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5" r:id="rId2"/>
  </p:sldMasterIdLst>
  <p:notesMasterIdLst>
    <p:notesMasterId r:id="rId42"/>
  </p:notesMasterIdLst>
  <p:sldIdLst>
    <p:sldId id="256" r:id="rId3"/>
    <p:sldId id="323" r:id="rId4"/>
    <p:sldId id="296" r:id="rId5"/>
    <p:sldId id="320" r:id="rId6"/>
    <p:sldId id="321" r:id="rId7"/>
    <p:sldId id="322" r:id="rId8"/>
    <p:sldId id="366" r:id="rId9"/>
    <p:sldId id="324" r:id="rId10"/>
    <p:sldId id="327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2" r:id="rId19"/>
    <p:sldId id="353" r:id="rId20"/>
    <p:sldId id="354" r:id="rId21"/>
    <p:sldId id="265" r:id="rId22"/>
    <p:sldId id="368" r:id="rId23"/>
    <p:sldId id="369" r:id="rId24"/>
    <p:sldId id="331" r:id="rId25"/>
    <p:sldId id="358" r:id="rId26"/>
    <p:sldId id="370" r:id="rId27"/>
    <p:sldId id="372" r:id="rId28"/>
    <p:sldId id="333" r:id="rId29"/>
    <p:sldId id="340" r:id="rId30"/>
    <p:sldId id="341" r:id="rId31"/>
    <p:sldId id="364" r:id="rId32"/>
    <p:sldId id="343" r:id="rId33"/>
    <p:sldId id="367" r:id="rId34"/>
    <p:sldId id="373" r:id="rId35"/>
    <p:sldId id="374" r:id="rId36"/>
    <p:sldId id="375" r:id="rId37"/>
    <p:sldId id="376" r:id="rId38"/>
    <p:sldId id="377" r:id="rId39"/>
    <p:sldId id="279" r:id="rId40"/>
    <p:sldId id="37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069"/>
    <a:srgbClr val="150CCA"/>
    <a:srgbClr val="EC1712"/>
    <a:srgbClr val="1D2B43"/>
    <a:srgbClr val="09EAF5"/>
    <a:srgbClr val="00CC00"/>
    <a:srgbClr val="5B2B43"/>
    <a:srgbClr val="4C24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00" autoAdjust="0"/>
  </p:normalViewPr>
  <p:slideViewPr>
    <p:cSldViewPr snapToGrid="0">
      <p:cViewPr varScale="1">
        <p:scale>
          <a:sx n="130" d="100"/>
          <a:sy n="130" d="100"/>
        </p:scale>
        <p:origin x="-990" y="-84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7.wmf"/><Relationship Id="rId7" Type="http://schemas.openxmlformats.org/officeDocument/2006/relationships/image" Target="../media/image2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6.wmf"/><Relationship Id="rId7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6F9AB2-4794-47EA-8AFF-77884E5A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D8634-5FA2-4C23-B3B6-36A7C0FDEE0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F3A9D-3D0A-4AB9-8D65-4C2CDD7C77B2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idBlue102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B626-25DE-4094-AC7D-C7937AAE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58E4-7E74-44DE-A759-4FFC2FAA9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1A77-ABA8-4C6E-8A31-44A3AC38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D600-304E-4753-BD7D-FBB50CBE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7394-669B-4819-8015-034F0F7A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3EA-588D-4957-8BC4-EF21BD91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D4E2D-EB14-4FAA-92D7-A1CEE067BFE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7" descr="MidBlue102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6C8D01-E2CA-43F5-9FA3-240AC9E19CE4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BBD368-5AB5-423A-9427-DF06D0305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2503-5D42-49E8-9719-DB06E01AE827}" type="datetimeFigureOut">
              <a:rPr lang="en-US"/>
              <a:pPr>
                <a:defRPr/>
              </a:pPr>
              <a:t>5/10/2011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F2F4-3F7D-40B4-820F-7E8FF32C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80EB-F4A8-4EEC-8731-2A7AB0290587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72FDAA-1F87-43AA-A5FF-816B38B47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C3B7-0CD9-4FA8-B151-D0AFACEAE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07433F-9642-4F77-8B28-C9146CEE093A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688D0A-982D-4198-9AA8-2D8B162C7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539A59-5EE0-4B93-93FB-D8273D9A6F5D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092D80-371E-4B1F-9B28-05C4E062A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E84D-6A03-438B-9EFD-0D1737706F29}" type="datetimeFigureOut">
              <a:rPr lang="en-US"/>
              <a:pPr>
                <a:defRPr/>
              </a:pPr>
              <a:t>5/10/2011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49AE-6274-47FE-A40A-8B048ED0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47D0-F099-4EA8-85ED-4AD0A5D9B158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9793E6-19D1-4C4C-9A16-3A0012D7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D2D5-B51D-4417-A585-9775756A7AAE}" type="datetimeFigureOut">
              <a:rPr lang="en-US"/>
              <a:pPr>
                <a:defRPr/>
              </a:pPr>
              <a:t>5/10/2011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0380-35A5-42F7-B7AD-531D38309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AB1998-5DFC-4CD0-8B6E-7F1E628B4551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5543685-04E1-4C41-B51B-B8E07ED44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FB1E-EECF-45BE-9AB4-7CE889E25D13}" type="datetimeFigureOut">
              <a:rPr lang="en-US"/>
              <a:pPr>
                <a:defRPr/>
              </a:pPr>
              <a:t>5/10/2011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399B-F07A-430C-9FF3-E85490E0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9CEC0-4527-490E-9F86-D1BB3EBA5B3C}" type="datetimeFigureOut">
              <a:rPr lang="en-US"/>
              <a:pPr>
                <a:defRPr/>
              </a:pPr>
              <a:t>5/10/2011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9FC1-FAF7-4BDE-8A4F-EE48D91D5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BCA-C094-44B3-A927-E317AC76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F89-B249-4821-A75E-6E0398A8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BB97-AFDB-46B6-AD74-49FB8998A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8DD3-CDA3-4548-ABE4-952F81157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6554-E911-4B39-B36C-D3DF87C28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56B7F-ED75-4C4E-96F6-98E01491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7B9-60F7-40B1-8B96-95E5C38FB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D2CE-0E8C-4CB8-A2F9-2B68363F1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4AEC59-3A17-4530-A096-E007C93C6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413" name="Picture 17" descr="MidBlue9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7" r:id="rId15"/>
    <p:sldLayoutId id="214748388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EA0DD7-3748-4DF4-A6B6-DB51EE23EBB5}" type="datetimeFigureOut">
              <a:rPr lang="en-US"/>
              <a:pPr>
                <a:defRPr/>
              </a:pPr>
              <a:t>5/10/2011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D0251A-613D-436C-A340-2271F07A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442" name="Picture 9" descr="MidBlue9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91" r:id="rId4"/>
    <p:sldLayoutId id="2147483892" r:id="rId5"/>
    <p:sldLayoutId id="2147483883" r:id="rId6"/>
    <p:sldLayoutId id="2147483893" r:id="rId7"/>
    <p:sldLayoutId id="2147483884" r:id="rId8"/>
    <p:sldLayoutId id="2147483894" r:id="rId9"/>
    <p:sldLayoutId id="2147483885" r:id="rId10"/>
    <p:sldLayoutId id="2147483895" r:id="rId11"/>
    <p:sldLayoutId id="214748389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0.em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11" Type="http://schemas.openxmlformats.org/officeDocument/2006/relationships/image" Target="../media/image12.jpeg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18.jpe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8.jpeg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e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5.jpeg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jpeg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Dynamic Causal Model </a:t>
            </a:r>
            <a:br>
              <a:rPr lang="en-GB" sz="3600" dirty="0" smtClean="0"/>
            </a:br>
            <a:r>
              <a:rPr lang="en-GB" sz="3600" dirty="0" smtClean="0"/>
              <a:t>for Steady State Responses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918200"/>
            <a:ext cx="67056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sz="10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sz="10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sz="10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sz="10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1800" dirty="0" smtClean="0">
                <a:solidFill>
                  <a:srgbClr val="5B2B43"/>
                </a:solidFill>
              </a:rPr>
              <a:t>Rosalyn Moran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1800" dirty="0" err="1" smtClean="0">
                <a:solidFill>
                  <a:srgbClr val="5B2B43"/>
                </a:solidFill>
              </a:rPr>
              <a:t>Wellcome</a:t>
            </a:r>
            <a:r>
              <a:rPr lang="en-GB" sz="1800" dirty="0" smtClean="0">
                <a:solidFill>
                  <a:srgbClr val="5B2B43"/>
                </a:solidFill>
              </a:rPr>
              <a:t> Trust Centre for </a:t>
            </a:r>
            <a:r>
              <a:rPr lang="en-GB" sz="1800" dirty="0" err="1" smtClean="0">
                <a:solidFill>
                  <a:srgbClr val="5B2B43"/>
                </a:solidFill>
              </a:rPr>
              <a:t>Neuroimaging</a:t>
            </a:r>
            <a:endParaRPr lang="en-GB" sz="1800" dirty="0" smtClean="0">
              <a:solidFill>
                <a:srgbClr val="5B2B43"/>
              </a:solidFill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800" dirty="0" smtClean="0"/>
              <a:t>						         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800" dirty="0" smtClean="0"/>
              <a:t>				</a:t>
            </a:r>
            <a:endParaRPr lang="en-GB" sz="700" b="1" dirty="0" smtClean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7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42875" y="255588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simple neuronal model</a:t>
            </a: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Arial Unicode MS" pitchFamily="34" charset="-128"/>
            </a:endParaRP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Slow time scale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422525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complicated neuronal model</a:t>
            </a: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Arial Unicode MS" pitchFamily="34" charset="-128"/>
            </a:endParaRP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Fast time scale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FFFF"/>
                </a:solidFill>
                <a:latin typeface="Arial Unicode MS" pitchFamily="34" charset="-128"/>
              </a:rPr>
              <a:t>EEG/MEG</a:t>
            </a: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p:oleObj spid="_x0000_s1026" name="Equation" r:id="rId4" imgW="952200" imgH="393480" progId="Equation.3">
              <p:embed/>
            </p:oleObj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Neural state equation:</a:t>
            </a:r>
            <a:endParaRPr lang="en-US" sz="1200" dirty="0">
              <a:latin typeface="Arial Unicode MS" pitchFamily="34" charset="-128"/>
            </a:endParaRPr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6203950" y="32337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533400" y="3278188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1038" name="Group 28"/>
          <p:cNvGrpSpPr>
            <a:grpSpLocks/>
          </p:cNvGrpSpPr>
          <p:nvPr/>
        </p:nvGrpSpPr>
        <p:grpSpPr bwMode="auto">
          <a:xfrm>
            <a:off x="573088" y="1889125"/>
            <a:ext cx="2963862" cy="1509713"/>
            <a:chOff x="237709" y="1269740"/>
            <a:chExt cx="2962691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7"/>
              <a:ext cx="1693193" cy="923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 Unicode MS" pitchFamily="34" charset="-128"/>
                </a:rPr>
                <a:t>Hemodynamic</a:t>
              </a:r>
              <a:br>
                <a:rPr lang="en-GB" sz="1200" dirty="0">
                  <a:latin typeface="Arial Unicode MS" pitchFamily="34" charset="-128"/>
                </a:rPr>
              </a:br>
              <a:r>
                <a:rPr lang="en-GB" sz="1200" dirty="0">
                  <a:latin typeface="Arial Unicode MS" pitchFamily="34" charset="-128"/>
                </a:rPr>
                <a:t>forward model:</a:t>
              </a:r>
              <a:br>
                <a:rPr lang="en-GB" sz="1200" dirty="0">
                  <a:latin typeface="Arial Unicode MS" pitchFamily="34" charset="-128"/>
                </a:rPr>
              </a:br>
              <a:r>
                <a:rPr lang="en-GB" sz="1200" dirty="0">
                  <a:latin typeface="Arial Unicode MS" pitchFamily="34" charset="-128"/>
                </a:rPr>
                <a:t>neural </a:t>
              </a:r>
              <a:r>
                <a:rPr lang="en-GB" sz="1200" dirty="0" err="1">
                  <a:latin typeface="Arial Unicode MS" pitchFamily="34" charset="-128"/>
                </a:rPr>
                <a:t>activity</a:t>
              </a:r>
              <a:r>
                <a:rPr lang="en-GB" sz="1200" dirty="0" err="1">
                  <a:latin typeface="Arial Unicode MS" pitchFamily="34" charset="-128"/>
                  <a:sym typeface="Symbol" pitchFamily="18" charset="2"/>
                </a:rPr>
                <a:t>BOLD</a:t>
              </a:r>
              <a:endParaRPr lang="en-GB" sz="1200" dirty="0">
                <a:latin typeface="Arial Unicode MS" pitchFamily="34" charset="-128"/>
                <a:sym typeface="Symbol" pitchFamily="18" charset="2"/>
              </a:endParaRPr>
            </a:p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Arial Unicode MS" pitchFamily="34" charset="-128"/>
                  <a:sym typeface="Symbol" pitchFamily="18" charset="2"/>
                </a:rPr>
                <a:t>Time Domain Data</a:t>
              </a: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27650" y="1473200"/>
            <a:ext cx="2200275" cy="177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Electromagnetic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forward model:</a:t>
            </a:r>
            <a:br>
              <a:rPr lang="en-GB" sz="1200" dirty="0">
                <a:latin typeface="Arial Unicode MS" pitchFamily="34" charset="-128"/>
              </a:rPr>
            </a:br>
            <a:r>
              <a:rPr lang="en-GB" sz="1200" dirty="0">
                <a:latin typeface="Arial Unicode MS" pitchFamily="34" charset="-128"/>
              </a:rPr>
              <a:t>neural </a:t>
            </a:r>
            <a:r>
              <a:rPr lang="en-GB" sz="1200" dirty="0" err="1">
                <a:latin typeface="Arial Unicode MS" pitchFamily="34" charset="-128"/>
              </a:rPr>
              <a:t>activity</a:t>
            </a:r>
            <a:r>
              <a:rPr lang="en-GB" sz="1200" dirty="0" err="1">
                <a:latin typeface="Arial Unicode MS" pitchFamily="34" charset="-128"/>
                <a:sym typeface="Symbol" pitchFamily="18" charset="2"/>
              </a:rPr>
              <a:t>EEG</a:t>
            </a:r>
            <a:r>
              <a:rPr lang="en-GB" sz="1200" dirty="0">
                <a:latin typeface="Arial Unicode MS" pitchFamily="34" charset="-128"/>
                <a:sym typeface="Symbol" pitchFamily="18" charset="2"/>
              </a:rPr>
              <a:t/>
            </a:r>
            <a:br>
              <a:rPr lang="en-GB" sz="1200" dirty="0">
                <a:latin typeface="Arial Unicode MS" pitchFamily="34" charset="-128"/>
                <a:sym typeface="Symbol" pitchFamily="18" charset="2"/>
              </a:rPr>
            </a:br>
            <a:r>
              <a:rPr lang="en-GB" sz="1200" dirty="0"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LFP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 Unicode MS" pitchFamily="34" charset="-128"/>
              <a:sym typeface="Symbol" pitchFamily="18" charset="2"/>
            </a:endParaRP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Time Domain ERP Data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Phase Domain Data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Time Frequency Data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Steady State Frequency Data</a:t>
            </a: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524750" y="1566863"/>
            <a:ext cx="1449388" cy="1546225"/>
          </a:xfrm>
          <a:prstGeom prst="rect">
            <a:avLst/>
          </a:prstGeom>
          <a:noFill/>
          <a:effectLst>
            <a:outerShdw blurRad="4064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42875" y="195263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simple neuronal model</a:t>
            </a: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Arial Unicode MS" pitchFamily="34" charset="-128"/>
            </a:endParaRP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Slow time scale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 err="1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422525" cy="67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complicated neuronal model</a:t>
            </a: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Arial Unicode MS" pitchFamily="34" charset="-128"/>
            </a:endParaRPr>
          </a:p>
          <a:p>
            <a:pPr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Arial Unicode MS" pitchFamily="34" charset="-128"/>
              </a:rPr>
              <a:t>Fast time scale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FFFF"/>
                </a:solidFill>
                <a:latin typeface="Arial Unicode MS" pitchFamily="34" charset="-128"/>
              </a:rPr>
              <a:t>EEG/MEG</a:t>
            </a:r>
            <a:endParaRPr lang="en-US" sz="14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p:oleObj spid="_x0000_s2050" name="Equation" r:id="rId4" imgW="952200" imgH="393480" progId="Equation.3">
              <p:embed/>
            </p:oleObj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Neural state equation:</a:t>
            </a:r>
            <a:endParaRPr lang="en-US" sz="1200" dirty="0">
              <a:latin typeface="Arial Unicode MS" pitchFamily="34" charset="-128"/>
            </a:endParaRPr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6535738" y="3295650"/>
            <a:ext cx="2454275" cy="8397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29100" y="1668463"/>
            <a:ext cx="22002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Electromagnetic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forward model:</a:t>
            </a:r>
            <a:br>
              <a:rPr lang="en-GB" sz="1200" dirty="0">
                <a:latin typeface="Arial Unicode MS" pitchFamily="34" charset="-128"/>
              </a:rPr>
            </a:br>
            <a:r>
              <a:rPr lang="en-GB" sz="1200" dirty="0">
                <a:latin typeface="Arial Unicode MS" pitchFamily="34" charset="-128"/>
              </a:rPr>
              <a:t>neural </a:t>
            </a:r>
            <a:r>
              <a:rPr lang="en-GB" sz="1200" dirty="0" err="1">
                <a:latin typeface="Arial Unicode MS" pitchFamily="34" charset="-128"/>
              </a:rPr>
              <a:t>activity</a:t>
            </a:r>
            <a:r>
              <a:rPr lang="en-GB" sz="1200" dirty="0" err="1">
                <a:latin typeface="Arial Unicode MS" pitchFamily="34" charset="-128"/>
                <a:sym typeface="Symbol" pitchFamily="18" charset="2"/>
              </a:rPr>
              <a:t>EEG</a:t>
            </a:r>
            <a:r>
              <a:rPr lang="en-GB" sz="1200" dirty="0">
                <a:latin typeface="Arial Unicode MS" pitchFamily="34" charset="-128"/>
                <a:sym typeface="Symbol" pitchFamily="18" charset="2"/>
              </a:rPr>
              <a:t/>
            </a:r>
            <a:br>
              <a:rPr lang="en-GB" sz="1200" dirty="0">
                <a:latin typeface="Arial Unicode MS" pitchFamily="34" charset="-128"/>
                <a:sym typeface="Symbol" pitchFamily="18" charset="2"/>
              </a:rPr>
            </a:br>
            <a:r>
              <a:rPr lang="en-GB" sz="1200" dirty="0"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LFP</a:t>
            </a:r>
          </a:p>
          <a:p>
            <a:pPr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Arial Unicode MS" pitchFamily="34" charset="-128"/>
                <a:sym typeface="Symbol" pitchFamily="18" charset="2"/>
              </a:rPr>
              <a:t>Steady State Frequency Data</a:t>
            </a:r>
          </a:p>
        </p:txBody>
      </p: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557213" y="3270250"/>
            <a:ext cx="2608262" cy="9223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5939" y="1680445"/>
            <a:ext cx="1689955" cy="1510935"/>
          </a:xfrm>
          <a:prstGeom prst="rect">
            <a:avLst/>
          </a:prstGeom>
          <a:noFill/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4338" y="1698625"/>
            <a:ext cx="1693862" cy="922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</a:rPr>
              <a:t>Hemodynamic</a:t>
            </a:r>
            <a:br>
              <a:rPr lang="en-GB" sz="1200" dirty="0">
                <a:latin typeface="Arial Unicode MS" pitchFamily="34" charset="-128"/>
              </a:rPr>
            </a:br>
            <a:r>
              <a:rPr lang="en-GB" sz="1200" dirty="0">
                <a:latin typeface="Arial Unicode MS" pitchFamily="34" charset="-128"/>
              </a:rPr>
              <a:t>forward model:</a:t>
            </a:r>
            <a:br>
              <a:rPr lang="en-GB" sz="1200" dirty="0">
                <a:latin typeface="Arial Unicode MS" pitchFamily="34" charset="-128"/>
              </a:rPr>
            </a:br>
            <a:r>
              <a:rPr lang="en-GB" sz="1200" dirty="0">
                <a:latin typeface="Arial Unicode MS" pitchFamily="34" charset="-128"/>
              </a:rPr>
              <a:t>neural </a:t>
            </a:r>
            <a:r>
              <a:rPr lang="en-GB" sz="1200" dirty="0" err="1">
                <a:latin typeface="Arial Unicode MS" pitchFamily="34" charset="-128"/>
              </a:rPr>
              <a:t>activity</a:t>
            </a:r>
            <a:r>
              <a:rPr lang="en-GB" sz="1200" dirty="0" err="1">
                <a:latin typeface="Arial Unicode MS" pitchFamily="34" charset="-128"/>
                <a:sym typeface="Symbol" pitchFamily="18" charset="2"/>
              </a:rPr>
              <a:t>BOLD</a:t>
            </a:r>
            <a:endParaRPr lang="en-GB" sz="1200" dirty="0">
              <a:latin typeface="Arial Unicode MS" pitchFamily="34" charset="-128"/>
              <a:sym typeface="Symbol" pitchFamily="18" charset="2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latin typeface="Arial Unicode MS" pitchFamily="34" charset="-128"/>
                <a:sym typeface="Symbol" pitchFamily="18" charset="2"/>
              </a:rPr>
              <a:t>Time Domain Data</a:t>
            </a:r>
          </a:p>
        </p:txBody>
      </p:sp>
      <p:grpSp>
        <p:nvGrpSpPr>
          <p:cNvPr id="2065" name="50 Grupo"/>
          <p:cNvGrpSpPr>
            <a:grpSpLocks/>
          </p:cNvGrpSpPr>
          <p:nvPr/>
        </p:nvGrpSpPr>
        <p:grpSpPr bwMode="auto">
          <a:xfrm>
            <a:off x="6470650" y="1592263"/>
            <a:ext cx="2470150" cy="1979612"/>
            <a:chOff x="7693342" y="1018550"/>
            <a:chExt cx="1117571" cy="1110663"/>
          </a:xfrm>
        </p:grpSpPr>
        <p:sp>
          <p:nvSpPr>
            <p:cNvPr id="2069" name="Rectangle 243"/>
            <p:cNvSpPr>
              <a:spLocks noChangeArrowheads="1"/>
            </p:cNvSpPr>
            <p:nvPr/>
          </p:nvSpPr>
          <p:spPr bwMode="auto">
            <a:xfrm>
              <a:off x="7979552" y="1386850"/>
              <a:ext cx="812800" cy="422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0" name="Line 246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Line 247"/>
            <p:cNvSpPr>
              <a:spLocks noChangeShapeType="1"/>
            </p:cNvSpPr>
            <p:nvPr/>
          </p:nvSpPr>
          <p:spPr bwMode="auto">
            <a:xfrm>
              <a:off x="7979552" y="1809125"/>
              <a:ext cx="812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Line 248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" name="Line 250"/>
            <p:cNvSpPr>
              <a:spLocks noChangeShapeType="1"/>
            </p:cNvSpPr>
            <p:nvPr/>
          </p:nvSpPr>
          <p:spPr bwMode="auto">
            <a:xfrm>
              <a:off x="7979553" y="1386850"/>
              <a:ext cx="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Line 252"/>
            <p:cNvSpPr>
              <a:spLocks noChangeShapeType="1"/>
            </p:cNvSpPr>
            <p:nvPr/>
          </p:nvSpPr>
          <p:spPr bwMode="auto">
            <a:xfrm flipV="1">
              <a:off x="8114490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Rectangle 254"/>
            <p:cNvSpPr>
              <a:spLocks noChangeArrowheads="1"/>
            </p:cNvSpPr>
            <p:nvPr/>
          </p:nvSpPr>
          <p:spPr bwMode="auto">
            <a:xfrm>
              <a:off x="81081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6" name="Line 255"/>
            <p:cNvSpPr>
              <a:spLocks noChangeShapeType="1"/>
            </p:cNvSpPr>
            <p:nvPr/>
          </p:nvSpPr>
          <p:spPr bwMode="auto">
            <a:xfrm flipV="1">
              <a:off x="824942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Rectangle 257"/>
            <p:cNvSpPr>
              <a:spLocks noChangeArrowheads="1"/>
            </p:cNvSpPr>
            <p:nvPr/>
          </p:nvSpPr>
          <p:spPr bwMode="auto">
            <a:xfrm>
              <a:off x="8233553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78" name="Line 258"/>
            <p:cNvSpPr>
              <a:spLocks noChangeShapeType="1"/>
            </p:cNvSpPr>
            <p:nvPr/>
          </p:nvSpPr>
          <p:spPr bwMode="auto">
            <a:xfrm flipV="1">
              <a:off x="8385953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Rectangle 260"/>
            <p:cNvSpPr>
              <a:spLocks noChangeArrowheads="1"/>
            </p:cNvSpPr>
            <p:nvPr/>
          </p:nvSpPr>
          <p:spPr bwMode="auto">
            <a:xfrm>
              <a:off x="83700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0" name="Line 261"/>
            <p:cNvSpPr>
              <a:spLocks noChangeShapeType="1"/>
            </p:cNvSpPr>
            <p:nvPr/>
          </p:nvSpPr>
          <p:spPr bwMode="auto">
            <a:xfrm flipV="1">
              <a:off x="852247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Rectangle 263"/>
            <p:cNvSpPr>
              <a:spLocks noChangeArrowheads="1"/>
            </p:cNvSpPr>
            <p:nvPr/>
          </p:nvSpPr>
          <p:spPr bwMode="auto">
            <a:xfrm>
              <a:off x="8505015" y="1813888"/>
              <a:ext cx="34925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2" name="Line 264"/>
            <p:cNvSpPr>
              <a:spLocks noChangeShapeType="1"/>
            </p:cNvSpPr>
            <p:nvPr/>
          </p:nvSpPr>
          <p:spPr bwMode="auto">
            <a:xfrm flipV="1">
              <a:off x="8657415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3" name="Rectangle 266"/>
            <p:cNvSpPr>
              <a:spLocks noChangeArrowheads="1"/>
            </p:cNvSpPr>
            <p:nvPr/>
          </p:nvSpPr>
          <p:spPr bwMode="auto">
            <a:xfrm>
              <a:off x="86415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4" name="Rectangle 269"/>
            <p:cNvSpPr>
              <a:spLocks noChangeArrowheads="1"/>
            </p:cNvSpPr>
            <p:nvPr/>
          </p:nvSpPr>
          <p:spPr bwMode="auto">
            <a:xfrm>
              <a:off x="87764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5" name="Rectangle 290"/>
            <p:cNvSpPr>
              <a:spLocks noChangeArrowheads="1"/>
            </p:cNvSpPr>
            <p:nvPr/>
          </p:nvSpPr>
          <p:spPr bwMode="auto">
            <a:xfrm>
              <a:off x="7935103" y="1372563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2086" name="Line 293"/>
            <p:cNvSpPr>
              <a:spLocks noChangeShapeType="1"/>
            </p:cNvSpPr>
            <p:nvPr/>
          </p:nvSpPr>
          <p:spPr bwMode="auto">
            <a:xfrm flipH="1" flipV="1">
              <a:off x="7977965" y="1018550"/>
              <a:ext cx="1588" cy="790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7" name="Freeform 295"/>
            <p:cNvSpPr>
              <a:spLocks/>
            </p:cNvSpPr>
            <p:nvPr/>
          </p:nvSpPr>
          <p:spPr bwMode="auto">
            <a:xfrm>
              <a:off x="8085915" y="1386850"/>
              <a:ext cx="706438" cy="39846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8" name="TextBox 360"/>
            <p:cNvSpPr txBox="1">
              <a:spLocks noChangeArrowheads="1"/>
            </p:cNvSpPr>
            <p:nvPr/>
          </p:nvSpPr>
          <p:spPr bwMode="auto">
            <a:xfrm>
              <a:off x="7835089" y="1910725"/>
              <a:ext cx="975824" cy="21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2089" name="TextBox 365"/>
            <p:cNvSpPr txBox="1">
              <a:spLocks noChangeArrowheads="1"/>
            </p:cNvSpPr>
            <p:nvPr/>
          </p:nvSpPr>
          <p:spPr bwMode="auto">
            <a:xfrm rot="-5400000">
              <a:off x="7420940" y="1318128"/>
              <a:ext cx="782259" cy="2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Power (mV</a:t>
              </a:r>
              <a:r>
                <a:rPr lang="en-GB" sz="1200" b="1" baseline="30000">
                  <a:latin typeface="Calibri" pitchFamily="34" charset="0"/>
                </a:rPr>
                <a:t>2</a:t>
              </a:r>
              <a:r>
                <a:rPr lang="en-GB" sz="1200" b="1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8059738" y="1617663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“theta”</a:t>
            </a:r>
          </a:p>
        </p:txBody>
      </p:sp>
      <p:sp>
        <p:nvSpPr>
          <p:cNvPr id="70" name="Freeform 295"/>
          <p:cNvSpPr>
            <a:spLocks/>
          </p:cNvSpPr>
          <p:nvPr/>
        </p:nvSpPr>
        <p:spPr bwMode="auto">
          <a:xfrm>
            <a:off x="7351713" y="1704975"/>
            <a:ext cx="1047750" cy="1166813"/>
          </a:xfrm>
          <a:custGeom>
            <a:avLst/>
            <a:gdLst>
              <a:gd name="T0" fmla="*/ 0 w 1726"/>
              <a:gd name="T1" fmla="*/ 0 h 1312"/>
              <a:gd name="T2" fmla="*/ 2147483647 w 1726"/>
              <a:gd name="T3" fmla="*/ 2147483647 h 1312"/>
              <a:gd name="T4" fmla="*/ 2147483647 w 1726"/>
              <a:gd name="T5" fmla="*/ 2147483647 h 1312"/>
              <a:gd name="T6" fmla="*/ 2147483647 w 1726"/>
              <a:gd name="T7" fmla="*/ 2147483647 h 1312"/>
              <a:gd name="T8" fmla="*/ 2147483647 w 1726"/>
              <a:gd name="T9" fmla="*/ 2147483647 h 1312"/>
              <a:gd name="T10" fmla="*/ 2147483647 w 1726"/>
              <a:gd name="T11" fmla="*/ 2147483647 h 1312"/>
              <a:gd name="T12" fmla="*/ 2147483647 w 1726"/>
              <a:gd name="T13" fmla="*/ 2147483647 h 1312"/>
              <a:gd name="T14" fmla="*/ 2147483647 w 1726"/>
              <a:gd name="T15" fmla="*/ 2147483647 h 1312"/>
              <a:gd name="T16" fmla="*/ 2147483647 w 1726"/>
              <a:gd name="T17" fmla="*/ 2147483647 h 1312"/>
              <a:gd name="T18" fmla="*/ 2147483647 w 1726"/>
              <a:gd name="T19" fmla="*/ 2147483647 h 1312"/>
              <a:gd name="T20" fmla="*/ 2147483647 w 1726"/>
              <a:gd name="T21" fmla="*/ 2147483647 h 1312"/>
              <a:gd name="T22" fmla="*/ 2147483647 w 1726"/>
              <a:gd name="T23" fmla="*/ 2147483647 h 1312"/>
              <a:gd name="T24" fmla="*/ 2147483647 w 1726"/>
              <a:gd name="T25" fmla="*/ 2147483647 h 1312"/>
              <a:gd name="T26" fmla="*/ 2147483647 w 1726"/>
              <a:gd name="T27" fmla="*/ 2147483647 h 1312"/>
              <a:gd name="T28" fmla="*/ 2147483647 w 1726"/>
              <a:gd name="T29" fmla="*/ 2147483647 h 1312"/>
              <a:gd name="T30" fmla="*/ 2147483647 w 1726"/>
              <a:gd name="T31" fmla="*/ 2147483647 h 1312"/>
              <a:gd name="T32" fmla="*/ 2147483647 w 1726"/>
              <a:gd name="T33" fmla="*/ 2147483647 h 1312"/>
              <a:gd name="T34" fmla="*/ 2147483647 w 1726"/>
              <a:gd name="T35" fmla="*/ 2147483647 h 1312"/>
              <a:gd name="T36" fmla="*/ 2147483647 w 1726"/>
              <a:gd name="T37" fmla="*/ 2147483647 h 1312"/>
              <a:gd name="T38" fmla="*/ 2147483647 w 1726"/>
              <a:gd name="T39" fmla="*/ 2147483647 h 1312"/>
              <a:gd name="T40" fmla="*/ 2147483647 w 1726"/>
              <a:gd name="T41" fmla="*/ 2147483647 h 1312"/>
              <a:gd name="T42" fmla="*/ 2147483647 w 1726"/>
              <a:gd name="T43" fmla="*/ 2147483647 h 1312"/>
              <a:gd name="T44" fmla="*/ 2147483647 w 1726"/>
              <a:gd name="T45" fmla="*/ 2147483647 h 1312"/>
              <a:gd name="T46" fmla="*/ 2147483647 w 1726"/>
              <a:gd name="T47" fmla="*/ 2147483647 h 1312"/>
              <a:gd name="T48" fmla="*/ 2147483647 w 1726"/>
              <a:gd name="T49" fmla="*/ 2147483647 h 1312"/>
              <a:gd name="T50" fmla="*/ 2147483647 w 1726"/>
              <a:gd name="T51" fmla="*/ 2147483647 h 1312"/>
              <a:gd name="T52" fmla="*/ 2147483647 w 1726"/>
              <a:gd name="T53" fmla="*/ 2147483647 h 13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1312"/>
              <a:gd name="T83" fmla="*/ 1726 w 1726"/>
              <a:gd name="T84" fmla="*/ 1312 h 13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1312">
                <a:moveTo>
                  <a:pt x="0" y="0"/>
                </a:moveTo>
                <a:lnTo>
                  <a:pt x="70" y="193"/>
                </a:lnTo>
                <a:lnTo>
                  <a:pt x="134" y="375"/>
                </a:lnTo>
                <a:lnTo>
                  <a:pt x="198" y="480"/>
                </a:lnTo>
                <a:lnTo>
                  <a:pt x="268" y="492"/>
                </a:lnTo>
                <a:lnTo>
                  <a:pt x="332" y="433"/>
                </a:lnTo>
                <a:lnTo>
                  <a:pt x="401" y="375"/>
                </a:lnTo>
                <a:lnTo>
                  <a:pt x="465" y="380"/>
                </a:lnTo>
                <a:lnTo>
                  <a:pt x="529" y="498"/>
                </a:lnTo>
                <a:lnTo>
                  <a:pt x="599" y="685"/>
                </a:lnTo>
                <a:lnTo>
                  <a:pt x="663" y="855"/>
                </a:lnTo>
                <a:lnTo>
                  <a:pt x="733" y="984"/>
                </a:lnTo>
                <a:lnTo>
                  <a:pt x="797" y="1078"/>
                </a:lnTo>
                <a:lnTo>
                  <a:pt x="861" y="1136"/>
                </a:lnTo>
                <a:lnTo>
                  <a:pt x="930" y="1183"/>
                </a:lnTo>
                <a:lnTo>
                  <a:pt x="994" y="1212"/>
                </a:lnTo>
                <a:lnTo>
                  <a:pt x="1064" y="1230"/>
                </a:lnTo>
                <a:lnTo>
                  <a:pt x="1128" y="1242"/>
                </a:lnTo>
                <a:lnTo>
                  <a:pt x="1192" y="1247"/>
                </a:lnTo>
                <a:lnTo>
                  <a:pt x="1262" y="1253"/>
                </a:lnTo>
                <a:lnTo>
                  <a:pt x="1325" y="1259"/>
                </a:lnTo>
                <a:lnTo>
                  <a:pt x="1395" y="1259"/>
                </a:lnTo>
                <a:lnTo>
                  <a:pt x="1459" y="1271"/>
                </a:lnTo>
                <a:lnTo>
                  <a:pt x="1523" y="1277"/>
                </a:lnTo>
                <a:lnTo>
                  <a:pt x="1593" y="1288"/>
                </a:lnTo>
                <a:lnTo>
                  <a:pt x="1657" y="1300"/>
                </a:lnTo>
                <a:lnTo>
                  <a:pt x="1726" y="131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7729538" y="2012950"/>
            <a:ext cx="384175" cy="5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20650" y="31432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</a:rPr>
              <a:t>: Framework</a:t>
            </a:r>
          </a:p>
        </p:txBody>
      </p:sp>
      <p:grpSp>
        <p:nvGrpSpPr>
          <p:cNvPr id="35" name="Group 30"/>
          <p:cNvGrpSpPr/>
          <p:nvPr/>
        </p:nvGrpSpPr>
        <p:grpSpPr>
          <a:xfrm>
            <a:off x="3292475" y="1600200"/>
            <a:ext cx="5851525" cy="4070350"/>
            <a:chOff x="3096544" y="1655349"/>
            <a:chExt cx="5852586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088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0" name="Text Box 8"/>
            <p:cNvSpPr txBox="1">
              <a:spLocks noChangeArrowheads="1"/>
            </p:cNvSpPr>
            <p:nvPr/>
          </p:nvSpPr>
          <p:spPr bwMode="auto">
            <a:xfrm>
              <a:off x="3096544" y="4021657"/>
              <a:ext cx="1725152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simple neuronal model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03049" y="3603473"/>
              <a:ext cx="650993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solidFill>
                    <a:srgbClr val="FFFFFF"/>
                  </a:solidFill>
                  <a:latin typeface="Arial Unicode MS" pitchFamily="34" charset="-128"/>
                </a:rPr>
                <a:t>fMRI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3092" name="Text Box 9"/>
            <p:cNvSpPr txBox="1">
              <a:spLocks noChangeArrowheads="1"/>
            </p:cNvSpPr>
            <p:nvPr/>
          </p:nvSpPr>
          <p:spPr bwMode="auto">
            <a:xfrm>
              <a:off x="6848875" y="3935499"/>
              <a:ext cx="2100255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complicated neuronal model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763053" y="3579263"/>
              <a:ext cx="905039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  <a:latin typeface="Arial Unicode MS" pitchFamily="34" charset="-128"/>
                </a:rPr>
                <a:t>EEG/MEG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551306" y="3193986"/>
            <a:ext cx="1244830" cy="595254"/>
          </p:xfrm>
          <a:graphic>
            <a:graphicData uri="http://schemas.openxmlformats.org/presentationml/2006/ole">
              <p:oleObj spid="_x0000_s3074" name="Equation" r:id="rId4" imgW="952200" imgH="393480" progId="Equation.3">
                <p:embed/>
              </p:oleObj>
            </a:graphicData>
          </a:graphic>
        </p:graphicFrame>
        <p:sp>
          <p:nvSpPr>
            <p:cNvPr id="3094" name="Text Box 3"/>
            <p:cNvSpPr txBox="1">
              <a:spLocks noChangeArrowheads="1"/>
            </p:cNvSpPr>
            <p:nvPr/>
          </p:nvSpPr>
          <p:spPr bwMode="auto">
            <a:xfrm>
              <a:off x="5665949" y="2950841"/>
              <a:ext cx="168507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Neural state equation:</a:t>
              </a:r>
              <a:endParaRPr lang="en-US" sz="1200">
                <a:latin typeface="Arial Unicode MS" pitchFamily="34" charset="-128"/>
              </a:endParaRPr>
            </a:p>
          </p:txBody>
        </p:sp>
        <p:cxnSp>
          <p:nvCxnSpPr>
            <p:cNvPr id="3095" name="AutoShape 4"/>
            <p:cNvCxnSpPr>
              <a:cxnSpLocks noChangeShapeType="1"/>
            </p:cNvCxnSpPr>
            <p:nvPr/>
          </p:nvCxnSpPr>
          <p:spPr bwMode="auto">
            <a:xfrm flipV="1">
              <a:off x="6877898" y="2835268"/>
              <a:ext cx="1574883" cy="62354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96" name="Text Box 5"/>
            <p:cNvSpPr txBox="1">
              <a:spLocks noChangeArrowheads="1"/>
            </p:cNvSpPr>
            <p:nvPr/>
          </p:nvSpPr>
          <p:spPr bwMode="auto">
            <a:xfrm>
              <a:off x="6039371" y="1843769"/>
              <a:ext cx="1600118" cy="941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Electromagnetic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EEG</a:t>
              </a:r>
              <a:br>
                <a:rPr lang="en-GB" sz="1200">
                  <a:latin typeface="Arial Unicode MS" pitchFamily="34" charset="-128"/>
                  <a:sym typeface="Symbol" pitchFamily="18" charset="2"/>
                </a:rPr>
              </a:br>
              <a:r>
                <a:rPr lang="en-GB" sz="1200">
                  <a:latin typeface="Arial Unicode MS" pitchFamily="34" charset="-128"/>
                  <a:sym typeface="Symbol" pitchFamily="18" charset="2"/>
                </a:rPr>
                <a:t>MEG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  <a:sym typeface="Symbol" pitchFamily="18" charset="2"/>
                </a:rPr>
                <a:t>LFP</a:t>
              </a:r>
            </a:p>
          </p:txBody>
        </p:sp>
        <p:cxnSp>
          <p:nvCxnSpPr>
            <p:cNvPr id="3097" name="AutoShape 6"/>
            <p:cNvCxnSpPr>
              <a:cxnSpLocks noChangeShapeType="1"/>
            </p:cNvCxnSpPr>
            <p:nvPr/>
          </p:nvCxnSpPr>
          <p:spPr bwMode="auto">
            <a:xfrm rot="10800000">
              <a:off x="3776611" y="2879712"/>
              <a:ext cx="1673695" cy="68483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3160" y="1819809"/>
              <a:ext cx="1084427" cy="1121872"/>
            </a:xfrm>
            <a:prstGeom prst="rect">
              <a:avLst/>
            </a:prstGeom>
            <a:noFill/>
          </p:spPr>
        </p:pic>
        <p:sp>
          <p:nvSpPr>
            <p:cNvPr id="3099" name="Text Box 24"/>
            <p:cNvSpPr txBox="1">
              <a:spLocks noChangeArrowheads="1"/>
            </p:cNvSpPr>
            <p:nvPr/>
          </p:nvSpPr>
          <p:spPr bwMode="auto">
            <a:xfrm>
              <a:off x="4177388" y="1832639"/>
              <a:ext cx="169309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Hemodynamic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BOLD</a:t>
              </a:r>
            </a:p>
          </p:txBody>
        </p:sp>
        <p:pic>
          <p:nvPicPr>
            <p:cNvPr id="3100" name="Picture 2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476500" y="1933575"/>
            <a:ext cx="533400" cy="3690938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636" y="2770485"/>
              <a:ext cx="1792689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379" y="5171970"/>
              <a:ext cx="1462960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7324" y="3725464"/>
              <a:ext cx="2231750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3078" name="Group 39"/>
          <p:cNvGrpSpPr>
            <a:grpSpLocks/>
          </p:cNvGrpSpPr>
          <p:nvPr/>
        </p:nvGrpSpPr>
        <p:grpSpPr bwMode="auto">
          <a:xfrm rot="10800000">
            <a:off x="590550" y="1911350"/>
            <a:ext cx="531813" cy="381317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798582" y="2781251"/>
              <a:ext cx="1792335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5911" y="5176903"/>
              <a:ext cx="1463095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140" y="3881227"/>
              <a:ext cx="2234119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38213" y="1239838"/>
            <a:ext cx="1668462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20650" y="31432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</a:rPr>
              <a:t>: Framework</a:t>
            </a:r>
          </a:p>
        </p:txBody>
      </p:sp>
      <p:grpSp>
        <p:nvGrpSpPr>
          <p:cNvPr id="37" name="Group 30"/>
          <p:cNvGrpSpPr/>
          <p:nvPr/>
        </p:nvGrpSpPr>
        <p:grpSpPr>
          <a:xfrm>
            <a:off x="3292475" y="1600200"/>
            <a:ext cx="5851525" cy="4070350"/>
            <a:chOff x="3096544" y="1655349"/>
            <a:chExt cx="5852586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4113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rgbClr val="FF0000">
                  <a:alpha val="65000"/>
                </a:srgbClr>
              </a:solidFill>
              <a:ln w="25400" cmpd="sng">
                <a:solidFill>
                  <a:srgbClr val="FF0000">
                    <a:alpha val="7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5" name="Text Box 8"/>
            <p:cNvSpPr txBox="1">
              <a:spLocks noChangeArrowheads="1"/>
            </p:cNvSpPr>
            <p:nvPr/>
          </p:nvSpPr>
          <p:spPr bwMode="auto">
            <a:xfrm>
              <a:off x="3096544" y="4021657"/>
              <a:ext cx="1725152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simple neuronal model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03049" y="3603473"/>
              <a:ext cx="650993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solidFill>
                    <a:srgbClr val="FFFFFF"/>
                  </a:solidFill>
                  <a:latin typeface="Arial Unicode MS" pitchFamily="34" charset="-128"/>
                </a:rPr>
                <a:t>fMRI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4117" name="Text Box 9"/>
            <p:cNvSpPr txBox="1">
              <a:spLocks noChangeArrowheads="1"/>
            </p:cNvSpPr>
            <p:nvPr/>
          </p:nvSpPr>
          <p:spPr bwMode="auto">
            <a:xfrm>
              <a:off x="6848875" y="3935499"/>
              <a:ext cx="2100255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complicated neuronal model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763053" y="3579263"/>
              <a:ext cx="905039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  <a:latin typeface="Arial Unicode MS" pitchFamily="34" charset="-128"/>
                </a:rPr>
                <a:t>EEG/MEG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5551306" y="3193986"/>
            <a:ext cx="1244830" cy="595254"/>
          </p:xfrm>
          <a:graphic>
            <a:graphicData uri="http://schemas.openxmlformats.org/presentationml/2006/ole">
              <p:oleObj spid="_x0000_s4098" name="Equation" r:id="rId4" imgW="952200" imgH="393480" progId="Equation.3">
                <p:embed/>
              </p:oleObj>
            </a:graphicData>
          </a:graphic>
        </p:graphicFrame>
        <p:sp>
          <p:nvSpPr>
            <p:cNvPr id="4119" name="Text Box 3"/>
            <p:cNvSpPr txBox="1">
              <a:spLocks noChangeArrowheads="1"/>
            </p:cNvSpPr>
            <p:nvPr/>
          </p:nvSpPr>
          <p:spPr bwMode="auto">
            <a:xfrm>
              <a:off x="5665949" y="2950841"/>
              <a:ext cx="168507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Neural state equation:</a:t>
              </a:r>
              <a:endParaRPr lang="en-US" sz="1200">
                <a:latin typeface="Arial Unicode MS" pitchFamily="34" charset="-128"/>
              </a:endParaRPr>
            </a:p>
          </p:txBody>
        </p:sp>
        <p:cxnSp>
          <p:nvCxnSpPr>
            <p:cNvPr id="4120" name="AutoShape 4"/>
            <p:cNvCxnSpPr>
              <a:cxnSpLocks noChangeShapeType="1"/>
            </p:cNvCxnSpPr>
            <p:nvPr/>
          </p:nvCxnSpPr>
          <p:spPr bwMode="auto">
            <a:xfrm flipV="1">
              <a:off x="6877898" y="2835268"/>
              <a:ext cx="1574883" cy="62354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21" name="Text Box 5"/>
            <p:cNvSpPr txBox="1">
              <a:spLocks noChangeArrowheads="1"/>
            </p:cNvSpPr>
            <p:nvPr/>
          </p:nvSpPr>
          <p:spPr bwMode="auto">
            <a:xfrm>
              <a:off x="6039371" y="1843769"/>
              <a:ext cx="1600118" cy="941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Electromagnetic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EEG</a:t>
              </a:r>
              <a:br>
                <a:rPr lang="en-GB" sz="1200">
                  <a:latin typeface="Arial Unicode MS" pitchFamily="34" charset="-128"/>
                  <a:sym typeface="Symbol" pitchFamily="18" charset="2"/>
                </a:rPr>
              </a:br>
              <a:r>
                <a:rPr lang="en-GB" sz="1200">
                  <a:latin typeface="Arial Unicode MS" pitchFamily="34" charset="-128"/>
                  <a:sym typeface="Symbol" pitchFamily="18" charset="2"/>
                </a:rPr>
                <a:t>MEG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  <a:sym typeface="Symbol" pitchFamily="18" charset="2"/>
                </a:rPr>
                <a:t>LFP</a:t>
              </a:r>
            </a:p>
          </p:txBody>
        </p:sp>
        <p:cxnSp>
          <p:nvCxnSpPr>
            <p:cNvPr id="4122" name="AutoShape 6"/>
            <p:cNvCxnSpPr>
              <a:cxnSpLocks noChangeShapeType="1"/>
            </p:cNvCxnSpPr>
            <p:nvPr/>
          </p:nvCxnSpPr>
          <p:spPr bwMode="auto">
            <a:xfrm rot="10800000">
              <a:off x="3776611" y="2879712"/>
              <a:ext cx="1673695" cy="68483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3160" y="1819809"/>
              <a:ext cx="1084427" cy="1121872"/>
            </a:xfrm>
            <a:prstGeom prst="rect">
              <a:avLst/>
            </a:prstGeom>
            <a:noFill/>
          </p:spPr>
        </p:pic>
        <p:sp>
          <p:nvSpPr>
            <p:cNvPr id="4124" name="Text Box 24"/>
            <p:cNvSpPr txBox="1">
              <a:spLocks noChangeArrowheads="1"/>
            </p:cNvSpPr>
            <p:nvPr/>
          </p:nvSpPr>
          <p:spPr bwMode="auto">
            <a:xfrm>
              <a:off x="4177388" y="1832639"/>
              <a:ext cx="169309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Hemodynamic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BOLD</a:t>
              </a:r>
            </a:p>
          </p:txBody>
        </p:sp>
        <p:pic>
          <p:nvPicPr>
            <p:cNvPr id="4125" name="Picture 2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1" name="Group 38"/>
          <p:cNvGrpSpPr>
            <a:grpSpLocks/>
          </p:cNvGrpSpPr>
          <p:nvPr/>
        </p:nvGrpSpPr>
        <p:grpSpPr bwMode="auto">
          <a:xfrm>
            <a:off x="2476500" y="1933575"/>
            <a:ext cx="533400" cy="3690938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636" y="2770485"/>
              <a:ext cx="1792689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379" y="5171970"/>
              <a:ext cx="1462960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7324" y="3725464"/>
              <a:ext cx="2231750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4102" name="Group 39"/>
          <p:cNvGrpSpPr>
            <a:grpSpLocks/>
          </p:cNvGrpSpPr>
          <p:nvPr/>
        </p:nvGrpSpPr>
        <p:grpSpPr bwMode="auto">
          <a:xfrm rot="10800000">
            <a:off x="590550" y="1911350"/>
            <a:ext cx="531813" cy="381317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798582" y="2781251"/>
              <a:ext cx="1792335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5911" y="5176903"/>
              <a:ext cx="1463095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140" y="3881227"/>
              <a:ext cx="2234119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38213" y="1239838"/>
            <a:ext cx="1668462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sp>
        <p:nvSpPr>
          <p:cNvPr id="35" name="Oval 34"/>
          <p:cNvSpPr/>
          <p:nvPr/>
        </p:nvSpPr>
        <p:spPr>
          <a:xfrm>
            <a:off x="2195513" y="1385888"/>
            <a:ext cx="1071562" cy="5045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40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40" name="Picture 39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538" y="3481388"/>
            <a:ext cx="371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neuronal (source) model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67263" y="6288088"/>
            <a:ext cx="23241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</a:rPr>
              <a:t>State equations</a:t>
            </a:r>
          </a:p>
        </p:txBody>
      </p:sp>
      <p:grpSp>
        <p:nvGrpSpPr>
          <p:cNvPr id="5126" name="Group 37"/>
          <p:cNvGrpSpPr>
            <a:grpSpLocks/>
          </p:cNvGrpSpPr>
          <p:nvPr/>
        </p:nvGrpSpPr>
        <p:grpSpPr bwMode="auto">
          <a:xfrm>
            <a:off x="3319463" y="1204913"/>
            <a:ext cx="5607050" cy="5424487"/>
            <a:chOff x="3319463" y="1204913"/>
            <a:chExt cx="5607050" cy="542448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600825" y="5953125"/>
              <a:ext cx="2325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Arial Unicode MS" pitchFamily="34" charset="-128"/>
                </a:rPr>
                <a:t>Extrinsic Connections</a:t>
              </a:r>
            </a:p>
          </p:txBody>
        </p:sp>
        <p:sp>
          <p:nvSpPr>
            <p:cNvPr id="5130" name="Line 4"/>
            <p:cNvSpPr>
              <a:spLocks noChangeShapeType="1"/>
            </p:cNvSpPr>
            <p:nvPr/>
          </p:nvSpPr>
          <p:spPr bwMode="auto">
            <a:xfrm>
              <a:off x="4225925" y="4159250"/>
              <a:ext cx="708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3319463" y="6264275"/>
            <a:ext cx="1362075" cy="365125"/>
          </p:xfrm>
          <a:graphic>
            <a:graphicData uri="http://schemas.openxmlformats.org/presentationml/2006/ole">
              <p:oleObj spid="_x0000_s5122" name="Equation" r:id="rId4" imgW="876240" imgH="215640" progId="Equation.3">
                <p:embed/>
              </p:oleObj>
            </a:graphicData>
          </a:graphic>
        </p:graphicFrame>
        <p:grpSp>
          <p:nvGrpSpPr>
            <p:cNvPr id="5131" name="Group 8"/>
            <p:cNvGrpSpPr>
              <a:grpSpLocks/>
            </p:cNvGrpSpPr>
            <p:nvPr/>
          </p:nvGrpSpPr>
          <p:grpSpPr bwMode="auto">
            <a:xfrm>
              <a:off x="5454650" y="3025775"/>
              <a:ext cx="3192463" cy="2824163"/>
              <a:chOff x="3436" y="1906"/>
              <a:chExt cx="2011" cy="1779"/>
            </a:xfrm>
          </p:grpSpPr>
          <p:sp>
            <p:nvSpPr>
              <p:cNvPr id="5136" name="Line 9"/>
              <p:cNvSpPr>
                <a:spLocks noChangeShapeType="1"/>
              </p:cNvSpPr>
              <p:nvPr/>
            </p:nvSpPr>
            <p:spPr bwMode="auto">
              <a:xfrm flipV="1">
                <a:off x="4864" y="2734"/>
                <a:ext cx="542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37" name="Line 10"/>
              <p:cNvSpPr>
                <a:spLocks noChangeShapeType="1"/>
              </p:cNvSpPr>
              <p:nvPr/>
            </p:nvSpPr>
            <p:spPr bwMode="auto">
              <a:xfrm>
                <a:off x="4974" y="195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38" name="Line 11"/>
              <p:cNvSpPr>
                <a:spLocks noChangeShapeType="1"/>
              </p:cNvSpPr>
              <p:nvPr/>
            </p:nvSpPr>
            <p:spPr bwMode="auto">
              <a:xfrm>
                <a:off x="4974" y="368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39" name="Line 12"/>
              <p:cNvSpPr>
                <a:spLocks noChangeShapeType="1"/>
              </p:cNvSpPr>
              <p:nvPr/>
            </p:nvSpPr>
            <p:spPr bwMode="auto">
              <a:xfrm flipH="1" flipV="1">
                <a:off x="5421" y="1955"/>
                <a:ext cx="0" cy="17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0" name="Line 13"/>
              <p:cNvSpPr>
                <a:spLocks noChangeShapeType="1"/>
              </p:cNvSpPr>
              <p:nvPr/>
            </p:nvSpPr>
            <p:spPr bwMode="auto">
              <a:xfrm>
                <a:off x="4839" y="2135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1" name="Rectangle 14"/>
              <p:cNvSpPr>
                <a:spLocks noChangeArrowheads="1"/>
              </p:cNvSpPr>
              <p:nvPr/>
            </p:nvSpPr>
            <p:spPr bwMode="auto">
              <a:xfrm>
                <a:off x="3436" y="1906"/>
                <a:ext cx="890" cy="164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42" name="Rectangle 15" descr="Newsprint"/>
              <p:cNvSpPr>
                <a:spLocks noChangeArrowheads="1"/>
              </p:cNvSpPr>
              <p:nvPr/>
            </p:nvSpPr>
            <p:spPr bwMode="auto">
              <a:xfrm>
                <a:off x="3436" y="2412"/>
                <a:ext cx="890" cy="635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43" name="Text Box 16"/>
              <p:cNvSpPr txBox="1">
                <a:spLocks noChangeArrowheads="1"/>
              </p:cNvSpPr>
              <p:nvPr/>
            </p:nvSpPr>
            <p:spPr bwMode="auto">
              <a:xfrm>
                <a:off x="3525" y="2485"/>
                <a:ext cx="7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000000"/>
                    </a:solidFill>
                    <a:latin typeface="Arial Unicode MS" pitchFamily="34" charset="-128"/>
                  </a:rPr>
                  <a:t>spiny stellate cells</a:t>
                </a:r>
              </a:p>
            </p:txBody>
          </p:sp>
          <p:sp>
            <p:nvSpPr>
              <p:cNvPr id="5144" name="Text Box 17"/>
              <p:cNvSpPr txBox="1">
                <a:spLocks noChangeArrowheads="1"/>
              </p:cNvSpPr>
              <p:nvPr/>
            </p:nvSpPr>
            <p:spPr bwMode="auto">
              <a:xfrm>
                <a:off x="3436" y="1971"/>
                <a:ext cx="9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  <a:latin typeface="Arial Unicode MS" pitchFamily="34" charset="-128"/>
                  </a:rPr>
                  <a:t>inhibitory interneurons</a:t>
                </a:r>
              </a:p>
            </p:txBody>
          </p:sp>
          <p:sp>
            <p:nvSpPr>
              <p:cNvPr id="5145" name="Text Box 18"/>
              <p:cNvSpPr txBox="1">
                <a:spLocks noChangeArrowheads="1"/>
              </p:cNvSpPr>
              <p:nvPr/>
            </p:nvSpPr>
            <p:spPr bwMode="auto">
              <a:xfrm>
                <a:off x="3436" y="3157"/>
                <a:ext cx="9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  <a:latin typeface="Arial Unicode MS" pitchFamily="34" charset="-128"/>
                  </a:rPr>
                  <a:t>Pyramidal</a:t>
                </a:r>
              </a:p>
              <a:p>
                <a:pPr algn="ctr" eaLnBrk="0" hangingPunct="0"/>
                <a:r>
                  <a:rPr lang="en-GB" sz="1200">
                    <a:solidFill>
                      <a:srgbClr val="FFFFFF"/>
                    </a:solidFill>
                    <a:latin typeface="Arial Unicode MS" pitchFamily="34" charset="-128"/>
                  </a:rPr>
                  <a:t>Cells</a:t>
                </a:r>
              </a:p>
            </p:txBody>
          </p:sp>
          <p:sp>
            <p:nvSpPr>
              <p:cNvPr id="5146" name="Line 19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7" name="Line 20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8" name="Line 21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9" name="Line 22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0" name="Line 23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1" name="Line 24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2" name="Line 25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3" name="Line 26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5154" name="AutoShape 27"/>
              <p:cNvCxnSpPr>
                <a:cxnSpLocks noChangeShapeType="1"/>
                <a:stCxn id="5141" idx="0"/>
              </p:cNvCxnSpPr>
              <p:nvPr/>
            </p:nvCxnSpPr>
            <p:spPr bwMode="auto">
              <a:xfrm rot="5400000" flipV="1">
                <a:off x="3977" y="1810"/>
                <a:ext cx="252" cy="443"/>
              </a:xfrm>
              <a:prstGeom prst="bentConnector4">
                <a:avLst>
                  <a:gd name="adj1" fmla="val -61278"/>
                  <a:gd name="adj2" fmla="val 13362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</p:cxnSp>
          <p:sp>
            <p:nvSpPr>
              <p:cNvPr id="5155" name="Line 28"/>
              <p:cNvSpPr>
                <a:spLocks noChangeShapeType="1"/>
              </p:cNvSpPr>
              <p:nvPr/>
            </p:nvSpPr>
            <p:spPr bwMode="auto">
              <a:xfrm>
                <a:off x="5000" y="2859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6" name="Line 29"/>
              <p:cNvSpPr>
                <a:spLocks noChangeShapeType="1"/>
              </p:cNvSpPr>
              <p:nvPr/>
            </p:nvSpPr>
            <p:spPr bwMode="auto">
              <a:xfrm>
                <a:off x="4834" y="3482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805363" y="2493963"/>
              <a:ext cx="18938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Arial Unicode MS" pitchFamily="34" charset="-128"/>
                </a:rPr>
                <a:t>Intrinsic Connections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716338" y="5245100"/>
              <a:ext cx="18923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Arial Unicode MS" pitchFamily="34" charset="-128"/>
                </a:rPr>
                <a:t>Internal Parameters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119938" y="1204913"/>
              <a:ext cx="1733550" cy="5238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>
                  <a:solidFill>
                    <a:schemeClr val="bg1"/>
                  </a:solidFill>
                  <a:latin typeface="Arial Unicode MS" pitchFamily="34" charset="-128"/>
                </a:rPr>
                <a:t>EEG/MEG/LFP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dirty="0" err="1">
                  <a:solidFill>
                    <a:schemeClr val="bg1"/>
                  </a:solidFill>
                  <a:latin typeface="Arial Unicode MS" pitchFamily="34" charset="-128"/>
                </a:rPr>
                <a:t>signal</a:t>
              </a:r>
              <a:endParaRPr lang="en-GB" sz="1400" i="1" dirty="0">
                <a:solidFill>
                  <a:schemeClr val="bg1"/>
                </a:solidFill>
                <a:latin typeface="Arial Unicode MS" pitchFamily="34" charset="-128"/>
              </a:endParaRPr>
            </a:p>
          </p:txBody>
        </p:sp>
        <p:cxnSp>
          <p:nvCxnSpPr>
            <p:cNvPr id="35" name="AutoShape 33"/>
            <p:cNvCxnSpPr>
              <a:cxnSpLocks noChangeShapeType="1"/>
            </p:cNvCxnSpPr>
            <p:nvPr/>
          </p:nvCxnSpPr>
          <p:spPr bwMode="auto">
            <a:xfrm flipV="1">
              <a:off x="6694488" y="1768475"/>
              <a:ext cx="838200" cy="3503613"/>
            </a:xfrm>
            <a:prstGeom prst="bentConnector2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5127" name="Text Box 36"/>
          <p:cNvSpPr txBox="1">
            <a:spLocks noChangeArrowheads="1"/>
          </p:cNvSpPr>
          <p:nvPr/>
        </p:nvSpPr>
        <p:spPr bwMode="auto">
          <a:xfrm>
            <a:off x="503238" y="1725613"/>
            <a:ext cx="3962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</a:rPr>
              <a:t>The state of a neuron comprises a number of attributes, membrane potentials, conductances etc. Modelling these states can become intractable. </a:t>
            </a:r>
          </a:p>
          <a:p>
            <a:r>
              <a:rPr lang="en-GB" sz="1400">
                <a:latin typeface="Times New Roman" pitchFamily="18" charset="0"/>
              </a:rPr>
              <a:t>Mean field approximations summarise the states</a:t>
            </a:r>
          </a:p>
          <a:p>
            <a:r>
              <a:rPr lang="en-GB" sz="1400">
                <a:latin typeface="Times New Roman" pitchFamily="18" charset="0"/>
              </a:rPr>
              <a:t>in terms of their ensemble density. Neural mass models consider only point densities and describe the interaction of the means in the ensemble</a:t>
            </a: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8325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Neural Mass Model </a:t>
            </a:r>
            <a:r>
              <a:rPr lang="en-GB" smtClean="0"/>
              <a:t/>
            </a:r>
            <a:br>
              <a:rPr lang="en-GB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112"/>
          <p:cNvGrpSpPr>
            <a:grpSpLocks/>
          </p:cNvGrpSpPr>
          <p:nvPr/>
        </p:nvGrpSpPr>
        <p:grpSpPr bwMode="auto">
          <a:xfrm>
            <a:off x="612775" y="1643063"/>
            <a:ext cx="4664075" cy="4972050"/>
            <a:chOff x="323850" y="895350"/>
            <a:chExt cx="5843588" cy="5773738"/>
          </a:xfrm>
        </p:grpSpPr>
        <p:pic>
          <p:nvPicPr>
            <p:cNvPr id="6155" name="Picture 5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 l="27194" t="9099" r="57950" b="-61"/>
            <a:stretch>
              <a:fillRect/>
            </a:stretch>
          </p:blipFill>
          <p:spPr bwMode="auto">
            <a:xfrm>
              <a:off x="323850" y="1254125"/>
              <a:ext cx="1187450" cy="403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56" name="Line 7"/>
            <p:cNvSpPr>
              <a:spLocks noChangeShapeType="1"/>
            </p:cNvSpPr>
            <p:nvPr/>
          </p:nvSpPr>
          <p:spPr bwMode="auto">
            <a:xfrm>
              <a:off x="4551363" y="1738313"/>
              <a:ext cx="1600200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Oval 8"/>
            <p:cNvSpPr>
              <a:spLocks noChangeArrowheads="1"/>
            </p:cNvSpPr>
            <p:nvPr/>
          </p:nvSpPr>
          <p:spPr bwMode="auto">
            <a:xfrm>
              <a:off x="2130425" y="1522413"/>
              <a:ext cx="1984375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58" name="Freeform 9"/>
            <p:cNvSpPr>
              <a:spLocks noEditPoints="1"/>
            </p:cNvSpPr>
            <p:nvPr/>
          </p:nvSpPr>
          <p:spPr bwMode="auto">
            <a:xfrm>
              <a:off x="4787900" y="275907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2147483647 h 10033"/>
                <a:gd name="T12" fmla="*/ 2147483647 w 400"/>
                <a:gd name="T13" fmla="*/ 2147483647 h 10033"/>
                <a:gd name="T14" fmla="*/ 0 w 400"/>
                <a:gd name="T15" fmla="*/ 2147483647 h 10033"/>
                <a:gd name="T16" fmla="*/ 2147483647 w 400"/>
                <a:gd name="T17" fmla="*/ 0 h 10033"/>
                <a:gd name="T18" fmla="*/ 2147483647 w 400"/>
                <a:gd name="T19" fmla="*/ 2147483647 h 10033"/>
                <a:gd name="T20" fmla="*/ 0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10"/>
            <p:cNvSpPr>
              <a:spLocks noEditPoints="1"/>
            </p:cNvSpPr>
            <p:nvPr/>
          </p:nvSpPr>
          <p:spPr bwMode="auto">
            <a:xfrm>
              <a:off x="2119313" y="275272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0 h 10033"/>
                <a:gd name="T12" fmla="*/ 2147483647 w 400"/>
                <a:gd name="T13" fmla="*/ 2147483647 h 10033"/>
                <a:gd name="T14" fmla="*/ 2147483647 w 400"/>
                <a:gd name="T15" fmla="*/ 2147483647 h 10033"/>
                <a:gd name="T16" fmla="*/ 2147483647 w 400"/>
                <a:gd name="T17" fmla="*/ 2147483647 h 10033"/>
                <a:gd name="T18" fmla="*/ 0 w 400"/>
                <a:gd name="T19" fmla="*/ 2147483647 h 10033"/>
                <a:gd name="T20" fmla="*/ 2147483647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60" name="Group 11"/>
            <p:cNvGrpSpPr>
              <a:grpSpLocks/>
            </p:cNvGrpSpPr>
            <p:nvPr/>
          </p:nvGrpSpPr>
          <p:grpSpPr bwMode="auto">
            <a:xfrm>
              <a:off x="1928813" y="3290888"/>
              <a:ext cx="3114675" cy="839787"/>
              <a:chOff x="2311" y="1969"/>
              <a:chExt cx="2208" cy="529"/>
            </a:xfrm>
          </p:grpSpPr>
          <p:pic>
            <p:nvPicPr>
              <p:cNvPr id="6255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56" name="Rectangle 1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6161" name="Freeform 14"/>
            <p:cNvSpPr>
              <a:spLocks noEditPoints="1"/>
            </p:cNvSpPr>
            <p:nvPr/>
          </p:nvSpPr>
          <p:spPr bwMode="auto">
            <a:xfrm>
              <a:off x="2414588" y="4130675"/>
              <a:ext cx="68262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2147483647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0 w 400"/>
                <a:gd name="T15" fmla="*/ 2147483647 h 2833"/>
                <a:gd name="T16" fmla="*/ 2147483647 w 400"/>
                <a:gd name="T17" fmla="*/ 0 h 2833"/>
                <a:gd name="T18" fmla="*/ 2147483647 w 400"/>
                <a:gd name="T19" fmla="*/ 2147483647 h 2833"/>
                <a:gd name="T20" fmla="*/ 0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15"/>
            <p:cNvSpPr>
              <a:spLocks noEditPoints="1"/>
            </p:cNvSpPr>
            <p:nvPr/>
          </p:nvSpPr>
          <p:spPr bwMode="auto">
            <a:xfrm>
              <a:off x="4491038" y="4124325"/>
              <a:ext cx="68262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0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2147483647 w 400"/>
                <a:gd name="T15" fmla="*/ 2147483647 h 2833"/>
                <a:gd name="T16" fmla="*/ 2147483647 w 400"/>
                <a:gd name="T17" fmla="*/ 2147483647 h 2833"/>
                <a:gd name="T18" fmla="*/ 0 w 400"/>
                <a:gd name="T19" fmla="*/ 2147483647 h 2833"/>
                <a:gd name="T20" fmla="*/ 2147483647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6" y="2500"/>
                  </a:moveTo>
                  <a:lnTo>
                    <a:pt x="166" y="33"/>
                  </a:lnTo>
                  <a:cubicBezTo>
                    <a:pt x="166" y="15"/>
                    <a:pt x="181" y="0"/>
                    <a:pt x="200" y="0"/>
                  </a:cubicBezTo>
                  <a:cubicBezTo>
                    <a:pt x="218" y="0"/>
                    <a:pt x="233" y="15"/>
                    <a:pt x="233" y="33"/>
                  </a:cubicBezTo>
                  <a:lnTo>
                    <a:pt x="233" y="2500"/>
                  </a:lnTo>
                  <a:cubicBezTo>
                    <a:pt x="233" y="2518"/>
                    <a:pt x="218" y="2533"/>
                    <a:pt x="200" y="2533"/>
                  </a:cubicBezTo>
                  <a:cubicBezTo>
                    <a:pt x="181" y="2533"/>
                    <a:pt x="166" y="2518"/>
                    <a:pt x="166" y="2500"/>
                  </a:cubicBezTo>
                  <a:close/>
                  <a:moveTo>
                    <a:pt x="400" y="2433"/>
                  </a:moveTo>
                  <a:lnTo>
                    <a:pt x="200" y="2833"/>
                  </a:lnTo>
                  <a:lnTo>
                    <a:pt x="0" y="2433"/>
                  </a:lnTo>
                  <a:lnTo>
                    <a:pt x="400" y="24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63" name="Group 16"/>
            <p:cNvGrpSpPr>
              <a:grpSpLocks/>
            </p:cNvGrpSpPr>
            <p:nvPr/>
          </p:nvGrpSpPr>
          <p:grpSpPr bwMode="auto">
            <a:xfrm>
              <a:off x="2249488" y="2763838"/>
              <a:ext cx="233362" cy="379412"/>
              <a:chOff x="2538" y="1637"/>
              <a:chExt cx="166" cy="239"/>
            </a:xfrm>
          </p:grpSpPr>
          <p:sp>
            <p:nvSpPr>
              <p:cNvPr id="6253" name="Rectangle 17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54" name="Rectangle 18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64" name="Group 19"/>
            <p:cNvGrpSpPr>
              <a:grpSpLocks/>
            </p:cNvGrpSpPr>
            <p:nvPr/>
          </p:nvGrpSpPr>
          <p:grpSpPr bwMode="auto">
            <a:xfrm>
              <a:off x="4471988" y="2797175"/>
              <a:ext cx="228600" cy="382588"/>
              <a:chOff x="4113" y="1658"/>
              <a:chExt cx="162" cy="241"/>
            </a:xfrm>
          </p:grpSpPr>
          <p:sp>
            <p:nvSpPr>
              <p:cNvPr id="6251" name="Rectangle 20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52" name="Rectangle 21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65" name="Group 22"/>
            <p:cNvGrpSpPr>
              <a:grpSpLocks/>
            </p:cNvGrpSpPr>
            <p:nvPr/>
          </p:nvGrpSpPr>
          <p:grpSpPr bwMode="auto">
            <a:xfrm>
              <a:off x="2609850" y="4135438"/>
              <a:ext cx="217488" cy="379412"/>
              <a:chOff x="2794" y="2501"/>
              <a:chExt cx="154" cy="239"/>
            </a:xfrm>
          </p:grpSpPr>
          <p:sp>
            <p:nvSpPr>
              <p:cNvPr id="6249" name="Rectangle 23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50" name="Rectangle 24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66" name="Group 25"/>
            <p:cNvGrpSpPr>
              <a:grpSpLocks/>
            </p:cNvGrpSpPr>
            <p:nvPr/>
          </p:nvGrpSpPr>
          <p:grpSpPr bwMode="auto">
            <a:xfrm>
              <a:off x="4159250" y="4191000"/>
              <a:ext cx="233363" cy="377825"/>
              <a:chOff x="3892" y="2536"/>
              <a:chExt cx="164" cy="238"/>
            </a:xfrm>
          </p:grpSpPr>
          <p:sp>
            <p:nvSpPr>
              <p:cNvPr id="6247" name="Rectangle 26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8" name="Rectangle 27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67" name="Group 28"/>
            <p:cNvGrpSpPr>
              <a:grpSpLocks/>
            </p:cNvGrpSpPr>
            <p:nvPr/>
          </p:nvGrpSpPr>
          <p:grpSpPr bwMode="auto">
            <a:xfrm>
              <a:off x="2403475" y="3548063"/>
              <a:ext cx="2201863" cy="471487"/>
              <a:chOff x="2648" y="2131"/>
              <a:chExt cx="1559" cy="297"/>
            </a:xfrm>
          </p:grpSpPr>
          <p:sp>
            <p:nvSpPr>
              <p:cNvPr id="6208" name="Rectangle 29"/>
              <p:cNvSpPr>
                <a:spLocks noChangeArrowheads="1"/>
              </p:cNvSpPr>
              <p:nvPr/>
            </p:nvSpPr>
            <p:spPr bwMode="auto">
              <a:xfrm>
                <a:off x="4175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09" name="Rectangle 30"/>
              <p:cNvSpPr>
                <a:spLocks noChangeArrowheads="1"/>
              </p:cNvSpPr>
              <p:nvPr/>
            </p:nvSpPr>
            <p:spPr bwMode="auto">
              <a:xfrm>
                <a:off x="4098" y="2293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0" name="Rectangle 31"/>
              <p:cNvSpPr>
                <a:spLocks noChangeArrowheads="1"/>
              </p:cNvSpPr>
              <p:nvPr/>
            </p:nvSpPr>
            <p:spPr bwMode="auto">
              <a:xfrm>
                <a:off x="3911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1" name="Rectangle 32"/>
              <p:cNvSpPr>
                <a:spLocks noChangeArrowheads="1"/>
              </p:cNvSpPr>
              <p:nvPr/>
            </p:nvSpPr>
            <p:spPr bwMode="auto">
              <a:xfrm>
                <a:off x="3266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2" name="Rectangle 33"/>
              <p:cNvSpPr>
                <a:spLocks noChangeArrowheads="1"/>
              </p:cNvSpPr>
              <p:nvPr/>
            </p:nvSpPr>
            <p:spPr bwMode="auto">
              <a:xfrm>
                <a:off x="3112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3" name="Rectangle 34"/>
              <p:cNvSpPr>
                <a:spLocks noChangeArrowheads="1"/>
              </p:cNvSpPr>
              <p:nvPr/>
            </p:nvSpPr>
            <p:spPr bwMode="auto">
              <a:xfrm>
                <a:off x="2693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4" name="Rectangle 35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5" name="Rectangle 36"/>
              <p:cNvSpPr>
                <a:spLocks noChangeArrowheads="1"/>
              </p:cNvSpPr>
              <p:nvPr/>
            </p:nvSpPr>
            <p:spPr bwMode="auto">
              <a:xfrm>
                <a:off x="269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6" name="Rectangle 37"/>
              <p:cNvSpPr>
                <a:spLocks noChangeArrowheads="1"/>
              </p:cNvSpPr>
              <p:nvPr/>
            </p:nvSpPr>
            <p:spPr bwMode="auto">
              <a:xfrm>
                <a:off x="3725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7" name="Rectangle 38"/>
              <p:cNvSpPr>
                <a:spLocks noChangeArrowheads="1"/>
              </p:cNvSpPr>
              <p:nvPr/>
            </p:nvSpPr>
            <p:spPr bwMode="auto">
              <a:xfrm>
                <a:off x="3608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8" name="Rectangle 39"/>
              <p:cNvSpPr>
                <a:spLocks noChangeArrowheads="1"/>
              </p:cNvSpPr>
              <p:nvPr/>
            </p:nvSpPr>
            <p:spPr bwMode="auto">
              <a:xfrm>
                <a:off x="3440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19" name="Rectangle 40"/>
              <p:cNvSpPr>
                <a:spLocks noChangeArrowheads="1"/>
              </p:cNvSpPr>
              <p:nvPr/>
            </p:nvSpPr>
            <p:spPr bwMode="auto">
              <a:xfrm>
                <a:off x="318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0" name="Rectangle 41"/>
              <p:cNvSpPr>
                <a:spLocks noChangeArrowheads="1"/>
              </p:cNvSpPr>
              <p:nvPr/>
            </p:nvSpPr>
            <p:spPr bwMode="auto">
              <a:xfrm>
                <a:off x="303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1" name="Rectangle 42"/>
              <p:cNvSpPr>
                <a:spLocks noChangeArrowheads="1"/>
              </p:cNvSpPr>
              <p:nvPr/>
            </p:nvSpPr>
            <p:spPr bwMode="auto">
              <a:xfrm>
                <a:off x="4137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2" name="Rectangle 43"/>
              <p:cNvSpPr>
                <a:spLocks noChangeArrowheads="1"/>
              </p:cNvSpPr>
              <p:nvPr/>
            </p:nvSpPr>
            <p:spPr bwMode="auto">
              <a:xfrm>
                <a:off x="3866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3" name="Rectangle 44"/>
              <p:cNvSpPr>
                <a:spLocks noChangeArrowheads="1"/>
              </p:cNvSpPr>
              <p:nvPr/>
            </p:nvSpPr>
            <p:spPr bwMode="auto">
              <a:xfrm>
                <a:off x="3556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4" name="Rectangle 45"/>
              <p:cNvSpPr>
                <a:spLocks noChangeArrowheads="1"/>
              </p:cNvSpPr>
              <p:nvPr/>
            </p:nvSpPr>
            <p:spPr bwMode="auto">
              <a:xfrm>
                <a:off x="3390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5" name="Rectangle 46"/>
              <p:cNvSpPr>
                <a:spLocks noChangeArrowheads="1"/>
              </p:cNvSpPr>
              <p:nvPr/>
            </p:nvSpPr>
            <p:spPr bwMode="auto">
              <a:xfrm>
                <a:off x="3223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6" name="Rectangle 47"/>
              <p:cNvSpPr>
                <a:spLocks noChangeArrowheads="1"/>
              </p:cNvSpPr>
              <p:nvPr/>
            </p:nvSpPr>
            <p:spPr bwMode="auto">
              <a:xfrm>
                <a:off x="3143" y="2300"/>
                <a:ext cx="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7" name="Rectangle 48"/>
              <p:cNvSpPr>
                <a:spLocks noChangeArrowheads="1"/>
              </p:cNvSpPr>
              <p:nvPr/>
            </p:nvSpPr>
            <p:spPr bwMode="auto">
              <a:xfrm>
                <a:off x="2918" y="2300"/>
                <a:ext cx="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8" name="Rectangle 49"/>
              <p:cNvSpPr>
                <a:spLocks noChangeArrowheads="1"/>
              </p:cNvSpPr>
              <p:nvPr/>
            </p:nvSpPr>
            <p:spPr bwMode="auto">
              <a:xfrm>
                <a:off x="2648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29" name="Rectangle 50"/>
              <p:cNvSpPr>
                <a:spLocks noChangeArrowheads="1"/>
              </p:cNvSpPr>
              <p:nvPr/>
            </p:nvSpPr>
            <p:spPr bwMode="auto">
              <a:xfrm>
                <a:off x="2832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0" name="Rectangle 51"/>
              <p:cNvSpPr>
                <a:spLocks noChangeArrowheads="1"/>
              </p:cNvSpPr>
              <p:nvPr/>
            </p:nvSpPr>
            <p:spPr bwMode="auto">
              <a:xfrm>
                <a:off x="2659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1" name="Rectangle 52"/>
              <p:cNvSpPr>
                <a:spLocks noChangeArrowheads="1"/>
              </p:cNvSpPr>
              <p:nvPr/>
            </p:nvSpPr>
            <p:spPr bwMode="auto">
              <a:xfrm>
                <a:off x="409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2" name="Rectangle 53"/>
              <p:cNvSpPr>
                <a:spLocks noChangeArrowheads="1"/>
              </p:cNvSpPr>
              <p:nvPr/>
            </p:nvSpPr>
            <p:spPr bwMode="auto">
              <a:xfrm>
                <a:off x="383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3" name="Rectangle 54"/>
              <p:cNvSpPr>
                <a:spLocks noChangeArrowheads="1"/>
              </p:cNvSpPr>
              <p:nvPr/>
            </p:nvSpPr>
            <p:spPr bwMode="auto">
              <a:xfrm>
                <a:off x="2996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4" name="Rectangle 55"/>
              <p:cNvSpPr>
                <a:spLocks noChangeArrowheads="1"/>
              </p:cNvSpPr>
              <p:nvPr/>
            </p:nvSpPr>
            <p:spPr bwMode="auto">
              <a:xfrm>
                <a:off x="2883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5" name="Rectangle 56"/>
              <p:cNvSpPr>
                <a:spLocks noChangeArrowheads="1"/>
              </p:cNvSpPr>
              <p:nvPr/>
            </p:nvSpPr>
            <p:spPr bwMode="auto">
              <a:xfrm>
                <a:off x="4029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6" name="Rectangle 57"/>
              <p:cNvSpPr>
                <a:spLocks noChangeArrowheads="1"/>
              </p:cNvSpPr>
              <p:nvPr/>
            </p:nvSpPr>
            <p:spPr bwMode="auto">
              <a:xfrm>
                <a:off x="376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7" name="Rectangle 58"/>
              <p:cNvSpPr>
                <a:spLocks noChangeArrowheads="1"/>
              </p:cNvSpPr>
              <p:nvPr/>
            </p:nvSpPr>
            <p:spPr bwMode="auto">
              <a:xfrm>
                <a:off x="3064" y="2289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8" name="Rectangle 59"/>
              <p:cNvSpPr>
                <a:spLocks noChangeArrowheads="1"/>
              </p:cNvSpPr>
              <p:nvPr/>
            </p:nvSpPr>
            <p:spPr bwMode="auto">
              <a:xfrm>
                <a:off x="2822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39" name="Rectangle 60"/>
              <p:cNvSpPr>
                <a:spLocks noChangeArrowheads="1"/>
              </p:cNvSpPr>
              <p:nvPr/>
            </p:nvSpPr>
            <p:spPr bwMode="auto">
              <a:xfrm>
                <a:off x="396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0" name="Rectangle 61"/>
              <p:cNvSpPr>
                <a:spLocks noChangeArrowheads="1"/>
              </p:cNvSpPr>
              <p:nvPr/>
            </p:nvSpPr>
            <p:spPr bwMode="auto">
              <a:xfrm>
                <a:off x="365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1" name="Rectangle 62"/>
              <p:cNvSpPr>
                <a:spLocks noChangeArrowheads="1"/>
              </p:cNvSpPr>
              <p:nvPr/>
            </p:nvSpPr>
            <p:spPr bwMode="auto">
              <a:xfrm>
                <a:off x="348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2" name="Rectangle 63"/>
              <p:cNvSpPr>
                <a:spLocks noChangeArrowheads="1"/>
              </p:cNvSpPr>
              <p:nvPr/>
            </p:nvSpPr>
            <p:spPr bwMode="auto">
              <a:xfrm>
                <a:off x="3321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3" name="Rectangle 64"/>
              <p:cNvSpPr>
                <a:spLocks noChangeArrowheads="1"/>
              </p:cNvSpPr>
              <p:nvPr/>
            </p:nvSpPr>
            <p:spPr bwMode="auto">
              <a:xfrm>
                <a:off x="2754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4" name="Rectangle 65"/>
              <p:cNvSpPr>
                <a:spLocks noChangeArrowheads="1"/>
              </p:cNvSpPr>
              <p:nvPr/>
            </p:nvSpPr>
            <p:spPr bwMode="auto">
              <a:xfrm>
                <a:off x="2754" y="21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5" name="Rectangle 66"/>
              <p:cNvSpPr>
                <a:spLocks noChangeArrowheads="1"/>
              </p:cNvSpPr>
              <p:nvPr/>
            </p:nvSpPr>
            <p:spPr bwMode="auto">
              <a:xfrm>
                <a:off x="2657" y="2304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46" name="Rectangle 67"/>
              <p:cNvSpPr>
                <a:spLocks noChangeArrowheads="1"/>
              </p:cNvSpPr>
              <p:nvPr/>
            </p:nvSpPr>
            <p:spPr bwMode="auto">
              <a:xfrm>
                <a:off x="2667" y="2146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168" name="Freeform 68"/>
            <p:cNvSpPr>
              <a:spLocks noEditPoints="1"/>
            </p:cNvSpPr>
            <p:nvPr/>
          </p:nvSpPr>
          <p:spPr bwMode="auto">
            <a:xfrm>
              <a:off x="1720850" y="946150"/>
              <a:ext cx="1771650" cy="1062038"/>
            </a:xfrm>
            <a:custGeom>
              <a:avLst/>
              <a:gdLst>
                <a:gd name="T0" fmla="*/ 2147483647 w 10467"/>
                <a:gd name="T1" fmla="*/ 2147483647 h 5574"/>
                <a:gd name="T2" fmla="*/ 2147483647 w 10467"/>
                <a:gd name="T3" fmla="*/ 2147483647 h 5574"/>
                <a:gd name="T4" fmla="*/ 2147483647 w 10467"/>
                <a:gd name="T5" fmla="*/ 2147483647 h 5574"/>
                <a:gd name="T6" fmla="*/ 2147483647 w 10467"/>
                <a:gd name="T7" fmla="*/ 2147483647 h 5574"/>
                <a:gd name="T8" fmla="*/ 2147483647 w 10467"/>
                <a:gd name="T9" fmla="*/ 2147483647 h 5574"/>
                <a:gd name="T10" fmla="*/ 2147483647 w 10467"/>
                <a:gd name="T11" fmla="*/ 2147483647 h 5574"/>
                <a:gd name="T12" fmla="*/ 2147483647 w 10467"/>
                <a:gd name="T13" fmla="*/ 2147483647 h 5574"/>
                <a:gd name="T14" fmla="*/ 2147483647 w 10467"/>
                <a:gd name="T15" fmla="*/ 2147483647 h 5574"/>
                <a:gd name="T16" fmla="*/ 2147483647 w 10467"/>
                <a:gd name="T17" fmla="*/ 2147483647 h 5574"/>
                <a:gd name="T18" fmla="*/ 2147483647 w 10467"/>
                <a:gd name="T19" fmla="*/ 2147483647 h 5574"/>
                <a:gd name="T20" fmla="*/ 2147483647 w 10467"/>
                <a:gd name="T21" fmla="*/ 2147483647 h 5574"/>
                <a:gd name="T22" fmla="*/ 0 w 10467"/>
                <a:gd name="T23" fmla="*/ 2147483647 h 5574"/>
                <a:gd name="T24" fmla="*/ 0 w 10467"/>
                <a:gd name="T25" fmla="*/ 2147483647 h 5574"/>
                <a:gd name="T26" fmla="*/ 2147483647 w 10467"/>
                <a:gd name="T27" fmla="*/ 0 h 5574"/>
                <a:gd name="T28" fmla="*/ 2147483647 w 10467"/>
                <a:gd name="T29" fmla="*/ 0 h 5574"/>
                <a:gd name="T30" fmla="*/ 2147483647 w 10467"/>
                <a:gd name="T31" fmla="*/ 2147483647 h 5574"/>
                <a:gd name="T32" fmla="*/ 2147483647 w 10467"/>
                <a:gd name="T33" fmla="*/ 2147483647 h 5574"/>
                <a:gd name="T34" fmla="*/ 2147483647 w 10467"/>
                <a:gd name="T35" fmla="*/ 2147483647 h 5574"/>
                <a:gd name="T36" fmla="*/ 2147483647 w 10467"/>
                <a:gd name="T37" fmla="*/ 2147483647 h 5574"/>
                <a:gd name="T38" fmla="*/ 2147483647 w 10467"/>
                <a:gd name="T39" fmla="*/ 2147483647 h 5574"/>
                <a:gd name="T40" fmla="*/ 2147483647 w 10467"/>
                <a:gd name="T41" fmla="*/ 2147483647 h 5574"/>
                <a:gd name="T42" fmla="*/ 2147483647 w 10467"/>
                <a:gd name="T43" fmla="*/ 2147483647 h 5574"/>
                <a:gd name="T44" fmla="*/ 2147483647 w 10467"/>
                <a:gd name="T45" fmla="*/ 2147483647 h 5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7"/>
                <a:gd name="T70" fmla="*/ 0 h 5574"/>
                <a:gd name="T71" fmla="*/ 10467 w 10467"/>
                <a:gd name="T72" fmla="*/ 5574 h 5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7" h="5574">
                  <a:moveTo>
                    <a:pt x="10400" y="1233"/>
                  </a:moveTo>
                  <a:lnTo>
                    <a:pt x="10400" y="33"/>
                  </a:lnTo>
                  <a:lnTo>
                    <a:pt x="10433" y="66"/>
                  </a:lnTo>
                  <a:lnTo>
                    <a:pt x="34" y="66"/>
                  </a:lnTo>
                  <a:lnTo>
                    <a:pt x="67" y="33"/>
                  </a:lnTo>
                  <a:lnTo>
                    <a:pt x="67" y="5374"/>
                  </a:lnTo>
                  <a:lnTo>
                    <a:pt x="34" y="5341"/>
                  </a:lnTo>
                  <a:lnTo>
                    <a:pt x="900" y="5341"/>
                  </a:lnTo>
                  <a:cubicBezTo>
                    <a:pt x="919" y="5341"/>
                    <a:pt x="933" y="5356"/>
                    <a:pt x="933" y="5374"/>
                  </a:cubicBezTo>
                  <a:cubicBezTo>
                    <a:pt x="933" y="5393"/>
                    <a:pt x="919" y="5408"/>
                    <a:pt x="900" y="5408"/>
                  </a:cubicBezTo>
                  <a:lnTo>
                    <a:pt x="34" y="5408"/>
                  </a:lnTo>
                  <a:cubicBezTo>
                    <a:pt x="15" y="5408"/>
                    <a:pt x="0" y="5393"/>
                    <a:pt x="0" y="5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lnTo>
                    <a:pt x="10433" y="0"/>
                  </a:lnTo>
                  <a:cubicBezTo>
                    <a:pt x="10452" y="0"/>
                    <a:pt x="10467" y="14"/>
                    <a:pt x="10467" y="33"/>
                  </a:cubicBezTo>
                  <a:lnTo>
                    <a:pt x="10467" y="1233"/>
                  </a:lnTo>
                  <a:cubicBezTo>
                    <a:pt x="10467" y="1251"/>
                    <a:pt x="10452" y="1266"/>
                    <a:pt x="10433" y="1266"/>
                  </a:cubicBezTo>
                  <a:cubicBezTo>
                    <a:pt x="10415" y="1266"/>
                    <a:pt x="10400" y="1251"/>
                    <a:pt x="10400" y="1233"/>
                  </a:cubicBezTo>
                  <a:close/>
                  <a:moveTo>
                    <a:pt x="833" y="5174"/>
                  </a:moveTo>
                  <a:lnTo>
                    <a:pt x="1233" y="5374"/>
                  </a:lnTo>
                  <a:lnTo>
                    <a:pt x="833" y="5574"/>
                  </a:lnTo>
                  <a:lnTo>
                    <a:pt x="833" y="51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Rectangle 69"/>
            <p:cNvSpPr>
              <a:spLocks noChangeArrowheads="1"/>
            </p:cNvSpPr>
            <p:nvPr/>
          </p:nvSpPr>
          <p:spPr bwMode="auto">
            <a:xfrm>
              <a:off x="2051050" y="3338513"/>
              <a:ext cx="2686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6170" name="Group 71"/>
            <p:cNvGrpSpPr>
              <a:grpSpLocks/>
            </p:cNvGrpSpPr>
            <p:nvPr/>
          </p:nvGrpSpPr>
          <p:grpSpPr bwMode="auto">
            <a:xfrm>
              <a:off x="1928813" y="3290888"/>
              <a:ext cx="3338512" cy="839787"/>
              <a:chOff x="2311" y="1969"/>
              <a:chExt cx="2208" cy="529"/>
            </a:xfrm>
          </p:grpSpPr>
          <p:pic>
            <p:nvPicPr>
              <p:cNvPr id="6206" name="Picture 7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07" name="Rectangle 7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6171" name="Rectangle 74"/>
            <p:cNvSpPr>
              <a:spLocks noChangeArrowheads="1"/>
            </p:cNvSpPr>
            <p:nvPr/>
          </p:nvSpPr>
          <p:spPr bwMode="auto">
            <a:xfrm>
              <a:off x="1930400" y="1181100"/>
              <a:ext cx="3336925" cy="15779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6172" name="Group 75"/>
            <p:cNvGrpSpPr>
              <a:grpSpLocks/>
            </p:cNvGrpSpPr>
            <p:nvPr/>
          </p:nvGrpSpPr>
          <p:grpSpPr bwMode="auto">
            <a:xfrm>
              <a:off x="2249488" y="2763838"/>
              <a:ext cx="233362" cy="379412"/>
              <a:chOff x="2538" y="1637"/>
              <a:chExt cx="166" cy="239"/>
            </a:xfrm>
          </p:grpSpPr>
          <p:sp>
            <p:nvSpPr>
              <p:cNvPr id="6204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05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73" name="Group 78"/>
            <p:cNvGrpSpPr>
              <a:grpSpLocks/>
            </p:cNvGrpSpPr>
            <p:nvPr/>
          </p:nvGrpSpPr>
          <p:grpSpPr bwMode="auto">
            <a:xfrm>
              <a:off x="4471988" y="2797175"/>
              <a:ext cx="228600" cy="382588"/>
              <a:chOff x="4113" y="1658"/>
              <a:chExt cx="162" cy="241"/>
            </a:xfrm>
          </p:grpSpPr>
          <p:sp>
            <p:nvSpPr>
              <p:cNvPr id="6202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03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74" name="Group 81"/>
            <p:cNvGrpSpPr>
              <a:grpSpLocks/>
            </p:cNvGrpSpPr>
            <p:nvPr/>
          </p:nvGrpSpPr>
          <p:grpSpPr bwMode="auto">
            <a:xfrm>
              <a:off x="2609850" y="4135438"/>
              <a:ext cx="217488" cy="379412"/>
              <a:chOff x="2794" y="2501"/>
              <a:chExt cx="154" cy="239"/>
            </a:xfrm>
          </p:grpSpPr>
          <p:sp>
            <p:nvSpPr>
              <p:cNvPr id="6200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01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6175" name="Group 84"/>
            <p:cNvGrpSpPr>
              <a:grpSpLocks/>
            </p:cNvGrpSpPr>
            <p:nvPr/>
          </p:nvGrpSpPr>
          <p:grpSpPr bwMode="auto">
            <a:xfrm>
              <a:off x="4159250" y="4191000"/>
              <a:ext cx="233363" cy="377825"/>
              <a:chOff x="3892" y="2536"/>
              <a:chExt cx="164" cy="238"/>
            </a:xfrm>
          </p:grpSpPr>
          <p:sp>
            <p:nvSpPr>
              <p:cNvPr id="6198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99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176" name="Rectangle 87"/>
            <p:cNvSpPr>
              <a:spLocks noChangeArrowheads="1"/>
            </p:cNvSpPr>
            <p:nvPr/>
          </p:nvSpPr>
          <p:spPr bwMode="auto">
            <a:xfrm>
              <a:off x="573088" y="895350"/>
              <a:ext cx="8175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Intrinsic</a:t>
              </a:r>
            </a:p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connections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6177" name="Group 88"/>
            <p:cNvGrpSpPr>
              <a:grpSpLocks/>
            </p:cNvGrpSpPr>
            <p:nvPr/>
          </p:nvGrpSpPr>
          <p:grpSpPr bwMode="auto">
            <a:xfrm>
              <a:off x="1520825" y="1135063"/>
              <a:ext cx="215900" cy="379412"/>
              <a:chOff x="1926" y="776"/>
              <a:chExt cx="153" cy="239"/>
            </a:xfrm>
          </p:grpSpPr>
          <p:sp>
            <p:nvSpPr>
              <p:cNvPr id="6196" name="Rectangle 89"/>
              <p:cNvSpPr>
                <a:spLocks noChangeArrowheads="1"/>
              </p:cNvSpPr>
              <p:nvPr/>
            </p:nvSpPr>
            <p:spPr bwMode="auto">
              <a:xfrm>
                <a:off x="2024" y="899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97" name="Rectangle 90"/>
              <p:cNvSpPr>
                <a:spLocks noChangeArrowheads="1"/>
              </p:cNvSpPr>
              <p:nvPr/>
            </p:nvSpPr>
            <p:spPr bwMode="auto">
              <a:xfrm>
                <a:off x="1926" y="77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178" name="Rectangle 91"/>
            <p:cNvSpPr>
              <a:spLocks noChangeArrowheads="1"/>
            </p:cNvSpPr>
            <p:nvPr/>
          </p:nvSpPr>
          <p:spPr bwMode="auto">
            <a:xfrm>
              <a:off x="2278063" y="3338513"/>
              <a:ext cx="268763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179" name="Rectangle 92"/>
            <p:cNvSpPr>
              <a:spLocks noChangeArrowheads="1"/>
            </p:cNvSpPr>
            <p:nvPr/>
          </p:nvSpPr>
          <p:spPr bwMode="auto">
            <a:xfrm>
              <a:off x="2216150" y="4692650"/>
              <a:ext cx="31210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pyramidal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180" name="Rectangle 93"/>
            <p:cNvSpPr>
              <a:spLocks noChangeArrowheads="1"/>
            </p:cNvSpPr>
            <p:nvPr/>
          </p:nvSpPr>
          <p:spPr bwMode="auto">
            <a:xfrm>
              <a:off x="2309813" y="1236663"/>
              <a:ext cx="236061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Inhibitory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6181" name="Line 95"/>
            <p:cNvSpPr>
              <a:spLocks noChangeShapeType="1"/>
            </p:cNvSpPr>
            <p:nvPr/>
          </p:nvSpPr>
          <p:spPr bwMode="auto">
            <a:xfrm>
              <a:off x="3846513" y="5338763"/>
              <a:ext cx="2320925" cy="3175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3757613" y="6270625"/>
            <a:ext cx="1217612" cy="398463"/>
          </p:xfrm>
          <a:graphic>
            <a:graphicData uri="http://schemas.openxmlformats.org/presentationml/2006/ole">
              <p:oleObj spid="_x0000_s6146" name="Equation" r:id="rId5" imgW="698400" imgH="203040" progId="Equation.3">
                <p:embed/>
              </p:oleObj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2344738" y="1484313"/>
            <a:ext cx="2487612" cy="1190625"/>
          </p:xfrm>
          <a:graphic>
            <a:graphicData uri="http://schemas.openxmlformats.org/presentationml/2006/ole">
              <p:oleObj spid="_x0000_s6147" name="Equation" r:id="rId6" imgW="2806560" imgH="1193760" progId="Equation.3">
                <p:embed/>
              </p:oleObj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2200275" y="3544888"/>
            <a:ext cx="2811463" cy="457200"/>
          </p:xfrm>
          <a:graphic>
            <a:graphicData uri="http://schemas.openxmlformats.org/presentationml/2006/ole">
              <p:oleObj spid="_x0000_s6148" name="Equation" r:id="rId7" imgW="3162240" imgH="457200" progId="Equation.3">
                <p:embed/>
              </p:oleObj>
            </a:graphicData>
          </a:graphic>
        </p:graphicFrame>
        <p:sp>
          <p:nvSpPr>
            <p:cNvPr id="6182" name="Oval 101"/>
            <p:cNvSpPr>
              <a:spLocks noChangeArrowheads="1"/>
            </p:cNvSpPr>
            <p:nvPr/>
          </p:nvSpPr>
          <p:spPr bwMode="auto">
            <a:xfrm>
              <a:off x="2833688" y="5122863"/>
              <a:ext cx="639762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2193925" y="4984750"/>
            <a:ext cx="2836863" cy="1190625"/>
          </p:xfrm>
          <a:graphic>
            <a:graphicData uri="http://schemas.openxmlformats.org/presentationml/2006/ole">
              <p:oleObj spid="_x0000_s6149" name="Equation" r:id="rId8" imgW="3200400" imgH="1193760" progId="Equation.3">
                <p:embed/>
              </p:oleObj>
            </a:graphicData>
          </a:graphic>
        </p:graphicFrame>
        <p:sp>
          <p:nvSpPr>
            <p:cNvPr id="6183" name="Rectangle 103"/>
            <p:cNvSpPr>
              <a:spLocks noChangeArrowheads="1"/>
            </p:cNvSpPr>
            <p:nvPr/>
          </p:nvSpPr>
          <p:spPr bwMode="auto">
            <a:xfrm>
              <a:off x="1930400" y="4664075"/>
              <a:ext cx="3336925" cy="15589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6184" name="Line 104"/>
            <p:cNvSpPr>
              <a:spLocks noChangeShapeType="1"/>
            </p:cNvSpPr>
            <p:nvPr/>
          </p:nvSpPr>
          <p:spPr bwMode="auto">
            <a:xfrm>
              <a:off x="979488" y="3400425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5" name="Line 105"/>
            <p:cNvSpPr>
              <a:spLocks noChangeShapeType="1"/>
            </p:cNvSpPr>
            <p:nvPr/>
          </p:nvSpPr>
          <p:spPr bwMode="auto">
            <a:xfrm>
              <a:off x="979488" y="1816100"/>
              <a:ext cx="0" cy="31686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6" name="Line 106"/>
            <p:cNvSpPr>
              <a:spLocks noChangeShapeType="1"/>
            </p:cNvSpPr>
            <p:nvPr/>
          </p:nvSpPr>
          <p:spPr bwMode="auto">
            <a:xfrm>
              <a:off x="979488" y="181610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7" name="Line 107"/>
            <p:cNvSpPr>
              <a:spLocks noChangeShapeType="1"/>
            </p:cNvSpPr>
            <p:nvPr/>
          </p:nvSpPr>
          <p:spPr bwMode="auto">
            <a:xfrm>
              <a:off x="979488" y="498475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8" name="Line 108"/>
            <p:cNvSpPr>
              <a:spLocks noChangeShapeType="1"/>
            </p:cNvSpPr>
            <p:nvPr/>
          </p:nvSpPr>
          <p:spPr bwMode="auto">
            <a:xfrm>
              <a:off x="1425575" y="2608263"/>
              <a:ext cx="512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9" name="Line 109"/>
            <p:cNvSpPr>
              <a:spLocks noChangeShapeType="1"/>
            </p:cNvSpPr>
            <p:nvPr/>
          </p:nvSpPr>
          <p:spPr bwMode="auto">
            <a:xfrm>
              <a:off x="1425575" y="5345113"/>
              <a:ext cx="512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Line 110"/>
            <p:cNvSpPr>
              <a:spLocks noChangeShapeType="1"/>
            </p:cNvSpPr>
            <p:nvPr/>
          </p:nvSpPr>
          <p:spPr bwMode="auto">
            <a:xfrm>
              <a:off x="1425575" y="2608263"/>
              <a:ext cx="0" cy="2736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Text Box 111"/>
            <p:cNvSpPr txBox="1">
              <a:spLocks noChangeArrowheads="1"/>
            </p:cNvSpPr>
            <p:nvPr/>
          </p:nvSpPr>
          <p:spPr bwMode="auto">
            <a:xfrm>
              <a:off x="355600" y="5197475"/>
              <a:ext cx="12795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Extrinsic Connections: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Forward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Backward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Lateral</a:t>
              </a:r>
            </a:p>
          </p:txBody>
        </p:sp>
        <p:sp>
          <p:nvSpPr>
            <p:cNvPr id="6192" name="Freeform 112"/>
            <p:cNvSpPr>
              <a:spLocks noEditPoints="1"/>
            </p:cNvSpPr>
            <p:nvPr/>
          </p:nvSpPr>
          <p:spPr bwMode="auto">
            <a:xfrm>
              <a:off x="1122363" y="5773738"/>
              <a:ext cx="361950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Line 113"/>
            <p:cNvSpPr>
              <a:spLocks noChangeShapeType="1"/>
            </p:cNvSpPr>
            <p:nvPr/>
          </p:nvSpPr>
          <p:spPr bwMode="auto">
            <a:xfrm>
              <a:off x="1122363" y="6061075"/>
              <a:ext cx="384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Line 114"/>
            <p:cNvSpPr>
              <a:spLocks noChangeShapeType="1"/>
            </p:cNvSpPr>
            <p:nvPr/>
          </p:nvSpPr>
          <p:spPr bwMode="auto">
            <a:xfrm>
              <a:off x="1122363" y="6350000"/>
              <a:ext cx="38417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5" name="Freeform 116"/>
            <p:cNvSpPr>
              <a:spLocks noEditPoints="1"/>
            </p:cNvSpPr>
            <p:nvPr/>
          </p:nvSpPr>
          <p:spPr bwMode="auto">
            <a:xfrm>
              <a:off x="1560513" y="3713163"/>
              <a:ext cx="360362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9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6152" name="Group 119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121" name="Picture 120" descr="blue_brain_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22" name="Oval 121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4" name="Group 119"/>
          <p:cNvGrpSpPr>
            <a:grpSpLocks/>
          </p:cNvGrpSpPr>
          <p:nvPr/>
        </p:nvGrpSpPr>
        <p:grpSpPr bwMode="auto">
          <a:xfrm>
            <a:off x="323850" y="1898650"/>
            <a:ext cx="7316788" cy="4770438"/>
            <a:chOff x="323850" y="882650"/>
            <a:chExt cx="8034338" cy="5786438"/>
          </a:xfrm>
        </p:grpSpPr>
        <p:grpSp>
          <p:nvGrpSpPr>
            <p:cNvPr id="7179" name="Group 2"/>
            <p:cNvGrpSpPr>
              <a:grpSpLocks noChangeAspect="1"/>
            </p:cNvGrpSpPr>
            <p:nvPr/>
          </p:nvGrpSpPr>
          <p:grpSpPr bwMode="auto">
            <a:xfrm>
              <a:off x="5792788" y="4532313"/>
              <a:ext cx="2239962" cy="1889125"/>
              <a:chOff x="4096" y="2232"/>
              <a:chExt cx="2224" cy="1668"/>
            </a:xfrm>
          </p:grpSpPr>
          <p:pic>
            <p:nvPicPr>
              <p:cNvPr id="7285" name="Picture 3" descr="adaptatio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96" y="2232"/>
                <a:ext cx="2224" cy="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6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468" y="2245"/>
                <a:ext cx="1543" cy="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pic>
          <p:nvPicPr>
            <p:cNvPr id="7180" name="Picture 5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 l="27194" t="9099" r="57950" b="-61"/>
            <a:stretch>
              <a:fillRect/>
            </a:stretch>
          </p:blipFill>
          <p:spPr bwMode="auto">
            <a:xfrm>
              <a:off x="323850" y="1254125"/>
              <a:ext cx="1187450" cy="403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181" name="Picture 6" descr="Fig1"/>
            <p:cNvPicPr>
              <a:picLocks noChangeAspect="1" noChangeArrowheads="1"/>
            </p:cNvPicPr>
            <p:nvPr/>
          </p:nvPicPr>
          <p:blipFill>
            <a:blip r:embed="rId5" cstate="print"/>
            <a:srcRect t="-7303" r="-2835"/>
            <a:stretch>
              <a:fillRect/>
            </a:stretch>
          </p:blipFill>
          <p:spPr bwMode="auto">
            <a:xfrm>
              <a:off x="5765800" y="882650"/>
              <a:ext cx="236855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Line 7"/>
            <p:cNvSpPr>
              <a:spLocks noChangeShapeType="1"/>
            </p:cNvSpPr>
            <p:nvPr/>
          </p:nvSpPr>
          <p:spPr bwMode="auto">
            <a:xfrm>
              <a:off x="4551363" y="1738313"/>
              <a:ext cx="1600200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3" name="Oval 8"/>
            <p:cNvSpPr>
              <a:spLocks noChangeArrowheads="1"/>
            </p:cNvSpPr>
            <p:nvPr/>
          </p:nvSpPr>
          <p:spPr bwMode="auto">
            <a:xfrm>
              <a:off x="2130425" y="1522413"/>
              <a:ext cx="1984375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184" name="Freeform 9"/>
            <p:cNvSpPr>
              <a:spLocks noEditPoints="1"/>
            </p:cNvSpPr>
            <p:nvPr/>
          </p:nvSpPr>
          <p:spPr bwMode="auto">
            <a:xfrm>
              <a:off x="4787900" y="275907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2147483647 h 10033"/>
                <a:gd name="T12" fmla="*/ 2147483647 w 400"/>
                <a:gd name="T13" fmla="*/ 2147483647 h 10033"/>
                <a:gd name="T14" fmla="*/ 0 w 400"/>
                <a:gd name="T15" fmla="*/ 2147483647 h 10033"/>
                <a:gd name="T16" fmla="*/ 2147483647 w 400"/>
                <a:gd name="T17" fmla="*/ 0 h 10033"/>
                <a:gd name="T18" fmla="*/ 2147483647 w 400"/>
                <a:gd name="T19" fmla="*/ 2147483647 h 10033"/>
                <a:gd name="T20" fmla="*/ 0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5" name="Freeform 10"/>
            <p:cNvSpPr>
              <a:spLocks noEditPoints="1"/>
            </p:cNvSpPr>
            <p:nvPr/>
          </p:nvSpPr>
          <p:spPr bwMode="auto">
            <a:xfrm>
              <a:off x="2119313" y="275272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0 h 10033"/>
                <a:gd name="T12" fmla="*/ 2147483647 w 400"/>
                <a:gd name="T13" fmla="*/ 2147483647 h 10033"/>
                <a:gd name="T14" fmla="*/ 2147483647 w 400"/>
                <a:gd name="T15" fmla="*/ 2147483647 h 10033"/>
                <a:gd name="T16" fmla="*/ 2147483647 w 400"/>
                <a:gd name="T17" fmla="*/ 2147483647 h 10033"/>
                <a:gd name="T18" fmla="*/ 0 w 400"/>
                <a:gd name="T19" fmla="*/ 2147483647 h 10033"/>
                <a:gd name="T20" fmla="*/ 2147483647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86" name="Group 11"/>
            <p:cNvGrpSpPr>
              <a:grpSpLocks/>
            </p:cNvGrpSpPr>
            <p:nvPr/>
          </p:nvGrpSpPr>
          <p:grpSpPr bwMode="auto">
            <a:xfrm>
              <a:off x="1928813" y="3290888"/>
              <a:ext cx="3114675" cy="839787"/>
              <a:chOff x="2311" y="1969"/>
              <a:chExt cx="2208" cy="529"/>
            </a:xfrm>
          </p:grpSpPr>
          <p:pic>
            <p:nvPicPr>
              <p:cNvPr id="7283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4" name="Rectangle 1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7187" name="Freeform 14"/>
            <p:cNvSpPr>
              <a:spLocks noEditPoints="1"/>
            </p:cNvSpPr>
            <p:nvPr/>
          </p:nvSpPr>
          <p:spPr bwMode="auto">
            <a:xfrm>
              <a:off x="2414588" y="4130675"/>
              <a:ext cx="68262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2147483647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0 w 400"/>
                <a:gd name="T15" fmla="*/ 2147483647 h 2833"/>
                <a:gd name="T16" fmla="*/ 2147483647 w 400"/>
                <a:gd name="T17" fmla="*/ 0 h 2833"/>
                <a:gd name="T18" fmla="*/ 2147483647 w 400"/>
                <a:gd name="T19" fmla="*/ 2147483647 h 2833"/>
                <a:gd name="T20" fmla="*/ 0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8" name="Freeform 15"/>
            <p:cNvSpPr>
              <a:spLocks noEditPoints="1"/>
            </p:cNvSpPr>
            <p:nvPr/>
          </p:nvSpPr>
          <p:spPr bwMode="auto">
            <a:xfrm>
              <a:off x="4491038" y="4124325"/>
              <a:ext cx="68262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0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2147483647 w 400"/>
                <a:gd name="T15" fmla="*/ 2147483647 h 2833"/>
                <a:gd name="T16" fmla="*/ 2147483647 w 400"/>
                <a:gd name="T17" fmla="*/ 2147483647 h 2833"/>
                <a:gd name="T18" fmla="*/ 0 w 400"/>
                <a:gd name="T19" fmla="*/ 2147483647 h 2833"/>
                <a:gd name="T20" fmla="*/ 2147483647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6" y="2500"/>
                  </a:moveTo>
                  <a:lnTo>
                    <a:pt x="166" y="33"/>
                  </a:lnTo>
                  <a:cubicBezTo>
                    <a:pt x="166" y="15"/>
                    <a:pt x="181" y="0"/>
                    <a:pt x="200" y="0"/>
                  </a:cubicBezTo>
                  <a:cubicBezTo>
                    <a:pt x="218" y="0"/>
                    <a:pt x="233" y="15"/>
                    <a:pt x="233" y="33"/>
                  </a:cubicBezTo>
                  <a:lnTo>
                    <a:pt x="233" y="2500"/>
                  </a:lnTo>
                  <a:cubicBezTo>
                    <a:pt x="233" y="2518"/>
                    <a:pt x="218" y="2533"/>
                    <a:pt x="200" y="2533"/>
                  </a:cubicBezTo>
                  <a:cubicBezTo>
                    <a:pt x="181" y="2533"/>
                    <a:pt x="166" y="2518"/>
                    <a:pt x="166" y="2500"/>
                  </a:cubicBezTo>
                  <a:close/>
                  <a:moveTo>
                    <a:pt x="400" y="2433"/>
                  </a:moveTo>
                  <a:lnTo>
                    <a:pt x="200" y="2833"/>
                  </a:lnTo>
                  <a:lnTo>
                    <a:pt x="0" y="2433"/>
                  </a:lnTo>
                  <a:lnTo>
                    <a:pt x="400" y="24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189" name="Group 16"/>
            <p:cNvGrpSpPr>
              <a:grpSpLocks/>
            </p:cNvGrpSpPr>
            <p:nvPr/>
          </p:nvGrpSpPr>
          <p:grpSpPr bwMode="auto">
            <a:xfrm>
              <a:off x="2249488" y="2763838"/>
              <a:ext cx="233362" cy="379412"/>
              <a:chOff x="2538" y="1637"/>
              <a:chExt cx="166" cy="239"/>
            </a:xfrm>
          </p:grpSpPr>
          <p:sp>
            <p:nvSpPr>
              <p:cNvPr id="7281" name="Rectangle 17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82" name="Rectangle 18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190" name="Group 19"/>
            <p:cNvGrpSpPr>
              <a:grpSpLocks/>
            </p:cNvGrpSpPr>
            <p:nvPr/>
          </p:nvGrpSpPr>
          <p:grpSpPr bwMode="auto">
            <a:xfrm>
              <a:off x="4471988" y="2797175"/>
              <a:ext cx="228600" cy="382588"/>
              <a:chOff x="4113" y="1658"/>
              <a:chExt cx="162" cy="241"/>
            </a:xfrm>
          </p:grpSpPr>
          <p:sp>
            <p:nvSpPr>
              <p:cNvPr id="7279" name="Rectangle 20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80" name="Rectangle 21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191" name="Group 22"/>
            <p:cNvGrpSpPr>
              <a:grpSpLocks/>
            </p:cNvGrpSpPr>
            <p:nvPr/>
          </p:nvGrpSpPr>
          <p:grpSpPr bwMode="auto">
            <a:xfrm>
              <a:off x="2609850" y="4135438"/>
              <a:ext cx="217488" cy="379412"/>
              <a:chOff x="2794" y="2501"/>
              <a:chExt cx="154" cy="239"/>
            </a:xfrm>
          </p:grpSpPr>
          <p:sp>
            <p:nvSpPr>
              <p:cNvPr id="7277" name="Rectangle 23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8" name="Rectangle 24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192" name="Group 25"/>
            <p:cNvGrpSpPr>
              <a:grpSpLocks/>
            </p:cNvGrpSpPr>
            <p:nvPr/>
          </p:nvGrpSpPr>
          <p:grpSpPr bwMode="auto">
            <a:xfrm>
              <a:off x="4159250" y="4191000"/>
              <a:ext cx="233363" cy="377825"/>
              <a:chOff x="3892" y="2536"/>
              <a:chExt cx="164" cy="238"/>
            </a:xfrm>
          </p:grpSpPr>
          <p:sp>
            <p:nvSpPr>
              <p:cNvPr id="7275" name="Rectangle 26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6" name="Rectangle 27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193" name="Group 28"/>
            <p:cNvGrpSpPr>
              <a:grpSpLocks/>
            </p:cNvGrpSpPr>
            <p:nvPr/>
          </p:nvGrpSpPr>
          <p:grpSpPr bwMode="auto">
            <a:xfrm>
              <a:off x="2403475" y="3548063"/>
              <a:ext cx="2201863" cy="471487"/>
              <a:chOff x="2648" y="2131"/>
              <a:chExt cx="1559" cy="297"/>
            </a:xfrm>
          </p:grpSpPr>
          <p:sp>
            <p:nvSpPr>
              <p:cNvPr id="7236" name="Rectangle 29"/>
              <p:cNvSpPr>
                <a:spLocks noChangeArrowheads="1"/>
              </p:cNvSpPr>
              <p:nvPr/>
            </p:nvSpPr>
            <p:spPr bwMode="auto">
              <a:xfrm>
                <a:off x="4175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4098" y="2293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3911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39" name="Rectangle 32"/>
              <p:cNvSpPr>
                <a:spLocks noChangeArrowheads="1"/>
              </p:cNvSpPr>
              <p:nvPr/>
            </p:nvSpPr>
            <p:spPr bwMode="auto">
              <a:xfrm>
                <a:off x="3266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0" name="Rectangle 33"/>
              <p:cNvSpPr>
                <a:spLocks noChangeArrowheads="1"/>
              </p:cNvSpPr>
              <p:nvPr/>
            </p:nvSpPr>
            <p:spPr bwMode="auto">
              <a:xfrm>
                <a:off x="3112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1" name="Rectangle 34"/>
              <p:cNvSpPr>
                <a:spLocks noChangeArrowheads="1"/>
              </p:cNvSpPr>
              <p:nvPr/>
            </p:nvSpPr>
            <p:spPr bwMode="auto">
              <a:xfrm>
                <a:off x="2693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2" name="Rectangle 35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3" name="Rectangle 36"/>
              <p:cNvSpPr>
                <a:spLocks noChangeArrowheads="1"/>
              </p:cNvSpPr>
              <p:nvPr/>
            </p:nvSpPr>
            <p:spPr bwMode="auto">
              <a:xfrm>
                <a:off x="269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4" name="Rectangle 37"/>
              <p:cNvSpPr>
                <a:spLocks noChangeArrowheads="1"/>
              </p:cNvSpPr>
              <p:nvPr/>
            </p:nvSpPr>
            <p:spPr bwMode="auto">
              <a:xfrm>
                <a:off x="3725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5" name="Rectangle 38"/>
              <p:cNvSpPr>
                <a:spLocks noChangeArrowheads="1"/>
              </p:cNvSpPr>
              <p:nvPr/>
            </p:nvSpPr>
            <p:spPr bwMode="auto">
              <a:xfrm>
                <a:off x="3608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6" name="Rectangle 39"/>
              <p:cNvSpPr>
                <a:spLocks noChangeArrowheads="1"/>
              </p:cNvSpPr>
              <p:nvPr/>
            </p:nvSpPr>
            <p:spPr bwMode="auto">
              <a:xfrm>
                <a:off x="3440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7" name="Rectangle 40"/>
              <p:cNvSpPr>
                <a:spLocks noChangeArrowheads="1"/>
              </p:cNvSpPr>
              <p:nvPr/>
            </p:nvSpPr>
            <p:spPr bwMode="auto">
              <a:xfrm>
                <a:off x="318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8" name="Rectangle 41"/>
              <p:cNvSpPr>
                <a:spLocks noChangeArrowheads="1"/>
              </p:cNvSpPr>
              <p:nvPr/>
            </p:nvSpPr>
            <p:spPr bwMode="auto">
              <a:xfrm>
                <a:off x="303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49" name="Rectangle 42"/>
              <p:cNvSpPr>
                <a:spLocks noChangeArrowheads="1"/>
              </p:cNvSpPr>
              <p:nvPr/>
            </p:nvSpPr>
            <p:spPr bwMode="auto">
              <a:xfrm>
                <a:off x="4137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0" name="Rectangle 43"/>
              <p:cNvSpPr>
                <a:spLocks noChangeArrowheads="1"/>
              </p:cNvSpPr>
              <p:nvPr/>
            </p:nvSpPr>
            <p:spPr bwMode="auto">
              <a:xfrm>
                <a:off x="3866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1" name="Rectangle 44"/>
              <p:cNvSpPr>
                <a:spLocks noChangeArrowheads="1"/>
              </p:cNvSpPr>
              <p:nvPr/>
            </p:nvSpPr>
            <p:spPr bwMode="auto">
              <a:xfrm>
                <a:off x="3556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2" name="Rectangle 45"/>
              <p:cNvSpPr>
                <a:spLocks noChangeArrowheads="1"/>
              </p:cNvSpPr>
              <p:nvPr/>
            </p:nvSpPr>
            <p:spPr bwMode="auto">
              <a:xfrm>
                <a:off x="3390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3" name="Rectangle 46"/>
              <p:cNvSpPr>
                <a:spLocks noChangeArrowheads="1"/>
              </p:cNvSpPr>
              <p:nvPr/>
            </p:nvSpPr>
            <p:spPr bwMode="auto">
              <a:xfrm>
                <a:off x="3223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4" name="Rectangle 47"/>
              <p:cNvSpPr>
                <a:spLocks noChangeArrowheads="1"/>
              </p:cNvSpPr>
              <p:nvPr/>
            </p:nvSpPr>
            <p:spPr bwMode="auto">
              <a:xfrm>
                <a:off x="3143" y="2300"/>
                <a:ext cx="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5" name="Rectangle 48"/>
              <p:cNvSpPr>
                <a:spLocks noChangeArrowheads="1"/>
              </p:cNvSpPr>
              <p:nvPr/>
            </p:nvSpPr>
            <p:spPr bwMode="auto">
              <a:xfrm>
                <a:off x="2918" y="2300"/>
                <a:ext cx="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6" name="Rectangle 49"/>
              <p:cNvSpPr>
                <a:spLocks noChangeArrowheads="1"/>
              </p:cNvSpPr>
              <p:nvPr/>
            </p:nvSpPr>
            <p:spPr bwMode="auto">
              <a:xfrm>
                <a:off x="2648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7" name="Rectangle 50"/>
              <p:cNvSpPr>
                <a:spLocks noChangeArrowheads="1"/>
              </p:cNvSpPr>
              <p:nvPr/>
            </p:nvSpPr>
            <p:spPr bwMode="auto">
              <a:xfrm>
                <a:off x="2832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8" name="Rectangle 51"/>
              <p:cNvSpPr>
                <a:spLocks noChangeArrowheads="1"/>
              </p:cNvSpPr>
              <p:nvPr/>
            </p:nvSpPr>
            <p:spPr bwMode="auto">
              <a:xfrm>
                <a:off x="2659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59" name="Rectangle 52"/>
              <p:cNvSpPr>
                <a:spLocks noChangeArrowheads="1"/>
              </p:cNvSpPr>
              <p:nvPr/>
            </p:nvSpPr>
            <p:spPr bwMode="auto">
              <a:xfrm>
                <a:off x="409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0" name="Rectangle 53"/>
              <p:cNvSpPr>
                <a:spLocks noChangeArrowheads="1"/>
              </p:cNvSpPr>
              <p:nvPr/>
            </p:nvSpPr>
            <p:spPr bwMode="auto">
              <a:xfrm>
                <a:off x="383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1" name="Rectangle 54"/>
              <p:cNvSpPr>
                <a:spLocks noChangeArrowheads="1"/>
              </p:cNvSpPr>
              <p:nvPr/>
            </p:nvSpPr>
            <p:spPr bwMode="auto">
              <a:xfrm>
                <a:off x="2996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2" name="Rectangle 55"/>
              <p:cNvSpPr>
                <a:spLocks noChangeArrowheads="1"/>
              </p:cNvSpPr>
              <p:nvPr/>
            </p:nvSpPr>
            <p:spPr bwMode="auto">
              <a:xfrm>
                <a:off x="2883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3" name="Rectangle 56"/>
              <p:cNvSpPr>
                <a:spLocks noChangeArrowheads="1"/>
              </p:cNvSpPr>
              <p:nvPr/>
            </p:nvSpPr>
            <p:spPr bwMode="auto">
              <a:xfrm>
                <a:off x="4029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4" name="Rectangle 57"/>
              <p:cNvSpPr>
                <a:spLocks noChangeArrowheads="1"/>
              </p:cNvSpPr>
              <p:nvPr/>
            </p:nvSpPr>
            <p:spPr bwMode="auto">
              <a:xfrm>
                <a:off x="376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5" name="Rectangle 58"/>
              <p:cNvSpPr>
                <a:spLocks noChangeArrowheads="1"/>
              </p:cNvSpPr>
              <p:nvPr/>
            </p:nvSpPr>
            <p:spPr bwMode="auto">
              <a:xfrm>
                <a:off x="3064" y="2289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6" name="Rectangle 59"/>
              <p:cNvSpPr>
                <a:spLocks noChangeArrowheads="1"/>
              </p:cNvSpPr>
              <p:nvPr/>
            </p:nvSpPr>
            <p:spPr bwMode="auto">
              <a:xfrm>
                <a:off x="2822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7" name="Rectangle 60"/>
              <p:cNvSpPr>
                <a:spLocks noChangeArrowheads="1"/>
              </p:cNvSpPr>
              <p:nvPr/>
            </p:nvSpPr>
            <p:spPr bwMode="auto">
              <a:xfrm>
                <a:off x="396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8" name="Rectangle 61"/>
              <p:cNvSpPr>
                <a:spLocks noChangeArrowheads="1"/>
              </p:cNvSpPr>
              <p:nvPr/>
            </p:nvSpPr>
            <p:spPr bwMode="auto">
              <a:xfrm>
                <a:off x="365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69" name="Rectangle 62"/>
              <p:cNvSpPr>
                <a:spLocks noChangeArrowheads="1"/>
              </p:cNvSpPr>
              <p:nvPr/>
            </p:nvSpPr>
            <p:spPr bwMode="auto">
              <a:xfrm>
                <a:off x="348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0" name="Rectangle 63"/>
              <p:cNvSpPr>
                <a:spLocks noChangeArrowheads="1"/>
              </p:cNvSpPr>
              <p:nvPr/>
            </p:nvSpPr>
            <p:spPr bwMode="auto">
              <a:xfrm>
                <a:off x="3321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1" name="Rectangle 64"/>
              <p:cNvSpPr>
                <a:spLocks noChangeArrowheads="1"/>
              </p:cNvSpPr>
              <p:nvPr/>
            </p:nvSpPr>
            <p:spPr bwMode="auto">
              <a:xfrm>
                <a:off x="2754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2" name="Rectangle 65"/>
              <p:cNvSpPr>
                <a:spLocks noChangeArrowheads="1"/>
              </p:cNvSpPr>
              <p:nvPr/>
            </p:nvSpPr>
            <p:spPr bwMode="auto">
              <a:xfrm>
                <a:off x="2754" y="21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3" name="Rectangle 66"/>
              <p:cNvSpPr>
                <a:spLocks noChangeArrowheads="1"/>
              </p:cNvSpPr>
              <p:nvPr/>
            </p:nvSpPr>
            <p:spPr bwMode="auto">
              <a:xfrm>
                <a:off x="2657" y="2304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74" name="Rectangle 67"/>
              <p:cNvSpPr>
                <a:spLocks noChangeArrowheads="1"/>
              </p:cNvSpPr>
              <p:nvPr/>
            </p:nvSpPr>
            <p:spPr bwMode="auto">
              <a:xfrm>
                <a:off x="2667" y="2146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194" name="Freeform 68"/>
            <p:cNvSpPr>
              <a:spLocks noEditPoints="1"/>
            </p:cNvSpPr>
            <p:nvPr/>
          </p:nvSpPr>
          <p:spPr bwMode="auto">
            <a:xfrm>
              <a:off x="1720850" y="946150"/>
              <a:ext cx="1771650" cy="1062038"/>
            </a:xfrm>
            <a:custGeom>
              <a:avLst/>
              <a:gdLst>
                <a:gd name="T0" fmla="*/ 2147483647 w 10467"/>
                <a:gd name="T1" fmla="*/ 2147483647 h 5574"/>
                <a:gd name="T2" fmla="*/ 2147483647 w 10467"/>
                <a:gd name="T3" fmla="*/ 2147483647 h 5574"/>
                <a:gd name="T4" fmla="*/ 2147483647 w 10467"/>
                <a:gd name="T5" fmla="*/ 2147483647 h 5574"/>
                <a:gd name="T6" fmla="*/ 2147483647 w 10467"/>
                <a:gd name="T7" fmla="*/ 2147483647 h 5574"/>
                <a:gd name="T8" fmla="*/ 2147483647 w 10467"/>
                <a:gd name="T9" fmla="*/ 2147483647 h 5574"/>
                <a:gd name="T10" fmla="*/ 2147483647 w 10467"/>
                <a:gd name="T11" fmla="*/ 2147483647 h 5574"/>
                <a:gd name="T12" fmla="*/ 2147483647 w 10467"/>
                <a:gd name="T13" fmla="*/ 2147483647 h 5574"/>
                <a:gd name="T14" fmla="*/ 2147483647 w 10467"/>
                <a:gd name="T15" fmla="*/ 2147483647 h 5574"/>
                <a:gd name="T16" fmla="*/ 2147483647 w 10467"/>
                <a:gd name="T17" fmla="*/ 2147483647 h 5574"/>
                <a:gd name="T18" fmla="*/ 2147483647 w 10467"/>
                <a:gd name="T19" fmla="*/ 2147483647 h 5574"/>
                <a:gd name="T20" fmla="*/ 2147483647 w 10467"/>
                <a:gd name="T21" fmla="*/ 2147483647 h 5574"/>
                <a:gd name="T22" fmla="*/ 0 w 10467"/>
                <a:gd name="T23" fmla="*/ 2147483647 h 5574"/>
                <a:gd name="T24" fmla="*/ 0 w 10467"/>
                <a:gd name="T25" fmla="*/ 2147483647 h 5574"/>
                <a:gd name="T26" fmla="*/ 2147483647 w 10467"/>
                <a:gd name="T27" fmla="*/ 0 h 5574"/>
                <a:gd name="T28" fmla="*/ 2147483647 w 10467"/>
                <a:gd name="T29" fmla="*/ 0 h 5574"/>
                <a:gd name="T30" fmla="*/ 2147483647 w 10467"/>
                <a:gd name="T31" fmla="*/ 2147483647 h 5574"/>
                <a:gd name="T32" fmla="*/ 2147483647 w 10467"/>
                <a:gd name="T33" fmla="*/ 2147483647 h 5574"/>
                <a:gd name="T34" fmla="*/ 2147483647 w 10467"/>
                <a:gd name="T35" fmla="*/ 2147483647 h 5574"/>
                <a:gd name="T36" fmla="*/ 2147483647 w 10467"/>
                <a:gd name="T37" fmla="*/ 2147483647 h 5574"/>
                <a:gd name="T38" fmla="*/ 2147483647 w 10467"/>
                <a:gd name="T39" fmla="*/ 2147483647 h 5574"/>
                <a:gd name="T40" fmla="*/ 2147483647 w 10467"/>
                <a:gd name="T41" fmla="*/ 2147483647 h 5574"/>
                <a:gd name="T42" fmla="*/ 2147483647 w 10467"/>
                <a:gd name="T43" fmla="*/ 2147483647 h 5574"/>
                <a:gd name="T44" fmla="*/ 2147483647 w 10467"/>
                <a:gd name="T45" fmla="*/ 2147483647 h 5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7"/>
                <a:gd name="T70" fmla="*/ 0 h 5574"/>
                <a:gd name="T71" fmla="*/ 10467 w 10467"/>
                <a:gd name="T72" fmla="*/ 5574 h 5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7" h="5574">
                  <a:moveTo>
                    <a:pt x="10400" y="1233"/>
                  </a:moveTo>
                  <a:lnTo>
                    <a:pt x="10400" y="33"/>
                  </a:lnTo>
                  <a:lnTo>
                    <a:pt x="10433" y="66"/>
                  </a:lnTo>
                  <a:lnTo>
                    <a:pt x="34" y="66"/>
                  </a:lnTo>
                  <a:lnTo>
                    <a:pt x="67" y="33"/>
                  </a:lnTo>
                  <a:lnTo>
                    <a:pt x="67" y="5374"/>
                  </a:lnTo>
                  <a:lnTo>
                    <a:pt x="34" y="5341"/>
                  </a:lnTo>
                  <a:lnTo>
                    <a:pt x="900" y="5341"/>
                  </a:lnTo>
                  <a:cubicBezTo>
                    <a:pt x="919" y="5341"/>
                    <a:pt x="933" y="5356"/>
                    <a:pt x="933" y="5374"/>
                  </a:cubicBezTo>
                  <a:cubicBezTo>
                    <a:pt x="933" y="5393"/>
                    <a:pt x="919" y="5408"/>
                    <a:pt x="900" y="5408"/>
                  </a:cubicBezTo>
                  <a:lnTo>
                    <a:pt x="34" y="5408"/>
                  </a:lnTo>
                  <a:cubicBezTo>
                    <a:pt x="15" y="5408"/>
                    <a:pt x="0" y="5393"/>
                    <a:pt x="0" y="5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lnTo>
                    <a:pt x="10433" y="0"/>
                  </a:lnTo>
                  <a:cubicBezTo>
                    <a:pt x="10452" y="0"/>
                    <a:pt x="10467" y="14"/>
                    <a:pt x="10467" y="33"/>
                  </a:cubicBezTo>
                  <a:lnTo>
                    <a:pt x="10467" y="1233"/>
                  </a:lnTo>
                  <a:cubicBezTo>
                    <a:pt x="10467" y="1251"/>
                    <a:pt x="10452" y="1266"/>
                    <a:pt x="10433" y="1266"/>
                  </a:cubicBezTo>
                  <a:cubicBezTo>
                    <a:pt x="10415" y="1266"/>
                    <a:pt x="10400" y="1251"/>
                    <a:pt x="10400" y="1233"/>
                  </a:cubicBezTo>
                  <a:close/>
                  <a:moveTo>
                    <a:pt x="833" y="5174"/>
                  </a:moveTo>
                  <a:lnTo>
                    <a:pt x="1233" y="5374"/>
                  </a:lnTo>
                  <a:lnTo>
                    <a:pt x="833" y="5574"/>
                  </a:lnTo>
                  <a:lnTo>
                    <a:pt x="833" y="51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5" name="Rectangle 69"/>
            <p:cNvSpPr>
              <a:spLocks noChangeArrowheads="1"/>
            </p:cNvSpPr>
            <p:nvPr/>
          </p:nvSpPr>
          <p:spPr bwMode="auto">
            <a:xfrm>
              <a:off x="2051050" y="3338513"/>
              <a:ext cx="2686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7196" name="Group 71"/>
            <p:cNvGrpSpPr>
              <a:grpSpLocks/>
            </p:cNvGrpSpPr>
            <p:nvPr/>
          </p:nvGrpSpPr>
          <p:grpSpPr bwMode="auto">
            <a:xfrm>
              <a:off x="1928813" y="3290888"/>
              <a:ext cx="3338512" cy="839787"/>
              <a:chOff x="2311" y="1969"/>
              <a:chExt cx="2208" cy="529"/>
            </a:xfrm>
          </p:grpSpPr>
          <p:pic>
            <p:nvPicPr>
              <p:cNvPr id="7234" name="Picture 7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5" name="Rectangle 7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7197" name="Rectangle 74"/>
            <p:cNvSpPr>
              <a:spLocks noChangeArrowheads="1"/>
            </p:cNvSpPr>
            <p:nvPr/>
          </p:nvSpPr>
          <p:spPr bwMode="auto">
            <a:xfrm>
              <a:off x="1930400" y="1181100"/>
              <a:ext cx="3336925" cy="15779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7198" name="Group 75"/>
            <p:cNvGrpSpPr>
              <a:grpSpLocks/>
            </p:cNvGrpSpPr>
            <p:nvPr/>
          </p:nvGrpSpPr>
          <p:grpSpPr bwMode="auto">
            <a:xfrm>
              <a:off x="2249488" y="2763838"/>
              <a:ext cx="233362" cy="379412"/>
              <a:chOff x="2538" y="1637"/>
              <a:chExt cx="166" cy="239"/>
            </a:xfrm>
          </p:grpSpPr>
          <p:sp>
            <p:nvSpPr>
              <p:cNvPr id="7232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33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199" name="Group 78"/>
            <p:cNvGrpSpPr>
              <a:grpSpLocks/>
            </p:cNvGrpSpPr>
            <p:nvPr/>
          </p:nvGrpSpPr>
          <p:grpSpPr bwMode="auto">
            <a:xfrm>
              <a:off x="4471988" y="2797175"/>
              <a:ext cx="228600" cy="382588"/>
              <a:chOff x="4113" y="1658"/>
              <a:chExt cx="162" cy="241"/>
            </a:xfrm>
          </p:grpSpPr>
          <p:sp>
            <p:nvSpPr>
              <p:cNvPr id="7230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31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200" name="Group 81"/>
            <p:cNvGrpSpPr>
              <a:grpSpLocks/>
            </p:cNvGrpSpPr>
            <p:nvPr/>
          </p:nvGrpSpPr>
          <p:grpSpPr bwMode="auto">
            <a:xfrm>
              <a:off x="2609850" y="4135438"/>
              <a:ext cx="217488" cy="379412"/>
              <a:chOff x="2794" y="2501"/>
              <a:chExt cx="154" cy="239"/>
            </a:xfrm>
          </p:grpSpPr>
          <p:sp>
            <p:nvSpPr>
              <p:cNvPr id="7228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29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201" name="Group 84"/>
            <p:cNvGrpSpPr>
              <a:grpSpLocks/>
            </p:cNvGrpSpPr>
            <p:nvPr/>
          </p:nvGrpSpPr>
          <p:grpSpPr bwMode="auto">
            <a:xfrm>
              <a:off x="4159250" y="4191000"/>
              <a:ext cx="233363" cy="377825"/>
              <a:chOff x="3892" y="2536"/>
              <a:chExt cx="164" cy="238"/>
            </a:xfrm>
          </p:grpSpPr>
          <p:sp>
            <p:nvSpPr>
              <p:cNvPr id="7226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27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202" name="Rectangle 87"/>
            <p:cNvSpPr>
              <a:spLocks noChangeArrowheads="1"/>
            </p:cNvSpPr>
            <p:nvPr/>
          </p:nvSpPr>
          <p:spPr bwMode="auto">
            <a:xfrm>
              <a:off x="573088" y="895350"/>
              <a:ext cx="8175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Intrinsic</a:t>
              </a:r>
            </a:p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connections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7203" name="Group 88"/>
            <p:cNvGrpSpPr>
              <a:grpSpLocks/>
            </p:cNvGrpSpPr>
            <p:nvPr/>
          </p:nvGrpSpPr>
          <p:grpSpPr bwMode="auto">
            <a:xfrm>
              <a:off x="1520825" y="1135063"/>
              <a:ext cx="215900" cy="379412"/>
              <a:chOff x="1926" y="776"/>
              <a:chExt cx="153" cy="239"/>
            </a:xfrm>
          </p:grpSpPr>
          <p:sp>
            <p:nvSpPr>
              <p:cNvPr id="7224" name="Rectangle 89"/>
              <p:cNvSpPr>
                <a:spLocks noChangeArrowheads="1"/>
              </p:cNvSpPr>
              <p:nvPr/>
            </p:nvSpPr>
            <p:spPr bwMode="auto">
              <a:xfrm>
                <a:off x="2024" y="899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225" name="Rectangle 90"/>
              <p:cNvSpPr>
                <a:spLocks noChangeArrowheads="1"/>
              </p:cNvSpPr>
              <p:nvPr/>
            </p:nvSpPr>
            <p:spPr bwMode="auto">
              <a:xfrm>
                <a:off x="1926" y="77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204" name="Rectangle 91"/>
            <p:cNvSpPr>
              <a:spLocks noChangeArrowheads="1"/>
            </p:cNvSpPr>
            <p:nvPr/>
          </p:nvSpPr>
          <p:spPr bwMode="auto">
            <a:xfrm>
              <a:off x="2278063" y="3338513"/>
              <a:ext cx="268763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05" name="Rectangle 92"/>
            <p:cNvSpPr>
              <a:spLocks noChangeArrowheads="1"/>
            </p:cNvSpPr>
            <p:nvPr/>
          </p:nvSpPr>
          <p:spPr bwMode="auto">
            <a:xfrm>
              <a:off x="2216150" y="4692650"/>
              <a:ext cx="31210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pyramidal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06" name="Rectangle 93"/>
            <p:cNvSpPr>
              <a:spLocks noChangeArrowheads="1"/>
            </p:cNvSpPr>
            <p:nvPr/>
          </p:nvSpPr>
          <p:spPr bwMode="auto">
            <a:xfrm>
              <a:off x="2309813" y="1236663"/>
              <a:ext cx="236061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Inhibitory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7207" name="Line 95"/>
            <p:cNvSpPr>
              <a:spLocks noChangeShapeType="1"/>
            </p:cNvSpPr>
            <p:nvPr/>
          </p:nvSpPr>
          <p:spPr bwMode="auto">
            <a:xfrm>
              <a:off x="3846513" y="5338763"/>
              <a:ext cx="2320925" cy="3175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757613" y="6270625"/>
            <a:ext cx="1217612" cy="398463"/>
          </p:xfrm>
          <a:graphic>
            <a:graphicData uri="http://schemas.openxmlformats.org/presentationml/2006/ole">
              <p:oleObj spid="_x0000_s7170" name="Equation" r:id="rId7" imgW="698400" imgH="203040" progId="Equation.3">
                <p:embed/>
              </p:oleObj>
            </a:graphicData>
          </a:graphic>
        </p:graphicFrame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2344738" y="1484313"/>
            <a:ext cx="2487612" cy="1190625"/>
          </p:xfrm>
          <a:graphic>
            <a:graphicData uri="http://schemas.openxmlformats.org/presentationml/2006/ole">
              <p:oleObj spid="_x0000_s7171" name="Equation" r:id="rId8" imgW="2806560" imgH="1193760" progId="Equation.3">
                <p:embed/>
              </p:oleObj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2200275" y="3544888"/>
            <a:ext cx="2811463" cy="457200"/>
          </p:xfrm>
          <a:graphic>
            <a:graphicData uri="http://schemas.openxmlformats.org/presentationml/2006/ole">
              <p:oleObj spid="_x0000_s7172" name="Equation" r:id="rId9" imgW="3162240" imgH="457200" progId="Equation.3">
                <p:embed/>
              </p:oleObj>
            </a:graphicData>
          </a:graphic>
        </p:graphicFrame>
        <p:sp>
          <p:nvSpPr>
            <p:cNvPr id="2405475" name="Text Box 99"/>
            <p:cNvSpPr txBox="1">
              <a:spLocks noChangeArrowheads="1"/>
            </p:cNvSpPr>
            <p:nvPr/>
          </p:nvSpPr>
          <p:spPr bwMode="auto">
            <a:xfrm>
              <a:off x="6132141" y="2892980"/>
              <a:ext cx="2226047" cy="3389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latin typeface="+mn-lt"/>
                </a:rPr>
                <a:t>Synaptic ‘alpha’ kernel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405476" name="Text Box 100"/>
            <p:cNvSpPr txBox="1">
              <a:spLocks noChangeArrowheads="1"/>
            </p:cNvSpPr>
            <p:nvPr/>
          </p:nvSpPr>
          <p:spPr bwMode="auto">
            <a:xfrm>
              <a:off x="6180950" y="4337182"/>
              <a:ext cx="1699605" cy="3369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latin typeface="+mn-lt"/>
                </a:rPr>
                <a:t>Sigmoid function</a:t>
              </a:r>
              <a:endParaRPr lang="en-US" sz="1600">
                <a:latin typeface="+mn-lt"/>
              </a:endParaRPr>
            </a:p>
          </p:txBody>
        </p:sp>
        <p:sp>
          <p:nvSpPr>
            <p:cNvPr id="7210" name="Oval 101"/>
            <p:cNvSpPr>
              <a:spLocks noChangeArrowheads="1"/>
            </p:cNvSpPr>
            <p:nvPr/>
          </p:nvSpPr>
          <p:spPr bwMode="auto">
            <a:xfrm>
              <a:off x="2833688" y="5122863"/>
              <a:ext cx="639762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2193925" y="4984750"/>
            <a:ext cx="2836863" cy="1190625"/>
          </p:xfrm>
          <a:graphic>
            <a:graphicData uri="http://schemas.openxmlformats.org/presentationml/2006/ole">
              <p:oleObj spid="_x0000_s7173" name="Equation" r:id="rId10" imgW="3200400" imgH="1193760" progId="Equation.3">
                <p:embed/>
              </p:oleObj>
            </a:graphicData>
          </a:graphic>
        </p:graphicFrame>
        <p:sp>
          <p:nvSpPr>
            <p:cNvPr id="7211" name="Rectangle 103"/>
            <p:cNvSpPr>
              <a:spLocks noChangeArrowheads="1"/>
            </p:cNvSpPr>
            <p:nvPr/>
          </p:nvSpPr>
          <p:spPr bwMode="auto">
            <a:xfrm>
              <a:off x="1930400" y="4664075"/>
              <a:ext cx="3336925" cy="15589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212" name="Line 104"/>
            <p:cNvSpPr>
              <a:spLocks noChangeShapeType="1"/>
            </p:cNvSpPr>
            <p:nvPr/>
          </p:nvSpPr>
          <p:spPr bwMode="auto">
            <a:xfrm>
              <a:off x="979488" y="3400425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3" name="Line 105"/>
            <p:cNvSpPr>
              <a:spLocks noChangeShapeType="1"/>
            </p:cNvSpPr>
            <p:nvPr/>
          </p:nvSpPr>
          <p:spPr bwMode="auto">
            <a:xfrm>
              <a:off x="979488" y="1816100"/>
              <a:ext cx="0" cy="31686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4" name="Line 106"/>
            <p:cNvSpPr>
              <a:spLocks noChangeShapeType="1"/>
            </p:cNvSpPr>
            <p:nvPr/>
          </p:nvSpPr>
          <p:spPr bwMode="auto">
            <a:xfrm>
              <a:off x="979488" y="181610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5" name="Line 107"/>
            <p:cNvSpPr>
              <a:spLocks noChangeShapeType="1"/>
            </p:cNvSpPr>
            <p:nvPr/>
          </p:nvSpPr>
          <p:spPr bwMode="auto">
            <a:xfrm>
              <a:off x="979488" y="498475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6" name="Line 108"/>
            <p:cNvSpPr>
              <a:spLocks noChangeShapeType="1"/>
            </p:cNvSpPr>
            <p:nvPr/>
          </p:nvSpPr>
          <p:spPr bwMode="auto">
            <a:xfrm>
              <a:off x="1425575" y="2608263"/>
              <a:ext cx="512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7" name="Line 109"/>
            <p:cNvSpPr>
              <a:spLocks noChangeShapeType="1"/>
            </p:cNvSpPr>
            <p:nvPr/>
          </p:nvSpPr>
          <p:spPr bwMode="auto">
            <a:xfrm>
              <a:off x="1425575" y="5345113"/>
              <a:ext cx="512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8" name="Line 110"/>
            <p:cNvSpPr>
              <a:spLocks noChangeShapeType="1"/>
            </p:cNvSpPr>
            <p:nvPr/>
          </p:nvSpPr>
          <p:spPr bwMode="auto">
            <a:xfrm>
              <a:off x="1425575" y="2608263"/>
              <a:ext cx="0" cy="2736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9" name="Text Box 111"/>
            <p:cNvSpPr txBox="1">
              <a:spLocks noChangeArrowheads="1"/>
            </p:cNvSpPr>
            <p:nvPr/>
          </p:nvSpPr>
          <p:spPr bwMode="auto">
            <a:xfrm>
              <a:off x="355600" y="5197475"/>
              <a:ext cx="12795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Extrinsic Connections: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Forward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Backward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Lateral</a:t>
              </a:r>
            </a:p>
          </p:txBody>
        </p:sp>
        <p:sp>
          <p:nvSpPr>
            <p:cNvPr id="7220" name="Freeform 112"/>
            <p:cNvSpPr>
              <a:spLocks noEditPoints="1"/>
            </p:cNvSpPr>
            <p:nvPr/>
          </p:nvSpPr>
          <p:spPr bwMode="auto">
            <a:xfrm>
              <a:off x="1122363" y="5773738"/>
              <a:ext cx="361950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1" name="Line 113"/>
            <p:cNvSpPr>
              <a:spLocks noChangeShapeType="1"/>
            </p:cNvSpPr>
            <p:nvPr/>
          </p:nvSpPr>
          <p:spPr bwMode="auto">
            <a:xfrm>
              <a:off x="1122363" y="6061075"/>
              <a:ext cx="384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2" name="Line 114"/>
            <p:cNvSpPr>
              <a:spLocks noChangeShapeType="1"/>
            </p:cNvSpPr>
            <p:nvPr/>
          </p:nvSpPr>
          <p:spPr bwMode="auto">
            <a:xfrm>
              <a:off x="1122363" y="6350000"/>
              <a:ext cx="38417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23" name="Freeform 116"/>
            <p:cNvSpPr>
              <a:spLocks noEditPoints="1"/>
            </p:cNvSpPr>
            <p:nvPr/>
          </p:nvSpPr>
          <p:spPr bwMode="auto">
            <a:xfrm>
              <a:off x="1560513" y="3713163"/>
              <a:ext cx="360362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9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176" name="Group 119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121" name="Picture 120" descr="blue_brain_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22" name="Oval 121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8202" name="Group 119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121" name="Picture 120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22" name="Oval 121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8203" name="Group 123"/>
          <p:cNvGrpSpPr>
            <a:grpSpLocks/>
          </p:cNvGrpSpPr>
          <p:nvPr/>
        </p:nvGrpSpPr>
        <p:grpSpPr bwMode="auto">
          <a:xfrm>
            <a:off x="204788" y="1465263"/>
            <a:ext cx="8382000" cy="5183187"/>
            <a:chOff x="204788" y="895350"/>
            <a:chExt cx="8850312" cy="5753100"/>
          </a:xfrm>
        </p:grpSpPr>
        <p:grpSp>
          <p:nvGrpSpPr>
            <p:cNvPr id="8204" name="Group 2"/>
            <p:cNvGrpSpPr>
              <a:grpSpLocks noChangeAspect="1"/>
            </p:cNvGrpSpPr>
            <p:nvPr/>
          </p:nvGrpSpPr>
          <p:grpSpPr bwMode="auto">
            <a:xfrm>
              <a:off x="5792788" y="4532313"/>
              <a:ext cx="2239962" cy="1889125"/>
              <a:chOff x="4096" y="2232"/>
              <a:chExt cx="2224" cy="1668"/>
            </a:xfrm>
          </p:grpSpPr>
          <p:pic>
            <p:nvPicPr>
              <p:cNvPr id="8311" name="Picture 3" descr="adaptat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96" y="2232"/>
                <a:ext cx="2224" cy="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2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468" y="2245"/>
                <a:ext cx="1543" cy="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pic>
          <p:nvPicPr>
            <p:cNvPr id="8205" name="Picture 5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 l="27194" t="9099" r="57950" b="-61"/>
            <a:stretch>
              <a:fillRect/>
            </a:stretch>
          </p:blipFill>
          <p:spPr bwMode="auto">
            <a:xfrm>
              <a:off x="204788" y="1254125"/>
              <a:ext cx="1187450" cy="403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206" name="Picture 6" descr="Fig1"/>
            <p:cNvPicPr>
              <a:picLocks noChangeAspect="1" noChangeArrowheads="1"/>
            </p:cNvPicPr>
            <p:nvPr/>
          </p:nvPicPr>
          <p:blipFill>
            <a:blip r:embed="rId6" cstate="print"/>
            <a:srcRect t="-7303" r="-2835"/>
            <a:stretch>
              <a:fillRect/>
            </a:stretch>
          </p:blipFill>
          <p:spPr bwMode="auto">
            <a:xfrm>
              <a:off x="5400675" y="931863"/>
              <a:ext cx="236855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Line 7"/>
            <p:cNvSpPr>
              <a:spLocks noChangeShapeType="1"/>
            </p:cNvSpPr>
            <p:nvPr/>
          </p:nvSpPr>
          <p:spPr bwMode="auto">
            <a:xfrm>
              <a:off x="4551363" y="1738313"/>
              <a:ext cx="1600200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Oval 8"/>
            <p:cNvSpPr>
              <a:spLocks noChangeArrowheads="1"/>
            </p:cNvSpPr>
            <p:nvPr/>
          </p:nvSpPr>
          <p:spPr bwMode="auto">
            <a:xfrm>
              <a:off x="2011363" y="1522413"/>
              <a:ext cx="1984375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209" name="Freeform 9"/>
            <p:cNvSpPr>
              <a:spLocks noEditPoints="1"/>
            </p:cNvSpPr>
            <p:nvPr/>
          </p:nvSpPr>
          <p:spPr bwMode="auto">
            <a:xfrm>
              <a:off x="4668838" y="275907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2147483647 h 10033"/>
                <a:gd name="T12" fmla="*/ 2147483647 w 400"/>
                <a:gd name="T13" fmla="*/ 2147483647 h 10033"/>
                <a:gd name="T14" fmla="*/ 0 w 400"/>
                <a:gd name="T15" fmla="*/ 2147483647 h 10033"/>
                <a:gd name="T16" fmla="*/ 2147483647 w 400"/>
                <a:gd name="T17" fmla="*/ 0 h 10033"/>
                <a:gd name="T18" fmla="*/ 2147483647 w 400"/>
                <a:gd name="T19" fmla="*/ 2147483647 h 10033"/>
                <a:gd name="T20" fmla="*/ 0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Freeform 10"/>
            <p:cNvSpPr>
              <a:spLocks noEditPoints="1"/>
            </p:cNvSpPr>
            <p:nvPr/>
          </p:nvSpPr>
          <p:spPr bwMode="auto">
            <a:xfrm>
              <a:off x="2000250" y="275272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0 h 10033"/>
                <a:gd name="T12" fmla="*/ 2147483647 w 400"/>
                <a:gd name="T13" fmla="*/ 2147483647 h 10033"/>
                <a:gd name="T14" fmla="*/ 2147483647 w 400"/>
                <a:gd name="T15" fmla="*/ 2147483647 h 10033"/>
                <a:gd name="T16" fmla="*/ 2147483647 w 400"/>
                <a:gd name="T17" fmla="*/ 2147483647 h 10033"/>
                <a:gd name="T18" fmla="*/ 0 w 400"/>
                <a:gd name="T19" fmla="*/ 2147483647 h 10033"/>
                <a:gd name="T20" fmla="*/ 2147483647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11" name="Group 11"/>
            <p:cNvGrpSpPr>
              <a:grpSpLocks/>
            </p:cNvGrpSpPr>
            <p:nvPr/>
          </p:nvGrpSpPr>
          <p:grpSpPr bwMode="auto">
            <a:xfrm>
              <a:off x="1809750" y="3290888"/>
              <a:ext cx="3114675" cy="839787"/>
              <a:chOff x="2311" y="1969"/>
              <a:chExt cx="2208" cy="529"/>
            </a:xfrm>
          </p:grpSpPr>
          <p:pic>
            <p:nvPicPr>
              <p:cNvPr id="8309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10" name="Rectangle 1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8212" name="Freeform 14"/>
            <p:cNvSpPr>
              <a:spLocks noEditPoints="1"/>
            </p:cNvSpPr>
            <p:nvPr/>
          </p:nvSpPr>
          <p:spPr bwMode="auto">
            <a:xfrm>
              <a:off x="2295525" y="413067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2147483647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0 w 400"/>
                <a:gd name="T15" fmla="*/ 2147483647 h 2833"/>
                <a:gd name="T16" fmla="*/ 2147483647 w 400"/>
                <a:gd name="T17" fmla="*/ 0 h 2833"/>
                <a:gd name="T18" fmla="*/ 2147483647 w 400"/>
                <a:gd name="T19" fmla="*/ 2147483647 h 2833"/>
                <a:gd name="T20" fmla="*/ 0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Freeform 15"/>
            <p:cNvSpPr>
              <a:spLocks noEditPoints="1"/>
            </p:cNvSpPr>
            <p:nvPr/>
          </p:nvSpPr>
          <p:spPr bwMode="auto">
            <a:xfrm>
              <a:off x="4371975" y="412432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0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2147483647 w 400"/>
                <a:gd name="T15" fmla="*/ 2147483647 h 2833"/>
                <a:gd name="T16" fmla="*/ 2147483647 w 400"/>
                <a:gd name="T17" fmla="*/ 2147483647 h 2833"/>
                <a:gd name="T18" fmla="*/ 0 w 400"/>
                <a:gd name="T19" fmla="*/ 2147483647 h 2833"/>
                <a:gd name="T20" fmla="*/ 2147483647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6" y="2500"/>
                  </a:moveTo>
                  <a:lnTo>
                    <a:pt x="166" y="33"/>
                  </a:lnTo>
                  <a:cubicBezTo>
                    <a:pt x="166" y="15"/>
                    <a:pt x="181" y="0"/>
                    <a:pt x="200" y="0"/>
                  </a:cubicBezTo>
                  <a:cubicBezTo>
                    <a:pt x="218" y="0"/>
                    <a:pt x="233" y="15"/>
                    <a:pt x="233" y="33"/>
                  </a:cubicBezTo>
                  <a:lnTo>
                    <a:pt x="233" y="2500"/>
                  </a:lnTo>
                  <a:cubicBezTo>
                    <a:pt x="233" y="2518"/>
                    <a:pt x="218" y="2533"/>
                    <a:pt x="200" y="2533"/>
                  </a:cubicBezTo>
                  <a:cubicBezTo>
                    <a:pt x="181" y="2533"/>
                    <a:pt x="166" y="2518"/>
                    <a:pt x="166" y="2500"/>
                  </a:cubicBezTo>
                  <a:close/>
                  <a:moveTo>
                    <a:pt x="400" y="2433"/>
                  </a:moveTo>
                  <a:lnTo>
                    <a:pt x="200" y="2833"/>
                  </a:lnTo>
                  <a:lnTo>
                    <a:pt x="0" y="2433"/>
                  </a:lnTo>
                  <a:lnTo>
                    <a:pt x="400" y="24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214" name="Group 16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8307" name="Rectangle 17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08" name="Rectangle 18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15" name="Group 19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8305" name="Rectangle 20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06" name="Rectangle 21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16" name="Group 22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8303" name="Rectangle 23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04" name="Rectangle 24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17" name="Group 25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8301" name="Rectangle 26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02" name="Rectangle 27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18" name="Group 28"/>
            <p:cNvGrpSpPr>
              <a:grpSpLocks/>
            </p:cNvGrpSpPr>
            <p:nvPr/>
          </p:nvGrpSpPr>
          <p:grpSpPr bwMode="auto">
            <a:xfrm>
              <a:off x="2284413" y="3548063"/>
              <a:ext cx="2201862" cy="471487"/>
              <a:chOff x="2648" y="2131"/>
              <a:chExt cx="1559" cy="297"/>
            </a:xfrm>
          </p:grpSpPr>
          <p:sp>
            <p:nvSpPr>
              <p:cNvPr id="8262" name="Rectangle 29"/>
              <p:cNvSpPr>
                <a:spLocks noChangeArrowheads="1"/>
              </p:cNvSpPr>
              <p:nvPr/>
            </p:nvSpPr>
            <p:spPr bwMode="auto">
              <a:xfrm>
                <a:off x="4175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3" name="Rectangle 30"/>
              <p:cNvSpPr>
                <a:spLocks noChangeArrowheads="1"/>
              </p:cNvSpPr>
              <p:nvPr/>
            </p:nvSpPr>
            <p:spPr bwMode="auto">
              <a:xfrm>
                <a:off x="4098" y="2293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4" name="Rectangle 31"/>
              <p:cNvSpPr>
                <a:spLocks noChangeArrowheads="1"/>
              </p:cNvSpPr>
              <p:nvPr/>
            </p:nvSpPr>
            <p:spPr bwMode="auto">
              <a:xfrm>
                <a:off x="3911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5" name="Rectangle 32"/>
              <p:cNvSpPr>
                <a:spLocks noChangeArrowheads="1"/>
              </p:cNvSpPr>
              <p:nvPr/>
            </p:nvSpPr>
            <p:spPr bwMode="auto">
              <a:xfrm>
                <a:off x="3266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6" name="Rectangle 33"/>
              <p:cNvSpPr>
                <a:spLocks noChangeArrowheads="1"/>
              </p:cNvSpPr>
              <p:nvPr/>
            </p:nvSpPr>
            <p:spPr bwMode="auto">
              <a:xfrm>
                <a:off x="3112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7" name="Rectangle 34"/>
              <p:cNvSpPr>
                <a:spLocks noChangeArrowheads="1"/>
              </p:cNvSpPr>
              <p:nvPr/>
            </p:nvSpPr>
            <p:spPr bwMode="auto">
              <a:xfrm>
                <a:off x="2693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8" name="Rectangle 35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69" name="Rectangle 36"/>
              <p:cNvSpPr>
                <a:spLocks noChangeArrowheads="1"/>
              </p:cNvSpPr>
              <p:nvPr/>
            </p:nvSpPr>
            <p:spPr bwMode="auto">
              <a:xfrm>
                <a:off x="269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0" name="Rectangle 37"/>
              <p:cNvSpPr>
                <a:spLocks noChangeArrowheads="1"/>
              </p:cNvSpPr>
              <p:nvPr/>
            </p:nvSpPr>
            <p:spPr bwMode="auto">
              <a:xfrm>
                <a:off x="3725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1" name="Rectangle 38"/>
              <p:cNvSpPr>
                <a:spLocks noChangeArrowheads="1"/>
              </p:cNvSpPr>
              <p:nvPr/>
            </p:nvSpPr>
            <p:spPr bwMode="auto">
              <a:xfrm>
                <a:off x="3608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2" name="Rectangle 39"/>
              <p:cNvSpPr>
                <a:spLocks noChangeArrowheads="1"/>
              </p:cNvSpPr>
              <p:nvPr/>
            </p:nvSpPr>
            <p:spPr bwMode="auto">
              <a:xfrm>
                <a:off x="3440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3" name="Rectangle 40"/>
              <p:cNvSpPr>
                <a:spLocks noChangeArrowheads="1"/>
              </p:cNvSpPr>
              <p:nvPr/>
            </p:nvSpPr>
            <p:spPr bwMode="auto">
              <a:xfrm>
                <a:off x="318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4" name="Rectangle 41"/>
              <p:cNvSpPr>
                <a:spLocks noChangeArrowheads="1"/>
              </p:cNvSpPr>
              <p:nvPr/>
            </p:nvSpPr>
            <p:spPr bwMode="auto">
              <a:xfrm>
                <a:off x="303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5" name="Rectangle 42"/>
              <p:cNvSpPr>
                <a:spLocks noChangeArrowheads="1"/>
              </p:cNvSpPr>
              <p:nvPr/>
            </p:nvSpPr>
            <p:spPr bwMode="auto">
              <a:xfrm>
                <a:off x="4137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6" name="Rectangle 43"/>
              <p:cNvSpPr>
                <a:spLocks noChangeArrowheads="1"/>
              </p:cNvSpPr>
              <p:nvPr/>
            </p:nvSpPr>
            <p:spPr bwMode="auto">
              <a:xfrm>
                <a:off x="3866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7" name="Rectangle 44"/>
              <p:cNvSpPr>
                <a:spLocks noChangeArrowheads="1"/>
              </p:cNvSpPr>
              <p:nvPr/>
            </p:nvSpPr>
            <p:spPr bwMode="auto">
              <a:xfrm>
                <a:off x="3556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8" name="Rectangle 45"/>
              <p:cNvSpPr>
                <a:spLocks noChangeArrowheads="1"/>
              </p:cNvSpPr>
              <p:nvPr/>
            </p:nvSpPr>
            <p:spPr bwMode="auto">
              <a:xfrm>
                <a:off x="3390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79" name="Rectangle 46"/>
              <p:cNvSpPr>
                <a:spLocks noChangeArrowheads="1"/>
              </p:cNvSpPr>
              <p:nvPr/>
            </p:nvSpPr>
            <p:spPr bwMode="auto">
              <a:xfrm>
                <a:off x="3223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0" name="Rectangle 47"/>
              <p:cNvSpPr>
                <a:spLocks noChangeArrowheads="1"/>
              </p:cNvSpPr>
              <p:nvPr/>
            </p:nvSpPr>
            <p:spPr bwMode="auto">
              <a:xfrm>
                <a:off x="3143" y="2300"/>
                <a:ext cx="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1" name="Rectangle 48"/>
              <p:cNvSpPr>
                <a:spLocks noChangeArrowheads="1"/>
              </p:cNvSpPr>
              <p:nvPr/>
            </p:nvSpPr>
            <p:spPr bwMode="auto">
              <a:xfrm>
                <a:off x="2918" y="2300"/>
                <a:ext cx="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2" name="Rectangle 49"/>
              <p:cNvSpPr>
                <a:spLocks noChangeArrowheads="1"/>
              </p:cNvSpPr>
              <p:nvPr/>
            </p:nvSpPr>
            <p:spPr bwMode="auto">
              <a:xfrm>
                <a:off x="2648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3" name="Rectangle 50"/>
              <p:cNvSpPr>
                <a:spLocks noChangeArrowheads="1"/>
              </p:cNvSpPr>
              <p:nvPr/>
            </p:nvSpPr>
            <p:spPr bwMode="auto">
              <a:xfrm>
                <a:off x="2832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4" name="Rectangle 51"/>
              <p:cNvSpPr>
                <a:spLocks noChangeArrowheads="1"/>
              </p:cNvSpPr>
              <p:nvPr/>
            </p:nvSpPr>
            <p:spPr bwMode="auto">
              <a:xfrm>
                <a:off x="2659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5" name="Rectangle 52"/>
              <p:cNvSpPr>
                <a:spLocks noChangeArrowheads="1"/>
              </p:cNvSpPr>
              <p:nvPr/>
            </p:nvSpPr>
            <p:spPr bwMode="auto">
              <a:xfrm>
                <a:off x="409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6" name="Rectangle 53"/>
              <p:cNvSpPr>
                <a:spLocks noChangeArrowheads="1"/>
              </p:cNvSpPr>
              <p:nvPr/>
            </p:nvSpPr>
            <p:spPr bwMode="auto">
              <a:xfrm>
                <a:off x="383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7" name="Rectangle 54"/>
              <p:cNvSpPr>
                <a:spLocks noChangeArrowheads="1"/>
              </p:cNvSpPr>
              <p:nvPr/>
            </p:nvSpPr>
            <p:spPr bwMode="auto">
              <a:xfrm>
                <a:off x="2996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8" name="Rectangle 55"/>
              <p:cNvSpPr>
                <a:spLocks noChangeArrowheads="1"/>
              </p:cNvSpPr>
              <p:nvPr/>
            </p:nvSpPr>
            <p:spPr bwMode="auto">
              <a:xfrm>
                <a:off x="2883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89" name="Rectangle 56"/>
              <p:cNvSpPr>
                <a:spLocks noChangeArrowheads="1"/>
              </p:cNvSpPr>
              <p:nvPr/>
            </p:nvSpPr>
            <p:spPr bwMode="auto">
              <a:xfrm>
                <a:off x="4029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0" name="Rectangle 57"/>
              <p:cNvSpPr>
                <a:spLocks noChangeArrowheads="1"/>
              </p:cNvSpPr>
              <p:nvPr/>
            </p:nvSpPr>
            <p:spPr bwMode="auto">
              <a:xfrm>
                <a:off x="376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1" name="Rectangle 58"/>
              <p:cNvSpPr>
                <a:spLocks noChangeArrowheads="1"/>
              </p:cNvSpPr>
              <p:nvPr/>
            </p:nvSpPr>
            <p:spPr bwMode="auto">
              <a:xfrm>
                <a:off x="3064" y="2289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2" name="Rectangle 59"/>
              <p:cNvSpPr>
                <a:spLocks noChangeArrowheads="1"/>
              </p:cNvSpPr>
              <p:nvPr/>
            </p:nvSpPr>
            <p:spPr bwMode="auto">
              <a:xfrm>
                <a:off x="2822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3" name="Rectangle 60"/>
              <p:cNvSpPr>
                <a:spLocks noChangeArrowheads="1"/>
              </p:cNvSpPr>
              <p:nvPr/>
            </p:nvSpPr>
            <p:spPr bwMode="auto">
              <a:xfrm>
                <a:off x="396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4" name="Rectangle 61"/>
              <p:cNvSpPr>
                <a:spLocks noChangeArrowheads="1"/>
              </p:cNvSpPr>
              <p:nvPr/>
            </p:nvSpPr>
            <p:spPr bwMode="auto">
              <a:xfrm>
                <a:off x="365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5" name="Rectangle 62"/>
              <p:cNvSpPr>
                <a:spLocks noChangeArrowheads="1"/>
              </p:cNvSpPr>
              <p:nvPr/>
            </p:nvSpPr>
            <p:spPr bwMode="auto">
              <a:xfrm>
                <a:off x="348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6" name="Rectangle 63"/>
              <p:cNvSpPr>
                <a:spLocks noChangeArrowheads="1"/>
              </p:cNvSpPr>
              <p:nvPr/>
            </p:nvSpPr>
            <p:spPr bwMode="auto">
              <a:xfrm>
                <a:off x="3321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7" name="Rectangle 64"/>
              <p:cNvSpPr>
                <a:spLocks noChangeArrowheads="1"/>
              </p:cNvSpPr>
              <p:nvPr/>
            </p:nvSpPr>
            <p:spPr bwMode="auto">
              <a:xfrm>
                <a:off x="2754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8" name="Rectangle 65"/>
              <p:cNvSpPr>
                <a:spLocks noChangeArrowheads="1"/>
              </p:cNvSpPr>
              <p:nvPr/>
            </p:nvSpPr>
            <p:spPr bwMode="auto">
              <a:xfrm>
                <a:off x="2754" y="21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99" name="Rectangle 66"/>
              <p:cNvSpPr>
                <a:spLocks noChangeArrowheads="1"/>
              </p:cNvSpPr>
              <p:nvPr/>
            </p:nvSpPr>
            <p:spPr bwMode="auto">
              <a:xfrm>
                <a:off x="2657" y="2304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300" name="Rectangle 67"/>
              <p:cNvSpPr>
                <a:spLocks noChangeArrowheads="1"/>
              </p:cNvSpPr>
              <p:nvPr/>
            </p:nvSpPr>
            <p:spPr bwMode="auto">
              <a:xfrm>
                <a:off x="2667" y="2146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219" name="Freeform 68"/>
            <p:cNvSpPr>
              <a:spLocks noEditPoints="1"/>
            </p:cNvSpPr>
            <p:nvPr/>
          </p:nvSpPr>
          <p:spPr bwMode="auto">
            <a:xfrm>
              <a:off x="1601788" y="946150"/>
              <a:ext cx="1771650" cy="1062038"/>
            </a:xfrm>
            <a:custGeom>
              <a:avLst/>
              <a:gdLst>
                <a:gd name="T0" fmla="*/ 2147483647 w 10467"/>
                <a:gd name="T1" fmla="*/ 2147483647 h 5574"/>
                <a:gd name="T2" fmla="*/ 2147483647 w 10467"/>
                <a:gd name="T3" fmla="*/ 2147483647 h 5574"/>
                <a:gd name="T4" fmla="*/ 2147483647 w 10467"/>
                <a:gd name="T5" fmla="*/ 2147483647 h 5574"/>
                <a:gd name="T6" fmla="*/ 2147483647 w 10467"/>
                <a:gd name="T7" fmla="*/ 2147483647 h 5574"/>
                <a:gd name="T8" fmla="*/ 2147483647 w 10467"/>
                <a:gd name="T9" fmla="*/ 2147483647 h 5574"/>
                <a:gd name="T10" fmla="*/ 2147483647 w 10467"/>
                <a:gd name="T11" fmla="*/ 2147483647 h 5574"/>
                <a:gd name="T12" fmla="*/ 2147483647 w 10467"/>
                <a:gd name="T13" fmla="*/ 2147483647 h 5574"/>
                <a:gd name="T14" fmla="*/ 2147483647 w 10467"/>
                <a:gd name="T15" fmla="*/ 2147483647 h 5574"/>
                <a:gd name="T16" fmla="*/ 2147483647 w 10467"/>
                <a:gd name="T17" fmla="*/ 2147483647 h 5574"/>
                <a:gd name="T18" fmla="*/ 2147483647 w 10467"/>
                <a:gd name="T19" fmla="*/ 2147483647 h 5574"/>
                <a:gd name="T20" fmla="*/ 2147483647 w 10467"/>
                <a:gd name="T21" fmla="*/ 2147483647 h 5574"/>
                <a:gd name="T22" fmla="*/ 0 w 10467"/>
                <a:gd name="T23" fmla="*/ 2147483647 h 5574"/>
                <a:gd name="T24" fmla="*/ 0 w 10467"/>
                <a:gd name="T25" fmla="*/ 2147483647 h 5574"/>
                <a:gd name="T26" fmla="*/ 2147483647 w 10467"/>
                <a:gd name="T27" fmla="*/ 0 h 5574"/>
                <a:gd name="T28" fmla="*/ 2147483647 w 10467"/>
                <a:gd name="T29" fmla="*/ 0 h 5574"/>
                <a:gd name="T30" fmla="*/ 2147483647 w 10467"/>
                <a:gd name="T31" fmla="*/ 2147483647 h 5574"/>
                <a:gd name="T32" fmla="*/ 2147483647 w 10467"/>
                <a:gd name="T33" fmla="*/ 2147483647 h 5574"/>
                <a:gd name="T34" fmla="*/ 2147483647 w 10467"/>
                <a:gd name="T35" fmla="*/ 2147483647 h 5574"/>
                <a:gd name="T36" fmla="*/ 2147483647 w 10467"/>
                <a:gd name="T37" fmla="*/ 2147483647 h 5574"/>
                <a:gd name="T38" fmla="*/ 2147483647 w 10467"/>
                <a:gd name="T39" fmla="*/ 2147483647 h 5574"/>
                <a:gd name="T40" fmla="*/ 2147483647 w 10467"/>
                <a:gd name="T41" fmla="*/ 2147483647 h 5574"/>
                <a:gd name="T42" fmla="*/ 2147483647 w 10467"/>
                <a:gd name="T43" fmla="*/ 2147483647 h 5574"/>
                <a:gd name="T44" fmla="*/ 2147483647 w 10467"/>
                <a:gd name="T45" fmla="*/ 2147483647 h 5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7"/>
                <a:gd name="T70" fmla="*/ 0 h 5574"/>
                <a:gd name="T71" fmla="*/ 10467 w 10467"/>
                <a:gd name="T72" fmla="*/ 5574 h 5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7" h="5574">
                  <a:moveTo>
                    <a:pt x="10400" y="1233"/>
                  </a:moveTo>
                  <a:lnTo>
                    <a:pt x="10400" y="33"/>
                  </a:lnTo>
                  <a:lnTo>
                    <a:pt x="10433" y="66"/>
                  </a:lnTo>
                  <a:lnTo>
                    <a:pt x="34" y="66"/>
                  </a:lnTo>
                  <a:lnTo>
                    <a:pt x="67" y="33"/>
                  </a:lnTo>
                  <a:lnTo>
                    <a:pt x="67" y="5374"/>
                  </a:lnTo>
                  <a:lnTo>
                    <a:pt x="34" y="5341"/>
                  </a:lnTo>
                  <a:lnTo>
                    <a:pt x="900" y="5341"/>
                  </a:lnTo>
                  <a:cubicBezTo>
                    <a:pt x="919" y="5341"/>
                    <a:pt x="933" y="5356"/>
                    <a:pt x="933" y="5374"/>
                  </a:cubicBezTo>
                  <a:cubicBezTo>
                    <a:pt x="933" y="5393"/>
                    <a:pt x="919" y="5408"/>
                    <a:pt x="900" y="5408"/>
                  </a:cubicBezTo>
                  <a:lnTo>
                    <a:pt x="34" y="5408"/>
                  </a:lnTo>
                  <a:cubicBezTo>
                    <a:pt x="15" y="5408"/>
                    <a:pt x="0" y="5393"/>
                    <a:pt x="0" y="5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lnTo>
                    <a:pt x="10433" y="0"/>
                  </a:lnTo>
                  <a:cubicBezTo>
                    <a:pt x="10452" y="0"/>
                    <a:pt x="10467" y="14"/>
                    <a:pt x="10467" y="33"/>
                  </a:cubicBezTo>
                  <a:lnTo>
                    <a:pt x="10467" y="1233"/>
                  </a:lnTo>
                  <a:cubicBezTo>
                    <a:pt x="10467" y="1251"/>
                    <a:pt x="10452" y="1266"/>
                    <a:pt x="10433" y="1266"/>
                  </a:cubicBezTo>
                  <a:cubicBezTo>
                    <a:pt x="10415" y="1266"/>
                    <a:pt x="10400" y="1251"/>
                    <a:pt x="10400" y="1233"/>
                  </a:cubicBezTo>
                  <a:close/>
                  <a:moveTo>
                    <a:pt x="833" y="5174"/>
                  </a:moveTo>
                  <a:lnTo>
                    <a:pt x="1233" y="5374"/>
                  </a:lnTo>
                  <a:lnTo>
                    <a:pt x="833" y="5574"/>
                  </a:lnTo>
                  <a:lnTo>
                    <a:pt x="833" y="51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Rectangle 69"/>
            <p:cNvSpPr>
              <a:spLocks noChangeArrowheads="1"/>
            </p:cNvSpPr>
            <p:nvPr/>
          </p:nvSpPr>
          <p:spPr bwMode="auto">
            <a:xfrm>
              <a:off x="1931988" y="3338513"/>
              <a:ext cx="2686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8221" name="Group 71"/>
            <p:cNvGrpSpPr>
              <a:grpSpLocks/>
            </p:cNvGrpSpPr>
            <p:nvPr/>
          </p:nvGrpSpPr>
          <p:grpSpPr bwMode="auto">
            <a:xfrm>
              <a:off x="1809750" y="3290888"/>
              <a:ext cx="3338513" cy="839787"/>
              <a:chOff x="2311" y="1969"/>
              <a:chExt cx="2208" cy="529"/>
            </a:xfrm>
          </p:grpSpPr>
          <p:pic>
            <p:nvPicPr>
              <p:cNvPr id="8260" name="Picture 7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61" name="Rectangle 7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8222" name="Rectangle 74"/>
            <p:cNvSpPr>
              <a:spLocks noChangeArrowheads="1"/>
            </p:cNvSpPr>
            <p:nvPr/>
          </p:nvSpPr>
          <p:spPr bwMode="auto">
            <a:xfrm>
              <a:off x="1811338" y="1181100"/>
              <a:ext cx="3336925" cy="15779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8223" name="Group 75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8258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9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24" name="Group 78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8256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7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25" name="Group 81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8254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5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26" name="Group 84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8252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3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227" name="Rectangle 87"/>
            <p:cNvSpPr>
              <a:spLocks noChangeArrowheads="1"/>
            </p:cNvSpPr>
            <p:nvPr/>
          </p:nvSpPr>
          <p:spPr bwMode="auto">
            <a:xfrm>
              <a:off x="454025" y="895350"/>
              <a:ext cx="817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Intrinsic</a:t>
              </a:r>
            </a:p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connections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8228" name="Group 88"/>
            <p:cNvGrpSpPr>
              <a:grpSpLocks/>
            </p:cNvGrpSpPr>
            <p:nvPr/>
          </p:nvGrpSpPr>
          <p:grpSpPr bwMode="auto">
            <a:xfrm>
              <a:off x="1401763" y="1135063"/>
              <a:ext cx="215900" cy="379412"/>
              <a:chOff x="1926" y="776"/>
              <a:chExt cx="153" cy="239"/>
            </a:xfrm>
          </p:grpSpPr>
          <p:sp>
            <p:nvSpPr>
              <p:cNvPr id="8250" name="Rectangle 89"/>
              <p:cNvSpPr>
                <a:spLocks noChangeArrowheads="1"/>
              </p:cNvSpPr>
              <p:nvPr/>
            </p:nvSpPr>
            <p:spPr bwMode="auto">
              <a:xfrm>
                <a:off x="2024" y="899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51" name="Rectangle 90"/>
              <p:cNvSpPr>
                <a:spLocks noChangeArrowheads="1"/>
              </p:cNvSpPr>
              <p:nvPr/>
            </p:nvSpPr>
            <p:spPr bwMode="auto">
              <a:xfrm>
                <a:off x="1926" y="77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229" name="Rectangle 91"/>
            <p:cNvSpPr>
              <a:spLocks noChangeArrowheads="1"/>
            </p:cNvSpPr>
            <p:nvPr/>
          </p:nvSpPr>
          <p:spPr bwMode="auto">
            <a:xfrm>
              <a:off x="2159000" y="3338513"/>
              <a:ext cx="26876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8230" name="Rectangle 92"/>
            <p:cNvSpPr>
              <a:spLocks noChangeArrowheads="1"/>
            </p:cNvSpPr>
            <p:nvPr/>
          </p:nvSpPr>
          <p:spPr bwMode="auto">
            <a:xfrm>
              <a:off x="2097088" y="4692650"/>
              <a:ext cx="31210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pyramidal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8231" name="Rectangle 93"/>
            <p:cNvSpPr>
              <a:spLocks noChangeArrowheads="1"/>
            </p:cNvSpPr>
            <p:nvPr/>
          </p:nvSpPr>
          <p:spPr bwMode="auto">
            <a:xfrm>
              <a:off x="2190750" y="1236663"/>
              <a:ext cx="23606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Inhibitory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8232" name="Line 95"/>
            <p:cNvSpPr>
              <a:spLocks noChangeShapeType="1"/>
            </p:cNvSpPr>
            <p:nvPr/>
          </p:nvSpPr>
          <p:spPr bwMode="auto">
            <a:xfrm>
              <a:off x="3846513" y="5338763"/>
              <a:ext cx="2320925" cy="3175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3074988" y="6249988"/>
            <a:ext cx="1217612" cy="398462"/>
          </p:xfrm>
          <a:graphic>
            <a:graphicData uri="http://schemas.openxmlformats.org/presentationml/2006/ole">
              <p:oleObj spid="_x0000_s8194" name="Equation" r:id="rId8" imgW="698400" imgH="203040" progId="Equation.3">
                <p:embed/>
              </p:oleObj>
            </a:graphicData>
          </a:graphic>
        </p:graphicFrame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2225675" y="1484313"/>
            <a:ext cx="2487613" cy="1190625"/>
          </p:xfrm>
          <a:graphic>
            <a:graphicData uri="http://schemas.openxmlformats.org/presentationml/2006/ole">
              <p:oleObj spid="_x0000_s8195" name="Equation" r:id="rId9" imgW="2806560" imgH="1193760" progId="Equation.3">
                <p:embed/>
              </p:oleObj>
            </a:graphicData>
          </a:graphic>
        </p:graphicFrame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2081213" y="3544888"/>
            <a:ext cx="2811462" cy="457200"/>
          </p:xfrm>
          <a:graphic>
            <a:graphicData uri="http://schemas.openxmlformats.org/presentationml/2006/ole">
              <p:oleObj spid="_x0000_s8196" name="Equation" r:id="rId10" imgW="3162240" imgH="457200" progId="Equation.3">
                <p:embed/>
              </p:oleObj>
            </a:graphicData>
          </a:graphic>
        </p:graphicFrame>
        <p:sp>
          <p:nvSpPr>
            <p:cNvPr id="2405475" name="Text Box 99"/>
            <p:cNvSpPr txBox="1">
              <a:spLocks noChangeArrowheads="1"/>
            </p:cNvSpPr>
            <p:nvPr/>
          </p:nvSpPr>
          <p:spPr bwMode="auto">
            <a:xfrm>
              <a:off x="5696004" y="2877658"/>
              <a:ext cx="2407017" cy="3383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+mn-lt"/>
                </a:rPr>
                <a:t>Synaptic ‘alpha’ kernel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2405476" name="Text Box 100"/>
            <p:cNvSpPr txBox="1">
              <a:spLocks noChangeArrowheads="1"/>
            </p:cNvSpPr>
            <p:nvPr/>
          </p:nvSpPr>
          <p:spPr bwMode="auto">
            <a:xfrm>
              <a:off x="6180424" y="4336637"/>
              <a:ext cx="1699662" cy="3383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latin typeface="+mn-lt"/>
                </a:rPr>
                <a:t>Sigmoid function</a:t>
              </a:r>
              <a:endParaRPr lang="en-US" sz="1600">
                <a:latin typeface="+mn-lt"/>
              </a:endParaRPr>
            </a:p>
          </p:txBody>
        </p:sp>
        <p:sp>
          <p:nvSpPr>
            <p:cNvPr id="8235" name="Oval 101"/>
            <p:cNvSpPr>
              <a:spLocks noChangeArrowheads="1"/>
            </p:cNvSpPr>
            <p:nvPr/>
          </p:nvSpPr>
          <p:spPr bwMode="auto">
            <a:xfrm>
              <a:off x="2714625" y="5122863"/>
              <a:ext cx="639763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2074863" y="4984750"/>
            <a:ext cx="2836862" cy="1190625"/>
          </p:xfrm>
          <a:graphic>
            <a:graphicData uri="http://schemas.openxmlformats.org/presentationml/2006/ole">
              <p:oleObj spid="_x0000_s8197" name="Equation" r:id="rId11" imgW="3200400" imgH="1193760" progId="Equation.3">
                <p:embed/>
              </p:oleObj>
            </a:graphicData>
          </a:graphic>
        </p:graphicFrame>
        <p:sp>
          <p:nvSpPr>
            <p:cNvPr id="8236" name="Rectangle 103"/>
            <p:cNvSpPr>
              <a:spLocks noChangeArrowheads="1"/>
            </p:cNvSpPr>
            <p:nvPr/>
          </p:nvSpPr>
          <p:spPr bwMode="auto">
            <a:xfrm>
              <a:off x="1811338" y="4664075"/>
              <a:ext cx="3336925" cy="15589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8237" name="Line 104"/>
            <p:cNvSpPr>
              <a:spLocks noChangeShapeType="1"/>
            </p:cNvSpPr>
            <p:nvPr/>
          </p:nvSpPr>
          <p:spPr bwMode="auto">
            <a:xfrm>
              <a:off x="860425" y="3400425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8" name="Line 105"/>
            <p:cNvSpPr>
              <a:spLocks noChangeShapeType="1"/>
            </p:cNvSpPr>
            <p:nvPr/>
          </p:nvSpPr>
          <p:spPr bwMode="auto">
            <a:xfrm>
              <a:off x="860425" y="1816100"/>
              <a:ext cx="0" cy="31686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9" name="Line 106"/>
            <p:cNvSpPr>
              <a:spLocks noChangeShapeType="1"/>
            </p:cNvSpPr>
            <p:nvPr/>
          </p:nvSpPr>
          <p:spPr bwMode="auto">
            <a:xfrm>
              <a:off x="860425" y="181610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0" name="Line 107"/>
            <p:cNvSpPr>
              <a:spLocks noChangeShapeType="1"/>
            </p:cNvSpPr>
            <p:nvPr/>
          </p:nvSpPr>
          <p:spPr bwMode="auto">
            <a:xfrm>
              <a:off x="860425" y="498475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1" name="Line 108"/>
            <p:cNvSpPr>
              <a:spLocks noChangeShapeType="1"/>
            </p:cNvSpPr>
            <p:nvPr/>
          </p:nvSpPr>
          <p:spPr bwMode="auto">
            <a:xfrm>
              <a:off x="1306513" y="260826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2" name="Line 109"/>
            <p:cNvSpPr>
              <a:spLocks noChangeShapeType="1"/>
            </p:cNvSpPr>
            <p:nvPr/>
          </p:nvSpPr>
          <p:spPr bwMode="auto">
            <a:xfrm>
              <a:off x="1306513" y="534511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3" name="Line 110"/>
            <p:cNvSpPr>
              <a:spLocks noChangeShapeType="1"/>
            </p:cNvSpPr>
            <p:nvPr/>
          </p:nvSpPr>
          <p:spPr bwMode="auto">
            <a:xfrm>
              <a:off x="1306513" y="2608263"/>
              <a:ext cx="0" cy="2736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4" name="Text Box 111"/>
            <p:cNvSpPr txBox="1">
              <a:spLocks noChangeArrowheads="1"/>
            </p:cNvSpPr>
            <p:nvPr/>
          </p:nvSpPr>
          <p:spPr bwMode="auto">
            <a:xfrm>
              <a:off x="236538" y="5197475"/>
              <a:ext cx="12795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Extrinsic Connections: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Forward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Backward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Lateral</a:t>
              </a:r>
            </a:p>
          </p:txBody>
        </p:sp>
        <p:sp>
          <p:nvSpPr>
            <p:cNvPr id="8245" name="Freeform 112"/>
            <p:cNvSpPr>
              <a:spLocks noEditPoints="1"/>
            </p:cNvSpPr>
            <p:nvPr/>
          </p:nvSpPr>
          <p:spPr bwMode="auto">
            <a:xfrm>
              <a:off x="1003300" y="5773738"/>
              <a:ext cx="361950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6" name="Line 113"/>
            <p:cNvSpPr>
              <a:spLocks noChangeShapeType="1"/>
            </p:cNvSpPr>
            <p:nvPr/>
          </p:nvSpPr>
          <p:spPr bwMode="auto">
            <a:xfrm>
              <a:off x="1003300" y="6061075"/>
              <a:ext cx="384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Line 114"/>
            <p:cNvSpPr>
              <a:spLocks noChangeShapeType="1"/>
            </p:cNvSpPr>
            <p:nvPr/>
          </p:nvSpPr>
          <p:spPr bwMode="auto">
            <a:xfrm>
              <a:off x="1003300" y="6350000"/>
              <a:ext cx="38417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8" name="Freeform 116"/>
            <p:cNvSpPr>
              <a:spLocks noEditPoints="1"/>
            </p:cNvSpPr>
            <p:nvPr/>
          </p:nvSpPr>
          <p:spPr bwMode="auto">
            <a:xfrm>
              <a:off x="1441450" y="3713163"/>
              <a:ext cx="360363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6989763" y="1277938"/>
            <a:ext cx="473075" cy="371475"/>
          </p:xfrm>
          <a:graphic>
            <a:graphicData uri="http://schemas.openxmlformats.org/presentationml/2006/ole">
              <p:oleObj spid="_x0000_s8198" name="Equação" r:id="rId12" imgW="291960" imgH="228600" progId="Equation.3">
                <p:embed/>
              </p:oleObj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6632575" y="2089150"/>
            <a:ext cx="369888" cy="371475"/>
          </p:xfrm>
          <a:graphic>
            <a:graphicData uri="http://schemas.openxmlformats.org/presentationml/2006/ole">
              <p:oleObj spid="_x0000_s8199" name="Equação" r:id="rId13" imgW="228600" imgH="228600" progId="Equation.3">
                <p:embed/>
              </p:oleObj>
            </a:graphicData>
          </a:graphic>
        </p:graphicFrame>
        <p:graphicFrame>
          <p:nvGraphicFramePr>
            <p:cNvPr id="8200" name="Object 8"/>
            <p:cNvGraphicFramePr>
              <a:graphicFrameLocks noChangeAspect="1"/>
            </p:cNvGraphicFramePr>
            <p:nvPr/>
          </p:nvGraphicFramePr>
          <p:xfrm>
            <a:off x="6167438" y="3311525"/>
            <a:ext cx="946150" cy="288925"/>
          </p:xfrm>
          <a:graphic>
            <a:graphicData uri="http://schemas.openxmlformats.org/presentationml/2006/ole">
              <p:oleObj spid="_x0000_s8200" name="Equação" r:id="rId14" imgW="583920" imgH="177480" progId="Equation.3">
                <p:embed/>
              </p:oleObj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7533115" y="1304146"/>
              <a:ext cx="1521985" cy="3083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n-lt"/>
                </a:rPr>
                <a:t>: Receptor Density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9228" name="Group 119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121" name="Picture 120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22" name="Oval 121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229" name="Group 126"/>
          <p:cNvGrpSpPr>
            <a:grpSpLocks/>
          </p:cNvGrpSpPr>
          <p:nvPr/>
        </p:nvGrpSpPr>
        <p:grpSpPr bwMode="auto">
          <a:xfrm>
            <a:off x="263525" y="1836738"/>
            <a:ext cx="8178800" cy="4651375"/>
            <a:chOff x="204788" y="895350"/>
            <a:chExt cx="8850312" cy="5753100"/>
          </a:xfrm>
        </p:grpSpPr>
        <p:grpSp>
          <p:nvGrpSpPr>
            <p:cNvPr id="9230" name="Group 2"/>
            <p:cNvGrpSpPr>
              <a:grpSpLocks noChangeAspect="1"/>
            </p:cNvGrpSpPr>
            <p:nvPr/>
          </p:nvGrpSpPr>
          <p:grpSpPr bwMode="auto">
            <a:xfrm>
              <a:off x="5792788" y="4532313"/>
              <a:ext cx="2239962" cy="1889125"/>
              <a:chOff x="4096" y="2232"/>
              <a:chExt cx="2224" cy="1668"/>
            </a:xfrm>
          </p:grpSpPr>
          <p:pic>
            <p:nvPicPr>
              <p:cNvPr id="9339" name="Picture 3" descr="adaptat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96" y="2232"/>
                <a:ext cx="2224" cy="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40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468" y="2245"/>
                <a:ext cx="1543" cy="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pic>
          <p:nvPicPr>
            <p:cNvPr id="9231" name="Picture 5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 l="27194" t="9099" r="57950" b="-61"/>
            <a:stretch>
              <a:fillRect/>
            </a:stretch>
          </p:blipFill>
          <p:spPr bwMode="auto">
            <a:xfrm>
              <a:off x="204788" y="1254125"/>
              <a:ext cx="1187450" cy="403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232" name="Picture 6" descr="Fig1"/>
            <p:cNvPicPr>
              <a:picLocks noChangeAspect="1" noChangeArrowheads="1"/>
            </p:cNvPicPr>
            <p:nvPr/>
          </p:nvPicPr>
          <p:blipFill>
            <a:blip r:embed="rId6" cstate="print"/>
            <a:srcRect t="-7303" r="-2835"/>
            <a:stretch>
              <a:fillRect/>
            </a:stretch>
          </p:blipFill>
          <p:spPr bwMode="auto">
            <a:xfrm>
              <a:off x="5400675" y="931863"/>
              <a:ext cx="236855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Line 7"/>
            <p:cNvSpPr>
              <a:spLocks noChangeShapeType="1"/>
            </p:cNvSpPr>
            <p:nvPr/>
          </p:nvSpPr>
          <p:spPr bwMode="auto">
            <a:xfrm>
              <a:off x="4551363" y="1738313"/>
              <a:ext cx="1600200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Oval 8"/>
            <p:cNvSpPr>
              <a:spLocks noChangeArrowheads="1"/>
            </p:cNvSpPr>
            <p:nvPr/>
          </p:nvSpPr>
          <p:spPr bwMode="auto">
            <a:xfrm>
              <a:off x="2011363" y="1522413"/>
              <a:ext cx="1984375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9235" name="Freeform 9"/>
            <p:cNvSpPr>
              <a:spLocks noEditPoints="1"/>
            </p:cNvSpPr>
            <p:nvPr/>
          </p:nvSpPr>
          <p:spPr bwMode="auto">
            <a:xfrm>
              <a:off x="4668838" y="275907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2147483647 h 10033"/>
                <a:gd name="T12" fmla="*/ 2147483647 w 400"/>
                <a:gd name="T13" fmla="*/ 2147483647 h 10033"/>
                <a:gd name="T14" fmla="*/ 0 w 400"/>
                <a:gd name="T15" fmla="*/ 2147483647 h 10033"/>
                <a:gd name="T16" fmla="*/ 2147483647 w 400"/>
                <a:gd name="T17" fmla="*/ 0 h 10033"/>
                <a:gd name="T18" fmla="*/ 2147483647 w 400"/>
                <a:gd name="T19" fmla="*/ 2147483647 h 10033"/>
                <a:gd name="T20" fmla="*/ 0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Freeform 10"/>
            <p:cNvSpPr>
              <a:spLocks noEditPoints="1"/>
            </p:cNvSpPr>
            <p:nvPr/>
          </p:nvSpPr>
          <p:spPr bwMode="auto">
            <a:xfrm>
              <a:off x="2000250" y="275272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0 h 10033"/>
                <a:gd name="T12" fmla="*/ 2147483647 w 400"/>
                <a:gd name="T13" fmla="*/ 2147483647 h 10033"/>
                <a:gd name="T14" fmla="*/ 2147483647 w 400"/>
                <a:gd name="T15" fmla="*/ 2147483647 h 10033"/>
                <a:gd name="T16" fmla="*/ 2147483647 w 400"/>
                <a:gd name="T17" fmla="*/ 2147483647 h 10033"/>
                <a:gd name="T18" fmla="*/ 0 w 400"/>
                <a:gd name="T19" fmla="*/ 2147483647 h 10033"/>
                <a:gd name="T20" fmla="*/ 2147483647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37" name="Group 11"/>
            <p:cNvGrpSpPr>
              <a:grpSpLocks/>
            </p:cNvGrpSpPr>
            <p:nvPr/>
          </p:nvGrpSpPr>
          <p:grpSpPr bwMode="auto">
            <a:xfrm>
              <a:off x="1809750" y="3290888"/>
              <a:ext cx="3114675" cy="839787"/>
              <a:chOff x="2311" y="1969"/>
              <a:chExt cx="2208" cy="529"/>
            </a:xfrm>
          </p:grpSpPr>
          <p:pic>
            <p:nvPicPr>
              <p:cNvPr id="9337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38" name="Rectangle 1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9238" name="Freeform 14"/>
            <p:cNvSpPr>
              <a:spLocks noEditPoints="1"/>
            </p:cNvSpPr>
            <p:nvPr/>
          </p:nvSpPr>
          <p:spPr bwMode="auto">
            <a:xfrm>
              <a:off x="2295525" y="413067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2147483647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0 w 400"/>
                <a:gd name="T15" fmla="*/ 2147483647 h 2833"/>
                <a:gd name="T16" fmla="*/ 2147483647 w 400"/>
                <a:gd name="T17" fmla="*/ 0 h 2833"/>
                <a:gd name="T18" fmla="*/ 2147483647 w 400"/>
                <a:gd name="T19" fmla="*/ 2147483647 h 2833"/>
                <a:gd name="T20" fmla="*/ 0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15"/>
            <p:cNvSpPr>
              <a:spLocks noEditPoints="1"/>
            </p:cNvSpPr>
            <p:nvPr/>
          </p:nvSpPr>
          <p:spPr bwMode="auto">
            <a:xfrm>
              <a:off x="4371975" y="412432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0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2147483647 w 400"/>
                <a:gd name="T15" fmla="*/ 2147483647 h 2833"/>
                <a:gd name="T16" fmla="*/ 2147483647 w 400"/>
                <a:gd name="T17" fmla="*/ 2147483647 h 2833"/>
                <a:gd name="T18" fmla="*/ 0 w 400"/>
                <a:gd name="T19" fmla="*/ 2147483647 h 2833"/>
                <a:gd name="T20" fmla="*/ 2147483647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6" y="2500"/>
                  </a:moveTo>
                  <a:lnTo>
                    <a:pt x="166" y="33"/>
                  </a:lnTo>
                  <a:cubicBezTo>
                    <a:pt x="166" y="15"/>
                    <a:pt x="181" y="0"/>
                    <a:pt x="200" y="0"/>
                  </a:cubicBezTo>
                  <a:cubicBezTo>
                    <a:pt x="218" y="0"/>
                    <a:pt x="233" y="15"/>
                    <a:pt x="233" y="33"/>
                  </a:cubicBezTo>
                  <a:lnTo>
                    <a:pt x="233" y="2500"/>
                  </a:lnTo>
                  <a:cubicBezTo>
                    <a:pt x="233" y="2518"/>
                    <a:pt x="218" y="2533"/>
                    <a:pt x="200" y="2533"/>
                  </a:cubicBezTo>
                  <a:cubicBezTo>
                    <a:pt x="181" y="2533"/>
                    <a:pt x="166" y="2518"/>
                    <a:pt x="166" y="2500"/>
                  </a:cubicBezTo>
                  <a:close/>
                  <a:moveTo>
                    <a:pt x="400" y="2433"/>
                  </a:moveTo>
                  <a:lnTo>
                    <a:pt x="200" y="2833"/>
                  </a:lnTo>
                  <a:lnTo>
                    <a:pt x="0" y="2433"/>
                  </a:lnTo>
                  <a:lnTo>
                    <a:pt x="400" y="24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40" name="Group 16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9335" name="Rectangle 17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36" name="Rectangle 18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41" name="Group 19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9333" name="Rectangle 20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34" name="Rectangle 21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42" name="Group 22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9331" name="Rectangle 23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32" name="Rectangle 24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43" name="Group 25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9329" name="Rectangle 26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30" name="Rectangle 27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44" name="Group 28"/>
            <p:cNvGrpSpPr>
              <a:grpSpLocks/>
            </p:cNvGrpSpPr>
            <p:nvPr/>
          </p:nvGrpSpPr>
          <p:grpSpPr bwMode="auto">
            <a:xfrm>
              <a:off x="2284413" y="3548063"/>
              <a:ext cx="2201862" cy="471487"/>
              <a:chOff x="2648" y="2131"/>
              <a:chExt cx="1559" cy="297"/>
            </a:xfrm>
          </p:grpSpPr>
          <p:sp>
            <p:nvSpPr>
              <p:cNvPr id="9290" name="Rectangle 29"/>
              <p:cNvSpPr>
                <a:spLocks noChangeArrowheads="1"/>
              </p:cNvSpPr>
              <p:nvPr/>
            </p:nvSpPr>
            <p:spPr bwMode="auto">
              <a:xfrm>
                <a:off x="4175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1" name="Rectangle 30"/>
              <p:cNvSpPr>
                <a:spLocks noChangeArrowheads="1"/>
              </p:cNvSpPr>
              <p:nvPr/>
            </p:nvSpPr>
            <p:spPr bwMode="auto">
              <a:xfrm>
                <a:off x="4098" y="2293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2" name="Rectangle 31"/>
              <p:cNvSpPr>
                <a:spLocks noChangeArrowheads="1"/>
              </p:cNvSpPr>
              <p:nvPr/>
            </p:nvSpPr>
            <p:spPr bwMode="auto">
              <a:xfrm>
                <a:off x="3911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3" name="Rectangle 32"/>
              <p:cNvSpPr>
                <a:spLocks noChangeArrowheads="1"/>
              </p:cNvSpPr>
              <p:nvPr/>
            </p:nvSpPr>
            <p:spPr bwMode="auto">
              <a:xfrm>
                <a:off x="3266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4" name="Rectangle 33"/>
              <p:cNvSpPr>
                <a:spLocks noChangeArrowheads="1"/>
              </p:cNvSpPr>
              <p:nvPr/>
            </p:nvSpPr>
            <p:spPr bwMode="auto">
              <a:xfrm>
                <a:off x="3112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5" name="Rectangle 34"/>
              <p:cNvSpPr>
                <a:spLocks noChangeArrowheads="1"/>
              </p:cNvSpPr>
              <p:nvPr/>
            </p:nvSpPr>
            <p:spPr bwMode="auto">
              <a:xfrm>
                <a:off x="2693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6" name="Rectangle 35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7" name="Rectangle 36"/>
              <p:cNvSpPr>
                <a:spLocks noChangeArrowheads="1"/>
              </p:cNvSpPr>
              <p:nvPr/>
            </p:nvSpPr>
            <p:spPr bwMode="auto">
              <a:xfrm>
                <a:off x="269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8" name="Rectangle 37"/>
              <p:cNvSpPr>
                <a:spLocks noChangeArrowheads="1"/>
              </p:cNvSpPr>
              <p:nvPr/>
            </p:nvSpPr>
            <p:spPr bwMode="auto">
              <a:xfrm>
                <a:off x="3725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9" name="Rectangle 38"/>
              <p:cNvSpPr>
                <a:spLocks noChangeArrowheads="1"/>
              </p:cNvSpPr>
              <p:nvPr/>
            </p:nvSpPr>
            <p:spPr bwMode="auto">
              <a:xfrm>
                <a:off x="3608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0" name="Rectangle 39"/>
              <p:cNvSpPr>
                <a:spLocks noChangeArrowheads="1"/>
              </p:cNvSpPr>
              <p:nvPr/>
            </p:nvSpPr>
            <p:spPr bwMode="auto">
              <a:xfrm>
                <a:off x="3440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1" name="Rectangle 40"/>
              <p:cNvSpPr>
                <a:spLocks noChangeArrowheads="1"/>
              </p:cNvSpPr>
              <p:nvPr/>
            </p:nvSpPr>
            <p:spPr bwMode="auto">
              <a:xfrm>
                <a:off x="318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2" name="Rectangle 41"/>
              <p:cNvSpPr>
                <a:spLocks noChangeArrowheads="1"/>
              </p:cNvSpPr>
              <p:nvPr/>
            </p:nvSpPr>
            <p:spPr bwMode="auto">
              <a:xfrm>
                <a:off x="303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3" name="Rectangle 42"/>
              <p:cNvSpPr>
                <a:spLocks noChangeArrowheads="1"/>
              </p:cNvSpPr>
              <p:nvPr/>
            </p:nvSpPr>
            <p:spPr bwMode="auto">
              <a:xfrm>
                <a:off x="4137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4" name="Rectangle 43"/>
              <p:cNvSpPr>
                <a:spLocks noChangeArrowheads="1"/>
              </p:cNvSpPr>
              <p:nvPr/>
            </p:nvSpPr>
            <p:spPr bwMode="auto">
              <a:xfrm>
                <a:off x="3866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5" name="Rectangle 44"/>
              <p:cNvSpPr>
                <a:spLocks noChangeArrowheads="1"/>
              </p:cNvSpPr>
              <p:nvPr/>
            </p:nvSpPr>
            <p:spPr bwMode="auto">
              <a:xfrm>
                <a:off x="3556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6" name="Rectangle 45"/>
              <p:cNvSpPr>
                <a:spLocks noChangeArrowheads="1"/>
              </p:cNvSpPr>
              <p:nvPr/>
            </p:nvSpPr>
            <p:spPr bwMode="auto">
              <a:xfrm>
                <a:off x="3390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7" name="Rectangle 46"/>
              <p:cNvSpPr>
                <a:spLocks noChangeArrowheads="1"/>
              </p:cNvSpPr>
              <p:nvPr/>
            </p:nvSpPr>
            <p:spPr bwMode="auto">
              <a:xfrm>
                <a:off x="3223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8" name="Rectangle 47"/>
              <p:cNvSpPr>
                <a:spLocks noChangeArrowheads="1"/>
              </p:cNvSpPr>
              <p:nvPr/>
            </p:nvSpPr>
            <p:spPr bwMode="auto">
              <a:xfrm>
                <a:off x="3143" y="2300"/>
                <a:ext cx="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09" name="Rectangle 48"/>
              <p:cNvSpPr>
                <a:spLocks noChangeArrowheads="1"/>
              </p:cNvSpPr>
              <p:nvPr/>
            </p:nvSpPr>
            <p:spPr bwMode="auto">
              <a:xfrm>
                <a:off x="2918" y="2300"/>
                <a:ext cx="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0" name="Rectangle 49"/>
              <p:cNvSpPr>
                <a:spLocks noChangeArrowheads="1"/>
              </p:cNvSpPr>
              <p:nvPr/>
            </p:nvSpPr>
            <p:spPr bwMode="auto">
              <a:xfrm>
                <a:off x="2648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1" name="Rectangle 50"/>
              <p:cNvSpPr>
                <a:spLocks noChangeArrowheads="1"/>
              </p:cNvSpPr>
              <p:nvPr/>
            </p:nvSpPr>
            <p:spPr bwMode="auto">
              <a:xfrm>
                <a:off x="2832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2" name="Rectangle 51"/>
              <p:cNvSpPr>
                <a:spLocks noChangeArrowheads="1"/>
              </p:cNvSpPr>
              <p:nvPr/>
            </p:nvSpPr>
            <p:spPr bwMode="auto">
              <a:xfrm>
                <a:off x="2659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3" name="Rectangle 52"/>
              <p:cNvSpPr>
                <a:spLocks noChangeArrowheads="1"/>
              </p:cNvSpPr>
              <p:nvPr/>
            </p:nvSpPr>
            <p:spPr bwMode="auto">
              <a:xfrm>
                <a:off x="409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4" name="Rectangle 53"/>
              <p:cNvSpPr>
                <a:spLocks noChangeArrowheads="1"/>
              </p:cNvSpPr>
              <p:nvPr/>
            </p:nvSpPr>
            <p:spPr bwMode="auto">
              <a:xfrm>
                <a:off x="383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5" name="Rectangle 54"/>
              <p:cNvSpPr>
                <a:spLocks noChangeArrowheads="1"/>
              </p:cNvSpPr>
              <p:nvPr/>
            </p:nvSpPr>
            <p:spPr bwMode="auto">
              <a:xfrm>
                <a:off x="2996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6" name="Rectangle 55"/>
              <p:cNvSpPr>
                <a:spLocks noChangeArrowheads="1"/>
              </p:cNvSpPr>
              <p:nvPr/>
            </p:nvSpPr>
            <p:spPr bwMode="auto">
              <a:xfrm>
                <a:off x="2883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7" name="Rectangle 56"/>
              <p:cNvSpPr>
                <a:spLocks noChangeArrowheads="1"/>
              </p:cNvSpPr>
              <p:nvPr/>
            </p:nvSpPr>
            <p:spPr bwMode="auto">
              <a:xfrm>
                <a:off x="4029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8" name="Rectangle 57"/>
              <p:cNvSpPr>
                <a:spLocks noChangeArrowheads="1"/>
              </p:cNvSpPr>
              <p:nvPr/>
            </p:nvSpPr>
            <p:spPr bwMode="auto">
              <a:xfrm>
                <a:off x="376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19" name="Rectangle 58"/>
              <p:cNvSpPr>
                <a:spLocks noChangeArrowheads="1"/>
              </p:cNvSpPr>
              <p:nvPr/>
            </p:nvSpPr>
            <p:spPr bwMode="auto">
              <a:xfrm>
                <a:off x="3064" y="2289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0" name="Rectangle 59"/>
              <p:cNvSpPr>
                <a:spLocks noChangeArrowheads="1"/>
              </p:cNvSpPr>
              <p:nvPr/>
            </p:nvSpPr>
            <p:spPr bwMode="auto">
              <a:xfrm>
                <a:off x="2822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1" name="Rectangle 60"/>
              <p:cNvSpPr>
                <a:spLocks noChangeArrowheads="1"/>
              </p:cNvSpPr>
              <p:nvPr/>
            </p:nvSpPr>
            <p:spPr bwMode="auto">
              <a:xfrm>
                <a:off x="396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2" name="Rectangle 61"/>
              <p:cNvSpPr>
                <a:spLocks noChangeArrowheads="1"/>
              </p:cNvSpPr>
              <p:nvPr/>
            </p:nvSpPr>
            <p:spPr bwMode="auto">
              <a:xfrm>
                <a:off x="365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3" name="Rectangle 62"/>
              <p:cNvSpPr>
                <a:spLocks noChangeArrowheads="1"/>
              </p:cNvSpPr>
              <p:nvPr/>
            </p:nvSpPr>
            <p:spPr bwMode="auto">
              <a:xfrm>
                <a:off x="348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4" name="Rectangle 63"/>
              <p:cNvSpPr>
                <a:spLocks noChangeArrowheads="1"/>
              </p:cNvSpPr>
              <p:nvPr/>
            </p:nvSpPr>
            <p:spPr bwMode="auto">
              <a:xfrm>
                <a:off x="3321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5" name="Rectangle 64"/>
              <p:cNvSpPr>
                <a:spLocks noChangeArrowheads="1"/>
              </p:cNvSpPr>
              <p:nvPr/>
            </p:nvSpPr>
            <p:spPr bwMode="auto">
              <a:xfrm>
                <a:off x="2754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6" name="Rectangle 65"/>
              <p:cNvSpPr>
                <a:spLocks noChangeArrowheads="1"/>
              </p:cNvSpPr>
              <p:nvPr/>
            </p:nvSpPr>
            <p:spPr bwMode="auto">
              <a:xfrm>
                <a:off x="2754" y="21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7" name="Rectangle 66"/>
              <p:cNvSpPr>
                <a:spLocks noChangeArrowheads="1"/>
              </p:cNvSpPr>
              <p:nvPr/>
            </p:nvSpPr>
            <p:spPr bwMode="auto">
              <a:xfrm>
                <a:off x="2657" y="2304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28" name="Rectangle 67"/>
              <p:cNvSpPr>
                <a:spLocks noChangeArrowheads="1"/>
              </p:cNvSpPr>
              <p:nvPr/>
            </p:nvSpPr>
            <p:spPr bwMode="auto">
              <a:xfrm>
                <a:off x="2667" y="2146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9245" name="Freeform 68"/>
            <p:cNvSpPr>
              <a:spLocks noEditPoints="1"/>
            </p:cNvSpPr>
            <p:nvPr/>
          </p:nvSpPr>
          <p:spPr bwMode="auto">
            <a:xfrm>
              <a:off x="1601788" y="946150"/>
              <a:ext cx="1771650" cy="1062038"/>
            </a:xfrm>
            <a:custGeom>
              <a:avLst/>
              <a:gdLst>
                <a:gd name="T0" fmla="*/ 2147483647 w 10467"/>
                <a:gd name="T1" fmla="*/ 2147483647 h 5574"/>
                <a:gd name="T2" fmla="*/ 2147483647 w 10467"/>
                <a:gd name="T3" fmla="*/ 2147483647 h 5574"/>
                <a:gd name="T4" fmla="*/ 2147483647 w 10467"/>
                <a:gd name="T5" fmla="*/ 2147483647 h 5574"/>
                <a:gd name="T6" fmla="*/ 2147483647 w 10467"/>
                <a:gd name="T7" fmla="*/ 2147483647 h 5574"/>
                <a:gd name="T8" fmla="*/ 2147483647 w 10467"/>
                <a:gd name="T9" fmla="*/ 2147483647 h 5574"/>
                <a:gd name="T10" fmla="*/ 2147483647 w 10467"/>
                <a:gd name="T11" fmla="*/ 2147483647 h 5574"/>
                <a:gd name="T12" fmla="*/ 2147483647 w 10467"/>
                <a:gd name="T13" fmla="*/ 2147483647 h 5574"/>
                <a:gd name="T14" fmla="*/ 2147483647 w 10467"/>
                <a:gd name="T15" fmla="*/ 2147483647 h 5574"/>
                <a:gd name="T16" fmla="*/ 2147483647 w 10467"/>
                <a:gd name="T17" fmla="*/ 2147483647 h 5574"/>
                <a:gd name="T18" fmla="*/ 2147483647 w 10467"/>
                <a:gd name="T19" fmla="*/ 2147483647 h 5574"/>
                <a:gd name="T20" fmla="*/ 2147483647 w 10467"/>
                <a:gd name="T21" fmla="*/ 2147483647 h 5574"/>
                <a:gd name="T22" fmla="*/ 0 w 10467"/>
                <a:gd name="T23" fmla="*/ 2147483647 h 5574"/>
                <a:gd name="T24" fmla="*/ 0 w 10467"/>
                <a:gd name="T25" fmla="*/ 2147483647 h 5574"/>
                <a:gd name="T26" fmla="*/ 2147483647 w 10467"/>
                <a:gd name="T27" fmla="*/ 0 h 5574"/>
                <a:gd name="T28" fmla="*/ 2147483647 w 10467"/>
                <a:gd name="T29" fmla="*/ 0 h 5574"/>
                <a:gd name="T30" fmla="*/ 2147483647 w 10467"/>
                <a:gd name="T31" fmla="*/ 2147483647 h 5574"/>
                <a:gd name="T32" fmla="*/ 2147483647 w 10467"/>
                <a:gd name="T33" fmla="*/ 2147483647 h 5574"/>
                <a:gd name="T34" fmla="*/ 2147483647 w 10467"/>
                <a:gd name="T35" fmla="*/ 2147483647 h 5574"/>
                <a:gd name="T36" fmla="*/ 2147483647 w 10467"/>
                <a:gd name="T37" fmla="*/ 2147483647 h 5574"/>
                <a:gd name="T38" fmla="*/ 2147483647 w 10467"/>
                <a:gd name="T39" fmla="*/ 2147483647 h 5574"/>
                <a:gd name="T40" fmla="*/ 2147483647 w 10467"/>
                <a:gd name="T41" fmla="*/ 2147483647 h 5574"/>
                <a:gd name="T42" fmla="*/ 2147483647 w 10467"/>
                <a:gd name="T43" fmla="*/ 2147483647 h 5574"/>
                <a:gd name="T44" fmla="*/ 2147483647 w 10467"/>
                <a:gd name="T45" fmla="*/ 2147483647 h 5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7"/>
                <a:gd name="T70" fmla="*/ 0 h 5574"/>
                <a:gd name="T71" fmla="*/ 10467 w 10467"/>
                <a:gd name="T72" fmla="*/ 5574 h 5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7" h="5574">
                  <a:moveTo>
                    <a:pt x="10400" y="1233"/>
                  </a:moveTo>
                  <a:lnTo>
                    <a:pt x="10400" y="33"/>
                  </a:lnTo>
                  <a:lnTo>
                    <a:pt x="10433" y="66"/>
                  </a:lnTo>
                  <a:lnTo>
                    <a:pt x="34" y="66"/>
                  </a:lnTo>
                  <a:lnTo>
                    <a:pt x="67" y="33"/>
                  </a:lnTo>
                  <a:lnTo>
                    <a:pt x="67" y="5374"/>
                  </a:lnTo>
                  <a:lnTo>
                    <a:pt x="34" y="5341"/>
                  </a:lnTo>
                  <a:lnTo>
                    <a:pt x="900" y="5341"/>
                  </a:lnTo>
                  <a:cubicBezTo>
                    <a:pt x="919" y="5341"/>
                    <a:pt x="933" y="5356"/>
                    <a:pt x="933" y="5374"/>
                  </a:cubicBezTo>
                  <a:cubicBezTo>
                    <a:pt x="933" y="5393"/>
                    <a:pt x="919" y="5408"/>
                    <a:pt x="900" y="5408"/>
                  </a:cubicBezTo>
                  <a:lnTo>
                    <a:pt x="34" y="5408"/>
                  </a:lnTo>
                  <a:cubicBezTo>
                    <a:pt x="15" y="5408"/>
                    <a:pt x="0" y="5393"/>
                    <a:pt x="0" y="5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lnTo>
                    <a:pt x="10433" y="0"/>
                  </a:lnTo>
                  <a:cubicBezTo>
                    <a:pt x="10452" y="0"/>
                    <a:pt x="10467" y="14"/>
                    <a:pt x="10467" y="33"/>
                  </a:cubicBezTo>
                  <a:lnTo>
                    <a:pt x="10467" y="1233"/>
                  </a:lnTo>
                  <a:cubicBezTo>
                    <a:pt x="10467" y="1251"/>
                    <a:pt x="10452" y="1266"/>
                    <a:pt x="10433" y="1266"/>
                  </a:cubicBezTo>
                  <a:cubicBezTo>
                    <a:pt x="10415" y="1266"/>
                    <a:pt x="10400" y="1251"/>
                    <a:pt x="10400" y="1233"/>
                  </a:cubicBezTo>
                  <a:close/>
                  <a:moveTo>
                    <a:pt x="833" y="5174"/>
                  </a:moveTo>
                  <a:lnTo>
                    <a:pt x="1233" y="5374"/>
                  </a:lnTo>
                  <a:lnTo>
                    <a:pt x="833" y="5574"/>
                  </a:lnTo>
                  <a:lnTo>
                    <a:pt x="833" y="51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Rectangle 69"/>
            <p:cNvSpPr>
              <a:spLocks noChangeArrowheads="1"/>
            </p:cNvSpPr>
            <p:nvPr/>
          </p:nvSpPr>
          <p:spPr bwMode="auto">
            <a:xfrm>
              <a:off x="1931988" y="3338513"/>
              <a:ext cx="2686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9247" name="Group 71"/>
            <p:cNvGrpSpPr>
              <a:grpSpLocks/>
            </p:cNvGrpSpPr>
            <p:nvPr/>
          </p:nvGrpSpPr>
          <p:grpSpPr bwMode="auto">
            <a:xfrm>
              <a:off x="1809750" y="3290888"/>
              <a:ext cx="3338513" cy="839787"/>
              <a:chOff x="2311" y="1969"/>
              <a:chExt cx="2208" cy="529"/>
            </a:xfrm>
          </p:grpSpPr>
          <p:pic>
            <p:nvPicPr>
              <p:cNvPr id="9288" name="Picture 7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89" name="Rectangle 7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9248" name="Rectangle 74"/>
            <p:cNvSpPr>
              <a:spLocks noChangeArrowheads="1"/>
            </p:cNvSpPr>
            <p:nvPr/>
          </p:nvSpPr>
          <p:spPr bwMode="auto">
            <a:xfrm>
              <a:off x="1811338" y="1181100"/>
              <a:ext cx="3336925" cy="15779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9249" name="Group 75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9286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7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50" name="Group 78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9284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5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51" name="Group 81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9282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3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52" name="Group 84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9280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1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9253" name="Rectangle 87"/>
            <p:cNvSpPr>
              <a:spLocks noChangeArrowheads="1"/>
            </p:cNvSpPr>
            <p:nvPr/>
          </p:nvSpPr>
          <p:spPr bwMode="auto">
            <a:xfrm>
              <a:off x="454025" y="895350"/>
              <a:ext cx="817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Intrinsic</a:t>
              </a:r>
            </a:p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connections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9254" name="Group 88"/>
            <p:cNvGrpSpPr>
              <a:grpSpLocks/>
            </p:cNvGrpSpPr>
            <p:nvPr/>
          </p:nvGrpSpPr>
          <p:grpSpPr bwMode="auto">
            <a:xfrm>
              <a:off x="1401763" y="1135063"/>
              <a:ext cx="215900" cy="379412"/>
              <a:chOff x="1926" y="776"/>
              <a:chExt cx="153" cy="239"/>
            </a:xfrm>
          </p:grpSpPr>
          <p:sp>
            <p:nvSpPr>
              <p:cNvPr id="9278" name="Rectangle 89"/>
              <p:cNvSpPr>
                <a:spLocks noChangeArrowheads="1"/>
              </p:cNvSpPr>
              <p:nvPr/>
            </p:nvSpPr>
            <p:spPr bwMode="auto">
              <a:xfrm>
                <a:off x="2024" y="899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79" name="Rectangle 90"/>
              <p:cNvSpPr>
                <a:spLocks noChangeArrowheads="1"/>
              </p:cNvSpPr>
              <p:nvPr/>
            </p:nvSpPr>
            <p:spPr bwMode="auto">
              <a:xfrm>
                <a:off x="1926" y="77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9255" name="Rectangle 91"/>
            <p:cNvSpPr>
              <a:spLocks noChangeArrowheads="1"/>
            </p:cNvSpPr>
            <p:nvPr/>
          </p:nvSpPr>
          <p:spPr bwMode="auto">
            <a:xfrm>
              <a:off x="2159000" y="3338513"/>
              <a:ext cx="26876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56" name="Rectangle 92"/>
            <p:cNvSpPr>
              <a:spLocks noChangeArrowheads="1"/>
            </p:cNvSpPr>
            <p:nvPr/>
          </p:nvSpPr>
          <p:spPr bwMode="auto">
            <a:xfrm>
              <a:off x="2097088" y="4692650"/>
              <a:ext cx="31210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pyramidal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57" name="Rectangle 93"/>
            <p:cNvSpPr>
              <a:spLocks noChangeArrowheads="1"/>
            </p:cNvSpPr>
            <p:nvPr/>
          </p:nvSpPr>
          <p:spPr bwMode="auto">
            <a:xfrm>
              <a:off x="2190750" y="1236663"/>
              <a:ext cx="23606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Inhibitory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9258" name="Line 95"/>
            <p:cNvSpPr>
              <a:spLocks noChangeShapeType="1"/>
            </p:cNvSpPr>
            <p:nvPr/>
          </p:nvSpPr>
          <p:spPr bwMode="auto">
            <a:xfrm>
              <a:off x="3846513" y="5338763"/>
              <a:ext cx="2320925" cy="3175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3074988" y="6249988"/>
            <a:ext cx="1217612" cy="398462"/>
          </p:xfrm>
          <a:graphic>
            <a:graphicData uri="http://schemas.openxmlformats.org/presentationml/2006/ole">
              <p:oleObj spid="_x0000_s9218" name="Equation" r:id="rId8" imgW="698400" imgH="203040" progId="Equation.3">
                <p:embed/>
              </p:oleObj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2225675" y="1484313"/>
            <a:ext cx="2487613" cy="1190625"/>
          </p:xfrm>
          <a:graphic>
            <a:graphicData uri="http://schemas.openxmlformats.org/presentationml/2006/ole">
              <p:oleObj spid="_x0000_s9219" name="Equation" r:id="rId9" imgW="2806560" imgH="1193760" progId="Equation.3">
                <p:embed/>
              </p:oleObj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2081213" y="3544888"/>
            <a:ext cx="2811462" cy="457200"/>
          </p:xfrm>
          <a:graphic>
            <a:graphicData uri="http://schemas.openxmlformats.org/presentationml/2006/ole">
              <p:oleObj spid="_x0000_s9220" name="Equation" r:id="rId10" imgW="3162240" imgH="457200" progId="Equation.3">
                <p:embed/>
              </p:oleObj>
            </a:graphicData>
          </a:graphic>
        </p:graphicFrame>
        <p:sp>
          <p:nvSpPr>
            <p:cNvPr id="2405475" name="Text Box 99"/>
            <p:cNvSpPr txBox="1">
              <a:spLocks noChangeArrowheads="1"/>
            </p:cNvSpPr>
            <p:nvPr/>
          </p:nvSpPr>
          <p:spPr bwMode="auto">
            <a:xfrm>
              <a:off x="5696723" y="2878501"/>
              <a:ext cx="2224602" cy="339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latin typeface="+mn-lt"/>
                </a:rPr>
                <a:t>Synaptic ‘alpha’ kernel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405476" name="Text Box 100"/>
            <p:cNvSpPr txBox="1">
              <a:spLocks noChangeArrowheads="1"/>
            </p:cNvSpPr>
            <p:nvPr/>
          </p:nvSpPr>
          <p:spPr bwMode="auto">
            <a:xfrm>
              <a:off x="6179436" y="4337392"/>
              <a:ext cx="1997849" cy="337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+mn-lt"/>
                </a:rPr>
                <a:t>Sigmoid function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9261" name="Oval 101"/>
            <p:cNvSpPr>
              <a:spLocks noChangeArrowheads="1"/>
            </p:cNvSpPr>
            <p:nvPr/>
          </p:nvSpPr>
          <p:spPr bwMode="auto">
            <a:xfrm>
              <a:off x="2714625" y="5122863"/>
              <a:ext cx="639763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074863" y="4984750"/>
            <a:ext cx="2836862" cy="1190625"/>
          </p:xfrm>
          <a:graphic>
            <a:graphicData uri="http://schemas.openxmlformats.org/presentationml/2006/ole">
              <p:oleObj spid="_x0000_s9221" name="Equation" r:id="rId11" imgW="3200400" imgH="1193760" progId="Equation.3">
                <p:embed/>
              </p:oleObj>
            </a:graphicData>
          </a:graphic>
        </p:graphicFrame>
        <p:sp>
          <p:nvSpPr>
            <p:cNvPr id="9262" name="Rectangle 103"/>
            <p:cNvSpPr>
              <a:spLocks noChangeArrowheads="1"/>
            </p:cNvSpPr>
            <p:nvPr/>
          </p:nvSpPr>
          <p:spPr bwMode="auto">
            <a:xfrm>
              <a:off x="1811338" y="4664075"/>
              <a:ext cx="3336925" cy="15589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9263" name="Line 104"/>
            <p:cNvSpPr>
              <a:spLocks noChangeShapeType="1"/>
            </p:cNvSpPr>
            <p:nvPr/>
          </p:nvSpPr>
          <p:spPr bwMode="auto">
            <a:xfrm>
              <a:off x="860425" y="3400425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4" name="Line 105"/>
            <p:cNvSpPr>
              <a:spLocks noChangeShapeType="1"/>
            </p:cNvSpPr>
            <p:nvPr/>
          </p:nvSpPr>
          <p:spPr bwMode="auto">
            <a:xfrm>
              <a:off x="860425" y="1816100"/>
              <a:ext cx="0" cy="31686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5" name="Line 106"/>
            <p:cNvSpPr>
              <a:spLocks noChangeShapeType="1"/>
            </p:cNvSpPr>
            <p:nvPr/>
          </p:nvSpPr>
          <p:spPr bwMode="auto">
            <a:xfrm>
              <a:off x="860425" y="181610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6" name="Line 107"/>
            <p:cNvSpPr>
              <a:spLocks noChangeShapeType="1"/>
            </p:cNvSpPr>
            <p:nvPr/>
          </p:nvSpPr>
          <p:spPr bwMode="auto">
            <a:xfrm>
              <a:off x="860425" y="498475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7" name="Line 108"/>
            <p:cNvSpPr>
              <a:spLocks noChangeShapeType="1"/>
            </p:cNvSpPr>
            <p:nvPr/>
          </p:nvSpPr>
          <p:spPr bwMode="auto">
            <a:xfrm>
              <a:off x="1306513" y="260826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Line 109"/>
            <p:cNvSpPr>
              <a:spLocks noChangeShapeType="1"/>
            </p:cNvSpPr>
            <p:nvPr/>
          </p:nvSpPr>
          <p:spPr bwMode="auto">
            <a:xfrm>
              <a:off x="1306513" y="534511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Line 110"/>
            <p:cNvSpPr>
              <a:spLocks noChangeShapeType="1"/>
            </p:cNvSpPr>
            <p:nvPr/>
          </p:nvSpPr>
          <p:spPr bwMode="auto">
            <a:xfrm>
              <a:off x="1306513" y="2608263"/>
              <a:ext cx="0" cy="2736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Text Box 111"/>
            <p:cNvSpPr txBox="1">
              <a:spLocks noChangeArrowheads="1"/>
            </p:cNvSpPr>
            <p:nvPr/>
          </p:nvSpPr>
          <p:spPr bwMode="auto">
            <a:xfrm>
              <a:off x="236538" y="5197475"/>
              <a:ext cx="12795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Extrinsic Connections: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Forward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Backward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Lateral</a:t>
              </a:r>
            </a:p>
          </p:txBody>
        </p:sp>
        <p:sp>
          <p:nvSpPr>
            <p:cNvPr id="9271" name="Freeform 112"/>
            <p:cNvSpPr>
              <a:spLocks noEditPoints="1"/>
            </p:cNvSpPr>
            <p:nvPr/>
          </p:nvSpPr>
          <p:spPr bwMode="auto">
            <a:xfrm>
              <a:off x="1003300" y="5773738"/>
              <a:ext cx="361950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2" name="Line 113"/>
            <p:cNvSpPr>
              <a:spLocks noChangeShapeType="1"/>
            </p:cNvSpPr>
            <p:nvPr/>
          </p:nvSpPr>
          <p:spPr bwMode="auto">
            <a:xfrm>
              <a:off x="1003300" y="6061075"/>
              <a:ext cx="384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Line 114"/>
            <p:cNvSpPr>
              <a:spLocks noChangeShapeType="1"/>
            </p:cNvSpPr>
            <p:nvPr/>
          </p:nvSpPr>
          <p:spPr bwMode="auto">
            <a:xfrm>
              <a:off x="1003300" y="6350000"/>
              <a:ext cx="38417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4" name="Freeform 116"/>
            <p:cNvSpPr>
              <a:spLocks noEditPoints="1"/>
            </p:cNvSpPr>
            <p:nvPr/>
          </p:nvSpPr>
          <p:spPr bwMode="auto">
            <a:xfrm>
              <a:off x="1441450" y="3713163"/>
              <a:ext cx="360363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6989763" y="1277938"/>
            <a:ext cx="473075" cy="371475"/>
          </p:xfrm>
          <a:graphic>
            <a:graphicData uri="http://schemas.openxmlformats.org/presentationml/2006/ole">
              <p:oleObj spid="_x0000_s9222" name="Equação" r:id="rId12" imgW="291960" imgH="228600" progId="Equation.3">
                <p:embed/>
              </p:oleObj>
            </a:graphicData>
          </a:graphic>
        </p:graphicFrame>
        <p:graphicFrame>
          <p:nvGraphicFramePr>
            <p:cNvPr id="9223" name="Object 7"/>
            <p:cNvGraphicFramePr>
              <a:graphicFrameLocks noChangeAspect="1"/>
            </p:cNvGraphicFramePr>
            <p:nvPr/>
          </p:nvGraphicFramePr>
          <p:xfrm>
            <a:off x="6632575" y="2089150"/>
            <a:ext cx="369888" cy="371475"/>
          </p:xfrm>
          <a:graphic>
            <a:graphicData uri="http://schemas.openxmlformats.org/presentationml/2006/ole">
              <p:oleObj spid="_x0000_s9223" name="Equação" r:id="rId13" imgW="228600" imgH="228600" progId="Equation.3">
                <p:embed/>
              </p:oleObj>
            </a:graphicData>
          </a:graphic>
        </p:graphicFrame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6167438" y="3311525"/>
            <a:ext cx="946150" cy="288925"/>
          </p:xfrm>
          <a:graphic>
            <a:graphicData uri="http://schemas.openxmlformats.org/presentationml/2006/ole">
              <p:oleObj spid="_x0000_s9224" name="Equação" r:id="rId14" imgW="583920" imgH="177480" progId="Equation.3">
                <p:embed/>
              </p:oleObj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7533094" y="1305724"/>
              <a:ext cx="1522006" cy="3063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n-lt"/>
                </a:rPr>
                <a:t>: Receptor Density</a:t>
              </a:r>
            </a:p>
          </p:txBody>
        </p:sp>
        <p:graphicFrame>
          <p:nvGraphicFramePr>
            <p:cNvPr id="9225" name="Object 9"/>
            <p:cNvGraphicFramePr>
              <a:graphicFrameLocks noChangeAspect="1"/>
            </p:cNvGraphicFramePr>
            <p:nvPr/>
          </p:nvGraphicFramePr>
          <p:xfrm>
            <a:off x="7897813" y="5368925"/>
            <a:ext cx="865187" cy="330200"/>
          </p:xfrm>
          <a:graphic>
            <a:graphicData uri="http://schemas.openxmlformats.org/presentationml/2006/ole">
              <p:oleObj spid="_x0000_s9225" name="Equação" r:id="rId15" imgW="533160" imgH="203040" progId="Equation.3">
                <p:embed/>
              </p:oleObj>
            </a:graphicData>
          </a:graphic>
        </p:graphicFrame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6273800" y="5029200"/>
            <a:ext cx="246063" cy="268288"/>
          </p:xfrm>
          <a:graphic>
            <a:graphicData uri="http://schemas.openxmlformats.org/presentationml/2006/ole">
              <p:oleObj spid="_x0000_s9226" name="Equação" r:id="rId16" imgW="152280" imgH="164880" progId="Equation.3">
                <p:embed/>
              </p:oleObj>
            </a:graphicData>
          </a:graphic>
        </p:graphicFrame>
        <p:cxnSp>
          <p:nvCxnSpPr>
            <p:cNvPr id="125" name="126 Conector recto"/>
            <p:cNvCxnSpPr/>
            <p:nvPr/>
          </p:nvCxnSpPr>
          <p:spPr>
            <a:xfrm rot="5400000" flipH="1" flipV="1">
              <a:off x="6489308" y="5033034"/>
              <a:ext cx="1087788" cy="96886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861202" y="4840052"/>
              <a:ext cx="1051318" cy="3082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n-lt"/>
                </a:rPr>
                <a:t>: Firing Rate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Neural Mass Model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10252" name="Group 119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121" name="Picture 120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22" name="Oval 121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253" name="Group 137"/>
          <p:cNvGrpSpPr>
            <a:grpSpLocks/>
          </p:cNvGrpSpPr>
          <p:nvPr/>
        </p:nvGrpSpPr>
        <p:grpSpPr bwMode="auto">
          <a:xfrm>
            <a:off x="204788" y="1704975"/>
            <a:ext cx="8266112" cy="4943475"/>
            <a:chOff x="204788" y="895350"/>
            <a:chExt cx="8850312" cy="5753100"/>
          </a:xfrm>
        </p:grpSpPr>
        <p:sp>
          <p:nvSpPr>
            <p:cNvPr id="127" name="Rectangle 126"/>
            <p:cNvSpPr/>
            <p:nvPr/>
          </p:nvSpPr>
          <p:spPr>
            <a:xfrm>
              <a:off x="1343584" y="1159542"/>
              <a:ext cx="322942" cy="415686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255" name="Group 2"/>
            <p:cNvGrpSpPr>
              <a:grpSpLocks noChangeAspect="1"/>
            </p:cNvGrpSpPr>
            <p:nvPr/>
          </p:nvGrpSpPr>
          <p:grpSpPr bwMode="auto">
            <a:xfrm>
              <a:off x="5792788" y="4532313"/>
              <a:ext cx="2239962" cy="1889125"/>
              <a:chOff x="4096" y="2232"/>
              <a:chExt cx="2224" cy="1668"/>
            </a:xfrm>
          </p:grpSpPr>
          <p:pic>
            <p:nvPicPr>
              <p:cNvPr id="10373" name="Picture 3" descr="adaptat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96" y="2232"/>
                <a:ext cx="2224" cy="1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74" name="Rectangle 4"/>
              <p:cNvSpPr>
                <a:spLocks noChangeAspect="1" noChangeArrowheads="1"/>
              </p:cNvSpPr>
              <p:nvPr/>
            </p:nvSpPr>
            <p:spPr bwMode="auto">
              <a:xfrm>
                <a:off x="4468" y="2245"/>
                <a:ext cx="1543" cy="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pic>
          <p:nvPicPr>
            <p:cNvPr id="10256" name="Picture 5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 l="27194" t="9099" r="57950" b="-61"/>
            <a:stretch>
              <a:fillRect/>
            </a:stretch>
          </p:blipFill>
          <p:spPr bwMode="auto">
            <a:xfrm>
              <a:off x="204788" y="1254125"/>
              <a:ext cx="1187450" cy="403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257" name="Picture 6" descr="Fig1"/>
            <p:cNvPicPr>
              <a:picLocks noChangeAspect="1" noChangeArrowheads="1"/>
            </p:cNvPicPr>
            <p:nvPr/>
          </p:nvPicPr>
          <p:blipFill>
            <a:blip r:embed="rId6" cstate="print"/>
            <a:srcRect t="-7303" r="-2835"/>
            <a:stretch>
              <a:fillRect/>
            </a:stretch>
          </p:blipFill>
          <p:spPr bwMode="auto">
            <a:xfrm>
              <a:off x="5400675" y="931863"/>
              <a:ext cx="236855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Line 7"/>
            <p:cNvSpPr>
              <a:spLocks noChangeShapeType="1"/>
            </p:cNvSpPr>
            <p:nvPr/>
          </p:nvSpPr>
          <p:spPr bwMode="auto">
            <a:xfrm>
              <a:off x="4551363" y="1738313"/>
              <a:ext cx="1600200" cy="0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9" name="Oval 8"/>
            <p:cNvSpPr>
              <a:spLocks noChangeArrowheads="1"/>
            </p:cNvSpPr>
            <p:nvPr/>
          </p:nvSpPr>
          <p:spPr bwMode="auto">
            <a:xfrm>
              <a:off x="2011363" y="1522413"/>
              <a:ext cx="1984375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260" name="Freeform 9"/>
            <p:cNvSpPr>
              <a:spLocks noEditPoints="1"/>
            </p:cNvSpPr>
            <p:nvPr/>
          </p:nvSpPr>
          <p:spPr bwMode="auto">
            <a:xfrm>
              <a:off x="4668838" y="275907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2147483647 h 10033"/>
                <a:gd name="T12" fmla="*/ 2147483647 w 400"/>
                <a:gd name="T13" fmla="*/ 2147483647 h 10033"/>
                <a:gd name="T14" fmla="*/ 0 w 400"/>
                <a:gd name="T15" fmla="*/ 2147483647 h 10033"/>
                <a:gd name="T16" fmla="*/ 2147483647 w 400"/>
                <a:gd name="T17" fmla="*/ 0 h 10033"/>
                <a:gd name="T18" fmla="*/ 2147483647 w 400"/>
                <a:gd name="T19" fmla="*/ 2147483647 h 10033"/>
                <a:gd name="T20" fmla="*/ 0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3"/>
                  </a:moveTo>
                  <a:lnTo>
                    <a:pt x="233" y="10000"/>
                  </a:lnTo>
                  <a:cubicBezTo>
                    <a:pt x="233" y="10019"/>
                    <a:pt x="218" y="10033"/>
                    <a:pt x="200" y="10033"/>
                  </a:cubicBezTo>
                  <a:cubicBezTo>
                    <a:pt x="181" y="10033"/>
                    <a:pt x="166" y="10019"/>
                    <a:pt x="166" y="10000"/>
                  </a:cubicBez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1" name="Freeform 10"/>
            <p:cNvSpPr>
              <a:spLocks noEditPoints="1"/>
            </p:cNvSpPr>
            <p:nvPr/>
          </p:nvSpPr>
          <p:spPr bwMode="auto">
            <a:xfrm>
              <a:off x="2000250" y="2752725"/>
              <a:ext cx="66675" cy="1911350"/>
            </a:xfrm>
            <a:custGeom>
              <a:avLst/>
              <a:gdLst>
                <a:gd name="T0" fmla="*/ 2147483647 w 400"/>
                <a:gd name="T1" fmla="*/ 2147483647 h 10033"/>
                <a:gd name="T2" fmla="*/ 2147483647 w 400"/>
                <a:gd name="T3" fmla="*/ 2147483647 h 10033"/>
                <a:gd name="T4" fmla="*/ 2147483647 w 400"/>
                <a:gd name="T5" fmla="*/ 2147483647 h 10033"/>
                <a:gd name="T6" fmla="*/ 2147483647 w 400"/>
                <a:gd name="T7" fmla="*/ 2147483647 h 10033"/>
                <a:gd name="T8" fmla="*/ 2147483647 w 400"/>
                <a:gd name="T9" fmla="*/ 2147483647 h 10033"/>
                <a:gd name="T10" fmla="*/ 2147483647 w 400"/>
                <a:gd name="T11" fmla="*/ 0 h 10033"/>
                <a:gd name="T12" fmla="*/ 2147483647 w 400"/>
                <a:gd name="T13" fmla="*/ 2147483647 h 10033"/>
                <a:gd name="T14" fmla="*/ 2147483647 w 400"/>
                <a:gd name="T15" fmla="*/ 2147483647 h 10033"/>
                <a:gd name="T16" fmla="*/ 2147483647 w 400"/>
                <a:gd name="T17" fmla="*/ 2147483647 h 10033"/>
                <a:gd name="T18" fmla="*/ 0 w 400"/>
                <a:gd name="T19" fmla="*/ 2147483647 h 10033"/>
                <a:gd name="T20" fmla="*/ 2147483647 w 400"/>
                <a:gd name="T21" fmla="*/ 2147483647 h 100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033"/>
                <a:gd name="T35" fmla="*/ 400 w 400"/>
                <a:gd name="T36" fmla="*/ 10033 h 100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033">
                  <a:moveTo>
                    <a:pt x="233" y="33"/>
                  </a:moveTo>
                  <a:lnTo>
                    <a:pt x="233" y="9700"/>
                  </a:lnTo>
                  <a:cubicBezTo>
                    <a:pt x="233" y="9718"/>
                    <a:pt x="219" y="9733"/>
                    <a:pt x="200" y="9733"/>
                  </a:cubicBezTo>
                  <a:cubicBezTo>
                    <a:pt x="182" y="9733"/>
                    <a:pt x="167" y="9718"/>
                    <a:pt x="167" y="97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3"/>
                  </a:cubicBezTo>
                  <a:close/>
                  <a:moveTo>
                    <a:pt x="400" y="9633"/>
                  </a:moveTo>
                  <a:lnTo>
                    <a:pt x="200" y="10033"/>
                  </a:lnTo>
                  <a:lnTo>
                    <a:pt x="0" y="9633"/>
                  </a:lnTo>
                  <a:lnTo>
                    <a:pt x="400" y="96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2" name="Group 11"/>
            <p:cNvGrpSpPr>
              <a:grpSpLocks/>
            </p:cNvGrpSpPr>
            <p:nvPr/>
          </p:nvGrpSpPr>
          <p:grpSpPr bwMode="auto">
            <a:xfrm>
              <a:off x="1809750" y="3290888"/>
              <a:ext cx="3114675" cy="839787"/>
              <a:chOff x="2311" y="1969"/>
              <a:chExt cx="2208" cy="529"/>
            </a:xfrm>
          </p:grpSpPr>
          <p:pic>
            <p:nvPicPr>
              <p:cNvPr id="10371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72" name="Rectangle 1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10263" name="Freeform 14"/>
            <p:cNvSpPr>
              <a:spLocks noEditPoints="1"/>
            </p:cNvSpPr>
            <p:nvPr/>
          </p:nvSpPr>
          <p:spPr bwMode="auto">
            <a:xfrm>
              <a:off x="2295525" y="413067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2147483647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0 w 400"/>
                <a:gd name="T15" fmla="*/ 2147483647 h 2833"/>
                <a:gd name="T16" fmla="*/ 2147483647 w 400"/>
                <a:gd name="T17" fmla="*/ 0 h 2833"/>
                <a:gd name="T18" fmla="*/ 2147483647 w 400"/>
                <a:gd name="T19" fmla="*/ 2147483647 h 2833"/>
                <a:gd name="T20" fmla="*/ 0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7" y="280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800"/>
                  </a:lnTo>
                  <a:cubicBezTo>
                    <a:pt x="233" y="2819"/>
                    <a:pt x="219" y="2833"/>
                    <a:pt x="200" y="2833"/>
                  </a:cubicBezTo>
                  <a:cubicBezTo>
                    <a:pt x="182" y="2833"/>
                    <a:pt x="167" y="2819"/>
                    <a:pt x="167" y="280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4" name="Freeform 15"/>
            <p:cNvSpPr>
              <a:spLocks noEditPoints="1"/>
            </p:cNvSpPr>
            <p:nvPr/>
          </p:nvSpPr>
          <p:spPr bwMode="auto">
            <a:xfrm>
              <a:off x="4371975" y="4124325"/>
              <a:ext cx="68263" cy="539750"/>
            </a:xfrm>
            <a:custGeom>
              <a:avLst/>
              <a:gdLst>
                <a:gd name="T0" fmla="*/ 2147483647 w 400"/>
                <a:gd name="T1" fmla="*/ 2147483647 h 2833"/>
                <a:gd name="T2" fmla="*/ 2147483647 w 400"/>
                <a:gd name="T3" fmla="*/ 2147483647 h 2833"/>
                <a:gd name="T4" fmla="*/ 2147483647 w 400"/>
                <a:gd name="T5" fmla="*/ 0 h 2833"/>
                <a:gd name="T6" fmla="*/ 2147483647 w 400"/>
                <a:gd name="T7" fmla="*/ 2147483647 h 2833"/>
                <a:gd name="T8" fmla="*/ 2147483647 w 400"/>
                <a:gd name="T9" fmla="*/ 2147483647 h 2833"/>
                <a:gd name="T10" fmla="*/ 2147483647 w 400"/>
                <a:gd name="T11" fmla="*/ 2147483647 h 2833"/>
                <a:gd name="T12" fmla="*/ 2147483647 w 400"/>
                <a:gd name="T13" fmla="*/ 2147483647 h 2833"/>
                <a:gd name="T14" fmla="*/ 2147483647 w 400"/>
                <a:gd name="T15" fmla="*/ 2147483647 h 2833"/>
                <a:gd name="T16" fmla="*/ 2147483647 w 400"/>
                <a:gd name="T17" fmla="*/ 2147483647 h 2833"/>
                <a:gd name="T18" fmla="*/ 0 w 400"/>
                <a:gd name="T19" fmla="*/ 2147483647 h 2833"/>
                <a:gd name="T20" fmla="*/ 2147483647 w 400"/>
                <a:gd name="T21" fmla="*/ 2147483647 h 2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833"/>
                <a:gd name="T35" fmla="*/ 400 w 400"/>
                <a:gd name="T36" fmla="*/ 2833 h 2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833">
                  <a:moveTo>
                    <a:pt x="166" y="2500"/>
                  </a:moveTo>
                  <a:lnTo>
                    <a:pt x="166" y="33"/>
                  </a:lnTo>
                  <a:cubicBezTo>
                    <a:pt x="166" y="15"/>
                    <a:pt x="181" y="0"/>
                    <a:pt x="200" y="0"/>
                  </a:cubicBezTo>
                  <a:cubicBezTo>
                    <a:pt x="218" y="0"/>
                    <a:pt x="233" y="15"/>
                    <a:pt x="233" y="33"/>
                  </a:cubicBezTo>
                  <a:lnTo>
                    <a:pt x="233" y="2500"/>
                  </a:lnTo>
                  <a:cubicBezTo>
                    <a:pt x="233" y="2518"/>
                    <a:pt x="218" y="2533"/>
                    <a:pt x="200" y="2533"/>
                  </a:cubicBezTo>
                  <a:cubicBezTo>
                    <a:pt x="181" y="2533"/>
                    <a:pt x="166" y="2518"/>
                    <a:pt x="166" y="2500"/>
                  </a:cubicBezTo>
                  <a:close/>
                  <a:moveTo>
                    <a:pt x="400" y="2433"/>
                  </a:moveTo>
                  <a:lnTo>
                    <a:pt x="200" y="2833"/>
                  </a:lnTo>
                  <a:lnTo>
                    <a:pt x="0" y="2433"/>
                  </a:lnTo>
                  <a:lnTo>
                    <a:pt x="400" y="243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5" name="Group 16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10369" name="Rectangle 17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70" name="Rectangle 18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266" name="Group 19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10367" name="Rectangle 20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8" name="Rectangle 21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267" name="Group 22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10365" name="Rectangle 23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6" name="Rectangle 24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268" name="Group 25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10363" name="Rectangle 26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4" name="Rectangle 27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269" name="Group 28"/>
            <p:cNvGrpSpPr>
              <a:grpSpLocks/>
            </p:cNvGrpSpPr>
            <p:nvPr/>
          </p:nvGrpSpPr>
          <p:grpSpPr bwMode="auto">
            <a:xfrm>
              <a:off x="2284413" y="3548063"/>
              <a:ext cx="2201862" cy="471487"/>
              <a:chOff x="2648" y="2131"/>
              <a:chExt cx="1559" cy="297"/>
            </a:xfrm>
          </p:grpSpPr>
          <p:sp>
            <p:nvSpPr>
              <p:cNvPr id="10324" name="Rectangle 29"/>
              <p:cNvSpPr>
                <a:spLocks noChangeArrowheads="1"/>
              </p:cNvSpPr>
              <p:nvPr/>
            </p:nvSpPr>
            <p:spPr bwMode="auto">
              <a:xfrm>
                <a:off x="4175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5" name="Rectangle 30"/>
              <p:cNvSpPr>
                <a:spLocks noChangeArrowheads="1"/>
              </p:cNvSpPr>
              <p:nvPr/>
            </p:nvSpPr>
            <p:spPr bwMode="auto">
              <a:xfrm>
                <a:off x="4098" y="2293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6" name="Rectangle 31"/>
              <p:cNvSpPr>
                <a:spLocks noChangeArrowheads="1"/>
              </p:cNvSpPr>
              <p:nvPr/>
            </p:nvSpPr>
            <p:spPr bwMode="auto">
              <a:xfrm>
                <a:off x="3911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7" name="Rectangle 32"/>
              <p:cNvSpPr>
                <a:spLocks noChangeArrowheads="1"/>
              </p:cNvSpPr>
              <p:nvPr/>
            </p:nvSpPr>
            <p:spPr bwMode="auto">
              <a:xfrm>
                <a:off x="3266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9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8" name="Rectangle 33"/>
              <p:cNvSpPr>
                <a:spLocks noChangeArrowheads="1"/>
              </p:cNvSpPr>
              <p:nvPr/>
            </p:nvSpPr>
            <p:spPr bwMode="auto">
              <a:xfrm>
                <a:off x="3112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9" name="Rectangle 34"/>
              <p:cNvSpPr>
                <a:spLocks noChangeArrowheads="1"/>
              </p:cNvSpPr>
              <p:nvPr/>
            </p:nvSpPr>
            <p:spPr bwMode="auto">
              <a:xfrm>
                <a:off x="2693" y="2360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0" name="Rectangle 35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1" name="Rectangle 36"/>
              <p:cNvSpPr>
                <a:spLocks noChangeArrowheads="1"/>
              </p:cNvSpPr>
              <p:nvPr/>
            </p:nvSpPr>
            <p:spPr bwMode="auto">
              <a:xfrm>
                <a:off x="2697" y="2202"/>
                <a:ext cx="32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2" name="Rectangle 37"/>
              <p:cNvSpPr>
                <a:spLocks noChangeArrowheads="1"/>
              </p:cNvSpPr>
              <p:nvPr/>
            </p:nvSpPr>
            <p:spPr bwMode="auto">
              <a:xfrm>
                <a:off x="3725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3" name="Rectangle 38"/>
              <p:cNvSpPr>
                <a:spLocks noChangeArrowheads="1"/>
              </p:cNvSpPr>
              <p:nvPr/>
            </p:nvSpPr>
            <p:spPr bwMode="auto">
              <a:xfrm>
                <a:off x="3608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4" name="Rectangle 39"/>
              <p:cNvSpPr>
                <a:spLocks noChangeArrowheads="1"/>
              </p:cNvSpPr>
              <p:nvPr/>
            </p:nvSpPr>
            <p:spPr bwMode="auto">
              <a:xfrm>
                <a:off x="3440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5" name="Rectangle 40"/>
              <p:cNvSpPr>
                <a:spLocks noChangeArrowheads="1"/>
              </p:cNvSpPr>
              <p:nvPr/>
            </p:nvSpPr>
            <p:spPr bwMode="auto">
              <a:xfrm>
                <a:off x="318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6" name="Rectangle 41"/>
              <p:cNvSpPr>
                <a:spLocks noChangeArrowheads="1"/>
              </p:cNvSpPr>
              <p:nvPr/>
            </p:nvSpPr>
            <p:spPr bwMode="auto">
              <a:xfrm>
                <a:off x="3034" y="2300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7" name="Rectangle 42"/>
              <p:cNvSpPr>
                <a:spLocks noChangeArrowheads="1"/>
              </p:cNvSpPr>
              <p:nvPr/>
            </p:nvSpPr>
            <p:spPr bwMode="auto">
              <a:xfrm>
                <a:off x="4137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8" name="Rectangle 43"/>
              <p:cNvSpPr>
                <a:spLocks noChangeArrowheads="1"/>
              </p:cNvSpPr>
              <p:nvPr/>
            </p:nvSpPr>
            <p:spPr bwMode="auto">
              <a:xfrm>
                <a:off x="3866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39" name="Rectangle 44"/>
              <p:cNvSpPr>
                <a:spLocks noChangeArrowheads="1"/>
              </p:cNvSpPr>
              <p:nvPr/>
            </p:nvSpPr>
            <p:spPr bwMode="auto">
              <a:xfrm>
                <a:off x="3556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0" name="Rectangle 45"/>
              <p:cNvSpPr>
                <a:spLocks noChangeArrowheads="1"/>
              </p:cNvSpPr>
              <p:nvPr/>
            </p:nvSpPr>
            <p:spPr bwMode="auto">
              <a:xfrm>
                <a:off x="3390" y="2300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1" name="Rectangle 46"/>
              <p:cNvSpPr>
                <a:spLocks noChangeArrowheads="1"/>
              </p:cNvSpPr>
              <p:nvPr/>
            </p:nvSpPr>
            <p:spPr bwMode="auto">
              <a:xfrm>
                <a:off x="3223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2" name="Rectangle 47"/>
              <p:cNvSpPr>
                <a:spLocks noChangeArrowheads="1"/>
              </p:cNvSpPr>
              <p:nvPr/>
            </p:nvSpPr>
            <p:spPr bwMode="auto">
              <a:xfrm>
                <a:off x="3143" y="2300"/>
                <a:ext cx="4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3" name="Rectangle 48"/>
              <p:cNvSpPr>
                <a:spLocks noChangeArrowheads="1"/>
              </p:cNvSpPr>
              <p:nvPr/>
            </p:nvSpPr>
            <p:spPr bwMode="auto">
              <a:xfrm>
                <a:off x="2918" y="2300"/>
                <a:ext cx="7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4" name="Rectangle 49"/>
              <p:cNvSpPr>
                <a:spLocks noChangeArrowheads="1"/>
              </p:cNvSpPr>
              <p:nvPr/>
            </p:nvSpPr>
            <p:spPr bwMode="auto">
              <a:xfrm>
                <a:off x="2648" y="2300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5" name="Rectangle 50"/>
              <p:cNvSpPr>
                <a:spLocks noChangeArrowheads="1"/>
              </p:cNvSpPr>
              <p:nvPr/>
            </p:nvSpPr>
            <p:spPr bwMode="auto">
              <a:xfrm>
                <a:off x="2832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6" name="Rectangle 51"/>
              <p:cNvSpPr>
                <a:spLocks noChangeArrowheads="1"/>
              </p:cNvSpPr>
              <p:nvPr/>
            </p:nvSpPr>
            <p:spPr bwMode="auto">
              <a:xfrm>
                <a:off x="2659" y="2142"/>
                <a:ext cx="4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7" name="Rectangle 52"/>
              <p:cNvSpPr>
                <a:spLocks noChangeArrowheads="1"/>
              </p:cNvSpPr>
              <p:nvPr/>
            </p:nvSpPr>
            <p:spPr bwMode="auto">
              <a:xfrm>
                <a:off x="409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8" name="Rectangle 53"/>
              <p:cNvSpPr>
                <a:spLocks noChangeArrowheads="1"/>
              </p:cNvSpPr>
              <p:nvPr/>
            </p:nvSpPr>
            <p:spPr bwMode="auto">
              <a:xfrm>
                <a:off x="3830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49" name="Rectangle 54"/>
              <p:cNvSpPr>
                <a:spLocks noChangeArrowheads="1"/>
              </p:cNvSpPr>
              <p:nvPr/>
            </p:nvSpPr>
            <p:spPr bwMode="auto">
              <a:xfrm>
                <a:off x="2996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0" name="Rectangle 55"/>
              <p:cNvSpPr>
                <a:spLocks noChangeArrowheads="1"/>
              </p:cNvSpPr>
              <p:nvPr/>
            </p:nvSpPr>
            <p:spPr bwMode="auto">
              <a:xfrm>
                <a:off x="2883" y="2360"/>
                <a:ext cx="28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i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1" name="Rectangle 56"/>
              <p:cNvSpPr>
                <a:spLocks noChangeArrowheads="1"/>
              </p:cNvSpPr>
              <p:nvPr/>
            </p:nvSpPr>
            <p:spPr bwMode="auto">
              <a:xfrm>
                <a:off x="4029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2" name="Rectangle 57"/>
              <p:cNvSpPr>
                <a:spLocks noChangeArrowheads="1"/>
              </p:cNvSpPr>
              <p:nvPr/>
            </p:nvSpPr>
            <p:spPr bwMode="auto">
              <a:xfrm>
                <a:off x="376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3" name="Rectangle 58"/>
              <p:cNvSpPr>
                <a:spLocks noChangeArrowheads="1"/>
              </p:cNvSpPr>
              <p:nvPr/>
            </p:nvSpPr>
            <p:spPr bwMode="auto">
              <a:xfrm>
                <a:off x="3064" y="2289"/>
                <a:ext cx="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4" name="Rectangle 59"/>
              <p:cNvSpPr>
                <a:spLocks noChangeArrowheads="1"/>
              </p:cNvSpPr>
              <p:nvPr/>
            </p:nvSpPr>
            <p:spPr bwMode="auto">
              <a:xfrm>
                <a:off x="2822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Symbol" pitchFamily="18" charset="2"/>
                  </a:rPr>
                  <a:t>k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5" name="Rectangle 60"/>
              <p:cNvSpPr>
                <a:spLocks noChangeArrowheads="1"/>
              </p:cNvSpPr>
              <p:nvPr/>
            </p:nvSpPr>
            <p:spPr bwMode="auto">
              <a:xfrm>
                <a:off x="396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6" name="Rectangle 61"/>
              <p:cNvSpPr>
                <a:spLocks noChangeArrowheads="1"/>
              </p:cNvSpPr>
              <p:nvPr/>
            </p:nvSpPr>
            <p:spPr bwMode="auto">
              <a:xfrm>
                <a:off x="3656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7" name="Rectangle 62"/>
              <p:cNvSpPr>
                <a:spLocks noChangeArrowheads="1"/>
              </p:cNvSpPr>
              <p:nvPr/>
            </p:nvSpPr>
            <p:spPr bwMode="auto">
              <a:xfrm>
                <a:off x="3488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8" name="Rectangle 63"/>
              <p:cNvSpPr>
                <a:spLocks noChangeArrowheads="1"/>
              </p:cNvSpPr>
              <p:nvPr/>
            </p:nvSpPr>
            <p:spPr bwMode="auto">
              <a:xfrm>
                <a:off x="3321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59" name="Rectangle 64"/>
              <p:cNvSpPr>
                <a:spLocks noChangeArrowheads="1"/>
              </p:cNvSpPr>
              <p:nvPr/>
            </p:nvSpPr>
            <p:spPr bwMode="auto">
              <a:xfrm>
                <a:off x="2754" y="2289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0" name="Rectangle 65"/>
              <p:cNvSpPr>
                <a:spLocks noChangeArrowheads="1"/>
              </p:cNvSpPr>
              <p:nvPr/>
            </p:nvSpPr>
            <p:spPr bwMode="auto">
              <a:xfrm>
                <a:off x="2754" y="2131"/>
                <a:ext cx="6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1" name="Rectangle 66"/>
              <p:cNvSpPr>
                <a:spLocks noChangeArrowheads="1"/>
              </p:cNvSpPr>
              <p:nvPr/>
            </p:nvSpPr>
            <p:spPr bwMode="auto">
              <a:xfrm>
                <a:off x="2657" y="2304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62" name="Rectangle 67"/>
              <p:cNvSpPr>
                <a:spLocks noChangeArrowheads="1"/>
              </p:cNvSpPr>
              <p:nvPr/>
            </p:nvSpPr>
            <p:spPr bwMode="auto">
              <a:xfrm>
                <a:off x="2667" y="2146"/>
                <a:ext cx="3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MT Extra" pitchFamily="18" charset="2"/>
                  </a:rPr>
                  <a:t>&amp;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270" name="Freeform 68"/>
            <p:cNvSpPr>
              <a:spLocks noEditPoints="1"/>
            </p:cNvSpPr>
            <p:nvPr/>
          </p:nvSpPr>
          <p:spPr bwMode="auto">
            <a:xfrm>
              <a:off x="1601788" y="946150"/>
              <a:ext cx="1771650" cy="1062038"/>
            </a:xfrm>
            <a:custGeom>
              <a:avLst/>
              <a:gdLst>
                <a:gd name="T0" fmla="*/ 2147483647 w 10467"/>
                <a:gd name="T1" fmla="*/ 2147483647 h 5574"/>
                <a:gd name="T2" fmla="*/ 2147483647 w 10467"/>
                <a:gd name="T3" fmla="*/ 2147483647 h 5574"/>
                <a:gd name="T4" fmla="*/ 2147483647 w 10467"/>
                <a:gd name="T5" fmla="*/ 2147483647 h 5574"/>
                <a:gd name="T6" fmla="*/ 2147483647 w 10467"/>
                <a:gd name="T7" fmla="*/ 2147483647 h 5574"/>
                <a:gd name="T8" fmla="*/ 2147483647 w 10467"/>
                <a:gd name="T9" fmla="*/ 2147483647 h 5574"/>
                <a:gd name="T10" fmla="*/ 2147483647 w 10467"/>
                <a:gd name="T11" fmla="*/ 2147483647 h 5574"/>
                <a:gd name="T12" fmla="*/ 2147483647 w 10467"/>
                <a:gd name="T13" fmla="*/ 2147483647 h 5574"/>
                <a:gd name="T14" fmla="*/ 2147483647 w 10467"/>
                <a:gd name="T15" fmla="*/ 2147483647 h 5574"/>
                <a:gd name="T16" fmla="*/ 2147483647 w 10467"/>
                <a:gd name="T17" fmla="*/ 2147483647 h 5574"/>
                <a:gd name="T18" fmla="*/ 2147483647 w 10467"/>
                <a:gd name="T19" fmla="*/ 2147483647 h 5574"/>
                <a:gd name="T20" fmla="*/ 2147483647 w 10467"/>
                <a:gd name="T21" fmla="*/ 2147483647 h 5574"/>
                <a:gd name="T22" fmla="*/ 0 w 10467"/>
                <a:gd name="T23" fmla="*/ 2147483647 h 5574"/>
                <a:gd name="T24" fmla="*/ 0 w 10467"/>
                <a:gd name="T25" fmla="*/ 2147483647 h 5574"/>
                <a:gd name="T26" fmla="*/ 2147483647 w 10467"/>
                <a:gd name="T27" fmla="*/ 0 h 5574"/>
                <a:gd name="T28" fmla="*/ 2147483647 w 10467"/>
                <a:gd name="T29" fmla="*/ 0 h 5574"/>
                <a:gd name="T30" fmla="*/ 2147483647 w 10467"/>
                <a:gd name="T31" fmla="*/ 2147483647 h 5574"/>
                <a:gd name="T32" fmla="*/ 2147483647 w 10467"/>
                <a:gd name="T33" fmla="*/ 2147483647 h 5574"/>
                <a:gd name="T34" fmla="*/ 2147483647 w 10467"/>
                <a:gd name="T35" fmla="*/ 2147483647 h 5574"/>
                <a:gd name="T36" fmla="*/ 2147483647 w 10467"/>
                <a:gd name="T37" fmla="*/ 2147483647 h 5574"/>
                <a:gd name="T38" fmla="*/ 2147483647 w 10467"/>
                <a:gd name="T39" fmla="*/ 2147483647 h 5574"/>
                <a:gd name="T40" fmla="*/ 2147483647 w 10467"/>
                <a:gd name="T41" fmla="*/ 2147483647 h 5574"/>
                <a:gd name="T42" fmla="*/ 2147483647 w 10467"/>
                <a:gd name="T43" fmla="*/ 2147483647 h 5574"/>
                <a:gd name="T44" fmla="*/ 2147483647 w 10467"/>
                <a:gd name="T45" fmla="*/ 2147483647 h 55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7"/>
                <a:gd name="T70" fmla="*/ 0 h 5574"/>
                <a:gd name="T71" fmla="*/ 10467 w 10467"/>
                <a:gd name="T72" fmla="*/ 5574 h 55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7" h="5574">
                  <a:moveTo>
                    <a:pt x="10400" y="1233"/>
                  </a:moveTo>
                  <a:lnTo>
                    <a:pt x="10400" y="33"/>
                  </a:lnTo>
                  <a:lnTo>
                    <a:pt x="10433" y="66"/>
                  </a:lnTo>
                  <a:lnTo>
                    <a:pt x="34" y="66"/>
                  </a:lnTo>
                  <a:lnTo>
                    <a:pt x="67" y="33"/>
                  </a:lnTo>
                  <a:lnTo>
                    <a:pt x="67" y="5374"/>
                  </a:lnTo>
                  <a:lnTo>
                    <a:pt x="34" y="5341"/>
                  </a:lnTo>
                  <a:lnTo>
                    <a:pt x="900" y="5341"/>
                  </a:lnTo>
                  <a:cubicBezTo>
                    <a:pt x="919" y="5341"/>
                    <a:pt x="933" y="5356"/>
                    <a:pt x="933" y="5374"/>
                  </a:cubicBezTo>
                  <a:cubicBezTo>
                    <a:pt x="933" y="5393"/>
                    <a:pt x="919" y="5408"/>
                    <a:pt x="900" y="5408"/>
                  </a:cubicBezTo>
                  <a:lnTo>
                    <a:pt x="34" y="5408"/>
                  </a:lnTo>
                  <a:cubicBezTo>
                    <a:pt x="15" y="5408"/>
                    <a:pt x="0" y="5393"/>
                    <a:pt x="0" y="5374"/>
                  </a:cubicBezTo>
                  <a:lnTo>
                    <a:pt x="0" y="33"/>
                  </a:lnTo>
                  <a:cubicBezTo>
                    <a:pt x="0" y="14"/>
                    <a:pt x="15" y="0"/>
                    <a:pt x="34" y="0"/>
                  </a:cubicBezTo>
                  <a:lnTo>
                    <a:pt x="10433" y="0"/>
                  </a:lnTo>
                  <a:cubicBezTo>
                    <a:pt x="10452" y="0"/>
                    <a:pt x="10467" y="14"/>
                    <a:pt x="10467" y="33"/>
                  </a:cubicBezTo>
                  <a:lnTo>
                    <a:pt x="10467" y="1233"/>
                  </a:lnTo>
                  <a:cubicBezTo>
                    <a:pt x="10467" y="1251"/>
                    <a:pt x="10452" y="1266"/>
                    <a:pt x="10433" y="1266"/>
                  </a:cubicBezTo>
                  <a:cubicBezTo>
                    <a:pt x="10415" y="1266"/>
                    <a:pt x="10400" y="1251"/>
                    <a:pt x="10400" y="1233"/>
                  </a:cubicBezTo>
                  <a:close/>
                  <a:moveTo>
                    <a:pt x="833" y="5174"/>
                  </a:moveTo>
                  <a:lnTo>
                    <a:pt x="1233" y="5374"/>
                  </a:lnTo>
                  <a:lnTo>
                    <a:pt x="833" y="5574"/>
                  </a:lnTo>
                  <a:lnTo>
                    <a:pt x="833" y="5174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chemeClr val="bg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Rectangle 69"/>
            <p:cNvSpPr>
              <a:spLocks noChangeArrowheads="1"/>
            </p:cNvSpPr>
            <p:nvPr/>
          </p:nvSpPr>
          <p:spPr bwMode="auto">
            <a:xfrm>
              <a:off x="1931988" y="3338513"/>
              <a:ext cx="2686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10272" name="Group 71"/>
            <p:cNvGrpSpPr>
              <a:grpSpLocks/>
            </p:cNvGrpSpPr>
            <p:nvPr/>
          </p:nvGrpSpPr>
          <p:grpSpPr bwMode="auto">
            <a:xfrm>
              <a:off x="1809750" y="3290888"/>
              <a:ext cx="3338513" cy="839787"/>
              <a:chOff x="2311" y="1969"/>
              <a:chExt cx="2208" cy="529"/>
            </a:xfrm>
          </p:grpSpPr>
          <p:pic>
            <p:nvPicPr>
              <p:cNvPr id="10322" name="Picture 7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11" y="1969"/>
                <a:ext cx="220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3" name="Rectangle 73"/>
              <p:cNvSpPr>
                <a:spLocks noChangeArrowheads="1"/>
              </p:cNvSpPr>
              <p:nvPr/>
            </p:nvSpPr>
            <p:spPr bwMode="auto">
              <a:xfrm>
                <a:off x="2312" y="1970"/>
                <a:ext cx="2207" cy="52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sp>
          <p:nvSpPr>
            <p:cNvPr id="10273" name="Rectangle 74"/>
            <p:cNvSpPr>
              <a:spLocks noChangeArrowheads="1"/>
            </p:cNvSpPr>
            <p:nvPr/>
          </p:nvSpPr>
          <p:spPr bwMode="auto">
            <a:xfrm>
              <a:off x="1811338" y="1181100"/>
              <a:ext cx="3336925" cy="15779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274" name="Rectangle 87"/>
            <p:cNvSpPr>
              <a:spLocks noChangeArrowheads="1"/>
            </p:cNvSpPr>
            <p:nvPr/>
          </p:nvSpPr>
          <p:spPr bwMode="auto">
            <a:xfrm>
              <a:off x="454025" y="895350"/>
              <a:ext cx="8175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Intrinsic</a:t>
              </a:r>
            </a:p>
            <a:p>
              <a:pPr algn="r"/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connections</a:t>
              </a:r>
              <a:endParaRPr lang="en-US">
                <a:latin typeface="Calibri" pitchFamily="34" charset="0"/>
              </a:endParaRPr>
            </a:p>
          </p:txBody>
        </p:sp>
        <p:grpSp>
          <p:nvGrpSpPr>
            <p:cNvPr id="10275" name="Group 88"/>
            <p:cNvGrpSpPr>
              <a:grpSpLocks/>
            </p:cNvGrpSpPr>
            <p:nvPr/>
          </p:nvGrpSpPr>
          <p:grpSpPr bwMode="auto">
            <a:xfrm>
              <a:off x="1401763" y="1135063"/>
              <a:ext cx="215900" cy="379412"/>
              <a:chOff x="1926" y="776"/>
              <a:chExt cx="153" cy="239"/>
            </a:xfrm>
          </p:grpSpPr>
          <p:sp>
            <p:nvSpPr>
              <p:cNvPr id="10320" name="Rectangle 89"/>
              <p:cNvSpPr>
                <a:spLocks noChangeArrowheads="1"/>
              </p:cNvSpPr>
              <p:nvPr/>
            </p:nvSpPr>
            <p:spPr bwMode="auto">
              <a:xfrm>
                <a:off x="2024" y="899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21" name="Rectangle 90"/>
              <p:cNvSpPr>
                <a:spLocks noChangeArrowheads="1"/>
              </p:cNvSpPr>
              <p:nvPr/>
            </p:nvSpPr>
            <p:spPr bwMode="auto">
              <a:xfrm>
                <a:off x="1926" y="77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276" name="Rectangle 91"/>
            <p:cNvSpPr>
              <a:spLocks noChangeArrowheads="1"/>
            </p:cNvSpPr>
            <p:nvPr/>
          </p:nvSpPr>
          <p:spPr bwMode="auto">
            <a:xfrm>
              <a:off x="2159000" y="3338513"/>
              <a:ext cx="26876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spiny cells in granular layers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0277" name="Rectangle 92"/>
            <p:cNvSpPr>
              <a:spLocks noChangeArrowheads="1"/>
            </p:cNvSpPr>
            <p:nvPr/>
          </p:nvSpPr>
          <p:spPr bwMode="auto">
            <a:xfrm>
              <a:off x="2097088" y="4692650"/>
              <a:ext cx="31210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Excitatory pyramidal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0278" name="Rectangle 93"/>
            <p:cNvSpPr>
              <a:spLocks noChangeArrowheads="1"/>
            </p:cNvSpPr>
            <p:nvPr/>
          </p:nvSpPr>
          <p:spPr bwMode="auto">
            <a:xfrm>
              <a:off x="2190750" y="1236663"/>
              <a:ext cx="236061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Calibri" pitchFamily="34" charset="0"/>
                </a:rPr>
                <a:t>Inhibitory cells in agranular layers  </a:t>
              </a:r>
              <a:endParaRPr lang="en-US">
                <a:latin typeface="Calibri" pitchFamily="34" charset="0"/>
              </a:endParaRPr>
            </a:p>
          </p:txBody>
        </p:sp>
        <p:sp>
          <p:nvSpPr>
            <p:cNvPr id="10279" name="Line 95"/>
            <p:cNvSpPr>
              <a:spLocks noChangeShapeType="1"/>
            </p:cNvSpPr>
            <p:nvPr/>
          </p:nvSpPr>
          <p:spPr bwMode="auto">
            <a:xfrm>
              <a:off x="3846513" y="5338763"/>
              <a:ext cx="2320925" cy="3175"/>
            </a:xfrm>
            <a:prstGeom prst="line">
              <a:avLst/>
            </a:prstGeom>
            <a:noFill/>
            <a:ln w="9525" cap="rnd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3074988" y="6249988"/>
            <a:ext cx="1217612" cy="398462"/>
          </p:xfrm>
          <a:graphic>
            <a:graphicData uri="http://schemas.openxmlformats.org/presentationml/2006/ole">
              <p:oleObj spid="_x0000_s10242" name="Equation" r:id="rId8" imgW="698400" imgH="203040" progId="Equation.3">
                <p:embed/>
              </p:oleObj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2225675" y="1484313"/>
            <a:ext cx="2487613" cy="1190625"/>
          </p:xfrm>
          <a:graphic>
            <a:graphicData uri="http://schemas.openxmlformats.org/presentationml/2006/ole">
              <p:oleObj spid="_x0000_s10243" name="Equation" r:id="rId9" imgW="2806560" imgH="1193760" progId="Equation.3">
                <p:embed/>
              </p:oleObj>
            </a:graphicData>
          </a:graphic>
        </p:graphicFrame>
        <p:sp>
          <p:nvSpPr>
            <p:cNvPr id="2405475" name="Text Box 99"/>
            <p:cNvSpPr txBox="1">
              <a:spLocks noChangeArrowheads="1"/>
            </p:cNvSpPr>
            <p:nvPr/>
          </p:nvSpPr>
          <p:spPr bwMode="auto">
            <a:xfrm>
              <a:off x="5696502" y="2877713"/>
              <a:ext cx="2224901" cy="339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latin typeface="+mn-lt"/>
                </a:rPr>
                <a:t>Synaptic ‘alpha’ kernel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405476" name="Text Box 100"/>
            <p:cNvSpPr txBox="1">
              <a:spLocks noChangeArrowheads="1"/>
            </p:cNvSpPr>
            <p:nvPr/>
          </p:nvSpPr>
          <p:spPr bwMode="auto">
            <a:xfrm>
              <a:off x="6180916" y="4283656"/>
              <a:ext cx="1884961" cy="3454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+mn-lt"/>
                </a:rPr>
                <a:t>Sigmoid function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10282" name="Oval 101"/>
            <p:cNvSpPr>
              <a:spLocks noChangeArrowheads="1"/>
            </p:cNvSpPr>
            <p:nvPr/>
          </p:nvSpPr>
          <p:spPr bwMode="auto">
            <a:xfrm>
              <a:off x="2714625" y="5122863"/>
              <a:ext cx="639763" cy="431800"/>
            </a:xfrm>
            <a:prstGeom prst="ellipse">
              <a:avLst/>
            </a:pr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2074863" y="4984750"/>
            <a:ext cx="2836862" cy="1190625"/>
          </p:xfrm>
          <a:graphic>
            <a:graphicData uri="http://schemas.openxmlformats.org/presentationml/2006/ole">
              <p:oleObj spid="_x0000_s10244" name="Equation" r:id="rId10" imgW="3200400" imgH="1193760" progId="Equation.3">
                <p:embed/>
              </p:oleObj>
            </a:graphicData>
          </a:graphic>
        </p:graphicFrame>
        <p:sp>
          <p:nvSpPr>
            <p:cNvPr id="10283" name="Rectangle 103"/>
            <p:cNvSpPr>
              <a:spLocks noChangeArrowheads="1"/>
            </p:cNvSpPr>
            <p:nvPr/>
          </p:nvSpPr>
          <p:spPr bwMode="auto">
            <a:xfrm>
              <a:off x="1811338" y="4664075"/>
              <a:ext cx="3336925" cy="15589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284" name="Line 104"/>
            <p:cNvSpPr>
              <a:spLocks noChangeShapeType="1"/>
            </p:cNvSpPr>
            <p:nvPr/>
          </p:nvSpPr>
          <p:spPr bwMode="auto">
            <a:xfrm>
              <a:off x="860425" y="3400425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5" name="Line 105"/>
            <p:cNvSpPr>
              <a:spLocks noChangeShapeType="1"/>
            </p:cNvSpPr>
            <p:nvPr/>
          </p:nvSpPr>
          <p:spPr bwMode="auto">
            <a:xfrm>
              <a:off x="860425" y="1816100"/>
              <a:ext cx="0" cy="31686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6" name="Line 106"/>
            <p:cNvSpPr>
              <a:spLocks noChangeShapeType="1"/>
            </p:cNvSpPr>
            <p:nvPr/>
          </p:nvSpPr>
          <p:spPr bwMode="auto">
            <a:xfrm>
              <a:off x="860425" y="181610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7" name="Line 107"/>
            <p:cNvSpPr>
              <a:spLocks noChangeShapeType="1"/>
            </p:cNvSpPr>
            <p:nvPr/>
          </p:nvSpPr>
          <p:spPr bwMode="auto">
            <a:xfrm>
              <a:off x="860425" y="4984750"/>
              <a:ext cx="89535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8" name="Line 108"/>
            <p:cNvSpPr>
              <a:spLocks noChangeShapeType="1"/>
            </p:cNvSpPr>
            <p:nvPr/>
          </p:nvSpPr>
          <p:spPr bwMode="auto">
            <a:xfrm>
              <a:off x="1306513" y="260826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9" name="Line 109"/>
            <p:cNvSpPr>
              <a:spLocks noChangeShapeType="1"/>
            </p:cNvSpPr>
            <p:nvPr/>
          </p:nvSpPr>
          <p:spPr bwMode="auto">
            <a:xfrm>
              <a:off x="1306513" y="5345113"/>
              <a:ext cx="512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Line 110"/>
            <p:cNvSpPr>
              <a:spLocks noChangeShapeType="1"/>
            </p:cNvSpPr>
            <p:nvPr/>
          </p:nvSpPr>
          <p:spPr bwMode="auto">
            <a:xfrm>
              <a:off x="1306513" y="2608263"/>
              <a:ext cx="0" cy="2736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1" name="Freeform 116"/>
            <p:cNvSpPr>
              <a:spLocks noEditPoints="1"/>
            </p:cNvSpPr>
            <p:nvPr/>
          </p:nvSpPr>
          <p:spPr bwMode="auto">
            <a:xfrm>
              <a:off x="1441450" y="3713163"/>
              <a:ext cx="360363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45" name="Object 8"/>
            <p:cNvGraphicFramePr>
              <a:graphicFrameLocks noChangeAspect="1"/>
            </p:cNvGraphicFramePr>
            <p:nvPr/>
          </p:nvGraphicFramePr>
          <p:xfrm>
            <a:off x="6167438" y="3311525"/>
            <a:ext cx="946150" cy="288925"/>
          </p:xfrm>
          <a:graphic>
            <a:graphicData uri="http://schemas.openxmlformats.org/presentationml/2006/ole">
              <p:oleObj spid="_x0000_s10245" name="Equação" r:id="rId11" imgW="583920" imgH="177480" progId="Equation.3">
                <p:embed/>
              </p:oleObj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7532173" y="1305494"/>
              <a:ext cx="1522927" cy="3066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n-lt"/>
                </a:rPr>
                <a:t>: Receptor Density</a:t>
              </a:r>
            </a:p>
          </p:txBody>
        </p:sp>
        <p:graphicFrame>
          <p:nvGraphicFramePr>
            <p:cNvPr id="10246" name="Object 9"/>
            <p:cNvGraphicFramePr>
              <a:graphicFrameLocks noChangeAspect="1"/>
            </p:cNvGraphicFramePr>
            <p:nvPr/>
          </p:nvGraphicFramePr>
          <p:xfrm>
            <a:off x="7897813" y="5368925"/>
            <a:ext cx="865187" cy="330200"/>
          </p:xfrm>
          <a:graphic>
            <a:graphicData uri="http://schemas.openxmlformats.org/presentationml/2006/ole">
              <p:oleObj spid="_x0000_s10246" name="Equação" r:id="rId12" imgW="533160" imgH="203040" progId="Equation.3">
                <p:embed/>
              </p:oleObj>
            </a:graphicData>
          </a:graphic>
        </p:graphicFrame>
        <p:cxnSp>
          <p:nvCxnSpPr>
            <p:cNvPr id="125" name="126 Conector recto"/>
            <p:cNvCxnSpPr/>
            <p:nvPr/>
          </p:nvCxnSpPr>
          <p:spPr>
            <a:xfrm rot="5400000" flipH="1" flipV="1">
              <a:off x="6488301" y="5032521"/>
              <a:ext cx="1090022" cy="9705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861914" y="4839753"/>
              <a:ext cx="1050412" cy="3085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+mn-lt"/>
                </a:rPr>
                <a:t>: Firing Rate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932181" y="1277782"/>
              <a:ext cx="586394" cy="413839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10247" name="Object 6"/>
            <p:cNvGraphicFramePr>
              <a:graphicFrameLocks noChangeAspect="1"/>
            </p:cNvGraphicFramePr>
            <p:nvPr/>
          </p:nvGraphicFramePr>
          <p:xfrm>
            <a:off x="6989763" y="1277938"/>
            <a:ext cx="473075" cy="371475"/>
          </p:xfrm>
          <a:graphic>
            <a:graphicData uri="http://schemas.openxmlformats.org/presentationml/2006/ole">
              <p:oleObj spid="_x0000_s10247" name="Equação" r:id="rId13" imgW="291960" imgH="228600" progId="Equation.3">
                <p:embed/>
              </p:oleObj>
            </a:graphicData>
          </a:graphic>
        </p:graphicFrame>
        <p:sp>
          <p:nvSpPr>
            <p:cNvPr id="130" name="Rectangle 129"/>
            <p:cNvSpPr/>
            <p:nvPr/>
          </p:nvSpPr>
          <p:spPr>
            <a:xfrm>
              <a:off x="6529353" y="2090680"/>
              <a:ext cx="586395" cy="484044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10248" name="Object 7"/>
            <p:cNvGraphicFramePr>
              <a:graphicFrameLocks noChangeAspect="1"/>
            </p:cNvGraphicFramePr>
            <p:nvPr/>
          </p:nvGraphicFramePr>
          <p:xfrm>
            <a:off x="6632575" y="2089150"/>
            <a:ext cx="369888" cy="371475"/>
          </p:xfrm>
          <a:graphic>
            <a:graphicData uri="http://schemas.openxmlformats.org/presentationml/2006/ole">
              <p:oleObj spid="_x0000_s10248" name="Equação" r:id="rId14" imgW="228600" imgH="228600" progId="Equation.3">
                <p:embed/>
              </p:oleObj>
            </a:graphicData>
          </a:graphic>
        </p:graphicFrame>
        <p:sp>
          <p:nvSpPr>
            <p:cNvPr id="131" name="Rectangle 130"/>
            <p:cNvSpPr/>
            <p:nvPr/>
          </p:nvSpPr>
          <p:spPr>
            <a:xfrm>
              <a:off x="6140123" y="4924738"/>
              <a:ext cx="506509" cy="419381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10249" name="Object 10"/>
            <p:cNvGraphicFramePr>
              <a:graphicFrameLocks noChangeAspect="1"/>
            </p:cNvGraphicFramePr>
            <p:nvPr/>
          </p:nvGraphicFramePr>
          <p:xfrm>
            <a:off x="6273800" y="5029200"/>
            <a:ext cx="246063" cy="268288"/>
          </p:xfrm>
          <a:graphic>
            <a:graphicData uri="http://schemas.openxmlformats.org/presentationml/2006/ole">
              <p:oleObj spid="_x0000_s10249" name="Equação" r:id="rId15" imgW="152280" imgH="164880" progId="Equation.3">
                <p:embed/>
              </p:oleObj>
            </a:graphicData>
          </a:graphic>
        </p:graphicFrame>
        <p:sp>
          <p:nvSpPr>
            <p:cNvPr id="132" name="Rectangle 131"/>
            <p:cNvSpPr/>
            <p:nvPr/>
          </p:nvSpPr>
          <p:spPr>
            <a:xfrm>
              <a:off x="2016663" y="2811203"/>
              <a:ext cx="506509" cy="423076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187173" y="2816745"/>
              <a:ext cx="506509" cy="421229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72181" y="4202366"/>
              <a:ext cx="506509" cy="421229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526" y="4198671"/>
              <a:ext cx="506509" cy="423077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54079" y="5648956"/>
              <a:ext cx="1250976" cy="323311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98240" y="3710933"/>
              <a:ext cx="368834" cy="325159"/>
            </a:xfrm>
            <a:prstGeom prst="rect">
              <a:avLst/>
            </a:prstGeom>
            <a:solidFill>
              <a:srgbClr val="FC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04" name="Text Box 111"/>
            <p:cNvSpPr txBox="1">
              <a:spLocks noChangeArrowheads="1"/>
            </p:cNvSpPr>
            <p:nvPr/>
          </p:nvSpPr>
          <p:spPr bwMode="auto">
            <a:xfrm>
              <a:off x="236538" y="5197475"/>
              <a:ext cx="1279525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Extrinsic Connections: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Forward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Backward</a:t>
              </a:r>
            </a:p>
            <a:p>
              <a:pPr>
                <a:spcBef>
                  <a:spcPct val="50000"/>
                </a:spcBef>
              </a:pPr>
              <a:r>
                <a:rPr lang="en-GB" sz="1200">
                  <a:latin typeface="Calibri" pitchFamily="34" charset="0"/>
                </a:rPr>
                <a:t>Lateral</a:t>
              </a:r>
            </a:p>
          </p:txBody>
        </p:sp>
        <p:graphicFrame>
          <p:nvGraphicFramePr>
            <p:cNvPr id="10250" name="Object 4"/>
            <p:cNvGraphicFramePr>
              <a:graphicFrameLocks noChangeAspect="1"/>
            </p:cNvGraphicFramePr>
            <p:nvPr/>
          </p:nvGraphicFramePr>
          <p:xfrm>
            <a:off x="2101850" y="3544888"/>
            <a:ext cx="2811463" cy="457200"/>
          </p:xfrm>
          <a:graphic>
            <a:graphicData uri="http://schemas.openxmlformats.org/presentationml/2006/ole">
              <p:oleObj spid="_x0000_s10250" name="Equation" r:id="rId16" imgW="3162240" imgH="457200" progId="Equation.3">
                <p:embed/>
              </p:oleObj>
            </a:graphicData>
          </a:graphic>
        </p:graphicFrame>
        <p:grpSp>
          <p:nvGrpSpPr>
            <p:cNvPr id="10305" name="Group 81"/>
            <p:cNvGrpSpPr>
              <a:grpSpLocks/>
            </p:cNvGrpSpPr>
            <p:nvPr/>
          </p:nvGrpSpPr>
          <p:grpSpPr bwMode="auto">
            <a:xfrm>
              <a:off x="2490788" y="4135438"/>
              <a:ext cx="217487" cy="379412"/>
              <a:chOff x="2794" y="2501"/>
              <a:chExt cx="154" cy="239"/>
            </a:xfrm>
          </p:grpSpPr>
          <p:sp>
            <p:nvSpPr>
              <p:cNvPr id="10318" name="Rectangle 82"/>
              <p:cNvSpPr>
                <a:spLocks noChangeArrowheads="1"/>
              </p:cNvSpPr>
              <p:nvPr/>
            </p:nvSpPr>
            <p:spPr bwMode="auto">
              <a:xfrm>
                <a:off x="2893" y="2624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19" name="Rectangle 83"/>
              <p:cNvSpPr>
                <a:spLocks noChangeArrowheads="1"/>
              </p:cNvSpPr>
              <p:nvPr/>
            </p:nvSpPr>
            <p:spPr bwMode="auto">
              <a:xfrm>
                <a:off x="2794" y="2501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306" name="Group 84"/>
            <p:cNvGrpSpPr>
              <a:grpSpLocks/>
            </p:cNvGrpSpPr>
            <p:nvPr/>
          </p:nvGrpSpPr>
          <p:grpSpPr bwMode="auto">
            <a:xfrm>
              <a:off x="4040188" y="4191000"/>
              <a:ext cx="233362" cy="377825"/>
              <a:chOff x="3892" y="2536"/>
              <a:chExt cx="164" cy="238"/>
            </a:xfrm>
          </p:grpSpPr>
          <p:sp>
            <p:nvSpPr>
              <p:cNvPr id="10316" name="Rectangle 85"/>
              <p:cNvSpPr>
                <a:spLocks noChangeArrowheads="1"/>
              </p:cNvSpPr>
              <p:nvPr/>
            </p:nvSpPr>
            <p:spPr bwMode="auto">
              <a:xfrm>
                <a:off x="4002" y="2658"/>
                <a:ext cx="5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17" name="Rectangle 86"/>
              <p:cNvSpPr>
                <a:spLocks noChangeArrowheads="1"/>
              </p:cNvSpPr>
              <p:nvPr/>
            </p:nvSpPr>
            <p:spPr bwMode="auto">
              <a:xfrm>
                <a:off x="3892" y="2536"/>
                <a:ext cx="7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307" name="Group 78"/>
            <p:cNvGrpSpPr>
              <a:grpSpLocks/>
            </p:cNvGrpSpPr>
            <p:nvPr/>
          </p:nvGrpSpPr>
          <p:grpSpPr bwMode="auto">
            <a:xfrm>
              <a:off x="4352925" y="2797175"/>
              <a:ext cx="228600" cy="382588"/>
              <a:chOff x="4113" y="1658"/>
              <a:chExt cx="162" cy="241"/>
            </a:xfrm>
          </p:grpSpPr>
          <p:sp>
            <p:nvSpPr>
              <p:cNvPr id="10314" name="Rectangle 79"/>
              <p:cNvSpPr>
                <a:spLocks noChangeArrowheads="1"/>
              </p:cNvSpPr>
              <p:nvPr/>
            </p:nvSpPr>
            <p:spPr bwMode="auto">
              <a:xfrm>
                <a:off x="4220" y="1783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15" name="Rectangle 80"/>
              <p:cNvSpPr>
                <a:spLocks noChangeArrowheads="1"/>
              </p:cNvSpPr>
              <p:nvPr/>
            </p:nvSpPr>
            <p:spPr bwMode="auto">
              <a:xfrm>
                <a:off x="4113" y="1658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308" name="Group 75"/>
            <p:cNvGrpSpPr>
              <a:grpSpLocks/>
            </p:cNvGrpSpPr>
            <p:nvPr/>
          </p:nvGrpSpPr>
          <p:grpSpPr bwMode="auto">
            <a:xfrm>
              <a:off x="2130425" y="2763838"/>
              <a:ext cx="233363" cy="379412"/>
              <a:chOff x="2538" y="1637"/>
              <a:chExt cx="166" cy="239"/>
            </a:xfrm>
          </p:grpSpPr>
          <p:sp>
            <p:nvSpPr>
              <p:cNvPr id="10312" name="Rectangle 76"/>
              <p:cNvSpPr>
                <a:spLocks noChangeArrowheads="1"/>
              </p:cNvSpPr>
              <p:nvPr/>
            </p:nvSpPr>
            <p:spPr bwMode="auto">
              <a:xfrm>
                <a:off x="2649" y="1760"/>
                <a:ext cx="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13" name="Rectangle 77"/>
              <p:cNvSpPr>
                <a:spLocks noChangeArrowheads="1"/>
              </p:cNvSpPr>
              <p:nvPr/>
            </p:nvSpPr>
            <p:spPr bwMode="auto">
              <a:xfrm>
                <a:off x="2538" y="1637"/>
                <a:ext cx="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i="1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309" name="Freeform 112"/>
            <p:cNvSpPr>
              <a:spLocks noEditPoints="1"/>
            </p:cNvSpPr>
            <p:nvPr/>
          </p:nvSpPr>
          <p:spPr bwMode="auto">
            <a:xfrm>
              <a:off x="1003300" y="5773738"/>
              <a:ext cx="361950" cy="71437"/>
            </a:xfrm>
            <a:custGeom>
              <a:avLst/>
              <a:gdLst>
                <a:gd name="T0" fmla="*/ 0 w 528"/>
                <a:gd name="T1" fmla="*/ 2147483647 h 72"/>
                <a:gd name="T2" fmla="*/ 2147483647 w 528"/>
                <a:gd name="T3" fmla="*/ 2147483647 h 72"/>
                <a:gd name="T4" fmla="*/ 2147483647 w 528"/>
                <a:gd name="T5" fmla="*/ 2147483647 h 72"/>
                <a:gd name="T6" fmla="*/ 0 w 528"/>
                <a:gd name="T7" fmla="*/ 2147483647 h 72"/>
                <a:gd name="T8" fmla="*/ 0 w 528"/>
                <a:gd name="T9" fmla="*/ 2147483647 h 72"/>
                <a:gd name="T10" fmla="*/ 2147483647 w 528"/>
                <a:gd name="T11" fmla="*/ 0 h 72"/>
                <a:gd name="T12" fmla="*/ 2147483647 w 528"/>
                <a:gd name="T13" fmla="*/ 2147483647 h 72"/>
                <a:gd name="T14" fmla="*/ 2147483647 w 528"/>
                <a:gd name="T15" fmla="*/ 2147483647 h 72"/>
                <a:gd name="T16" fmla="*/ 2147483647 w 528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72"/>
                <a:gd name="T29" fmla="*/ 528 w 528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72">
                  <a:moveTo>
                    <a:pt x="0" y="24"/>
                  </a:moveTo>
                  <a:lnTo>
                    <a:pt x="468" y="24"/>
                  </a:lnTo>
                  <a:lnTo>
                    <a:pt x="468" y="48"/>
                  </a:lnTo>
                  <a:lnTo>
                    <a:pt x="0" y="48"/>
                  </a:lnTo>
                  <a:lnTo>
                    <a:pt x="0" y="24"/>
                  </a:lnTo>
                  <a:close/>
                  <a:moveTo>
                    <a:pt x="456" y="0"/>
                  </a:moveTo>
                  <a:lnTo>
                    <a:pt x="528" y="36"/>
                  </a:lnTo>
                  <a:lnTo>
                    <a:pt x="456" y="7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65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0" name="Line 113"/>
            <p:cNvSpPr>
              <a:spLocks noChangeShapeType="1"/>
            </p:cNvSpPr>
            <p:nvPr/>
          </p:nvSpPr>
          <p:spPr bwMode="auto">
            <a:xfrm>
              <a:off x="1003300" y="6061075"/>
              <a:ext cx="384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11" name="Line 114"/>
            <p:cNvSpPr>
              <a:spLocks noChangeShapeType="1"/>
            </p:cNvSpPr>
            <p:nvPr/>
          </p:nvSpPr>
          <p:spPr bwMode="auto">
            <a:xfrm>
              <a:off x="1003300" y="6350000"/>
              <a:ext cx="384175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sz="quarter"/>
          </p:nvPr>
        </p:nvSpPr>
        <p:spPr>
          <a:xfrm>
            <a:off x="330200" y="1217613"/>
            <a:ext cx="8489950" cy="1296987"/>
          </a:xfrm>
        </p:spPr>
        <p:txBody>
          <a:bodyPr/>
          <a:lstStyle/>
          <a:p>
            <a:pPr algn="ctr"/>
            <a:r>
              <a:rPr lang="en-GB" smtClean="0"/>
              <a:t>DCM for Steady State Responses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2250" y="2292350"/>
            <a:ext cx="8535988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GB" sz="2400">
                <a:latin typeface="Calibri" pitchFamily="34" charset="0"/>
                <a:cs typeface="Raavi" pitchFamily="2" charset="0"/>
              </a:rPr>
              <a:t>Under linearity and stationarity assumptions, the model’s biophysical parameters (e.g. post-synaptic receptor density and time constants) prescribe the cross-spectral density of responses measured directly (e.g. local field potentials) or indirectly through some lead-field (e.g. electroencephalographic and magnetoencephalographic data).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42913"/>
            <a:ext cx="8489950" cy="1296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Frequency Domain Generative Model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(Perturbations about a fixed point)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94025" y="4711700"/>
            <a:ext cx="2798763" cy="2143125"/>
            <a:chOff x="4096" y="2232"/>
            <a:chExt cx="2224" cy="1668"/>
          </a:xfrm>
        </p:grpSpPr>
        <p:pic>
          <p:nvPicPr>
            <p:cNvPr id="11283" name="Picture 5" descr="adapta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6" y="2232"/>
              <a:ext cx="2224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Rectangle 6"/>
            <p:cNvSpPr>
              <a:spLocks noChangeArrowheads="1"/>
            </p:cNvSpPr>
            <p:nvPr/>
          </p:nvSpPr>
          <p:spPr bwMode="auto">
            <a:xfrm>
              <a:off x="4468" y="2245"/>
              <a:ext cx="1543" cy="8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976313" y="2012950"/>
            <a:ext cx="1855787" cy="20494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Time Differential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Equations</a:t>
            </a:r>
          </a:p>
          <a:p>
            <a:pPr algn="ctr"/>
            <a:endParaRPr lang="en-US" sz="1000" b="1">
              <a:cs typeface="Times New Roman" pitchFamily="18" charset="0"/>
            </a:endParaRP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1054100" y="3284538"/>
          <a:ext cx="1622425" cy="733425"/>
        </p:xfrm>
        <a:graphic>
          <a:graphicData uri="http://schemas.openxmlformats.org/presentationml/2006/ole">
            <p:oleObj spid="_x0000_s11266" name="Equation" r:id="rId4" imgW="888840" imgH="431640" progId="Equation.3">
              <p:embed/>
            </p:oleObj>
          </a:graphicData>
        </a:graphic>
      </p:graphicFrame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3421063" y="1985963"/>
            <a:ext cx="2243137" cy="21129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State Space 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Characterisation</a:t>
            </a:r>
          </a:p>
          <a:p>
            <a:pPr algn="ctr"/>
            <a:endParaRPr lang="en-US" sz="1600" b="1">
              <a:cs typeface="Times New Roman" pitchFamily="18" charset="0"/>
            </a:endParaRPr>
          </a:p>
        </p:txBody>
      </p:sp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3989388" y="2986088"/>
          <a:ext cx="1281112" cy="954087"/>
        </p:xfrm>
        <a:graphic>
          <a:graphicData uri="http://schemas.openxmlformats.org/presentationml/2006/ole">
            <p:oleObj spid="_x0000_s11267" name="Equation" r:id="rId5" imgW="774360" imgH="533160" progId="Equation.3">
              <p:embed/>
            </p:oleObj>
          </a:graphicData>
        </a:graphic>
      </p:graphicFrame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6300788" y="1957388"/>
            <a:ext cx="2143125" cy="2160587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>
                <a:cs typeface="Times New Roman" pitchFamily="18" charset="0"/>
              </a:rPr>
              <a:t>Transfer Function</a:t>
            </a:r>
          </a:p>
          <a:p>
            <a:pPr algn="ctr"/>
            <a:r>
              <a:rPr lang="en-GB" sz="1400" b="1">
                <a:cs typeface="Times New Roman" pitchFamily="18" charset="0"/>
              </a:rPr>
              <a:t>Frequency Domain</a:t>
            </a:r>
          </a:p>
          <a:p>
            <a:pPr algn="ctr"/>
            <a:endParaRPr lang="en-US" sz="1400" b="1">
              <a:cs typeface="Times New Roman" pitchFamily="18" charset="0"/>
            </a:endParaRPr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6330950" y="3429000"/>
          <a:ext cx="2066925" cy="406400"/>
        </p:xfrm>
        <a:graphic>
          <a:graphicData uri="http://schemas.openxmlformats.org/presentationml/2006/ole">
            <p:oleObj spid="_x0000_s11268" name="Equation" r:id="rId6" imgW="1193760" imgH="203040" progId="Equation.3">
              <p:embed/>
            </p:oleObj>
          </a:graphicData>
        </a:graphic>
      </p:graphicFrame>
      <p:cxnSp>
        <p:nvCxnSpPr>
          <p:cNvPr id="11274" name="AutoShape 13"/>
          <p:cNvCxnSpPr>
            <a:cxnSpLocks noChangeShapeType="1"/>
            <a:stCxn id="11271" idx="3"/>
            <a:endCxn id="11272" idx="1"/>
          </p:cNvCxnSpPr>
          <p:nvPr/>
        </p:nvCxnSpPr>
        <p:spPr bwMode="auto">
          <a:xfrm>
            <a:off x="2832100" y="3038475"/>
            <a:ext cx="588963" cy="4763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75" name="AutoShape 14"/>
          <p:cNvCxnSpPr>
            <a:cxnSpLocks noChangeShapeType="1"/>
            <a:stCxn id="11272" idx="3"/>
            <a:endCxn id="11273" idx="1"/>
          </p:cNvCxnSpPr>
          <p:nvPr/>
        </p:nvCxnSpPr>
        <p:spPr bwMode="auto">
          <a:xfrm flipV="1">
            <a:off x="5664200" y="3038475"/>
            <a:ext cx="636588" cy="4763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276" name="Line 15"/>
          <p:cNvSpPr>
            <a:spLocks noChangeShapeType="1"/>
          </p:cNvSpPr>
          <p:nvPr/>
        </p:nvSpPr>
        <p:spPr bwMode="auto">
          <a:xfrm flipH="1" flipV="1">
            <a:off x="4433888" y="4081463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3398838" y="4475163"/>
            <a:ext cx="962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Linearise</a:t>
            </a:r>
          </a:p>
        </p:txBody>
      </p:sp>
      <p:pic>
        <p:nvPicPr>
          <p:cNvPr id="11278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5162550"/>
            <a:ext cx="19923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723900" y="5310188"/>
            <a:ext cx="3175" cy="1014412"/>
          </a:xfrm>
          <a:prstGeom prst="line">
            <a:avLst/>
          </a:prstGeom>
          <a:noFill/>
          <a:ln w="11113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80" name="Rectangle 19"/>
          <p:cNvSpPr>
            <a:spLocks noChangeArrowheads="1"/>
          </p:cNvSpPr>
          <p:nvPr/>
        </p:nvSpPr>
        <p:spPr bwMode="auto">
          <a:xfrm>
            <a:off x="395288" y="5661025"/>
            <a:ext cx="177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900" b="1">
                <a:solidFill>
                  <a:srgbClr val="CC0000"/>
                </a:solidFill>
              </a:rPr>
              <a:t>mV</a:t>
            </a:r>
            <a:endParaRPr lang="en-GB"/>
          </a:p>
        </p:txBody>
      </p:sp>
      <p:pic>
        <p:nvPicPr>
          <p:cNvPr id="11281" name="Picture 20" descr="fre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9525" y="4259263"/>
            <a:ext cx="26416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6084888" y="3284538"/>
            <a:ext cx="935037" cy="6492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42913"/>
            <a:ext cx="8489950" cy="1296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Frequency Domain Generative Model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(Perturbations about a fixed point)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5549900" y="2484438"/>
            <a:ext cx="3192463" cy="2659062"/>
            <a:chOff x="5549192" y="2483953"/>
            <a:chExt cx="3192472" cy="2660065"/>
          </a:xfrm>
        </p:grpSpPr>
        <p:sp>
          <p:nvSpPr>
            <p:cNvPr id="12305" name="Rectangle 243"/>
            <p:cNvSpPr>
              <a:spLocks noChangeArrowheads="1"/>
            </p:cNvSpPr>
            <p:nvPr/>
          </p:nvSpPr>
          <p:spPr bwMode="auto">
            <a:xfrm>
              <a:off x="6179694" y="3159299"/>
              <a:ext cx="757787" cy="37899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06" name="Line 246"/>
            <p:cNvSpPr>
              <a:spLocks noChangeShapeType="1"/>
            </p:cNvSpPr>
            <p:nvPr/>
          </p:nvSpPr>
          <p:spPr bwMode="auto">
            <a:xfrm flipV="1">
              <a:off x="6179694" y="3159299"/>
              <a:ext cx="0" cy="378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Line 247"/>
            <p:cNvSpPr>
              <a:spLocks noChangeShapeType="1"/>
            </p:cNvSpPr>
            <p:nvPr/>
          </p:nvSpPr>
          <p:spPr bwMode="auto">
            <a:xfrm>
              <a:off x="6179694" y="3538291"/>
              <a:ext cx="757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8" name="Line 248"/>
            <p:cNvSpPr>
              <a:spLocks noChangeShapeType="1"/>
            </p:cNvSpPr>
            <p:nvPr/>
          </p:nvSpPr>
          <p:spPr bwMode="auto">
            <a:xfrm flipV="1">
              <a:off x="6179694" y="3159299"/>
              <a:ext cx="0" cy="378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Line 250"/>
            <p:cNvSpPr>
              <a:spLocks noChangeShapeType="1"/>
            </p:cNvSpPr>
            <p:nvPr/>
          </p:nvSpPr>
          <p:spPr bwMode="auto">
            <a:xfrm>
              <a:off x="6179694" y="3159299"/>
              <a:ext cx="0" cy="4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Line 252"/>
            <p:cNvSpPr>
              <a:spLocks noChangeShapeType="1"/>
            </p:cNvSpPr>
            <p:nvPr/>
          </p:nvSpPr>
          <p:spPr bwMode="auto">
            <a:xfrm flipV="1">
              <a:off x="6305498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1" name="Rectangle 254"/>
            <p:cNvSpPr>
              <a:spLocks noChangeArrowheads="1"/>
            </p:cNvSpPr>
            <p:nvPr/>
          </p:nvSpPr>
          <p:spPr bwMode="auto">
            <a:xfrm>
              <a:off x="6299578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2" name="Line 255"/>
            <p:cNvSpPr>
              <a:spLocks noChangeShapeType="1"/>
            </p:cNvSpPr>
            <p:nvPr/>
          </p:nvSpPr>
          <p:spPr bwMode="auto">
            <a:xfrm flipV="1">
              <a:off x="6431303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3" name="Rectangle 257"/>
            <p:cNvSpPr>
              <a:spLocks noChangeArrowheads="1"/>
            </p:cNvSpPr>
            <p:nvPr/>
          </p:nvSpPr>
          <p:spPr bwMode="auto">
            <a:xfrm>
              <a:off x="6416502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4" name="Line 258"/>
            <p:cNvSpPr>
              <a:spLocks noChangeShapeType="1"/>
            </p:cNvSpPr>
            <p:nvPr/>
          </p:nvSpPr>
          <p:spPr bwMode="auto">
            <a:xfrm flipV="1">
              <a:off x="6558587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5" name="Rectangle 260"/>
            <p:cNvSpPr>
              <a:spLocks noChangeArrowheads="1"/>
            </p:cNvSpPr>
            <p:nvPr/>
          </p:nvSpPr>
          <p:spPr bwMode="auto">
            <a:xfrm>
              <a:off x="6543787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6" name="Line 261"/>
            <p:cNvSpPr>
              <a:spLocks noChangeShapeType="1"/>
            </p:cNvSpPr>
            <p:nvPr/>
          </p:nvSpPr>
          <p:spPr bwMode="auto">
            <a:xfrm flipV="1">
              <a:off x="6685872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7" name="Rectangle 263"/>
            <p:cNvSpPr>
              <a:spLocks noChangeArrowheads="1"/>
            </p:cNvSpPr>
            <p:nvPr/>
          </p:nvSpPr>
          <p:spPr bwMode="auto">
            <a:xfrm>
              <a:off x="6669591" y="3542566"/>
              <a:ext cx="32561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18" name="Line 264"/>
            <p:cNvSpPr>
              <a:spLocks noChangeShapeType="1"/>
            </p:cNvSpPr>
            <p:nvPr/>
          </p:nvSpPr>
          <p:spPr bwMode="auto">
            <a:xfrm flipV="1">
              <a:off x="6811676" y="3532592"/>
              <a:ext cx="0" cy="56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Rectangle 266"/>
            <p:cNvSpPr>
              <a:spLocks noChangeArrowheads="1"/>
            </p:cNvSpPr>
            <p:nvPr/>
          </p:nvSpPr>
          <p:spPr bwMode="auto">
            <a:xfrm>
              <a:off x="6796875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0" name="Rectangle 269"/>
            <p:cNvSpPr>
              <a:spLocks noChangeArrowheads="1"/>
            </p:cNvSpPr>
            <p:nvPr/>
          </p:nvSpPr>
          <p:spPr bwMode="auto">
            <a:xfrm>
              <a:off x="6922680" y="3542566"/>
              <a:ext cx="0" cy="5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1" name="Rectangle 290"/>
            <p:cNvSpPr>
              <a:spLocks noChangeArrowheads="1"/>
            </p:cNvSpPr>
            <p:nvPr/>
          </p:nvSpPr>
          <p:spPr bwMode="auto">
            <a:xfrm>
              <a:off x="6138253" y="314647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22" name="Line 293"/>
            <p:cNvSpPr>
              <a:spLocks noChangeShapeType="1"/>
            </p:cNvSpPr>
            <p:nvPr/>
          </p:nvSpPr>
          <p:spPr bwMode="auto">
            <a:xfrm flipH="1" flipV="1">
              <a:off x="6178214" y="2828750"/>
              <a:ext cx="1481" cy="709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3" name="Freeform 295"/>
            <p:cNvSpPr>
              <a:spLocks/>
            </p:cNvSpPr>
            <p:nvPr/>
          </p:nvSpPr>
          <p:spPr bwMode="auto">
            <a:xfrm>
              <a:off x="6278857" y="3159299"/>
              <a:ext cx="658624" cy="357620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4" name="Rectangle 243"/>
            <p:cNvSpPr>
              <a:spLocks noChangeArrowheads="1"/>
            </p:cNvSpPr>
            <p:nvPr/>
          </p:nvSpPr>
          <p:spPr bwMode="auto">
            <a:xfrm>
              <a:off x="7397777" y="3192070"/>
              <a:ext cx="759267" cy="38041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25" name="Line 246"/>
            <p:cNvSpPr>
              <a:spLocks noChangeShapeType="1"/>
            </p:cNvSpPr>
            <p:nvPr/>
          </p:nvSpPr>
          <p:spPr bwMode="auto">
            <a:xfrm flipV="1">
              <a:off x="7397777" y="3192070"/>
              <a:ext cx="0" cy="38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6" name="Line 247"/>
            <p:cNvSpPr>
              <a:spLocks noChangeShapeType="1"/>
            </p:cNvSpPr>
            <p:nvPr/>
          </p:nvSpPr>
          <p:spPr bwMode="auto">
            <a:xfrm>
              <a:off x="7397777" y="3572486"/>
              <a:ext cx="75926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7" name="Line 248"/>
            <p:cNvSpPr>
              <a:spLocks noChangeShapeType="1"/>
            </p:cNvSpPr>
            <p:nvPr/>
          </p:nvSpPr>
          <p:spPr bwMode="auto">
            <a:xfrm flipV="1">
              <a:off x="7397777" y="2855822"/>
              <a:ext cx="2960" cy="7166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8" name="Line 249"/>
            <p:cNvSpPr>
              <a:spLocks noChangeShapeType="1"/>
            </p:cNvSpPr>
            <p:nvPr/>
          </p:nvSpPr>
          <p:spPr bwMode="auto">
            <a:xfrm flipV="1">
              <a:off x="7397777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9" name="Line 250"/>
            <p:cNvSpPr>
              <a:spLocks noChangeShapeType="1"/>
            </p:cNvSpPr>
            <p:nvPr/>
          </p:nvSpPr>
          <p:spPr bwMode="auto">
            <a:xfrm>
              <a:off x="7397777" y="3192070"/>
              <a:ext cx="0" cy="42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0" name="Rectangle 251"/>
            <p:cNvSpPr>
              <a:spLocks noChangeArrowheads="1"/>
            </p:cNvSpPr>
            <p:nvPr/>
          </p:nvSpPr>
          <p:spPr bwMode="auto">
            <a:xfrm>
              <a:off x="7391856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1" name="Line 252"/>
            <p:cNvSpPr>
              <a:spLocks noChangeShapeType="1"/>
            </p:cNvSpPr>
            <p:nvPr/>
          </p:nvSpPr>
          <p:spPr bwMode="auto">
            <a:xfrm flipV="1">
              <a:off x="7525061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2" name="Rectangle 254"/>
            <p:cNvSpPr>
              <a:spLocks noChangeArrowheads="1"/>
            </p:cNvSpPr>
            <p:nvPr/>
          </p:nvSpPr>
          <p:spPr bwMode="auto">
            <a:xfrm>
              <a:off x="7517661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3" name="Line 255"/>
            <p:cNvSpPr>
              <a:spLocks noChangeShapeType="1"/>
            </p:cNvSpPr>
            <p:nvPr/>
          </p:nvSpPr>
          <p:spPr bwMode="auto">
            <a:xfrm flipV="1">
              <a:off x="7650866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4" name="Rectangle 257"/>
            <p:cNvSpPr>
              <a:spLocks noChangeArrowheads="1"/>
            </p:cNvSpPr>
            <p:nvPr/>
          </p:nvSpPr>
          <p:spPr bwMode="auto">
            <a:xfrm>
              <a:off x="7636065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5" name="Line 258"/>
            <p:cNvSpPr>
              <a:spLocks noChangeShapeType="1"/>
            </p:cNvSpPr>
            <p:nvPr/>
          </p:nvSpPr>
          <p:spPr bwMode="auto">
            <a:xfrm flipV="1">
              <a:off x="7778150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6" name="Rectangle 260"/>
            <p:cNvSpPr>
              <a:spLocks noChangeArrowheads="1"/>
            </p:cNvSpPr>
            <p:nvPr/>
          </p:nvSpPr>
          <p:spPr bwMode="auto">
            <a:xfrm>
              <a:off x="7761869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7" name="Line 261"/>
            <p:cNvSpPr>
              <a:spLocks noChangeShapeType="1"/>
            </p:cNvSpPr>
            <p:nvPr/>
          </p:nvSpPr>
          <p:spPr bwMode="auto">
            <a:xfrm flipV="1">
              <a:off x="7903954" y="3565362"/>
              <a:ext cx="0" cy="7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Rectangle 263"/>
            <p:cNvSpPr>
              <a:spLocks noChangeArrowheads="1"/>
            </p:cNvSpPr>
            <p:nvPr/>
          </p:nvSpPr>
          <p:spPr bwMode="auto">
            <a:xfrm>
              <a:off x="7889154" y="3576760"/>
              <a:ext cx="32561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39" name="Rectangle 266"/>
            <p:cNvSpPr>
              <a:spLocks noChangeArrowheads="1"/>
            </p:cNvSpPr>
            <p:nvPr/>
          </p:nvSpPr>
          <p:spPr bwMode="auto">
            <a:xfrm>
              <a:off x="8014959" y="357676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0" name="Line 270"/>
            <p:cNvSpPr>
              <a:spLocks noChangeShapeType="1"/>
            </p:cNvSpPr>
            <p:nvPr/>
          </p:nvSpPr>
          <p:spPr bwMode="auto">
            <a:xfrm>
              <a:off x="7397777" y="3572486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1" name="Rectangle 272"/>
            <p:cNvSpPr>
              <a:spLocks noChangeArrowheads="1"/>
            </p:cNvSpPr>
            <p:nvPr/>
          </p:nvSpPr>
          <p:spPr bwMode="auto">
            <a:xfrm>
              <a:off x="7374096" y="355966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2" name="Line 273"/>
            <p:cNvSpPr>
              <a:spLocks noChangeShapeType="1"/>
            </p:cNvSpPr>
            <p:nvPr/>
          </p:nvSpPr>
          <p:spPr bwMode="auto">
            <a:xfrm>
              <a:off x="7397777" y="3508371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Rectangle 275"/>
            <p:cNvSpPr>
              <a:spLocks noChangeArrowheads="1"/>
            </p:cNvSpPr>
            <p:nvPr/>
          </p:nvSpPr>
          <p:spPr bwMode="auto">
            <a:xfrm>
              <a:off x="7374096" y="3495548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4" name="Line 276"/>
            <p:cNvSpPr>
              <a:spLocks noChangeShapeType="1"/>
            </p:cNvSpPr>
            <p:nvPr/>
          </p:nvSpPr>
          <p:spPr bwMode="auto">
            <a:xfrm>
              <a:off x="7397777" y="3444255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5" name="Rectangle 278"/>
            <p:cNvSpPr>
              <a:spLocks noChangeArrowheads="1"/>
            </p:cNvSpPr>
            <p:nvPr/>
          </p:nvSpPr>
          <p:spPr bwMode="auto">
            <a:xfrm>
              <a:off x="7357816" y="343143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6" name="Line 279"/>
            <p:cNvSpPr>
              <a:spLocks noChangeShapeType="1"/>
            </p:cNvSpPr>
            <p:nvPr/>
          </p:nvSpPr>
          <p:spPr bwMode="auto">
            <a:xfrm>
              <a:off x="7397777" y="3381565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7" name="Rectangle 281"/>
            <p:cNvSpPr>
              <a:spLocks noChangeArrowheads="1"/>
            </p:cNvSpPr>
            <p:nvPr/>
          </p:nvSpPr>
          <p:spPr bwMode="auto">
            <a:xfrm>
              <a:off x="7357816" y="3368743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48" name="Line 282"/>
            <p:cNvSpPr>
              <a:spLocks noChangeShapeType="1"/>
            </p:cNvSpPr>
            <p:nvPr/>
          </p:nvSpPr>
          <p:spPr bwMode="auto">
            <a:xfrm>
              <a:off x="7397777" y="331745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9" name="Rectangle 284"/>
            <p:cNvSpPr>
              <a:spLocks noChangeArrowheads="1"/>
            </p:cNvSpPr>
            <p:nvPr/>
          </p:nvSpPr>
          <p:spPr bwMode="auto">
            <a:xfrm>
              <a:off x="7357816" y="330462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0" name="Line 285"/>
            <p:cNvSpPr>
              <a:spLocks noChangeShapeType="1"/>
            </p:cNvSpPr>
            <p:nvPr/>
          </p:nvSpPr>
          <p:spPr bwMode="auto">
            <a:xfrm>
              <a:off x="7397777" y="325476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1" name="Rectangle 287"/>
            <p:cNvSpPr>
              <a:spLocks noChangeArrowheads="1"/>
            </p:cNvSpPr>
            <p:nvPr/>
          </p:nvSpPr>
          <p:spPr bwMode="auto">
            <a:xfrm>
              <a:off x="7357816" y="3241937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2" name="Rectangle 290"/>
            <p:cNvSpPr>
              <a:spLocks noChangeArrowheads="1"/>
            </p:cNvSpPr>
            <p:nvPr/>
          </p:nvSpPr>
          <p:spPr bwMode="auto">
            <a:xfrm>
              <a:off x="7357816" y="317924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53" name="Freeform 295"/>
            <p:cNvSpPr>
              <a:spLocks/>
            </p:cNvSpPr>
            <p:nvPr/>
          </p:nvSpPr>
          <p:spPr bwMode="auto">
            <a:xfrm>
              <a:off x="7557622" y="2986901"/>
              <a:ext cx="599422" cy="562788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4" name="Rectangle 243"/>
            <p:cNvSpPr>
              <a:spLocks noChangeArrowheads="1"/>
            </p:cNvSpPr>
            <p:nvPr/>
          </p:nvSpPr>
          <p:spPr bwMode="auto">
            <a:xfrm>
              <a:off x="7431818" y="4173743"/>
              <a:ext cx="759266" cy="38041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>
                <a:latin typeface="Calibri" pitchFamily="34" charset="0"/>
              </a:endParaRPr>
            </a:p>
          </p:txBody>
        </p:sp>
        <p:sp>
          <p:nvSpPr>
            <p:cNvPr id="12355" name="Line 246"/>
            <p:cNvSpPr>
              <a:spLocks noChangeShapeType="1"/>
            </p:cNvSpPr>
            <p:nvPr/>
          </p:nvSpPr>
          <p:spPr bwMode="auto">
            <a:xfrm flipV="1">
              <a:off x="7431818" y="4173743"/>
              <a:ext cx="0" cy="3804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6" name="Line 247"/>
            <p:cNvSpPr>
              <a:spLocks noChangeShapeType="1"/>
            </p:cNvSpPr>
            <p:nvPr/>
          </p:nvSpPr>
          <p:spPr bwMode="auto">
            <a:xfrm>
              <a:off x="7431818" y="4554160"/>
              <a:ext cx="75926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7" name="Line 248"/>
            <p:cNvSpPr>
              <a:spLocks noChangeShapeType="1"/>
            </p:cNvSpPr>
            <p:nvPr/>
          </p:nvSpPr>
          <p:spPr bwMode="auto">
            <a:xfrm flipV="1">
              <a:off x="7431818" y="4173743"/>
              <a:ext cx="0" cy="3804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8" name="Line 249"/>
            <p:cNvSpPr>
              <a:spLocks noChangeShapeType="1"/>
            </p:cNvSpPr>
            <p:nvPr/>
          </p:nvSpPr>
          <p:spPr bwMode="auto">
            <a:xfrm flipV="1">
              <a:off x="7431818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59" name="Line 250"/>
            <p:cNvSpPr>
              <a:spLocks noChangeShapeType="1"/>
            </p:cNvSpPr>
            <p:nvPr/>
          </p:nvSpPr>
          <p:spPr bwMode="auto">
            <a:xfrm>
              <a:off x="7431818" y="4173743"/>
              <a:ext cx="0" cy="4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0" name="Rectangle 251"/>
            <p:cNvSpPr>
              <a:spLocks noChangeArrowheads="1"/>
            </p:cNvSpPr>
            <p:nvPr/>
          </p:nvSpPr>
          <p:spPr bwMode="auto">
            <a:xfrm>
              <a:off x="7425898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1" name="Line 252"/>
            <p:cNvSpPr>
              <a:spLocks noChangeShapeType="1"/>
            </p:cNvSpPr>
            <p:nvPr/>
          </p:nvSpPr>
          <p:spPr bwMode="auto">
            <a:xfrm flipV="1">
              <a:off x="7559103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2" name="Rectangle 254"/>
            <p:cNvSpPr>
              <a:spLocks noChangeArrowheads="1"/>
            </p:cNvSpPr>
            <p:nvPr/>
          </p:nvSpPr>
          <p:spPr bwMode="auto">
            <a:xfrm>
              <a:off x="7551702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3" name="Line 255"/>
            <p:cNvSpPr>
              <a:spLocks noChangeShapeType="1"/>
            </p:cNvSpPr>
            <p:nvPr/>
          </p:nvSpPr>
          <p:spPr bwMode="auto">
            <a:xfrm flipV="1">
              <a:off x="7684907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4" name="Rectangle 257"/>
            <p:cNvSpPr>
              <a:spLocks noChangeArrowheads="1"/>
            </p:cNvSpPr>
            <p:nvPr/>
          </p:nvSpPr>
          <p:spPr bwMode="auto">
            <a:xfrm>
              <a:off x="7670106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5" name="Line 258"/>
            <p:cNvSpPr>
              <a:spLocks noChangeShapeType="1"/>
            </p:cNvSpPr>
            <p:nvPr/>
          </p:nvSpPr>
          <p:spPr bwMode="auto">
            <a:xfrm flipV="1">
              <a:off x="7812191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6" name="Rectangle 260"/>
            <p:cNvSpPr>
              <a:spLocks noChangeArrowheads="1"/>
            </p:cNvSpPr>
            <p:nvPr/>
          </p:nvSpPr>
          <p:spPr bwMode="auto">
            <a:xfrm>
              <a:off x="7795911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7" name="Line 261"/>
            <p:cNvSpPr>
              <a:spLocks noChangeShapeType="1"/>
            </p:cNvSpPr>
            <p:nvPr/>
          </p:nvSpPr>
          <p:spPr bwMode="auto">
            <a:xfrm flipV="1">
              <a:off x="7937996" y="4547035"/>
              <a:ext cx="0" cy="7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68" name="Rectangle 263"/>
            <p:cNvSpPr>
              <a:spLocks noChangeArrowheads="1"/>
            </p:cNvSpPr>
            <p:nvPr/>
          </p:nvSpPr>
          <p:spPr bwMode="auto">
            <a:xfrm>
              <a:off x="7923196" y="4558434"/>
              <a:ext cx="32561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69" name="Rectangle 266"/>
            <p:cNvSpPr>
              <a:spLocks noChangeArrowheads="1"/>
            </p:cNvSpPr>
            <p:nvPr/>
          </p:nvSpPr>
          <p:spPr bwMode="auto">
            <a:xfrm>
              <a:off x="8049000" y="4558434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0" name="Line 270"/>
            <p:cNvSpPr>
              <a:spLocks noChangeShapeType="1"/>
            </p:cNvSpPr>
            <p:nvPr/>
          </p:nvSpPr>
          <p:spPr bwMode="auto">
            <a:xfrm>
              <a:off x="7431818" y="455416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1" name="Rectangle 272"/>
            <p:cNvSpPr>
              <a:spLocks noChangeArrowheads="1"/>
            </p:cNvSpPr>
            <p:nvPr/>
          </p:nvSpPr>
          <p:spPr bwMode="auto">
            <a:xfrm>
              <a:off x="7408137" y="454133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2" name="Line 273"/>
            <p:cNvSpPr>
              <a:spLocks noChangeShapeType="1"/>
            </p:cNvSpPr>
            <p:nvPr/>
          </p:nvSpPr>
          <p:spPr bwMode="auto">
            <a:xfrm>
              <a:off x="7431818" y="4490044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3" name="Rectangle 275"/>
            <p:cNvSpPr>
              <a:spLocks noChangeArrowheads="1"/>
            </p:cNvSpPr>
            <p:nvPr/>
          </p:nvSpPr>
          <p:spPr bwMode="auto">
            <a:xfrm>
              <a:off x="7408137" y="4477222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4" name="Line 276"/>
            <p:cNvSpPr>
              <a:spLocks noChangeShapeType="1"/>
            </p:cNvSpPr>
            <p:nvPr/>
          </p:nvSpPr>
          <p:spPr bwMode="auto">
            <a:xfrm>
              <a:off x="7431818" y="4425930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5" name="Rectangle 278"/>
            <p:cNvSpPr>
              <a:spLocks noChangeArrowheads="1"/>
            </p:cNvSpPr>
            <p:nvPr/>
          </p:nvSpPr>
          <p:spPr bwMode="auto">
            <a:xfrm>
              <a:off x="7391856" y="441310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6" name="Line 279"/>
            <p:cNvSpPr>
              <a:spLocks noChangeShapeType="1"/>
            </p:cNvSpPr>
            <p:nvPr/>
          </p:nvSpPr>
          <p:spPr bwMode="auto">
            <a:xfrm>
              <a:off x="7431818" y="4363239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7" name="Rectangle 281"/>
            <p:cNvSpPr>
              <a:spLocks noChangeArrowheads="1"/>
            </p:cNvSpPr>
            <p:nvPr/>
          </p:nvSpPr>
          <p:spPr bwMode="auto">
            <a:xfrm>
              <a:off x="7391856" y="4350416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78" name="Line 282"/>
            <p:cNvSpPr>
              <a:spLocks noChangeShapeType="1"/>
            </p:cNvSpPr>
            <p:nvPr/>
          </p:nvSpPr>
          <p:spPr bwMode="auto">
            <a:xfrm>
              <a:off x="7431818" y="4299124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79" name="Rectangle 284"/>
            <p:cNvSpPr>
              <a:spLocks noChangeArrowheads="1"/>
            </p:cNvSpPr>
            <p:nvPr/>
          </p:nvSpPr>
          <p:spPr bwMode="auto">
            <a:xfrm>
              <a:off x="7391856" y="4286301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0" name="Line 285"/>
            <p:cNvSpPr>
              <a:spLocks noChangeShapeType="1"/>
            </p:cNvSpPr>
            <p:nvPr/>
          </p:nvSpPr>
          <p:spPr bwMode="auto">
            <a:xfrm>
              <a:off x="7431818" y="4236433"/>
              <a:ext cx="59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1" name="Rectangle 287"/>
            <p:cNvSpPr>
              <a:spLocks noChangeArrowheads="1"/>
            </p:cNvSpPr>
            <p:nvPr/>
          </p:nvSpPr>
          <p:spPr bwMode="auto">
            <a:xfrm>
              <a:off x="7391856" y="4223611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2" name="Rectangle 290"/>
            <p:cNvSpPr>
              <a:spLocks noChangeArrowheads="1"/>
            </p:cNvSpPr>
            <p:nvPr/>
          </p:nvSpPr>
          <p:spPr bwMode="auto">
            <a:xfrm>
              <a:off x="7391856" y="4160920"/>
              <a:ext cx="0" cy="5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12383" name="Line 293"/>
            <p:cNvSpPr>
              <a:spLocks noChangeShapeType="1"/>
            </p:cNvSpPr>
            <p:nvPr/>
          </p:nvSpPr>
          <p:spPr bwMode="auto">
            <a:xfrm flipV="1">
              <a:off x="7431818" y="3911583"/>
              <a:ext cx="4440" cy="642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4" name="Freeform 295"/>
            <p:cNvSpPr>
              <a:spLocks/>
            </p:cNvSpPr>
            <p:nvPr/>
          </p:nvSpPr>
          <p:spPr bwMode="auto">
            <a:xfrm>
              <a:off x="7530981" y="3904460"/>
              <a:ext cx="660103" cy="62690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Double Brace 110"/>
            <p:cNvSpPr/>
            <p:nvPr/>
          </p:nvSpPr>
          <p:spPr>
            <a:xfrm>
              <a:off x="5660317" y="2741225"/>
              <a:ext cx="3081347" cy="217410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86" name="TextBox 360"/>
            <p:cNvSpPr txBox="1">
              <a:spLocks noChangeArrowheads="1"/>
            </p:cNvSpPr>
            <p:nvPr/>
          </p:nvSpPr>
          <p:spPr bwMode="auto">
            <a:xfrm>
              <a:off x="6045009" y="3629477"/>
              <a:ext cx="1077478" cy="2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7" name="TextBox 361"/>
            <p:cNvSpPr txBox="1">
              <a:spLocks noChangeArrowheads="1"/>
            </p:cNvSpPr>
            <p:nvPr/>
          </p:nvSpPr>
          <p:spPr bwMode="auto">
            <a:xfrm>
              <a:off x="7319334" y="4606876"/>
              <a:ext cx="1077478" cy="24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8" name="TextBox 362"/>
            <p:cNvSpPr txBox="1">
              <a:spLocks noChangeArrowheads="1"/>
            </p:cNvSpPr>
            <p:nvPr/>
          </p:nvSpPr>
          <p:spPr bwMode="auto">
            <a:xfrm>
              <a:off x="7391856" y="3626627"/>
              <a:ext cx="1077478" cy="24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12389" name="TextBox 363"/>
            <p:cNvSpPr txBox="1">
              <a:spLocks noChangeArrowheads="1"/>
            </p:cNvSpPr>
            <p:nvPr/>
          </p:nvSpPr>
          <p:spPr bwMode="auto">
            <a:xfrm rot="-5400000">
              <a:off x="6806886" y="3057606"/>
              <a:ext cx="897612" cy="2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0" name="TextBox 364"/>
            <p:cNvSpPr txBox="1">
              <a:spLocks noChangeArrowheads="1"/>
            </p:cNvSpPr>
            <p:nvPr/>
          </p:nvSpPr>
          <p:spPr bwMode="auto">
            <a:xfrm rot="-5400000">
              <a:off x="6803158" y="4176770"/>
              <a:ext cx="896187" cy="25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1" name="TextBox 365"/>
            <p:cNvSpPr txBox="1">
              <a:spLocks noChangeArrowheads="1"/>
            </p:cNvSpPr>
            <p:nvPr/>
          </p:nvSpPr>
          <p:spPr bwMode="auto">
            <a:xfrm rot="-5400000">
              <a:off x="5575455" y="3074675"/>
              <a:ext cx="896186" cy="25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Power (mV</a:t>
              </a:r>
              <a:r>
                <a:rPr lang="en-GB" sz="1200" baseline="30000">
                  <a:latin typeface="Calibri" pitchFamily="34" charset="0"/>
                </a:rPr>
                <a:t>2</a:t>
              </a:r>
              <a:r>
                <a:rPr lang="en-GB" sz="1200">
                  <a:latin typeface="Calibri" pitchFamily="34" charset="0"/>
                </a:rPr>
                <a:t>)</a:t>
              </a:r>
            </a:p>
          </p:txBody>
        </p:sp>
        <p:sp>
          <p:nvSpPr>
            <p:cNvPr id="12392" name="TextBox 366"/>
            <p:cNvSpPr txBox="1">
              <a:spLocks noChangeArrowheads="1"/>
            </p:cNvSpPr>
            <p:nvPr/>
          </p:nvSpPr>
          <p:spPr bwMode="auto">
            <a:xfrm>
              <a:off x="5549192" y="2506750"/>
              <a:ext cx="1465252" cy="220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FF0000"/>
                  </a:solidFill>
                  <a:latin typeface="Calibri" pitchFamily="34" charset="0"/>
                </a:rPr>
                <a:t>Spectrum channel/mode 1</a:t>
              </a:r>
            </a:p>
          </p:txBody>
        </p:sp>
        <p:sp>
          <p:nvSpPr>
            <p:cNvPr id="12393" name="TextBox 367"/>
            <p:cNvSpPr txBox="1">
              <a:spLocks noChangeArrowheads="1"/>
            </p:cNvSpPr>
            <p:nvPr/>
          </p:nvSpPr>
          <p:spPr bwMode="auto">
            <a:xfrm>
              <a:off x="7375576" y="4923177"/>
              <a:ext cx="1037516" cy="220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FF0000"/>
                  </a:solidFill>
                  <a:latin typeface="Calibri" pitchFamily="34" charset="0"/>
                </a:rPr>
                <a:t>Spectrum mode 2</a:t>
              </a:r>
            </a:p>
          </p:txBody>
        </p:sp>
        <p:sp>
          <p:nvSpPr>
            <p:cNvPr id="12394" name="TextBox 368"/>
            <p:cNvSpPr txBox="1">
              <a:spLocks noChangeArrowheads="1"/>
            </p:cNvSpPr>
            <p:nvPr/>
          </p:nvSpPr>
          <p:spPr bwMode="auto">
            <a:xfrm>
              <a:off x="7134327" y="2483953"/>
              <a:ext cx="1543695" cy="220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solidFill>
                    <a:srgbClr val="FF0000"/>
                  </a:solidFill>
                  <a:latin typeface="Calibri" pitchFamily="34" charset="0"/>
                </a:rPr>
                <a:t>Cross-spectrum modes 1&amp; 2</a:t>
              </a:r>
            </a:p>
          </p:txBody>
        </p:sp>
      </p:grp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728663" y="4294188"/>
            <a:ext cx="2541587" cy="1938337"/>
            <a:chOff x="728082" y="4293424"/>
            <a:chExt cx="2542730" cy="1939127"/>
          </a:xfrm>
        </p:grpSpPr>
        <p:sp>
          <p:nvSpPr>
            <p:cNvPr id="12304" name="AutoShape 11"/>
            <p:cNvSpPr>
              <a:spLocks noChangeArrowheads="1"/>
            </p:cNvSpPr>
            <p:nvPr/>
          </p:nvSpPr>
          <p:spPr bwMode="auto">
            <a:xfrm>
              <a:off x="1085354" y="4293424"/>
              <a:ext cx="1998071" cy="1939127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Transfer Function</a:t>
              </a:r>
            </a:p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Frequency Domain</a:t>
              </a:r>
            </a:p>
            <a:p>
              <a:pPr algn="ctr"/>
              <a:endParaRPr lang="en-US" sz="1400" b="1">
                <a:latin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2290" name="Object 12"/>
            <p:cNvGraphicFramePr>
              <a:graphicFrameLocks noChangeAspect="1"/>
            </p:cNvGraphicFramePr>
            <p:nvPr/>
          </p:nvGraphicFramePr>
          <p:xfrm>
            <a:off x="728082" y="5486903"/>
            <a:ext cx="2542730" cy="433133"/>
          </p:xfrm>
          <a:graphic>
            <a:graphicData uri="http://schemas.openxmlformats.org/presentationml/2006/ole">
              <p:oleObj spid="_x0000_s12290" name="Equação" r:id="rId3" imgW="1574640" imgH="241200" progId="Equation.3">
                <p:embed/>
              </p:oleObj>
            </a:graphicData>
          </a:graphic>
        </p:graphicFrame>
      </p:grp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3021013" y="3046413"/>
            <a:ext cx="2644775" cy="1939925"/>
            <a:chOff x="3020344" y="3046742"/>
            <a:chExt cx="2644853" cy="1939126"/>
          </a:xfrm>
        </p:grpSpPr>
        <p:sp>
          <p:nvSpPr>
            <p:cNvPr id="12303" name="AutoShape 11"/>
            <p:cNvSpPr>
              <a:spLocks noChangeArrowheads="1"/>
            </p:cNvSpPr>
            <p:nvPr/>
          </p:nvSpPr>
          <p:spPr bwMode="auto">
            <a:xfrm>
              <a:off x="3374995" y="3046742"/>
              <a:ext cx="1998071" cy="1939126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Transfer Function</a:t>
              </a:r>
            </a:p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Frequency Domain</a:t>
              </a:r>
            </a:p>
            <a:p>
              <a:pPr algn="ctr"/>
              <a:endParaRPr lang="en-US" sz="1400" b="1">
                <a:latin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2292" name="Object 109"/>
            <p:cNvGraphicFramePr>
              <a:graphicFrameLocks noChangeAspect="1"/>
            </p:cNvGraphicFramePr>
            <p:nvPr/>
          </p:nvGraphicFramePr>
          <p:xfrm>
            <a:off x="3020344" y="4355647"/>
            <a:ext cx="2644853" cy="433133"/>
          </p:xfrm>
          <a:graphic>
            <a:graphicData uri="http://schemas.openxmlformats.org/presentationml/2006/ole">
              <p:oleObj spid="_x0000_s12292" name="Equação" r:id="rId4" imgW="1638000" imgH="241200" progId="Equation.3">
                <p:embed/>
              </p:oleObj>
            </a:graphicData>
          </a:graphic>
        </p:graphicFrame>
      </p:grpSp>
      <p:grpSp>
        <p:nvGrpSpPr>
          <p:cNvPr id="12297" name="Group 125"/>
          <p:cNvGrpSpPr>
            <a:grpSpLocks/>
          </p:cNvGrpSpPr>
          <p:nvPr/>
        </p:nvGrpSpPr>
        <p:grpSpPr bwMode="auto">
          <a:xfrm>
            <a:off x="4024313" y="1920875"/>
            <a:ext cx="1150937" cy="771525"/>
            <a:chOff x="4024738" y="1921166"/>
            <a:chExt cx="1150000" cy="770806"/>
          </a:xfrm>
        </p:grpSpPr>
        <p:pic>
          <p:nvPicPr>
            <p:cNvPr id="24" name="Picture 23" descr="blue_brain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4738" y="1921166"/>
              <a:ext cx="1150000" cy="770806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4643359" y="2127349"/>
              <a:ext cx="128482" cy="123710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4265842" y="2173344"/>
              <a:ext cx="128482" cy="125295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550863" y="1865313"/>
            <a:ext cx="2536825" cy="1939925"/>
            <a:chOff x="551111" y="1865378"/>
            <a:chExt cx="2536753" cy="1939126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551111" y="1865378"/>
              <a:ext cx="1998071" cy="1939126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Transfer Function</a:t>
              </a:r>
            </a:p>
            <a:p>
              <a:pPr algn="ctr"/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Frequency Domain</a:t>
              </a:r>
            </a:p>
            <a:p>
              <a:pPr algn="ctr"/>
              <a:endParaRPr lang="en-US" sz="1400" b="1">
                <a:latin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2291" name="Object 108"/>
            <p:cNvGraphicFramePr>
              <a:graphicFrameLocks noChangeAspect="1"/>
            </p:cNvGraphicFramePr>
            <p:nvPr/>
          </p:nvGraphicFramePr>
          <p:xfrm>
            <a:off x="586576" y="3167848"/>
            <a:ext cx="2501288" cy="433133"/>
          </p:xfrm>
          <a:graphic>
            <a:graphicData uri="http://schemas.openxmlformats.org/presentationml/2006/ole">
              <p:oleObj spid="_x0000_s12291" name="Equação" r:id="rId6" imgW="154908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20650" y="31432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n-lt"/>
              </a:rPr>
              <a:t>: Framework</a:t>
            </a:r>
          </a:p>
        </p:txBody>
      </p:sp>
      <p:grpSp>
        <p:nvGrpSpPr>
          <p:cNvPr id="35" name="Group 30"/>
          <p:cNvGrpSpPr/>
          <p:nvPr/>
        </p:nvGrpSpPr>
        <p:grpSpPr>
          <a:xfrm>
            <a:off x="3292475" y="1600200"/>
            <a:ext cx="5851525" cy="4070350"/>
            <a:chOff x="3096544" y="1655349"/>
            <a:chExt cx="5852586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13328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0" name="Text Box 8"/>
            <p:cNvSpPr txBox="1">
              <a:spLocks noChangeArrowheads="1"/>
            </p:cNvSpPr>
            <p:nvPr/>
          </p:nvSpPr>
          <p:spPr bwMode="auto">
            <a:xfrm>
              <a:off x="3096544" y="4021657"/>
              <a:ext cx="1725152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simple neuronal model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603049" y="3603473"/>
              <a:ext cx="650993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 err="1">
                  <a:solidFill>
                    <a:srgbClr val="FFFFFF"/>
                  </a:solidFill>
                  <a:latin typeface="Arial Unicode MS" pitchFamily="34" charset="-128"/>
                </a:rPr>
                <a:t>fMRI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6848875" y="3935499"/>
              <a:ext cx="2100255" cy="258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complicated neuronal model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763053" y="3579263"/>
              <a:ext cx="905039" cy="2776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  <a:latin typeface="Arial Unicode MS" pitchFamily="34" charset="-128"/>
                </a:rPr>
                <a:t>EEG/MEG</a:t>
              </a:r>
              <a:endParaRPr lang="en-US" sz="1200" dirty="0">
                <a:solidFill>
                  <a:srgbClr val="FFFFFF"/>
                </a:solidFill>
                <a:latin typeface="Arial Unicode MS" pitchFamily="34" charset="-128"/>
              </a:endParaRP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5551306" y="3193986"/>
            <a:ext cx="1244830" cy="595254"/>
          </p:xfrm>
          <a:graphic>
            <a:graphicData uri="http://schemas.openxmlformats.org/presentationml/2006/ole">
              <p:oleObj spid="_x0000_s13314" name="Equation" r:id="rId4" imgW="952200" imgH="393480" progId="Equation.3">
                <p:embed/>
              </p:oleObj>
            </a:graphicData>
          </a:graphic>
        </p:graphicFrame>
        <p:sp>
          <p:nvSpPr>
            <p:cNvPr id="13334" name="Text Box 3"/>
            <p:cNvSpPr txBox="1">
              <a:spLocks noChangeArrowheads="1"/>
            </p:cNvSpPr>
            <p:nvPr/>
          </p:nvSpPr>
          <p:spPr bwMode="auto">
            <a:xfrm>
              <a:off x="5665949" y="2950841"/>
              <a:ext cx="1685077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Neural state equation:</a:t>
              </a:r>
              <a:endParaRPr lang="en-US" sz="1200">
                <a:latin typeface="Arial Unicode MS" pitchFamily="34" charset="-128"/>
              </a:endParaRPr>
            </a:p>
          </p:txBody>
        </p:sp>
        <p:cxnSp>
          <p:nvCxnSpPr>
            <p:cNvPr id="13335" name="AutoShape 4"/>
            <p:cNvCxnSpPr>
              <a:cxnSpLocks noChangeShapeType="1"/>
            </p:cNvCxnSpPr>
            <p:nvPr/>
          </p:nvCxnSpPr>
          <p:spPr bwMode="auto">
            <a:xfrm flipV="1">
              <a:off x="6877898" y="2835268"/>
              <a:ext cx="1574883" cy="62354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336" name="Text Box 5"/>
            <p:cNvSpPr txBox="1">
              <a:spLocks noChangeArrowheads="1"/>
            </p:cNvSpPr>
            <p:nvPr/>
          </p:nvSpPr>
          <p:spPr bwMode="auto">
            <a:xfrm>
              <a:off x="6039371" y="1843769"/>
              <a:ext cx="1600118" cy="941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Electromagnetic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EEG</a:t>
              </a:r>
              <a:br>
                <a:rPr lang="en-GB" sz="1200">
                  <a:latin typeface="Arial Unicode MS" pitchFamily="34" charset="-128"/>
                  <a:sym typeface="Symbol" pitchFamily="18" charset="2"/>
                </a:rPr>
              </a:br>
              <a:r>
                <a:rPr lang="en-GB" sz="1200">
                  <a:latin typeface="Arial Unicode MS" pitchFamily="34" charset="-128"/>
                  <a:sym typeface="Symbol" pitchFamily="18" charset="2"/>
                </a:rPr>
                <a:t>MEG</a:t>
              </a:r>
            </a:p>
            <a:p>
              <a:pPr algn="r" eaLnBrk="0" hangingPunct="0">
                <a:lnSpc>
                  <a:spcPct val="90000"/>
                </a:lnSpc>
              </a:pPr>
              <a:r>
                <a:rPr lang="en-GB" sz="1200">
                  <a:latin typeface="Arial Unicode MS" pitchFamily="34" charset="-128"/>
                  <a:sym typeface="Symbol" pitchFamily="18" charset="2"/>
                </a:rPr>
                <a:t>LFP</a:t>
              </a:r>
            </a:p>
          </p:txBody>
        </p:sp>
        <p:cxnSp>
          <p:nvCxnSpPr>
            <p:cNvPr id="13337" name="AutoShape 6"/>
            <p:cNvCxnSpPr>
              <a:cxnSpLocks noChangeShapeType="1"/>
            </p:cNvCxnSpPr>
            <p:nvPr/>
          </p:nvCxnSpPr>
          <p:spPr bwMode="auto">
            <a:xfrm rot="10800000">
              <a:off x="3776611" y="2879712"/>
              <a:ext cx="1673695" cy="684837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63160" y="1819809"/>
              <a:ext cx="1084427" cy="1121872"/>
            </a:xfrm>
            <a:prstGeom prst="rect">
              <a:avLst/>
            </a:prstGeom>
            <a:noFill/>
          </p:spPr>
        </p:pic>
        <p:sp>
          <p:nvSpPr>
            <p:cNvPr id="13339" name="Text Box 24"/>
            <p:cNvSpPr txBox="1">
              <a:spLocks noChangeArrowheads="1"/>
            </p:cNvSpPr>
            <p:nvPr/>
          </p:nvSpPr>
          <p:spPr bwMode="auto">
            <a:xfrm>
              <a:off x="4177388" y="1832639"/>
              <a:ext cx="169309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Hemodynamic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forward model:</a:t>
              </a:r>
              <a:br>
                <a:rPr lang="en-GB" sz="1200">
                  <a:latin typeface="Arial Unicode MS" pitchFamily="34" charset="-128"/>
                </a:rPr>
              </a:br>
              <a:r>
                <a:rPr lang="en-GB" sz="1200">
                  <a:latin typeface="Arial Unicode MS" pitchFamily="34" charset="-128"/>
                </a:rPr>
                <a:t>neural activity</a:t>
              </a:r>
              <a:r>
                <a:rPr lang="en-GB" sz="1200">
                  <a:latin typeface="Arial Unicode MS" pitchFamily="34" charset="-128"/>
                  <a:sym typeface="Symbol" pitchFamily="18" charset="2"/>
                </a:rPr>
                <a:t>BOLD</a:t>
              </a:r>
            </a:p>
          </p:txBody>
        </p:sp>
        <p:pic>
          <p:nvPicPr>
            <p:cNvPr id="13340" name="Picture 27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476500" y="1933575"/>
            <a:ext cx="533400" cy="3690938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636" y="2770485"/>
              <a:ext cx="1792689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379" y="5171970"/>
              <a:ext cx="1462960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7324" y="3725464"/>
              <a:ext cx="2231750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590550" y="1911350"/>
            <a:ext cx="531813" cy="381317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798582" y="2781251"/>
              <a:ext cx="1792335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5911" y="5176903"/>
              <a:ext cx="1463095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140" y="3881227"/>
              <a:ext cx="2234119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38213" y="1239838"/>
            <a:ext cx="1668462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900113" y="1989138"/>
            <a:ext cx="7048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The Generative Model in DCMs for Steady-State Responses - a family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FF0000"/>
                </a:solidFill>
              </a:rPr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9509" y="3937932"/>
              <a:ext cx="2233684" cy="532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Bayesian Inversion</a:t>
              </a:r>
            </a:p>
          </p:txBody>
        </p:sp>
      </p:grp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>
              <a:latin typeface="Arial Unicode MS" pitchFamily="34" charset="-128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884488" y="549275"/>
          <a:ext cx="2911475" cy="577850"/>
        </p:xfrm>
        <a:graphic>
          <a:graphicData uri="http://schemas.openxmlformats.org/presentationml/2006/ole">
            <p:oleObj spid="_x0000_s14338" name="Equation" r:id="rId4" imgW="1981080" imgH="419040" progId="Equation.3">
              <p:embed/>
            </p:oleObj>
          </a:graphicData>
        </a:graphic>
      </p:graphicFrame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239838" y="679450"/>
            <a:ext cx="3411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>
                <a:latin typeface="Arial Unicode MS" pitchFamily="34" charset="-128"/>
              </a:rPr>
              <a:t>Bayes’ rules:</a:t>
            </a:r>
            <a:endParaRPr lang="en-US" sz="1600" b="1">
              <a:latin typeface="Arial Unicode MS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098550" y="4849813"/>
            <a:ext cx="4946650" cy="1708150"/>
            <a:chOff x="1098550" y="4849813"/>
            <a:chExt cx="4946650" cy="1708150"/>
          </a:xfrm>
        </p:grpSpPr>
        <p:graphicFrame>
          <p:nvGraphicFramePr>
            <p:cNvPr id="14342" name="Object 3"/>
            <p:cNvGraphicFramePr>
              <a:graphicFrameLocks noChangeAspect="1"/>
            </p:cNvGraphicFramePr>
            <p:nvPr/>
          </p:nvGraphicFramePr>
          <p:xfrm>
            <a:off x="1470025" y="5080000"/>
            <a:ext cx="1774825" cy="538163"/>
          </p:xfrm>
          <a:graphic>
            <a:graphicData uri="http://schemas.openxmlformats.org/presentationml/2006/ole">
              <p:oleObj spid="_x0000_s14342" name="Equation" r:id="rId5" imgW="977760" imgH="431640" progId="Equation.3">
                <p:embed/>
              </p:oleObj>
            </a:graphicData>
          </a:graphic>
        </p:graphicFrame>
        <p:sp>
          <p:nvSpPr>
            <p:cNvPr id="14387" name="Text Box 8"/>
            <p:cNvSpPr txBox="1">
              <a:spLocks noChangeArrowheads="1"/>
            </p:cNvSpPr>
            <p:nvPr/>
          </p:nvSpPr>
          <p:spPr bwMode="auto">
            <a:xfrm>
              <a:off x="1379538" y="4849813"/>
              <a:ext cx="2503487" cy="80168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>
                  <a:latin typeface="Arial Unicode MS" pitchFamily="34" charset="-128"/>
                </a:rPr>
                <a:t>Model comparison via Bayes factor:</a:t>
              </a:r>
              <a:endParaRPr lang="en-US" sz="1200">
                <a:latin typeface="Arial Unicode MS" pitchFamily="34" charset="-128"/>
              </a:endParaRPr>
            </a:p>
          </p:txBody>
        </p:sp>
        <p:sp>
          <p:nvSpPr>
            <p:cNvPr id="14388" name="AutoShape 11"/>
            <p:cNvSpPr>
              <a:spLocks noChangeArrowheads="1"/>
            </p:cNvSpPr>
            <p:nvPr/>
          </p:nvSpPr>
          <p:spPr bwMode="auto">
            <a:xfrm>
              <a:off x="1098550" y="6007100"/>
              <a:ext cx="520700" cy="153988"/>
            </a:xfrm>
            <a:prstGeom prst="rightArrow">
              <a:avLst>
                <a:gd name="adj1" fmla="val 50000"/>
                <a:gd name="adj2" fmla="val 6413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89" name="Text Box 12"/>
            <p:cNvSpPr txBox="1">
              <a:spLocks noChangeArrowheads="1"/>
            </p:cNvSpPr>
            <p:nvPr/>
          </p:nvSpPr>
          <p:spPr bwMode="auto">
            <a:xfrm>
              <a:off x="1708150" y="5976938"/>
              <a:ext cx="3689350" cy="277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accounts for </a:t>
              </a:r>
              <a:r>
                <a:rPr lang="en-GB" sz="1200" u="sng">
                  <a:latin typeface="Calibri" pitchFamily="34" charset="0"/>
                </a:rPr>
                <a:t>both</a:t>
              </a:r>
              <a:r>
                <a:rPr lang="en-GB" sz="1200">
                  <a:latin typeface="Calibri" pitchFamily="34" charset="0"/>
                </a:rPr>
                <a:t> accuracy and complexity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4390" name="AutoShape 13"/>
            <p:cNvSpPr>
              <a:spLocks noChangeArrowheads="1"/>
            </p:cNvSpPr>
            <p:nvPr/>
          </p:nvSpPr>
          <p:spPr bwMode="auto">
            <a:xfrm>
              <a:off x="1108075" y="6318250"/>
              <a:ext cx="503238" cy="157163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91" name="Text Box 14"/>
            <p:cNvSpPr txBox="1">
              <a:spLocks noChangeArrowheads="1"/>
            </p:cNvSpPr>
            <p:nvPr/>
          </p:nvSpPr>
          <p:spPr bwMode="auto">
            <a:xfrm>
              <a:off x="1716088" y="6280150"/>
              <a:ext cx="4329112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allows for inference about structure (generalisability) of the model</a:t>
              </a:r>
              <a:endParaRPr lang="en-US" sz="1200">
                <a:latin typeface="Calibri" pitchFamily="34" charset="0"/>
              </a:endParaRP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236663" y="2595563"/>
            <a:ext cx="4095750" cy="2125662"/>
            <a:chOff x="1236663" y="2595563"/>
            <a:chExt cx="4095750" cy="2125662"/>
          </a:xfrm>
        </p:grpSpPr>
        <p:sp>
          <p:nvSpPr>
            <p:cNvPr id="14364" name="Text Box 13"/>
            <p:cNvSpPr txBox="1">
              <a:spLocks noChangeArrowheads="1"/>
            </p:cNvSpPr>
            <p:nvPr/>
          </p:nvSpPr>
          <p:spPr bwMode="auto">
            <a:xfrm>
              <a:off x="3028950" y="2595563"/>
              <a:ext cx="23034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models</a:t>
              </a:r>
            </a:p>
          </p:txBody>
        </p:sp>
        <p:grpSp>
          <p:nvGrpSpPr>
            <p:cNvPr id="14365" name="Group 98"/>
            <p:cNvGrpSpPr>
              <a:grpSpLocks/>
            </p:cNvGrpSpPr>
            <p:nvPr/>
          </p:nvGrpSpPr>
          <p:grpSpPr bwMode="auto">
            <a:xfrm>
              <a:off x="1236663" y="2628900"/>
              <a:ext cx="1955800" cy="1358900"/>
              <a:chOff x="1491521" y="4765237"/>
              <a:chExt cx="1956218" cy="1358245"/>
            </a:xfrm>
          </p:grpSpPr>
          <p:pic>
            <p:nvPicPr>
              <p:cNvPr id="61" name="Picture 60" descr="blue_brain_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491521" y="4765237"/>
                <a:ext cx="1956218" cy="1358245"/>
              </a:xfrm>
              <a:prstGeom prst="rect">
                <a:avLst/>
              </a:prstGeom>
              <a:effectLst>
                <a:outerShdw blurRad="165100" dist="50800" dir="7260000" sx="105000" sy="105000" algn="ctr" rotWithShape="0">
                  <a:srgbClr val="000000">
                    <a:alpha val="52000"/>
                  </a:srgbClr>
                </a:outerShdw>
              </a:effectLst>
            </p:spPr>
          </p:pic>
          <p:grpSp>
            <p:nvGrpSpPr>
              <p:cNvPr id="14378" name="Group 95"/>
              <p:cNvGrpSpPr>
                <a:grpSpLocks/>
              </p:cNvGrpSpPr>
              <p:nvPr/>
            </p:nvGrpSpPr>
            <p:grpSpPr bwMode="auto">
              <a:xfrm>
                <a:off x="2128604" y="5164112"/>
                <a:ext cx="846944" cy="891915"/>
                <a:chOff x="2151089" y="5246557"/>
                <a:chExt cx="749777" cy="771994"/>
              </a:xfrm>
            </p:grpSpPr>
            <p:grpSp>
              <p:nvGrpSpPr>
                <p:cNvPr id="14379" name="Group 18"/>
                <p:cNvGrpSpPr>
                  <a:grpSpLocks/>
                </p:cNvGrpSpPr>
                <p:nvPr/>
              </p:nvGrpSpPr>
              <p:grpSpPr bwMode="auto">
                <a:xfrm>
                  <a:off x="2151089" y="5246557"/>
                  <a:ext cx="749777" cy="534382"/>
                  <a:chOff x="1924050" y="2657475"/>
                  <a:chExt cx="904875" cy="695325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1923665" y="3094616"/>
                    <a:ext cx="239200" cy="257332"/>
                  </a:xfrm>
                  <a:prstGeom prst="ellipse">
                    <a:avLst/>
                  </a:prstGeom>
                  <a:solidFill>
                    <a:schemeClr val="bg1">
                      <a:alpha val="65000"/>
                    </a:schemeClr>
                  </a:solidFill>
                  <a:ln w="25400" cmpd="sng">
                    <a:solidFill>
                      <a:schemeClr val="bg1">
                        <a:alpha val="73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2590370" y="2933784"/>
                    <a:ext cx="239199" cy="255545"/>
                  </a:xfrm>
                  <a:prstGeom prst="ellipse">
                    <a:avLst/>
                  </a:prstGeom>
                  <a:solidFill>
                    <a:schemeClr val="bg1">
                      <a:alpha val="65000"/>
                    </a:schemeClr>
                  </a:solidFill>
                  <a:ln w="25400" cmpd="sng">
                    <a:solidFill>
                      <a:schemeClr val="bg1">
                        <a:alpha val="73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2400368" y="2656795"/>
                    <a:ext cx="239199" cy="257332"/>
                  </a:xfrm>
                  <a:prstGeom prst="ellipse">
                    <a:avLst/>
                  </a:prstGeom>
                  <a:solidFill>
                    <a:schemeClr val="bg1">
                      <a:alpha val="65000"/>
                    </a:schemeClr>
                  </a:solidFill>
                  <a:ln w="25400" cmpd="sng">
                    <a:solidFill>
                      <a:schemeClr val="bg1">
                        <a:alpha val="73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cxnSp>
                <p:nvCxnSpPr>
                  <p:cNvPr id="67" name="Straight Arrow Connector 66"/>
                  <p:cNvCxnSpPr>
                    <a:stCxn id="66" idx="3"/>
                    <a:endCxn id="64" idx="7"/>
                  </p:cNvCxnSpPr>
                  <p:nvPr/>
                </p:nvCxnSpPr>
                <p:spPr>
                  <a:xfrm rot="5400000">
                    <a:off x="2153843" y="2849995"/>
                    <a:ext cx="255545" cy="308753"/>
                  </a:xfrm>
                  <a:prstGeom prst="straightConnector1">
                    <a:avLst/>
                  </a:prstGeom>
                  <a:ln w="25400" cmpd="sng">
                    <a:solidFill>
                      <a:schemeClr val="bg1">
                        <a:alpha val="73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65" idx="3"/>
                  </p:cNvCxnSpPr>
                  <p:nvPr/>
                </p:nvCxnSpPr>
                <p:spPr>
                  <a:xfrm rot="5400000">
                    <a:off x="2399417" y="2962750"/>
                    <a:ext cx="37528" cy="415629"/>
                  </a:xfrm>
                  <a:prstGeom prst="straightConnector1">
                    <a:avLst/>
                  </a:prstGeom>
                  <a:ln w="25400" cmpd="sng">
                    <a:solidFill>
                      <a:schemeClr val="bg1">
                        <a:alpha val="73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>
                    <a:stCxn id="65" idx="7"/>
                  </p:cNvCxnSpPr>
                  <p:nvPr/>
                </p:nvCxnSpPr>
                <p:spPr>
                  <a:xfrm rot="16200000" flipV="1">
                    <a:off x="2634720" y="2812089"/>
                    <a:ext cx="191212" cy="127234"/>
                  </a:xfrm>
                  <a:prstGeom prst="straightConnector1">
                    <a:avLst/>
                  </a:prstGeom>
                  <a:ln w="25400" cmpd="sng">
                    <a:solidFill>
                      <a:schemeClr val="bg1">
                        <a:alpha val="73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Arrow Connector 62"/>
                <p:cNvCxnSpPr/>
                <p:nvPr/>
              </p:nvCxnSpPr>
              <p:spPr>
                <a:xfrm rot="16200000" flipV="1">
                  <a:off x="2656340" y="5855756"/>
                  <a:ext cx="318627" cy="5623"/>
                </a:xfrm>
                <a:prstGeom prst="straightConnector1">
                  <a:avLst/>
                </a:prstGeom>
                <a:ln w="25400">
                  <a:solidFill>
                    <a:schemeClr val="bg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366" name="Group 97"/>
            <p:cNvGrpSpPr>
              <a:grpSpLocks/>
            </p:cNvGrpSpPr>
            <p:nvPr/>
          </p:nvGrpSpPr>
          <p:grpSpPr bwMode="auto">
            <a:xfrm>
              <a:off x="2768600" y="3027363"/>
              <a:ext cx="1955800" cy="1366837"/>
              <a:chOff x="3045500" y="5164112"/>
              <a:chExt cx="1956218" cy="1366603"/>
            </a:xfrm>
          </p:grpSpPr>
          <p:pic>
            <p:nvPicPr>
              <p:cNvPr id="81" name="Picture 80" descr="blue_brain_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5500" y="5172048"/>
                <a:ext cx="1956218" cy="1358667"/>
              </a:xfrm>
              <a:prstGeom prst="rect">
                <a:avLst/>
              </a:prstGeom>
              <a:effectLst>
                <a:outerShdw blurRad="165100" dist="50800" dir="7260000" sx="105000" sy="105000" algn="ctr" rotWithShape="0">
                  <a:srgbClr val="000000">
                    <a:alpha val="52000"/>
                  </a:srgbClr>
                </a:outerShdw>
              </a:effectLst>
            </p:spPr>
          </p:pic>
          <p:grpSp>
            <p:nvGrpSpPr>
              <p:cNvPr id="14370" name="Group 96"/>
              <p:cNvGrpSpPr>
                <a:grpSpLocks/>
              </p:cNvGrpSpPr>
              <p:nvPr/>
            </p:nvGrpSpPr>
            <p:grpSpPr bwMode="auto">
              <a:xfrm>
                <a:off x="3732552" y="5164112"/>
                <a:ext cx="1019330" cy="994082"/>
                <a:chOff x="3857865" y="5426438"/>
                <a:chExt cx="811572" cy="69428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3858250" y="5956321"/>
                  <a:ext cx="163083" cy="164064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314629" y="5853226"/>
                  <a:ext cx="163083" cy="164064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184416" y="5678077"/>
                  <a:ext cx="163083" cy="162956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87" name="Straight Arrow Connector 86"/>
                <p:cNvCxnSpPr>
                  <a:stCxn id="86" idx="3"/>
                  <a:endCxn id="84" idx="7"/>
                </p:cNvCxnSpPr>
                <p:nvPr/>
              </p:nvCxnSpPr>
              <p:spPr>
                <a:xfrm rot="5400000">
                  <a:off x="4021396" y="5793670"/>
                  <a:ext cx="162956" cy="21112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4" idx="6"/>
                  <a:endCxn id="85" idx="3"/>
                </p:cNvCxnSpPr>
                <p:nvPr/>
              </p:nvCxnSpPr>
              <p:spPr>
                <a:xfrm flipV="1">
                  <a:off x="4021332" y="5992902"/>
                  <a:ext cx="317317" cy="45451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 rot="10800000" flipV="1">
                  <a:off x="4336121" y="5426438"/>
                  <a:ext cx="333751" cy="246096"/>
                </a:xfrm>
                <a:prstGeom prst="straightConnector1">
                  <a:avLst/>
                </a:prstGeom>
                <a:ln w="25400">
                  <a:solidFill>
                    <a:schemeClr val="bg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67" name="TextBox 110"/>
            <p:cNvSpPr txBox="1">
              <a:spLocks noChangeArrowheads="1"/>
            </p:cNvSpPr>
            <p:nvPr/>
          </p:nvSpPr>
          <p:spPr bwMode="auto">
            <a:xfrm>
              <a:off x="1528763" y="4017963"/>
              <a:ext cx="96361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Model 1</a:t>
              </a:r>
            </a:p>
          </p:txBody>
        </p:sp>
        <p:sp>
          <p:nvSpPr>
            <p:cNvPr id="14368" name="TextBox 111"/>
            <p:cNvSpPr txBox="1">
              <a:spLocks noChangeArrowheads="1"/>
            </p:cNvSpPr>
            <p:nvPr/>
          </p:nvSpPr>
          <p:spPr bwMode="auto">
            <a:xfrm>
              <a:off x="3203575" y="4352925"/>
              <a:ext cx="96361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Model 2</a:t>
              </a:r>
            </a:p>
          </p:txBody>
        </p:sp>
      </p:grp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>
                <a:latin typeface="Arial Unicode MS" pitchFamily="34" charset="-128"/>
              </a:rPr>
              <a:t>Free Energy:</a:t>
            </a:r>
            <a:endParaRPr lang="en-US" sz="1600" b="1">
              <a:latin typeface="Arial Unicode MS" pitchFamily="34" charset="-128"/>
            </a:endParaRP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p:oleObj spid="_x0000_s14339" name="Equation" r:id="rId7" imgW="2133360" imgH="279360" progId="Equation.3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51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403850" y="2047875"/>
            <a:ext cx="3405188" cy="4178300"/>
            <a:chOff x="3404" y="1290"/>
            <a:chExt cx="2145" cy="2632"/>
          </a:xfrm>
        </p:grpSpPr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3808" y="1290"/>
              <a:ext cx="1451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parameters</a:t>
              </a:r>
            </a:p>
          </p:txBody>
        </p:sp>
        <p:pic>
          <p:nvPicPr>
            <p:cNvPr id="101" name="Picture 10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7" y="1747"/>
              <a:ext cx="1232" cy="856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05" name="Oval 104"/>
            <p:cNvSpPr/>
            <p:nvPr/>
          </p:nvSpPr>
          <p:spPr>
            <a:xfrm>
              <a:off x="4719" y="2243"/>
              <a:ext cx="140" cy="144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5112" y="2153"/>
              <a:ext cx="140" cy="14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99" y="1998"/>
              <a:ext cx="141" cy="14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Straight Arrow Connector 107"/>
            <p:cNvCxnSpPr>
              <a:stCxn id="107" idx="3"/>
              <a:endCxn id="105" idx="7"/>
            </p:cNvCxnSpPr>
            <p:nvPr/>
          </p:nvCxnSpPr>
          <p:spPr>
            <a:xfrm rot="5400000">
              <a:off x="4857" y="2102"/>
              <a:ext cx="144" cy="182"/>
            </a:xfrm>
            <a:prstGeom prst="straightConnector1">
              <a:avLst/>
            </a:prstGeom>
            <a:ln w="127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</p:cNvCxnSpPr>
            <p:nvPr/>
          </p:nvCxnSpPr>
          <p:spPr>
            <a:xfrm rot="5400000">
              <a:off x="5000" y="2172"/>
              <a:ext cx="21" cy="245"/>
            </a:xfrm>
            <a:prstGeom prst="straightConnector1">
              <a:avLst/>
            </a:prstGeom>
            <a:ln w="508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7"/>
            </p:cNvCxnSpPr>
            <p:nvPr/>
          </p:nvCxnSpPr>
          <p:spPr>
            <a:xfrm rot="16200000" flipV="1">
              <a:off x="5141" y="2076"/>
              <a:ext cx="106" cy="74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5076" y="2443"/>
              <a:ext cx="231" cy="4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12"/>
            <p:cNvSpPr txBox="1">
              <a:spLocks noChangeArrowheads="1"/>
            </p:cNvSpPr>
            <p:nvPr/>
          </p:nvSpPr>
          <p:spPr bwMode="auto">
            <a:xfrm>
              <a:off x="4619" y="2645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Model 1</a:t>
              </a:r>
            </a:p>
          </p:txBody>
        </p:sp>
        <p:pic>
          <p:nvPicPr>
            <p:cNvPr id="14363" name="Picture 23" descr="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1" y="2828"/>
              <a:ext cx="1238" cy="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340" name="Object 6"/>
            <p:cNvGraphicFramePr>
              <a:graphicFrameLocks noChangeAspect="1"/>
            </p:cNvGraphicFramePr>
            <p:nvPr/>
          </p:nvGraphicFramePr>
          <p:xfrm>
            <a:off x="3404" y="3022"/>
            <a:ext cx="869" cy="217"/>
          </p:xfrm>
          <a:graphic>
            <a:graphicData uri="http://schemas.openxmlformats.org/presentationml/2006/ole">
              <p:oleObj spid="_x0000_s14340" name="Equation" r:id="rId9" imgW="1041120" imgH="253800" progId="Equation.3">
                <p:embed/>
              </p:oleObj>
            </a:graphicData>
          </a:graphic>
        </p:graphicFrame>
        <p:graphicFrame>
          <p:nvGraphicFramePr>
            <p:cNvPr id="14341" name="Object 7"/>
            <p:cNvGraphicFramePr>
              <a:graphicFrameLocks noChangeAspect="1"/>
            </p:cNvGraphicFramePr>
            <p:nvPr/>
          </p:nvGraphicFramePr>
          <p:xfrm>
            <a:off x="4383" y="3775"/>
            <a:ext cx="1080" cy="147"/>
          </p:xfrm>
          <a:graphic>
            <a:graphicData uri="http://schemas.openxmlformats.org/presentationml/2006/ole">
              <p:oleObj spid="_x0000_s14341" name="Equation" r:id="rId10" imgW="148572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31788"/>
            <a:ext cx="8153400" cy="990600"/>
          </a:xfrm>
        </p:spPr>
        <p:txBody>
          <a:bodyPr/>
          <a:lstStyle/>
          <a:p>
            <a:r>
              <a:rPr lang="de-CH" sz="2800" smtClean="0">
                <a:solidFill>
                  <a:schemeClr val="tx1"/>
                </a:solidFill>
                <a:latin typeface="Arial Unicode MS" pitchFamily="34" charset="-128"/>
              </a:rPr>
              <a:t>Fixed effects BMS at group level</a:t>
            </a:r>
            <a:endParaRPr lang="en-US" sz="280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158038" cy="4214813"/>
          </a:xfrm>
        </p:spPr>
        <p:txBody>
          <a:bodyPr/>
          <a:lstStyle/>
          <a:p>
            <a:pPr>
              <a:buFontTx/>
              <a:buNone/>
            </a:pPr>
            <a:r>
              <a:rPr lang="de-CH" sz="1400" b="1" smtClean="0"/>
              <a:t>Group Bayes factor (GBF)</a:t>
            </a:r>
            <a:r>
              <a:rPr lang="de-CH" sz="1400" smtClean="0"/>
              <a:t> for 1...</a:t>
            </a:r>
            <a:r>
              <a:rPr lang="de-CH" sz="1400" i="1" smtClean="0"/>
              <a:t>K</a:t>
            </a:r>
            <a:r>
              <a:rPr lang="de-CH" sz="1400" smtClean="0"/>
              <a:t> subjects:</a:t>
            </a:r>
          </a:p>
          <a:p>
            <a:pPr>
              <a:spcBef>
                <a:spcPct val="400000"/>
              </a:spcBef>
              <a:buFontTx/>
              <a:buNone/>
            </a:pPr>
            <a:endParaRPr lang="de-CH" sz="1400" b="1" smtClean="0"/>
          </a:p>
          <a:p>
            <a:pPr>
              <a:spcBef>
                <a:spcPct val="400000"/>
              </a:spcBef>
              <a:buFontTx/>
              <a:buNone/>
            </a:pPr>
            <a:r>
              <a:rPr lang="de-CH" sz="1400" b="1" smtClean="0"/>
              <a:t>Average Bayes factor (ABF):</a:t>
            </a:r>
          </a:p>
          <a:p>
            <a:pPr>
              <a:spcBef>
                <a:spcPct val="350000"/>
              </a:spcBef>
              <a:buFontTx/>
              <a:buNone/>
            </a:pPr>
            <a:endParaRPr lang="de-CH" sz="1400" b="1" smtClean="0"/>
          </a:p>
          <a:p>
            <a:pPr>
              <a:spcBef>
                <a:spcPct val="350000"/>
              </a:spcBef>
              <a:buFontTx/>
              <a:buNone/>
            </a:pPr>
            <a:r>
              <a:rPr lang="de-CH" sz="1400" b="1" smtClean="0"/>
              <a:t>Problems:</a:t>
            </a:r>
          </a:p>
          <a:p>
            <a:pPr>
              <a:buFontTx/>
              <a:buChar char="-"/>
            </a:pPr>
            <a:r>
              <a:rPr lang="de-CH" sz="1400" smtClean="0"/>
              <a:t>blind with regard to group heterogeneity</a:t>
            </a:r>
          </a:p>
          <a:p>
            <a:pPr>
              <a:buFontTx/>
              <a:buChar char="-"/>
            </a:pPr>
            <a:r>
              <a:rPr lang="de-CH" sz="1400" smtClean="0"/>
              <a:t>sensitive to outliers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700088" y="2155825"/>
          <a:ext cx="2262187" cy="762000"/>
        </p:xfrm>
        <a:graphic>
          <a:graphicData uri="http://schemas.openxmlformats.org/presentationml/2006/ole">
            <p:oleObj spid="_x0000_s15362" name="Equation" r:id="rId3" imgW="1143000" imgH="34272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249738" y="2138363"/>
          <a:ext cx="4125912" cy="779462"/>
        </p:xfrm>
        <a:graphic>
          <a:graphicData uri="http://schemas.openxmlformats.org/presentationml/2006/ole">
            <p:oleObj spid="_x0000_s15363" name="Equation" r:id="rId4" imgW="2044440" imgH="342720" progId="Equation.3">
              <p:embed/>
            </p:oleObj>
          </a:graphicData>
        </a:graphic>
      </p:graphicFrame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460750" y="2674938"/>
            <a:ext cx="38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or</a:t>
            </a:r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517650" y="3997325"/>
          <a:ext cx="2820988" cy="992188"/>
        </p:xfrm>
        <a:graphic>
          <a:graphicData uri="http://schemas.openxmlformats.org/presentationml/2006/ole">
            <p:oleObj spid="_x0000_s15364" name="Equation" r:id="rId5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31788"/>
            <a:ext cx="8153400" cy="990600"/>
          </a:xfrm>
        </p:spPr>
        <p:txBody>
          <a:bodyPr/>
          <a:lstStyle/>
          <a:p>
            <a:r>
              <a:rPr lang="de-CH" sz="2800" smtClean="0">
                <a:solidFill>
                  <a:schemeClr val="tx1"/>
                </a:solidFill>
                <a:latin typeface="Arial Unicode MS" pitchFamily="34" charset="-128"/>
              </a:rPr>
              <a:t>Random effects BMS at group level</a:t>
            </a:r>
            <a:endParaRPr lang="en-US" sz="280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16400" name="Group 8"/>
          <p:cNvGrpSpPr>
            <a:grpSpLocks/>
          </p:cNvGrpSpPr>
          <p:nvPr/>
        </p:nvGrpSpPr>
        <p:grpSpPr bwMode="auto">
          <a:xfrm>
            <a:off x="701675" y="1909763"/>
            <a:ext cx="7732713" cy="4603750"/>
            <a:chOff x="626534" y="1135064"/>
            <a:chExt cx="7386784" cy="5386387"/>
          </a:xfrm>
        </p:grpSpPr>
        <p:grpSp>
          <p:nvGrpSpPr>
            <p:cNvPr id="16401" name="Group 9"/>
            <p:cNvGrpSpPr>
              <a:grpSpLocks/>
            </p:cNvGrpSpPr>
            <p:nvPr/>
          </p:nvGrpSpPr>
          <p:grpSpPr bwMode="auto">
            <a:xfrm>
              <a:off x="626534" y="4938714"/>
              <a:ext cx="1910644" cy="935037"/>
              <a:chOff x="431" y="2750"/>
              <a:chExt cx="1406" cy="589"/>
            </a:xfrm>
          </p:grpSpPr>
          <p:sp>
            <p:nvSpPr>
              <p:cNvPr id="16434" name="Oval 3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86" name="Object 4"/>
              <p:cNvGraphicFramePr>
                <a:graphicFrameLocks noChangeAspect="1"/>
              </p:cNvGraphicFramePr>
              <p:nvPr/>
            </p:nvGraphicFramePr>
            <p:xfrm>
              <a:off x="565" y="2886"/>
              <a:ext cx="1136" cy="272"/>
            </p:xfrm>
            <a:graphic>
              <a:graphicData uri="http://schemas.openxmlformats.org/presentationml/2006/ole">
                <p:oleObj spid="_x0000_s16386" name="Equation" r:id="rId3" imgW="901440" imgH="215640" progId="Equation.3">
                  <p:embed/>
                </p:oleObj>
              </a:graphicData>
            </a:graphic>
          </p:graphicFrame>
        </p:grpSp>
        <p:grpSp>
          <p:nvGrpSpPr>
            <p:cNvPr id="16402" name="Group 5"/>
            <p:cNvGrpSpPr>
              <a:grpSpLocks/>
            </p:cNvGrpSpPr>
            <p:nvPr/>
          </p:nvGrpSpPr>
          <p:grpSpPr bwMode="auto">
            <a:xfrm>
              <a:off x="935568" y="5154614"/>
              <a:ext cx="1910644" cy="935037"/>
              <a:chOff x="431" y="2750"/>
              <a:chExt cx="1406" cy="589"/>
            </a:xfrm>
          </p:grpSpPr>
          <p:sp>
            <p:nvSpPr>
              <p:cNvPr id="16433" name="Oval 6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87" name="Object 7"/>
              <p:cNvGraphicFramePr>
                <a:graphicFrameLocks noChangeAspect="1"/>
              </p:cNvGraphicFramePr>
              <p:nvPr/>
            </p:nvGraphicFramePr>
            <p:xfrm>
              <a:off x="565" y="2886"/>
              <a:ext cx="1136" cy="272"/>
            </p:xfrm>
            <a:graphic>
              <a:graphicData uri="http://schemas.openxmlformats.org/presentationml/2006/ole">
                <p:oleObj spid="_x0000_s16387" name="Equation" r:id="rId4" imgW="901440" imgH="215640" progId="Equation.3">
                  <p:embed/>
                </p:oleObj>
              </a:graphicData>
            </a:graphic>
          </p:graphicFrame>
        </p:grpSp>
        <p:grpSp>
          <p:nvGrpSpPr>
            <p:cNvPr id="16403" name="Group 8"/>
            <p:cNvGrpSpPr>
              <a:grpSpLocks/>
            </p:cNvGrpSpPr>
            <p:nvPr/>
          </p:nvGrpSpPr>
          <p:grpSpPr bwMode="auto">
            <a:xfrm>
              <a:off x="1243190" y="5372100"/>
              <a:ext cx="1909233" cy="935038"/>
              <a:chOff x="431" y="2750"/>
              <a:chExt cx="1406" cy="589"/>
            </a:xfrm>
          </p:grpSpPr>
          <p:sp>
            <p:nvSpPr>
              <p:cNvPr id="16432" name="Oval 9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88" name="Object 10"/>
              <p:cNvGraphicFramePr>
                <a:graphicFrameLocks noChangeAspect="1"/>
              </p:cNvGraphicFramePr>
              <p:nvPr/>
            </p:nvGraphicFramePr>
            <p:xfrm>
              <a:off x="533" y="2886"/>
              <a:ext cx="1200" cy="272"/>
            </p:xfrm>
            <a:graphic>
              <a:graphicData uri="http://schemas.openxmlformats.org/presentationml/2006/ole">
                <p:oleObj spid="_x0000_s16388" name="Equation" r:id="rId5" imgW="952200" imgH="215640" progId="Equation.3">
                  <p:embed/>
                </p:oleObj>
              </a:graphicData>
            </a:graphic>
          </p:graphicFrame>
        </p:grp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1611490" y="5586414"/>
              <a:ext cx="1910644" cy="935037"/>
              <a:chOff x="431" y="2750"/>
              <a:chExt cx="1406" cy="589"/>
            </a:xfrm>
          </p:grpSpPr>
          <p:sp>
            <p:nvSpPr>
              <p:cNvPr id="16431" name="Oval 12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89" name="Object 13"/>
              <p:cNvGraphicFramePr>
                <a:graphicFrameLocks noChangeAspect="1"/>
              </p:cNvGraphicFramePr>
              <p:nvPr/>
            </p:nvGraphicFramePr>
            <p:xfrm>
              <a:off x="565" y="2886"/>
              <a:ext cx="1136" cy="272"/>
            </p:xfrm>
            <a:graphic>
              <a:graphicData uri="http://schemas.openxmlformats.org/presentationml/2006/ole">
                <p:oleObj spid="_x0000_s16389" name="Equation" r:id="rId6" imgW="901440" imgH="215640" progId="Equation.3">
                  <p:embed/>
                </p:oleObj>
              </a:graphicData>
            </a:graphic>
          </p:graphicFrame>
        </p:grpSp>
        <p:grpSp>
          <p:nvGrpSpPr>
            <p:cNvPr id="16405" name="Group 14"/>
            <p:cNvGrpSpPr>
              <a:grpSpLocks/>
            </p:cNvGrpSpPr>
            <p:nvPr/>
          </p:nvGrpSpPr>
          <p:grpSpPr bwMode="auto">
            <a:xfrm>
              <a:off x="687212" y="3643314"/>
              <a:ext cx="1910644" cy="935037"/>
              <a:chOff x="431" y="2750"/>
              <a:chExt cx="1406" cy="589"/>
            </a:xfrm>
          </p:grpSpPr>
          <p:sp>
            <p:nvSpPr>
              <p:cNvPr id="16430" name="Oval 15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0" name="Object 16"/>
              <p:cNvGraphicFramePr>
                <a:graphicFrameLocks noChangeAspect="1"/>
              </p:cNvGraphicFramePr>
              <p:nvPr/>
            </p:nvGraphicFramePr>
            <p:xfrm>
              <a:off x="541" y="2878"/>
              <a:ext cx="1184" cy="288"/>
            </p:xfrm>
            <a:graphic>
              <a:graphicData uri="http://schemas.openxmlformats.org/presentationml/2006/ole">
                <p:oleObj spid="_x0000_s16390" name="Equation" r:id="rId7" imgW="939600" imgH="228600" progId="Equation.3">
                  <p:embed/>
                </p:oleObj>
              </a:graphicData>
            </a:graphic>
          </p:graphicFrame>
        </p:grpSp>
        <p:grpSp>
          <p:nvGrpSpPr>
            <p:cNvPr id="16406" name="Group 17"/>
            <p:cNvGrpSpPr>
              <a:grpSpLocks/>
            </p:cNvGrpSpPr>
            <p:nvPr/>
          </p:nvGrpSpPr>
          <p:grpSpPr bwMode="auto">
            <a:xfrm>
              <a:off x="1119012" y="2346325"/>
              <a:ext cx="1910644" cy="935038"/>
              <a:chOff x="3379" y="1117"/>
              <a:chExt cx="1406" cy="589"/>
            </a:xfrm>
          </p:grpSpPr>
          <p:sp>
            <p:nvSpPr>
              <p:cNvPr id="16429" name="Oval 18"/>
              <p:cNvSpPr>
                <a:spLocks noChangeArrowheads="1"/>
              </p:cNvSpPr>
              <p:nvPr/>
            </p:nvSpPr>
            <p:spPr bwMode="auto">
              <a:xfrm>
                <a:off x="3379" y="1117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1" name="Object 19"/>
              <p:cNvGraphicFramePr>
                <a:graphicFrameLocks noChangeAspect="1"/>
              </p:cNvGraphicFramePr>
              <p:nvPr/>
            </p:nvGraphicFramePr>
            <p:xfrm>
              <a:off x="3588" y="1279"/>
              <a:ext cx="1040" cy="256"/>
            </p:xfrm>
            <a:graphic>
              <a:graphicData uri="http://schemas.openxmlformats.org/presentationml/2006/ole">
                <p:oleObj spid="_x0000_s16391" name="Equation" r:id="rId8" imgW="825480" imgH="203040" progId="Equation.3">
                  <p:embed/>
                </p:oleObj>
              </a:graphicData>
            </a:graphic>
          </p:graphicFrame>
        </p:grpSp>
        <p:grpSp>
          <p:nvGrpSpPr>
            <p:cNvPr id="16407" name="Group 20"/>
            <p:cNvGrpSpPr>
              <a:grpSpLocks/>
            </p:cNvGrpSpPr>
            <p:nvPr/>
          </p:nvGrpSpPr>
          <p:grpSpPr bwMode="auto">
            <a:xfrm>
              <a:off x="1735667" y="1135064"/>
              <a:ext cx="739422" cy="720725"/>
              <a:chOff x="839" y="300"/>
              <a:chExt cx="544" cy="454"/>
            </a:xfrm>
          </p:grpSpPr>
          <p:sp>
            <p:nvSpPr>
              <p:cNvPr id="16428" name="Oval 21"/>
              <p:cNvSpPr>
                <a:spLocks noChangeArrowheads="1"/>
              </p:cNvSpPr>
              <p:nvPr/>
            </p:nvSpPr>
            <p:spPr bwMode="auto">
              <a:xfrm>
                <a:off x="839" y="300"/>
                <a:ext cx="544" cy="4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2" name="Object 22"/>
              <p:cNvGraphicFramePr>
                <a:graphicFrameLocks noChangeAspect="1"/>
              </p:cNvGraphicFramePr>
              <p:nvPr/>
            </p:nvGraphicFramePr>
            <p:xfrm>
              <a:off x="1020" y="436"/>
              <a:ext cx="192" cy="176"/>
            </p:xfrm>
            <a:graphic>
              <a:graphicData uri="http://schemas.openxmlformats.org/presentationml/2006/ole">
                <p:oleObj spid="_x0000_s16392" name="Equation" r:id="rId9" imgW="152280" imgH="139680" progId="Equation.3">
                  <p:embed/>
                </p:oleObj>
              </a:graphicData>
            </a:graphic>
          </p:graphicFrame>
        </p:grp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2105378" y="1855789"/>
              <a:ext cx="0" cy="5032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409" name="Group 24"/>
            <p:cNvGrpSpPr>
              <a:grpSpLocks/>
            </p:cNvGrpSpPr>
            <p:nvPr/>
          </p:nvGrpSpPr>
          <p:grpSpPr bwMode="auto">
            <a:xfrm>
              <a:off x="994834" y="3859214"/>
              <a:ext cx="1912055" cy="935037"/>
              <a:chOff x="431" y="2750"/>
              <a:chExt cx="1406" cy="589"/>
            </a:xfrm>
          </p:grpSpPr>
          <p:sp>
            <p:nvSpPr>
              <p:cNvPr id="16427" name="Oval 25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3" name="Object 26"/>
              <p:cNvGraphicFramePr>
                <a:graphicFrameLocks noChangeAspect="1"/>
              </p:cNvGraphicFramePr>
              <p:nvPr/>
            </p:nvGraphicFramePr>
            <p:xfrm>
              <a:off x="541" y="2878"/>
              <a:ext cx="1184" cy="288"/>
            </p:xfrm>
            <a:graphic>
              <a:graphicData uri="http://schemas.openxmlformats.org/presentationml/2006/ole">
                <p:oleObj spid="_x0000_s16393" name="Equation" r:id="rId10" imgW="939600" imgH="228600" progId="Equation.3">
                  <p:embed/>
                </p:oleObj>
              </a:graphicData>
            </a:graphic>
          </p:graphicFrame>
        </p:grpSp>
        <p:grpSp>
          <p:nvGrpSpPr>
            <p:cNvPr id="16410" name="Group 27"/>
            <p:cNvGrpSpPr>
              <a:grpSpLocks/>
            </p:cNvGrpSpPr>
            <p:nvPr/>
          </p:nvGrpSpPr>
          <p:grpSpPr bwMode="auto">
            <a:xfrm>
              <a:off x="1305279" y="4075114"/>
              <a:ext cx="1909233" cy="935037"/>
              <a:chOff x="431" y="2750"/>
              <a:chExt cx="1406" cy="589"/>
            </a:xfrm>
          </p:grpSpPr>
          <p:sp>
            <p:nvSpPr>
              <p:cNvPr id="16426" name="Oval 28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4" name="Object 29"/>
              <p:cNvGraphicFramePr>
                <a:graphicFrameLocks noChangeAspect="1"/>
              </p:cNvGraphicFramePr>
              <p:nvPr/>
            </p:nvGraphicFramePr>
            <p:xfrm>
              <a:off x="541" y="2878"/>
              <a:ext cx="1184" cy="288"/>
            </p:xfrm>
            <a:graphic>
              <a:graphicData uri="http://schemas.openxmlformats.org/presentationml/2006/ole">
                <p:oleObj spid="_x0000_s16394" name="Equation" r:id="rId11" imgW="939600" imgH="228600" progId="Equation.3">
                  <p:embed/>
                </p:oleObj>
              </a:graphicData>
            </a:graphic>
          </p:graphicFrame>
        </p:grpSp>
        <p:sp>
          <p:nvSpPr>
            <p:cNvPr id="16411" name="Line 30"/>
            <p:cNvSpPr>
              <a:spLocks noChangeShapeType="1"/>
            </p:cNvSpPr>
            <p:nvPr/>
          </p:nvSpPr>
          <p:spPr bwMode="auto">
            <a:xfrm>
              <a:off x="2105378" y="3209925"/>
              <a:ext cx="431800" cy="10795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2" name="Line 31"/>
            <p:cNvSpPr>
              <a:spLocks noChangeShapeType="1"/>
            </p:cNvSpPr>
            <p:nvPr/>
          </p:nvSpPr>
          <p:spPr bwMode="auto">
            <a:xfrm flipH="1">
              <a:off x="1674990" y="3209925"/>
              <a:ext cx="430388" cy="4318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3" name="Line 32"/>
            <p:cNvSpPr>
              <a:spLocks noChangeShapeType="1"/>
            </p:cNvSpPr>
            <p:nvPr/>
          </p:nvSpPr>
          <p:spPr bwMode="auto">
            <a:xfrm>
              <a:off x="2105378" y="3209925"/>
              <a:ext cx="124178" cy="8636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4" name="Line 33"/>
            <p:cNvSpPr>
              <a:spLocks noChangeShapeType="1"/>
            </p:cNvSpPr>
            <p:nvPr/>
          </p:nvSpPr>
          <p:spPr bwMode="auto">
            <a:xfrm flipH="1">
              <a:off x="1920523" y="3209925"/>
              <a:ext cx="184855" cy="6477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5" name="Line 34"/>
            <p:cNvSpPr>
              <a:spLocks noChangeShapeType="1"/>
            </p:cNvSpPr>
            <p:nvPr/>
          </p:nvSpPr>
          <p:spPr bwMode="auto">
            <a:xfrm>
              <a:off x="2535767" y="5081589"/>
              <a:ext cx="0" cy="5032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6" name="Line 35"/>
            <p:cNvSpPr>
              <a:spLocks noChangeShapeType="1"/>
            </p:cNvSpPr>
            <p:nvPr/>
          </p:nvSpPr>
          <p:spPr bwMode="auto">
            <a:xfrm>
              <a:off x="2229556" y="4867275"/>
              <a:ext cx="0" cy="5032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7" name="Line 36"/>
            <p:cNvSpPr>
              <a:spLocks noChangeShapeType="1"/>
            </p:cNvSpPr>
            <p:nvPr/>
          </p:nvSpPr>
          <p:spPr bwMode="auto">
            <a:xfrm>
              <a:off x="1920523" y="4649789"/>
              <a:ext cx="0" cy="5032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418" name="Group 37"/>
            <p:cNvGrpSpPr>
              <a:grpSpLocks/>
            </p:cNvGrpSpPr>
            <p:nvPr/>
          </p:nvGrpSpPr>
          <p:grpSpPr bwMode="auto">
            <a:xfrm>
              <a:off x="1610079" y="4291014"/>
              <a:ext cx="1914877" cy="935037"/>
              <a:chOff x="3741" y="2342"/>
              <a:chExt cx="1409" cy="589"/>
            </a:xfrm>
          </p:grpSpPr>
          <p:sp>
            <p:nvSpPr>
              <p:cNvPr id="16425" name="Oval 38"/>
              <p:cNvSpPr>
                <a:spLocks noChangeArrowheads="1"/>
              </p:cNvSpPr>
              <p:nvPr/>
            </p:nvSpPr>
            <p:spPr bwMode="auto">
              <a:xfrm>
                <a:off x="3741" y="2342"/>
                <a:ext cx="1406" cy="5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5" name="Object 39"/>
              <p:cNvGraphicFramePr>
                <a:graphicFrameLocks noChangeAspect="1"/>
              </p:cNvGraphicFramePr>
              <p:nvPr/>
            </p:nvGraphicFramePr>
            <p:xfrm>
              <a:off x="3790" y="2496"/>
              <a:ext cx="1360" cy="272"/>
            </p:xfrm>
            <a:graphic>
              <a:graphicData uri="http://schemas.openxmlformats.org/presentationml/2006/ole">
                <p:oleObj spid="_x0000_s16395" name="Equation" r:id="rId12" imgW="1079280" imgH="215640" progId="Equation.3">
                  <p:embed/>
                </p:oleObj>
              </a:graphicData>
            </a:graphic>
          </p:graphicFrame>
        </p:grpSp>
        <p:graphicFrame>
          <p:nvGraphicFramePr>
            <p:cNvPr id="16396" name="Object 52"/>
            <p:cNvGraphicFramePr>
              <a:graphicFrameLocks noChangeAspect="1"/>
            </p:cNvGraphicFramePr>
            <p:nvPr/>
          </p:nvGraphicFramePr>
          <p:xfrm>
            <a:off x="4374445" y="3009901"/>
            <a:ext cx="2926644" cy="568325"/>
          </p:xfrm>
          <a:graphic>
            <a:graphicData uri="http://schemas.openxmlformats.org/presentationml/2006/ole">
              <p:oleObj spid="_x0000_s16396" name="Equation" r:id="rId13" imgW="1600200" imgH="279400" progId="Equation.3">
                <p:embed/>
              </p:oleObj>
            </a:graphicData>
          </a:graphic>
        </p:graphicFrame>
        <p:graphicFrame>
          <p:nvGraphicFramePr>
            <p:cNvPr id="16397" name="Object 54"/>
            <p:cNvGraphicFramePr>
              <a:graphicFrameLocks noChangeAspect="1"/>
            </p:cNvGraphicFramePr>
            <p:nvPr/>
          </p:nvGraphicFramePr>
          <p:xfrm>
            <a:off x="5786967" y="1701800"/>
            <a:ext cx="534811" cy="465138"/>
          </p:xfrm>
          <a:graphic>
            <a:graphicData uri="http://schemas.openxmlformats.org/presentationml/2006/ole">
              <p:oleObj spid="_x0000_s16397" name="Equation" r:id="rId14" imgW="291960" imgH="228600" progId="Equation.3">
                <p:embed/>
              </p:oleObj>
            </a:graphicData>
          </a:graphic>
        </p:graphicFrame>
        <p:graphicFrame>
          <p:nvGraphicFramePr>
            <p:cNvPr id="16398" name="Object 55"/>
            <p:cNvGraphicFramePr>
              <a:graphicFrameLocks noChangeAspect="1"/>
            </p:cNvGraphicFramePr>
            <p:nvPr/>
          </p:nvGraphicFramePr>
          <p:xfrm>
            <a:off x="4673600" y="4338639"/>
            <a:ext cx="2455333" cy="479425"/>
          </p:xfrm>
          <a:graphic>
            <a:graphicData uri="http://schemas.openxmlformats.org/presentationml/2006/ole">
              <p:oleObj spid="_x0000_s16398" r:id="rId15" imgW="1371600" imgH="241300" progId="Equation.3">
                <p:embed/>
              </p:oleObj>
            </a:graphicData>
          </a:graphic>
        </p:graphicFrame>
        <p:sp>
          <p:nvSpPr>
            <p:cNvPr id="16419" name="Rectangle 57"/>
            <p:cNvSpPr>
              <a:spLocks noChangeArrowheads="1"/>
            </p:cNvSpPr>
            <p:nvPr/>
          </p:nvSpPr>
          <p:spPr bwMode="auto">
            <a:xfrm>
              <a:off x="4188178" y="1282700"/>
              <a:ext cx="3691467" cy="1041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0" name="Rectangle 58"/>
            <p:cNvSpPr>
              <a:spLocks noChangeArrowheads="1"/>
            </p:cNvSpPr>
            <p:nvPr/>
          </p:nvSpPr>
          <p:spPr bwMode="auto">
            <a:xfrm>
              <a:off x="4075289" y="2565400"/>
              <a:ext cx="3849511" cy="1066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1" name="Rectangle 59"/>
            <p:cNvSpPr>
              <a:spLocks noChangeArrowheads="1"/>
            </p:cNvSpPr>
            <p:nvPr/>
          </p:nvSpPr>
          <p:spPr bwMode="auto">
            <a:xfrm>
              <a:off x="4075289" y="3873500"/>
              <a:ext cx="3849511" cy="1066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2" name="Text Box 60"/>
            <p:cNvSpPr txBox="1">
              <a:spLocks noChangeArrowheads="1"/>
            </p:cNvSpPr>
            <p:nvPr/>
          </p:nvSpPr>
          <p:spPr bwMode="auto">
            <a:xfrm>
              <a:off x="5359401" y="1319213"/>
              <a:ext cx="19030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“the occurences”</a:t>
              </a:r>
              <a:endParaRPr lang="en-US"/>
            </a:p>
          </p:txBody>
        </p:sp>
        <p:sp>
          <p:nvSpPr>
            <p:cNvPr id="16423" name="Text Box 61"/>
            <p:cNvSpPr txBox="1">
              <a:spLocks noChangeArrowheads="1"/>
            </p:cNvSpPr>
            <p:nvPr/>
          </p:nvSpPr>
          <p:spPr bwMode="auto">
            <a:xfrm>
              <a:off x="5020733" y="2678113"/>
              <a:ext cx="26853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“the expected likelihood”</a:t>
              </a:r>
              <a:endParaRPr lang="en-US"/>
            </a:p>
          </p:txBody>
        </p:sp>
        <p:sp>
          <p:nvSpPr>
            <p:cNvPr id="16424" name="Text Box 62"/>
            <p:cNvSpPr txBox="1">
              <a:spLocks noChangeArrowheads="1"/>
            </p:cNvSpPr>
            <p:nvPr/>
          </p:nvSpPr>
          <p:spPr bwMode="auto">
            <a:xfrm>
              <a:off x="4930423" y="3910013"/>
              <a:ext cx="30828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“the exceedance probability”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900113" y="1989138"/>
            <a:ext cx="7048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The Generative Model in DCMs for Steady-State Responses - a family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 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</a:t>
            </a:r>
            <a:r>
              <a:rPr lang="en-GB" sz="1600">
                <a:solidFill>
                  <a:srgbClr val="FF0000"/>
                </a:solidFill>
              </a:rPr>
              <a:t>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2088" y="390525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Depth of Anaesthesia</a:t>
            </a:r>
          </a:p>
        </p:txBody>
      </p:sp>
      <p:pic>
        <p:nvPicPr>
          <p:cNvPr id="4198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447800"/>
            <a:ext cx="48688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8" name="Group 36"/>
          <p:cNvGrpSpPr>
            <a:grpSpLocks/>
          </p:cNvGrpSpPr>
          <p:nvPr/>
        </p:nvGrpSpPr>
        <p:grpSpPr bwMode="auto">
          <a:xfrm>
            <a:off x="2884488" y="2376488"/>
            <a:ext cx="214312" cy="130175"/>
            <a:chOff x="4636" y="3240"/>
            <a:chExt cx="135" cy="82"/>
          </a:xfrm>
        </p:grpSpPr>
        <p:sp>
          <p:nvSpPr>
            <p:cNvPr id="42154" name="Freeform 34"/>
            <p:cNvSpPr>
              <a:spLocks/>
            </p:cNvSpPr>
            <p:nvPr/>
          </p:nvSpPr>
          <p:spPr bwMode="auto">
            <a:xfrm>
              <a:off x="4636" y="3240"/>
              <a:ext cx="135" cy="82"/>
            </a:xfrm>
            <a:custGeom>
              <a:avLst/>
              <a:gdLst>
                <a:gd name="T0" fmla="*/ 38 w 135"/>
                <a:gd name="T1" fmla="*/ 0 h 82"/>
                <a:gd name="T2" fmla="*/ 13 w 135"/>
                <a:gd name="T3" fmla="*/ 0 h 82"/>
                <a:gd name="T4" fmla="*/ 13 w 135"/>
                <a:gd name="T5" fmla="*/ 18 h 82"/>
                <a:gd name="T6" fmla="*/ 0 w 135"/>
                <a:gd name="T7" fmla="*/ 36 h 82"/>
                <a:gd name="T8" fmla="*/ 13 w 135"/>
                <a:gd name="T9" fmla="*/ 55 h 82"/>
                <a:gd name="T10" fmla="*/ 38 w 135"/>
                <a:gd name="T11" fmla="*/ 64 h 82"/>
                <a:gd name="T12" fmla="*/ 50 w 135"/>
                <a:gd name="T13" fmla="*/ 82 h 82"/>
                <a:gd name="T14" fmla="*/ 74 w 135"/>
                <a:gd name="T15" fmla="*/ 82 h 82"/>
                <a:gd name="T16" fmla="*/ 98 w 135"/>
                <a:gd name="T17" fmla="*/ 82 h 82"/>
                <a:gd name="T18" fmla="*/ 123 w 135"/>
                <a:gd name="T19" fmla="*/ 72 h 82"/>
                <a:gd name="T20" fmla="*/ 123 w 135"/>
                <a:gd name="T21" fmla="*/ 55 h 82"/>
                <a:gd name="T22" fmla="*/ 135 w 135"/>
                <a:gd name="T23" fmla="*/ 36 h 82"/>
                <a:gd name="T24" fmla="*/ 135 w 135"/>
                <a:gd name="T25" fmla="*/ 18 h 82"/>
                <a:gd name="T26" fmla="*/ 111 w 135"/>
                <a:gd name="T27" fmla="*/ 18 h 82"/>
                <a:gd name="T28" fmla="*/ 86 w 135"/>
                <a:gd name="T29" fmla="*/ 10 h 82"/>
                <a:gd name="T30" fmla="*/ 38 w 135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82"/>
                <a:gd name="T50" fmla="*/ 135 w 135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82">
                  <a:moveTo>
                    <a:pt x="38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13" y="55"/>
                  </a:lnTo>
                  <a:lnTo>
                    <a:pt x="38" y="64"/>
                  </a:lnTo>
                  <a:lnTo>
                    <a:pt x="50" y="82"/>
                  </a:lnTo>
                  <a:lnTo>
                    <a:pt x="74" y="82"/>
                  </a:lnTo>
                  <a:lnTo>
                    <a:pt x="98" y="82"/>
                  </a:lnTo>
                  <a:lnTo>
                    <a:pt x="123" y="72"/>
                  </a:lnTo>
                  <a:lnTo>
                    <a:pt x="123" y="55"/>
                  </a:lnTo>
                  <a:lnTo>
                    <a:pt x="135" y="36"/>
                  </a:lnTo>
                  <a:lnTo>
                    <a:pt x="135" y="18"/>
                  </a:lnTo>
                  <a:lnTo>
                    <a:pt x="111" y="18"/>
                  </a:lnTo>
                  <a:lnTo>
                    <a:pt x="8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5"/>
            <p:cNvSpPr>
              <a:spLocks/>
            </p:cNvSpPr>
            <p:nvPr/>
          </p:nvSpPr>
          <p:spPr bwMode="auto">
            <a:xfrm>
              <a:off x="4636" y="3240"/>
              <a:ext cx="135" cy="82"/>
            </a:xfrm>
            <a:custGeom>
              <a:avLst/>
              <a:gdLst>
                <a:gd name="T0" fmla="*/ 38 w 135"/>
                <a:gd name="T1" fmla="*/ 0 h 82"/>
                <a:gd name="T2" fmla="*/ 13 w 135"/>
                <a:gd name="T3" fmla="*/ 0 h 82"/>
                <a:gd name="T4" fmla="*/ 13 w 135"/>
                <a:gd name="T5" fmla="*/ 18 h 82"/>
                <a:gd name="T6" fmla="*/ 0 w 135"/>
                <a:gd name="T7" fmla="*/ 36 h 82"/>
                <a:gd name="T8" fmla="*/ 13 w 135"/>
                <a:gd name="T9" fmla="*/ 55 h 82"/>
                <a:gd name="T10" fmla="*/ 38 w 135"/>
                <a:gd name="T11" fmla="*/ 64 h 82"/>
                <a:gd name="T12" fmla="*/ 50 w 135"/>
                <a:gd name="T13" fmla="*/ 82 h 82"/>
                <a:gd name="T14" fmla="*/ 74 w 135"/>
                <a:gd name="T15" fmla="*/ 82 h 82"/>
                <a:gd name="T16" fmla="*/ 98 w 135"/>
                <a:gd name="T17" fmla="*/ 82 h 82"/>
                <a:gd name="T18" fmla="*/ 123 w 135"/>
                <a:gd name="T19" fmla="*/ 72 h 82"/>
                <a:gd name="T20" fmla="*/ 123 w 135"/>
                <a:gd name="T21" fmla="*/ 55 h 82"/>
                <a:gd name="T22" fmla="*/ 135 w 135"/>
                <a:gd name="T23" fmla="*/ 36 h 82"/>
                <a:gd name="T24" fmla="*/ 135 w 135"/>
                <a:gd name="T25" fmla="*/ 18 h 82"/>
                <a:gd name="T26" fmla="*/ 111 w 135"/>
                <a:gd name="T27" fmla="*/ 18 h 82"/>
                <a:gd name="T28" fmla="*/ 86 w 135"/>
                <a:gd name="T29" fmla="*/ 10 h 82"/>
                <a:gd name="T30" fmla="*/ 38 w 135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82"/>
                <a:gd name="T50" fmla="*/ 135 w 135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82">
                  <a:moveTo>
                    <a:pt x="38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13" y="55"/>
                  </a:lnTo>
                  <a:lnTo>
                    <a:pt x="38" y="64"/>
                  </a:lnTo>
                  <a:lnTo>
                    <a:pt x="50" y="82"/>
                  </a:lnTo>
                  <a:lnTo>
                    <a:pt x="74" y="82"/>
                  </a:lnTo>
                  <a:lnTo>
                    <a:pt x="98" y="82"/>
                  </a:lnTo>
                  <a:lnTo>
                    <a:pt x="123" y="72"/>
                  </a:lnTo>
                  <a:lnTo>
                    <a:pt x="123" y="55"/>
                  </a:lnTo>
                  <a:lnTo>
                    <a:pt x="135" y="36"/>
                  </a:lnTo>
                  <a:lnTo>
                    <a:pt x="135" y="18"/>
                  </a:lnTo>
                  <a:lnTo>
                    <a:pt x="111" y="18"/>
                  </a:lnTo>
                  <a:lnTo>
                    <a:pt x="86" y="10"/>
                  </a:lnTo>
                  <a:lnTo>
                    <a:pt x="38" y="0"/>
                  </a:lnTo>
                </a:path>
              </a:pathLst>
            </a:custGeom>
            <a:noFill/>
            <a:ln w="9" cap="rnd">
              <a:solidFill>
                <a:srgbClr val="E2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989" name="Freeform 37"/>
          <p:cNvSpPr>
            <a:spLocks/>
          </p:cNvSpPr>
          <p:nvPr/>
        </p:nvSpPr>
        <p:spPr bwMode="auto">
          <a:xfrm>
            <a:off x="2525713" y="2162175"/>
            <a:ext cx="155575" cy="323850"/>
          </a:xfrm>
          <a:custGeom>
            <a:avLst/>
            <a:gdLst>
              <a:gd name="T0" fmla="*/ 2147483647 w 98"/>
              <a:gd name="T1" fmla="*/ 2147483647 h 204"/>
              <a:gd name="T2" fmla="*/ 2147483647 w 98"/>
              <a:gd name="T3" fmla="*/ 2147483647 h 204"/>
              <a:gd name="T4" fmla="*/ 2147483647 w 98"/>
              <a:gd name="T5" fmla="*/ 0 h 204"/>
              <a:gd name="T6" fmla="*/ 0 60000 65536"/>
              <a:gd name="T7" fmla="*/ 0 60000 65536"/>
              <a:gd name="T8" fmla="*/ 0 60000 65536"/>
              <a:gd name="T9" fmla="*/ 0 w 98"/>
              <a:gd name="T10" fmla="*/ 0 h 204"/>
              <a:gd name="T11" fmla="*/ 98 w 98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04">
                <a:moveTo>
                  <a:pt x="51" y="204"/>
                </a:moveTo>
                <a:cubicBezTo>
                  <a:pt x="0" y="143"/>
                  <a:pt x="21" y="52"/>
                  <a:pt x="97" y="1"/>
                </a:cubicBezTo>
                <a:cubicBezTo>
                  <a:pt x="97" y="0"/>
                  <a:pt x="98" y="0"/>
                  <a:pt x="98" y="0"/>
                </a:cubicBezTo>
              </a:path>
            </a:pathLst>
          </a:custGeom>
          <a:noFill/>
          <a:ln w="17" cap="rnd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0" name="Freeform 40"/>
          <p:cNvSpPr>
            <a:spLocks/>
          </p:cNvSpPr>
          <p:nvPr/>
        </p:nvSpPr>
        <p:spPr bwMode="auto">
          <a:xfrm>
            <a:off x="2584450" y="2311400"/>
            <a:ext cx="26988" cy="87313"/>
          </a:xfrm>
          <a:custGeom>
            <a:avLst/>
            <a:gdLst>
              <a:gd name="T0" fmla="*/ 2147483647 w 17"/>
              <a:gd name="T1" fmla="*/ 2147483647 h 55"/>
              <a:gd name="T2" fmla="*/ 2147483647 w 17"/>
              <a:gd name="T3" fmla="*/ 0 h 55"/>
              <a:gd name="T4" fmla="*/ 0 60000 65536"/>
              <a:gd name="T5" fmla="*/ 0 60000 65536"/>
              <a:gd name="T6" fmla="*/ 0 w 17"/>
              <a:gd name="T7" fmla="*/ 0 h 55"/>
              <a:gd name="T8" fmla="*/ 17 w 17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55">
                <a:moveTo>
                  <a:pt x="15" y="55"/>
                </a:moveTo>
                <a:cubicBezTo>
                  <a:pt x="0" y="33"/>
                  <a:pt x="1" y="9"/>
                  <a:pt x="17" y="0"/>
                </a:cubicBezTo>
              </a:path>
            </a:pathLst>
          </a:custGeom>
          <a:noFill/>
          <a:ln w="17" cap="rnd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1" name="Freeform 41"/>
          <p:cNvSpPr>
            <a:spLocks/>
          </p:cNvSpPr>
          <p:nvPr/>
        </p:nvSpPr>
        <p:spPr bwMode="auto">
          <a:xfrm>
            <a:off x="2597150" y="2233613"/>
            <a:ext cx="682625" cy="357187"/>
          </a:xfrm>
          <a:custGeom>
            <a:avLst/>
            <a:gdLst>
              <a:gd name="T0" fmla="*/ 2147483647 w 1078"/>
              <a:gd name="T1" fmla="*/ 2147483647 h 410"/>
              <a:gd name="T2" fmla="*/ 2147483647 w 1078"/>
              <a:gd name="T3" fmla="*/ 2147483647 h 410"/>
              <a:gd name="T4" fmla="*/ 2147483647 w 1078"/>
              <a:gd name="T5" fmla="*/ 2147483647 h 410"/>
              <a:gd name="T6" fmla="*/ 2147483647 w 1078"/>
              <a:gd name="T7" fmla="*/ 2147483647 h 410"/>
              <a:gd name="T8" fmla="*/ 2147483647 w 1078"/>
              <a:gd name="T9" fmla="*/ 2147483647 h 410"/>
              <a:gd name="T10" fmla="*/ 0 w 1078"/>
              <a:gd name="T11" fmla="*/ 0 h 4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8"/>
              <a:gd name="T19" fmla="*/ 0 h 410"/>
              <a:gd name="T20" fmla="*/ 1078 w 1078"/>
              <a:gd name="T21" fmla="*/ 410 h 4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8" h="410">
                <a:moveTo>
                  <a:pt x="1078" y="410"/>
                </a:moveTo>
                <a:cubicBezTo>
                  <a:pt x="974" y="383"/>
                  <a:pt x="871" y="355"/>
                  <a:pt x="769" y="330"/>
                </a:cubicBezTo>
                <a:cubicBezTo>
                  <a:pt x="667" y="304"/>
                  <a:pt x="548" y="289"/>
                  <a:pt x="466" y="259"/>
                </a:cubicBezTo>
                <a:cubicBezTo>
                  <a:pt x="384" y="230"/>
                  <a:pt x="346" y="190"/>
                  <a:pt x="276" y="154"/>
                </a:cubicBezTo>
                <a:cubicBezTo>
                  <a:pt x="206" y="118"/>
                  <a:pt x="93" y="68"/>
                  <a:pt x="47" y="43"/>
                </a:cubicBezTo>
                <a:cubicBezTo>
                  <a:pt x="1" y="17"/>
                  <a:pt x="0" y="8"/>
                  <a:pt x="0" y="0"/>
                </a:cubicBezTo>
              </a:path>
            </a:pathLst>
          </a:custGeom>
          <a:noFill/>
          <a:ln w="20" cap="flat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992" name="Group 44"/>
          <p:cNvGrpSpPr>
            <a:grpSpLocks/>
          </p:cNvGrpSpPr>
          <p:nvPr/>
        </p:nvGrpSpPr>
        <p:grpSpPr bwMode="auto">
          <a:xfrm>
            <a:off x="2884488" y="2376488"/>
            <a:ext cx="214312" cy="130175"/>
            <a:chOff x="4636" y="3240"/>
            <a:chExt cx="135" cy="82"/>
          </a:xfrm>
        </p:grpSpPr>
        <p:sp>
          <p:nvSpPr>
            <p:cNvPr id="42152" name="Freeform 42"/>
            <p:cNvSpPr>
              <a:spLocks/>
            </p:cNvSpPr>
            <p:nvPr/>
          </p:nvSpPr>
          <p:spPr bwMode="auto">
            <a:xfrm>
              <a:off x="4636" y="3240"/>
              <a:ext cx="135" cy="82"/>
            </a:xfrm>
            <a:custGeom>
              <a:avLst/>
              <a:gdLst>
                <a:gd name="T0" fmla="*/ 38 w 135"/>
                <a:gd name="T1" fmla="*/ 0 h 82"/>
                <a:gd name="T2" fmla="*/ 13 w 135"/>
                <a:gd name="T3" fmla="*/ 0 h 82"/>
                <a:gd name="T4" fmla="*/ 13 w 135"/>
                <a:gd name="T5" fmla="*/ 18 h 82"/>
                <a:gd name="T6" fmla="*/ 0 w 135"/>
                <a:gd name="T7" fmla="*/ 36 h 82"/>
                <a:gd name="T8" fmla="*/ 13 w 135"/>
                <a:gd name="T9" fmla="*/ 55 h 82"/>
                <a:gd name="T10" fmla="*/ 38 w 135"/>
                <a:gd name="T11" fmla="*/ 64 h 82"/>
                <a:gd name="T12" fmla="*/ 50 w 135"/>
                <a:gd name="T13" fmla="*/ 82 h 82"/>
                <a:gd name="T14" fmla="*/ 74 w 135"/>
                <a:gd name="T15" fmla="*/ 82 h 82"/>
                <a:gd name="T16" fmla="*/ 98 w 135"/>
                <a:gd name="T17" fmla="*/ 82 h 82"/>
                <a:gd name="T18" fmla="*/ 123 w 135"/>
                <a:gd name="T19" fmla="*/ 72 h 82"/>
                <a:gd name="T20" fmla="*/ 123 w 135"/>
                <a:gd name="T21" fmla="*/ 55 h 82"/>
                <a:gd name="T22" fmla="*/ 135 w 135"/>
                <a:gd name="T23" fmla="*/ 36 h 82"/>
                <a:gd name="T24" fmla="*/ 135 w 135"/>
                <a:gd name="T25" fmla="*/ 18 h 82"/>
                <a:gd name="T26" fmla="*/ 111 w 135"/>
                <a:gd name="T27" fmla="*/ 18 h 82"/>
                <a:gd name="T28" fmla="*/ 86 w 135"/>
                <a:gd name="T29" fmla="*/ 10 h 82"/>
                <a:gd name="T30" fmla="*/ 38 w 135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82"/>
                <a:gd name="T50" fmla="*/ 135 w 135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82">
                  <a:moveTo>
                    <a:pt x="38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13" y="55"/>
                  </a:lnTo>
                  <a:lnTo>
                    <a:pt x="38" y="64"/>
                  </a:lnTo>
                  <a:lnTo>
                    <a:pt x="50" y="82"/>
                  </a:lnTo>
                  <a:lnTo>
                    <a:pt x="74" y="82"/>
                  </a:lnTo>
                  <a:lnTo>
                    <a:pt x="98" y="82"/>
                  </a:lnTo>
                  <a:lnTo>
                    <a:pt x="123" y="72"/>
                  </a:lnTo>
                  <a:lnTo>
                    <a:pt x="123" y="55"/>
                  </a:lnTo>
                  <a:lnTo>
                    <a:pt x="135" y="36"/>
                  </a:lnTo>
                  <a:lnTo>
                    <a:pt x="135" y="18"/>
                  </a:lnTo>
                  <a:lnTo>
                    <a:pt x="111" y="18"/>
                  </a:lnTo>
                  <a:lnTo>
                    <a:pt x="8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43"/>
            <p:cNvSpPr>
              <a:spLocks/>
            </p:cNvSpPr>
            <p:nvPr/>
          </p:nvSpPr>
          <p:spPr bwMode="auto">
            <a:xfrm>
              <a:off x="4636" y="3240"/>
              <a:ext cx="135" cy="82"/>
            </a:xfrm>
            <a:custGeom>
              <a:avLst/>
              <a:gdLst>
                <a:gd name="T0" fmla="*/ 38 w 135"/>
                <a:gd name="T1" fmla="*/ 0 h 82"/>
                <a:gd name="T2" fmla="*/ 13 w 135"/>
                <a:gd name="T3" fmla="*/ 0 h 82"/>
                <a:gd name="T4" fmla="*/ 13 w 135"/>
                <a:gd name="T5" fmla="*/ 18 h 82"/>
                <a:gd name="T6" fmla="*/ 0 w 135"/>
                <a:gd name="T7" fmla="*/ 36 h 82"/>
                <a:gd name="T8" fmla="*/ 13 w 135"/>
                <a:gd name="T9" fmla="*/ 55 h 82"/>
                <a:gd name="T10" fmla="*/ 38 w 135"/>
                <a:gd name="T11" fmla="*/ 64 h 82"/>
                <a:gd name="T12" fmla="*/ 50 w 135"/>
                <a:gd name="T13" fmla="*/ 82 h 82"/>
                <a:gd name="T14" fmla="*/ 74 w 135"/>
                <a:gd name="T15" fmla="*/ 82 h 82"/>
                <a:gd name="T16" fmla="*/ 98 w 135"/>
                <a:gd name="T17" fmla="*/ 82 h 82"/>
                <a:gd name="T18" fmla="*/ 123 w 135"/>
                <a:gd name="T19" fmla="*/ 72 h 82"/>
                <a:gd name="T20" fmla="*/ 123 w 135"/>
                <a:gd name="T21" fmla="*/ 55 h 82"/>
                <a:gd name="T22" fmla="*/ 135 w 135"/>
                <a:gd name="T23" fmla="*/ 36 h 82"/>
                <a:gd name="T24" fmla="*/ 135 w 135"/>
                <a:gd name="T25" fmla="*/ 18 h 82"/>
                <a:gd name="T26" fmla="*/ 111 w 135"/>
                <a:gd name="T27" fmla="*/ 18 h 82"/>
                <a:gd name="T28" fmla="*/ 86 w 135"/>
                <a:gd name="T29" fmla="*/ 10 h 82"/>
                <a:gd name="T30" fmla="*/ 38 w 135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"/>
                <a:gd name="T49" fmla="*/ 0 h 82"/>
                <a:gd name="T50" fmla="*/ 135 w 135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" h="82">
                  <a:moveTo>
                    <a:pt x="38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13" y="55"/>
                  </a:lnTo>
                  <a:lnTo>
                    <a:pt x="38" y="64"/>
                  </a:lnTo>
                  <a:lnTo>
                    <a:pt x="50" y="82"/>
                  </a:lnTo>
                  <a:lnTo>
                    <a:pt x="74" y="82"/>
                  </a:lnTo>
                  <a:lnTo>
                    <a:pt x="98" y="82"/>
                  </a:lnTo>
                  <a:lnTo>
                    <a:pt x="123" y="72"/>
                  </a:lnTo>
                  <a:lnTo>
                    <a:pt x="123" y="55"/>
                  </a:lnTo>
                  <a:lnTo>
                    <a:pt x="135" y="36"/>
                  </a:lnTo>
                  <a:lnTo>
                    <a:pt x="135" y="18"/>
                  </a:lnTo>
                  <a:lnTo>
                    <a:pt x="111" y="18"/>
                  </a:lnTo>
                  <a:lnTo>
                    <a:pt x="86" y="10"/>
                  </a:lnTo>
                  <a:lnTo>
                    <a:pt x="38" y="0"/>
                  </a:lnTo>
                </a:path>
              </a:pathLst>
            </a:custGeom>
            <a:noFill/>
            <a:ln w="9" cap="rnd">
              <a:solidFill>
                <a:srgbClr val="E2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993" name="Freeform 45"/>
          <p:cNvSpPr>
            <a:spLocks/>
          </p:cNvSpPr>
          <p:nvPr/>
        </p:nvSpPr>
        <p:spPr bwMode="auto">
          <a:xfrm>
            <a:off x="2525713" y="2090738"/>
            <a:ext cx="155575" cy="323850"/>
          </a:xfrm>
          <a:custGeom>
            <a:avLst/>
            <a:gdLst>
              <a:gd name="T0" fmla="*/ 2147483647 w 98"/>
              <a:gd name="T1" fmla="*/ 2147483647 h 204"/>
              <a:gd name="T2" fmla="*/ 2147483647 w 98"/>
              <a:gd name="T3" fmla="*/ 2147483647 h 204"/>
              <a:gd name="T4" fmla="*/ 2147483647 w 98"/>
              <a:gd name="T5" fmla="*/ 0 h 204"/>
              <a:gd name="T6" fmla="*/ 0 60000 65536"/>
              <a:gd name="T7" fmla="*/ 0 60000 65536"/>
              <a:gd name="T8" fmla="*/ 0 60000 65536"/>
              <a:gd name="T9" fmla="*/ 0 w 98"/>
              <a:gd name="T10" fmla="*/ 0 h 204"/>
              <a:gd name="T11" fmla="*/ 98 w 98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04">
                <a:moveTo>
                  <a:pt x="51" y="204"/>
                </a:moveTo>
                <a:cubicBezTo>
                  <a:pt x="0" y="143"/>
                  <a:pt x="21" y="52"/>
                  <a:pt x="97" y="1"/>
                </a:cubicBezTo>
                <a:cubicBezTo>
                  <a:pt x="97" y="0"/>
                  <a:pt x="98" y="0"/>
                  <a:pt x="98" y="0"/>
                </a:cubicBezTo>
              </a:path>
            </a:pathLst>
          </a:custGeom>
          <a:noFill/>
          <a:ln w="17" cap="rnd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47"/>
          <p:cNvSpPr>
            <a:spLocks noChangeShapeType="1"/>
          </p:cNvSpPr>
          <p:nvPr/>
        </p:nvSpPr>
        <p:spPr bwMode="auto">
          <a:xfrm flipV="1">
            <a:off x="2597150" y="2233613"/>
            <a:ext cx="3175" cy="103187"/>
          </a:xfrm>
          <a:prstGeom prst="line">
            <a:avLst/>
          </a:prstGeom>
          <a:noFill/>
          <a:ln w="17">
            <a:solidFill>
              <a:srgbClr val="E2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Freeform 48"/>
          <p:cNvSpPr>
            <a:spLocks/>
          </p:cNvSpPr>
          <p:nvPr/>
        </p:nvSpPr>
        <p:spPr bwMode="auto">
          <a:xfrm>
            <a:off x="2584450" y="2311400"/>
            <a:ext cx="26988" cy="87313"/>
          </a:xfrm>
          <a:custGeom>
            <a:avLst/>
            <a:gdLst>
              <a:gd name="T0" fmla="*/ 2147483647 w 17"/>
              <a:gd name="T1" fmla="*/ 2147483647 h 55"/>
              <a:gd name="T2" fmla="*/ 2147483647 w 17"/>
              <a:gd name="T3" fmla="*/ 0 h 55"/>
              <a:gd name="T4" fmla="*/ 0 60000 65536"/>
              <a:gd name="T5" fmla="*/ 0 60000 65536"/>
              <a:gd name="T6" fmla="*/ 0 w 17"/>
              <a:gd name="T7" fmla="*/ 0 h 55"/>
              <a:gd name="T8" fmla="*/ 17 w 17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55">
                <a:moveTo>
                  <a:pt x="15" y="55"/>
                </a:moveTo>
                <a:cubicBezTo>
                  <a:pt x="0" y="33"/>
                  <a:pt x="1" y="9"/>
                  <a:pt x="17" y="0"/>
                </a:cubicBezTo>
              </a:path>
            </a:pathLst>
          </a:custGeom>
          <a:noFill/>
          <a:ln w="17" cap="rnd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6" name="Freeform 49"/>
          <p:cNvSpPr>
            <a:spLocks/>
          </p:cNvSpPr>
          <p:nvPr/>
        </p:nvSpPr>
        <p:spPr bwMode="auto">
          <a:xfrm>
            <a:off x="2597150" y="2305050"/>
            <a:ext cx="287338" cy="142875"/>
          </a:xfrm>
          <a:custGeom>
            <a:avLst/>
            <a:gdLst>
              <a:gd name="T0" fmla="*/ 2147483647 w 1078"/>
              <a:gd name="T1" fmla="*/ 2147483647 h 410"/>
              <a:gd name="T2" fmla="*/ 2147483647 w 1078"/>
              <a:gd name="T3" fmla="*/ 2147483647 h 410"/>
              <a:gd name="T4" fmla="*/ 2147483647 w 1078"/>
              <a:gd name="T5" fmla="*/ 2147483647 h 410"/>
              <a:gd name="T6" fmla="*/ 2147483647 w 1078"/>
              <a:gd name="T7" fmla="*/ 2147483647 h 410"/>
              <a:gd name="T8" fmla="*/ 890082361 w 1078"/>
              <a:gd name="T9" fmla="*/ 1819585066 h 410"/>
              <a:gd name="T10" fmla="*/ 0 w 1078"/>
              <a:gd name="T11" fmla="*/ 0 h 4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8"/>
              <a:gd name="T19" fmla="*/ 0 h 410"/>
              <a:gd name="T20" fmla="*/ 1078 w 1078"/>
              <a:gd name="T21" fmla="*/ 410 h 4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8" h="410">
                <a:moveTo>
                  <a:pt x="1078" y="410"/>
                </a:moveTo>
                <a:cubicBezTo>
                  <a:pt x="974" y="383"/>
                  <a:pt x="871" y="355"/>
                  <a:pt x="769" y="330"/>
                </a:cubicBezTo>
                <a:cubicBezTo>
                  <a:pt x="667" y="304"/>
                  <a:pt x="548" y="289"/>
                  <a:pt x="466" y="259"/>
                </a:cubicBezTo>
                <a:cubicBezTo>
                  <a:pt x="384" y="230"/>
                  <a:pt x="346" y="190"/>
                  <a:pt x="276" y="154"/>
                </a:cubicBezTo>
                <a:cubicBezTo>
                  <a:pt x="206" y="118"/>
                  <a:pt x="93" y="68"/>
                  <a:pt x="47" y="43"/>
                </a:cubicBezTo>
                <a:cubicBezTo>
                  <a:pt x="1" y="17"/>
                  <a:pt x="0" y="8"/>
                  <a:pt x="0" y="0"/>
                </a:cubicBezTo>
              </a:path>
            </a:pathLst>
          </a:custGeom>
          <a:noFill/>
          <a:ln w="20" cap="flat">
            <a:solidFill>
              <a:srgbClr val="E2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997" name="Rectangle 51"/>
          <p:cNvSpPr>
            <a:spLocks noChangeArrowheads="1"/>
          </p:cNvSpPr>
          <p:nvPr/>
        </p:nvSpPr>
        <p:spPr bwMode="auto">
          <a:xfrm>
            <a:off x="2525713" y="2376488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cs typeface="Arial" pitchFamily="34" charset="0"/>
              </a:rPr>
              <a:t>A1</a:t>
            </a:r>
          </a:p>
        </p:txBody>
      </p:sp>
      <p:sp>
        <p:nvSpPr>
          <p:cNvPr id="41998" name="Rectangle 52"/>
          <p:cNvSpPr>
            <a:spLocks noChangeArrowheads="1"/>
          </p:cNvSpPr>
          <p:nvPr/>
        </p:nvSpPr>
        <p:spPr bwMode="auto">
          <a:xfrm>
            <a:off x="2919413" y="2443163"/>
            <a:ext cx="2476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A2</a:t>
            </a:r>
            <a:endParaRPr lang="en-US">
              <a:cs typeface="Arial" pitchFamily="34" charset="0"/>
            </a:endParaRPr>
          </a:p>
        </p:txBody>
      </p:sp>
      <p:grpSp>
        <p:nvGrpSpPr>
          <p:cNvPr id="41999" name="Group 65"/>
          <p:cNvGrpSpPr>
            <a:grpSpLocks/>
          </p:cNvGrpSpPr>
          <p:nvPr/>
        </p:nvGrpSpPr>
        <p:grpSpPr bwMode="auto">
          <a:xfrm>
            <a:off x="2598738" y="1876425"/>
            <a:ext cx="57150" cy="333375"/>
            <a:chOff x="3974" y="2714"/>
            <a:chExt cx="36" cy="210"/>
          </a:xfrm>
        </p:grpSpPr>
        <p:grpSp>
          <p:nvGrpSpPr>
            <p:cNvPr id="42140" name="Group 55"/>
            <p:cNvGrpSpPr>
              <a:grpSpLocks/>
            </p:cNvGrpSpPr>
            <p:nvPr/>
          </p:nvGrpSpPr>
          <p:grpSpPr bwMode="auto">
            <a:xfrm>
              <a:off x="3974" y="2714"/>
              <a:ext cx="36" cy="152"/>
              <a:chOff x="3974" y="2714"/>
              <a:chExt cx="36" cy="152"/>
            </a:xfrm>
          </p:grpSpPr>
          <p:sp>
            <p:nvSpPr>
              <p:cNvPr id="42150" name="Rectangle 53"/>
              <p:cNvSpPr>
                <a:spLocks noChangeArrowheads="1"/>
              </p:cNvSpPr>
              <p:nvPr/>
            </p:nvSpPr>
            <p:spPr bwMode="auto">
              <a:xfrm>
                <a:off x="3974" y="2714"/>
                <a:ext cx="36" cy="1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51" name="Rectangle 54"/>
              <p:cNvSpPr>
                <a:spLocks noChangeArrowheads="1"/>
              </p:cNvSpPr>
              <p:nvPr/>
            </p:nvSpPr>
            <p:spPr bwMode="auto">
              <a:xfrm>
                <a:off x="3974" y="2714"/>
                <a:ext cx="36" cy="15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41" name="Group 58"/>
            <p:cNvGrpSpPr>
              <a:grpSpLocks/>
            </p:cNvGrpSpPr>
            <p:nvPr/>
          </p:nvGrpSpPr>
          <p:grpSpPr bwMode="auto">
            <a:xfrm>
              <a:off x="3984" y="2866"/>
              <a:ext cx="15" cy="58"/>
              <a:chOff x="3984" y="2866"/>
              <a:chExt cx="15" cy="58"/>
            </a:xfrm>
          </p:grpSpPr>
          <p:sp>
            <p:nvSpPr>
              <p:cNvPr id="42148" name="Rectangle 56"/>
              <p:cNvSpPr>
                <a:spLocks noChangeArrowheads="1"/>
              </p:cNvSpPr>
              <p:nvPr/>
            </p:nvSpPr>
            <p:spPr bwMode="auto">
              <a:xfrm>
                <a:off x="3984" y="2866"/>
                <a:ext cx="15" cy="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49" name="Rectangle 57"/>
              <p:cNvSpPr>
                <a:spLocks noChangeArrowheads="1"/>
              </p:cNvSpPr>
              <p:nvPr/>
            </p:nvSpPr>
            <p:spPr bwMode="auto">
              <a:xfrm>
                <a:off x="3984" y="2866"/>
                <a:ext cx="15" cy="58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42" name="Group 61"/>
            <p:cNvGrpSpPr>
              <a:grpSpLocks/>
            </p:cNvGrpSpPr>
            <p:nvPr/>
          </p:nvGrpSpPr>
          <p:grpSpPr bwMode="auto">
            <a:xfrm>
              <a:off x="3984" y="2913"/>
              <a:ext cx="15" cy="11"/>
              <a:chOff x="3984" y="2913"/>
              <a:chExt cx="15" cy="11"/>
            </a:xfrm>
          </p:grpSpPr>
          <p:sp>
            <p:nvSpPr>
              <p:cNvPr id="42146" name="Rectangle 59"/>
              <p:cNvSpPr>
                <a:spLocks noChangeArrowheads="1"/>
              </p:cNvSpPr>
              <p:nvPr/>
            </p:nvSpPr>
            <p:spPr bwMode="auto">
              <a:xfrm>
                <a:off x="3984" y="2913"/>
                <a:ext cx="15" cy="11"/>
              </a:xfrm>
              <a:prstGeom prst="rect">
                <a:avLst/>
              </a:prstGeom>
              <a:solidFill>
                <a:srgbClr val="E2D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47" name="Rectangle 60"/>
              <p:cNvSpPr>
                <a:spLocks noChangeArrowheads="1"/>
              </p:cNvSpPr>
              <p:nvPr/>
            </p:nvSpPr>
            <p:spPr bwMode="auto">
              <a:xfrm>
                <a:off x="3984" y="2913"/>
                <a:ext cx="15" cy="1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43" name="Group 64"/>
            <p:cNvGrpSpPr>
              <a:grpSpLocks/>
            </p:cNvGrpSpPr>
            <p:nvPr/>
          </p:nvGrpSpPr>
          <p:grpSpPr bwMode="auto">
            <a:xfrm>
              <a:off x="3974" y="2854"/>
              <a:ext cx="36" cy="12"/>
              <a:chOff x="3974" y="2854"/>
              <a:chExt cx="36" cy="12"/>
            </a:xfrm>
          </p:grpSpPr>
          <p:sp>
            <p:nvSpPr>
              <p:cNvPr id="42144" name="Rectangle 62"/>
              <p:cNvSpPr>
                <a:spLocks noChangeArrowheads="1"/>
              </p:cNvSpPr>
              <p:nvPr/>
            </p:nvSpPr>
            <p:spPr bwMode="auto">
              <a:xfrm>
                <a:off x="3974" y="2854"/>
                <a:ext cx="36" cy="12"/>
              </a:xfrm>
              <a:prstGeom prst="rect">
                <a:avLst/>
              </a:prstGeom>
              <a:solidFill>
                <a:srgbClr val="E2D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45" name="Rectangle 63"/>
              <p:cNvSpPr>
                <a:spLocks noChangeArrowheads="1"/>
              </p:cNvSpPr>
              <p:nvPr/>
            </p:nvSpPr>
            <p:spPr bwMode="auto">
              <a:xfrm>
                <a:off x="3974" y="2854"/>
                <a:ext cx="36" cy="1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2000" name="Group 69"/>
          <p:cNvGrpSpPr>
            <a:grpSpLocks/>
          </p:cNvGrpSpPr>
          <p:nvPr/>
        </p:nvGrpSpPr>
        <p:grpSpPr bwMode="auto">
          <a:xfrm>
            <a:off x="2598738" y="1876425"/>
            <a:ext cx="57150" cy="241300"/>
            <a:chOff x="3974" y="2714"/>
            <a:chExt cx="36" cy="152"/>
          </a:xfrm>
        </p:grpSpPr>
        <p:sp>
          <p:nvSpPr>
            <p:cNvPr id="42138" name="Rectangle 67"/>
            <p:cNvSpPr>
              <a:spLocks noChangeArrowheads="1"/>
            </p:cNvSpPr>
            <p:nvPr/>
          </p:nvSpPr>
          <p:spPr bwMode="auto">
            <a:xfrm>
              <a:off x="3974" y="2714"/>
              <a:ext cx="36" cy="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Rectangle 68"/>
            <p:cNvSpPr>
              <a:spLocks noChangeArrowheads="1"/>
            </p:cNvSpPr>
            <p:nvPr/>
          </p:nvSpPr>
          <p:spPr bwMode="auto">
            <a:xfrm>
              <a:off x="3974" y="2714"/>
              <a:ext cx="36" cy="15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1" name="Group 72"/>
          <p:cNvGrpSpPr>
            <a:grpSpLocks/>
          </p:cNvGrpSpPr>
          <p:nvPr/>
        </p:nvGrpSpPr>
        <p:grpSpPr bwMode="auto">
          <a:xfrm>
            <a:off x="2614613" y="2117725"/>
            <a:ext cx="23812" cy="92075"/>
            <a:chOff x="3984" y="2866"/>
            <a:chExt cx="15" cy="58"/>
          </a:xfrm>
        </p:grpSpPr>
        <p:sp>
          <p:nvSpPr>
            <p:cNvPr id="42136" name="Rectangle 70"/>
            <p:cNvSpPr>
              <a:spLocks noChangeArrowheads="1"/>
            </p:cNvSpPr>
            <p:nvPr/>
          </p:nvSpPr>
          <p:spPr bwMode="auto">
            <a:xfrm>
              <a:off x="3984" y="2866"/>
              <a:ext cx="15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Rectangle 71"/>
            <p:cNvSpPr>
              <a:spLocks noChangeArrowheads="1"/>
            </p:cNvSpPr>
            <p:nvPr/>
          </p:nvSpPr>
          <p:spPr bwMode="auto">
            <a:xfrm>
              <a:off x="3984" y="2866"/>
              <a:ext cx="15" cy="5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2" name="Group 75"/>
          <p:cNvGrpSpPr>
            <a:grpSpLocks/>
          </p:cNvGrpSpPr>
          <p:nvPr/>
        </p:nvGrpSpPr>
        <p:grpSpPr bwMode="auto">
          <a:xfrm>
            <a:off x="2614613" y="2192338"/>
            <a:ext cx="23812" cy="17462"/>
            <a:chOff x="3984" y="2913"/>
            <a:chExt cx="15" cy="11"/>
          </a:xfrm>
        </p:grpSpPr>
        <p:sp>
          <p:nvSpPr>
            <p:cNvPr id="42134" name="Rectangle 73"/>
            <p:cNvSpPr>
              <a:spLocks noChangeArrowheads="1"/>
            </p:cNvSpPr>
            <p:nvPr/>
          </p:nvSpPr>
          <p:spPr bwMode="auto">
            <a:xfrm>
              <a:off x="3984" y="2913"/>
              <a:ext cx="15" cy="11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Rectangle 74"/>
            <p:cNvSpPr>
              <a:spLocks noChangeArrowheads="1"/>
            </p:cNvSpPr>
            <p:nvPr/>
          </p:nvSpPr>
          <p:spPr bwMode="auto">
            <a:xfrm>
              <a:off x="3984" y="2913"/>
              <a:ext cx="15" cy="1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3" name="Group 78"/>
          <p:cNvGrpSpPr>
            <a:grpSpLocks/>
          </p:cNvGrpSpPr>
          <p:nvPr/>
        </p:nvGrpSpPr>
        <p:grpSpPr bwMode="auto">
          <a:xfrm>
            <a:off x="2598738" y="2098675"/>
            <a:ext cx="57150" cy="19050"/>
            <a:chOff x="3974" y="2854"/>
            <a:chExt cx="36" cy="12"/>
          </a:xfrm>
        </p:grpSpPr>
        <p:sp>
          <p:nvSpPr>
            <p:cNvPr id="42132" name="Rectangle 76"/>
            <p:cNvSpPr>
              <a:spLocks noChangeArrowheads="1"/>
            </p:cNvSpPr>
            <p:nvPr/>
          </p:nvSpPr>
          <p:spPr bwMode="auto">
            <a:xfrm>
              <a:off x="3974" y="2854"/>
              <a:ext cx="36" cy="12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Rectangle 77"/>
            <p:cNvSpPr>
              <a:spLocks noChangeArrowheads="1"/>
            </p:cNvSpPr>
            <p:nvPr/>
          </p:nvSpPr>
          <p:spPr bwMode="auto">
            <a:xfrm>
              <a:off x="3974" y="2854"/>
              <a:ext cx="36" cy="1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4" name="Group 84"/>
          <p:cNvGrpSpPr>
            <a:grpSpLocks/>
          </p:cNvGrpSpPr>
          <p:nvPr/>
        </p:nvGrpSpPr>
        <p:grpSpPr bwMode="auto">
          <a:xfrm>
            <a:off x="2614613" y="2117725"/>
            <a:ext cx="23812" cy="92075"/>
            <a:chOff x="3984" y="2866"/>
            <a:chExt cx="15" cy="58"/>
          </a:xfrm>
        </p:grpSpPr>
        <p:sp>
          <p:nvSpPr>
            <p:cNvPr id="42130" name="Rectangle 82"/>
            <p:cNvSpPr>
              <a:spLocks noChangeArrowheads="1"/>
            </p:cNvSpPr>
            <p:nvPr/>
          </p:nvSpPr>
          <p:spPr bwMode="auto">
            <a:xfrm>
              <a:off x="3984" y="2866"/>
              <a:ext cx="15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Rectangle 83"/>
            <p:cNvSpPr>
              <a:spLocks noChangeArrowheads="1"/>
            </p:cNvSpPr>
            <p:nvPr/>
          </p:nvSpPr>
          <p:spPr bwMode="auto">
            <a:xfrm>
              <a:off x="3984" y="2866"/>
              <a:ext cx="15" cy="5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5" name="Group 87"/>
          <p:cNvGrpSpPr>
            <a:grpSpLocks/>
          </p:cNvGrpSpPr>
          <p:nvPr/>
        </p:nvGrpSpPr>
        <p:grpSpPr bwMode="auto">
          <a:xfrm>
            <a:off x="2614613" y="2192338"/>
            <a:ext cx="23812" cy="17462"/>
            <a:chOff x="3984" y="2913"/>
            <a:chExt cx="15" cy="11"/>
          </a:xfrm>
        </p:grpSpPr>
        <p:sp>
          <p:nvSpPr>
            <p:cNvPr id="42128" name="Rectangle 85"/>
            <p:cNvSpPr>
              <a:spLocks noChangeArrowheads="1"/>
            </p:cNvSpPr>
            <p:nvPr/>
          </p:nvSpPr>
          <p:spPr bwMode="auto">
            <a:xfrm>
              <a:off x="3984" y="2913"/>
              <a:ext cx="15" cy="11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Rectangle 86"/>
            <p:cNvSpPr>
              <a:spLocks noChangeArrowheads="1"/>
            </p:cNvSpPr>
            <p:nvPr/>
          </p:nvSpPr>
          <p:spPr bwMode="auto">
            <a:xfrm>
              <a:off x="3984" y="2913"/>
              <a:ext cx="15" cy="1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06" name="Group 90"/>
          <p:cNvGrpSpPr>
            <a:grpSpLocks/>
          </p:cNvGrpSpPr>
          <p:nvPr/>
        </p:nvGrpSpPr>
        <p:grpSpPr bwMode="auto">
          <a:xfrm>
            <a:off x="2598738" y="2098675"/>
            <a:ext cx="57150" cy="19050"/>
            <a:chOff x="3974" y="2854"/>
            <a:chExt cx="36" cy="12"/>
          </a:xfrm>
        </p:grpSpPr>
        <p:sp>
          <p:nvSpPr>
            <p:cNvPr id="42126" name="Rectangle 88"/>
            <p:cNvSpPr>
              <a:spLocks noChangeArrowheads="1"/>
            </p:cNvSpPr>
            <p:nvPr/>
          </p:nvSpPr>
          <p:spPr bwMode="auto">
            <a:xfrm>
              <a:off x="3974" y="2854"/>
              <a:ext cx="36" cy="12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Rectangle 89"/>
            <p:cNvSpPr>
              <a:spLocks noChangeArrowheads="1"/>
            </p:cNvSpPr>
            <p:nvPr/>
          </p:nvSpPr>
          <p:spPr bwMode="auto">
            <a:xfrm>
              <a:off x="3974" y="2854"/>
              <a:ext cx="36" cy="1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007" name="Freeform 91"/>
          <p:cNvSpPr>
            <a:spLocks/>
          </p:cNvSpPr>
          <p:nvPr/>
        </p:nvSpPr>
        <p:spPr bwMode="auto">
          <a:xfrm>
            <a:off x="2598738" y="1662113"/>
            <a:ext cx="3152775" cy="387350"/>
          </a:xfrm>
          <a:custGeom>
            <a:avLst/>
            <a:gdLst>
              <a:gd name="T0" fmla="*/ 0 w 1986"/>
              <a:gd name="T1" fmla="*/ 2147483647 h 244"/>
              <a:gd name="T2" fmla="*/ 2147483647 w 1986"/>
              <a:gd name="T3" fmla="*/ 2147483647 h 244"/>
              <a:gd name="T4" fmla="*/ 2147483647 w 1986"/>
              <a:gd name="T5" fmla="*/ 2147483647 h 244"/>
              <a:gd name="T6" fmla="*/ 2147483647 w 1986"/>
              <a:gd name="T7" fmla="*/ 2147483647 h 244"/>
              <a:gd name="T8" fmla="*/ 2147483647 w 1986"/>
              <a:gd name="T9" fmla="*/ 2147483647 h 244"/>
              <a:gd name="T10" fmla="*/ 2147483647 w 1986"/>
              <a:gd name="T11" fmla="*/ 214748364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6"/>
              <a:gd name="T19" fmla="*/ 0 h 244"/>
              <a:gd name="T20" fmla="*/ 1986 w 1986"/>
              <a:gd name="T21" fmla="*/ 244 h 2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6" h="244">
                <a:moveTo>
                  <a:pt x="0" y="138"/>
                </a:moveTo>
                <a:cubicBezTo>
                  <a:pt x="153" y="98"/>
                  <a:pt x="306" y="58"/>
                  <a:pt x="445" y="37"/>
                </a:cubicBezTo>
                <a:cubicBezTo>
                  <a:pt x="584" y="17"/>
                  <a:pt x="671" y="0"/>
                  <a:pt x="834" y="15"/>
                </a:cubicBezTo>
                <a:cubicBezTo>
                  <a:pt x="997" y="30"/>
                  <a:pt x="1261" y="96"/>
                  <a:pt x="1421" y="126"/>
                </a:cubicBezTo>
                <a:cubicBezTo>
                  <a:pt x="1582" y="156"/>
                  <a:pt x="1703" y="174"/>
                  <a:pt x="1797" y="194"/>
                </a:cubicBezTo>
                <a:cubicBezTo>
                  <a:pt x="1891" y="214"/>
                  <a:pt x="1939" y="229"/>
                  <a:pt x="1986" y="244"/>
                </a:cubicBezTo>
              </a:path>
            </a:pathLst>
          </a:custGeom>
          <a:noFill/>
          <a:ln w="20" cap="flat">
            <a:solidFill>
              <a:srgbClr val="6D6B1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08" name="Freeform 92"/>
          <p:cNvSpPr>
            <a:spLocks/>
          </p:cNvSpPr>
          <p:nvPr/>
        </p:nvSpPr>
        <p:spPr bwMode="auto">
          <a:xfrm>
            <a:off x="2921000" y="1514475"/>
            <a:ext cx="1485900" cy="292100"/>
          </a:xfrm>
          <a:custGeom>
            <a:avLst/>
            <a:gdLst>
              <a:gd name="T0" fmla="*/ 0 w 936"/>
              <a:gd name="T1" fmla="*/ 0 h 184"/>
              <a:gd name="T2" fmla="*/ 2147483647 w 936"/>
              <a:gd name="T3" fmla="*/ 2147483647 h 184"/>
              <a:gd name="T4" fmla="*/ 2147483647 w 936"/>
              <a:gd name="T5" fmla="*/ 2147483647 h 184"/>
              <a:gd name="T6" fmla="*/ 2147483647 w 936"/>
              <a:gd name="T7" fmla="*/ 2147483647 h 184"/>
              <a:gd name="T8" fmla="*/ 2147483647 w 936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"/>
              <a:gd name="T16" fmla="*/ 0 h 184"/>
              <a:gd name="T17" fmla="*/ 936 w 936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" h="184">
                <a:moveTo>
                  <a:pt x="0" y="0"/>
                </a:moveTo>
                <a:cubicBezTo>
                  <a:pt x="56" y="8"/>
                  <a:pt x="112" y="16"/>
                  <a:pt x="179" y="25"/>
                </a:cubicBezTo>
                <a:cubicBezTo>
                  <a:pt x="246" y="35"/>
                  <a:pt x="319" y="44"/>
                  <a:pt x="402" y="58"/>
                </a:cubicBezTo>
                <a:cubicBezTo>
                  <a:pt x="484" y="72"/>
                  <a:pt x="585" y="90"/>
                  <a:pt x="674" y="111"/>
                </a:cubicBezTo>
                <a:cubicBezTo>
                  <a:pt x="763" y="132"/>
                  <a:pt x="849" y="158"/>
                  <a:pt x="936" y="184"/>
                </a:cubicBezTo>
              </a:path>
            </a:pathLst>
          </a:custGeom>
          <a:noFill/>
          <a:ln w="20" cap="flat">
            <a:solidFill>
              <a:srgbClr val="6D6B1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2009" name="Group 105"/>
          <p:cNvGrpSpPr>
            <a:grpSpLocks/>
          </p:cNvGrpSpPr>
          <p:nvPr/>
        </p:nvGrpSpPr>
        <p:grpSpPr bwMode="auto">
          <a:xfrm>
            <a:off x="2884488" y="1506538"/>
            <a:ext cx="57150" cy="981075"/>
            <a:chOff x="4524" y="2700"/>
            <a:chExt cx="36" cy="618"/>
          </a:xfrm>
        </p:grpSpPr>
        <p:grpSp>
          <p:nvGrpSpPr>
            <p:cNvPr id="42114" name="Group 95"/>
            <p:cNvGrpSpPr>
              <a:grpSpLocks/>
            </p:cNvGrpSpPr>
            <p:nvPr/>
          </p:nvGrpSpPr>
          <p:grpSpPr bwMode="auto">
            <a:xfrm>
              <a:off x="4524" y="2700"/>
              <a:ext cx="36" cy="559"/>
              <a:chOff x="4524" y="2700"/>
              <a:chExt cx="36" cy="559"/>
            </a:xfrm>
          </p:grpSpPr>
          <p:sp>
            <p:nvSpPr>
              <p:cNvPr id="42124" name="Rectangle 93"/>
              <p:cNvSpPr>
                <a:spLocks noChangeArrowheads="1"/>
              </p:cNvSpPr>
              <p:nvPr/>
            </p:nvSpPr>
            <p:spPr bwMode="auto">
              <a:xfrm>
                <a:off x="4524" y="2700"/>
                <a:ext cx="36" cy="5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25" name="Rectangle 94"/>
              <p:cNvSpPr>
                <a:spLocks noChangeArrowheads="1"/>
              </p:cNvSpPr>
              <p:nvPr/>
            </p:nvSpPr>
            <p:spPr bwMode="auto">
              <a:xfrm>
                <a:off x="4524" y="2700"/>
                <a:ext cx="36" cy="559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15" name="Group 98"/>
            <p:cNvGrpSpPr>
              <a:grpSpLocks/>
            </p:cNvGrpSpPr>
            <p:nvPr/>
          </p:nvGrpSpPr>
          <p:grpSpPr bwMode="auto">
            <a:xfrm>
              <a:off x="4534" y="3259"/>
              <a:ext cx="15" cy="59"/>
              <a:chOff x="4534" y="3259"/>
              <a:chExt cx="15" cy="59"/>
            </a:xfrm>
          </p:grpSpPr>
          <p:sp>
            <p:nvSpPr>
              <p:cNvPr id="42122" name="Rectangle 96"/>
              <p:cNvSpPr>
                <a:spLocks noChangeArrowheads="1"/>
              </p:cNvSpPr>
              <p:nvPr/>
            </p:nvSpPr>
            <p:spPr bwMode="auto">
              <a:xfrm>
                <a:off x="4534" y="3259"/>
                <a:ext cx="15" cy="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23" name="Rectangle 97"/>
              <p:cNvSpPr>
                <a:spLocks noChangeArrowheads="1"/>
              </p:cNvSpPr>
              <p:nvPr/>
            </p:nvSpPr>
            <p:spPr bwMode="auto">
              <a:xfrm>
                <a:off x="4534" y="3259"/>
                <a:ext cx="15" cy="59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16" name="Group 101"/>
            <p:cNvGrpSpPr>
              <a:grpSpLocks/>
            </p:cNvGrpSpPr>
            <p:nvPr/>
          </p:nvGrpSpPr>
          <p:grpSpPr bwMode="auto">
            <a:xfrm>
              <a:off x="4534" y="3307"/>
              <a:ext cx="15" cy="11"/>
              <a:chOff x="4534" y="3307"/>
              <a:chExt cx="15" cy="11"/>
            </a:xfrm>
          </p:grpSpPr>
          <p:sp>
            <p:nvSpPr>
              <p:cNvPr id="42120" name="Rectangle 99"/>
              <p:cNvSpPr>
                <a:spLocks noChangeArrowheads="1"/>
              </p:cNvSpPr>
              <p:nvPr/>
            </p:nvSpPr>
            <p:spPr bwMode="auto">
              <a:xfrm>
                <a:off x="4534" y="3307"/>
                <a:ext cx="15" cy="11"/>
              </a:xfrm>
              <a:prstGeom prst="rect">
                <a:avLst/>
              </a:prstGeom>
              <a:solidFill>
                <a:srgbClr val="E2D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21" name="Rectangle 100"/>
              <p:cNvSpPr>
                <a:spLocks noChangeArrowheads="1"/>
              </p:cNvSpPr>
              <p:nvPr/>
            </p:nvSpPr>
            <p:spPr bwMode="auto">
              <a:xfrm>
                <a:off x="4534" y="3307"/>
                <a:ext cx="15" cy="11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117" name="Group 104"/>
            <p:cNvGrpSpPr>
              <a:grpSpLocks/>
            </p:cNvGrpSpPr>
            <p:nvPr/>
          </p:nvGrpSpPr>
          <p:grpSpPr bwMode="auto">
            <a:xfrm>
              <a:off x="4524" y="3248"/>
              <a:ext cx="36" cy="12"/>
              <a:chOff x="4524" y="3248"/>
              <a:chExt cx="36" cy="12"/>
            </a:xfrm>
          </p:grpSpPr>
          <p:sp>
            <p:nvSpPr>
              <p:cNvPr id="42118" name="Rectangle 102"/>
              <p:cNvSpPr>
                <a:spLocks noChangeArrowheads="1"/>
              </p:cNvSpPr>
              <p:nvPr/>
            </p:nvSpPr>
            <p:spPr bwMode="auto">
              <a:xfrm>
                <a:off x="4524" y="3248"/>
                <a:ext cx="36" cy="12"/>
              </a:xfrm>
              <a:prstGeom prst="rect">
                <a:avLst/>
              </a:prstGeom>
              <a:solidFill>
                <a:srgbClr val="E2D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19" name="Rectangle 103"/>
              <p:cNvSpPr>
                <a:spLocks noChangeArrowheads="1"/>
              </p:cNvSpPr>
              <p:nvPr/>
            </p:nvSpPr>
            <p:spPr bwMode="auto">
              <a:xfrm>
                <a:off x="4524" y="3248"/>
                <a:ext cx="36" cy="12"/>
              </a:xfrm>
              <a:prstGeom prst="rect">
                <a:avLst/>
              </a:prstGeom>
              <a:noFill/>
              <a:ln w="7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010" name="Freeform 106"/>
          <p:cNvSpPr>
            <a:spLocks/>
          </p:cNvSpPr>
          <p:nvPr/>
        </p:nvSpPr>
        <p:spPr bwMode="auto">
          <a:xfrm>
            <a:off x="2921000" y="1514475"/>
            <a:ext cx="1485900" cy="292100"/>
          </a:xfrm>
          <a:custGeom>
            <a:avLst/>
            <a:gdLst>
              <a:gd name="T0" fmla="*/ 0 w 936"/>
              <a:gd name="T1" fmla="*/ 0 h 184"/>
              <a:gd name="T2" fmla="*/ 2147483647 w 936"/>
              <a:gd name="T3" fmla="*/ 2147483647 h 184"/>
              <a:gd name="T4" fmla="*/ 2147483647 w 936"/>
              <a:gd name="T5" fmla="*/ 2147483647 h 184"/>
              <a:gd name="T6" fmla="*/ 2147483647 w 936"/>
              <a:gd name="T7" fmla="*/ 2147483647 h 184"/>
              <a:gd name="T8" fmla="*/ 2147483647 w 936"/>
              <a:gd name="T9" fmla="*/ 2147483647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"/>
              <a:gd name="T16" fmla="*/ 0 h 184"/>
              <a:gd name="T17" fmla="*/ 936 w 936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" h="184">
                <a:moveTo>
                  <a:pt x="0" y="0"/>
                </a:moveTo>
                <a:cubicBezTo>
                  <a:pt x="56" y="8"/>
                  <a:pt x="112" y="16"/>
                  <a:pt x="179" y="25"/>
                </a:cubicBezTo>
                <a:cubicBezTo>
                  <a:pt x="246" y="35"/>
                  <a:pt x="319" y="44"/>
                  <a:pt x="402" y="58"/>
                </a:cubicBezTo>
                <a:cubicBezTo>
                  <a:pt x="484" y="72"/>
                  <a:pt x="585" y="90"/>
                  <a:pt x="674" y="111"/>
                </a:cubicBezTo>
                <a:cubicBezTo>
                  <a:pt x="763" y="132"/>
                  <a:pt x="849" y="158"/>
                  <a:pt x="936" y="184"/>
                </a:cubicBezTo>
              </a:path>
            </a:pathLst>
          </a:custGeom>
          <a:noFill/>
          <a:ln w="20" cap="flat">
            <a:solidFill>
              <a:srgbClr val="6D6B1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2011" name="Group 109"/>
          <p:cNvGrpSpPr>
            <a:grpSpLocks/>
          </p:cNvGrpSpPr>
          <p:nvPr/>
        </p:nvGrpSpPr>
        <p:grpSpPr bwMode="auto">
          <a:xfrm>
            <a:off x="2884488" y="1506538"/>
            <a:ext cx="57150" cy="887412"/>
            <a:chOff x="4524" y="2700"/>
            <a:chExt cx="36" cy="559"/>
          </a:xfrm>
        </p:grpSpPr>
        <p:sp>
          <p:nvSpPr>
            <p:cNvPr id="42112" name="Rectangle 107"/>
            <p:cNvSpPr>
              <a:spLocks noChangeArrowheads="1"/>
            </p:cNvSpPr>
            <p:nvPr/>
          </p:nvSpPr>
          <p:spPr bwMode="auto">
            <a:xfrm>
              <a:off x="4524" y="2700"/>
              <a:ext cx="36" cy="5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108"/>
            <p:cNvSpPr>
              <a:spLocks noChangeArrowheads="1"/>
            </p:cNvSpPr>
            <p:nvPr/>
          </p:nvSpPr>
          <p:spPr bwMode="auto">
            <a:xfrm>
              <a:off x="4524" y="2700"/>
              <a:ext cx="36" cy="55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2" name="Group 112"/>
          <p:cNvGrpSpPr>
            <a:grpSpLocks/>
          </p:cNvGrpSpPr>
          <p:nvPr/>
        </p:nvGrpSpPr>
        <p:grpSpPr bwMode="auto">
          <a:xfrm>
            <a:off x="2900363" y="2393950"/>
            <a:ext cx="23812" cy="93663"/>
            <a:chOff x="4534" y="3259"/>
            <a:chExt cx="15" cy="59"/>
          </a:xfrm>
        </p:grpSpPr>
        <p:sp>
          <p:nvSpPr>
            <p:cNvPr id="42110" name="Rectangle 110"/>
            <p:cNvSpPr>
              <a:spLocks noChangeArrowheads="1"/>
            </p:cNvSpPr>
            <p:nvPr/>
          </p:nvSpPr>
          <p:spPr bwMode="auto">
            <a:xfrm>
              <a:off x="4534" y="3259"/>
              <a:ext cx="15" cy="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11" name="Rectangle 111"/>
            <p:cNvSpPr>
              <a:spLocks noChangeArrowheads="1"/>
            </p:cNvSpPr>
            <p:nvPr/>
          </p:nvSpPr>
          <p:spPr bwMode="auto">
            <a:xfrm>
              <a:off x="4534" y="3259"/>
              <a:ext cx="15" cy="5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3" name="Group 115"/>
          <p:cNvGrpSpPr>
            <a:grpSpLocks/>
          </p:cNvGrpSpPr>
          <p:nvPr/>
        </p:nvGrpSpPr>
        <p:grpSpPr bwMode="auto">
          <a:xfrm>
            <a:off x="2900363" y="2470150"/>
            <a:ext cx="23812" cy="17463"/>
            <a:chOff x="4534" y="3307"/>
            <a:chExt cx="15" cy="11"/>
          </a:xfrm>
        </p:grpSpPr>
        <p:sp>
          <p:nvSpPr>
            <p:cNvPr id="42108" name="Rectangle 113"/>
            <p:cNvSpPr>
              <a:spLocks noChangeArrowheads="1"/>
            </p:cNvSpPr>
            <p:nvPr/>
          </p:nvSpPr>
          <p:spPr bwMode="auto">
            <a:xfrm>
              <a:off x="4534" y="3307"/>
              <a:ext cx="15" cy="11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9" name="Rectangle 114"/>
            <p:cNvSpPr>
              <a:spLocks noChangeArrowheads="1"/>
            </p:cNvSpPr>
            <p:nvPr/>
          </p:nvSpPr>
          <p:spPr bwMode="auto">
            <a:xfrm>
              <a:off x="4534" y="3307"/>
              <a:ext cx="15" cy="1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4" name="Group 118"/>
          <p:cNvGrpSpPr>
            <a:grpSpLocks/>
          </p:cNvGrpSpPr>
          <p:nvPr/>
        </p:nvGrpSpPr>
        <p:grpSpPr bwMode="auto">
          <a:xfrm>
            <a:off x="2884488" y="2376488"/>
            <a:ext cx="57150" cy="19050"/>
            <a:chOff x="4524" y="3248"/>
            <a:chExt cx="36" cy="12"/>
          </a:xfrm>
        </p:grpSpPr>
        <p:sp>
          <p:nvSpPr>
            <p:cNvPr id="42106" name="Rectangle 116"/>
            <p:cNvSpPr>
              <a:spLocks noChangeArrowheads="1"/>
            </p:cNvSpPr>
            <p:nvPr/>
          </p:nvSpPr>
          <p:spPr bwMode="auto">
            <a:xfrm>
              <a:off x="4524" y="3248"/>
              <a:ext cx="36" cy="12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7" name="Rectangle 117"/>
            <p:cNvSpPr>
              <a:spLocks noChangeArrowheads="1"/>
            </p:cNvSpPr>
            <p:nvPr/>
          </p:nvSpPr>
          <p:spPr bwMode="auto">
            <a:xfrm>
              <a:off x="4524" y="3248"/>
              <a:ext cx="36" cy="1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5" name="Group 124"/>
          <p:cNvGrpSpPr>
            <a:grpSpLocks/>
          </p:cNvGrpSpPr>
          <p:nvPr/>
        </p:nvGrpSpPr>
        <p:grpSpPr bwMode="auto">
          <a:xfrm>
            <a:off x="2900363" y="2393950"/>
            <a:ext cx="23812" cy="93663"/>
            <a:chOff x="4534" y="3259"/>
            <a:chExt cx="15" cy="59"/>
          </a:xfrm>
        </p:grpSpPr>
        <p:sp>
          <p:nvSpPr>
            <p:cNvPr id="42104" name="Rectangle 122"/>
            <p:cNvSpPr>
              <a:spLocks noChangeArrowheads="1"/>
            </p:cNvSpPr>
            <p:nvPr/>
          </p:nvSpPr>
          <p:spPr bwMode="auto">
            <a:xfrm>
              <a:off x="4534" y="3259"/>
              <a:ext cx="15" cy="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Rectangle 123"/>
            <p:cNvSpPr>
              <a:spLocks noChangeArrowheads="1"/>
            </p:cNvSpPr>
            <p:nvPr/>
          </p:nvSpPr>
          <p:spPr bwMode="auto">
            <a:xfrm>
              <a:off x="4534" y="3259"/>
              <a:ext cx="15" cy="5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6" name="Group 127"/>
          <p:cNvGrpSpPr>
            <a:grpSpLocks/>
          </p:cNvGrpSpPr>
          <p:nvPr/>
        </p:nvGrpSpPr>
        <p:grpSpPr bwMode="auto">
          <a:xfrm>
            <a:off x="2900363" y="2470150"/>
            <a:ext cx="23812" cy="17463"/>
            <a:chOff x="4534" y="3307"/>
            <a:chExt cx="15" cy="11"/>
          </a:xfrm>
        </p:grpSpPr>
        <p:sp>
          <p:nvSpPr>
            <p:cNvPr id="42102" name="Rectangle 125"/>
            <p:cNvSpPr>
              <a:spLocks noChangeArrowheads="1"/>
            </p:cNvSpPr>
            <p:nvPr/>
          </p:nvSpPr>
          <p:spPr bwMode="auto">
            <a:xfrm>
              <a:off x="4534" y="3307"/>
              <a:ext cx="15" cy="11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126"/>
            <p:cNvSpPr>
              <a:spLocks noChangeArrowheads="1"/>
            </p:cNvSpPr>
            <p:nvPr/>
          </p:nvSpPr>
          <p:spPr bwMode="auto">
            <a:xfrm>
              <a:off x="4534" y="3307"/>
              <a:ext cx="15" cy="1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7" name="Group 130"/>
          <p:cNvGrpSpPr>
            <a:grpSpLocks/>
          </p:cNvGrpSpPr>
          <p:nvPr/>
        </p:nvGrpSpPr>
        <p:grpSpPr bwMode="auto">
          <a:xfrm>
            <a:off x="2884488" y="2376488"/>
            <a:ext cx="57150" cy="19050"/>
            <a:chOff x="4524" y="3248"/>
            <a:chExt cx="36" cy="12"/>
          </a:xfrm>
        </p:grpSpPr>
        <p:sp>
          <p:nvSpPr>
            <p:cNvPr id="42100" name="Rectangle 128"/>
            <p:cNvSpPr>
              <a:spLocks noChangeArrowheads="1"/>
            </p:cNvSpPr>
            <p:nvPr/>
          </p:nvSpPr>
          <p:spPr bwMode="auto">
            <a:xfrm>
              <a:off x="4524" y="3248"/>
              <a:ext cx="36" cy="12"/>
            </a:xfrm>
            <a:prstGeom prst="rect">
              <a:avLst/>
            </a:prstGeom>
            <a:solidFill>
              <a:srgbClr val="E2D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Rectangle 129"/>
            <p:cNvSpPr>
              <a:spLocks noChangeArrowheads="1"/>
            </p:cNvSpPr>
            <p:nvPr/>
          </p:nvSpPr>
          <p:spPr bwMode="auto">
            <a:xfrm>
              <a:off x="4524" y="3248"/>
              <a:ext cx="36" cy="1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018" name="Group 133"/>
          <p:cNvGrpSpPr>
            <a:grpSpLocks/>
          </p:cNvGrpSpPr>
          <p:nvPr/>
        </p:nvGrpSpPr>
        <p:grpSpPr bwMode="auto">
          <a:xfrm>
            <a:off x="2500313" y="2170113"/>
            <a:ext cx="168275" cy="74612"/>
            <a:chOff x="3843" y="2884"/>
            <a:chExt cx="106" cy="47"/>
          </a:xfrm>
        </p:grpSpPr>
        <p:sp>
          <p:nvSpPr>
            <p:cNvPr id="42098" name="Oval 131"/>
            <p:cNvSpPr>
              <a:spLocks noChangeArrowheads="1"/>
            </p:cNvSpPr>
            <p:nvPr/>
          </p:nvSpPr>
          <p:spPr bwMode="auto">
            <a:xfrm>
              <a:off x="3843" y="2884"/>
              <a:ext cx="106" cy="47"/>
            </a:xfrm>
            <a:prstGeom prst="ellipse">
              <a:avLst/>
            </a:prstGeom>
            <a:solidFill>
              <a:srgbClr val="E2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Oval 132"/>
            <p:cNvSpPr>
              <a:spLocks noChangeArrowheads="1"/>
            </p:cNvSpPr>
            <p:nvPr/>
          </p:nvSpPr>
          <p:spPr bwMode="auto">
            <a:xfrm>
              <a:off x="3843" y="2884"/>
              <a:ext cx="106" cy="47"/>
            </a:xfrm>
            <a:prstGeom prst="ellipse">
              <a:avLst/>
            </a:prstGeom>
            <a:noFill/>
            <a:ln w="9" cap="rnd">
              <a:solidFill>
                <a:srgbClr val="E2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2019" name="Picture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911600"/>
            <a:ext cx="18827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0" name="Line 135"/>
          <p:cNvSpPr>
            <a:spLocks noChangeShapeType="1"/>
          </p:cNvSpPr>
          <p:nvPr/>
        </p:nvSpPr>
        <p:spPr bwMode="auto">
          <a:xfrm>
            <a:off x="760413" y="3829050"/>
            <a:ext cx="1587" cy="116522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1" name="Line 137"/>
          <p:cNvSpPr>
            <a:spLocks noChangeShapeType="1"/>
          </p:cNvSpPr>
          <p:nvPr/>
        </p:nvSpPr>
        <p:spPr bwMode="auto">
          <a:xfrm>
            <a:off x="719138" y="4703763"/>
            <a:ext cx="41275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2" name="Line 138"/>
          <p:cNvSpPr>
            <a:spLocks noChangeShapeType="1"/>
          </p:cNvSpPr>
          <p:nvPr/>
        </p:nvSpPr>
        <p:spPr bwMode="auto">
          <a:xfrm>
            <a:off x="719138" y="44132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3" name="Line 139"/>
          <p:cNvSpPr>
            <a:spLocks noChangeShapeType="1"/>
          </p:cNvSpPr>
          <p:nvPr/>
        </p:nvSpPr>
        <p:spPr bwMode="auto">
          <a:xfrm>
            <a:off x="719138" y="41211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4" name="Line 140"/>
          <p:cNvSpPr>
            <a:spLocks noChangeShapeType="1"/>
          </p:cNvSpPr>
          <p:nvPr/>
        </p:nvSpPr>
        <p:spPr bwMode="auto">
          <a:xfrm>
            <a:off x="719138" y="38290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5" name="Line 141"/>
          <p:cNvSpPr>
            <a:spLocks noChangeShapeType="1"/>
          </p:cNvSpPr>
          <p:nvPr/>
        </p:nvSpPr>
        <p:spPr bwMode="auto">
          <a:xfrm>
            <a:off x="760413" y="3829050"/>
            <a:ext cx="1587" cy="116522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6" name="Line 143"/>
          <p:cNvSpPr>
            <a:spLocks noChangeShapeType="1"/>
          </p:cNvSpPr>
          <p:nvPr/>
        </p:nvSpPr>
        <p:spPr bwMode="auto">
          <a:xfrm>
            <a:off x="719138" y="4703763"/>
            <a:ext cx="41275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7" name="Line 144"/>
          <p:cNvSpPr>
            <a:spLocks noChangeShapeType="1"/>
          </p:cNvSpPr>
          <p:nvPr/>
        </p:nvSpPr>
        <p:spPr bwMode="auto">
          <a:xfrm>
            <a:off x="719138" y="44132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8" name="Line 145"/>
          <p:cNvSpPr>
            <a:spLocks noChangeShapeType="1"/>
          </p:cNvSpPr>
          <p:nvPr/>
        </p:nvSpPr>
        <p:spPr bwMode="auto">
          <a:xfrm>
            <a:off x="719138" y="41211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29" name="Line 146"/>
          <p:cNvSpPr>
            <a:spLocks noChangeShapeType="1"/>
          </p:cNvSpPr>
          <p:nvPr/>
        </p:nvSpPr>
        <p:spPr bwMode="auto">
          <a:xfrm>
            <a:off x="719138" y="38290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30" name="Rectangle 147"/>
          <p:cNvSpPr>
            <a:spLocks noChangeArrowheads="1"/>
          </p:cNvSpPr>
          <p:nvPr/>
        </p:nvSpPr>
        <p:spPr bwMode="auto">
          <a:xfrm>
            <a:off x="393700" y="4632325"/>
            <a:ext cx="1047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-</a:t>
            </a:r>
            <a:endParaRPr lang="en-US">
              <a:cs typeface="Arial" pitchFamily="34" charset="0"/>
            </a:endParaRPr>
          </a:p>
        </p:txBody>
      </p:sp>
      <p:sp>
        <p:nvSpPr>
          <p:cNvPr id="42031" name="Rectangle 148"/>
          <p:cNvSpPr>
            <a:spLocks noChangeArrowheads="1"/>
          </p:cNvSpPr>
          <p:nvPr/>
        </p:nvSpPr>
        <p:spPr bwMode="auto">
          <a:xfrm>
            <a:off x="434975" y="4632325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32" name="Rectangle 149"/>
          <p:cNvSpPr>
            <a:spLocks noChangeArrowheads="1"/>
          </p:cNvSpPr>
          <p:nvPr/>
        </p:nvSpPr>
        <p:spPr bwMode="auto">
          <a:xfrm>
            <a:off x="615950" y="4343400"/>
            <a:ext cx="1349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</a:t>
            </a:r>
            <a:endParaRPr lang="en-US">
              <a:cs typeface="Arial" pitchFamily="34" charset="0"/>
            </a:endParaRPr>
          </a:p>
        </p:txBody>
      </p:sp>
      <p:sp>
        <p:nvSpPr>
          <p:cNvPr id="42033" name="Rectangle 150"/>
          <p:cNvSpPr>
            <a:spLocks noChangeArrowheads="1"/>
          </p:cNvSpPr>
          <p:nvPr/>
        </p:nvSpPr>
        <p:spPr bwMode="auto">
          <a:xfrm>
            <a:off x="434975" y="4052888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34" name="Rectangle 151"/>
          <p:cNvSpPr>
            <a:spLocks noChangeArrowheads="1"/>
          </p:cNvSpPr>
          <p:nvPr/>
        </p:nvSpPr>
        <p:spPr bwMode="auto">
          <a:xfrm>
            <a:off x="434975" y="3759200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0.12</a:t>
            </a:r>
            <a:endParaRPr lang="en-US">
              <a:cs typeface="Arial" pitchFamily="34" charset="0"/>
            </a:endParaRPr>
          </a:p>
        </p:txBody>
      </p:sp>
      <p:sp>
        <p:nvSpPr>
          <p:cNvPr id="42035" name="Rectangle 152"/>
          <p:cNvSpPr>
            <a:spLocks noChangeArrowheads="1"/>
          </p:cNvSpPr>
          <p:nvPr/>
        </p:nvSpPr>
        <p:spPr bwMode="auto">
          <a:xfrm>
            <a:off x="292100" y="4346575"/>
            <a:ext cx="2619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mV</a:t>
            </a:r>
            <a:endParaRPr lang="en-US">
              <a:cs typeface="Arial" pitchFamily="34" charset="0"/>
            </a:endParaRPr>
          </a:p>
        </p:txBody>
      </p:sp>
      <p:sp>
        <p:nvSpPr>
          <p:cNvPr id="42036" name="Rectangle 153"/>
          <p:cNvSpPr>
            <a:spLocks noChangeArrowheads="1"/>
          </p:cNvSpPr>
          <p:nvPr/>
        </p:nvSpPr>
        <p:spPr bwMode="auto">
          <a:xfrm>
            <a:off x="228600" y="3503613"/>
            <a:ext cx="2603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i="1">
                <a:solidFill>
                  <a:srgbClr val="CC0000"/>
                </a:solidFill>
                <a:cs typeface="Arial" pitchFamily="34" charset="0"/>
              </a:rPr>
              <a:t>LFP</a:t>
            </a:r>
            <a:endParaRPr lang="en-US">
              <a:cs typeface="Arial" pitchFamily="34" charset="0"/>
            </a:endParaRPr>
          </a:p>
        </p:txBody>
      </p:sp>
      <p:pic>
        <p:nvPicPr>
          <p:cNvPr id="42037" name="Picture 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911600"/>
            <a:ext cx="42116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38" name="Line 156"/>
          <p:cNvSpPr>
            <a:spLocks noChangeShapeType="1"/>
          </p:cNvSpPr>
          <p:nvPr/>
        </p:nvSpPr>
        <p:spPr bwMode="auto">
          <a:xfrm>
            <a:off x="769938" y="3829050"/>
            <a:ext cx="1587" cy="116363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39" name="Line 158"/>
          <p:cNvSpPr>
            <a:spLocks noChangeShapeType="1"/>
          </p:cNvSpPr>
          <p:nvPr/>
        </p:nvSpPr>
        <p:spPr bwMode="auto">
          <a:xfrm>
            <a:off x="719138" y="4703763"/>
            <a:ext cx="39687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0" name="Line 159"/>
          <p:cNvSpPr>
            <a:spLocks noChangeShapeType="1"/>
          </p:cNvSpPr>
          <p:nvPr/>
        </p:nvSpPr>
        <p:spPr bwMode="auto">
          <a:xfrm>
            <a:off x="719138" y="44132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1" name="Line 160"/>
          <p:cNvSpPr>
            <a:spLocks noChangeShapeType="1"/>
          </p:cNvSpPr>
          <p:nvPr/>
        </p:nvSpPr>
        <p:spPr bwMode="auto">
          <a:xfrm>
            <a:off x="719138" y="41211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2" name="Line 161"/>
          <p:cNvSpPr>
            <a:spLocks noChangeShapeType="1"/>
          </p:cNvSpPr>
          <p:nvPr/>
        </p:nvSpPr>
        <p:spPr bwMode="auto">
          <a:xfrm>
            <a:off x="719138" y="38290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3" name="Line 162"/>
          <p:cNvSpPr>
            <a:spLocks noChangeShapeType="1"/>
          </p:cNvSpPr>
          <p:nvPr/>
        </p:nvSpPr>
        <p:spPr bwMode="auto">
          <a:xfrm>
            <a:off x="769938" y="3829050"/>
            <a:ext cx="1587" cy="116363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4" name="Line 164"/>
          <p:cNvSpPr>
            <a:spLocks noChangeShapeType="1"/>
          </p:cNvSpPr>
          <p:nvPr/>
        </p:nvSpPr>
        <p:spPr bwMode="auto">
          <a:xfrm>
            <a:off x="719138" y="4703763"/>
            <a:ext cx="39687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5" name="Line 165"/>
          <p:cNvSpPr>
            <a:spLocks noChangeShapeType="1"/>
          </p:cNvSpPr>
          <p:nvPr/>
        </p:nvSpPr>
        <p:spPr bwMode="auto">
          <a:xfrm>
            <a:off x="719138" y="44132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6" name="Line 166"/>
          <p:cNvSpPr>
            <a:spLocks noChangeShapeType="1"/>
          </p:cNvSpPr>
          <p:nvPr/>
        </p:nvSpPr>
        <p:spPr bwMode="auto">
          <a:xfrm>
            <a:off x="719138" y="41211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7" name="Line 167"/>
          <p:cNvSpPr>
            <a:spLocks noChangeShapeType="1"/>
          </p:cNvSpPr>
          <p:nvPr/>
        </p:nvSpPr>
        <p:spPr bwMode="auto">
          <a:xfrm>
            <a:off x="719138" y="3829050"/>
            <a:ext cx="39687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48" name="Rectangle 168"/>
          <p:cNvSpPr>
            <a:spLocks noChangeArrowheads="1"/>
          </p:cNvSpPr>
          <p:nvPr/>
        </p:nvSpPr>
        <p:spPr bwMode="auto">
          <a:xfrm>
            <a:off x="393700" y="4632325"/>
            <a:ext cx="1047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-</a:t>
            </a:r>
            <a:endParaRPr lang="en-US">
              <a:cs typeface="Arial" pitchFamily="34" charset="0"/>
            </a:endParaRPr>
          </a:p>
        </p:txBody>
      </p:sp>
      <p:sp>
        <p:nvSpPr>
          <p:cNvPr id="42049" name="Rectangle 169"/>
          <p:cNvSpPr>
            <a:spLocks noChangeArrowheads="1"/>
          </p:cNvSpPr>
          <p:nvPr/>
        </p:nvSpPr>
        <p:spPr bwMode="auto">
          <a:xfrm>
            <a:off x="434975" y="4632325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50" name="Rectangle 170"/>
          <p:cNvSpPr>
            <a:spLocks noChangeArrowheads="1"/>
          </p:cNvSpPr>
          <p:nvPr/>
        </p:nvSpPr>
        <p:spPr bwMode="auto">
          <a:xfrm>
            <a:off x="615950" y="4343400"/>
            <a:ext cx="1349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</a:t>
            </a:r>
            <a:endParaRPr lang="en-US">
              <a:cs typeface="Arial" pitchFamily="34" charset="0"/>
            </a:endParaRPr>
          </a:p>
        </p:txBody>
      </p:sp>
      <p:sp>
        <p:nvSpPr>
          <p:cNvPr id="42051" name="Rectangle 171"/>
          <p:cNvSpPr>
            <a:spLocks noChangeArrowheads="1"/>
          </p:cNvSpPr>
          <p:nvPr/>
        </p:nvSpPr>
        <p:spPr bwMode="auto">
          <a:xfrm>
            <a:off x="434975" y="4052888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52" name="Rectangle 172"/>
          <p:cNvSpPr>
            <a:spLocks noChangeArrowheads="1"/>
          </p:cNvSpPr>
          <p:nvPr/>
        </p:nvSpPr>
        <p:spPr bwMode="auto">
          <a:xfrm>
            <a:off x="434975" y="3759200"/>
            <a:ext cx="3127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0.12</a:t>
            </a:r>
            <a:endParaRPr lang="en-US">
              <a:cs typeface="Arial" pitchFamily="34" charset="0"/>
            </a:endParaRPr>
          </a:p>
        </p:txBody>
      </p:sp>
      <p:sp>
        <p:nvSpPr>
          <p:cNvPr id="42053" name="Rectangle 173"/>
          <p:cNvSpPr>
            <a:spLocks noChangeArrowheads="1"/>
          </p:cNvSpPr>
          <p:nvPr/>
        </p:nvSpPr>
        <p:spPr bwMode="auto">
          <a:xfrm>
            <a:off x="292100" y="4346575"/>
            <a:ext cx="2619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mV</a:t>
            </a:r>
            <a:endParaRPr lang="en-US">
              <a:cs typeface="Arial" pitchFamily="34" charset="0"/>
            </a:endParaRPr>
          </a:p>
        </p:txBody>
      </p:sp>
      <p:pic>
        <p:nvPicPr>
          <p:cNvPr id="42054" name="Picture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286375"/>
            <a:ext cx="18827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55" name="Line 135"/>
          <p:cNvSpPr>
            <a:spLocks noChangeShapeType="1"/>
          </p:cNvSpPr>
          <p:nvPr/>
        </p:nvSpPr>
        <p:spPr bwMode="auto">
          <a:xfrm>
            <a:off x="749300" y="5203825"/>
            <a:ext cx="1588" cy="116522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56" name="Line 136"/>
          <p:cNvSpPr>
            <a:spLocks noChangeShapeType="1"/>
          </p:cNvSpPr>
          <p:nvPr/>
        </p:nvSpPr>
        <p:spPr bwMode="auto">
          <a:xfrm>
            <a:off x="708025" y="63690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57" name="Line 137"/>
          <p:cNvSpPr>
            <a:spLocks noChangeShapeType="1"/>
          </p:cNvSpPr>
          <p:nvPr/>
        </p:nvSpPr>
        <p:spPr bwMode="auto">
          <a:xfrm>
            <a:off x="708025" y="6078538"/>
            <a:ext cx="41275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58" name="Line 138"/>
          <p:cNvSpPr>
            <a:spLocks noChangeShapeType="1"/>
          </p:cNvSpPr>
          <p:nvPr/>
        </p:nvSpPr>
        <p:spPr bwMode="auto">
          <a:xfrm>
            <a:off x="708025" y="57880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59" name="Line 139"/>
          <p:cNvSpPr>
            <a:spLocks noChangeShapeType="1"/>
          </p:cNvSpPr>
          <p:nvPr/>
        </p:nvSpPr>
        <p:spPr bwMode="auto">
          <a:xfrm>
            <a:off x="708025" y="54959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0" name="Line 140"/>
          <p:cNvSpPr>
            <a:spLocks noChangeShapeType="1"/>
          </p:cNvSpPr>
          <p:nvPr/>
        </p:nvSpPr>
        <p:spPr bwMode="auto">
          <a:xfrm>
            <a:off x="708025" y="52038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1" name="Line 141"/>
          <p:cNvSpPr>
            <a:spLocks noChangeShapeType="1"/>
          </p:cNvSpPr>
          <p:nvPr/>
        </p:nvSpPr>
        <p:spPr bwMode="auto">
          <a:xfrm>
            <a:off x="749300" y="5203825"/>
            <a:ext cx="1588" cy="116522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2" name="Line 142"/>
          <p:cNvSpPr>
            <a:spLocks noChangeShapeType="1"/>
          </p:cNvSpPr>
          <p:nvPr/>
        </p:nvSpPr>
        <p:spPr bwMode="auto">
          <a:xfrm>
            <a:off x="708025" y="6369050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3" name="Line 143"/>
          <p:cNvSpPr>
            <a:spLocks noChangeShapeType="1"/>
          </p:cNvSpPr>
          <p:nvPr/>
        </p:nvSpPr>
        <p:spPr bwMode="auto">
          <a:xfrm>
            <a:off x="708025" y="6078538"/>
            <a:ext cx="41275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4" name="Line 144"/>
          <p:cNvSpPr>
            <a:spLocks noChangeShapeType="1"/>
          </p:cNvSpPr>
          <p:nvPr/>
        </p:nvSpPr>
        <p:spPr bwMode="auto">
          <a:xfrm>
            <a:off x="708025" y="57880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5" name="Line 145"/>
          <p:cNvSpPr>
            <a:spLocks noChangeShapeType="1"/>
          </p:cNvSpPr>
          <p:nvPr/>
        </p:nvSpPr>
        <p:spPr bwMode="auto">
          <a:xfrm>
            <a:off x="708025" y="54959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6" name="Line 146"/>
          <p:cNvSpPr>
            <a:spLocks noChangeShapeType="1"/>
          </p:cNvSpPr>
          <p:nvPr/>
        </p:nvSpPr>
        <p:spPr bwMode="auto">
          <a:xfrm>
            <a:off x="708025" y="5203825"/>
            <a:ext cx="41275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67" name="Rectangle 147"/>
          <p:cNvSpPr>
            <a:spLocks noChangeArrowheads="1"/>
          </p:cNvSpPr>
          <p:nvPr/>
        </p:nvSpPr>
        <p:spPr bwMode="auto">
          <a:xfrm>
            <a:off x="382588" y="6007100"/>
            <a:ext cx="1047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-</a:t>
            </a:r>
            <a:endParaRPr lang="en-US">
              <a:cs typeface="Arial" pitchFamily="34" charset="0"/>
            </a:endParaRPr>
          </a:p>
        </p:txBody>
      </p:sp>
      <p:sp>
        <p:nvSpPr>
          <p:cNvPr id="42068" name="Rectangle 148"/>
          <p:cNvSpPr>
            <a:spLocks noChangeArrowheads="1"/>
          </p:cNvSpPr>
          <p:nvPr/>
        </p:nvSpPr>
        <p:spPr bwMode="auto">
          <a:xfrm>
            <a:off x="423863" y="6007100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69" name="Rectangle 149"/>
          <p:cNvSpPr>
            <a:spLocks noChangeArrowheads="1"/>
          </p:cNvSpPr>
          <p:nvPr/>
        </p:nvSpPr>
        <p:spPr bwMode="auto">
          <a:xfrm>
            <a:off x="604838" y="5718175"/>
            <a:ext cx="134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</a:t>
            </a:r>
            <a:endParaRPr lang="en-US">
              <a:cs typeface="Arial" pitchFamily="34" charset="0"/>
            </a:endParaRPr>
          </a:p>
        </p:txBody>
      </p:sp>
      <p:sp>
        <p:nvSpPr>
          <p:cNvPr id="42070" name="Rectangle 150"/>
          <p:cNvSpPr>
            <a:spLocks noChangeArrowheads="1"/>
          </p:cNvSpPr>
          <p:nvPr/>
        </p:nvSpPr>
        <p:spPr bwMode="auto">
          <a:xfrm>
            <a:off x="423863" y="5427663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71" name="Rectangle 151"/>
          <p:cNvSpPr>
            <a:spLocks noChangeArrowheads="1"/>
          </p:cNvSpPr>
          <p:nvPr/>
        </p:nvSpPr>
        <p:spPr bwMode="auto">
          <a:xfrm>
            <a:off x="423863" y="5133975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0.12</a:t>
            </a:r>
            <a:endParaRPr lang="en-US">
              <a:cs typeface="Arial" pitchFamily="34" charset="0"/>
            </a:endParaRPr>
          </a:p>
        </p:txBody>
      </p:sp>
      <p:sp>
        <p:nvSpPr>
          <p:cNvPr id="42072" name="Rectangle 152"/>
          <p:cNvSpPr>
            <a:spLocks noChangeArrowheads="1"/>
          </p:cNvSpPr>
          <p:nvPr/>
        </p:nvSpPr>
        <p:spPr bwMode="auto">
          <a:xfrm>
            <a:off x="280988" y="5721350"/>
            <a:ext cx="261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mV</a:t>
            </a:r>
            <a:endParaRPr lang="en-US">
              <a:cs typeface="Arial" pitchFamily="34" charset="0"/>
            </a:endParaRPr>
          </a:p>
        </p:txBody>
      </p:sp>
      <p:pic>
        <p:nvPicPr>
          <p:cNvPr id="42073" name="Picture 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286375"/>
            <a:ext cx="42116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74" name="Line 156"/>
          <p:cNvSpPr>
            <a:spLocks noChangeShapeType="1"/>
          </p:cNvSpPr>
          <p:nvPr/>
        </p:nvSpPr>
        <p:spPr bwMode="auto">
          <a:xfrm>
            <a:off x="758825" y="5203825"/>
            <a:ext cx="1588" cy="116363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75" name="Line 157"/>
          <p:cNvSpPr>
            <a:spLocks noChangeShapeType="1"/>
          </p:cNvSpPr>
          <p:nvPr/>
        </p:nvSpPr>
        <p:spPr bwMode="auto">
          <a:xfrm>
            <a:off x="708025" y="6367463"/>
            <a:ext cx="39688" cy="317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76" name="Line 158"/>
          <p:cNvSpPr>
            <a:spLocks noChangeShapeType="1"/>
          </p:cNvSpPr>
          <p:nvPr/>
        </p:nvSpPr>
        <p:spPr bwMode="auto">
          <a:xfrm>
            <a:off x="708025" y="6078538"/>
            <a:ext cx="39688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77" name="Line 159"/>
          <p:cNvSpPr>
            <a:spLocks noChangeShapeType="1"/>
          </p:cNvSpPr>
          <p:nvPr/>
        </p:nvSpPr>
        <p:spPr bwMode="auto">
          <a:xfrm>
            <a:off x="708025" y="57880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78" name="Line 160"/>
          <p:cNvSpPr>
            <a:spLocks noChangeShapeType="1"/>
          </p:cNvSpPr>
          <p:nvPr/>
        </p:nvSpPr>
        <p:spPr bwMode="auto">
          <a:xfrm>
            <a:off x="708025" y="54959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79" name="Line 161"/>
          <p:cNvSpPr>
            <a:spLocks noChangeShapeType="1"/>
          </p:cNvSpPr>
          <p:nvPr/>
        </p:nvSpPr>
        <p:spPr bwMode="auto">
          <a:xfrm>
            <a:off x="708025" y="52038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0" name="Line 162"/>
          <p:cNvSpPr>
            <a:spLocks noChangeShapeType="1"/>
          </p:cNvSpPr>
          <p:nvPr/>
        </p:nvSpPr>
        <p:spPr bwMode="auto">
          <a:xfrm>
            <a:off x="758825" y="5203825"/>
            <a:ext cx="1588" cy="116363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1" name="Line 163"/>
          <p:cNvSpPr>
            <a:spLocks noChangeShapeType="1"/>
          </p:cNvSpPr>
          <p:nvPr/>
        </p:nvSpPr>
        <p:spPr bwMode="auto">
          <a:xfrm>
            <a:off x="708025" y="6367463"/>
            <a:ext cx="39688" cy="3175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2" name="Line 164"/>
          <p:cNvSpPr>
            <a:spLocks noChangeShapeType="1"/>
          </p:cNvSpPr>
          <p:nvPr/>
        </p:nvSpPr>
        <p:spPr bwMode="auto">
          <a:xfrm>
            <a:off x="708025" y="6078538"/>
            <a:ext cx="39688" cy="1587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3" name="Line 165"/>
          <p:cNvSpPr>
            <a:spLocks noChangeShapeType="1"/>
          </p:cNvSpPr>
          <p:nvPr/>
        </p:nvSpPr>
        <p:spPr bwMode="auto">
          <a:xfrm>
            <a:off x="708025" y="57880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4" name="Line 166"/>
          <p:cNvSpPr>
            <a:spLocks noChangeShapeType="1"/>
          </p:cNvSpPr>
          <p:nvPr/>
        </p:nvSpPr>
        <p:spPr bwMode="auto">
          <a:xfrm>
            <a:off x="708025" y="54959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5" name="Line 167"/>
          <p:cNvSpPr>
            <a:spLocks noChangeShapeType="1"/>
          </p:cNvSpPr>
          <p:nvPr/>
        </p:nvSpPr>
        <p:spPr bwMode="auto">
          <a:xfrm>
            <a:off x="708025" y="5203825"/>
            <a:ext cx="39688" cy="1588"/>
          </a:xfrm>
          <a:prstGeom prst="line">
            <a:avLst/>
          </a:prstGeom>
          <a:noFill/>
          <a:ln w="7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086" name="Rectangle 168"/>
          <p:cNvSpPr>
            <a:spLocks noChangeArrowheads="1"/>
          </p:cNvSpPr>
          <p:nvPr/>
        </p:nvSpPr>
        <p:spPr bwMode="auto">
          <a:xfrm>
            <a:off x="382588" y="6007100"/>
            <a:ext cx="1047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-</a:t>
            </a:r>
            <a:endParaRPr lang="en-US">
              <a:cs typeface="Arial" pitchFamily="34" charset="0"/>
            </a:endParaRPr>
          </a:p>
        </p:txBody>
      </p:sp>
      <p:sp>
        <p:nvSpPr>
          <p:cNvPr id="42087" name="Rectangle 169"/>
          <p:cNvSpPr>
            <a:spLocks noChangeArrowheads="1"/>
          </p:cNvSpPr>
          <p:nvPr/>
        </p:nvSpPr>
        <p:spPr bwMode="auto">
          <a:xfrm>
            <a:off x="423863" y="6007100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88" name="Rectangle 170"/>
          <p:cNvSpPr>
            <a:spLocks noChangeArrowheads="1"/>
          </p:cNvSpPr>
          <p:nvPr/>
        </p:nvSpPr>
        <p:spPr bwMode="auto">
          <a:xfrm>
            <a:off x="604838" y="5718175"/>
            <a:ext cx="134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</a:t>
            </a:r>
            <a:endParaRPr lang="en-US">
              <a:cs typeface="Arial" pitchFamily="34" charset="0"/>
            </a:endParaRPr>
          </a:p>
        </p:txBody>
      </p:sp>
      <p:sp>
        <p:nvSpPr>
          <p:cNvPr id="42089" name="Rectangle 171"/>
          <p:cNvSpPr>
            <a:spLocks noChangeArrowheads="1"/>
          </p:cNvSpPr>
          <p:nvPr/>
        </p:nvSpPr>
        <p:spPr bwMode="auto">
          <a:xfrm>
            <a:off x="423863" y="5427663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0.06</a:t>
            </a:r>
            <a:endParaRPr lang="en-US">
              <a:cs typeface="Arial" pitchFamily="34" charset="0"/>
            </a:endParaRPr>
          </a:p>
        </p:txBody>
      </p:sp>
      <p:sp>
        <p:nvSpPr>
          <p:cNvPr id="42090" name="Rectangle 172"/>
          <p:cNvSpPr>
            <a:spLocks noChangeArrowheads="1"/>
          </p:cNvSpPr>
          <p:nvPr/>
        </p:nvSpPr>
        <p:spPr bwMode="auto">
          <a:xfrm>
            <a:off x="423863" y="5133975"/>
            <a:ext cx="3127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0.12</a:t>
            </a:r>
            <a:endParaRPr lang="en-US">
              <a:cs typeface="Arial" pitchFamily="34" charset="0"/>
            </a:endParaRPr>
          </a:p>
        </p:txBody>
      </p:sp>
      <p:sp>
        <p:nvSpPr>
          <p:cNvPr id="42091" name="Rectangle 173"/>
          <p:cNvSpPr>
            <a:spLocks noChangeArrowheads="1"/>
          </p:cNvSpPr>
          <p:nvPr/>
        </p:nvSpPr>
        <p:spPr bwMode="auto">
          <a:xfrm>
            <a:off x="280988" y="5721350"/>
            <a:ext cx="261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CC0000"/>
                </a:solidFill>
                <a:cs typeface="Arial" pitchFamily="34" charset="0"/>
              </a:rPr>
              <a:t>mV</a:t>
            </a:r>
            <a:endParaRPr lang="en-US"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000750" y="3857625"/>
            <a:ext cx="2571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Trials: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1: 1.4 Mg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Isoflourane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2: 1.8 Mg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Isoflourane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3: 2.4 Mg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Isoflourane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4: 2.8 Mg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Isoflourane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(White Noise and Silent Auditory Stimulation)</a:t>
            </a:r>
          </a:p>
        </p:txBody>
      </p:sp>
      <p:sp>
        <p:nvSpPr>
          <p:cNvPr id="42093" name="TextBox 215"/>
          <p:cNvSpPr txBox="1">
            <a:spLocks noChangeArrowheads="1"/>
          </p:cNvSpPr>
          <p:nvPr/>
        </p:nvSpPr>
        <p:spPr bwMode="auto">
          <a:xfrm>
            <a:off x="4929188" y="4857750"/>
            <a:ext cx="512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i="1"/>
              <a:t>30sec</a:t>
            </a:r>
          </a:p>
        </p:txBody>
      </p:sp>
      <p:grpSp>
        <p:nvGrpSpPr>
          <p:cNvPr id="42094" name="Group 167"/>
          <p:cNvGrpSpPr>
            <a:grpSpLocks/>
          </p:cNvGrpSpPr>
          <p:nvPr/>
        </p:nvGrpSpPr>
        <p:grpSpPr bwMode="auto">
          <a:xfrm>
            <a:off x="4960938" y="1154113"/>
            <a:ext cx="3898900" cy="2324100"/>
            <a:chOff x="16094064" y="9503158"/>
            <a:chExt cx="9517856" cy="6478558"/>
          </a:xfrm>
        </p:grpSpPr>
        <p:pic>
          <p:nvPicPr>
            <p:cNvPr id="169" name="Objec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94064" y="12959273"/>
              <a:ext cx="9517856" cy="3022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0" name="Picture 169" descr="auditory Corte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95620" y="9556261"/>
              <a:ext cx="4689172" cy="3168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1" name="Picture 170" descr="Auditory Cortex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94064" y="9503158"/>
              <a:ext cx="4565161" cy="3261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019300" y="1346200"/>
            <a:ext cx="1022350" cy="738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A1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44888" y="2303463"/>
            <a:ext cx="1020762" cy="738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A2</a:t>
            </a:r>
          </a:p>
        </p:txBody>
      </p:sp>
      <p:sp>
        <p:nvSpPr>
          <p:cNvPr id="7" name="Arc 6"/>
          <p:cNvSpPr/>
          <p:nvPr/>
        </p:nvSpPr>
        <p:spPr bwMode="auto">
          <a:xfrm>
            <a:off x="2138363" y="1557338"/>
            <a:ext cx="1766887" cy="1335087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8" name="Arc 7"/>
          <p:cNvSpPr/>
          <p:nvPr/>
        </p:nvSpPr>
        <p:spPr bwMode="auto">
          <a:xfrm rot="10169850">
            <a:off x="2416175" y="1373188"/>
            <a:ext cx="1766888" cy="1335087"/>
          </a:xfrm>
          <a:prstGeom prst="arc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3511550" y="1487488"/>
            <a:ext cx="120808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Forward (Excitatory Connection)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895350" y="2754313"/>
            <a:ext cx="2579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Backward (Modulatory Connection)</a:t>
            </a:r>
          </a:p>
        </p:txBody>
      </p:sp>
      <p:sp>
        <p:nvSpPr>
          <p:cNvPr id="13" name="Oval 12"/>
          <p:cNvSpPr/>
          <p:nvPr/>
        </p:nvSpPr>
        <p:spPr>
          <a:xfrm>
            <a:off x="5668963" y="2962275"/>
            <a:ext cx="1020762" cy="736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A1</a:t>
            </a:r>
          </a:p>
        </p:txBody>
      </p:sp>
      <p:sp>
        <p:nvSpPr>
          <p:cNvPr id="14" name="Oval 13"/>
          <p:cNvSpPr/>
          <p:nvPr/>
        </p:nvSpPr>
        <p:spPr>
          <a:xfrm>
            <a:off x="7194550" y="3919538"/>
            <a:ext cx="1020763" cy="738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A2</a:t>
            </a:r>
          </a:p>
        </p:txBody>
      </p:sp>
      <p:sp>
        <p:nvSpPr>
          <p:cNvPr id="15" name="Arc 14"/>
          <p:cNvSpPr/>
          <p:nvPr/>
        </p:nvSpPr>
        <p:spPr>
          <a:xfrm>
            <a:off x="5786438" y="3171825"/>
            <a:ext cx="1768475" cy="1335088"/>
          </a:xfrm>
          <a:prstGeom prst="arc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16" name="Arc 15"/>
          <p:cNvSpPr/>
          <p:nvPr/>
        </p:nvSpPr>
        <p:spPr>
          <a:xfrm rot="10169850">
            <a:off x="6064250" y="2989263"/>
            <a:ext cx="1768475" cy="1335087"/>
          </a:xfrm>
          <a:prstGeom prst="arc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4164013" y="4230688"/>
            <a:ext cx="2363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Forward (Excitatory Connection)</a:t>
            </a:r>
          </a:p>
        </p:txBody>
      </p:sp>
      <p:sp>
        <p:nvSpPr>
          <p:cNvPr id="43021" name="TextBox 27"/>
          <p:cNvSpPr txBox="1">
            <a:spLocks noChangeArrowheads="1"/>
          </p:cNvSpPr>
          <p:nvPr/>
        </p:nvSpPr>
        <p:spPr bwMode="auto">
          <a:xfrm>
            <a:off x="1071563" y="1285875"/>
            <a:ext cx="868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/>
              <a:t>FB Model (1)</a:t>
            </a:r>
          </a:p>
        </p:txBody>
      </p:sp>
      <p:sp>
        <p:nvSpPr>
          <p:cNvPr id="43022" name="TextBox 28"/>
          <p:cNvSpPr txBox="1">
            <a:spLocks noChangeArrowheads="1"/>
          </p:cNvSpPr>
          <p:nvPr/>
        </p:nvSpPr>
        <p:spPr bwMode="auto">
          <a:xfrm>
            <a:off x="5834063" y="2601913"/>
            <a:ext cx="1109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/>
              <a:t>BF Model (2)</a:t>
            </a:r>
          </a:p>
        </p:txBody>
      </p:sp>
      <p:sp>
        <p:nvSpPr>
          <p:cNvPr id="43023" name="Title 1"/>
          <p:cNvSpPr>
            <a:spLocks noGrp="1"/>
          </p:cNvSpPr>
          <p:nvPr>
            <p:ph type="title"/>
          </p:nvPr>
        </p:nvSpPr>
        <p:spPr>
          <a:xfrm>
            <a:off x="177800" y="327025"/>
            <a:ext cx="8489950" cy="1296988"/>
          </a:xfrm>
        </p:spPr>
        <p:txBody>
          <a:bodyPr/>
          <a:lstStyle/>
          <a:p>
            <a:r>
              <a:rPr lang="en-GB" smtClean="0"/>
              <a:t>Models</a:t>
            </a:r>
          </a:p>
        </p:txBody>
      </p:sp>
      <p:sp>
        <p:nvSpPr>
          <p:cNvPr id="43024" name="TextBox 9"/>
          <p:cNvSpPr txBox="1">
            <a:spLocks noChangeArrowheads="1"/>
          </p:cNvSpPr>
          <p:nvPr/>
        </p:nvSpPr>
        <p:spPr bwMode="auto">
          <a:xfrm>
            <a:off x="6564313" y="2268538"/>
            <a:ext cx="2555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Backward (Modulatory Connection)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42888" y="3535363"/>
            <a:ext cx="2665412" cy="2581275"/>
            <a:chOff x="168196" y="3535363"/>
            <a:chExt cx="2664945" cy="2581245"/>
          </a:xfrm>
        </p:grpSpPr>
        <p:sp>
          <p:nvSpPr>
            <p:cNvPr id="43026" name="Rectangle 29"/>
            <p:cNvSpPr>
              <a:spLocks noChangeArrowheads="1"/>
            </p:cNvSpPr>
            <p:nvPr/>
          </p:nvSpPr>
          <p:spPr bwMode="auto">
            <a:xfrm>
              <a:off x="779463" y="3573463"/>
              <a:ext cx="1968500" cy="2254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7" name="Rectangle 30"/>
            <p:cNvSpPr>
              <a:spLocks noChangeArrowheads="1"/>
            </p:cNvSpPr>
            <p:nvPr/>
          </p:nvSpPr>
          <p:spPr bwMode="auto">
            <a:xfrm>
              <a:off x="779463" y="3573463"/>
              <a:ext cx="1968500" cy="22542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8" name="Line 31"/>
            <p:cNvSpPr>
              <a:spLocks noChangeShapeType="1"/>
            </p:cNvSpPr>
            <p:nvPr/>
          </p:nvSpPr>
          <p:spPr bwMode="auto">
            <a:xfrm>
              <a:off x="779463" y="357346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9" name="Line 32"/>
            <p:cNvSpPr>
              <a:spLocks noChangeShapeType="1"/>
            </p:cNvSpPr>
            <p:nvPr/>
          </p:nvSpPr>
          <p:spPr bwMode="auto">
            <a:xfrm>
              <a:off x="779463" y="582771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0" name="Line 33"/>
            <p:cNvSpPr>
              <a:spLocks noChangeShapeType="1"/>
            </p:cNvSpPr>
            <p:nvPr/>
          </p:nvSpPr>
          <p:spPr bwMode="auto">
            <a:xfrm flipV="1">
              <a:off x="2747963" y="3573463"/>
              <a:ext cx="1588" cy="2254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1" name="Line 35"/>
            <p:cNvSpPr>
              <a:spLocks noChangeShapeType="1"/>
            </p:cNvSpPr>
            <p:nvPr/>
          </p:nvSpPr>
          <p:spPr bwMode="auto">
            <a:xfrm>
              <a:off x="779463" y="582771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2" name="Line 37"/>
            <p:cNvSpPr>
              <a:spLocks noChangeShapeType="1"/>
            </p:cNvSpPr>
            <p:nvPr/>
          </p:nvSpPr>
          <p:spPr bwMode="auto">
            <a:xfrm flipV="1">
              <a:off x="1367665" y="5799137"/>
              <a:ext cx="2349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3" name="Line 38"/>
            <p:cNvSpPr>
              <a:spLocks noChangeShapeType="1"/>
            </p:cNvSpPr>
            <p:nvPr/>
          </p:nvSpPr>
          <p:spPr bwMode="auto">
            <a:xfrm>
              <a:off x="1368426" y="35734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4" name="Rectangle 39"/>
            <p:cNvSpPr>
              <a:spLocks noChangeArrowheads="1"/>
            </p:cNvSpPr>
            <p:nvPr/>
          </p:nvSpPr>
          <p:spPr bwMode="auto">
            <a:xfrm>
              <a:off x="1079292" y="5906125"/>
              <a:ext cx="56213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Model 1</a:t>
              </a:r>
              <a:endParaRPr lang="en-US" sz="1200"/>
            </a:p>
          </p:txBody>
        </p:sp>
        <p:sp>
          <p:nvSpPr>
            <p:cNvPr id="43035" name="Line 40"/>
            <p:cNvSpPr>
              <a:spLocks noChangeShapeType="1"/>
            </p:cNvSpPr>
            <p:nvPr/>
          </p:nvSpPr>
          <p:spPr bwMode="auto">
            <a:xfrm flipV="1">
              <a:off x="2353502" y="5799137"/>
              <a:ext cx="2349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6" name="Line 41"/>
            <p:cNvSpPr>
              <a:spLocks noChangeShapeType="1"/>
            </p:cNvSpPr>
            <p:nvPr/>
          </p:nvSpPr>
          <p:spPr bwMode="auto">
            <a:xfrm>
              <a:off x="2354263" y="3573463"/>
              <a:ext cx="1588" cy="238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7" name="Rectangle 42"/>
            <p:cNvSpPr>
              <a:spLocks noChangeArrowheads="1"/>
            </p:cNvSpPr>
            <p:nvPr/>
          </p:nvSpPr>
          <p:spPr bwMode="auto">
            <a:xfrm>
              <a:off x="2086646" y="5931942"/>
              <a:ext cx="74649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Model 2</a:t>
              </a:r>
              <a:endParaRPr lang="en-US" sz="1200"/>
            </a:p>
          </p:txBody>
        </p:sp>
        <p:sp>
          <p:nvSpPr>
            <p:cNvPr id="43038" name="Line 43"/>
            <p:cNvSpPr>
              <a:spLocks noChangeShapeType="1"/>
            </p:cNvSpPr>
            <p:nvPr/>
          </p:nvSpPr>
          <p:spPr bwMode="auto">
            <a:xfrm>
              <a:off x="779463" y="582771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39" name="Line 44"/>
            <p:cNvSpPr>
              <a:spLocks noChangeShapeType="1"/>
            </p:cNvSpPr>
            <p:nvPr/>
          </p:nvSpPr>
          <p:spPr bwMode="auto">
            <a:xfrm flipH="1">
              <a:off x="2727326" y="582771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0" name="Rectangle 45"/>
            <p:cNvSpPr>
              <a:spLocks noChangeArrowheads="1"/>
            </p:cNvSpPr>
            <p:nvPr/>
          </p:nvSpPr>
          <p:spPr bwMode="auto">
            <a:xfrm>
              <a:off x="608041" y="5789613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sz="1200"/>
            </a:p>
          </p:txBody>
        </p:sp>
        <p:sp>
          <p:nvSpPr>
            <p:cNvPr id="43041" name="Line 46"/>
            <p:cNvSpPr>
              <a:spLocks noChangeShapeType="1"/>
            </p:cNvSpPr>
            <p:nvPr/>
          </p:nvSpPr>
          <p:spPr bwMode="auto">
            <a:xfrm>
              <a:off x="779463" y="5500688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2" name="Line 47"/>
            <p:cNvSpPr>
              <a:spLocks noChangeShapeType="1"/>
            </p:cNvSpPr>
            <p:nvPr/>
          </p:nvSpPr>
          <p:spPr bwMode="auto">
            <a:xfrm flipH="1">
              <a:off x="2727326" y="5500688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3" name="Rectangle 48"/>
            <p:cNvSpPr>
              <a:spLocks noChangeArrowheads="1"/>
            </p:cNvSpPr>
            <p:nvPr/>
          </p:nvSpPr>
          <p:spPr bwMode="auto">
            <a:xfrm>
              <a:off x="608041" y="546258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1200"/>
            </a:p>
          </p:txBody>
        </p:sp>
        <p:sp>
          <p:nvSpPr>
            <p:cNvPr id="43044" name="Line 49"/>
            <p:cNvSpPr>
              <a:spLocks noChangeShapeType="1"/>
            </p:cNvSpPr>
            <p:nvPr/>
          </p:nvSpPr>
          <p:spPr bwMode="auto">
            <a:xfrm>
              <a:off x="779463" y="518001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5" name="Line 50"/>
            <p:cNvSpPr>
              <a:spLocks noChangeShapeType="1"/>
            </p:cNvSpPr>
            <p:nvPr/>
          </p:nvSpPr>
          <p:spPr bwMode="auto">
            <a:xfrm flipH="1">
              <a:off x="2727326" y="518001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6" name="Rectangle 51"/>
            <p:cNvSpPr>
              <a:spLocks noChangeArrowheads="1"/>
            </p:cNvSpPr>
            <p:nvPr/>
          </p:nvSpPr>
          <p:spPr bwMode="auto">
            <a:xfrm>
              <a:off x="585816" y="5141913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US" sz="1200"/>
            </a:p>
          </p:txBody>
        </p:sp>
        <p:sp>
          <p:nvSpPr>
            <p:cNvPr id="43047" name="Line 52"/>
            <p:cNvSpPr>
              <a:spLocks noChangeShapeType="1"/>
            </p:cNvSpPr>
            <p:nvPr/>
          </p:nvSpPr>
          <p:spPr bwMode="auto">
            <a:xfrm>
              <a:off x="779463" y="4857751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8" name="Line 53"/>
            <p:cNvSpPr>
              <a:spLocks noChangeShapeType="1"/>
            </p:cNvSpPr>
            <p:nvPr/>
          </p:nvSpPr>
          <p:spPr bwMode="auto">
            <a:xfrm flipH="1">
              <a:off x="2727326" y="4857751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49" name="Rectangle 54"/>
            <p:cNvSpPr>
              <a:spLocks noChangeArrowheads="1"/>
            </p:cNvSpPr>
            <p:nvPr/>
          </p:nvSpPr>
          <p:spPr bwMode="auto">
            <a:xfrm>
              <a:off x="585816" y="4819651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US" sz="1200"/>
            </a:p>
          </p:txBody>
        </p:sp>
        <p:sp>
          <p:nvSpPr>
            <p:cNvPr id="43050" name="Line 55"/>
            <p:cNvSpPr>
              <a:spLocks noChangeShapeType="1"/>
            </p:cNvSpPr>
            <p:nvPr/>
          </p:nvSpPr>
          <p:spPr bwMode="auto">
            <a:xfrm>
              <a:off x="779463" y="4537076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1" name="Line 56"/>
            <p:cNvSpPr>
              <a:spLocks noChangeShapeType="1"/>
            </p:cNvSpPr>
            <p:nvPr/>
          </p:nvSpPr>
          <p:spPr bwMode="auto">
            <a:xfrm flipH="1">
              <a:off x="2727326" y="4537076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2" name="Rectangle 57"/>
            <p:cNvSpPr>
              <a:spLocks noChangeArrowheads="1"/>
            </p:cNvSpPr>
            <p:nvPr/>
          </p:nvSpPr>
          <p:spPr bwMode="auto">
            <a:xfrm>
              <a:off x="585816" y="4498976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US" sz="1200"/>
            </a:p>
          </p:txBody>
        </p:sp>
        <p:sp>
          <p:nvSpPr>
            <p:cNvPr id="43053" name="Line 58"/>
            <p:cNvSpPr>
              <a:spLocks noChangeShapeType="1"/>
            </p:cNvSpPr>
            <p:nvPr/>
          </p:nvSpPr>
          <p:spPr bwMode="auto">
            <a:xfrm>
              <a:off x="779463" y="4216401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4" name="Line 59"/>
            <p:cNvSpPr>
              <a:spLocks noChangeShapeType="1"/>
            </p:cNvSpPr>
            <p:nvPr/>
          </p:nvSpPr>
          <p:spPr bwMode="auto">
            <a:xfrm flipH="1">
              <a:off x="2727326" y="4216401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5" name="Rectangle 60"/>
            <p:cNvSpPr>
              <a:spLocks noChangeArrowheads="1"/>
            </p:cNvSpPr>
            <p:nvPr/>
          </p:nvSpPr>
          <p:spPr bwMode="auto">
            <a:xfrm>
              <a:off x="585816" y="4178301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US" sz="1200"/>
            </a:p>
          </p:txBody>
        </p:sp>
        <p:sp>
          <p:nvSpPr>
            <p:cNvPr id="43056" name="Line 61"/>
            <p:cNvSpPr>
              <a:spLocks noChangeShapeType="1"/>
            </p:cNvSpPr>
            <p:nvPr/>
          </p:nvSpPr>
          <p:spPr bwMode="auto">
            <a:xfrm>
              <a:off x="779463" y="3894138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7" name="Line 62"/>
            <p:cNvSpPr>
              <a:spLocks noChangeShapeType="1"/>
            </p:cNvSpPr>
            <p:nvPr/>
          </p:nvSpPr>
          <p:spPr bwMode="auto">
            <a:xfrm flipH="1">
              <a:off x="2727326" y="3894138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8" name="Rectangle 63"/>
            <p:cNvSpPr>
              <a:spLocks noChangeArrowheads="1"/>
            </p:cNvSpPr>
            <p:nvPr/>
          </p:nvSpPr>
          <p:spPr bwMode="auto">
            <a:xfrm>
              <a:off x="585816" y="3856038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US" sz="1200"/>
            </a:p>
          </p:txBody>
        </p:sp>
        <p:sp>
          <p:nvSpPr>
            <p:cNvPr id="43059" name="Line 64"/>
            <p:cNvSpPr>
              <a:spLocks noChangeShapeType="1"/>
            </p:cNvSpPr>
            <p:nvPr/>
          </p:nvSpPr>
          <p:spPr bwMode="auto">
            <a:xfrm>
              <a:off x="779463" y="3573463"/>
              <a:ext cx="174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0" name="Line 65"/>
            <p:cNvSpPr>
              <a:spLocks noChangeShapeType="1"/>
            </p:cNvSpPr>
            <p:nvPr/>
          </p:nvSpPr>
          <p:spPr bwMode="auto">
            <a:xfrm flipH="1">
              <a:off x="2727326" y="357346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1" name="Rectangle 66"/>
            <p:cNvSpPr>
              <a:spLocks noChangeArrowheads="1"/>
            </p:cNvSpPr>
            <p:nvPr/>
          </p:nvSpPr>
          <p:spPr bwMode="auto">
            <a:xfrm>
              <a:off x="585816" y="3535363"/>
              <a:ext cx="16991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charset="0"/>
                </a:rPr>
                <a:t>35</a:t>
              </a:r>
              <a:endParaRPr lang="en-US" sz="1200"/>
            </a:p>
          </p:txBody>
        </p:sp>
        <p:sp>
          <p:nvSpPr>
            <p:cNvPr id="43062" name="Line 67"/>
            <p:cNvSpPr>
              <a:spLocks noChangeShapeType="1"/>
            </p:cNvSpPr>
            <p:nvPr/>
          </p:nvSpPr>
          <p:spPr bwMode="auto">
            <a:xfrm>
              <a:off x="779463" y="357346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3" name="Line 68"/>
            <p:cNvSpPr>
              <a:spLocks noChangeShapeType="1"/>
            </p:cNvSpPr>
            <p:nvPr/>
          </p:nvSpPr>
          <p:spPr bwMode="auto">
            <a:xfrm>
              <a:off x="779463" y="582771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4" name="Line 69"/>
            <p:cNvSpPr>
              <a:spLocks noChangeShapeType="1"/>
            </p:cNvSpPr>
            <p:nvPr/>
          </p:nvSpPr>
          <p:spPr bwMode="auto">
            <a:xfrm flipV="1">
              <a:off x="2747963" y="3573463"/>
              <a:ext cx="1588" cy="2254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5" name="Line 70"/>
            <p:cNvSpPr>
              <a:spLocks noChangeShapeType="1"/>
            </p:cNvSpPr>
            <p:nvPr/>
          </p:nvSpPr>
          <p:spPr bwMode="auto">
            <a:xfrm flipV="1">
              <a:off x="779463" y="3573463"/>
              <a:ext cx="1588" cy="2254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6" name="Rectangle 71"/>
            <p:cNvSpPr>
              <a:spLocks noChangeArrowheads="1"/>
            </p:cNvSpPr>
            <p:nvPr/>
          </p:nvSpPr>
          <p:spPr bwMode="auto">
            <a:xfrm>
              <a:off x="974726" y="3687763"/>
              <a:ext cx="787400" cy="21399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7" name="Rectangle 72"/>
            <p:cNvSpPr>
              <a:spLocks noChangeArrowheads="1"/>
            </p:cNvSpPr>
            <p:nvPr/>
          </p:nvSpPr>
          <p:spPr bwMode="auto">
            <a:xfrm>
              <a:off x="974726" y="3687763"/>
              <a:ext cx="787400" cy="21399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8" name="Rectangle 73"/>
            <p:cNvSpPr>
              <a:spLocks noChangeArrowheads="1"/>
            </p:cNvSpPr>
            <p:nvPr/>
          </p:nvSpPr>
          <p:spPr bwMode="auto">
            <a:xfrm>
              <a:off x="1960563" y="5827713"/>
              <a:ext cx="787400" cy="1588"/>
            </a:xfrm>
            <a:prstGeom prst="rect">
              <a:avLst/>
            </a:prstGeom>
            <a:solidFill>
              <a:srgbClr val="0000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9" name="Rectangle 74"/>
            <p:cNvSpPr>
              <a:spLocks noChangeArrowheads="1"/>
            </p:cNvSpPr>
            <p:nvPr/>
          </p:nvSpPr>
          <p:spPr bwMode="auto">
            <a:xfrm>
              <a:off x="1960563" y="5827713"/>
              <a:ext cx="787400" cy="158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0" name="Line 75"/>
            <p:cNvSpPr>
              <a:spLocks noChangeShapeType="1"/>
            </p:cNvSpPr>
            <p:nvPr/>
          </p:nvSpPr>
          <p:spPr bwMode="auto">
            <a:xfrm>
              <a:off x="779463" y="5827713"/>
              <a:ext cx="19685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71" name="TextBox 75"/>
            <p:cNvSpPr txBox="1">
              <a:spLocks noChangeArrowheads="1"/>
            </p:cNvSpPr>
            <p:nvPr/>
          </p:nvSpPr>
          <p:spPr bwMode="auto">
            <a:xfrm rot="-5400000">
              <a:off x="-78827" y="4422895"/>
              <a:ext cx="8018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Ln GBF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76238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900113" y="1989138"/>
            <a:ext cx="756126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The Generative Model in DCMs for Steady-State Responses – a family </a:t>
            </a:r>
          </a:p>
          <a:p>
            <a:pPr marL="533400" indent="-533400">
              <a:spcBef>
                <a:spcPct val="20000"/>
              </a:spcBef>
            </a:pPr>
            <a:r>
              <a:rPr lang="en-GB" sz="1600"/>
              <a:t>        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71450" y="358775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Model Fits: Model 1</a:t>
            </a:r>
          </a:p>
        </p:txBody>
      </p:sp>
      <p:pic>
        <p:nvPicPr>
          <p:cNvPr id="44035" name="Picture 5" descr="Plots Poster Rosalyn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25644475"/>
            <a:ext cx="1411763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f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4488"/>
            <a:ext cx="91440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8588" y="368300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45059" name="Content Placeholder 108" descr="Plo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59000" y="823913"/>
            <a:ext cx="4454525" cy="2120900"/>
          </a:xfrm>
        </p:spPr>
      </p:pic>
      <p:sp>
        <p:nvSpPr>
          <p:cNvPr id="110" name="Oval 109"/>
          <p:cNvSpPr/>
          <p:nvPr/>
        </p:nvSpPr>
        <p:spPr bwMode="auto">
          <a:xfrm>
            <a:off x="3071813" y="3230563"/>
            <a:ext cx="1022350" cy="738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A1</a:t>
            </a:r>
          </a:p>
        </p:txBody>
      </p:sp>
      <p:sp>
        <p:nvSpPr>
          <p:cNvPr id="111" name="Oval 110"/>
          <p:cNvSpPr/>
          <p:nvPr/>
        </p:nvSpPr>
        <p:spPr bwMode="auto">
          <a:xfrm>
            <a:off x="4005263" y="4014788"/>
            <a:ext cx="1020762" cy="738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A2</a:t>
            </a:r>
          </a:p>
        </p:txBody>
      </p:sp>
      <p:sp>
        <p:nvSpPr>
          <p:cNvPr id="112" name="Arc 111"/>
          <p:cNvSpPr/>
          <p:nvPr/>
        </p:nvSpPr>
        <p:spPr bwMode="auto">
          <a:xfrm>
            <a:off x="3190875" y="3441700"/>
            <a:ext cx="1766888" cy="1335088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113" name="Arc 112"/>
          <p:cNvSpPr/>
          <p:nvPr/>
        </p:nvSpPr>
        <p:spPr bwMode="auto">
          <a:xfrm rot="10169850">
            <a:off x="2890838" y="3070225"/>
            <a:ext cx="1766887" cy="1335088"/>
          </a:xfrm>
          <a:prstGeom prst="arc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pic>
        <p:nvPicPr>
          <p:cNvPr id="45064" name="Picture 121" descr="h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808538"/>
            <a:ext cx="40703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122"/>
          <p:cNvSpPr txBox="1">
            <a:spLocks noChangeArrowheads="1"/>
          </p:cNvSpPr>
          <p:nvPr/>
        </p:nvSpPr>
        <p:spPr bwMode="auto">
          <a:xfrm>
            <a:off x="360363" y="185896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He: maxEPSP</a:t>
            </a:r>
          </a:p>
        </p:txBody>
      </p:sp>
      <p:sp>
        <p:nvSpPr>
          <p:cNvPr id="45066" name="TextBox 123"/>
          <p:cNvSpPr txBox="1">
            <a:spLocks noChangeArrowheads="1"/>
          </p:cNvSpPr>
          <p:nvPr/>
        </p:nvSpPr>
        <p:spPr bwMode="auto">
          <a:xfrm>
            <a:off x="369888" y="5203825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Hi: maxIPSP</a:t>
            </a:r>
          </a:p>
        </p:txBody>
      </p:sp>
      <p:sp>
        <p:nvSpPr>
          <p:cNvPr id="45067" name="TextBox 124"/>
          <p:cNvSpPr txBox="1">
            <a:spLocks noChangeArrowheads="1"/>
          </p:cNvSpPr>
          <p:nvPr/>
        </p:nvSpPr>
        <p:spPr bwMode="auto">
          <a:xfrm>
            <a:off x="5164138" y="2998788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Isoflurane</a:t>
            </a:r>
          </a:p>
        </p:txBody>
      </p:sp>
      <p:sp>
        <p:nvSpPr>
          <p:cNvPr id="45068" name="TextBox 126"/>
          <p:cNvSpPr txBox="1">
            <a:spLocks noChangeArrowheads="1"/>
          </p:cNvSpPr>
          <p:nvPr/>
        </p:nvSpPr>
        <p:spPr bwMode="auto">
          <a:xfrm>
            <a:off x="2805113" y="2909888"/>
            <a:ext cx="858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Isoflurane</a:t>
            </a:r>
          </a:p>
        </p:txBody>
      </p:sp>
      <p:sp>
        <p:nvSpPr>
          <p:cNvPr id="45069" name="TextBox 127"/>
          <p:cNvSpPr txBox="1">
            <a:spLocks noChangeArrowheads="1"/>
          </p:cNvSpPr>
          <p:nvPr/>
        </p:nvSpPr>
        <p:spPr bwMode="auto">
          <a:xfrm>
            <a:off x="2643188" y="6488113"/>
            <a:ext cx="857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Isoflurane</a:t>
            </a:r>
          </a:p>
        </p:txBody>
      </p:sp>
      <p:sp>
        <p:nvSpPr>
          <p:cNvPr id="45070" name="TextBox 128"/>
          <p:cNvSpPr txBox="1">
            <a:spLocks noChangeArrowheads="1"/>
          </p:cNvSpPr>
          <p:nvPr/>
        </p:nvSpPr>
        <p:spPr bwMode="auto">
          <a:xfrm>
            <a:off x="4872038" y="6581775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Isoflurane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900113" y="1989138"/>
            <a:ext cx="7048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The Generative Model in DCMs for Steady-State Responses - a family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 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>
                <a:solidFill>
                  <a:srgbClr val="FF0000"/>
                </a:solidFill>
              </a:rPr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47650" y="419100"/>
            <a:ext cx="8153400" cy="9906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Boly et al. in prep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78075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ar_IntraROI_Power_NEW_1D"/>
          <p:cNvPicPr>
            <a:picLocks noChangeAspect="1" noChangeArrowheads="1"/>
          </p:cNvPicPr>
          <p:nvPr/>
        </p:nvPicPr>
        <p:blipFill>
          <a:blip r:embed="rId3" cstate="print"/>
          <a:srcRect b="46013"/>
          <a:stretch>
            <a:fillRect/>
          </a:stretch>
        </p:blipFill>
        <p:spPr bwMode="auto">
          <a:xfrm>
            <a:off x="5410200" y="3962400"/>
            <a:ext cx="3656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ront_IntraROI_Power_NEW_1D"/>
          <p:cNvPicPr>
            <a:picLocks noChangeAspect="1" noChangeArrowheads="1"/>
          </p:cNvPicPr>
          <p:nvPr/>
        </p:nvPicPr>
        <p:blipFill>
          <a:blip r:embed="rId4" cstate="print"/>
          <a:srcRect b="45901"/>
          <a:stretch>
            <a:fillRect/>
          </a:stretch>
        </p:blipFill>
        <p:spPr bwMode="auto">
          <a:xfrm>
            <a:off x="228600" y="3886200"/>
            <a:ext cx="36560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276600" y="2895600"/>
            <a:ext cx="838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953000" y="28956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600200" y="2514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Anterior Cingulate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248400" y="2514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Posterior  Cingulate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40013" y="1511300"/>
            <a:ext cx="665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Increased gamma power in Mild &amp; Deep Sedation vs Wake</a:t>
            </a:r>
          </a:p>
          <a:p>
            <a:r>
              <a:rPr lang="en-US" sz="1400" i="1"/>
              <a:t>Increased low frequency power in Deep Sedation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921375" y="5683250"/>
            <a:ext cx="3462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100">
                <a:latin typeface="Verdana" pitchFamily="34" charset="0"/>
              </a:rPr>
              <a:t>Murphy &amp; Bruno, [..], Tononi, Boly, submitted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47650" y="419100"/>
            <a:ext cx="8153400" cy="9906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DCM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78075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Rear_IntraROI_Power_NEW_1D"/>
          <p:cNvPicPr>
            <a:picLocks noChangeAspect="1" noChangeArrowheads="1"/>
          </p:cNvPicPr>
          <p:nvPr/>
        </p:nvPicPr>
        <p:blipFill>
          <a:blip r:embed="rId3" cstate="print"/>
          <a:srcRect b="46013"/>
          <a:stretch>
            <a:fillRect/>
          </a:stretch>
        </p:blipFill>
        <p:spPr bwMode="auto">
          <a:xfrm>
            <a:off x="5410200" y="3962400"/>
            <a:ext cx="3656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Front_IntraROI_Power_NEW_1D"/>
          <p:cNvPicPr>
            <a:picLocks noChangeAspect="1" noChangeArrowheads="1"/>
          </p:cNvPicPr>
          <p:nvPr/>
        </p:nvPicPr>
        <p:blipFill>
          <a:blip r:embed="rId4" cstate="print"/>
          <a:srcRect b="45901"/>
          <a:stretch>
            <a:fillRect/>
          </a:stretch>
        </p:blipFill>
        <p:spPr bwMode="auto">
          <a:xfrm>
            <a:off x="228600" y="3886200"/>
            <a:ext cx="36560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3276600" y="2895600"/>
            <a:ext cx="838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4953000" y="28956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sp>
        <p:nvSpPr>
          <p:cNvPr id="48137" name="TextBox 11"/>
          <p:cNvSpPr txBox="1">
            <a:spLocks noChangeArrowheads="1"/>
          </p:cNvSpPr>
          <p:nvPr/>
        </p:nvSpPr>
        <p:spPr bwMode="auto">
          <a:xfrm>
            <a:off x="1600200" y="2514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Anterior Cingulate</a:t>
            </a:r>
          </a:p>
        </p:txBody>
      </p:sp>
      <p:sp>
        <p:nvSpPr>
          <p:cNvPr id="48138" name="TextBox 12"/>
          <p:cNvSpPr txBox="1">
            <a:spLocks noChangeArrowheads="1"/>
          </p:cNvSpPr>
          <p:nvPr/>
        </p:nvSpPr>
        <p:spPr bwMode="auto">
          <a:xfrm>
            <a:off x="6248400" y="25146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Posterior  Cingulate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675" y="6057900"/>
            <a:ext cx="8647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Is Loss of Consciousness associating with decreased thalamocortical connectivity?</a:t>
            </a:r>
          </a:p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47650" y="419100"/>
            <a:ext cx="8153400" cy="9906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Models</a:t>
            </a:r>
          </a:p>
        </p:txBody>
      </p:sp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r="29680"/>
          <a:stretch>
            <a:fillRect/>
          </a:stretch>
        </p:blipFill>
        <p:spPr bwMode="auto">
          <a:xfrm>
            <a:off x="0" y="2646363"/>
            <a:ext cx="64293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68159"/>
          <a:stretch>
            <a:fillRect/>
          </a:stretch>
        </p:blipFill>
        <p:spPr bwMode="auto">
          <a:xfrm>
            <a:off x="6232525" y="2498725"/>
            <a:ext cx="29114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24400" r="55440" b="9447"/>
          <a:stretch>
            <a:fillRect/>
          </a:stretch>
        </p:blipFill>
        <p:spPr bwMode="auto">
          <a:xfrm>
            <a:off x="482600" y="1622425"/>
            <a:ext cx="18430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400" r="52879"/>
          <a:stretch>
            <a:fillRect/>
          </a:stretch>
        </p:blipFill>
        <p:spPr bwMode="auto">
          <a:xfrm>
            <a:off x="2449513" y="2711450"/>
            <a:ext cx="20780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233738" y="4659313"/>
            <a:ext cx="373062" cy="39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82863" y="5164138"/>
            <a:ext cx="1697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Mildly Sedated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4400" r="52879"/>
          <a:stretch>
            <a:fillRect/>
          </a:stretch>
        </p:blipFill>
        <p:spPr bwMode="auto">
          <a:xfrm>
            <a:off x="4335463" y="3616325"/>
            <a:ext cx="207803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4805363" y="4432300"/>
            <a:ext cx="87788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47650" y="4191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Model Parameters and States of Consciousness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838" y="4095750"/>
            <a:ext cx="2011362" cy="242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68813" y="6165850"/>
            <a:ext cx="255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Loss of Consciousness</a:t>
            </a:r>
          </a:p>
        </p:txBody>
      </p:sp>
      <p:sp>
        <p:nvSpPr>
          <p:cNvPr id="50188" name="TextBox 19"/>
          <p:cNvSpPr txBox="1">
            <a:spLocks noChangeArrowheads="1"/>
          </p:cNvSpPr>
          <p:nvPr/>
        </p:nvSpPr>
        <p:spPr bwMode="auto">
          <a:xfrm>
            <a:off x="1404938" y="5500688"/>
            <a:ext cx="336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E1D069"/>
                </a:solidFill>
              </a:rPr>
              <a:t>Increase in thalamic excitability</a:t>
            </a:r>
          </a:p>
        </p:txBody>
      </p:sp>
      <p:sp>
        <p:nvSpPr>
          <p:cNvPr id="50189" name="TextBox 20"/>
          <p:cNvSpPr txBox="1">
            <a:spLocks noChangeArrowheads="1"/>
          </p:cNvSpPr>
          <p:nvPr/>
        </p:nvSpPr>
        <p:spPr bwMode="auto">
          <a:xfrm>
            <a:off x="4629150" y="6488113"/>
            <a:ext cx="400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rgbClr val="E1D069"/>
                </a:solidFill>
              </a:rPr>
              <a:t>Breakdown in Backward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buFont typeface="Wingdings"/>
              <a:buNone/>
              <a:defRPr/>
            </a:pPr>
            <a:r>
              <a:rPr lang="en-US" dirty="0" smtClean="0"/>
              <a:t>Thalamic excitability mirrored the changes in fast rhythms that accompany </a:t>
            </a:r>
            <a:r>
              <a:rPr lang="en-US" dirty="0" err="1" smtClean="0"/>
              <a:t>propofol</a:t>
            </a:r>
            <a:r>
              <a:rPr lang="en-US" dirty="0" smtClean="0"/>
              <a:t> infusion but did not change with LOC. On the other hand, backward </a:t>
            </a:r>
            <a:r>
              <a:rPr lang="en-US" dirty="0" err="1" smtClean="0"/>
              <a:t>cortico</a:t>
            </a:r>
            <a:r>
              <a:rPr lang="en-US" dirty="0" smtClean="0"/>
              <a:t>-cortical connectivity was preserved during mild sedation, but showed a significant reduction with loss of consciousness - thus following the expression of slow power changes in EEG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774825"/>
            <a:ext cx="6400800" cy="4375150"/>
          </a:xfr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7650" y="4191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Model Parameters and States of Consciousness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50"/>
            <a:ext cx="848995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DCM is a generic framework for asking mechanistic questions of neuroimaging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Neural mass models parameterise intrinsic and extrinsic ensemble connections and synaptic measures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DCM for SSR is a compact characterisation of multi- channel LFP or EEG data in the Frequency Domain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Bayesian inversion provides parameter estimates and allows model comparison for competing hypothesised architectures</a:t>
            </a:r>
          </a:p>
          <a:p>
            <a:pPr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1800" smtClean="0"/>
              <a:t>Empirical results suggest valid physiological predictions 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331788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50"/>
            <a:ext cx="848995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FIL Methods Group</a:t>
            </a:r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28613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900113" y="1989138"/>
            <a:ext cx="7048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FF0000"/>
                </a:solidFill>
              </a:rPr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The Generative Model in DCMs for Steady-State Responses - a family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5588" y="360363"/>
            <a:ext cx="8153400" cy="9906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Steady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375" y="1852613"/>
            <a:ext cx="8489950" cy="479583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Statistically: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A “Wide Sense Stationary” signal has 1</a:t>
            </a:r>
            <a:r>
              <a:rPr lang="en-GB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 and 2</a:t>
            </a:r>
            <a:r>
              <a:rPr lang="en-GB" sz="2400" b="1" baseline="30000" dirty="0" smtClean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 moments that do not vary with respect to time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Dynamically: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A system in steady state has settled to some equilibrium after a transient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Data Feature: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</a:rPr>
              <a:t>Quasi-stationary signals that underlie Spectral Densities in the Frequency Domain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2" cstate="print"/>
          <a:srcRect t="4466" r="2873"/>
          <a:stretch>
            <a:fillRect/>
          </a:stretch>
        </p:blipFill>
        <p:spPr bwMode="auto">
          <a:xfrm>
            <a:off x="2906713" y="1898650"/>
            <a:ext cx="4452937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142875" y="387350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Steady State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3683000" y="272256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Oval 21"/>
          <p:cNvSpPr>
            <a:spLocks noChangeArrowheads="1"/>
          </p:cNvSpPr>
          <p:nvPr/>
        </p:nvSpPr>
        <p:spPr bwMode="auto">
          <a:xfrm>
            <a:off x="6032500" y="340201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5680075" y="4868863"/>
            <a:ext cx="3348038" cy="1835150"/>
            <a:chOff x="5199090" y="4869133"/>
            <a:chExt cx="3632916" cy="1835038"/>
          </a:xfrm>
        </p:grpSpPr>
        <p:sp>
          <p:nvSpPr>
            <p:cNvPr id="35885" name="Rectangle 243"/>
            <p:cNvSpPr>
              <a:spLocks noChangeArrowheads="1"/>
            </p:cNvSpPr>
            <p:nvPr/>
          </p:nvSpPr>
          <p:spPr bwMode="auto">
            <a:xfrm>
              <a:off x="5638827" y="4916758"/>
              <a:ext cx="2916238" cy="14049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35886" name="Line 246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Line 247"/>
            <p:cNvSpPr>
              <a:spLocks noChangeShapeType="1"/>
            </p:cNvSpPr>
            <p:nvPr/>
          </p:nvSpPr>
          <p:spPr bwMode="auto">
            <a:xfrm>
              <a:off x="5638827" y="6321695"/>
              <a:ext cx="29162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Line 248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9" name="Line 249"/>
            <p:cNvSpPr>
              <a:spLocks noChangeShapeType="1"/>
            </p:cNvSpPr>
            <p:nvPr/>
          </p:nvSpPr>
          <p:spPr bwMode="auto">
            <a:xfrm flipV="1">
              <a:off x="563882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0" name="Line 250"/>
            <p:cNvSpPr>
              <a:spLocks noChangeShapeType="1"/>
            </p:cNvSpPr>
            <p:nvPr/>
          </p:nvSpPr>
          <p:spPr bwMode="auto">
            <a:xfrm>
              <a:off x="5638827" y="4916758"/>
              <a:ext cx="0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1" name="Rectangle 251"/>
            <p:cNvSpPr>
              <a:spLocks noChangeArrowheads="1"/>
            </p:cNvSpPr>
            <p:nvPr/>
          </p:nvSpPr>
          <p:spPr bwMode="auto">
            <a:xfrm>
              <a:off x="5613427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5892" name="Line 252"/>
            <p:cNvSpPr>
              <a:spLocks noChangeShapeType="1"/>
            </p:cNvSpPr>
            <p:nvPr/>
          </p:nvSpPr>
          <p:spPr bwMode="auto">
            <a:xfrm flipV="1">
              <a:off x="6124602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3" name="Rectangle 254"/>
            <p:cNvSpPr>
              <a:spLocks noChangeArrowheads="1"/>
            </p:cNvSpPr>
            <p:nvPr/>
          </p:nvSpPr>
          <p:spPr bwMode="auto">
            <a:xfrm>
              <a:off x="6099202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5894" name="Line 255"/>
            <p:cNvSpPr>
              <a:spLocks noChangeShapeType="1"/>
            </p:cNvSpPr>
            <p:nvPr/>
          </p:nvSpPr>
          <p:spPr bwMode="auto">
            <a:xfrm flipV="1">
              <a:off x="661037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5" name="Rectangle 257"/>
            <p:cNvSpPr>
              <a:spLocks noChangeArrowheads="1"/>
            </p:cNvSpPr>
            <p:nvPr/>
          </p:nvSpPr>
          <p:spPr bwMode="auto">
            <a:xfrm>
              <a:off x="6551640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5896" name="Line 258"/>
            <p:cNvSpPr>
              <a:spLocks noChangeShapeType="1"/>
            </p:cNvSpPr>
            <p:nvPr/>
          </p:nvSpPr>
          <p:spPr bwMode="auto">
            <a:xfrm flipV="1">
              <a:off x="709774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7" name="Rectangle 260"/>
            <p:cNvSpPr>
              <a:spLocks noChangeArrowheads="1"/>
            </p:cNvSpPr>
            <p:nvPr/>
          </p:nvSpPr>
          <p:spPr bwMode="auto">
            <a:xfrm>
              <a:off x="703900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5898" name="Line 261"/>
            <p:cNvSpPr>
              <a:spLocks noChangeShapeType="1"/>
            </p:cNvSpPr>
            <p:nvPr/>
          </p:nvSpPr>
          <p:spPr bwMode="auto">
            <a:xfrm flipV="1">
              <a:off x="7583515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9" name="Rectangle 263"/>
            <p:cNvSpPr>
              <a:spLocks noChangeArrowheads="1"/>
            </p:cNvSpPr>
            <p:nvPr/>
          </p:nvSpPr>
          <p:spPr bwMode="auto">
            <a:xfrm>
              <a:off x="7523190" y="6337570"/>
              <a:ext cx="127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5900" name="Line 264"/>
            <p:cNvSpPr>
              <a:spLocks noChangeShapeType="1"/>
            </p:cNvSpPr>
            <p:nvPr/>
          </p:nvSpPr>
          <p:spPr bwMode="auto">
            <a:xfrm flipV="1">
              <a:off x="806929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1" name="Rectangle 266"/>
            <p:cNvSpPr>
              <a:spLocks noChangeArrowheads="1"/>
            </p:cNvSpPr>
            <p:nvPr/>
          </p:nvSpPr>
          <p:spPr bwMode="auto">
            <a:xfrm>
              <a:off x="801055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5902" name="Rectangle 269"/>
            <p:cNvSpPr>
              <a:spLocks noChangeArrowheads="1"/>
            </p:cNvSpPr>
            <p:nvPr/>
          </p:nvSpPr>
          <p:spPr bwMode="auto">
            <a:xfrm>
              <a:off x="8485215" y="636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5903" name="Line 270"/>
            <p:cNvSpPr>
              <a:spLocks noChangeShapeType="1"/>
            </p:cNvSpPr>
            <p:nvPr/>
          </p:nvSpPr>
          <p:spPr bwMode="auto">
            <a:xfrm>
              <a:off x="5638827" y="63216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Rectangle 272"/>
            <p:cNvSpPr>
              <a:spLocks noChangeArrowheads="1"/>
            </p:cNvSpPr>
            <p:nvPr/>
          </p:nvSpPr>
          <p:spPr bwMode="auto">
            <a:xfrm>
              <a:off x="5545165" y="62740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5905" name="Line 273"/>
            <p:cNvSpPr>
              <a:spLocks noChangeShapeType="1"/>
            </p:cNvSpPr>
            <p:nvPr/>
          </p:nvSpPr>
          <p:spPr bwMode="auto">
            <a:xfrm>
              <a:off x="5638827" y="60867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6" name="Rectangle 275"/>
            <p:cNvSpPr>
              <a:spLocks noChangeArrowheads="1"/>
            </p:cNvSpPr>
            <p:nvPr/>
          </p:nvSpPr>
          <p:spPr bwMode="auto">
            <a:xfrm>
              <a:off x="5545165" y="603753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5907" name="Line 276"/>
            <p:cNvSpPr>
              <a:spLocks noChangeShapeType="1"/>
            </p:cNvSpPr>
            <p:nvPr/>
          </p:nvSpPr>
          <p:spPr bwMode="auto">
            <a:xfrm>
              <a:off x="5638827" y="584862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8" name="Rectangle 278"/>
            <p:cNvSpPr>
              <a:spLocks noChangeArrowheads="1"/>
            </p:cNvSpPr>
            <p:nvPr/>
          </p:nvSpPr>
          <p:spPr bwMode="auto">
            <a:xfrm>
              <a:off x="5484840" y="580099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5909" name="Line 279"/>
            <p:cNvSpPr>
              <a:spLocks noChangeShapeType="1"/>
            </p:cNvSpPr>
            <p:nvPr/>
          </p:nvSpPr>
          <p:spPr bwMode="auto">
            <a:xfrm>
              <a:off x="5638827" y="5618433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0" name="Rectangle 281"/>
            <p:cNvSpPr>
              <a:spLocks noChangeArrowheads="1"/>
            </p:cNvSpPr>
            <p:nvPr/>
          </p:nvSpPr>
          <p:spPr bwMode="auto">
            <a:xfrm>
              <a:off x="5484840" y="5570808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5911" name="Line 282"/>
            <p:cNvSpPr>
              <a:spLocks noChangeShapeType="1"/>
            </p:cNvSpPr>
            <p:nvPr/>
          </p:nvSpPr>
          <p:spPr bwMode="auto">
            <a:xfrm>
              <a:off x="5638827" y="53818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2" name="Rectangle 284"/>
            <p:cNvSpPr>
              <a:spLocks noChangeArrowheads="1"/>
            </p:cNvSpPr>
            <p:nvPr/>
          </p:nvSpPr>
          <p:spPr bwMode="auto">
            <a:xfrm>
              <a:off x="5484840" y="53342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5913" name="Line 285"/>
            <p:cNvSpPr>
              <a:spLocks noChangeShapeType="1"/>
            </p:cNvSpPr>
            <p:nvPr/>
          </p:nvSpPr>
          <p:spPr bwMode="auto">
            <a:xfrm>
              <a:off x="5638827" y="51469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4" name="Rectangle 287"/>
            <p:cNvSpPr>
              <a:spLocks noChangeArrowheads="1"/>
            </p:cNvSpPr>
            <p:nvPr/>
          </p:nvSpPr>
          <p:spPr bwMode="auto">
            <a:xfrm>
              <a:off x="5484840" y="509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5915" name="Rectangle 290"/>
            <p:cNvSpPr>
              <a:spLocks noChangeArrowheads="1"/>
            </p:cNvSpPr>
            <p:nvPr/>
          </p:nvSpPr>
          <p:spPr bwMode="auto">
            <a:xfrm>
              <a:off x="5484840" y="4869133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5916" name="Line 293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7" name="Freeform 298"/>
            <p:cNvSpPr>
              <a:spLocks/>
            </p:cNvSpPr>
            <p:nvPr/>
          </p:nvSpPr>
          <p:spPr bwMode="auto">
            <a:xfrm>
              <a:off x="6021415" y="5258070"/>
              <a:ext cx="2533650" cy="987425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8" name="TextBox 88"/>
            <p:cNvSpPr txBox="1">
              <a:spLocks noChangeArrowheads="1"/>
            </p:cNvSpPr>
            <p:nvPr/>
          </p:nvSpPr>
          <p:spPr bwMode="auto">
            <a:xfrm>
              <a:off x="7722407" y="6457950"/>
              <a:ext cx="11095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5919" name="TextBox 91"/>
            <p:cNvSpPr txBox="1">
              <a:spLocks noChangeArrowheads="1"/>
            </p:cNvSpPr>
            <p:nvPr/>
          </p:nvSpPr>
          <p:spPr bwMode="auto">
            <a:xfrm rot="-5400000">
              <a:off x="4874446" y="5193777"/>
              <a:ext cx="8953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57299" y="5154866"/>
              <a:ext cx="752766" cy="253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i="1" dirty="0"/>
                <a:t>Source 2</a:t>
              </a:r>
            </a:p>
          </p:txBody>
        </p: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0" y="1706563"/>
            <a:ext cx="3216275" cy="1889125"/>
            <a:chOff x="-314515" y="1807221"/>
            <a:chExt cx="3469503" cy="1889284"/>
          </a:xfrm>
        </p:grpSpPr>
        <p:grpSp>
          <p:nvGrpSpPr>
            <p:cNvPr id="35848" name="Group 534"/>
            <p:cNvGrpSpPr>
              <a:grpSpLocks/>
            </p:cNvGrpSpPr>
            <p:nvPr/>
          </p:nvGrpSpPr>
          <p:grpSpPr bwMode="auto">
            <a:xfrm>
              <a:off x="-1" y="1807221"/>
              <a:ext cx="3154989" cy="1712913"/>
              <a:chOff x="2737" y="1902"/>
              <a:chExt cx="2150" cy="1699"/>
            </a:xfrm>
          </p:grpSpPr>
          <p:sp>
            <p:nvSpPr>
              <p:cNvPr id="35852" name="Rectangle 243"/>
              <p:cNvSpPr>
                <a:spLocks noChangeArrowheads="1"/>
              </p:cNvSpPr>
              <p:nvPr/>
            </p:nvSpPr>
            <p:spPr bwMode="auto">
              <a:xfrm>
                <a:off x="2842" y="1949"/>
                <a:ext cx="1987" cy="139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35853" name="Line 246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4" name="Line 247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9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5" name="Line 248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6" name="Line 249"/>
              <p:cNvSpPr>
                <a:spLocks noChangeShapeType="1"/>
              </p:cNvSpPr>
              <p:nvPr/>
            </p:nvSpPr>
            <p:spPr bwMode="auto">
              <a:xfrm flipV="1">
                <a:off x="2842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7" name="Line 250"/>
              <p:cNvSpPr>
                <a:spLocks noChangeShapeType="1"/>
              </p:cNvSpPr>
              <p:nvPr/>
            </p:nvSpPr>
            <p:spPr bwMode="auto">
              <a:xfrm>
                <a:off x="2842" y="1949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8" name="Rectangle 251"/>
              <p:cNvSpPr>
                <a:spLocks noChangeArrowheads="1"/>
              </p:cNvSpPr>
              <p:nvPr/>
            </p:nvSpPr>
            <p:spPr bwMode="auto">
              <a:xfrm>
                <a:off x="2825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5859" name="Line 252"/>
              <p:cNvSpPr>
                <a:spLocks noChangeShapeType="1"/>
              </p:cNvSpPr>
              <p:nvPr/>
            </p:nvSpPr>
            <p:spPr bwMode="auto">
              <a:xfrm flipV="1">
                <a:off x="3173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Rectangle 254"/>
              <p:cNvSpPr>
                <a:spLocks noChangeArrowheads="1"/>
              </p:cNvSpPr>
              <p:nvPr/>
            </p:nvSpPr>
            <p:spPr bwMode="auto">
              <a:xfrm>
                <a:off x="3156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5861" name="Line 255"/>
              <p:cNvSpPr>
                <a:spLocks noChangeShapeType="1"/>
              </p:cNvSpPr>
              <p:nvPr/>
            </p:nvSpPr>
            <p:spPr bwMode="auto">
              <a:xfrm flipV="1">
                <a:off x="3504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2" name="Rectangle 257"/>
              <p:cNvSpPr>
                <a:spLocks noChangeArrowheads="1"/>
              </p:cNvSpPr>
              <p:nvPr/>
            </p:nvSpPr>
            <p:spPr bwMode="auto">
              <a:xfrm>
                <a:off x="3464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5863" name="Line 258"/>
              <p:cNvSpPr>
                <a:spLocks noChangeShapeType="1"/>
              </p:cNvSpPr>
              <p:nvPr/>
            </p:nvSpPr>
            <p:spPr bwMode="auto">
              <a:xfrm flipV="1">
                <a:off x="3836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4" name="Rectangle 260"/>
              <p:cNvSpPr>
                <a:spLocks noChangeArrowheads="1"/>
              </p:cNvSpPr>
              <p:nvPr/>
            </p:nvSpPr>
            <p:spPr bwMode="auto">
              <a:xfrm>
                <a:off x="3796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5865" name="Line 261"/>
              <p:cNvSpPr>
                <a:spLocks noChangeShapeType="1"/>
              </p:cNvSpPr>
              <p:nvPr/>
            </p:nvSpPr>
            <p:spPr bwMode="auto">
              <a:xfrm flipV="1">
                <a:off x="4167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6" name="Rectangle 263"/>
              <p:cNvSpPr>
                <a:spLocks noChangeArrowheads="1"/>
              </p:cNvSpPr>
              <p:nvPr/>
            </p:nvSpPr>
            <p:spPr bwMode="auto">
              <a:xfrm>
                <a:off x="4126" y="3359"/>
                <a:ext cx="8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5867" name="Line 264"/>
              <p:cNvSpPr>
                <a:spLocks noChangeShapeType="1"/>
              </p:cNvSpPr>
              <p:nvPr/>
            </p:nvSpPr>
            <p:spPr bwMode="auto">
              <a:xfrm flipV="1">
                <a:off x="4498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8" name="Rectangle 266"/>
              <p:cNvSpPr>
                <a:spLocks noChangeArrowheads="1"/>
              </p:cNvSpPr>
              <p:nvPr/>
            </p:nvSpPr>
            <p:spPr bwMode="auto">
              <a:xfrm>
                <a:off x="4458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5869" name="Rectangle 269"/>
              <p:cNvSpPr>
                <a:spLocks noChangeArrowheads="1"/>
              </p:cNvSpPr>
              <p:nvPr/>
            </p:nvSpPr>
            <p:spPr bwMode="auto">
              <a:xfrm>
                <a:off x="4790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5870" name="Line 270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1" name="Rectangle 272"/>
              <p:cNvSpPr>
                <a:spLocks noChangeArrowheads="1"/>
              </p:cNvSpPr>
              <p:nvPr/>
            </p:nvSpPr>
            <p:spPr bwMode="auto">
              <a:xfrm>
                <a:off x="2778" y="3296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5872" name="Line 273"/>
              <p:cNvSpPr>
                <a:spLocks noChangeShapeType="1"/>
              </p:cNvSpPr>
              <p:nvPr/>
            </p:nvSpPr>
            <p:spPr bwMode="auto">
              <a:xfrm>
                <a:off x="2842" y="310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3" name="Rectangle 275"/>
              <p:cNvSpPr>
                <a:spLocks noChangeArrowheads="1"/>
              </p:cNvSpPr>
              <p:nvPr/>
            </p:nvSpPr>
            <p:spPr bwMode="auto">
              <a:xfrm>
                <a:off x="2778" y="3061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5874" name="Line 276"/>
              <p:cNvSpPr>
                <a:spLocks noChangeShapeType="1"/>
              </p:cNvSpPr>
              <p:nvPr/>
            </p:nvSpPr>
            <p:spPr bwMode="auto">
              <a:xfrm>
                <a:off x="2842" y="28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5" name="Rectangle 278"/>
              <p:cNvSpPr>
                <a:spLocks noChangeArrowheads="1"/>
              </p:cNvSpPr>
              <p:nvPr/>
            </p:nvSpPr>
            <p:spPr bwMode="auto">
              <a:xfrm>
                <a:off x="2737" y="2826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5876" name="Line 279"/>
              <p:cNvSpPr>
                <a:spLocks noChangeShapeType="1"/>
              </p:cNvSpPr>
              <p:nvPr/>
            </p:nvSpPr>
            <p:spPr bwMode="auto">
              <a:xfrm>
                <a:off x="2842" y="264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7" name="Rectangle 281"/>
              <p:cNvSpPr>
                <a:spLocks noChangeArrowheads="1"/>
              </p:cNvSpPr>
              <p:nvPr/>
            </p:nvSpPr>
            <p:spPr bwMode="auto">
              <a:xfrm>
                <a:off x="2737" y="2598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5878" name="Line 282"/>
              <p:cNvSpPr>
                <a:spLocks noChangeShapeType="1"/>
              </p:cNvSpPr>
              <p:nvPr/>
            </p:nvSpPr>
            <p:spPr bwMode="auto">
              <a:xfrm>
                <a:off x="2842" y="24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9" name="Rectangle 284"/>
              <p:cNvSpPr>
                <a:spLocks noChangeArrowheads="1"/>
              </p:cNvSpPr>
              <p:nvPr/>
            </p:nvSpPr>
            <p:spPr bwMode="auto">
              <a:xfrm>
                <a:off x="2737" y="2363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5880" name="Line 285"/>
              <p:cNvSpPr>
                <a:spLocks noChangeShapeType="1"/>
              </p:cNvSpPr>
              <p:nvPr/>
            </p:nvSpPr>
            <p:spPr bwMode="auto">
              <a:xfrm>
                <a:off x="2842" y="21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1" name="Rectangle 287"/>
              <p:cNvSpPr>
                <a:spLocks noChangeArrowheads="1"/>
              </p:cNvSpPr>
              <p:nvPr/>
            </p:nvSpPr>
            <p:spPr bwMode="auto">
              <a:xfrm>
                <a:off x="2737" y="2130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5882" name="Rectangle 290"/>
              <p:cNvSpPr>
                <a:spLocks noChangeArrowheads="1"/>
              </p:cNvSpPr>
              <p:nvPr/>
            </p:nvSpPr>
            <p:spPr bwMode="auto">
              <a:xfrm>
                <a:off x="2737" y="1902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5883" name="Line 293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4" name="Freeform 295"/>
              <p:cNvSpPr>
                <a:spLocks/>
              </p:cNvSpPr>
              <p:nvPr/>
            </p:nvSpPr>
            <p:spPr bwMode="auto">
              <a:xfrm>
                <a:off x="3103" y="1949"/>
                <a:ext cx="1726" cy="1312"/>
              </a:xfrm>
              <a:custGeom>
                <a:avLst/>
                <a:gdLst>
                  <a:gd name="T0" fmla="*/ 0 w 1726"/>
                  <a:gd name="T1" fmla="*/ 0 h 1312"/>
                  <a:gd name="T2" fmla="*/ 70 w 1726"/>
                  <a:gd name="T3" fmla="*/ 193 h 1312"/>
                  <a:gd name="T4" fmla="*/ 134 w 1726"/>
                  <a:gd name="T5" fmla="*/ 375 h 1312"/>
                  <a:gd name="T6" fmla="*/ 198 w 1726"/>
                  <a:gd name="T7" fmla="*/ 480 h 1312"/>
                  <a:gd name="T8" fmla="*/ 268 w 1726"/>
                  <a:gd name="T9" fmla="*/ 492 h 1312"/>
                  <a:gd name="T10" fmla="*/ 332 w 1726"/>
                  <a:gd name="T11" fmla="*/ 433 h 1312"/>
                  <a:gd name="T12" fmla="*/ 401 w 1726"/>
                  <a:gd name="T13" fmla="*/ 375 h 1312"/>
                  <a:gd name="T14" fmla="*/ 465 w 1726"/>
                  <a:gd name="T15" fmla="*/ 380 h 1312"/>
                  <a:gd name="T16" fmla="*/ 529 w 1726"/>
                  <a:gd name="T17" fmla="*/ 498 h 1312"/>
                  <a:gd name="T18" fmla="*/ 599 w 1726"/>
                  <a:gd name="T19" fmla="*/ 685 h 1312"/>
                  <a:gd name="T20" fmla="*/ 663 w 1726"/>
                  <a:gd name="T21" fmla="*/ 855 h 1312"/>
                  <a:gd name="T22" fmla="*/ 733 w 1726"/>
                  <a:gd name="T23" fmla="*/ 984 h 1312"/>
                  <a:gd name="T24" fmla="*/ 797 w 1726"/>
                  <a:gd name="T25" fmla="*/ 1078 h 1312"/>
                  <a:gd name="T26" fmla="*/ 861 w 1726"/>
                  <a:gd name="T27" fmla="*/ 1136 h 1312"/>
                  <a:gd name="T28" fmla="*/ 930 w 1726"/>
                  <a:gd name="T29" fmla="*/ 1183 h 1312"/>
                  <a:gd name="T30" fmla="*/ 994 w 1726"/>
                  <a:gd name="T31" fmla="*/ 1212 h 1312"/>
                  <a:gd name="T32" fmla="*/ 1064 w 1726"/>
                  <a:gd name="T33" fmla="*/ 1230 h 1312"/>
                  <a:gd name="T34" fmla="*/ 1128 w 1726"/>
                  <a:gd name="T35" fmla="*/ 1242 h 1312"/>
                  <a:gd name="T36" fmla="*/ 1192 w 1726"/>
                  <a:gd name="T37" fmla="*/ 1247 h 1312"/>
                  <a:gd name="T38" fmla="*/ 1262 w 1726"/>
                  <a:gd name="T39" fmla="*/ 1253 h 1312"/>
                  <a:gd name="T40" fmla="*/ 1325 w 1726"/>
                  <a:gd name="T41" fmla="*/ 1259 h 1312"/>
                  <a:gd name="T42" fmla="*/ 1395 w 1726"/>
                  <a:gd name="T43" fmla="*/ 1259 h 1312"/>
                  <a:gd name="T44" fmla="*/ 1459 w 1726"/>
                  <a:gd name="T45" fmla="*/ 1271 h 1312"/>
                  <a:gd name="T46" fmla="*/ 1523 w 1726"/>
                  <a:gd name="T47" fmla="*/ 1277 h 1312"/>
                  <a:gd name="T48" fmla="*/ 1593 w 1726"/>
                  <a:gd name="T49" fmla="*/ 1288 h 1312"/>
                  <a:gd name="T50" fmla="*/ 1657 w 1726"/>
                  <a:gd name="T51" fmla="*/ 1300 h 1312"/>
                  <a:gd name="T52" fmla="*/ 1726 w 1726"/>
                  <a:gd name="T53" fmla="*/ 1312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49" name="TextBox 89"/>
            <p:cNvSpPr txBox="1">
              <a:spLocks noChangeArrowheads="1"/>
            </p:cNvSpPr>
            <p:nvPr/>
          </p:nvSpPr>
          <p:spPr bwMode="auto">
            <a:xfrm>
              <a:off x="714375" y="3450284"/>
              <a:ext cx="13681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5850" name="TextBox 90"/>
            <p:cNvSpPr txBox="1">
              <a:spLocks noChangeArrowheads="1"/>
            </p:cNvSpPr>
            <p:nvPr/>
          </p:nvSpPr>
          <p:spPr bwMode="auto">
            <a:xfrm rot="-5400000">
              <a:off x="-613322" y="2403136"/>
              <a:ext cx="901209" cy="30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70983" y="2021551"/>
              <a:ext cx="929881" cy="2540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i="1" dirty="0"/>
                <a:t>Source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9"/>
          <p:cNvPicPr>
            <a:picLocks noChangeAspect="1" noChangeArrowheads="1"/>
          </p:cNvPicPr>
          <p:nvPr/>
        </p:nvPicPr>
        <p:blipFill>
          <a:blip r:embed="rId2" cstate="print"/>
          <a:srcRect t="4466" r="2873"/>
          <a:stretch>
            <a:fillRect/>
          </a:stretch>
        </p:blipFill>
        <p:spPr bwMode="auto">
          <a:xfrm>
            <a:off x="2844800" y="1938338"/>
            <a:ext cx="4452938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42875" y="387350"/>
            <a:ext cx="8489950" cy="1296988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Steady State</a:t>
            </a:r>
          </a:p>
        </p:txBody>
      </p:sp>
      <p:sp>
        <p:nvSpPr>
          <p:cNvPr id="36868" name="Oval 21"/>
          <p:cNvSpPr>
            <a:spLocks noChangeArrowheads="1"/>
          </p:cNvSpPr>
          <p:nvPr/>
        </p:nvSpPr>
        <p:spPr bwMode="auto">
          <a:xfrm>
            <a:off x="3683000" y="272256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Oval 21"/>
          <p:cNvSpPr>
            <a:spLocks noChangeArrowheads="1"/>
          </p:cNvSpPr>
          <p:nvPr/>
        </p:nvSpPr>
        <p:spPr bwMode="auto">
          <a:xfrm>
            <a:off x="6032500" y="3402013"/>
            <a:ext cx="357188" cy="317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70" name="Group 81"/>
          <p:cNvGrpSpPr>
            <a:grpSpLocks/>
          </p:cNvGrpSpPr>
          <p:nvPr/>
        </p:nvGrpSpPr>
        <p:grpSpPr bwMode="auto">
          <a:xfrm>
            <a:off x="5680075" y="4868863"/>
            <a:ext cx="3348038" cy="1835150"/>
            <a:chOff x="5199090" y="4869133"/>
            <a:chExt cx="3632916" cy="1835038"/>
          </a:xfrm>
        </p:grpSpPr>
        <p:sp>
          <p:nvSpPr>
            <p:cNvPr id="36913" name="Rectangle 243"/>
            <p:cNvSpPr>
              <a:spLocks noChangeArrowheads="1"/>
            </p:cNvSpPr>
            <p:nvPr/>
          </p:nvSpPr>
          <p:spPr bwMode="auto">
            <a:xfrm>
              <a:off x="5638827" y="4916758"/>
              <a:ext cx="2916238" cy="14049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36914" name="Line 246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5" name="Line 247"/>
            <p:cNvSpPr>
              <a:spLocks noChangeShapeType="1"/>
            </p:cNvSpPr>
            <p:nvPr/>
          </p:nvSpPr>
          <p:spPr bwMode="auto">
            <a:xfrm>
              <a:off x="5638827" y="6321695"/>
              <a:ext cx="29162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6" name="Line 248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7" name="Line 249"/>
            <p:cNvSpPr>
              <a:spLocks noChangeShapeType="1"/>
            </p:cNvSpPr>
            <p:nvPr/>
          </p:nvSpPr>
          <p:spPr bwMode="auto">
            <a:xfrm flipV="1">
              <a:off x="563882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8" name="Line 250"/>
            <p:cNvSpPr>
              <a:spLocks noChangeShapeType="1"/>
            </p:cNvSpPr>
            <p:nvPr/>
          </p:nvSpPr>
          <p:spPr bwMode="auto">
            <a:xfrm>
              <a:off x="5638827" y="4916758"/>
              <a:ext cx="0" cy="17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9" name="Rectangle 251"/>
            <p:cNvSpPr>
              <a:spLocks noChangeArrowheads="1"/>
            </p:cNvSpPr>
            <p:nvPr/>
          </p:nvSpPr>
          <p:spPr bwMode="auto">
            <a:xfrm>
              <a:off x="5613427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920" name="Line 252"/>
            <p:cNvSpPr>
              <a:spLocks noChangeShapeType="1"/>
            </p:cNvSpPr>
            <p:nvPr/>
          </p:nvSpPr>
          <p:spPr bwMode="auto">
            <a:xfrm flipV="1">
              <a:off x="6124602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1" name="Rectangle 254"/>
            <p:cNvSpPr>
              <a:spLocks noChangeArrowheads="1"/>
            </p:cNvSpPr>
            <p:nvPr/>
          </p:nvSpPr>
          <p:spPr bwMode="auto">
            <a:xfrm>
              <a:off x="6099202" y="63375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922" name="Line 255"/>
            <p:cNvSpPr>
              <a:spLocks noChangeShapeType="1"/>
            </p:cNvSpPr>
            <p:nvPr/>
          </p:nvSpPr>
          <p:spPr bwMode="auto">
            <a:xfrm flipV="1">
              <a:off x="6610377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3" name="Rectangle 257"/>
            <p:cNvSpPr>
              <a:spLocks noChangeArrowheads="1"/>
            </p:cNvSpPr>
            <p:nvPr/>
          </p:nvSpPr>
          <p:spPr bwMode="auto">
            <a:xfrm>
              <a:off x="6551640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924" name="Line 258"/>
            <p:cNvSpPr>
              <a:spLocks noChangeShapeType="1"/>
            </p:cNvSpPr>
            <p:nvPr/>
          </p:nvSpPr>
          <p:spPr bwMode="auto">
            <a:xfrm flipV="1">
              <a:off x="709774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5" name="Rectangle 260"/>
            <p:cNvSpPr>
              <a:spLocks noChangeArrowheads="1"/>
            </p:cNvSpPr>
            <p:nvPr/>
          </p:nvSpPr>
          <p:spPr bwMode="auto">
            <a:xfrm>
              <a:off x="703900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926" name="Line 261"/>
            <p:cNvSpPr>
              <a:spLocks noChangeShapeType="1"/>
            </p:cNvSpPr>
            <p:nvPr/>
          </p:nvSpPr>
          <p:spPr bwMode="auto">
            <a:xfrm flipV="1">
              <a:off x="7583515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7" name="Rectangle 263"/>
            <p:cNvSpPr>
              <a:spLocks noChangeArrowheads="1"/>
            </p:cNvSpPr>
            <p:nvPr/>
          </p:nvSpPr>
          <p:spPr bwMode="auto">
            <a:xfrm>
              <a:off x="7523190" y="6337570"/>
              <a:ext cx="127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928" name="Line 264"/>
            <p:cNvSpPr>
              <a:spLocks noChangeShapeType="1"/>
            </p:cNvSpPr>
            <p:nvPr/>
          </p:nvSpPr>
          <p:spPr bwMode="auto">
            <a:xfrm flipV="1">
              <a:off x="8069290" y="6297883"/>
              <a:ext cx="0" cy="23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9" name="Rectangle 266"/>
            <p:cNvSpPr>
              <a:spLocks noChangeArrowheads="1"/>
            </p:cNvSpPr>
            <p:nvPr/>
          </p:nvSpPr>
          <p:spPr bwMode="auto">
            <a:xfrm>
              <a:off x="8010552" y="63375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930" name="Rectangle 269"/>
            <p:cNvSpPr>
              <a:spLocks noChangeArrowheads="1"/>
            </p:cNvSpPr>
            <p:nvPr/>
          </p:nvSpPr>
          <p:spPr bwMode="auto">
            <a:xfrm>
              <a:off x="8485215" y="636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931" name="Line 270"/>
            <p:cNvSpPr>
              <a:spLocks noChangeShapeType="1"/>
            </p:cNvSpPr>
            <p:nvPr/>
          </p:nvSpPr>
          <p:spPr bwMode="auto">
            <a:xfrm>
              <a:off x="5638827" y="63216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2" name="Rectangle 272"/>
            <p:cNvSpPr>
              <a:spLocks noChangeArrowheads="1"/>
            </p:cNvSpPr>
            <p:nvPr/>
          </p:nvSpPr>
          <p:spPr bwMode="auto">
            <a:xfrm>
              <a:off x="5545165" y="6274070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800" b="1"/>
            </a:p>
          </p:txBody>
        </p:sp>
        <p:sp>
          <p:nvSpPr>
            <p:cNvPr id="36933" name="Line 273"/>
            <p:cNvSpPr>
              <a:spLocks noChangeShapeType="1"/>
            </p:cNvSpPr>
            <p:nvPr/>
          </p:nvSpPr>
          <p:spPr bwMode="auto">
            <a:xfrm>
              <a:off x="5638827" y="60867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4" name="Rectangle 275"/>
            <p:cNvSpPr>
              <a:spLocks noChangeArrowheads="1"/>
            </p:cNvSpPr>
            <p:nvPr/>
          </p:nvSpPr>
          <p:spPr bwMode="auto">
            <a:xfrm>
              <a:off x="5545165" y="6037533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GB" sz="800" b="1"/>
            </a:p>
          </p:txBody>
        </p:sp>
        <p:sp>
          <p:nvSpPr>
            <p:cNvPr id="36935" name="Line 276"/>
            <p:cNvSpPr>
              <a:spLocks noChangeShapeType="1"/>
            </p:cNvSpPr>
            <p:nvPr/>
          </p:nvSpPr>
          <p:spPr bwMode="auto">
            <a:xfrm>
              <a:off x="5638827" y="5848620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6" name="Rectangle 278"/>
            <p:cNvSpPr>
              <a:spLocks noChangeArrowheads="1"/>
            </p:cNvSpPr>
            <p:nvPr/>
          </p:nvSpPr>
          <p:spPr bwMode="auto">
            <a:xfrm>
              <a:off x="5484840" y="5800995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10</a:t>
              </a:r>
              <a:endParaRPr lang="en-GB" sz="800" b="1"/>
            </a:p>
          </p:txBody>
        </p:sp>
        <p:sp>
          <p:nvSpPr>
            <p:cNvPr id="36937" name="Line 279"/>
            <p:cNvSpPr>
              <a:spLocks noChangeShapeType="1"/>
            </p:cNvSpPr>
            <p:nvPr/>
          </p:nvSpPr>
          <p:spPr bwMode="auto">
            <a:xfrm>
              <a:off x="5638827" y="5618433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38" name="Rectangle 281"/>
            <p:cNvSpPr>
              <a:spLocks noChangeArrowheads="1"/>
            </p:cNvSpPr>
            <p:nvPr/>
          </p:nvSpPr>
          <p:spPr bwMode="auto">
            <a:xfrm>
              <a:off x="5484840" y="5570808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15</a:t>
              </a:r>
              <a:endParaRPr lang="en-GB" sz="800" b="1"/>
            </a:p>
          </p:txBody>
        </p:sp>
        <p:sp>
          <p:nvSpPr>
            <p:cNvPr id="36939" name="Line 282"/>
            <p:cNvSpPr>
              <a:spLocks noChangeShapeType="1"/>
            </p:cNvSpPr>
            <p:nvPr/>
          </p:nvSpPr>
          <p:spPr bwMode="auto">
            <a:xfrm>
              <a:off x="5638827" y="538189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0" name="Rectangle 284"/>
            <p:cNvSpPr>
              <a:spLocks noChangeArrowheads="1"/>
            </p:cNvSpPr>
            <p:nvPr/>
          </p:nvSpPr>
          <p:spPr bwMode="auto">
            <a:xfrm>
              <a:off x="5484840" y="533427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20</a:t>
              </a:r>
              <a:endParaRPr lang="en-GB" sz="800" b="1"/>
            </a:p>
          </p:txBody>
        </p:sp>
        <p:sp>
          <p:nvSpPr>
            <p:cNvPr id="36941" name="Line 285"/>
            <p:cNvSpPr>
              <a:spLocks noChangeShapeType="1"/>
            </p:cNvSpPr>
            <p:nvPr/>
          </p:nvSpPr>
          <p:spPr bwMode="auto">
            <a:xfrm>
              <a:off x="5638827" y="514694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2" name="Rectangle 287"/>
            <p:cNvSpPr>
              <a:spLocks noChangeArrowheads="1"/>
            </p:cNvSpPr>
            <p:nvPr/>
          </p:nvSpPr>
          <p:spPr bwMode="auto">
            <a:xfrm>
              <a:off x="5484840" y="5099320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25</a:t>
              </a:r>
              <a:endParaRPr lang="en-GB" sz="800" b="1"/>
            </a:p>
          </p:txBody>
        </p:sp>
        <p:sp>
          <p:nvSpPr>
            <p:cNvPr id="36943" name="Rectangle 290"/>
            <p:cNvSpPr>
              <a:spLocks noChangeArrowheads="1"/>
            </p:cNvSpPr>
            <p:nvPr/>
          </p:nvSpPr>
          <p:spPr bwMode="auto">
            <a:xfrm>
              <a:off x="5484840" y="4869133"/>
              <a:ext cx="11541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800" b="1">
                  <a:solidFill>
                    <a:srgbClr val="000000"/>
                  </a:solidFill>
                  <a:latin typeface="Helvetica" charset="0"/>
                </a:rPr>
                <a:t>30</a:t>
              </a:r>
              <a:endParaRPr lang="en-GB" sz="800" b="1"/>
            </a:p>
          </p:txBody>
        </p:sp>
        <p:sp>
          <p:nvSpPr>
            <p:cNvPr id="36944" name="Line 293"/>
            <p:cNvSpPr>
              <a:spLocks noChangeShapeType="1"/>
            </p:cNvSpPr>
            <p:nvPr/>
          </p:nvSpPr>
          <p:spPr bwMode="auto">
            <a:xfrm flipV="1">
              <a:off x="5638827" y="4916758"/>
              <a:ext cx="0" cy="14049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5" name="Freeform 298"/>
            <p:cNvSpPr>
              <a:spLocks/>
            </p:cNvSpPr>
            <p:nvPr/>
          </p:nvSpPr>
          <p:spPr bwMode="auto">
            <a:xfrm>
              <a:off x="6021415" y="5258070"/>
              <a:ext cx="2533650" cy="987425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46" name="TextBox 88"/>
            <p:cNvSpPr txBox="1">
              <a:spLocks noChangeArrowheads="1"/>
            </p:cNvSpPr>
            <p:nvPr/>
          </p:nvSpPr>
          <p:spPr bwMode="auto">
            <a:xfrm>
              <a:off x="7722407" y="6457950"/>
              <a:ext cx="11095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6947" name="TextBox 91"/>
            <p:cNvSpPr txBox="1">
              <a:spLocks noChangeArrowheads="1"/>
            </p:cNvSpPr>
            <p:nvPr/>
          </p:nvSpPr>
          <p:spPr bwMode="auto">
            <a:xfrm rot="-5400000">
              <a:off x="4874446" y="5193777"/>
              <a:ext cx="8953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57299" y="5154866"/>
              <a:ext cx="752766" cy="253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i="1" dirty="0"/>
                <a:t>Source 2</a:t>
              </a:r>
            </a:p>
          </p:txBody>
        </p:sp>
      </p:grpSp>
      <p:grpSp>
        <p:nvGrpSpPr>
          <p:cNvPr id="36871" name="Group 80"/>
          <p:cNvGrpSpPr>
            <a:grpSpLocks/>
          </p:cNvGrpSpPr>
          <p:nvPr/>
        </p:nvGrpSpPr>
        <p:grpSpPr bwMode="auto">
          <a:xfrm>
            <a:off x="0" y="1706563"/>
            <a:ext cx="3216275" cy="1889125"/>
            <a:chOff x="-314515" y="1807221"/>
            <a:chExt cx="3469503" cy="1889284"/>
          </a:xfrm>
        </p:grpSpPr>
        <p:grpSp>
          <p:nvGrpSpPr>
            <p:cNvPr id="36876" name="Group 534"/>
            <p:cNvGrpSpPr>
              <a:grpSpLocks/>
            </p:cNvGrpSpPr>
            <p:nvPr/>
          </p:nvGrpSpPr>
          <p:grpSpPr bwMode="auto">
            <a:xfrm>
              <a:off x="-1" y="1807221"/>
              <a:ext cx="3154989" cy="1712913"/>
              <a:chOff x="2737" y="1902"/>
              <a:chExt cx="2150" cy="1699"/>
            </a:xfrm>
          </p:grpSpPr>
          <p:sp>
            <p:nvSpPr>
              <p:cNvPr id="36880" name="Rectangle 243"/>
              <p:cNvSpPr>
                <a:spLocks noChangeArrowheads="1"/>
              </p:cNvSpPr>
              <p:nvPr/>
            </p:nvSpPr>
            <p:spPr bwMode="auto">
              <a:xfrm>
                <a:off x="2842" y="1949"/>
                <a:ext cx="1987" cy="139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36881" name="Line 246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2" name="Line 247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9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3" name="Line 248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4" name="Line 249"/>
              <p:cNvSpPr>
                <a:spLocks noChangeShapeType="1"/>
              </p:cNvSpPr>
              <p:nvPr/>
            </p:nvSpPr>
            <p:spPr bwMode="auto">
              <a:xfrm flipV="1">
                <a:off x="2842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Line 250"/>
              <p:cNvSpPr>
                <a:spLocks noChangeShapeType="1"/>
              </p:cNvSpPr>
              <p:nvPr/>
            </p:nvSpPr>
            <p:spPr bwMode="auto">
              <a:xfrm>
                <a:off x="2842" y="1949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6" name="Rectangle 251"/>
              <p:cNvSpPr>
                <a:spLocks noChangeArrowheads="1"/>
              </p:cNvSpPr>
              <p:nvPr/>
            </p:nvSpPr>
            <p:spPr bwMode="auto">
              <a:xfrm>
                <a:off x="2825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6887" name="Line 252"/>
              <p:cNvSpPr>
                <a:spLocks noChangeShapeType="1"/>
              </p:cNvSpPr>
              <p:nvPr/>
            </p:nvSpPr>
            <p:spPr bwMode="auto">
              <a:xfrm flipV="1">
                <a:off x="3173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8" name="Rectangle 254"/>
              <p:cNvSpPr>
                <a:spLocks noChangeArrowheads="1"/>
              </p:cNvSpPr>
              <p:nvPr/>
            </p:nvSpPr>
            <p:spPr bwMode="auto">
              <a:xfrm>
                <a:off x="3156" y="3359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6889" name="Line 255"/>
              <p:cNvSpPr>
                <a:spLocks noChangeShapeType="1"/>
              </p:cNvSpPr>
              <p:nvPr/>
            </p:nvSpPr>
            <p:spPr bwMode="auto">
              <a:xfrm flipV="1">
                <a:off x="3504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0" name="Rectangle 257"/>
              <p:cNvSpPr>
                <a:spLocks noChangeArrowheads="1"/>
              </p:cNvSpPr>
              <p:nvPr/>
            </p:nvSpPr>
            <p:spPr bwMode="auto">
              <a:xfrm>
                <a:off x="3464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6891" name="Line 258"/>
              <p:cNvSpPr>
                <a:spLocks noChangeShapeType="1"/>
              </p:cNvSpPr>
              <p:nvPr/>
            </p:nvSpPr>
            <p:spPr bwMode="auto">
              <a:xfrm flipV="1">
                <a:off x="3836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2" name="Rectangle 260"/>
              <p:cNvSpPr>
                <a:spLocks noChangeArrowheads="1"/>
              </p:cNvSpPr>
              <p:nvPr/>
            </p:nvSpPr>
            <p:spPr bwMode="auto">
              <a:xfrm>
                <a:off x="3796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6893" name="Line 261"/>
              <p:cNvSpPr>
                <a:spLocks noChangeShapeType="1"/>
              </p:cNvSpPr>
              <p:nvPr/>
            </p:nvSpPr>
            <p:spPr bwMode="auto">
              <a:xfrm flipV="1">
                <a:off x="4167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4" name="Rectangle 263"/>
              <p:cNvSpPr>
                <a:spLocks noChangeArrowheads="1"/>
              </p:cNvSpPr>
              <p:nvPr/>
            </p:nvSpPr>
            <p:spPr bwMode="auto">
              <a:xfrm>
                <a:off x="4126" y="3359"/>
                <a:ext cx="8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6895" name="Line 264"/>
              <p:cNvSpPr>
                <a:spLocks noChangeShapeType="1"/>
              </p:cNvSpPr>
              <p:nvPr/>
            </p:nvSpPr>
            <p:spPr bwMode="auto">
              <a:xfrm flipV="1">
                <a:off x="4498" y="3319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6" name="Rectangle 266"/>
              <p:cNvSpPr>
                <a:spLocks noChangeArrowheads="1"/>
              </p:cNvSpPr>
              <p:nvPr/>
            </p:nvSpPr>
            <p:spPr bwMode="auto">
              <a:xfrm>
                <a:off x="4458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6897" name="Rectangle 269"/>
              <p:cNvSpPr>
                <a:spLocks noChangeArrowheads="1"/>
              </p:cNvSpPr>
              <p:nvPr/>
            </p:nvSpPr>
            <p:spPr bwMode="auto">
              <a:xfrm>
                <a:off x="4790" y="3359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6898" name="Line 270"/>
              <p:cNvSpPr>
                <a:spLocks noChangeShapeType="1"/>
              </p:cNvSpPr>
              <p:nvPr/>
            </p:nvSpPr>
            <p:spPr bwMode="auto">
              <a:xfrm>
                <a:off x="2842" y="334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99" name="Rectangle 272"/>
              <p:cNvSpPr>
                <a:spLocks noChangeArrowheads="1"/>
              </p:cNvSpPr>
              <p:nvPr/>
            </p:nvSpPr>
            <p:spPr bwMode="auto">
              <a:xfrm>
                <a:off x="2778" y="3296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GB" sz="800" b="1"/>
              </a:p>
            </p:txBody>
          </p:sp>
          <p:sp>
            <p:nvSpPr>
              <p:cNvPr id="36900" name="Line 273"/>
              <p:cNvSpPr>
                <a:spLocks noChangeShapeType="1"/>
              </p:cNvSpPr>
              <p:nvPr/>
            </p:nvSpPr>
            <p:spPr bwMode="auto">
              <a:xfrm>
                <a:off x="2842" y="310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1" name="Rectangle 275"/>
              <p:cNvSpPr>
                <a:spLocks noChangeArrowheads="1"/>
              </p:cNvSpPr>
              <p:nvPr/>
            </p:nvSpPr>
            <p:spPr bwMode="auto">
              <a:xfrm>
                <a:off x="2778" y="3061"/>
                <a:ext cx="4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5</a:t>
                </a:r>
                <a:endParaRPr lang="en-GB" sz="800" b="1"/>
              </a:p>
            </p:txBody>
          </p:sp>
          <p:sp>
            <p:nvSpPr>
              <p:cNvPr id="36902" name="Line 276"/>
              <p:cNvSpPr>
                <a:spLocks noChangeShapeType="1"/>
              </p:cNvSpPr>
              <p:nvPr/>
            </p:nvSpPr>
            <p:spPr bwMode="auto">
              <a:xfrm>
                <a:off x="2842" y="28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3" name="Rectangle 278"/>
              <p:cNvSpPr>
                <a:spLocks noChangeArrowheads="1"/>
              </p:cNvSpPr>
              <p:nvPr/>
            </p:nvSpPr>
            <p:spPr bwMode="auto">
              <a:xfrm>
                <a:off x="2737" y="2826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10</a:t>
                </a:r>
                <a:endParaRPr lang="en-GB" sz="800" b="1"/>
              </a:p>
            </p:txBody>
          </p:sp>
          <p:sp>
            <p:nvSpPr>
              <p:cNvPr id="36904" name="Line 279"/>
              <p:cNvSpPr>
                <a:spLocks noChangeShapeType="1"/>
              </p:cNvSpPr>
              <p:nvPr/>
            </p:nvSpPr>
            <p:spPr bwMode="auto">
              <a:xfrm>
                <a:off x="2842" y="264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5" name="Rectangle 281"/>
              <p:cNvSpPr>
                <a:spLocks noChangeArrowheads="1"/>
              </p:cNvSpPr>
              <p:nvPr/>
            </p:nvSpPr>
            <p:spPr bwMode="auto">
              <a:xfrm>
                <a:off x="2737" y="2598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15</a:t>
                </a:r>
                <a:endParaRPr lang="en-GB" sz="800" b="1"/>
              </a:p>
            </p:txBody>
          </p:sp>
          <p:sp>
            <p:nvSpPr>
              <p:cNvPr id="36906" name="Line 282"/>
              <p:cNvSpPr>
                <a:spLocks noChangeShapeType="1"/>
              </p:cNvSpPr>
              <p:nvPr/>
            </p:nvSpPr>
            <p:spPr bwMode="auto">
              <a:xfrm>
                <a:off x="2842" y="24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7" name="Rectangle 284"/>
              <p:cNvSpPr>
                <a:spLocks noChangeArrowheads="1"/>
              </p:cNvSpPr>
              <p:nvPr/>
            </p:nvSpPr>
            <p:spPr bwMode="auto">
              <a:xfrm>
                <a:off x="2737" y="2363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20</a:t>
                </a:r>
                <a:endParaRPr lang="en-GB" sz="800" b="1"/>
              </a:p>
            </p:txBody>
          </p:sp>
          <p:sp>
            <p:nvSpPr>
              <p:cNvPr id="36908" name="Line 285"/>
              <p:cNvSpPr>
                <a:spLocks noChangeShapeType="1"/>
              </p:cNvSpPr>
              <p:nvPr/>
            </p:nvSpPr>
            <p:spPr bwMode="auto">
              <a:xfrm>
                <a:off x="2842" y="21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09" name="Rectangle 287"/>
              <p:cNvSpPr>
                <a:spLocks noChangeArrowheads="1"/>
              </p:cNvSpPr>
              <p:nvPr/>
            </p:nvSpPr>
            <p:spPr bwMode="auto">
              <a:xfrm>
                <a:off x="2737" y="2130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25</a:t>
                </a:r>
                <a:endParaRPr lang="en-GB" sz="800" b="1"/>
              </a:p>
            </p:txBody>
          </p:sp>
          <p:sp>
            <p:nvSpPr>
              <p:cNvPr id="36910" name="Rectangle 290"/>
              <p:cNvSpPr>
                <a:spLocks noChangeArrowheads="1"/>
              </p:cNvSpPr>
              <p:nvPr/>
            </p:nvSpPr>
            <p:spPr bwMode="auto">
              <a:xfrm>
                <a:off x="2737" y="1902"/>
                <a:ext cx="97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b="1">
                    <a:solidFill>
                      <a:srgbClr val="000000"/>
                    </a:solidFill>
                    <a:latin typeface="Helvetica" charset="0"/>
                  </a:rPr>
                  <a:t>30</a:t>
                </a:r>
                <a:endParaRPr lang="en-GB" sz="800" b="1"/>
              </a:p>
            </p:txBody>
          </p:sp>
          <p:sp>
            <p:nvSpPr>
              <p:cNvPr id="36911" name="Line 293"/>
              <p:cNvSpPr>
                <a:spLocks noChangeShapeType="1"/>
              </p:cNvSpPr>
              <p:nvPr/>
            </p:nvSpPr>
            <p:spPr bwMode="auto">
              <a:xfrm flipV="1">
                <a:off x="2842" y="1949"/>
                <a:ext cx="0" cy="13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12" name="Freeform 295"/>
              <p:cNvSpPr>
                <a:spLocks/>
              </p:cNvSpPr>
              <p:nvPr/>
            </p:nvSpPr>
            <p:spPr bwMode="auto">
              <a:xfrm>
                <a:off x="3103" y="1949"/>
                <a:ext cx="1726" cy="1312"/>
              </a:xfrm>
              <a:custGeom>
                <a:avLst/>
                <a:gdLst>
                  <a:gd name="T0" fmla="*/ 0 w 1726"/>
                  <a:gd name="T1" fmla="*/ 0 h 1312"/>
                  <a:gd name="T2" fmla="*/ 70 w 1726"/>
                  <a:gd name="T3" fmla="*/ 193 h 1312"/>
                  <a:gd name="T4" fmla="*/ 134 w 1726"/>
                  <a:gd name="T5" fmla="*/ 375 h 1312"/>
                  <a:gd name="T6" fmla="*/ 198 w 1726"/>
                  <a:gd name="T7" fmla="*/ 480 h 1312"/>
                  <a:gd name="T8" fmla="*/ 268 w 1726"/>
                  <a:gd name="T9" fmla="*/ 492 h 1312"/>
                  <a:gd name="T10" fmla="*/ 332 w 1726"/>
                  <a:gd name="T11" fmla="*/ 433 h 1312"/>
                  <a:gd name="T12" fmla="*/ 401 w 1726"/>
                  <a:gd name="T13" fmla="*/ 375 h 1312"/>
                  <a:gd name="T14" fmla="*/ 465 w 1726"/>
                  <a:gd name="T15" fmla="*/ 380 h 1312"/>
                  <a:gd name="T16" fmla="*/ 529 w 1726"/>
                  <a:gd name="T17" fmla="*/ 498 h 1312"/>
                  <a:gd name="T18" fmla="*/ 599 w 1726"/>
                  <a:gd name="T19" fmla="*/ 685 h 1312"/>
                  <a:gd name="T20" fmla="*/ 663 w 1726"/>
                  <a:gd name="T21" fmla="*/ 855 h 1312"/>
                  <a:gd name="T22" fmla="*/ 733 w 1726"/>
                  <a:gd name="T23" fmla="*/ 984 h 1312"/>
                  <a:gd name="T24" fmla="*/ 797 w 1726"/>
                  <a:gd name="T25" fmla="*/ 1078 h 1312"/>
                  <a:gd name="T26" fmla="*/ 861 w 1726"/>
                  <a:gd name="T27" fmla="*/ 1136 h 1312"/>
                  <a:gd name="T28" fmla="*/ 930 w 1726"/>
                  <a:gd name="T29" fmla="*/ 1183 h 1312"/>
                  <a:gd name="T30" fmla="*/ 994 w 1726"/>
                  <a:gd name="T31" fmla="*/ 1212 h 1312"/>
                  <a:gd name="T32" fmla="*/ 1064 w 1726"/>
                  <a:gd name="T33" fmla="*/ 1230 h 1312"/>
                  <a:gd name="T34" fmla="*/ 1128 w 1726"/>
                  <a:gd name="T35" fmla="*/ 1242 h 1312"/>
                  <a:gd name="T36" fmla="*/ 1192 w 1726"/>
                  <a:gd name="T37" fmla="*/ 1247 h 1312"/>
                  <a:gd name="T38" fmla="*/ 1262 w 1726"/>
                  <a:gd name="T39" fmla="*/ 1253 h 1312"/>
                  <a:gd name="T40" fmla="*/ 1325 w 1726"/>
                  <a:gd name="T41" fmla="*/ 1259 h 1312"/>
                  <a:gd name="T42" fmla="*/ 1395 w 1726"/>
                  <a:gd name="T43" fmla="*/ 1259 h 1312"/>
                  <a:gd name="T44" fmla="*/ 1459 w 1726"/>
                  <a:gd name="T45" fmla="*/ 1271 h 1312"/>
                  <a:gd name="T46" fmla="*/ 1523 w 1726"/>
                  <a:gd name="T47" fmla="*/ 1277 h 1312"/>
                  <a:gd name="T48" fmla="*/ 1593 w 1726"/>
                  <a:gd name="T49" fmla="*/ 1288 h 1312"/>
                  <a:gd name="T50" fmla="*/ 1657 w 1726"/>
                  <a:gd name="T51" fmla="*/ 1300 h 1312"/>
                  <a:gd name="T52" fmla="*/ 1726 w 1726"/>
                  <a:gd name="T53" fmla="*/ 1312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77" name="TextBox 89"/>
            <p:cNvSpPr txBox="1">
              <a:spLocks noChangeArrowheads="1"/>
            </p:cNvSpPr>
            <p:nvPr/>
          </p:nvSpPr>
          <p:spPr bwMode="auto">
            <a:xfrm>
              <a:off x="714375" y="3450284"/>
              <a:ext cx="13681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Frequency (Hz)</a:t>
              </a:r>
            </a:p>
          </p:txBody>
        </p:sp>
        <p:sp>
          <p:nvSpPr>
            <p:cNvPr id="36878" name="TextBox 90"/>
            <p:cNvSpPr txBox="1">
              <a:spLocks noChangeArrowheads="1"/>
            </p:cNvSpPr>
            <p:nvPr/>
          </p:nvSpPr>
          <p:spPr bwMode="auto">
            <a:xfrm rot="-5400000">
              <a:off x="-613322" y="2403136"/>
              <a:ext cx="901209" cy="30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/>
                <a:t>Power (uV</a:t>
              </a:r>
              <a:r>
                <a:rPr lang="en-GB" sz="1000" b="1" baseline="30000"/>
                <a:t>2</a:t>
              </a:r>
              <a:r>
                <a:rPr lang="en-GB" sz="1000" b="1"/>
                <a:t>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70983" y="2021551"/>
              <a:ext cx="929881" cy="2540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50" b="1" i="1" dirty="0"/>
                <a:t>Source 1</a:t>
              </a:r>
            </a:p>
          </p:txBody>
        </p:sp>
      </p:grpSp>
      <p:sp>
        <p:nvSpPr>
          <p:cNvPr id="81" name="Arc 80"/>
          <p:cNvSpPr/>
          <p:nvPr/>
        </p:nvSpPr>
        <p:spPr>
          <a:xfrm rot="21122856">
            <a:off x="1836738" y="2595563"/>
            <a:ext cx="4464050" cy="1876425"/>
          </a:xfrm>
          <a:prstGeom prst="arc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Arc 81"/>
          <p:cNvSpPr/>
          <p:nvPr/>
        </p:nvSpPr>
        <p:spPr>
          <a:xfrm rot="10359867">
            <a:off x="3662363" y="2027238"/>
            <a:ext cx="4464050" cy="1876425"/>
          </a:xfrm>
          <a:prstGeom prst="arc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751263" y="2657475"/>
            <a:ext cx="457200" cy="325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134100" y="3344863"/>
            <a:ext cx="457200" cy="325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487363"/>
            <a:ext cx="8489950" cy="928687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Cross Spectral Density: The Data 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8" y="1951038"/>
            <a:ext cx="24765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 rot="-5400000">
            <a:off x="-664369" y="2950369"/>
            <a:ext cx="2462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000066"/>
                </a:solidFill>
              </a:rPr>
              <a:t>EEG - MEG – LFP Time Series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643313" y="3071813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59"/>
          <p:cNvGrpSpPr>
            <a:grpSpLocks/>
          </p:cNvGrpSpPr>
          <p:nvPr/>
        </p:nvGrpSpPr>
        <p:grpSpPr bwMode="auto">
          <a:xfrm>
            <a:off x="4403725" y="2355850"/>
            <a:ext cx="4589463" cy="3478213"/>
            <a:chOff x="4403725" y="2355850"/>
            <a:chExt cx="4589463" cy="3478213"/>
          </a:xfrm>
        </p:grpSpPr>
        <p:sp>
          <p:nvSpPr>
            <p:cNvPr id="37903" name="AutoShape 16"/>
            <p:cNvSpPr>
              <a:spLocks/>
            </p:cNvSpPr>
            <p:nvPr/>
          </p:nvSpPr>
          <p:spPr bwMode="auto">
            <a:xfrm>
              <a:off x="4403725" y="2355850"/>
              <a:ext cx="647700" cy="307340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04" name="AutoShape 17"/>
            <p:cNvSpPr>
              <a:spLocks/>
            </p:cNvSpPr>
            <p:nvPr/>
          </p:nvSpPr>
          <p:spPr bwMode="auto">
            <a:xfrm>
              <a:off x="8040688" y="2355850"/>
              <a:ext cx="647700" cy="3073400"/>
            </a:xfrm>
            <a:prstGeom prst="rightBrace">
              <a:avLst>
                <a:gd name="adj1" fmla="val 463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100"/>
            </a:p>
          </p:txBody>
        </p:sp>
        <p:sp>
          <p:nvSpPr>
            <p:cNvPr id="37905" name="Text Box 28"/>
            <p:cNvSpPr txBox="1">
              <a:spLocks noChangeArrowheads="1"/>
            </p:cNvSpPr>
            <p:nvPr/>
          </p:nvSpPr>
          <p:spPr bwMode="auto">
            <a:xfrm rot="5400000">
              <a:off x="7918451" y="3725862"/>
              <a:ext cx="187166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>
                  <a:solidFill>
                    <a:srgbClr val="000066"/>
                  </a:solidFill>
                </a:rPr>
                <a:t>Cross Spectral Density</a:t>
              </a:r>
            </a:p>
          </p:txBody>
        </p:sp>
        <p:sp>
          <p:nvSpPr>
            <p:cNvPr id="37906" name="Text Box 32"/>
            <p:cNvSpPr txBox="1">
              <a:spLocks noChangeArrowheads="1"/>
            </p:cNvSpPr>
            <p:nvPr/>
          </p:nvSpPr>
          <p:spPr bwMode="auto">
            <a:xfrm>
              <a:off x="8293100" y="2571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907" name="Text Box 33"/>
            <p:cNvSpPr txBox="1">
              <a:spLocks noChangeArrowheads="1"/>
            </p:cNvSpPr>
            <p:nvPr/>
          </p:nvSpPr>
          <p:spPr bwMode="auto">
            <a:xfrm>
              <a:off x="51228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908" name="Text Box 34"/>
            <p:cNvSpPr txBox="1">
              <a:spLocks noChangeArrowheads="1"/>
            </p:cNvSpPr>
            <p:nvPr/>
          </p:nvSpPr>
          <p:spPr bwMode="auto">
            <a:xfrm>
              <a:off x="8293100" y="34353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909" name="Text Box 35"/>
            <p:cNvSpPr txBox="1">
              <a:spLocks noChangeArrowheads="1"/>
            </p:cNvSpPr>
            <p:nvPr/>
          </p:nvSpPr>
          <p:spPr bwMode="auto">
            <a:xfrm>
              <a:off x="5915025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910" name="Text Box 36"/>
            <p:cNvSpPr txBox="1">
              <a:spLocks noChangeArrowheads="1"/>
            </p:cNvSpPr>
            <p:nvPr/>
          </p:nvSpPr>
          <p:spPr bwMode="auto">
            <a:xfrm>
              <a:off x="68500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11" name="Text Box 37"/>
            <p:cNvSpPr txBox="1">
              <a:spLocks noChangeArrowheads="1"/>
            </p:cNvSpPr>
            <p:nvPr/>
          </p:nvSpPr>
          <p:spPr bwMode="auto">
            <a:xfrm>
              <a:off x="8293100" y="43719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12" name="Text Box 38"/>
            <p:cNvSpPr txBox="1">
              <a:spLocks noChangeArrowheads="1"/>
            </p:cNvSpPr>
            <p:nvPr/>
          </p:nvSpPr>
          <p:spPr bwMode="auto">
            <a:xfrm>
              <a:off x="7715250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37913" name="Text Box 39"/>
            <p:cNvSpPr txBox="1">
              <a:spLocks noChangeArrowheads="1"/>
            </p:cNvSpPr>
            <p:nvPr/>
          </p:nvSpPr>
          <p:spPr bwMode="auto">
            <a:xfrm>
              <a:off x="8293100" y="52355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grpSp>
          <p:nvGrpSpPr>
            <p:cNvPr id="37914" name="Group 358"/>
            <p:cNvGrpSpPr>
              <a:grpSpLocks/>
            </p:cNvGrpSpPr>
            <p:nvPr/>
          </p:nvGrpSpPr>
          <p:grpSpPr bwMode="auto">
            <a:xfrm>
              <a:off x="4714875" y="2357438"/>
              <a:ext cx="3571875" cy="2857500"/>
              <a:chOff x="4714875" y="2357438"/>
              <a:chExt cx="3571875" cy="2857500"/>
            </a:xfrm>
          </p:grpSpPr>
          <p:grpSp>
            <p:nvGrpSpPr>
              <p:cNvPr id="37915" name="Group 534"/>
              <p:cNvGrpSpPr>
                <a:grpSpLocks/>
              </p:cNvGrpSpPr>
              <p:nvPr/>
            </p:nvGrpSpPr>
            <p:grpSpPr bwMode="auto">
              <a:xfrm>
                <a:off x="4714875" y="2571750"/>
                <a:ext cx="857250" cy="500063"/>
                <a:chOff x="2737" y="1902"/>
                <a:chExt cx="2092" cy="1646"/>
              </a:xfrm>
            </p:grpSpPr>
            <p:sp>
              <p:nvSpPr>
                <p:cNvPr id="38217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2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9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1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2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4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5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6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7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2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29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0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3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4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5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7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38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39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0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1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2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3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5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7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4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49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7916" name="Rectangle 243"/>
              <p:cNvSpPr>
                <a:spLocks noChangeArrowheads="1"/>
              </p:cNvSpPr>
              <p:nvPr/>
            </p:nvSpPr>
            <p:spPr bwMode="auto">
              <a:xfrm>
                <a:off x="5614988" y="258603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17" name="Line 246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8" name="Line 247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9" name="Line 248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0" name="Line 249"/>
              <p:cNvSpPr>
                <a:spLocks noChangeShapeType="1"/>
              </p:cNvSpPr>
              <p:nvPr/>
            </p:nvSpPr>
            <p:spPr bwMode="auto">
              <a:xfrm flipV="1">
                <a:off x="561498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1" name="Line 250"/>
              <p:cNvSpPr>
                <a:spLocks noChangeShapeType="1"/>
              </p:cNvSpPr>
              <p:nvPr/>
            </p:nvSpPr>
            <p:spPr bwMode="auto">
              <a:xfrm>
                <a:off x="5614988" y="258603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2" name="Rectangle 251"/>
              <p:cNvSpPr>
                <a:spLocks noChangeArrowheads="1"/>
              </p:cNvSpPr>
              <p:nvPr/>
            </p:nvSpPr>
            <p:spPr bwMode="auto">
              <a:xfrm>
                <a:off x="5608638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3" name="Line 252"/>
              <p:cNvSpPr>
                <a:spLocks noChangeShapeType="1"/>
              </p:cNvSpPr>
              <p:nvPr/>
            </p:nvSpPr>
            <p:spPr bwMode="auto">
              <a:xfrm flipV="1">
                <a:off x="57515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4" name="Rectangle 254"/>
              <p:cNvSpPr>
                <a:spLocks noChangeArrowheads="1"/>
              </p:cNvSpPr>
              <p:nvPr/>
            </p:nvSpPr>
            <p:spPr bwMode="auto">
              <a:xfrm>
                <a:off x="5743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5" name="Line 255"/>
              <p:cNvSpPr>
                <a:spLocks noChangeShapeType="1"/>
              </p:cNvSpPr>
              <p:nvPr/>
            </p:nvSpPr>
            <p:spPr bwMode="auto">
              <a:xfrm flipV="1">
                <a:off x="5886450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6" name="Rectangle 257"/>
              <p:cNvSpPr>
                <a:spLocks noChangeArrowheads="1"/>
              </p:cNvSpPr>
              <p:nvPr/>
            </p:nvSpPr>
            <p:spPr bwMode="auto">
              <a:xfrm>
                <a:off x="58705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7" name="Line 258"/>
              <p:cNvSpPr>
                <a:spLocks noChangeShapeType="1"/>
              </p:cNvSpPr>
              <p:nvPr/>
            </p:nvSpPr>
            <p:spPr bwMode="auto">
              <a:xfrm flipV="1">
                <a:off x="6022975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8" name="Rectangle 260"/>
              <p:cNvSpPr>
                <a:spLocks noChangeArrowheads="1"/>
              </p:cNvSpPr>
              <p:nvPr/>
            </p:nvSpPr>
            <p:spPr bwMode="auto">
              <a:xfrm>
                <a:off x="6005513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29" name="Line 261"/>
              <p:cNvSpPr>
                <a:spLocks noChangeShapeType="1"/>
              </p:cNvSpPr>
              <p:nvPr/>
            </p:nvSpPr>
            <p:spPr bwMode="auto">
              <a:xfrm flipV="1">
                <a:off x="61579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0" name="Rectangle 263"/>
              <p:cNvSpPr>
                <a:spLocks noChangeArrowheads="1"/>
              </p:cNvSpPr>
              <p:nvPr/>
            </p:nvSpPr>
            <p:spPr bwMode="auto">
              <a:xfrm>
                <a:off x="6142038" y="301466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1" name="Line 264"/>
              <p:cNvSpPr>
                <a:spLocks noChangeShapeType="1"/>
              </p:cNvSpPr>
              <p:nvPr/>
            </p:nvSpPr>
            <p:spPr bwMode="auto">
              <a:xfrm flipV="1">
                <a:off x="629443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2" name="Rectangle 266"/>
              <p:cNvSpPr>
                <a:spLocks noChangeArrowheads="1"/>
              </p:cNvSpPr>
              <p:nvPr/>
            </p:nvSpPr>
            <p:spPr bwMode="auto">
              <a:xfrm>
                <a:off x="6276975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3" name="Rectangle 269"/>
              <p:cNvSpPr>
                <a:spLocks noChangeArrowheads="1"/>
              </p:cNvSpPr>
              <p:nvPr/>
            </p:nvSpPr>
            <p:spPr bwMode="auto">
              <a:xfrm>
                <a:off x="6413500" y="30146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4" name="Line 270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5" name="Rectangle 272"/>
              <p:cNvSpPr>
                <a:spLocks noChangeArrowheads="1"/>
              </p:cNvSpPr>
              <p:nvPr/>
            </p:nvSpPr>
            <p:spPr bwMode="auto">
              <a:xfrm>
                <a:off x="5589588" y="29956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6" name="Line 273"/>
              <p:cNvSpPr>
                <a:spLocks noChangeShapeType="1"/>
              </p:cNvSpPr>
              <p:nvPr/>
            </p:nvSpPr>
            <p:spPr bwMode="auto">
              <a:xfrm>
                <a:off x="5614988" y="293846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7" name="Rectangle 275"/>
              <p:cNvSpPr>
                <a:spLocks noChangeArrowheads="1"/>
              </p:cNvSpPr>
              <p:nvPr/>
            </p:nvSpPr>
            <p:spPr bwMode="auto">
              <a:xfrm>
                <a:off x="5589588" y="29241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38" name="Line 276"/>
              <p:cNvSpPr>
                <a:spLocks noChangeShapeType="1"/>
              </p:cNvSpPr>
              <p:nvPr/>
            </p:nvSpPr>
            <p:spPr bwMode="auto">
              <a:xfrm>
                <a:off x="5614988" y="286702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9" name="Rectangle 278"/>
              <p:cNvSpPr>
                <a:spLocks noChangeArrowheads="1"/>
              </p:cNvSpPr>
              <p:nvPr/>
            </p:nvSpPr>
            <p:spPr bwMode="auto">
              <a:xfrm>
                <a:off x="5572125" y="28527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0" name="Line 279"/>
              <p:cNvSpPr>
                <a:spLocks noChangeShapeType="1"/>
              </p:cNvSpPr>
              <p:nvPr/>
            </p:nvSpPr>
            <p:spPr bwMode="auto">
              <a:xfrm>
                <a:off x="5614988" y="27971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1" name="Rectangle 281"/>
              <p:cNvSpPr>
                <a:spLocks noChangeArrowheads="1"/>
              </p:cNvSpPr>
              <p:nvPr/>
            </p:nvSpPr>
            <p:spPr bwMode="auto">
              <a:xfrm>
                <a:off x="5572125" y="27828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2" name="Line 282"/>
              <p:cNvSpPr>
                <a:spLocks noChangeShapeType="1"/>
              </p:cNvSpPr>
              <p:nvPr/>
            </p:nvSpPr>
            <p:spPr bwMode="auto">
              <a:xfrm>
                <a:off x="5614988" y="27257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3" name="Rectangle 284"/>
              <p:cNvSpPr>
                <a:spLocks noChangeArrowheads="1"/>
              </p:cNvSpPr>
              <p:nvPr/>
            </p:nvSpPr>
            <p:spPr bwMode="auto">
              <a:xfrm>
                <a:off x="5572125" y="27114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4" name="Line 285"/>
              <p:cNvSpPr>
                <a:spLocks noChangeShapeType="1"/>
              </p:cNvSpPr>
              <p:nvPr/>
            </p:nvSpPr>
            <p:spPr bwMode="auto">
              <a:xfrm>
                <a:off x="5614988" y="26558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5" name="Rectangle 287"/>
              <p:cNvSpPr>
                <a:spLocks noChangeArrowheads="1"/>
              </p:cNvSpPr>
              <p:nvPr/>
            </p:nvSpPr>
            <p:spPr bwMode="auto">
              <a:xfrm>
                <a:off x="5572125" y="26416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6" name="Rectangle 290"/>
              <p:cNvSpPr>
                <a:spLocks noChangeArrowheads="1"/>
              </p:cNvSpPr>
              <p:nvPr/>
            </p:nvSpPr>
            <p:spPr bwMode="auto">
              <a:xfrm>
                <a:off x="5572125" y="25717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47" name="Line 293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8" name="Freeform 295"/>
              <p:cNvSpPr>
                <a:spLocks/>
              </p:cNvSpPr>
              <p:nvPr/>
            </p:nvSpPr>
            <p:spPr bwMode="auto">
              <a:xfrm>
                <a:off x="5786438" y="2357438"/>
                <a:ext cx="642937" cy="6270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9" name="Rectangle 243"/>
              <p:cNvSpPr>
                <a:spLocks noChangeArrowheads="1"/>
              </p:cNvSpPr>
              <p:nvPr/>
            </p:nvSpPr>
            <p:spPr bwMode="auto">
              <a:xfrm>
                <a:off x="5614988" y="3371850"/>
                <a:ext cx="814387" cy="42386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50" name="Line 246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1" name="Line 247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2" name="Line 248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3" name="Line 249"/>
              <p:cNvSpPr>
                <a:spLocks noChangeShapeType="1"/>
              </p:cNvSpPr>
              <p:nvPr/>
            </p:nvSpPr>
            <p:spPr bwMode="auto">
              <a:xfrm flipV="1">
                <a:off x="561498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4" name="Line 250"/>
              <p:cNvSpPr>
                <a:spLocks noChangeShapeType="1"/>
              </p:cNvSpPr>
              <p:nvPr/>
            </p:nvSpPr>
            <p:spPr bwMode="auto">
              <a:xfrm>
                <a:off x="5614988" y="3371850"/>
                <a:ext cx="0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5" name="Rectangle 251"/>
              <p:cNvSpPr>
                <a:spLocks noChangeArrowheads="1"/>
              </p:cNvSpPr>
              <p:nvPr/>
            </p:nvSpPr>
            <p:spPr bwMode="auto">
              <a:xfrm>
                <a:off x="5608638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56" name="Line 252"/>
              <p:cNvSpPr>
                <a:spLocks noChangeShapeType="1"/>
              </p:cNvSpPr>
              <p:nvPr/>
            </p:nvSpPr>
            <p:spPr bwMode="auto">
              <a:xfrm flipV="1">
                <a:off x="57515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7" name="Rectangle 254"/>
              <p:cNvSpPr>
                <a:spLocks noChangeArrowheads="1"/>
              </p:cNvSpPr>
              <p:nvPr/>
            </p:nvSpPr>
            <p:spPr bwMode="auto">
              <a:xfrm>
                <a:off x="5743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58" name="Line 255"/>
              <p:cNvSpPr>
                <a:spLocks noChangeShapeType="1"/>
              </p:cNvSpPr>
              <p:nvPr/>
            </p:nvSpPr>
            <p:spPr bwMode="auto">
              <a:xfrm flipV="1">
                <a:off x="5886450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59" name="Rectangle 257"/>
              <p:cNvSpPr>
                <a:spLocks noChangeArrowheads="1"/>
              </p:cNvSpPr>
              <p:nvPr/>
            </p:nvSpPr>
            <p:spPr bwMode="auto">
              <a:xfrm>
                <a:off x="58705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0" name="Line 258"/>
              <p:cNvSpPr>
                <a:spLocks noChangeShapeType="1"/>
              </p:cNvSpPr>
              <p:nvPr/>
            </p:nvSpPr>
            <p:spPr bwMode="auto">
              <a:xfrm flipV="1">
                <a:off x="6022975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1" name="Rectangle 260"/>
              <p:cNvSpPr>
                <a:spLocks noChangeArrowheads="1"/>
              </p:cNvSpPr>
              <p:nvPr/>
            </p:nvSpPr>
            <p:spPr bwMode="auto">
              <a:xfrm>
                <a:off x="6005513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2" name="Line 261"/>
              <p:cNvSpPr>
                <a:spLocks noChangeShapeType="1"/>
              </p:cNvSpPr>
              <p:nvPr/>
            </p:nvSpPr>
            <p:spPr bwMode="auto">
              <a:xfrm flipV="1">
                <a:off x="61579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3" name="Rectangle 263"/>
              <p:cNvSpPr>
                <a:spLocks noChangeArrowheads="1"/>
              </p:cNvSpPr>
              <p:nvPr/>
            </p:nvSpPr>
            <p:spPr bwMode="auto">
              <a:xfrm>
                <a:off x="6142038" y="3800475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4" name="Line 264"/>
              <p:cNvSpPr>
                <a:spLocks noChangeShapeType="1"/>
              </p:cNvSpPr>
              <p:nvPr/>
            </p:nvSpPr>
            <p:spPr bwMode="auto">
              <a:xfrm flipV="1">
                <a:off x="629443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5" name="Rectangle 266"/>
              <p:cNvSpPr>
                <a:spLocks noChangeArrowheads="1"/>
              </p:cNvSpPr>
              <p:nvPr/>
            </p:nvSpPr>
            <p:spPr bwMode="auto">
              <a:xfrm>
                <a:off x="6276975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6" name="Rectangle 269"/>
              <p:cNvSpPr>
                <a:spLocks noChangeArrowheads="1"/>
              </p:cNvSpPr>
              <p:nvPr/>
            </p:nvSpPr>
            <p:spPr bwMode="auto">
              <a:xfrm>
                <a:off x="6413500" y="38004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7" name="Line 270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68" name="Rectangle 272"/>
              <p:cNvSpPr>
                <a:spLocks noChangeArrowheads="1"/>
              </p:cNvSpPr>
              <p:nvPr/>
            </p:nvSpPr>
            <p:spPr bwMode="auto">
              <a:xfrm>
                <a:off x="5589588" y="37814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69" name="Line 273"/>
              <p:cNvSpPr>
                <a:spLocks noChangeShapeType="1"/>
              </p:cNvSpPr>
              <p:nvPr/>
            </p:nvSpPr>
            <p:spPr bwMode="auto">
              <a:xfrm>
                <a:off x="5614988" y="37242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0" name="Rectangle 275"/>
              <p:cNvSpPr>
                <a:spLocks noChangeArrowheads="1"/>
              </p:cNvSpPr>
              <p:nvPr/>
            </p:nvSpPr>
            <p:spPr bwMode="auto">
              <a:xfrm>
                <a:off x="5589588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1" name="Line 276"/>
              <p:cNvSpPr>
                <a:spLocks noChangeShapeType="1"/>
              </p:cNvSpPr>
              <p:nvPr/>
            </p:nvSpPr>
            <p:spPr bwMode="auto">
              <a:xfrm>
                <a:off x="5614988" y="36528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2" name="Rectangle 278"/>
              <p:cNvSpPr>
                <a:spLocks noChangeArrowheads="1"/>
              </p:cNvSpPr>
              <p:nvPr/>
            </p:nvSpPr>
            <p:spPr bwMode="auto">
              <a:xfrm>
                <a:off x="5572125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3" name="Line 279"/>
              <p:cNvSpPr>
                <a:spLocks noChangeShapeType="1"/>
              </p:cNvSpPr>
              <p:nvPr/>
            </p:nvSpPr>
            <p:spPr bwMode="auto">
              <a:xfrm>
                <a:off x="5614988" y="35829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4" name="Rectangle 281"/>
              <p:cNvSpPr>
                <a:spLocks noChangeArrowheads="1"/>
              </p:cNvSpPr>
              <p:nvPr/>
            </p:nvSpPr>
            <p:spPr bwMode="auto">
              <a:xfrm>
                <a:off x="5572125" y="35687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5" name="Line 282"/>
              <p:cNvSpPr>
                <a:spLocks noChangeShapeType="1"/>
              </p:cNvSpPr>
              <p:nvPr/>
            </p:nvSpPr>
            <p:spPr bwMode="auto">
              <a:xfrm>
                <a:off x="5614988" y="351155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6" name="Rectangle 284"/>
              <p:cNvSpPr>
                <a:spLocks noChangeArrowheads="1"/>
              </p:cNvSpPr>
              <p:nvPr/>
            </p:nvSpPr>
            <p:spPr bwMode="auto">
              <a:xfrm>
                <a:off x="5572125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7" name="Line 285"/>
              <p:cNvSpPr>
                <a:spLocks noChangeShapeType="1"/>
              </p:cNvSpPr>
              <p:nvPr/>
            </p:nvSpPr>
            <p:spPr bwMode="auto">
              <a:xfrm>
                <a:off x="5614988" y="34417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78" name="Rectangle 287"/>
              <p:cNvSpPr>
                <a:spLocks noChangeArrowheads="1"/>
              </p:cNvSpPr>
              <p:nvPr/>
            </p:nvSpPr>
            <p:spPr bwMode="auto">
              <a:xfrm>
                <a:off x="5572125" y="3427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79" name="Rectangle 290"/>
              <p:cNvSpPr>
                <a:spLocks noChangeArrowheads="1"/>
              </p:cNvSpPr>
              <p:nvPr/>
            </p:nvSpPr>
            <p:spPr bwMode="auto">
              <a:xfrm>
                <a:off x="5572125" y="33575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80" name="Line 293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1" name="Freeform 295"/>
              <p:cNvSpPr>
                <a:spLocks/>
              </p:cNvSpPr>
              <p:nvPr/>
            </p:nvSpPr>
            <p:spPr bwMode="auto">
              <a:xfrm>
                <a:off x="5721350" y="3071813"/>
                <a:ext cx="708025" cy="6985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2" name="Rectangle 243"/>
              <p:cNvSpPr>
                <a:spLocks noChangeArrowheads="1"/>
              </p:cNvSpPr>
              <p:nvPr/>
            </p:nvSpPr>
            <p:spPr bwMode="auto">
              <a:xfrm>
                <a:off x="6475413" y="4014788"/>
                <a:ext cx="882650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7983" name="Line 246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4" name="Line 247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8826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5" name="Line 248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6" name="Line 249"/>
              <p:cNvSpPr>
                <a:spLocks noChangeShapeType="1"/>
              </p:cNvSpPr>
              <p:nvPr/>
            </p:nvSpPr>
            <p:spPr bwMode="auto">
              <a:xfrm flipV="1">
                <a:off x="64754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7" name="Line 250"/>
              <p:cNvSpPr>
                <a:spLocks noChangeShapeType="1"/>
              </p:cNvSpPr>
              <p:nvPr/>
            </p:nvSpPr>
            <p:spPr bwMode="auto">
              <a:xfrm>
                <a:off x="647541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88" name="Rectangle 251"/>
              <p:cNvSpPr>
                <a:spLocks noChangeArrowheads="1"/>
              </p:cNvSpPr>
              <p:nvPr/>
            </p:nvSpPr>
            <p:spPr bwMode="auto">
              <a:xfrm>
                <a:off x="64690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89" name="Line 252"/>
              <p:cNvSpPr>
                <a:spLocks noChangeShapeType="1"/>
              </p:cNvSpPr>
              <p:nvPr/>
            </p:nvSpPr>
            <p:spPr bwMode="auto">
              <a:xfrm flipV="1">
                <a:off x="66230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0" name="Rectangle 254"/>
              <p:cNvSpPr>
                <a:spLocks noChangeArrowheads="1"/>
              </p:cNvSpPr>
              <p:nvPr/>
            </p:nvSpPr>
            <p:spPr bwMode="auto">
              <a:xfrm>
                <a:off x="66151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1" name="Line 255"/>
              <p:cNvSpPr>
                <a:spLocks noChangeShapeType="1"/>
              </p:cNvSpPr>
              <p:nvPr/>
            </p:nvSpPr>
            <p:spPr bwMode="auto">
              <a:xfrm flipV="1">
                <a:off x="676910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2" name="Rectangle 257"/>
              <p:cNvSpPr>
                <a:spLocks noChangeArrowheads="1"/>
              </p:cNvSpPr>
              <p:nvPr/>
            </p:nvSpPr>
            <p:spPr bwMode="auto">
              <a:xfrm>
                <a:off x="675163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3" name="Line 258"/>
              <p:cNvSpPr>
                <a:spLocks noChangeShapeType="1"/>
              </p:cNvSpPr>
              <p:nvPr/>
            </p:nvSpPr>
            <p:spPr bwMode="auto">
              <a:xfrm flipV="1">
                <a:off x="691673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4" name="Rectangle 260"/>
              <p:cNvSpPr>
                <a:spLocks noChangeArrowheads="1"/>
              </p:cNvSpPr>
              <p:nvPr/>
            </p:nvSpPr>
            <p:spPr bwMode="auto">
              <a:xfrm>
                <a:off x="68992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5" name="Line 261"/>
              <p:cNvSpPr>
                <a:spLocks noChangeShapeType="1"/>
              </p:cNvSpPr>
              <p:nvPr/>
            </p:nvSpPr>
            <p:spPr bwMode="auto">
              <a:xfrm flipV="1">
                <a:off x="706437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6" name="Rectangle 263"/>
              <p:cNvSpPr>
                <a:spLocks noChangeArrowheads="1"/>
              </p:cNvSpPr>
              <p:nvPr/>
            </p:nvSpPr>
            <p:spPr bwMode="auto">
              <a:xfrm>
                <a:off x="7045325" y="4443413"/>
                <a:ext cx="39688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7" name="Line 264"/>
              <p:cNvSpPr>
                <a:spLocks noChangeShapeType="1"/>
              </p:cNvSpPr>
              <p:nvPr/>
            </p:nvSpPr>
            <p:spPr bwMode="auto">
              <a:xfrm flipV="1">
                <a:off x="72104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98" name="Rectangle 266"/>
              <p:cNvSpPr>
                <a:spLocks noChangeArrowheads="1"/>
              </p:cNvSpPr>
              <p:nvPr/>
            </p:nvSpPr>
            <p:spPr bwMode="auto">
              <a:xfrm>
                <a:off x="719296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7999" name="Rectangle 269"/>
              <p:cNvSpPr>
                <a:spLocks noChangeArrowheads="1"/>
              </p:cNvSpPr>
              <p:nvPr/>
            </p:nvSpPr>
            <p:spPr bwMode="auto">
              <a:xfrm>
                <a:off x="734060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0" name="Line 270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1" name="Rectangle 272"/>
              <p:cNvSpPr>
                <a:spLocks noChangeArrowheads="1"/>
              </p:cNvSpPr>
              <p:nvPr/>
            </p:nvSpPr>
            <p:spPr bwMode="auto">
              <a:xfrm>
                <a:off x="6446838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2" name="Line 273"/>
              <p:cNvSpPr>
                <a:spLocks noChangeShapeType="1"/>
              </p:cNvSpPr>
              <p:nvPr/>
            </p:nvSpPr>
            <p:spPr bwMode="auto">
              <a:xfrm>
                <a:off x="647541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3" name="Rectangle 275"/>
              <p:cNvSpPr>
                <a:spLocks noChangeArrowheads="1"/>
              </p:cNvSpPr>
              <p:nvPr/>
            </p:nvSpPr>
            <p:spPr bwMode="auto">
              <a:xfrm>
                <a:off x="6446838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4" name="Line 276"/>
              <p:cNvSpPr>
                <a:spLocks noChangeShapeType="1"/>
              </p:cNvSpPr>
              <p:nvPr/>
            </p:nvSpPr>
            <p:spPr bwMode="auto">
              <a:xfrm>
                <a:off x="647541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5" name="Rectangle 278"/>
              <p:cNvSpPr>
                <a:spLocks noChangeArrowheads="1"/>
              </p:cNvSpPr>
              <p:nvPr/>
            </p:nvSpPr>
            <p:spPr bwMode="auto">
              <a:xfrm>
                <a:off x="6429375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6" name="Line 279"/>
              <p:cNvSpPr>
                <a:spLocks noChangeShapeType="1"/>
              </p:cNvSpPr>
              <p:nvPr/>
            </p:nvSpPr>
            <p:spPr bwMode="auto">
              <a:xfrm>
                <a:off x="647541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7" name="Rectangle 281"/>
              <p:cNvSpPr>
                <a:spLocks noChangeArrowheads="1"/>
              </p:cNvSpPr>
              <p:nvPr/>
            </p:nvSpPr>
            <p:spPr bwMode="auto">
              <a:xfrm>
                <a:off x="6429375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08" name="Line 282"/>
              <p:cNvSpPr>
                <a:spLocks noChangeShapeType="1"/>
              </p:cNvSpPr>
              <p:nvPr/>
            </p:nvSpPr>
            <p:spPr bwMode="auto">
              <a:xfrm>
                <a:off x="647541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09" name="Rectangle 284"/>
              <p:cNvSpPr>
                <a:spLocks noChangeArrowheads="1"/>
              </p:cNvSpPr>
              <p:nvPr/>
            </p:nvSpPr>
            <p:spPr bwMode="auto">
              <a:xfrm>
                <a:off x="6429375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0" name="Line 285"/>
              <p:cNvSpPr>
                <a:spLocks noChangeShapeType="1"/>
              </p:cNvSpPr>
              <p:nvPr/>
            </p:nvSpPr>
            <p:spPr bwMode="auto">
              <a:xfrm>
                <a:off x="647541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11" name="Rectangle 287"/>
              <p:cNvSpPr>
                <a:spLocks noChangeArrowheads="1"/>
              </p:cNvSpPr>
              <p:nvPr/>
            </p:nvSpPr>
            <p:spPr bwMode="auto">
              <a:xfrm>
                <a:off x="6429375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2" name="Rectangle 290"/>
              <p:cNvSpPr>
                <a:spLocks noChangeArrowheads="1"/>
              </p:cNvSpPr>
              <p:nvPr/>
            </p:nvSpPr>
            <p:spPr bwMode="auto">
              <a:xfrm>
                <a:off x="6429375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13" name="Line 293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14" name="Freeform 295"/>
              <p:cNvSpPr>
                <a:spLocks/>
              </p:cNvSpPr>
              <p:nvPr/>
            </p:nvSpPr>
            <p:spPr bwMode="auto">
              <a:xfrm>
                <a:off x="6591300" y="4357688"/>
                <a:ext cx="766763" cy="555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4657823 h 1312"/>
                  <a:gd name="T4" fmla="*/ 2147483647 w 1726"/>
                  <a:gd name="T5" fmla="*/ 28481708 h 1312"/>
                  <a:gd name="T6" fmla="*/ 2147483647 w 1726"/>
                  <a:gd name="T7" fmla="*/ 36457139 h 1312"/>
                  <a:gd name="T8" fmla="*/ 2147483647 w 1726"/>
                  <a:gd name="T9" fmla="*/ 37368237 h 1312"/>
                  <a:gd name="T10" fmla="*/ 2147483647 w 1726"/>
                  <a:gd name="T11" fmla="*/ 32886392 h 1312"/>
                  <a:gd name="T12" fmla="*/ 2147483647 w 1726"/>
                  <a:gd name="T13" fmla="*/ 28481708 h 1312"/>
                  <a:gd name="T14" fmla="*/ 2147483647 w 1726"/>
                  <a:gd name="T15" fmla="*/ 28861918 h 1312"/>
                  <a:gd name="T16" fmla="*/ 2147483647 w 1726"/>
                  <a:gd name="T17" fmla="*/ 37823743 h 1312"/>
                  <a:gd name="T18" fmla="*/ 2147483647 w 1726"/>
                  <a:gd name="T19" fmla="*/ 52026023 h 1312"/>
                  <a:gd name="T20" fmla="*/ 2147483647 w 1726"/>
                  <a:gd name="T21" fmla="*/ 64937068 h 1312"/>
                  <a:gd name="T22" fmla="*/ 2147483647 w 1726"/>
                  <a:gd name="T23" fmla="*/ 74734652 h 1312"/>
                  <a:gd name="T24" fmla="*/ 2147483647 w 1726"/>
                  <a:gd name="T25" fmla="*/ 81874324 h 1312"/>
                  <a:gd name="T26" fmla="*/ 2147483647 w 1726"/>
                  <a:gd name="T27" fmla="*/ 86280830 h 1312"/>
                  <a:gd name="T28" fmla="*/ 2147483647 w 1726"/>
                  <a:gd name="T29" fmla="*/ 89849776 h 1312"/>
                  <a:gd name="T30" fmla="*/ 2147483647 w 1726"/>
                  <a:gd name="T31" fmla="*/ 92052097 h 1312"/>
                  <a:gd name="T32" fmla="*/ 2147483647 w 1726"/>
                  <a:gd name="T33" fmla="*/ 93418702 h 1312"/>
                  <a:gd name="T34" fmla="*/ 2147483647 w 1726"/>
                  <a:gd name="T35" fmla="*/ 94331579 h 1312"/>
                  <a:gd name="T36" fmla="*/ 2147483647 w 1726"/>
                  <a:gd name="T37" fmla="*/ 94710010 h 1312"/>
                  <a:gd name="T38" fmla="*/ 2147483647 w 1726"/>
                  <a:gd name="T39" fmla="*/ 95165516 h 1312"/>
                  <a:gd name="T40" fmla="*/ 2147483647 w 1726"/>
                  <a:gd name="T41" fmla="*/ 95621108 h 1312"/>
                  <a:gd name="T42" fmla="*/ 2147483647 w 1726"/>
                  <a:gd name="T43" fmla="*/ 95621108 h 1312"/>
                  <a:gd name="T44" fmla="*/ 2147483647 w 1726"/>
                  <a:gd name="T45" fmla="*/ 96533984 h 1312"/>
                  <a:gd name="T46" fmla="*/ 2147483647 w 1726"/>
                  <a:gd name="T47" fmla="*/ 96989491 h 1312"/>
                  <a:gd name="T48" fmla="*/ 2147483647 w 1726"/>
                  <a:gd name="T49" fmla="*/ 97825207 h 1312"/>
                  <a:gd name="T50" fmla="*/ 2147483647 w 1726"/>
                  <a:gd name="T51" fmla="*/ 98736305 h 1312"/>
                  <a:gd name="T52" fmla="*/ 2147483647 w 1726"/>
                  <a:gd name="T53" fmla="*/ 99647403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015" name="Group 534"/>
              <p:cNvGrpSpPr>
                <a:grpSpLocks/>
              </p:cNvGrpSpPr>
              <p:nvPr/>
            </p:nvGrpSpPr>
            <p:grpSpPr bwMode="auto">
              <a:xfrm>
                <a:off x="7429500" y="4714875"/>
                <a:ext cx="857250" cy="500063"/>
                <a:chOff x="2737" y="1902"/>
                <a:chExt cx="2092" cy="1646"/>
              </a:xfrm>
            </p:grpSpPr>
            <p:sp>
              <p:nvSpPr>
                <p:cNvPr id="3818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85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6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9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0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1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2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3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4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5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6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98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99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0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2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3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4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6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7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08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09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0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1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2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3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4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21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216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8016" name="Group 534"/>
              <p:cNvGrpSpPr>
                <a:grpSpLocks/>
              </p:cNvGrpSpPr>
              <p:nvPr/>
            </p:nvGrpSpPr>
            <p:grpSpPr bwMode="auto">
              <a:xfrm>
                <a:off x="6429375" y="3357563"/>
                <a:ext cx="857250" cy="500062"/>
                <a:chOff x="2737" y="1902"/>
                <a:chExt cx="2092" cy="1646"/>
              </a:xfrm>
            </p:grpSpPr>
            <p:sp>
              <p:nvSpPr>
                <p:cNvPr id="381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5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3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6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7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5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9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0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1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3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4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6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67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8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69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1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2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3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4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5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7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79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81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82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83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8017" name="Group 534"/>
              <p:cNvGrpSpPr>
                <a:grpSpLocks/>
              </p:cNvGrpSpPr>
              <p:nvPr/>
            </p:nvGrpSpPr>
            <p:grpSpPr bwMode="auto">
              <a:xfrm>
                <a:off x="6500813" y="2571750"/>
                <a:ext cx="785812" cy="500063"/>
                <a:chOff x="2737" y="1902"/>
                <a:chExt cx="2092" cy="1646"/>
              </a:xfrm>
            </p:grpSpPr>
            <p:sp>
              <p:nvSpPr>
                <p:cNvPr id="3811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119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0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1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2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3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4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5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6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7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28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29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0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3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4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6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7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38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39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0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1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2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4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5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6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49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50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8018" name="Rectangle 243"/>
              <p:cNvSpPr>
                <a:spLocks noChangeArrowheads="1"/>
              </p:cNvSpPr>
              <p:nvPr/>
            </p:nvSpPr>
            <p:spPr bwMode="auto">
              <a:xfrm>
                <a:off x="7472363" y="401478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8019" name="Line 246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0" name="Line 247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1" name="Line 248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2" name="Line 249"/>
              <p:cNvSpPr>
                <a:spLocks noChangeShapeType="1"/>
              </p:cNvSpPr>
              <p:nvPr/>
            </p:nvSpPr>
            <p:spPr bwMode="auto">
              <a:xfrm flipV="1">
                <a:off x="747236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3" name="Line 250"/>
              <p:cNvSpPr>
                <a:spLocks noChangeShapeType="1"/>
              </p:cNvSpPr>
              <p:nvPr/>
            </p:nvSpPr>
            <p:spPr bwMode="auto">
              <a:xfrm>
                <a:off x="747236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4" name="Rectangle 251"/>
              <p:cNvSpPr>
                <a:spLocks noChangeArrowheads="1"/>
              </p:cNvSpPr>
              <p:nvPr/>
            </p:nvSpPr>
            <p:spPr bwMode="auto">
              <a:xfrm>
                <a:off x="7466013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5" name="Line 252"/>
              <p:cNvSpPr>
                <a:spLocks noChangeShapeType="1"/>
              </p:cNvSpPr>
              <p:nvPr/>
            </p:nvSpPr>
            <p:spPr bwMode="auto">
              <a:xfrm flipV="1">
                <a:off x="76088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6" name="Rectangle 254"/>
              <p:cNvSpPr>
                <a:spLocks noChangeArrowheads="1"/>
              </p:cNvSpPr>
              <p:nvPr/>
            </p:nvSpPr>
            <p:spPr bwMode="auto">
              <a:xfrm>
                <a:off x="7600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7" name="Line 255"/>
              <p:cNvSpPr>
                <a:spLocks noChangeShapeType="1"/>
              </p:cNvSpPr>
              <p:nvPr/>
            </p:nvSpPr>
            <p:spPr bwMode="auto">
              <a:xfrm flipV="1">
                <a:off x="77438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28" name="Rectangle 257"/>
              <p:cNvSpPr>
                <a:spLocks noChangeArrowheads="1"/>
              </p:cNvSpPr>
              <p:nvPr/>
            </p:nvSpPr>
            <p:spPr bwMode="auto">
              <a:xfrm>
                <a:off x="77279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29" name="Line 258"/>
              <p:cNvSpPr>
                <a:spLocks noChangeShapeType="1"/>
              </p:cNvSpPr>
              <p:nvPr/>
            </p:nvSpPr>
            <p:spPr bwMode="auto">
              <a:xfrm flipV="1">
                <a:off x="78803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0" name="Rectangle 260"/>
              <p:cNvSpPr>
                <a:spLocks noChangeArrowheads="1"/>
              </p:cNvSpPr>
              <p:nvPr/>
            </p:nvSpPr>
            <p:spPr bwMode="auto">
              <a:xfrm>
                <a:off x="7862888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1" name="Line 261"/>
              <p:cNvSpPr>
                <a:spLocks noChangeShapeType="1"/>
              </p:cNvSpPr>
              <p:nvPr/>
            </p:nvSpPr>
            <p:spPr bwMode="auto">
              <a:xfrm flipV="1">
                <a:off x="80152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2" name="Rectangle 263"/>
              <p:cNvSpPr>
                <a:spLocks noChangeArrowheads="1"/>
              </p:cNvSpPr>
              <p:nvPr/>
            </p:nvSpPr>
            <p:spPr bwMode="auto">
              <a:xfrm>
                <a:off x="7999413" y="4443413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3" name="Line 264"/>
              <p:cNvSpPr>
                <a:spLocks noChangeShapeType="1"/>
              </p:cNvSpPr>
              <p:nvPr/>
            </p:nvSpPr>
            <p:spPr bwMode="auto">
              <a:xfrm flipV="1">
                <a:off x="81518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4" name="Rectangle 266"/>
              <p:cNvSpPr>
                <a:spLocks noChangeArrowheads="1"/>
              </p:cNvSpPr>
              <p:nvPr/>
            </p:nvSpPr>
            <p:spPr bwMode="auto">
              <a:xfrm>
                <a:off x="8134350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5" name="Rectangle 269"/>
              <p:cNvSpPr>
                <a:spLocks noChangeArrowheads="1"/>
              </p:cNvSpPr>
              <p:nvPr/>
            </p:nvSpPr>
            <p:spPr bwMode="auto">
              <a:xfrm>
                <a:off x="8270875" y="44434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6" name="Line 270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7" name="Rectangle 272"/>
              <p:cNvSpPr>
                <a:spLocks noChangeArrowheads="1"/>
              </p:cNvSpPr>
              <p:nvPr/>
            </p:nvSpPr>
            <p:spPr bwMode="auto">
              <a:xfrm>
                <a:off x="7446963" y="44243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38" name="Line 273"/>
              <p:cNvSpPr>
                <a:spLocks noChangeShapeType="1"/>
              </p:cNvSpPr>
              <p:nvPr/>
            </p:nvSpPr>
            <p:spPr bwMode="auto">
              <a:xfrm>
                <a:off x="747236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39" name="Rectangle 275"/>
              <p:cNvSpPr>
                <a:spLocks noChangeArrowheads="1"/>
              </p:cNvSpPr>
              <p:nvPr/>
            </p:nvSpPr>
            <p:spPr bwMode="auto">
              <a:xfrm>
                <a:off x="7446963" y="43529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0" name="Line 276"/>
              <p:cNvSpPr>
                <a:spLocks noChangeShapeType="1"/>
              </p:cNvSpPr>
              <p:nvPr/>
            </p:nvSpPr>
            <p:spPr bwMode="auto">
              <a:xfrm>
                <a:off x="747236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1" name="Rectangle 278"/>
              <p:cNvSpPr>
                <a:spLocks noChangeArrowheads="1"/>
              </p:cNvSpPr>
              <p:nvPr/>
            </p:nvSpPr>
            <p:spPr bwMode="auto">
              <a:xfrm>
                <a:off x="7429500" y="42814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2" name="Line 279"/>
              <p:cNvSpPr>
                <a:spLocks noChangeShapeType="1"/>
              </p:cNvSpPr>
              <p:nvPr/>
            </p:nvSpPr>
            <p:spPr bwMode="auto">
              <a:xfrm>
                <a:off x="747236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3" name="Rectangle 281"/>
              <p:cNvSpPr>
                <a:spLocks noChangeArrowheads="1"/>
              </p:cNvSpPr>
              <p:nvPr/>
            </p:nvSpPr>
            <p:spPr bwMode="auto">
              <a:xfrm>
                <a:off x="7429500" y="42116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4" name="Line 282"/>
              <p:cNvSpPr>
                <a:spLocks noChangeShapeType="1"/>
              </p:cNvSpPr>
              <p:nvPr/>
            </p:nvSpPr>
            <p:spPr bwMode="auto">
              <a:xfrm>
                <a:off x="747236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5" name="Rectangle 284"/>
              <p:cNvSpPr>
                <a:spLocks noChangeArrowheads="1"/>
              </p:cNvSpPr>
              <p:nvPr/>
            </p:nvSpPr>
            <p:spPr bwMode="auto">
              <a:xfrm>
                <a:off x="7429500" y="41402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6" name="Line 285"/>
              <p:cNvSpPr>
                <a:spLocks noChangeShapeType="1"/>
              </p:cNvSpPr>
              <p:nvPr/>
            </p:nvSpPr>
            <p:spPr bwMode="auto">
              <a:xfrm>
                <a:off x="747236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47" name="Rectangle 287"/>
              <p:cNvSpPr>
                <a:spLocks noChangeArrowheads="1"/>
              </p:cNvSpPr>
              <p:nvPr/>
            </p:nvSpPr>
            <p:spPr bwMode="auto">
              <a:xfrm>
                <a:off x="7429500" y="40703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8" name="Rectangle 290"/>
              <p:cNvSpPr>
                <a:spLocks noChangeArrowheads="1"/>
              </p:cNvSpPr>
              <p:nvPr/>
            </p:nvSpPr>
            <p:spPr bwMode="auto">
              <a:xfrm>
                <a:off x="7429500" y="400050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49" name="Line 293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0" name="Freeform 295"/>
              <p:cNvSpPr>
                <a:spLocks/>
              </p:cNvSpPr>
              <p:nvPr/>
            </p:nvSpPr>
            <p:spPr bwMode="auto">
              <a:xfrm>
                <a:off x="7578725" y="4286250"/>
                <a:ext cx="708025" cy="1270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75050414 h 1312"/>
                  <a:gd name="T4" fmla="*/ 2147483647 w 1726"/>
                  <a:gd name="T5" fmla="*/ 340131138 h 1312"/>
                  <a:gd name="T6" fmla="*/ 2147483647 w 1726"/>
                  <a:gd name="T7" fmla="*/ 435358355 h 1312"/>
                  <a:gd name="T8" fmla="*/ 2147483647 w 1726"/>
                  <a:gd name="T9" fmla="*/ 446246278 h 1312"/>
                  <a:gd name="T10" fmla="*/ 2147483647 w 1726"/>
                  <a:gd name="T11" fmla="*/ 392734286 h 1312"/>
                  <a:gd name="T12" fmla="*/ 2147483647 w 1726"/>
                  <a:gd name="T13" fmla="*/ 340131138 h 1312"/>
                  <a:gd name="T14" fmla="*/ 2147483647 w 1726"/>
                  <a:gd name="T15" fmla="*/ 344666159 h 1312"/>
                  <a:gd name="T16" fmla="*/ 2147483647 w 1726"/>
                  <a:gd name="T17" fmla="*/ 451690239 h 1312"/>
                  <a:gd name="T18" fmla="*/ 2147483647 w 1726"/>
                  <a:gd name="T19" fmla="*/ 621296740 h 1312"/>
                  <a:gd name="T20" fmla="*/ 2147483647 w 1726"/>
                  <a:gd name="T21" fmla="*/ 775489396 h 1312"/>
                  <a:gd name="T22" fmla="*/ 2147483647 w 1726"/>
                  <a:gd name="T23" fmla="*/ 892492555 h 1312"/>
                  <a:gd name="T24" fmla="*/ 2147483647 w 1726"/>
                  <a:gd name="T25" fmla="*/ 977749792 h 1312"/>
                  <a:gd name="T26" fmla="*/ 2147483647 w 1726"/>
                  <a:gd name="T27" fmla="*/ 1030353327 h 1312"/>
                  <a:gd name="T28" fmla="*/ 2147483647 w 1726"/>
                  <a:gd name="T29" fmla="*/ 1072986592 h 1312"/>
                  <a:gd name="T30" fmla="*/ 2147483647 w 1726"/>
                  <a:gd name="T31" fmla="*/ 1099288746 h 1312"/>
                  <a:gd name="T32" fmla="*/ 2147483647 w 1726"/>
                  <a:gd name="T33" fmla="*/ 1115620631 h 1312"/>
                  <a:gd name="T34" fmla="*/ 2147483647 w 1726"/>
                  <a:gd name="T35" fmla="*/ 1126498486 h 1312"/>
                  <a:gd name="T36" fmla="*/ 2147483647 w 1726"/>
                  <a:gd name="T37" fmla="*/ 1131034088 h 1312"/>
                  <a:gd name="T38" fmla="*/ 2147483647 w 1726"/>
                  <a:gd name="T39" fmla="*/ 1136478050 h 1312"/>
                  <a:gd name="T40" fmla="*/ 2147483647 w 1726"/>
                  <a:gd name="T41" fmla="*/ 1141922011 h 1312"/>
                  <a:gd name="T42" fmla="*/ 2147483647 w 1726"/>
                  <a:gd name="T43" fmla="*/ 1141922011 h 1312"/>
                  <a:gd name="T44" fmla="*/ 2147483647 w 1726"/>
                  <a:gd name="T45" fmla="*/ 1152800641 h 1312"/>
                  <a:gd name="T46" fmla="*/ 2147483647 w 1726"/>
                  <a:gd name="T47" fmla="*/ 1158244602 h 1312"/>
                  <a:gd name="T48" fmla="*/ 2147483647 w 1726"/>
                  <a:gd name="T49" fmla="*/ 1168223391 h 1312"/>
                  <a:gd name="T50" fmla="*/ 2147483647 w 1726"/>
                  <a:gd name="T51" fmla="*/ 1179102022 h 1312"/>
                  <a:gd name="T52" fmla="*/ 2147483647 w 1726"/>
                  <a:gd name="T53" fmla="*/ 1189989944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1" name="Rectangle 243"/>
              <p:cNvSpPr>
                <a:spLocks noChangeArrowheads="1"/>
              </p:cNvSpPr>
              <p:nvPr/>
            </p:nvSpPr>
            <p:spPr bwMode="auto">
              <a:xfrm>
                <a:off x="7472363" y="3300413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/>
              </a:p>
            </p:txBody>
          </p:sp>
          <p:sp>
            <p:nvSpPr>
              <p:cNvPr id="38052" name="Line 246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3" name="Line 247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4" name="Line 248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5" name="Line 249"/>
              <p:cNvSpPr>
                <a:spLocks noChangeShapeType="1"/>
              </p:cNvSpPr>
              <p:nvPr/>
            </p:nvSpPr>
            <p:spPr bwMode="auto">
              <a:xfrm flipV="1">
                <a:off x="747236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6" name="Line 250"/>
              <p:cNvSpPr>
                <a:spLocks noChangeShapeType="1"/>
              </p:cNvSpPr>
              <p:nvPr/>
            </p:nvSpPr>
            <p:spPr bwMode="auto">
              <a:xfrm>
                <a:off x="7472363" y="3300413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7" name="Rectangle 251"/>
              <p:cNvSpPr>
                <a:spLocks noChangeArrowheads="1"/>
              </p:cNvSpPr>
              <p:nvPr/>
            </p:nvSpPr>
            <p:spPr bwMode="auto">
              <a:xfrm>
                <a:off x="7466013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58" name="Line 252"/>
              <p:cNvSpPr>
                <a:spLocks noChangeShapeType="1"/>
              </p:cNvSpPr>
              <p:nvPr/>
            </p:nvSpPr>
            <p:spPr bwMode="auto">
              <a:xfrm flipV="1">
                <a:off x="76088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59" name="Rectangle 254"/>
              <p:cNvSpPr>
                <a:spLocks noChangeArrowheads="1"/>
              </p:cNvSpPr>
              <p:nvPr/>
            </p:nvSpPr>
            <p:spPr bwMode="auto">
              <a:xfrm>
                <a:off x="7600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0" name="Line 255"/>
              <p:cNvSpPr>
                <a:spLocks noChangeShapeType="1"/>
              </p:cNvSpPr>
              <p:nvPr/>
            </p:nvSpPr>
            <p:spPr bwMode="auto">
              <a:xfrm flipV="1">
                <a:off x="7743825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1" name="Rectangle 257"/>
              <p:cNvSpPr>
                <a:spLocks noChangeArrowheads="1"/>
              </p:cNvSpPr>
              <p:nvPr/>
            </p:nvSpPr>
            <p:spPr bwMode="auto">
              <a:xfrm>
                <a:off x="77279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2" name="Line 258"/>
              <p:cNvSpPr>
                <a:spLocks noChangeShapeType="1"/>
              </p:cNvSpPr>
              <p:nvPr/>
            </p:nvSpPr>
            <p:spPr bwMode="auto">
              <a:xfrm flipV="1">
                <a:off x="7880350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3" name="Rectangle 260"/>
              <p:cNvSpPr>
                <a:spLocks noChangeArrowheads="1"/>
              </p:cNvSpPr>
              <p:nvPr/>
            </p:nvSpPr>
            <p:spPr bwMode="auto">
              <a:xfrm>
                <a:off x="7862888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4" name="Line 261"/>
              <p:cNvSpPr>
                <a:spLocks noChangeShapeType="1"/>
              </p:cNvSpPr>
              <p:nvPr/>
            </p:nvSpPr>
            <p:spPr bwMode="auto">
              <a:xfrm flipV="1">
                <a:off x="80152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5" name="Rectangle 263"/>
              <p:cNvSpPr>
                <a:spLocks noChangeArrowheads="1"/>
              </p:cNvSpPr>
              <p:nvPr/>
            </p:nvSpPr>
            <p:spPr bwMode="auto">
              <a:xfrm>
                <a:off x="7999413" y="3729038"/>
                <a:ext cx="3492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6" name="Line 264"/>
              <p:cNvSpPr>
                <a:spLocks noChangeShapeType="1"/>
              </p:cNvSpPr>
              <p:nvPr/>
            </p:nvSpPr>
            <p:spPr bwMode="auto">
              <a:xfrm flipV="1">
                <a:off x="815181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67" name="Rectangle 266"/>
              <p:cNvSpPr>
                <a:spLocks noChangeArrowheads="1"/>
              </p:cNvSpPr>
              <p:nvPr/>
            </p:nvSpPr>
            <p:spPr bwMode="auto">
              <a:xfrm>
                <a:off x="8134350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8" name="Rectangle 269"/>
              <p:cNvSpPr>
                <a:spLocks noChangeArrowheads="1"/>
              </p:cNvSpPr>
              <p:nvPr/>
            </p:nvSpPr>
            <p:spPr bwMode="auto">
              <a:xfrm>
                <a:off x="8270875" y="372903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69" name="Line 270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0" name="Rectangle 272"/>
              <p:cNvSpPr>
                <a:spLocks noChangeArrowheads="1"/>
              </p:cNvSpPr>
              <p:nvPr/>
            </p:nvSpPr>
            <p:spPr bwMode="auto">
              <a:xfrm>
                <a:off x="7446963" y="3709988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1" name="Line 273"/>
              <p:cNvSpPr>
                <a:spLocks noChangeShapeType="1"/>
              </p:cNvSpPr>
              <p:nvPr/>
            </p:nvSpPr>
            <p:spPr bwMode="auto">
              <a:xfrm>
                <a:off x="7472363" y="36528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2" name="Rectangle 275"/>
              <p:cNvSpPr>
                <a:spLocks noChangeArrowheads="1"/>
              </p:cNvSpPr>
              <p:nvPr/>
            </p:nvSpPr>
            <p:spPr bwMode="auto">
              <a:xfrm>
                <a:off x="7446963" y="3638550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3" name="Line 276"/>
              <p:cNvSpPr>
                <a:spLocks noChangeShapeType="1"/>
              </p:cNvSpPr>
              <p:nvPr/>
            </p:nvSpPr>
            <p:spPr bwMode="auto">
              <a:xfrm>
                <a:off x="7472363" y="358140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4" name="Rectangle 278"/>
              <p:cNvSpPr>
                <a:spLocks noChangeArrowheads="1"/>
              </p:cNvSpPr>
              <p:nvPr/>
            </p:nvSpPr>
            <p:spPr bwMode="auto">
              <a:xfrm>
                <a:off x="7429500" y="356711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5" name="Line 279"/>
              <p:cNvSpPr>
                <a:spLocks noChangeShapeType="1"/>
              </p:cNvSpPr>
              <p:nvPr/>
            </p:nvSpPr>
            <p:spPr bwMode="auto">
              <a:xfrm>
                <a:off x="7472363" y="35115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6" name="Rectangle 281"/>
              <p:cNvSpPr>
                <a:spLocks noChangeArrowheads="1"/>
              </p:cNvSpPr>
              <p:nvPr/>
            </p:nvSpPr>
            <p:spPr bwMode="auto">
              <a:xfrm>
                <a:off x="7429500" y="3497263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7" name="Line 282"/>
              <p:cNvSpPr>
                <a:spLocks noChangeShapeType="1"/>
              </p:cNvSpPr>
              <p:nvPr/>
            </p:nvSpPr>
            <p:spPr bwMode="auto">
              <a:xfrm>
                <a:off x="7472363" y="34401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78" name="Rectangle 284"/>
              <p:cNvSpPr>
                <a:spLocks noChangeArrowheads="1"/>
              </p:cNvSpPr>
              <p:nvPr/>
            </p:nvSpPr>
            <p:spPr bwMode="auto">
              <a:xfrm>
                <a:off x="7429500" y="34258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79" name="Line 285"/>
              <p:cNvSpPr>
                <a:spLocks noChangeShapeType="1"/>
              </p:cNvSpPr>
              <p:nvPr/>
            </p:nvSpPr>
            <p:spPr bwMode="auto">
              <a:xfrm>
                <a:off x="7472363" y="337026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80" name="Rectangle 287"/>
              <p:cNvSpPr>
                <a:spLocks noChangeArrowheads="1"/>
              </p:cNvSpPr>
              <p:nvPr/>
            </p:nvSpPr>
            <p:spPr bwMode="auto">
              <a:xfrm>
                <a:off x="7429500" y="335597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81" name="Rectangle 290"/>
              <p:cNvSpPr>
                <a:spLocks noChangeArrowheads="1"/>
              </p:cNvSpPr>
              <p:nvPr/>
            </p:nvSpPr>
            <p:spPr bwMode="auto">
              <a:xfrm>
                <a:off x="7429500" y="3286125"/>
                <a:ext cx="0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/>
              </a:p>
            </p:txBody>
          </p:sp>
          <p:sp>
            <p:nvSpPr>
              <p:cNvPr id="38082" name="Line 293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83" name="Freeform 295"/>
              <p:cNvSpPr>
                <a:spLocks/>
              </p:cNvSpPr>
              <p:nvPr/>
            </p:nvSpPr>
            <p:spPr bwMode="auto">
              <a:xfrm>
                <a:off x="7578725" y="3429000"/>
                <a:ext cx="708025" cy="269875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679762673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8084" name="Group 534"/>
              <p:cNvGrpSpPr>
                <a:grpSpLocks/>
              </p:cNvGrpSpPr>
              <p:nvPr/>
            </p:nvGrpSpPr>
            <p:grpSpPr bwMode="auto">
              <a:xfrm>
                <a:off x="7429500" y="2571750"/>
                <a:ext cx="857250" cy="500063"/>
                <a:chOff x="2737" y="1902"/>
                <a:chExt cx="2092" cy="1646"/>
              </a:xfrm>
            </p:grpSpPr>
            <p:sp>
              <p:nvSpPr>
                <p:cNvPr id="38085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/>
                </a:p>
              </p:txBody>
            </p:sp>
            <p:sp>
              <p:nvSpPr>
                <p:cNvPr id="38086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7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89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0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3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4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5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7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09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09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1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2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3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4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5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7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08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09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0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1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2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3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4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5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/>
                </a:p>
              </p:txBody>
            </p:sp>
            <p:sp>
              <p:nvSpPr>
                <p:cNvPr id="38116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117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60"/>
          <p:cNvGrpSpPr>
            <a:grpSpLocks/>
          </p:cNvGrpSpPr>
          <p:nvPr/>
        </p:nvGrpSpPr>
        <p:grpSpPr bwMode="auto">
          <a:xfrm>
            <a:off x="428625" y="4643438"/>
            <a:ext cx="7456488" cy="2027237"/>
            <a:chOff x="428625" y="4643438"/>
            <a:chExt cx="7456800" cy="2026866"/>
          </a:xfrm>
        </p:grpSpPr>
        <p:pic>
          <p:nvPicPr>
            <p:cNvPr id="37896" name="Picture 14" descr="eee2"/>
            <p:cNvPicPr>
              <a:picLocks noChangeAspect="1" noChangeArrowheads="1"/>
            </p:cNvPicPr>
            <p:nvPr/>
          </p:nvPicPr>
          <p:blipFill>
            <a:blip r:embed="rId4" cstate="print"/>
            <a:srcRect l="1138" r="55273"/>
            <a:stretch>
              <a:fillRect/>
            </a:stretch>
          </p:blipFill>
          <p:spPr bwMode="auto">
            <a:xfrm>
              <a:off x="428625" y="4643438"/>
              <a:ext cx="3406775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 Box 18"/>
            <p:cNvSpPr txBox="1">
              <a:spLocks noChangeArrowheads="1"/>
            </p:cNvSpPr>
            <p:nvPr/>
          </p:nvSpPr>
          <p:spPr bwMode="auto">
            <a:xfrm>
              <a:off x="3643313" y="47148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37898" name="Text Box 19"/>
            <p:cNvSpPr txBox="1">
              <a:spLocks noChangeArrowheads="1"/>
            </p:cNvSpPr>
            <p:nvPr/>
          </p:nvSpPr>
          <p:spPr bwMode="auto">
            <a:xfrm>
              <a:off x="3643313" y="51466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37899" name="Text Box 20"/>
            <p:cNvSpPr txBox="1">
              <a:spLocks noChangeArrowheads="1"/>
            </p:cNvSpPr>
            <p:nvPr/>
          </p:nvSpPr>
          <p:spPr bwMode="auto">
            <a:xfrm>
              <a:off x="3643313" y="55784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3</a:t>
              </a:r>
            </a:p>
          </p:txBody>
        </p:sp>
        <p:sp>
          <p:nvSpPr>
            <p:cNvPr id="37900" name="Text Box 21"/>
            <p:cNvSpPr txBox="1">
              <a:spLocks noChangeArrowheads="1"/>
            </p:cNvSpPr>
            <p:nvPr/>
          </p:nvSpPr>
          <p:spPr bwMode="auto">
            <a:xfrm>
              <a:off x="3643313" y="6000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357" name="Arc 356"/>
            <p:cNvSpPr/>
            <p:nvPr/>
          </p:nvSpPr>
          <p:spPr>
            <a:xfrm rot="9132557">
              <a:off x="3718063" y="5583066"/>
              <a:ext cx="674716" cy="1033273"/>
            </a:xfrm>
            <a:prstGeom prst="arc">
              <a:avLst/>
            </a:prstGeom>
            <a:ln w="254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02" name="TextBox 357"/>
            <p:cNvSpPr txBox="1">
              <a:spLocks noChangeArrowheads="1"/>
            </p:cNvSpPr>
            <p:nvPr/>
          </p:nvSpPr>
          <p:spPr bwMode="auto">
            <a:xfrm>
              <a:off x="4414603" y="6393305"/>
              <a:ext cx="34708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002060"/>
                  </a:solidFill>
                </a:rPr>
                <a:t>A few LFP channels or EEG/MEG spatial modes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84175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Overview</a:t>
            </a:r>
            <a:endParaRPr lang="en-US" smtClean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900113" y="1989138"/>
            <a:ext cx="7048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Data Features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>
                <a:solidFill>
                  <a:srgbClr val="FF0000"/>
                </a:solidFill>
              </a:rPr>
              <a:t>The Generative Model in DCMs for Steady-State Responses - a family of neural mass models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Bayesian Inversion: Parameter Estimates and Model Comparison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endParaRPr lang="en-GB" sz="1600"/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GB" sz="1600"/>
              <a:t>Example. DCM for Steady State Responses: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 Anaesthetic Depth in Rodents: Validating a few Basics</a:t>
            </a:r>
          </a:p>
          <a:p>
            <a:pPr marL="533400" indent="-533400" algn="ctr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/>
              <a:t>Questions of Consciousness using Anaesthesia in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6746</TotalTime>
  <Words>1815</Words>
  <Application>Microsoft Office PowerPoint</Application>
  <PresentationFormat>On-screen Show (4:3)</PresentationFormat>
  <Paragraphs>778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Tw Cen MT</vt:lpstr>
      <vt:lpstr>Wingdings</vt:lpstr>
      <vt:lpstr>Wingdings 2</vt:lpstr>
      <vt:lpstr>Calibri</vt:lpstr>
      <vt:lpstr>Times New Roman</vt:lpstr>
      <vt:lpstr>Raavi</vt:lpstr>
      <vt:lpstr>Helvetica</vt:lpstr>
      <vt:lpstr>Arial Unicode MS</vt:lpstr>
      <vt:lpstr>Symbol</vt:lpstr>
      <vt:lpstr>MT Extra</vt:lpstr>
      <vt:lpstr>Verdana</vt:lpstr>
      <vt:lpstr>Custom Design</vt:lpstr>
      <vt:lpstr>Median</vt:lpstr>
      <vt:lpstr>Equation</vt:lpstr>
      <vt:lpstr>Equação</vt:lpstr>
      <vt:lpstr>Microsoft Equation 3.0</vt:lpstr>
      <vt:lpstr> Dynamic Causal Model  for Steady State Responses</vt:lpstr>
      <vt:lpstr>DCM for Steady State Responses</vt:lpstr>
      <vt:lpstr>Overview</vt:lpstr>
      <vt:lpstr>Overview</vt:lpstr>
      <vt:lpstr>Steady State</vt:lpstr>
      <vt:lpstr>Steady State</vt:lpstr>
      <vt:lpstr>Steady State</vt:lpstr>
      <vt:lpstr>Cross Spectral Density: The Data </vt:lpstr>
      <vt:lpstr>Overview</vt:lpstr>
      <vt:lpstr>Slide 10</vt:lpstr>
      <vt:lpstr>Slide 11</vt:lpstr>
      <vt:lpstr>Slide 12</vt:lpstr>
      <vt:lpstr>Slide 13</vt:lpstr>
      <vt:lpstr>Neural Mass Model  </vt:lpstr>
      <vt:lpstr>Slide 15</vt:lpstr>
      <vt:lpstr>Slide 16</vt:lpstr>
      <vt:lpstr>Slide 17</vt:lpstr>
      <vt:lpstr>Slide 18</vt:lpstr>
      <vt:lpstr>Slide 19</vt:lpstr>
      <vt:lpstr>Frequency Domain Generative Model (Perturbations about a fixed point)</vt:lpstr>
      <vt:lpstr>Frequency Domain Generative Model (Perturbations about a fixed point)</vt:lpstr>
      <vt:lpstr>Slide 22</vt:lpstr>
      <vt:lpstr>Overview</vt:lpstr>
      <vt:lpstr>Slide 24</vt:lpstr>
      <vt:lpstr>Fixed effects BMS at group level</vt:lpstr>
      <vt:lpstr>Random effects BMS at group level</vt:lpstr>
      <vt:lpstr>Overview</vt:lpstr>
      <vt:lpstr>Depth of Anaesthesia</vt:lpstr>
      <vt:lpstr>Models</vt:lpstr>
      <vt:lpstr>Model Fits: Model 1</vt:lpstr>
      <vt:lpstr>Results</vt:lpstr>
      <vt:lpstr>Overview</vt:lpstr>
      <vt:lpstr>Boly et al. in prep</vt:lpstr>
      <vt:lpstr>DCM</vt:lpstr>
      <vt:lpstr>Models</vt:lpstr>
      <vt:lpstr>Slide 36</vt:lpstr>
      <vt:lpstr>Slide 37</vt:lpstr>
      <vt:lpstr>Summary</vt:lpstr>
      <vt:lpstr>Thank You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rmoran</cp:lastModifiedBy>
  <cp:revision>274</cp:revision>
  <dcterms:created xsi:type="dcterms:W3CDTF">2005-07-13T12:26:50Z</dcterms:created>
  <dcterms:modified xsi:type="dcterms:W3CDTF">2011-05-10T10:19:16Z</dcterms:modified>
</cp:coreProperties>
</file>