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711" r:id="rId4"/>
    <p:sldMasterId id="2147483758" r:id="rId5"/>
    <p:sldMasterId id="2147483771" r:id="rId6"/>
  </p:sldMasterIdLst>
  <p:notesMasterIdLst>
    <p:notesMasterId r:id="rId46"/>
  </p:notesMasterIdLst>
  <p:handoutMasterIdLst>
    <p:handoutMasterId r:id="rId47"/>
  </p:handoutMasterIdLst>
  <p:sldIdLst>
    <p:sldId id="1281" r:id="rId7"/>
    <p:sldId id="1516" r:id="rId8"/>
    <p:sldId id="1529" r:id="rId9"/>
    <p:sldId id="1593" r:id="rId10"/>
    <p:sldId id="1609" r:id="rId11"/>
    <p:sldId id="1595" r:id="rId12"/>
    <p:sldId id="1596" r:id="rId13"/>
    <p:sldId id="1597" r:id="rId14"/>
    <p:sldId id="1323" r:id="rId15"/>
    <p:sldId id="1620" r:id="rId16"/>
    <p:sldId id="1553" r:id="rId17"/>
    <p:sldId id="1552" r:id="rId18"/>
    <p:sldId id="1586" r:id="rId19"/>
    <p:sldId id="1587" r:id="rId20"/>
    <p:sldId id="1540" r:id="rId21"/>
    <p:sldId id="1601" r:id="rId22"/>
    <p:sldId id="1598" r:id="rId23"/>
    <p:sldId id="1442" r:id="rId24"/>
    <p:sldId id="1635" r:id="rId25"/>
    <p:sldId id="1599" r:id="rId26"/>
    <p:sldId id="1454" r:id="rId27"/>
    <p:sldId id="1603" r:id="rId28"/>
    <p:sldId id="1473" r:id="rId29"/>
    <p:sldId id="1624" r:id="rId30"/>
    <p:sldId id="1559" r:id="rId31"/>
    <p:sldId id="1578" r:id="rId32"/>
    <p:sldId id="1476" r:id="rId33"/>
    <p:sldId id="1477" r:id="rId34"/>
    <p:sldId id="1478" r:id="rId35"/>
    <p:sldId id="1611" r:id="rId36"/>
    <p:sldId id="1634" r:id="rId37"/>
    <p:sldId id="1612" r:id="rId38"/>
    <p:sldId id="1613" r:id="rId39"/>
    <p:sldId id="1614" r:id="rId40"/>
    <p:sldId id="1615" r:id="rId41"/>
    <p:sldId id="1616" r:id="rId42"/>
    <p:sldId id="1617" r:id="rId43"/>
    <p:sldId id="1636" r:id="rId44"/>
    <p:sldId id="1573" r:id="rId45"/>
  </p:sldIdLst>
  <p:sldSz cx="10287000" cy="6858000" type="35mm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CC00CC"/>
    <a:srgbClr val="C0C0C0"/>
    <a:srgbClr val="EAEAEA"/>
    <a:srgbClr val="FFFF00"/>
    <a:srgbClr val="33CC33"/>
    <a:srgbClr val="008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655" autoAdjust="0"/>
  </p:normalViewPr>
  <p:slideViewPr>
    <p:cSldViewPr snapToGrid="0">
      <p:cViewPr varScale="1">
        <p:scale>
          <a:sx n="66" d="100"/>
          <a:sy n="66" d="100"/>
        </p:scale>
        <p:origin x="-312" y="-114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5.emf"/><Relationship Id="rId18" Type="http://schemas.openxmlformats.org/officeDocument/2006/relationships/image" Target="../media/image70.emf"/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5.wmf"/><Relationship Id="rId16" Type="http://schemas.openxmlformats.org/officeDocument/2006/relationships/image" Target="../media/image68.wmf"/><Relationship Id="rId1" Type="http://schemas.openxmlformats.org/officeDocument/2006/relationships/image" Target="../media/image54.wmf"/><Relationship Id="rId6" Type="http://schemas.openxmlformats.org/officeDocument/2006/relationships/image" Target="../media/image37.wmf"/><Relationship Id="rId11" Type="http://schemas.openxmlformats.org/officeDocument/2006/relationships/image" Target="../media/image63.wmf"/><Relationship Id="rId5" Type="http://schemas.openxmlformats.org/officeDocument/2006/relationships/image" Target="../media/image58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image" Target="../media/image61.wmf"/><Relationship Id="rId14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86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5.png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e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E088E1-AD36-4721-8903-DC9CB1435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43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597A08F-499A-4383-B355-2BCD5DE3BC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5367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7957-6C9B-4D23-BFEF-CCE55F97E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D1AF-B16F-4674-8046-CA4545991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D4992-ADA7-41EE-8EED-4C428AEC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4C58-8064-4ACA-807D-F3470766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FA68-EDC1-457D-89C9-C6C481B8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298D-0D3D-4DB6-A2A0-9256D5EAC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6EBB-5BBB-41EC-A4E6-A33799FC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6FBE-6E5B-4610-B07A-4FAF57642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EF98-42E9-4475-99AF-678FE880D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1EB3-9EB2-46AD-B52A-C26C97F89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037A-4867-40C7-9C32-71E6AA56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38C6-5C77-4882-8859-56D3DFC2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0BA5C-E3E5-450E-B4BE-2A9DBAEB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2049-FDAC-4DE6-BB6A-62AC23FB5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AEE6-A456-4459-90D9-A5EB7BF0B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8EDF-DC07-4FFA-A098-27658227BBA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38DD-B0BF-4166-92C1-7E1DCE7BCB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B3D7C-F13D-4617-A65D-12F3A77E8DD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DD72A-0ED7-4B59-B5C0-43A767B7BF4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429B-2EBC-4D86-B431-0CFB64A7D64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9162-8E7A-403E-B818-447260576A1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84A9F-DD1E-4161-9C54-6390DE1015F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A870-C978-4A75-9A94-55D2A06BE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FA88A-B64E-4EA8-8795-C1364B0B967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5CD-586E-4C51-ABA3-EC87ABE290E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EC4D-06D4-476E-80EE-6A0338623F8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2C4-3307-4BD9-92EE-B05C24C626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47D6-2335-4166-9CF4-44EAC8AB6C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A9CB-BA02-4477-98BB-1CB27AD4F97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2BA0-6FCC-4DF7-9CE6-6E800A444E5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770A-7442-4F90-858E-CB18280B662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5893-2A14-445B-BD85-01C766741D7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D980-D3C0-4771-8E22-E149F8CFD2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34F6-329A-457A-9B03-0E4357DF3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34E2-561D-4384-A89D-0A766D84075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DB7F-3FF0-408F-AC24-6F946936C0D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2D79-91F2-43DF-A935-407C76CD737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4760-50C6-47BF-B800-1AFC0F10154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BD6A-F1FD-4785-AE9E-4145D0E509C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4BCA-9F4A-4B37-994C-3341664C6C4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98A26-959D-473B-9B40-DABC19C021C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06FB-AA39-4281-916C-3228058EFAE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75520-C9F2-4D04-A227-E273DE35437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7D2B9-5F94-479D-B23D-4D529F59783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A805-C77F-4A83-AF14-58CB33B6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62BF7-7174-48CE-BAB7-6EF51854240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F1C0E-5EE6-404E-9FD1-8022DCBDCBF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293D-518E-4EC7-91AD-17C93DB3869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560D5-F3E7-46FB-9386-9FF65F9F1EC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68F2-2791-427D-956A-0563DEDC029A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DDF1C-5930-419D-BFB5-9D75A6C36FE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079C9-78FF-483F-B6CE-DA294AA90FA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5332-FE73-4AA1-AF3F-050ADA85263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8CAE915A-39C3-45DC-9558-82AB69B7644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B740-849E-452B-A334-82249B4002C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2A99A-FDE2-4676-BA6C-E112087C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CCA-4BB1-44B7-A199-C7D9240BD19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8848-8E49-4619-8878-BABDCE3D7F6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B66D-E704-4BB8-ACD6-2E7EC05F469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15CE7-AC40-4468-AD62-3F52D82E390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0E7B8-4080-408F-97FD-153432C7C67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0E799-4888-4FF6-9757-BA58C237232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CF5C-DDD2-4351-8F14-17F734743131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AC05-AC31-4B33-AE52-B72DAC69219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B32CE-C09C-487E-BCC4-1CD0D4FE950A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A7BD-6E57-4C7F-8778-95FE166EC59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BE1E-EBB5-47DC-BA3F-6C59AB73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6FE79DA4-7593-4ADE-A46B-B7A4F0F152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F381-4C05-4587-B6C5-76962D18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C71C4-FA08-4585-99DE-D45FBB132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 smtClean="0">
                <a:latin typeface="+mn-lt"/>
              </a:defRPr>
            </a:lvl1pPr>
          </a:lstStyle>
          <a:p>
            <a:pPr>
              <a:defRPr/>
            </a:pPr>
            <a:fld id="{E4863EB4-7B92-44D8-A79E-3BFF961B6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+mn-lt"/>
              </a:defRPr>
            </a:lvl1pPr>
          </a:lstStyle>
          <a:p>
            <a:pPr>
              <a:defRPr/>
            </a:pPr>
            <a:fld id="{EA205257-67C9-441B-A22E-549FDF9A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/>
            </a:lvl1pPr>
          </a:lstStyle>
          <a:p>
            <a:pPr>
              <a:defRPr/>
            </a:pPr>
            <a:fld id="{181A4117-B5A0-4384-98BF-009F229C175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AB9DE0-4BA3-4097-A866-001EDC5DD5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782E8F87-0F7C-4BFD-82D7-5DE3E80BC24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F071D2E2-8DA8-4E47-8D07-E8DAC78FDD4A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3.bin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6.png"/><Relationship Id="rId2" Type="http://schemas.openxmlformats.org/officeDocument/2006/relationships/tags" Target="../tags/tag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45.e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jpe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64.bin"/><Relationship Id="rId2" Type="http://schemas.openxmlformats.org/officeDocument/2006/relationships/tags" Target="../tags/tag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1.jpeg"/><Relationship Id="rId2" Type="http://schemas.openxmlformats.org/officeDocument/2006/relationships/tags" Target="../tags/tag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90.emf"/><Relationship Id="rId4" Type="http://schemas.openxmlformats.org/officeDocument/2006/relationships/image" Target="../media/image89.emf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0.bin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"/>
          <p:cNvSpPr>
            <a:spLocks noChangeArrowheads="1"/>
          </p:cNvSpPr>
          <p:nvPr/>
        </p:nvSpPr>
        <p:spPr bwMode="auto">
          <a:xfrm>
            <a:off x="674370" y="188913"/>
            <a:ext cx="93649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</a:t>
            </a:r>
            <a:r>
              <a:rPr lang="en-US" sz="2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Causal </a:t>
            </a:r>
            <a:r>
              <a:rPr lang="en-US" sz="2800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</a:t>
            </a:r>
            <a:r>
              <a:rPr lang="en-US" sz="2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(DCM</a:t>
            </a:r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fMRI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04"/>
          <p:cNvSpPr>
            <a:spLocks noChangeArrowheads="1"/>
          </p:cNvSpPr>
          <p:nvPr/>
        </p:nvSpPr>
        <p:spPr bwMode="auto">
          <a:xfrm>
            <a:off x="247650" y="2039938"/>
            <a:ext cx="55038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000" b="0" dirty="0">
                <a:latin typeface="Arial Unicode MS" pitchFamily="34" charset="-128"/>
              </a:rPr>
              <a:t>Klaas Enno Stephan </a:t>
            </a:r>
            <a:r>
              <a:rPr lang="en-US" sz="1800" b="0" dirty="0">
                <a:latin typeface="Arial Unicode MS" pitchFamily="34" charset="-128"/>
              </a:rPr>
              <a:t/>
            </a:r>
            <a:br>
              <a:rPr lang="en-US" sz="1800" b="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/>
            </a:r>
            <a:br>
              <a:rPr lang="en-US" sz="2400" dirty="0">
                <a:latin typeface="Arial Unicode MS" pitchFamily="34" charset="-128"/>
              </a:rPr>
            </a:br>
            <a:r>
              <a:rPr lang="en-GB" sz="1800" b="0" dirty="0">
                <a:latin typeface="Arial Unicode MS" pitchFamily="34" charset="-128"/>
              </a:rPr>
              <a:t>Laboratory for Social &amp; Neural Systems </a:t>
            </a:r>
            <a:r>
              <a:rPr lang="en-GB" sz="1800" b="0" dirty="0" smtClean="0">
                <a:latin typeface="Arial Unicode MS" pitchFamily="34" charset="-128"/>
              </a:rPr>
              <a:t>Research (SNS) </a:t>
            </a:r>
            <a:endParaRPr lang="en-GB" sz="1800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sz="1800" b="0" dirty="0" smtClean="0">
                <a:latin typeface="Arial Unicode MS" pitchFamily="34" charset="-128"/>
              </a:rPr>
              <a:t>University </a:t>
            </a:r>
            <a:r>
              <a:rPr lang="en-GB" sz="1800" b="0" dirty="0">
                <a:latin typeface="Arial Unicode MS" pitchFamily="34" charset="-128"/>
              </a:rPr>
              <a:t>of Zurich</a:t>
            </a:r>
            <a:endParaRPr lang="en-US" sz="1800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sz="1800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sz="1800" b="0" dirty="0" err="1" smtClean="0">
                <a:latin typeface="Arial Unicode MS" pitchFamily="34" charset="-128"/>
              </a:rPr>
              <a:t>Wellcome</a:t>
            </a:r>
            <a:r>
              <a:rPr lang="en-US" sz="1800" b="0" dirty="0" smtClean="0">
                <a:latin typeface="Arial Unicode MS" pitchFamily="34" charset="-128"/>
              </a:rPr>
              <a:t> </a:t>
            </a:r>
            <a:r>
              <a:rPr lang="en-US" sz="1800" b="0" dirty="0">
                <a:latin typeface="Arial Unicode MS" pitchFamily="34" charset="-128"/>
              </a:rPr>
              <a:t>Trust Centre for Neuroimaging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sz="1800" b="0" dirty="0">
                <a:latin typeface="Arial Unicode MS" pitchFamily="34" charset="-128"/>
              </a:rPr>
              <a:t>University College London</a:t>
            </a:r>
            <a:endParaRPr lang="en-GB" sz="1800" b="0" dirty="0">
              <a:latin typeface="Arial Unicode MS" pitchFamily="34" charset="-128"/>
            </a:endParaRPr>
          </a:p>
        </p:txBody>
      </p:sp>
      <p:sp>
        <p:nvSpPr>
          <p:cNvPr id="47108" name="Rectangle 105"/>
          <p:cNvSpPr>
            <a:spLocks noChangeArrowheads="1"/>
          </p:cNvSpPr>
          <p:nvPr/>
        </p:nvSpPr>
        <p:spPr bwMode="auto">
          <a:xfrm>
            <a:off x="222250" y="5789613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>
                <a:latin typeface="Arial Unicode MS" pitchFamily="34" charset="-128"/>
              </a:rPr>
              <a:t>SPM Course, FIL</a:t>
            </a:r>
          </a:p>
          <a:p>
            <a:pPr algn="ctr"/>
            <a:r>
              <a:rPr lang="en-US" sz="2000" b="0" dirty="0" smtClean="0">
                <a:latin typeface="Arial Unicode MS" pitchFamily="34" charset="-128"/>
              </a:rPr>
              <a:t>13 May 2011</a:t>
            </a:r>
            <a:endParaRPr lang="en-US" sz="2000" b="0" dirty="0">
              <a:latin typeface="Arial Unicode MS" pitchFamily="34" charset="-128"/>
            </a:endParaRPr>
          </a:p>
        </p:txBody>
      </p:sp>
      <p:pic>
        <p:nvPicPr>
          <p:cNvPr id="1410155" name="Picture 107" descr="lat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0" y="1712913"/>
            <a:ext cx="3886200" cy="37433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7110" name="Oval 108"/>
          <p:cNvSpPr>
            <a:spLocks noChangeArrowheads="1"/>
          </p:cNvSpPr>
          <p:nvPr/>
        </p:nvSpPr>
        <p:spPr bwMode="auto">
          <a:xfrm>
            <a:off x="6657975" y="2503488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109"/>
          <p:cNvSpPr>
            <a:spLocks noChangeArrowheads="1"/>
          </p:cNvSpPr>
          <p:nvPr/>
        </p:nvSpPr>
        <p:spPr bwMode="auto">
          <a:xfrm>
            <a:off x="6224588" y="3582988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110"/>
          <p:cNvSpPr>
            <a:spLocks noChangeArrowheads="1"/>
          </p:cNvSpPr>
          <p:nvPr/>
        </p:nvSpPr>
        <p:spPr bwMode="auto">
          <a:xfrm>
            <a:off x="7161213" y="3727450"/>
            <a:ext cx="219075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111"/>
          <p:cNvSpPr>
            <a:spLocks noChangeArrowheads="1"/>
          </p:cNvSpPr>
          <p:nvPr/>
        </p:nvSpPr>
        <p:spPr bwMode="auto">
          <a:xfrm>
            <a:off x="6945313" y="3151188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112"/>
          <p:cNvSpPr>
            <a:spLocks noChangeArrowheads="1"/>
          </p:cNvSpPr>
          <p:nvPr/>
        </p:nvSpPr>
        <p:spPr bwMode="auto">
          <a:xfrm>
            <a:off x="7377113" y="2647950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3"/>
          <p:cNvSpPr>
            <a:spLocks noChangeArrowheads="1"/>
          </p:cNvSpPr>
          <p:nvPr/>
        </p:nvSpPr>
        <p:spPr bwMode="auto">
          <a:xfrm>
            <a:off x="8672513" y="2611438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14"/>
          <p:cNvSpPr>
            <a:spLocks noChangeArrowheads="1"/>
          </p:cNvSpPr>
          <p:nvPr/>
        </p:nvSpPr>
        <p:spPr bwMode="auto">
          <a:xfrm>
            <a:off x="9320213" y="3079750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15"/>
          <p:cNvSpPr>
            <a:spLocks noChangeArrowheads="1"/>
          </p:cNvSpPr>
          <p:nvPr/>
        </p:nvSpPr>
        <p:spPr bwMode="auto">
          <a:xfrm>
            <a:off x="8815388" y="3367088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Oval 116"/>
          <p:cNvSpPr>
            <a:spLocks noChangeArrowheads="1"/>
          </p:cNvSpPr>
          <p:nvPr/>
        </p:nvSpPr>
        <p:spPr bwMode="auto">
          <a:xfrm>
            <a:off x="8096250" y="3656013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17"/>
          <p:cNvSpPr>
            <a:spLocks noChangeArrowheads="1"/>
          </p:cNvSpPr>
          <p:nvPr/>
        </p:nvSpPr>
        <p:spPr bwMode="auto">
          <a:xfrm>
            <a:off x="7880350" y="3006725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Oval 118"/>
          <p:cNvSpPr>
            <a:spLocks noChangeArrowheads="1"/>
          </p:cNvSpPr>
          <p:nvPr/>
        </p:nvSpPr>
        <p:spPr bwMode="auto">
          <a:xfrm>
            <a:off x="8166100" y="2359025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121" name="AutoShape 119"/>
          <p:cNvCxnSpPr>
            <a:cxnSpLocks noChangeShapeType="1"/>
            <a:stCxn id="47111" idx="6"/>
            <a:endCxn id="47112" idx="2"/>
          </p:cNvCxnSpPr>
          <p:nvPr/>
        </p:nvCxnSpPr>
        <p:spPr bwMode="auto">
          <a:xfrm>
            <a:off x="6442075" y="3690938"/>
            <a:ext cx="719138" cy="14446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2" name="AutoShape 120"/>
          <p:cNvCxnSpPr>
            <a:cxnSpLocks noChangeShapeType="1"/>
            <a:stCxn id="47111" idx="0"/>
            <a:endCxn id="47110" idx="3"/>
          </p:cNvCxnSpPr>
          <p:nvPr/>
        </p:nvCxnSpPr>
        <p:spPr bwMode="auto">
          <a:xfrm flipV="1">
            <a:off x="6334125" y="2687638"/>
            <a:ext cx="355600" cy="89535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3" name="AutoShape 121"/>
          <p:cNvCxnSpPr>
            <a:cxnSpLocks noChangeShapeType="1"/>
            <a:stCxn id="47110" idx="5"/>
            <a:endCxn id="47113" idx="1"/>
          </p:cNvCxnSpPr>
          <p:nvPr/>
        </p:nvCxnSpPr>
        <p:spPr bwMode="auto">
          <a:xfrm>
            <a:off x="6843713" y="2687638"/>
            <a:ext cx="133350" cy="4953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4" name="AutoShape 122"/>
          <p:cNvCxnSpPr>
            <a:cxnSpLocks noChangeShapeType="1"/>
            <a:stCxn id="47113" idx="4"/>
            <a:endCxn id="47112" idx="0"/>
          </p:cNvCxnSpPr>
          <p:nvPr/>
        </p:nvCxnSpPr>
        <p:spPr bwMode="auto">
          <a:xfrm>
            <a:off x="7054850" y="3367088"/>
            <a:ext cx="215900" cy="36036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5" name="AutoShape 123"/>
          <p:cNvCxnSpPr>
            <a:cxnSpLocks noChangeShapeType="1"/>
            <a:stCxn id="47110" idx="6"/>
            <a:endCxn id="47114" idx="2"/>
          </p:cNvCxnSpPr>
          <p:nvPr/>
        </p:nvCxnSpPr>
        <p:spPr bwMode="auto">
          <a:xfrm>
            <a:off x="6875463" y="2611438"/>
            <a:ext cx="501650" cy="14446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6" name="AutoShape 124"/>
          <p:cNvCxnSpPr>
            <a:cxnSpLocks noChangeShapeType="1"/>
            <a:stCxn id="47110" idx="7"/>
            <a:endCxn id="47120" idx="2"/>
          </p:cNvCxnSpPr>
          <p:nvPr/>
        </p:nvCxnSpPr>
        <p:spPr bwMode="auto">
          <a:xfrm flipV="1">
            <a:off x="6843713" y="2466975"/>
            <a:ext cx="1322387" cy="6826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7" name="AutoShape 125"/>
          <p:cNvCxnSpPr>
            <a:cxnSpLocks noChangeShapeType="1"/>
            <a:stCxn id="47112" idx="6"/>
            <a:endCxn id="47118" idx="2"/>
          </p:cNvCxnSpPr>
          <p:nvPr/>
        </p:nvCxnSpPr>
        <p:spPr bwMode="auto">
          <a:xfrm flipV="1">
            <a:off x="7380288" y="3763963"/>
            <a:ext cx="715962" cy="71437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8" name="AutoShape 126"/>
          <p:cNvCxnSpPr>
            <a:cxnSpLocks noChangeShapeType="1"/>
            <a:stCxn id="47120" idx="4"/>
            <a:endCxn id="47119" idx="7"/>
          </p:cNvCxnSpPr>
          <p:nvPr/>
        </p:nvCxnSpPr>
        <p:spPr bwMode="auto">
          <a:xfrm flipH="1">
            <a:off x="8066088" y="2574925"/>
            <a:ext cx="209550" cy="46355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29" name="AutoShape 127"/>
          <p:cNvCxnSpPr>
            <a:cxnSpLocks noChangeShapeType="1"/>
            <a:stCxn id="47113" idx="6"/>
            <a:endCxn id="47119" idx="2"/>
          </p:cNvCxnSpPr>
          <p:nvPr/>
        </p:nvCxnSpPr>
        <p:spPr bwMode="auto">
          <a:xfrm flipV="1">
            <a:off x="7162800" y="3114675"/>
            <a:ext cx="717550" cy="14446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arrow" w="med" len="med"/>
          </a:ln>
        </p:spPr>
      </p:cxnSp>
      <p:cxnSp>
        <p:nvCxnSpPr>
          <p:cNvPr id="47130" name="AutoShape 128"/>
          <p:cNvCxnSpPr>
            <a:cxnSpLocks noChangeShapeType="1"/>
            <a:stCxn id="47114" idx="6"/>
            <a:endCxn id="47120" idx="3"/>
          </p:cNvCxnSpPr>
          <p:nvPr/>
        </p:nvCxnSpPr>
        <p:spPr bwMode="auto">
          <a:xfrm flipV="1">
            <a:off x="7594600" y="2543175"/>
            <a:ext cx="603250" cy="2127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31" name="AutoShape 129"/>
          <p:cNvCxnSpPr>
            <a:cxnSpLocks noChangeShapeType="1"/>
            <a:stCxn id="47114" idx="4"/>
            <a:endCxn id="47118" idx="1"/>
          </p:cNvCxnSpPr>
          <p:nvPr/>
        </p:nvCxnSpPr>
        <p:spPr bwMode="auto">
          <a:xfrm>
            <a:off x="7486650" y="2863850"/>
            <a:ext cx="641350" cy="8239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32" name="AutoShape 130"/>
          <p:cNvCxnSpPr>
            <a:cxnSpLocks noChangeShapeType="1"/>
            <a:stCxn id="47120" idx="6"/>
            <a:endCxn id="47115" idx="1"/>
          </p:cNvCxnSpPr>
          <p:nvPr/>
        </p:nvCxnSpPr>
        <p:spPr bwMode="auto">
          <a:xfrm>
            <a:off x="8383588" y="2466975"/>
            <a:ext cx="320675" cy="1762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33" name="AutoShape 131"/>
          <p:cNvCxnSpPr>
            <a:cxnSpLocks noChangeShapeType="1"/>
            <a:stCxn id="47118" idx="6"/>
            <a:endCxn id="47117" idx="3"/>
          </p:cNvCxnSpPr>
          <p:nvPr/>
        </p:nvCxnSpPr>
        <p:spPr bwMode="auto">
          <a:xfrm flipV="1">
            <a:off x="8313738" y="3551238"/>
            <a:ext cx="533400" cy="2127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34" name="AutoShape 132"/>
          <p:cNvCxnSpPr>
            <a:cxnSpLocks noChangeShapeType="1"/>
            <a:stCxn id="47115" idx="4"/>
            <a:endCxn id="47117" idx="0"/>
          </p:cNvCxnSpPr>
          <p:nvPr/>
        </p:nvCxnSpPr>
        <p:spPr bwMode="auto">
          <a:xfrm>
            <a:off x="8782050" y="2827338"/>
            <a:ext cx="142875" cy="53975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35" name="AutoShape 133"/>
          <p:cNvCxnSpPr>
            <a:cxnSpLocks noChangeShapeType="1"/>
            <a:stCxn id="47115" idx="5"/>
            <a:endCxn id="47116" idx="1"/>
          </p:cNvCxnSpPr>
          <p:nvPr/>
        </p:nvCxnSpPr>
        <p:spPr bwMode="auto">
          <a:xfrm>
            <a:off x="8858250" y="2795588"/>
            <a:ext cx="493713" cy="3159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/>
          </a:ln>
        </p:spPr>
      </p:cxnSp>
      <p:cxnSp>
        <p:nvCxnSpPr>
          <p:cNvPr id="47136" name="AutoShape 134"/>
          <p:cNvCxnSpPr>
            <a:cxnSpLocks noChangeShapeType="1"/>
            <a:stCxn id="47117" idx="6"/>
            <a:endCxn id="47116" idx="3"/>
          </p:cNvCxnSpPr>
          <p:nvPr/>
        </p:nvCxnSpPr>
        <p:spPr bwMode="auto">
          <a:xfrm flipV="1">
            <a:off x="9032875" y="3263900"/>
            <a:ext cx="319088" cy="21113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137" name="AutoShape 135"/>
          <p:cNvCxnSpPr>
            <a:cxnSpLocks noChangeShapeType="1"/>
            <a:stCxn id="47112" idx="7"/>
            <a:endCxn id="47115" idx="3"/>
          </p:cNvCxnSpPr>
          <p:nvPr/>
        </p:nvCxnSpPr>
        <p:spPr bwMode="auto">
          <a:xfrm flipV="1">
            <a:off x="7348538" y="2795588"/>
            <a:ext cx="1355725" cy="9636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509" y="393700"/>
            <a:ext cx="252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3"/>
          <p:cNvSpPr>
            <a:spLocks noChangeArrowheads="1"/>
          </p:cNvSpPr>
          <p:nvPr/>
        </p:nvSpPr>
        <p:spPr bwMode="auto">
          <a:xfrm>
            <a:off x="4972759" y="82391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/>
          <p:cNvSpPr>
            <a:spLocks noChangeArrowheads="1"/>
          </p:cNvSpPr>
          <p:nvPr/>
        </p:nvSpPr>
        <p:spPr bwMode="auto">
          <a:xfrm>
            <a:off x="4506034" y="147796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5"/>
          <p:cNvSpPr>
            <a:spLocks noChangeArrowheads="1"/>
          </p:cNvSpPr>
          <p:nvPr/>
        </p:nvSpPr>
        <p:spPr bwMode="auto">
          <a:xfrm>
            <a:off x="5163259" y="1704975"/>
            <a:ext cx="219075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6"/>
          <p:cNvSpPr>
            <a:spLocks noChangeArrowheads="1"/>
          </p:cNvSpPr>
          <p:nvPr/>
        </p:nvSpPr>
        <p:spPr bwMode="auto">
          <a:xfrm>
            <a:off x="5971296" y="112395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01" name="AutoShape 7"/>
          <p:cNvCxnSpPr>
            <a:cxnSpLocks noChangeShapeType="1"/>
            <a:stCxn id="8198" idx="5"/>
            <a:endCxn id="8199" idx="2"/>
          </p:cNvCxnSpPr>
          <p:nvPr/>
        </p:nvCxnSpPr>
        <p:spPr bwMode="auto">
          <a:xfrm>
            <a:off x="4691771" y="1662113"/>
            <a:ext cx="471488" cy="1508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02" name="AutoShape 8"/>
          <p:cNvCxnSpPr>
            <a:cxnSpLocks noChangeShapeType="1"/>
            <a:stCxn id="8198" idx="0"/>
            <a:endCxn id="8197" idx="3"/>
          </p:cNvCxnSpPr>
          <p:nvPr/>
        </p:nvCxnSpPr>
        <p:spPr bwMode="auto">
          <a:xfrm flipV="1">
            <a:off x="4615571" y="1008063"/>
            <a:ext cx="388938" cy="4699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03" name="AutoShape 9"/>
          <p:cNvCxnSpPr>
            <a:cxnSpLocks noChangeShapeType="1"/>
            <a:stCxn id="8197" idx="5"/>
            <a:endCxn id="8200" idx="2"/>
          </p:cNvCxnSpPr>
          <p:nvPr/>
        </p:nvCxnSpPr>
        <p:spPr bwMode="auto">
          <a:xfrm>
            <a:off x="5158496" y="1008063"/>
            <a:ext cx="812800" cy="223837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04" name="AutoShape 10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5350584" y="1308100"/>
            <a:ext cx="652462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450850" y="436336"/>
            <a:ext cx="23054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Bilinear DCM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3448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1698202" y="5704570"/>
          <a:ext cx="2879725" cy="787400"/>
        </p:xfrm>
        <a:graphic>
          <a:graphicData uri="http://schemas.openxmlformats.org/presentationml/2006/ole">
            <p:oleObj spid="_x0000_s268290" name="Equation" r:id="rId5" imgW="1663700" imgH="457200" progId="Equation.3">
              <p:embed/>
            </p:oleObj>
          </a:graphicData>
        </a:graphic>
      </p:graphicFrame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682327" y="5242608"/>
            <a:ext cx="445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latin typeface="Arial Unicode MS" pitchFamily="34" charset="-128"/>
              </a:rPr>
              <a:t>Bilinear state equation:</a:t>
            </a:r>
            <a:endParaRPr lang="en-US" sz="1800" i="1">
              <a:latin typeface="Arial Unicode MS" pitchFamily="34" charset="-128"/>
            </a:endParaRPr>
          </a:p>
        </p:txBody>
      </p:sp>
      <p:cxnSp>
        <p:nvCxnSpPr>
          <p:cNvPr id="8208" name="AutoShape 16"/>
          <p:cNvCxnSpPr>
            <a:cxnSpLocks noChangeShapeType="1"/>
            <a:stCxn id="8198" idx="1"/>
            <a:endCxn id="8209" idx="3"/>
          </p:cNvCxnSpPr>
          <p:nvPr/>
        </p:nvCxnSpPr>
        <p:spPr bwMode="auto">
          <a:xfrm flipH="1" flipV="1">
            <a:off x="4063121" y="1273175"/>
            <a:ext cx="474663" cy="23653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307471" y="1028700"/>
            <a:ext cx="755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latin typeface="Arial Unicode MS" pitchFamily="34" charset="-128"/>
              </a:rPr>
              <a:t>driving </a:t>
            </a:r>
          </a:p>
          <a:p>
            <a:r>
              <a:rPr lang="de-DE">
                <a:latin typeface="Arial Unicode MS" pitchFamily="34" charset="-128"/>
              </a:rPr>
              <a:t>input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856871" y="174148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8211" name="AutoShape 19"/>
          <p:cNvCxnSpPr>
            <a:cxnSpLocks noChangeShapeType="1"/>
            <a:stCxn id="8212" idx="0"/>
            <a:endCxn id="8210" idx="0"/>
          </p:cNvCxnSpPr>
          <p:nvPr/>
        </p:nvCxnSpPr>
        <p:spPr bwMode="auto">
          <a:xfrm flipV="1">
            <a:off x="4617159" y="1741488"/>
            <a:ext cx="314325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090109" y="2655888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latin typeface="Arial Unicode MS" pitchFamily="34" charset="-128"/>
              </a:rPr>
              <a:t>modulation</a:t>
            </a:r>
          </a:p>
        </p:txBody>
      </p:sp>
      <p:graphicFrame>
        <p:nvGraphicFramePr>
          <p:cNvPr id="8195" name="Object 39"/>
          <p:cNvGraphicFramePr>
            <a:graphicFrameLocks noChangeAspect="1"/>
          </p:cNvGraphicFramePr>
          <p:nvPr/>
        </p:nvGraphicFramePr>
        <p:xfrm>
          <a:off x="541139" y="3789363"/>
          <a:ext cx="6350000" cy="847725"/>
        </p:xfrm>
        <a:graphic>
          <a:graphicData uri="http://schemas.openxmlformats.org/presentationml/2006/ole">
            <p:oleObj spid="_x0000_s268291" name="Equation" r:id="rId6" imgW="3124200" imgH="419100" progId="Equation.3">
              <p:embed/>
            </p:oleObj>
          </a:graphicData>
        </a:graphic>
      </p:graphicFrame>
      <p:sp>
        <p:nvSpPr>
          <p:cNvPr id="8213" name="Text Box 40"/>
          <p:cNvSpPr txBox="1">
            <a:spLocks noChangeArrowheads="1"/>
          </p:cNvSpPr>
          <p:nvPr/>
        </p:nvSpPr>
        <p:spPr bwMode="auto">
          <a:xfrm>
            <a:off x="523904" y="3402920"/>
            <a:ext cx="555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dirty="0">
                <a:latin typeface="Arial Unicode MS" pitchFamily="34" charset="-128"/>
              </a:rPr>
              <a:t>Two-dimensional Taylor series (around x</a:t>
            </a:r>
            <a:r>
              <a:rPr lang="de-DE" sz="1800" baseline="-25000" dirty="0">
                <a:latin typeface="Arial Unicode MS" pitchFamily="34" charset="-128"/>
              </a:rPr>
              <a:t>0</a:t>
            </a:r>
            <a:r>
              <a:rPr lang="de-DE" sz="1800" dirty="0">
                <a:latin typeface="Arial Unicode MS" pitchFamily="34" charset="-128"/>
              </a:rPr>
              <a:t>=0, u</a:t>
            </a:r>
            <a:r>
              <a:rPr lang="de-DE" sz="1800" baseline="-25000" dirty="0">
                <a:latin typeface="Arial Unicode MS" pitchFamily="34" charset="-128"/>
              </a:rPr>
              <a:t>0</a:t>
            </a:r>
            <a:r>
              <a:rPr lang="de-DE" sz="1800" dirty="0">
                <a:latin typeface="Arial Unicode MS" pitchFamily="34" charset="-128"/>
              </a:rPr>
              <a:t>=0):</a:t>
            </a:r>
            <a:endParaRPr lang="en-US" sz="1800" dirty="0">
              <a:latin typeface="Arial Unicode MS" pitchFamily="34" charset="-128"/>
            </a:endParaRPr>
          </a:p>
        </p:txBody>
      </p:sp>
      <p:sp>
        <p:nvSpPr>
          <p:cNvPr id="8214" name="AutoShape 43"/>
          <p:cNvSpPr>
            <a:spLocks noChangeArrowheads="1"/>
          </p:cNvSpPr>
          <p:nvPr/>
        </p:nvSpPr>
        <p:spPr bwMode="auto">
          <a:xfrm rot="5400000">
            <a:off x="626640" y="4772708"/>
            <a:ext cx="863600" cy="863600"/>
          </a:xfrm>
          <a:custGeom>
            <a:avLst/>
            <a:gdLst>
              <a:gd name="T0" fmla="*/ 616874 w 21600"/>
              <a:gd name="T1" fmla="*/ 0 h 21600"/>
              <a:gd name="T2" fmla="*/ 370109 w 21600"/>
              <a:gd name="T3" fmla="*/ 287867 h 21600"/>
              <a:gd name="T4" fmla="*/ 0 w 21600"/>
              <a:gd name="T5" fmla="*/ 719707 h 21600"/>
              <a:gd name="T6" fmla="*/ 370109 w 21600"/>
              <a:gd name="T7" fmla="*/ 863600 h 21600"/>
              <a:gd name="T8" fmla="*/ 740217 w 21600"/>
              <a:gd name="T9" fmla="*/ 599722 h 21600"/>
              <a:gd name="T10" fmla="*/ 863600 w 21600"/>
              <a:gd name="T11" fmla="*/ 2878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7441513" y="3526295"/>
          <a:ext cx="1470258" cy="2954810"/>
        </p:xfrm>
        <a:graphic>
          <a:graphicData uri="http://schemas.openxmlformats.org/presentationml/2006/ole">
            <p:oleObj spid="_x0000_s268292" name="Equation" r:id="rId7" imgW="660240" imgH="133344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452438" y="1079500"/>
            <a:ext cx="9363075" cy="53101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783772" y="475913"/>
            <a:ext cx="92120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GB" sz="2800" dirty="0">
                <a:latin typeface="Arial Unicode MS" pitchFamily="34" charset="-128"/>
              </a:rPr>
              <a:t>DCM parameters =  rate constants</a:t>
            </a:r>
            <a:endParaRPr lang="en-US" sz="2800" dirty="0">
              <a:latin typeface="Arial Unicode MS" pitchFamily="34" charset="-128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90588" y="2036763"/>
          <a:ext cx="1336675" cy="1009650"/>
        </p:xfrm>
        <a:graphic>
          <a:graphicData uri="http://schemas.openxmlformats.org/presentationml/2006/ole">
            <p:oleObj spid="_x0000_s10278" name="Equation" r:id="rId3" imgW="520474" imgH="393529" progId="Equation.DSMT4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875088" y="2187575"/>
          <a:ext cx="2906712" cy="630238"/>
        </p:xfrm>
        <a:graphic>
          <a:graphicData uri="http://schemas.openxmlformats.org/presentationml/2006/ole">
            <p:oleObj spid="_x0000_s10279" name="Equation" r:id="rId4" imgW="1054100" imgH="228600" progId="Equation.DSMT4">
              <p:embed/>
            </p:oleObj>
          </a:graphicData>
        </a:graphic>
      </p:graphicFrame>
      <p:pic>
        <p:nvPicPr>
          <p:cNvPr id="10250" name="Picture 6" descr="ExpDec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1850" y="2730500"/>
            <a:ext cx="45339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7"/>
          <p:cNvSpPr txBox="1">
            <a:spLocks noChangeArrowheads="1"/>
          </p:cNvSpPr>
          <p:nvPr/>
        </p:nvSpPr>
        <p:spPr bwMode="auto">
          <a:xfrm>
            <a:off x="6018213" y="3279775"/>
            <a:ext cx="35131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rgbClr val="FF0000"/>
                </a:solidFill>
              </a:rPr>
              <a:t>The coupling parameter a </a:t>
            </a:r>
            <a:br>
              <a:rPr lang="en-GB" sz="2000" b="0">
                <a:solidFill>
                  <a:srgbClr val="FF0000"/>
                </a:solidFill>
              </a:rPr>
            </a:br>
            <a:r>
              <a:rPr lang="en-GB" sz="2000" b="0">
                <a:solidFill>
                  <a:srgbClr val="FF0000"/>
                </a:solidFill>
              </a:rPr>
              <a:t>thus describes the speed of</a:t>
            </a:r>
            <a:br>
              <a:rPr lang="en-GB" sz="2000" b="0">
                <a:solidFill>
                  <a:srgbClr val="FF0000"/>
                </a:solidFill>
              </a:rPr>
            </a:br>
            <a:r>
              <a:rPr lang="en-GB" sz="2000" b="0">
                <a:solidFill>
                  <a:srgbClr val="FF0000"/>
                </a:solidFill>
              </a:rPr>
              <a:t>the exponential change in x(t)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868363" y="4292600"/>
          <a:ext cx="2828925" cy="1169988"/>
        </p:xfrm>
        <a:graphic>
          <a:graphicData uri="http://schemas.openxmlformats.org/presentationml/2006/ole">
            <p:oleObj spid="_x0000_s10280" name="Equation" r:id="rId6" imgW="1104900" imgH="457200" progId="Equation.DSMT4">
              <p:embed/>
            </p:oleObj>
          </a:graphicData>
        </a:graphic>
      </p:graphicFrame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685800" y="1268413"/>
            <a:ext cx="70231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/>
              <a:t>Integration of a first-order linear differential equation gives an</a:t>
            </a:r>
            <a:br>
              <a:rPr lang="en-GB" sz="2000" b="0"/>
            </a:br>
            <a:r>
              <a:rPr lang="en-GB" sz="2000" b="0"/>
              <a:t>exponential function:</a:t>
            </a:r>
            <a:endParaRPr lang="en-US" sz="2000" b="0"/>
          </a:p>
        </p:txBody>
      </p:sp>
      <p:graphicFrame>
        <p:nvGraphicFramePr>
          <p:cNvPr id="10245" name="Object 10"/>
          <p:cNvGraphicFramePr>
            <a:graphicFrameLocks noChangeAspect="1"/>
          </p:cNvGraphicFramePr>
          <p:nvPr/>
        </p:nvGraphicFramePr>
        <p:xfrm>
          <a:off x="1963738" y="5600700"/>
          <a:ext cx="1822450" cy="490538"/>
        </p:xfrm>
        <a:graphic>
          <a:graphicData uri="http://schemas.openxmlformats.org/presentationml/2006/ole">
            <p:oleObj spid="_x0000_s10281" name="Equation" r:id="rId7" imgW="660113" imgH="177723" progId="Equation.3">
              <p:embed/>
            </p:oleObj>
          </a:graphicData>
        </a:graphic>
      </p:graphicFrame>
      <p:sp>
        <p:nvSpPr>
          <p:cNvPr id="10253" name="AutoShape 11"/>
          <p:cNvSpPr>
            <a:spLocks noChangeArrowheads="1"/>
          </p:cNvSpPr>
          <p:nvPr/>
        </p:nvSpPr>
        <p:spPr bwMode="auto">
          <a:xfrm>
            <a:off x="825500" y="5684838"/>
            <a:ext cx="992188" cy="374650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4" name="AutoShape 12"/>
          <p:cNvSpPr>
            <a:spLocks noChangeArrowheads="1"/>
          </p:cNvSpPr>
          <p:nvPr/>
        </p:nvSpPr>
        <p:spPr bwMode="auto">
          <a:xfrm>
            <a:off x="2540000" y="2343150"/>
            <a:ext cx="992188" cy="374650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>
            <a:off x="5232400" y="4373563"/>
            <a:ext cx="4635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5668963" y="4357688"/>
            <a:ext cx="0" cy="1377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6" name="Object 15"/>
          <p:cNvGraphicFramePr>
            <a:graphicFrameLocks noChangeAspect="1"/>
          </p:cNvGraphicFramePr>
          <p:nvPr/>
        </p:nvGraphicFramePr>
        <p:xfrm>
          <a:off x="4354513" y="4144963"/>
          <a:ext cx="688975" cy="442912"/>
        </p:xfrm>
        <a:graphic>
          <a:graphicData uri="http://schemas.openxmlformats.org/presentationml/2006/ole">
            <p:oleObj spid="_x0000_s10282" name="Equation" r:id="rId8" imgW="355446" imgH="228501" progId="Equation.DSMT4">
              <p:embed/>
            </p:oleObj>
          </a:graphicData>
        </a:graphic>
      </p:graphicFrame>
      <p:graphicFrame>
        <p:nvGraphicFramePr>
          <p:cNvPr id="10247" name="Object 16"/>
          <p:cNvGraphicFramePr>
            <a:graphicFrameLocks noChangeAspect="1"/>
          </p:cNvGraphicFramePr>
          <p:nvPr/>
        </p:nvGraphicFramePr>
        <p:xfrm>
          <a:off x="5551488" y="5783263"/>
          <a:ext cx="1574800" cy="422275"/>
        </p:xfrm>
        <a:graphic>
          <a:graphicData uri="http://schemas.openxmlformats.org/presentationml/2006/ole">
            <p:oleObj spid="_x0000_s10283" name="Equation" r:id="rId9" imgW="660113" imgH="177723" progId="Equation.3">
              <p:embed/>
            </p:oleObj>
          </a:graphicData>
        </a:graphic>
      </p:graphicFrame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917700" y="5508625"/>
            <a:ext cx="1938338" cy="6937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60400" y="3281363"/>
            <a:ext cx="4070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/>
              <a:t>Coupling parameter a is inversely</a:t>
            </a:r>
            <a:br>
              <a:rPr lang="en-GB" sz="2000" b="0"/>
            </a:br>
            <a:r>
              <a:rPr lang="en-GB" sz="2000" b="0"/>
              <a:t>proportional to the half life </a:t>
            </a:r>
            <a:r>
              <a:rPr lang="en-GB" sz="2000" b="0">
                <a:sym typeface="Symbol" pitchFamily="18" charset="2"/>
              </a:rPr>
              <a:t> </a:t>
            </a:r>
            <a:r>
              <a:rPr lang="en-GB" sz="2000" b="0"/>
              <a:t>of z(t):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0738" name="Picture 2" descr="bilinear_ex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358775"/>
            <a:ext cx="4732337" cy="4510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195513" y="5543550"/>
            <a:ext cx="28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-</a:t>
            </a:r>
            <a:endParaRPr lang="en-US" sz="2400"/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1079500" y="4579938"/>
            <a:ext cx="1293813" cy="609600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rgbClr val="00356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>
                <a:solidFill>
                  <a:srgbClr val="000000"/>
                </a:solidFill>
              </a:rPr>
              <a:t>x</a:t>
            </a:r>
            <a:r>
              <a:rPr lang="en-GB" sz="1200">
                <a:solidFill>
                  <a:srgbClr val="000000"/>
                </a:solidFill>
              </a:rPr>
              <a:t>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266825" y="1633538"/>
            <a:ext cx="908050" cy="704850"/>
          </a:xfrm>
          <a:prstGeom prst="rect">
            <a:avLst/>
          </a:prstGeom>
          <a:solidFill>
            <a:srgbClr val="96969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0">
                <a:solidFill>
                  <a:srgbClr val="FFFFFF"/>
                </a:solidFill>
              </a:rPr>
              <a:t>stimuli</a:t>
            </a:r>
          </a:p>
          <a:p>
            <a:pPr algn="ctr" eaLnBrk="0" hangingPunct="0"/>
            <a:r>
              <a:rPr lang="en-GB" sz="2000" b="0" i="1">
                <a:solidFill>
                  <a:srgbClr val="FFFFFF"/>
                </a:solidFill>
              </a:rPr>
              <a:t>u</a:t>
            </a:r>
            <a:r>
              <a:rPr lang="en-GB" sz="2000" b="0" baseline="-25000">
                <a:solidFill>
                  <a:srgbClr val="FFFFFF"/>
                </a:solidFill>
              </a:rPr>
              <a:t>1</a:t>
            </a:r>
            <a:endParaRPr lang="en-GB" sz="2000" b="0">
              <a:solidFill>
                <a:srgbClr val="FFFFFF"/>
              </a:solidFill>
            </a:endParaRPr>
          </a:p>
        </p:txBody>
      </p:sp>
      <p:cxnSp>
        <p:nvCxnSpPr>
          <p:cNvPr id="9223" name="AutoShape 6"/>
          <p:cNvCxnSpPr>
            <a:cxnSpLocks noChangeShapeType="1"/>
            <a:stCxn id="9222" idx="2"/>
            <a:endCxn id="9225" idx="0"/>
          </p:cNvCxnSpPr>
          <p:nvPr/>
        </p:nvCxnSpPr>
        <p:spPr bwMode="auto">
          <a:xfrm rot="16200000" flipH="1">
            <a:off x="1403350" y="2655888"/>
            <a:ext cx="641350" cy="6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541588" y="1646238"/>
            <a:ext cx="1354137" cy="704850"/>
          </a:xfrm>
          <a:prstGeom prst="rect">
            <a:avLst/>
          </a:prstGeom>
          <a:solidFill>
            <a:srgbClr val="96969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0">
                <a:solidFill>
                  <a:srgbClr val="FFFFFF"/>
                </a:solidFill>
              </a:rPr>
              <a:t>context</a:t>
            </a:r>
          </a:p>
          <a:p>
            <a:pPr algn="ctr" eaLnBrk="0" hangingPunct="0"/>
            <a:r>
              <a:rPr lang="en-GB" sz="2000" b="0" i="1">
                <a:solidFill>
                  <a:srgbClr val="FFFFFF"/>
                </a:solidFill>
              </a:rPr>
              <a:t>u</a:t>
            </a:r>
            <a:r>
              <a:rPr lang="en-GB" sz="2000" b="0" baseline="-25000">
                <a:solidFill>
                  <a:srgbClr val="FFFFFF"/>
                </a:solidFill>
              </a:rPr>
              <a:t>2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1079500" y="2979738"/>
            <a:ext cx="1293813" cy="609600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rgbClr val="003265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>
                <a:solidFill>
                  <a:srgbClr val="000000"/>
                </a:solidFill>
              </a:rPr>
              <a:t>x</a:t>
            </a:r>
            <a:r>
              <a:rPr lang="en-GB" sz="1200">
                <a:solidFill>
                  <a:srgbClr val="000000"/>
                </a:solidFill>
              </a:rPr>
              <a:t>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1458913" y="358933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1993900" y="358933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Freeform 11"/>
          <p:cNvSpPr>
            <a:spLocks/>
          </p:cNvSpPr>
          <p:nvPr/>
        </p:nvSpPr>
        <p:spPr bwMode="auto">
          <a:xfrm>
            <a:off x="1039813" y="5189538"/>
            <a:ext cx="1155700" cy="533400"/>
          </a:xfrm>
          <a:custGeom>
            <a:avLst/>
            <a:gdLst>
              <a:gd name="T0" fmla="*/ 216 w 728"/>
              <a:gd name="T1" fmla="*/ 0 h 336"/>
              <a:gd name="T2" fmla="*/ 72 w 728"/>
              <a:gd name="T3" fmla="*/ 288 h 336"/>
              <a:gd name="T4" fmla="*/ 648 w 728"/>
              <a:gd name="T5" fmla="*/ 288 h 336"/>
              <a:gd name="T6" fmla="*/ 552 w 728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336"/>
              <a:gd name="T14" fmla="*/ 728 w 72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336">
                <a:moveTo>
                  <a:pt x="216" y="0"/>
                </a:moveTo>
                <a:cubicBezTo>
                  <a:pt x="108" y="120"/>
                  <a:pt x="0" y="240"/>
                  <a:pt x="72" y="288"/>
                </a:cubicBezTo>
                <a:cubicBezTo>
                  <a:pt x="144" y="336"/>
                  <a:pt x="568" y="336"/>
                  <a:pt x="648" y="288"/>
                </a:cubicBezTo>
                <a:cubicBezTo>
                  <a:pt x="728" y="240"/>
                  <a:pt x="568" y="48"/>
                  <a:pt x="55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Freeform 12"/>
          <p:cNvSpPr>
            <a:spLocks/>
          </p:cNvSpPr>
          <p:nvPr/>
        </p:nvSpPr>
        <p:spPr bwMode="auto">
          <a:xfrm>
            <a:off x="1916113" y="2586038"/>
            <a:ext cx="622300" cy="546100"/>
          </a:xfrm>
          <a:custGeom>
            <a:avLst/>
            <a:gdLst>
              <a:gd name="T0" fmla="*/ 0 w 392"/>
              <a:gd name="T1" fmla="*/ 248 h 344"/>
              <a:gd name="T2" fmla="*/ 192 w 392"/>
              <a:gd name="T3" fmla="*/ 8 h 344"/>
              <a:gd name="T4" fmla="*/ 384 w 392"/>
              <a:gd name="T5" fmla="*/ 200 h 344"/>
              <a:gd name="T6" fmla="*/ 240 w 392"/>
              <a:gd name="T7" fmla="*/ 344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H="1">
            <a:off x="2451100" y="2370138"/>
            <a:ext cx="760413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14"/>
          <p:cNvSpPr>
            <a:spLocks/>
          </p:cNvSpPr>
          <p:nvPr/>
        </p:nvSpPr>
        <p:spPr bwMode="auto">
          <a:xfrm>
            <a:off x="2068513" y="2370138"/>
            <a:ext cx="1182687" cy="3441700"/>
          </a:xfrm>
          <a:custGeom>
            <a:avLst/>
            <a:gdLst>
              <a:gd name="T0" fmla="*/ 720 w 744"/>
              <a:gd name="T1" fmla="*/ 0 h 2168"/>
              <a:gd name="T2" fmla="*/ 624 w 744"/>
              <a:gd name="T3" fmla="*/ 1824 h 2168"/>
              <a:gd name="T4" fmla="*/ 0 w 744"/>
              <a:gd name="T5" fmla="*/ 2064 h 2168"/>
              <a:gd name="T6" fmla="*/ 0 60000 65536"/>
              <a:gd name="T7" fmla="*/ 0 60000 65536"/>
              <a:gd name="T8" fmla="*/ 0 60000 65536"/>
              <a:gd name="T9" fmla="*/ 0 w 744"/>
              <a:gd name="T10" fmla="*/ 0 h 2168"/>
              <a:gd name="T11" fmla="*/ 744 w 744"/>
              <a:gd name="T12" fmla="*/ 2168 h 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2168">
                <a:moveTo>
                  <a:pt x="720" y="0"/>
                </a:moveTo>
                <a:cubicBezTo>
                  <a:pt x="732" y="740"/>
                  <a:pt x="744" y="1480"/>
                  <a:pt x="624" y="1824"/>
                </a:cubicBezTo>
                <a:cubicBezTo>
                  <a:pt x="504" y="2168"/>
                  <a:pt x="104" y="2024"/>
                  <a:pt x="0" y="20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1154113" y="4273550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+</a:t>
            </a:r>
            <a:endParaRPr lang="en-US" sz="2400"/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1687513" y="3435350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FF"/>
                </a:solidFill>
              </a:rPr>
              <a:t>+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2413000" y="2808288"/>
            <a:ext cx="28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/>
              <a:t>-</a:t>
            </a:r>
            <a:endParaRPr lang="en-US" sz="2400" b="0"/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1687513" y="5035550"/>
            <a:ext cx="28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/>
              <a:t>-</a:t>
            </a:r>
            <a:endParaRPr lang="en-US" sz="2400" b="0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2409825" y="2279650"/>
            <a:ext cx="28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-</a:t>
            </a:r>
            <a:endParaRPr lang="en-US" sz="2400"/>
          </a:p>
        </p:txBody>
      </p:sp>
      <p:sp>
        <p:nvSpPr>
          <p:cNvPr id="9237" name="Text Box 20"/>
          <p:cNvSpPr txBox="1">
            <a:spLocks noChangeArrowheads="1"/>
          </p:cNvSpPr>
          <p:nvPr/>
        </p:nvSpPr>
        <p:spPr bwMode="auto">
          <a:xfrm>
            <a:off x="1382713" y="2566988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+</a:t>
            </a:r>
            <a:endParaRPr lang="en-US" sz="2400"/>
          </a:p>
        </p:txBody>
      </p:sp>
      <p:grpSp>
        <p:nvGrpSpPr>
          <p:cNvPr id="9238" name="Group 21"/>
          <p:cNvGrpSpPr>
            <a:grpSpLocks/>
          </p:cNvGrpSpPr>
          <p:nvPr/>
        </p:nvGrpSpPr>
        <p:grpSpPr bwMode="auto">
          <a:xfrm>
            <a:off x="4856163" y="574675"/>
            <a:ext cx="420687" cy="3048000"/>
            <a:chOff x="2784" y="1058"/>
            <a:chExt cx="265" cy="1920"/>
          </a:xfrm>
        </p:grpSpPr>
        <p:grpSp>
          <p:nvGrpSpPr>
            <p:cNvPr id="9245" name="Group 22"/>
            <p:cNvGrpSpPr>
              <a:grpSpLocks/>
            </p:cNvGrpSpPr>
            <p:nvPr/>
          </p:nvGrpSpPr>
          <p:grpSpPr bwMode="auto">
            <a:xfrm>
              <a:off x="2784" y="1058"/>
              <a:ext cx="255" cy="290"/>
              <a:chOff x="3120" y="1058"/>
              <a:chExt cx="255" cy="290"/>
            </a:xfrm>
          </p:grpSpPr>
          <p:sp>
            <p:nvSpPr>
              <p:cNvPr id="9252" name="Text Box 23"/>
              <p:cNvSpPr txBox="1">
                <a:spLocks noChangeArrowheads="1"/>
              </p:cNvSpPr>
              <p:nvPr/>
            </p:nvSpPr>
            <p:spPr bwMode="auto">
              <a:xfrm>
                <a:off x="3120" y="105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400" b="0" i="1">
                    <a:solidFill>
                      <a:srgbClr val="FFFFFF"/>
                    </a:solidFill>
                    <a:latin typeface="Arial Unicode MS" pitchFamily="34" charset="-128"/>
                  </a:rPr>
                  <a:t>u</a:t>
                </a:r>
                <a:endParaRPr lang="en-US" sz="2400" b="0" i="1">
                  <a:solidFill>
                    <a:srgbClr val="FFFFFF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9253" name="Text Box 24"/>
              <p:cNvSpPr txBox="1">
                <a:spLocks noChangeArrowheads="1"/>
              </p:cNvSpPr>
              <p:nvPr/>
            </p:nvSpPr>
            <p:spPr bwMode="auto">
              <a:xfrm>
                <a:off x="3206" y="1175"/>
                <a:ext cx="16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200" b="0">
                    <a:solidFill>
                      <a:srgbClr val="FFFFFF"/>
                    </a:solidFill>
                    <a:latin typeface="Arial Unicode MS" pitchFamily="34" charset="-128"/>
                  </a:rPr>
                  <a:t>1</a:t>
                </a:r>
                <a:endParaRPr lang="en-US" sz="1200" b="0">
                  <a:solidFill>
                    <a:srgbClr val="FFFFFF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9246" name="Text Box 25"/>
            <p:cNvSpPr txBox="1">
              <a:spLocks noChangeArrowheads="1"/>
            </p:cNvSpPr>
            <p:nvPr/>
          </p:nvSpPr>
          <p:spPr bwMode="auto">
            <a:xfrm>
              <a:off x="2784" y="216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FFFFFF"/>
                  </a:solidFill>
                  <a:latin typeface="Arial Unicode MS" pitchFamily="34" charset="-128"/>
                </a:rPr>
                <a:t>Z</a:t>
              </a:r>
              <a:endParaRPr lang="en-US" sz="2400" b="0" i="1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9247" name="Text Box 26"/>
            <p:cNvSpPr txBox="1">
              <a:spLocks noChangeArrowheads="1"/>
            </p:cNvSpPr>
            <p:nvPr/>
          </p:nvSpPr>
          <p:spPr bwMode="auto">
            <a:xfrm>
              <a:off x="2880" y="2256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b="0">
                  <a:solidFill>
                    <a:srgbClr val="FFFFFF"/>
                  </a:solidFill>
                  <a:latin typeface="Arial Unicode MS" pitchFamily="34" charset="-128"/>
                </a:rPr>
                <a:t>1</a:t>
              </a:r>
              <a:endParaRPr lang="en-US" sz="1200" b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9248" name="Text Box 27"/>
            <p:cNvSpPr txBox="1">
              <a:spLocks noChangeArrowheads="1"/>
            </p:cNvSpPr>
            <p:nvPr/>
          </p:nvSpPr>
          <p:spPr bwMode="auto">
            <a:xfrm>
              <a:off x="2784" y="158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FFFFFF"/>
                  </a:solidFill>
                  <a:latin typeface="Arial Unicode MS" pitchFamily="34" charset="-128"/>
                </a:rPr>
                <a:t>u</a:t>
              </a:r>
              <a:endParaRPr lang="en-US" sz="2400" b="0" i="1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9249" name="Text Box 28"/>
            <p:cNvSpPr txBox="1">
              <a:spLocks noChangeArrowheads="1"/>
            </p:cNvSpPr>
            <p:nvPr/>
          </p:nvSpPr>
          <p:spPr bwMode="auto">
            <a:xfrm>
              <a:off x="2870" y="1703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b="0">
                  <a:solidFill>
                    <a:srgbClr val="FFFFFF"/>
                  </a:solidFill>
                  <a:latin typeface="Arial Unicode MS" pitchFamily="34" charset="-128"/>
                </a:rPr>
                <a:t>2</a:t>
              </a:r>
              <a:endParaRPr lang="en-US" sz="1200" b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9250" name="Text Box 29"/>
            <p:cNvSpPr txBox="1">
              <a:spLocks noChangeArrowheads="1"/>
            </p:cNvSpPr>
            <p:nvPr/>
          </p:nvSpPr>
          <p:spPr bwMode="auto">
            <a:xfrm>
              <a:off x="2784" y="269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FFFFFF"/>
                  </a:solidFill>
                  <a:latin typeface="Arial Unicode MS" pitchFamily="34" charset="-128"/>
                </a:rPr>
                <a:t>Z</a:t>
              </a:r>
              <a:endParaRPr lang="en-US" sz="2400" b="0" i="1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9251" name="Text Box 30"/>
            <p:cNvSpPr txBox="1">
              <a:spLocks noChangeArrowheads="1"/>
            </p:cNvSpPr>
            <p:nvPr/>
          </p:nvSpPr>
          <p:spPr bwMode="auto">
            <a:xfrm>
              <a:off x="2880" y="2784"/>
              <a:ext cx="1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 b="0">
                  <a:solidFill>
                    <a:srgbClr val="FFFFFF"/>
                  </a:solidFill>
                  <a:latin typeface="Arial Unicode MS" pitchFamily="34" charset="-128"/>
                </a:rPr>
                <a:t>2</a:t>
              </a:r>
              <a:endParaRPr lang="en-US" sz="1200" b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</p:grp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786188" y="5060950"/>
          <a:ext cx="6381750" cy="1647825"/>
        </p:xfrm>
        <a:graphic>
          <a:graphicData uri="http://schemas.openxmlformats.org/presentationml/2006/ole">
            <p:oleObj spid="_x0000_s9224" name="Equation" r:id="rId4" imgW="3149600" imgH="812800" progId="Equation.DSMT4">
              <p:embed/>
            </p:oleObj>
          </a:graphicData>
        </a:graphic>
      </p:graphicFrame>
      <p:sp>
        <p:nvSpPr>
          <p:cNvPr id="9239" name="Rectangle 32"/>
          <p:cNvSpPr>
            <a:spLocks noChangeArrowheads="1"/>
          </p:cNvSpPr>
          <p:nvPr/>
        </p:nvSpPr>
        <p:spPr bwMode="auto">
          <a:xfrm>
            <a:off x="508000" y="374650"/>
            <a:ext cx="4410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sz="2800" dirty="0">
                <a:latin typeface="Arial Unicode MS" pitchFamily="34" charset="-128"/>
              </a:rPr>
              <a:t>Example: </a:t>
            </a:r>
            <a:br>
              <a:rPr lang="en-GB" sz="2800" dirty="0">
                <a:latin typeface="Arial Unicode MS" pitchFamily="34" charset="-128"/>
              </a:rPr>
            </a:br>
            <a:r>
              <a:rPr lang="en-GB" sz="2800" dirty="0">
                <a:latin typeface="Arial Unicode MS" pitchFamily="34" charset="-128"/>
              </a:rPr>
              <a:t>context-dependent decay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9240" name="Text Box 33"/>
          <p:cNvSpPr txBox="1">
            <a:spLocks noChangeArrowheads="1"/>
          </p:cNvSpPr>
          <p:nvPr/>
        </p:nvSpPr>
        <p:spPr bwMode="auto">
          <a:xfrm>
            <a:off x="5011738" y="935038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en-GB" sz="2400" b="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endParaRPr lang="en-US" sz="2400" b="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241" name="Text Box 34"/>
          <p:cNvSpPr txBox="1">
            <a:spLocks noChangeArrowheads="1"/>
          </p:cNvSpPr>
          <p:nvPr/>
        </p:nvSpPr>
        <p:spPr bwMode="auto">
          <a:xfrm>
            <a:off x="5011738" y="1920875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en-GB" sz="2400" b="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  <a:endParaRPr lang="en-US" sz="2400" b="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242" name="Text Box 35"/>
          <p:cNvSpPr txBox="1">
            <a:spLocks noChangeArrowheads="1"/>
          </p:cNvSpPr>
          <p:nvPr/>
        </p:nvSpPr>
        <p:spPr bwMode="auto">
          <a:xfrm>
            <a:off x="5011738" y="4005263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>
                <a:solidFill>
                  <a:srgbClr val="000000"/>
                </a:solidFill>
              </a:rPr>
              <a:t>x</a:t>
            </a:r>
            <a:r>
              <a:rPr lang="en-GB" sz="2400" b="0" baseline="-25000">
                <a:solidFill>
                  <a:srgbClr val="000000"/>
                </a:solidFill>
              </a:rPr>
              <a:t>2</a:t>
            </a:r>
            <a:endParaRPr lang="en-US" sz="2400" b="0" baseline="-25000">
              <a:solidFill>
                <a:srgbClr val="000000"/>
              </a:solidFill>
            </a:endParaRPr>
          </a:p>
        </p:txBody>
      </p:sp>
      <p:sp>
        <p:nvSpPr>
          <p:cNvPr id="9243" name="Text Box 36"/>
          <p:cNvSpPr txBox="1">
            <a:spLocks noChangeArrowheads="1"/>
          </p:cNvSpPr>
          <p:nvPr/>
        </p:nvSpPr>
        <p:spPr bwMode="auto">
          <a:xfrm>
            <a:off x="5029200" y="3001963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="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endParaRPr lang="en-US" sz="2400" b="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244" name="Text Box 37"/>
          <p:cNvSpPr txBox="1">
            <a:spLocks noChangeArrowheads="1"/>
          </p:cNvSpPr>
          <p:nvPr/>
        </p:nvSpPr>
        <p:spPr bwMode="auto">
          <a:xfrm>
            <a:off x="150813" y="6367912"/>
            <a:ext cx="2459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latin typeface="Times New Roman" pitchFamily="18" charset="0"/>
              </a:rPr>
              <a:t>Penny et al. 2004, </a:t>
            </a:r>
            <a:r>
              <a:rPr lang="de-DE" b="0" i="1" dirty="0" smtClean="0">
                <a:latin typeface="Times New Roman" pitchFamily="18" charset="0"/>
              </a:rPr>
              <a:t>NeuroImage</a:t>
            </a:r>
            <a:endParaRPr lang="en-US" b="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830" y="274638"/>
            <a:ext cx="8669568" cy="1143000"/>
          </a:xfrm>
        </p:spPr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The problem of hemodynamic convolution</a:t>
            </a:r>
            <a:endParaRPr lang="en-US" sz="2800" b="1" dirty="0" smtClean="0">
              <a:latin typeface="Arial Unicode MS" pitchFamily="34" charset="-128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139950"/>
            <a:ext cx="8472488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38138" y="6126163"/>
            <a:ext cx="278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Goebel et al. 2003</a:t>
            </a:r>
            <a:r>
              <a:rPr lang="en-US" b="0">
                <a:latin typeface="Times New Roman" pitchFamily="18" charset="0"/>
                <a:cs typeface="Arial" charset="0"/>
              </a:rPr>
              <a:t>, </a:t>
            </a:r>
            <a:r>
              <a:rPr lang="en-US" b="0" i="1">
                <a:latin typeface="Times New Roman" pitchFamily="18" charset="0"/>
                <a:cs typeface="Arial" charset="0"/>
              </a:rPr>
              <a:t>Magn. Res. Med.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438150"/>
            <a:ext cx="3514725" cy="289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19500"/>
            <a:ext cx="4491038" cy="277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1627188"/>
            <a:ext cx="3013075" cy="454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15913" y="220663"/>
            <a:ext cx="45148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He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modynamic forward models are important for connectivity analyses of fMRI data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07975" y="6372225"/>
            <a:ext cx="3703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David et al. 2008, </a:t>
            </a:r>
            <a:r>
              <a:rPr lang="de-DE" b="0" i="1">
                <a:latin typeface="Times New Roman" pitchFamily="18" charset="0"/>
              </a:rPr>
              <a:t>PLoS Biol.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514850" y="1517650"/>
            <a:ext cx="11303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Granger causality</a:t>
            </a:r>
            <a:endParaRPr lang="en-US" sz="1600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511675" y="4848225"/>
            <a:ext cx="1130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DCM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2" descr="HRFspectrum_With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911225"/>
            <a:ext cx="55308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5" name="Group 3"/>
          <p:cNvGrpSpPr>
            <a:grpSpLocks/>
          </p:cNvGrpSpPr>
          <p:nvPr/>
        </p:nvGrpSpPr>
        <p:grpSpPr bwMode="auto">
          <a:xfrm>
            <a:off x="479425" y="180975"/>
            <a:ext cx="4572000" cy="6483350"/>
            <a:chOff x="302" y="114"/>
            <a:chExt cx="2880" cy="4084"/>
          </a:xfrm>
        </p:grpSpPr>
        <p:sp>
          <p:nvSpPr>
            <p:cNvPr id="12309" name="Rectangle 4"/>
            <p:cNvSpPr>
              <a:spLocks noChangeArrowheads="1"/>
            </p:cNvSpPr>
            <p:nvPr/>
          </p:nvSpPr>
          <p:spPr bwMode="auto">
            <a:xfrm>
              <a:off x="608" y="3382"/>
              <a:ext cx="2304" cy="816"/>
            </a:xfrm>
            <a:prstGeom prst="rect">
              <a:avLst/>
            </a:prstGeom>
            <a:solidFill>
              <a:srgbClr val="8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5"/>
            <p:cNvSpPr>
              <a:spLocks noChangeArrowheads="1"/>
            </p:cNvSpPr>
            <p:nvPr/>
          </p:nvSpPr>
          <p:spPr bwMode="auto">
            <a:xfrm>
              <a:off x="302" y="1132"/>
              <a:ext cx="2880" cy="2093"/>
            </a:xfrm>
            <a:prstGeom prst="rect">
              <a:avLst/>
            </a:prstGeom>
            <a:solidFill>
              <a:srgbClr val="EAEAEA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0" name="Object 6"/>
            <p:cNvGraphicFramePr>
              <a:graphicFrameLocks noChangeAspect="1"/>
            </p:cNvGraphicFramePr>
            <p:nvPr/>
          </p:nvGraphicFramePr>
          <p:xfrm>
            <a:off x="1350" y="1733"/>
            <a:ext cx="779" cy="273"/>
          </p:xfrm>
          <a:graphic>
            <a:graphicData uri="http://schemas.openxmlformats.org/presentationml/2006/ole">
              <p:oleObj spid="_x0000_s12374" name="Equation" r:id="rId5" imgW="1231366" imgH="431613" progId="Equation.3">
                <p:embed/>
              </p:oleObj>
            </a:graphicData>
          </a:graphic>
        </p:graphicFrame>
        <p:graphicFrame>
          <p:nvGraphicFramePr>
            <p:cNvPr id="12291" name="Object 7"/>
            <p:cNvGraphicFramePr>
              <a:graphicFrameLocks noChangeAspect="1"/>
            </p:cNvGraphicFramePr>
            <p:nvPr/>
          </p:nvGraphicFramePr>
          <p:xfrm>
            <a:off x="1655" y="1551"/>
            <a:ext cx="75" cy="92"/>
          </p:xfrm>
          <a:graphic>
            <a:graphicData uri="http://schemas.openxmlformats.org/presentationml/2006/ole">
              <p:oleObj spid="_x0000_s12375" name="Equation" r:id="rId6" imgW="114201" imgH="139579" progId="Equation.3">
                <p:embed/>
              </p:oleObj>
            </a:graphicData>
          </a:graphic>
        </p:graphicFrame>
        <p:graphicFrame>
          <p:nvGraphicFramePr>
            <p:cNvPr id="12292" name="Object 8"/>
            <p:cNvGraphicFramePr>
              <a:graphicFrameLocks noChangeAspect="1"/>
            </p:cNvGraphicFramePr>
            <p:nvPr/>
          </p:nvGraphicFramePr>
          <p:xfrm>
            <a:off x="1189" y="2832"/>
            <a:ext cx="65" cy="81"/>
          </p:xfrm>
          <a:graphic>
            <a:graphicData uri="http://schemas.openxmlformats.org/presentationml/2006/ole">
              <p:oleObj spid="_x0000_s12376" name="Equation" r:id="rId7" imgW="114201" imgH="139579" progId="Equation.3">
                <p:embed/>
              </p:oleObj>
            </a:graphicData>
          </a:graphic>
        </p:graphicFrame>
        <p:cxnSp>
          <p:nvCxnSpPr>
            <p:cNvPr id="12311" name="AutoShape 9"/>
            <p:cNvCxnSpPr>
              <a:cxnSpLocks noChangeShapeType="1"/>
            </p:cNvCxnSpPr>
            <p:nvPr/>
          </p:nvCxnSpPr>
          <p:spPr bwMode="auto">
            <a:xfrm rot="5400000">
              <a:off x="1213" y="1978"/>
              <a:ext cx="499" cy="555"/>
            </a:xfrm>
            <a:prstGeom prst="bentConnector3">
              <a:avLst>
                <a:gd name="adj1" fmla="val 49898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312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1777" y="1969"/>
              <a:ext cx="499" cy="573"/>
            </a:xfrm>
            <a:prstGeom prst="bentConnector3">
              <a:avLst>
                <a:gd name="adj1" fmla="val 49898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313" name="Text Box 11"/>
            <p:cNvSpPr txBox="1">
              <a:spLocks noChangeArrowheads="1"/>
            </p:cNvSpPr>
            <p:nvPr/>
          </p:nvSpPr>
          <p:spPr bwMode="auto">
            <a:xfrm>
              <a:off x="1952" y="157"/>
              <a:ext cx="10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stimulus functions</a:t>
              </a:r>
            </a:p>
          </p:txBody>
        </p:sp>
        <p:cxnSp>
          <p:nvCxnSpPr>
            <p:cNvPr id="12314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177" y="2784"/>
              <a:ext cx="590" cy="57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aphicFrame>
          <p:nvGraphicFramePr>
            <p:cNvPr id="12293" name="Object 13"/>
            <p:cNvGraphicFramePr>
              <a:graphicFrameLocks noChangeAspect="1"/>
            </p:cNvGraphicFramePr>
            <p:nvPr/>
          </p:nvGraphicFramePr>
          <p:xfrm>
            <a:off x="1623" y="2560"/>
            <a:ext cx="65" cy="81"/>
          </p:xfrm>
          <a:graphic>
            <a:graphicData uri="http://schemas.openxmlformats.org/presentationml/2006/ole">
              <p:oleObj spid="_x0000_s12377" name="Equation" r:id="rId8" imgW="114201" imgH="139579" progId="Equation.3">
                <p:embed/>
              </p:oleObj>
            </a:graphicData>
          </a:graphic>
        </p:graphicFrame>
        <p:graphicFrame>
          <p:nvGraphicFramePr>
            <p:cNvPr id="12294" name="Object 14"/>
            <p:cNvGraphicFramePr>
              <a:graphicFrameLocks noChangeAspect="1"/>
            </p:cNvGraphicFramePr>
            <p:nvPr/>
          </p:nvGraphicFramePr>
          <p:xfrm>
            <a:off x="2371" y="2687"/>
            <a:ext cx="72" cy="94"/>
          </p:xfrm>
          <a:graphic>
            <a:graphicData uri="http://schemas.openxmlformats.org/presentationml/2006/ole">
              <p:oleObj spid="_x0000_s12378" name="Equation" r:id="rId9" imgW="126780" imgH="164814" progId="Equation.3">
                <p:embed/>
              </p:oleObj>
            </a:graphicData>
          </a:graphic>
        </p:graphicFrame>
        <p:graphicFrame>
          <p:nvGraphicFramePr>
            <p:cNvPr id="12295" name="Object 15"/>
            <p:cNvGraphicFramePr>
              <a:graphicFrameLocks noChangeAspect="1"/>
            </p:cNvGraphicFramePr>
            <p:nvPr/>
          </p:nvGraphicFramePr>
          <p:xfrm>
            <a:off x="1780" y="2505"/>
            <a:ext cx="1065" cy="271"/>
          </p:xfrm>
          <a:graphic>
            <a:graphicData uri="http://schemas.openxmlformats.org/presentationml/2006/ole">
              <p:oleObj spid="_x0000_s12379" name="Equation" r:id="rId10" imgW="1688367" imgH="431613" progId="Equation.3">
                <p:embed/>
              </p:oleObj>
            </a:graphicData>
          </a:graphic>
        </p:graphicFrame>
        <p:graphicFrame>
          <p:nvGraphicFramePr>
            <p:cNvPr id="12296" name="Object 16"/>
            <p:cNvGraphicFramePr>
              <a:graphicFrameLocks noChangeAspect="1"/>
            </p:cNvGraphicFramePr>
            <p:nvPr/>
          </p:nvGraphicFramePr>
          <p:xfrm>
            <a:off x="874" y="2505"/>
            <a:ext cx="622" cy="271"/>
          </p:xfrm>
          <a:graphic>
            <a:graphicData uri="http://schemas.openxmlformats.org/presentationml/2006/ole">
              <p:oleObj spid="_x0000_s12380" name="Equation" r:id="rId11" imgW="990170" imgH="431613" progId="Equation.3">
                <p:embed/>
              </p:oleObj>
            </a:graphicData>
          </a:graphic>
        </p:graphicFrame>
        <p:cxnSp>
          <p:nvCxnSpPr>
            <p:cNvPr id="12315" name="AutoShape 17"/>
            <p:cNvCxnSpPr>
              <a:cxnSpLocks noChangeShapeType="1"/>
            </p:cNvCxnSpPr>
            <p:nvPr/>
          </p:nvCxnSpPr>
          <p:spPr bwMode="auto">
            <a:xfrm rot="5400000">
              <a:off x="1740" y="2793"/>
              <a:ext cx="590" cy="55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316" name="AutoShape 18"/>
            <p:cNvCxnSpPr>
              <a:cxnSpLocks noChangeShapeType="1"/>
            </p:cNvCxnSpPr>
            <p:nvPr/>
          </p:nvCxnSpPr>
          <p:spPr bwMode="auto">
            <a:xfrm>
              <a:off x="1496" y="2641"/>
              <a:ext cx="2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17" name="AutoShape 19"/>
            <p:cNvCxnSpPr>
              <a:cxnSpLocks noChangeShapeType="1"/>
            </p:cNvCxnSpPr>
            <p:nvPr/>
          </p:nvCxnSpPr>
          <p:spPr bwMode="auto">
            <a:xfrm rot="16200000" flipV="1">
              <a:off x="962" y="2553"/>
              <a:ext cx="135" cy="311"/>
            </a:xfrm>
            <a:prstGeom prst="bentConnector4">
              <a:avLst>
                <a:gd name="adj1" fmla="val -105926"/>
                <a:gd name="adj2" fmla="val 14630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318" name="AutoShape 20"/>
            <p:cNvCxnSpPr>
              <a:cxnSpLocks noChangeShapeType="1"/>
            </p:cNvCxnSpPr>
            <p:nvPr/>
          </p:nvCxnSpPr>
          <p:spPr bwMode="auto">
            <a:xfrm rot="10800000">
              <a:off x="1346" y="1363"/>
              <a:ext cx="4" cy="507"/>
            </a:xfrm>
            <a:prstGeom prst="bentConnector3">
              <a:avLst>
                <a:gd name="adj1" fmla="val 37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aphicFrame>
          <p:nvGraphicFramePr>
            <p:cNvPr id="12297" name="Object 21"/>
            <p:cNvGraphicFramePr>
              <a:graphicFrameLocks noChangeAspect="1"/>
            </p:cNvGraphicFramePr>
            <p:nvPr/>
          </p:nvGraphicFramePr>
          <p:xfrm>
            <a:off x="1065" y="1525"/>
            <a:ext cx="101" cy="135"/>
          </p:xfrm>
          <a:graphic>
            <a:graphicData uri="http://schemas.openxmlformats.org/presentationml/2006/ole">
              <p:oleObj spid="_x0000_s12381" name="Equation" r:id="rId12" imgW="152268" imgH="203024" progId="Equation.3">
                <p:embed/>
              </p:oleObj>
            </a:graphicData>
          </a:graphic>
        </p:graphicFrame>
        <p:cxnSp>
          <p:nvCxnSpPr>
            <p:cNvPr id="12319" name="AutoShape 22"/>
            <p:cNvCxnSpPr>
              <a:cxnSpLocks noChangeShapeType="1"/>
            </p:cNvCxnSpPr>
            <p:nvPr/>
          </p:nvCxnSpPr>
          <p:spPr bwMode="auto">
            <a:xfrm rot="5400000" flipH="1" flipV="1">
              <a:off x="1869" y="1232"/>
              <a:ext cx="129" cy="391"/>
            </a:xfrm>
            <a:prstGeom prst="bentConnector4">
              <a:avLst>
                <a:gd name="adj1" fmla="val -111630"/>
                <a:gd name="adj2" fmla="val 1365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aphicFrame>
          <p:nvGraphicFramePr>
            <p:cNvPr id="12298" name="Object 23"/>
            <p:cNvGraphicFramePr>
              <a:graphicFrameLocks noChangeAspect="1"/>
            </p:cNvGraphicFramePr>
            <p:nvPr/>
          </p:nvGraphicFramePr>
          <p:xfrm>
            <a:off x="2234" y="2822"/>
            <a:ext cx="73" cy="95"/>
          </p:xfrm>
          <a:graphic>
            <a:graphicData uri="http://schemas.openxmlformats.org/presentationml/2006/ole">
              <p:oleObj spid="_x0000_s12382" name="Equation" r:id="rId13" imgW="126780" imgH="164814" progId="Equation.3">
                <p:embed/>
              </p:oleObj>
            </a:graphicData>
          </a:graphic>
        </p:graphicFrame>
        <p:cxnSp>
          <p:nvCxnSpPr>
            <p:cNvPr id="12320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1618" y="1113"/>
              <a:ext cx="240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aphicFrame>
          <p:nvGraphicFramePr>
            <p:cNvPr id="12299" name="Object 25"/>
            <p:cNvGraphicFramePr>
              <a:graphicFrameLocks noChangeAspect="1"/>
            </p:cNvGraphicFramePr>
            <p:nvPr/>
          </p:nvGraphicFramePr>
          <p:xfrm>
            <a:off x="1346" y="1234"/>
            <a:ext cx="783" cy="258"/>
          </p:xfrm>
          <a:graphic>
            <a:graphicData uri="http://schemas.openxmlformats.org/presentationml/2006/ole">
              <p:oleObj spid="_x0000_s12383" name="Equation" r:id="rId14" imgW="1244060" imgH="406224" progId="Equation.3">
                <p:embed/>
              </p:oleObj>
            </a:graphicData>
          </a:graphic>
        </p:graphicFrame>
        <p:cxnSp>
          <p:nvCxnSpPr>
            <p:cNvPr id="12321" name="AutoShape 26"/>
            <p:cNvCxnSpPr>
              <a:cxnSpLocks noChangeShapeType="1"/>
            </p:cNvCxnSpPr>
            <p:nvPr/>
          </p:nvCxnSpPr>
          <p:spPr bwMode="auto">
            <a:xfrm rot="5400000" flipH="1" flipV="1">
              <a:off x="2511" y="2443"/>
              <a:ext cx="135" cy="532"/>
            </a:xfrm>
            <a:prstGeom prst="bentConnector4">
              <a:avLst>
                <a:gd name="adj1" fmla="val -105926"/>
                <a:gd name="adj2" fmla="val 126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322" name="Text Box 27"/>
            <p:cNvSpPr txBox="1">
              <a:spLocks noChangeArrowheads="1"/>
            </p:cNvSpPr>
            <p:nvPr/>
          </p:nvSpPr>
          <p:spPr bwMode="auto">
            <a:xfrm>
              <a:off x="1640" y="1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0" i="1"/>
                <a:t>u</a:t>
              </a:r>
              <a:endParaRPr lang="en-US" sz="1800" b="0" i="1"/>
            </a:p>
          </p:txBody>
        </p:sp>
        <p:graphicFrame>
          <p:nvGraphicFramePr>
            <p:cNvPr id="12300" name="Object 28"/>
            <p:cNvGraphicFramePr>
              <a:graphicFrameLocks noChangeAspect="1"/>
            </p:cNvGraphicFramePr>
            <p:nvPr/>
          </p:nvGraphicFramePr>
          <p:xfrm>
            <a:off x="2285" y="1453"/>
            <a:ext cx="76" cy="93"/>
          </p:xfrm>
          <a:graphic>
            <a:graphicData uri="http://schemas.openxmlformats.org/presentationml/2006/ole">
              <p:oleObj spid="_x0000_s12384" name="Equation" r:id="rId15" imgW="114201" imgH="139579" progId="Equation.3">
                <p:embed/>
              </p:oleObj>
            </a:graphicData>
          </a:graphic>
        </p:graphicFrame>
        <p:cxnSp>
          <p:nvCxnSpPr>
            <p:cNvPr id="12323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1618" y="1612"/>
              <a:ext cx="241" cy="2"/>
            </a:xfrm>
            <a:prstGeom prst="bentConnector3">
              <a:avLst>
                <a:gd name="adj1" fmla="val 4979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aphicFrame>
          <p:nvGraphicFramePr>
            <p:cNvPr id="12301" name="Object 30"/>
            <p:cNvGraphicFramePr>
              <a:graphicFrameLocks noChangeAspect="1"/>
            </p:cNvGraphicFramePr>
            <p:nvPr/>
          </p:nvGraphicFramePr>
          <p:xfrm>
            <a:off x="1129" y="652"/>
            <a:ext cx="1215" cy="342"/>
          </p:xfrm>
          <a:graphic>
            <a:graphicData uri="http://schemas.openxmlformats.org/presentationml/2006/ole">
              <p:oleObj spid="_x0000_s12385" name="Equation" r:id="rId16" imgW="1714500" imgH="482600" progId="Equation.3">
                <p:embed/>
              </p:oleObj>
            </a:graphicData>
          </a:graphic>
        </p:graphicFrame>
        <p:grpSp>
          <p:nvGrpSpPr>
            <p:cNvPr id="12324" name="Group 31"/>
            <p:cNvGrpSpPr>
              <a:grpSpLocks/>
            </p:cNvGrpSpPr>
            <p:nvPr/>
          </p:nvGrpSpPr>
          <p:grpSpPr bwMode="auto">
            <a:xfrm>
              <a:off x="590" y="114"/>
              <a:ext cx="1056" cy="424"/>
              <a:chOff x="4104" y="432"/>
              <a:chExt cx="1056" cy="424"/>
            </a:xfrm>
          </p:grpSpPr>
          <p:sp>
            <p:nvSpPr>
              <p:cNvPr id="12330" name="Text Box 32"/>
              <p:cNvSpPr txBox="1">
                <a:spLocks noChangeArrowheads="1"/>
              </p:cNvSpPr>
              <p:nvPr/>
            </p:nvSpPr>
            <p:spPr bwMode="auto">
              <a:xfrm>
                <a:off x="5017" y="683"/>
                <a:ext cx="14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0"/>
                  <a:t>t</a:t>
                </a:r>
              </a:p>
            </p:txBody>
          </p:sp>
          <p:pic>
            <p:nvPicPr>
              <p:cNvPr id="12331" name="Picture 33" descr="inputs_ER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104" y="432"/>
                <a:ext cx="93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32" name="Line 34"/>
              <p:cNvSpPr>
                <a:spLocks noChangeShapeType="1"/>
              </p:cNvSpPr>
              <p:nvPr/>
            </p:nvSpPr>
            <p:spPr bwMode="auto">
              <a:xfrm flipV="1">
                <a:off x="4152" y="768"/>
                <a:ext cx="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5" name="Text Box 35"/>
            <p:cNvSpPr txBox="1">
              <a:spLocks noChangeArrowheads="1"/>
            </p:cNvSpPr>
            <p:nvPr/>
          </p:nvSpPr>
          <p:spPr bwMode="auto">
            <a:xfrm>
              <a:off x="324" y="661"/>
              <a:ext cx="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neural state </a:t>
              </a:r>
            </a:p>
            <a:p>
              <a:pPr eaLnBrk="0" hangingPunct="0"/>
              <a:r>
                <a:rPr lang="en-US" b="0"/>
                <a:t>equation</a:t>
              </a:r>
            </a:p>
          </p:txBody>
        </p:sp>
        <p:graphicFrame>
          <p:nvGraphicFramePr>
            <p:cNvPr id="12302" name="Object 36"/>
            <p:cNvGraphicFramePr>
              <a:graphicFrameLocks noChangeAspect="1"/>
            </p:cNvGraphicFramePr>
            <p:nvPr/>
          </p:nvGraphicFramePr>
          <p:xfrm>
            <a:off x="758" y="3435"/>
            <a:ext cx="2003" cy="751"/>
          </p:xfrm>
          <a:graphic>
            <a:graphicData uri="http://schemas.openxmlformats.org/presentationml/2006/ole">
              <p:oleObj spid="_x0000_s12386" name="Equation" r:id="rId18" imgW="4051440" imgH="1513800" progId="Equation.3">
                <p:embed/>
              </p:oleObj>
            </a:graphicData>
          </a:graphic>
        </p:graphicFrame>
        <p:sp>
          <p:nvSpPr>
            <p:cNvPr id="12326" name="Text Box 37"/>
            <p:cNvSpPr txBox="1">
              <a:spLocks noChangeArrowheads="1"/>
            </p:cNvSpPr>
            <p:nvPr/>
          </p:nvSpPr>
          <p:spPr bwMode="auto">
            <a:xfrm>
              <a:off x="332" y="1834"/>
              <a:ext cx="110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b="0"/>
                <a:t>hemodynamic </a:t>
              </a:r>
            </a:p>
            <a:p>
              <a:pPr eaLnBrk="0" hangingPunct="0"/>
              <a:r>
                <a:rPr lang="en-GB" b="0"/>
                <a:t>state </a:t>
              </a:r>
            </a:p>
            <a:p>
              <a:pPr eaLnBrk="0" hangingPunct="0"/>
              <a:r>
                <a:rPr lang="en-GB" b="0"/>
                <a:t>equations</a:t>
              </a:r>
              <a:endParaRPr lang="en-US" b="0"/>
            </a:p>
          </p:txBody>
        </p:sp>
        <p:cxnSp>
          <p:nvCxnSpPr>
            <p:cNvPr id="12327" name="AutoShape 38"/>
            <p:cNvCxnSpPr>
              <a:cxnSpLocks noChangeShapeType="1"/>
              <a:stCxn id="12322" idx="2"/>
            </p:cNvCxnSpPr>
            <p:nvPr/>
          </p:nvCxnSpPr>
          <p:spPr bwMode="auto">
            <a:xfrm rot="5400000">
              <a:off x="1589" y="503"/>
              <a:ext cx="297" cy="1"/>
            </a:xfrm>
            <a:prstGeom prst="bentConnector3">
              <a:avLst>
                <a:gd name="adj1" fmla="val 498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aphicFrame>
          <p:nvGraphicFramePr>
            <p:cNvPr id="12303" name="Object 39"/>
            <p:cNvGraphicFramePr>
              <a:graphicFrameLocks noChangeAspect="1"/>
            </p:cNvGraphicFramePr>
            <p:nvPr/>
          </p:nvGraphicFramePr>
          <p:xfrm>
            <a:off x="1630" y="2077"/>
            <a:ext cx="101" cy="135"/>
          </p:xfrm>
          <a:graphic>
            <a:graphicData uri="http://schemas.openxmlformats.org/presentationml/2006/ole">
              <p:oleObj spid="_x0000_s12387" name="Equation" r:id="rId19" imgW="152268" imgH="203024" progId="Equation.3">
                <p:embed/>
              </p:oleObj>
            </a:graphicData>
          </a:graphic>
        </p:graphicFrame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1220" y="229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600" b="0">
                  <a:solidFill>
                    <a:srgbClr val="5F5F5F"/>
                  </a:solidFill>
                </a:rPr>
                <a:t>Balloon model</a:t>
              </a:r>
              <a:endParaRPr lang="en-US" sz="1600" b="0">
                <a:solidFill>
                  <a:srgbClr val="5F5F5F"/>
                </a:solidFill>
              </a:endParaRPr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1724" y="3796"/>
              <a:ext cx="12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>
                  <a:solidFill>
                    <a:schemeClr val="bg1"/>
                  </a:solidFill>
                </a:rPr>
                <a:t>BOLD signal change equation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</p:grpSp>
      <p:sp>
        <p:nvSpPr>
          <p:cNvPr id="12306" name="Rectangle 42"/>
          <p:cNvSpPr>
            <a:spLocks noChangeArrowheads="1"/>
          </p:cNvSpPr>
          <p:nvPr/>
        </p:nvSpPr>
        <p:spPr bwMode="auto">
          <a:xfrm>
            <a:off x="5900738" y="182563"/>
            <a:ext cx="41052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800">
                <a:latin typeface="Arial Unicode MS" pitchFamily="34" charset="-128"/>
              </a:rPr>
              <a:t>The he</a:t>
            </a:r>
            <a:r>
              <a:rPr lang="en-US" sz="2800">
                <a:latin typeface="Arial Unicode MS" pitchFamily="34" charset="-128"/>
                <a:cs typeface="Arial" charset="0"/>
              </a:rPr>
              <a:t>modynamic model in DCM</a:t>
            </a:r>
          </a:p>
        </p:txBody>
      </p:sp>
      <p:sp>
        <p:nvSpPr>
          <p:cNvPr id="12307" name="Text Box 43"/>
          <p:cNvSpPr txBox="1">
            <a:spLocks noChangeArrowheads="1"/>
          </p:cNvSpPr>
          <p:nvPr/>
        </p:nvSpPr>
        <p:spPr bwMode="auto">
          <a:xfrm>
            <a:off x="7623175" y="6423025"/>
            <a:ext cx="282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Stephan et al. 2007, </a:t>
            </a:r>
            <a:r>
              <a:rPr lang="de-DE" b="0" i="1">
                <a:latin typeface="Times New Roman" pitchFamily="18" charset="0"/>
              </a:rPr>
              <a:t>NeuroImage</a:t>
            </a:r>
            <a:endParaRPr lang="en-US" b="0" i="1">
              <a:latin typeface="Times New Roman" pitchFamily="18" charset="0"/>
            </a:endParaRPr>
          </a:p>
        </p:txBody>
      </p:sp>
      <p:pic>
        <p:nvPicPr>
          <p:cNvPr id="12308" name="Picture 4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5065713"/>
            <a:ext cx="4781550" cy="113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0588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23" name="Rectangle 3"/>
          <p:cNvSpPr>
            <a:spLocks noChangeArrowheads="1"/>
          </p:cNvSpPr>
          <p:nvPr/>
        </p:nvSpPr>
        <p:spPr bwMode="auto">
          <a:xfrm rot="-5400000">
            <a:off x="1099344" y="4144169"/>
            <a:ext cx="2908300" cy="661988"/>
          </a:xfrm>
          <a:prstGeom prst="rect">
            <a:avLst/>
          </a:prstGeom>
          <a:noFill/>
          <a:ln w="1905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863600" y="1466850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866775" y="14668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866775" y="24241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38163" y="1776413"/>
            <a:ext cx="3349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sym typeface="Symbol" pitchFamily="18" charset="2"/>
              </a:rPr>
              <a:t>A</a:t>
            </a:r>
            <a:endParaRPr lang="en-US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863600" y="24415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866775" y="24415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866775" y="3048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34988" y="2609850"/>
            <a:ext cx="33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sym typeface="Symbol" pitchFamily="18" charset="2"/>
              </a:rPr>
              <a:t>B</a:t>
            </a:r>
            <a:endParaRPr lang="en-US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863600" y="3067050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34988" y="3059113"/>
            <a:ext cx="349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sym typeface="Symbol" pitchFamily="18" charset="2"/>
              </a:rPr>
              <a:t>C</a:t>
            </a:r>
            <a:endParaRPr lang="en-US" baseline="-25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863600" y="30638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863600" y="3448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862013" y="3468688"/>
            <a:ext cx="1587" cy="203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533400" y="4373563"/>
            <a:ext cx="387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sym typeface="Symbol" pitchFamily="18" charset="2"/>
              </a:rPr>
              <a:t></a:t>
            </a:r>
            <a:r>
              <a:rPr lang="en-GB" baseline="30000">
                <a:solidFill>
                  <a:srgbClr val="000000"/>
                </a:solidFill>
                <a:sym typeface="Symbol" pitchFamily="18" charset="2"/>
              </a:rPr>
              <a:t>h</a:t>
            </a: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862013" y="34655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866775" y="55086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862013" y="5530850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533400" y="5524500"/>
            <a:ext cx="279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ε</a:t>
            </a:r>
            <a:endParaRPr lang="el-GR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862013" y="55276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866775" y="59626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609600" y="414338"/>
            <a:ext cx="9058049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How interdependent are neural and hemodynamic parameter estimates?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7332663" y="6397625"/>
            <a:ext cx="282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solidFill>
                  <a:srgbClr val="000000"/>
                </a:solidFill>
                <a:latin typeface="Times New Roman" pitchFamily="18" charset="0"/>
              </a:rPr>
              <a:t>Stephan et al. 2007, </a:t>
            </a:r>
            <a:r>
              <a:rPr lang="de-DE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785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4238" y="2025650"/>
            <a:ext cx="2608262" cy="308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88347" name="Rectangle 27"/>
          <p:cNvSpPr>
            <a:spLocks noChangeArrowheads="1"/>
          </p:cNvSpPr>
          <p:nvPr/>
        </p:nvSpPr>
        <p:spPr bwMode="auto">
          <a:xfrm rot="-5400000">
            <a:off x="3028157" y="2894806"/>
            <a:ext cx="2895600" cy="3160713"/>
          </a:xfrm>
          <a:prstGeom prst="rect">
            <a:avLst/>
          </a:prstGeom>
          <a:noFill/>
          <a:ln w="1905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23" grpId="0" animBg="1"/>
      <p:bldP spid="24883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333829" y="321355"/>
            <a:ext cx="6532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800" dirty="0" smtClean="0">
                <a:solidFill>
                  <a:schemeClr val="tx2"/>
                </a:solidFill>
                <a:latin typeface="Arial Unicode MS" pitchFamily="34" charset="-128"/>
              </a:rPr>
              <a:t>DCM is a Bayesian approach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406400" y="2708275"/>
          <a:ext cx="4298950" cy="603250"/>
        </p:xfrm>
        <a:graphic>
          <a:graphicData uri="http://schemas.openxmlformats.org/presentationml/2006/ole">
            <p:oleObj spid="_x0000_s13332" name="Equation" r:id="rId3" imgW="1447172" imgH="203112" progId="Equation.3">
              <p:embed/>
            </p:oleObj>
          </a:graphicData>
        </a:graphic>
      </p:graphicFrame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07988" y="3335338"/>
            <a:ext cx="4211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posterior       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   </a:t>
            </a:r>
            <a:r>
              <a:rPr lang="en-GB" sz="2000" b="0">
                <a:latin typeface="Arial Unicode MS" pitchFamily="34" charset="-128"/>
              </a:rPr>
              <a:t>likelihood    ∙   prior</a:t>
            </a:r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379538" y="1517650"/>
          <a:ext cx="1508125" cy="603250"/>
        </p:xfrm>
        <a:graphic>
          <a:graphicData uri="http://schemas.openxmlformats.org/presentationml/2006/ole">
            <p:oleObj spid="_x0000_s13333" name="Equation" r:id="rId4" imgW="507780" imgH="203112" progId="Equation.3">
              <p:embed/>
            </p:oleObj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3646488" y="1519238"/>
          <a:ext cx="1017587" cy="603250"/>
        </p:xfrm>
        <a:graphic>
          <a:graphicData uri="http://schemas.openxmlformats.org/presentationml/2006/ole">
            <p:oleObj spid="_x0000_s13334" name="Equation" r:id="rId5" imgW="342751" imgH="203112" progId="Equation.3">
              <p:embed/>
            </p:oleObj>
          </a:graphicData>
        </a:graphic>
      </p:graphicFrame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03225" y="4270375"/>
            <a:ext cx="470217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>
                <a:latin typeface="Arial Unicode MS" pitchFamily="34" charset="-128"/>
              </a:rPr>
              <a:t>Bayes theorem allows one to formally incorporate prior knowledge into computing statistical probabilities.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b="0">
                <a:latin typeface="Arial Unicode MS" pitchFamily="34" charset="-128"/>
              </a:rPr>
              <a:t>In DCM: </a:t>
            </a:r>
            <a:br>
              <a:rPr lang="en-GB" sz="2000" b="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empirical, principled &amp; shrinkage priors.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60988" y="4573588"/>
            <a:ext cx="46101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>
                <a:latin typeface="Arial Unicode MS" pitchFamily="34" charset="-128"/>
              </a:rPr>
              <a:t>The “posterior” probability of the parameters given the data is an optimal combination of prior knowledge and new data, weighted by their relative precision.</a:t>
            </a:r>
            <a:endParaRPr lang="en-US" sz="2000" b="0">
              <a:latin typeface="Arial Unicode MS" pitchFamily="34" charset="-128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219325" y="2214563"/>
            <a:ext cx="436563" cy="604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268788" y="2157413"/>
            <a:ext cx="0" cy="622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22413" y="1069975"/>
            <a:ext cx="1214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new data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109913" y="1076325"/>
            <a:ext cx="1978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prior knowledge</a:t>
            </a:r>
          </a:p>
        </p:txBody>
      </p:sp>
      <p:pic>
        <p:nvPicPr>
          <p:cNvPr id="1861645" name="Picture 13" descr="bayes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4625" y="1308100"/>
            <a:ext cx="4648200" cy="281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61646" name="Oval 14"/>
          <p:cNvSpPr>
            <a:spLocks noChangeArrowheads="1"/>
          </p:cNvSpPr>
          <p:nvPr/>
        </p:nvSpPr>
        <p:spPr bwMode="auto">
          <a:xfrm>
            <a:off x="2970213" y="5729288"/>
            <a:ext cx="2027237" cy="549275"/>
          </a:xfrm>
          <a:prstGeom prst="ellipse">
            <a:avLst/>
          </a:prstGeom>
          <a:noFill/>
          <a:ln w="28575" algn="ctr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1647" name="Line 15"/>
          <p:cNvSpPr>
            <a:spLocks noChangeShapeType="1"/>
          </p:cNvSpPr>
          <p:nvPr/>
        </p:nvSpPr>
        <p:spPr bwMode="auto">
          <a:xfrm flipV="1">
            <a:off x="4181475" y="3306763"/>
            <a:ext cx="2325688" cy="2386012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646" grpId="0" animBg="1"/>
      <p:bldP spid="18616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7" name="Rectangle 3"/>
          <p:cNvSpPr>
            <a:spLocks noChangeArrowheads="1"/>
          </p:cNvSpPr>
          <p:nvPr/>
        </p:nvSpPr>
        <p:spPr bwMode="auto">
          <a:xfrm>
            <a:off x="4079875" y="1417638"/>
            <a:ext cx="4752975" cy="35941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856288" y="2643188"/>
          <a:ext cx="1249362" cy="433387"/>
        </p:xfrm>
        <a:graphic>
          <a:graphicData uri="http://schemas.openxmlformats.org/presentationml/2006/ole">
            <p:oleObj spid="_x0000_s14446" name="Equation" r:id="rId3" imgW="1244600" imgH="43180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6326188" y="2347913"/>
          <a:ext cx="125412" cy="150812"/>
        </p:xfrm>
        <a:graphic>
          <a:graphicData uri="http://schemas.openxmlformats.org/presentationml/2006/ole">
            <p:oleObj spid="_x0000_s14447" name="Equation" r:id="rId4" imgW="126835" imgH="152202" progId="Equation.3">
              <p:embed/>
            </p:oleObj>
          </a:graphicData>
        </a:graphic>
      </p:graphicFrame>
      <p:graphicFrame>
        <p:nvGraphicFramePr>
          <p:cNvPr id="14340" name="Object 6"/>
          <p:cNvGraphicFramePr>
            <a:graphicFrameLocks/>
          </p:cNvGraphicFramePr>
          <p:nvPr/>
        </p:nvGraphicFramePr>
        <p:xfrm>
          <a:off x="5608638" y="4387850"/>
          <a:ext cx="123825" cy="139700"/>
        </p:xfrm>
        <a:graphic>
          <a:graphicData uri="http://schemas.openxmlformats.org/presentationml/2006/ole">
            <p:oleObj spid="_x0000_s14448" name="Equation" r:id="rId5" imgW="126835" imgH="139518" progId="Equation.3">
              <p:embed/>
            </p:oleObj>
          </a:graphicData>
        </a:graphic>
      </p:graphicFrame>
      <p:cxnSp>
        <p:nvCxnSpPr>
          <p:cNvPr id="14358" name="AutoShape 7"/>
          <p:cNvCxnSpPr>
            <a:cxnSpLocks noChangeShapeType="1"/>
          </p:cNvCxnSpPr>
          <p:nvPr/>
        </p:nvCxnSpPr>
        <p:spPr bwMode="auto">
          <a:xfrm rot="5400000">
            <a:off x="5644356" y="3018632"/>
            <a:ext cx="779463" cy="895350"/>
          </a:xfrm>
          <a:prstGeom prst="bentConnector3">
            <a:avLst>
              <a:gd name="adj1" fmla="val 49898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4359" name="AutoShape 8"/>
          <p:cNvCxnSpPr>
            <a:cxnSpLocks noChangeShapeType="1"/>
          </p:cNvCxnSpPr>
          <p:nvPr/>
        </p:nvCxnSpPr>
        <p:spPr bwMode="auto">
          <a:xfrm rot="16200000" flipH="1">
            <a:off x="6539706" y="3018632"/>
            <a:ext cx="779463" cy="895350"/>
          </a:xfrm>
          <a:prstGeom prst="bentConnector3">
            <a:avLst>
              <a:gd name="adj1" fmla="val 49898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1" name="Object 9"/>
          <p:cNvGraphicFramePr>
            <a:graphicFrameLocks/>
          </p:cNvGraphicFramePr>
          <p:nvPr/>
        </p:nvGraphicFramePr>
        <p:xfrm>
          <a:off x="6332538" y="3167063"/>
          <a:ext cx="114300" cy="165100"/>
        </p:xfrm>
        <a:graphic>
          <a:graphicData uri="http://schemas.openxmlformats.org/presentationml/2006/ole">
            <p:oleObj spid="_x0000_s14449" name="Equation" r:id="rId6" imgW="114151" imgH="164885" progId="Equation.3">
              <p:embed/>
            </p:oleObj>
          </a:graphicData>
        </a:graphic>
      </p:graphicFrame>
      <p:sp>
        <p:nvSpPr>
          <p:cNvPr id="14360" name="Text Box 10"/>
          <p:cNvSpPr txBox="1">
            <a:spLocks noChangeArrowheads="1"/>
          </p:cNvSpPr>
          <p:nvPr/>
        </p:nvSpPr>
        <p:spPr bwMode="auto">
          <a:xfrm>
            <a:off x="5394325" y="120650"/>
            <a:ext cx="207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latin typeface="Arial Unicode MS" pitchFamily="34" charset="-128"/>
              </a:rPr>
              <a:t>stimulus function </a:t>
            </a:r>
            <a:r>
              <a:rPr lang="en-US" sz="1800" b="0" i="1">
                <a:latin typeface="Arial Unicode MS" pitchFamily="34" charset="-128"/>
              </a:rPr>
              <a:t>u</a:t>
            </a:r>
            <a:endParaRPr lang="en-US" sz="1800" b="0">
              <a:latin typeface="Arial Unicode MS" pitchFamily="34" charset="-128"/>
            </a:endParaRPr>
          </a:p>
        </p:txBody>
      </p:sp>
      <p:sp>
        <p:nvSpPr>
          <p:cNvPr id="14361" name="Text Box 11"/>
          <p:cNvSpPr txBox="1">
            <a:spLocks noChangeArrowheads="1"/>
          </p:cNvSpPr>
          <p:nvPr/>
        </p:nvSpPr>
        <p:spPr bwMode="auto">
          <a:xfrm>
            <a:off x="5580063" y="5727700"/>
            <a:ext cx="1808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0">
                <a:latin typeface="Arial Unicode MS" pitchFamily="34" charset="-128"/>
              </a:rPr>
              <a:t>modelled </a:t>
            </a:r>
            <a:br>
              <a:rPr lang="en-US" sz="1800" b="0">
                <a:latin typeface="Arial Unicode MS" pitchFamily="34" charset="-128"/>
              </a:rPr>
            </a:br>
            <a:r>
              <a:rPr lang="en-US" sz="1800" b="0">
                <a:latin typeface="Arial Unicode MS" pitchFamily="34" charset="-128"/>
              </a:rPr>
              <a:t>BOLD response</a:t>
            </a:r>
          </a:p>
        </p:txBody>
      </p:sp>
      <p:cxnSp>
        <p:nvCxnSpPr>
          <p:cNvPr id="14362" name="AutoShape 12"/>
          <p:cNvCxnSpPr>
            <a:cxnSpLocks noChangeShapeType="1"/>
          </p:cNvCxnSpPr>
          <p:nvPr/>
        </p:nvCxnSpPr>
        <p:spPr bwMode="auto">
          <a:xfrm rot="16200000" flipH="1">
            <a:off x="5573713" y="4324350"/>
            <a:ext cx="936625" cy="9112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37C03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2" name="Object 13"/>
          <p:cNvGraphicFramePr>
            <a:graphicFrameLocks/>
          </p:cNvGraphicFramePr>
          <p:nvPr/>
        </p:nvGraphicFramePr>
        <p:xfrm>
          <a:off x="6276975" y="3956050"/>
          <a:ext cx="125413" cy="139700"/>
        </p:xfrm>
        <a:graphic>
          <a:graphicData uri="http://schemas.openxmlformats.org/presentationml/2006/ole">
            <p:oleObj spid="_x0000_s14450" name="Equation" r:id="rId7" imgW="126835" imgH="139518" progId="Equation.3">
              <p:embed/>
            </p:oleObj>
          </a:graphicData>
        </a:graphic>
      </p:graphicFrame>
      <p:graphicFrame>
        <p:nvGraphicFramePr>
          <p:cNvPr id="14343" name="Object 14"/>
          <p:cNvGraphicFramePr>
            <a:graphicFrameLocks noChangeAspect="1"/>
          </p:cNvGraphicFramePr>
          <p:nvPr/>
        </p:nvGraphicFramePr>
        <p:xfrm>
          <a:off x="7467600" y="4157663"/>
          <a:ext cx="114300" cy="149225"/>
        </p:xfrm>
        <a:graphic>
          <a:graphicData uri="http://schemas.openxmlformats.org/presentationml/2006/ole">
            <p:oleObj spid="_x0000_s14451" name="Equation" r:id="rId8" imgW="126780" imgH="164814" progId="Equation.3">
              <p:embed/>
            </p:oleObj>
          </a:graphicData>
        </a:graphic>
      </p:graphicFrame>
      <p:graphicFrame>
        <p:nvGraphicFramePr>
          <p:cNvPr id="14344" name="Object 15"/>
          <p:cNvGraphicFramePr>
            <a:graphicFrameLocks noChangeAspect="1"/>
          </p:cNvGraphicFramePr>
          <p:nvPr/>
        </p:nvGraphicFramePr>
        <p:xfrm>
          <a:off x="6588125" y="3856038"/>
          <a:ext cx="1577975" cy="455612"/>
        </p:xfrm>
        <a:graphic>
          <a:graphicData uri="http://schemas.openxmlformats.org/presentationml/2006/ole">
            <p:oleObj spid="_x0000_s14452" name="Equation" r:id="rId9" imgW="1574800" imgH="457200" progId="Equation.3">
              <p:embed/>
            </p:oleObj>
          </a:graphicData>
        </a:graphic>
      </p:graphicFrame>
      <p:graphicFrame>
        <p:nvGraphicFramePr>
          <p:cNvPr id="14345" name="Object 16"/>
          <p:cNvGraphicFramePr>
            <a:graphicFrameLocks noChangeAspect="1"/>
          </p:cNvGraphicFramePr>
          <p:nvPr/>
        </p:nvGraphicFramePr>
        <p:xfrm>
          <a:off x="5003800" y="3856038"/>
          <a:ext cx="1163638" cy="455612"/>
        </p:xfrm>
        <a:graphic>
          <a:graphicData uri="http://schemas.openxmlformats.org/presentationml/2006/ole">
            <p:oleObj spid="_x0000_s14453" name="Equation" r:id="rId10" imgW="37376280" imgH="14640840" progId="Equation.3">
              <p:embed/>
            </p:oleObj>
          </a:graphicData>
        </a:graphic>
      </p:graphicFrame>
      <p:cxnSp>
        <p:nvCxnSpPr>
          <p:cNvPr id="14363" name="AutoShape 17"/>
          <p:cNvCxnSpPr>
            <a:cxnSpLocks noChangeShapeType="1"/>
          </p:cNvCxnSpPr>
          <p:nvPr/>
        </p:nvCxnSpPr>
        <p:spPr bwMode="auto">
          <a:xfrm rot="5400000">
            <a:off x="6467475" y="4338638"/>
            <a:ext cx="936625" cy="882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37C03"/>
            </a:solidFill>
            <a:miter lim="800000"/>
            <a:headEnd/>
            <a:tailEnd type="triangle" w="med" len="med"/>
          </a:ln>
        </p:spPr>
      </p:cxnSp>
      <p:cxnSp>
        <p:nvCxnSpPr>
          <p:cNvPr id="14364" name="AutoShape 18"/>
          <p:cNvCxnSpPr>
            <a:cxnSpLocks noChangeShapeType="1"/>
          </p:cNvCxnSpPr>
          <p:nvPr/>
        </p:nvCxnSpPr>
        <p:spPr bwMode="auto">
          <a:xfrm>
            <a:off x="6167438" y="4084638"/>
            <a:ext cx="4206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365" name="AutoShape 19"/>
          <p:cNvCxnSpPr>
            <a:cxnSpLocks noChangeShapeType="1"/>
          </p:cNvCxnSpPr>
          <p:nvPr/>
        </p:nvCxnSpPr>
        <p:spPr bwMode="auto">
          <a:xfrm rot="16200000" flipV="1">
            <a:off x="5181601" y="3906837"/>
            <a:ext cx="227012" cy="582613"/>
          </a:xfrm>
          <a:prstGeom prst="bentConnector4">
            <a:avLst>
              <a:gd name="adj1" fmla="val -100000"/>
              <a:gd name="adj2" fmla="val 139236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4366" name="AutoShape 20"/>
          <p:cNvCxnSpPr>
            <a:cxnSpLocks noChangeShapeType="1"/>
          </p:cNvCxnSpPr>
          <p:nvPr/>
        </p:nvCxnSpPr>
        <p:spPr bwMode="auto">
          <a:xfrm rot="10800000">
            <a:off x="5467350" y="2054225"/>
            <a:ext cx="388938" cy="806450"/>
          </a:xfrm>
          <a:prstGeom prst="bentConnector3">
            <a:avLst>
              <a:gd name="adj1" fmla="val 158778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6" name="Object 21"/>
          <p:cNvGraphicFramePr>
            <a:graphicFrameLocks/>
          </p:cNvGraphicFramePr>
          <p:nvPr/>
        </p:nvGraphicFramePr>
        <p:xfrm>
          <a:off x="5292725" y="2333625"/>
          <a:ext cx="114300" cy="165100"/>
        </p:xfrm>
        <a:graphic>
          <a:graphicData uri="http://schemas.openxmlformats.org/presentationml/2006/ole">
            <p:oleObj spid="_x0000_s14454" name="Equation" r:id="rId11" imgW="114151" imgH="164885" progId="Equation.3">
              <p:embed/>
            </p:oleObj>
          </a:graphicData>
        </a:graphic>
      </p:graphicFrame>
      <p:cxnSp>
        <p:nvCxnSpPr>
          <p:cNvPr id="14367" name="AutoShape 22"/>
          <p:cNvCxnSpPr>
            <a:cxnSpLocks noChangeShapeType="1"/>
          </p:cNvCxnSpPr>
          <p:nvPr/>
        </p:nvCxnSpPr>
        <p:spPr bwMode="auto">
          <a:xfrm rot="5400000" flipH="1" flipV="1">
            <a:off x="6880225" y="1651000"/>
            <a:ext cx="203200" cy="1009650"/>
          </a:xfrm>
          <a:prstGeom prst="bentConnector4">
            <a:avLst>
              <a:gd name="adj1" fmla="val -112500"/>
              <a:gd name="adj2" fmla="val 122644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7" name="Object 23"/>
          <p:cNvGraphicFramePr>
            <a:graphicFrameLocks/>
          </p:cNvGraphicFramePr>
          <p:nvPr/>
        </p:nvGraphicFramePr>
        <p:xfrm>
          <a:off x="7243763" y="4365625"/>
          <a:ext cx="138112" cy="176213"/>
        </p:xfrm>
        <a:graphic>
          <a:graphicData uri="http://schemas.openxmlformats.org/presentationml/2006/ole">
            <p:oleObj spid="_x0000_s14455" name="Equation" r:id="rId12" imgW="139579" imgH="177646" progId="Equation.3">
              <p:embed/>
            </p:oleObj>
          </a:graphicData>
        </a:graphic>
      </p:graphicFrame>
      <p:cxnSp>
        <p:nvCxnSpPr>
          <p:cNvPr id="14368" name="AutoShape 24"/>
          <p:cNvCxnSpPr>
            <a:cxnSpLocks noChangeShapeType="1"/>
          </p:cNvCxnSpPr>
          <p:nvPr/>
        </p:nvCxnSpPr>
        <p:spPr bwMode="auto">
          <a:xfrm rot="5400000">
            <a:off x="6206331" y="1578769"/>
            <a:ext cx="542925" cy="15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CC66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8" name="Object 25"/>
          <p:cNvGraphicFramePr>
            <a:graphicFrameLocks/>
          </p:cNvGraphicFramePr>
          <p:nvPr/>
        </p:nvGraphicFramePr>
        <p:xfrm>
          <a:off x="5467350" y="1851025"/>
          <a:ext cx="2019300" cy="406400"/>
        </p:xfrm>
        <a:graphic>
          <a:graphicData uri="http://schemas.openxmlformats.org/presentationml/2006/ole">
            <p:oleObj spid="_x0000_s14456" name="Equation" r:id="rId13" imgW="2019300" imgH="406400" progId="Equation.3">
              <p:embed/>
            </p:oleObj>
          </a:graphicData>
        </a:graphic>
      </p:graphicFrame>
      <p:cxnSp>
        <p:nvCxnSpPr>
          <p:cNvPr id="14369" name="AutoShape 26"/>
          <p:cNvCxnSpPr>
            <a:cxnSpLocks noChangeShapeType="1"/>
          </p:cNvCxnSpPr>
          <p:nvPr/>
        </p:nvCxnSpPr>
        <p:spPr bwMode="auto">
          <a:xfrm rot="5400000" flipH="1" flipV="1">
            <a:off x="7658101" y="3803650"/>
            <a:ext cx="227012" cy="788987"/>
          </a:xfrm>
          <a:prstGeom prst="bentConnector4">
            <a:avLst>
              <a:gd name="adj1" fmla="val -100000"/>
              <a:gd name="adj2" fmla="val 128972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9" name="Object 27"/>
          <p:cNvGraphicFramePr>
            <a:graphicFrameLocks noChangeAspect="1"/>
          </p:cNvGraphicFramePr>
          <p:nvPr/>
        </p:nvGraphicFramePr>
        <p:xfrm>
          <a:off x="7723188" y="2339975"/>
          <a:ext cx="125412" cy="150813"/>
        </p:xfrm>
        <a:graphic>
          <a:graphicData uri="http://schemas.openxmlformats.org/presentationml/2006/ole">
            <p:oleObj spid="_x0000_s14457" name="Equation" r:id="rId14" imgW="126835" imgH="152202" progId="Equation.3">
              <p:embed/>
            </p:oleObj>
          </a:graphicData>
        </a:graphic>
      </p:graphicFrame>
      <p:graphicFrame>
        <p:nvGraphicFramePr>
          <p:cNvPr id="14350" name="Object 28"/>
          <p:cNvGraphicFramePr>
            <a:graphicFrameLocks/>
          </p:cNvGraphicFramePr>
          <p:nvPr/>
        </p:nvGraphicFramePr>
        <p:xfrm>
          <a:off x="6038850" y="5307013"/>
          <a:ext cx="903288" cy="315912"/>
        </p:xfrm>
        <a:graphic>
          <a:graphicData uri="http://schemas.openxmlformats.org/presentationml/2006/ole">
            <p:oleObj spid="_x0000_s14458" name="Equation" r:id="rId15" imgW="18681840" imgH="6499800" progId="Equation.3">
              <p:embed/>
            </p:oleObj>
          </a:graphicData>
        </a:graphic>
      </p:graphicFrame>
      <p:graphicFrame>
        <p:nvGraphicFramePr>
          <p:cNvPr id="14351" name="Object 29"/>
          <p:cNvGraphicFramePr>
            <a:graphicFrameLocks noChangeAspect="1"/>
          </p:cNvGraphicFramePr>
          <p:nvPr/>
        </p:nvGraphicFramePr>
        <p:xfrm>
          <a:off x="8194675" y="5310188"/>
          <a:ext cx="1925638" cy="314325"/>
        </p:xfrm>
        <a:graphic>
          <a:graphicData uri="http://schemas.openxmlformats.org/presentationml/2006/ole">
            <p:oleObj spid="_x0000_s14459" name="Equation" r:id="rId16" imgW="39814560" imgH="6499800" progId="Equation.3">
              <p:embed/>
            </p:oleObj>
          </a:graphicData>
        </a:graphic>
      </p:graphicFrame>
      <p:sp>
        <p:nvSpPr>
          <p:cNvPr id="14370" name="Text Box 30"/>
          <p:cNvSpPr txBox="1">
            <a:spLocks noChangeArrowheads="1"/>
          </p:cNvSpPr>
          <p:nvPr/>
        </p:nvSpPr>
        <p:spPr bwMode="auto">
          <a:xfrm>
            <a:off x="8083550" y="564356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latin typeface="Arial Unicode MS" pitchFamily="34" charset="-128"/>
              </a:rPr>
              <a:t>observation model</a:t>
            </a:r>
          </a:p>
        </p:txBody>
      </p:sp>
      <p:cxnSp>
        <p:nvCxnSpPr>
          <p:cNvPr id="14371" name="AutoShape 31"/>
          <p:cNvCxnSpPr>
            <a:cxnSpLocks noChangeShapeType="1"/>
            <a:stCxn id="14360" idx="3"/>
          </p:cNvCxnSpPr>
          <p:nvPr/>
        </p:nvCxnSpPr>
        <p:spPr bwMode="auto">
          <a:xfrm>
            <a:off x="7469188" y="304800"/>
            <a:ext cx="1958975" cy="4986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72" name="Line 32"/>
          <p:cNvSpPr>
            <a:spLocks noChangeShapeType="1"/>
          </p:cNvSpPr>
          <p:nvPr/>
        </p:nvSpPr>
        <p:spPr bwMode="auto">
          <a:xfrm flipV="1">
            <a:off x="8510588" y="3400425"/>
            <a:ext cx="976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Text Box 33"/>
          <p:cNvSpPr txBox="1">
            <a:spLocks noChangeArrowheads="1"/>
          </p:cNvSpPr>
          <p:nvPr/>
        </p:nvSpPr>
        <p:spPr bwMode="auto">
          <a:xfrm>
            <a:off x="4132263" y="2784475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808080"/>
                </a:solidFill>
                <a:latin typeface="Arial Unicode MS" pitchFamily="34" charset="-128"/>
              </a:rPr>
              <a:t>hidden states</a:t>
            </a:r>
          </a:p>
        </p:txBody>
      </p:sp>
      <p:graphicFrame>
        <p:nvGraphicFramePr>
          <p:cNvPr id="14352" name="Object 34"/>
          <p:cNvGraphicFramePr>
            <a:graphicFrameLocks/>
          </p:cNvGraphicFramePr>
          <p:nvPr/>
        </p:nvGraphicFramePr>
        <p:xfrm>
          <a:off x="4217988" y="3055938"/>
          <a:ext cx="1004887" cy="201612"/>
        </p:xfrm>
        <a:graphic>
          <a:graphicData uri="http://schemas.openxmlformats.org/presentationml/2006/ole">
            <p:oleObj spid="_x0000_s14460" name="Equation" r:id="rId17" imgW="1002865" imgH="203112" progId="Equation.DSMT4">
              <p:embed/>
            </p:oleObj>
          </a:graphicData>
        </a:graphic>
      </p:graphicFrame>
      <p:sp>
        <p:nvSpPr>
          <p:cNvPr id="14374" name="Text Box 35"/>
          <p:cNvSpPr txBox="1">
            <a:spLocks noChangeArrowheads="1"/>
          </p:cNvSpPr>
          <p:nvPr/>
        </p:nvSpPr>
        <p:spPr bwMode="auto">
          <a:xfrm>
            <a:off x="4133850" y="32861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808080"/>
                </a:solidFill>
                <a:latin typeface="Arial Unicode MS" pitchFamily="34" charset="-128"/>
              </a:rPr>
              <a:t>state equation</a:t>
            </a:r>
          </a:p>
        </p:txBody>
      </p:sp>
      <p:graphicFrame>
        <p:nvGraphicFramePr>
          <p:cNvPr id="14353" name="Object 36"/>
          <p:cNvGraphicFramePr>
            <a:graphicFrameLocks/>
          </p:cNvGraphicFramePr>
          <p:nvPr/>
        </p:nvGraphicFramePr>
        <p:xfrm>
          <a:off x="4222750" y="3557588"/>
          <a:ext cx="849313" cy="201612"/>
        </p:xfrm>
        <a:graphic>
          <a:graphicData uri="http://schemas.openxmlformats.org/presentationml/2006/ole">
            <p:oleObj spid="_x0000_s14461" name="Equation" r:id="rId18" imgW="850531" imgH="203112" progId="Equation.DSMT4">
              <p:embed/>
            </p:oleObj>
          </a:graphicData>
        </a:graphic>
      </p:graphicFrame>
      <p:cxnSp>
        <p:nvCxnSpPr>
          <p:cNvPr id="14375" name="AutoShape 37"/>
          <p:cNvCxnSpPr>
            <a:cxnSpLocks noChangeShapeType="1"/>
          </p:cNvCxnSpPr>
          <p:nvPr/>
        </p:nvCxnSpPr>
        <p:spPr bwMode="auto">
          <a:xfrm rot="16200000" flipH="1">
            <a:off x="6286500" y="2447925"/>
            <a:ext cx="385763" cy="4763"/>
          </a:xfrm>
          <a:prstGeom prst="bentConnector3">
            <a:avLst>
              <a:gd name="adj1" fmla="val 49796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4376" name="Text Box 38"/>
          <p:cNvSpPr txBox="1">
            <a:spLocks noChangeArrowheads="1"/>
          </p:cNvSpPr>
          <p:nvPr/>
        </p:nvSpPr>
        <p:spPr bwMode="auto">
          <a:xfrm>
            <a:off x="7539038" y="263207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808080"/>
                </a:solidFill>
                <a:latin typeface="Arial Unicode MS" pitchFamily="34" charset="-128"/>
              </a:rPr>
              <a:t>parameters</a:t>
            </a:r>
          </a:p>
        </p:txBody>
      </p:sp>
      <p:graphicFrame>
        <p:nvGraphicFramePr>
          <p:cNvPr id="14354" name="Object 39"/>
          <p:cNvGraphicFramePr>
            <a:graphicFrameLocks/>
          </p:cNvGraphicFramePr>
          <p:nvPr/>
        </p:nvGraphicFramePr>
        <p:xfrm>
          <a:off x="7564438" y="2908300"/>
          <a:ext cx="1227137" cy="733425"/>
        </p:xfrm>
        <a:graphic>
          <a:graphicData uri="http://schemas.openxmlformats.org/presentationml/2006/ole">
            <p:oleObj spid="_x0000_s14462" name="Equation" r:id="rId19" imgW="1231900" imgH="736600" progId="Equation.3">
              <p:embed/>
            </p:oleObj>
          </a:graphicData>
        </a:graphic>
      </p:graphicFrame>
      <p:cxnSp>
        <p:nvCxnSpPr>
          <p:cNvPr id="14377" name="AutoShape 40"/>
          <p:cNvCxnSpPr>
            <a:cxnSpLocks noChangeShapeType="1"/>
          </p:cNvCxnSpPr>
          <p:nvPr/>
        </p:nvCxnSpPr>
        <p:spPr bwMode="auto">
          <a:xfrm>
            <a:off x="6942138" y="5465763"/>
            <a:ext cx="12525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230188" y="1319213"/>
            <a:ext cx="3489325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800" b="0" dirty="0">
                <a:latin typeface="Arial Unicode MS" pitchFamily="34" charset="-128"/>
              </a:rPr>
              <a:t>Combining the neural and h</a:t>
            </a:r>
            <a:r>
              <a:rPr lang="en-US" sz="1800" b="0" dirty="0">
                <a:latin typeface="Arial Unicode MS" pitchFamily="34" charset="-128"/>
                <a:cs typeface="Arial" charset="0"/>
              </a:rPr>
              <a:t>e</a:t>
            </a:r>
            <a:r>
              <a:rPr lang="en-GB" sz="1800" b="0" dirty="0" err="1">
                <a:latin typeface="Arial Unicode MS" pitchFamily="34" charset="-128"/>
              </a:rPr>
              <a:t>modynamic</a:t>
            </a:r>
            <a:r>
              <a:rPr lang="en-GB" sz="1800" b="0" dirty="0">
                <a:latin typeface="Arial Unicode MS" pitchFamily="34" charset="-128"/>
              </a:rPr>
              <a:t> states gives the </a:t>
            </a:r>
            <a:r>
              <a:rPr lang="en-GB" sz="1800" b="0" u="sng" dirty="0">
                <a:latin typeface="Arial Unicode MS" pitchFamily="34" charset="-128"/>
              </a:rPr>
              <a:t>complete</a:t>
            </a:r>
            <a:r>
              <a:rPr lang="en-US" sz="1800" b="0" u="sng" dirty="0">
                <a:latin typeface="Arial Unicode MS" pitchFamily="34" charset="-128"/>
                <a:cs typeface="Arial" charset="0"/>
              </a:rPr>
              <a:t> forward model</a:t>
            </a:r>
            <a:r>
              <a:rPr lang="en-GB" sz="1800" b="0" dirty="0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r>
              <a:rPr lang="en-GB" sz="1800" b="0" dirty="0">
                <a:latin typeface="Arial Unicode MS" pitchFamily="34" charset="-128"/>
              </a:rPr>
              <a:t>An </a:t>
            </a:r>
            <a:r>
              <a:rPr lang="en-GB" sz="1800" b="0" u="sng" dirty="0">
                <a:latin typeface="Arial Unicode MS" pitchFamily="34" charset="-128"/>
              </a:rPr>
              <a:t>observation model</a:t>
            </a:r>
            <a:r>
              <a:rPr lang="en-GB" sz="1800" b="0" dirty="0">
                <a:latin typeface="Arial Unicode MS" pitchFamily="34" charset="-128"/>
              </a:rPr>
              <a:t> includes measurement </a:t>
            </a:r>
            <a:br>
              <a:rPr lang="en-GB" sz="1800" b="0" dirty="0">
                <a:latin typeface="Arial Unicode MS" pitchFamily="34" charset="-128"/>
              </a:rPr>
            </a:br>
            <a:r>
              <a:rPr lang="en-GB" sz="1800" b="0" dirty="0">
                <a:latin typeface="Arial Unicode MS" pitchFamily="34" charset="-128"/>
              </a:rPr>
              <a:t>error</a:t>
            </a:r>
            <a:r>
              <a:rPr lang="en-US" sz="1800" b="0" dirty="0">
                <a:latin typeface="Arial Unicode MS" pitchFamily="34" charset="-128"/>
                <a:cs typeface="Arial" charset="0"/>
              </a:rPr>
              <a:t> </a:t>
            </a:r>
            <a:r>
              <a:rPr lang="en-US" sz="1800" b="0" i="1" dirty="0">
                <a:latin typeface="Arial Unicode MS" pitchFamily="34" charset="-128"/>
                <a:cs typeface="Arial" charset="0"/>
                <a:sym typeface="Symbol" pitchFamily="18" charset="2"/>
              </a:rPr>
              <a:t>e</a:t>
            </a:r>
            <a:r>
              <a:rPr lang="en-GB" sz="1800" b="0" dirty="0">
                <a:latin typeface="Arial Unicode MS" pitchFamily="34" charset="-128"/>
                <a:cs typeface="Arial" charset="0"/>
              </a:rPr>
              <a:t> a</a:t>
            </a:r>
            <a:r>
              <a:rPr lang="en-GB" sz="1800" b="0" dirty="0">
                <a:latin typeface="Arial Unicode MS" pitchFamily="34" charset="-128"/>
              </a:rPr>
              <a:t>nd confounds </a:t>
            </a:r>
            <a:r>
              <a:rPr lang="en-GB" sz="1800" b="0" i="1" dirty="0">
                <a:latin typeface="Arial Unicode MS" pitchFamily="34" charset="-128"/>
              </a:rPr>
              <a:t>X</a:t>
            </a:r>
            <a:r>
              <a:rPr lang="en-GB" sz="1800" b="0" dirty="0">
                <a:latin typeface="Arial Unicode MS" pitchFamily="34" charset="-128"/>
              </a:rPr>
              <a:t> (e.g. drift).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r>
              <a:rPr lang="en-GB" sz="1800" b="0" u="sng" dirty="0">
                <a:latin typeface="Arial Unicode MS" pitchFamily="34" charset="-128"/>
              </a:rPr>
              <a:t>Bayesian </a:t>
            </a:r>
            <a:r>
              <a:rPr lang="en-GB" sz="1800" b="0" u="sng" dirty="0" smtClean="0">
                <a:latin typeface="Arial Unicode MS" pitchFamily="34" charset="-128"/>
              </a:rPr>
              <a:t>inversion: </a:t>
            </a:r>
            <a:r>
              <a:rPr lang="en-GB" sz="1800" b="0" dirty="0" smtClean="0">
                <a:latin typeface="Arial Unicode MS" pitchFamily="34" charset="-128"/>
              </a:rPr>
              <a:t>parameter </a:t>
            </a:r>
            <a:r>
              <a:rPr lang="en-GB" sz="1800" b="0" dirty="0">
                <a:latin typeface="Arial Unicode MS" pitchFamily="34" charset="-128"/>
              </a:rPr>
              <a:t>estimation </a:t>
            </a:r>
            <a:r>
              <a:rPr lang="en-US" sz="1800" b="0" dirty="0">
                <a:latin typeface="Arial Unicode MS" pitchFamily="34" charset="-128"/>
                <a:cs typeface="Arial" charset="0"/>
              </a:rPr>
              <a:t>by means of </a:t>
            </a:r>
            <a:r>
              <a:rPr lang="en-US" sz="1800" b="0" dirty="0" err="1" smtClean="0">
                <a:latin typeface="Arial Unicode MS" pitchFamily="34" charset="-128"/>
                <a:cs typeface="Arial" charset="0"/>
              </a:rPr>
              <a:t>variational</a:t>
            </a:r>
            <a:r>
              <a:rPr lang="en-US" sz="1800" b="0" dirty="0" smtClean="0">
                <a:latin typeface="Arial Unicode MS" pitchFamily="34" charset="-128"/>
                <a:cs typeface="Arial" charset="0"/>
              </a:rPr>
              <a:t> </a:t>
            </a:r>
            <a:r>
              <a:rPr lang="en-GB" sz="1800" b="0" dirty="0" smtClean="0">
                <a:latin typeface="Arial Unicode MS" pitchFamily="34" charset="-128"/>
              </a:rPr>
              <a:t>EM under Laplace approximation</a:t>
            </a:r>
            <a:endParaRPr lang="en-GB" sz="1800" b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r>
              <a:rPr lang="en-GB" sz="1800" b="0" dirty="0">
                <a:latin typeface="Arial Unicode MS" pitchFamily="34" charset="-128"/>
              </a:rPr>
              <a:t>Result:</a:t>
            </a:r>
            <a:br>
              <a:rPr lang="en-GB" sz="1800" b="0" dirty="0">
                <a:latin typeface="Arial Unicode MS" pitchFamily="34" charset="-128"/>
              </a:rPr>
            </a:br>
            <a:r>
              <a:rPr lang="en-GB" sz="1800" b="0" u="sng" dirty="0">
                <a:latin typeface="Arial Unicode MS" pitchFamily="34" charset="-128"/>
              </a:rPr>
              <a:t>Gaussian a </a:t>
            </a:r>
            <a:r>
              <a:rPr lang="en-GB" sz="1800" b="0" u="sng" dirty="0" err="1">
                <a:latin typeface="Arial Unicode MS" pitchFamily="34" charset="-128"/>
              </a:rPr>
              <a:t>posteriori</a:t>
            </a:r>
            <a:r>
              <a:rPr lang="en-GB" sz="1800" b="0" u="sng" dirty="0">
                <a:latin typeface="Arial Unicode MS" pitchFamily="34" charset="-128"/>
              </a:rPr>
              <a:t> parameter distributions</a:t>
            </a:r>
            <a:r>
              <a:rPr lang="en-GB" sz="1800" b="0" dirty="0">
                <a:latin typeface="Arial Unicode MS" pitchFamily="34" charset="-128"/>
              </a:rPr>
              <a:t>, characterised by </a:t>
            </a:r>
            <a:br>
              <a:rPr lang="en-GB" sz="1800" b="0" dirty="0">
                <a:latin typeface="Arial Unicode MS" pitchFamily="34" charset="-128"/>
              </a:rPr>
            </a:br>
            <a:r>
              <a:rPr lang="en-GB" sz="1800" b="0" dirty="0">
                <a:latin typeface="Arial Unicode MS" pitchFamily="34" charset="-128"/>
              </a:rPr>
              <a:t>mean </a:t>
            </a:r>
            <a:r>
              <a:rPr lang="el-GR" sz="1800" b="0" i="1" dirty="0">
                <a:latin typeface="Arial Unicode MS" pitchFamily="34" charset="-128"/>
                <a:cs typeface="Times New Roman" pitchFamily="18" charset="0"/>
              </a:rPr>
              <a:t>η</a:t>
            </a:r>
            <a:r>
              <a:rPr lang="el-GR" sz="1800" b="0" i="1" baseline="-25000" dirty="0">
                <a:latin typeface="Arial Unicode MS" pitchFamily="34" charset="-128"/>
                <a:cs typeface="Times New Roman" pitchFamily="18" charset="0"/>
              </a:rPr>
              <a:t>θ</a:t>
            </a:r>
            <a:r>
              <a:rPr lang="en-GB" sz="1800" b="0" i="1" baseline="-25000" dirty="0">
                <a:latin typeface="Arial Unicode MS" pitchFamily="34" charset="-128"/>
                <a:cs typeface="Times New Roman" pitchFamily="18" charset="0"/>
              </a:rPr>
              <a:t>|y</a:t>
            </a:r>
            <a:r>
              <a:rPr lang="en-GB" sz="1800" b="0" dirty="0">
                <a:latin typeface="Arial Unicode MS" pitchFamily="34" charset="-128"/>
              </a:rPr>
              <a:t> and </a:t>
            </a:r>
            <a:br>
              <a:rPr lang="en-GB" sz="1800" b="0" dirty="0">
                <a:latin typeface="Arial Unicode MS" pitchFamily="34" charset="-128"/>
              </a:rPr>
            </a:br>
            <a:r>
              <a:rPr lang="en-GB" sz="1800" b="0" dirty="0">
                <a:latin typeface="Arial Unicode MS" pitchFamily="34" charset="-128"/>
              </a:rPr>
              <a:t>covariance </a:t>
            </a:r>
            <a:r>
              <a:rPr lang="en-GB" sz="1800" b="0" i="1" dirty="0">
                <a:latin typeface="Arial Unicode MS" pitchFamily="34" charset="-128"/>
              </a:rPr>
              <a:t>C</a:t>
            </a:r>
            <a:r>
              <a:rPr lang="el-GR" sz="1800" b="0" i="1" baseline="-25000" dirty="0">
                <a:latin typeface="Arial Unicode MS" pitchFamily="34" charset="-128"/>
                <a:cs typeface="Times New Roman" pitchFamily="18" charset="0"/>
              </a:rPr>
              <a:t>θ</a:t>
            </a:r>
            <a:r>
              <a:rPr lang="en-GB" sz="1800" b="0" i="1" baseline="-25000" dirty="0">
                <a:latin typeface="Arial Unicode MS" pitchFamily="34" charset="-128"/>
                <a:cs typeface="Times New Roman" pitchFamily="18" charset="0"/>
              </a:rPr>
              <a:t>|y</a:t>
            </a:r>
            <a:r>
              <a:rPr lang="en-GB" sz="1800" b="0" dirty="0">
                <a:latin typeface="Arial Unicode MS" pitchFamily="34" charset="-128"/>
              </a:rPr>
              <a:t>.</a:t>
            </a:r>
            <a:endParaRPr lang="en-US" sz="1800" b="0" dirty="0">
              <a:latin typeface="Arial Unicode MS" pitchFamily="34" charset="-128"/>
            </a:endParaRPr>
          </a:p>
        </p:txBody>
      </p:sp>
      <p:sp>
        <p:nvSpPr>
          <p:cNvPr id="14379" name="Rectangle 42"/>
          <p:cNvSpPr>
            <a:spLocks noChangeArrowheads="1"/>
          </p:cNvSpPr>
          <p:nvPr/>
        </p:nvSpPr>
        <p:spPr bwMode="auto">
          <a:xfrm>
            <a:off x="546100" y="414338"/>
            <a:ext cx="41417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Overview:</a:t>
            </a:r>
            <a:br>
              <a:rPr lang="en-GB" sz="320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parameter estimation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628203" name="Rectangle 43"/>
          <p:cNvSpPr>
            <a:spLocks noChangeArrowheads="1"/>
          </p:cNvSpPr>
          <p:nvPr/>
        </p:nvSpPr>
        <p:spPr bwMode="auto">
          <a:xfrm>
            <a:off x="3956050" y="2798763"/>
            <a:ext cx="1538288" cy="971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628204" name="Rectangle 44"/>
          <p:cNvSpPr>
            <a:spLocks noChangeArrowheads="1"/>
          </p:cNvSpPr>
          <p:nvPr/>
        </p:nvSpPr>
        <p:spPr bwMode="auto">
          <a:xfrm>
            <a:off x="8108950" y="5092700"/>
            <a:ext cx="2043113" cy="11763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279775" y="4991100"/>
            <a:ext cx="1600200" cy="1512888"/>
            <a:chOff x="2065" y="3144"/>
            <a:chExt cx="1008" cy="953"/>
          </a:xfrm>
        </p:grpSpPr>
        <p:sp>
          <p:nvSpPr>
            <p:cNvPr id="14385" name="Rectangle 46"/>
            <p:cNvSpPr>
              <a:spLocks noChangeArrowheads="1"/>
            </p:cNvSpPr>
            <p:nvPr/>
          </p:nvSpPr>
          <p:spPr bwMode="auto">
            <a:xfrm>
              <a:off x="2399" y="3144"/>
              <a:ext cx="367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400" b="0">
                  <a:latin typeface="Times New Roman" pitchFamily="18" charset="0"/>
                </a:rPr>
                <a:t>η</a:t>
              </a:r>
              <a:r>
                <a:rPr lang="el-GR" sz="2400" b="0" baseline="-25000">
                  <a:latin typeface="Times New Roman" pitchFamily="18" charset="0"/>
                </a:rPr>
                <a:t>θ</a:t>
              </a:r>
              <a:r>
                <a:rPr lang="en-GB" sz="2400" b="0" baseline="-25000">
                  <a:latin typeface="Times New Roman" pitchFamily="18" charset="0"/>
                </a:rPr>
                <a:t>|y</a:t>
              </a:r>
              <a:endParaRPr lang="en-US" sz="2400" b="0" baseline="-25000">
                <a:latin typeface="Times New Roman" pitchFamily="18" charset="0"/>
              </a:endParaRPr>
            </a:p>
          </p:txBody>
        </p:sp>
        <p:sp>
          <p:nvSpPr>
            <p:cNvPr id="1628207" name="Rectangle 47"/>
            <p:cNvSpPr>
              <a:spLocks noChangeArrowheads="1"/>
            </p:cNvSpPr>
            <p:nvPr/>
          </p:nvSpPr>
          <p:spPr bwMode="auto">
            <a:xfrm>
              <a:off x="2065" y="3423"/>
              <a:ext cx="1008" cy="6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87" name="Group 48"/>
            <p:cNvGrpSpPr>
              <a:grpSpLocks/>
            </p:cNvGrpSpPr>
            <p:nvPr/>
          </p:nvGrpSpPr>
          <p:grpSpPr bwMode="auto">
            <a:xfrm>
              <a:off x="2250" y="3437"/>
              <a:ext cx="770" cy="650"/>
              <a:chOff x="512" y="1468"/>
              <a:chExt cx="3570" cy="2817"/>
            </a:xfrm>
          </p:grpSpPr>
          <p:sp>
            <p:nvSpPr>
              <p:cNvPr id="14388" name="Freeform 49"/>
              <p:cNvSpPr>
                <a:spLocks/>
              </p:cNvSpPr>
              <p:nvPr/>
            </p:nvSpPr>
            <p:spPr bwMode="auto">
              <a:xfrm>
                <a:off x="1712" y="1832"/>
                <a:ext cx="1456" cy="2452"/>
              </a:xfrm>
              <a:custGeom>
                <a:avLst/>
                <a:gdLst>
                  <a:gd name="T0" fmla="*/ 0 w 1456"/>
                  <a:gd name="T1" fmla="*/ 2452 h 2452"/>
                  <a:gd name="T2" fmla="*/ 0 w 1456"/>
                  <a:gd name="T3" fmla="*/ 732 h 2452"/>
                  <a:gd name="T4" fmla="*/ 116 w 1456"/>
                  <a:gd name="T5" fmla="*/ 288 h 2452"/>
                  <a:gd name="T6" fmla="*/ 192 w 1456"/>
                  <a:gd name="T7" fmla="*/ 92 h 2452"/>
                  <a:gd name="T8" fmla="*/ 260 w 1456"/>
                  <a:gd name="T9" fmla="*/ 8 h 2452"/>
                  <a:gd name="T10" fmla="*/ 300 w 1456"/>
                  <a:gd name="T11" fmla="*/ 0 h 2452"/>
                  <a:gd name="T12" fmla="*/ 364 w 1456"/>
                  <a:gd name="T13" fmla="*/ 56 h 2452"/>
                  <a:gd name="T14" fmla="*/ 408 w 1456"/>
                  <a:gd name="T15" fmla="*/ 148 h 2452"/>
                  <a:gd name="T16" fmla="*/ 484 w 1456"/>
                  <a:gd name="T17" fmla="*/ 368 h 2452"/>
                  <a:gd name="T18" fmla="*/ 620 w 1456"/>
                  <a:gd name="T19" fmla="*/ 932 h 2452"/>
                  <a:gd name="T20" fmla="*/ 820 w 1456"/>
                  <a:gd name="T21" fmla="*/ 1748 h 2452"/>
                  <a:gd name="T22" fmla="*/ 932 w 1456"/>
                  <a:gd name="T23" fmla="*/ 2064 h 2452"/>
                  <a:gd name="T24" fmla="*/ 1040 w 1456"/>
                  <a:gd name="T25" fmla="*/ 2244 h 2452"/>
                  <a:gd name="T26" fmla="*/ 1108 w 1456"/>
                  <a:gd name="T27" fmla="*/ 2328 h 2452"/>
                  <a:gd name="T28" fmla="*/ 1196 w 1456"/>
                  <a:gd name="T29" fmla="*/ 2388 h 2452"/>
                  <a:gd name="T30" fmla="*/ 1292 w 1456"/>
                  <a:gd name="T31" fmla="*/ 2420 h 2452"/>
                  <a:gd name="T32" fmla="*/ 1432 w 1456"/>
                  <a:gd name="T33" fmla="*/ 2452 h 2452"/>
                  <a:gd name="T34" fmla="*/ 1456 w 1456"/>
                  <a:gd name="T35" fmla="*/ 2452 h 2452"/>
                  <a:gd name="T36" fmla="*/ 0 w 1456"/>
                  <a:gd name="T37" fmla="*/ 2452 h 2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6"/>
                  <a:gd name="T58" fmla="*/ 0 h 2452"/>
                  <a:gd name="T59" fmla="*/ 1456 w 1456"/>
                  <a:gd name="T60" fmla="*/ 2452 h 2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6" h="2452">
                    <a:moveTo>
                      <a:pt x="0" y="2452"/>
                    </a:moveTo>
                    <a:lnTo>
                      <a:pt x="0" y="732"/>
                    </a:lnTo>
                    <a:lnTo>
                      <a:pt x="116" y="288"/>
                    </a:lnTo>
                    <a:lnTo>
                      <a:pt x="192" y="92"/>
                    </a:lnTo>
                    <a:lnTo>
                      <a:pt x="260" y="8"/>
                    </a:lnTo>
                    <a:lnTo>
                      <a:pt x="300" y="0"/>
                    </a:lnTo>
                    <a:lnTo>
                      <a:pt x="364" y="56"/>
                    </a:lnTo>
                    <a:lnTo>
                      <a:pt x="408" y="148"/>
                    </a:lnTo>
                    <a:lnTo>
                      <a:pt x="484" y="368"/>
                    </a:lnTo>
                    <a:lnTo>
                      <a:pt x="620" y="932"/>
                    </a:lnTo>
                    <a:lnTo>
                      <a:pt x="820" y="1748"/>
                    </a:lnTo>
                    <a:lnTo>
                      <a:pt x="932" y="2064"/>
                    </a:lnTo>
                    <a:lnTo>
                      <a:pt x="1040" y="2244"/>
                    </a:lnTo>
                    <a:lnTo>
                      <a:pt x="1108" y="2328"/>
                    </a:lnTo>
                    <a:lnTo>
                      <a:pt x="1196" y="2388"/>
                    </a:lnTo>
                    <a:lnTo>
                      <a:pt x="1292" y="2420"/>
                    </a:lnTo>
                    <a:lnTo>
                      <a:pt x="1432" y="2452"/>
                    </a:lnTo>
                    <a:lnTo>
                      <a:pt x="1456" y="2452"/>
                    </a:lnTo>
                    <a:lnTo>
                      <a:pt x="0" y="24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Rectangle 50"/>
              <p:cNvSpPr>
                <a:spLocks noChangeArrowheads="1"/>
              </p:cNvSpPr>
              <p:nvPr/>
            </p:nvSpPr>
            <p:spPr bwMode="auto">
              <a:xfrm>
                <a:off x="512" y="1468"/>
                <a:ext cx="3570" cy="2816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Line 51"/>
              <p:cNvSpPr>
                <a:spLocks noChangeShapeType="1"/>
              </p:cNvSpPr>
              <p:nvPr/>
            </p:nvSpPr>
            <p:spPr bwMode="auto">
              <a:xfrm>
                <a:off x="512" y="4284"/>
                <a:ext cx="35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Line 52"/>
              <p:cNvSpPr>
                <a:spLocks noChangeShapeType="1"/>
              </p:cNvSpPr>
              <p:nvPr/>
            </p:nvSpPr>
            <p:spPr bwMode="auto">
              <a:xfrm>
                <a:off x="512" y="4284"/>
                <a:ext cx="35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Line 53"/>
              <p:cNvSpPr>
                <a:spLocks noChangeShapeType="1"/>
              </p:cNvSpPr>
              <p:nvPr/>
            </p:nvSpPr>
            <p:spPr bwMode="auto">
              <a:xfrm>
                <a:off x="512" y="4284"/>
                <a:ext cx="35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4"/>
              <p:cNvSpPr>
                <a:spLocks/>
              </p:cNvSpPr>
              <p:nvPr/>
            </p:nvSpPr>
            <p:spPr bwMode="auto">
              <a:xfrm>
                <a:off x="512" y="1826"/>
                <a:ext cx="3570" cy="2458"/>
              </a:xfrm>
              <a:custGeom>
                <a:avLst/>
                <a:gdLst>
                  <a:gd name="T0" fmla="*/ 44 w 3570"/>
                  <a:gd name="T1" fmla="*/ 2458 h 2458"/>
                  <a:gd name="T2" fmla="*/ 132 w 3570"/>
                  <a:gd name="T3" fmla="*/ 2456 h 2458"/>
                  <a:gd name="T4" fmla="*/ 222 w 3570"/>
                  <a:gd name="T5" fmla="*/ 2456 h 2458"/>
                  <a:gd name="T6" fmla="*/ 312 w 3570"/>
                  <a:gd name="T7" fmla="*/ 2452 h 2458"/>
                  <a:gd name="T8" fmla="*/ 400 w 3570"/>
                  <a:gd name="T9" fmla="*/ 2442 h 2458"/>
                  <a:gd name="T10" fmla="*/ 490 w 3570"/>
                  <a:gd name="T11" fmla="*/ 2424 h 2458"/>
                  <a:gd name="T12" fmla="*/ 580 w 3570"/>
                  <a:gd name="T13" fmla="*/ 2388 h 2458"/>
                  <a:gd name="T14" fmla="*/ 668 w 3570"/>
                  <a:gd name="T15" fmla="*/ 2322 h 2458"/>
                  <a:gd name="T16" fmla="*/ 758 w 3570"/>
                  <a:gd name="T17" fmla="*/ 2210 h 2458"/>
                  <a:gd name="T18" fmla="*/ 848 w 3570"/>
                  <a:gd name="T19" fmla="*/ 2038 h 2458"/>
                  <a:gd name="T20" fmla="*/ 936 w 3570"/>
                  <a:gd name="T21" fmla="*/ 1794 h 2458"/>
                  <a:gd name="T22" fmla="*/ 1026 w 3570"/>
                  <a:gd name="T23" fmla="*/ 1478 h 2458"/>
                  <a:gd name="T24" fmla="*/ 1114 w 3570"/>
                  <a:gd name="T25" fmla="*/ 1106 h 2458"/>
                  <a:gd name="T26" fmla="*/ 1204 w 3570"/>
                  <a:gd name="T27" fmla="*/ 716 h 2458"/>
                  <a:gd name="T28" fmla="*/ 1294 w 3570"/>
                  <a:gd name="T29" fmla="*/ 366 h 2458"/>
                  <a:gd name="T30" fmla="*/ 1382 w 3570"/>
                  <a:gd name="T31" fmla="*/ 110 h 2458"/>
                  <a:gd name="T32" fmla="*/ 1472 w 3570"/>
                  <a:gd name="T33" fmla="*/ 0 h 2458"/>
                  <a:gd name="T34" fmla="*/ 1562 w 3570"/>
                  <a:gd name="T35" fmla="*/ 56 h 2458"/>
                  <a:gd name="T36" fmla="*/ 1650 w 3570"/>
                  <a:gd name="T37" fmla="*/ 268 h 2458"/>
                  <a:gd name="T38" fmla="*/ 1740 w 3570"/>
                  <a:gd name="T39" fmla="*/ 594 h 2458"/>
                  <a:gd name="T40" fmla="*/ 1828 w 3570"/>
                  <a:gd name="T41" fmla="*/ 976 h 2458"/>
                  <a:gd name="T42" fmla="*/ 1918 w 3570"/>
                  <a:gd name="T43" fmla="*/ 1360 h 2458"/>
                  <a:gd name="T44" fmla="*/ 2008 w 3570"/>
                  <a:gd name="T45" fmla="*/ 1698 h 2458"/>
                  <a:gd name="T46" fmla="*/ 2096 w 3570"/>
                  <a:gd name="T47" fmla="*/ 1966 h 2458"/>
                  <a:gd name="T48" fmla="*/ 2186 w 3570"/>
                  <a:gd name="T49" fmla="*/ 2162 h 2458"/>
                  <a:gd name="T50" fmla="*/ 2276 w 3570"/>
                  <a:gd name="T51" fmla="*/ 2292 h 2458"/>
                  <a:gd name="T52" fmla="*/ 2364 w 3570"/>
                  <a:gd name="T53" fmla="*/ 2370 h 2458"/>
                  <a:gd name="T54" fmla="*/ 2454 w 3570"/>
                  <a:gd name="T55" fmla="*/ 2414 h 2458"/>
                  <a:gd name="T56" fmla="*/ 2544 w 3570"/>
                  <a:gd name="T57" fmla="*/ 2438 h 2458"/>
                  <a:gd name="T58" fmla="*/ 2632 w 3570"/>
                  <a:gd name="T59" fmla="*/ 2450 h 2458"/>
                  <a:gd name="T60" fmla="*/ 2722 w 3570"/>
                  <a:gd name="T61" fmla="*/ 2454 h 2458"/>
                  <a:gd name="T62" fmla="*/ 2810 w 3570"/>
                  <a:gd name="T63" fmla="*/ 2456 h 2458"/>
                  <a:gd name="T64" fmla="*/ 2900 w 3570"/>
                  <a:gd name="T65" fmla="*/ 2458 h 2458"/>
                  <a:gd name="T66" fmla="*/ 2990 w 3570"/>
                  <a:gd name="T67" fmla="*/ 2458 h 2458"/>
                  <a:gd name="T68" fmla="*/ 3078 w 3570"/>
                  <a:gd name="T69" fmla="*/ 2458 h 2458"/>
                  <a:gd name="T70" fmla="*/ 3168 w 3570"/>
                  <a:gd name="T71" fmla="*/ 2458 h 2458"/>
                  <a:gd name="T72" fmla="*/ 3258 w 3570"/>
                  <a:gd name="T73" fmla="*/ 2458 h 2458"/>
                  <a:gd name="T74" fmla="*/ 3346 w 3570"/>
                  <a:gd name="T75" fmla="*/ 2458 h 2458"/>
                  <a:gd name="T76" fmla="*/ 3436 w 3570"/>
                  <a:gd name="T77" fmla="*/ 2458 h 2458"/>
                  <a:gd name="T78" fmla="*/ 3526 w 3570"/>
                  <a:gd name="T79" fmla="*/ 2458 h 24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70"/>
                  <a:gd name="T121" fmla="*/ 0 h 2458"/>
                  <a:gd name="T122" fmla="*/ 3570 w 3570"/>
                  <a:gd name="T123" fmla="*/ 2458 h 24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70" h="2458">
                    <a:moveTo>
                      <a:pt x="0" y="2458"/>
                    </a:moveTo>
                    <a:lnTo>
                      <a:pt x="44" y="2458"/>
                    </a:lnTo>
                    <a:lnTo>
                      <a:pt x="88" y="2458"/>
                    </a:lnTo>
                    <a:lnTo>
                      <a:pt x="132" y="2456"/>
                    </a:lnTo>
                    <a:lnTo>
                      <a:pt x="178" y="2456"/>
                    </a:lnTo>
                    <a:lnTo>
                      <a:pt x="222" y="2456"/>
                    </a:lnTo>
                    <a:lnTo>
                      <a:pt x="266" y="2454"/>
                    </a:lnTo>
                    <a:lnTo>
                      <a:pt x="312" y="2452"/>
                    </a:lnTo>
                    <a:lnTo>
                      <a:pt x="356" y="2448"/>
                    </a:lnTo>
                    <a:lnTo>
                      <a:pt x="400" y="2442"/>
                    </a:lnTo>
                    <a:lnTo>
                      <a:pt x="446" y="2436"/>
                    </a:lnTo>
                    <a:lnTo>
                      <a:pt x="490" y="2424"/>
                    </a:lnTo>
                    <a:lnTo>
                      <a:pt x="534" y="2408"/>
                    </a:lnTo>
                    <a:lnTo>
                      <a:pt x="580" y="2388"/>
                    </a:lnTo>
                    <a:lnTo>
                      <a:pt x="624" y="2360"/>
                    </a:lnTo>
                    <a:lnTo>
                      <a:pt x="668" y="2322"/>
                    </a:lnTo>
                    <a:lnTo>
                      <a:pt x="714" y="2274"/>
                    </a:lnTo>
                    <a:lnTo>
                      <a:pt x="758" y="2210"/>
                    </a:lnTo>
                    <a:lnTo>
                      <a:pt x="802" y="2134"/>
                    </a:lnTo>
                    <a:lnTo>
                      <a:pt x="848" y="2038"/>
                    </a:lnTo>
                    <a:lnTo>
                      <a:pt x="892" y="1926"/>
                    </a:lnTo>
                    <a:lnTo>
                      <a:pt x="936" y="1794"/>
                    </a:lnTo>
                    <a:lnTo>
                      <a:pt x="980" y="1644"/>
                    </a:lnTo>
                    <a:lnTo>
                      <a:pt x="1026" y="1478"/>
                    </a:lnTo>
                    <a:lnTo>
                      <a:pt x="1070" y="1296"/>
                    </a:lnTo>
                    <a:lnTo>
                      <a:pt x="1114" y="1106"/>
                    </a:lnTo>
                    <a:lnTo>
                      <a:pt x="1160" y="910"/>
                    </a:lnTo>
                    <a:lnTo>
                      <a:pt x="1204" y="716"/>
                    </a:lnTo>
                    <a:lnTo>
                      <a:pt x="1248" y="532"/>
                    </a:lnTo>
                    <a:lnTo>
                      <a:pt x="1294" y="366"/>
                    </a:lnTo>
                    <a:lnTo>
                      <a:pt x="1338" y="222"/>
                    </a:lnTo>
                    <a:lnTo>
                      <a:pt x="1382" y="110"/>
                    </a:lnTo>
                    <a:lnTo>
                      <a:pt x="1428" y="36"/>
                    </a:lnTo>
                    <a:lnTo>
                      <a:pt x="1472" y="0"/>
                    </a:lnTo>
                    <a:lnTo>
                      <a:pt x="1516" y="8"/>
                    </a:lnTo>
                    <a:lnTo>
                      <a:pt x="1562" y="56"/>
                    </a:lnTo>
                    <a:lnTo>
                      <a:pt x="1606" y="146"/>
                    </a:lnTo>
                    <a:lnTo>
                      <a:pt x="1650" y="268"/>
                    </a:lnTo>
                    <a:lnTo>
                      <a:pt x="1696" y="420"/>
                    </a:lnTo>
                    <a:lnTo>
                      <a:pt x="1740" y="594"/>
                    </a:lnTo>
                    <a:lnTo>
                      <a:pt x="1784" y="782"/>
                    </a:lnTo>
                    <a:lnTo>
                      <a:pt x="1828" y="976"/>
                    </a:lnTo>
                    <a:lnTo>
                      <a:pt x="1874" y="1172"/>
                    </a:lnTo>
                    <a:lnTo>
                      <a:pt x="1918" y="1360"/>
                    </a:lnTo>
                    <a:lnTo>
                      <a:pt x="1962" y="1536"/>
                    </a:lnTo>
                    <a:lnTo>
                      <a:pt x="2008" y="1698"/>
                    </a:lnTo>
                    <a:lnTo>
                      <a:pt x="2052" y="1842"/>
                    </a:lnTo>
                    <a:lnTo>
                      <a:pt x="2096" y="1966"/>
                    </a:lnTo>
                    <a:lnTo>
                      <a:pt x="2142" y="2074"/>
                    </a:lnTo>
                    <a:lnTo>
                      <a:pt x="2186" y="2162"/>
                    </a:lnTo>
                    <a:lnTo>
                      <a:pt x="2230" y="2234"/>
                    </a:lnTo>
                    <a:lnTo>
                      <a:pt x="2276" y="2292"/>
                    </a:lnTo>
                    <a:lnTo>
                      <a:pt x="2320" y="2336"/>
                    </a:lnTo>
                    <a:lnTo>
                      <a:pt x="2364" y="2370"/>
                    </a:lnTo>
                    <a:lnTo>
                      <a:pt x="2410" y="2396"/>
                    </a:lnTo>
                    <a:lnTo>
                      <a:pt x="2454" y="2414"/>
                    </a:lnTo>
                    <a:lnTo>
                      <a:pt x="2498" y="2428"/>
                    </a:lnTo>
                    <a:lnTo>
                      <a:pt x="2544" y="2438"/>
                    </a:lnTo>
                    <a:lnTo>
                      <a:pt x="2588" y="2444"/>
                    </a:lnTo>
                    <a:lnTo>
                      <a:pt x="2632" y="2450"/>
                    </a:lnTo>
                    <a:lnTo>
                      <a:pt x="2678" y="2452"/>
                    </a:lnTo>
                    <a:lnTo>
                      <a:pt x="2722" y="2454"/>
                    </a:lnTo>
                    <a:lnTo>
                      <a:pt x="2766" y="2456"/>
                    </a:lnTo>
                    <a:lnTo>
                      <a:pt x="2810" y="2456"/>
                    </a:lnTo>
                    <a:lnTo>
                      <a:pt x="2856" y="2456"/>
                    </a:lnTo>
                    <a:lnTo>
                      <a:pt x="2900" y="2458"/>
                    </a:lnTo>
                    <a:lnTo>
                      <a:pt x="2944" y="2458"/>
                    </a:lnTo>
                    <a:lnTo>
                      <a:pt x="2990" y="2458"/>
                    </a:lnTo>
                    <a:lnTo>
                      <a:pt x="3034" y="2458"/>
                    </a:lnTo>
                    <a:lnTo>
                      <a:pt x="3078" y="2458"/>
                    </a:lnTo>
                    <a:lnTo>
                      <a:pt x="3124" y="2458"/>
                    </a:lnTo>
                    <a:lnTo>
                      <a:pt x="3168" y="2458"/>
                    </a:lnTo>
                    <a:lnTo>
                      <a:pt x="3212" y="2458"/>
                    </a:lnTo>
                    <a:lnTo>
                      <a:pt x="3258" y="2458"/>
                    </a:lnTo>
                    <a:lnTo>
                      <a:pt x="3302" y="2458"/>
                    </a:lnTo>
                    <a:lnTo>
                      <a:pt x="3346" y="2458"/>
                    </a:lnTo>
                    <a:lnTo>
                      <a:pt x="3392" y="2458"/>
                    </a:lnTo>
                    <a:lnTo>
                      <a:pt x="3436" y="2458"/>
                    </a:lnTo>
                    <a:lnTo>
                      <a:pt x="3480" y="2458"/>
                    </a:lnTo>
                    <a:lnTo>
                      <a:pt x="3526" y="2458"/>
                    </a:lnTo>
                    <a:lnTo>
                      <a:pt x="3570" y="2458"/>
                    </a:lnTo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Line 55"/>
              <p:cNvSpPr>
                <a:spLocks noChangeShapeType="1"/>
              </p:cNvSpPr>
              <p:nvPr/>
            </p:nvSpPr>
            <p:spPr bwMode="auto">
              <a:xfrm flipV="1">
                <a:off x="2004" y="1468"/>
                <a:ext cx="1" cy="28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83" name="Text Box 56"/>
          <p:cNvSpPr txBox="1">
            <a:spLocks noChangeArrowheads="1"/>
          </p:cNvSpPr>
          <p:nvPr/>
        </p:nvSpPr>
        <p:spPr bwMode="auto">
          <a:xfrm>
            <a:off x="7880350" y="723900"/>
            <a:ext cx="1376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latin typeface="Arial Unicode MS" pitchFamily="34" charset="-128"/>
              </a:rPr>
              <a:t>neural state</a:t>
            </a:r>
          </a:p>
          <a:p>
            <a:pPr eaLnBrk="0" hangingPunct="0"/>
            <a:r>
              <a:rPr lang="en-US" sz="1800" b="0">
                <a:latin typeface="Arial Unicode MS" pitchFamily="34" charset="-128"/>
              </a:rPr>
              <a:t>equation</a:t>
            </a:r>
          </a:p>
        </p:txBody>
      </p:sp>
      <p:graphicFrame>
        <p:nvGraphicFramePr>
          <p:cNvPr id="14355" name="Object 57"/>
          <p:cNvGraphicFramePr>
            <a:graphicFrameLocks/>
          </p:cNvGraphicFramePr>
          <p:nvPr/>
        </p:nvGraphicFramePr>
        <p:xfrm>
          <a:off x="5243513" y="869950"/>
          <a:ext cx="2473325" cy="438150"/>
        </p:xfrm>
        <a:graphic>
          <a:graphicData uri="http://schemas.openxmlformats.org/presentationml/2006/ole">
            <p:oleObj spid="_x0000_s14463" name="Equation" r:id="rId20" imgW="48349080" imgH="8128080" progId="Equation.DSMT4">
              <p:embed/>
            </p:oleObj>
          </a:graphicData>
        </a:graphic>
      </p:graphicFrame>
      <p:sp>
        <p:nvSpPr>
          <p:cNvPr id="14384" name="Line 58"/>
          <p:cNvSpPr>
            <a:spLocks noChangeShapeType="1"/>
          </p:cNvSpPr>
          <p:nvPr/>
        </p:nvSpPr>
        <p:spPr bwMode="auto">
          <a:xfrm>
            <a:off x="6475413" y="447675"/>
            <a:ext cx="0" cy="384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3" grpId="0" animBg="1"/>
      <p:bldP spid="1628203" grpId="1" animBg="1"/>
      <p:bldP spid="1628204" grpId="0" animBg="1"/>
      <p:bldP spid="162820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VB in a nutshell (mean-field approximation)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0283913"/>
              </p:ext>
            </p:extLst>
          </p:nvPr>
        </p:nvGraphicFramePr>
        <p:xfrm>
          <a:off x="4641850" y="2940050"/>
          <a:ext cx="4273550" cy="523875"/>
        </p:xfrm>
        <a:graphic>
          <a:graphicData uri="http://schemas.openxmlformats.org/presentationml/2006/ole">
            <p:oleObj spid="_x0000_s418818" name="Equation" r:id="rId3" imgW="2070100" imgH="254000" progId="Equation.DSMT4">
              <p:embed/>
            </p:oleObj>
          </a:graphicData>
        </a:graphic>
      </p:graphicFrame>
      <p:graphicFrame>
        <p:nvGraphicFramePr>
          <p:cNvPr id="1196646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482534"/>
              </p:ext>
            </p:extLst>
          </p:nvPr>
        </p:nvGraphicFramePr>
        <p:xfrm>
          <a:off x="4010025" y="3759200"/>
          <a:ext cx="4810125" cy="1265238"/>
        </p:xfrm>
        <a:graphic>
          <a:graphicData uri="http://schemas.openxmlformats.org/presentationml/2006/ole">
            <p:oleObj spid="_x0000_s418819" name="Equation" r:id="rId4" imgW="2603500" imgH="685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155" y="5656527"/>
            <a:ext cx="818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de-CH" sz="2000" b="0" dirty="0" smtClean="0">
                <a:solidFill>
                  <a:srgbClr val="000000"/>
                </a:solidFill>
                <a:sym typeface="Wingdings"/>
              </a:rPr>
              <a:t>  </a:t>
            </a:r>
            <a:r>
              <a:rPr lang="de-CH" sz="2000" b="0" dirty="0" smtClean="0">
                <a:solidFill>
                  <a:srgbClr val="000000"/>
                </a:solidFill>
              </a:rPr>
              <a:t>Iterative updating of sufficient statistics of approx. posteriors by gradient ascent.</a:t>
            </a:r>
            <a:endParaRPr lang="en-US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1196647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54605276"/>
              </p:ext>
            </p:extLst>
          </p:nvPr>
        </p:nvGraphicFramePr>
        <p:xfrm>
          <a:off x="3616325" y="1492250"/>
          <a:ext cx="6483350" cy="1092200"/>
        </p:xfrm>
        <a:graphic>
          <a:graphicData uri="http://schemas.openxmlformats.org/presentationml/2006/ole">
            <p:oleObj spid="_x0000_s418820" name="Equation" r:id="rId5" imgW="3467100" imgH="584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599" y="2993575"/>
            <a:ext cx="308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0" dirty="0" smtClean="0">
                <a:solidFill>
                  <a:srgbClr val="000000"/>
                </a:solidFill>
                <a:sym typeface="Wingdings"/>
              </a:rPr>
              <a:t>  </a:t>
            </a:r>
            <a:r>
              <a:rPr lang="de-CH" sz="2000" b="0" dirty="0" smtClean="0">
                <a:solidFill>
                  <a:srgbClr val="000000"/>
                </a:solidFill>
              </a:rPr>
              <a:t>Mean field approx.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714" y="1464129"/>
            <a:ext cx="308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de-CH" sz="2000" b="0" dirty="0" smtClean="0">
                <a:solidFill>
                  <a:srgbClr val="000000"/>
                </a:solidFill>
                <a:sym typeface="Wingdings"/>
              </a:rPr>
              <a:t>  Neg. f</a:t>
            </a:r>
            <a:r>
              <a:rPr lang="de-CH" sz="2000" b="0" dirty="0" smtClean="0">
                <a:solidFill>
                  <a:srgbClr val="000000"/>
                </a:solidFill>
              </a:rPr>
              <a:t>ree-energy approx. to model evidence.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52" y="3755571"/>
            <a:ext cx="3080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de-CH" sz="2000" b="0" dirty="0" smtClean="0">
                <a:solidFill>
                  <a:srgbClr val="000000"/>
                </a:solidFill>
                <a:sym typeface="Wingdings"/>
              </a:rPr>
              <a:t>  Maximise neg. free energy  wrt. q = m</a:t>
            </a:r>
            <a:r>
              <a:rPr lang="de-CH" sz="2000" b="0" dirty="0" smtClean="0">
                <a:solidFill>
                  <a:srgbClr val="000000"/>
                </a:solidFill>
              </a:rPr>
              <a:t>inimise divergence,</a:t>
            </a:r>
          </a:p>
          <a:p>
            <a:pPr marL="358775" indent="-358775"/>
            <a:r>
              <a:rPr lang="en-US" sz="2000" b="0" dirty="0" smtClean="0">
                <a:solidFill>
                  <a:srgbClr val="000000"/>
                </a:solidFill>
              </a:rPr>
              <a:t>	by </a:t>
            </a:r>
            <a:r>
              <a:rPr lang="en-US" sz="2000" b="0" dirty="0" err="1" smtClean="0">
                <a:solidFill>
                  <a:srgbClr val="000000"/>
                </a:solidFill>
              </a:rPr>
              <a:t>maximising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variational</a:t>
            </a:r>
            <a:r>
              <a:rPr lang="en-US" sz="2000" b="0" dirty="0" smtClean="0">
                <a:solidFill>
                  <a:srgbClr val="000000"/>
                </a:solidFill>
              </a:rPr>
              <a:t> energies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20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Structural, functional &amp; effective connectivity</a:t>
            </a:r>
            <a:endParaRPr lang="en-US" sz="2800" b="1" dirty="0" smtClean="0">
              <a:latin typeface="Arial Unicode MS" pitchFamily="34" charset="-128"/>
            </a:endParaRPr>
          </a:p>
        </p:txBody>
      </p:sp>
      <p:pic>
        <p:nvPicPr>
          <p:cNvPr id="50179" name="Picture 3" descr="600px-Fig_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350" y="3227388"/>
            <a:ext cx="9258300" cy="34083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b="1" dirty="0" smtClean="0"/>
              <a:t>anatomical/structural connectivity</a:t>
            </a:r>
            <a:br>
              <a:rPr lang="de-CH" sz="2400" b="1" dirty="0" smtClean="0"/>
            </a:br>
            <a:r>
              <a:rPr lang="de-CH" sz="2400" dirty="0" smtClean="0"/>
              <a:t>= presence of axonal connections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b="1" dirty="0" smtClean="0"/>
              <a:t>functional connectivity </a:t>
            </a:r>
            <a:br>
              <a:rPr lang="de-CH" sz="2400" b="1" dirty="0" smtClean="0"/>
            </a:br>
            <a:r>
              <a:rPr lang="de-CH" sz="2400" dirty="0" smtClean="0"/>
              <a:t>=	statistical dependencies between regional time 	series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b="1" dirty="0" smtClean="0"/>
              <a:t>effective connectivity </a:t>
            </a:r>
            <a:br>
              <a:rPr lang="de-CH" sz="2400" b="1" dirty="0" smtClean="0"/>
            </a:br>
            <a:r>
              <a:rPr lang="de-CH" sz="2400" dirty="0" smtClean="0"/>
              <a:t>=	directed influences between neurons or 	neuronal 	populations</a:t>
            </a:r>
            <a:endParaRPr lang="en-US" sz="2400" dirty="0" smtClean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732713" y="3243263"/>
            <a:ext cx="2116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0">
                <a:latin typeface="Times New Roman" pitchFamily="18" charset="0"/>
              </a:rPr>
              <a:t>Sporns 2007, </a:t>
            </a:r>
            <a:r>
              <a:rPr lang="de-CH" b="0" i="1">
                <a:latin typeface="Times New Roman" pitchFamily="18" charset="0"/>
              </a:rPr>
              <a:t>Scholarpedia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19088" y="1527175"/>
            <a:ext cx="9648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 smtClean="0">
                <a:latin typeface="Arial Unicode MS" pitchFamily="34" charset="-128"/>
                <a:cs typeface="Arial" charset="0"/>
              </a:rPr>
              <a:t>Gaussian </a:t>
            </a:r>
            <a:r>
              <a:rPr lang="en-GB" sz="2400" b="0" dirty="0">
                <a:latin typeface="Arial Unicode MS" pitchFamily="34" charset="-128"/>
              </a:rPr>
              <a:t>assumptions about the posterior distributions of the parameters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de-CH" sz="2400" b="0" dirty="0" smtClean="0">
                <a:latin typeface="Arial Unicode MS" pitchFamily="34" charset="-128"/>
              </a:rPr>
              <a:t>posterior</a:t>
            </a:r>
            <a:r>
              <a:rPr lang="en-US" sz="2400" b="0" dirty="0" smtClean="0">
                <a:latin typeface="Arial Unicode MS" pitchFamily="34" charset="-128"/>
                <a:cs typeface="Arial" charset="0"/>
              </a:rPr>
              <a:t> </a:t>
            </a:r>
            <a:r>
              <a:rPr lang="en-US" sz="2400" b="0" dirty="0">
                <a:latin typeface="Arial Unicode MS" pitchFamily="34" charset="-128"/>
                <a:cs typeface="Arial" charset="0"/>
              </a:rPr>
              <a:t>probability that a certain parameter (or contrast of parameters </a:t>
            </a:r>
            <a:r>
              <a:rPr lang="en-GB" sz="2400" b="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0" i="1" baseline="30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b="0" i="1" baseline="-25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sz="2400" b="0" i="1" baseline="-25000" dirty="0">
                <a:latin typeface="Times New Roman" pitchFamily="18" charset="0"/>
                <a:cs typeface="Times New Roman" pitchFamily="18" charset="0"/>
              </a:rPr>
              <a:t>|y</a:t>
            </a:r>
            <a:r>
              <a:rPr lang="en-US" sz="2400" b="0" dirty="0">
                <a:latin typeface="Arial Unicode MS" pitchFamily="34" charset="-128"/>
                <a:cs typeface="Arial" charset="0"/>
              </a:rPr>
              <a:t>) is above a chosen threshold </a:t>
            </a:r>
            <a:r>
              <a:rPr lang="el-GR" sz="2400" b="0" i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b="0" dirty="0">
                <a:latin typeface="Arial Unicode MS" pitchFamily="34" charset="-128"/>
                <a:cs typeface="Arial" charset="0"/>
              </a:rPr>
              <a:t>:</a:t>
            </a:r>
            <a:br>
              <a:rPr lang="en-GB" sz="2400" b="0" dirty="0">
                <a:latin typeface="Arial Unicode MS" pitchFamily="34" charset="-128"/>
                <a:cs typeface="Arial" charset="0"/>
              </a:rPr>
            </a:br>
            <a:endParaRPr lang="en-GB" sz="2400" b="0" dirty="0">
              <a:latin typeface="Arial Unicode MS" pitchFamily="34" charset="-128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latin typeface="Arial Unicode MS" pitchFamily="34" charset="-128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b="0" dirty="0" smtClean="0">
              <a:latin typeface="Arial Unicode MS" pitchFamily="34" charset="-128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latin typeface="Arial Unicode MS" pitchFamily="34" charset="-128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350000"/>
              </a:spcBef>
              <a:buFontTx/>
              <a:buChar char="•"/>
            </a:pPr>
            <a:r>
              <a:rPr lang="en-GB" sz="2400" b="0" dirty="0" smtClean="0">
                <a:latin typeface="Arial Unicode MS" pitchFamily="34" charset="-128"/>
                <a:cs typeface="Times New Roman" pitchFamily="18" charset="0"/>
              </a:rPr>
              <a:t>By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default, </a:t>
            </a:r>
            <a:r>
              <a:rPr lang="el-GR" sz="2400" b="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b="0" dirty="0" smtClean="0">
                <a:latin typeface="Arial Unicode MS" pitchFamily="34" charset="-128"/>
                <a:cs typeface="Arial" charset="0"/>
              </a:rPr>
              <a:t> </a:t>
            </a:r>
            <a:r>
              <a:rPr lang="en-GB" sz="2400" b="0" dirty="0">
                <a:latin typeface="Arial Unicode MS" pitchFamily="34" charset="-128"/>
                <a:cs typeface="Arial" charset="0"/>
              </a:rPr>
              <a:t>is chosen as zero ("does the effect exist?").</a:t>
            </a:r>
            <a:endParaRPr lang="en-US" sz="2400" b="0" dirty="0"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653088" y="3371850"/>
            <a:ext cx="223678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65138" y="300950"/>
            <a:ext cx="93583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rial Unicode MS" pitchFamily="34" charset="-128"/>
              </a:rPr>
              <a:t>Inference about DCM parameters:</a:t>
            </a:r>
            <a:br>
              <a:rPr lang="en-GB" sz="2800" dirty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en-GB" sz="2800" dirty="0">
                <a:solidFill>
                  <a:schemeClr val="tx2"/>
                </a:solidFill>
                <a:latin typeface="Arial Unicode MS" pitchFamily="34" charset="-128"/>
              </a:rPr>
              <a:t>Bayesian single-subject analysis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  <a:cs typeface="Arial" charset="0"/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471613" y="3759200"/>
          <a:ext cx="3336925" cy="1620838"/>
        </p:xfrm>
        <a:graphic>
          <a:graphicData uri="http://schemas.openxmlformats.org/presentationml/2006/ole">
            <p:oleObj spid="_x0000_s15368" name="Equation" r:id="rId4" imgW="1205977" imgH="634725" progId="Equation.3">
              <p:embed/>
            </p:oleObj>
          </a:graphicData>
        </a:graphic>
      </p:graphicFrame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526213" y="3370263"/>
            <a:ext cx="0" cy="19954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165725" y="1474788"/>
            <a:ext cx="3959225" cy="38163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65138" y="515601"/>
            <a:ext cx="9358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sz="2800" dirty="0">
                <a:latin typeface="Arial Unicode MS" pitchFamily="34" charset="-128"/>
              </a:rPr>
              <a:t>Bayesian single subject inference</a:t>
            </a:r>
            <a:endParaRPr lang="en-US" sz="2800" dirty="0">
              <a:latin typeface="Arial Unicode MS" pitchFamily="34" charset="-128"/>
              <a:cs typeface="Arial" charset="0"/>
            </a:endParaRPr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362200" y="295592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2651125" y="43894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8854" name="AutoShape 6"/>
          <p:cNvCxnSpPr>
            <a:cxnSpLocks noChangeShapeType="1"/>
            <a:stCxn id="78900" idx="3"/>
            <a:endCxn id="78860" idx="0"/>
          </p:cNvCxnSpPr>
          <p:nvPr/>
        </p:nvCxnSpPr>
        <p:spPr bwMode="auto">
          <a:xfrm flipH="1">
            <a:off x="1466850" y="4532313"/>
            <a:ext cx="211138" cy="590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cxnSp>
        <p:nvCxnSpPr>
          <p:cNvPr id="78855" name="AutoShape 7"/>
          <p:cNvCxnSpPr>
            <a:cxnSpLocks noChangeShapeType="1"/>
            <a:stCxn id="78894" idx="3"/>
            <a:endCxn id="78900" idx="1"/>
          </p:cNvCxnSpPr>
          <p:nvPr/>
        </p:nvCxnSpPr>
        <p:spPr bwMode="auto">
          <a:xfrm>
            <a:off x="1676400" y="3092450"/>
            <a:ext cx="1588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8856" name="AutoShape 8"/>
          <p:cNvCxnSpPr>
            <a:cxnSpLocks noChangeShapeType="1"/>
            <a:stCxn id="78898" idx="5"/>
            <a:endCxn id="78861" idx="0"/>
          </p:cNvCxnSpPr>
          <p:nvPr/>
        </p:nvCxnSpPr>
        <p:spPr bwMode="auto">
          <a:xfrm>
            <a:off x="3627438" y="4533900"/>
            <a:ext cx="220662" cy="5889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1573213" y="3917950"/>
            <a:ext cx="720725" cy="719138"/>
            <a:chOff x="409" y="3119"/>
            <a:chExt cx="453" cy="453"/>
          </a:xfrm>
        </p:grpSpPr>
        <p:sp>
          <p:nvSpPr>
            <p:cNvPr id="78900" name="Oval 10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1" name="Text Box 11"/>
            <p:cNvSpPr txBox="1">
              <a:spLocks noChangeArrowheads="1"/>
            </p:cNvSpPr>
            <p:nvPr/>
          </p:nvSpPr>
          <p:spPr bwMode="auto">
            <a:xfrm>
              <a:off x="484" y="3156"/>
              <a:ext cx="3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left</a:t>
              </a:r>
            </a:p>
          </p:txBody>
        </p:sp>
      </p:grpSp>
      <p:grpSp>
        <p:nvGrpSpPr>
          <p:cNvPr id="78858" name="Group 12"/>
          <p:cNvGrpSpPr>
            <a:grpSpLocks/>
          </p:cNvGrpSpPr>
          <p:nvPr/>
        </p:nvGrpSpPr>
        <p:grpSpPr bwMode="auto">
          <a:xfrm>
            <a:off x="3013075" y="3919538"/>
            <a:ext cx="719138" cy="719137"/>
            <a:chOff x="841" y="3119"/>
            <a:chExt cx="453" cy="453"/>
          </a:xfrm>
        </p:grpSpPr>
        <p:sp>
          <p:nvSpPr>
            <p:cNvPr id="78898" name="Oval 13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9" name="Text Box 14"/>
            <p:cNvSpPr txBox="1">
              <a:spLocks noChangeArrowheads="1"/>
            </p:cNvSpPr>
            <p:nvPr/>
          </p:nvSpPr>
          <p:spPr bwMode="auto">
            <a:xfrm>
              <a:off x="865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</p:grpSp>
      <p:cxnSp>
        <p:nvCxnSpPr>
          <p:cNvPr id="78859" name="AutoShape 15"/>
          <p:cNvCxnSpPr>
            <a:cxnSpLocks noChangeShapeType="1"/>
            <a:stCxn id="78900" idx="5"/>
            <a:endCxn id="78898" idx="3"/>
          </p:cNvCxnSpPr>
          <p:nvPr/>
        </p:nvCxnSpPr>
        <p:spPr bwMode="auto">
          <a:xfrm>
            <a:off x="2189163" y="4532313"/>
            <a:ext cx="928687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8860" name="Text Box 16"/>
          <p:cNvSpPr txBox="1">
            <a:spLocks noChangeArrowheads="1"/>
          </p:cNvSpPr>
          <p:nvPr/>
        </p:nvSpPr>
        <p:spPr bwMode="auto">
          <a:xfrm>
            <a:off x="1136650" y="5122863"/>
            <a:ext cx="660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RVF</a:t>
            </a:r>
          </a:p>
          <a:p>
            <a:r>
              <a:rPr lang="de-DE" sz="1600"/>
              <a:t>stim.</a:t>
            </a:r>
          </a:p>
        </p:txBody>
      </p:sp>
      <p:sp>
        <p:nvSpPr>
          <p:cNvPr id="78861" name="Text Box 17"/>
          <p:cNvSpPr txBox="1">
            <a:spLocks noChangeArrowheads="1"/>
          </p:cNvSpPr>
          <p:nvPr/>
        </p:nvSpPr>
        <p:spPr bwMode="auto">
          <a:xfrm>
            <a:off x="3517900" y="5122863"/>
            <a:ext cx="660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LVF</a:t>
            </a:r>
          </a:p>
          <a:p>
            <a:r>
              <a:rPr lang="de-DE" sz="1600"/>
              <a:t>stim.</a:t>
            </a:r>
          </a:p>
        </p:txBody>
      </p:sp>
      <p:grpSp>
        <p:nvGrpSpPr>
          <p:cNvPr id="78862" name="Group 18"/>
          <p:cNvGrpSpPr>
            <a:grpSpLocks/>
          </p:cNvGrpSpPr>
          <p:nvPr/>
        </p:nvGrpSpPr>
        <p:grpSpPr bwMode="auto">
          <a:xfrm>
            <a:off x="3013075" y="2478088"/>
            <a:ext cx="719138" cy="719137"/>
            <a:chOff x="841" y="3119"/>
            <a:chExt cx="453" cy="453"/>
          </a:xfrm>
        </p:grpSpPr>
        <p:sp>
          <p:nvSpPr>
            <p:cNvPr id="78896" name="Oval 19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7" name="Text Box 20"/>
            <p:cNvSpPr txBox="1">
              <a:spLocks noChangeArrowheads="1"/>
            </p:cNvSpPr>
            <p:nvPr/>
          </p:nvSpPr>
          <p:spPr bwMode="auto">
            <a:xfrm>
              <a:off x="864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</p:grpSp>
      <p:cxnSp>
        <p:nvCxnSpPr>
          <p:cNvPr id="78863" name="AutoShape 21"/>
          <p:cNvCxnSpPr>
            <a:cxnSpLocks noChangeShapeType="1"/>
            <a:stCxn id="78896" idx="3"/>
            <a:endCxn id="78898" idx="1"/>
          </p:cNvCxnSpPr>
          <p:nvPr/>
        </p:nvCxnSpPr>
        <p:spPr bwMode="auto">
          <a:xfrm>
            <a:off x="3117850" y="309245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8864" name="Group 22"/>
          <p:cNvGrpSpPr>
            <a:grpSpLocks/>
          </p:cNvGrpSpPr>
          <p:nvPr/>
        </p:nvGrpSpPr>
        <p:grpSpPr bwMode="auto">
          <a:xfrm>
            <a:off x="1571625" y="2478088"/>
            <a:ext cx="719138" cy="719137"/>
            <a:chOff x="841" y="3119"/>
            <a:chExt cx="453" cy="453"/>
          </a:xfrm>
        </p:grpSpPr>
        <p:sp>
          <p:nvSpPr>
            <p:cNvPr id="78894" name="Oval 23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5" name="Text Box 24"/>
            <p:cNvSpPr txBox="1">
              <a:spLocks noChangeArrowheads="1"/>
            </p:cNvSpPr>
            <p:nvPr/>
          </p:nvSpPr>
          <p:spPr bwMode="auto">
            <a:xfrm>
              <a:off x="911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left</a:t>
              </a:r>
            </a:p>
          </p:txBody>
        </p:sp>
      </p:grpSp>
      <p:cxnSp>
        <p:nvCxnSpPr>
          <p:cNvPr id="78865" name="AutoShape 25"/>
          <p:cNvCxnSpPr>
            <a:cxnSpLocks noChangeShapeType="1"/>
            <a:stCxn id="78898" idx="1"/>
            <a:endCxn id="78900" idx="7"/>
          </p:cNvCxnSpPr>
          <p:nvPr/>
        </p:nvCxnSpPr>
        <p:spPr bwMode="auto">
          <a:xfrm flipH="1" flipV="1">
            <a:off x="2189163" y="4022725"/>
            <a:ext cx="928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8866" name="AutoShape 26"/>
          <p:cNvCxnSpPr>
            <a:cxnSpLocks noChangeShapeType="1"/>
            <a:stCxn id="78898" idx="7"/>
            <a:endCxn id="78896" idx="5"/>
          </p:cNvCxnSpPr>
          <p:nvPr/>
        </p:nvCxnSpPr>
        <p:spPr bwMode="auto">
          <a:xfrm flipV="1">
            <a:off x="3627438" y="309245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8867" name="AutoShape 27"/>
          <p:cNvCxnSpPr>
            <a:cxnSpLocks noChangeShapeType="1"/>
            <a:stCxn id="78900" idx="7"/>
            <a:endCxn id="78894" idx="5"/>
          </p:cNvCxnSpPr>
          <p:nvPr/>
        </p:nvCxnSpPr>
        <p:spPr bwMode="auto">
          <a:xfrm flipH="1" flipV="1">
            <a:off x="2185988" y="3092450"/>
            <a:ext cx="3175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8868" name="AutoShape 28"/>
          <p:cNvCxnSpPr>
            <a:cxnSpLocks noChangeShapeType="1"/>
            <a:stCxn id="78896" idx="1"/>
            <a:endCxn id="78894" idx="7"/>
          </p:cNvCxnSpPr>
          <p:nvPr/>
        </p:nvCxnSpPr>
        <p:spPr bwMode="auto">
          <a:xfrm flipH="1">
            <a:off x="2185988" y="2582863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8869" name="AutoShape 29"/>
          <p:cNvCxnSpPr>
            <a:cxnSpLocks noChangeShapeType="1"/>
            <a:stCxn id="78894" idx="5"/>
            <a:endCxn id="78896" idx="3"/>
          </p:cNvCxnSpPr>
          <p:nvPr/>
        </p:nvCxnSpPr>
        <p:spPr bwMode="auto">
          <a:xfrm>
            <a:off x="2185988" y="3092450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8870" name="Text Box 30"/>
          <p:cNvSpPr txBox="1">
            <a:spLocks noChangeArrowheads="1"/>
          </p:cNvSpPr>
          <p:nvPr/>
        </p:nvSpPr>
        <p:spPr bwMode="auto">
          <a:xfrm>
            <a:off x="1984375" y="5121275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LD|RVF</a:t>
            </a:r>
            <a:endParaRPr lang="de-DE" sz="1600" baseline="-25000"/>
          </a:p>
        </p:txBody>
      </p:sp>
      <p:cxnSp>
        <p:nvCxnSpPr>
          <p:cNvPr id="78871" name="AutoShape 31"/>
          <p:cNvCxnSpPr>
            <a:cxnSpLocks noChangeShapeType="1"/>
            <a:stCxn id="78870" idx="0"/>
            <a:endCxn id="78852" idx="4"/>
          </p:cNvCxnSpPr>
          <p:nvPr/>
        </p:nvCxnSpPr>
        <p:spPr bwMode="auto">
          <a:xfrm flipH="1" flipV="1">
            <a:off x="2436813" y="3105150"/>
            <a:ext cx="6350" cy="201612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78872" name="AutoShape 32"/>
          <p:cNvCxnSpPr>
            <a:cxnSpLocks noChangeShapeType="1"/>
            <a:stCxn id="78870" idx="0"/>
            <a:endCxn id="78853" idx="4"/>
          </p:cNvCxnSpPr>
          <p:nvPr/>
        </p:nvCxnSpPr>
        <p:spPr bwMode="auto">
          <a:xfrm flipV="1">
            <a:off x="2443163" y="4538663"/>
            <a:ext cx="282575" cy="582612"/>
          </a:xfrm>
          <a:prstGeom prst="straightConnector1">
            <a:avLst/>
          </a:prstGeom>
          <a:noFill/>
          <a:ln w="38100">
            <a:solidFill>
              <a:srgbClr val="0000CC"/>
            </a:solidFill>
            <a:round/>
            <a:headEnd/>
            <a:tailEnd type="oval" w="med" len="med"/>
          </a:ln>
        </p:spPr>
      </p:cxnSp>
      <p:sp>
        <p:nvSpPr>
          <p:cNvPr id="78873" name="Text Box 33"/>
          <p:cNvSpPr txBox="1">
            <a:spLocks noChangeArrowheads="1"/>
          </p:cNvSpPr>
          <p:nvPr/>
        </p:nvSpPr>
        <p:spPr bwMode="auto">
          <a:xfrm>
            <a:off x="2281238" y="1554163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LD|LVF</a:t>
            </a:r>
          </a:p>
        </p:txBody>
      </p:sp>
      <p:cxnSp>
        <p:nvCxnSpPr>
          <p:cNvPr id="78874" name="AutoShape 34"/>
          <p:cNvCxnSpPr>
            <a:cxnSpLocks noChangeShapeType="1"/>
            <a:stCxn id="78873" idx="2"/>
            <a:endCxn id="78875" idx="0"/>
          </p:cNvCxnSpPr>
          <p:nvPr/>
        </p:nvCxnSpPr>
        <p:spPr bwMode="auto">
          <a:xfrm flipH="1">
            <a:off x="2443163" y="1862138"/>
            <a:ext cx="285750" cy="72707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78875" name="Oval 35"/>
          <p:cNvSpPr>
            <a:spLocks noChangeArrowheads="1"/>
          </p:cNvSpPr>
          <p:nvPr/>
        </p:nvSpPr>
        <p:spPr bwMode="auto">
          <a:xfrm>
            <a:off x="2368550" y="258921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76" name="Oval 36"/>
          <p:cNvSpPr>
            <a:spLocks noChangeArrowheads="1"/>
          </p:cNvSpPr>
          <p:nvPr/>
        </p:nvSpPr>
        <p:spPr bwMode="auto">
          <a:xfrm>
            <a:off x="2641600" y="40211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8877" name="AutoShape 37"/>
          <p:cNvCxnSpPr>
            <a:cxnSpLocks noChangeShapeType="1"/>
            <a:stCxn id="78873" idx="2"/>
            <a:endCxn id="78876" idx="0"/>
          </p:cNvCxnSpPr>
          <p:nvPr/>
        </p:nvCxnSpPr>
        <p:spPr bwMode="auto">
          <a:xfrm flipH="1">
            <a:off x="2716213" y="1862138"/>
            <a:ext cx="12700" cy="215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sp>
        <p:nvSpPr>
          <p:cNvPr id="78878" name="Text Box 38"/>
          <p:cNvSpPr txBox="1">
            <a:spLocks noChangeArrowheads="1"/>
          </p:cNvSpPr>
          <p:nvPr/>
        </p:nvSpPr>
        <p:spPr bwMode="auto">
          <a:xfrm>
            <a:off x="593725" y="342265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</a:t>
            </a:r>
            <a:endParaRPr lang="de-DE" sz="1600" baseline="-25000"/>
          </a:p>
        </p:txBody>
      </p:sp>
      <p:sp>
        <p:nvSpPr>
          <p:cNvPr id="78879" name="Oval 39"/>
          <p:cNvSpPr>
            <a:spLocks noChangeArrowheads="1"/>
          </p:cNvSpPr>
          <p:nvPr/>
        </p:nvSpPr>
        <p:spPr bwMode="auto">
          <a:xfrm>
            <a:off x="1679575" y="350361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8880" name="AutoShape 40"/>
          <p:cNvCxnSpPr>
            <a:cxnSpLocks noChangeShapeType="1"/>
            <a:stCxn id="78878" idx="3"/>
            <a:endCxn id="78879" idx="2"/>
          </p:cNvCxnSpPr>
          <p:nvPr/>
        </p:nvCxnSpPr>
        <p:spPr bwMode="auto">
          <a:xfrm>
            <a:off x="1047750" y="3576638"/>
            <a:ext cx="631825" cy="1587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78881" name="Text Box 41"/>
          <p:cNvSpPr txBox="1">
            <a:spLocks noChangeArrowheads="1"/>
          </p:cNvSpPr>
          <p:nvPr/>
        </p:nvSpPr>
        <p:spPr bwMode="auto">
          <a:xfrm>
            <a:off x="4267200" y="3424238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</a:t>
            </a:r>
            <a:endParaRPr lang="de-DE" sz="1600" baseline="-25000"/>
          </a:p>
        </p:txBody>
      </p:sp>
      <p:sp>
        <p:nvSpPr>
          <p:cNvPr id="78882" name="Oval 42"/>
          <p:cNvSpPr>
            <a:spLocks noChangeArrowheads="1"/>
          </p:cNvSpPr>
          <p:nvPr/>
        </p:nvSpPr>
        <p:spPr bwMode="auto">
          <a:xfrm>
            <a:off x="3479800" y="350678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8883" name="AutoShape 43"/>
          <p:cNvCxnSpPr>
            <a:cxnSpLocks noChangeShapeType="1"/>
            <a:stCxn id="78881" idx="1"/>
            <a:endCxn id="78882" idx="6"/>
          </p:cNvCxnSpPr>
          <p:nvPr/>
        </p:nvCxnSpPr>
        <p:spPr bwMode="auto">
          <a:xfrm flipH="1">
            <a:off x="3629025" y="3578225"/>
            <a:ext cx="638175" cy="317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78884" name="Rectangle 44"/>
          <p:cNvSpPr>
            <a:spLocks noChangeArrowheads="1"/>
          </p:cNvSpPr>
          <p:nvPr/>
        </p:nvSpPr>
        <p:spPr bwMode="auto">
          <a:xfrm>
            <a:off x="2676525" y="20383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FF0000"/>
                </a:solidFill>
              </a:rPr>
              <a:t>0.34</a:t>
            </a:r>
          </a:p>
          <a:p>
            <a:pPr eaLnBrk="0" hangingPunct="0"/>
            <a:r>
              <a:rPr lang="en-US" sz="100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US" sz="1000">
                <a:solidFill>
                  <a:srgbClr val="FF0000"/>
                </a:solidFill>
              </a:rPr>
              <a:t> 0.14</a:t>
            </a:r>
            <a:endParaRPr lang="en-US" sz="1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8885" name="Rectangle 45"/>
          <p:cNvSpPr>
            <a:spLocks noChangeArrowheads="1"/>
          </p:cNvSpPr>
          <p:nvPr/>
        </p:nvSpPr>
        <p:spPr bwMode="auto">
          <a:xfrm>
            <a:off x="2562225" y="4662488"/>
            <a:ext cx="56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0000CC"/>
                </a:solidFill>
              </a:rPr>
              <a:t>-0.08</a:t>
            </a:r>
          </a:p>
          <a:p>
            <a:pPr eaLnBrk="0" hangingPunct="0"/>
            <a:r>
              <a:rPr lang="en-US" sz="1000">
                <a:solidFill>
                  <a:srgbClr val="0000CC"/>
                </a:solidFill>
                <a:sym typeface="Symbol" pitchFamily="18" charset="2"/>
              </a:rPr>
              <a:t></a:t>
            </a:r>
            <a:r>
              <a:rPr lang="en-US" sz="1000">
                <a:solidFill>
                  <a:srgbClr val="0000CC"/>
                </a:solidFill>
              </a:rPr>
              <a:t> 0.16</a:t>
            </a:r>
            <a:r>
              <a:rPr lang="en-US" sz="1000">
                <a:solidFill>
                  <a:srgbClr val="0000CC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78886" name="Rectangle 46"/>
          <p:cNvSpPr>
            <a:spLocks noChangeArrowheads="1"/>
          </p:cNvSpPr>
          <p:nvPr/>
        </p:nvSpPr>
        <p:spPr bwMode="auto">
          <a:xfrm>
            <a:off x="2033588" y="20415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/>
              <a:t>0.13</a:t>
            </a:r>
          </a:p>
          <a:p>
            <a:pPr algn="r"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0.19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78887" name="Rectangle 47"/>
          <p:cNvSpPr>
            <a:spLocks noChangeArrowheads="1"/>
          </p:cNvSpPr>
          <p:nvPr/>
        </p:nvSpPr>
        <p:spPr bwMode="auto">
          <a:xfrm>
            <a:off x="1917700" y="46624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/>
              <a:t>0.01</a:t>
            </a:r>
          </a:p>
          <a:p>
            <a:pPr algn="r"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0.17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78888" name="Rectangle 48"/>
          <p:cNvSpPr>
            <a:spLocks noChangeArrowheads="1"/>
          </p:cNvSpPr>
          <p:nvPr/>
        </p:nvSpPr>
        <p:spPr bwMode="auto">
          <a:xfrm>
            <a:off x="996950" y="35893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/>
              <a:t>0.44</a:t>
            </a:r>
          </a:p>
          <a:p>
            <a:pPr algn="r"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0.14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78889" name="Rectangle 49"/>
          <p:cNvSpPr>
            <a:spLocks noChangeArrowheads="1"/>
          </p:cNvSpPr>
          <p:nvPr/>
        </p:nvSpPr>
        <p:spPr bwMode="auto">
          <a:xfrm>
            <a:off x="3805238" y="35893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/>
              <a:t>0.29</a:t>
            </a:r>
          </a:p>
          <a:p>
            <a:pPr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0.14</a:t>
            </a:r>
            <a:endParaRPr lang="en-US" sz="1000">
              <a:sym typeface="Symbol" pitchFamily="18" charset="2"/>
            </a:endParaRPr>
          </a:p>
        </p:txBody>
      </p:sp>
      <p:pic>
        <p:nvPicPr>
          <p:cNvPr id="78890" name="Picture 5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38750" y="1584325"/>
            <a:ext cx="381476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91" name="Text Box 51"/>
          <p:cNvSpPr txBox="1">
            <a:spLocks noChangeArrowheads="1"/>
          </p:cNvSpPr>
          <p:nvPr/>
        </p:nvSpPr>
        <p:spPr bwMode="auto">
          <a:xfrm>
            <a:off x="5041900" y="5362575"/>
            <a:ext cx="48037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/>
              <a:t>Contrast:</a:t>
            </a:r>
            <a:r>
              <a:rPr lang="de-DE"/>
              <a:t/>
            </a:r>
            <a:br>
              <a:rPr lang="de-DE"/>
            </a:br>
            <a:r>
              <a:rPr lang="de-DE" sz="1800">
                <a:solidFill>
                  <a:srgbClr val="FF0000"/>
                </a:solidFill>
              </a:rPr>
              <a:t>Modulation LG right </a:t>
            </a:r>
            <a:r>
              <a:rPr lang="de-DE" sz="1800">
                <a:solidFill>
                  <a:srgbClr val="FF0000"/>
                </a:solidFill>
                <a:sym typeface="Symbol" pitchFamily="18" charset="2"/>
              </a:rPr>
              <a:t> LG links by LD|LVF</a:t>
            </a:r>
          </a:p>
          <a:p>
            <a:pPr eaLnBrk="0" hangingPunct="0"/>
            <a:r>
              <a:rPr lang="de-DE" sz="1800">
                <a:sym typeface="Symbol" pitchFamily="18" charset="2"/>
              </a:rPr>
              <a:t>vs.</a:t>
            </a:r>
          </a:p>
          <a:p>
            <a:pPr eaLnBrk="0" hangingPunct="0"/>
            <a:r>
              <a:rPr lang="de-DE" sz="1800">
                <a:solidFill>
                  <a:srgbClr val="0000CC"/>
                </a:solidFill>
              </a:rPr>
              <a:t>modulation LG left </a:t>
            </a:r>
            <a:r>
              <a:rPr lang="de-DE" sz="1800">
                <a:solidFill>
                  <a:srgbClr val="0000CC"/>
                </a:solidFill>
                <a:sym typeface="Symbol" pitchFamily="18" charset="2"/>
              </a:rPr>
              <a:t> LG right by LD|RVF</a:t>
            </a:r>
          </a:p>
        </p:txBody>
      </p:sp>
      <p:sp>
        <p:nvSpPr>
          <p:cNvPr id="78892" name="Text Box 52"/>
          <p:cNvSpPr txBox="1">
            <a:spLocks noChangeArrowheads="1"/>
          </p:cNvSpPr>
          <p:nvPr/>
        </p:nvSpPr>
        <p:spPr bwMode="auto">
          <a:xfrm>
            <a:off x="7666038" y="1955800"/>
            <a:ext cx="133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p(c</a:t>
            </a:r>
            <a:r>
              <a:rPr lang="en-GB" sz="1800" baseline="30000">
                <a:solidFill>
                  <a:srgbClr val="000000"/>
                </a:solidFill>
              </a:rPr>
              <a:t>T</a:t>
            </a:r>
            <a:r>
              <a:rPr lang="en-GB" sz="1800">
                <a:solidFill>
                  <a:srgbClr val="000000"/>
                </a:solidFill>
                <a:sym typeface="Symbol" pitchFamily="18" charset="2"/>
              </a:rPr>
              <a:t>&gt;0|y) </a:t>
            </a:r>
            <a:br>
              <a:rPr lang="en-GB" sz="1800">
                <a:solidFill>
                  <a:srgbClr val="000000"/>
                </a:solidFill>
                <a:sym typeface="Symbol" pitchFamily="18" charset="2"/>
              </a:rPr>
            </a:br>
            <a:r>
              <a:rPr lang="en-GB" sz="1800">
                <a:solidFill>
                  <a:srgbClr val="000000"/>
                </a:solidFill>
              </a:rPr>
              <a:t>= 98.7%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8893" name="Text Box 53"/>
          <p:cNvSpPr txBox="1">
            <a:spLocks noChangeArrowheads="1"/>
          </p:cNvSpPr>
          <p:nvPr/>
        </p:nvSpPr>
        <p:spPr bwMode="auto">
          <a:xfrm>
            <a:off x="185738" y="6169025"/>
            <a:ext cx="16367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Times New Roman" pitchFamily="18" charset="0"/>
              </a:rPr>
              <a:t>Stephan et al. 2005, </a:t>
            </a:r>
          </a:p>
          <a:p>
            <a:pPr eaLnBrk="0" hangingPunct="0"/>
            <a:r>
              <a:rPr lang="en-GB" b="0" i="1">
                <a:latin typeface="Times New Roman" pitchFamily="18" charset="0"/>
              </a:rPr>
              <a:t>Ann. N.Y. Acad. Sci.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ChangeArrowheads="1"/>
          </p:cNvSpPr>
          <p:nvPr/>
        </p:nvSpPr>
        <p:spPr bwMode="auto">
          <a:xfrm>
            <a:off x="387350" y="1560513"/>
            <a:ext cx="45323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distributions from different subjects are independent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 </a:t>
            </a: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can use the posterior from one subject as the prior for the next</a:t>
            </a:r>
          </a:p>
        </p:txBody>
      </p:sp>
      <p:graphicFrame>
        <p:nvGraphicFramePr>
          <p:cNvPr id="1498116" name="Object 4"/>
          <p:cNvGraphicFramePr>
            <a:graphicFrameLocks noChangeAspect="1"/>
          </p:cNvGraphicFramePr>
          <p:nvPr/>
        </p:nvGraphicFramePr>
        <p:xfrm>
          <a:off x="5700713" y="3692525"/>
          <a:ext cx="3937000" cy="1700213"/>
        </p:xfrm>
        <a:graphic>
          <a:graphicData uri="http://schemas.openxmlformats.org/presentationml/2006/ole">
            <p:oleObj spid="_x0000_s134158" name="Equation" r:id="rId3" imgW="1955800" imgH="914400" progId="Equation.3">
              <p:embed/>
            </p:oleObj>
          </a:graphicData>
        </a:graphic>
      </p:graphicFrame>
      <p:sp>
        <p:nvSpPr>
          <p:cNvPr id="1498117" name="Rectangle 5"/>
          <p:cNvSpPr>
            <a:spLocks noChangeArrowheads="1"/>
          </p:cNvSpPr>
          <p:nvPr/>
        </p:nvSpPr>
        <p:spPr bwMode="auto">
          <a:xfrm>
            <a:off x="5653088" y="1541463"/>
            <a:ext cx="47132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 Gaussian assumptions this is easy to compute:</a:t>
            </a:r>
          </a:p>
        </p:txBody>
      </p:sp>
      <p:sp>
        <p:nvSpPr>
          <p:cNvPr id="1498118" name="Text Box 6"/>
          <p:cNvSpPr txBox="1">
            <a:spLocks noChangeArrowheads="1"/>
          </p:cNvSpPr>
          <p:nvPr/>
        </p:nvSpPr>
        <p:spPr bwMode="auto">
          <a:xfrm>
            <a:off x="5645150" y="2320925"/>
            <a:ext cx="12890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posterior 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  <a:endParaRPr lang="en-US" sz="18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98119" name="Line 7"/>
          <p:cNvSpPr>
            <a:spLocks noChangeShapeType="1"/>
          </p:cNvSpPr>
          <p:nvPr/>
        </p:nvSpPr>
        <p:spPr bwMode="auto">
          <a:xfrm>
            <a:off x="5905500" y="3252788"/>
            <a:ext cx="0" cy="631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8120" name="Text Box 8"/>
          <p:cNvSpPr txBox="1">
            <a:spLocks noChangeArrowheads="1"/>
          </p:cNvSpPr>
          <p:nvPr/>
        </p:nvSpPr>
        <p:spPr bwMode="auto">
          <a:xfrm>
            <a:off x="7083425" y="2322513"/>
            <a:ext cx="14033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posterior 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18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98121" name="Line 9"/>
          <p:cNvSpPr>
            <a:spLocks noChangeShapeType="1"/>
          </p:cNvSpPr>
          <p:nvPr/>
        </p:nvSpPr>
        <p:spPr bwMode="auto">
          <a:xfrm>
            <a:off x="7556500" y="3254375"/>
            <a:ext cx="0" cy="631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8122" name="Line 10"/>
          <p:cNvSpPr>
            <a:spLocks noChangeShapeType="1"/>
          </p:cNvSpPr>
          <p:nvPr/>
        </p:nvSpPr>
        <p:spPr bwMode="auto">
          <a:xfrm flipV="1">
            <a:off x="5872163" y="5203825"/>
            <a:ext cx="7937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8123" name="Text Box 11"/>
          <p:cNvSpPr txBox="1">
            <a:spLocks noChangeArrowheads="1"/>
          </p:cNvSpPr>
          <p:nvPr/>
        </p:nvSpPr>
        <p:spPr bwMode="auto">
          <a:xfrm>
            <a:off x="5638800" y="5664200"/>
            <a:ext cx="11366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posterior 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endParaRPr lang="en-US" sz="18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98124" name="Text Box 12"/>
          <p:cNvSpPr txBox="1">
            <a:spLocks noChangeArrowheads="1"/>
          </p:cNvSpPr>
          <p:nvPr/>
        </p:nvSpPr>
        <p:spPr bwMode="auto">
          <a:xfrm>
            <a:off x="6870700" y="5673725"/>
            <a:ext cx="2597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posterior 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 and means</a:t>
            </a:r>
            <a:endParaRPr lang="en-US" sz="18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98125" name="Line 13"/>
          <p:cNvSpPr>
            <a:spLocks noChangeShapeType="1"/>
          </p:cNvSpPr>
          <p:nvPr/>
        </p:nvSpPr>
        <p:spPr bwMode="auto">
          <a:xfrm flipH="1" flipV="1">
            <a:off x="7786688" y="5191125"/>
            <a:ext cx="165100" cy="541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8126" name="Line 14"/>
          <p:cNvSpPr>
            <a:spLocks noChangeShapeType="1"/>
          </p:cNvSpPr>
          <p:nvPr/>
        </p:nvSpPr>
        <p:spPr bwMode="auto">
          <a:xfrm flipV="1">
            <a:off x="7954963" y="5192713"/>
            <a:ext cx="165100" cy="541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8127" name="Rectangle 15"/>
          <p:cNvSpPr>
            <a:spLocks noChangeArrowheads="1"/>
          </p:cNvSpPr>
          <p:nvPr/>
        </p:nvSpPr>
        <p:spPr bwMode="auto">
          <a:xfrm>
            <a:off x="460375" y="6089650"/>
            <a:ext cx="4481513" cy="395288"/>
          </a:xfrm>
          <a:prstGeom prst="rect">
            <a:avLst/>
          </a:prstGeom>
          <a:solidFill>
            <a:srgbClr val="66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charset="0"/>
                <a:sym typeface="Symbol" pitchFamily="18" charset="2"/>
              </a:rPr>
              <a:t>“Today’s posterior is tomorrow’s prior”</a:t>
            </a:r>
          </a:p>
        </p:txBody>
      </p:sp>
      <p:sp>
        <p:nvSpPr>
          <p:cNvPr id="1498128" name="Text Box 16"/>
          <p:cNvSpPr txBox="1">
            <a:spLocks noChangeArrowheads="1"/>
          </p:cNvSpPr>
          <p:nvPr/>
        </p:nvSpPr>
        <p:spPr bwMode="auto">
          <a:xfrm>
            <a:off x="273050" y="304800"/>
            <a:ext cx="9786938" cy="83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 smtClean="0">
                <a:latin typeface="Arial Unicode MS" pitchFamily="34" charset="-128"/>
              </a:rPr>
              <a:t>Inference about DCM parameters:</a:t>
            </a:r>
            <a:br>
              <a:rPr lang="en-GB" sz="2800" dirty="0" smtClean="0">
                <a:latin typeface="Arial Unicode MS" pitchFamily="34" charset="-128"/>
              </a:rPr>
            </a:br>
            <a:r>
              <a:rPr lang="en-GB" sz="2800" dirty="0" smtClean="0">
                <a:latin typeface="Arial Unicode MS" pitchFamily="34" charset="-128"/>
              </a:rPr>
              <a:t> Bayesian parameter averaging (FFX group analysis)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1498131" name="Rectangle 19"/>
          <p:cNvSpPr>
            <a:spLocks noChangeArrowheads="1"/>
          </p:cNvSpPr>
          <p:nvPr/>
        </p:nvSpPr>
        <p:spPr bwMode="auto">
          <a:xfrm>
            <a:off x="0" y="2770188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498130" name="Object 18"/>
          <p:cNvGraphicFramePr>
            <a:graphicFrameLocks noChangeAspect="1"/>
          </p:cNvGraphicFramePr>
          <p:nvPr/>
        </p:nvGraphicFramePr>
        <p:xfrm>
          <a:off x="787400" y="3065463"/>
          <a:ext cx="3803650" cy="2768600"/>
        </p:xfrm>
        <a:graphic>
          <a:graphicData uri="http://schemas.openxmlformats.org/presentationml/2006/ole">
            <p:oleObj spid="_x0000_s134159" name="Equation" r:id="rId4" imgW="2578100" imgH="187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65138" y="300950"/>
            <a:ext cx="93583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sz="2800" dirty="0">
                <a:latin typeface="Arial Unicode MS" pitchFamily="34" charset="-128"/>
              </a:rPr>
              <a:t>Inference about DCM parameters:</a:t>
            </a:r>
            <a:br>
              <a:rPr lang="en-GB" sz="2800" dirty="0">
                <a:latin typeface="Arial Unicode MS" pitchFamily="34" charset="-128"/>
              </a:rPr>
            </a:br>
            <a:r>
              <a:rPr lang="en-GB" sz="2800" dirty="0" smtClean="0">
                <a:latin typeface="Arial Unicode MS" pitchFamily="34" charset="-128"/>
              </a:rPr>
              <a:t>RFX group </a:t>
            </a:r>
            <a:r>
              <a:rPr lang="en-GB" sz="2800" dirty="0">
                <a:latin typeface="Arial Unicode MS" pitchFamily="34" charset="-128"/>
              </a:rPr>
              <a:t>analysis </a:t>
            </a:r>
            <a:r>
              <a:rPr lang="en-GB" sz="2800" dirty="0" smtClean="0">
                <a:latin typeface="Arial Unicode MS" pitchFamily="34" charset="-128"/>
              </a:rPr>
              <a:t>(</a:t>
            </a:r>
            <a:r>
              <a:rPr lang="en-GB" sz="2800" dirty="0" err="1" smtClean="0">
                <a:latin typeface="Arial Unicode MS" pitchFamily="34" charset="-128"/>
              </a:rPr>
              <a:t>frequentist</a:t>
            </a:r>
            <a:r>
              <a:rPr lang="en-GB" sz="2800" dirty="0" smtClean="0">
                <a:latin typeface="Arial Unicode MS" pitchFamily="34" charset="-128"/>
              </a:rPr>
              <a:t>)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9088" y="1414463"/>
            <a:ext cx="9648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latin typeface="Arial Unicode MS" pitchFamily="34" charset="-128"/>
              </a:rPr>
              <a:t>In analogy to “random effects” analyses in SPM, </a:t>
            </a:r>
            <a:r>
              <a:rPr lang="en-US" sz="2400" b="0" dirty="0">
                <a:latin typeface="Arial Unicode MS" pitchFamily="34" charset="-128"/>
                <a:cs typeface="Arial" charset="0"/>
              </a:rPr>
              <a:t>2</a:t>
            </a:r>
            <a:r>
              <a:rPr lang="en-US" sz="2400" b="0" baseline="30000" dirty="0">
                <a:latin typeface="Arial Unicode MS" pitchFamily="34" charset="-128"/>
                <a:cs typeface="Arial" charset="0"/>
              </a:rPr>
              <a:t>nd</a:t>
            </a:r>
            <a:r>
              <a:rPr lang="en-US" sz="2400" b="0" dirty="0">
                <a:latin typeface="Arial Unicode MS" pitchFamily="34" charset="-128"/>
                <a:cs typeface="Arial" charset="0"/>
              </a:rPr>
              <a:t> level analyses can be applied to </a:t>
            </a:r>
            <a:r>
              <a:rPr lang="en-US" sz="2400" b="0" dirty="0" smtClean="0">
                <a:latin typeface="Arial Unicode MS" pitchFamily="34" charset="-128"/>
                <a:cs typeface="Arial" charset="0"/>
              </a:rPr>
              <a:t>DCM parameters:</a:t>
            </a:r>
            <a:endParaRPr lang="en-US" sz="2400" b="0" dirty="0">
              <a:latin typeface="Arial Unicode MS" pitchFamily="34" charset="-128"/>
              <a:cs typeface="Arial" charset="0"/>
            </a:endParaRPr>
          </a:p>
        </p:txBody>
      </p:sp>
      <p:sp>
        <p:nvSpPr>
          <p:cNvPr id="1662980" name="Text Box 4"/>
          <p:cNvSpPr txBox="1">
            <a:spLocks noChangeArrowheads="1"/>
          </p:cNvSpPr>
          <p:nvPr/>
        </p:nvSpPr>
        <p:spPr bwMode="auto">
          <a:xfrm>
            <a:off x="2625725" y="2420938"/>
            <a:ext cx="4464050" cy="7715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200" b="0">
                <a:latin typeface="Arial Unicode MS" pitchFamily="34" charset="-128"/>
              </a:rPr>
              <a:t>Separate fitting of identical models for each </a:t>
            </a:r>
            <a:r>
              <a:rPr lang="en-US" sz="2200" b="0">
                <a:latin typeface="Arial Unicode MS" pitchFamily="34" charset="-128"/>
                <a:cs typeface="Times New Roman" pitchFamily="18" charset="0"/>
              </a:rPr>
              <a:t>subject</a:t>
            </a:r>
          </a:p>
        </p:txBody>
      </p:sp>
      <p:sp>
        <p:nvSpPr>
          <p:cNvPr id="1662981" name="Text Box 5"/>
          <p:cNvSpPr txBox="1">
            <a:spLocks noChangeArrowheads="1"/>
          </p:cNvSpPr>
          <p:nvPr/>
        </p:nvSpPr>
        <p:spPr bwMode="auto">
          <a:xfrm>
            <a:off x="2625725" y="3789363"/>
            <a:ext cx="4464050" cy="7715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200" b="0" dirty="0">
                <a:latin typeface="Arial Unicode MS" pitchFamily="34" charset="-128"/>
              </a:rPr>
              <a:t>Selection of </a:t>
            </a:r>
            <a:r>
              <a:rPr lang="en-GB" sz="2200" b="0" dirty="0" smtClean="0">
                <a:latin typeface="Arial Unicode MS" pitchFamily="34" charset="-128"/>
              </a:rPr>
              <a:t>(bilinear) </a:t>
            </a:r>
            <a:r>
              <a:rPr lang="en-GB" sz="2200" b="0" dirty="0">
                <a:latin typeface="Arial Unicode MS" pitchFamily="34" charset="-128"/>
              </a:rPr>
              <a:t>parameters of interest</a:t>
            </a:r>
            <a:endParaRPr lang="en-US" sz="2200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62982" name="Text Box 6"/>
          <p:cNvSpPr txBox="1">
            <a:spLocks noChangeArrowheads="1"/>
          </p:cNvSpPr>
          <p:nvPr/>
        </p:nvSpPr>
        <p:spPr bwMode="auto">
          <a:xfrm>
            <a:off x="390525" y="5189538"/>
            <a:ext cx="2665413" cy="7715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200">
                <a:latin typeface="Arial Unicode MS" pitchFamily="34" charset="-128"/>
              </a:rPr>
              <a:t>one-sample t-test:</a:t>
            </a:r>
            <a:r>
              <a:rPr lang="en-GB" sz="2200" b="0">
                <a:latin typeface="Arial Unicode MS" pitchFamily="34" charset="-128"/>
              </a:rPr>
              <a:t> </a:t>
            </a:r>
            <a:br>
              <a:rPr lang="en-GB" sz="2200" b="0">
                <a:latin typeface="Arial Unicode MS" pitchFamily="34" charset="-128"/>
              </a:rPr>
            </a:br>
            <a:r>
              <a:rPr lang="en-GB" sz="2200" b="0">
                <a:latin typeface="Arial Unicode MS" pitchFamily="34" charset="-128"/>
              </a:rPr>
              <a:t>parameter &gt; 0 ?</a:t>
            </a:r>
            <a:endParaRPr lang="en-US" sz="2200" b="0">
              <a:latin typeface="Arial Unicode MS" pitchFamily="34" charset="-128"/>
            </a:endParaRPr>
          </a:p>
        </p:txBody>
      </p:sp>
      <p:sp>
        <p:nvSpPr>
          <p:cNvPr id="1662983" name="Text Box 7"/>
          <p:cNvSpPr txBox="1">
            <a:spLocks noChangeArrowheads="1"/>
          </p:cNvSpPr>
          <p:nvPr/>
        </p:nvSpPr>
        <p:spPr bwMode="auto">
          <a:xfrm>
            <a:off x="3598863" y="5189538"/>
            <a:ext cx="2520950" cy="11064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200">
                <a:latin typeface="Arial Unicode MS" pitchFamily="34" charset="-128"/>
              </a:rPr>
              <a:t>paired t-test:</a:t>
            </a:r>
            <a:r>
              <a:rPr lang="en-GB" sz="2200" b="0">
                <a:latin typeface="Arial Unicode MS" pitchFamily="34" charset="-128"/>
              </a:rPr>
              <a:t> </a:t>
            </a:r>
            <a:br>
              <a:rPr lang="en-GB" sz="2200" b="0">
                <a:latin typeface="Arial Unicode MS" pitchFamily="34" charset="-128"/>
              </a:rPr>
            </a:br>
            <a:r>
              <a:rPr lang="en-GB" sz="2200" b="0">
                <a:latin typeface="Arial Unicode MS" pitchFamily="34" charset="-128"/>
              </a:rPr>
              <a:t>parameter 1 &gt; </a:t>
            </a:r>
            <a:br>
              <a:rPr lang="en-GB" sz="2200" b="0">
                <a:latin typeface="Arial Unicode MS" pitchFamily="34" charset="-128"/>
              </a:rPr>
            </a:br>
            <a:r>
              <a:rPr lang="en-GB" sz="2200" b="0">
                <a:latin typeface="Arial Unicode MS" pitchFamily="34" charset="-128"/>
              </a:rPr>
              <a:t>parameter 2 ?</a:t>
            </a:r>
            <a:endParaRPr lang="en-US" sz="2200" b="0">
              <a:latin typeface="Arial Unicode MS" pitchFamily="34" charset="-128"/>
            </a:endParaRPr>
          </a:p>
        </p:txBody>
      </p:sp>
      <p:sp>
        <p:nvSpPr>
          <p:cNvPr id="1662984" name="Text Box 8"/>
          <p:cNvSpPr txBox="1">
            <a:spLocks noChangeArrowheads="1"/>
          </p:cNvSpPr>
          <p:nvPr/>
        </p:nvSpPr>
        <p:spPr bwMode="auto">
          <a:xfrm>
            <a:off x="6799263" y="5189538"/>
            <a:ext cx="3127375" cy="11064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200">
                <a:latin typeface="Arial Unicode MS" pitchFamily="34" charset="-128"/>
              </a:rPr>
              <a:t>rmANOVA:</a:t>
            </a:r>
            <a:r>
              <a:rPr lang="en-GB" sz="2200" b="0">
                <a:latin typeface="Arial Unicode MS" pitchFamily="34" charset="-128"/>
              </a:rPr>
              <a:t> </a:t>
            </a:r>
            <a:br>
              <a:rPr lang="en-GB" sz="2200" b="0">
                <a:latin typeface="Arial Unicode MS" pitchFamily="34" charset="-128"/>
              </a:rPr>
            </a:br>
            <a:r>
              <a:rPr lang="en-GB" sz="2200" b="0">
                <a:latin typeface="Arial Unicode MS" pitchFamily="34" charset="-128"/>
              </a:rPr>
              <a:t>e.g. in case of multiple sessions per subject</a:t>
            </a:r>
            <a:endParaRPr lang="en-US" sz="2200" b="0">
              <a:latin typeface="Arial Unicode MS" pitchFamily="34" charset="-128"/>
            </a:endParaRPr>
          </a:p>
        </p:txBody>
      </p:sp>
      <p:cxnSp>
        <p:nvCxnSpPr>
          <p:cNvPr id="79881" name="AutoShape 9"/>
          <p:cNvCxnSpPr>
            <a:cxnSpLocks noChangeShapeType="1"/>
            <a:stCxn id="1662980" idx="2"/>
            <a:endCxn id="1662981" idx="0"/>
          </p:cNvCxnSpPr>
          <p:nvPr/>
        </p:nvCxnSpPr>
        <p:spPr bwMode="auto">
          <a:xfrm>
            <a:off x="4857750" y="3192463"/>
            <a:ext cx="0" cy="596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2" name="AutoShape 10"/>
          <p:cNvCxnSpPr>
            <a:cxnSpLocks noChangeShapeType="1"/>
            <a:stCxn id="1662981" idx="2"/>
            <a:endCxn id="1662982" idx="0"/>
          </p:cNvCxnSpPr>
          <p:nvPr/>
        </p:nvCxnSpPr>
        <p:spPr bwMode="auto">
          <a:xfrm flipH="1">
            <a:off x="1724025" y="4560888"/>
            <a:ext cx="3133725" cy="628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3" name="AutoShape 11"/>
          <p:cNvCxnSpPr>
            <a:cxnSpLocks noChangeShapeType="1"/>
            <a:stCxn id="1662981" idx="2"/>
            <a:endCxn id="1662983" idx="0"/>
          </p:cNvCxnSpPr>
          <p:nvPr/>
        </p:nvCxnSpPr>
        <p:spPr bwMode="auto">
          <a:xfrm>
            <a:off x="4857750" y="4560888"/>
            <a:ext cx="1588" cy="628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4" name="AutoShape 12"/>
          <p:cNvCxnSpPr>
            <a:cxnSpLocks noChangeShapeType="1"/>
            <a:stCxn id="1662981" idx="2"/>
            <a:endCxn id="1662984" idx="0"/>
          </p:cNvCxnSpPr>
          <p:nvPr/>
        </p:nvCxnSpPr>
        <p:spPr bwMode="auto">
          <a:xfrm>
            <a:off x="4857750" y="4560888"/>
            <a:ext cx="3505200" cy="628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12"/>
          <p:cNvSpPr>
            <a:spLocks noChangeShapeType="1"/>
          </p:cNvSpPr>
          <p:nvPr/>
        </p:nvSpPr>
        <p:spPr bwMode="auto">
          <a:xfrm flipH="1">
            <a:off x="757238" y="3581400"/>
            <a:ext cx="857250" cy="1979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1547813" y="3581400"/>
            <a:ext cx="857250" cy="1979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Line 66"/>
          <p:cNvSpPr>
            <a:spLocks noChangeAspect="1" noChangeShapeType="1"/>
          </p:cNvSpPr>
          <p:nvPr/>
        </p:nvSpPr>
        <p:spPr bwMode="auto">
          <a:xfrm>
            <a:off x="6200775" y="3571875"/>
            <a:ext cx="1320800" cy="1982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Line 61"/>
          <p:cNvSpPr>
            <a:spLocks noChangeAspect="1" noChangeShapeType="1"/>
          </p:cNvSpPr>
          <p:nvPr/>
        </p:nvSpPr>
        <p:spPr bwMode="auto">
          <a:xfrm flipH="1">
            <a:off x="4986338" y="3586163"/>
            <a:ext cx="1320800" cy="1982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>
            <a:off x="6286500" y="2405063"/>
            <a:ext cx="0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8724900" y="2528888"/>
            <a:ext cx="0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>
            <a:off x="3543300" y="24765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1562100" y="2538413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695575" y="1087438"/>
            <a:ext cx="4886325" cy="284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structure   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or   inference on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parameters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25525" y="2133600"/>
            <a:ext cx="353695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kern="0" smtClean="0">
                <a:solidFill>
                  <a:sysClr val="windowText" lastClr="000000"/>
                </a:solidFill>
              </a:rPr>
              <a:t>individual models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   or  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space partition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819400" y="3200400"/>
            <a:ext cx="19812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comparison of model families using </a:t>
            </a:r>
            <a:br>
              <a:rPr lang="de-CH" b="0" kern="0" smtClean="0">
                <a:solidFill>
                  <a:sysClr val="windowText" lastClr="000000"/>
                </a:solidFill>
              </a:rPr>
            </a:br>
            <a:r>
              <a:rPr lang="de-CH" b="0" kern="0" smtClean="0">
                <a:solidFill>
                  <a:sysClr val="windowText" lastClr="000000"/>
                </a:solidFill>
              </a:rPr>
              <a:t>FFX or 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66700" y="3190875"/>
            <a:ext cx="2438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optimal model structure assumed to be identical across subjects?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6225" y="5640388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914525" y="5640388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81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yes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0955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no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4838700" y="2133600"/>
            <a:ext cx="4953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kern="0" smtClean="0">
                <a:solidFill>
                  <a:sysClr val="windowText" lastClr="000000"/>
                </a:solidFill>
              </a:rPr>
              <a:t>parameters of an optimal model   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or   </a:t>
            </a:r>
            <a:r>
              <a:rPr lang="de-CH" sz="1200" kern="0" smtClean="0">
                <a:solidFill>
                  <a:sysClr val="windowText" lastClr="000000"/>
                </a:solidFill>
              </a:rPr>
              <a:t>parameters of all models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8110538" y="3200400"/>
            <a:ext cx="12192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BMA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056063" y="295275"/>
            <a:ext cx="2154237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definition of model space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081463" y="5645150"/>
            <a:ext cx="18288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analysis of parameter estimates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(e.g. BPA)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6600825" y="5645150"/>
            <a:ext cx="18288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analysis of parameter estimates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(e.g. t-test, ANOVA)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52" name="AutoShape 47"/>
          <p:cNvCxnSpPr>
            <a:cxnSpLocks noChangeShapeType="1"/>
            <a:stCxn id="49" idx="2"/>
            <a:endCxn id="39" idx="0"/>
          </p:cNvCxnSpPr>
          <p:nvPr/>
        </p:nvCxnSpPr>
        <p:spPr bwMode="auto">
          <a:xfrm>
            <a:off x="5133975" y="609600"/>
            <a:ext cx="4763" cy="477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3" name="Line 50"/>
          <p:cNvSpPr>
            <a:spLocks noChangeShapeType="1"/>
          </p:cNvSpPr>
          <p:nvPr/>
        </p:nvSpPr>
        <p:spPr bwMode="auto">
          <a:xfrm flipH="1">
            <a:off x="3543300" y="13716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6286500" y="13716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5143500" y="3200400"/>
            <a:ext cx="2438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optimal model structure assumed to be identical across subjects?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010150" y="4635500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4667250" y="4064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yes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6972300" y="4064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no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6638925" y="4635500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9180" y="6482683"/>
            <a:ext cx="258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Stephan et al. 2010,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509963"/>
            <a:ext cx="9258300" cy="1143000"/>
          </a:xfrm>
        </p:spPr>
        <p:txBody>
          <a:bodyPr/>
          <a:lstStyle/>
          <a:p>
            <a:pPr eaLnBrk="1" hangingPunct="1"/>
            <a:r>
              <a:rPr lang="de-CH" sz="2800" dirty="0" smtClean="0"/>
              <a:t>Any design that is good for a GLM of fMRI data.</a:t>
            </a:r>
            <a:endParaRPr lang="en-US" sz="2800" dirty="0" smtClean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957835" y="2384425"/>
            <a:ext cx="62600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800" b="0" dirty="0">
                <a:solidFill>
                  <a:schemeClr val="tx2"/>
                </a:solidFill>
              </a:rPr>
              <a:t>What type of design is good for DCM</a:t>
            </a:r>
            <a:r>
              <a:rPr lang="de-CH" sz="2800" b="0" dirty="0" smtClean="0">
                <a:solidFill>
                  <a:schemeClr val="tx2"/>
                </a:solidFill>
              </a:rPr>
              <a:t>?</a:t>
            </a:r>
            <a:endParaRPr lang="en-US" sz="28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46125"/>
          </a:xfrm>
        </p:spPr>
        <p:txBody>
          <a:bodyPr/>
          <a:lstStyle/>
          <a:p>
            <a:pPr algn="l" eaLnBrk="1" hangingPunct="1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 vs. DCM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9543"/>
            <a:ext cx="9258300" cy="506662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CH" sz="2000" dirty="0" smtClean="0">
                <a:solidFill>
                  <a:schemeClr val="tx2"/>
                </a:solidFill>
              </a:rPr>
              <a:t>DCM tries to model the same phenomena (i.e. local BOLD responses) as a GLM, just in a different way (via connectivity and its modulation).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CH" sz="2000" b="1" dirty="0" smtClean="0"/>
              <a:t>No activation detected by a GLM </a:t>
            </a:r>
            <a:br>
              <a:rPr lang="de-CH" sz="2000" b="1" dirty="0" smtClean="0"/>
            </a:br>
            <a:r>
              <a:rPr lang="de-CH" sz="2000" b="1" dirty="0" smtClean="0">
                <a:cs typeface="Arial" charset="0"/>
              </a:rPr>
              <a:t>→ no motivation to include this region in a deterministic DCM.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CH" sz="2000" dirty="0" smtClean="0">
                <a:cs typeface="Arial" charset="0"/>
              </a:rPr>
              <a:t>However, a stochastic DCM could be applied despite the absence of a local activation.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3684353"/>
            <a:ext cx="3282950" cy="260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3775749"/>
            <a:ext cx="2887663" cy="233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7937500" y="6289675"/>
            <a:ext cx="179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0">
                <a:latin typeface="Times New Roman" pitchFamily="18" charset="0"/>
              </a:rPr>
              <a:t>Stephan 2004, </a:t>
            </a:r>
            <a:r>
              <a:rPr lang="en-GB" b="0" i="1">
                <a:latin typeface="Times New Roman" pitchFamily="18" charset="0"/>
              </a:rPr>
              <a:t>J. Anat.</a:t>
            </a:r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64460" y="328613"/>
            <a:ext cx="933268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err="1">
                <a:latin typeface="Arial Unicode MS" pitchFamily="34" charset="-128"/>
              </a:rPr>
              <a:t>Multifactorial</a:t>
            </a:r>
            <a:r>
              <a:rPr lang="en-GB" sz="2800" dirty="0">
                <a:latin typeface="Arial Unicode MS" pitchFamily="34" charset="-128"/>
              </a:rPr>
              <a:t> design: </a:t>
            </a:r>
            <a:br>
              <a:rPr lang="en-GB" sz="2800" dirty="0">
                <a:latin typeface="Arial Unicode MS" pitchFamily="34" charset="-128"/>
              </a:rPr>
            </a:br>
            <a:r>
              <a:rPr lang="en-GB" sz="2800" dirty="0">
                <a:latin typeface="Arial Unicode MS" pitchFamily="34" charset="-128"/>
              </a:rPr>
              <a:t>explaining interactions with DCM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5138" y="1501775"/>
            <a:ext cx="4181475" cy="2932113"/>
            <a:chOff x="3638" y="598"/>
            <a:chExt cx="2635" cy="1847"/>
          </a:xfrm>
        </p:grpSpPr>
        <p:sp>
          <p:nvSpPr>
            <p:cNvPr id="84016" name="Rectangle 4"/>
            <p:cNvSpPr>
              <a:spLocks noChangeArrowheads="1"/>
            </p:cNvSpPr>
            <p:nvPr/>
          </p:nvSpPr>
          <p:spPr bwMode="auto">
            <a:xfrm>
              <a:off x="4205" y="1077"/>
              <a:ext cx="2063" cy="13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017" name="Text Box 5"/>
            <p:cNvSpPr txBox="1">
              <a:spLocks noChangeArrowheads="1"/>
            </p:cNvSpPr>
            <p:nvPr/>
          </p:nvSpPr>
          <p:spPr bwMode="auto">
            <a:xfrm>
              <a:off x="4790" y="598"/>
              <a:ext cx="90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Task factor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84018" name="Text Box 6"/>
            <p:cNvSpPr txBox="1">
              <a:spLocks noChangeArrowheads="1"/>
            </p:cNvSpPr>
            <p:nvPr/>
          </p:nvSpPr>
          <p:spPr bwMode="auto">
            <a:xfrm>
              <a:off x="4428" y="848"/>
              <a:ext cx="51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Task A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84019" name="Text Box 7"/>
            <p:cNvSpPr txBox="1">
              <a:spLocks noChangeArrowheads="1"/>
            </p:cNvSpPr>
            <p:nvPr/>
          </p:nvSpPr>
          <p:spPr bwMode="auto">
            <a:xfrm>
              <a:off x="5506" y="846"/>
              <a:ext cx="51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Task B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84020" name="Text Box 8"/>
            <p:cNvSpPr txBox="1">
              <a:spLocks noChangeArrowheads="1"/>
            </p:cNvSpPr>
            <p:nvPr/>
          </p:nvSpPr>
          <p:spPr bwMode="auto">
            <a:xfrm rot="-5400000">
              <a:off x="3776" y="1292"/>
              <a:ext cx="4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Stim 1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84021" name="Text Box 9"/>
            <p:cNvSpPr txBox="1">
              <a:spLocks noChangeArrowheads="1"/>
            </p:cNvSpPr>
            <p:nvPr/>
          </p:nvSpPr>
          <p:spPr bwMode="auto">
            <a:xfrm rot="-5400000">
              <a:off x="3787" y="1982"/>
              <a:ext cx="4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Stim 2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84022" name="Line 10"/>
            <p:cNvSpPr>
              <a:spLocks noChangeShapeType="1"/>
            </p:cNvSpPr>
            <p:nvPr/>
          </p:nvSpPr>
          <p:spPr bwMode="auto">
            <a:xfrm>
              <a:off x="4198" y="1768"/>
              <a:ext cx="207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023" name="Line 11"/>
            <p:cNvSpPr>
              <a:spLocks noChangeShapeType="1"/>
            </p:cNvSpPr>
            <p:nvPr/>
          </p:nvSpPr>
          <p:spPr bwMode="auto">
            <a:xfrm rot="5400000">
              <a:off x="4549" y="1761"/>
              <a:ext cx="1363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024" name="Text Box 12"/>
            <p:cNvSpPr txBox="1">
              <a:spLocks noChangeArrowheads="1"/>
            </p:cNvSpPr>
            <p:nvPr/>
          </p:nvSpPr>
          <p:spPr bwMode="auto">
            <a:xfrm rot="-5400000">
              <a:off x="3176" y="1628"/>
              <a:ext cx="117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Stimulus factor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84025" name="Text Box 13"/>
            <p:cNvSpPr txBox="1">
              <a:spLocks noChangeArrowheads="1"/>
            </p:cNvSpPr>
            <p:nvPr/>
          </p:nvSpPr>
          <p:spPr bwMode="auto">
            <a:xfrm>
              <a:off x="4483" y="1280"/>
              <a:ext cx="49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A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1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  <p:sp>
          <p:nvSpPr>
            <p:cNvPr id="84026" name="Text Box 14"/>
            <p:cNvSpPr txBox="1">
              <a:spLocks noChangeArrowheads="1"/>
            </p:cNvSpPr>
            <p:nvPr/>
          </p:nvSpPr>
          <p:spPr bwMode="auto">
            <a:xfrm>
              <a:off x="5531" y="1284"/>
              <a:ext cx="4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B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1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  <p:sp>
          <p:nvSpPr>
            <p:cNvPr id="84027" name="Text Box 15"/>
            <p:cNvSpPr txBox="1">
              <a:spLocks noChangeArrowheads="1"/>
            </p:cNvSpPr>
            <p:nvPr/>
          </p:nvSpPr>
          <p:spPr bwMode="auto">
            <a:xfrm>
              <a:off x="4481" y="1998"/>
              <a:ext cx="49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A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2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  <p:sp>
          <p:nvSpPr>
            <p:cNvPr id="84028" name="Text Box 16"/>
            <p:cNvSpPr txBox="1">
              <a:spLocks noChangeArrowheads="1"/>
            </p:cNvSpPr>
            <p:nvPr/>
          </p:nvSpPr>
          <p:spPr bwMode="auto">
            <a:xfrm>
              <a:off x="5529" y="1997"/>
              <a:ext cx="4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B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2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70700" y="1573213"/>
            <a:ext cx="3157538" cy="2620962"/>
            <a:chOff x="4132" y="754"/>
            <a:chExt cx="1989" cy="1651"/>
          </a:xfrm>
        </p:grpSpPr>
        <p:sp>
          <p:nvSpPr>
            <p:cNvPr id="83995" name="Oval 18"/>
            <p:cNvSpPr>
              <a:spLocks noChangeArrowheads="1"/>
            </p:cNvSpPr>
            <p:nvPr/>
          </p:nvSpPr>
          <p:spPr bwMode="auto">
            <a:xfrm>
              <a:off x="4840" y="1619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83996" name="AutoShape 19"/>
            <p:cNvCxnSpPr>
              <a:cxnSpLocks noChangeShapeType="1"/>
              <a:stCxn id="83997" idx="7"/>
              <a:endCxn id="84001" idx="2"/>
            </p:cNvCxnSpPr>
            <p:nvPr/>
          </p:nvCxnSpPr>
          <p:spPr bwMode="auto">
            <a:xfrm flipV="1">
              <a:off x="4549" y="1102"/>
              <a:ext cx="747" cy="286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sp>
          <p:nvSpPr>
            <p:cNvPr id="83997" name="Oval 20"/>
            <p:cNvSpPr>
              <a:spLocks noChangeAspect="1" noChangeArrowheads="1"/>
            </p:cNvSpPr>
            <p:nvPr/>
          </p:nvSpPr>
          <p:spPr bwMode="auto">
            <a:xfrm>
              <a:off x="4161" y="1322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Text Box 21"/>
            <p:cNvSpPr txBox="1">
              <a:spLocks noChangeArrowheads="1"/>
            </p:cNvSpPr>
            <p:nvPr/>
          </p:nvSpPr>
          <p:spPr bwMode="auto">
            <a:xfrm>
              <a:off x="4265" y="1449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latin typeface="Arial Unicode MS" pitchFamily="34" charset="-128"/>
                </a:rPr>
                <a:t>X</a:t>
              </a:r>
              <a:r>
                <a:rPr lang="de-DE" sz="1600" baseline="-25000"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83999" name="Oval 22"/>
            <p:cNvSpPr>
              <a:spLocks noChangeAspect="1" noChangeArrowheads="1"/>
            </p:cNvSpPr>
            <p:nvPr/>
          </p:nvSpPr>
          <p:spPr bwMode="auto">
            <a:xfrm>
              <a:off x="5068" y="1323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Text Box 23"/>
            <p:cNvSpPr txBox="1">
              <a:spLocks noChangeArrowheads="1"/>
            </p:cNvSpPr>
            <p:nvPr/>
          </p:nvSpPr>
          <p:spPr bwMode="auto">
            <a:xfrm>
              <a:off x="5167" y="1449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latin typeface="Arial Unicode MS" pitchFamily="34" charset="-128"/>
                </a:rPr>
                <a:t>X</a:t>
              </a:r>
              <a:r>
                <a:rPr lang="de-DE" sz="1600" baseline="-25000">
                  <a:latin typeface="Arial Unicode MS" pitchFamily="34" charset="-128"/>
                </a:rPr>
                <a:t>2</a:t>
              </a:r>
            </a:p>
          </p:txBody>
        </p:sp>
        <p:sp>
          <p:nvSpPr>
            <p:cNvPr id="84001" name="Text Box 24"/>
            <p:cNvSpPr txBox="1">
              <a:spLocks noChangeArrowheads="1"/>
            </p:cNvSpPr>
            <p:nvPr/>
          </p:nvSpPr>
          <p:spPr bwMode="auto">
            <a:xfrm>
              <a:off x="5039" y="754"/>
              <a:ext cx="51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Stim2/</a:t>
              </a:r>
              <a:br>
                <a:rPr lang="de-DE" sz="1600">
                  <a:latin typeface="Arial Unicode MS" pitchFamily="34" charset="-128"/>
                </a:rPr>
              </a:br>
              <a:r>
                <a:rPr lang="de-DE" sz="1600">
                  <a:latin typeface="Arial Unicode MS" pitchFamily="34" charset="-128"/>
                </a:rPr>
                <a:t>Task A</a:t>
              </a:r>
            </a:p>
          </p:txBody>
        </p:sp>
        <p:sp>
          <p:nvSpPr>
            <p:cNvPr id="84002" name="Oval 25"/>
            <p:cNvSpPr>
              <a:spLocks noChangeArrowheads="1"/>
            </p:cNvSpPr>
            <p:nvPr/>
          </p:nvSpPr>
          <p:spPr bwMode="auto">
            <a:xfrm>
              <a:off x="4834" y="1387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84003" name="AutoShape 26"/>
            <p:cNvCxnSpPr>
              <a:cxnSpLocks noChangeShapeType="1"/>
              <a:stCxn id="83997" idx="0"/>
              <a:endCxn id="84004" idx="2"/>
            </p:cNvCxnSpPr>
            <p:nvPr/>
          </p:nvCxnSpPr>
          <p:spPr bwMode="auto">
            <a:xfrm flipV="1">
              <a:off x="4388" y="1102"/>
              <a:ext cx="1" cy="220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sp>
          <p:nvSpPr>
            <p:cNvPr id="84004" name="Text Box 27"/>
            <p:cNvSpPr txBox="1">
              <a:spLocks noChangeArrowheads="1"/>
            </p:cNvSpPr>
            <p:nvPr/>
          </p:nvSpPr>
          <p:spPr bwMode="auto">
            <a:xfrm>
              <a:off x="4132" y="754"/>
              <a:ext cx="51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Stim1/</a:t>
              </a:r>
            </a:p>
            <a:p>
              <a:r>
                <a:rPr lang="de-DE" sz="1600">
                  <a:latin typeface="Arial Unicode MS" pitchFamily="34" charset="-128"/>
                </a:rPr>
                <a:t>Task A</a:t>
              </a:r>
            </a:p>
          </p:txBody>
        </p:sp>
        <p:sp>
          <p:nvSpPr>
            <p:cNvPr id="84005" name="Oval 28"/>
            <p:cNvSpPr>
              <a:spLocks noChangeArrowheads="1"/>
            </p:cNvSpPr>
            <p:nvPr/>
          </p:nvSpPr>
          <p:spPr bwMode="auto">
            <a:xfrm>
              <a:off x="4621" y="1571"/>
              <a:ext cx="136" cy="13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006" name="Text Box 29"/>
            <p:cNvSpPr txBox="1">
              <a:spLocks noChangeArrowheads="1"/>
            </p:cNvSpPr>
            <p:nvPr/>
          </p:nvSpPr>
          <p:spPr bwMode="auto">
            <a:xfrm>
              <a:off x="4132" y="2057"/>
              <a:ext cx="51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Stim 1/</a:t>
              </a:r>
            </a:p>
            <a:p>
              <a:r>
                <a:rPr lang="de-DE" sz="1600">
                  <a:latin typeface="Arial Unicode MS" pitchFamily="34" charset="-128"/>
                </a:rPr>
                <a:t>Task B</a:t>
              </a:r>
            </a:p>
          </p:txBody>
        </p:sp>
        <p:sp>
          <p:nvSpPr>
            <p:cNvPr id="84007" name="Oval 30"/>
            <p:cNvSpPr>
              <a:spLocks noChangeArrowheads="1"/>
            </p:cNvSpPr>
            <p:nvPr/>
          </p:nvSpPr>
          <p:spPr bwMode="auto">
            <a:xfrm>
              <a:off x="4886" y="1571"/>
              <a:ext cx="136" cy="13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008" name="Text Box 31"/>
            <p:cNvSpPr txBox="1">
              <a:spLocks noChangeArrowheads="1"/>
            </p:cNvSpPr>
            <p:nvPr/>
          </p:nvSpPr>
          <p:spPr bwMode="auto">
            <a:xfrm>
              <a:off x="5041" y="2057"/>
              <a:ext cx="51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Stim 2/</a:t>
              </a:r>
            </a:p>
            <a:p>
              <a:r>
                <a:rPr lang="de-DE" sz="1600">
                  <a:latin typeface="Arial Unicode MS" pitchFamily="34" charset="-128"/>
                </a:rPr>
                <a:t>Task B</a:t>
              </a:r>
            </a:p>
          </p:txBody>
        </p:sp>
        <p:cxnSp>
          <p:nvCxnSpPr>
            <p:cNvPr id="84009" name="AutoShape 32"/>
            <p:cNvCxnSpPr>
              <a:cxnSpLocks noChangeShapeType="1"/>
              <a:stCxn id="83999" idx="1"/>
              <a:endCxn id="84004" idx="2"/>
            </p:cNvCxnSpPr>
            <p:nvPr/>
          </p:nvCxnSpPr>
          <p:spPr bwMode="auto">
            <a:xfrm flipH="1" flipV="1">
              <a:off x="4389" y="1102"/>
              <a:ext cx="745" cy="287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cxnSp>
          <p:nvCxnSpPr>
            <p:cNvPr id="84010" name="AutoShape 33"/>
            <p:cNvCxnSpPr>
              <a:cxnSpLocks noChangeShapeType="1"/>
              <a:stCxn id="83999" idx="0"/>
              <a:endCxn id="84001" idx="2"/>
            </p:cNvCxnSpPr>
            <p:nvPr/>
          </p:nvCxnSpPr>
          <p:spPr bwMode="auto">
            <a:xfrm flipV="1">
              <a:off x="5295" y="1102"/>
              <a:ext cx="1" cy="221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cxnSp>
          <p:nvCxnSpPr>
            <p:cNvPr id="84011" name="AutoShape 34"/>
            <p:cNvCxnSpPr>
              <a:cxnSpLocks noChangeShapeType="1"/>
              <a:stCxn id="83997" idx="4"/>
              <a:endCxn id="84006" idx="0"/>
            </p:cNvCxnSpPr>
            <p:nvPr/>
          </p:nvCxnSpPr>
          <p:spPr bwMode="auto">
            <a:xfrm>
              <a:off x="4388" y="1775"/>
              <a:ext cx="2" cy="282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cxnSp>
          <p:nvCxnSpPr>
            <p:cNvPr id="84012" name="AutoShape 35"/>
            <p:cNvCxnSpPr>
              <a:cxnSpLocks noChangeShapeType="1"/>
              <a:stCxn id="83999" idx="4"/>
              <a:endCxn id="84008" idx="0"/>
            </p:cNvCxnSpPr>
            <p:nvPr/>
          </p:nvCxnSpPr>
          <p:spPr bwMode="auto">
            <a:xfrm>
              <a:off x="5295" y="1776"/>
              <a:ext cx="4" cy="281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cxnSp>
          <p:nvCxnSpPr>
            <p:cNvPr id="84013" name="AutoShape 36"/>
            <p:cNvCxnSpPr>
              <a:cxnSpLocks noChangeShapeType="1"/>
              <a:stCxn id="83999" idx="3"/>
              <a:endCxn id="84006" idx="0"/>
            </p:cNvCxnSpPr>
            <p:nvPr/>
          </p:nvCxnSpPr>
          <p:spPr bwMode="auto">
            <a:xfrm flipH="1">
              <a:off x="4390" y="1710"/>
              <a:ext cx="744" cy="347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cxnSp>
          <p:nvCxnSpPr>
            <p:cNvPr id="84014" name="AutoShape 37"/>
            <p:cNvCxnSpPr>
              <a:cxnSpLocks noChangeShapeType="1"/>
              <a:stCxn id="83997" idx="5"/>
              <a:endCxn id="84008" idx="0"/>
            </p:cNvCxnSpPr>
            <p:nvPr/>
          </p:nvCxnSpPr>
          <p:spPr bwMode="auto">
            <a:xfrm>
              <a:off x="4549" y="1709"/>
              <a:ext cx="750" cy="348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sp>
          <p:nvSpPr>
            <p:cNvPr id="84015" name="Text Box 38"/>
            <p:cNvSpPr txBox="1">
              <a:spLocks noChangeArrowheads="1"/>
            </p:cNvSpPr>
            <p:nvPr/>
          </p:nvSpPr>
          <p:spPr bwMode="auto">
            <a:xfrm>
              <a:off x="5589" y="1389"/>
              <a:ext cx="5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GLM</a:t>
              </a:r>
              <a:endParaRPr lang="en-US" sz="2400">
                <a:latin typeface="Arial Unicode MS" pitchFamily="34" charset="-128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067425" y="4884738"/>
            <a:ext cx="3995738" cy="1800225"/>
            <a:chOff x="3626" y="2840"/>
            <a:chExt cx="2517" cy="1134"/>
          </a:xfrm>
        </p:grpSpPr>
        <p:sp>
          <p:nvSpPr>
            <p:cNvPr id="83976" name="Oval 40"/>
            <p:cNvSpPr>
              <a:spLocks noChangeArrowheads="1"/>
            </p:cNvSpPr>
            <p:nvPr/>
          </p:nvSpPr>
          <p:spPr bwMode="auto">
            <a:xfrm>
              <a:off x="4840" y="3342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83977" name="AutoShape 41"/>
            <p:cNvCxnSpPr>
              <a:cxnSpLocks noChangeShapeType="1"/>
              <a:stCxn id="83978" idx="3"/>
              <a:endCxn id="83983" idx="0"/>
            </p:cNvCxnSpPr>
            <p:nvPr/>
          </p:nvCxnSpPr>
          <p:spPr bwMode="auto">
            <a:xfrm flipH="1">
              <a:off x="3848" y="3432"/>
              <a:ext cx="379" cy="84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sp>
          <p:nvSpPr>
            <p:cNvPr id="83978" name="Oval 42"/>
            <p:cNvSpPr>
              <a:spLocks noChangeAspect="1" noChangeArrowheads="1"/>
            </p:cNvSpPr>
            <p:nvPr/>
          </p:nvSpPr>
          <p:spPr bwMode="auto">
            <a:xfrm>
              <a:off x="4161" y="3045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Text Box 43"/>
            <p:cNvSpPr txBox="1">
              <a:spLocks noChangeArrowheads="1"/>
            </p:cNvSpPr>
            <p:nvPr/>
          </p:nvSpPr>
          <p:spPr bwMode="auto">
            <a:xfrm>
              <a:off x="4265" y="3173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latin typeface="Arial Unicode MS" pitchFamily="34" charset="-128"/>
                </a:rPr>
                <a:t>X</a:t>
              </a:r>
              <a:r>
                <a:rPr lang="de-DE" sz="1600" baseline="-25000"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83980" name="Oval 44"/>
            <p:cNvSpPr>
              <a:spLocks noChangeAspect="1" noChangeArrowheads="1"/>
            </p:cNvSpPr>
            <p:nvPr/>
          </p:nvSpPr>
          <p:spPr bwMode="auto">
            <a:xfrm>
              <a:off x="5068" y="3046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45"/>
            <p:cNvSpPr txBox="1">
              <a:spLocks noChangeArrowheads="1"/>
            </p:cNvSpPr>
            <p:nvPr/>
          </p:nvSpPr>
          <p:spPr bwMode="auto">
            <a:xfrm>
              <a:off x="5166" y="3173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latin typeface="Arial Unicode MS" pitchFamily="34" charset="-128"/>
                </a:rPr>
                <a:t>X</a:t>
              </a:r>
              <a:r>
                <a:rPr lang="de-DE" sz="1600" baseline="-25000"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83982" name="AutoShape 46"/>
            <p:cNvCxnSpPr>
              <a:cxnSpLocks noChangeShapeType="1"/>
              <a:stCxn id="83978" idx="5"/>
              <a:endCxn id="83980" idx="3"/>
            </p:cNvCxnSpPr>
            <p:nvPr/>
          </p:nvCxnSpPr>
          <p:spPr bwMode="auto">
            <a:xfrm>
              <a:off x="4549" y="3432"/>
              <a:ext cx="585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3983" name="Text Box 47"/>
            <p:cNvSpPr txBox="1">
              <a:spLocks noChangeArrowheads="1"/>
            </p:cNvSpPr>
            <p:nvPr/>
          </p:nvSpPr>
          <p:spPr bwMode="auto">
            <a:xfrm>
              <a:off x="3626" y="3516"/>
              <a:ext cx="4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Stim2</a:t>
              </a:r>
            </a:p>
          </p:txBody>
        </p:sp>
        <p:cxnSp>
          <p:nvCxnSpPr>
            <p:cNvPr id="83984" name="AutoShape 48"/>
            <p:cNvCxnSpPr>
              <a:cxnSpLocks noChangeShapeType="1"/>
              <a:stCxn id="83980" idx="1"/>
              <a:endCxn id="83978" idx="7"/>
            </p:cNvCxnSpPr>
            <p:nvPr/>
          </p:nvCxnSpPr>
          <p:spPr bwMode="auto">
            <a:xfrm flipH="1" flipV="1">
              <a:off x="4549" y="3111"/>
              <a:ext cx="585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3985" name="Oval 49"/>
            <p:cNvSpPr>
              <a:spLocks noChangeArrowheads="1"/>
            </p:cNvSpPr>
            <p:nvPr/>
          </p:nvSpPr>
          <p:spPr bwMode="auto">
            <a:xfrm>
              <a:off x="4834" y="3110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83986" name="AutoShape 50"/>
            <p:cNvCxnSpPr>
              <a:cxnSpLocks noChangeShapeType="1"/>
              <a:stCxn id="83978" idx="1"/>
              <a:endCxn id="83987" idx="2"/>
            </p:cNvCxnSpPr>
            <p:nvPr/>
          </p:nvCxnSpPr>
          <p:spPr bwMode="auto">
            <a:xfrm flipH="1" flipV="1">
              <a:off x="3848" y="3034"/>
              <a:ext cx="379" cy="77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triangle" w="med" len="med"/>
              <a:tailEnd/>
            </a:ln>
          </p:spPr>
        </p:cxnSp>
        <p:sp>
          <p:nvSpPr>
            <p:cNvPr id="83987" name="Text Box 51"/>
            <p:cNvSpPr txBox="1">
              <a:spLocks noChangeArrowheads="1"/>
            </p:cNvSpPr>
            <p:nvPr/>
          </p:nvSpPr>
          <p:spPr bwMode="auto">
            <a:xfrm>
              <a:off x="3626" y="2840"/>
              <a:ext cx="4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Stim1</a:t>
              </a:r>
            </a:p>
          </p:txBody>
        </p:sp>
        <p:sp>
          <p:nvSpPr>
            <p:cNvPr id="83988" name="Oval 52"/>
            <p:cNvSpPr>
              <a:spLocks noChangeArrowheads="1"/>
            </p:cNvSpPr>
            <p:nvPr/>
          </p:nvSpPr>
          <p:spPr bwMode="auto">
            <a:xfrm>
              <a:off x="4621" y="3294"/>
              <a:ext cx="136" cy="13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83989" name="AutoShape 53"/>
            <p:cNvCxnSpPr>
              <a:cxnSpLocks noChangeShapeType="1"/>
              <a:stCxn id="83988" idx="4"/>
              <a:endCxn id="83990" idx="0"/>
            </p:cNvCxnSpPr>
            <p:nvPr/>
          </p:nvCxnSpPr>
          <p:spPr bwMode="auto">
            <a:xfrm flipH="1">
              <a:off x="4463" y="3430"/>
              <a:ext cx="226" cy="350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oval" w="med" len="med"/>
              <a:tailEnd/>
            </a:ln>
          </p:spPr>
        </p:cxnSp>
        <p:sp>
          <p:nvSpPr>
            <p:cNvPr id="83990" name="Text Box 54"/>
            <p:cNvSpPr txBox="1">
              <a:spLocks noChangeArrowheads="1"/>
            </p:cNvSpPr>
            <p:nvPr/>
          </p:nvSpPr>
          <p:spPr bwMode="auto">
            <a:xfrm>
              <a:off x="4206" y="3780"/>
              <a:ext cx="5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Task A</a:t>
              </a:r>
            </a:p>
          </p:txBody>
        </p:sp>
        <p:sp>
          <p:nvSpPr>
            <p:cNvPr id="83991" name="Oval 55"/>
            <p:cNvSpPr>
              <a:spLocks noChangeArrowheads="1"/>
            </p:cNvSpPr>
            <p:nvPr/>
          </p:nvSpPr>
          <p:spPr bwMode="auto">
            <a:xfrm>
              <a:off x="4886" y="3294"/>
              <a:ext cx="136" cy="13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992" name="Text Box 56"/>
            <p:cNvSpPr txBox="1">
              <a:spLocks noChangeArrowheads="1"/>
            </p:cNvSpPr>
            <p:nvPr/>
          </p:nvSpPr>
          <p:spPr bwMode="auto">
            <a:xfrm>
              <a:off x="4886" y="3780"/>
              <a:ext cx="5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600">
                  <a:latin typeface="Arial Unicode MS" pitchFamily="34" charset="-128"/>
                </a:rPr>
                <a:t>Task B</a:t>
              </a:r>
            </a:p>
          </p:txBody>
        </p:sp>
        <p:cxnSp>
          <p:nvCxnSpPr>
            <p:cNvPr id="83993" name="AutoShape 57"/>
            <p:cNvCxnSpPr>
              <a:cxnSpLocks noChangeShapeType="1"/>
              <a:stCxn id="83991" idx="4"/>
              <a:endCxn id="83992" idx="0"/>
            </p:cNvCxnSpPr>
            <p:nvPr/>
          </p:nvCxnSpPr>
          <p:spPr bwMode="auto">
            <a:xfrm>
              <a:off x="4954" y="3430"/>
              <a:ext cx="189" cy="350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 type="oval" w="med" len="med"/>
              <a:tailEnd/>
            </a:ln>
          </p:spPr>
        </p:cxnSp>
        <p:sp>
          <p:nvSpPr>
            <p:cNvPr id="83994" name="Text Box 58"/>
            <p:cNvSpPr txBox="1">
              <a:spLocks noChangeArrowheads="1"/>
            </p:cNvSpPr>
            <p:nvPr/>
          </p:nvSpPr>
          <p:spPr bwMode="auto">
            <a:xfrm>
              <a:off x="5589" y="3142"/>
              <a:ext cx="55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DCM</a:t>
              </a:r>
              <a:endParaRPr lang="en-US" sz="2400">
                <a:latin typeface="Arial Unicode MS" pitchFamily="34" charset="-128"/>
              </a:endParaRPr>
            </a:p>
          </p:txBody>
        </p:sp>
      </p:grpSp>
      <p:sp>
        <p:nvSpPr>
          <p:cNvPr id="1666107" name="Text Box 59"/>
          <p:cNvSpPr txBox="1">
            <a:spLocks noChangeArrowheads="1"/>
          </p:cNvSpPr>
          <p:nvPr/>
        </p:nvSpPr>
        <p:spPr bwMode="auto">
          <a:xfrm>
            <a:off x="330200" y="4879975"/>
            <a:ext cx="4646613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Let’s assume that an SPM analysis shows a main effect of stimulus in X</a:t>
            </a:r>
            <a:r>
              <a:rPr lang="en-GB" sz="2000" b="0" baseline="-25000">
                <a:latin typeface="Arial Unicode MS" pitchFamily="34" charset="-128"/>
              </a:rPr>
              <a:t>1</a:t>
            </a:r>
            <a:r>
              <a:rPr lang="en-GB" sz="2000" b="0">
                <a:latin typeface="Arial Unicode MS" pitchFamily="34" charset="-128"/>
              </a:rPr>
              <a:t> and a stimulus 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</a:t>
            </a:r>
            <a:r>
              <a:rPr lang="en-GB" sz="2000" b="0">
                <a:latin typeface="Arial Unicode MS" pitchFamily="34" charset="-128"/>
              </a:rPr>
              <a:t> task interaction in X</a:t>
            </a:r>
            <a:r>
              <a:rPr lang="en-GB" sz="2000" b="0" baseline="-25000">
                <a:latin typeface="Arial Unicode MS" pitchFamily="34" charset="-128"/>
              </a:rPr>
              <a:t>2</a:t>
            </a:r>
            <a:r>
              <a:rPr lang="en-GB" sz="2000" b="0">
                <a:latin typeface="Arial Unicode MS" pitchFamily="34" charset="-128"/>
              </a:rPr>
              <a:t>. 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How do we model this using DCM?</a:t>
            </a:r>
            <a:endParaRPr lang="en-US" sz="2000" b="0">
              <a:latin typeface="Arial Unicode MS" pitchFamily="34" charset="-128"/>
            </a:endParaRPr>
          </a:p>
        </p:txBody>
      </p:sp>
      <p:sp>
        <p:nvSpPr>
          <p:cNvPr id="1666108" name="AutoShape 60"/>
          <p:cNvSpPr>
            <a:spLocks noChangeArrowheads="1"/>
          </p:cNvSpPr>
          <p:nvPr/>
        </p:nvSpPr>
        <p:spPr bwMode="auto">
          <a:xfrm>
            <a:off x="5073650" y="5414963"/>
            <a:ext cx="1081088" cy="358775"/>
          </a:xfrm>
          <a:prstGeom prst="rightArrow">
            <a:avLst>
              <a:gd name="adj1" fmla="val 50000"/>
              <a:gd name="adj2" fmla="val 7533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107" grpId="0"/>
      <p:bldP spid="1666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oN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219075"/>
            <a:ext cx="4481513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913438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6500813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6799263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7386638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7629525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8216900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8494713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9082088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5865813" y="3074988"/>
            <a:ext cx="69691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1</a:t>
            </a:r>
            <a:br>
              <a:rPr lang="en-GB" sz="130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FF0000"/>
                </a:solidFill>
                <a:latin typeface="Arial Unicode MS" pitchFamily="34" charset="-128"/>
              </a:rPr>
              <a:t>Task A</a:t>
            </a:r>
            <a:endParaRPr lang="en-US" sz="13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751638" y="3073400"/>
            <a:ext cx="69691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2</a:t>
            </a:r>
            <a:r>
              <a:rPr lang="en-GB" sz="1300">
                <a:solidFill>
                  <a:srgbClr val="FF0000"/>
                </a:solidFill>
                <a:latin typeface="Arial Unicode MS" pitchFamily="34" charset="-128"/>
              </a:rPr>
              <a:t/>
            </a:r>
            <a:br>
              <a:rPr lang="en-GB" sz="1300">
                <a:solidFill>
                  <a:srgbClr val="FF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FF0000"/>
                </a:solidFill>
                <a:latin typeface="Arial Unicode MS" pitchFamily="34" charset="-128"/>
              </a:rPr>
              <a:t>Task A</a:t>
            </a:r>
            <a:endParaRPr lang="en-US" sz="13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7573963" y="3068638"/>
            <a:ext cx="698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1</a:t>
            </a:r>
            <a:br>
              <a:rPr lang="en-GB" sz="130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33CC33"/>
                </a:solidFill>
                <a:latin typeface="Arial Unicode MS" pitchFamily="34" charset="-128"/>
              </a:rPr>
              <a:t>Task B</a:t>
            </a:r>
            <a:endParaRPr lang="en-US" sz="1300">
              <a:solidFill>
                <a:srgbClr val="33CC33"/>
              </a:solidFill>
              <a:latin typeface="Arial Unicode MS" pitchFamily="34" charset="-128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8432800" y="3068638"/>
            <a:ext cx="698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2</a:t>
            </a:r>
            <a:br>
              <a:rPr lang="en-GB" sz="130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33CC33"/>
                </a:solidFill>
                <a:latin typeface="Arial Unicode MS" pitchFamily="34" charset="-128"/>
              </a:rPr>
              <a:t>Task B</a:t>
            </a:r>
            <a:endParaRPr lang="en-US" sz="1300">
              <a:solidFill>
                <a:srgbClr val="33CC33"/>
              </a:solidFill>
              <a:latin typeface="Arial Unicode MS" pitchFamily="34" charset="-128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5937250" y="692150"/>
            <a:ext cx="574675" cy="5257800"/>
          </a:xfrm>
          <a:prstGeom prst="rect">
            <a:avLst/>
          </a:prstGeom>
          <a:solidFill>
            <a:srgbClr val="FF0000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6799263" y="692150"/>
            <a:ext cx="576262" cy="5257800"/>
          </a:xfrm>
          <a:prstGeom prst="rect">
            <a:avLst/>
          </a:prstGeom>
          <a:solidFill>
            <a:srgbClr val="FF0000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634288" y="698500"/>
            <a:ext cx="576262" cy="5257800"/>
          </a:xfrm>
          <a:prstGeom prst="rect">
            <a:avLst/>
          </a:prstGeom>
          <a:solidFill>
            <a:srgbClr val="33CC33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8502650" y="692150"/>
            <a:ext cx="577850" cy="5257800"/>
          </a:xfrm>
          <a:prstGeom prst="rect">
            <a:avLst/>
          </a:prstGeom>
          <a:solidFill>
            <a:srgbClr val="33CC33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679450" y="455613"/>
            <a:ext cx="3817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latin typeface="Arial Unicode MS" pitchFamily="34" charset="-128"/>
              </a:rPr>
              <a:t>Simulated data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5153025" y="1604963"/>
            <a:ext cx="4460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00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endParaRPr lang="en-US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5153025" y="4652963"/>
            <a:ext cx="4460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00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  <a:endParaRPr lang="en-US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3360738" y="3194050"/>
            <a:ext cx="5413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</a:rPr>
              <a:t>+++</a:t>
            </a:r>
            <a:endParaRPr lang="en-US" sz="1600" b="0">
              <a:latin typeface="Arial Unicode MS" pitchFamily="34" charset="-128"/>
            </a:endParaRPr>
          </a:p>
        </p:txBody>
      </p:sp>
      <p:cxnSp>
        <p:nvCxnSpPr>
          <p:cNvPr id="85015" name="AutoShape 23"/>
          <p:cNvCxnSpPr>
            <a:cxnSpLocks noChangeShapeType="1"/>
            <a:stCxn id="85016" idx="3"/>
            <a:endCxn id="85021" idx="3"/>
          </p:cNvCxnSpPr>
          <p:nvPr/>
        </p:nvCxnSpPr>
        <p:spPr bwMode="auto">
          <a:xfrm flipH="1">
            <a:off x="1889125" y="3529013"/>
            <a:ext cx="769938" cy="26987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85016" name="Oval 24"/>
          <p:cNvSpPr>
            <a:spLocks noChangeAspect="1" noChangeArrowheads="1"/>
          </p:cNvSpPr>
          <p:nvPr/>
        </p:nvSpPr>
        <p:spPr bwMode="auto">
          <a:xfrm>
            <a:off x="2554288" y="2914650"/>
            <a:ext cx="720725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2708275" y="3070225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de-DE" sz="200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85018" name="Oval 26"/>
          <p:cNvSpPr>
            <a:spLocks noChangeAspect="1" noChangeArrowheads="1"/>
          </p:cNvSpPr>
          <p:nvPr/>
        </p:nvSpPr>
        <p:spPr bwMode="auto">
          <a:xfrm>
            <a:off x="3994150" y="2916238"/>
            <a:ext cx="719138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4143375" y="30638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de-DE" sz="200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</a:p>
        </p:txBody>
      </p:sp>
      <p:cxnSp>
        <p:nvCxnSpPr>
          <p:cNvPr id="85020" name="AutoShape 28"/>
          <p:cNvCxnSpPr>
            <a:cxnSpLocks noChangeShapeType="1"/>
            <a:stCxn id="85016" idx="5"/>
            <a:endCxn id="85018" idx="3"/>
          </p:cNvCxnSpPr>
          <p:nvPr/>
        </p:nvCxnSpPr>
        <p:spPr bwMode="auto">
          <a:xfrm>
            <a:off x="3170238" y="3529013"/>
            <a:ext cx="928687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15938" y="3614738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Stimulus 2</a:t>
            </a:r>
            <a:endParaRPr lang="de-DE" sz="2000" b="0" baseline="-25000">
              <a:latin typeface="Arial Unicode MS" pitchFamily="34" charset="-128"/>
            </a:endParaRPr>
          </a:p>
        </p:txBody>
      </p:sp>
      <p:cxnSp>
        <p:nvCxnSpPr>
          <p:cNvPr id="85022" name="AutoShape 30"/>
          <p:cNvCxnSpPr>
            <a:cxnSpLocks noChangeShapeType="1"/>
            <a:stCxn id="85018" idx="1"/>
            <a:endCxn id="85016" idx="7"/>
          </p:cNvCxnSpPr>
          <p:nvPr/>
        </p:nvCxnSpPr>
        <p:spPr bwMode="auto">
          <a:xfrm flipH="1" flipV="1">
            <a:off x="3170238" y="3019425"/>
            <a:ext cx="928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5023" name="AutoShape 31"/>
          <p:cNvCxnSpPr>
            <a:cxnSpLocks noChangeShapeType="1"/>
            <a:stCxn id="85016" idx="1"/>
            <a:endCxn id="85024" idx="3"/>
          </p:cNvCxnSpPr>
          <p:nvPr/>
        </p:nvCxnSpPr>
        <p:spPr bwMode="auto">
          <a:xfrm flipH="1" flipV="1">
            <a:off x="1889125" y="2725738"/>
            <a:ext cx="769938" cy="293687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515938" y="2541588"/>
            <a:ext cx="137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Stimulus 1</a:t>
            </a:r>
            <a:endParaRPr lang="de-DE" sz="2000" b="0" baseline="-25000">
              <a:latin typeface="Arial Unicode MS" pitchFamily="34" charset="-128"/>
            </a:endParaRPr>
          </a:p>
        </p:txBody>
      </p:sp>
      <p:sp>
        <p:nvSpPr>
          <p:cNvPr id="85025" name="Oval 33"/>
          <p:cNvSpPr>
            <a:spLocks noChangeArrowheads="1"/>
          </p:cNvSpPr>
          <p:nvPr/>
        </p:nvSpPr>
        <p:spPr bwMode="auto">
          <a:xfrm>
            <a:off x="3284538" y="3309938"/>
            <a:ext cx="215900" cy="2159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85026" name="AutoShape 34"/>
          <p:cNvCxnSpPr>
            <a:cxnSpLocks noChangeShapeType="1"/>
            <a:stCxn id="85025" idx="4"/>
            <a:endCxn id="85027" idx="0"/>
          </p:cNvCxnSpPr>
          <p:nvPr/>
        </p:nvCxnSpPr>
        <p:spPr bwMode="auto">
          <a:xfrm flipH="1">
            <a:off x="2909888" y="3525838"/>
            <a:ext cx="482600" cy="812800"/>
          </a:xfrm>
          <a:prstGeom prst="straightConnector1">
            <a:avLst/>
          </a:prstGeom>
          <a:noFill/>
          <a:ln w="38100">
            <a:solidFill>
              <a:srgbClr val="FF7C80"/>
            </a:solidFill>
            <a:round/>
            <a:headEnd type="oval" w="med" len="med"/>
            <a:tailEnd/>
          </a:ln>
        </p:spPr>
      </p:cxn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2422525" y="4338638"/>
            <a:ext cx="97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FF7C80"/>
                </a:solidFill>
                <a:latin typeface="Arial Unicode MS" pitchFamily="34" charset="-128"/>
              </a:rPr>
              <a:t>Task A</a:t>
            </a:r>
            <a:endParaRPr lang="de-DE" sz="2000" b="0" baseline="-25000">
              <a:solidFill>
                <a:srgbClr val="FF7C80"/>
              </a:solidFill>
              <a:latin typeface="Arial Unicode MS" pitchFamily="34" charset="-128"/>
            </a:endParaRPr>
          </a:p>
        </p:txBody>
      </p:sp>
      <p:sp>
        <p:nvSpPr>
          <p:cNvPr id="85028" name="Oval 36"/>
          <p:cNvSpPr>
            <a:spLocks noChangeArrowheads="1"/>
          </p:cNvSpPr>
          <p:nvPr/>
        </p:nvSpPr>
        <p:spPr bwMode="auto">
          <a:xfrm>
            <a:off x="3705225" y="3309938"/>
            <a:ext cx="217488" cy="2159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3705225" y="4338638"/>
            <a:ext cx="976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66FF99"/>
                </a:solidFill>
                <a:latin typeface="Arial Unicode MS" pitchFamily="34" charset="-128"/>
              </a:rPr>
              <a:t>Task B</a:t>
            </a:r>
            <a:endParaRPr lang="de-DE" sz="2000" b="0" baseline="-25000">
              <a:solidFill>
                <a:srgbClr val="66FF99"/>
              </a:solidFill>
              <a:latin typeface="Arial Unicode MS" pitchFamily="34" charset="-128"/>
            </a:endParaRPr>
          </a:p>
        </p:txBody>
      </p:sp>
      <p:cxnSp>
        <p:nvCxnSpPr>
          <p:cNvPr id="85030" name="AutoShape 38"/>
          <p:cNvCxnSpPr>
            <a:cxnSpLocks noChangeShapeType="1"/>
            <a:stCxn id="85028" idx="4"/>
            <a:endCxn id="85029" idx="0"/>
          </p:cNvCxnSpPr>
          <p:nvPr/>
        </p:nvCxnSpPr>
        <p:spPr bwMode="auto">
          <a:xfrm>
            <a:off x="3814763" y="3525838"/>
            <a:ext cx="379412" cy="812800"/>
          </a:xfrm>
          <a:prstGeom prst="straightConnector1">
            <a:avLst/>
          </a:prstGeom>
          <a:noFill/>
          <a:ln w="38100">
            <a:solidFill>
              <a:srgbClr val="66FF99"/>
            </a:solidFill>
            <a:round/>
            <a:headEnd type="oval" w="med" len="med"/>
            <a:tailEnd/>
          </a:ln>
        </p:spPr>
      </p:cxnSp>
      <p:sp>
        <p:nvSpPr>
          <p:cNvPr id="85031" name="Text Box 39"/>
          <p:cNvSpPr txBox="1">
            <a:spLocks noChangeArrowheads="1"/>
          </p:cNvSpPr>
          <p:nvPr/>
        </p:nvSpPr>
        <p:spPr bwMode="auto">
          <a:xfrm>
            <a:off x="4046538" y="3836988"/>
            <a:ext cx="30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solidFill>
                  <a:srgbClr val="66FF99"/>
                </a:solidFill>
                <a:latin typeface="Arial Unicode MS" pitchFamily="34" charset="-128"/>
              </a:rPr>
              <a:t>+</a:t>
            </a:r>
            <a:endParaRPr lang="en-US" sz="1600" b="0">
              <a:solidFill>
                <a:srgbClr val="66FF99"/>
              </a:solidFill>
              <a:latin typeface="Arial Unicode MS" pitchFamily="34" charset="-128"/>
            </a:endParaRP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3108325" y="3836988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solidFill>
                  <a:srgbClr val="FF7C80"/>
                </a:solidFill>
                <a:latin typeface="Arial Unicode MS" pitchFamily="34" charset="-128"/>
              </a:rPr>
              <a:t>+++</a:t>
            </a:r>
            <a:endParaRPr lang="en-US" sz="1600" b="0">
              <a:solidFill>
                <a:srgbClr val="FF7C80"/>
              </a:solidFill>
              <a:latin typeface="Arial Unicode MS" pitchFamily="34" charset="-128"/>
            </a:endParaRPr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2016125" y="3716338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</a:rPr>
              <a:t>+</a:t>
            </a:r>
            <a:endParaRPr lang="en-US" sz="1600" b="0">
              <a:latin typeface="Arial Unicode MS" pitchFamily="34" charset="-128"/>
            </a:endParaRPr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2016125" y="2465388"/>
            <a:ext cx="5413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</a:rPr>
              <a:t>+++</a:t>
            </a:r>
            <a:endParaRPr lang="en-US" sz="1600" b="0">
              <a:latin typeface="Arial Unicode MS" pitchFamily="34" charset="-128"/>
            </a:endParaRPr>
          </a:p>
        </p:txBody>
      </p:sp>
      <p:sp>
        <p:nvSpPr>
          <p:cNvPr id="85035" name="Text Box 43"/>
          <p:cNvSpPr txBox="1">
            <a:spLocks noChangeArrowheads="1"/>
          </p:cNvSpPr>
          <p:nvPr/>
        </p:nvSpPr>
        <p:spPr bwMode="auto">
          <a:xfrm>
            <a:off x="3360738" y="2684463"/>
            <a:ext cx="30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</a:rPr>
              <a:t>+</a:t>
            </a:r>
            <a:endParaRPr lang="en-US" sz="1600" b="0">
              <a:latin typeface="Arial Unicode MS" pitchFamily="34" charset="-128"/>
            </a:endParaRPr>
          </a:p>
        </p:txBody>
      </p:sp>
      <p:cxnSp>
        <p:nvCxnSpPr>
          <p:cNvPr id="85036" name="AutoShape 44"/>
          <p:cNvCxnSpPr>
            <a:cxnSpLocks noChangeShapeType="1"/>
            <a:stCxn id="85016" idx="0"/>
            <a:endCxn id="85016" idx="7"/>
          </p:cNvCxnSpPr>
          <p:nvPr/>
        </p:nvCxnSpPr>
        <p:spPr bwMode="auto">
          <a:xfrm rot="5400000" flipV="1">
            <a:off x="2990056" y="2839244"/>
            <a:ext cx="104775" cy="255588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5037" name="AutoShape 45"/>
          <p:cNvCxnSpPr>
            <a:cxnSpLocks noChangeShapeType="1"/>
            <a:stCxn id="85018" idx="0"/>
            <a:endCxn id="85018" idx="7"/>
          </p:cNvCxnSpPr>
          <p:nvPr/>
        </p:nvCxnSpPr>
        <p:spPr bwMode="auto">
          <a:xfrm rot="5400000" flipV="1">
            <a:off x="4429125" y="2841626"/>
            <a:ext cx="104775" cy="254000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5038" name="Text Box 46"/>
          <p:cNvSpPr txBox="1">
            <a:spLocks noChangeArrowheads="1"/>
          </p:cNvSpPr>
          <p:nvPr/>
        </p:nvSpPr>
        <p:spPr bwMode="auto">
          <a:xfrm>
            <a:off x="2879725" y="2381250"/>
            <a:ext cx="285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latin typeface="Arial Unicode MS" pitchFamily="34" charset="-128"/>
              </a:rPr>
              <a:t>–</a:t>
            </a:r>
          </a:p>
        </p:txBody>
      </p:sp>
      <p:sp>
        <p:nvSpPr>
          <p:cNvPr id="85039" name="Text Box 47"/>
          <p:cNvSpPr txBox="1">
            <a:spLocks noChangeArrowheads="1"/>
          </p:cNvSpPr>
          <p:nvPr/>
        </p:nvSpPr>
        <p:spPr bwMode="auto">
          <a:xfrm>
            <a:off x="4329113" y="2381250"/>
            <a:ext cx="285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latin typeface="Arial Unicode MS" pitchFamily="34" charset="-128"/>
              </a:rPr>
              <a:t>–</a:t>
            </a:r>
          </a:p>
        </p:txBody>
      </p:sp>
      <p:pic>
        <p:nvPicPr>
          <p:cNvPr id="85040" name="Picture 48" descr="inputs_blocke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8" y="4689475"/>
            <a:ext cx="152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41" name="Picture 49" descr="inputs_blocke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868613"/>
            <a:ext cx="1524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42" name="Text Box 50"/>
          <p:cNvSpPr txBox="1">
            <a:spLocks noChangeArrowheads="1"/>
          </p:cNvSpPr>
          <p:nvPr/>
        </p:nvSpPr>
        <p:spPr bwMode="auto">
          <a:xfrm>
            <a:off x="347663" y="6183313"/>
            <a:ext cx="22939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0">
                <a:latin typeface="Times New Roman" pitchFamily="18" charset="0"/>
              </a:rPr>
              <a:t>Stephan et al. 2007, </a:t>
            </a:r>
            <a:r>
              <a:rPr lang="de-CH" b="0" i="1">
                <a:latin typeface="Times New Roman" pitchFamily="18" charset="0"/>
              </a:rPr>
              <a:t>J. Biosci.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N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838" y="220663"/>
            <a:ext cx="447833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No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219075"/>
            <a:ext cx="4478337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250950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1836738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136775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722563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965450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552825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830638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4418013" y="692150"/>
            <a:ext cx="0" cy="525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200150" y="3074988"/>
            <a:ext cx="698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1</a:t>
            </a:r>
            <a:br>
              <a:rPr lang="en-GB" sz="130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FF0000"/>
                </a:solidFill>
                <a:latin typeface="Arial Unicode MS" pitchFamily="34" charset="-128"/>
              </a:rPr>
              <a:t>Task A</a:t>
            </a:r>
            <a:endParaRPr lang="en-US" sz="13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085975" y="3073400"/>
            <a:ext cx="698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2</a:t>
            </a:r>
            <a:r>
              <a:rPr lang="en-GB" sz="1300">
                <a:solidFill>
                  <a:srgbClr val="FF0000"/>
                </a:solidFill>
                <a:latin typeface="Arial Unicode MS" pitchFamily="34" charset="-128"/>
              </a:rPr>
              <a:t/>
            </a:r>
            <a:br>
              <a:rPr lang="en-GB" sz="1300">
                <a:solidFill>
                  <a:srgbClr val="FF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FF0000"/>
                </a:solidFill>
                <a:latin typeface="Arial Unicode MS" pitchFamily="34" charset="-128"/>
              </a:rPr>
              <a:t>Task A</a:t>
            </a:r>
            <a:endParaRPr lang="en-US" sz="13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2909888" y="3068638"/>
            <a:ext cx="698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1</a:t>
            </a:r>
            <a:br>
              <a:rPr lang="en-GB" sz="130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33CC33"/>
                </a:solidFill>
                <a:latin typeface="Arial Unicode MS" pitchFamily="34" charset="-128"/>
              </a:rPr>
              <a:t>Task B</a:t>
            </a:r>
            <a:endParaRPr lang="en-US" sz="1300">
              <a:solidFill>
                <a:srgbClr val="33CC33"/>
              </a:solidFill>
              <a:latin typeface="Arial Unicode MS" pitchFamily="34" charset="-128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3768725" y="3068638"/>
            <a:ext cx="698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>
                <a:solidFill>
                  <a:srgbClr val="000000"/>
                </a:solidFill>
                <a:latin typeface="Arial Unicode MS" pitchFamily="34" charset="-128"/>
              </a:rPr>
              <a:t>Stim 2</a:t>
            </a:r>
            <a:br>
              <a:rPr lang="en-GB" sz="130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1300">
                <a:solidFill>
                  <a:srgbClr val="33CC33"/>
                </a:solidFill>
                <a:latin typeface="Arial Unicode MS" pitchFamily="34" charset="-128"/>
              </a:rPr>
              <a:t>Task B</a:t>
            </a:r>
            <a:endParaRPr lang="en-US" sz="1300">
              <a:solidFill>
                <a:srgbClr val="33CC33"/>
              </a:solidFill>
              <a:latin typeface="Arial Unicode MS" pitchFamily="34" charset="-128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271588" y="692150"/>
            <a:ext cx="576262" cy="5257800"/>
          </a:xfrm>
          <a:prstGeom prst="rect">
            <a:avLst/>
          </a:prstGeom>
          <a:solidFill>
            <a:srgbClr val="FF0000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136775" y="692150"/>
            <a:ext cx="574675" cy="5257800"/>
          </a:xfrm>
          <a:prstGeom prst="rect">
            <a:avLst/>
          </a:prstGeom>
          <a:solidFill>
            <a:srgbClr val="FF0000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970213" y="698500"/>
            <a:ext cx="576262" cy="5257800"/>
          </a:xfrm>
          <a:prstGeom prst="rect">
            <a:avLst/>
          </a:prstGeom>
          <a:solidFill>
            <a:srgbClr val="33CC33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3838575" y="692150"/>
            <a:ext cx="576263" cy="5257800"/>
          </a:xfrm>
          <a:prstGeom prst="rect">
            <a:avLst/>
          </a:prstGeom>
          <a:solidFill>
            <a:srgbClr val="33CC33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6" name="AutoShape 20"/>
          <p:cNvSpPr>
            <a:spLocks noChangeArrowheads="1"/>
          </p:cNvSpPr>
          <p:nvPr/>
        </p:nvSpPr>
        <p:spPr bwMode="auto">
          <a:xfrm>
            <a:off x="4710113" y="5657850"/>
            <a:ext cx="1079500" cy="358775"/>
          </a:xfrm>
          <a:prstGeom prst="rightArrow">
            <a:avLst>
              <a:gd name="adj1" fmla="val 50000"/>
              <a:gd name="adj2" fmla="val 75221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3675063" y="6242050"/>
            <a:ext cx="3176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plus added noise (SNR=1)</a:t>
            </a:r>
            <a:endParaRPr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465138" y="1604963"/>
            <a:ext cx="444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00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endParaRPr lang="en-US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465138" y="4652963"/>
            <a:ext cx="444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00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  <a:endParaRPr lang="en-US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6238875" y="693738"/>
            <a:ext cx="576263" cy="5257800"/>
          </a:xfrm>
          <a:prstGeom prst="rect">
            <a:avLst/>
          </a:prstGeom>
          <a:solidFill>
            <a:srgbClr val="FF0000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7102475" y="693738"/>
            <a:ext cx="577850" cy="5257800"/>
          </a:xfrm>
          <a:prstGeom prst="rect">
            <a:avLst/>
          </a:prstGeom>
          <a:solidFill>
            <a:srgbClr val="FF0000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7937500" y="700088"/>
            <a:ext cx="576263" cy="5257800"/>
          </a:xfrm>
          <a:prstGeom prst="rect">
            <a:avLst/>
          </a:prstGeom>
          <a:solidFill>
            <a:srgbClr val="33CC33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8805863" y="693738"/>
            <a:ext cx="576262" cy="5257800"/>
          </a:xfrm>
          <a:prstGeom prst="rect">
            <a:avLst/>
          </a:prstGeom>
          <a:solidFill>
            <a:srgbClr val="33CC33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71500" y="187325"/>
            <a:ext cx="9410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800" dirty="0">
                <a:latin typeface="Arial Unicode MS" pitchFamily="34" charset="-128"/>
              </a:rPr>
              <a:t>Some models </a:t>
            </a:r>
            <a:r>
              <a:rPr lang="de-DE" sz="2800" dirty="0" smtClean="0">
                <a:latin typeface="Arial Unicode MS" pitchFamily="34" charset="-128"/>
              </a:rPr>
              <a:t>of effective </a:t>
            </a:r>
            <a:r>
              <a:rPr lang="de-DE" sz="2800" dirty="0">
                <a:latin typeface="Arial Unicode MS" pitchFamily="34" charset="-128"/>
              </a:rPr>
              <a:t>connectivity </a:t>
            </a:r>
            <a:r>
              <a:rPr lang="de-DE" sz="2800" dirty="0" smtClean="0">
                <a:latin typeface="Arial Unicode MS" pitchFamily="34" charset="-128"/>
              </a:rPr>
              <a:t>for fMRI </a:t>
            </a:r>
            <a:r>
              <a:rPr lang="de-DE" sz="2800" dirty="0">
                <a:latin typeface="Arial Unicode MS" pitchFamily="34" charset="-128"/>
              </a:rPr>
              <a:t>data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1000" y="1516746"/>
            <a:ext cx="9677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Structural Equation Modelling (SEM) </a:t>
            </a:r>
            <a:br>
              <a:rPr lang="de-DE" sz="2400" b="0" dirty="0">
                <a:latin typeface="Arial Unicode MS" pitchFamily="34" charset="-128"/>
              </a:rPr>
            </a:br>
            <a:r>
              <a:rPr lang="de-DE" sz="1800" b="0" dirty="0">
                <a:latin typeface="Arial Unicode MS" pitchFamily="34" charset="-128"/>
              </a:rPr>
              <a:t>McIntosh et al. 1991, 1994; Büchel &amp; Friston 1997; Bullmore et al. 2000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regression models </a:t>
            </a:r>
            <a:br>
              <a:rPr lang="de-DE" sz="2400" b="0" dirty="0">
                <a:latin typeface="Arial Unicode MS" pitchFamily="34" charset="-128"/>
              </a:rPr>
            </a:br>
            <a:r>
              <a:rPr lang="de-DE" sz="2400" b="0" dirty="0">
                <a:latin typeface="Arial Unicode MS" pitchFamily="34" charset="-128"/>
              </a:rPr>
              <a:t>(e.g. psycho-physiological interactions, PPIs)</a:t>
            </a:r>
            <a:br>
              <a:rPr lang="de-DE" sz="2400" b="0" dirty="0">
                <a:latin typeface="Arial Unicode MS" pitchFamily="34" charset="-128"/>
              </a:rPr>
            </a:br>
            <a:r>
              <a:rPr lang="de-DE" sz="1800" b="0" dirty="0">
                <a:latin typeface="Arial Unicode MS" pitchFamily="34" charset="-128"/>
              </a:rPr>
              <a:t>Friston et al. 1997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Volterra kernels </a:t>
            </a:r>
            <a:br>
              <a:rPr lang="de-DE" sz="2400" b="0" dirty="0">
                <a:latin typeface="Arial Unicode MS" pitchFamily="34" charset="-128"/>
              </a:rPr>
            </a:br>
            <a:r>
              <a:rPr lang="de-DE" sz="1800" b="0" dirty="0">
                <a:latin typeface="Arial Unicode MS" pitchFamily="34" charset="-128"/>
              </a:rPr>
              <a:t>Friston &amp; Büchel 2000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Time series models (e.g. </a:t>
            </a:r>
            <a:r>
              <a:rPr lang="de-DE" sz="2400" b="0" dirty="0" smtClean="0">
                <a:latin typeface="Arial Unicode MS" pitchFamily="34" charset="-128"/>
              </a:rPr>
              <a:t>MAR/VAR, </a:t>
            </a:r>
            <a:r>
              <a:rPr lang="de-DE" sz="2400" b="0" dirty="0">
                <a:latin typeface="Arial Unicode MS" pitchFamily="34" charset="-128"/>
              </a:rPr>
              <a:t>Granger causality)</a:t>
            </a:r>
            <a:br>
              <a:rPr lang="de-DE" sz="2400" b="0" dirty="0">
                <a:latin typeface="Arial Unicode MS" pitchFamily="34" charset="-128"/>
              </a:rPr>
            </a:br>
            <a:r>
              <a:rPr lang="de-DE" sz="1800" b="0" dirty="0">
                <a:latin typeface="Arial Unicode MS" pitchFamily="34" charset="-128"/>
              </a:rPr>
              <a:t>Harrison et al. 2003, Goebel et al. 2003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Dynamic Causal Modelling (DCM)</a:t>
            </a:r>
            <a:br>
              <a:rPr lang="de-DE" sz="2400" b="0" dirty="0">
                <a:latin typeface="Arial Unicode MS" pitchFamily="34" charset="-128"/>
              </a:rPr>
            </a:br>
            <a:r>
              <a:rPr lang="de-DE" sz="1800" b="0" i="1" dirty="0">
                <a:latin typeface="Arial Unicode MS" pitchFamily="34" charset="-128"/>
              </a:rPr>
              <a:t>bilinear: </a:t>
            </a:r>
            <a:r>
              <a:rPr lang="de-DE" sz="1800" b="0" i="1" dirty="0" smtClean="0">
                <a:latin typeface="Arial Unicode MS" pitchFamily="34" charset="-128"/>
              </a:rPr>
              <a:t> </a:t>
            </a:r>
            <a:r>
              <a:rPr lang="de-DE" sz="1800" b="0" dirty="0" smtClean="0">
                <a:latin typeface="Arial Unicode MS" pitchFamily="34" charset="-128"/>
              </a:rPr>
              <a:t>Friston </a:t>
            </a:r>
            <a:r>
              <a:rPr lang="de-DE" sz="1800" b="0" dirty="0">
                <a:latin typeface="Arial Unicode MS" pitchFamily="34" charset="-128"/>
              </a:rPr>
              <a:t>et al. 2003;   </a:t>
            </a:r>
            <a:r>
              <a:rPr lang="de-DE" sz="1800" b="0" i="1" dirty="0">
                <a:latin typeface="Arial Unicode MS" pitchFamily="34" charset="-128"/>
              </a:rPr>
              <a:t>nonlinear:</a:t>
            </a:r>
            <a:r>
              <a:rPr lang="de-DE" sz="1800" b="0" dirty="0">
                <a:latin typeface="Arial Unicode MS" pitchFamily="34" charset="-128"/>
              </a:rPr>
              <a:t> </a:t>
            </a:r>
            <a:r>
              <a:rPr lang="de-DE" sz="1800" b="0" dirty="0" smtClean="0">
                <a:latin typeface="Arial Unicode MS" pitchFamily="34" charset="-128"/>
              </a:rPr>
              <a:t> Stephan </a:t>
            </a:r>
            <a:r>
              <a:rPr lang="de-DE" sz="1800" b="0" dirty="0">
                <a:latin typeface="Arial Unicode MS" pitchFamily="34" charset="-128"/>
              </a:rPr>
              <a:t>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DCM10 in SPM8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86354"/>
            <a:ext cx="9258300" cy="480233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CH" sz="2000" dirty="0" smtClean="0"/>
              <a:t>DCM10 was released as part of SPM8 in July 2010 (version 4010).</a:t>
            </a:r>
          </a:p>
          <a:p>
            <a:pPr>
              <a:spcBef>
                <a:spcPts val="2400"/>
              </a:spcBef>
            </a:pPr>
            <a:r>
              <a:rPr lang="de-CH" sz="2000" dirty="0" smtClean="0"/>
              <a:t>Introduced many new features, incl. two-state DCMs and stochastic DCMs</a:t>
            </a:r>
          </a:p>
          <a:p>
            <a:pPr>
              <a:spcBef>
                <a:spcPts val="2400"/>
              </a:spcBef>
            </a:pPr>
            <a:r>
              <a:rPr lang="de-CH" sz="2000" dirty="0" smtClean="0"/>
              <a:t>This led to various changes in model defaults, e.g.</a:t>
            </a:r>
          </a:p>
          <a:p>
            <a:pPr lvl="1">
              <a:spcBef>
                <a:spcPts val="600"/>
              </a:spcBef>
            </a:pPr>
            <a:r>
              <a:rPr lang="de-CH" sz="1800" dirty="0" smtClean="0"/>
              <a:t>inputs mean-centred</a:t>
            </a:r>
          </a:p>
          <a:p>
            <a:pPr lvl="1">
              <a:spcBef>
                <a:spcPts val="600"/>
              </a:spcBef>
            </a:pPr>
            <a:r>
              <a:rPr lang="de-CH" sz="1800" dirty="0" smtClean="0"/>
              <a:t>changes in coupling priors</a:t>
            </a:r>
          </a:p>
          <a:p>
            <a:pPr lvl="1">
              <a:spcBef>
                <a:spcPts val="600"/>
              </a:spcBef>
            </a:pPr>
            <a:r>
              <a:rPr lang="de-CH" sz="1800" dirty="0" smtClean="0"/>
              <a:t>self-connections: separately estimated for each area</a:t>
            </a:r>
          </a:p>
          <a:p>
            <a:pPr lvl="0">
              <a:spcBef>
                <a:spcPts val="2400"/>
              </a:spcBef>
            </a:pPr>
            <a:r>
              <a:rPr lang="de-CH" sz="2000" dirty="0" smtClean="0">
                <a:solidFill>
                  <a:srgbClr val="000000"/>
                </a:solidFill>
              </a:rPr>
              <a:t>For details, see: www.fil.ion.ucl.ac.uk/spm/software/spm8/SPM8_Release_Notes_r4010.pdf</a:t>
            </a:r>
          </a:p>
          <a:p>
            <a:pPr lvl="0">
              <a:spcBef>
                <a:spcPts val="2400"/>
              </a:spcBef>
            </a:pPr>
            <a:r>
              <a:rPr lang="de-CH" sz="2000" dirty="0" smtClean="0">
                <a:solidFill>
                  <a:srgbClr val="000000"/>
                </a:solidFill>
              </a:rPr>
              <a:t>Further changes in version 4290 (released April 2011) to accommodate new developments and give users more choice (e.g. whether or not to mean-centre inputs).</a:t>
            </a:r>
          </a:p>
        </p:txBody>
      </p:sp>
    </p:spTree>
    <p:extLst>
      <p:ext uri="{BB962C8B-B14F-4D97-AF65-F5344CB8AC3E}">
        <p14:creationId xmlns="" xmlns:p14="http://schemas.microsoft.com/office/powerpoint/2010/main" val="13480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evolution of DCM in SPM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86354"/>
            <a:ext cx="9258300" cy="2748617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de-CH" sz="2000" dirty="0" smtClean="0"/>
              <a:t>DCM is not one specific model, but a framework  for Bayesian inversion of dynamic system models</a:t>
            </a:r>
          </a:p>
          <a:p>
            <a:pPr lvl="0">
              <a:spcBef>
                <a:spcPts val="2400"/>
              </a:spcBef>
            </a:pPr>
            <a:r>
              <a:rPr lang="de-CH" sz="2000" dirty="0" smtClean="0"/>
              <a:t>The default implementation in SPM is evolving over time</a:t>
            </a:r>
          </a:p>
          <a:p>
            <a:pPr lvl="1">
              <a:spcBef>
                <a:spcPts val="600"/>
              </a:spcBef>
            </a:pPr>
            <a:r>
              <a:rPr lang="de-CH" sz="2000" dirty="0" smtClean="0"/>
              <a:t>better numerical routines for inversion</a:t>
            </a:r>
          </a:p>
          <a:p>
            <a:pPr lvl="1">
              <a:spcBef>
                <a:spcPts val="600"/>
              </a:spcBef>
            </a:pPr>
            <a:r>
              <a:rPr lang="de-CH" sz="2000" dirty="0" smtClean="0"/>
              <a:t>change in priors to cover new variants (e.g., stochastic DCMs, endogenous DCMs etc.)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420" y="4051627"/>
            <a:ext cx="702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2000" b="0" dirty="0" smtClean="0"/>
              <a:t>To enable replication of your results, you should ideally state which SPM version you are using when publishing papers.</a:t>
            </a:r>
            <a:endParaRPr lang="de-CH" sz="2000" b="0" dirty="0" smtClean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928914" y="4209145"/>
            <a:ext cx="769257" cy="362857"/>
          </a:xfrm>
          <a:prstGeom prst="right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0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Factorial structure of model specification in DCM10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6510564" cy="48023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2400" dirty="0" smtClean="0"/>
              <a:t>Three dimensions of model specification: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bilinear vs. nonlinear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single-state vs. two-state (per region)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deterministic vs. stochastic</a:t>
            </a:r>
          </a:p>
          <a:p>
            <a:pPr>
              <a:spcBef>
                <a:spcPts val="2400"/>
              </a:spcBef>
            </a:pPr>
            <a:r>
              <a:rPr lang="de-CH" sz="2400" dirty="0" smtClean="0"/>
              <a:t>Specification via GUI. 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881" y="1697796"/>
            <a:ext cx="26368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851" y="2439537"/>
            <a:ext cx="26447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875" y="3349176"/>
            <a:ext cx="26368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4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3" y="717550"/>
            <a:ext cx="252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3"/>
          <p:cNvSpPr>
            <a:spLocks noChangeArrowheads="1"/>
          </p:cNvSpPr>
          <p:nvPr/>
        </p:nvSpPr>
        <p:spPr bwMode="auto">
          <a:xfrm>
            <a:off x="2252663" y="114776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1785938" y="180181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2443163" y="2028825"/>
            <a:ext cx="219075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Oval 6"/>
          <p:cNvSpPr>
            <a:spLocks noChangeArrowheads="1"/>
          </p:cNvSpPr>
          <p:nvPr/>
        </p:nvSpPr>
        <p:spPr bwMode="auto">
          <a:xfrm>
            <a:off x="3251200" y="144780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71" name="AutoShape 7"/>
          <p:cNvCxnSpPr>
            <a:cxnSpLocks noChangeShapeType="1"/>
            <a:stCxn id="15368" idx="5"/>
            <a:endCxn id="15369" idx="2"/>
          </p:cNvCxnSpPr>
          <p:nvPr/>
        </p:nvCxnSpPr>
        <p:spPr bwMode="auto">
          <a:xfrm>
            <a:off x="1971675" y="1985963"/>
            <a:ext cx="471488" cy="1508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2" name="AutoShape 8"/>
          <p:cNvCxnSpPr>
            <a:cxnSpLocks noChangeShapeType="1"/>
            <a:stCxn id="15368" idx="0"/>
            <a:endCxn id="15367" idx="3"/>
          </p:cNvCxnSpPr>
          <p:nvPr/>
        </p:nvCxnSpPr>
        <p:spPr bwMode="auto">
          <a:xfrm flipV="1">
            <a:off x="1895475" y="1331913"/>
            <a:ext cx="388938" cy="4699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3" name="AutoShape 9"/>
          <p:cNvCxnSpPr>
            <a:cxnSpLocks noChangeShapeType="1"/>
            <a:stCxn id="15367" idx="5"/>
            <a:endCxn id="15370" idx="2"/>
          </p:cNvCxnSpPr>
          <p:nvPr/>
        </p:nvCxnSpPr>
        <p:spPr bwMode="auto">
          <a:xfrm>
            <a:off x="2438400" y="1331913"/>
            <a:ext cx="812800" cy="223837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4" name="AutoShape 10"/>
          <p:cNvCxnSpPr>
            <a:cxnSpLocks noChangeShapeType="1"/>
            <a:stCxn id="15370" idx="3"/>
            <a:endCxn id="15369" idx="7"/>
          </p:cNvCxnSpPr>
          <p:nvPr/>
        </p:nvCxnSpPr>
        <p:spPr bwMode="auto">
          <a:xfrm flipH="1">
            <a:off x="2630488" y="1631950"/>
            <a:ext cx="652462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1533525" y="379413"/>
            <a:ext cx="204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bilinear DCM</a:t>
            </a: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781772" name="Object 12"/>
          <p:cNvGraphicFramePr>
            <a:graphicFrameLocks noChangeAspect="1"/>
          </p:cNvGraphicFramePr>
          <p:nvPr/>
        </p:nvGraphicFramePr>
        <p:xfrm>
          <a:off x="5240338" y="5472113"/>
          <a:ext cx="4105275" cy="830262"/>
        </p:xfrm>
        <a:graphic>
          <a:graphicData uri="http://schemas.openxmlformats.org/presentationml/2006/ole">
            <p:oleObj spid="_x0000_s263170" name="Equation" r:id="rId5" imgW="2374900" imgH="482600" progId="Equation.3">
              <p:embed/>
            </p:oleObj>
          </a:graphicData>
        </a:graphic>
      </p:graphicFrame>
      <p:graphicFrame>
        <p:nvGraphicFramePr>
          <p:cNvPr id="1781773" name="Object 13"/>
          <p:cNvGraphicFramePr>
            <a:graphicFrameLocks noChangeAspect="1"/>
          </p:cNvGraphicFramePr>
          <p:nvPr/>
        </p:nvGraphicFramePr>
        <p:xfrm>
          <a:off x="1014413" y="5534025"/>
          <a:ext cx="2879725" cy="787400"/>
        </p:xfrm>
        <a:graphic>
          <a:graphicData uri="http://schemas.openxmlformats.org/presentationml/2006/ole">
            <p:oleObj spid="_x0000_s263171" name="Equation" r:id="rId6" imgW="1663700" imgH="457200" progId="Equation.3">
              <p:embed/>
            </p:oleObj>
          </a:graphicData>
        </a:graphic>
      </p:graphicFrame>
      <p:sp>
        <p:nvSpPr>
          <p:cNvPr id="1781774" name="Text Box 14"/>
          <p:cNvSpPr txBox="1">
            <a:spLocks noChangeArrowheads="1"/>
          </p:cNvSpPr>
          <p:nvPr/>
        </p:nvSpPr>
        <p:spPr bwMode="auto">
          <a:xfrm>
            <a:off x="471488" y="5054600"/>
            <a:ext cx="445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Bilinear state equation:</a:t>
            </a:r>
            <a:endParaRPr lang="en-US" sz="1800" b="0" i="1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5377" name="AutoShape 15"/>
          <p:cNvCxnSpPr>
            <a:cxnSpLocks noChangeShapeType="1"/>
            <a:stCxn id="15368" idx="1"/>
            <a:endCxn id="15378" idx="3"/>
          </p:cNvCxnSpPr>
          <p:nvPr/>
        </p:nvCxnSpPr>
        <p:spPr bwMode="auto">
          <a:xfrm flipH="1" flipV="1">
            <a:off x="1343025" y="1597025"/>
            <a:ext cx="474663" cy="23653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587375" y="1352550"/>
            <a:ext cx="755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driving </a:t>
            </a:r>
          </a:p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input</a:t>
            </a:r>
          </a:p>
        </p:txBody>
      </p:sp>
      <p:sp>
        <p:nvSpPr>
          <p:cNvPr id="15379" name="Oval 17"/>
          <p:cNvSpPr>
            <a:spLocks noChangeArrowheads="1"/>
          </p:cNvSpPr>
          <p:nvPr/>
        </p:nvSpPr>
        <p:spPr bwMode="auto">
          <a:xfrm>
            <a:off x="2136775" y="20653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80" name="AutoShape 18"/>
          <p:cNvCxnSpPr>
            <a:cxnSpLocks noChangeShapeType="1"/>
            <a:stCxn id="15381" idx="0"/>
            <a:endCxn id="15379" idx="0"/>
          </p:cNvCxnSpPr>
          <p:nvPr/>
        </p:nvCxnSpPr>
        <p:spPr bwMode="auto">
          <a:xfrm flipV="1">
            <a:off x="1897063" y="2065338"/>
            <a:ext cx="314325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15381" name="Text Box 19"/>
          <p:cNvSpPr txBox="1">
            <a:spLocks noChangeArrowheads="1"/>
          </p:cNvSpPr>
          <p:nvPr/>
        </p:nvSpPr>
        <p:spPr bwMode="auto">
          <a:xfrm>
            <a:off x="1370013" y="2979738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modulation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26100" y="379413"/>
            <a:ext cx="3505200" cy="2867025"/>
            <a:chOff x="3544" y="239"/>
            <a:chExt cx="2208" cy="1806"/>
          </a:xfrm>
        </p:grpSpPr>
        <p:pic>
          <p:nvPicPr>
            <p:cNvPr id="15386" name="Picture 22" descr="later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3" y="451"/>
              <a:ext cx="1591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Oval 23"/>
            <p:cNvSpPr>
              <a:spLocks noChangeArrowheads="1"/>
            </p:cNvSpPr>
            <p:nvPr/>
          </p:nvSpPr>
          <p:spPr bwMode="auto">
            <a:xfrm>
              <a:off x="4593" y="719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4299" y="1131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Oval 25"/>
            <p:cNvSpPr>
              <a:spLocks noChangeArrowheads="1"/>
            </p:cNvSpPr>
            <p:nvPr/>
          </p:nvSpPr>
          <p:spPr bwMode="auto">
            <a:xfrm>
              <a:off x="4713" y="1274"/>
              <a:ext cx="138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Oval 26"/>
            <p:cNvSpPr>
              <a:spLocks noChangeArrowheads="1"/>
            </p:cNvSpPr>
            <p:nvPr/>
          </p:nvSpPr>
          <p:spPr bwMode="auto">
            <a:xfrm>
              <a:off x="5221" y="908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391" name="AutoShape 27"/>
            <p:cNvCxnSpPr>
              <a:cxnSpLocks noChangeShapeType="1"/>
              <a:stCxn id="15388" idx="5"/>
              <a:endCxn id="15389" idx="2"/>
            </p:cNvCxnSpPr>
            <p:nvPr/>
          </p:nvCxnSpPr>
          <p:spPr bwMode="auto">
            <a:xfrm>
              <a:off x="4416" y="1247"/>
              <a:ext cx="297" cy="9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2" name="AutoShape 28"/>
            <p:cNvCxnSpPr>
              <a:cxnSpLocks noChangeShapeType="1"/>
              <a:stCxn id="15388" idx="0"/>
              <a:endCxn id="15387" idx="3"/>
            </p:cNvCxnSpPr>
            <p:nvPr/>
          </p:nvCxnSpPr>
          <p:spPr bwMode="auto">
            <a:xfrm flipV="1">
              <a:off x="4368" y="835"/>
              <a:ext cx="245" cy="296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3" name="AutoShape 29"/>
            <p:cNvCxnSpPr>
              <a:cxnSpLocks noChangeShapeType="1"/>
              <a:stCxn id="15387" idx="5"/>
              <a:endCxn id="15390" idx="2"/>
            </p:cNvCxnSpPr>
            <p:nvPr/>
          </p:nvCxnSpPr>
          <p:spPr bwMode="auto">
            <a:xfrm>
              <a:off x="4710" y="835"/>
              <a:ext cx="511" cy="141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4" name="AutoShape 30"/>
            <p:cNvCxnSpPr>
              <a:cxnSpLocks noChangeShapeType="1"/>
              <a:stCxn id="15390" idx="3"/>
              <a:endCxn id="15389" idx="7"/>
            </p:cNvCxnSpPr>
            <p:nvPr/>
          </p:nvCxnSpPr>
          <p:spPr bwMode="auto">
            <a:xfrm flipH="1">
              <a:off x="4831" y="1024"/>
              <a:ext cx="410" cy="27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5" name="AutoShape 31"/>
            <p:cNvCxnSpPr>
              <a:cxnSpLocks noChangeShapeType="1"/>
              <a:stCxn id="15388" idx="1"/>
              <a:endCxn id="15396" idx="3"/>
            </p:cNvCxnSpPr>
            <p:nvPr/>
          </p:nvCxnSpPr>
          <p:spPr bwMode="auto">
            <a:xfrm flipH="1" flipV="1">
              <a:off x="4020" y="1002"/>
              <a:ext cx="299" cy="14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96" name="Text Box 32"/>
            <p:cNvSpPr txBox="1">
              <a:spLocks noChangeArrowheads="1"/>
            </p:cNvSpPr>
            <p:nvPr/>
          </p:nvSpPr>
          <p:spPr bwMode="auto">
            <a:xfrm>
              <a:off x="3544" y="848"/>
              <a:ext cx="4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driving </a:t>
              </a:r>
            </a:p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input</a:t>
              </a:r>
            </a:p>
          </p:txBody>
        </p:sp>
        <p:sp>
          <p:nvSpPr>
            <p:cNvPr id="15397" name="Oval 33"/>
            <p:cNvSpPr>
              <a:spLocks noChangeArrowheads="1"/>
            </p:cNvSpPr>
            <p:nvPr/>
          </p:nvSpPr>
          <p:spPr bwMode="auto">
            <a:xfrm>
              <a:off x="4520" y="1297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398" name="AutoShape 34"/>
            <p:cNvCxnSpPr>
              <a:cxnSpLocks noChangeShapeType="1"/>
              <a:stCxn id="15387" idx="4"/>
              <a:endCxn id="15397" idx="0"/>
            </p:cNvCxnSpPr>
            <p:nvPr/>
          </p:nvCxnSpPr>
          <p:spPr bwMode="auto">
            <a:xfrm flipH="1">
              <a:off x="4567" y="855"/>
              <a:ext cx="95" cy="44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sp>
          <p:nvSpPr>
            <p:cNvPr id="15399" name="Text Box 35"/>
            <p:cNvSpPr txBox="1">
              <a:spLocks noChangeArrowheads="1"/>
            </p:cNvSpPr>
            <p:nvPr/>
          </p:nvSpPr>
          <p:spPr bwMode="auto">
            <a:xfrm>
              <a:off x="3580" y="525"/>
              <a:ext cx="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modulation</a:t>
              </a:r>
            </a:p>
          </p:txBody>
        </p:sp>
        <p:sp>
          <p:nvSpPr>
            <p:cNvPr id="15400" name="Oval 36"/>
            <p:cNvSpPr>
              <a:spLocks noChangeArrowheads="1"/>
            </p:cNvSpPr>
            <p:nvPr/>
          </p:nvSpPr>
          <p:spPr bwMode="auto">
            <a:xfrm>
              <a:off x="4915" y="901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401" name="AutoShape 37"/>
            <p:cNvCxnSpPr>
              <a:cxnSpLocks noChangeShapeType="1"/>
              <a:stCxn id="15387" idx="2"/>
              <a:endCxn id="15399" idx="3"/>
            </p:cNvCxnSpPr>
            <p:nvPr/>
          </p:nvCxnSpPr>
          <p:spPr bwMode="auto">
            <a:xfrm flipH="1" flipV="1">
              <a:off x="4242" y="612"/>
              <a:ext cx="351" cy="17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85" name="Text Box 21"/>
            <p:cNvSpPr txBox="1">
              <a:spLocks noChangeArrowheads="1"/>
            </p:cNvSpPr>
            <p:nvPr/>
          </p:nvSpPr>
          <p:spPr bwMode="auto">
            <a:xfrm>
              <a:off x="4218" y="239"/>
              <a:ext cx="15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</a:rPr>
                <a:t>non-linear DCM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781798" name="Object 38"/>
          <p:cNvGraphicFramePr>
            <a:graphicFrameLocks noChangeAspect="1"/>
          </p:cNvGraphicFramePr>
          <p:nvPr/>
        </p:nvGraphicFramePr>
        <p:xfrm>
          <a:off x="852488" y="3887788"/>
          <a:ext cx="6350000" cy="847725"/>
        </p:xfrm>
        <a:graphic>
          <a:graphicData uri="http://schemas.openxmlformats.org/presentationml/2006/ole">
            <p:oleObj spid="_x0000_s263172" name="Equation" r:id="rId7" imgW="3124200" imgH="419100" progId="Equation.3">
              <p:embed/>
            </p:oleObj>
          </a:graphicData>
        </a:graphic>
      </p:graphicFrame>
      <p:sp>
        <p:nvSpPr>
          <p:cNvPr id="1781799" name="Text Box 39"/>
          <p:cNvSpPr txBox="1">
            <a:spLocks noChangeArrowheads="1"/>
          </p:cNvSpPr>
          <p:nvPr/>
        </p:nvSpPr>
        <p:spPr bwMode="auto">
          <a:xfrm>
            <a:off x="466725" y="3527425"/>
            <a:ext cx="951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Two-dimensional Taylor series (around x</a:t>
            </a:r>
            <a:r>
              <a:rPr lang="de-DE" sz="1800" b="0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=0, u</a:t>
            </a:r>
            <a:r>
              <a:rPr lang="de-DE" sz="1800" b="0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=0):</a:t>
            </a:r>
            <a:endParaRPr lang="en-US" sz="1800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81800" name="Text Box 40"/>
          <p:cNvSpPr txBox="1">
            <a:spLocks noChangeArrowheads="1"/>
          </p:cNvSpPr>
          <p:nvPr/>
        </p:nvSpPr>
        <p:spPr bwMode="auto">
          <a:xfrm>
            <a:off x="5232400" y="5048250"/>
            <a:ext cx="470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Nonlinear state equation:</a:t>
            </a:r>
            <a:endParaRPr lang="en-US" sz="1800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781801" name="Object 41"/>
          <p:cNvGraphicFramePr>
            <a:graphicFrameLocks noChangeAspect="1"/>
          </p:cNvGraphicFramePr>
          <p:nvPr/>
        </p:nvGraphicFramePr>
        <p:xfrm>
          <a:off x="850900" y="3881438"/>
          <a:ext cx="7564438" cy="847725"/>
        </p:xfrm>
        <a:graphic>
          <a:graphicData uri="http://schemas.openxmlformats.org/presentationml/2006/ole">
            <p:oleObj spid="_x0000_s263173" name="Equation" r:id="rId8" imgW="3721100" imgH="419100" progId="Equation.3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="" xmlns:p14="http://schemas.microsoft.com/office/powerpoint/2010/main" val="9368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74" grpId="0"/>
      <p:bldP spid="1781799" grpId="0"/>
      <p:bldP spid="17818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70538" y="109538"/>
            <a:ext cx="4703762" cy="6743700"/>
            <a:chOff x="3171" y="0"/>
            <a:chExt cx="2963" cy="4248"/>
          </a:xfrm>
        </p:grpSpPr>
        <p:pic>
          <p:nvPicPr>
            <p:cNvPr id="16416" name="Picture 3" descr="NeuralStates_D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1" y="0"/>
              <a:ext cx="296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7" name="Text Box 4"/>
            <p:cNvSpPr txBox="1">
              <a:spLocks noChangeArrowheads="1"/>
            </p:cNvSpPr>
            <p:nvPr/>
          </p:nvSpPr>
          <p:spPr bwMode="auto">
            <a:xfrm rot="-5400000">
              <a:off x="4574" y="-457"/>
              <a:ext cx="250" cy="1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Neural population activity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8" name="Rectangle 5"/>
            <p:cNvSpPr>
              <a:spLocks noChangeArrowheads="1"/>
            </p:cNvSpPr>
            <p:nvPr/>
          </p:nvSpPr>
          <p:spPr bwMode="auto">
            <a:xfrm>
              <a:off x="3574" y="183"/>
              <a:ext cx="569" cy="1767"/>
            </a:xfrm>
            <a:prstGeom prst="rect">
              <a:avLst/>
            </a:prstGeom>
            <a:solidFill>
              <a:srgbClr val="C0C0C0">
                <a:alpha val="14902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9" name="Rectangle 6"/>
            <p:cNvSpPr>
              <a:spLocks noChangeArrowheads="1"/>
            </p:cNvSpPr>
            <p:nvPr/>
          </p:nvSpPr>
          <p:spPr bwMode="auto">
            <a:xfrm>
              <a:off x="4732" y="179"/>
              <a:ext cx="569" cy="1767"/>
            </a:xfrm>
            <a:prstGeom prst="rect">
              <a:avLst/>
            </a:prstGeom>
            <a:solidFill>
              <a:srgbClr val="C0C0C0">
                <a:alpha val="14902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171" y="2026"/>
              <a:ext cx="2963" cy="2222"/>
              <a:chOff x="3171" y="2151"/>
              <a:chExt cx="2963" cy="2222"/>
            </a:xfrm>
          </p:grpSpPr>
          <p:pic>
            <p:nvPicPr>
              <p:cNvPr id="16421" name="Picture 8" descr="BOLD_D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71" y="2151"/>
                <a:ext cx="2963" cy="2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22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4590" y="1771"/>
                <a:ext cx="250" cy="1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fMRI signal change (%)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3" name="Rectangle 10"/>
              <p:cNvSpPr>
                <a:spLocks noChangeArrowheads="1"/>
              </p:cNvSpPr>
              <p:nvPr/>
            </p:nvSpPr>
            <p:spPr bwMode="auto">
              <a:xfrm>
                <a:off x="3578" y="2342"/>
                <a:ext cx="568" cy="1767"/>
              </a:xfrm>
              <a:prstGeom prst="rect">
                <a:avLst/>
              </a:prstGeom>
              <a:solidFill>
                <a:srgbClr val="C0C0C0">
                  <a:alpha val="14902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4" name="Rectangle 11"/>
              <p:cNvSpPr>
                <a:spLocks noChangeArrowheads="1"/>
              </p:cNvSpPr>
              <p:nvPr/>
            </p:nvSpPr>
            <p:spPr bwMode="auto">
              <a:xfrm>
                <a:off x="4735" y="2338"/>
                <a:ext cx="569" cy="1767"/>
              </a:xfrm>
              <a:prstGeom prst="rect">
                <a:avLst/>
              </a:prstGeom>
              <a:solidFill>
                <a:srgbClr val="C0C0C0">
                  <a:alpha val="14902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86163" y="1612900"/>
            <a:ext cx="2159000" cy="2160588"/>
            <a:chOff x="2303" y="1016"/>
            <a:chExt cx="1360" cy="1361"/>
          </a:xfrm>
        </p:grpSpPr>
        <p:sp>
          <p:nvSpPr>
            <p:cNvPr id="16401" name="Oval 13"/>
            <p:cNvSpPr>
              <a:spLocks noChangeAspect="1" noChangeArrowheads="1"/>
            </p:cNvSpPr>
            <p:nvPr/>
          </p:nvSpPr>
          <p:spPr bwMode="auto">
            <a:xfrm>
              <a:off x="2303" y="1923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2417" y="2006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16403" name="Oval 15"/>
            <p:cNvSpPr>
              <a:spLocks noChangeAspect="1" noChangeArrowheads="1"/>
            </p:cNvSpPr>
            <p:nvPr/>
          </p:nvSpPr>
          <p:spPr bwMode="auto">
            <a:xfrm>
              <a:off x="3210" y="192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6404" name="Text Box 16"/>
            <p:cNvSpPr txBox="1">
              <a:spLocks noChangeArrowheads="1"/>
            </p:cNvSpPr>
            <p:nvPr/>
          </p:nvSpPr>
          <p:spPr bwMode="auto">
            <a:xfrm>
              <a:off x="3320" y="2006"/>
              <a:ext cx="2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16405" name="AutoShape 17"/>
            <p:cNvCxnSpPr>
              <a:cxnSpLocks noChangeShapeType="1"/>
              <a:stCxn id="16401" idx="5"/>
              <a:endCxn id="16403" idx="3"/>
            </p:cNvCxnSpPr>
            <p:nvPr/>
          </p:nvCxnSpPr>
          <p:spPr bwMode="auto">
            <a:xfrm>
              <a:off x="2690" y="2310"/>
              <a:ext cx="58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16406" name="Oval 18"/>
            <p:cNvSpPr>
              <a:spLocks noChangeAspect="1" noChangeArrowheads="1"/>
            </p:cNvSpPr>
            <p:nvPr/>
          </p:nvSpPr>
          <p:spPr bwMode="auto">
            <a:xfrm>
              <a:off x="2997" y="1016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Text Box 19"/>
            <p:cNvSpPr txBox="1">
              <a:spLocks noChangeArrowheads="1"/>
            </p:cNvSpPr>
            <p:nvPr/>
          </p:nvSpPr>
          <p:spPr bwMode="auto">
            <a:xfrm>
              <a:off x="3106" y="1094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3</a:t>
              </a:r>
            </a:p>
          </p:txBody>
        </p:sp>
        <p:cxnSp>
          <p:nvCxnSpPr>
            <p:cNvPr id="16408" name="AutoShape 20"/>
            <p:cNvCxnSpPr>
              <a:cxnSpLocks noChangeShapeType="1"/>
              <a:stCxn id="16403" idx="1"/>
              <a:endCxn id="16401" idx="7"/>
            </p:cNvCxnSpPr>
            <p:nvPr/>
          </p:nvCxnSpPr>
          <p:spPr bwMode="auto">
            <a:xfrm flipH="1" flipV="1">
              <a:off x="2690" y="1989"/>
              <a:ext cx="586" cy="1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</p:cxnSp>
        <p:sp>
          <p:nvSpPr>
            <p:cNvPr id="16409" name="Oval 21"/>
            <p:cNvSpPr>
              <a:spLocks noChangeArrowheads="1"/>
            </p:cNvSpPr>
            <p:nvPr/>
          </p:nvSpPr>
          <p:spPr bwMode="auto">
            <a:xfrm>
              <a:off x="2924" y="1988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6410" name="AutoShape 22"/>
            <p:cNvCxnSpPr>
              <a:cxnSpLocks noChangeShapeType="1"/>
              <a:stCxn id="16406" idx="4"/>
              <a:endCxn id="16409" idx="0"/>
            </p:cNvCxnSpPr>
            <p:nvPr/>
          </p:nvCxnSpPr>
          <p:spPr bwMode="auto">
            <a:xfrm flipH="1">
              <a:off x="2971" y="1469"/>
              <a:ext cx="253" cy="51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cxnSp>
          <p:nvCxnSpPr>
            <p:cNvPr id="16411" name="AutoShape 23"/>
            <p:cNvCxnSpPr>
              <a:cxnSpLocks noChangeShapeType="1"/>
              <a:stCxn id="16401" idx="4"/>
              <a:endCxn id="16401" idx="5"/>
            </p:cNvCxnSpPr>
            <p:nvPr/>
          </p:nvCxnSpPr>
          <p:spPr bwMode="auto">
            <a:xfrm rot="5400000" flipH="1" flipV="1">
              <a:off x="2577" y="2263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2" name="AutoShape 24"/>
            <p:cNvCxnSpPr>
              <a:cxnSpLocks noChangeShapeType="1"/>
              <a:stCxn id="16403" idx="4"/>
              <a:endCxn id="16403" idx="5"/>
            </p:cNvCxnSpPr>
            <p:nvPr/>
          </p:nvCxnSpPr>
          <p:spPr bwMode="auto">
            <a:xfrm rot="5400000" flipH="1" flipV="1">
              <a:off x="3484" y="2264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25"/>
            <p:cNvCxnSpPr>
              <a:cxnSpLocks noChangeShapeType="1"/>
              <a:stCxn id="16406" idx="3"/>
              <a:endCxn id="16406" idx="2"/>
            </p:cNvCxnSpPr>
            <p:nvPr/>
          </p:nvCxnSpPr>
          <p:spPr bwMode="auto">
            <a:xfrm rot="16200000" flipV="1">
              <a:off x="2950" y="1290"/>
              <a:ext cx="160" cy="66"/>
            </a:xfrm>
            <a:prstGeom prst="curvedConnector4">
              <a:avLst>
                <a:gd name="adj1" fmla="val -61875"/>
                <a:gd name="adj2" fmla="val 3181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4" name="AutoShape 26"/>
            <p:cNvCxnSpPr>
              <a:cxnSpLocks noChangeShapeType="1"/>
              <a:stCxn id="16406" idx="5"/>
              <a:endCxn id="16403" idx="0"/>
            </p:cNvCxnSpPr>
            <p:nvPr/>
          </p:nvCxnSpPr>
          <p:spPr bwMode="auto">
            <a:xfrm>
              <a:off x="3384" y="1403"/>
              <a:ext cx="53" cy="5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16415" name="AutoShape 27"/>
            <p:cNvCxnSpPr>
              <a:cxnSpLocks noChangeShapeType="1"/>
              <a:stCxn id="16406" idx="6"/>
              <a:endCxn id="16403" idx="7"/>
            </p:cNvCxnSpPr>
            <p:nvPr/>
          </p:nvCxnSpPr>
          <p:spPr bwMode="auto">
            <a:xfrm>
              <a:off x="3450" y="1243"/>
              <a:ext cx="147" cy="74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6386" name="Object 28"/>
          <p:cNvGraphicFramePr>
            <a:graphicFrameLocks noChangeAspect="1"/>
          </p:cNvGraphicFramePr>
          <p:nvPr/>
        </p:nvGraphicFramePr>
        <p:xfrm>
          <a:off x="430213" y="4897438"/>
          <a:ext cx="5051425" cy="1027112"/>
        </p:xfrm>
        <a:graphic>
          <a:graphicData uri="http://schemas.openxmlformats.org/presentationml/2006/ole">
            <p:oleObj spid="_x0000_s264194" name="Equation" r:id="rId6" imgW="2362200" imgH="482600" progId="Equation.3">
              <p:embed/>
            </p:oleObj>
          </a:graphicData>
        </a:graphic>
      </p:graphicFrame>
      <p:sp>
        <p:nvSpPr>
          <p:cNvPr id="16389" name="Text Box 29"/>
          <p:cNvSpPr txBox="1">
            <a:spLocks noChangeArrowheads="1"/>
          </p:cNvSpPr>
          <p:nvPr/>
        </p:nvSpPr>
        <p:spPr bwMode="auto">
          <a:xfrm>
            <a:off x="400050" y="4395810"/>
            <a:ext cx="5083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000000"/>
                </a:solidFill>
              </a:rPr>
              <a:t>Nonlinear dynamic causal model (DCM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390" name="Text Box 30"/>
          <p:cNvSpPr txBox="1">
            <a:spLocks noChangeArrowheads="1"/>
          </p:cNvSpPr>
          <p:nvPr/>
        </p:nvSpPr>
        <p:spPr bwMode="auto">
          <a:xfrm>
            <a:off x="360363" y="6284913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solidFill>
                  <a:srgbClr val="000000"/>
                </a:solidFill>
                <a:latin typeface="Times New Roman" pitchFamily="18" charset="0"/>
              </a:rPr>
              <a:t>Stephan et al. 2008, </a:t>
            </a:r>
            <a:r>
              <a:rPr lang="de-DE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27871" name="Picture 31" descr="slide1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571500"/>
            <a:ext cx="2608263" cy="33750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92" name="Line 32"/>
          <p:cNvSpPr>
            <a:spLocks noChangeShapeType="1"/>
          </p:cNvSpPr>
          <p:nvPr/>
        </p:nvSpPr>
        <p:spPr bwMode="auto">
          <a:xfrm>
            <a:off x="252413" y="2319338"/>
            <a:ext cx="652462" cy="363537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Line 33"/>
          <p:cNvSpPr>
            <a:spLocks noChangeShapeType="1"/>
          </p:cNvSpPr>
          <p:nvPr/>
        </p:nvSpPr>
        <p:spPr bwMode="auto">
          <a:xfrm flipH="1">
            <a:off x="1774825" y="2143125"/>
            <a:ext cx="261938" cy="58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Line 34"/>
          <p:cNvSpPr>
            <a:spLocks noChangeShapeType="1"/>
          </p:cNvSpPr>
          <p:nvPr/>
        </p:nvSpPr>
        <p:spPr bwMode="auto">
          <a:xfrm flipH="1">
            <a:off x="2832100" y="2141538"/>
            <a:ext cx="44450" cy="5810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95" name="Picture 35" descr="inputs_blocked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900" y="146050"/>
            <a:ext cx="152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6" name="AutoShape 36"/>
          <p:cNvCxnSpPr>
            <a:cxnSpLocks noChangeShapeType="1"/>
            <a:endCxn id="16397" idx="2"/>
          </p:cNvCxnSpPr>
          <p:nvPr/>
        </p:nvCxnSpPr>
        <p:spPr bwMode="auto">
          <a:xfrm flipV="1">
            <a:off x="3946525" y="2079625"/>
            <a:ext cx="0" cy="9731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16397" name="Text Box 37"/>
          <p:cNvSpPr txBox="1">
            <a:spLocks noChangeArrowheads="1"/>
          </p:cNvSpPr>
          <p:nvPr/>
        </p:nvSpPr>
        <p:spPr bwMode="auto">
          <a:xfrm>
            <a:off x="3736975" y="1711325"/>
            <a:ext cx="41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de-DE" sz="2000" b="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</a:p>
        </p:txBody>
      </p:sp>
      <p:pic>
        <p:nvPicPr>
          <p:cNvPr id="16398" name="Picture 38" descr="inputs_ER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1050" y="1195388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9" name="AutoShape 39"/>
          <p:cNvCxnSpPr>
            <a:cxnSpLocks noChangeShapeType="1"/>
            <a:endCxn id="16400" idx="2"/>
          </p:cNvCxnSpPr>
          <p:nvPr/>
        </p:nvCxnSpPr>
        <p:spPr bwMode="auto">
          <a:xfrm flipV="1">
            <a:off x="5048250" y="1206500"/>
            <a:ext cx="1588" cy="4064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4840288" y="838200"/>
            <a:ext cx="41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de-DE" sz="2000" b="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8764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1189038"/>
            <a:ext cx="431958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2" name="AutoShape 3"/>
          <p:cNvCxnSpPr>
            <a:cxnSpLocks noChangeShapeType="1"/>
            <a:stCxn id="17413" idx="2"/>
            <a:endCxn id="17418" idx="3"/>
          </p:cNvCxnSpPr>
          <p:nvPr/>
        </p:nvCxnSpPr>
        <p:spPr bwMode="auto">
          <a:xfrm flipH="1">
            <a:off x="938213" y="3413125"/>
            <a:ext cx="471487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7413" name="Oval 4"/>
          <p:cNvSpPr>
            <a:spLocks noChangeAspect="1" noChangeArrowheads="1"/>
          </p:cNvSpPr>
          <p:nvPr/>
        </p:nvSpPr>
        <p:spPr bwMode="auto">
          <a:xfrm>
            <a:off x="1409700" y="3052763"/>
            <a:ext cx="719138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533525" y="321786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415" name="Oval 6"/>
          <p:cNvSpPr>
            <a:spLocks noChangeAspect="1" noChangeArrowheads="1"/>
          </p:cNvSpPr>
          <p:nvPr/>
        </p:nvSpPr>
        <p:spPr bwMode="auto">
          <a:xfrm>
            <a:off x="2738438" y="3187700"/>
            <a:ext cx="719137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843213" y="335121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7417" name="AutoShape 8"/>
          <p:cNvCxnSpPr>
            <a:cxnSpLocks noChangeShapeType="1"/>
            <a:stCxn id="17413" idx="5"/>
            <a:endCxn id="17415" idx="3"/>
          </p:cNvCxnSpPr>
          <p:nvPr/>
        </p:nvCxnSpPr>
        <p:spPr bwMode="auto">
          <a:xfrm>
            <a:off x="2024063" y="3667125"/>
            <a:ext cx="819150" cy="13493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87338" y="3235325"/>
            <a:ext cx="650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stim</a:t>
            </a:r>
          </a:p>
        </p:txBody>
      </p:sp>
      <p:sp>
        <p:nvSpPr>
          <p:cNvPr id="17419" name="Oval 10"/>
          <p:cNvSpPr>
            <a:spLocks noChangeAspect="1" noChangeArrowheads="1"/>
          </p:cNvSpPr>
          <p:nvPr/>
        </p:nvSpPr>
        <p:spPr bwMode="auto">
          <a:xfrm>
            <a:off x="1697038" y="1943100"/>
            <a:ext cx="719137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1717675" y="21002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7421" name="AutoShape 12"/>
          <p:cNvCxnSpPr>
            <a:cxnSpLocks noChangeShapeType="1"/>
            <a:stCxn id="17415" idx="1"/>
            <a:endCxn id="17413" idx="7"/>
          </p:cNvCxnSpPr>
          <p:nvPr/>
        </p:nvCxnSpPr>
        <p:spPr bwMode="auto">
          <a:xfrm flipH="1" flipV="1">
            <a:off x="2024063" y="3157538"/>
            <a:ext cx="819150" cy="13493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sp>
        <p:nvSpPr>
          <p:cNvPr id="17422" name="Oval 13"/>
          <p:cNvSpPr>
            <a:spLocks noChangeArrowheads="1"/>
          </p:cNvSpPr>
          <p:nvPr/>
        </p:nvSpPr>
        <p:spPr bwMode="auto">
          <a:xfrm>
            <a:off x="2509838" y="32337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7423" name="AutoShape 14"/>
          <p:cNvCxnSpPr>
            <a:cxnSpLocks noChangeShapeType="1"/>
            <a:stCxn id="17419" idx="4"/>
            <a:endCxn id="17422" idx="0"/>
          </p:cNvCxnSpPr>
          <p:nvPr/>
        </p:nvCxnSpPr>
        <p:spPr bwMode="auto">
          <a:xfrm>
            <a:off x="2057400" y="2662238"/>
            <a:ext cx="527050" cy="5715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cxnSp>
        <p:nvCxnSpPr>
          <p:cNvPr id="17424" name="AutoShape 15"/>
          <p:cNvCxnSpPr>
            <a:cxnSpLocks noChangeShapeType="1"/>
            <a:stCxn id="17419" idx="0"/>
            <a:endCxn id="17425" idx="2"/>
          </p:cNvCxnSpPr>
          <p:nvPr/>
        </p:nvCxnSpPr>
        <p:spPr bwMode="auto">
          <a:xfrm flipH="1" flipV="1">
            <a:off x="2051050" y="1384300"/>
            <a:ext cx="6350" cy="55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1471613" y="1016000"/>
            <a:ext cx="1157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attention</a:t>
            </a:r>
          </a:p>
        </p:txBody>
      </p:sp>
      <p:cxnSp>
        <p:nvCxnSpPr>
          <p:cNvPr id="17426" name="AutoShape 17"/>
          <p:cNvCxnSpPr>
            <a:cxnSpLocks noChangeShapeType="1"/>
            <a:stCxn id="17419" idx="5"/>
            <a:endCxn id="17415" idx="0"/>
          </p:cNvCxnSpPr>
          <p:nvPr/>
        </p:nvCxnSpPr>
        <p:spPr bwMode="auto">
          <a:xfrm>
            <a:off x="2311400" y="2557463"/>
            <a:ext cx="787400" cy="63023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cxnSp>
        <p:nvCxnSpPr>
          <p:cNvPr id="17427" name="AutoShape 18"/>
          <p:cNvCxnSpPr>
            <a:cxnSpLocks noChangeShapeType="1"/>
            <a:stCxn id="17419" idx="6"/>
            <a:endCxn id="17415" idx="7"/>
          </p:cNvCxnSpPr>
          <p:nvPr/>
        </p:nvCxnSpPr>
        <p:spPr bwMode="auto">
          <a:xfrm>
            <a:off x="2416175" y="2303463"/>
            <a:ext cx="936625" cy="989012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7428" name="Text Box 19"/>
          <p:cNvSpPr txBox="1">
            <a:spLocks noChangeArrowheads="1"/>
          </p:cNvSpPr>
          <p:nvPr/>
        </p:nvSpPr>
        <p:spPr bwMode="auto">
          <a:xfrm>
            <a:off x="1631950" y="4699000"/>
            <a:ext cx="947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motion</a:t>
            </a:r>
          </a:p>
        </p:txBody>
      </p:sp>
      <p:sp>
        <p:nvSpPr>
          <p:cNvPr id="17429" name="Oval 20"/>
          <p:cNvSpPr>
            <a:spLocks noChangeArrowheads="1"/>
          </p:cNvSpPr>
          <p:nvPr/>
        </p:nvSpPr>
        <p:spPr bwMode="auto">
          <a:xfrm>
            <a:off x="2293938" y="3203575"/>
            <a:ext cx="147637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7430" name="AutoShape 21"/>
          <p:cNvCxnSpPr>
            <a:cxnSpLocks noChangeShapeType="1"/>
            <a:stCxn id="17428" idx="0"/>
            <a:endCxn id="17429" idx="0"/>
          </p:cNvCxnSpPr>
          <p:nvPr/>
        </p:nvCxnSpPr>
        <p:spPr bwMode="auto">
          <a:xfrm flipV="1">
            <a:off x="2106613" y="3203575"/>
            <a:ext cx="261937" cy="1495425"/>
          </a:xfrm>
          <a:prstGeom prst="straightConnector1">
            <a:avLst/>
          </a:prstGeom>
          <a:noFill/>
          <a:ln w="38100">
            <a:solidFill>
              <a:srgbClr val="33CC33"/>
            </a:solidFill>
            <a:round/>
            <a:headEnd/>
            <a:tailEnd type="oval" w="med" len="med"/>
          </a:ln>
        </p:spPr>
      </p:cxnSp>
      <p:sp>
        <p:nvSpPr>
          <p:cNvPr id="17431" name="Oval 22"/>
          <p:cNvSpPr>
            <a:spLocks noChangeArrowheads="1"/>
          </p:cNvSpPr>
          <p:nvPr/>
        </p:nvSpPr>
        <p:spPr bwMode="auto">
          <a:xfrm>
            <a:off x="3182938" y="26114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32" name="Picture 23" descr="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813" y="1544638"/>
            <a:ext cx="41116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4"/>
          <p:cNvGraphicFramePr>
            <a:graphicFrameLocks noChangeAspect="1"/>
          </p:cNvGraphicFramePr>
          <p:nvPr/>
        </p:nvGraphicFramePr>
        <p:xfrm>
          <a:off x="6365875" y="4568825"/>
          <a:ext cx="3173413" cy="515938"/>
        </p:xfrm>
        <a:graphic>
          <a:graphicData uri="http://schemas.openxmlformats.org/presentationml/2006/ole">
            <p:oleObj spid="_x0000_s265218" name="Equation" r:id="rId5" imgW="1562100" imgH="254000" progId="Equation.3">
              <p:embed/>
            </p:oleObj>
          </a:graphicData>
        </a:graphic>
      </p:graphicFrame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330450" y="290988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FF0000"/>
                </a:solidFill>
                <a:latin typeface="Arial Unicode MS" pitchFamily="34" charset="-128"/>
              </a:rPr>
              <a:t>1.25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311400" y="328453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FFFFFF"/>
                </a:solidFill>
                <a:latin typeface="Arial Unicode MS" pitchFamily="34" charset="-128"/>
              </a:rPr>
              <a:t>0.13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779588" y="375920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FFFFFF"/>
                </a:solidFill>
                <a:latin typeface="Arial Unicode MS" pitchFamily="34" charset="-128"/>
              </a:rPr>
              <a:t>0.46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243263" y="2822575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FFFFFF"/>
                </a:solidFill>
                <a:latin typeface="Arial Unicode MS" pitchFamily="34" charset="-128"/>
              </a:rPr>
              <a:t>0.39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465388" y="256540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FFFFFF"/>
                </a:solidFill>
                <a:latin typeface="Arial Unicode MS" pitchFamily="34" charset="-128"/>
              </a:rPr>
              <a:t>0.26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182813" y="400526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33CC33"/>
                </a:solidFill>
                <a:latin typeface="Arial Unicode MS" pitchFamily="34" charset="-128"/>
              </a:rPr>
              <a:t>0.50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822325" y="314166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Arial Unicode MS" pitchFamily="34" charset="-128"/>
              </a:rPr>
              <a:t>0.26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573213" y="148431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Arial Unicode MS" pitchFamily="34" charset="-128"/>
              </a:rPr>
              <a:t>0.10</a:t>
            </a: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7880350" y="1557338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312025" y="1285875"/>
            <a:ext cx="11160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 = 1.25</a:t>
            </a:r>
            <a:endParaRPr lang="en-US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solidFill>
                  <a:srgbClr val="000000"/>
                </a:solidFill>
                <a:latin typeface="Times New Roman" pitchFamily="18" charset="0"/>
              </a:rPr>
              <a:t>Stephan et al. 2008, </a:t>
            </a:r>
            <a:r>
              <a:rPr lang="de-DE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4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1089025"/>
            <a:ext cx="706437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8799513" y="1784350"/>
            <a:ext cx="228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8799513" y="2089150"/>
            <a:ext cx="228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8799513" y="239395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034463" y="157003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V1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9028113" y="190817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V5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9028113" y="22129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PPC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8799513" y="3170238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028113" y="29781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observed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8799513" y="3452813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9028113" y="3260725"/>
            <a:ext cx="68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fitted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36045" name="Text Box 13"/>
          <p:cNvSpPr txBox="1">
            <a:spLocks noChangeArrowheads="1"/>
          </p:cNvSpPr>
          <p:nvPr/>
        </p:nvSpPr>
        <p:spPr bwMode="auto">
          <a:xfrm>
            <a:off x="2979738" y="404813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8000"/>
                </a:solidFill>
              </a:rPr>
              <a:t>motion &amp;</a:t>
            </a:r>
          </a:p>
          <a:p>
            <a:pPr eaLnBrk="0" hangingPunct="0"/>
            <a:r>
              <a:rPr lang="en-GB" sz="1800">
                <a:solidFill>
                  <a:srgbClr val="008000"/>
                </a:solidFill>
              </a:rPr>
              <a:t>attention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836046" name="Text Box 14"/>
          <p:cNvSpPr txBox="1">
            <a:spLocks noChangeArrowheads="1"/>
          </p:cNvSpPr>
          <p:nvPr/>
        </p:nvSpPr>
        <p:spPr bwMode="auto">
          <a:xfrm>
            <a:off x="4270375" y="412750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8000"/>
                </a:solidFill>
              </a:rPr>
              <a:t>motion &amp;</a:t>
            </a:r>
          </a:p>
          <a:p>
            <a:pPr eaLnBrk="0" hangingPunct="0"/>
            <a:r>
              <a:rPr lang="en-GB" sz="1800">
                <a:solidFill>
                  <a:srgbClr val="008000"/>
                </a:solidFill>
              </a:rPr>
              <a:t>no attention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836047" name="Line 15"/>
          <p:cNvSpPr>
            <a:spLocks noChangeShapeType="1"/>
          </p:cNvSpPr>
          <p:nvPr/>
        </p:nvSpPr>
        <p:spPr bwMode="auto">
          <a:xfrm>
            <a:off x="3625850" y="1052513"/>
            <a:ext cx="908050" cy="8524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6048" name="Line 16"/>
          <p:cNvSpPr>
            <a:spLocks noChangeShapeType="1"/>
          </p:cNvSpPr>
          <p:nvPr/>
        </p:nvSpPr>
        <p:spPr bwMode="auto">
          <a:xfrm flipH="1">
            <a:off x="4838700" y="1052513"/>
            <a:ext cx="160338" cy="14620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6049" name="Text Box 17"/>
          <p:cNvSpPr txBox="1">
            <a:spLocks noChangeArrowheads="1"/>
          </p:cNvSpPr>
          <p:nvPr/>
        </p:nvSpPr>
        <p:spPr bwMode="auto">
          <a:xfrm>
            <a:off x="5676900" y="404813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8000"/>
                </a:solidFill>
              </a:rPr>
              <a:t>static </a:t>
            </a:r>
          </a:p>
          <a:p>
            <a:pPr eaLnBrk="0" hangingPunct="0"/>
            <a:r>
              <a:rPr lang="en-GB" sz="1800">
                <a:solidFill>
                  <a:srgbClr val="008000"/>
                </a:solidFill>
              </a:rPr>
              <a:t>dots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836050" name="Line 18"/>
          <p:cNvSpPr>
            <a:spLocks noChangeShapeType="1"/>
          </p:cNvSpPr>
          <p:nvPr/>
        </p:nvSpPr>
        <p:spPr bwMode="auto">
          <a:xfrm flipH="1">
            <a:off x="4991100" y="990600"/>
            <a:ext cx="762000" cy="2590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9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5" grpId="0"/>
      <p:bldP spid="1836046" grpId="0"/>
      <p:bldP spid="1836047" grpId="0" animBg="1"/>
      <p:bldP spid="1836048" grpId="0" animBg="1"/>
      <p:bldP spid="1836049" grpId="0"/>
      <p:bldP spid="18360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8"/>
          <p:cNvGraphicFramePr>
            <a:graphicFrameLocks noChangeAspect="1"/>
          </p:cNvGraphicFramePr>
          <p:nvPr/>
        </p:nvGraphicFramePr>
        <p:xfrm>
          <a:off x="5026025" y="1371578"/>
          <a:ext cx="2016125" cy="1839912"/>
        </p:xfrm>
        <a:graphic>
          <a:graphicData uri="http://schemas.openxmlformats.org/presentationml/2006/ole">
            <p:oleObj spid="_x0000_s266242" name="Image Photo Editor" r:id="rId3" imgW="5229955" imgH="4933333" progId="">
              <p:embed/>
            </p:oleObj>
          </a:graphicData>
        </a:graphic>
      </p:graphicFrame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6964363" y="1411265"/>
            <a:ext cx="1589087" cy="1943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8" name="Object 10"/>
          <p:cNvGraphicFramePr>
            <a:graphicFrameLocks noChangeAspect="1"/>
          </p:cNvGraphicFramePr>
          <p:nvPr/>
        </p:nvGraphicFramePr>
        <p:xfrm>
          <a:off x="1712913" y="1371578"/>
          <a:ext cx="2016125" cy="1839912"/>
        </p:xfrm>
        <a:graphic>
          <a:graphicData uri="http://schemas.openxmlformats.org/presentationml/2006/ole">
            <p:oleObj spid="_x0000_s266243" name="Image Photo Editor" r:id="rId4" imgW="5229955" imgH="4933333" progId="">
              <p:embed/>
            </p:oleObj>
          </a:graphicData>
        </a:graphic>
      </p:graphicFrame>
      <p:sp>
        <p:nvSpPr>
          <p:cNvPr id="49" name="Oval 11"/>
          <p:cNvSpPr>
            <a:spLocks noChangeAspect="1" noChangeArrowheads="1"/>
          </p:cNvSpPr>
          <p:nvPr/>
        </p:nvSpPr>
        <p:spPr bwMode="auto">
          <a:xfrm>
            <a:off x="3186113" y="2030390"/>
            <a:ext cx="444500" cy="46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Oval 12"/>
          <p:cNvSpPr>
            <a:spLocks noChangeAspect="1" noChangeArrowheads="1"/>
          </p:cNvSpPr>
          <p:nvPr/>
        </p:nvSpPr>
        <p:spPr bwMode="auto">
          <a:xfrm>
            <a:off x="1849438" y="1951015"/>
            <a:ext cx="227012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Oval 13"/>
          <p:cNvSpPr>
            <a:spLocks noChangeAspect="1" noChangeArrowheads="1"/>
          </p:cNvSpPr>
          <p:nvPr/>
        </p:nvSpPr>
        <p:spPr bwMode="auto">
          <a:xfrm>
            <a:off x="2759075" y="160970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" name="Oval 14"/>
          <p:cNvSpPr>
            <a:spLocks noChangeAspect="1" noChangeArrowheads="1"/>
          </p:cNvSpPr>
          <p:nvPr/>
        </p:nvSpPr>
        <p:spPr bwMode="auto">
          <a:xfrm>
            <a:off x="2532063" y="2293915"/>
            <a:ext cx="227012" cy="227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53" name="AutoShape 15"/>
          <p:cNvCxnSpPr>
            <a:cxnSpLocks noChangeShapeType="1"/>
            <a:stCxn id="50" idx="4"/>
            <a:endCxn id="52" idx="3"/>
          </p:cNvCxnSpPr>
          <p:nvPr/>
        </p:nvCxnSpPr>
        <p:spPr bwMode="auto">
          <a:xfrm rot="16200000" flipH="1">
            <a:off x="2110581" y="2032772"/>
            <a:ext cx="307975" cy="601662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6"/>
          <p:cNvCxnSpPr>
            <a:cxnSpLocks noChangeShapeType="1"/>
            <a:stCxn id="50" idx="6"/>
            <a:endCxn id="49" idx="2"/>
          </p:cNvCxnSpPr>
          <p:nvPr/>
        </p:nvCxnSpPr>
        <p:spPr bwMode="auto">
          <a:xfrm>
            <a:off x="2076450" y="2065315"/>
            <a:ext cx="1109663" cy="195263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7"/>
          <p:cNvCxnSpPr>
            <a:cxnSpLocks noChangeShapeType="1"/>
            <a:stCxn id="52" idx="7"/>
            <a:endCxn id="51" idx="4"/>
          </p:cNvCxnSpPr>
          <p:nvPr/>
        </p:nvCxnSpPr>
        <p:spPr bwMode="auto">
          <a:xfrm rot="16200000">
            <a:off x="2555082" y="2008959"/>
            <a:ext cx="488950" cy="147637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1497013" y="2058965"/>
            <a:ext cx="36195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7" name="Object 19"/>
          <p:cNvGraphicFramePr>
            <a:graphicFrameLocks noChangeAspect="1"/>
          </p:cNvGraphicFramePr>
          <p:nvPr/>
        </p:nvGraphicFramePr>
        <p:xfrm>
          <a:off x="1292225" y="1960540"/>
          <a:ext cx="179388" cy="196850"/>
        </p:xfrm>
        <a:graphic>
          <a:graphicData uri="http://schemas.openxmlformats.org/presentationml/2006/ole">
            <p:oleObj spid="_x0000_s266244" name="Equation" r:id="rId5" imgW="126835" imgH="139518" progId="Equation.3">
              <p:embed/>
            </p:oleObj>
          </a:graphicData>
        </a:graphic>
      </p:graphicFrame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1016000" y="157795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1928813" y="987403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Single-state DCM</a:t>
            </a:r>
          </a:p>
        </p:txBody>
      </p:sp>
      <p:graphicFrame>
        <p:nvGraphicFramePr>
          <p:cNvPr id="60" name="Object 22"/>
          <p:cNvGraphicFramePr>
            <a:graphicFrameLocks noChangeAspect="1"/>
          </p:cNvGraphicFramePr>
          <p:nvPr/>
        </p:nvGraphicFramePr>
        <p:xfrm>
          <a:off x="3335338" y="2130403"/>
          <a:ext cx="150812" cy="215900"/>
        </p:xfrm>
        <a:graphic>
          <a:graphicData uri="http://schemas.openxmlformats.org/presentationml/2006/ole">
            <p:oleObj spid="_x0000_s266245" name="Equation" r:id="rId6" imgW="152268" imgH="215713" progId="Equation.3">
              <p:embed/>
            </p:oleObj>
          </a:graphicData>
        </a:graphic>
      </p:graphicFrame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103938" y="6001345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800000"/>
                </a:solidFill>
              </a:rPr>
              <a:t>Intrinsic (within-region) coupling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448175" y="600134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800000"/>
                </a:solidFill>
              </a:rPr>
              <a:t>Extrinsic (between-region) coupling</a:t>
            </a:r>
          </a:p>
        </p:txBody>
      </p:sp>
      <p:graphicFrame>
        <p:nvGraphicFramePr>
          <p:cNvPr id="63" name="Object 25"/>
          <p:cNvGraphicFramePr>
            <a:graphicFrameLocks noChangeAspect="1"/>
          </p:cNvGraphicFramePr>
          <p:nvPr/>
        </p:nvGraphicFramePr>
        <p:xfrm>
          <a:off x="1208088" y="3705225"/>
          <a:ext cx="2813050" cy="1957388"/>
        </p:xfrm>
        <a:graphic>
          <a:graphicData uri="http://schemas.openxmlformats.org/presentationml/2006/ole">
            <p:oleObj spid="_x0000_s266246" name="Equation" r:id="rId7" imgW="2006600" imgH="1397000" progId="Equation.3">
              <p:embed/>
            </p:oleObj>
          </a:graphicData>
        </a:graphic>
      </p:graphicFrame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5291138" y="1004865"/>
            <a:ext cx="141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Two-state DCM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65" name="Oval 27"/>
          <p:cNvSpPr>
            <a:spLocks noChangeAspect="1" noChangeArrowheads="1"/>
          </p:cNvSpPr>
          <p:nvPr/>
        </p:nvSpPr>
        <p:spPr bwMode="auto">
          <a:xfrm>
            <a:off x="6492875" y="2030390"/>
            <a:ext cx="404813" cy="531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" name="Oval 28"/>
          <p:cNvSpPr>
            <a:spLocks noChangeAspect="1" noChangeArrowheads="1"/>
          </p:cNvSpPr>
          <p:nvPr/>
        </p:nvSpPr>
        <p:spPr bwMode="auto">
          <a:xfrm>
            <a:off x="5156200" y="1951015"/>
            <a:ext cx="227013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" name="Oval 29"/>
          <p:cNvSpPr>
            <a:spLocks noChangeAspect="1" noChangeArrowheads="1"/>
          </p:cNvSpPr>
          <p:nvPr/>
        </p:nvSpPr>
        <p:spPr bwMode="auto">
          <a:xfrm>
            <a:off x="6065838" y="160970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" name="Oval 30"/>
          <p:cNvSpPr>
            <a:spLocks noChangeAspect="1" noChangeArrowheads="1"/>
          </p:cNvSpPr>
          <p:nvPr/>
        </p:nvSpPr>
        <p:spPr bwMode="auto">
          <a:xfrm>
            <a:off x="5838825" y="2293915"/>
            <a:ext cx="227013" cy="227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69" name="AutoShape 31"/>
          <p:cNvCxnSpPr>
            <a:cxnSpLocks noChangeShapeType="1"/>
            <a:stCxn id="66" idx="4"/>
            <a:endCxn id="68" idx="3"/>
          </p:cNvCxnSpPr>
          <p:nvPr/>
        </p:nvCxnSpPr>
        <p:spPr bwMode="auto">
          <a:xfrm rot="16200000" flipH="1">
            <a:off x="5417344" y="2032771"/>
            <a:ext cx="307975" cy="601663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32"/>
          <p:cNvCxnSpPr>
            <a:cxnSpLocks noChangeShapeType="1"/>
            <a:stCxn id="66" idx="6"/>
            <a:endCxn id="65" idx="2"/>
          </p:cNvCxnSpPr>
          <p:nvPr/>
        </p:nvCxnSpPr>
        <p:spPr bwMode="auto">
          <a:xfrm>
            <a:off x="5383213" y="2065315"/>
            <a:ext cx="1109662" cy="231775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33"/>
          <p:cNvCxnSpPr>
            <a:cxnSpLocks noChangeShapeType="1"/>
            <a:stCxn id="68" idx="7"/>
            <a:endCxn id="67" idx="4"/>
          </p:cNvCxnSpPr>
          <p:nvPr/>
        </p:nvCxnSpPr>
        <p:spPr bwMode="auto">
          <a:xfrm rot="16200000">
            <a:off x="5861844" y="2008959"/>
            <a:ext cx="488950" cy="147638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2" name="Object 34"/>
          <p:cNvGraphicFramePr>
            <a:graphicFrameLocks noChangeAspect="1"/>
          </p:cNvGraphicFramePr>
          <p:nvPr/>
        </p:nvGraphicFramePr>
        <p:xfrm>
          <a:off x="7685088" y="1973240"/>
          <a:ext cx="201612" cy="228600"/>
        </p:xfrm>
        <a:graphic>
          <a:graphicData uri="http://schemas.openxmlformats.org/presentationml/2006/ole">
            <p:oleObj spid="_x0000_s266247" name="Equation" r:id="rId8" imgW="203112" imgH="228501" progId="Equation.3">
              <p:embed/>
            </p:oleObj>
          </a:graphicData>
        </a:graphic>
      </p:graphicFrame>
      <p:graphicFrame>
        <p:nvGraphicFramePr>
          <p:cNvPr id="73" name="Object 35"/>
          <p:cNvGraphicFramePr>
            <a:graphicFrameLocks noChangeAspect="1"/>
          </p:cNvGraphicFramePr>
          <p:nvPr/>
        </p:nvGraphicFramePr>
        <p:xfrm>
          <a:off x="4408488" y="3354365"/>
          <a:ext cx="3875087" cy="2665413"/>
        </p:xfrm>
        <a:graphic>
          <a:graphicData uri="http://schemas.openxmlformats.org/presentationml/2006/ole">
            <p:oleObj spid="_x0000_s266248" name="Equation" r:id="rId9" imgW="2768600" imgH="1905000" progId="Equation.3">
              <p:embed/>
            </p:oleObj>
          </a:graphicData>
        </a:graphic>
      </p:graphicFrame>
      <p:cxnSp>
        <p:nvCxnSpPr>
          <p:cNvPr id="74" name="AutoShape 36"/>
          <p:cNvCxnSpPr>
            <a:cxnSpLocks noChangeShapeType="1"/>
            <a:stCxn id="65" idx="0"/>
            <a:endCxn id="47" idx="1"/>
          </p:cNvCxnSpPr>
          <p:nvPr/>
        </p:nvCxnSpPr>
        <p:spPr bwMode="auto">
          <a:xfrm flipV="1">
            <a:off x="6696075" y="1695428"/>
            <a:ext cx="501650" cy="33496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5" name="AutoShape 37"/>
          <p:cNvCxnSpPr>
            <a:cxnSpLocks noChangeShapeType="1"/>
            <a:stCxn id="65" idx="4"/>
            <a:endCxn id="47" idx="3"/>
          </p:cNvCxnSpPr>
          <p:nvPr/>
        </p:nvCxnSpPr>
        <p:spPr bwMode="auto">
          <a:xfrm>
            <a:off x="6696075" y="2562203"/>
            <a:ext cx="501650" cy="50800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6" name="AutoShape 38"/>
          <p:cNvCxnSpPr>
            <a:cxnSpLocks noChangeShapeType="1"/>
          </p:cNvCxnSpPr>
          <p:nvPr/>
        </p:nvCxnSpPr>
        <p:spPr bwMode="auto">
          <a:xfrm rot="10800000" flipH="1" flipV="1">
            <a:off x="7685088" y="2087540"/>
            <a:ext cx="201612" cy="1588"/>
          </a:xfrm>
          <a:prstGeom prst="curvedConnector5">
            <a:avLst>
              <a:gd name="adj1" fmla="val -113384"/>
              <a:gd name="adj2" fmla="val -21600000"/>
              <a:gd name="adj3" fmla="val 212597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</p:spPr>
      </p:cxnSp>
      <p:graphicFrame>
        <p:nvGraphicFramePr>
          <p:cNvPr id="77" name="Object 39"/>
          <p:cNvGraphicFramePr>
            <a:graphicFrameLocks noChangeAspect="1"/>
          </p:cNvGraphicFramePr>
          <p:nvPr/>
        </p:nvGraphicFramePr>
        <p:xfrm>
          <a:off x="7685088" y="2478065"/>
          <a:ext cx="176212" cy="228600"/>
        </p:xfrm>
        <a:graphic>
          <a:graphicData uri="http://schemas.openxmlformats.org/presentationml/2006/ole">
            <p:oleObj spid="_x0000_s266249" name="Equation" r:id="rId10" imgW="177646" imgH="228402" progId="Equation.3">
              <p:embed/>
            </p:oleObj>
          </a:graphicData>
        </a:graphic>
      </p:graphicFrame>
      <p:cxnSp>
        <p:nvCxnSpPr>
          <p:cNvPr id="78" name="AutoShape 40"/>
          <p:cNvCxnSpPr>
            <a:cxnSpLocks noChangeShapeType="1"/>
          </p:cNvCxnSpPr>
          <p:nvPr/>
        </p:nvCxnSpPr>
        <p:spPr bwMode="auto">
          <a:xfrm flipH="1">
            <a:off x="7685088" y="2592365"/>
            <a:ext cx="176212" cy="1588"/>
          </a:xfrm>
          <a:prstGeom prst="curvedConnector5">
            <a:avLst>
              <a:gd name="adj1" fmla="val -128829"/>
              <a:gd name="adj2" fmla="val 23900000"/>
              <a:gd name="adj3" fmla="val 229731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</p:spPr>
      </p:cxnSp>
      <p:cxnSp>
        <p:nvCxnSpPr>
          <p:cNvPr id="79" name="AutoShape 41"/>
          <p:cNvCxnSpPr>
            <a:cxnSpLocks noChangeShapeType="1"/>
          </p:cNvCxnSpPr>
          <p:nvPr/>
        </p:nvCxnSpPr>
        <p:spPr bwMode="auto">
          <a:xfrm rot="10800000" flipH="1">
            <a:off x="7685088" y="2087540"/>
            <a:ext cx="1587" cy="5048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80" name="AutoShape 42"/>
          <p:cNvCxnSpPr>
            <a:cxnSpLocks noChangeShapeType="1"/>
          </p:cNvCxnSpPr>
          <p:nvPr/>
        </p:nvCxnSpPr>
        <p:spPr bwMode="auto">
          <a:xfrm flipH="1">
            <a:off x="7861300" y="2087540"/>
            <a:ext cx="25400" cy="504825"/>
          </a:xfrm>
          <a:prstGeom prst="curvedConnector3">
            <a:avLst>
              <a:gd name="adj1" fmla="val -893750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graphicFrame>
        <p:nvGraphicFramePr>
          <p:cNvPr id="81" name="Object 43"/>
          <p:cNvGraphicFramePr>
            <a:graphicFrameLocks noChangeAspect="1"/>
          </p:cNvGraphicFramePr>
          <p:nvPr/>
        </p:nvGraphicFramePr>
        <p:xfrm>
          <a:off x="6608763" y="2058965"/>
          <a:ext cx="201612" cy="482600"/>
        </p:xfrm>
        <a:graphic>
          <a:graphicData uri="http://schemas.openxmlformats.org/presentationml/2006/ole">
            <p:oleObj spid="_x0000_s266250" name="Equation" r:id="rId11" imgW="203112" imgH="482391" progId="Equation.3">
              <p:embed/>
            </p:oleObj>
          </a:graphicData>
        </a:graphic>
      </p:graphicFrame>
      <p:sp>
        <p:nvSpPr>
          <p:cNvPr id="82" name="Oval 44"/>
          <p:cNvSpPr>
            <a:spLocks noChangeArrowheads="1"/>
          </p:cNvSpPr>
          <p:nvPr/>
        </p:nvSpPr>
        <p:spPr bwMode="auto">
          <a:xfrm>
            <a:off x="4592638" y="5280620"/>
            <a:ext cx="1296987" cy="1295400"/>
          </a:xfrm>
          <a:prstGeom prst="ellips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800000"/>
              </a:solidFill>
            </a:endParaRPr>
          </a:p>
        </p:txBody>
      </p:sp>
      <p:sp>
        <p:nvSpPr>
          <p:cNvPr id="83" name="Oval 45"/>
          <p:cNvSpPr>
            <a:spLocks noChangeArrowheads="1"/>
          </p:cNvSpPr>
          <p:nvPr/>
        </p:nvSpPr>
        <p:spPr bwMode="auto">
          <a:xfrm>
            <a:off x="6103938" y="5280620"/>
            <a:ext cx="1296987" cy="1295400"/>
          </a:xfrm>
          <a:prstGeom prst="ellips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 flipV="1">
            <a:off x="4038600" y="2201840"/>
            <a:ext cx="769938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514350" y="350672"/>
            <a:ext cx="92583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Two-state DCM</a:t>
            </a:r>
            <a:endParaRPr lang="en-US" sz="4000" b="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Marreiros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2008,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 t="25310" b="5238"/>
          <a:stretch>
            <a:fillRect/>
          </a:stretch>
        </p:blipFill>
        <p:spPr bwMode="auto">
          <a:xfrm>
            <a:off x="4290579" y="309722"/>
            <a:ext cx="5973525" cy="597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4350" y="411118"/>
            <a:ext cx="92583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DCM</a:t>
            </a:r>
            <a:endParaRPr lang="en-US" sz="4000" b="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791958" y="1310097"/>
          <a:ext cx="2711450" cy="889000"/>
        </p:xfrm>
        <a:graphic>
          <a:graphicData uri="http://schemas.openxmlformats.org/presentationml/2006/ole">
            <p:oleObj spid="_x0000_s420866" name="Equation" r:id="rId4" imgW="1205977" imgH="393529" progId="Equation.DSMT4">
              <p:embed/>
            </p:oleObj>
          </a:graphicData>
        </a:graphic>
      </p:graphicFrame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87582" y="6051498"/>
            <a:ext cx="3703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al. (2008, 2011)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</a:p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Daunizeau et al. (2009)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Physica 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150" y="2477730"/>
            <a:ext cx="4193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accounts for stochastic neural fluctuations</a:t>
            </a:r>
          </a:p>
          <a:p>
            <a:pPr marL="177800" indent="-1778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can be fitted to resting state data</a:t>
            </a:r>
          </a:p>
          <a:p>
            <a:pPr marL="177800" indent="-1778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1800" b="0" i="1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  <a:sym typeface="Symbol"/>
              </a:rPr>
              <a:t></a:t>
            </a:r>
            <a:r>
              <a:rPr lang="en-GB" sz="1800" b="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 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has unknown precision and smoothness </a:t>
            </a:r>
            <a:b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  <a:sym typeface="Symbol"/>
              </a:rPr>
              <a:t> additional </a:t>
            </a:r>
            <a:r>
              <a:rPr lang="en-GB" sz="1800" b="0" dirty="0" err="1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hyperparameters</a:t>
            </a:r>
            <a:endParaRPr lang="en-GB" sz="1800" b="0" dirty="0" smtClean="0">
              <a:solidFill>
                <a:srgbClr val="000000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060922" y="6201090"/>
            <a:ext cx="3703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Li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. (2011)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Thank you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6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774825"/>
            <a:ext cx="5930900" cy="2232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Dynamic causal modelling (DCM)</a:t>
            </a:r>
            <a:endParaRPr lang="en-US" sz="2800" b="1" dirty="0" smtClean="0">
              <a:latin typeface="Arial Unicode MS" pitchFamily="34" charset="-128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1650" y="4581525"/>
            <a:ext cx="9293225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spcBef>
                <a:spcPts val="1800"/>
              </a:spcBef>
              <a:buFontTx/>
              <a:buChar char="•"/>
            </a:pPr>
            <a:r>
              <a:rPr lang="de-CH" sz="2000" b="0" dirty="0"/>
              <a:t>DCM framework was introduced in 2003 for fMRI by Karl Friston, Lee Harrison and Will Penny (NeuroImage 19:1273-1302)</a:t>
            </a:r>
          </a:p>
          <a:p>
            <a:pPr marL="179388" indent="-179388">
              <a:spcBef>
                <a:spcPts val="1800"/>
              </a:spcBef>
              <a:buFontTx/>
              <a:buChar char="•"/>
            </a:pPr>
            <a:r>
              <a:rPr lang="de-CH" sz="2000" b="0" dirty="0"/>
              <a:t>part of the SPM software </a:t>
            </a:r>
            <a:r>
              <a:rPr lang="de-CH" sz="2000" b="0" dirty="0" smtClean="0"/>
              <a:t>package</a:t>
            </a:r>
            <a:endParaRPr lang="de-CH" sz="2000" b="0" dirty="0"/>
          </a:p>
          <a:p>
            <a:pPr marL="179388" indent="-179388">
              <a:spcBef>
                <a:spcPts val="1800"/>
              </a:spcBef>
              <a:buFontTx/>
              <a:buChar char="•"/>
            </a:pPr>
            <a:r>
              <a:rPr lang="de-CH" sz="2000" b="0" dirty="0"/>
              <a:t>currently more than </a:t>
            </a:r>
            <a:r>
              <a:rPr lang="de-CH" sz="2000" b="0" dirty="0" smtClean="0"/>
              <a:t>160 </a:t>
            </a:r>
            <a:r>
              <a:rPr lang="de-CH" sz="2000" b="0" dirty="0"/>
              <a:t>published papers on DCM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67213" y="3487738"/>
          <a:ext cx="1939925" cy="801687"/>
        </p:xfrm>
        <a:graphic>
          <a:graphicData uri="http://schemas.openxmlformats.org/presentationml/2006/ole">
            <p:oleObj spid="_x0000_s256002" name="Equation" r:id="rId3" imgW="30467160" imgH="12605400" progId="Equation.3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968750" y="3152775"/>
            <a:ext cx="267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Neural state equation:</a:t>
            </a:r>
            <a:endParaRPr lang="en-US" sz="2000" b="0">
              <a:latin typeface="Arial Unicode MS" pitchFamily="34" charset="-128"/>
            </a:endParaRPr>
          </a:p>
        </p:txBody>
      </p:sp>
      <p:cxnSp>
        <p:nvCxnSpPr>
          <p:cNvPr id="1029" name="AutoShape 4"/>
          <p:cNvCxnSpPr>
            <a:cxnSpLocks noChangeShapeType="1"/>
          </p:cNvCxnSpPr>
          <p:nvPr/>
        </p:nvCxnSpPr>
        <p:spPr bwMode="auto">
          <a:xfrm flipV="1">
            <a:off x="6307138" y="304958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060950" y="1279525"/>
            <a:ext cx="2530475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Electromagnetic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>
                <a:latin typeface="Arial Unicode MS" pitchFamily="34" charset="-128"/>
              </a:rPr>
              <a:t>forward model: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neural activity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EEG</a:t>
            </a:r>
            <a:br>
              <a:rPr lang="en-GB" sz="2000" b="0">
                <a:latin typeface="Arial Unicode MS" pitchFamily="34" charset="-128"/>
                <a:sym typeface="Symbol" pitchFamily="18" charset="2"/>
              </a:rPr>
            </a:br>
            <a:r>
              <a:rPr lang="en-GB" sz="2000" b="0"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  <a:sym typeface="Symbol" pitchFamily="18" charset="2"/>
              </a:rPr>
              <a:t>LFP</a:t>
            </a:r>
          </a:p>
        </p:txBody>
      </p:sp>
      <p:cxnSp>
        <p:nvCxnSpPr>
          <p:cNvPr id="1031" name="AutoShape 6"/>
          <p:cNvCxnSpPr>
            <a:cxnSpLocks noChangeShapeType="1"/>
          </p:cNvCxnSpPr>
          <p:nvPr/>
        </p:nvCxnSpPr>
        <p:spPr bwMode="auto">
          <a:xfrm rot="10800000">
            <a:off x="1758950" y="2967038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31788" y="168275"/>
            <a:ext cx="95773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sz="2800" dirty="0">
                <a:latin typeface="Arial Unicode MS" pitchFamily="34" charset="-128"/>
              </a:rPr>
              <a:t>Dynamic Causal Modeling (DCM)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12725" y="4702175"/>
            <a:ext cx="32242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simple neuronal model</a:t>
            </a:r>
          </a:p>
          <a:p>
            <a:pPr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complicated forward model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6823075" y="4703763"/>
            <a:ext cx="3363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complicated neuronal model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simple forward model</a:t>
            </a:r>
          </a:p>
        </p:txBody>
      </p:sp>
      <p:sp>
        <p:nvSpPr>
          <p:cNvPr id="2352138" name="Text Box 10"/>
          <p:cNvSpPr txBox="1">
            <a:spLocks noChangeArrowheads="1"/>
          </p:cNvSpPr>
          <p:nvPr/>
        </p:nvSpPr>
        <p:spPr bwMode="auto">
          <a:xfrm>
            <a:off x="341313" y="3811588"/>
            <a:ext cx="938212" cy="5191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352139" name="Text Box 11"/>
          <p:cNvSpPr txBox="1">
            <a:spLocks noChangeArrowheads="1"/>
          </p:cNvSpPr>
          <p:nvPr/>
        </p:nvSpPr>
        <p:spPr bwMode="auto">
          <a:xfrm>
            <a:off x="8242300" y="3811588"/>
            <a:ext cx="1852613" cy="5191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EEG/MEG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94175" y="4427538"/>
          <a:ext cx="2322513" cy="2190750"/>
        </p:xfrm>
        <a:graphic>
          <a:graphicData uri="http://schemas.openxmlformats.org/presentationml/2006/ole">
            <p:oleObj spid="_x0000_s256003" name="Photo Editor Photo" r:id="rId4" imgW="5229955" imgH="4933333" progId="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487738" y="625792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latin typeface="Arial Unicode MS" pitchFamily="34" charset="-128"/>
              </a:rPr>
              <a:t>inputs</a:t>
            </a:r>
            <a:endParaRPr lang="en-US" sz="1600">
              <a:latin typeface="Arial Unicode MS" pitchFamily="34" charset="-128"/>
            </a:endParaRPr>
          </a:p>
        </p:txBody>
      </p:sp>
      <p:sp>
        <p:nvSpPr>
          <p:cNvPr id="1038" name="Oval 14"/>
          <p:cNvSpPr>
            <a:spLocks noChangeAspect="1" noChangeArrowheads="1"/>
          </p:cNvSpPr>
          <p:nvPr/>
        </p:nvSpPr>
        <p:spPr bwMode="auto">
          <a:xfrm>
            <a:off x="4430713" y="517842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5080000" y="539432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6"/>
          <p:cNvSpPr>
            <a:spLocks noChangeAspect="1" noChangeArrowheads="1"/>
          </p:cNvSpPr>
          <p:nvPr/>
        </p:nvSpPr>
        <p:spPr bwMode="auto">
          <a:xfrm>
            <a:off x="4862513" y="467360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Oval 17"/>
          <p:cNvSpPr>
            <a:spLocks noChangeAspect="1" noChangeArrowheads="1"/>
          </p:cNvSpPr>
          <p:nvPr/>
        </p:nvSpPr>
        <p:spPr bwMode="auto">
          <a:xfrm>
            <a:off x="5799138" y="496252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  <a:stCxn id="1038" idx="5"/>
            <a:endCxn id="1039" idx="2"/>
          </p:cNvCxnSpPr>
          <p:nvPr/>
        </p:nvCxnSpPr>
        <p:spPr bwMode="auto">
          <a:xfrm>
            <a:off x="4738688" y="549592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  <a:stCxn id="1038" idx="7"/>
            <a:endCxn id="1040" idx="3"/>
          </p:cNvCxnSpPr>
          <p:nvPr/>
        </p:nvCxnSpPr>
        <p:spPr bwMode="auto">
          <a:xfrm flipV="1">
            <a:off x="4738688" y="499110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  <a:stCxn id="1040" idx="6"/>
            <a:endCxn id="1041" idx="1"/>
          </p:cNvCxnSpPr>
          <p:nvPr/>
        </p:nvCxnSpPr>
        <p:spPr bwMode="auto">
          <a:xfrm>
            <a:off x="5232400" y="485457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5" name="AutoShape 21"/>
          <p:cNvCxnSpPr>
            <a:cxnSpLocks noChangeShapeType="1"/>
            <a:stCxn id="1039" idx="6"/>
            <a:endCxn id="1041" idx="3"/>
          </p:cNvCxnSpPr>
          <p:nvPr/>
        </p:nvCxnSpPr>
        <p:spPr bwMode="auto">
          <a:xfrm flipV="1">
            <a:off x="5448300" y="528002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  <a:stCxn id="1037" idx="0"/>
            <a:endCxn id="1038" idx="3"/>
          </p:cNvCxnSpPr>
          <p:nvPr/>
        </p:nvCxnSpPr>
        <p:spPr bwMode="auto">
          <a:xfrm flipV="1">
            <a:off x="3851275" y="549592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292225"/>
            <a:ext cx="18732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776413" y="1279525"/>
            <a:ext cx="26860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Hemodynamic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>
                <a:latin typeface="Arial Unicode MS" pitchFamily="34" charset="-128"/>
              </a:rPr>
              <a:t>forward model: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neural activity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BOLD</a:t>
            </a: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475" y="868363"/>
            <a:ext cx="20462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9" name="AutoShape 2"/>
          <p:cNvCxnSpPr>
            <a:cxnSpLocks noChangeShapeType="1"/>
            <a:stCxn id="4136" idx="3"/>
            <a:endCxn id="4105" idx="0"/>
          </p:cNvCxnSpPr>
          <p:nvPr/>
        </p:nvCxnSpPr>
        <p:spPr bwMode="auto">
          <a:xfrm flipH="1">
            <a:off x="3670300" y="2439988"/>
            <a:ext cx="428625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4100" name="AutoShape 3"/>
          <p:cNvCxnSpPr>
            <a:cxnSpLocks noChangeShapeType="1"/>
            <a:stCxn id="4130" idx="3"/>
            <a:endCxn id="4136" idx="1"/>
          </p:cNvCxnSpPr>
          <p:nvPr/>
        </p:nvCxnSpPr>
        <p:spPr bwMode="auto">
          <a:xfrm>
            <a:off x="4095750" y="1000125"/>
            <a:ext cx="3175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101" name="AutoShape 4"/>
          <p:cNvCxnSpPr>
            <a:cxnSpLocks noChangeShapeType="1"/>
            <a:stCxn id="4134" idx="5"/>
            <a:endCxn id="4106" idx="0"/>
          </p:cNvCxnSpPr>
          <p:nvPr/>
        </p:nvCxnSpPr>
        <p:spPr bwMode="auto">
          <a:xfrm>
            <a:off x="6046788" y="2441575"/>
            <a:ext cx="444500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3994150" y="1825625"/>
            <a:ext cx="717550" cy="719138"/>
            <a:chOff x="409" y="3119"/>
            <a:chExt cx="453" cy="453"/>
          </a:xfrm>
        </p:grpSpPr>
        <p:sp>
          <p:nvSpPr>
            <p:cNvPr id="4136" name="Oval 6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Text Box 7"/>
            <p:cNvSpPr txBox="1">
              <a:spLocks noChangeArrowheads="1"/>
            </p:cNvSpPr>
            <p:nvPr/>
          </p:nvSpPr>
          <p:spPr bwMode="auto">
            <a:xfrm>
              <a:off x="484" y="3156"/>
              <a:ext cx="3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LG</a:t>
              </a:r>
            </a:p>
            <a:p>
              <a:pPr algn="ctr" eaLnBrk="0" hangingPunct="0"/>
              <a:r>
                <a:rPr lang="de-DE" sz="1600"/>
                <a:t>left</a:t>
              </a:r>
            </a:p>
          </p:txBody>
        </p:sp>
      </p:grp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5432425" y="1827213"/>
            <a:ext cx="719138" cy="719137"/>
            <a:chOff x="841" y="3119"/>
            <a:chExt cx="453" cy="453"/>
          </a:xfrm>
        </p:grpSpPr>
        <p:sp>
          <p:nvSpPr>
            <p:cNvPr id="4134" name="Oval 9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10"/>
            <p:cNvSpPr txBox="1">
              <a:spLocks noChangeArrowheads="1"/>
            </p:cNvSpPr>
            <p:nvPr/>
          </p:nvSpPr>
          <p:spPr bwMode="auto">
            <a:xfrm>
              <a:off x="865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LG</a:t>
              </a:r>
            </a:p>
            <a:p>
              <a:pPr algn="ctr" eaLnBrk="0" hangingPunct="0"/>
              <a:r>
                <a:rPr lang="de-DE" sz="1600"/>
                <a:t>right</a:t>
              </a:r>
            </a:p>
          </p:txBody>
        </p:sp>
      </p:grpSp>
      <p:cxnSp>
        <p:nvCxnSpPr>
          <p:cNvPr id="4104" name="AutoShape 11"/>
          <p:cNvCxnSpPr>
            <a:cxnSpLocks noChangeShapeType="1"/>
            <a:stCxn id="4136" idx="5"/>
            <a:endCxn id="4134" idx="3"/>
          </p:cNvCxnSpPr>
          <p:nvPr/>
        </p:nvCxnSpPr>
        <p:spPr bwMode="auto">
          <a:xfrm>
            <a:off x="4606925" y="2439988"/>
            <a:ext cx="9302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322638" y="2886075"/>
            <a:ext cx="693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/>
              <a:t>RVF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6157913" y="2886075"/>
            <a:ext cx="665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/>
              <a:t>LVF</a:t>
            </a:r>
          </a:p>
        </p:txBody>
      </p:sp>
      <p:grpSp>
        <p:nvGrpSpPr>
          <p:cNvPr id="4107" name="Group 14"/>
          <p:cNvGrpSpPr>
            <a:grpSpLocks/>
          </p:cNvGrpSpPr>
          <p:nvPr/>
        </p:nvGrpSpPr>
        <p:grpSpPr bwMode="auto">
          <a:xfrm>
            <a:off x="5432425" y="385763"/>
            <a:ext cx="719138" cy="719137"/>
            <a:chOff x="841" y="3119"/>
            <a:chExt cx="453" cy="453"/>
          </a:xfrm>
        </p:grpSpPr>
        <p:sp>
          <p:nvSpPr>
            <p:cNvPr id="4132" name="Oval 15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Text Box 16"/>
            <p:cNvSpPr txBox="1">
              <a:spLocks noChangeArrowheads="1"/>
            </p:cNvSpPr>
            <p:nvPr/>
          </p:nvSpPr>
          <p:spPr bwMode="auto">
            <a:xfrm>
              <a:off x="864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FG</a:t>
              </a:r>
            </a:p>
            <a:p>
              <a:pPr algn="ctr" eaLnBrk="0" hangingPunct="0"/>
              <a:r>
                <a:rPr lang="de-DE" sz="1600"/>
                <a:t>right</a:t>
              </a:r>
            </a:p>
          </p:txBody>
        </p:sp>
      </p:grpSp>
      <p:cxnSp>
        <p:nvCxnSpPr>
          <p:cNvPr id="4108" name="AutoShape 17"/>
          <p:cNvCxnSpPr>
            <a:cxnSpLocks noChangeShapeType="1"/>
            <a:stCxn id="4132" idx="3"/>
            <a:endCxn id="4134" idx="1"/>
          </p:cNvCxnSpPr>
          <p:nvPr/>
        </p:nvCxnSpPr>
        <p:spPr bwMode="auto">
          <a:xfrm>
            <a:off x="5537200" y="1000125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4109" name="Group 18"/>
          <p:cNvGrpSpPr>
            <a:grpSpLocks/>
          </p:cNvGrpSpPr>
          <p:nvPr/>
        </p:nvGrpSpPr>
        <p:grpSpPr bwMode="auto">
          <a:xfrm>
            <a:off x="3990975" y="385763"/>
            <a:ext cx="719138" cy="719137"/>
            <a:chOff x="841" y="3119"/>
            <a:chExt cx="453" cy="453"/>
          </a:xfrm>
        </p:grpSpPr>
        <p:sp>
          <p:nvSpPr>
            <p:cNvPr id="4130" name="Oval 19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Text Box 20"/>
            <p:cNvSpPr txBox="1">
              <a:spLocks noChangeArrowheads="1"/>
            </p:cNvSpPr>
            <p:nvPr/>
          </p:nvSpPr>
          <p:spPr bwMode="auto">
            <a:xfrm>
              <a:off x="911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FG</a:t>
              </a:r>
            </a:p>
            <a:p>
              <a:pPr algn="ctr" eaLnBrk="0" hangingPunct="0"/>
              <a:r>
                <a:rPr lang="de-DE" sz="1600"/>
                <a:t>left</a:t>
              </a:r>
            </a:p>
          </p:txBody>
        </p:sp>
      </p:grpSp>
      <p:cxnSp>
        <p:nvCxnSpPr>
          <p:cNvPr id="4110" name="AutoShape 21"/>
          <p:cNvCxnSpPr>
            <a:cxnSpLocks noChangeShapeType="1"/>
            <a:stCxn id="4134" idx="1"/>
            <a:endCxn id="4136" idx="7"/>
          </p:cNvCxnSpPr>
          <p:nvPr/>
        </p:nvCxnSpPr>
        <p:spPr bwMode="auto">
          <a:xfrm flipH="1" flipV="1">
            <a:off x="4606925" y="1930400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1" name="AutoShape 22"/>
          <p:cNvCxnSpPr>
            <a:cxnSpLocks noChangeShapeType="1"/>
            <a:stCxn id="4134" idx="7"/>
            <a:endCxn id="4132" idx="5"/>
          </p:cNvCxnSpPr>
          <p:nvPr/>
        </p:nvCxnSpPr>
        <p:spPr bwMode="auto">
          <a:xfrm flipV="1">
            <a:off x="6046788" y="1000125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112" name="AutoShape 23"/>
          <p:cNvCxnSpPr>
            <a:cxnSpLocks noChangeShapeType="1"/>
            <a:stCxn id="4136" idx="7"/>
            <a:endCxn id="4130" idx="5"/>
          </p:cNvCxnSpPr>
          <p:nvPr/>
        </p:nvCxnSpPr>
        <p:spPr bwMode="auto">
          <a:xfrm flipH="1" flipV="1">
            <a:off x="4605338" y="1000125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113" name="AutoShape 24"/>
          <p:cNvCxnSpPr>
            <a:cxnSpLocks noChangeShapeType="1"/>
            <a:stCxn id="4132" idx="1"/>
            <a:endCxn id="4130" idx="7"/>
          </p:cNvCxnSpPr>
          <p:nvPr/>
        </p:nvCxnSpPr>
        <p:spPr bwMode="auto">
          <a:xfrm flipH="1">
            <a:off x="4605338" y="490538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4" name="AutoShape 25"/>
          <p:cNvCxnSpPr>
            <a:cxnSpLocks noChangeShapeType="1"/>
            <a:stCxn id="4130" idx="5"/>
            <a:endCxn id="4132" idx="3"/>
          </p:cNvCxnSpPr>
          <p:nvPr/>
        </p:nvCxnSpPr>
        <p:spPr bwMode="auto">
          <a:xfrm>
            <a:off x="4605338" y="1000125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15" name="Text Box 26"/>
          <p:cNvSpPr txBox="1">
            <a:spLocks noChangeArrowheads="1"/>
          </p:cNvSpPr>
          <p:nvPr/>
        </p:nvSpPr>
        <p:spPr bwMode="auto">
          <a:xfrm>
            <a:off x="6859588" y="403225"/>
            <a:ext cx="21971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/>
              <a:t>LG = lingual gyrus</a:t>
            </a:r>
          </a:p>
          <a:p>
            <a:r>
              <a:rPr lang="de-DE" sz="1800" b="0"/>
              <a:t>FG = fusiform gyrus</a:t>
            </a:r>
          </a:p>
          <a:p>
            <a:endParaRPr lang="de-DE" sz="1800" b="0"/>
          </a:p>
          <a:p>
            <a:r>
              <a:rPr lang="de-DE" sz="1800" b="0"/>
              <a:t>Visual input in the  </a:t>
            </a:r>
            <a:br>
              <a:rPr lang="de-DE" sz="1800" b="0"/>
            </a:br>
            <a:r>
              <a:rPr lang="de-DE" sz="1800" b="0"/>
              <a:t> - left (LVF)</a:t>
            </a:r>
            <a:br>
              <a:rPr lang="de-DE" sz="1800" b="0"/>
            </a:br>
            <a:r>
              <a:rPr lang="de-DE" sz="1800" b="0"/>
              <a:t> - right (RVF)</a:t>
            </a:r>
            <a:br>
              <a:rPr lang="de-DE" sz="1800" b="0"/>
            </a:br>
            <a:r>
              <a:rPr lang="de-DE" sz="1800" b="0"/>
              <a:t>visual field.</a:t>
            </a:r>
          </a:p>
        </p:txBody>
      </p:sp>
      <p:sp>
        <p:nvSpPr>
          <p:cNvPr id="4116" name="Text Box 27"/>
          <p:cNvSpPr txBox="1">
            <a:spLocks noChangeArrowheads="1"/>
          </p:cNvSpPr>
          <p:nvPr/>
        </p:nvSpPr>
        <p:spPr bwMode="auto">
          <a:xfrm>
            <a:off x="3660775" y="2009775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1</a:t>
            </a:r>
          </a:p>
        </p:txBody>
      </p:sp>
      <p:sp>
        <p:nvSpPr>
          <p:cNvPr id="4117" name="Text Box 28"/>
          <p:cNvSpPr txBox="1">
            <a:spLocks noChangeArrowheads="1"/>
          </p:cNvSpPr>
          <p:nvPr/>
        </p:nvSpPr>
        <p:spPr bwMode="auto">
          <a:xfrm>
            <a:off x="6154738" y="201453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2</a:t>
            </a:r>
          </a:p>
        </p:txBody>
      </p:sp>
      <p:sp>
        <p:nvSpPr>
          <p:cNvPr id="4118" name="Text Box 29"/>
          <p:cNvSpPr txBox="1">
            <a:spLocks noChangeArrowheads="1"/>
          </p:cNvSpPr>
          <p:nvPr/>
        </p:nvSpPr>
        <p:spPr bwMode="auto">
          <a:xfrm>
            <a:off x="6137275" y="574675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4</a:t>
            </a:r>
          </a:p>
        </p:txBody>
      </p:sp>
      <p:sp>
        <p:nvSpPr>
          <p:cNvPr id="4119" name="Text Box 30"/>
          <p:cNvSpPr txBox="1">
            <a:spLocks noChangeArrowheads="1"/>
          </p:cNvSpPr>
          <p:nvPr/>
        </p:nvSpPr>
        <p:spPr bwMode="auto">
          <a:xfrm>
            <a:off x="3652838" y="57943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3</a:t>
            </a:r>
          </a:p>
        </p:txBody>
      </p:sp>
      <p:cxnSp>
        <p:nvCxnSpPr>
          <p:cNvPr id="4120" name="AutoShape 31"/>
          <p:cNvCxnSpPr>
            <a:cxnSpLocks noChangeShapeType="1"/>
            <a:stCxn id="4136" idx="4"/>
            <a:endCxn id="4136" idx="5"/>
          </p:cNvCxnSpPr>
          <p:nvPr/>
        </p:nvCxnSpPr>
        <p:spPr bwMode="auto">
          <a:xfrm rot="5400000" flipH="1" flipV="1">
            <a:off x="4427537" y="2365376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4121" name="AutoShape 32"/>
          <p:cNvCxnSpPr>
            <a:cxnSpLocks noChangeShapeType="1"/>
            <a:stCxn id="4134" idx="4"/>
            <a:endCxn id="4134" idx="3"/>
          </p:cNvCxnSpPr>
          <p:nvPr/>
        </p:nvCxnSpPr>
        <p:spPr bwMode="auto">
          <a:xfrm rot="16200000" flipV="1">
            <a:off x="5612606" y="2366169"/>
            <a:ext cx="104775" cy="255588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4122" name="AutoShape 33"/>
          <p:cNvCxnSpPr>
            <a:cxnSpLocks noChangeShapeType="1"/>
            <a:stCxn id="4130" idx="0"/>
            <a:endCxn id="4130" idx="7"/>
          </p:cNvCxnSpPr>
          <p:nvPr/>
        </p:nvCxnSpPr>
        <p:spPr bwMode="auto">
          <a:xfrm rot="5400000" flipV="1">
            <a:off x="4425950" y="311151"/>
            <a:ext cx="104775" cy="254000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23" name="AutoShape 34"/>
          <p:cNvCxnSpPr>
            <a:cxnSpLocks noChangeShapeType="1"/>
            <a:stCxn id="4132" idx="0"/>
            <a:endCxn id="4132" idx="1"/>
          </p:cNvCxnSpPr>
          <p:nvPr/>
        </p:nvCxnSpPr>
        <p:spPr bwMode="auto">
          <a:xfrm rot="-5400000" flipH="1" flipV="1">
            <a:off x="5612606" y="310357"/>
            <a:ext cx="104775" cy="255588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24" name="Text Box 35"/>
          <p:cNvSpPr txBox="1">
            <a:spLocks noChangeArrowheads="1"/>
          </p:cNvSpPr>
          <p:nvPr/>
        </p:nvSpPr>
        <p:spPr bwMode="auto">
          <a:xfrm>
            <a:off x="3457575" y="3101975"/>
            <a:ext cx="40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2</a:t>
            </a:r>
          </a:p>
        </p:txBody>
      </p:sp>
      <p:sp>
        <p:nvSpPr>
          <p:cNvPr id="4125" name="Text Box 36"/>
          <p:cNvSpPr txBox="1">
            <a:spLocks noChangeArrowheads="1"/>
          </p:cNvSpPr>
          <p:nvPr/>
        </p:nvSpPr>
        <p:spPr bwMode="auto">
          <a:xfrm>
            <a:off x="6294438" y="3108325"/>
            <a:ext cx="40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1</a:t>
            </a:r>
          </a:p>
        </p:txBody>
      </p:sp>
      <p:sp>
        <p:nvSpPr>
          <p:cNvPr id="1858597" name="Rectangle 37"/>
          <p:cNvSpPr>
            <a:spLocks noChangeArrowheads="1"/>
          </p:cNvSpPr>
          <p:nvPr/>
        </p:nvSpPr>
        <p:spPr bwMode="auto">
          <a:xfrm>
            <a:off x="239713" y="4138613"/>
            <a:ext cx="9807575" cy="244633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858598" name="Object 38"/>
          <p:cNvGraphicFramePr>
            <a:graphicFrameLocks noChangeAspect="1"/>
          </p:cNvGraphicFramePr>
          <p:nvPr/>
        </p:nvGraphicFramePr>
        <p:xfrm>
          <a:off x="2932113" y="4227513"/>
          <a:ext cx="4422775" cy="2227262"/>
        </p:xfrm>
        <a:graphic>
          <a:graphicData uri="http://schemas.openxmlformats.org/presentationml/2006/ole">
            <p:oleObj spid="_x0000_s4104" name="Equation" r:id="rId3" imgW="1930400" imgH="914400" progId="Equation.DSMT4">
              <p:embed/>
            </p:oleObj>
          </a:graphicData>
        </a:graphic>
      </p:graphicFrame>
      <p:sp>
        <p:nvSpPr>
          <p:cNvPr id="4127" name="Rectangle 39"/>
          <p:cNvSpPr>
            <a:spLocks noChangeArrowheads="1"/>
          </p:cNvSpPr>
          <p:nvPr/>
        </p:nvSpPr>
        <p:spPr bwMode="auto">
          <a:xfrm>
            <a:off x="322263" y="304800"/>
            <a:ext cx="28860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latin typeface="Arial Unicode MS" pitchFamily="34" charset="-128"/>
              </a:rPr>
              <a:t>Example: </a:t>
            </a:r>
            <a:br>
              <a:rPr lang="en-GB" sz="2800" dirty="0">
                <a:latin typeface="Arial Unicode MS" pitchFamily="34" charset="-128"/>
              </a:rPr>
            </a:br>
            <a:r>
              <a:rPr lang="en-GB" sz="2800" dirty="0">
                <a:latin typeface="Arial Unicode MS" pitchFamily="34" charset="-128"/>
              </a:rPr>
              <a:t>a linear </a:t>
            </a:r>
            <a:r>
              <a:rPr lang="en-GB" sz="2800" dirty="0" smtClean="0">
                <a:latin typeface="Arial Unicode MS" pitchFamily="34" charset="-128"/>
              </a:rPr>
              <a:t>model of interacting visual regions</a:t>
            </a:r>
            <a:endParaRPr lang="en-US" sz="2800" dirty="0">
              <a:latin typeface="Arial Unicode MS" pitchFamily="34" charset="-128"/>
            </a:endParaRPr>
          </a:p>
        </p:txBody>
      </p:sp>
      <p:cxnSp>
        <p:nvCxnSpPr>
          <p:cNvPr id="4128" name="AutoShape 40"/>
          <p:cNvCxnSpPr>
            <a:cxnSpLocks noChangeShapeType="1"/>
            <a:stCxn id="4136" idx="4"/>
            <a:endCxn id="4136" idx="5"/>
          </p:cNvCxnSpPr>
          <p:nvPr/>
        </p:nvCxnSpPr>
        <p:spPr bwMode="auto">
          <a:xfrm rot="5400000" flipH="1" flipV="1">
            <a:off x="4427537" y="2365376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29" name="AutoShape 41"/>
          <p:cNvCxnSpPr>
            <a:cxnSpLocks noChangeShapeType="1"/>
            <a:stCxn id="4134" idx="4"/>
            <a:endCxn id="4134" idx="3"/>
          </p:cNvCxnSpPr>
          <p:nvPr/>
        </p:nvCxnSpPr>
        <p:spPr bwMode="auto">
          <a:xfrm rot="16200000" flipV="1">
            <a:off x="5612606" y="2366169"/>
            <a:ext cx="104775" cy="255588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5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22263" y="304800"/>
            <a:ext cx="28860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Arial Unicode MS" pitchFamily="34" charset="-128"/>
              </a:rPr>
              <a:t>Example: </a:t>
            </a:r>
            <a:br>
              <a:rPr lang="en-GB" sz="2800" dirty="0" smtClean="0">
                <a:latin typeface="Arial Unicode MS" pitchFamily="34" charset="-128"/>
              </a:rPr>
            </a:br>
            <a:r>
              <a:rPr lang="en-GB" sz="2800" dirty="0" smtClean="0">
                <a:latin typeface="Arial Unicode MS" pitchFamily="34" charset="-128"/>
              </a:rPr>
              <a:t>a linear model of interacting visual regions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859588" y="403225"/>
            <a:ext cx="21971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/>
              <a:t>LG = lingual gyrus</a:t>
            </a:r>
          </a:p>
          <a:p>
            <a:r>
              <a:rPr lang="de-DE" sz="1800" b="0"/>
              <a:t>FG = fusiform gyrus</a:t>
            </a:r>
          </a:p>
          <a:p>
            <a:endParaRPr lang="de-DE" sz="1800" b="0"/>
          </a:p>
          <a:p>
            <a:r>
              <a:rPr lang="de-DE" sz="1800" b="0"/>
              <a:t>Visual input in the  </a:t>
            </a:r>
            <a:br>
              <a:rPr lang="de-DE" sz="1800" b="0"/>
            </a:br>
            <a:r>
              <a:rPr lang="de-DE" sz="1800" b="0"/>
              <a:t> - left (LVF)</a:t>
            </a:r>
            <a:br>
              <a:rPr lang="de-DE" sz="1800" b="0"/>
            </a:br>
            <a:r>
              <a:rPr lang="de-DE" sz="1800" b="0"/>
              <a:t> - right (RVF)</a:t>
            </a:r>
            <a:br>
              <a:rPr lang="de-DE" sz="1800" b="0"/>
            </a:br>
            <a:r>
              <a:rPr lang="de-DE" sz="1800" b="0"/>
              <a:t>visual field.</a:t>
            </a:r>
          </a:p>
        </p:txBody>
      </p:sp>
      <p:sp>
        <p:nvSpPr>
          <p:cNvPr id="1859588" name="Rectangle 4"/>
          <p:cNvSpPr>
            <a:spLocks noChangeArrowheads="1"/>
          </p:cNvSpPr>
          <p:nvPr/>
        </p:nvSpPr>
        <p:spPr bwMode="auto">
          <a:xfrm>
            <a:off x="239713" y="4243388"/>
            <a:ext cx="9807575" cy="244633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541713" y="3549650"/>
            <a:ext cx="9525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state </a:t>
            </a:r>
            <a:br>
              <a:rPr lang="en-GB" sz="1600">
                <a:solidFill>
                  <a:srgbClr val="FF0000"/>
                </a:solidFill>
                <a:latin typeface="Arial Unicode MS" pitchFamily="34" charset="-128"/>
              </a:rPr>
            </a:br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changes</a:t>
            </a:r>
            <a:endParaRPr lang="en-US" sz="1600">
              <a:solidFill>
                <a:srgbClr val="FF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5229225" y="3549650"/>
            <a:ext cx="12477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effective</a:t>
            </a:r>
          </a:p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connectivity</a:t>
            </a:r>
            <a:endParaRPr lang="en-US" sz="1600">
              <a:solidFill>
                <a:srgbClr val="FF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9205913" y="3549650"/>
            <a:ext cx="9080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external</a:t>
            </a:r>
            <a:br>
              <a:rPr lang="en-GB" sz="1600">
                <a:solidFill>
                  <a:srgbClr val="FF0000"/>
                </a:solidFill>
                <a:latin typeface="Arial Unicode MS" pitchFamily="34" charset="-128"/>
              </a:rPr>
            </a:br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inputs</a:t>
            </a:r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>
            <a:off x="5848350" y="4140200"/>
            <a:ext cx="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>
            <a:off x="4010025" y="4140200"/>
            <a:ext cx="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>
            <a:off x="9666288" y="4140200"/>
            <a:ext cx="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1"/>
          <p:cNvSpPr txBox="1">
            <a:spLocks noChangeArrowheads="1"/>
          </p:cNvSpPr>
          <p:nvPr/>
        </p:nvSpPr>
        <p:spPr bwMode="auto">
          <a:xfrm>
            <a:off x="7037388" y="3546475"/>
            <a:ext cx="8286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system</a:t>
            </a:r>
            <a:br>
              <a:rPr lang="en-GB" sz="1600">
                <a:solidFill>
                  <a:srgbClr val="FF0000"/>
                </a:solidFill>
                <a:latin typeface="Arial Unicode MS" pitchFamily="34" charset="-128"/>
              </a:rPr>
            </a:br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state</a:t>
            </a:r>
            <a:endParaRPr lang="en-US" sz="1600">
              <a:solidFill>
                <a:srgbClr val="FF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5135" name="Line 12"/>
          <p:cNvSpPr>
            <a:spLocks noChangeShapeType="1"/>
          </p:cNvSpPr>
          <p:nvPr/>
        </p:nvSpPr>
        <p:spPr bwMode="auto">
          <a:xfrm>
            <a:off x="7454900" y="4137025"/>
            <a:ext cx="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Text Box 13"/>
          <p:cNvSpPr txBox="1">
            <a:spLocks noChangeArrowheads="1"/>
          </p:cNvSpPr>
          <p:nvPr/>
        </p:nvSpPr>
        <p:spPr bwMode="auto">
          <a:xfrm>
            <a:off x="7940675" y="3546475"/>
            <a:ext cx="12128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input</a:t>
            </a:r>
          </a:p>
          <a:p>
            <a:pPr algn="ctr" eaLnBrk="0" hangingPunct="0"/>
            <a:r>
              <a:rPr lang="en-GB" sz="1600">
                <a:solidFill>
                  <a:srgbClr val="FF0000"/>
                </a:solidFill>
                <a:latin typeface="Arial Unicode MS" pitchFamily="34" charset="-128"/>
              </a:rPr>
              <a:t>parameters</a:t>
            </a:r>
          </a:p>
        </p:txBody>
      </p:sp>
      <p:sp>
        <p:nvSpPr>
          <p:cNvPr id="5137" name="Line 14"/>
          <p:cNvSpPr>
            <a:spLocks noChangeShapeType="1"/>
          </p:cNvSpPr>
          <p:nvPr/>
        </p:nvSpPr>
        <p:spPr bwMode="auto">
          <a:xfrm>
            <a:off x="8547100" y="4137025"/>
            <a:ext cx="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/>
        </p:nvGraphicFramePr>
        <p:xfrm>
          <a:off x="3595688" y="4445000"/>
          <a:ext cx="6302375" cy="2008188"/>
        </p:xfrm>
        <a:graphic>
          <a:graphicData uri="http://schemas.openxmlformats.org/presentationml/2006/ole">
            <p:oleObj spid="_x0000_s5140" name="Equation" r:id="rId3" imgW="3136900" imgH="939800" progId="Equation.DSMT4">
              <p:embed/>
            </p:oleObj>
          </a:graphicData>
        </a:graphic>
      </p:graphicFrame>
      <p:graphicFrame>
        <p:nvGraphicFramePr>
          <p:cNvPr id="5123" name="Object 16"/>
          <p:cNvGraphicFramePr>
            <a:graphicFrameLocks noChangeAspect="1"/>
          </p:cNvGraphicFramePr>
          <p:nvPr/>
        </p:nvGraphicFramePr>
        <p:xfrm>
          <a:off x="693738" y="4792663"/>
          <a:ext cx="2246312" cy="514350"/>
        </p:xfrm>
        <a:graphic>
          <a:graphicData uri="http://schemas.openxmlformats.org/presentationml/2006/ole">
            <p:oleObj spid="_x0000_s5141" name="Equation" r:id="rId4" imgW="774028" imgH="177646" progId="Equation.DSMT4">
              <p:embed/>
            </p:oleObj>
          </a:graphicData>
        </a:graphic>
      </p:graphicFrame>
      <p:sp>
        <p:nvSpPr>
          <p:cNvPr id="1859601" name="Rectangle 17"/>
          <p:cNvSpPr>
            <a:spLocks noChangeArrowheads="1"/>
          </p:cNvSpPr>
          <p:nvPr/>
        </p:nvSpPr>
        <p:spPr bwMode="auto">
          <a:xfrm>
            <a:off x="457200" y="4494213"/>
            <a:ext cx="2705100" cy="11572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5124" name="Object 18"/>
          <p:cNvGraphicFramePr>
            <a:graphicFrameLocks noChangeAspect="1"/>
          </p:cNvGraphicFramePr>
          <p:nvPr/>
        </p:nvGraphicFramePr>
        <p:xfrm>
          <a:off x="674688" y="5810250"/>
          <a:ext cx="2178050" cy="625475"/>
        </p:xfrm>
        <a:graphic>
          <a:graphicData uri="http://schemas.openxmlformats.org/presentationml/2006/ole">
            <p:oleObj spid="_x0000_s5142" name="Equation" r:id="rId5" imgW="660113" imgH="203112" progId="Equation.3">
              <p:embed/>
            </p:oleObj>
          </a:graphicData>
        </a:graphic>
      </p:graphicFrame>
      <p:cxnSp>
        <p:nvCxnSpPr>
          <p:cNvPr id="5139" name="AutoShape 19"/>
          <p:cNvCxnSpPr>
            <a:cxnSpLocks noChangeShapeType="1"/>
            <a:stCxn id="5173" idx="3"/>
            <a:endCxn id="5145" idx="0"/>
          </p:cNvCxnSpPr>
          <p:nvPr/>
        </p:nvCxnSpPr>
        <p:spPr bwMode="auto">
          <a:xfrm flipH="1">
            <a:off x="3670300" y="2439988"/>
            <a:ext cx="428625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5140" name="AutoShape 20"/>
          <p:cNvCxnSpPr>
            <a:cxnSpLocks noChangeShapeType="1"/>
            <a:stCxn id="5167" idx="3"/>
            <a:endCxn id="5173" idx="1"/>
          </p:cNvCxnSpPr>
          <p:nvPr/>
        </p:nvCxnSpPr>
        <p:spPr bwMode="auto">
          <a:xfrm>
            <a:off x="4095750" y="1000125"/>
            <a:ext cx="3175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41" name="AutoShape 21"/>
          <p:cNvCxnSpPr>
            <a:cxnSpLocks noChangeShapeType="1"/>
            <a:stCxn id="5171" idx="5"/>
            <a:endCxn id="5146" idx="0"/>
          </p:cNvCxnSpPr>
          <p:nvPr/>
        </p:nvCxnSpPr>
        <p:spPr bwMode="auto">
          <a:xfrm>
            <a:off x="6046788" y="2441575"/>
            <a:ext cx="444500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3994150" y="1825625"/>
            <a:ext cx="717550" cy="719138"/>
            <a:chOff x="409" y="3119"/>
            <a:chExt cx="453" cy="453"/>
          </a:xfrm>
        </p:grpSpPr>
        <p:sp>
          <p:nvSpPr>
            <p:cNvPr id="5173" name="Oval 23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Text Box 24"/>
            <p:cNvSpPr txBox="1">
              <a:spLocks noChangeArrowheads="1"/>
            </p:cNvSpPr>
            <p:nvPr/>
          </p:nvSpPr>
          <p:spPr bwMode="auto">
            <a:xfrm>
              <a:off x="484" y="3156"/>
              <a:ext cx="3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LG</a:t>
              </a:r>
            </a:p>
            <a:p>
              <a:pPr algn="ctr" eaLnBrk="0" hangingPunct="0"/>
              <a:r>
                <a:rPr lang="de-DE" sz="1600"/>
                <a:t>left</a:t>
              </a:r>
            </a:p>
          </p:txBody>
        </p:sp>
      </p:grpSp>
      <p:grpSp>
        <p:nvGrpSpPr>
          <p:cNvPr id="5143" name="Group 25"/>
          <p:cNvGrpSpPr>
            <a:grpSpLocks/>
          </p:cNvGrpSpPr>
          <p:nvPr/>
        </p:nvGrpSpPr>
        <p:grpSpPr bwMode="auto">
          <a:xfrm>
            <a:off x="5432425" y="1827213"/>
            <a:ext cx="719138" cy="719137"/>
            <a:chOff x="841" y="3119"/>
            <a:chExt cx="453" cy="453"/>
          </a:xfrm>
        </p:grpSpPr>
        <p:sp>
          <p:nvSpPr>
            <p:cNvPr id="5171" name="Oval 26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Text Box 27"/>
            <p:cNvSpPr txBox="1">
              <a:spLocks noChangeArrowheads="1"/>
            </p:cNvSpPr>
            <p:nvPr/>
          </p:nvSpPr>
          <p:spPr bwMode="auto">
            <a:xfrm>
              <a:off x="865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LG</a:t>
              </a:r>
            </a:p>
            <a:p>
              <a:pPr algn="ctr" eaLnBrk="0" hangingPunct="0"/>
              <a:r>
                <a:rPr lang="de-DE" sz="1600"/>
                <a:t>right</a:t>
              </a:r>
            </a:p>
          </p:txBody>
        </p:sp>
      </p:grpSp>
      <p:cxnSp>
        <p:nvCxnSpPr>
          <p:cNvPr id="5144" name="AutoShape 28"/>
          <p:cNvCxnSpPr>
            <a:cxnSpLocks noChangeShapeType="1"/>
            <a:stCxn id="5173" idx="5"/>
            <a:endCxn id="5171" idx="3"/>
          </p:cNvCxnSpPr>
          <p:nvPr/>
        </p:nvCxnSpPr>
        <p:spPr bwMode="auto">
          <a:xfrm>
            <a:off x="4606925" y="2439988"/>
            <a:ext cx="9302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3322638" y="2886075"/>
            <a:ext cx="693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/>
              <a:t>RVF</a:t>
            </a:r>
          </a:p>
        </p:txBody>
      </p:sp>
      <p:sp>
        <p:nvSpPr>
          <p:cNvPr id="5146" name="Text Box 30"/>
          <p:cNvSpPr txBox="1">
            <a:spLocks noChangeArrowheads="1"/>
          </p:cNvSpPr>
          <p:nvPr/>
        </p:nvSpPr>
        <p:spPr bwMode="auto">
          <a:xfrm>
            <a:off x="6157913" y="2886075"/>
            <a:ext cx="665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/>
              <a:t>LVF</a:t>
            </a:r>
          </a:p>
        </p:txBody>
      </p:sp>
      <p:grpSp>
        <p:nvGrpSpPr>
          <p:cNvPr id="5147" name="Group 31"/>
          <p:cNvGrpSpPr>
            <a:grpSpLocks/>
          </p:cNvGrpSpPr>
          <p:nvPr/>
        </p:nvGrpSpPr>
        <p:grpSpPr bwMode="auto">
          <a:xfrm>
            <a:off x="5432425" y="385763"/>
            <a:ext cx="719138" cy="719137"/>
            <a:chOff x="841" y="3119"/>
            <a:chExt cx="453" cy="453"/>
          </a:xfrm>
        </p:grpSpPr>
        <p:sp>
          <p:nvSpPr>
            <p:cNvPr id="5169" name="Oval 32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Text Box 33"/>
            <p:cNvSpPr txBox="1">
              <a:spLocks noChangeArrowheads="1"/>
            </p:cNvSpPr>
            <p:nvPr/>
          </p:nvSpPr>
          <p:spPr bwMode="auto">
            <a:xfrm>
              <a:off x="864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FG</a:t>
              </a:r>
            </a:p>
            <a:p>
              <a:pPr algn="ctr" eaLnBrk="0" hangingPunct="0"/>
              <a:r>
                <a:rPr lang="de-DE" sz="1600"/>
                <a:t>right</a:t>
              </a:r>
            </a:p>
          </p:txBody>
        </p:sp>
      </p:grpSp>
      <p:cxnSp>
        <p:nvCxnSpPr>
          <p:cNvPr id="5148" name="AutoShape 34"/>
          <p:cNvCxnSpPr>
            <a:cxnSpLocks noChangeShapeType="1"/>
            <a:stCxn id="5169" idx="3"/>
            <a:endCxn id="5171" idx="1"/>
          </p:cNvCxnSpPr>
          <p:nvPr/>
        </p:nvCxnSpPr>
        <p:spPr bwMode="auto">
          <a:xfrm>
            <a:off x="5537200" y="1000125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5149" name="Group 35"/>
          <p:cNvGrpSpPr>
            <a:grpSpLocks/>
          </p:cNvGrpSpPr>
          <p:nvPr/>
        </p:nvGrpSpPr>
        <p:grpSpPr bwMode="auto">
          <a:xfrm>
            <a:off x="3990975" y="385763"/>
            <a:ext cx="719138" cy="719137"/>
            <a:chOff x="841" y="3119"/>
            <a:chExt cx="453" cy="453"/>
          </a:xfrm>
        </p:grpSpPr>
        <p:sp>
          <p:nvSpPr>
            <p:cNvPr id="5167" name="Oval 36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Text Box 37"/>
            <p:cNvSpPr txBox="1">
              <a:spLocks noChangeArrowheads="1"/>
            </p:cNvSpPr>
            <p:nvPr/>
          </p:nvSpPr>
          <p:spPr bwMode="auto">
            <a:xfrm>
              <a:off x="911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/>
                <a:t>FG</a:t>
              </a:r>
            </a:p>
            <a:p>
              <a:pPr algn="ctr" eaLnBrk="0" hangingPunct="0"/>
              <a:r>
                <a:rPr lang="de-DE" sz="1600"/>
                <a:t>left</a:t>
              </a:r>
            </a:p>
          </p:txBody>
        </p:sp>
      </p:grpSp>
      <p:cxnSp>
        <p:nvCxnSpPr>
          <p:cNvPr id="5150" name="AutoShape 38"/>
          <p:cNvCxnSpPr>
            <a:cxnSpLocks noChangeShapeType="1"/>
            <a:stCxn id="5171" idx="1"/>
            <a:endCxn id="5173" idx="7"/>
          </p:cNvCxnSpPr>
          <p:nvPr/>
        </p:nvCxnSpPr>
        <p:spPr bwMode="auto">
          <a:xfrm flipH="1" flipV="1">
            <a:off x="4606925" y="1930400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1" name="AutoShape 39"/>
          <p:cNvCxnSpPr>
            <a:cxnSpLocks noChangeShapeType="1"/>
            <a:stCxn id="5171" idx="7"/>
            <a:endCxn id="5169" idx="5"/>
          </p:cNvCxnSpPr>
          <p:nvPr/>
        </p:nvCxnSpPr>
        <p:spPr bwMode="auto">
          <a:xfrm flipV="1">
            <a:off x="6046788" y="1000125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2" name="AutoShape 40"/>
          <p:cNvCxnSpPr>
            <a:cxnSpLocks noChangeShapeType="1"/>
            <a:stCxn id="5173" idx="7"/>
            <a:endCxn id="5167" idx="5"/>
          </p:cNvCxnSpPr>
          <p:nvPr/>
        </p:nvCxnSpPr>
        <p:spPr bwMode="auto">
          <a:xfrm flipH="1" flipV="1">
            <a:off x="4605338" y="1000125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3" name="AutoShape 41"/>
          <p:cNvCxnSpPr>
            <a:cxnSpLocks noChangeShapeType="1"/>
            <a:stCxn id="5169" idx="1"/>
            <a:endCxn id="5167" idx="7"/>
          </p:cNvCxnSpPr>
          <p:nvPr/>
        </p:nvCxnSpPr>
        <p:spPr bwMode="auto">
          <a:xfrm flipH="1">
            <a:off x="4605338" y="490538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42"/>
          <p:cNvCxnSpPr>
            <a:cxnSpLocks noChangeShapeType="1"/>
            <a:stCxn id="5167" idx="5"/>
            <a:endCxn id="5169" idx="3"/>
          </p:cNvCxnSpPr>
          <p:nvPr/>
        </p:nvCxnSpPr>
        <p:spPr bwMode="auto">
          <a:xfrm>
            <a:off x="4605338" y="1000125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55" name="Text Box 43"/>
          <p:cNvSpPr txBox="1">
            <a:spLocks noChangeArrowheads="1"/>
          </p:cNvSpPr>
          <p:nvPr/>
        </p:nvSpPr>
        <p:spPr bwMode="auto">
          <a:xfrm>
            <a:off x="3660775" y="2009775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1</a:t>
            </a:r>
          </a:p>
        </p:txBody>
      </p:sp>
      <p:sp>
        <p:nvSpPr>
          <p:cNvPr id="5156" name="Text Box 44"/>
          <p:cNvSpPr txBox="1">
            <a:spLocks noChangeArrowheads="1"/>
          </p:cNvSpPr>
          <p:nvPr/>
        </p:nvSpPr>
        <p:spPr bwMode="auto">
          <a:xfrm>
            <a:off x="6154738" y="201453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2</a:t>
            </a:r>
          </a:p>
        </p:txBody>
      </p:sp>
      <p:sp>
        <p:nvSpPr>
          <p:cNvPr id="5157" name="Text Box 45"/>
          <p:cNvSpPr txBox="1">
            <a:spLocks noChangeArrowheads="1"/>
          </p:cNvSpPr>
          <p:nvPr/>
        </p:nvSpPr>
        <p:spPr bwMode="auto">
          <a:xfrm>
            <a:off x="6137275" y="574675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4</a:t>
            </a:r>
          </a:p>
        </p:txBody>
      </p:sp>
      <p:sp>
        <p:nvSpPr>
          <p:cNvPr id="5158" name="Text Box 46"/>
          <p:cNvSpPr txBox="1">
            <a:spLocks noChangeArrowheads="1"/>
          </p:cNvSpPr>
          <p:nvPr/>
        </p:nvSpPr>
        <p:spPr bwMode="auto">
          <a:xfrm>
            <a:off x="3652838" y="57943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3</a:t>
            </a:r>
          </a:p>
        </p:txBody>
      </p:sp>
      <p:cxnSp>
        <p:nvCxnSpPr>
          <p:cNvPr id="5159" name="AutoShape 47"/>
          <p:cNvCxnSpPr>
            <a:cxnSpLocks noChangeShapeType="1"/>
            <a:stCxn id="5173" idx="4"/>
            <a:endCxn id="5173" idx="5"/>
          </p:cNvCxnSpPr>
          <p:nvPr/>
        </p:nvCxnSpPr>
        <p:spPr bwMode="auto">
          <a:xfrm rot="5400000" flipH="1" flipV="1">
            <a:off x="4427537" y="2365376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5160" name="AutoShape 48"/>
          <p:cNvCxnSpPr>
            <a:cxnSpLocks noChangeShapeType="1"/>
            <a:stCxn id="5171" idx="4"/>
            <a:endCxn id="5171" idx="3"/>
          </p:cNvCxnSpPr>
          <p:nvPr/>
        </p:nvCxnSpPr>
        <p:spPr bwMode="auto">
          <a:xfrm rot="16200000" flipV="1">
            <a:off x="5612606" y="2366169"/>
            <a:ext cx="104775" cy="255588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5161" name="AutoShape 49"/>
          <p:cNvCxnSpPr>
            <a:cxnSpLocks noChangeShapeType="1"/>
            <a:stCxn id="5167" idx="0"/>
            <a:endCxn id="5167" idx="7"/>
          </p:cNvCxnSpPr>
          <p:nvPr/>
        </p:nvCxnSpPr>
        <p:spPr bwMode="auto">
          <a:xfrm rot="5400000" flipV="1">
            <a:off x="4425950" y="311151"/>
            <a:ext cx="104775" cy="254000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50"/>
          <p:cNvCxnSpPr>
            <a:cxnSpLocks noChangeShapeType="1"/>
            <a:stCxn id="5169" idx="0"/>
            <a:endCxn id="5169" idx="1"/>
          </p:cNvCxnSpPr>
          <p:nvPr/>
        </p:nvCxnSpPr>
        <p:spPr bwMode="auto">
          <a:xfrm rot="-5400000" flipH="1" flipV="1">
            <a:off x="5612606" y="310357"/>
            <a:ext cx="104775" cy="255588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3" name="Text Box 51"/>
          <p:cNvSpPr txBox="1">
            <a:spLocks noChangeArrowheads="1"/>
          </p:cNvSpPr>
          <p:nvPr/>
        </p:nvSpPr>
        <p:spPr bwMode="auto">
          <a:xfrm>
            <a:off x="3457575" y="3101975"/>
            <a:ext cx="40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2</a:t>
            </a:r>
          </a:p>
        </p:txBody>
      </p:sp>
      <p:sp>
        <p:nvSpPr>
          <p:cNvPr id="5164" name="Text Box 52"/>
          <p:cNvSpPr txBox="1">
            <a:spLocks noChangeArrowheads="1"/>
          </p:cNvSpPr>
          <p:nvPr/>
        </p:nvSpPr>
        <p:spPr bwMode="auto">
          <a:xfrm>
            <a:off x="6294438" y="3108325"/>
            <a:ext cx="40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1</a:t>
            </a:r>
          </a:p>
        </p:txBody>
      </p:sp>
      <p:cxnSp>
        <p:nvCxnSpPr>
          <p:cNvPr id="5165" name="AutoShape 53"/>
          <p:cNvCxnSpPr>
            <a:cxnSpLocks noChangeShapeType="1"/>
            <a:stCxn id="5173" idx="4"/>
            <a:endCxn id="5173" idx="5"/>
          </p:cNvCxnSpPr>
          <p:nvPr/>
        </p:nvCxnSpPr>
        <p:spPr bwMode="auto">
          <a:xfrm rot="5400000" flipH="1" flipV="1">
            <a:off x="4427537" y="2365376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6" name="AutoShape 54"/>
          <p:cNvCxnSpPr>
            <a:cxnSpLocks noChangeShapeType="1"/>
            <a:stCxn id="5171" idx="4"/>
            <a:endCxn id="5171" idx="3"/>
          </p:cNvCxnSpPr>
          <p:nvPr/>
        </p:nvCxnSpPr>
        <p:spPr bwMode="auto">
          <a:xfrm rot="16200000" flipV="1">
            <a:off x="5612606" y="2366169"/>
            <a:ext cx="104775" cy="255588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2"/>
          <p:cNvSpPr>
            <a:spLocks noChangeArrowheads="1"/>
          </p:cNvSpPr>
          <p:nvPr/>
        </p:nvSpPr>
        <p:spPr bwMode="auto">
          <a:xfrm>
            <a:off x="4316413" y="581025"/>
            <a:ext cx="149225" cy="1492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Oval 3"/>
          <p:cNvSpPr>
            <a:spLocks noChangeArrowheads="1"/>
          </p:cNvSpPr>
          <p:nvPr/>
        </p:nvSpPr>
        <p:spPr bwMode="auto">
          <a:xfrm>
            <a:off x="4524375" y="2025650"/>
            <a:ext cx="149225" cy="1492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365125" y="376239"/>
            <a:ext cx="2617788" cy="10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latin typeface="Arial Unicode MS" pitchFamily="34" charset="-128"/>
              </a:rPr>
              <a:t>Extension: </a:t>
            </a:r>
            <a:br>
              <a:rPr lang="en-GB" sz="2800" dirty="0">
                <a:latin typeface="Arial Unicode MS" pitchFamily="34" charset="-128"/>
              </a:rPr>
            </a:br>
            <a:r>
              <a:rPr lang="en-GB" sz="2800" dirty="0">
                <a:latin typeface="Arial Unicode MS" pitchFamily="34" charset="-128"/>
              </a:rPr>
              <a:t>bilinear </a:t>
            </a:r>
            <a:r>
              <a:rPr lang="en-GB" sz="2800" dirty="0" smtClean="0">
                <a:latin typeface="Arial Unicode MS" pitchFamily="34" charset="-128"/>
              </a:rPr>
              <a:t>model</a:t>
            </a:r>
            <a:endParaRPr lang="en-US" sz="2800" dirty="0">
              <a:latin typeface="Arial Unicode MS" pitchFamily="34" charset="-128"/>
            </a:endParaRPr>
          </a:p>
        </p:txBody>
      </p:sp>
      <p:cxnSp>
        <p:nvCxnSpPr>
          <p:cNvPr id="6151" name="AutoShape 5"/>
          <p:cNvCxnSpPr>
            <a:cxnSpLocks noChangeShapeType="1"/>
            <a:stCxn id="6193" idx="3"/>
            <a:endCxn id="6157" idx="0"/>
          </p:cNvCxnSpPr>
          <p:nvPr/>
        </p:nvCxnSpPr>
        <p:spPr bwMode="auto">
          <a:xfrm flipH="1">
            <a:off x="3148013" y="2614613"/>
            <a:ext cx="331787" cy="5413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6152" name="AutoShape 6"/>
          <p:cNvCxnSpPr>
            <a:cxnSpLocks noChangeShapeType="1"/>
            <a:stCxn id="6187" idx="3"/>
            <a:endCxn id="6193" idx="1"/>
          </p:cNvCxnSpPr>
          <p:nvPr/>
        </p:nvCxnSpPr>
        <p:spPr bwMode="auto">
          <a:xfrm>
            <a:off x="3478213" y="1174750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3" name="AutoShape 7"/>
          <p:cNvCxnSpPr>
            <a:cxnSpLocks noChangeShapeType="1"/>
            <a:stCxn id="6191" idx="5"/>
            <a:endCxn id="6158" idx="0"/>
          </p:cNvCxnSpPr>
          <p:nvPr/>
        </p:nvCxnSpPr>
        <p:spPr bwMode="auto">
          <a:xfrm>
            <a:off x="5429250" y="2616200"/>
            <a:ext cx="349250" cy="5397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grpSp>
        <p:nvGrpSpPr>
          <p:cNvPr id="6154" name="Group 8"/>
          <p:cNvGrpSpPr>
            <a:grpSpLocks/>
          </p:cNvGrpSpPr>
          <p:nvPr/>
        </p:nvGrpSpPr>
        <p:grpSpPr bwMode="auto">
          <a:xfrm>
            <a:off x="3375025" y="2000250"/>
            <a:ext cx="719138" cy="719138"/>
            <a:chOff x="409" y="3119"/>
            <a:chExt cx="453" cy="453"/>
          </a:xfrm>
        </p:grpSpPr>
        <p:sp>
          <p:nvSpPr>
            <p:cNvPr id="6193" name="Oval 9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Text Box 10"/>
            <p:cNvSpPr txBox="1">
              <a:spLocks noChangeArrowheads="1"/>
            </p:cNvSpPr>
            <p:nvPr/>
          </p:nvSpPr>
          <p:spPr bwMode="auto">
            <a:xfrm>
              <a:off x="484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left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4814888" y="2001838"/>
            <a:ext cx="719137" cy="719137"/>
            <a:chOff x="841" y="3119"/>
            <a:chExt cx="453" cy="453"/>
          </a:xfrm>
        </p:grpSpPr>
        <p:sp>
          <p:nvSpPr>
            <p:cNvPr id="6191" name="Oval 12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Text Box 13"/>
            <p:cNvSpPr txBox="1">
              <a:spLocks noChangeArrowheads="1"/>
            </p:cNvSpPr>
            <p:nvPr/>
          </p:nvSpPr>
          <p:spPr bwMode="auto">
            <a:xfrm>
              <a:off x="865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</p:grpSp>
      <p:cxnSp>
        <p:nvCxnSpPr>
          <p:cNvPr id="6156" name="AutoShape 14"/>
          <p:cNvCxnSpPr>
            <a:cxnSpLocks noChangeShapeType="1"/>
            <a:stCxn id="6193" idx="5"/>
            <a:endCxn id="6191" idx="3"/>
          </p:cNvCxnSpPr>
          <p:nvPr/>
        </p:nvCxnSpPr>
        <p:spPr bwMode="auto">
          <a:xfrm>
            <a:off x="3989388" y="2614613"/>
            <a:ext cx="9302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2800350" y="3155950"/>
            <a:ext cx="693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/>
              <a:t>RVF</a:t>
            </a:r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5445125" y="3155950"/>
            <a:ext cx="665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/>
              <a:t>LVF</a:t>
            </a:r>
          </a:p>
        </p:txBody>
      </p:sp>
      <p:grpSp>
        <p:nvGrpSpPr>
          <p:cNvPr id="6159" name="Group 17"/>
          <p:cNvGrpSpPr>
            <a:grpSpLocks/>
          </p:cNvGrpSpPr>
          <p:nvPr/>
        </p:nvGrpSpPr>
        <p:grpSpPr bwMode="auto">
          <a:xfrm>
            <a:off x="4814888" y="560388"/>
            <a:ext cx="719137" cy="719137"/>
            <a:chOff x="841" y="3119"/>
            <a:chExt cx="453" cy="453"/>
          </a:xfrm>
        </p:grpSpPr>
        <p:sp>
          <p:nvSpPr>
            <p:cNvPr id="6189" name="Oval 18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Text Box 19"/>
            <p:cNvSpPr txBox="1">
              <a:spLocks noChangeArrowheads="1"/>
            </p:cNvSpPr>
            <p:nvPr/>
          </p:nvSpPr>
          <p:spPr bwMode="auto">
            <a:xfrm>
              <a:off x="864" y="3156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</p:grpSp>
      <p:cxnSp>
        <p:nvCxnSpPr>
          <p:cNvPr id="6160" name="AutoShape 20"/>
          <p:cNvCxnSpPr>
            <a:cxnSpLocks noChangeShapeType="1"/>
            <a:stCxn id="6189" idx="3"/>
            <a:endCxn id="6191" idx="1"/>
          </p:cNvCxnSpPr>
          <p:nvPr/>
        </p:nvCxnSpPr>
        <p:spPr bwMode="auto">
          <a:xfrm>
            <a:off x="4919663" y="117475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161" name="Group 21"/>
          <p:cNvGrpSpPr>
            <a:grpSpLocks/>
          </p:cNvGrpSpPr>
          <p:nvPr/>
        </p:nvGrpSpPr>
        <p:grpSpPr bwMode="auto">
          <a:xfrm>
            <a:off x="3373438" y="560388"/>
            <a:ext cx="720725" cy="719137"/>
            <a:chOff x="841" y="3119"/>
            <a:chExt cx="453" cy="453"/>
          </a:xfrm>
        </p:grpSpPr>
        <p:sp>
          <p:nvSpPr>
            <p:cNvPr id="6187" name="Oval 22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23"/>
            <p:cNvSpPr txBox="1">
              <a:spLocks noChangeArrowheads="1"/>
            </p:cNvSpPr>
            <p:nvPr/>
          </p:nvSpPr>
          <p:spPr bwMode="auto">
            <a:xfrm>
              <a:off x="911" y="3156"/>
              <a:ext cx="3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left</a:t>
              </a:r>
            </a:p>
          </p:txBody>
        </p:sp>
      </p:grpSp>
      <p:cxnSp>
        <p:nvCxnSpPr>
          <p:cNvPr id="6162" name="AutoShape 24"/>
          <p:cNvCxnSpPr>
            <a:cxnSpLocks noChangeShapeType="1"/>
            <a:stCxn id="6191" idx="1"/>
            <a:endCxn id="6193" idx="7"/>
          </p:cNvCxnSpPr>
          <p:nvPr/>
        </p:nvCxnSpPr>
        <p:spPr bwMode="auto">
          <a:xfrm flipH="1" flipV="1">
            <a:off x="3989388" y="2105025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3" name="AutoShape 25"/>
          <p:cNvCxnSpPr>
            <a:cxnSpLocks noChangeShapeType="1"/>
            <a:stCxn id="6191" idx="7"/>
            <a:endCxn id="6189" idx="5"/>
          </p:cNvCxnSpPr>
          <p:nvPr/>
        </p:nvCxnSpPr>
        <p:spPr bwMode="auto">
          <a:xfrm flipV="1">
            <a:off x="5429250" y="117475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4" name="AutoShape 26"/>
          <p:cNvCxnSpPr>
            <a:cxnSpLocks noChangeShapeType="1"/>
            <a:stCxn id="6193" idx="7"/>
            <a:endCxn id="6187" idx="5"/>
          </p:cNvCxnSpPr>
          <p:nvPr/>
        </p:nvCxnSpPr>
        <p:spPr bwMode="auto">
          <a:xfrm flipV="1">
            <a:off x="3989388" y="1174750"/>
            <a:ext cx="0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5" name="AutoShape 27"/>
          <p:cNvCxnSpPr>
            <a:cxnSpLocks noChangeShapeType="1"/>
            <a:stCxn id="6189" idx="1"/>
            <a:endCxn id="6187" idx="7"/>
          </p:cNvCxnSpPr>
          <p:nvPr/>
        </p:nvCxnSpPr>
        <p:spPr bwMode="auto">
          <a:xfrm flipH="1">
            <a:off x="3989388" y="665163"/>
            <a:ext cx="9302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6" name="AutoShape 28"/>
          <p:cNvCxnSpPr>
            <a:cxnSpLocks noChangeShapeType="1"/>
            <a:stCxn id="6187" idx="5"/>
            <a:endCxn id="6189" idx="3"/>
          </p:cNvCxnSpPr>
          <p:nvPr/>
        </p:nvCxnSpPr>
        <p:spPr bwMode="auto">
          <a:xfrm>
            <a:off x="3989388" y="1174750"/>
            <a:ext cx="9302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3043238" y="2184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1</a:t>
            </a:r>
          </a:p>
        </p:txBody>
      </p:sp>
      <p:sp>
        <p:nvSpPr>
          <p:cNvPr id="6168" name="Text Box 30"/>
          <p:cNvSpPr txBox="1">
            <a:spLocks noChangeArrowheads="1"/>
          </p:cNvSpPr>
          <p:nvPr/>
        </p:nvSpPr>
        <p:spPr bwMode="auto">
          <a:xfrm>
            <a:off x="5537200" y="2189163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2</a:t>
            </a:r>
          </a:p>
        </p:txBody>
      </p:sp>
      <p:sp>
        <p:nvSpPr>
          <p:cNvPr id="6169" name="Text Box 31"/>
          <p:cNvSpPr txBox="1">
            <a:spLocks noChangeArrowheads="1"/>
          </p:cNvSpPr>
          <p:nvPr/>
        </p:nvSpPr>
        <p:spPr bwMode="auto">
          <a:xfrm>
            <a:off x="5519738" y="7493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4</a:t>
            </a:r>
          </a:p>
        </p:txBody>
      </p:sp>
      <p:sp>
        <p:nvSpPr>
          <p:cNvPr id="6170" name="Text Box 32"/>
          <p:cNvSpPr txBox="1">
            <a:spLocks noChangeArrowheads="1"/>
          </p:cNvSpPr>
          <p:nvPr/>
        </p:nvSpPr>
        <p:spPr bwMode="auto">
          <a:xfrm>
            <a:off x="3036888" y="754063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x</a:t>
            </a:r>
            <a:r>
              <a:rPr lang="de-DE" sz="1800" baseline="-25000"/>
              <a:t>3</a:t>
            </a:r>
          </a:p>
        </p:txBody>
      </p:sp>
      <p:cxnSp>
        <p:nvCxnSpPr>
          <p:cNvPr id="6171" name="AutoShape 33"/>
          <p:cNvCxnSpPr>
            <a:cxnSpLocks noChangeShapeType="1"/>
            <a:stCxn id="6193" idx="4"/>
            <a:endCxn id="6193" idx="5"/>
          </p:cNvCxnSpPr>
          <p:nvPr/>
        </p:nvCxnSpPr>
        <p:spPr bwMode="auto">
          <a:xfrm rot="5400000" flipH="1" flipV="1">
            <a:off x="3810000" y="2540001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6172" name="AutoShape 34"/>
          <p:cNvCxnSpPr>
            <a:cxnSpLocks noChangeShapeType="1"/>
            <a:stCxn id="6191" idx="4"/>
            <a:endCxn id="6191" idx="3"/>
          </p:cNvCxnSpPr>
          <p:nvPr/>
        </p:nvCxnSpPr>
        <p:spPr bwMode="auto">
          <a:xfrm rot="16200000" flipV="1">
            <a:off x="4995069" y="2540794"/>
            <a:ext cx="104775" cy="255587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3" name="AutoShape 35"/>
          <p:cNvCxnSpPr>
            <a:cxnSpLocks noChangeShapeType="1"/>
            <a:stCxn id="6187" idx="0"/>
            <a:endCxn id="6187" idx="7"/>
          </p:cNvCxnSpPr>
          <p:nvPr/>
        </p:nvCxnSpPr>
        <p:spPr bwMode="auto">
          <a:xfrm rot="5400000" flipV="1">
            <a:off x="3809206" y="484982"/>
            <a:ext cx="104775" cy="255588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4" name="AutoShape 36"/>
          <p:cNvCxnSpPr>
            <a:cxnSpLocks noChangeShapeType="1"/>
            <a:stCxn id="6189" idx="0"/>
            <a:endCxn id="6189" idx="1"/>
          </p:cNvCxnSpPr>
          <p:nvPr/>
        </p:nvCxnSpPr>
        <p:spPr bwMode="auto">
          <a:xfrm rot="-5400000" flipH="1" flipV="1">
            <a:off x="4995069" y="484982"/>
            <a:ext cx="104775" cy="255587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75" name="Text Box 37"/>
          <p:cNvSpPr txBox="1">
            <a:spLocks noChangeArrowheads="1"/>
          </p:cNvSpPr>
          <p:nvPr/>
        </p:nvSpPr>
        <p:spPr bwMode="auto">
          <a:xfrm>
            <a:off x="2936875" y="3371850"/>
            <a:ext cx="40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2</a:t>
            </a:r>
          </a:p>
        </p:txBody>
      </p:sp>
      <p:sp>
        <p:nvSpPr>
          <p:cNvPr id="6176" name="Text Box 38"/>
          <p:cNvSpPr txBox="1">
            <a:spLocks noChangeArrowheads="1"/>
          </p:cNvSpPr>
          <p:nvPr/>
        </p:nvSpPr>
        <p:spPr bwMode="auto">
          <a:xfrm>
            <a:off x="5580063" y="3378200"/>
            <a:ext cx="40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1</a:t>
            </a:r>
          </a:p>
        </p:txBody>
      </p:sp>
      <p:sp>
        <p:nvSpPr>
          <p:cNvPr id="1860647" name="Text Box 39"/>
          <p:cNvSpPr txBox="1">
            <a:spLocks noChangeArrowheads="1"/>
          </p:cNvSpPr>
          <p:nvPr/>
        </p:nvSpPr>
        <p:spPr bwMode="auto">
          <a:xfrm>
            <a:off x="3771900" y="3154363"/>
            <a:ext cx="140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>
                <a:solidFill>
                  <a:srgbClr val="FF0000"/>
                </a:solidFill>
              </a:rPr>
              <a:t>CONTEXT</a:t>
            </a:r>
          </a:p>
        </p:txBody>
      </p:sp>
      <p:cxnSp>
        <p:nvCxnSpPr>
          <p:cNvPr id="1860648" name="AutoShape 40"/>
          <p:cNvCxnSpPr>
            <a:cxnSpLocks noChangeShapeType="1"/>
            <a:stCxn id="1860647" idx="0"/>
            <a:endCxn id="6148" idx="6"/>
          </p:cNvCxnSpPr>
          <p:nvPr/>
        </p:nvCxnSpPr>
        <p:spPr bwMode="auto">
          <a:xfrm flipH="1" flipV="1">
            <a:off x="4465638" y="655638"/>
            <a:ext cx="6350" cy="24987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oval" w="med" len="med"/>
          </a:ln>
        </p:spPr>
      </p:cxnSp>
      <p:cxnSp>
        <p:nvCxnSpPr>
          <p:cNvPr id="1860649" name="AutoShape 41"/>
          <p:cNvCxnSpPr>
            <a:cxnSpLocks noChangeShapeType="1"/>
            <a:stCxn id="1860647" idx="0"/>
            <a:endCxn id="6149" idx="6"/>
          </p:cNvCxnSpPr>
          <p:nvPr/>
        </p:nvCxnSpPr>
        <p:spPr bwMode="auto">
          <a:xfrm flipV="1">
            <a:off x="4471988" y="2100263"/>
            <a:ext cx="201612" cy="1054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1860650" name="Text Box 42"/>
          <p:cNvSpPr txBox="1">
            <a:spLocks noChangeArrowheads="1"/>
          </p:cNvSpPr>
          <p:nvPr/>
        </p:nvSpPr>
        <p:spPr bwMode="auto">
          <a:xfrm>
            <a:off x="4251325" y="3376613"/>
            <a:ext cx="40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u</a:t>
            </a:r>
            <a:r>
              <a:rPr lang="de-DE" sz="1800" baseline="-25000"/>
              <a:t>3</a:t>
            </a:r>
          </a:p>
        </p:txBody>
      </p:sp>
      <p:sp>
        <p:nvSpPr>
          <p:cNvPr id="1860651" name="Rectangle 43"/>
          <p:cNvSpPr>
            <a:spLocks noChangeArrowheads="1"/>
          </p:cNvSpPr>
          <p:nvPr/>
        </p:nvSpPr>
        <p:spPr bwMode="auto">
          <a:xfrm>
            <a:off x="6346825" y="623888"/>
            <a:ext cx="3514725" cy="20161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860652" name="Object 44"/>
          <p:cNvGraphicFramePr>
            <a:graphicFrameLocks noChangeAspect="1"/>
          </p:cNvGraphicFramePr>
          <p:nvPr/>
        </p:nvGraphicFramePr>
        <p:xfrm>
          <a:off x="6577013" y="1219200"/>
          <a:ext cx="3081337" cy="869950"/>
        </p:xfrm>
        <a:graphic>
          <a:graphicData uri="http://schemas.openxmlformats.org/presentationml/2006/ole">
            <p:oleObj spid="_x0000_s6158" name="Equation" r:id="rId3" imgW="1574800" imgH="444500" progId="Equation.DSMT4">
              <p:embed/>
            </p:oleObj>
          </a:graphicData>
        </a:graphic>
      </p:graphicFrame>
      <p:sp>
        <p:nvSpPr>
          <p:cNvPr id="1860653" name="Rectangle 45"/>
          <p:cNvSpPr>
            <a:spLocks noChangeArrowheads="1"/>
          </p:cNvSpPr>
          <p:nvPr/>
        </p:nvSpPr>
        <p:spPr bwMode="auto">
          <a:xfrm>
            <a:off x="6475413" y="820738"/>
            <a:ext cx="3224212" cy="16795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60654" name="Rectangle 46"/>
          <p:cNvSpPr>
            <a:spLocks noChangeArrowheads="1"/>
          </p:cNvSpPr>
          <p:nvPr/>
        </p:nvSpPr>
        <p:spPr bwMode="auto">
          <a:xfrm>
            <a:off x="430213" y="4125913"/>
            <a:ext cx="9415462" cy="244633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860655" name="Object 47"/>
          <p:cNvGraphicFramePr>
            <a:graphicFrameLocks noChangeAspect="1"/>
          </p:cNvGraphicFramePr>
          <p:nvPr/>
        </p:nvGraphicFramePr>
        <p:xfrm>
          <a:off x="485775" y="4394200"/>
          <a:ext cx="9321800" cy="1916113"/>
        </p:xfrm>
        <a:graphic>
          <a:graphicData uri="http://schemas.openxmlformats.org/presentationml/2006/ole">
            <p:oleObj spid="_x0000_s6159" name="Equation" r:id="rId4" imgW="4991100" imgH="965200" progId="Equation.DSMT4">
              <p:embed/>
            </p:oleObj>
          </a:graphicData>
        </a:graphic>
      </p:graphicFrame>
      <p:sp>
        <p:nvSpPr>
          <p:cNvPr id="1860656" name="Oval 48"/>
          <p:cNvSpPr>
            <a:spLocks noChangeArrowheads="1"/>
          </p:cNvSpPr>
          <p:nvPr/>
        </p:nvSpPr>
        <p:spPr bwMode="auto">
          <a:xfrm>
            <a:off x="4787900" y="4319588"/>
            <a:ext cx="647700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0657" name="Oval 49"/>
          <p:cNvSpPr>
            <a:spLocks noChangeArrowheads="1"/>
          </p:cNvSpPr>
          <p:nvPr/>
        </p:nvSpPr>
        <p:spPr bwMode="auto">
          <a:xfrm>
            <a:off x="5856288" y="5238750"/>
            <a:ext cx="647700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6186" name="AutoShape 50"/>
          <p:cNvCxnSpPr>
            <a:cxnSpLocks noChangeShapeType="1"/>
            <a:stCxn id="6193" idx="4"/>
            <a:endCxn id="6193" idx="5"/>
          </p:cNvCxnSpPr>
          <p:nvPr/>
        </p:nvCxnSpPr>
        <p:spPr bwMode="auto">
          <a:xfrm rot="5400000" flipH="1" flipV="1">
            <a:off x="3810000" y="2540001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47" grpId="0"/>
      <p:bldP spid="1860650" grpId="0"/>
      <p:bldP spid="1860651" grpId="0" animBg="1"/>
      <p:bldP spid="1860653" grpId="0" animBg="1"/>
      <p:bldP spid="1860654" grpId="0" animBg="1"/>
      <p:bldP spid="1860656" grpId="0" animBg="1"/>
      <p:bldP spid="18606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"/>
          <p:cNvSpPr>
            <a:spLocks noChangeArrowheads="1"/>
          </p:cNvSpPr>
          <p:nvPr/>
        </p:nvSpPr>
        <p:spPr bwMode="auto">
          <a:xfrm>
            <a:off x="390525" y="925513"/>
            <a:ext cx="6264275" cy="1676400"/>
          </a:xfrm>
          <a:prstGeom prst="parallelogram">
            <a:avLst>
              <a:gd name="adj" fmla="val 93419"/>
            </a:avLst>
          </a:prstGeom>
          <a:solidFill>
            <a:schemeClr val="folHlink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/>
          </a:p>
        </p:txBody>
      </p:sp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4711700" y="3683000"/>
            <a:ext cx="5184775" cy="2806700"/>
            <a:chOff x="2877" y="482"/>
            <a:chExt cx="3266" cy="1768"/>
          </a:xfrm>
        </p:grpSpPr>
        <p:sp>
          <p:nvSpPr>
            <p:cNvPr id="1479684" name="Rectangle 4"/>
            <p:cNvSpPr>
              <a:spLocks noChangeArrowheads="1"/>
            </p:cNvSpPr>
            <p:nvPr/>
          </p:nvSpPr>
          <p:spPr bwMode="auto">
            <a:xfrm>
              <a:off x="2877" y="482"/>
              <a:ext cx="3266" cy="176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16" name="Text Box 5"/>
            <p:cNvSpPr txBox="1">
              <a:spLocks noChangeArrowheads="1"/>
            </p:cNvSpPr>
            <p:nvPr/>
          </p:nvSpPr>
          <p:spPr bwMode="auto">
            <a:xfrm>
              <a:off x="3035" y="1021"/>
              <a:ext cx="1439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dirty="0" smtClean="0">
                  <a:solidFill>
                    <a:schemeClr val="bg1"/>
                  </a:solidFill>
                </a:rPr>
                <a:t>endogenous connectivity</a:t>
              </a:r>
              <a:endParaRPr 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217" name="Text Box 6"/>
            <p:cNvSpPr txBox="1">
              <a:spLocks noChangeArrowheads="1"/>
            </p:cNvSpPr>
            <p:nvPr/>
          </p:nvSpPr>
          <p:spPr bwMode="auto">
            <a:xfrm>
              <a:off x="3035" y="1870"/>
              <a:ext cx="10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direct inputs</a:t>
              </a:r>
            </a:p>
          </p:txBody>
        </p:sp>
        <p:sp>
          <p:nvSpPr>
            <p:cNvPr id="7218" name="Text Box 7"/>
            <p:cNvSpPr txBox="1">
              <a:spLocks noChangeArrowheads="1"/>
            </p:cNvSpPr>
            <p:nvPr/>
          </p:nvSpPr>
          <p:spPr bwMode="auto">
            <a:xfrm>
              <a:off x="3035" y="1367"/>
              <a:ext cx="963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modulation of</a:t>
              </a:r>
            </a:p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connectivity</a:t>
              </a:r>
            </a:p>
          </p:txBody>
        </p:sp>
        <p:sp>
          <p:nvSpPr>
            <p:cNvPr id="7219" name="Line 8"/>
            <p:cNvSpPr>
              <a:spLocks noChangeShapeType="1"/>
            </p:cNvSpPr>
            <p:nvPr/>
          </p:nvSpPr>
          <p:spPr bwMode="auto">
            <a:xfrm flipH="1">
              <a:off x="3920" y="1978"/>
              <a:ext cx="11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Text Box 9"/>
            <p:cNvSpPr txBox="1">
              <a:spLocks noChangeArrowheads="1"/>
            </p:cNvSpPr>
            <p:nvPr/>
          </p:nvSpPr>
          <p:spPr bwMode="auto">
            <a:xfrm>
              <a:off x="3029" y="579"/>
              <a:ext cx="14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Neural state equation</a:t>
              </a:r>
            </a:p>
          </p:txBody>
        </p:sp>
        <p:graphicFrame>
          <p:nvGraphicFramePr>
            <p:cNvPr id="7170" name="Object 10"/>
            <p:cNvGraphicFramePr>
              <a:graphicFrameLocks noChangeAspect="1"/>
            </p:cNvGraphicFramePr>
            <p:nvPr/>
          </p:nvGraphicFramePr>
          <p:xfrm>
            <a:off x="4487" y="545"/>
            <a:ext cx="1528" cy="288"/>
          </p:xfrm>
          <a:graphic>
            <a:graphicData uri="http://schemas.openxmlformats.org/presentationml/2006/ole">
              <p:oleObj spid="_x0000_s7182" name="Equation" r:id="rId3" imgW="1574800" imgH="254000" progId="Equation.3">
                <p:embed/>
              </p:oleObj>
            </a:graphicData>
          </a:graphic>
        </p:graphicFrame>
        <p:graphicFrame>
          <p:nvGraphicFramePr>
            <p:cNvPr id="7171" name="Object 11"/>
            <p:cNvGraphicFramePr>
              <a:graphicFrameLocks noChangeAspect="1"/>
            </p:cNvGraphicFramePr>
            <p:nvPr/>
          </p:nvGraphicFramePr>
          <p:xfrm>
            <a:off x="5035" y="957"/>
            <a:ext cx="828" cy="1227"/>
          </p:xfrm>
          <a:graphic>
            <a:graphicData uri="http://schemas.openxmlformats.org/presentationml/2006/ole">
              <p:oleObj spid="_x0000_s7183" name="Equation" r:id="rId4" imgW="863600" imgH="1282700" progId="Equation.3">
                <p:embed/>
              </p:oleObj>
            </a:graphicData>
          </a:graphic>
        </p:graphicFrame>
        <p:sp>
          <p:nvSpPr>
            <p:cNvPr id="7221" name="Line 12"/>
            <p:cNvSpPr>
              <a:spLocks noChangeShapeType="1"/>
            </p:cNvSpPr>
            <p:nvPr/>
          </p:nvSpPr>
          <p:spPr bwMode="auto">
            <a:xfrm flipH="1">
              <a:off x="4057" y="1556"/>
              <a:ext cx="9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13"/>
            <p:cNvSpPr>
              <a:spLocks noChangeShapeType="1"/>
            </p:cNvSpPr>
            <p:nvPr/>
          </p:nvSpPr>
          <p:spPr bwMode="auto">
            <a:xfrm flipH="1">
              <a:off x="4465" y="1132"/>
              <a:ext cx="5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8024813" y="998538"/>
            <a:ext cx="1447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hemodynamic</a:t>
            </a:r>
          </a:p>
          <a:p>
            <a:pPr eaLnBrk="0" hangingPunct="0"/>
            <a:r>
              <a:rPr lang="en-GB" sz="1600" b="0"/>
              <a:t>model</a:t>
            </a:r>
            <a:endParaRPr lang="en-US" sz="1600" b="0"/>
          </a:p>
        </p:txBody>
      </p:sp>
      <p:sp>
        <p:nvSpPr>
          <p:cNvPr id="7175" name="Line 15"/>
          <p:cNvSpPr>
            <a:spLocks noChangeShapeType="1"/>
          </p:cNvSpPr>
          <p:nvPr/>
        </p:nvSpPr>
        <p:spPr bwMode="auto">
          <a:xfrm flipH="1">
            <a:off x="7377113" y="579438"/>
            <a:ext cx="31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6800850" y="930275"/>
            <a:ext cx="1223963" cy="7286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 b="0">
                <a:cs typeface="Times New Roman" pitchFamily="18" charset="0"/>
              </a:rPr>
              <a:t>λ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208838" y="20351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400">
                <a:solidFill>
                  <a:srgbClr val="FF9900"/>
                </a:solidFill>
              </a:rPr>
              <a:t>x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7208838" y="1206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37C03"/>
                </a:solidFill>
              </a:rPr>
              <a:t>y</a:t>
            </a:r>
            <a:endParaRPr lang="en-US" sz="2400">
              <a:solidFill>
                <a:srgbClr val="037C03"/>
              </a:solidFill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>
            <a:off x="7375525" y="2492375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7491413" y="2947988"/>
            <a:ext cx="1131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integration</a:t>
            </a:r>
          </a:p>
        </p:txBody>
      </p:sp>
      <p:cxnSp>
        <p:nvCxnSpPr>
          <p:cNvPr id="7181" name="AutoShape 21"/>
          <p:cNvCxnSpPr>
            <a:cxnSpLocks noChangeShapeType="1"/>
            <a:stCxn id="7190" idx="0"/>
            <a:endCxn id="7186" idx="2"/>
          </p:cNvCxnSpPr>
          <p:nvPr/>
        </p:nvCxnSpPr>
        <p:spPr bwMode="auto">
          <a:xfrm flipV="1">
            <a:off x="3475038" y="692150"/>
            <a:ext cx="1587" cy="5222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7182" name="AutoShape 22"/>
          <p:cNvCxnSpPr>
            <a:cxnSpLocks noChangeShapeType="1"/>
            <a:stCxn id="7192" idx="0"/>
            <a:endCxn id="7185" idx="2"/>
          </p:cNvCxnSpPr>
          <p:nvPr/>
        </p:nvCxnSpPr>
        <p:spPr bwMode="auto">
          <a:xfrm flipV="1">
            <a:off x="4618038" y="692150"/>
            <a:ext cx="4762" cy="8270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7183" name="AutoShape 23"/>
          <p:cNvCxnSpPr>
            <a:cxnSpLocks noChangeShapeType="1"/>
            <a:stCxn id="7189" idx="0"/>
            <a:endCxn id="7187" idx="2"/>
          </p:cNvCxnSpPr>
          <p:nvPr/>
        </p:nvCxnSpPr>
        <p:spPr bwMode="auto">
          <a:xfrm flipV="1">
            <a:off x="1646238" y="682625"/>
            <a:ext cx="4762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5235575" y="127000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37C03"/>
                </a:solidFill>
              </a:rPr>
              <a:t>BOLD</a:t>
            </a: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4398963" y="2349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7186" name="Text Box 26"/>
          <p:cNvSpPr txBox="1">
            <a:spLocks noChangeArrowheads="1"/>
          </p:cNvSpPr>
          <p:nvPr/>
        </p:nvSpPr>
        <p:spPr bwMode="auto">
          <a:xfrm>
            <a:off x="3252788" y="2349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1427163" y="225425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7188" name="Line 28"/>
          <p:cNvSpPr>
            <a:spLocks noChangeShapeType="1"/>
          </p:cNvSpPr>
          <p:nvPr/>
        </p:nvSpPr>
        <p:spPr bwMode="auto">
          <a:xfrm flipH="1">
            <a:off x="1871663" y="1470025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1243013" y="17478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 b="0"/>
              <a:t>activity</a:t>
            </a:r>
          </a:p>
          <a:p>
            <a:pPr algn="ctr" eaLnBrk="0" hangingPunct="0"/>
            <a:r>
              <a:rPr lang="en-US" sz="1600" b="0" i="1"/>
              <a:t>x</a:t>
            </a:r>
            <a:r>
              <a:rPr lang="en-US" sz="1600" b="0" baseline="-25000"/>
              <a:t>1</a:t>
            </a:r>
            <a:r>
              <a:rPr lang="en-US" sz="1600" b="0"/>
              <a:t>(</a:t>
            </a:r>
            <a:r>
              <a:rPr lang="en-US" sz="1600" b="0" i="1"/>
              <a:t>t</a:t>
            </a:r>
            <a:r>
              <a:rPr lang="en-US" sz="1600" b="0"/>
              <a:t>)</a:t>
            </a:r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3071813" y="12144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 b="0"/>
              <a:t>activity</a:t>
            </a:r>
          </a:p>
          <a:p>
            <a:pPr algn="ctr" eaLnBrk="0" hangingPunct="0"/>
            <a:r>
              <a:rPr lang="en-US" sz="1600" b="0" i="1"/>
              <a:t>x</a:t>
            </a:r>
            <a:r>
              <a:rPr lang="en-US" sz="1600" b="0" baseline="-25000"/>
              <a:t>2</a:t>
            </a:r>
            <a:r>
              <a:rPr lang="en-US" sz="1600" b="0"/>
              <a:t>(</a:t>
            </a:r>
            <a:r>
              <a:rPr lang="en-US" sz="1600" b="0" i="1"/>
              <a:t>t</a:t>
            </a:r>
            <a:r>
              <a:rPr lang="en-US" sz="1600" b="0"/>
              <a:t>)</a:t>
            </a:r>
          </a:p>
        </p:txBody>
      </p:sp>
      <p:sp>
        <p:nvSpPr>
          <p:cNvPr id="7191" name="Line 31"/>
          <p:cNvSpPr>
            <a:spLocks noChangeShapeType="1"/>
          </p:cNvSpPr>
          <p:nvPr/>
        </p:nvSpPr>
        <p:spPr bwMode="auto">
          <a:xfrm flipH="1" flipV="1">
            <a:off x="3852863" y="1393825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32"/>
          <p:cNvSpPr txBox="1">
            <a:spLocks noChangeArrowheads="1"/>
          </p:cNvSpPr>
          <p:nvPr/>
        </p:nvSpPr>
        <p:spPr bwMode="auto">
          <a:xfrm>
            <a:off x="4214813" y="15192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 b="0"/>
              <a:t>activity</a:t>
            </a:r>
          </a:p>
          <a:p>
            <a:pPr algn="ctr" eaLnBrk="0" hangingPunct="0"/>
            <a:r>
              <a:rPr lang="en-US" sz="1600" b="0" i="1"/>
              <a:t>x</a:t>
            </a:r>
            <a:r>
              <a:rPr lang="en-US" sz="1600" b="0" baseline="-25000"/>
              <a:t>3</a:t>
            </a:r>
            <a:r>
              <a:rPr lang="en-US" sz="1600" b="0"/>
              <a:t>(</a:t>
            </a:r>
            <a:r>
              <a:rPr lang="en-US" sz="1600" b="0" i="1"/>
              <a:t>t</a:t>
            </a:r>
            <a:r>
              <a:rPr lang="en-US" sz="1600" b="0"/>
              <a:t>)</a:t>
            </a:r>
          </a:p>
        </p:txBody>
      </p:sp>
      <p:sp>
        <p:nvSpPr>
          <p:cNvPr id="7193" name="Text Box 33"/>
          <p:cNvSpPr txBox="1">
            <a:spLocks noChangeArrowheads="1"/>
          </p:cNvSpPr>
          <p:nvPr/>
        </p:nvSpPr>
        <p:spPr bwMode="auto">
          <a:xfrm>
            <a:off x="3919538" y="2098675"/>
            <a:ext cx="1470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9900"/>
                </a:solidFill>
              </a:rPr>
              <a:t>neuronal</a:t>
            </a:r>
          </a:p>
          <a:p>
            <a:pPr eaLnBrk="0" hangingPunct="0"/>
            <a:r>
              <a:rPr lang="en-GB" sz="2400">
                <a:solidFill>
                  <a:srgbClr val="FF9900"/>
                </a:solidFill>
              </a:rPr>
              <a:t>states</a:t>
            </a:r>
            <a:endParaRPr lang="en-US" sz="240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7194" name="Line 34"/>
          <p:cNvSpPr>
            <a:spLocks noChangeShapeType="1"/>
          </p:cNvSpPr>
          <p:nvPr/>
        </p:nvSpPr>
        <p:spPr bwMode="auto">
          <a:xfrm flipV="1">
            <a:off x="2100263" y="1774825"/>
            <a:ext cx="2133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35"/>
          <p:cNvSpPr>
            <a:spLocks noChangeShapeType="1"/>
          </p:cNvSpPr>
          <p:nvPr/>
        </p:nvSpPr>
        <p:spPr bwMode="auto">
          <a:xfrm flipH="1">
            <a:off x="1793875" y="2284413"/>
            <a:ext cx="0" cy="172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36"/>
          <p:cNvSpPr>
            <a:spLocks noChangeShapeType="1"/>
          </p:cNvSpPr>
          <p:nvPr/>
        </p:nvSpPr>
        <p:spPr bwMode="auto">
          <a:xfrm flipV="1">
            <a:off x="2624138" y="1892300"/>
            <a:ext cx="0" cy="1128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197" name="Group 37"/>
          <p:cNvGrpSpPr>
            <a:grpSpLocks/>
          </p:cNvGrpSpPr>
          <p:nvPr/>
        </p:nvGrpSpPr>
        <p:grpSpPr bwMode="auto">
          <a:xfrm>
            <a:off x="542925" y="3857625"/>
            <a:ext cx="2216150" cy="1568450"/>
            <a:chOff x="475" y="2951"/>
            <a:chExt cx="1396" cy="988"/>
          </a:xfrm>
        </p:grpSpPr>
        <p:sp>
          <p:nvSpPr>
            <p:cNvPr id="7211" name="Text Box 38"/>
            <p:cNvSpPr txBox="1">
              <a:spLocks noChangeArrowheads="1"/>
            </p:cNvSpPr>
            <p:nvPr/>
          </p:nvSpPr>
          <p:spPr bwMode="auto">
            <a:xfrm>
              <a:off x="1728" y="3766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  <p:pic>
          <p:nvPicPr>
            <p:cNvPr id="7212" name="Picture 39" descr="inputs_ER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" y="3317"/>
              <a:ext cx="1315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3" name="Text Box 40"/>
            <p:cNvSpPr txBox="1">
              <a:spLocks noChangeArrowheads="1"/>
            </p:cNvSpPr>
            <p:nvPr/>
          </p:nvSpPr>
          <p:spPr bwMode="auto">
            <a:xfrm>
              <a:off x="655" y="2951"/>
              <a:ext cx="67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0"/>
                <a:t>driving</a:t>
              </a:r>
              <a:endParaRPr lang="en-US" sz="1600" b="0"/>
            </a:p>
            <a:p>
              <a:pPr eaLnBrk="0" hangingPunct="0"/>
              <a:r>
                <a:rPr lang="en-US" sz="1600" b="0"/>
                <a:t>input </a:t>
              </a:r>
              <a:r>
                <a:rPr lang="en-US" sz="1600" b="0" i="1"/>
                <a:t>u</a:t>
              </a:r>
              <a:r>
                <a:rPr lang="en-US" sz="1600" b="0" baseline="-25000"/>
                <a:t>1</a:t>
              </a:r>
              <a:r>
                <a:rPr lang="en-US" sz="1600" b="0"/>
                <a:t>(</a:t>
              </a:r>
              <a:r>
                <a:rPr lang="en-US" sz="1600" b="0" i="1"/>
                <a:t>t</a:t>
              </a:r>
              <a:r>
                <a:rPr lang="en-US" sz="1600" b="0"/>
                <a:t>)</a:t>
              </a:r>
            </a:p>
          </p:txBody>
        </p:sp>
        <p:sp>
          <p:nvSpPr>
            <p:cNvPr id="7214" name="Line 41"/>
            <p:cNvSpPr>
              <a:spLocks noChangeShapeType="1"/>
            </p:cNvSpPr>
            <p:nvPr/>
          </p:nvSpPr>
          <p:spPr bwMode="auto">
            <a:xfrm>
              <a:off x="643" y="3862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8" name="Group 42"/>
          <p:cNvGrpSpPr>
            <a:grpSpLocks/>
          </p:cNvGrpSpPr>
          <p:nvPr/>
        </p:nvGrpSpPr>
        <p:grpSpPr bwMode="auto">
          <a:xfrm>
            <a:off x="1903413" y="2992438"/>
            <a:ext cx="2193925" cy="1212850"/>
            <a:chOff x="1486" y="2455"/>
            <a:chExt cx="1382" cy="764"/>
          </a:xfrm>
        </p:grpSpPr>
        <p:grpSp>
          <p:nvGrpSpPr>
            <p:cNvPr id="7206" name="Group 43"/>
            <p:cNvGrpSpPr>
              <a:grpSpLocks/>
            </p:cNvGrpSpPr>
            <p:nvPr/>
          </p:nvGrpSpPr>
          <p:grpSpPr bwMode="auto">
            <a:xfrm>
              <a:off x="1486" y="2455"/>
              <a:ext cx="1360" cy="703"/>
              <a:chOff x="1486" y="2455"/>
              <a:chExt cx="1360" cy="703"/>
            </a:xfrm>
          </p:grpSpPr>
          <p:pic>
            <p:nvPicPr>
              <p:cNvPr id="7209" name="Picture 44" descr="inputs_blocked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6" y="2591"/>
                <a:ext cx="1360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0" name="Text Box 45"/>
              <p:cNvSpPr txBox="1">
                <a:spLocks noChangeArrowheads="1"/>
              </p:cNvSpPr>
              <p:nvPr/>
            </p:nvSpPr>
            <p:spPr bwMode="auto">
              <a:xfrm>
                <a:off x="1856" y="2455"/>
                <a:ext cx="749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 b="0"/>
                  <a:t>modulatory</a:t>
                </a:r>
                <a:endParaRPr lang="en-US" sz="1600" b="0"/>
              </a:p>
              <a:p>
                <a:pPr eaLnBrk="0" hangingPunct="0"/>
                <a:r>
                  <a:rPr lang="en-US" sz="1600" b="0"/>
                  <a:t>input </a:t>
                </a:r>
                <a:r>
                  <a:rPr lang="en-US" sz="1600" b="0" i="1"/>
                  <a:t>u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(</a:t>
                </a:r>
                <a:r>
                  <a:rPr lang="en-US" sz="1600" b="0" i="1"/>
                  <a:t>t</a:t>
                </a:r>
                <a:r>
                  <a:rPr lang="en-US" sz="1600" b="0"/>
                  <a:t>)</a:t>
                </a:r>
              </a:p>
            </p:txBody>
          </p:sp>
        </p:grpSp>
        <p:sp>
          <p:nvSpPr>
            <p:cNvPr id="7207" name="Line 46"/>
            <p:cNvSpPr>
              <a:spLocks noChangeShapeType="1"/>
            </p:cNvSpPr>
            <p:nvPr/>
          </p:nvSpPr>
          <p:spPr bwMode="auto">
            <a:xfrm>
              <a:off x="1635" y="3134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47"/>
            <p:cNvSpPr txBox="1">
              <a:spLocks noChangeArrowheads="1"/>
            </p:cNvSpPr>
            <p:nvPr/>
          </p:nvSpPr>
          <p:spPr bwMode="auto">
            <a:xfrm>
              <a:off x="2725" y="3046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</p:grpSp>
      <p:cxnSp>
        <p:nvCxnSpPr>
          <p:cNvPr id="7200" name="AutoShape 49"/>
          <p:cNvCxnSpPr>
            <a:cxnSpLocks noChangeShapeType="1"/>
            <a:stCxn id="7189" idx="1"/>
            <a:endCxn id="7189" idx="0"/>
          </p:cNvCxnSpPr>
          <p:nvPr/>
        </p:nvCxnSpPr>
        <p:spPr bwMode="auto">
          <a:xfrm rot="10800000" flipH="1">
            <a:off x="1243013" y="1747838"/>
            <a:ext cx="403225" cy="290512"/>
          </a:xfrm>
          <a:prstGeom prst="curvedConnector4">
            <a:avLst>
              <a:gd name="adj1" fmla="val -56694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sp>
        <p:nvSpPr>
          <p:cNvPr id="7201" name="Text Box 50"/>
          <p:cNvSpPr txBox="1">
            <a:spLocks noChangeArrowheads="1"/>
          </p:cNvSpPr>
          <p:nvPr/>
        </p:nvSpPr>
        <p:spPr bwMode="auto">
          <a:xfrm>
            <a:off x="1047750" y="1009650"/>
            <a:ext cx="379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7202" name="Text Box 51"/>
          <p:cNvSpPr txBox="1">
            <a:spLocks noChangeArrowheads="1"/>
          </p:cNvSpPr>
          <p:nvPr/>
        </p:nvSpPr>
        <p:spPr bwMode="auto">
          <a:xfrm>
            <a:off x="4856163" y="860425"/>
            <a:ext cx="3794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7203" name="Text Box 52"/>
          <p:cNvSpPr txBox="1">
            <a:spLocks noChangeArrowheads="1"/>
          </p:cNvSpPr>
          <p:nvPr/>
        </p:nvSpPr>
        <p:spPr bwMode="auto">
          <a:xfrm>
            <a:off x="2795588" y="573088"/>
            <a:ext cx="379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sym typeface="Symbol" pitchFamily="18" charset="2"/>
              </a:rPr>
              <a:t></a:t>
            </a:r>
          </a:p>
        </p:txBody>
      </p:sp>
      <p:cxnSp>
        <p:nvCxnSpPr>
          <p:cNvPr id="7204" name="AutoShape 53"/>
          <p:cNvCxnSpPr>
            <a:cxnSpLocks noChangeShapeType="1"/>
            <a:endCxn id="7192" idx="0"/>
          </p:cNvCxnSpPr>
          <p:nvPr/>
        </p:nvCxnSpPr>
        <p:spPr bwMode="auto">
          <a:xfrm rot="10800000">
            <a:off x="4618038" y="1519238"/>
            <a:ext cx="392112" cy="290512"/>
          </a:xfrm>
          <a:prstGeom prst="curvedConnector4">
            <a:avLst>
              <a:gd name="adj1" fmla="val -57898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7205" name="AutoShape 54"/>
          <p:cNvCxnSpPr>
            <a:cxnSpLocks noChangeShapeType="1"/>
            <a:stCxn id="7190" idx="1"/>
            <a:endCxn id="7190" idx="0"/>
          </p:cNvCxnSpPr>
          <p:nvPr/>
        </p:nvCxnSpPr>
        <p:spPr bwMode="auto">
          <a:xfrm rot="10800000" flipH="1">
            <a:off x="3071813" y="1214438"/>
            <a:ext cx="403225" cy="290512"/>
          </a:xfrm>
          <a:prstGeom prst="curvedConnector4">
            <a:avLst>
              <a:gd name="adj1" fmla="val -56694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6.5|11.5|38.5|48.7|16.4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6.5|11.5|38.5|48.7|16.4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3|24.6|3.8|6|5.6|3.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17195</TotalTime>
  <Words>1429</Words>
  <Application>Microsoft Office PowerPoint</Application>
  <PresentationFormat>35mm Slides</PresentationFormat>
  <Paragraphs>462</Paragraphs>
  <Slides>39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Blank Presentation</vt:lpstr>
      <vt:lpstr>Default Design</vt:lpstr>
      <vt:lpstr>1_Default Design</vt:lpstr>
      <vt:lpstr>4_Default Design</vt:lpstr>
      <vt:lpstr>2_Default Design</vt:lpstr>
      <vt:lpstr>3_Default Design</vt:lpstr>
      <vt:lpstr>Equation</vt:lpstr>
      <vt:lpstr>Photo Editor Photo</vt:lpstr>
      <vt:lpstr>Image Photo Editor</vt:lpstr>
      <vt:lpstr>Slide 1</vt:lpstr>
      <vt:lpstr>Structural, functional &amp; effective connectivity</vt:lpstr>
      <vt:lpstr>Slide 3</vt:lpstr>
      <vt:lpstr>Dynamic causal modelling (DCM)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The problem of hemodynamic convolution</vt:lpstr>
      <vt:lpstr>Slide 14</vt:lpstr>
      <vt:lpstr>Slide 15</vt:lpstr>
      <vt:lpstr>Slide 16</vt:lpstr>
      <vt:lpstr>Slide 17</vt:lpstr>
      <vt:lpstr>Slide 18</vt:lpstr>
      <vt:lpstr>VB in a nutshell (mean-field approximation)</vt:lpstr>
      <vt:lpstr>Slide 20</vt:lpstr>
      <vt:lpstr>Slide 21</vt:lpstr>
      <vt:lpstr>Slide 22</vt:lpstr>
      <vt:lpstr>Slide 23</vt:lpstr>
      <vt:lpstr>Slide 24</vt:lpstr>
      <vt:lpstr>Any design that is good for a GLM of fMRI data.</vt:lpstr>
      <vt:lpstr>GLM vs. DCM</vt:lpstr>
      <vt:lpstr>Slide 27</vt:lpstr>
      <vt:lpstr>Slide 28</vt:lpstr>
      <vt:lpstr>Slide 29</vt:lpstr>
      <vt:lpstr>DCM10 in SPM8</vt:lpstr>
      <vt:lpstr>The evolution of DCM in SPM</vt:lpstr>
      <vt:lpstr>Factorial structure of model specification in DCM10</vt:lpstr>
      <vt:lpstr>Slide 33</vt:lpstr>
      <vt:lpstr>Slide 34</vt:lpstr>
      <vt:lpstr>Slide 35</vt:lpstr>
      <vt:lpstr>Slide 36</vt:lpstr>
      <vt:lpstr>Slide 37</vt:lpstr>
      <vt:lpstr>Slide 38</vt:lpstr>
      <vt:lpstr>Thank you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Klaas Enno Stephan</cp:lastModifiedBy>
  <cp:revision>1628</cp:revision>
  <cp:lastPrinted>2000-08-31T18:39:38Z</cp:lastPrinted>
  <dcterms:created xsi:type="dcterms:W3CDTF">2000-05-18T20:05:13Z</dcterms:created>
  <dcterms:modified xsi:type="dcterms:W3CDTF">2011-05-13T19:31:34Z</dcterms:modified>
</cp:coreProperties>
</file>