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3" r:id="rId3"/>
    <p:sldId id="329" r:id="rId4"/>
    <p:sldId id="263" r:id="rId5"/>
    <p:sldId id="337" r:id="rId6"/>
    <p:sldId id="264" r:id="rId7"/>
    <p:sldId id="332" r:id="rId8"/>
    <p:sldId id="265" r:id="rId9"/>
    <p:sldId id="272" r:id="rId10"/>
    <p:sldId id="273" r:id="rId11"/>
    <p:sldId id="338" r:id="rId12"/>
    <p:sldId id="339" r:id="rId13"/>
    <p:sldId id="340" r:id="rId14"/>
    <p:sldId id="299" r:id="rId15"/>
    <p:sldId id="319" r:id="rId16"/>
    <p:sldId id="321" r:id="rId17"/>
    <p:sldId id="297" r:id="rId18"/>
    <p:sldId id="323" r:id="rId19"/>
    <p:sldId id="296" r:id="rId20"/>
    <p:sldId id="335" r:id="rId21"/>
    <p:sldId id="334" r:id="rId22"/>
    <p:sldId id="294" r:id="rId23"/>
    <p:sldId id="327" r:id="rId24"/>
    <p:sldId id="330" r:id="rId25"/>
    <p:sldId id="287" r:id="rId26"/>
    <p:sldId id="336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B2B2B2"/>
    <a:srgbClr val="008000"/>
    <a:srgbClr val="FF0000"/>
    <a:srgbClr val="D4D3D4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92" autoAdjust="0"/>
    <p:restoredTop sz="98588" autoAdjust="0"/>
  </p:normalViewPr>
  <p:slideViewPr>
    <p:cSldViewPr>
      <p:cViewPr varScale="1">
        <p:scale>
          <a:sx n="73" d="100"/>
          <a:sy n="73" d="100"/>
        </p:scale>
        <p:origin x="-1644" y="-90"/>
      </p:cViewPr>
      <p:guideLst>
        <p:guide orient="horz" pos="3792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DD265DD4-E236-43E3-BD61-99C97038E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9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5C095-4ADA-4A95-BBFC-0A6C8A62862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03273-4C4E-4523-ACAA-F02522484A7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10420-F49C-4BC9-B9A8-8A90D7197DC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10420-F49C-4BC9-B9A8-8A90D7197DC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10420-F49C-4BC9-B9A8-8A90D7197DC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5D2EE-C6C7-4D84-9A30-28619453558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2FAC2-6B08-4E13-AA92-454EC7C4F56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E002F-7E25-44F6-8A53-F714422E04F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66666-7899-493C-B82A-B117F15FC59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DCC8D-E1A2-49FA-9270-BFFADDBA0CC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A3A29-C370-4194-BA1C-FFDB42B9F5F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9E75A-21FD-4C4A-8BEF-836CC8468B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5EFE6-C236-4B68-AF06-A0B8DCA9548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CE0F3-E374-490C-9BF4-1E8C5A17A38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40673-E783-4672-972A-FEF73E94E4C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0053-B091-4DAB-B1D4-D1700B47017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313FE-0552-4D2F-92A2-33FE147790E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4D777-2BC3-4071-957A-34F23B6A6FD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BFD2E-1A7B-49A5-8C8B-AF430DADB1E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379E0-7640-4B86-B970-97D21C1E2AC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080CA-C89B-4514-A7A6-7C30492F82F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Bayesian theory of probabilities furnishes:</a:t>
            </a:r>
            <a:br>
              <a:rPr lang="en-GB" smtClean="0"/>
            </a:br>
            <a:r>
              <a:rPr lang="en-GB" smtClean="0"/>
              <a:t>- a</a:t>
            </a:r>
            <a:r>
              <a:rPr lang="en-GB" b="1" smtClean="0"/>
              <a:t> language</a:t>
            </a:r>
            <a:r>
              <a:rPr lang="en-GB" smtClean="0"/>
              <a:t> allowing to </a:t>
            </a:r>
            <a:r>
              <a:rPr lang="en-GB" b="1" smtClean="0"/>
              <a:t>represent information and uncertainty.</a:t>
            </a:r>
            <a:r>
              <a:rPr lang="en-GB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- </a:t>
            </a:r>
            <a:r>
              <a:rPr lang="en-GB" b="1" smtClean="0"/>
              <a:t>calculus tools</a:t>
            </a:r>
            <a:r>
              <a:rPr lang="en-GB" smtClean="0"/>
              <a:t> able to manipulate these notions in a coherent manner.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It is an </a:t>
            </a:r>
            <a:r>
              <a:rPr lang="en-GB" b="1" smtClean="0"/>
              <a:t>extension to formal logic</a:t>
            </a:r>
            <a:r>
              <a:rPr lang="en-GB" smtClean="0"/>
              <a:t>, which works with propositions which are either true or false.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Theory of probabilities rather works with propositions which are more or less true or more or less false.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 other words, these propositions are characterized by their</a:t>
            </a:r>
            <a:r>
              <a:rPr lang="en-GB" b="1" smtClean="0"/>
              <a:t> degree of plausibility</a:t>
            </a:r>
            <a:r>
              <a:rPr lang="en-GB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D2: e.g., a higher degree of plausibility should correspond to a higher number.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D3: 	i.e. should not contain contradictions.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	E.g., when a result can be derived in different ways, all calculus should yield the same result.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	Finally, equal states of belief should correspond to equal degrees of plausibility.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Symbol" pitchFamily="1" charset="2"/>
              <a:buNone/>
            </a:pPr>
            <a:r>
              <a:rPr lang="en-GB" smtClean="0"/>
              <a:t>- </a:t>
            </a:r>
            <a:r>
              <a:rPr lang="en-GB" b="1" smtClean="0"/>
              <a:t>plausibility can be measured on probability scale</a:t>
            </a:r>
            <a:r>
              <a:rPr lang="en-GB" smtClean="0"/>
              <a:t> (sum to 1)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F2F5A-D5BA-45CD-B491-6BCE6A9FFD5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Bayesian theory of probabilities furnishes:</a:t>
            </a:r>
            <a:br>
              <a:rPr lang="en-GB" smtClean="0"/>
            </a:br>
            <a:r>
              <a:rPr lang="en-GB" smtClean="0"/>
              <a:t>- a</a:t>
            </a:r>
            <a:r>
              <a:rPr lang="en-GB" b="1" smtClean="0"/>
              <a:t> language</a:t>
            </a:r>
            <a:r>
              <a:rPr lang="en-GB" smtClean="0"/>
              <a:t> allowing to </a:t>
            </a:r>
            <a:r>
              <a:rPr lang="en-GB" b="1" smtClean="0"/>
              <a:t>represent information and uncertainty.</a:t>
            </a:r>
            <a:r>
              <a:rPr lang="en-GB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- </a:t>
            </a:r>
            <a:r>
              <a:rPr lang="en-GB" b="1" smtClean="0"/>
              <a:t>calculus tools</a:t>
            </a:r>
            <a:r>
              <a:rPr lang="en-GB" smtClean="0"/>
              <a:t> able to manipulate these notions in a coherent manner.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It is an </a:t>
            </a:r>
            <a:r>
              <a:rPr lang="en-GB" b="1" smtClean="0"/>
              <a:t>extension to formal logic</a:t>
            </a:r>
            <a:r>
              <a:rPr lang="en-GB" smtClean="0"/>
              <a:t>, which works with propositions which are either true or false.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Theory of probabilities rather works with propositions which are more or less true or more or less false.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 other words, these propositions are characterized by their</a:t>
            </a:r>
            <a:r>
              <a:rPr lang="en-GB" b="1" smtClean="0"/>
              <a:t> degree of plausibility</a:t>
            </a:r>
            <a:r>
              <a:rPr lang="en-GB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D2: e.g., a higher degree of plausibility should correspond to a higher number.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D3: 	i.e. should not contain contradictions.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	E.g., when a result can be derived in different ways, all calculus should yield the same result.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	Finally, equal states of belief should correspond to equal degrees of plausibility.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Symbol" pitchFamily="1" charset="2"/>
              <a:buNone/>
            </a:pPr>
            <a:r>
              <a:rPr lang="en-GB" smtClean="0"/>
              <a:t>- </a:t>
            </a:r>
            <a:r>
              <a:rPr lang="en-GB" b="1" smtClean="0"/>
              <a:t>plausibility can be measured on probability scale</a:t>
            </a:r>
            <a:r>
              <a:rPr lang="en-GB" smtClean="0"/>
              <a:t> (sum to 1)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5A106-8774-4118-AF46-23A9B50427C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EXAMPLE:</a:t>
            </a:r>
          </a:p>
          <a:p>
            <a:pPr eaLnBrk="1" hangingPunct="1"/>
            <a:r>
              <a:rPr lang="en-GB" smtClean="0"/>
              <a:t>	-Y : EEG electric potential measured on the scalp</a:t>
            </a:r>
          </a:p>
          <a:p>
            <a:pPr eaLnBrk="1" hangingPunct="1"/>
            <a:r>
              <a:rPr lang="en-GB" smtClean="0"/>
              <a:t>	-theta : connection strength between two nodes of a network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6F0B-0B6B-4621-B44D-57D82CF9657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F23F91-A86E-4E30-AA6C-CE104E55CA80}" type="slidenum">
              <a:rPr lang="fr-FR" sz="1200">
                <a:cs typeface="Arial" charset="0"/>
              </a:rPr>
              <a:pPr algn="r"/>
              <a:t>7</a:t>
            </a:fld>
            <a:endParaRPr lang="fr-FR" sz="1200">
              <a:cs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767AA-A14C-4FC0-BD4F-BD06F3A578C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9EA00-7736-4289-9FF2-654574704B8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7357-9CF9-47E4-9473-F4E3AE24D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86E9-5D9D-4212-A29C-AAEE0AF67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D25B-ED68-425D-BC73-3D0E0DE40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3EB0-EA65-4371-8223-BF499AD58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754C-1526-4538-9258-92134EE4B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9211-EEAB-445B-9B1F-4A16D1B15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5888-FC2E-4156-92CE-4598CA95E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4F31-D7E0-4028-8B81-582DEB996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43C7-249C-4469-955E-9CC59A0B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98CB-E3EE-450B-BB3A-D22F11160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8C12-9054-47DE-A42F-B9223156D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39524F-8B29-4894-BCB5-786BFA8B7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18" Type="http://schemas.openxmlformats.org/officeDocument/2006/relationships/image" Target="../media/image15.png"/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43.wmf"/><Relationship Id="rId17" Type="http://schemas.openxmlformats.org/officeDocument/2006/relationships/image" Target="../media/image34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8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19" Type="http://schemas.openxmlformats.org/officeDocument/2006/relationships/image" Target="../media/image18.jpeg"/><Relationship Id="rId4" Type="http://schemas.openxmlformats.org/officeDocument/2006/relationships/image" Target="../media/image37.wmf"/><Relationship Id="rId9" Type="http://schemas.openxmlformats.org/officeDocument/2006/relationships/image" Target="../media/image40.png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54.wmf"/><Relationship Id="rId26" Type="http://schemas.openxmlformats.org/officeDocument/2006/relationships/oleObject" Target="../embeddings/oleObject22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55.w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3.wmf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5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15.bin"/><Relationship Id="rId24" Type="http://schemas.openxmlformats.org/officeDocument/2006/relationships/oleObject" Target="../embeddings/oleObject21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23.bin"/><Relationship Id="rId10" Type="http://schemas.openxmlformats.org/officeDocument/2006/relationships/image" Target="../media/image50.wmf"/><Relationship Id="rId19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52.wmf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12" Type="http://schemas.openxmlformats.org/officeDocument/2006/relationships/image" Target="../media/image75.wmf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4.wmf"/><Relationship Id="rId5" Type="http://schemas.openxmlformats.org/officeDocument/2006/relationships/image" Target="../media/image68.jpeg"/><Relationship Id="rId15" Type="http://schemas.openxmlformats.org/officeDocument/2006/relationships/image" Target="../media/image78.png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4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89.png"/><Relationship Id="rId11" Type="http://schemas.openxmlformats.org/officeDocument/2006/relationships/image" Target="../media/image90.png"/><Relationship Id="rId5" Type="http://schemas.openxmlformats.org/officeDocument/2006/relationships/image" Target="../media/image88.png"/><Relationship Id="rId15" Type="http://schemas.openxmlformats.org/officeDocument/2006/relationships/image" Target="../media/image85.wmf"/><Relationship Id="rId10" Type="http://schemas.openxmlformats.org/officeDocument/2006/relationships/image" Target="../media/image83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04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99.wmf"/><Relationship Id="rId5" Type="http://schemas.openxmlformats.org/officeDocument/2006/relationships/image" Target="../media/image107.png"/><Relationship Id="rId15" Type="http://schemas.openxmlformats.org/officeDocument/2006/relationships/image" Target="../media/image101.wmf"/><Relationship Id="rId23" Type="http://schemas.openxmlformats.org/officeDocument/2006/relationships/image" Target="../media/image105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103.wmf"/><Relationship Id="rId4" Type="http://schemas.openxmlformats.org/officeDocument/2006/relationships/image" Target="../media/image106.png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wmf"/><Relationship Id="rId5" Type="http://schemas.openxmlformats.org/officeDocument/2006/relationships/image" Target="../media/image114.pn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21.png"/><Relationship Id="rId4" Type="http://schemas.openxmlformats.org/officeDocument/2006/relationships/image" Target="../media/image1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30.wmf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125.wmf"/><Relationship Id="rId5" Type="http://schemas.openxmlformats.org/officeDocument/2006/relationships/image" Target="../media/image122.wmf"/><Relationship Id="rId15" Type="http://schemas.openxmlformats.org/officeDocument/2006/relationships/image" Target="../media/image127.wmf"/><Relationship Id="rId23" Type="http://schemas.openxmlformats.org/officeDocument/2006/relationships/image" Target="../media/image131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129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8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8.jpeg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5.png"/><Relationship Id="rId9" Type="http://schemas.openxmlformats.org/officeDocument/2006/relationships/image" Target="../media/image8.wmf"/><Relationship Id="rId14" Type="http://schemas.openxmlformats.org/officeDocument/2006/relationships/image" Target="../media/image17.png"/><Relationship Id="rId22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0.png"/><Relationship Id="rId10" Type="http://schemas.openxmlformats.org/officeDocument/2006/relationships/image" Target="../media/image16.wmf"/><Relationship Id="rId4" Type="http://schemas.openxmlformats.org/officeDocument/2006/relationships/image" Target="../media/image19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image" Target="../media/image31.wmf"/><Relationship Id="rId10" Type="http://schemas.openxmlformats.org/officeDocument/2006/relationships/image" Target="../media/image18.jpeg"/><Relationship Id="rId4" Type="http://schemas.openxmlformats.org/officeDocument/2006/relationships/image" Target="../media/image30.w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60525" y="5029200"/>
            <a:ext cx="7304088" cy="14478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GB" sz="1400" b="1" dirty="0" smtClean="0"/>
              <a:t>J. </a:t>
            </a:r>
            <a:r>
              <a:rPr lang="en-GB" sz="1400" b="1" dirty="0" err="1" smtClean="0"/>
              <a:t>Daunizeau</a:t>
            </a:r>
            <a:endParaRPr lang="en-GB" sz="1400" dirty="0" smtClean="0"/>
          </a:p>
          <a:p>
            <a:pPr marL="0" indent="0" algn="r" eaLnBrk="1" hangingPunct="1">
              <a:buFontTx/>
              <a:buNone/>
            </a:pPr>
            <a:endParaRPr lang="en-GB" sz="1400" i="1" dirty="0" smtClean="0"/>
          </a:p>
          <a:p>
            <a:pPr marL="0" indent="0" algn="r" eaLnBrk="1" hangingPunct="1">
              <a:buFontTx/>
              <a:buNone/>
            </a:pPr>
            <a:r>
              <a:rPr lang="en-US" sz="1400" i="1" dirty="0" smtClean="0"/>
              <a:t>Brain and Spine Institute, Paris, France</a:t>
            </a:r>
          </a:p>
          <a:p>
            <a:pPr marL="0" indent="0" algn="r" eaLnBrk="1" hangingPunct="1">
              <a:buFontTx/>
              <a:buNone/>
            </a:pPr>
            <a:r>
              <a:rPr lang="en-US" sz="1400" i="1" dirty="0" err="1" smtClean="0"/>
              <a:t>Wellcome</a:t>
            </a:r>
            <a:r>
              <a:rPr lang="en-US" sz="1400" i="1" dirty="0" smtClean="0"/>
              <a:t> </a:t>
            </a:r>
            <a:r>
              <a:rPr lang="en-US" sz="1400" i="1" dirty="0" smtClean="0"/>
              <a:t>Trust Centre for Neuroimaging, London, UK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52400" y="76200"/>
            <a:ext cx="8820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fr-FR" sz="3200" b="1">
                <a:solidFill>
                  <a:srgbClr val="CC6600"/>
                </a:solidFill>
                <a:cs typeface="Arial" charset="0"/>
              </a:rPr>
              <a:t>Bayesian inference</a:t>
            </a:r>
            <a:endParaRPr lang="fr-FR" sz="3200">
              <a:solidFill>
                <a:srgbClr val="33669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5" name="Rectangle 44"/>
          <p:cNvSpPr>
            <a:spLocks noChangeArrowheads="1"/>
          </p:cNvSpPr>
          <p:nvPr/>
        </p:nvSpPr>
        <p:spPr bwMode="auto">
          <a:xfrm>
            <a:off x="0" y="2455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9509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538" y="3933825"/>
            <a:ext cx="17256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0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4538" y="2492375"/>
            <a:ext cx="1651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1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516563"/>
            <a:ext cx="375443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410200"/>
            <a:ext cx="360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96875" y="1428750"/>
            <a:ext cx="1276350" cy="935038"/>
            <a:chOff x="295" y="992"/>
            <a:chExt cx="804" cy="589"/>
          </a:xfrm>
        </p:grpSpPr>
        <p:pic>
          <p:nvPicPr>
            <p:cNvPr id="18472" name="Picture 14" descr="neuron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" y="992"/>
              <a:ext cx="589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3" name="Picture 6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5" y="1162"/>
              <a:ext cx="22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2128838" y="1143000"/>
            <a:ext cx="1146175" cy="1509713"/>
            <a:chOff x="1295" y="812"/>
            <a:chExt cx="722" cy="951"/>
          </a:xfrm>
        </p:grpSpPr>
        <p:pic>
          <p:nvPicPr>
            <p:cNvPr id="18470" name="Picture 2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3" y="812"/>
              <a:ext cx="634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6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95" y="1178"/>
              <a:ext cx="15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3822700" y="1700213"/>
            <a:ext cx="3136900" cy="3816350"/>
            <a:chOff x="2408" y="1071"/>
            <a:chExt cx="1976" cy="2404"/>
          </a:xfrm>
        </p:grpSpPr>
        <p:pic>
          <p:nvPicPr>
            <p:cNvPr id="1845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08" y="1071"/>
              <a:ext cx="1976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0" name="Rectangle 16"/>
            <p:cNvSpPr>
              <a:spLocks noChangeArrowheads="1"/>
            </p:cNvSpPr>
            <p:nvPr/>
          </p:nvSpPr>
          <p:spPr bwMode="auto">
            <a:xfrm>
              <a:off x="3431" y="2885"/>
              <a:ext cx="304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1" name="Rectangle 17"/>
            <p:cNvSpPr>
              <a:spLocks noChangeArrowheads="1"/>
            </p:cNvSpPr>
            <p:nvPr/>
          </p:nvSpPr>
          <p:spPr bwMode="auto">
            <a:xfrm>
              <a:off x="2991" y="2128"/>
              <a:ext cx="304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2" name="Rectangle 18"/>
            <p:cNvSpPr>
              <a:spLocks noChangeArrowheads="1"/>
            </p:cNvSpPr>
            <p:nvPr/>
          </p:nvSpPr>
          <p:spPr bwMode="auto">
            <a:xfrm>
              <a:off x="3837" y="2128"/>
              <a:ext cx="304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3" name="Rectangle 19"/>
            <p:cNvSpPr>
              <a:spLocks noChangeArrowheads="1"/>
            </p:cNvSpPr>
            <p:nvPr/>
          </p:nvSpPr>
          <p:spPr bwMode="auto">
            <a:xfrm>
              <a:off x="3439" y="1314"/>
              <a:ext cx="304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4" name="Rectangle 20"/>
            <p:cNvSpPr>
              <a:spLocks noChangeArrowheads="1"/>
            </p:cNvSpPr>
            <p:nvPr/>
          </p:nvSpPr>
          <p:spPr bwMode="auto">
            <a:xfrm>
              <a:off x="2591" y="1306"/>
              <a:ext cx="304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8465" name="Picture 7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10" y="2136"/>
              <a:ext cx="22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7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39" y="1397"/>
              <a:ext cx="13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7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53" y="1344"/>
              <a:ext cx="18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8" name="Picture 7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61" y="2160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7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70" y="2976"/>
              <a:ext cx="203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3" name="Picture 8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01738" y="2822575"/>
            <a:ext cx="3222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  <a:cs typeface="Arial" charset="0"/>
              </a:rPr>
              <a:t>Hierarchical models</a:t>
            </a:r>
            <a:br>
              <a:rPr lang="en-GB" sz="3200">
                <a:solidFill>
                  <a:srgbClr val="008000"/>
                </a:solidFill>
                <a:cs typeface="Arial" charset="0"/>
              </a:rPr>
            </a:br>
            <a:r>
              <a:rPr lang="en-GB" sz="2000" i="1">
                <a:solidFill>
                  <a:srgbClr val="008000"/>
                </a:solidFill>
                <a:cs typeface="Arial" charset="0"/>
              </a:rPr>
              <a:t>directed acyclic graphs (DAGs)</a:t>
            </a:r>
            <a:endParaRPr lang="en-GB" sz="3200" i="1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8445" name="Group 20"/>
          <p:cNvGrpSpPr>
            <a:grpSpLocks noChangeAspect="1"/>
          </p:cNvGrpSpPr>
          <p:nvPr/>
        </p:nvGrpSpPr>
        <p:grpSpPr bwMode="auto">
          <a:xfrm>
            <a:off x="1128713" y="4989513"/>
            <a:ext cx="1787525" cy="1608137"/>
            <a:chOff x="3727" y="1824"/>
            <a:chExt cx="1361" cy="1225"/>
          </a:xfrm>
        </p:grpSpPr>
        <p:pic>
          <p:nvPicPr>
            <p:cNvPr id="18457" name="Picture 3" descr="tete_EE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8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46" name="Group 21"/>
          <p:cNvGrpSpPr>
            <a:grpSpLocks noChangeAspect="1"/>
          </p:cNvGrpSpPr>
          <p:nvPr/>
        </p:nvGrpSpPr>
        <p:grpSpPr bwMode="auto">
          <a:xfrm>
            <a:off x="971550" y="3060700"/>
            <a:ext cx="1871663" cy="1663700"/>
            <a:chOff x="672" y="1787"/>
            <a:chExt cx="1392" cy="1237"/>
          </a:xfrm>
        </p:grpSpPr>
        <p:pic>
          <p:nvPicPr>
            <p:cNvPr id="18447" name="Picture 5" descr="cervo&amp;lobes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8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8449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8450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8451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cxnSp>
          <p:nvCxnSpPr>
            <p:cNvPr id="18452" name="AutoShape 10"/>
            <p:cNvCxnSpPr>
              <a:cxnSpLocks noChangeShapeType="1"/>
              <a:stCxn id="18448" idx="3"/>
              <a:endCxn id="18450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1"/>
            <p:cNvCxnSpPr>
              <a:cxnSpLocks noChangeShapeType="1"/>
              <a:stCxn id="18448" idx="0"/>
              <a:endCxn id="18451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12"/>
            <p:cNvCxnSpPr>
              <a:cxnSpLocks noChangeShapeType="1"/>
              <a:stCxn id="18451" idx="1"/>
              <a:endCxn id="18449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13"/>
            <p:cNvCxnSpPr>
              <a:cxnSpLocks noChangeShapeType="1"/>
              <a:stCxn id="18450" idx="7"/>
              <a:endCxn id="18448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14"/>
            <p:cNvCxnSpPr>
              <a:cxnSpLocks noChangeShapeType="1"/>
              <a:endCxn id="18451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47" descr="GaussianCDF"/>
          <p:cNvPicPr>
            <a:picLocks noChangeAspect="1" noChangeArrowheads="1"/>
          </p:cNvPicPr>
          <p:nvPr/>
        </p:nvPicPr>
        <p:blipFill>
          <a:blip r:embed="rId4" cstate="print"/>
          <a:srcRect l="13863" t="7178"/>
          <a:stretch>
            <a:fillRect/>
          </a:stretch>
        </p:blipFill>
        <p:spPr bwMode="auto">
          <a:xfrm>
            <a:off x="609600" y="2198688"/>
            <a:ext cx="31242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Line 49"/>
          <p:cNvSpPr>
            <a:spLocks noChangeShapeType="1"/>
          </p:cNvSpPr>
          <p:nvPr/>
        </p:nvSpPr>
        <p:spPr bwMode="auto">
          <a:xfrm flipV="1">
            <a:off x="533400" y="4429125"/>
            <a:ext cx="32004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12" name="Line 50"/>
          <p:cNvSpPr>
            <a:spLocks noChangeShapeType="1"/>
          </p:cNvSpPr>
          <p:nvPr/>
        </p:nvSpPr>
        <p:spPr bwMode="auto">
          <a:xfrm rot="-5400000">
            <a:off x="-609600" y="328612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4098" name="Object 52"/>
          <p:cNvGraphicFramePr>
            <a:graphicFrameLocks noChangeAspect="1"/>
          </p:cNvGraphicFramePr>
          <p:nvPr/>
        </p:nvGraphicFramePr>
        <p:xfrm>
          <a:off x="3808413" y="4240213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5" imgW="520560" imgH="253800" progId="Equation.DSMT4">
                  <p:embed/>
                </p:oleObj>
              </mc:Choice>
              <mc:Fallback>
                <p:oleObj name="Equation" r:id="rId5" imgW="520560" imgH="2538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4240213"/>
                        <a:ext cx="850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3"/>
          <p:cNvGraphicFramePr>
            <a:graphicFrameLocks noChangeAspect="1"/>
          </p:cNvGraphicFramePr>
          <p:nvPr/>
        </p:nvGraphicFramePr>
        <p:xfrm>
          <a:off x="2209800" y="4452938"/>
          <a:ext cx="3111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7" imgW="190500" imgH="165100" progId="Equation.DSMT4">
                  <p:embed/>
                </p:oleObj>
              </mc:Choice>
              <mc:Fallback>
                <p:oleObj name="Equation" r:id="rId7" imgW="190500" imgH="1651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52938"/>
                        <a:ext cx="311150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Line 54"/>
          <p:cNvSpPr>
            <a:spLocks noChangeShapeType="1"/>
          </p:cNvSpPr>
          <p:nvPr/>
        </p:nvSpPr>
        <p:spPr bwMode="auto">
          <a:xfrm flipH="1">
            <a:off x="2343150" y="3781425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4100" name="Object 56"/>
          <p:cNvGraphicFramePr>
            <a:graphicFrameLocks noChangeAspect="1"/>
          </p:cNvGraphicFramePr>
          <p:nvPr/>
        </p:nvGraphicFramePr>
        <p:xfrm>
          <a:off x="2981325" y="3413125"/>
          <a:ext cx="13938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9" imgW="850680" imgH="279360" progId="Equation.DSMT4">
                  <p:embed/>
                </p:oleObj>
              </mc:Choice>
              <mc:Fallback>
                <p:oleObj name="Equation" r:id="rId9" imgW="850680" imgH="27936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3413125"/>
                        <a:ext cx="13938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7"/>
          <p:cNvGraphicFramePr>
            <a:graphicFrameLocks noChangeAspect="1"/>
          </p:cNvGraphicFramePr>
          <p:nvPr/>
        </p:nvGraphicFramePr>
        <p:xfrm>
          <a:off x="106363" y="1609725"/>
          <a:ext cx="914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11" imgW="558720" imgH="279360" progId="Equation.DSMT4">
                  <p:embed/>
                </p:oleObj>
              </mc:Choice>
              <mc:Fallback>
                <p:oleObj name="Equation" r:id="rId11" imgW="558720" imgH="27936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609725"/>
                        <a:ext cx="9144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4" name="Group 60"/>
          <p:cNvGrpSpPr>
            <a:grpSpLocks/>
          </p:cNvGrpSpPr>
          <p:nvPr/>
        </p:nvGrpSpPr>
        <p:grpSpPr bwMode="auto">
          <a:xfrm>
            <a:off x="533400" y="5699125"/>
            <a:ext cx="4168775" cy="461963"/>
            <a:chOff x="206" y="3510"/>
            <a:chExt cx="2626" cy="291"/>
          </a:xfrm>
        </p:grpSpPr>
        <p:graphicFrame>
          <p:nvGraphicFramePr>
            <p:cNvPr id="4109" name="Object 42"/>
            <p:cNvGraphicFramePr>
              <a:graphicFrameLocks noChangeAspect="1"/>
            </p:cNvGraphicFramePr>
            <p:nvPr/>
          </p:nvGraphicFramePr>
          <p:xfrm>
            <a:off x="438" y="3510"/>
            <a:ext cx="1139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2" name="Equation" r:id="rId13" imgW="1104840" imgH="279360" progId="Equation.DSMT4">
                    <p:embed/>
                  </p:oleObj>
                </mc:Choice>
                <mc:Fallback>
                  <p:oleObj name="Equation" r:id="rId13" imgW="1104840" imgH="27936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" y="3510"/>
                          <a:ext cx="1139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2" name="Text Box 58"/>
            <p:cNvSpPr txBox="1">
              <a:spLocks noChangeArrowheads="1"/>
            </p:cNvSpPr>
            <p:nvPr/>
          </p:nvSpPr>
          <p:spPr bwMode="auto">
            <a:xfrm>
              <a:off x="206" y="3540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if</a:t>
              </a:r>
            </a:p>
          </p:txBody>
        </p:sp>
        <p:sp>
          <p:nvSpPr>
            <p:cNvPr id="4143" name="Text Box 59"/>
            <p:cNvSpPr txBox="1">
              <a:spLocks noChangeArrowheads="1"/>
            </p:cNvSpPr>
            <p:nvPr/>
          </p:nvSpPr>
          <p:spPr bwMode="auto">
            <a:xfrm>
              <a:off x="1646" y="3540"/>
              <a:ext cx="1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then reject H0</a:t>
              </a:r>
            </a:p>
          </p:txBody>
        </p:sp>
      </p:grpSp>
      <p:sp>
        <p:nvSpPr>
          <p:cNvPr id="4115" name="Text Box 76"/>
          <p:cNvSpPr txBox="1">
            <a:spLocks noChangeArrowheads="1"/>
          </p:cNvSpPr>
          <p:nvPr/>
        </p:nvSpPr>
        <p:spPr bwMode="auto">
          <a:xfrm>
            <a:off x="288925" y="4800600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•</a:t>
            </a:r>
            <a:r>
              <a:rPr lang="en-US"/>
              <a:t> estimate parameters (obtain test stat.)</a:t>
            </a:r>
          </a:p>
        </p:txBody>
      </p:sp>
      <p:grpSp>
        <p:nvGrpSpPr>
          <p:cNvPr id="4116" name="Group 82"/>
          <p:cNvGrpSpPr>
            <a:grpSpLocks/>
          </p:cNvGrpSpPr>
          <p:nvPr/>
        </p:nvGrpSpPr>
        <p:grpSpPr bwMode="auto">
          <a:xfrm>
            <a:off x="304800" y="990600"/>
            <a:ext cx="3429000" cy="396875"/>
            <a:chOff x="192" y="960"/>
            <a:chExt cx="2160" cy="250"/>
          </a:xfrm>
        </p:grpSpPr>
        <p:graphicFrame>
          <p:nvGraphicFramePr>
            <p:cNvPr id="4108" name="Object 75"/>
            <p:cNvGraphicFramePr>
              <a:graphicFrameLocks noChangeAspect="1"/>
            </p:cNvGraphicFramePr>
            <p:nvPr/>
          </p:nvGraphicFramePr>
          <p:xfrm>
            <a:off x="1695" y="960"/>
            <a:ext cx="657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" name="Equation" r:id="rId15" imgW="635000" imgH="241300" progId="Equation.DSMT4">
                    <p:embed/>
                  </p:oleObj>
                </mc:Choice>
                <mc:Fallback>
                  <p:oleObj name="Equation" r:id="rId15" imgW="635000" imgH="241300" progId="Equation.DSMT4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960"/>
                          <a:ext cx="657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Text Box 77"/>
            <p:cNvSpPr txBox="1">
              <a:spLocks noChangeArrowheads="1"/>
            </p:cNvSpPr>
            <p:nvPr/>
          </p:nvSpPr>
          <p:spPr bwMode="auto">
            <a:xfrm>
              <a:off x="192" y="969"/>
              <a:ext cx="15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•</a:t>
              </a:r>
              <a:r>
                <a:rPr lang="en-US"/>
                <a:t> define the null, e.g.: </a:t>
              </a:r>
            </a:p>
          </p:txBody>
        </p:sp>
      </p:grpSp>
      <p:sp>
        <p:nvSpPr>
          <p:cNvPr id="4117" name="Text Box 84"/>
          <p:cNvSpPr txBox="1">
            <a:spLocks noChangeArrowheads="1"/>
          </p:cNvSpPr>
          <p:nvPr/>
        </p:nvSpPr>
        <p:spPr bwMode="auto">
          <a:xfrm>
            <a:off x="285750" y="5257800"/>
            <a:ext cx="271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•</a:t>
            </a:r>
            <a:r>
              <a:rPr lang="en-US"/>
              <a:t> apply decision rule, i.e.:</a:t>
            </a:r>
          </a:p>
        </p:txBody>
      </p:sp>
      <p:sp>
        <p:nvSpPr>
          <p:cNvPr id="4118" name="Text Box 90"/>
          <p:cNvSpPr txBox="1">
            <a:spLocks noChangeArrowheads="1"/>
          </p:cNvSpPr>
          <p:nvPr/>
        </p:nvSpPr>
        <p:spPr bwMode="auto">
          <a:xfrm>
            <a:off x="1476375" y="6429375"/>
            <a:ext cx="162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6600"/>
                </a:solidFill>
              </a:rPr>
              <a:t>classical SPM</a:t>
            </a:r>
          </a:p>
        </p:txBody>
      </p:sp>
      <p:sp>
        <p:nvSpPr>
          <p:cNvPr id="4119" name="Text Box 79"/>
          <p:cNvSpPr txBox="1">
            <a:spLocks noChangeArrowheads="1"/>
          </p:cNvSpPr>
          <p:nvPr/>
        </p:nvSpPr>
        <p:spPr bwMode="auto">
          <a:xfrm>
            <a:off x="5033963" y="1003300"/>
            <a:ext cx="3894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•</a:t>
            </a:r>
            <a:r>
              <a:rPr lang="en-US"/>
              <a:t> define two alternative models, e.g.:</a:t>
            </a:r>
          </a:p>
        </p:txBody>
      </p:sp>
      <p:sp>
        <p:nvSpPr>
          <p:cNvPr id="4120" name="Text Box 85"/>
          <p:cNvSpPr txBox="1">
            <a:spLocks noChangeArrowheads="1"/>
          </p:cNvSpPr>
          <p:nvPr/>
        </p:nvSpPr>
        <p:spPr bwMode="auto">
          <a:xfrm>
            <a:off x="5033963" y="5148263"/>
            <a:ext cx="2816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•</a:t>
            </a:r>
            <a:r>
              <a:rPr lang="en-US"/>
              <a:t> apply decision rule, e.g.:</a:t>
            </a:r>
          </a:p>
        </p:txBody>
      </p:sp>
      <p:sp>
        <p:nvSpPr>
          <p:cNvPr id="4121" name="Text Box 91"/>
          <p:cNvSpPr txBox="1">
            <a:spLocks noChangeArrowheads="1"/>
          </p:cNvSpPr>
          <p:nvPr/>
        </p:nvSpPr>
        <p:spPr bwMode="auto">
          <a:xfrm>
            <a:off x="5554663" y="6429375"/>
            <a:ext cx="313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6600"/>
                </a:solidFill>
              </a:rPr>
              <a:t>Bayesian Model Comparison</a:t>
            </a:r>
          </a:p>
        </p:txBody>
      </p:sp>
      <p:sp>
        <p:nvSpPr>
          <p:cNvPr id="4122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  <a:cs typeface="Arial" charset="0"/>
              </a:rPr>
              <a:t>Frequentist versus Bayesian inference</a:t>
            </a:r>
            <a:br>
              <a:rPr lang="en-GB" sz="3200">
                <a:solidFill>
                  <a:srgbClr val="008000"/>
                </a:solidFill>
                <a:cs typeface="Arial" charset="0"/>
              </a:rPr>
            </a:br>
            <a:r>
              <a:rPr lang="en-GB" sz="2000" i="1">
                <a:solidFill>
                  <a:srgbClr val="008000"/>
                </a:solidFill>
                <a:cs typeface="Arial" charset="0"/>
              </a:rPr>
              <a:t>a (quick) note on hypothesis testing</a:t>
            </a:r>
            <a:endParaRPr lang="en-GB" sz="3200" i="1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4123" name="Group 61"/>
          <p:cNvGrpSpPr>
            <a:grpSpLocks/>
          </p:cNvGrpSpPr>
          <p:nvPr/>
        </p:nvGrpSpPr>
        <p:grpSpPr bwMode="auto">
          <a:xfrm>
            <a:off x="4932363" y="2708275"/>
            <a:ext cx="4041775" cy="2447925"/>
            <a:chOff x="5064024" y="2708920"/>
            <a:chExt cx="4041953" cy="2447925"/>
          </a:xfrm>
        </p:grpSpPr>
        <p:graphicFrame>
          <p:nvGraphicFramePr>
            <p:cNvPr id="4104" name="Object 12"/>
            <p:cNvGraphicFramePr>
              <a:graphicFrameLocks noChangeAspect="1"/>
            </p:cNvGraphicFramePr>
            <p:nvPr/>
          </p:nvGraphicFramePr>
          <p:xfrm>
            <a:off x="8307286" y="4691708"/>
            <a:ext cx="228600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" name="Equation" r:id="rId17" imgW="139700" imgH="152400" progId="Equation.DSMT4">
                    <p:embed/>
                  </p:oleObj>
                </mc:Choice>
                <mc:Fallback>
                  <p:oleObj name="Equation" r:id="rId17" imgW="139700" imgH="1524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7286" y="4691708"/>
                          <a:ext cx="228600" cy="24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28" name="Group 34"/>
            <p:cNvGrpSpPr>
              <a:grpSpLocks noChangeAspect="1"/>
            </p:cNvGrpSpPr>
            <p:nvPr/>
          </p:nvGrpSpPr>
          <p:grpSpPr bwMode="auto">
            <a:xfrm>
              <a:off x="5064024" y="2708920"/>
              <a:ext cx="3184525" cy="2376488"/>
              <a:chOff x="3895725" y="3069034"/>
              <a:chExt cx="3638550" cy="2714625"/>
            </a:xfrm>
          </p:grpSpPr>
          <p:grpSp>
            <p:nvGrpSpPr>
              <p:cNvPr id="4133" name="Group 43"/>
              <p:cNvGrpSpPr>
                <a:grpSpLocks noChangeAspect="1"/>
              </p:cNvGrpSpPr>
              <p:nvPr/>
            </p:nvGrpSpPr>
            <p:grpSpPr bwMode="auto">
              <a:xfrm>
                <a:off x="3895725" y="3069034"/>
                <a:ext cx="3619500" cy="2714625"/>
                <a:chOff x="1087" y="815"/>
                <a:chExt cx="3585" cy="2689"/>
              </a:xfrm>
            </p:grpSpPr>
            <p:pic>
              <p:nvPicPr>
                <p:cNvPr id="4139" name="Picture 4" descr="H0H1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087" y="815"/>
                  <a:ext cx="3585" cy="2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40" name="Rectangle 5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1008"/>
                  <a:ext cx="720" cy="5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134" name="Line 10"/>
              <p:cNvSpPr>
                <a:spLocks noChangeShapeType="1"/>
              </p:cNvSpPr>
              <p:nvPr/>
            </p:nvSpPr>
            <p:spPr bwMode="auto">
              <a:xfrm flipV="1">
                <a:off x="4333875" y="5478859"/>
                <a:ext cx="3200400" cy="9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5" name="Line 11"/>
              <p:cNvSpPr>
                <a:spLocks noChangeShapeType="1"/>
              </p:cNvSpPr>
              <p:nvPr/>
            </p:nvSpPr>
            <p:spPr bwMode="auto">
              <a:xfrm rot="-5400000">
                <a:off x="3190875" y="4335859"/>
                <a:ext cx="228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6" name="Line 25"/>
              <p:cNvSpPr>
                <a:spLocks noChangeShapeType="1"/>
              </p:cNvSpPr>
              <p:nvPr/>
            </p:nvSpPr>
            <p:spPr bwMode="auto">
              <a:xfrm>
                <a:off x="6172200" y="4893210"/>
                <a:ext cx="0" cy="60960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7" name="Oval 26"/>
              <p:cNvSpPr>
                <a:spLocks noChangeArrowheads="1"/>
              </p:cNvSpPr>
              <p:nvPr/>
            </p:nvSpPr>
            <p:spPr bwMode="auto">
              <a:xfrm>
                <a:off x="6134100" y="5290914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8" name="Oval 27"/>
              <p:cNvSpPr>
                <a:spLocks noChangeArrowheads="1"/>
              </p:cNvSpPr>
              <p:nvPr/>
            </p:nvSpPr>
            <p:spPr bwMode="auto">
              <a:xfrm>
                <a:off x="6134100" y="4843239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aphicFrame>
          <p:nvGraphicFramePr>
            <p:cNvPr id="4105" name="Object 28"/>
            <p:cNvGraphicFramePr>
              <a:graphicFrameLocks noChangeAspect="1"/>
            </p:cNvGraphicFramePr>
            <p:nvPr/>
          </p:nvGraphicFramePr>
          <p:xfrm>
            <a:off x="6935686" y="4885383"/>
            <a:ext cx="22860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5" name="Equation" r:id="rId20" imgW="139700" imgH="165100" progId="Equation.DSMT4">
                    <p:embed/>
                  </p:oleObj>
                </mc:Choice>
                <mc:Fallback>
                  <p:oleObj name="Equation" r:id="rId20" imgW="139700" imgH="1651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5686" y="4885383"/>
                          <a:ext cx="22860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29" name="Group 35"/>
            <p:cNvGrpSpPr>
              <a:grpSpLocks/>
            </p:cNvGrpSpPr>
            <p:nvPr/>
          </p:nvGrpSpPr>
          <p:grpSpPr bwMode="auto">
            <a:xfrm>
              <a:off x="7244733" y="2938264"/>
              <a:ext cx="1676400" cy="1066800"/>
              <a:chOff x="7010400" y="3250009"/>
              <a:chExt cx="1676400" cy="1066800"/>
            </a:xfrm>
          </p:grpSpPr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7011012" y="3249265"/>
                <a:ext cx="1676474" cy="10668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graphicFrame>
            <p:nvGraphicFramePr>
              <p:cNvPr id="4106" name="Object 4"/>
              <p:cNvGraphicFramePr>
                <a:graphicFrameLocks noChangeAspect="1"/>
              </p:cNvGraphicFramePr>
              <p:nvPr/>
            </p:nvGraphicFramePr>
            <p:xfrm>
              <a:off x="7696771" y="3808189"/>
              <a:ext cx="890587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6" name="Equation" r:id="rId22" imgW="571320" imgH="279360" progId="Equation.DSMT4">
                      <p:embed/>
                    </p:oleObj>
                  </mc:Choice>
                  <mc:Fallback>
                    <p:oleObj name="Equation" r:id="rId22" imgW="571320" imgH="27936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96771" y="3808189"/>
                            <a:ext cx="890587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132" name="Picture 9" descr="H0H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l="76791" t="10432" r="16513" b="78227"/>
              <a:stretch>
                <a:fillRect/>
              </a:stretch>
            </p:blipFill>
            <p:spPr bwMode="auto">
              <a:xfrm>
                <a:off x="7162800" y="3402409"/>
                <a:ext cx="3810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4107" name="Object 3"/>
              <p:cNvGraphicFramePr>
                <a:graphicFrameLocks noChangeAspect="1"/>
              </p:cNvGraphicFramePr>
              <p:nvPr/>
            </p:nvGraphicFramePr>
            <p:xfrm>
              <a:off x="7696771" y="3314477"/>
              <a:ext cx="912812" cy="430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7" name="Equation" r:id="rId24" imgW="583920" imgH="279360" progId="Equation.DSMT4">
                      <p:embed/>
                    </p:oleObj>
                  </mc:Choice>
                  <mc:Fallback>
                    <p:oleObj name="Equation" r:id="rId24" imgW="583920" imgH="27936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96771" y="3314477"/>
                            <a:ext cx="912812" cy="4302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30" name="Text Box 13"/>
            <p:cNvSpPr txBox="1">
              <a:spLocks noChangeArrowheads="1"/>
            </p:cNvSpPr>
            <p:nvPr/>
          </p:nvSpPr>
          <p:spPr bwMode="auto">
            <a:xfrm>
              <a:off x="7532765" y="4882208"/>
              <a:ext cx="157321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space of all datasets</a:t>
              </a:r>
            </a:p>
          </p:txBody>
        </p:sp>
      </p:grpSp>
      <p:grpSp>
        <p:nvGrpSpPr>
          <p:cNvPr id="4124" name="Group 62"/>
          <p:cNvGrpSpPr>
            <a:grpSpLocks/>
          </p:cNvGrpSpPr>
          <p:nvPr/>
        </p:nvGrpSpPr>
        <p:grpSpPr bwMode="auto">
          <a:xfrm>
            <a:off x="5324475" y="5553075"/>
            <a:ext cx="3711575" cy="838200"/>
            <a:chOff x="5148041" y="5553075"/>
            <a:chExt cx="3711575" cy="838200"/>
          </a:xfrm>
        </p:grpSpPr>
        <p:sp>
          <p:nvSpPr>
            <p:cNvPr id="4126" name="Text Box 72"/>
            <p:cNvSpPr txBox="1">
              <a:spLocks noChangeArrowheads="1"/>
            </p:cNvSpPr>
            <p:nvPr/>
          </p:nvSpPr>
          <p:spPr bwMode="auto">
            <a:xfrm>
              <a:off x="5148041" y="5772151"/>
              <a:ext cx="5873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if</a:t>
              </a:r>
            </a:p>
          </p:txBody>
        </p:sp>
        <p:sp>
          <p:nvSpPr>
            <p:cNvPr id="4127" name="Text Box 73"/>
            <p:cNvSpPr txBox="1">
              <a:spLocks noChangeArrowheads="1"/>
            </p:cNvSpPr>
            <p:nvPr/>
          </p:nvSpPr>
          <p:spPr bwMode="auto">
            <a:xfrm>
              <a:off x="6976841" y="5772151"/>
              <a:ext cx="18827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then accept </a:t>
              </a:r>
              <a:r>
                <a:rPr lang="en-US" i="1">
                  <a:latin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</a:rPr>
                <a:t>0</a:t>
              </a:r>
            </a:p>
          </p:txBody>
        </p:sp>
        <p:graphicFrame>
          <p:nvGraphicFramePr>
            <p:cNvPr id="4103" name="Object 13"/>
            <p:cNvGraphicFramePr>
              <a:graphicFrameLocks noChangeAspect="1"/>
            </p:cNvGraphicFramePr>
            <p:nvPr/>
          </p:nvGraphicFramePr>
          <p:xfrm>
            <a:off x="5538566" y="5553075"/>
            <a:ext cx="141287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8" name="Equation" r:id="rId26" imgW="863280" imgH="507960" progId="Equation.DSMT4">
                    <p:embed/>
                  </p:oleObj>
                </mc:Choice>
                <mc:Fallback>
                  <p:oleObj name="Equation" r:id="rId26" imgW="863280" imgH="50796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8566" y="5553075"/>
                          <a:ext cx="1412875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02" name="Object 17"/>
          <p:cNvGraphicFramePr>
            <a:graphicFrameLocks noChangeAspect="1"/>
          </p:cNvGraphicFramePr>
          <p:nvPr/>
        </p:nvGraphicFramePr>
        <p:xfrm>
          <a:off x="5551488" y="1412875"/>
          <a:ext cx="29813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28" imgW="1815840" imgH="736560" progId="Equation.DSMT4">
                  <p:embed/>
                </p:oleObj>
              </mc:Choice>
              <mc:Fallback>
                <p:oleObj name="Equation" r:id="rId28" imgW="1815840" imgH="7365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1412875"/>
                        <a:ext cx="29813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5076825" y="1052513"/>
            <a:ext cx="3887788" cy="568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Family-level </a:t>
            </a:r>
            <a:r>
              <a:rPr lang="en-GB" sz="3200" dirty="0">
                <a:solidFill>
                  <a:srgbClr val="008000"/>
                </a:solidFill>
                <a:cs typeface="Arial" charset="0"/>
              </a:rPr>
              <a:t>inference</a:t>
            </a:r>
            <a:br>
              <a:rPr lang="en-GB" sz="3200" dirty="0">
                <a:solidFill>
                  <a:srgbClr val="008000"/>
                </a:solidFill>
                <a:cs typeface="Arial" charset="0"/>
              </a:rPr>
            </a:br>
            <a:r>
              <a:rPr lang="en-GB" sz="2000" i="1" dirty="0" smtClean="0">
                <a:solidFill>
                  <a:srgbClr val="008000"/>
                </a:solidFill>
                <a:cs typeface="Arial" charset="0"/>
              </a:rPr>
              <a:t>trading model resolution against statistical power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9572" y="2454339"/>
            <a:ext cx="1584176" cy="478147"/>
            <a:chOff x="1043608" y="2132856"/>
            <a:chExt cx="1584176" cy="478147"/>
          </a:xfrm>
        </p:grpSpPr>
        <p:sp>
          <p:nvSpPr>
            <p:cNvPr id="2" name="Oval 1"/>
            <p:cNvSpPr/>
            <p:nvPr/>
          </p:nvSpPr>
          <p:spPr>
            <a:xfrm>
              <a:off x="1043608" y="2132856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val 48"/>
            <p:cNvSpPr/>
            <p:nvPr/>
          </p:nvSpPr>
          <p:spPr>
            <a:xfrm>
              <a:off x="2195736" y="2144366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urved Connector 51"/>
            <p:cNvCxnSpPr>
              <a:stCxn id="2" idx="5"/>
              <a:endCxn id="49" idx="3"/>
            </p:cNvCxnSpPr>
            <p:nvPr/>
          </p:nvCxnSpPr>
          <p:spPr>
            <a:xfrm rot="16200000" flipH="1">
              <a:off x="1829941" y="2113599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65094" y="219301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67744" y="21789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55876" y="2454339"/>
            <a:ext cx="1584176" cy="478147"/>
            <a:chOff x="3779912" y="2149690"/>
            <a:chExt cx="1584176" cy="478147"/>
          </a:xfrm>
        </p:grpSpPr>
        <p:sp>
          <p:nvSpPr>
            <p:cNvPr id="65" name="Oval 64"/>
            <p:cNvSpPr/>
            <p:nvPr/>
          </p:nvSpPr>
          <p:spPr>
            <a:xfrm>
              <a:off x="3779912" y="2149690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Oval 65"/>
            <p:cNvSpPr/>
            <p:nvPr/>
          </p:nvSpPr>
          <p:spPr>
            <a:xfrm>
              <a:off x="4932040" y="2161200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urved Connector 66"/>
            <p:cNvCxnSpPr>
              <a:stCxn id="66" idx="1"/>
              <a:endCxn id="65" idx="7"/>
            </p:cNvCxnSpPr>
            <p:nvPr/>
          </p:nvCxnSpPr>
          <p:spPr>
            <a:xfrm rot="16200000" flipV="1">
              <a:off x="4566245" y="1800470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65" idx="5"/>
              <a:endCxn id="66" idx="3"/>
            </p:cNvCxnSpPr>
            <p:nvPr/>
          </p:nvCxnSpPr>
          <p:spPr>
            <a:xfrm rot="16200000" flipH="1">
              <a:off x="4566245" y="2130433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801398" y="220985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04048" y="219578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55876" y="4444437"/>
            <a:ext cx="1584176" cy="1351535"/>
            <a:chOff x="3851920" y="4139788"/>
            <a:chExt cx="1584176" cy="1351535"/>
          </a:xfrm>
        </p:grpSpPr>
        <p:sp>
          <p:nvSpPr>
            <p:cNvPr id="74" name="Oval 73"/>
            <p:cNvSpPr/>
            <p:nvPr/>
          </p:nvSpPr>
          <p:spPr>
            <a:xfrm>
              <a:off x="3851920" y="413978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Oval 74"/>
            <p:cNvSpPr/>
            <p:nvPr/>
          </p:nvSpPr>
          <p:spPr>
            <a:xfrm>
              <a:off x="5004048" y="415129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urved Connector 75"/>
            <p:cNvCxnSpPr>
              <a:stCxn id="75" idx="1"/>
              <a:endCxn id="74" idx="7"/>
            </p:cNvCxnSpPr>
            <p:nvPr/>
          </p:nvCxnSpPr>
          <p:spPr>
            <a:xfrm rot="16200000" flipV="1">
              <a:off x="4638253" y="3790568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>
              <a:stCxn id="74" idx="5"/>
              <a:endCxn id="75" idx="3"/>
            </p:cNvCxnSpPr>
            <p:nvPr/>
          </p:nvCxnSpPr>
          <p:spPr>
            <a:xfrm rot="16200000" flipH="1">
              <a:off x="4638253" y="4120531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873406" y="4199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76056" y="418588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4647609" y="4814203"/>
              <a:ext cx="64807" cy="682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Straight Connector 80"/>
            <p:cNvCxnSpPr/>
            <p:nvPr/>
          </p:nvCxnSpPr>
          <p:spPr>
            <a:xfrm flipV="1">
              <a:off x="4680012" y="4882463"/>
              <a:ext cx="1" cy="311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542900" y="51219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</a:t>
              </a:r>
              <a:endParaRPr lang="fr-FR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9572" y="4444437"/>
            <a:ext cx="1584176" cy="1351535"/>
            <a:chOff x="1115616" y="4139788"/>
            <a:chExt cx="1584176" cy="1351535"/>
          </a:xfrm>
        </p:grpSpPr>
        <p:sp>
          <p:nvSpPr>
            <p:cNvPr id="83" name="Oval 82"/>
            <p:cNvSpPr/>
            <p:nvPr/>
          </p:nvSpPr>
          <p:spPr>
            <a:xfrm>
              <a:off x="1115616" y="413978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Oval 83"/>
            <p:cNvSpPr/>
            <p:nvPr/>
          </p:nvSpPr>
          <p:spPr>
            <a:xfrm>
              <a:off x="2267744" y="415129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6" name="Curved Connector 85"/>
            <p:cNvCxnSpPr>
              <a:stCxn id="83" idx="5"/>
              <a:endCxn id="84" idx="3"/>
            </p:cNvCxnSpPr>
            <p:nvPr/>
          </p:nvCxnSpPr>
          <p:spPr>
            <a:xfrm rot="16200000" flipH="1">
              <a:off x="1901949" y="4120531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137102" y="4199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39752" y="418588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911305" y="4814203"/>
              <a:ext cx="64807" cy="682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1943708" y="4882463"/>
              <a:ext cx="1" cy="311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806596" y="51219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</a:t>
              </a:r>
              <a:endParaRPr lang="fr-FR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549" y="1717425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1</a:t>
            </a:r>
            <a:r>
              <a:rPr lang="fr-FR" dirty="0" smtClean="0"/>
              <a:t>|y) = 0.04</a:t>
            </a:r>
            <a:endParaRPr lang="fr-FR" dirty="0"/>
          </a:p>
        </p:txBody>
      </p:sp>
      <p:sp>
        <p:nvSpPr>
          <p:cNvPr id="92" name="TextBox 91"/>
          <p:cNvSpPr txBox="1"/>
          <p:nvPr/>
        </p:nvSpPr>
        <p:spPr>
          <a:xfrm>
            <a:off x="3419853" y="1717425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0.25</a:t>
            </a:r>
            <a:endParaRPr lang="fr-FR" dirty="0"/>
          </a:p>
        </p:txBody>
      </p:sp>
      <p:sp>
        <p:nvSpPr>
          <p:cNvPr id="97" name="TextBox 96"/>
          <p:cNvSpPr txBox="1"/>
          <p:nvPr/>
        </p:nvSpPr>
        <p:spPr>
          <a:xfrm>
            <a:off x="3462332" y="3733649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0.7</a:t>
            </a:r>
            <a:endParaRPr lang="fr-FR" dirty="0"/>
          </a:p>
        </p:txBody>
      </p:sp>
      <p:sp>
        <p:nvSpPr>
          <p:cNvPr id="98" name="TextBox 97"/>
          <p:cNvSpPr txBox="1"/>
          <p:nvPr/>
        </p:nvSpPr>
        <p:spPr>
          <a:xfrm>
            <a:off x="683549" y="3733649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0.01</a:t>
            </a:r>
            <a:endParaRPr lang="fr-FR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14464"/>
              </p:ext>
            </p:extLst>
          </p:nvPr>
        </p:nvGraphicFramePr>
        <p:xfrm>
          <a:off x="5874304" y="2016046"/>
          <a:ext cx="3083281" cy="8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4" imgW="1777680" imgH="482400" progId="Equation.DSMT4">
                  <p:embed/>
                </p:oleObj>
              </mc:Choice>
              <mc:Fallback>
                <p:oleObj name="Equation" r:id="rId4" imgW="1777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4304" y="2016046"/>
                        <a:ext cx="3083281" cy="83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02737" y="141277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6600"/>
                </a:solidFill>
              </a:rPr>
              <a:t>model </a:t>
            </a:r>
            <a:r>
              <a:rPr lang="fr-FR" dirty="0" err="1" smtClean="0">
                <a:solidFill>
                  <a:srgbClr val="CC6600"/>
                </a:solidFill>
              </a:rPr>
              <a:t>selection</a:t>
            </a:r>
            <a:r>
              <a:rPr lang="fr-FR" dirty="0" smtClean="0">
                <a:solidFill>
                  <a:srgbClr val="CC6600"/>
                </a:solidFill>
              </a:rPr>
              <a:t> </a:t>
            </a:r>
            <a:r>
              <a:rPr lang="fr-FR" dirty="0" err="1" smtClean="0">
                <a:solidFill>
                  <a:srgbClr val="CC6600"/>
                </a:solidFill>
              </a:rPr>
              <a:t>error</a:t>
            </a:r>
            <a:r>
              <a:rPr lang="fr-FR" dirty="0" smtClean="0">
                <a:solidFill>
                  <a:srgbClr val="CC6600"/>
                </a:solidFill>
              </a:rPr>
              <a:t> </a:t>
            </a:r>
            <a:r>
              <a:rPr lang="fr-FR" dirty="0" err="1" smtClean="0">
                <a:solidFill>
                  <a:srgbClr val="CC6600"/>
                </a:solidFill>
              </a:rPr>
              <a:t>risk</a:t>
            </a:r>
            <a:r>
              <a:rPr lang="fr-FR" dirty="0" smtClean="0">
                <a:solidFill>
                  <a:srgbClr val="CC6600"/>
                </a:solidFill>
              </a:rPr>
              <a:t>:</a:t>
            </a:r>
            <a:endParaRPr lang="fr-FR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3059832" y="1475492"/>
            <a:ext cx="2376264" cy="4464496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23528" y="1475492"/>
            <a:ext cx="2376264" cy="4464496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22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8000"/>
                </a:solidFill>
                <a:cs typeface="Arial" charset="0"/>
              </a:rPr>
              <a:t>Family-level </a:t>
            </a:r>
            <a:r>
              <a:rPr lang="en-GB" sz="3200" dirty="0">
                <a:solidFill>
                  <a:srgbClr val="008000"/>
                </a:solidFill>
                <a:cs typeface="Arial" charset="0"/>
              </a:rPr>
              <a:t>inference</a:t>
            </a:r>
            <a:br>
              <a:rPr lang="en-GB" sz="3200" dirty="0">
                <a:solidFill>
                  <a:srgbClr val="008000"/>
                </a:solidFill>
                <a:cs typeface="Arial" charset="0"/>
              </a:rPr>
            </a:br>
            <a:r>
              <a:rPr lang="en-GB" sz="2000" i="1" dirty="0" smtClean="0">
                <a:solidFill>
                  <a:srgbClr val="008000"/>
                </a:solidFill>
                <a:cs typeface="Arial" charset="0"/>
              </a:rPr>
              <a:t>trading model resolution against statistical power</a:t>
            </a:r>
            <a:endParaRPr lang="en-GB" sz="3200" i="1" dirty="0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9572" y="2454339"/>
            <a:ext cx="1584176" cy="478147"/>
            <a:chOff x="1043608" y="2132856"/>
            <a:chExt cx="1584176" cy="478147"/>
          </a:xfrm>
        </p:grpSpPr>
        <p:sp>
          <p:nvSpPr>
            <p:cNvPr id="2" name="Oval 1"/>
            <p:cNvSpPr/>
            <p:nvPr/>
          </p:nvSpPr>
          <p:spPr>
            <a:xfrm>
              <a:off x="1043608" y="2132856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val 48"/>
            <p:cNvSpPr/>
            <p:nvPr/>
          </p:nvSpPr>
          <p:spPr>
            <a:xfrm>
              <a:off x="2195736" y="2144366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urved Connector 51"/>
            <p:cNvCxnSpPr>
              <a:stCxn id="2" idx="5"/>
              <a:endCxn id="49" idx="3"/>
            </p:cNvCxnSpPr>
            <p:nvPr/>
          </p:nvCxnSpPr>
          <p:spPr>
            <a:xfrm rot="16200000" flipH="1">
              <a:off x="1829941" y="2113599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65094" y="219301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67744" y="21789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55876" y="2454339"/>
            <a:ext cx="1584176" cy="478147"/>
            <a:chOff x="3779912" y="2149690"/>
            <a:chExt cx="1584176" cy="478147"/>
          </a:xfrm>
        </p:grpSpPr>
        <p:sp>
          <p:nvSpPr>
            <p:cNvPr id="65" name="Oval 64"/>
            <p:cNvSpPr/>
            <p:nvPr/>
          </p:nvSpPr>
          <p:spPr>
            <a:xfrm>
              <a:off x="3779912" y="2149690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Oval 65"/>
            <p:cNvSpPr/>
            <p:nvPr/>
          </p:nvSpPr>
          <p:spPr>
            <a:xfrm>
              <a:off x="4932040" y="2161200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urved Connector 66"/>
            <p:cNvCxnSpPr>
              <a:stCxn id="66" idx="1"/>
              <a:endCxn id="65" idx="7"/>
            </p:cNvCxnSpPr>
            <p:nvPr/>
          </p:nvCxnSpPr>
          <p:spPr>
            <a:xfrm rot="16200000" flipV="1">
              <a:off x="4566245" y="1800470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65" idx="5"/>
              <a:endCxn id="66" idx="3"/>
            </p:cNvCxnSpPr>
            <p:nvPr/>
          </p:nvCxnSpPr>
          <p:spPr>
            <a:xfrm rot="16200000" flipH="1">
              <a:off x="4566245" y="2130433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801398" y="220985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04048" y="219578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55876" y="4444437"/>
            <a:ext cx="1584176" cy="1351535"/>
            <a:chOff x="3851920" y="4139788"/>
            <a:chExt cx="1584176" cy="1351535"/>
          </a:xfrm>
        </p:grpSpPr>
        <p:sp>
          <p:nvSpPr>
            <p:cNvPr id="74" name="Oval 73"/>
            <p:cNvSpPr/>
            <p:nvPr/>
          </p:nvSpPr>
          <p:spPr>
            <a:xfrm>
              <a:off x="3851920" y="413978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Oval 74"/>
            <p:cNvSpPr/>
            <p:nvPr/>
          </p:nvSpPr>
          <p:spPr>
            <a:xfrm>
              <a:off x="5004048" y="415129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urved Connector 75"/>
            <p:cNvCxnSpPr>
              <a:stCxn id="75" idx="1"/>
              <a:endCxn id="74" idx="7"/>
            </p:cNvCxnSpPr>
            <p:nvPr/>
          </p:nvCxnSpPr>
          <p:spPr>
            <a:xfrm rot="16200000" flipV="1">
              <a:off x="4638253" y="3790568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>
              <a:stCxn id="74" idx="5"/>
              <a:endCxn id="75" idx="3"/>
            </p:cNvCxnSpPr>
            <p:nvPr/>
          </p:nvCxnSpPr>
          <p:spPr>
            <a:xfrm rot="16200000" flipH="1">
              <a:off x="4638253" y="4120531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873406" y="4199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76056" y="418588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4647609" y="4814203"/>
              <a:ext cx="64807" cy="682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Straight Connector 80"/>
            <p:cNvCxnSpPr/>
            <p:nvPr/>
          </p:nvCxnSpPr>
          <p:spPr>
            <a:xfrm flipV="1">
              <a:off x="4680012" y="4882463"/>
              <a:ext cx="1" cy="311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542900" y="51219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</a:t>
              </a:r>
              <a:endParaRPr lang="fr-FR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9572" y="4444437"/>
            <a:ext cx="1584176" cy="1351535"/>
            <a:chOff x="1115616" y="4139788"/>
            <a:chExt cx="1584176" cy="1351535"/>
          </a:xfrm>
        </p:grpSpPr>
        <p:sp>
          <p:nvSpPr>
            <p:cNvPr id="83" name="Oval 82"/>
            <p:cNvSpPr/>
            <p:nvPr/>
          </p:nvSpPr>
          <p:spPr>
            <a:xfrm>
              <a:off x="1115616" y="413978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Oval 83"/>
            <p:cNvSpPr/>
            <p:nvPr/>
          </p:nvSpPr>
          <p:spPr>
            <a:xfrm>
              <a:off x="2267744" y="4151298"/>
              <a:ext cx="432048" cy="4666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6" name="Curved Connector 85"/>
            <p:cNvCxnSpPr>
              <a:stCxn id="83" idx="5"/>
              <a:endCxn id="84" idx="3"/>
            </p:cNvCxnSpPr>
            <p:nvPr/>
          </p:nvCxnSpPr>
          <p:spPr>
            <a:xfrm rot="16200000" flipH="1">
              <a:off x="1901949" y="4120531"/>
              <a:ext cx="11510" cy="846624"/>
            </a:xfrm>
            <a:prstGeom prst="curvedConnector3">
              <a:avLst>
                <a:gd name="adj1" fmla="val 267981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137102" y="4199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39752" y="418588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911305" y="4814203"/>
              <a:ext cx="64807" cy="682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1943708" y="4882463"/>
              <a:ext cx="1" cy="311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806596" y="51219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</a:t>
              </a:r>
              <a:endParaRPr lang="fr-FR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549" y="1717425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1</a:t>
            </a:r>
            <a:r>
              <a:rPr lang="fr-FR" dirty="0" smtClean="0"/>
              <a:t>|y) = 0.04</a:t>
            </a:r>
            <a:endParaRPr lang="fr-FR" dirty="0"/>
          </a:p>
        </p:txBody>
      </p:sp>
      <p:sp>
        <p:nvSpPr>
          <p:cNvPr id="92" name="TextBox 91"/>
          <p:cNvSpPr txBox="1"/>
          <p:nvPr/>
        </p:nvSpPr>
        <p:spPr>
          <a:xfrm>
            <a:off x="3419853" y="1717425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0.25</a:t>
            </a:r>
            <a:endParaRPr lang="fr-FR" dirty="0"/>
          </a:p>
        </p:txBody>
      </p:sp>
      <p:sp>
        <p:nvSpPr>
          <p:cNvPr id="97" name="TextBox 96"/>
          <p:cNvSpPr txBox="1"/>
          <p:nvPr/>
        </p:nvSpPr>
        <p:spPr>
          <a:xfrm>
            <a:off x="3462332" y="3733649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0.7</a:t>
            </a:r>
            <a:endParaRPr lang="fr-FR" dirty="0"/>
          </a:p>
        </p:txBody>
      </p:sp>
      <p:sp>
        <p:nvSpPr>
          <p:cNvPr id="98" name="TextBox 97"/>
          <p:cNvSpPr txBox="1"/>
          <p:nvPr/>
        </p:nvSpPr>
        <p:spPr>
          <a:xfrm>
            <a:off x="683549" y="3733649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P(m</a:t>
            </a:r>
            <a:r>
              <a:rPr lang="fr-FR" baseline="-25000" dirty="0" smtClean="0"/>
              <a:t>2</a:t>
            </a:r>
            <a:r>
              <a:rPr lang="fr-FR" dirty="0" smtClean="0"/>
              <a:t>|y) = 0.01</a:t>
            </a:r>
            <a:endParaRPr lang="fr-FR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994111"/>
              </p:ext>
            </p:extLst>
          </p:nvPr>
        </p:nvGraphicFramePr>
        <p:xfrm>
          <a:off x="5874304" y="2016046"/>
          <a:ext cx="3083281" cy="8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4" imgW="1777680" imgH="482400" progId="Equation.DSMT4">
                  <p:embed/>
                </p:oleObj>
              </mc:Choice>
              <mc:Fallback>
                <p:oleObj name="Equation" r:id="rId4" imgW="1777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4304" y="2016046"/>
                        <a:ext cx="3083281" cy="83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02737" y="141277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6600"/>
                </a:solidFill>
              </a:rPr>
              <a:t>model </a:t>
            </a:r>
            <a:r>
              <a:rPr lang="fr-FR" dirty="0" err="1" smtClean="0">
                <a:solidFill>
                  <a:srgbClr val="CC6600"/>
                </a:solidFill>
              </a:rPr>
              <a:t>selection</a:t>
            </a:r>
            <a:r>
              <a:rPr lang="fr-FR" dirty="0" smtClean="0">
                <a:solidFill>
                  <a:srgbClr val="CC6600"/>
                </a:solidFill>
              </a:rPr>
              <a:t> </a:t>
            </a:r>
            <a:r>
              <a:rPr lang="fr-FR" dirty="0" err="1" smtClean="0">
                <a:solidFill>
                  <a:srgbClr val="CC6600"/>
                </a:solidFill>
              </a:rPr>
              <a:t>error</a:t>
            </a:r>
            <a:r>
              <a:rPr lang="fr-FR" dirty="0" smtClean="0">
                <a:solidFill>
                  <a:srgbClr val="CC6600"/>
                </a:solidFill>
              </a:rPr>
              <a:t> </a:t>
            </a:r>
            <a:r>
              <a:rPr lang="fr-FR" dirty="0" err="1" smtClean="0">
                <a:solidFill>
                  <a:srgbClr val="CC6600"/>
                </a:solidFill>
              </a:rPr>
              <a:t>risk</a:t>
            </a:r>
            <a:r>
              <a:rPr lang="fr-FR" dirty="0" smtClean="0">
                <a:solidFill>
                  <a:srgbClr val="CC6600"/>
                </a:solidFill>
              </a:rPr>
              <a:t>:</a:t>
            </a:r>
            <a:endParaRPr lang="fr-FR" dirty="0">
              <a:solidFill>
                <a:srgbClr val="CC66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83973" y="615601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P(f</a:t>
            </a:r>
            <a:r>
              <a:rPr lang="fr-FR" baseline="-25000" dirty="0" smtClean="0"/>
              <a:t>2</a:t>
            </a:r>
            <a:r>
              <a:rPr lang="fr-FR" dirty="0" smtClean="0"/>
              <a:t>|y) = 0.95</a:t>
            </a:r>
            <a:endParaRPr lang="fr-FR" dirty="0"/>
          </a:p>
        </p:txBody>
      </p:sp>
      <p:sp>
        <p:nvSpPr>
          <p:cNvPr id="105" name="TextBox 104"/>
          <p:cNvSpPr txBox="1"/>
          <p:nvPr/>
        </p:nvSpPr>
        <p:spPr>
          <a:xfrm>
            <a:off x="747669" y="615601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P(f</a:t>
            </a:r>
            <a:r>
              <a:rPr lang="fr-FR" baseline="-25000" dirty="0" smtClean="0"/>
              <a:t>1</a:t>
            </a:r>
            <a:r>
              <a:rPr lang="fr-FR" dirty="0" smtClean="0"/>
              <a:t>|y) = 0.05</a:t>
            </a:r>
            <a:endParaRPr lang="fr-FR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415944" y="3078252"/>
            <a:ext cx="0" cy="1260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450696"/>
              </p:ext>
            </p:extLst>
          </p:nvPr>
        </p:nvGraphicFramePr>
        <p:xfrm>
          <a:off x="5874482" y="5645869"/>
          <a:ext cx="30829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6" imgW="1777680" imgH="507960" progId="Equation.DSMT4">
                  <p:embed/>
                </p:oleObj>
              </mc:Choice>
              <mc:Fallback>
                <p:oleObj name="Equation" r:id="rId6" imgW="1777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482" y="5645869"/>
                        <a:ext cx="308292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028385" y="3294276"/>
            <a:ext cx="277511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family</a:t>
            </a:r>
            <a:r>
              <a:rPr lang="fr-FR" b="1" dirty="0" smtClean="0"/>
              <a:t> </a:t>
            </a:r>
            <a:r>
              <a:rPr lang="fr-FR" b="1" dirty="0" err="1" smtClean="0"/>
              <a:t>inference</a:t>
            </a:r>
            <a:endParaRPr lang="fr-FR" b="1" dirty="0" smtClean="0"/>
          </a:p>
          <a:p>
            <a:pPr algn="ctr"/>
            <a:r>
              <a:rPr lang="fr-FR" dirty="0" smtClean="0"/>
              <a:t>(pool 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evidence</a:t>
            </a:r>
            <a:r>
              <a:rPr lang="fr-FR" dirty="0" smtClean="0"/>
              <a:t>)</a:t>
            </a:r>
            <a:endParaRPr lang="fr-FR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683517"/>
              </p:ext>
            </p:extLst>
          </p:nvPr>
        </p:nvGraphicFramePr>
        <p:xfrm>
          <a:off x="6238019" y="4663033"/>
          <a:ext cx="23558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8" imgW="1358640" imgH="368280" progId="Equation.DSMT4">
                  <p:embed/>
                </p:oleObj>
              </mc:Choice>
              <mc:Fallback>
                <p:oleObj name="Equation" r:id="rId8" imgW="1358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019" y="4663033"/>
                        <a:ext cx="23558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6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Overview of the talk</a:t>
            </a:r>
            <a:endParaRPr lang="en-US" sz="3200">
              <a:solidFill>
                <a:srgbClr val="336699"/>
              </a:solidFill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250825" y="1198563"/>
            <a:ext cx="85693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solidFill>
                  <a:srgbClr val="B2B2B2"/>
                </a:solidFill>
                <a:cs typeface="Arial" charset="0"/>
              </a:rPr>
              <a:t>1 Probabilistic modelling and representation of uncertainty</a:t>
            </a:r>
            <a:endParaRPr lang="en-GB" sz="2000" i="1">
              <a:solidFill>
                <a:srgbClr val="B2B2B2"/>
              </a:solidFill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1.1 Bayesian paradigm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1.2 Hierarchical models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1.3 Frequentist versus Bayesian inference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cs typeface="Arial" charset="0"/>
              </a:rPr>
              <a:t>2 Numerical Bayesian inference methods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cs typeface="Arial" charset="0"/>
              </a:rPr>
              <a:t>	</a:t>
            </a:r>
            <a:r>
              <a:rPr lang="en-GB" sz="2000" i="1">
                <a:cs typeface="Arial" charset="0"/>
              </a:rPr>
              <a:t>2.1 Sampling methods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2.2 Variational methods (ReML, EM, VB)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solidFill>
                  <a:srgbClr val="B2B2B2"/>
                </a:solidFill>
                <a:cs typeface="Arial" charset="0"/>
              </a:rPr>
              <a:t>3 SPM applications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solidFill>
                  <a:srgbClr val="B2B2B2"/>
                </a:solidFill>
                <a:cs typeface="Arial" charset="0"/>
              </a:rPr>
              <a:t>	</a:t>
            </a:r>
            <a:r>
              <a:rPr lang="en-GB" sz="2000" i="1">
                <a:solidFill>
                  <a:srgbClr val="B2B2B2"/>
                </a:solidFill>
                <a:cs typeface="Arial" charset="0"/>
              </a:rPr>
              <a:t>3.1 aMRI segmentation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3.2 Decoding of brain images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3.3 Model-based fMRI analysis (with spatial priors)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3.4 Dynamic causal 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Sampling methods</a:t>
            </a:r>
          </a:p>
          <a:p>
            <a:pPr algn="ctr"/>
            <a:r>
              <a:rPr lang="en-US">
                <a:solidFill>
                  <a:srgbClr val="008000"/>
                </a:solidFill>
              </a:rPr>
              <a:t>MCMC example: Gibbs sampling</a:t>
            </a:r>
            <a:endParaRPr lang="en-GB">
              <a:solidFill>
                <a:srgbClr val="0080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285875"/>
            <a:ext cx="5378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2274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0" y="4195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5640388"/>
            <a:ext cx="33115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8" name="Group 10"/>
          <p:cNvGrpSpPr>
            <a:grpSpLocks/>
          </p:cNvGrpSpPr>
          <p:nvPr/>
        </p:nvGrpSpPr>
        <p:grpSpPr bwMode="auto">
          <a:xfrm>
            <a:off x="179388" y="1628775"/>
            <a:ext cx="5213350" cy="5103813"/>
            <a:chOff x="113" y="1026"/>
            <a:chExt cx="3284" cy="3215"/>
          </a:xfrm>
        </p:grpSpPr>
        <p:pic>
          <p:nvPicPr>
            <p:cNvPr id="20523" name="Picture 11" descr="samples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2333"/>
              <a:ext cx="2359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12" descr="samplesHistX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965" t="7986" r="12019" b="9454"/>
            <a:stretch>
              <a:fillRect/>
            </a:stretch>
          </p:blipFill>
          <p:spPr bwMode="auto">
            <a:xfrm>
              <a:off x="453" y="1026"/>
              <a:ext cx="1724" cy="1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13" descr="samplesHistY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962" t="8611" r="10863" b="10397"/>
            <a:stretch>
              <a:fillRect/>
            </a:stretch>
          </p:blipFill>
          <p:spPr bwMode="auto">
            <a:xfrm rot="5400000">
              <a:off x="2151" y="2630"/>
              <a:ext cx="1361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5" y="3075"/>
              <a:ext cx="15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02" y="4036"/>
              <a:ext cx="18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5" y="1071"/>
              <a:ext cx="57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91" y="2582"/>
              <a:ext cx="59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9" name="Oval 18"/>
          <p:cNvSpPr>
            <a:spLocks noChangeArrowheads="1"/>
          </p:cNvSpPr>
          <p:nvPr/>
        </p:nvSpPr>
        <p:spPr bwMode="auto">
          <a:xfrm>
            <a:off x="7121525" y="3406775"/>
            <a:ext cx="503238" cy="5032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20490" name="Group 19"/>
          <p:cNvGrpSpPr>
            <a:grpSpLocks/>
          </p:cNvGrpSpPr>
          <p:nvPr/>
        </p:nvGrpSpPr>
        <p:grpSpPr bwMode="auto">
          <a:xfrm>
            <a:off x="6086475" y="2543175"/>
            <a:ext cx="2030413" cy="2895600"/>
            <a:chOff x="3923" y="1706"/>
            <a:chExt cx="1279" cy="1824"/>
          </a:xfrm>
        </p:grpSpPr>
        <p:sp>
          <p:nvSpPr>
            <p:cNvPr id="20503" name="Oval 20"/>
            <p:cNvSpPr>
              <a:spLocks noChangeArrowheads="1"/>
            </p:cNvSpPr>
            <p:nvPr/>
          </p:nvSpPr>
          <p:spPr bwMode="auto">
            <a:xfrm>
              <a:off x="4585" y="3213"/>
              <a:ext cx="31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4" name="Oval 21"/>
            <p:cNvSpPr>
              <a:spLocks noChangeArrowheads="1"/>
            </p:cNvSpPr>
            <p:nvPr/>
          </p:nvSpPr>
          <p:spPr bwMode="auto">
            <a:xfrm>
              <a:off x="4249" y="2722"/>
              <a:ext cx="31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5" name="Oval 22"/>
            <p:cNvSpPr>
              <a:spLocks noChangeArrowheads="1"/>
            </p:cNvSpPr>
            <p:nvPr/>
          </p:nvSpPr>
          <p:spPr bwMode="auto">
            <a:xfrm>
              <a:off x="4574" y="2248"/>
              <a:ext cx="31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6" name="Oval 23"/>
            <p:cNvSpPr>
              <a:spLocks noChangeArrowheads="1"/>
            </p:cNvSpPr>
            <p:nvPr/>
          </p:nvSpPr>
          <p:spPr bwMode="auto">
            <a:xfrm>
              <a:off x="3932" y="2248"/>
              <a:ext cx="31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7" name="Oval 24"/>
            <p:cNvSpPr>
              <a:spLocks noChangeArrowheads="1"/>
            </p:cNvSpPr>
            <p:nvPr/>
          </p:nvSpPr>
          <p:spPr bwMode="auto">
            <a:xfrm>
              <a:off x="4567" y="1706"/>
              <a:ext cx="31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8" name="Oval 25"/>
            <p:cNvSpPr>
              <a:spLocks noChangeArrowheads="1"/>
            </p:cNvSpPr>
            <p:nvPr/>
          </p:nvSpPr>
          <p:spPr bwMode="auto">
            <a:xfrm>
              <a:off x="4884" y="2722"/>
              <a:ext cx="31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9" name="Oval 26"/>
            <p:cNvSpPr>
              <a:spLocks noChangeArrowheads="1"/>
            </p:cNvSpPr>
            <p:nvPr/>
          </p:nvSpPr>
          <p:spPr bwMode="auto">
            <a:xfrm>
              <a:off x="3923" y="1706"/>
              <a:ext cx="31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10" name="Line 27"/>
            <p:cNvSpPr>
              <a:spLocks noChangeShapeType="1"/>
            </p:cNvSpPr>
            <p:nvPr/>
          </p:nvSpPr>
          <p:spPr bwMode="auto">
            <a:xfrm>
              <a:off x="4086" y="20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11" name="Line 28"/>
            <p:cNvSpPr>
              <a:spLocks noChangeShapeType="1"/>
            </p:cNvSpPr>
            <p:nvPr/>
          </p:nvSpPr>
          <p:spPr bwMode="auto">
            <a:xfrm>
              <a:off x="4736" y="20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12" name="Line 29"/>
            <p:cNvSpPr>
              <a:spLocks noChangeShapeType="1"/>
            </p:cNvSpPr>
            <p:nvPr/>
          </p:nvSpPr>
          <p:spPr bwMode="auto">
            <a:xfrm>
              <a:off x="4159" y="2541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13" name="Line 30"/>
            <p:cNvSpPr>
              <a:spLocks noChangeShapeType="1"/>
            </p:cNvSpPr>
            <p:nvPr/>
          </p:nvSpPr>
          <p:spPr bwMode="auto">
            <a:xfrm>
              <a:off x="4494" y="3022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14" name="Line 31"/>
            <p:cNvSpPr>
              <a:spLocks noChangeShapeType="1"/>
            </p:cNvSpPr>
            <p:nvPr/>
          </p:nvSpPr>
          <p:spPr bwMode="auto">
            <a:xfrm flipH="1">
              <a:off x="4818" y="3012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15" name="Line 32"/>
            <p:cNvSpPr>
              <a:spLocks noChangeShapeType="1"/>
            </p:cNvSpPr>
            <p:nvPr/>
          </p:nvSpPr>
          <p:spPr bwMode="auto">
            <a:xfrm flipH="1">
              <a:off x="4488" y="2529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0516" name="Picture 3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49" y="1768"/>
              <a:ext cx="15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7" name="Picture 3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90" y="1768"/>
              <a:ext cx="15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8" name="Picture 3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33" y="2304"/>
              <a:ext cx="1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9" name="Picture 3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14" y="2304"/>
              <a:ext cx="15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0" name="Picture 3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37" y="2771"/>
              <a:ext cx="203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3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24" y="2779"/>
              <a:ext cx="15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2" name="Picture 3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49" y="3294"/>
              <a:ext cx="15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91" name="Group 40"/>
          <p:cNvGrpSpPr>
            <a:grpSpLocks/>
          </p:cNvGrpSpPr>
          <p:nvPr/>
        </p:nvGrpSpPr>
        <p:grpSpPr bwMode="auto">
          <a:xfrm>
            <a:off x="6107113" y="2092325"/>
            <a:ext cx="2535237" cy="2566988"/>
            <a:chOff x="3935" y="1422"/>
            <a:chExt cx="1597" cy="1617"/>
          </a:xfrm>
        </p:grpSpPr>
        <p:grpSp>
          <p:nvGrpSpPr>
            <p:cNvPr id="20497" name="Group 41"/>
            <p:cNvGrpSpPr>
              <a:grpSpLocks/>
            </p:cNvGrpSpPr>
            <p:nvPr/>
          </p:nvGrpSpPr>
          <p:grpSpPr bwMode="auto">
            <a:xfrm>
              <a:off x="3935" y="2244"/>
              <a:ext cx="687" cy="795"/>
              <a:chOff x="3935" y="2063"/>
              <a:chExt cx="687" cy="795"/>
            </a:xfrm>
          </p:grpSpPr>
          <p:sp>
            <p:nvSpPr>
              <p:cNvPr id="20499" name="Oval 42"/>
              <p:cNvSpPr>
                <a:spLocks noChangeArrowheads="1"/>
              </p:cNvSpPr>
              <p:nvPr/>
            </p:nvSpPr>
            <p:spPr bwMode="auto">
              <a:xfrm>
                <a:off x="4253" y="2541"/>
                <a:ext cx="317" cy="317"/>
              </a:xfrm>
              <a:prstGeom prst="ellips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0" name="Oval 43"/>
              <p:cNvSpPr>
                <a:spLocks noChangeArrowheads="1"/>
              </p:cNvSpPr>
              <p:nvPr/>
            </p:nvSpPr>
            <p:spPr bwMode="auto">
              <a:xfrm>
                <a:off x="3935" y="2063"/>
                <a:ext cx="317" cy="317"/>
              </a:xfrm>
              <a:prstGeom prst="ellips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1" name="Line 44"/>
              <p:cNvSpPr>
                <a:spLocks noChangeShapeType="1"/>
              </p:cNvSpPr>
              <p:nvPr/>
            </p:nvSpPr>
            <p:spPr bwMode="auto">
              <a:xfrm>
                <a:off x="4162" y="2365"/>
                <a:ext cx="136" cy="181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02" name="Line 45"/>
              <p:cNvSpPr>
                <a:spLocks noChangeShapeType="1"/>
              </p:cNvSpPr>
              <p:nvPr/>
            </p:nvSpPr>
            <p:spPr bwMode="auto">
              <a:xfrm flipH="1">
                <a:off x="4486" y="2353"/>
                <a:ext cx="136" cy="181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498" name="Line 46"/>
            <p:cNvSpPr>
              <a:spLocks noChangeShapeType="1"/>
            </p:cNvSpPr>
            <p:nvPr/>
          </p:nvSpPr>
          <p:spPr bwMode="auto">
            <a:xfrm>
              <a:off x="4398" y="1422"/>
              <a:ext cx="1134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492" name="Group 47"/>
          <p:cNvGrpSpPr>
            <a:grpSpLocks/>
          </p:cNvGrpSpPr>
          <p:nvPr/>
        </p:nvGrpSpPr>
        <p:grpSpPr bwMode="auto">
          <a:xfrm>
            <a:off x="5205413" y="1905000"/>
            <a:ext cx="2413000" cy="1425575"/>
            <a:chOff x="3367" y="1304"/>
            <a:chExt cx="1520" cy="898"/>
          </a:xfrm>
        </p:grpSpPr>
        <p:grpSp>
          <p:nvGrpSpPr>
            <p:cNvPr id="20493" name="Group 48"/>
            <p:cNvGrpSpPr>
              <a:grpSpLocks/>
            </p:cNvGrpSpPr>
            <p:nvPr/>
          </p:nvGrpSpPr>
          <p:grpSpPr bwMode="auto">
            <a:xfrm>
              <a:off x="4570" y="1706"/>
              <a:ext cx="317" cy="496"/>
              <a:chOff x="4570" y="1525"/>
              <a:chExt cx="317" cy="496"/>
            </a:xfrm>
          </p:grpSpPr>
          <p:sp>
            <p:nvSpPr>
              <p:cNvPr id="20495" name="Oval 49"/>
              <p:cNvSpPr>
                <a:spLocks noChangeArrowheads="1"/>
              </p:cNvSpPr>
              <p:nvPr/>
            </p:nvSpPr>
            <p:spPr bwMode="auto">
              <a:xfrm>
                <a:off x="4570" y="1525"/>
                <a:ext cx="317" cy="317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6" name="Line 50"/>
              <p:cNvSpPr>
                <a:spLocks noChangeShapeType="1"/>
              </p:cNvSpPr>
              <p:nvPr/>
            </p:nvSpPr>
            <p:spPr bwMode="auto">
              <a:xfrm>
                <a:off x="4736" y="1840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494" name="Line 51"/>
            <p:cNvSpPr>
              <a:spLocks noChangeShapeType="1"/>
            </p:cNvSpPr>
            <p:nvPr/>
          </p:nvSpPr>
          <p:spPr bwMode="auto">
            <a:xfrm>
              <a:off x="3367" y="1304"/>
              <a:ext cx="90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Variational methods</a:t>
            </a:r>
          </a:p>
          <a:p>
            <a:pPr algn="ctr"/>
            <a:r>
              <a:rPr lang="fr-FR">
                <a:solidFill>
                  <a:srgbClr val="008000"/>
                </a:solidFill>
              </a:rPr>
              <a:t>VB / EM / ReML</a:t>
            </a:r>
            <a:endParaRPr lang="en-US">
              <a:solidFill>
                <a:srgbClr val="336699"/>
              </a:solidFill>
            </a:endParaRPr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650" y="1285875"/>
            <a:ext cx="659606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571500" y="2500313"/>
            <a:ext cx="789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→ </a:t>
            </a:r>
            <a:r>
              <a:rPr lang="en-GB" b="1" dirty="0"/>
              <a:t>VB</a:t>
            </a:r>
            <a:r>
              <a:rPr lang="en-GB" dirty="0"/>
              <a:t> : 	maximize the </a:t>
            </a:r>
            <a:r>
              <a:rPr lang="en-GB" dirty="0">
                <a:solidFill>
                  <a:srgbClr val="CC6600"/>
                </a:solidFill>
              </a:rPr>
              <a:t>free energy</a:t>
            </a:r>
            <a:r>
              <a:rPr lang="en-GB" dirty="0"/>
              <a:t> </a:t>
            </a:r>
            <a:r>
              <a:rPr lang="en-GB" i="1" dirty="0">
                <a:latin typeface="Times New Roman" pitchFamily="18" charset="0"/>
              </a:rPr>
              <a:t>F(q)</a:t>
            </a:r>
            <a:r>
              <a:rPr lang="en-GB" dirty="0"/>
              <a:t> </a:t>
            </a:r>
            <a:r>
              <a:rPr lang="en-GB" dirty="0" err="1"/>
              <a:t>w.r.t</a:t>
            </a:r>
            <a:r>
              <a:rPr lang="en-GB" dirty="0"/>
              <a:t>. </a:t>
            </a:r>
            <a:r>
              <a:rPr lang="en-GB" dirty="0">
                <a:latin typeface="+mn-lt"/>
              </a:rPr>
              <a:t>the </a:t>
            </a:r>
            <a:r>
              <a:rPr lang="en-GB" dirty="0">
                <a:solidFill>
                  <a:srgbClr val="CC6600"/>
                </a:solidFill>
                <a:latin typeface="+mn-lt"/>
              </a:rPr>
              <a:t>approximate </a:t>
            </a:r>
            <a:r>
              <a:rPr lang="en-GB" dirty="0">
                <a:solidFill>
                  <a:srgbClr val="CC6600"/>
                </a:solidFill>
              </a:rPr>
              <a:t>posterior</a:t>
            </a:r>
            <a:r>
              <a:rPr lang="en-GB" dirty="0"/>
              <a:t> </a:t>
            </a:r>
            <a:r>
              <a:rPr lang="en-GB" i="1" dirty="0">
                <a:latin typeface="Times New Roman" pitchFamily="18" charset="0"/>
              </a:rPr>
              <a:t>q(</a:t>
            </a:r>
            <a:r>
              <a:rPr lang="el-GR" i="1" dirty="0">
                <a:latin typeface="Times New Roman" pitchFamily="18" charset="0"/>
              </a:rPr>
              <a:t>θ</a:t>
            </a:r>
            <a:r>
              <a:rPr lang="en-GB" i="1" dirty="0">
                <a:latin typeface="Times New Roman" pitchFamily="18" charset="0"/>
              </a:rPr>
              <a:t>) </a:t>
            </a:r>
          </a:p>
          <a:p>
            <a:pPr>
              <a:defRPr/>
            </a:pPr>
            <a:r>
              <a:rPr lang="en-GB" dirty="0"/>
              <a:t>	under some (e.g., </a:t>
            </a:r>
            <a:r>
              <a:rPr lang="en-GB" i="1" dirty="0"/>
              <a:t>mean field, Laplace</a:t>
            </a:r>
            <a:r>
              <a:rPr lang="en-GB" dirty="0"/>
              <a:t>) simplifying constraint</a:t>
            </a:r>
            <a:endParaRPr lang="en-US" dirty="0"/>
          </a:p>
        </p:txBody>
      </p:sp>
      <p:grpSp>
        <p:nvGrpSpPr>
          <p:cNvPr id="5133" name="Group 33"/>
          <p:cNvGrpSpPr>
            <a:grpSpLocks/>
          </p:cNvGrpSpPr>
          <p:nvPr/>
        </p:nvGrpSpPr>
        <p:grpSpPr bwMode="auto">
          <a:xfrm>
            <a:off x="485775" y="3276600"/>
            <a:ext cx="8062913" cy="3505200"/>
            <a:chOff x="306" y="2064"/>
            <a:chExt cx="5079" cy="2208"/>
          </a:xfrm>
        </p:grpSpPr>
        <p:pic>
          <p:nvPicPr>
            <p:cNvPr id="5134" name="Picture 13" descr="VB.tif"/>
            <p:cNvPicPr>
              <a:picLocks noChangeAspect="1"/>
            </p:cNvPicPr>
            <p:nvPr/>
          </p:nvPicPr>
          <p:blipFill>
            <a:blip r:embed="rId5" cstate="print"/>
            <a:srcRect t="5765" b="5844"/>
            <a:stretch>
              <a:fillRect/>
            </a:stretch>
          </p:blipFill>
          <p:spPr bwMode="auto">
            <a:xfrm>
              <a:off x="306" y="2064"/>
              <a:ext cx="3330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14" descr="legend"/>
            <p:cNvPicPr>
              <a:picLocks noChangeAspect="1" noChangeArrowheads="1"/>
            </p:cNvPicPr>
            <p:nvPr/>
          </p:nvPicPr>
          <p:blipFill>
            <a:blip r:embed="rId6" cstate="print"/>
            <a:srcRect l="71692" t="28459" r="22003" b="67937"/>
            <a:stretch>
              <a:fillRect/>
            </a:stretch>
          </p:blipFill>
          <p:spPr bwMode="auto">
            <a:xfrm>
              <a:off x="3890" y="3200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2" name="Object 11"/>
            <p:cNvGraphicFramePr>
              <a:graphicFrameLocks noChangeAspect="1"/>
            </p:cNvGraphicFramePr>
            <p:nvPr/>
          </p:nvGraphicFramePr>
          <p:xfrm>
            <a:off x="4503" y="3501"/>
            <a:ext cx="57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Equation" r:id="rId7" imgW="558720" imgH="253800" progId="Equation.DSMT4">
                    <p:embed/>
                  </p:oleObj>
                </mc:Choice>
                <mc:Fallback>
                  <p:oleObj name="Equation" r:id="rId7" imgW="558720" imgH="2538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" y="3501"/>
                          <a:ext cx="57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36" name="Picture 16" descr="legend"/>
            <p:cNvPicPr>
              <a:picLocks noChangeAspect="1" noChangeArrowheads="1"/>
            </p:cNvPicPr>
            <p:nvPr/>
          </p:nvPicPr>
          <p:blipFill>
            <a:blip r:embed="rId6" cstate="print"/>
            <a:srcRect l="71692" t="30862" r="22003" b="64458"/>
            <a:stretch>
              <a:fillRect/>
            </a:stretch>
          </p:blipFill>
          <p:spPr bwMode="auto">
            <a:xfrm>
              <a:off x="3890" y="3536"/>
              <a:ext cx="48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3" name="Object 12"/>
            <p:cNvGraphicFramePr>
              <a:graphicFrameLocks noChangeAspect="1"/>
            </p:cNvGraphicFramePr>
            <p:nvPr/>
          </p:nvGraphicFramePr>
          <p:xfrm>
            <a:off x="4459" y="3103"/>
            <a:ext cx="90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Equation" r:id="rId9" imgW="876240" imgH="279360" progId="Equation.DSMT4">
                    <p:embed/>
                  </p:oleObj>
                </mc:Choice>
                <mc:Fallback>
                  <p:oleObj name="Equation" r:id="rId9" imgW="876240" imgH="27936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9" y="3103"/>
                          <a:ext cx="904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37" name="Picture 18" descr="pjoint"/>
            <p:cNvPicPr>
              <a:picLocks noChangeAspect="1" noChangeArrowheads="1"/>
            </p:cNvPicPr>
            <p:nvPr/>
          </p:nvPicPr>
          <p:blipFill>
            <a:blip r:embed="rId11" cstate="print"/>
            <a:srcRect l="12524" t="7178" r="20531" b="10710"/>
            <a:stretch>
              <a:fillRect/>
            </a:stretch>
          </p:blipFill>
          <p:spPr bwMode="auto">
            <a:xfrm flipV="1">
              <a:off x="3898" y="2675"/>
              <a:ext cx="432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4" name="Object 13"/>
            <p:cNvGraphicFramePr>
              <a:graphicFrameLocks noChangeAspect="1"/>
            </p:cNvGraphicFramePr>
            <p:nvPr/>
          </p:nvGraphicFramePr>
          <p:xfrm>
            <a:off x="4469" y="2711"/>
            <a:ext cx="916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" name="Equation" r:id="rId12" imgW="888840" imgH="279360" progId="Equation.DSMT4">
                    <p:embed/>
                  </p:oleObj>
                </mc:Choice>
                <mc:Fallback>
                  <p:oleObj name="Equation" r:id="rId12" imgW="888840" imgH="27936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9" y="2711"/>
                          <a:ext cx="91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4"/>
            <p:cNvGraphicFramePr>
              <a:graphicFrameLocks noChangeAspect="1"/>
            </p:cNvGraphicFramePr>
            <p:nvPr/>
          </p:nvGraphicFramePr>
          <p:xfrm>
            <a:off x="2576" y="3909"/>
            <a:ext cx="14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name="Equation" r:id="rId14" imgW="152400" imgH="241300" progId="Equation.DSMT4">
                    <p:embed/>
                  </p:oleObj>
                </mc:Choice>
                <mc:Fallback>
                  <p:oleObj name="Equation" r:id="rId14" imgW="152400" imgH="2413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6" y="3909"/>
                          <a:ext cx="14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15"/>
            <p:cNvGraphicFramePr>
              <a:graphicFrameLocks noChangeAspect="1"/>
            </p:cNvGraphicFramePr>
            <p:nvPr/>
          </p:nvGraphicFramePr>
          <p:xfrm>
            <a:off x="986" y="3736"/>
            <a:ext cx="15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name="Equation" r:id="rId16" imgW="165100" imgH="241300" progId="Equation.DSMT4">
                    <p:embed/>
                  </p:oleObj>
                </mc:Choice>
                <mc:Fallback>
                  <p:oleObj name="Equation" r:id="rId16" imgW="165100" imgH="2413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3736"/>
                          <a:ext cx="15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8" name="Rectangle 23"/>
            <p:cNvSpPr>
              <a:spLocks noChangeArrowheads="1"/>
            </p:cNvSpPr>
            <p:nvPr/>
          </p:nvSpPr>
          <p:spPr bwMode="auto">
            <a:xfrm>
              <a:off x="564" y="2495"/>
              <a:ext cx="120" cy="8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Overview of the talk</a:t>
            </a:r>
            <a:endParaRPr lang="en-US" sz="3200">
              <a:solidFill>
                <a:srgbClr val="336699"/>
              </a:solidFill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50825" y="1198563"/>
            <a:ext cx="85693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solidFill>
                  <a:srgbClr val="B2B2B2"/>
                </a:solidFill>
                <a:cs typeface="Arial" charset="0"/>
              </a:rPr>
              <a:t>1 Probabilistic modelling and representation of uncertainty</a:t>
            </a:r>
            <a:endParaRPr lang="en-GB" sz="2000" i="1">
              <a:solidFill>
                <a:srgbClr val="B2B2B2"/>
              </a:solidFill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1.1 Bayesian paradigm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1.2 Hierarchical models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1.3 Frequentist versus Bayesian inference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solidFill>
                  <a:srgbClr val="B2B2B2"/>
                </a:solidFill>
                <a:cs typeface="Arial" charset="0"/>
              </a:rPr>
              <a:t>2 Numerical Bayesian inference methods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solidFill>
                  <a:srgbClr val="B2B2B2"/>
                </a:solidFill>
                <a:cs typeface="Arial" charset="0"/>
              </a:rPr>
              <a:t>	</a:t>
            </a:r>
            <a:r>
              <a:rPr lang="en-GB" sz="2000" i="1">
                <a:solidFill>
                  <a:srgbClr val="B2B2B2"/>
                </a:solidFill>
                <a:cs typeface="Arial" charset="0"/>
              </a:rPr>
              <a:t>2.1 Sampling methods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2.2 Variational methods (ReML, EM, VB)</a:t>
            </a:r>
            <a:endParaRPr lang="en-GB" sz="2000" i="1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cs typeface="Arial" charset="0"/>
              </a:rPr>
              <a:t>3 SPM applications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cs typeface="Arial" charset="0"/>
              </a:rPr>
              <a:t>	</a:t>
            </a:r>
            <a:r>
              <a:rPr lang="en-GB" sz="2000" i="1">
                <a:cs typeface="Arial" charset="0"/>
              </a:rPr>
              <a:t>3.1 aMRI segmentation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3.2 Decoding of brain images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3.3 Model-based fMRI analysis (with spatial priors)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3.4 Dynamic causal modelling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</a:t>
            </a:r>
            <a:endParaRPr lang="en-GB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338" y="1501775"/>
            <a:ext cx="2601912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5" cstate="print"/>
          <a:srcRect l="68733" t="30211" r="7530" b="14125"/>
          <a:stretch>
            <a:fillRect/>
          </a:stretch>
        </p:blipFill>
        <p:spPr bwMode="auto">
          <a:xfrm>
            <a:off x="4273550" y="1671638"/>
            <a:ext cx="730250" cy="116998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73150" y="4416425"/>
            <a:ext cx="146526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361950" y="3311525"/>
            <a:ext cx="12430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realignment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071688" y="3311525"/>
            <a:ext cx="11191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smoothing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087438" y="4545013"/>
            <a:ext cx="13890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normalisation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3671888" y="3324225"/>
            <a:ext cx="20224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general linear model</a:t>
            </a:r>
          </a:p>
        </p:txBody>
      </p:sp>
      <p:pic>
        <p:nvPicPr>
          <p:cNvPr id="22537" name="Picture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7863" y="1676400"/>
            <a:ext cx="1384300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8" name="Picture 10"/>
          <p:cNvPicPr>
            <a:picLocks noChangeArrowheads="1"/>
          </p:cNvPicPr>
          <p:nvPr/>
        </p:nvPicPr>
        <p:blipFill>
          <a:blip r:embed="rId7" cstate="print"/>
          <a:srcRect l="10599" t="6715" r="8142" b="6468"/>
          <a:stretch>
            <a:fillRect/>
          </a:stretch>
        </p:blipFill>
        <p:spPr bwMode="auto">
          <a:xfrm>
            <a:off x="3906838" y="4392613"/>
            <a:ext cx="1493837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660775" y="3157538"/>
            <a:ext cx="2027238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85763" y="3157538"/>
            <a:ext cx="1252537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981200" y="3157538"/>
            <a:ext cx="1339850" cy="70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2542" name="Picture 1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8088" y="5437188"/>
            <a:ext cx="1262062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2582863" y="5729288"/>
            <a:ext cx="9604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template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990600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1662113" y="3503613"/>
            <a:ext cx="2873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5724525" y="3429000"/>
            <a:ext cx="303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465455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51375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2647950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3343275" y="3500438"/>
            <a:ext cx="2857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V="1">
            <a:off x="1792288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1344613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2255838" y="3851275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6145213" y="4114800"/>
            <a:ext cx="1246187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7667625" y="4144963"/>
            <a:ext cx="11747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Gaussian </a:t>
            </a:r>
          </a:p>
          <a:p>
            <a:pPr algn="ctr"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field theory</a:t>
            </a: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6792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2557" name="Picture 29"/>
          <p:cNvPicPr>
            <a:picLocks noChangeArrowheads="1"/>
          </p:cNvPicPr>
          <p:nvPr/>
        </p:nvPicPr>
        <p:blipFill>
          <a:blip r:embed="rId4" cstate="print"/>
          <a:srcRect l="5832" t="60948" r="69249" b="6488"/>
          <a:stretch>
            <a:fillRect/>
          </a:stretch>
        </p:blipFill>
        <p:spPr bwMode="auto">
          <a:xfrm>
            <a:off x="6318250" y="5410200"/>
            <a:ext cx="976313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58" name="Line 30"/>
          <p:cNvSpPr>
            <a:spLocks noChangeShapeType="1"/>
          </p:cNvSpPr>
          <p:nvPr/>
        </p:nvSpPr>
        <p:spPr bwMode="auto">
          <a:xfrm flipH="1">
            <a:off x="6783388" y="4900613"/>
            <a:ext cx="0" cy="473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8815" name="Rectangle 31"/>
          <p:cNvSpPr>
            <a:spLocks noChangeArrowheads="1"/>
          </p:cNvSpPr>
          <p:nvPr/>
        </p:nvSpPr>
        <p:spPr bwMode="auto">
          <a:xfrm>
            <a:off x="6764338" y="4894263"/>
            <a:ext cx="8651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p &lt;0.05</a:t>
            </a:r>
          </a:p>
        </p:txBody>
      </p:sp>
      <p:sp>
        <p:nvSpPr>
          <p:cNvPr id="118816" name="Rectangle 32"/>
          <p:cNvSpPr>
            <a:spLocks noChangeArrowheads="1"/>
          </p:cNvSpPr>
          <p:nvPr/>
        </p:nvSpPr>
        <p:spPr bwMode="auto">
          <a:xfrm>
            <a:off x="6230938" y="4194175"/>
            <a:ext cx="101758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statistical</a:t>
            </a:r>
          </a:p>
          <a:p>
            <a:pPr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1" charset="0"/>
              </a:rPr>
              <a:t>inference</a:t>
            </a: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>
            <a:off x="7375525" y="4465638"/>
            <a:ext cx="33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562" name="Group 34"/>
          <p:cNvGrpSpPr>
            <a:grpSpLocks/>
          </p:cNvGrpSpPr>
          <p:nvPr/>
        </p:nvGrpSpPr>
        <p:grpSpPr bwMode="auto">
          <a:xfrm>
            <a:off x="317500" y="1341438"/>
            <a:ext cx="1392238" cy="1412875"/>
            <a:chOff x="197" y="764"/>
            <a:chExt cx="987" cy="890"/>
          </a:xfrm>
        </p:grpSpPr>
        <p:pic>
          <p:nvPicPr>
            <p:cNvPr id="22571" name="Picture 3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22572" name="Picture 36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22573" name="Picture 37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34988" y="249238"/>
            <a:ext cx="1790700" cy="4167187"/>
            <a:chOff x="337" y="157"/>
            <a:chExt cx="1128" cy="2625"/>
          </a:xfrm>
        </p:grpSpPr>
        <p:sp>
          <p:nvSpPr>
            <p:cNvPr id="118823" name="Text Box 39"/>
            <p:cNvSpPr txBox="1">
              <a:spLocks noChangeArrowheads="1"/>
            </p:cNvSpPr>
            <p:nvPr/>
          </p:nvSpPr>
          <p:spPr bwMode="auto">
            <a:xfrm>
              <a:off x="337" y="157"/>
              <a:ext cx="1128" cy="36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600" b="1">
                  <a:solidFill>
                    <a:schemeClr val="bg1"/>
                  </a:solidFill>
                  <a:latin typeface="Arial Unicode MS" pitchFamily="1" charset="0"/>
                </a:rPr>
                <a:t>segmentation</a:t>
              </a:r>
            </a:p>
            <a:p>
              <a:pPr algn="ctr" eaLnBrk="0" hangingPunct="0">
                <a:defRPr/>
              </a:pPr>
              <a:r>
                <a:rPr lang="en-GB" sz="1600" b="1">
                  <a:solidFill>
                    <a:schemeClr val="bg1"/>
                  </a:solidFill>
                  <a:latin typeface="Arial Unicode MS" pitchFamily="1" charset="0"/>
                </a:rPr>
                <a:t>and normalisation</a:t>
              </a:r>
              <a:endParaRPr lang="en-US" sz="1600" b="1">
                <a:solidFill>
                  <a:schemeClr val="bg1"/>
                </a:solidFill>
                <a:latin typeface="Arial Unicode MS" pitchFamily="1" charset="0"/>
              </a:endParaRPr>
            </a:p>
          </p:txBody>
        </p:sp>
        <p:cxnSp>
          <p:nvCxnSpPr>
            <p:cNvPr id="22570" name="AutoShape 40"/>
            <p:cNvCxnSpPr>
              <a:cxnSpLocks noChangeShapeType="1"/>
              <a:stCxn id="118823" idx="2"/>
              <a:endCxn id="22532" idx="0"/>
            </p:cNvCxnSpPr>
            <p:nvPr/>
          </p:nvCxnSpPr>
          <p:spPr bwMode="auto">
            <a:xfrm>
              <a:off x="902" y="523"/>
              <a:ext cx="236" cy="2259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18828" name="Text Box 44"/>
          <p:cNvSpPr txBox="1">
            <a:spLocks noChangeArrowheads="1"/>
          </p:cNvSpPr>
          <p:nvPr/>
        </p:nvSpPr>
        <p:spPr bwMode="auto">
          <a:xfrm>
            <a:off x="5394325" y="250825"/>
            <a:ext cx="1585913" cy="58102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600" b="1">
                <a:solidFill>
                  <a:schemeClr val="bg1"/>
                </a:solidFill>
                <a:latin typeface="Arial Unicode MS" pitchFamily="1" charset="0"/>
              </a:rPr>
              <a:t>dynamic causal</a:t>
            </a:r>
          </a:p>
          <a:p>
            <a:pPr algn="ctr" eaLnBrk="0" hangingPunct="0">
              <a:defRPr/>
            </a:pPr>
            <a:r>
              <a:rPr lang="en-GB" sz="1600" b="1">
                <a:solidFill>
                  <a:schemeClr val="bg1"/>
                </a:solidFill>
                <a:latin typeface="Arial Unicode MS" pitchFamily="1" charset="0"/>
              </a:rPr>
              <a:t>modelling</a:t>
            </a:r>
            <a:endParaRPr lang="en-US" sz="1600" b="1">
              <a:solidFill>
                <a:schemeClr val="bg1"/>
              </a:solidFill>
              <a:latin typeface="Arial Unicode MS" pitchFamily="1" charset="0"/>
            </a:endParaRPr>
          </a:p>
        </p:txBody>
      </p:sp>
      <p:grpSp>
        <p:nvGrpSpPr>
          <p:cNvPr id="22565" name="Group 48"/>
          <p:cNvGrpSpPr>
            <a:grpSpLocks/>
          </p:cNvGrpSpPr>
          <p:nvPr/>
        </p:nvGrpSpPr>
        <p:grpSpPr bwMode="auto">
          <a:xfrm>
            <a:off x="2854325" y="244475"/>
            <a:ext cx="3938588" cy="3863975"/>
            <a:chOff x="1798" y="154"/>
            <a:chExt cx="2481" cy="2434"/>
          </a:xfrm>
        </p:grpSpPr>
        <p:sp>
          <p:nvSpPr>
            <p:cNvPr id="118830" name="Text Box 46"/>
            <p:cNvSpPr txBox="1">
              <a:spLocks noChangeArrowheads="1"/>
            </p:cNvSpPr>
            <p:nvPr/>
          </p:nvSpPr>
          <p:spPr bwMode="auto">
            <a:xfrm>
              <a:off x="1798" y="154"/>
              <a:ext cx="1236" cy="36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600" b="1">
                  <a:solidFill>
                    <a:schemeClr val="bg1"/>
                  </a:solidFill>
                  <a:latin typeface="Arial Unicode MS" pitchFamily="1" charset="0"/>
                </a:rPr>
                <a:t>posterior probability</a:t>
              </a:r>
            </a:p>
            <a:p>
              <a:pPr algn="ctr" eaLnBrk="0" hangingPunct="0">
                <a:defRPr/>
              </a:pPr>
              <a:r>
                <a:rPr lang="en-GB" sz="1600" b="1">
                  <a:solidFill>
                    <a:schemeClr val="bg1"/>
                  </a:solidFill>
                  <a:latin typeface="Arial Unicode MS" pitchFamily="1" charset="0"/>
                </a:rPr>
                <a:t>maps (PPMs)</a:t>
              </a:r>
              <a:endParaRPr lang="en-US" sz="1600" b="1">
                <a:solidFill>
                  <a:schemeClr val="bg1"/>
                </a:solidFill>
                <a:latin typeface="Arial Unicode MS" pitchFamily="1" charset="0"/>
              </a:endParaRPr>
            </a:p>
          </p:txBody>
        </p:sp>
        <p:cxnSp>
          <p:nvCxnSpPr>
            <p:cNvPr id="22568" name="AutoShape 47"/>
            <p:cNvCxnSpPr>
              <a:cxnSpLocks noChangeShapeType="1"/>
              <a:stCxn id="118830" idx="2"/>
              <a:endCxn id="22556" idx="1"/>
            </p:cNvCxnSpPr>
            <p:nvPr/>
          </p:nvCxnSpPr>
          <p:spPr bwMode="auto">
            <a:xfrm>
              <a:off x="2416" y="520"/>
              <a:ext cx="1863" cy="2068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18833" name="Text Box 49"/>
          <p:cNvSpPr txBox="1">
            <a:spLocks noChangeArrowheads="1"/>
          </p:cNvSpPr>
          <p:nvPr/>
        </p:nvSpPr>
        <p:spPr bwMode="auto">
          <a:xfrm>
            <a:off x="7448550" y="260350"/>
            <a:ext cx="1227138" cy="58102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600" b="1">
                <a:solidFill>
                  <a:schemeClr val="bg1"/>
                </a:solidFill>
                <a:latin typeface="Arial Unicode MS" pitchFamily="1" charset="0"/>
              </a:rPr>
              <a:t>multivariate</a:t>
            </a:r>
          </a:p>
          <a:p>
            <a:pPr algn="ctr" eaLnBrk="0" hangingPunct="0">
              <a:defRPr/>
            </a:pPr>
            <a:r>
              <a:rPr lang="en-GB" sz="1600" b="1">
                <a:solidFill>
                  <a:schemeClr val="bg1"/>
                </a:solidFill>
                <a:latin typeface="Arial Unicode MS" pitchFamily="1" charset="0"/>
              </a:rPr>
              <a:t>decoding</a:t>
            </a:r>
            <a:endParaRPr lang="en-US" sz="1600" b="1">
              <a:solidFill>
                <a:schemeClr val="bg1"/>
              </a:solidFill>
              <a:latin typeface="Arial Unicode MS" pitchFamily="1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28" grpId="0" animBg="1"/>
      <p:bldP spid="1188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7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6" name="Rectangle 2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7" name="Rectangle 32"/>
          <p:cNvSpPr>
            <a:spLocks noChangeArrowheads="1"/>
          </p:cNvSpPr>
          <p:nvPr/>
        </p:nvSpPr>
        <p:spPr bwMode="auto">
          <a:xfrm>
            <a:off x="0" y="4662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8" name="Rectangle 33"/>
          <p:cNvSpPr>
            <a:spLocks noChangeArrowheads="1"/>
          </p:cNvSpPr>
          <p:nvPr/>
        </p:nvSpPr>
        <p:spPr bwMode="auto">
          <a:xfrm>
            <a:off x="0" y="5138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9" name="Rectangle 60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0" name="Rectangle 62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1" name="Rectangle 63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6162" name="Group 87"/>
          <p:cNvGrpSpPr>
            <a:grpSpLocks/>
          </p:cNvGrpSpPr>
          <p:nvPr/>
        </p:nvGrpSpPr>
        <p:grpSpPr bwMode="auto">
          <a:xfrm>
            <a:off x="684213" y="4235450"/>
            <a:ext cx="8027987" cy="2447925"/>
            <a:chOff x="431" y="2668"/>
            <a:chExt cx="5057" cy="1542"/>
          </a:xfrm>
        </p:grpSpPr>
        <p:sp>
          <p:nvSpPr>
            <p:cNvPr id="6190" name="Text Box 82"/>
            <p:cNvSpPr txBox="1">
              <a:spLocks noChangeArrowheads="1"/>
            </p:cNvSpPr>
            <p:nvPr/>
          </p:nvSpPr>
          <p:spPr bwMode="auto">
            <a:xfrm>
              <a:off x="2064" y="3979"/>
              <a:ext cx="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grey matter</a:t>
              </a:r>
              <a:endParaRPr lang="en-US"/>
            </a:p>
          </p:txBody>
        </p:sp>
        <p:grpSp>
          <p:nvGrpSpPr>
            <p:cNvPr id="6191" name="Group 81"/>
            <p:cNvGrpSpPr>
              <a:grpSpLocks/>
            </p:cNvGrpSpPr>
            <p:nvPr/>
          </p:nvGrpSpPr>
          <p:grpSpPr bwMode="auto">
            <a:xfrm>
              <a:off x="1565" y="2668"/>
              <a:ext cx="3923" cy="1352"/>
              <a:chOff x="1819" y="2849"/>
              <a:chExt cx="3923" cy="1352"/>
            </a:xfrm>
          </p:grpSpPr>
          <p:pic>
            <p:nvPicPr>
              <p:cNvPr id="6195" name="Picture 5"/>
              <p:cNvPicPr>
                <a:picLocks noChangeArrowheads="1"/>
              </p:cNvPicPr>
              <p:nvPr/>
            </p:nvPicPr>
            <p:blipFill>
              <a:blip r:embed="rId4" cstate="print"/>
              <a:srcRect t="47693"/>
              <a:stretch>
                <a:fillRect/>
              </a:stretch>
            </p:blipFill>
            <p:spPr bwMode="auto">
              <a:xfrm>
                <a:off x="2064" y="2886"/>
                <a:ext cx="3674" cy="1315"/>
              </a:xfrm>
              <a:prstGeom prst="rect">
                <a:avLst/>
              </a:prstGeom>
              <a:noFill/>
              <a:ln w="57150" cmpd="thickThin">
                <a:noFill/>
                <a:miter lim="800000"/>
                <a:headEnd/>
                <a:tailEnd/>
              </a:ln>
            </p:spPr>
          </p:pic>
          <p:sp>
            <p:nvSpPr>
              <p:cNvPr id="6196" name="Rectangle 80"/>
              <p:cNvSpPr>
                <a:spLocks noChangeArrowheads="1"/>
              </p:cNvSpPr>
              <p:nvPr/>
            </p:nvSpPr>
            <p:spPr bwMode="auto">
              <a:xfrm>
                <a:off x="1819" y="2849"/>
                <a:ext cx="3923" cy="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192" name="Text Box 83"/>
            <p:cNvSpPr txBox="1">
              <a:spLocks noChangeArrowheads="1"/>
            </p:cNvSpPr>
            <p:nvPr/>
          </p:nvSpPr>
          <p:spPr bwMode="auto">
            <a:xfrm>
              <a:off x="431" y="397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6193" name="Text Box 84"/>
            <p:cNvSpPr txBox="1">
              <a:spLocks noChangeArrowheads="1"/>
            </p:cNvSpPr>
            <p:nvPr/>
          </p:nvSpPr>
          <p:spPr bwMode="auto">
            <a:xfrm>
              <a:off x="4717" y="3979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CSF</a:t>
              </a:r>
              <a:endParaRPr lang="en-US" sz="1400"/>
            </a:p>
          </p:txBody>
        </p:sp>
        <p:sp>
          <p:nvSpPr>
            <p:cNvPr id="6194" name="Text Box 85"/>
            <p:cNvSpPr txBox="1">
              <a:spLocks noChangeArrowheads="1"/>
            </p:cNvSpPr>
            <p:nvPr/>
          </p:nvSpPr>
          <p:spPr bwMode="auto">
            <a:xfrm>
              <a:off x="3288" y="3979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white matter</a:t>
              </a:r>
              <a:endParaRPr lang="en-US"/>
            </a:p>
          </p:txBody>
        </p:sp>
      </p:grpSp>
      <p:pic>
        <p:nvPicPr>
          <p:cNvPr id="6163" name="Picture 89" descr="Pictur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313" y="1150938"/>
            <a:ext cx="48402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64" name="Group 983"/>
          <p:cNvGrpSpPr>
            <a:grpSpLocks/>
          </p:cNvGrpSpPr>
          <p:nvPr/>
        </p:nvGrpSpPr>
        <p:grpSpPr bwMode="auto">
          <a:xfrm>
            <a:off x="342900" y="863600"/>
            <a:ext cx="3919538" cy="4443413"/>
            <a:chOff x="216" y="544"/>
            <a:chExt cx="2469" cy="2799"/>
          </a:xfrm>
        </p:grpSpPr>
        <p:sp>
          <p:nvSpPr>
            <p:cNvPr id="6166" name="Oval 950"/>
            <p:cNvSpPr>
              <a:spLocks noChangeArrowheads="1"/>
            </p:cNvSpPr>
            <p:nvPr/>
          </p:nvSpPr>
          <p:spPr bwMode="auto">
            <a:xfrm>
              <a:off x="960" y="1753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7" name="Oval 951"/>
            <p:cNvSpPr>
              <a:spLocks noChangeArrowheads="1"/>
            </p:cNvSpPr>
            <p:nvPr/>
          </p:nvSpPr>
          <p:spPr bwMode="auto">
            <a:xfrm>
              <a:off x="1584" y="1753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Oval 952"/>
            <p:cNvSpPr>
              <a:spLocks noChangeArrowheads="1"/>
            </p:cNvSpPr>
            <p:nvPr/>
          </p:nvSpPr>
          <p:spPr bwMode="auto">
            <a:xfrm>
              <a:off x="2160" y="1753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9" name="Oval 953"/>
            <p:cNvSpPr>
              <a:spLocks noChangeArrowheads="1"/>
            </p:cNvSpPr>
            <p:nvPr/>
          </p:nvSpPr>
          <p:spPr bwMode="auto">
            <a:xfrm>
              <a:off x="240" y="1225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0" name="Oval 954"/>
            <p:cNvSpPr>
              <a:spLocks noChangeArrowheads="1"/>
            </p:cNvSpPr>
            <p:nvPr/>
          </p:nvSpPr>
          <p:spPr bwMode="auto">
            <a:xfrm>
              <a:off x="240" y="1757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1" name="Oval 955"/>
            <p:cNvSpPr>
              <a:spLocks noChangeArrowheads="1"/>
            </p:cNvSpPr>
            <p:nvPr/>
          </p:nvSpPr>
          <p:spPr bwMode="auto">
            <a:xfrm>
              <a:off x="240" y="2521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2" name="Oval 956"/>
            <p:cNvSpPr>
              <a:spLocks noChangeArrowheads="1"/>
            </p:cNvSpPr>
            <p:nvPr/>
          </p:nvSpPr>
          <p:spPr bwMode="auto">
            <a:xfrm>
              <a:off x="576" y="77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3" name="Oval 957"/>
            <p:cNvSpPr>
              <a:spLocks noChangeArrowheads="1"/>
            </p:cNvSpPr>
            <p:nvPr/>
          </p:nvSpPr>
          <p:spPr bwMode="auto">
            <a:xfrm>
              <a:off x="1023" y="7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4" name="Oval 958"/>
            <p:cNvSpPr>
              <a:spLocks noChangeArrowheads="1"/>
            </p:cNvSpPr>
            <p:nvPr/>
          </p:nvSpPr>
          <p:spPr bwMode="auto">
            <a:xfrm>
              <a:off x="1584" y="7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6175" name="AutoShape 959"/>
            <p:cNvCxnSpPr>
              <a:cxnSpLocks noChangeShapeType="1"/>
              <a:stCxn id="6169" idx="5"/>
              <a:endCxn id="6166" idx="1"/>
            </p:cNvCxnSpPr>
            <p:nvPr/>
          </p:nvCxnSpPr>
          <p:spPr bwMode="auto">
            <a:xfrm>
              <a:off x="609" y="1594"/>
              <a:ext cx="414" cy="2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76" name="AutoShape 960"/>
            <p:cNvCxnSpPr>
              <a:cxnSpLocks noChangeShapeType="1"/>
              <a:stCxn id="6170" idx="6"/>
              <a:endCxn id="6166" idx="2"/>
            </p:cNvCxnSpPr>
            <p:nvPr/>
          </p:nvCxnSpPr>
          <p:spPr bwMode="auto">
            <a:xfrm flipV="1">
              <a:off x="672" y="1969"/>
              <a:ext cx="288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77" name="AutoShape 961"/>
            <p:cNvCxnSpPr>
              <a:cxnSpLocks noChangeShapeType="1"/>
              <a:stCxn id="6171" idx="7"/>
              <a:endCxn id="6166" idx="3"/>
            </p:cNvCxnSpPr>
            <p:nvPr/>
          </p:nvCxnSpPr>
          <p:spPr bwMode="auto">
            <a:xfrm flipV="1">
              <a:off x="609" y="2122"/>
              <a:ext cx="414" cy="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78" name="AutoShape 962"/>
            <p:cNvCxnSpPr>
              <a:cxnSpLocks noChangeShapeType="1"/>
            </p:cNvCxnSpPr>
            <p:nvPr/>
          </p:nvCxnSpPr>
          <p:spPr bwMode="auto">
            <a:xfrm>
              <a:off x="768" y="1114"/>
              <a:ext cx="336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79" name="AutoShape 963"/>
            <p:cNvCxnSpPr>
              <a:cxnSpLocks noChangeShapeType="1"/>
            </p:cNvCxnSpPr>
            <p:nvPr/>
          </p:nvCxnSpPr>
          <p:spPr bwMode="auto">
            <a:xfrm flipH="1">
              <a:off x="1145" y="1103"/>
              <a:ext cx="4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0" name="AutoShape 964"/>
            <p:cNvCxnSpPr>
              <a:cxnSpLocks noChangeShapeType="1"/>
            </p:cNvCxnSpPr>
            <p:nvPr/>
          </p:nvCxnSpPr>
          <p:spPr bwMode="auto">
            <a:xfrm flipH="1">
              <a:off x="1296" y="1054"/>
              <a:ext cx="361" cy="6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1" name="AutoShape 965"/>
            <p:cNvCxnSpPr>
              <a:cxnSpLocks noChangeShapeType="1"/>
              <a:stCxn id="6167" idx="2"/>
              <a:endCxn id="6166" idx="6"/>
            </p:cNvCxnSpPr>
            <p:nvPr/>
          </p:nvCxnSpPr>
          <p:spPr bwMode="auto">
            <a:xfrm flipH="1">
              <a:off x="1392" y="196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2" name="AutoShape 966"/>
            <p:cNvCxnSpPr>
              <a:cxnSpLocks noChangeShapeType="1"/>
              <a:stCxn id="6168" idx="2"/>
              <a:endCxn id="6167" idx="6"/>
            </p:cNvCxnSpPr>
            <p:nvPr/>
          </p:nvCxnSpPr>
          <p:spPr bwMode="auto">
            <a:xfrm flipH="1">
              <a:off x="2016" y="196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183" name="Text Box 967"/>
            <p:cNvSpPr txBox="1">
              <a:spLocks noChangeArrowheads="1"/>
            </p:cNvSpPr>
            <p:nvPr/>
          </p:nvSpPr>
          <p:spPr bwMode="auto">
            <a:xfrm>
              <a:off x="1344" y="793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  <a:endParaRPr lang="en-US"/>
            </a:p>
          </p:txBody>
        </p:sp>
        <p:sp>
          <p:nvSpPr>
            <p:cNvPr id="6184" name="Text Box 968"/>
            <p:cNvSpPr txBox="1">
              <a:spLocks noChangeArrowheads="1"/>
            </p:cNvSpPr>
            <p:nvPr/>
          </p:nvSpPr>
          <p:spPr bwMode="auto">
            <a:xfrm rot="-5400000">
              <a:off x="288" y="226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  <a:endParaRPr lang="en-US"/>
            </a:p>
          </p:txBody>
        </p:sp>
        <p:graphicFrame>
          <p:nvGraphicFramePr>
            <p:cNvPr id="6146" name="Object 969"/>
            <p:cNvGraphicFramePr>
              <a:graphicFrameLocks noChangeAspect="1"/>
            </p:cNvGraphicFramePr>
            <p:nvPr/>
          </p:nvGraphicFramePr>
          <p:xfrm>
            <a:off x="1093" y="1834"/>
            <a:ext cx="188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1" name="Equation" r:id="rId6" imgW="152400" imgH="203200" progId="Equation.DSMT4">
                    <p:embed/>
                  </p:oleObj>
                </mc:Choice>
                <mc:Fallback>
                  <p:oleObj name="Equation" r:id="rId6" imgW="152400" imgH="203200" progId="Equation.DSMT4">
                    <p:embed/>
                    <p:pic>
                      <p:nvPicPr>
                        <p:cNvPr id="0" name="Object 9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" y="1834"/>
                          <a:ext cx="188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970"/>
            <p:cNvGraphicFramePr>
              <a:graphicFrameLocks noChangeAspect="1"/>
            </p:cNvGraphicFramePr>
            <p:nvPr/>
          </p:nvGraphicFramePr>
          <p:xfrm>
            <a:off x="1717" y="1823"/>
            <a:ext cx="172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2" name="Equation" r:id="rId8" imgW="139700" imgH="203200" progId="Equation.DSMT4">
                    <p:embed/>
                  </p:oleObj>
                </mc:Choice>
                <mc:Fallback>
                  <p:oleObj name="Equation" r:id="rId8" imgW="139700" imgH="203200" progId="Equation.DSMT4">
                    <p:embed/>
                    <p:pic>
                      <p:nvPicPr>
                        <p:cNvPr id="0" name="Object 9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7" y="1823"/>
                          <a:ext cx="172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971"/>
            <p:cNvGraphicFramePr>
              <a:graphicFrameLocks noChangeAspect="1"/>
            </p:cNvGraphicFramePr>
            <p:nvPr/>
          </p:nvGraphicFramePr>
          <p:xfrm>
            <a:off x="2282" y="1849"/>
            <a:ext cx="17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3" name="Equation" r:id="rId10" imgW="139700" imgH="177800" progId="Equation.DSMT4">
                    <p:embed/>
                  </p:oleObj>
                </mc:Choice>
                <mc:Fallback>
                  <p:oleObj name="Equation" r:id="rId10" imgW="139700" imgH="177800" progId="Equation.DSMT4">
                    <p:embed/>
                    <p:pic>
                      <p:nvPicPr>
                        <p:cNvPr id="0" name="Object 9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2" y="1849"/>
                          <a:ext cx="172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972"/>
            <p:cNvGraphicFramePr>
              <a:graphicFrameLocks noChangeAspect="1"/>
            </p:cNvGraphicFramePr>
            <p:nvPr/>
          </p:nvGraphicFramePr>
          <p:xfrm>
            <a:off x="353" y="2602"/>
            <a:ext cx="234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4" name="Equation" r:id="rId12" imgW="190500" imgH="203200" progId="Equation.DSMT4">
                    <p:embed/>
                  </p:oleObj>
                </mc:Choice>
                <mc:Fallback>
                  <p:oleObj name="Equation" r:id="rId12" imgW="190500" imgH="203200" progId="Equation.DSMT4">
                    <p:embed/>
                    <p:pic>
                      <p:nvPicPr>
                        <p:cNvPr id="0" name="Object 9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" y="2602"/>
                          <a:ext cx="234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973"/>
            <p:cNvGraphicFramePr>
              <a:graphicFrameLocks noChangeAspect="1"/>
            </p:cNvGraphicFramePr>
            <p:nvPr/>
          </p:nvGraphicFramePr>
          <p:xfrm>
            <a:off x="336" y="1849"/>
            <a:ext cx="234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5" name="Equation" r:id="rId14" imgW="190500" imgH="203200" progId="Equation.DSMT4">
                    <p:embed/>
                  </p:oleObj>
                </mc:Choice>
                <mc:Fallback>
                  <p:oleObj name="Equation" r:id="rId14" imgW="190500" imgH="203200" progId="Equation.DSMT4">
                    <p:embed/>
                    <p:pic>
                      <p:nvPicPr>
                        <p:cNvPr id="0" name="Object 9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849"/>
                          <a:ext cx="234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974"/>
            <p:cNvGraphicFramePr>
              <a:graphicFrameLocks noChangeAspect="1"/>
            </p:cNvGraphicFramePr>
            <p:nvPr/>
          </p:nvGraphicFramePr>
          <p:xfrm>
            <a:off x="344" y="1295"/>
            <a:ext cx="218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" name="Equation" r:id="rId16" imgW="177800" imgH="203200" progId="Equation.DSMT4">
                    <p:embed/>
                  </p:oleObj>
                </mc:Choice>
                <mc:Fallback>
                  <p:oleObj name="Equation" r:id="rId16" imgW="177800" imgH="203200" progId="Equation.DSMT4">
                    <p:embed/>
                    <p:pic>
                      <p:nvPicPr>
                        <p:cNvPr id="0" name="Object 9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" y="1295"/>
                          <a:ext cx="218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975"/>
            <p:cNvGraphicFramePr>
              <a:graphicFrameLocks noChangeAspect="1"/>
            </p:cNvGraphicFramePr>
            <p:nvPr/>
          </p:nvGraphicFramePr>
          <p:xfrm>
            <a:off x="624" y="815"/>
            <a:ext cx="218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7" name="Equation" r:id="rId18" imgW="177800" imgH="203200" progId="Equation.DSMT4">
                    <p:embed/>
                  </p:oleObj>
                </mc:Choice>
                <mc:Fallback>
                  <p:oleObj name="Equation" r:id="rId18" imgW="177800" imgH="203200" progId="Equation.DSMT4">
                    <p:embed/>
                    <p:pic>
                      <p:nvPicPr>
                        <p:cNvPr id="0" name="Object 9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815"/>
                          <a:ext cx="218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3" name="Object 976"/>
            <p:cNvGraphicFramePr>
              <a:graphicFrameLocks noChangeAspect="1"/>
            </p:cNvGraphicFramePr>
            <p:nvPr/>
          </p:nvGraphicFramePr>
          <p:xfrm>
            <a:off x="1067" y="793"/>
            <a:ext cx="249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8" name="Equation" r:id="rId20" imgW="203200" imgH="203200" progId="Equation.DSMT4">
                    <p:embed/>
                  </p:oleObj>
                </mc:Choice>
                <mc:Fallback>
                  <p:oleObj name="Equation" r:id="rId20" imgW="203200" imgH="203200" progId="Equation.DSMT4">
                    <p:embed/>
                    <p:pic>
                      <p:nvPicPr>
                        <p:cNvPr id="0" name="Object 9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7" y="793"/>
                          <a:ext cx="249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4" name="Object 977"/>
            <p:cNvGraphicFramePr>
              <a:graphicFrameLocks noChangeAspect="1"/>
            </p:cNvGraphicFramePr>
            <p:nvPr/>
          </p:nvGraphicFramePr>
          <p:xfrm>
            <a:off x="1643" y="797"/>
            <a:ext cx="249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9" name="Equation" r:id="rId22" imgW="203200" imgH="203200" progId="Equation.DSMT4">
                    <p:embed/>
                  </p:oleObj>
                </mc:Choice>
                <mc:Fallback>
                  <p:oleObj name="Equation" r:id="rId22" imgW="203200" imgH="203200" progId="Equation.DSMT4">
                    <p:embed/>
                    <p:pic>
                      <p:nvPicPr>
                        <p:cNvPr id="0" name="Object 9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" y="797"/>
                          <a:ext cx="249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5" name="Text Box 978"/>
            <p:cNvSpPr txBox="1">
              <a:spLocks noChangeArrowheads="1"/>
            </p:cNvSpPr>
            <p:nvPr/>
          </p:nvSpPr>
          <p:spPr bwMode="auto">
            <a:xfrm>
              <a:off x="672" y="544"/>
              <a:ext cx="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CC6600"/>
                  </a:solidFill>
                </a:rPr>
                <a:t>class variances</a:t>
              </a:r>
            </a:p>
          </p:txBody>
        </p:sp>
        <p:sp>
          <p:nvSpPr>
            <p:cNvPr id="6186" name="Text Box 979"/>
            <p:cNvSpPr txBox="1">
              <a:spLocks noChangeArrowheads="1"/>
            </p:cNvSpPr>
            <p:nvPr/>
          </p:nvSpPr>
          <p:spPr bwMode="auto">
            <a:xfrm>
              <a:off x="216" y="3017"/>
              <a:ext cx="4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CC6600"/>
                  </a:solidFill>
                </a:rPr>
                <a:t>class</a:t>
              </a:r>
            </a:p>
            <a:p>
              <a:pPr algn="ctr"/>
              <a:r>
                <a:rPr lang="en-US" sz="1400">
                  <a:solidFill>
                    <a:srgbClr val="CC6600"/>
                  </a:solidFill>
                </a:rPr>
                <a:t>means</a:t>
              </a:r>
              <a:endParaRPr lang="en-US" sz="1600">
                <a:solidFill>
                  <a:srgbClr val="A50021"/>
                </a:solidFill>
              </a:endParaRPr>
            </a:p>
          </p:txBody>
        </p:sp>
        <p:sp>
          <p:nvSpPr>
            <p:cNvPr id="6187" name="Text Box 980"/>
            <p:cNvSpPr txBox="1">
              <a:spLocks noChangeArrowheads="1"/>
            </p:cNvSpPr>
            <p:nvPr/>
          </p:nvSpPr>
          <p:spPr bwMode="auto">
            <a:xfrm>
              <a:off x="917" y="2239"/>
              <a:ext cx="4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>
                  <a:solidFill>
                    <a:srgbClr val="CC6600"/>
                  </a:solidFill>
                </a:rPr>
                <a:t>i</a:t>
              </a:r>
              <a:r>
                <a:rPr lang="en-US" sz="1400" baseline="30000">
                  <a:solidFill>
                    <a:srgbClr val="CC6600"/>
                  </a:solidFill>
                </a:rPr>
                <a:t>th</a:t>
              </a:r>
              <a:r>
                <a:rPr lang="en-US" sz="1400">
                  <a:solidFill>
                    <a:srgbClr val="CC6600"/>
                  </a:solidFill>
                </a:rPr>
                <a:t> voxel</a:t>
              </a:r>
            </a:p>
            <a:p>
              <a:pPr algn="ctr"/>
              <a:r>
                <a:rPr lang="en-US" sz="1400">
                  <a:solidFill>
                    <a:srgbClr val="CC6600"/>
                  </a:solidFill>
                </a:rPr>
                <a:t>value</a:t>
              </a:r>
              <a:endParaRPr lang="en-US" sz="1600">
                <a:solidFill>
                  <a:srgbClr val="A50021"/>
                </a:solidFill>
              </a:endParaRPr>
            </a:p>
          </p:txBody>
        </p:sp>
        <p:sp>
          <p:nvSpPr>
            <p:cNvPr id="6188" name="Text Box 981"/>
            <p:cNvSpPr txBox="1">
              <a:spLocks noChangeArrowheads="1"/>
            </p:cNvSpPr>
            <p:nvPr/>
          </p:nvSpPr>
          <p:spPr bwMode="auto">
            <a:xfrm>
              <a:off x="1552" y="1411"/>
              <a:ext cx="4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>
                  <a:solidFill>
                    <a:srgbClr val="CC6600"/>
                  </a:solidFill>
                </a:rPr>
                <a:t>i</a:t>
              </a:r>
              <a:r>
                <a:rPr lang="en-US" sz="1400" baseline="30000">
                  <a:solidFill>
                    <a:srgbClr val="CC6600"/>
                  </a:solidFill>
                </a:rPr>
                <a:t>th</a:t>
              </a:r>
              <a:r>
                <a:rPr lang="en-US" sz="1400">
                  <a:solidFill>
                    <a:srgbClr val="CC6600"/>
                  </a:solidFill>
                </a:rPr>
                <a:t> voxel</a:t>
              </a:r>
            </a:p>
            <a:p>
              <a:pPr algn="ctr"/>
              <a:r>
                <a:rPr lang="en-US" sz="1400">
                  <a:solidFill>
                    <a:srgbClr val="CC6600"/>
                  </a:solidFill>
                </a:rPr>
                <a:t>label</a:t>
              </a:r>
              <a:endParaRPr lang="en-US" sz="1600">
                <a:solidFill>
                  <a:srgbClr val="A50021"/>
                </a:solidFill>
              </a:endParaRPr>
            </a:p>
          </p:txBody>
        </p:sp>
        <p:sp>
          <p:nvSpPr>
            <p:cNvPr id="6189" name="Text Box 982"/>
            <p:cNvSpPr txBox="1">
              <a:spLocks noChangeArrowheads="1"/>
            </p:cNvSpPr>
            <p:nvPr/>
          </p:nvSpPr>
          <p:spPr bwMode="auto">
            <a:xfrm>
              <a:off x="1990" y="2239"/>
              <a:ext cx="69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CC6600"/>
                  </a:solidFill>
                </a:rPr>
                <a:t>class</a:t>
              </a:r>
            </a:p>
            <a:p>
              <a:pPr algn="ctr"/>
              <a:r>
                <a:rPr lang="en-US" sz="1400">
                  <a:solidFill>
                    <a:srgbClr val="CC6600"/>
                  </a:solidFill>
                </a:rPr>
                <a:t>frequencies</a:t>
              </a:r>
            </a:p>
          </p:txBody>
        </p:sp>
      </p:grpSp>
      <p:sp>
        <p:nvSpPr>
          <p:cNvPr id="6165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aMRI segmentation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mixture of Gaussians (MoG) model</a:t>
            </a:r>
            <a:endParaRPr lang="en-US" i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Overview of the talk</a:t>
            </a:r>
            <a:endParaRPr lang="en-US" sz="3200">
              <a:solidFill>
                <a:srgbClr val="336699"/>
              </a:solidFill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250825" y="1198563"/>
            <a:ext cx="85693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cs typeface="Arial" charset="0"/>
              </a:rPr>
              <a:t>1 Probabilistic modelling and representation of uncertainty</a:t>
            </a:r>
            <a:endParaRPr lang="en-GB" sz="2000" i="1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1.1 Bayesian paradigm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1.2 Hierarchical models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1.3 Frequentist versus Bayesian inference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cs typeface="Arial" charset="0"/>
              </a:rPr>
              <a:t>2 Numerical Bayesian inference methods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cs typeface="Arial" charset="0"/>
              </a:rPr>
              <a:t>	</a:t>
            </a:r>
            <a:r>
              <a:rPr lang="en-GB" sz="2000" i="1">
                <a:cs typeface="Arial" charset="0"/>
              </a:rPr>
              <a:t>2.1 Sampling methods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2.2 Variational methods (ReML, EM, VB)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cs typeface="Arial" charset="0"/>
              </a:rPr>
              <a:t>3 SPM applications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cs typeface="Arial" charset="0"/>
              </a:rPr>
              <a:t>	</a:t>
            </a:r>
            <a:r>
              <a:rPr lang="en-GB" sz="2000" i="1">
                <a:cs typeface="Arial" charset="0"/>
              </a:rPr>
              <a:t>3.1 aMRI segmentation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3.2 Decoding of brain images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3.3 Model-based fMRI analysis (with spatial priors)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3.4 Dynamic causal 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3443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0" y="345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Decoding of brain images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recognizing brain states from fMRI</a:t>
            </a:r>
            <a:endParaRPr lang="en-US" i="1">
              <a:solidFill>
                <a:srgbClr val="336699"/>
              </a:solidFill>
            </a:endParaRPr>
          </a:p>
        </p:txBody>
      </p:sp>
      <p:grpSp>
        <p:nvGrpSpPr>
          <p:cNvPr id="23560" name="Group 33"/>
          <p:cNvGrpSpPr>
            <a:grpSpLocks noChangeAspect="1"/>
          </p:cNvGrpSpPr>
          <p:nvPr/>
        </p:nvGrpSpPr>
        <p:grpSpPr bwMode="auto">
          <a:xfrm>
            <a:off x="1028700" y="981075"/>
            <a:ext cx="2967038" cy="1295400"/>
            <a:chOff x="467544" y="2897602"/>
            <a:chExt cx="5029317" cy="2197038"/>
          </a:xfrm>
        </p:grpSpPr>
        <p:grpSp>
          <p:nvGrpSpPr>
            <p:cNvPr id="23567" name="Group 10"/>
            <p:cNvGrpSpPr>
              <a:grpSpLocks/>
            </p:cNvGrpSpPr>
            <p:nvPr/>
          </p:nvGrpSpPr>
          <p:grpSpPr bwMode="auto">
            <a:xfrm>
              <a:off x="467544" y="2897602"/>
              <a:ext cx="2000264" cy="1836457"/>
              <a:chOff x="642910" y="878163"/>
              <a:chExt cx="2000264" cy="183645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42910" y="1357419"/>
                <a:ext cx="1999349" cy="135699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580" name="TextBox 12"/>
              <p:cNvSpPr txBox="1">
                <a:spLocks noChangeArrowheads="1"/>
              </p:cNvSpPr>
              <p:nvPr/>
            </p:nvSpPr>
            <p:spPr bwMode="auto">
              <a:xfrm>
                <a:off x="1313368" y="1714489"/>
                <a:ext cx="565720" cy="678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b="1">
                    <a:solidFill>
                      <a:schemeClr val="bg1"/>
                    </a:solidFill>
                  </a:rPr>
                  <a:t>+</a:t>
                </a:r>
                <a:endParaRPr lang="en-GB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581" name="TextBox 13"/>
              <p:cNvSpPr txBox="1">
                <a:spLocks noChangeArrowheads="1"/>
              </p:cNvSpPr>
              <p:nvPr/>
            </p:nvSpPr>
            <p:spPr bwMode="auto">
              <a:xfrm>
                <a:off x="794708" y="878163"/>
                <a:ext cx="122982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/>
                  <a:t>fixation cross</a:t>
                </a:r>
                <a:endParaRPr lang="en-GB" sz="1400"/>
              </a:p>
            </p:txBody>
          </p:sp>
        </p:grpSp>
        <p:grpSp>
          <p:nvGrpSpPr>
            <p:cNvPr id="23568" name="Group 14"/>
            <p:cNvGrpSpPr>
              <a:grpSpLocks/>
            </p:cNvGrpSpPr>
            <p:nvPr/>
          </p:nvGrpSpPr>
          <p:grpSpPr bwMode="auto">
            <a:xfrm>
              <a:off x="1894583" y="3050385"/>
              <a:ext cx="2000264" cy="1885445"/>
              <a:chOff x="2069949" y="1030946"/>
              <a:chExt cx="2000264" cy="18854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69093" y="1559353"/>
                <a:ext cx="2002039" cy="135699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577" name="TextBox 16"/>
              <p:cNvSpPr txBox="1">
                <a:spLocks noChangeArrowheads="1"/>
              </p:cNvSpPr>
              <p:nvPr/>
            </p:nvSpPr>
            <p:spPr bwMode="auto">
              <a:xfrm>
                <a:off x="2656005" y="1908763"/>
                <a:ext cx="818416" cy="678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b="1">
                    <a:solidFill>
                      <a:schemeClr val="bg1"/>
                    </a:solidFill>
                  </a:rPr>
                  <a:t>&gt;&gt;</a:t>
                </a:r>
                <a:endParaRPr lang="en-GB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578" name="TextBox 17"/>
              <p:cNvSpPr txBox="1">
                <a:spLocks noChangeArrowheads="1"/>
              </p:cNvSpPr>
              <p:nvPr/>
            </p:nvSpPr>
            <p:spPr bwMode="auto">
              <a:xfrm>
                <a:off x="2881271" y="1030946"/>
                <a:ext cx="752851" cy="40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/>
                  <a:t>pace</a:t>
                </a:r>
                <a:endParaRPr lang="en-GB" sz="1400"/>
              </a:p>
            </p:txBody>
          </p:sp>
        </p:grpSp>
        <p:grpSp>
          <p:nvGrpSpPr>
            <p:cNvPr id="23569" name="Group 18"/>
            <p:cNvGrpSpPr>
              <a:grpSpLocks/>
            </p:cNvGrpSpPr>
            <p:nvPr/>
          </p:nvGrpSpPr>
          <p:grpSpPr bwMode="auto">
            <a:xfrm>
              <a:off x="3370771" y="3242895"/>
              <a:ext cx="2126090" cy="1851745"/>
              <a:chOff x="3546137" y="1223456"/>
              <a:chExt cx="2126090" cy="185174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546407" y="1718207"/>
                <a:ext cx="1999347" cy="13569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23572" name="Group 19"/>
              <p:cNvGrpSpPr>
                <a:grpSpLocks/>
              </p:cNvGrpSpPr>
              <p:nvPr/>
            </p:nvGrpSpPr>
            <p:grpSpPr bwMode="auto">
              <a:xfrm>
                <a:off x="3689013" y="1860758"/>
                <a:ext cx="1784946" cy="1143006"/>
                <a:chOff x="3796672" y="3646708"/>
                <a:chExt cx="1784946" cy="1143006"/>
              </a:xfrm>
            </p:grpSpPr>
            <p:pic>
              <p:nvPicPr>
                <p:cNvPr id="23574" name="Picture 22" descr="mains0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11111"/>
                <a:stretch>
                  <a:fillRect/>
                </a:stretch>
              </p:blipFill>
              <p:spPr bwMode="auto">
                <a:xfrm>
                  <a:off x="3796672" y="3646708"/>
                  <a:ext cx="892473" cy="11430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75" name="Picture 23" descr="mains0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11111"/>
                <a:stretch>
                  <a:fillRect/>
                </a:stretch>
              </p:blipFill>
              <p:spPr bwMode="auto">
                <a:xfrm flipH="1">
                  <a:off x="4689145" y="3646708"/>
                  <a:ext cx="892473" cy="11430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3573" name="TextBox 21"/>
              <p:cNvSpPr txBox="1">
                <a:spLocks noChangeArrowheads="1"/>
              </p:cNvSpPr>
              <p:nvPr/>
            </p:nvSpPr>
            <p:spPr bwMode="auto">
              <a:xfrm>
                <a:off x="4462016" y="1223456"/>
                <a:ext cx="1210211" cy="40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fr-FR" sz="1400"/>
                  <a:t>response</a:t>
                </a:r>
                <a:endParaRPr lang="en-GB" sz="1400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4678823" y="3861499"/>
              <a:ext cx="285237" cy="285400"/>
            </a:xfrm>
            <a:prstGeom prst="ellipse">
              <a:avLst/>
            </a:pr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3561" name="Picture 25" descr="Picture 14.png"/>
          <p:cNvPicPr>
            <a:picLocks noChangeAspect="1"/>
          </p:cNvPicPr>
          <p:nvPr/>
        </p:nvPicPr>
        <p:blipFill>
          <a:blip r:embed="rId4" cstate="print"/>
          <a:srcRect l="27344" t="16251" r="22656" b="5000"/>
          <a:stretch>
            <a:fillRect/>
          </a:stretch>
        </p:blipFill>
        <p:spPr bwMode="auto">
          <a:xfrm>
            <a:off x="539750" y="3071813"/>
            <a:ext cx="38465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26"/>
          <p:cNvSpPr txBox="1">
            <a:spLocks noChangeArrowheads="1"/>
          </p:cNvSpPr>
          <p:nvPr/>
        </p:nvSpPr>
        <p:spPr bwMode="auto">
          <a:xfrm>
            <a:off x="971550" y="2492375"/>
            <a:ext cx="32067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log-evidence of X-Y sparse mappings:</a:t>
            </a:r>
          </a:p>
          <a:p>
            <a:pPr algn="ctr"/>
            <a:r>
              <a:rPr lang="en-GB" sz="1400"/>
              <a:t>effect of lateralization</a:t>
            </a:r>
          </a:p>
        </p:txBody>
      </p:sp>
      <p:pic>
        <p:nvPicPr>
          <p:cNvPr id="23563" name="Picture 35" descr="Picture 13.png"/>
          <p:cNvPicPr>
            <a:picLocks noChangeAspect="1"/>
          </p:cNvPicPr>
          <p:nvPr/>
        </p:nvPicPr>
        <p:blipFill>
          <a:blip r:embed="rId5" cstate="print"/>
          <a:srcRect l="25781" t="16251" r="22656" b="5000"/>
          <a:stretch>
            <a:fillRect/>
          </a:stretch>
        </p:blipFill>
        <p:spPr bwMode="auto">
          <a:xfrm>
            <a:off x="4716463" y="3087688"/>
            <a:ext cx="39290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Box 36"/>
          <p:cNvSpPr txBox="1">
            <a:spLocks noChangeArrowheads="1"/>
          </p:cNvSpPr>
          <p:nvPr/>
        </p:nvSpPr>
        <p:spPr bwMode="auto">
          <a:xfrm>
            <a:off x="5108575" y="2492375"/>
            <a:ext cx="32956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log-evidence of X-Y bilateral mappings:</a:t>
            </a:r>
          </a:p>
          <a:p>
            <a:pPr algn="ctr"/>
            <a:r>
              <a:rPr lang="en-GB" sz="1400"/>
              <a:t>effect of spatial deployment </a:t>
            </a:r>
          </a:p>
        </p:txBody>
      </p:sp>
      <p:pic>
        <p:nvPicPr>
          <p:cNvPr id="23565" name="Picture 37" descr="Picture 22.png"/>
          <p:cNvPicPr>
            <a:picLocks noChangeAspect="1"/>
          </p:cNvPicPr>
          <p:nvPr/>
        </p:nvPicPr>
        <p:blipFill>
          <a:blip r:embed="rId6" cstate="print"/>
          <a:srcRect l="65625" t="58749" r="16406" b="27629"/>
          <a:stretch>
            <a:fillRect/>
          </a:stretch>
        </p:blipFill>
        <p:spPr bwMode="auto">
          <a:xfrm>
            <a:off x="6300788" y="1065213"/>
            <a:ext cx="24304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38" descr="Picture 22.png"/>
          <p:cNvPicPr>
            <a:picLocks noChangeAspect="1"/>
          </p:cNvPicPr>
          <p:nvPr/>
        </p:nvPicPr>
        <p:blipFill>
          <a:blip r:embed="rId6" cstate="print"/>
          <a:srcRect l="65625" t="73975" r="24860" b="10001"/>
          <a:stretch>
            <a:fillRect/>
          </a:stretch>
        </p:blipFill>
        <p:spPr bwMode="auto">
          <a:xfrm>
            <a:off x="4787900" y="993775"/>
            <a:ext cx="128746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fMRI time series analysis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spatial priors and model comparison</a:t>
            </a:r>
            <a:endParaRPr lang="en-US" i="1">
              <a:solidFill>
                <a:srgbClr val="336699"/>
              </a:solidFill>
            </a:endParaRP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4580" name="Picture 16" descr="onsets_exp_1_10_1best"/>
          <p:cNvPicPr>
            <a:picLocks noChangeAspect="1" noChangeArrowheads="1"/>
          </p:cNvPicPr>
          <p:nvPr/>
        </p:nvPicPr>
        <p:blipFill>
          <a:blip r:embed="rId3" cstate="print"/>
          <a:srcRect l="15314" t="52106" r="15314" b="4927"/>
          <a:stretch>
            <a:fillRect/>
          </a:stretch>
        </p:blipFill>
        <p:spPr bwMode="auto">
          <a:xfrm>
            <a:off x="6491288" y="1511300"/>
            <a:ext cx="2422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7" descr="onsets_exp_1_10_10best"/>
          <p:cNvPicPr>
            <a:picLocks noChangeAspect="1" noChangeArrowheads="1"/>
          </p:cNvPicPr>
          <p:nvPr/>
        </p:nvPicPr>
        <p:blipFill>
          <a:blip r:embed="rId4" cstate="print"/>
          <a:srcRect l="15088" t="53102" r="15541" b="3932"/>
          <a:stretch>
            <a:fillRect/>
          </a:stretch>
        </p:blipFill>
        <p:spPr bwMode="auto">
          <a:xfrm>
            <a:off x="6491288" y="4578350"/>
            <a:ext cx="2422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19"/>
          <p:cNvSpPr txBox="1">
            <a:spLocks noChangeArrowheads="1"/>
          </p:cNvSpPr>
          <p:nvPr/>
        </p:nvSpPr>
        <p:spPr bwMode="auto">
          <a:xfrm>
            <a:off x="6491288" y="1052513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PPM: regions best explained</a:t>
            </a:r>
          </a:p>
          <a:p>
            <a:pPr algn="ctr"/>
            <a:r>
              <a:rPr lang="en-GB" sz="1200"/>
              <a:t>by short-term memory model</a:t>
            </a:r>
            <a:endParaRPr lang="en-US" sz="1200"/>
          </a:p>
        </p:txBody>
      </p:sp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6629400" y="4076700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PPM: regions best explained by long-term memory model</a:t>
            </a:r>
            <a:endParaRPr lang="en-US" sz="1200"/>
          </a:p>
        </p:txBody>
      </p:sp>
      <p:grpSp>
        <p:nvGrpSpPr>
          <p:cNvPr id="24584" name="Group 40"/>
          <p:cNvGrpSpPr>
            <a:grpSpLocks/>
          </p:cNvGrpSpPr>
          <p:nvPr/>
        </p:nvGrpSpPr>
        <p:grpSpPr bwMode="auto">
          <a:xfrm>
            <a:off x="115888" y="3644900"/>
            <a:ext cx="3787775" cy="2578100"/>
            <a:chOff x="113" y="2296"/>
            <a:chExt cx="2386" cy="1624"/>
          </a:xfrm>
        </p:grpSpPr>
        <p:pic>
          <p:nvPicPr>
            <p:cNvPr id="24592" name="Picture 27" descr="graf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879" t="30922" r="12469" b="7657"/>
            <a:stretch>
              <a:fillRect/>
            </a:stretch>
          </p:blipFill>
          <p:spPr bwMode="auto">
            <a:xfrm>
              <a:off x="235" y="2535"/>
              <a:ext cx="2150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3" name="Text Box 28"/>
            <p:cNvSpPr txBox="1">
              <a:spLocks noChangeArrowheads="1"/>
            </p:cNvSpPr>
            <p:nvPr/>
          </p:nvSpPr>
          <p:spPr bwMode="auto">
            <a:xfrm>
              <a:off x="867" y="3728"/>
              <a:ext cx="9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6600"/>
                  </a:solidFill>
                </a:rPr>
                <a:t>fMRI time series</a:t>
              </a:r>
              <a:endParaRPr lang="en-US" sz="1400">
                <a:solidFill>
                  <a:srgbClr val="CC6600"/>
                </a:solidFill>
              </a:endParaRPr>
            </a:p>
          </p:txBody>
        </p:sp>
        <p:sp>
          <p:nvSpPr>
            <p:cNvPr id="24594" name="Text Box 29"/>
            <p:cNvSpPr txBox="1">
              <a:spLocks noChangeArrowheads="1"/>
            </p:cNvSpPr>
            <p:nvPr/>
          </p:nvSpPr>
          <p:spPr bwMode="auto">
            <a:xfrm>
              <a:off x="572" y="3057"/>
              <a:ext cx="6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6600"/>
                  </a:solidFill>
                </a:rPr>
                <a:t>GLM coeff</a:t>
              </a:r>
              <a:endParaRPr lang="en-US" sz="1400">
                <a:solidFill>
                  <a:srgbClr val="CC6600"/>
                </a:solidFill>
              </a:endParaRPr>
            </a:p>
          </p:txBody>
        </p:sp>
        <p:sp>
          <p:nvSpPr>
            <p:cNvPr id="24595" name="Text Box 30"/>
            <p:cNvSpPr txBox="1">
              <a:spLocks noChangeArrowheads="1"/>
            </p:cNvSpPr>
            <p:nvPr/>
          </p:nvSpPr>
          <p:spPr bwMode="auto">
            <a:xfrm>
              <a:off x="1128" y="2296"/>
              <a:ext cx="7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6600"/>
                  </a:solidFill>
                </a:rPr>
                <a:t>prior variance</a:t>
              </a:r>
            </a:p>
            <a:p>
              <a:r>
                <a:rPr lang="en-GB" sz="1400">
                  <a:solidFill>
                    <a:srgbClr val="CC6600"/>
                  </a:solidFill>
                </a:rPr>
                <a:t>of GLM coeff</a:t>
              </a:r>
              <a:endParaRPr lang="en-US" sz="1400">
                <a:solidFill>
                  <a:srgbClr val="CC6600"/>
                </a:solidFill>
              </a:endParaRPr>
            </a:p>
          </p:txBody>
        </p:sp>
        <p:sp>
          <p:nvSpPr>
            <p:cNvPr id="24596" name="Text Box 31"/>
            <p:cNvSpPr txBox="1">
              <a:spLocks noChangeArrowheads="1"/>
            </p:cNvSpPr>
            <p:nvPr/>
          </p:nvSpPr>
          <p:spPr bwMode="auto">
            <a:xfrm>
              <a:off x="113" y="2694"/>
              <a:ext cx="7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CC6600"/>
                  </a:solidFill>
                </a:rPr>
                <a:t>prior variance</a:t>
              </a:r>
            </a:p>
            <a:p>
              <a:r>
                <a:rPr lang="en-GB" sz="1400">
                  <a:solidFill>
                    <a:srgbClr val="CC6600"/>
                  </a:solidFill>
                </a:rPr>
                <a:t>of data noise</a:t>
              </a:r>
              <a:endParaRPr lang="en-US" sz="1400">
                <a:solidFill>
                  <a:srgbClr val="A50021"/>
                </a:solidFill>
              </a:endParaRPr>
            </a:p>
          </p:txBody>
        </p:sp>
        <p:sp>
          <p:nvSpPr>
            <p:cNvPr id="24597" name="Text Box 32"/>
            <p:cNvSpPr txBox="1">
              <a:spLocks noChangeArrowheads="1"/>
            </p:cNvSpPr>
            <p:nvPr/>
          </p:nvSpPr>
          <p:spPr bwMode="auto">
            <a:xfrm>
              <a:off x="1515" y="2704"/>
              <a:ext cx="9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400">
                  <a:solidFill>
                    <a:srgbClr val="CC6600"/>
                  </a:solidFill>
                </a:rPr>
                <a:t>AR coeff</a:t>
              </a:r>
            </a:p>
            <a:p>
              <a:pPr algn="r"/>
              <a:r>
                <a:rPr lang="en-GB" sz="1400">
                  <a:solidFill>
                    <a:srgbClr val="CC6600"/>
                  </a:solidFill>
                </a:rPr>
                <a:t>(correlated noise)</a:t>
              </a:r>
              <a:endParaRPr lang="en-US" sz="1400">
                <a:solidFill>
                  <a:srgbClr val="A50021"/>
                </a:solidFill>
              </a:endParaRPr>
            </a:p>
          </p:txBody>
        </p:sp>
      </p:grpSp>
      <p:grpSp>
        <p:nvGrpSpPr>
          <p:cNvPr id="24585" name="Group 33"/>
          <p:cNvGrpSpPr>
            <a:grpSpLocks/>
          </p:cNvGrpSpPr>
          <p:nvPr/>
        </p:nvGrpSpPr>
        <p:grpSpPr bwMode="auto">
          <a:xfrm>
            <a:off x="468313" y="1900238"/>
            <a:ext cx="3097212" cy="1312862"/>
            <a:chOff x="476" y="800"/>
            <a:chExt cx="1951" cy="827"/>
          </a:xfrm>
        </p:grpSpPr>
        <p:pic>
          <p:nvPicPr>
            <p:cNvPr id="24590" name="Picture 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" y="845"/>
              <a:ext cx="707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35"/>
            <p:cNvPicPr>
              <a:picLocks noChangeAspect="1" noChangeArrowheads="1"/>
            </p:cNvPicPr>
            <p:nvPr/>
          </p:nvPicPr>
          <p:blipFill>
            <a:blip r:embed="rId7" cstate="print"/>
            <a:srcRect l="53891" t="3712"/>
            <a:stretch>
              <a:fillRect/>
            </a:stretch>
          </p:blipFill>
          <p:spPr bwMode="auto">
            <a:xfrm>
              <a:off x="1338" y="800"/>
              <a:ext cx="1089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6" name="Picture 38" descr="onsets_exp_1_10_exp_10_design"/>
          <p:cNvPicPr>
            <a:picLocks noChangeAspect="1" noChangeArrowheads="1"/>
          </p:cNvPicPr>
          <p:nvPr/>
        </p:nvPicPr>
        <p:blipFill>
          <a:blip r:embed="rId8" cstate="print"/>
          <a:srcRect t="19920" r="32062" b="37953"/>
          <a:stretch>
            <a:fillRect/>
          </a:stretch>
        </p:blipFill>
        <p:spPr bwMode="auto">
          <a:xfrm>
            <a:off x="4606925" y="4967288"/>
            <a:ext cx="1612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39" descr="onsets_exp_1_10_exp_1_design"/>
          <p:cNvPicPr>
            <a:picLocks noChangeAspect="1" noChangeArrowheads="1"/>
          </p:cNvPicPr>
          <p:nvPr/>
        </p:nvPicPr>
        <p:blipFill>
          <a:blip r:embed="rId9" cstate="print"/>
          <a:srcRect l="226" t="19606" r="31911" b="38477"/>
          <a:stretch>
            <a:fillRect/>
          </a:stretch>
        </p:blipFill>
        <p:spPr bwMode="auto">
          <a:xfrm>
            <a:off x="4603750" y="1871663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 Box 41"/>
          <p:cNvSpPr txBox="1">
            <a:spLocks noChangeArrowheads="1"/>
          </p:cNvSpPr>
          <p:nvPr/>
        </p:nvSpPr>
        <p:spPr bwMode="auto">
          <a:xfrm>
            <a:off x="4298950" y="1412875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short-term memory</a:t>
            </a:r>
          </a:p>
          <a:p>
            <a:pPr algn="ctr"/>
            <a:r>
              <a:rPr lang="en-GB" sz="1200"/>
              <a:t>design matrix (X)</a:t>
            </a:r>
            <a:endParaRPr lang="en-US" sz="1200"/>
          </a:p>
        </p:txBody>
      </p:sp>
      <p:sp>
        <p:nvSpPr>
          <p:cNvPr id="24589" name="Text Box 42"/>
          <p:cNvSpPr txBox="1">
            <a:spLocks noChangeArrowheads="1"/>
          </p:cNvSpPr>
          <p:nvPr/>
        </p:nvSpPr>
        <p:spPr bwMode="auto">
          <a:xfrm>
            <a:off x="4300538" y="4484688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long-term memory</a:t>
            </a:r>
          </a:p>
          <a:p>
            <a:pPr algn="ctr"/>
            <a:r>
              <a:rPr lang="en-GB" sz="1200"/>
              <a:t>design matrix (X)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3228975" y="1143000"/>
            <a:ext cx="458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m</a:t>
            </a:r>
            <a:r>
              <a:rPr lang="en-GB" baseline="-25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2</a:t>
            </a:r>
            <a:endParaRPr lang="en-US">
              <a:solidFill>
                <a:srgbClr val="CC6600"/>
              </a:solidFill>
              <a:latin typeface="Arial Unicode MS" pitchFamily="1" charset="0"/>
              <a:cs typeface="Arial Unicode MS" pitchFamily="1" charset="0"/>
            </a:endParaRP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852488" y="1143000"/>
            <a:ext cx="4587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m</a:t>
            </a:r>
            <a:r>
              <a:rPr lang="en-GB" baseline="-25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1</a:t>
            </a:r>
            <a:endParaRPr lang="en-US">
              <a:solidFill>
                <a:srgbClr val="CC6600"/>
              </a:solidFill>
              <a:latin typeface="Arial Unicode MS" pitchFamily="1" charset="0"/>
              <a:cs typeface="Arial Unicode MS" pitchFamily="1" charset="0"/>
            </a:endParaRP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5426075" y="1143000"/>
            <a:ext cx="458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m</a:t>
            </a:r>
            <a:r>
              <a:rPr lang="en-GB" baseline="-25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3</a:t>
            </a:r>
            <a:endParaRPr lang="en-US" b="1">
              <a:solidFill>
                <a:srgbClr val="CC6600"/>
              </a:solidFill>
              <a:latin typeface="Arial Unicode MS" pitchFamily="1" charset="0"/>
              <a:cs typeface="Arial Unicode MS" pitchFamily="1" charset="0"/>
            </a:endParaRP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7712075" y="1143000"/>
            <a:ext cx="458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m</a:t>
            </a:r>
            <a:r>
              <a:rPr lang="en-GB" baseline="-25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rPr>
              <a:t>4</a:t>
            </a:r>
            <a:endParaRPr lang="en-US" b="1">
              <a:solidFill>
                <a:srgbClr val="CC6600"/>
              </a:solidFill>
              <a:latin typeface="Arial Unicode MS" pitchFamily="1" charset="0"/>
              <a:cs typeface="Arial Unicode MS" pitchFamily="1" charset="0"/>
            </a:endParaRP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2360613" y="1651000"/>
            <a:ext cx="2501900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6010275" y="1657350"/>
            <a:ext cx="2503488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cxnSp>
        <p:nvCxnSpPr>
          <p:cNvPr id="7177" name="AutoShape 17"/>
          <p:cNvCxnSpPr>
            <a:cxnSpLocks noChangeShapeType="1"/>
            <a:stCxn id="7178" idx="2"/>
            <a:endCxn id="7183" idx="3"/>
          </p:cNvCxnSpPr>
          <p:nvPr/>
        </p:nvCxnSpPr>
        <p:spPr bwMode="auto">
          <a:xfrm flipH="1" flipV="1">
            <a:off x="2960688" y="2979738"/>
            <a:ext cx="2698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178" name="Oval 18"/>
          <p:cNvSpPr>
            <a:spLocks noChangeAspect="1" noChangeArrowheads="1"/>
          </p:cNvSpPr>
          <p:nvPr/>
        </p:nvSpPr>
        <p:spPr bwMode="auto">
          <a:xfrm>
            <a:off x="3230563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3259138" y="2841625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V1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sp>
        <p:nvSpPr>
          <p:cNvPr id="7180" name="Oval 20"/>
          <p:cNvSpPr>
            <a:spLocks noChangeAspect="1" noChangeArrowheads="1"/>
          </p:cNvSpPr>
          <p:nvPr/>
        </p:nvSpPr>
        <p:spPr bwMode="auto">
          <a:xfrm>
            <a:off x="4021138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4048125" y="284638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V5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182" name="AutoShape 22"/>
          <p:cNvCxnSpPr>
            <a:cxnSpLocks noChangeShapeType="1"/>
            <a:stCxn id="7178" idx="5"/>
            <a:endCxn id="7180" idx="3"/>
          </p:cNvCxnSpPr>
          <p:nvPr/>
        </p:nvCxnSpPr>
        <p:spPr bwMode="auto">
          <a:xfrm>
            <a:off x="3598863" y="31369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183" name="Text Box 23"/>
          <p:cNvSpPr txBox="1">
            <a:spLocks noChangeArrowheads="1"/>
          </p:cNvSpPr>
          <p:nvPr/>
        </p:nvSpPr>
        <p:spPr bwMode="auto">
          <a:xfrm>
            <a:off x="2451100" y="2841625"/>
            <a:ext cx="509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stim</a:t>
            </a:r>
          </a:p>
        </p:txBody>
      </p:sp>
      <p:sp>
        <p:nvSpPr>
          <p:cNvPr id="7184" name="Oval 24"/>
          <p:cNvSpPr>
            <a:spLocks noChangeAspect="1" noChangeArrowheads="1"/>
          </p:cNvSpPr>
          <p:nvPr/>
        </p:nvSpPr>
        <p:spPr bwMode="auto">
          <a:xfrm>
            <a:off x="4021138" y="1976438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3960813" y="20605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PPC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186" name="AutoShape 26"/>
          <p:cNvCxnSpPr>
            <a:cxnSpLocks noChangeShapeType="1"/>
            <a:stCxn id="7180" idx="1"/>
            <a:endCxn id="7178" idx="7"/>
          </p:cNvCxnSpPr>
          <p:nvPr/>
        </p:nvCxnSpPr>
        <p:spPr bwMode="auto">
          <a:xfrm flipH="1">
            <a:off x="3598863" y="28321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187" name="AutoShape 27"/>
          <p:cNvCxnSpPr>
            <a:cxnSpLocks noChangeShapeType="1"/>
            <a:stCxn id="7184" idx="5"/>
            <a:endCxn id="7180" idx="7"/>
          </p:cNvCxnSpPr>
          <p:nvPr/>
        </p:nvCxnSpPr>
        <p:spPr bwMode="auto">
          <a:xfrm>
            <a:off x="4389438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2984500" y="160020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attention</a:t>
            </a:r>
          </a:p>
        </p:txBody>
      </p:sp>
      <p:sp>
        <p:nvSpPr>
          <p:cNvPr id="7189" name="Oval 29"/>
          <p:cNvSpPr>
            <a:spLocks noChangeArrowheads="1"/>
          </p:cNvSpPr>
          <p:nvPr/>
        </p:nvSpPr>
        <p:spPr bwMode="auto">
          <a:xfrm>
            <a:off x="4238625" y="2490788"/>
            <a:ext cx="144463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cxnSp>
        <p:nvCxnSpPr>
          <p:cNvPr id="7190" name="AutoShape 30"/>
          <p:cNvCxnSpPr>
            <a:cxnSpLocks noChangeShapeType="1"/>
            <a:stCxn id="7180" idx="1"/>
            <a:endCxn id="7184" idx="3"/>
          </p:cNvCxnSpPr>
          <p:nvPr/>
        </p:nvCxnSpPr>
        <p:spPr bwMode="auto">
          <a:xfrm flipV="1">
            <a:off x="4084638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91" name="Line 31"/>
          <p:cNvSpPr>
            <a:spLocks noChangeShapeType="1"/>
          </p:cNvSpPr>
          <p:nvPr/>
        </p:nvSpPr>
        <p:spPr bwMode="auto">
          <a:xfrm>
            <a:off x="3427413" y="1908175"/>
            <a:ext cx="381000" cy="914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cxnSp>
        <p:nvCxnSpPr>
          <p:cNvPr id="7192" name="AutoShape 32"/>
          <p:cNvCxnSpPr>
            <a:cxnSpLocks noChangeShapeType="1"/>
            <a:stCxn id="7193" idx="2"/>
            <a:endCxn id="7198" idx="3"/>
          </p:cNvCxnSpPr>
          <p:nvPr/>
        </p:nvCxnSpPr>
        <p:spPr bwMode="auto">
          <a:xfrm flipH="1" flipV="1">
            <a:off x="584200" y="2979738"/>
            <a:ext cx="2698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193" name="Oval 33"/>
          <p:cNvSpPr>
            <a:spLocks noChangeAspect="1" noChangeArrowheads="1"/>
          </p:cNvSpPr>
          <p:nvPr/>
        </p:nvSpPr>
        <p:spPr bwMode="auto">
          <a:xfrm>
            <a:off x="854075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Text Box 34"/>
          <p:cNvSpPr txBox="1">
            <a:spLocks noChangeArrowheads="1"/>
          </p:cNvSpPr>
          <p:nvPr/>
        </p:nvSpPr>
        <p:spPr bwMode="auto">
          <a:xfrm>
            <a:off x="882650" y="2841625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V1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sp>
        <p:nvSpPr>
          <p:cNvPr id="7195" name="Oval 35"/>
          <p:cNvSpPr>
            <a:spLocks noChangeAspect="1" noChangeArrowheads="1"/>
          </p:cNvSpPr>
          <p:nvPr/>
        </p:nvSpPr>
        <p:spPr bwMode="auto">
          <a:xfrm>
            <a:off x="1644650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Text Box 36"/>
          <p:cNvSpPr txBox="1">
            <a:spLocks noChangeArrowheads="1"/>
          </p:cNvSpPr>
          <p:nvPr/>
        </p:nvSpPr>
        <p:spPr bwMode="auto">
          <a:xfrm>
            <a:off x="1671638" y="2846388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V5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197" name="AutoShape 37"/>
          <p:cNvCxnSpPr>
            <a:cxnSpLocks noChangeShapeType="1"/>
            <a:stCxn id="7193" idx="5"/>
            <a:endCxn id="7195" idx="3"/>
          </p:cNvCxnSpPr>
          <p:nvPr/>
        </p:nvCxnSpPr>
        <p:spPr bwMode="auto">
          <a:xfrm>
            <a:off x="1222375" y="31369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198" name="Text Box 38"/>
          <p:cNvSpPr txBox="1">
            <a:spLocks noChangeArrowheads="1"/>
          </p:cNvSpPr>
          <p:nvPr/>
        </p:nvSpPr>
        <p:spPr bwMode="auto">
          <a:xfrm>
            <a:off x="74613" y="2841625"/>
            <a:ext cx="50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stim</a:t>
            </a:r>
          </a:p>
        </p:txBody>
      </p:sp>
      <p:sp>
        <p:nvSpPr>
          <p:cNvPr id="7199" name="Oval 39"/>
          <p:cNvSpPr>
            <a:spLocks noChangeAspect="1" noChangeArrowheads="1"/>
          </p:cNvSpPr>
          <p:nvPr/>
        </p:nvSpPr>
        <p:spPr bwMode="auto">
          <a:xfrm>
            <a:off x="1644650" y="1976438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00" name="Text Box 40"/>
          <p:cNvSpPr txBox="1">
            <a:spLocks noChangeArrowheads="1"/>
          </p:cNvSpPr>
          <p:nvPr/>
        </p:nvSpPr>
        <p:spPr bwMode="auto">
          <a:xfrm>
            <a:off x="1584325" y="20605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PPC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201" name="AutoShape 41"/>
          <p:cNvCxnSpPr>
            <a:cxnSpLocks noChangeShapeType="1"/>
            <a:stCxn id="7195" idx="1"/>
            <a:endCxn id="7193" idx="7"/>
          </p:cNvCxnSpPr>
          <p:nvPr/>
        </p:nvCxnSpPr>
        <p:spPr bwMode="auto">
          <a:xfrm flipH="1">
            <a:off x="1222375" y="28321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202" name="AutoShape 42"/>
          <p:cNvCxnSpPr>
            <a:cxnSpLocks noChangeShapeType="1"/>
            <a:stCxn id="7199" idx="5"/>
            <a:endCxn id="7195" idx="7"/>
          </p:cNvCxnSpPr>
          <p:nvPr/>
        </p:nvCxnSpPr>
        <p:spPr bwMode="auto">
          <a:xfrm>
            <a:off x="2012950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03" name="Text Box 43"/>
          <p:cNvSpPr txBox="1">
            <a:spLocks noChangeArrowheads="1"/>
          </p:cNvSpPr>
          <p:nvPr/>
        </p:nvSpPr>
        <p:spPr bwMode="auto">
          <a:xfrm>
            <a:off x="608013" y="160020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attention</a:t>
            </a:r>
          </a:p>
        </p:txBody>
      </p:sp>
      <p:sp>
        <p:nvSpPr>
          <p:cNvPr id="7204" name="Oval 44"/>
          <p:cNvSpPr>
            <a:spLocks noChangeArrowheads="1"/>
          </p:cNvSpPr>
          <p:nvPr/>
        </p:nvSpPr>
        <p:spPr bwMode="auto">
          <a:xfrm>
            <a:off x="1862138" y="2490788"/>
            <a:ext cx="144462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cxnSp>
        <p:nvCxnSpPr>
          <p:cNvPr id="7205" name="AutoShape 45"/>
          <p:cNvCxnSpPr>
            <a:cxnSpLocks noChangeShapeType="1"/>
            <a:stCxn id="7195" idx="1"/>
            <a:endCxn id="7199" idx="3"/>
          </p:cNvCxnSpPr>
          <p:nvPr/>
        </p:nvCxnSpPr>
        <p:spPr bwMode="auto">
          <a:xfrm flipV="1">
            <a:off x="1708150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06" name="AutoShape 46"/>
          <p:cNvCxnSpPr>
            <a:cxnSpLocks noChangeShapeType="1"/>
          </p:cNvCxnSpPr>
          <p:nvPr/>
        </p:nvCxnSpPr>
        <p:spPr bwMode="auto">
          <a:xfrm>
            <a:off x="1557338" y="1752600"/>
            <a:ext cx="457200" cy="800100"/>
          </a:xfrm>
          <a:prstGeom prst="curvedConnector3">
            <a:avLst>
              <a:gd name="adj1" fmla="val 150000"/>
            </a:avLst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</p:spPr>
      </p:cxnSp>
      <p:cxnSp>
        <p:nvCxnSpPr>
          <p:cNvPr id="7207" name="AutoShape 47"/>
          <p:cNvCxnSpPr>
            <a:cxnSpLocks noChangeShapeType="1"/>
            <a:stCxn id="7208" idx="2"/>
            <a:endCxn id="7213" idx="3"/>
          </p:cNvCxnSpPr>
          <p:nvPr/>
        </p:nvCxnSpPr>
        <p:spPr bwMode="auto">
          <a:xfrm flipH="1" flipV="1">
            <a:off x="5156200" y="2979738"/>
            <a:ext cx="2698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208" name="Oval 48"/>
          <p:cNvSpPr>
            <a:spLocks noChangeAspect="1" noChangeArrowheads="1"/>
          </p:cNvSpPr>
          <p:nvPr/>
        </p:nvSpPr>
        <p:spPr bwMode="auto">
          <a:xfrm>
            <a:off x="5426075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09" name="Text Box 49"/>
          <p:cNvSpPr txBox="1">
            <a:spLocks noChangeArrowheads="1"/>
          </p:cNvSpPr>
          <p:nvPr/>
        </p:nvSpPr>
        <p:spPr bwMode="auto">
          <a:xfrm>
            <a:off x="5454650" y="2841625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V1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sp>
        <p:nvSpPr>
          <p:cNvPr id="7210" name="Oval 50"/>
          <p:cNvSpPr>
            <a:spLocks noChangeAspect="1" noChangeArrowheads="1"/>
          </p:cNvSpPr>
          <p:nvPr/>
        </p:nvSpPr>
        <p:spPr bwMode="auto">
          <a:xfrm>
            <a:off x="6216650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11" name="Text Box 51"/>
          <p:cNvSpPr txBox="1">
            <a:spLocks noChangeArrowheads="1"/>
          </p:cNvSpPr>
          <p:nvPr/>
        </p:nvSpPr>
        <p:spPr bwMode="auto">
          <a:xfrm>
            <a:off x="6243638" y="2846388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V5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212" name="AutoShape 52"/>
          <p:cNvCxnSpPr>
            <a:cxnSpLocks noChangeShapeType="1"/>
            <a:stCxn id="7208" idx="5"/>
            <a:endCxn id="7210" idx="3"/>
          </p:cNvCxnSpPr>
          <p:nvPr/>
        </p:nvCxnSpPr>
        <p:spPr bwMode="auto">
          <a:xfrm>
            <a:off x="5794375" y="31369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213" name="Text Box 53"/>
          <p:cNvSpPr txBox="1">
            <a:spLocks noChangeArrowheads="1"/>
          </p:cNvSpPr>
          <p:nvPr/>
        </p:nvSpPr>
        <p:spPr bwMode="auto">
          <a:xfrm>
            <a:off x="4646613" y="2841625"/>
            <a:ext cx="50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stim</a:t>
            </a:r>
          </a:p>
        </p:txBody>
      </p:sp>
      <p:sp>
        <p:nvSpPr>
          <p:cNvPr id="7214" name="Oval 54"/>
          <p:cNvSpPr>
            <a:spLocks noChangeAspect="1" noChangeArrowheads="1"/>
          </p:cNvSpPr>
          <p:nvPr/>
        </p:nvSpPr>
        <p:spPr bwMode="auto">
          <a:xfrm>
            <a:off x="6216650" y="1976438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15" name="Text Box 55"/>
          <p:cNvSpPr txBox="1">
            <a:spLocks noChangeArrowheads="1"/>
          </p:cNvSpPr>
          <p:nvPr/>
        </p:nvSpPr>
        <p:spPr bwMode="auto">
          <a:xfrm>
            <a:off x="6156325" y="20605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PPC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216" name="AutoShape 56"/>
          <p:cNvCxnSpPr>
            <a:cxnSpLocks noChangeShapeType="1"/>
            <a:stCxn id="7210" idx="1"/>
            <a:endCxn id="7208" idx="7"/>
          </p:cNvCxnSpPr>
          <p:nvPr/>
        </p:nvCxnSpPr>
        <p:spPr bwMode="auto">
          <a:xfrm flipH="1">
            <a:off x="5794375" y="28321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217" name="AutoShape 57"/>
          <p:cNvCxnSpPr>
            <a:cxnSpLocks noChangeShapeType="1"/>
            <a:stCxn id="7214" idx="5"/>
            <a:endCxn id="7210" idx="7"/>
          </p:cNvCxnSpPr>
          <p:nvPr/>
        </p:nvCxnSpPr>
        <p:spPr bwMode="auto">
          <a:xfrm>
            <a:off x="6584950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18" name="Text Box 58"/>
          <p:cNvSpPr txBox="1">
            <a:spLocks noChangeArrowheads="1"/>
          </p:cNvSpPr>
          <p:nvPr/>
        </p:nvSpPr>
        <p:spPr bwMode="auto">
          <a:xfrm>
            <a:off x="5180013" y="160020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attention</a:t>
            </a:r>
          </a:p>
        </p:txBody>
      </p:sp>
      <p:sp>
        <p:nvSpPr>
          <p:cNvPr id="7219" name="Oval 59"/>
          <p:cNvSpPr>
            <a:spLocks noChangeArrowheads="1"/>
          </p:cNvSpPr>
          <p:nvPr/>
        </p:nvSpPr>
        <p:spPr bwMode="auto">
          <a:xfrm>
            <a:off x="6434138" y="2490788"/>
            <a:ext cx="144462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cxnSp>
        <p:nvCxnSpPr>
          <p:cNvPr id="7220" name="AutoShape 60"/>
          <p:cNvCxnSpPr>
            <a:cxnSpLocks noChangeShapeType="1"/>
            <a:stCxn id="7210" idx="1"/>
            <a:endCxn id="7214" idx="3"/>
          </p:cNvCxnSpPr>
          <p:nvPr/>
        </p:nvCxnSpPr>
        <p:spPr bwMode="auto">
          <a:xfrm flipV="1">
            <a:off x="6280150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21" name="Line 61"/>
          <p:cNvSpPr>
            <a:spLocks noChangeShapeType="1"/>
          </p:cNvSpPr>
          <p:nvPr/>
        </p:nvSpPr>
        <p:spPr bwMode="auto">
          <a:xfrm>
            <a:off x="5637213" y="1905000"/>
            <a:ext cx="381000" cy="914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222" name="Line 62"/>
          <p:cNvSpPr>
            <a:spLocks noChangeShapeType="1"/>
          </p:cNvSpPr>
          <p:nvPr/>
        </p:nvSpPr>
        <p:spPr bwMode="auto">
          <a:xfrm>
            <a:off x="6043613" y="1866900"/>
            <a:ext cx="228600" cy="152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cxnSp>
        <p:nvCxnSpPr>
          <p:cNvPr id="7223" name="AutoShape 63"/>
          <p:cNvCxnSpPr>
            <a:cxnSpLocks noChangeShapeType="1"/>
            <a:stCxn id="7224" idx="2"/>
            <a:endCxn id="7229" idx="3"/>
          </p:cNvCxnSpPr>
          <p:nvPr/>
        </p:nvCxnSpPr>
        <p:spPr bwMode="auto">
          <a:xfrm flipH="1" flipV="1">
            <a:off x="7443788" y="2979738"/>
            <a:ext cx="2698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224" name="Oval 64"/>
          <p:cNvSpPr>
            <a:spLocks noChangeAspect="1" noChangeArrowheads="1"/>
          </p:cNvSpPr>
          <p:nvPr/>
        </p:nvSpPr>
        <p:spPr bwMode="auto">
          <a:xfrm>
            <a:off x="7713663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25" name="Text Box 65"/>
          <p:cNvSpPr txBox="1">
            <a:spLocks noChangeArrowheads="1"/>
          </p:cNvSpPr>
          <p:nvPr/>
        </p:nvSpPr>
        <p:spPr bwMode="auto">
          <a:xfrm>
            <a:off x="7742238" y="2841625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V1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sp>
        <p:nvSpPr>
          <p:cNvPr id="7226" name="Oval 66"/>
          <p:cNvSpPr>
            <a:spLocks noChangeAspect="1" noChangeArrowheads="1"/>
          </p:cNvSpPr>
          <p:nvPr/>
        </p:nvSpPr>
        <p:spPr bwMode="auto">
          <a:xfrm>
            <a:off x="8504238" y="2768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27" name="Text Box 67"/>
          <p:cNvSpPr txBox="1">
            <a:spLocks noChangeArrowheads="1"/>
          </p:cNvSpPr>
          <p:nvPr/>
        </p:nvSpPr>
        <p:spPr bwMode="auto">
          <a:xfrm>
            <a:off x="8531225" y="284638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V5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228" name="AutoShape 68"/>
          <p:cNvCxnSpPr>
            <a:cxnSpLocks noChangeShapeType="1"/>
            <a:stCxn id="7224" idx="5"/>
            <a:endCxn id="7226" idx="3"/>
          </p:cNvCxnSpPr>
          <p:nvPr/>
        </p:nvCxnSpPr>
        <p:spPr bwMode="auto">
          <a:xfrm>
            <a:off x="8081963" y="31369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229" name="Text Box 69"/>
          <p:cNvSpPr txBox="1">
            <a:spLocks noChangeArrowheads="1"/>
          </p:cNvSpPr>
          <p:nvPr/>
        </p:nvSpPr>
        <p:spPr bwMode="auto">
          <a:xfrm>
            <a:off x="6934200" y="2841625"/>
            <a:ext cx="509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stim</a:t>
            </a:r>
          </a:p>
        </p:txBody>
      </p:sp>
      <p:sp>
        <p:nvSpPr>
          <p:cNvPr id="7230" name="Oval 70"/>
          <p:cNvSpPr>
            <a:spLocks noChangeAspect="1" noChangeArrowheads="1"/>
          </p:cNvSpPr>
          <p:nvPr/>
        </p:nvSpPr>
        <p:spPr bwMode="auto">
          <a:xfrm>
            <a:off x="8504238" y="1976438"/>
            <a:ext cx="431800" cy="4318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5E5E5E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31" name="Text Box 71"/>
          <p:cNvSpPr txBox="1">
            <a:spLocks noChangeArrowheads="1"/>
          </p:cNvSpPr>
          <p:nvPr/>
        </p:nvSpPr>
        <p:spPr bwMode="auto">
          <a:xfrm>
            <a:off x="8443913" y="20605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b="1">
                <a:solidFill>
                  <a:srgbClr val="000000"/>
                </a:solidFill>
                <a:latin typeface="Arial Unicode MS" pitchFamily="1" charset="0"/>
              </a:rPr>
              <a:t>PPC</a:t>
            </a:r>
            <a:endParaRPr lang="de-DE" sz="1400" b="1" baseline="-25000">
              <a:solidFill>
                <a:srgbClr val="000000"/>
              </a:solidFill>
              <a:latin typeface="Arial Unicode MS" pitchFamily="1" charset="0"/>
            </a:endParaRPr>
          </a:p>
        </p:txBody>
      </p:sp>
      <p:cxnSp>
        <p:nvCxnSpPr>
          <p:cNvPr id="7232" name="AutoShape 72"/>
          <p:cNvCxnSpPr>
            <a:cxnSpLocks noChangeShapeType="1"/>
            <a:stCxn id="7226" idx="1"/>
            <a:endCxn id="7224" idx="7"/>
          </p:cNvCxnSpPr>
          <p:nvPr/>
        </p:nvCxnSpPr>
        <p:spPr bwMode="auto">
          <a:xfrm flipH="1">
            <a:off x="8081963" y="28321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233" name="AutoShape 73"/>
          <p:cNvCxnSpPr>
            <a:cxnSpLocks noChangeShapeType="1"/>
            <a:stCxn id="7230" idx="5"/>
            <a:endCxn id="7226" idx="7"/>
          </p:cNvCxnSpPr>
          <p:nvPr/>
        </p:nvCxnSpPr>
        <p:spPr bwMode="auto">
          <a:xfrm>
            <a:off x="8872538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34" name="Text Box 74"/>
          <p:cNvSpPr txBox="1">
            <a:spLocks noChangeArrowheads="1"/>
          </p:cNvSpPr>
          <p:nvPr/>
        </p:nvSpPr>
        <p:spPr bwMode="auto">
          <a:xfrm>
            <a:off x="7467600" y="160020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400">
                <a:latin typeface="Arial Unicode MS" pitchFamily="1" charset="0"/>
              </a:rPr>
              <a:t>attention</a:t>
            </a:r>
          </a:p>
        </p:txBody>
      </p:sp>
      <p:sp>
        <p:nvSpPr>
          <p:cNvPr id="7235" name="Oval 75"/>
          <p:cNvSpPr>
            <a:spLocks noChangeArrowheads="1"/>
          </p:cNvSpPr>
          <p:nvPr/>
        </p:nvSpPr>
        <p:spPr bwMode="auto">
          <a:xfrm>
            <a:off x="8721725" y="2490788"/>
            <a:ext cx="144463" cy="1444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cxnSp>
        <p:nvCxnSpPr>
          <p:cNvPr id="7236" name="AutoShape 76"/>
          <p:cNvCxnSpPr>
            <a:cxnSpLocks noChangeShapeType="1"/>
            <a:stCxn id="7226" idx="1"/>
            <a:endCxn id="7230" idx="3"/>
          </p:cNvCxnSpPr>
          <p:nvPr/>
        </p:nvCxnSpPr>
        <p:spPr bwMode="auto">
          <a:xfrm flipV="1">
            <a:off x="8567738" y="2344738"/>
            <a:ext cx="0" cy="487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37" name="AutoShape 77"/>
          <p:cNvCxnSpPr>
            <a:cxnSpLocks noChangeShapeType="1"/>
          </p:cNvCxnSpPr>
          <p:nvPr/>
        </p:nvCxnSpPr>
        <p:spPr bwMode="auto">
          <a:xfrm rot="10800000" flipV="1">
            <a:off x="8242300" y="2247900"/>
            <a:ext cx="266700" cy="571500"/>
          </a:xfrm>
          <a:prstGeom prst="curvedConnector2">
            <a:avLst/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</p:spPr>
      </p:cxnSp>
      <p:sp>
        <p:nvSpPr>
          <p:cNvPr id="7238" name="Line 78"/>
          <p:cNvSpPr>
            <a:spLocks noChangeShapeType="1"/>
          </p:cNvSpPr>
          <p:nvPr/>
        </p:nvSpPr>
        <p:spPr bwMode="auto">
          <a:xfrm>
            <a:off x="8331200" y="1866900"/>
            <a:ext cx="228600" cy="152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7239" name="Group 107"/>
          <p:cNvGrpSpPr>
            <a:grpSpLocks noChangeAspect="1"/>
          </p:cNvGrpSpPr>
          <p:nvPr/>
        </p:nvGrpSpPr>
        <p:grpSpPr bwMode="auto">
          <a:xfrm>
            <a:off x="609600" y="4178300"/>
            <a:ext cx="1660525" cy="1957388"/>
            <a:chOff x="3935" y="2544"/>
            <a:chExt cx="1297" cy="1528"/>
          </a:xfrm>
        </p:grpSpPr>
        <p:pic>
          <p:nvPicPr>
            <p:cNvPr id="7274" name="Picture 108" descr="bmcKlaa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2544"/>
              <a:ext cx="124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5" name="Rectangle 109"/>
            <p:cNvSpPr>
              <a:spLocks noChangeAspect="1" noChangeArrowheads="1"/>
            </p:cNvSpPr>
            <p:nvPr/>
          </p:nvSpPr>
          <p:spPr bwMode="auto">
            <a:xfrm>
              <a:off x="4128" y="3888"/>
              <a:ext cx="100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276" name="Text Box 110"/>
            <p:cNvSpPr txBox="1">
              <a:spLocks noChangeAspect="1" noChangeArrowheads="1"/>
            </p:cNvSpPr>
            <p:nvPr/>
          </p:nvSpPr>
          <p:spPr bwMode="auto">
            <a:xfrm>
              <a:off x="4233" y="3881"/>
              <a:ext cx="2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m</a:t>
              </a:r>
              <a:r>
                <a:rPr lang="en-US" sz="1000" baseline="-25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1</a:t>
              </a:r>
              <a:endParaRPr lang="en-US" sz="1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endParaRPr>
            </a:p>
          </p:txBody>
        </p:sp>
        <p:sp>
          <p:nvSpPr>
            <p:cNvPr id="7277" name="Text Box 111"/>
            <p:cNvSpPr txBox="1">
              <a:spLocks noChangeAspect="1" noChangeArrowheads="1"/>
            </p:cNvSpPr>
            <p:nvPr/>
          </p:nvSpPr>
          <p:spPr bwMode="auto">
            <a:xfrm>
              <a:off x="4425" y="3881"/>
              <a:ext cx="2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m</a:t>
              </a:r>
              <a:r>
                <a:rPr lang="en-US" sz="1000" baseline="-25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2</a:t>
              </a:r>
              <a:endParaRPr lang="en-US" sz="1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endParaRPr>
            </a:p>
          </p:txBody>
        </p:sp>
        <p:sp>
          <p:nvSpPr>
            <p:cNvPr id="7278" name="Text Box 112"/>
            <p:cNvSpPr txBox="1">
              <a:spLocks noChangeAspect="1" noChangeArrowheads="1"/>
            </p:cNvSpPr>
            <p:nvPr/>
          </p:nvSpPr>
          <p:spPr bwMode="auto">
            <a:xfrm>
              <a:off x="4617" y="3881"/>
              <a:ext cx="2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m</a:t>
              </a:r>
              <a:r>
                <a:rPr lang="en-US" sz="1000" baseline="-25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3</a:t>
              </a:r>
              <a:endParaRPr lang="en-US" sz="1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endParaRPr>
            </a:p>
          </p:txBody>
        </p:sp>
        <p:sp>
          <p:nvSpPr>
            <p:cNvPr id="7279" name="Text Box 113"/>
            <p:cNvSpPr txBox="1">
              <a:spLocks noChangeAspect="1" noChangeArrowheads="1"/>
            </p:cNvSpPr>
            <p:nvPr/>
          </p:nvSpPr>
          <p:spPr bwMode="auto">
            <a:xfrm>
              <a:off x="4810" y="3881"/>
              <a:ext cx="26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m</a:t>
              </a:r>
              <a:r>
                <a:rPr lang="en-US" sz="1000" baseline="-25000">
                  <a:solidFill>
                    <a:srgbClr val="CC6600"/>
                  </a:solidFill>
                  <a:latin typeface="Arial Unicode MS" pitchFamily="1" charset="0"/>
                  <a:cs typeface="Arial Unicode MS" pitchFamily="1" charset="0"/>
                </a:rPr>
                <a:t>4</a:t>
              </a:r>
              <a:endParaRPr lang="en-US" sz="1000">
                <a:solidFill>
                  <a:srgbClr val="CC6600"/>
                </a:solidFill>
                <a:latin typeface="Arial Unicode MS" pitchFamily="1" charset="0"/>
                <a:cs typeface="Arial Unicode MS" pitchFamily="1" charset="0"/>
              </a:endParaRPr>
            </a:p>
          </p:txBody>
        </p:sp>
        <p:sp>
          <p:nvSpPr>
            <p:cNvPr id="7280" name="Rectangle 114"/>
            <p:cNvSpPr>
              <a:spLocks noChangeAspect="1" noChangeArrowheads="1"/>
            </p:cNvSpPr>
            <p:nvPr/>
          </p:nvSpPr>
          <p:spPr bwMode="auto">
            <a:xfrm>
              <a:off x="3999" y="2592"/>
              <a:ext cx="144" cy="1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281" name="Text Box 115"/>
            <p:cNvSpPr txBox="1">
              <a:spLocks noChangeAspect="1" noChangeArrowheads="1"/>
            </p:cNvSpPr>
            <p:nvPr/>
          </p:nvSpPr>
          <p:spPr bwMode="auto">
            <a:xfrm>
              <a:off x="3935" y="2577"/>
              <a:ext cx="25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latin typeface="Arial Unicode MS" pitchFamily="1" charset="0"/>
                  <a:cs typeface="Arial Unicode MS" pitchFamily="1" charset="0"/>
                </a:rPr>
                <a:t>15</a:t>
              </a:r>
            </a:p>
          </p:txBody>
        </p:sp>
        <p:sp>
          <p:nvSpPr>
            <p:cNvPr id="7282" name="Text Box 116"/>
            <p:cNvSpPr txBox="1">
              <a:spLocks noChangeAspect="1" noChangeArrowheads="1"/>
            </p:cNvSpPr>
            <p:nvPr/>
          </p:nvSpPr>
          <p:spPr bwMode="auto">
            <a:xfrm>
              <a:off x="3936" y="2977"/>
              <a:ext cx="25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latin typeface="Arial Unicode MS" pitchFamily="1" charset="0"/>
                  <a:cs typeface="Arial Unicode MS" pitchFamily="1" charset="0"/>
                </a:rPr>
                <a:t>10</a:t>
              </a:r>
            </a:p>
          </p:txBody>
        </p:sp>
        <p:sp>
          <p:nvSpPr>
            <p:cNvPr id="7283" name="Text Box 117"/>
            <p:cNvSpPr txBox="1">
              <a:spLocks noChangeAspect="1" noChangeArrowheads="1"/>
            </p:cNvSpPr>
            <p:nvPr/>
          </p:nvSpPr>
          <p:spPr bwMode="auto">
            <a:xfrm>
              <a:off x="3980" y="3387"/>
              <a:ext cx="19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latin typeface="Arial Unicode MS" pitchFamily="1" charset="0"/>
                  <a:cs typeface="Arial Unicode MS" pitchFamily="1" charset="0"/>
                </a:rPr>
                <a:t>5</a:t>
              </a:r>
            </a:p>
          </p:txBody>
        </p:sp>
        <p:sp>
          <p:nvSpPr>
            <p:cNvPr id="7284" name="Text Box 118"/>
            <p:cNvSpPr txBox="1">
              <a:spLocks noChangeAspect="1" noChangeArrowheads="1"/>
            </p:cNvSpPr>
            <p:nvPr/>
          </p:nvSpPr>
          <p:spPr bwMode="auto">
            <a:xfrm>
              <a:off x="3980" y="3792"/>
              <a:ext cx="19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latin typeface="Arial Unicode MS" pitchFamily="1" charset="0"/>
                  <a:cs typeface="Arial Unicode MS" pitchFamily="1" charset="0"/>
                </a:rPr>
                <a:t>0</a:t>
              </a:r>
            </a:p>
          </p:txBody>
        </p:sp>
      </p:grpSp>
      <p:grpSp>
        <p:nvGrpSpPr>
          <p:cNvPr id="7240" name="Group 126"/>
          <p:cNvGrpSpPr>
            <a:grpSpLocks/>
          </p:cNvGrpSpPr>
          <p:nvPr/>
        </p:nvGrpSpPr>
        <p:grpSpPr bwMode="auto">
          <a:xfrm>
            <a:off x="3810000" y="3797300"/>
            <a:ext cx="4876800" cy="2755900"/>
            <a:chOff x="2400" y="2392"/>
            <a:chExt cx="3072" cy="1736"/>
          </a:xfrm>
        </p:grpSpPr>
        <p:pic>
          <p:nvPicPr>
            <p:cNvPr id="7245" name="Picture 80" descr="cortex"/>
            <p:cNvPicPr>
              <a:picLocks noChangeAspect="1" noChangeArrowheads="1"/>
            </p:cNvPicPr>
            <p:nvPr/>
          </p:nvPicPr>
          <p:blipFill>
            <a:blip r:embed="rId5" cstate="print"/>
            <a:srcRect l="15842" t="10330" r="16165" b="7809"/>
            <a:stretch>
              <a:fillRect/>
            </a:stretch>
          </p:blipFill>
          <p:spPr bwMode="auto">
            <a:xfrm>
              <a:off x="3216" y="2560"/>
              <a:ext cx="1736" cy="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46" name="AutoShape 81"/>
            <p:cNvCxnSpPr>
              <a:cxnSpLocks noChangeAspect="1" noChangeShapeType="1"/>
              <a:stCxn id="7247" idx="2"/>
              <a:endCxn id="7252" idx="3"/>
            </p:cNvCxnSpPr>
            <p:nvPr/>
          </p:nvCxnSpPr>
          <p:spPr bwMode="auto">
            <a:xfrm flipH="1" flipV="1">
              <a:off x="2721" y="3319"/>
              <a:ext cx="51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7247" name="Oval 82"/>
            <p:cNvSpPr>
              <a:spLocks noChangeAspect="1" noChangeArrowheads="1"/>
            </p:cNvSpPr>
            <p:nvPr/>
          </p:nvSpPr>
          <p:spPr bwMode="auto">
            <a:xfrm>
              <a:off x="3240" y="3191"/>
              <a:ext cx="257" cy="2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48" name="Text Box 83"/>
            <p:cNvSpPr txBox="1">
              <a:spLocks noChangeAspect="1" noChangeArrowheads="1"/>
            </p:cNvSpPr>
            <p:nvPr/>
          </p:nvSpPr>
          <p:spPr bwMode="auto">
            <a:xfrm>
              <a:off x="3264" y="3243"/>
              <a:ext cx="2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200" b="1">
                  <a:solidFill>
                    <a:srgbClr val="000000"/>
                  </a:solidFill>
                  <a:latin typeface="Arial Unicode MS" pitchFamily="1" charset="0"/>
                </a:rPr>
                <a:t>V1</a:t>
              </a:r>
              <a:endParaRPr lang="de-DE" sz="1200" b="1" baseline="-25000">
                <a:solidFill>
                  <a:srgbClr val="000000"/>
                </a:solidFill>
                <a:latin typeface="Arial Unicode MS" pitchFamily="1" charset="0"/>
              </a:endParaRPr>
            </a:p>
          </p:txBody>
        </p:sp>
        <p:sp>
          <p:nvSpPr>
            <p:cNvPr id="7249" name="Oval 84"/>
            <p:cNvSpPr>
              <a:spLocks noChangeAspect="1" noChangeArrowheads="1"/>
            </p:cNvSpPr>
            <p:nvPr/>
          </p:nvSpPr>
          <p:spPr bwMode="auto">
            <a:xfrm>
              <a:off x="3835" y="3242"/>
              <a:ext cx="237" cy="2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50" name="Text Box 85"/>
            <p:cNvSpPr txBox="1">
              <a:spLocks noChangeAspect="1" noChangeArrowheads="1"/>
            </p:cNvSpPr>
            <p:nvPr/>
          </p:nvSpPr>
          <p:spPr bwMode="auto">
            <a:xfrm>
              <a:off x="3826" y="3271"/>
              <a:ext cx="2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200" b="1">
                  <a:solidFill>
                    <a:srgbClr val="000000"/>
                  </a:solidFill>
                  <a:latin typeface="Arial Unicode MS" pitchFamily="1" charset="0"/>
                </a:rPr>
                <a:t>V5</a:t>
              </a:r>
              <a:endParaRPr lang="de-DE" sz="1200" b="1" baseline="-25000">
                <a:solidFill>
                  <a:srgbClr val="000000"/>
                </a:solidFill>
                <a:latin typeface="Arial Unicode MS" pitchFamily="1" charset="0"/>
              </a:endParaRPr>
            </a:p>
          </p:txBody>
        </p:sp>
        <p:cxnSp>
          <p:nvCxnSpPr>
            <p:cNvPr id="7251" name="AutoShape 86"/>
            <p:cNvCxnSpPr>
              <a:cxnSpLocks noChangeAspect="1" noChangeShapeType="1"/>
              <a:stCxn id="7247" idx="5"/>
              <a:endCxn id="7249" idx="3"/>
            </p:cNvCxnSpPr>
            <p:nvPr/>
          </p:nvCxnSpPr>
          <p:spPr bwMode="auto">
            <a:xfrm>
              <a:off x="3459" y="3410"/>
              <a:ext cx="411" cy="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7252" name="Text Box 87"/>
            <p:cNvSpPr txBox="1">
              <a:spLocks noChangeAspect="1" noChangeArrowheads="1"/>
            </p:cNvSpPr>
            <p:nvPr/>
          </p:nvSpPr>
          <p:spPr bwMode="auto">
            <a:xfrm>
              <a:off x="2400" y="3232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400">
                  <a:latin typeface="Arial Unicode MS" pitchFamily="1" charset="0"/>
                </a:rPr>
                <a:t>stim</a:t>
              </a:r>
              <a:endParaRPr lang="de-DE" sz="2000">
                <a:latin typeface="Arial Unicode MS" pitchFamily="1" charset="0"/>
              </a:endParaRPr>
            </a:p>
          </p:txBody>
        </p:sp>
        <p:sp>
          <p:nvSpPr>
            <p:cNvPr id="7253" name="Oval 88"/>
            <p:cNvSpPr>
              <a:spLocks noChangeAspect="1" noChangeArrowheads="1"/>
            </p:cNvSpPr>
            <p:nvPr/>
          </p:nvSpPr>
          <p:spPr bwMode="auto">
            <a:xfrm>
              <a:off x="3436" y="2737"/>
              <a:ext cx="244" cy="2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54" name="Text Box 89"/>
            <p:cNvSpPr txBox="1">
              <a:spLocks noChangeAspect="1" noChangeArrowheads="1"/>
            </p:cNvSpPr>
            <p:nvPr/>
          </p:nvSpPr>
          <p:spPr bwMode="auto">
            <a:xfrm>
              <a:off x="3399" y="2774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200" b="1">
                  <a:solidFill>
                    <a:srgbClr val="000000"/>
                  </a:solidFill>
                  <a:latin typeface="Arial Unicode MS" pitchFamily="1" charset="0"/>
                </a:rPr>
                <a:t>PPC</a:t>
              </a:r>
              <a:endParaRPr lang="de-DE" sz="1200" b="1" baseline="-25000">
                <a:solidFill>
                  <a:srgbClr val="000000"/>
                </a:solidFill>
                <a:latin typeface="Arial Unicode MS" pitchFamily="1" charset="0"/>
              </a:endParaRPr>
            </a:p>
          </p:txBody>
        </p:sp>
        <p:cxnSp>
          <p:nvCxnSpPr>
            <p:cNvPr id="7255" name="AutoShape 90"/>
            <p:cNvCxnSpPr>
              <a:cxnSpLocks noChangeAspect="1" noChangeShapeType="1"/>
              <a:stCxn id="7249" idx="1"/>
              <a:endCxn id="7247" idx="7"/>
            </p:cNvCxnSpPr>
            <p:nvPr/>
          </p:nvCxnSpPr>
          <p:spPr bwMode="auto">
            <a:xfrm flipH="1" flipV="1">
              <a:off x="3459" y="3229"/>
              <a:ext cx="411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7256" name="Oval 91"/>
            <p:cNvSpPr>
              <a:spLocks noChangeAspect="1" noChangeArrowheads="1"/>
            </p:cNvSpPr>
            <p:nvPr/>
          </p:nvSpPr>
          <p:spPr bwMode="auto">
            <a:xfrm>
              <a:off x="3701" y="3226"/>
              <a:ext cx="61" cy="62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cxnSp>
          <p:nvCxnSpPr>
            <p:cNvPr id="7257" name="AutoShape 92"/>
            <p:cNvCxnSpPr>
              <a:cxnSpLocks noChangeAspect="1" noChangeShapeType="1"/>
              <a:stCxn id="7253" idx="4"/>
            </p:cNvCxnSpPr>
            <p:nvPr/>
          </p:nvCxnSpPr>
          <p:spPr bwMode="auto">
            <a:xfrm>
              <a:off x="3558" y="2981"/>
              <a:ext cx="181" cy="281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oval" w="med" len="med"/>
            </a:ln>
          </p:spPr>
        </p:cxnSp>
        <p:cxnSp>
          <p:nvCxnSpPr>
            <p:cNvPr id="7258" name="AutoShape 93"/>
            <p:cNvCxnSpPr>
              <a:cxnSpLocks noChangeAspect="1" noChangeShapeType="1"/>
              <a:stCxn id="7253" idx="1"/>
              <a:endCxn id="7259" idx="2"/>
            </p:cNvCxnSpPr>
            <p:nvPr/>
          </p:nvCxnSpPr>
          <p:spPr bwMode="auto">
            <a:xfrm flipH="1" flipV="1">
              <a:off x="3305" y="2566"/>
              <a:ext cx="167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7259" name="Text Box 94"/>
            <p:cNvSpPr txBox="1">
              <a:spLocks noChangeAspect="1" noChangeArrowheads="1"/>
            </p:cNvSpPr>
            <p:nvPr/>
          </p:nvSpPr>
          <p:spPr bwMode="auto">
            <a:xfrm>
              <a:off x="3032" y="2392"/>
              <a:ext cx="54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400">
                  <a:latin typeface="Arial Unicode MS" pitchFamily="1" charset="0"/>
                </a:rPr>
                <a:t>attention</a:t>
              </a:r>
            </a:p>
          </p:txBody>
        </p:sp>
        <p:cxnSp>
          <p:nvCxnSpPr>
            <p:cNvPr id="7260" name="AutoShape 95"/>
            <p:cNvCxnSpPr>
              <a:cxnSpLocks noChangeAspect="1" noChangeShapeType="1"/>
              <a:stCxn id="7253" idx="5"/>
              <a:endCxn id="7249" idx="0"/>
            </p:cNvCxnSpPr>
            <p:nvPr/>
          </p:nvCxnSpPr>
          <p:spPr bwMode="auto">
            <a:xfrm>
              <a:off x="3644" y="2945"/>
              <a:ext cx="310" cy="2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61" name="AutoShape 96"/>
            <p:cNvCxnSpPr>
              <a:cxnSpLocks noChangeAspect="1" noChangeShapeType="1"/>
              <a:stCxn id="7253" idx="6"/>
              <a:endCxn id="7249" idx="7"/>
            </p:cNvCxnSpPr>
            <p:nvPr/>
          </p:nvCxnSpPr>
          <p:spPr bwMode="auto">
            <a:xfrm>
              <a:off x="3680" y="2859"/>
              <a:ext cx="357" cy="41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62" name="Oval 97"/>
            <p:cNvSpPr>
              <a:spLocks noChangeAspect="1" noChangeArrowheads="1"/>
            </p:cNvSpPr>
            <p:nvPr/>
          </p:nvSpPr>
          <p:spPr bwMode="auto">
            <a:xfrm>
              <a:off x="3611" y="3214"/>
              <a:ext cx="62" cy="61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7263" name="Oval 98"/>
            <p:cNvSpPr>
              <a:spLocks noChangeAspect="1" noChangeArrowheads="1"/>
            </p:cNvSpPr>
            <p:nvPr/>
          </p:nvSpPr>
          <p:spPr bwMode="auto">
            <a:xfrm>
              <a:off x="3979" y="2969"/>
              <a:ext cx="61" cy="62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264" name="Text Box 99"/>
            <p:cNvSpPr txBox="1">
              <a:spLocks noChangeAspect="1" noChangeArrowheads="1"/>
            </p:cNvSpPr>
            <p:nvPr/>
          </p:nvSpPr>
          <p:spPr bwMode="auto">
            <a:xfrm>
              <a:off x="3360" y="3026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solidFill>
                    <a:srgbClr val="FF0000"/>
                  </a:solidFill>
                  <a:latin typeface="Arial Unicode MS" pitchFamily="1" charset="0"/>
                </a:rPr>
                <a:t>1.25</a:t>
              </a:r>
            </a:p>
          </p:txBody>
        </p:sp>
        <p:sp>
          <p:nvSpPr>
            <p:cNvPr id="7265" name="Text Box 100"/>
            <p:cNvSpPr txBox="1">
              <a:spLocks noChangeAspect="1" noChangeArrowheads="1"/>
            </p:cNvSpPr>
            <p:nvPr/>
          </p:nvSpPr>
          <p:spPr bwMode="auto">
            <a:xfrm>
              <a:off x="3480" y="3272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0.13</a:t>
              </a:r>
            </a:p>
          </p:txBody>
        </p:sp>
        <p:sp>
          <p:nvSpPr>
            <p:cNvPr id="7266" name="Text Box 101"/>
            <p:cNvSpPr txBox="1">
              <a:spLocks noChangeAspect="1" noChangeArrowheads="1"/>
            </p:cNvSpPr>
            <p:nvPr/>
          </p:nvSpPr>
          <p:spPr bwMode="auto">
            <a:xfrm>
              <a:off x="3552" y="3448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0.46</a:t>
              </a:r>
            </a:p>
          </p:txBody>
        </p:sp>
        <p:sp>
          <p:nvSpPr>
            <p:cNvPr id="7267" name="Text Box 102"/>
            <p:cNvSpPr txBox="1">
              <a:spLocks noChangeAspect="1" noChangeArrowheads="1"/>
            </p:cNvSpPr>
            <p:nvPr/>
          </p:nvSpPr>
          <p:spPr bwMode="auto">
            <a:xfrm>
              <a:off x="3840" y="2840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0.39</a:t>
              </a:r>
            </a:p>
          </p:txBody>
        </p:sp>
        <p:sp>
          <p:nvSpPr>
            <p:cNvPr id="7268" name="Text Box 103"/>
            <p:cNvSpPr txBox="1">
              <a:spLocks noChangeAspect="1" noChangeArrowheads="1"/>
            </p:cNvSpPr>
            <p:nvPr/>
          </p:nvSpPr>
          <p:spPr bwMode="auto">
            <a:xfrm>
              <a:off x="3665" y="2946"/>
              <a:ext cx="2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 0.26</a:t>
              </a:r>
            </a:p>
          </p:txBody>
        </p:sp>
        <p:sp>
          <p:nvSpPr>
            <p:cNvPr id="7269" name="Text Box 104"/>
            <p:cNvSpPr txBox="1">
              <a:spLocks noChangeAspect="1" noChangeArrowheads="1"/>
            </p:cNvSpPr>
            <p:nvPr/>
          </p:nvSpPr>
          <p:spPr bwMode="auto">
            <a:xfrm>
              <a:off x="2848" y="3201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0.26</a:t>
              </a:r>
            </a:p>
          </p:txBody>
        </p:sp>
        <p:sp>
          <p:nvSpPr>
            <p:cNvPr id="7270" name="Text Box 105"/>
            <p:cNvSpPr txBox="1">
              <a:spLocks noChangeAspect="1" noChangeArrowheads="1"/>
            </p:cNvSpPr>
            <p:nvPr/>
          </p:nvSpPr>
          <p:spPr bwMode="auto">
            <a:xfrm>
              <a:off x="3096" y="2600"/>
              <a:ext cx="2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sz="1000" b="1">
                  <a:latin typeface="Arial Unicode MS" pitchFamily="1" charset="0"/>
                </a:rPr>
                <a:t>0.10</a:t>
              </a:r>
            </a:p>
          </p:txBody>
        </p:sp>
        <p:grpSp>
          <p:nvGrpSpPr>
            <p:cNvPr id="7271" name="Group 119"/>
            <p:cNvGrpSpPr>
              <a:grpSpLocks/>
            </p:cNvGrpSpPr>
            <p:nvPr/>
          </p:nvGrpSpPr>
          <p:grpSpPr bwMode="auto">
            <a:xfrm>
              <a:off x="4368" y="2488"/>
              <a:ext cx="1104" cy="432"/>
              <a:chOff x="2448" y="2448"/>
              <a:chExt cx="1104" cy="432"/>
            </a:xfrm>
          </p:grpSpPr>
          <p:sp>
            <p:nvSpPr>
              <p:cNvPr id="46200" name="Rectangle 120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110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73" name="Text Box 121"/>
              <p:cNvSpPr txBox="1">
                <a:spLocks noChangeArrowheads="1"/>
              </p:cNvSpPr>
              <p:nvPr/>
            </p:nvSpPr>
            <p:spPr bwMode="auto">
              <a:xfrm>
                <a:off x="2461" y="2515"/>
                <a:ext cx="1081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000">
                    <a:latin typeface="Arial Unicode MS" pitchFamily="1" charset="0"/>
                    <a:cs typeface="Arial Unicode MS" pitchFamily="1" charset="0"/>
                  </a:rPr>
                  <a:t>estimated</a:t>
                </a:r>
              </a:p>
              <a:p>
                <a:pPr algn="ctr" eaLnBrk="0" hangingPunct="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000">
                    <a:latin typeface="Arial Unicode MS" pitchFamily="1" charset="0"/>
                    <a:cs typeface="Arial Unicode MS" pitchFamily="1" charset="0"/>
                  </a:rPr>
                  <a:t>effective synaptic strengths</a:t>
                </a:r>
              </a:p>
              <a:p>
                <a:pPr algn="ctr" eaLnBrk="0" hangingPunct="0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000">
                    <a:latin typeface="Arial Unicode MS" pitchFamily="1" charset="0"/>
                    <a:cs typeface="Arial Unicode MS" pitchFamily="1" charset="0"/>
                  </a:rPr>
                  <a:t>for best model (m</a:t>
                </a:r>
                <a:r>
                  <a:rPr lang="en-US" sz="1000" baseline="-25000">
                    <a:latin typeface="Arial Unicode MS" pitchFamily="1" charset="0"/>
                    <a:cs typeface="Arial Unicode MS" pitchFamily="1" charset="0"/>
                  </a:rPr>
                  <a:t>4</a:t>
                </a:r>
                <a:r>
                  <a:rPr lang="en-US" sz="1000">
                    <a:latin typeface="Arial Unicode MS" pitchFamily="1" charset="0"/>
                    <a:cs typeface="Arial Unicode MS" pitchFamily="1" charset="0"/>
                  </a:rPr>
                  <a:t>)</a:t>
                </a:r>
              </a:p>
            </p:txBody>
          </p:sp>
        </p:grpSp>
      </p:grpSp>
      <p:grpSp>
        <p:nvGrpSpPr>
          <p:cNvPr id="7241" name="Group 122"/>
          <p:cNvGrpSpPr>
            <a:grpSpLocks/>
          </p:cNvGrpSpPr>
          <p:nvPr/>
        </p:nvGrpSpPr>
        <p:grpSpPr bwMode="auto">
          <a:xfrm>
            <a:off x="1981200" y="3949700"/>
            <a:ext cx="1752600" cy="563563"/>
            <a:chOff x="2868" y="3341"/>
            <a:chExt cx="1104" cy="355"/>
          </a:xfrm>
        </p:grpSpPr>
        <p:sp>
          <p:nvSpPr>
            <p:cNvPr id="46203" name="Rectangle 123"/>
            <p:cNvSpPr>
              <a:spLocks noChangeArrowheads="1"/>
            </p:cNvSpPr>
            <p:nvPr/>
          </p:nvSpPr>
          <p:spPr bwMode="auto">
            <a:xfrm>
              <a:off x="2868" y="3341"/>
              <a:ext cx="1104" cy="3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244" name="Text Box 124"/>
            <p:cNvSpPr txBox="1">
              <a:spLocks noChangeArrowheads="1"/>
            </p:cNvSpPr>
            <p:nvPr/>
          </p:nvSpPr>
          <p:spPr bwMode="auto">
            <a:xfrm>
              <a:off x="2890" y="3408"/>
              <a:ext cx="10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1000">
                  <a:latin typeface="Arial Unicode MS" pitchFamily="1" charset="0"/>
                  <a:cs typeface="Arial Unicode MS" pitchFamily="1" charset="0"/>
                </a:rPr>
                <a:t>models marginal likelihood</a:t>
              </a:r>
            </a:p>
          </p:txBody>
        </p:sp>
        <p:graphicFrame>
          <p:nvGraphicFramePr>
            <p:cNvPr id="7170" name="Object 125"/>
            <p:cNvGraphicFramePr>
              <a:graphicFrameLocks noChangeAspect="1"/>
            </p:cNvGraphicFramePr>
            <p:nvPr/>
          </p:nvGraphicFramePr>
          <p:xfrm>
            <a:off x="3197" y="3504"/>
            <a:ext cx="446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6" imgW="660400" imgH="254000" progId="Equation.DSMT4">
                    <p:embed/>
                  </p:oleObj>
                </mc:Choice>
                <mc:Fallback>
                  <p:oleObj name="Equation" r:id="rId6" imgW="660400" imgH="254000" progId="Equation.DSMT4">
                    <p:embed/>
                    <p:pic>
                      <p:nvPicPr>
                        <p:cNvPr id="0" name="Object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7" y="3504"/>
                          <a:ext cx="446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42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Dynamic Causal Modelling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network structure identification</a:t>
            </a:r>
            <a:endParaRPr lang="en-US" i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/>
          <p:cNvSpPr/>
          <p:nvPr/>
        </p:nvSpPr>
        <p:spPr>
          <a:xfrm>
            <a:off x="6659563" y="2420938"/>
            <a:ext cx="2089150" cy="2008187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0" name="Rectangle 149"/>
          <p:cNvSpPr/>
          <p:nvPr/>
        </p:nvSpPr>
        <p:spPr>
          <a:xfrm>
            <a:off x="6630988" y="2438400"/>
            <a:ext cx="2089150" cy="200977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2452687" y="4494213"/>
            <a:ext cx="9112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6596063" y="2462213"/>
            <a:ext cx="2089150" cy="200977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452813" y="1658938"/>
            <a:ext cx="1643062" cy="15001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209" name="Curved Connector 73"/>
          <p:cNvCxnSpPr>
            <a:cxnSpLocks noChangeShapeType="1"/>
            <a:stCxn id="47" idx="0"/>
            <a:endCxn id="80" idx="1"/>
          </p:cNvCxnSpPr>
          <p:nvPr/>
        </p:nvCxnSpPr>
        <p:spPr bwMode="auto">
          <a:xfrm rot="16200000" flipH="1">
            <a:off x="3442494" y="1578769"/>
            <a:ext cx="63500" cy="2081212"/>
          </a:xfrm>
          <a:prstGeom prst="curvedConnector3">
            <a:avLst>
              <a:gd name="adj1" fmla="val -364181"/>
            </a:avLst>
          </a:prstGeom>
          <a:noFill/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210" name="Curved Connector 74"/>
          <p:cNvCxnSpPr>
            <a:cxnSpLocks noChangeShapeType="1"/>
            <a:stCxn id="50" idx="6"/>
            <a:endCxn id="79" idx="2"/>
          </p:cNvCxnSpPr>
          <p:nvPr/>
        </p:nvCxnSpPr>
        <p:spPr bwMode="auto">
          <a:xfrm flipV="1">
            <a:off x="3541713" y="1944688"/>
            <a:ext cx="911225" cy="17145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CC6600"/>
            </a:solidFill>
            <a:round/>
            <a:headEnd/>
            <a:tailEnd type="triangle" w="med" len="med"/>
          </a:ln>
        </p:spPr>
      </p:cxnSp>
      <p:cxnSp>
        <p:nvCxnSpPr>
          <p:cNvPr id="8211" name="Curved Connector 75"/>
          <p:cNvCxnSpPr>
            <a:cxnSpLocks noChangeShapeType="1"/>
            <a:stCxn id="49" idx="0"/>
            <a:endCxn id="77" idx="4"/>
          </p:cNvCxnSpPr>
          <p:nvPr/>
        </p:nvCxnSpPr>
        <p:spPr bwMode="auto">
          <a:xfrm rot="5400000" flipH="1" flipV="1">
            <a:off x="3336131" y="2150269"/>
            <a:ext cx="428625" cy="44608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77" name="Oval 76"/>
          <p:cNvSpPr/>
          <p:nvPr/>
        </p:nvSpPr>
        <p:spPr>
          <a:xfrm>
            <a:off x="3559175" y="1730375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13" name="TextBox 77"/>
          <p:cNvSpPr txBox="1">
            <a:spLocks noChangeArrowheads="1"/>
          </p:cNvSpPr>
          <p:nvPr/>
        </p:nvSpPr>
        <p:spPr bwMode="auto">
          <a:xfrm>
            <a:off x="3630613" y="1760538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1</a:t>
            </a:r>
          </a:p>
        </p:txBody>
      </p:sp>
      <p:sp>
        <p:nvSpPr>
          <p:cNvPr id="79" name="Oval 78"/>
          <p:cNvSpPr/>
          <p:nvPr/>
        </p:nvSpPr>
        <p:spPr>
          <a:xfrm>
            <a:off x="4452938" y="1730375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452938" y="2587625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16" name="TextBox 80"/>
          <p:cNvSpPr txBox="1">
            <a:spLocks noChangeArrowheads="1"/>
          </p:cNvSpPr>
          <p:nvPr/>
        </p:nvSpPr>
        <p:spPr bwMode="auto">
          <a:xfrm>
            <a:off x="4516438" y="1760538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2</a:t>
            </a:r>
          </a:p>
        </p:txBody>
      </p:sp>
      <p:sp>
        <p:nvSpPr>
          <p:cNvPr id="8217" name="TextBox 81"/>
          <p:cNvSpPr txBox="1">
            <a:spLocks noChangeArrowheads="1"/>
          </p:cNvSpPr>
          <p:nvPr/>
        </p:nvSpPr>
        <p:spPr bwMode="auto">
          <a:xfrm>
            <a:off x="4516438" y="2624138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112963" y="2516188"/>
            <a:ext cx="1643062" cy="1500187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219" name="Curved Connector 62"/>
          <p:cNvCxnSpPr>
            <a:cxnSpLocks noChangeShapeType="1"/>
            <a:stCxn id="35" idx="0"/>
            <a:endCxn id="50" idx="1"/>
          </p:cNvCxnSpPr>
          <p:nvPr/>
        </p:nvCxnSpPr>
        <p:spPr bwMode="auto">
          <a:xfrm rot="16200000" flipH="1">
            <a:off x="2120106" y="2451894"/>
            <a:ext cx="22225" cy="2090738"/>
          </a:xfrm>
          <a:prstGeom prst="curvedConnector3">
            <a:avLst>
              <a:gd name="adj1" fmla="val -1288736"/>
            </a:avLst>
          </a:prstGeom>
          <a:noFill/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220" name="Curved Connector 37"/>
          <p:cNvCxnSpPr>
            <a:cxnSpLocks noChangeShapeType="1"/>
            <a:stCxn id="46" idx="6"/>
            <a:endCxn id="49" idx="2"/>
          </p:cNvCxnSpPr>
          <p:nvPr/>
        </p:nvCxnSpPr>
        <p:spPr bwMode="auto">
          <a:xfrm flipV="1">
            <a:off x="2192338" y="2801938"/>
            <a:ext cx="920750" cy="1755775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CC6600"/>
            </a:solidFill>
            <a:round/>
            <a:headEnd/>
            <a:tailEnd type="triangle" w="med" len="med"/>
          </a:ln>
        </p:spPr>
      </p:cxnSp>
      <p:cxnSp>
        <p:nvCxnSpPr>
          <p:cNvPr id="8221" name="Curved Connector 38"/>
          <p:cNvCxnSpPr>
            <a:cxnSpLocks noChangeShapeType="1"/>
            <a:stCxn id="45" idx="0"/>
            <a:endCxn id="47" idx="4"/>
          </p:cNvCxnSpPr>
          <p:nvPr/>
        </p:nvCxnSpPr>
        <p:spPr bwMode="auto">
          <a:xfrm rot="5400000" flipH="1" flipV="1">
            <a:off x="1970882" y="3023393"/>
            <a:ext cx="469900" cy="455613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47" name="Oval 46"/>
          <p:cNvSpPr/>
          <p:nvPr/>
        </p:nvSpPr>
        <p:spPr>
          <a:xfrm>
            <a:off x="2219325" y="2587625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23" name="TextBox 47"/>
          <p:cNvSpPr txBox="1">
            <a:spLocks noChangeArrowheads="1"/>
          </p:cNvSpPr>
          <p:nvPr/>
        </p:nvSpPr>
        <p:spPr bwMode="auto">
          <a:xfrm>
            <a:off x="2290763" y="2617788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3113088" y="2587625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3113088" y="3444875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26" name="TextBox 50"/>
          <p:cNvSpPr txBox="1">
            <a:spLocks noChangeArrowheads="1"/>
          </p:cNvSpPr>
          <p:nvPr/>
        </p:nvSpPr>
        <p:spPr bwMode="auto">
          <a:xfrm>
            <a:off x="3176588" y="2617788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2</a:t>
            </a:r>
          </a:p>
        </p:txBody>
      </p:sp>
      <p:sp>
        <p:nvSpPr>
          <p:cNvPr id="8227" name="TextBox 51"/>
          <p:cNvSpPr txBox="1">
            <a:spLocks noChangeArrowheads="1"/>
          </p:cNvSpPr>
          <p:nvPr/>
        </p:nvSpPr>
        <p:spPr bwMode="auto">
          <a:xfrm>
            <a:off x="3176588" y="3481388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55650" y="3373438"/>
            <a:ext cx="1643063" cy="1500187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71538" y="3486150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30" name="TextBox 39"/>
          <p:cNvSpPr txBox="1">
            <a:spLocks noChangeArrowheads="1"/>
          </p:cNvSpPr>
          <p:nvPr/>
        </p:nvSpPr>
        <p:spPr bwMode="auto">
          <a:xfrm>
            <a:off x="942975" y="3516313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1763713" y="3486150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763713" y="4343400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33" name="TextBox 40"/>
          <p:cNvSpPr txBox="1">
            <a:spLocks noChangeArrowheads="1"/>
          </p:cNvSpPr>
          <p:nvPr/>
        </p:nvSpPr>
        <p:spPr bwMode="auto">
          <a:xfrm>
            <a:off x="1827213" y="3516313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2</a:t>
            </a:r>
          </a:p>
        </p:txBody>
      </p:sp>
      <p:sp>
        <p:nvSpPr>
          <p:cNvPr id="8234" name="TextBox 41"/>
          <p:cNvSpPr txBox="1">
            <a:spLocks noChangeArrowheads="1"/>
          </p:cNvSpPr>
          <p:nvPr/>
        </p:nvSpPr>
        <p:spPr bwMode="auto">
          <a:xfrm>
            <a:off x="1827213" y="4379913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38938" y="3011488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36" name="TextBox 94"/>
          <p:cNvSpPr txBox="1">
            <a:spLocks noChangeArrowheads="1"/>
          </p:cNvSpPr>
          <p:nvPr/>
        </p:nvSpPr>
        <p:spPr bwMode="auto">
          <a:xfrm>
            <a:off x="6810375" y="3040063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1</a:t>
            </a:r>
          </a:p>
        </p:txBody>
      </p:sp>
      <p:sp>
        <p:nvSpPr>
          <p:cNvPr id="96" name="Oval 95"/>
          <p:cNvSpPr/>
          <p:nvPr/>
        </p:nvSpPr>
        <p:spPr>
          <a:xfrm>
            <a:off x="7631113" y="3011488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7631113" y="3868738"/>
            <a:ext cx="428625" cy="428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39" name="TextBox 97"/>
          <p:cNvSpPr txBox="1">
            <a:spLocks noChangeArrowheads="1"/>
          </p:cNvSpPr>
          <p:nvPr/>
        </p:nvSpPr>
        <p:spPr bwMode="auto">
          <a:xfrm>
            <a:off x="7694613" y="3040063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2</a:t>
            </a:r>
          </a:p>
        </p:txBody>
      </p:sp>
      <p:sp>
        <p:nvSpPr>
          <p:cNvPr id="8240" name="TextBox 98"/>
          <p:cNvSpPr txBox="1">
            <a:spLocks noChangeArrowheads="1"/>
          </p:cNvSpPr>
          <p:nvPr/>
        </p:nvSpPr>
        <p:spPr bwMode="auto">
          <a:xfrm>
            <a:off x="7694613" y="3903663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Arial" charset="0"/>
              </a:rPr>
              <a:t>3</a:t>
            </a:r>
          </a:p>
        </p:txBody>
      </p:sp>
      <p:cxnSp>
        <p:nvCxnSpPr>
          <p:cNvPr id="8241" name="Curved Connector 99"/>
          <p:cNvCxnSpPr>
            <a:cxnSpLocks noChangeShapeType="1"/>
            <a:stCxn id="94" idx="4"/>
            <a:endCxn id="97" idx="2"/>
          </p:cNvCxnSpPr>
          <p:nvPr/>
        </p:nvCxnSpPr>
        <p:spPr bwMode="auto">
          <a:xfrm rot="16200000" flipH="1">
            <a:off x="6970713" y="3422650"/>
            <a:ext cx="642937" cy="677863"/>
          </a:xfrm>
          <a:prstGeom prst="curvedConnector2">
            <a:avLst/>
          </a:prstGeom>
          <a:noFill/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242" name="Curved Connector 99"/>
          <p:cNvCxnSpPr>
            <a:cxnSpLocks noChangeShapeType="1"/>
            <a:stCxn id="97" idx="6"/>
            <a:endCxn id="96" idx="6"/>
          </p:cNvCxnSpPr>
          <p:nvPr/>
        </p:nvCxnSpPr>
        <p:spPr bwMode="auto">
          <a:xfrm flipV="1">
            <a:off x="8059738" y="3225800"/>
            <a:ext cx="1587" cy="85725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rgbClr val="CC6600"/>
            </a:solidFill>
            <a:round/>
            <a:headEnd/>
            <a:tailEnd type="triangle" w="med" len="med"/>
          </a:ln>
        </p:spPr>
      </p:cxnSp>
      <p:cxnSp>
        <p:nvCxnSpPr>
          <p:cNvPr id="8243" name="Curved Connector 99"/>
          <p:cNvCxnSpPr>
            <a:cxnSpLocks noChangeShapeType="1"/>
            <a:stCxn id="96" idx="0"/>
            <a:endCxn id="94" idx="0"/>
          </p:cNvCxnSpPr>
          <p:nvPr/>
        </p:nvCxnSpPr>
        <p:spPr bwMode="auto">
          <a:xfrm rot="16200000" flipV="1">
            <a:off x="7399338" y="2563812"/>
            <a:ext cx="1588" cy="893763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113" name="Straight Arrow Connector 112"/>
          <p:cNvCxnSpPr/>
          <p:nvPr/>
        </p:nvCxnSpPr>
        <p:spPr>
          <a:xfrm flipV="1">
            <a:off x="1476375" y="3760788"/>
            <a:ext cx="3286125" cy="21431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5" name="TextBox 113"/>
          <p:cNvSpPr txBox="1">
            <a:spLocks noChangeArrowheads="1"/>
          </p:cNvSpPr>
          <p:nvPr/>
        </p:nvSpPr>
        <p:spPr bwMode="auto">
          <a:xfrm>
            <a:off x="4762500" y="3563938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  <a:cs typeface="Arial" charset="0"/>
              </a:rPr>
              <a:t>time</a:t>
            </a:r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4078288" y="5102225"/>
          <a:ext cx="15271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8" y="5102225"/>
                        <a:ext cx="1527175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8320088" y="3443288"/>
          <a:ext cx="30321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088" y="3443288"/>
                        <a:ext cx="303212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265988" y="2451100"/>
          <a:ext cx="3032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2451100"/>
                        <a:ext cx="30321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765925" y="3576638"/>
          <a:ext cx="3032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3576638"/>
                        <a:ext cx="30321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1" name="Straight Arrow Connector 130"/>
          <p:cNvCxnSpPr>
            <a:cxnSpLocks noChangeAspect="1"/>
          </p:cNvCxnSpPr>
          <p:nvPr/>
        </p:nvCxnSpPr>
        <p:spPr>
          <a:xfrm flipV="1">
            <a:off x="3025775" y="4191000"/>
            <a:ext cx="1243013" cy="81121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3801269" y="3626644"/>
            <a:ext cx="9096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756025" y="4546600"/>
          <a:ext cx="647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12" imgW="482400" imgH="177480" progId="Equation.DSMT4">
                  <p:embed/>
                </p:oleObj>
              </mc:Choice>
              <mc:Fallback>
                <p:oleObj name="Equation" r:id="rId12" imgW="48240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4546600"/>
                        <a:ext cx="647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2" name="Straight Connector 141"/>
          <p:cNvCxnSpPr/>
          <p:nvPr/>
        </p:nvCxnSpPr>
        <p:spPr>
          <a:xfrm rot="5400000">
            <a:off x="1112837" y="5351463"/>
            <a:ext cx="9112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327525" y="4011613"/>
          <a:ext cx="5127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14" imgW="380880" imgH="177480" progId="Equation.DSMT4">
                  <p:embed/>
                </p:oleObj>
              </mc:Choice>
              <mc:Fallback>
                <p:oleObj name="Equation" r:id="rId14" imgW="3808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011613"/>
                        <a:ext cx="512763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1630363" y="5778500"/>
          <a:ext cx="495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16" imgW="368280" imgH="177480" progId="Equation.DSMT4">
                  <p:embed/>
                </p:oleObj>
              </mc:Choice>
              <mc:Fallback>
                <p:oleObj name="Equation" r:id="rId16" imgW="36828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5778500"/>
                        <a:ext cx="495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2898775" y="4992688"/>
          <a:ext cx="119063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18" imgW="88560" imgH="152280" progId="Equation.DSMT4">
                  <p:embed/>
                </p:oleObj>
              </mc:Choice>
              <mc:Fallback>
                <p:oleObj name="Equation" r:id="rId18" imgW="8856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4992688"/>
                        <a:ext cx="119063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Oval 146"/>
          <p:cNvSpPr/>
          <p:nvPr/>
        </p:nvSpPr>
        <p:spPr>
          <a:xfrm>
            <a:off x="4229100" y="4056063"/>
            <a:ext cx="71438" cy="714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2871788" y="4938713"/>
            <a:ext cx="71437" cy="714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1541463" y="5797550"/>
            <a:ext cx="71437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7337425" y="5076825"/>
            <a:ext cx="428625" cy="4286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55" name="Curved Connector 154"/>
          <p:cNvCxnSpPr>
            <a:stCxn id="152" idx="0"/>
            <a:endCxn id="97" idx="4"/>
          </p:cNvCxnSpPr>
          <p:nvPr/>
        </p:nvCxnSpPr>
        <p:spPr>
          <a:xfrm rot="5400000" flipH="1" flipV="1">
            <a:off x="7308851" y="4540250"/>
            <a:ext cx="779462" cy="29368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7134225" y="3840163"/>
            <a:ext cx="71438" cy="714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255" name="Curved Connector 158"/>
          <p:cNvCxnSpPr>
            <a:cxnSpLocks noChangeShapeType="1"/>
            <a:stCxn id="157" idx="4"/>
            <a:endCxn id="8256" idx="0"/>
          </p:cNvCxnSpPr>
          <p:nvPr/>
        </p:nvCxnSpPr>
        <p:spPr bwMode="auto">
          <a:xfrm rot="16200000" flipH="1">
            <a:off x="6771481" y="4310857"/>
            <a:ext cx="1177925" cy="37941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56" name="TextBox 161"/>
          <p:cNvSpPr txBox="1">
            <a:spLocks noChangeArrowheads="1"/>
          </p:cNvSpPr>
          <p:nvPr/>
        </p:nvSpPr>
        <p:spPr bwMode="auto">
          <a:xfrm>
            <a:off x="7400925" y="5089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latin typeface="Times New Roman" pitchFamily="18" charset="0"/>
              </a:rPr>
              <a:t>u</a:t>
            </a: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7123113" y="4497388"/>
          <a:ext cx="3032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20" imgW="203040" imgH="241200" progId="Equation.DSMT4">
                  <p:embed/>
                </p:oleObj>
              </mc:Choice>
              <mc:Fallback>
                <p:oleObj name="Equation" r:id="rId20" imgW="20304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4497388"/>
                        <a:ext cx="3032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7767638" y="4505325"/>
          <a:ext cx="2841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22" imgW="190440" imgH="241200" progId="Equation.DSMT4">
                  <p:embed/>
                </p:oleObj>
              </mc:Choice>
              <mc:Fallback>
                <p:oleObj name="Equation" r:id="rId22" imgW="1904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38" y="4505325"/>
                        <a:ext cx="28416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7" name="Rectangle 2"/>
          <p:cNvSpPr>
            <a:spLocks noChangeArrowheads="1"/>
          </p:cNvSpPr>
          <p:nvPr/>
        </p:nvSpPr>
        <p:spPr bwMode="auto">
          <a:xfrm>
            <a:off x="838200" y="1968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DCMs and DAGs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a note on causality</a:t>
            </a:r>
            <a:endParaRPr lang="en-US" i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09" descr="modeEv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763713"/>
            <a:ext cx="40640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56"/>
          <p:cNvSpPr txBox="1">
            <a:spLocks noChangeArrowheads="1"/>
          </p:cNvSpPr>
          <p:nvPr/>
        </p:nvSpPr>
        <p:spPr bwMode="auto">
          <a:xfrm>
            <a:off x="5297488" y="1560513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>
                <a:latin typeface="Times New Roman" pitchFamily="18" charset="0"/>
                <a:cs typeface="Arial" charset="0"/>
              </a:rPr>
              <a:t>m</a:t>
            </a:r>
            <a:r>
              <a:rPr lang="en-GB" sz="2400" baseline="-25000">
                <a:latin typeface="Times New Roman" pitchFamily="18" charset="0"/>
                <a:cs typeface="Arial" charset="0"/>
              </a:rPr>
              <a:t>1</a:t>
            </a:r>
            <a:endParaRPr lang="en-US" sz="2400" baseline="-25000">
              <a:latin typeface="Times New Roman" pitchFamily="18" charset="0"/>
              <a:cs typeface="Arial" charset="0"/>
            </a:endParaRPr>
          </a:p>
        </p:txBody>
      </p:sp>
      <p:sp>
        <p:nvSpPr>
          <p:cNvPr id="9221" name="Text Box 57"/>
          <p:cNvSpPr txBox="1">
            <a:spLocks noChangeArrowheads="1"/>
          </p:cNvSpPr>
          <p:nvPr/>
        </p:nvSpPr>
        <p:spPr bwMode="auto">
          <a:xfrm>
            <a:off x="5368925" y="3275013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>
                <a:latin typeface="Times New Roman" pitchFamily="18" charset="0"/>
                <a:cs typeface="Arial" charset="0"/>
              </a:rPr>
              <a:t>m</a:t>
            </a:r>
            <a:r>
              <a:rPr lang="en-GB" sz="2400" baseline="-25000">
                <a:latin typeface="Times New Roman" pitchFamily="18" charset="0"/>
                <a:cs typeface="Arial" charset="0"/>
              </a:rPr>
              <a:t>2</a:t>
            </a:r>
            <a:endParaRPr lang="en-US" sz="2400" baseline="-25000">
              <a:latin typeface="Times New Roman" pitchFamily="18" charset="0"/>
              <a:cs typeface="Arial" charset="0"/>
            </a:endParaRPr>
          </a:p>
        </p:txBody>
      </p:sp>
      <p:sp>
        <p:nvSpPr>
          <p:cNvPr id="9222" name="Text Box 18"/>
          <p:cNvSpPr txBox="1">
            <a:spLocks noChangeArrowheads="1"/>
          </p:cNvSpPr>
          <p:nvPr/>
        </p:nvSpPr>
        <p:spPr bwMode="auto">
          <a:xfrm rot="-5400000">
            <a:off x="-547687" y="2905125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differences in log- model evidences</a:t>
            </a:r>
            <a:endParaRPr lang="en-US" sz="1400">
              <a:cs typeface="Arial" charset="0"/>
            </a:endParaRPr>
          </a:p>
        </p:txBody>
      </p:sp>
      <p:graphicFrame>
        <p:nvGraphicFramePr>
          <p:cNvPr id="9218" name="Object 16"/>
          <p:cNvGraphicFramePr>
            <a:graphicFrameLocks noChangeAspect="1"/>
          </p:cNvGraphicFramePr>
          <p:nvPr/>
        </p:nvGraphicFramePr>
        <p:xfrm>
          <a:off x="1644650" y="1274763"/>
          <a:ext cx="19986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5" imgW="1511280" imgH="279360" progId="Equation.DSMT4">
                  <p:embed/>
                </p:oleObj>
              </mc:Choice>
              <mc:Fallback>
                <p:oleObj name="Equation" r:id="rId5" imgW="151128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274763"/>
                        <a:ext cx="199866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2428875" y="4621213"/>
            <a:ext cx="836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subjects</a:t>
            </a:r>
            <a:endParaRPr lang="en-US" sz="1400">
              <a:cs typeface="Arial" charset="0"/>
            </a:endParaRPr>
          </a:p>
        </p:txBody>
      </p:sp>
      <p:pic>
        <p:nvPicPr>
          <p:cNvPr id="9224" name="Picture 110" descr="m1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4738" y="1489075"/>
            <a:ext cx="14890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1" descr="m2.t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6175" y="3275013"/>
            <a:ext cx="14890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1071563" y="5273675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6600"/>
                </a:solidFill>
                <a:cs typeface="Arial" charset="0"/>
              </a:rPr>
              <a:t>fixed effect</a:t>
            </a:r>
            <a:endParaRPr lang="en-US">
              <a:cs typeface="Arial" charset="0"/>
            </a:endParaRPr>
          </a:p>
        </p:txBody>
      </p:sp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1071563" y="598805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6600"/>
                </a:solidFill>
                <a:cs typeface="Arial" charset="0"/>
              </a:rPr>
              <a:t>random effect</a:t>
            </a:r>
            <a:endParaRPr lang="en-US">
              <a:cs typeface="Arial" charset="0"/>
            </a:endParaRPr>
          </a:p>
        </p:txBody>
      </p:sp>
      <p:sp>
        <p:nvSpPr>
          <p:cNvPr id="9228" name="Text Box 18"/>
          <p:cNvSpPr txBox="1">
            <a:spLocks noChangeArrowheads="1"/>
          </p:cNvSpPr>
          <p:nvPr/>
        </p:nvSpPr>
        <p:spPr bwMode="auto">
          <a:xfrm>
            <a:off x="3286125" y="5273675"/>
            <a:ext cx="418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assume all subjects correspond to the same model</a:t>
            </a:r>
            <a:endParaRPr lang="en-US" sz="1400">
              <a:cs typeface="Arial" charset="0"/>
            </a:endParaRPr>
          </a:p>
        </p:txBody>
      </p:sp>
      <p:sp>
        <p:nvSpPr>
          <p:cNvPr id="9229" name="Text Box 18"/>
          <p:cNvSpPr txBox="1">
            <a:spLocks noChangeArrowheads="1"/>
          </p:cNvSpPr>
          <p:nvPr/>
        </p:nvSpPr>
        <p:spPr bwMode="auto">
          <a:xfrm>
            <a:off x="3313113" y="6003925"/>
            <a:ext cx="5135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assume different subjects might correspond to different models</a:t>
            </a:r>
            <a:endParaRPr lang="en-US" sz="1400">
              <a:cs typeface="Arial" charset="0"/>
            </a:endParaRPr>
          </a:p>
        </p:txBody>
      </p:sp>
      <p:sp>
        <p:nvSpPr>
          <p:cNvPr id="9230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Dynamic Causal Modelling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model comparison for group studies</a:t>
            </a:r>
            <a:endParaRPr lang="en-US" i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6"/>
          <p:cNvSpPr>
            <a:spLocks noChangeArrowheads="1"/>
          </p:cNvSpPr>
          <p:nvPr/>
        </p:nvSpPr>
        <p:spPr bwMode="auto">
          <a:xfrm>
            <a:off x="0" y="228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3" name="Rectangle 37"/>
          <p:cNvSpPr>
            <a:spLocks noChangeArrowheads="1"/>
          </p:cNvSpPr>
          <p:nvPr/>
        </p:nvSpPr>
        <p:spPr bwMode="auto">
          <a:xfrm>
            <a:off x="0" y="267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4" name="Rectangle 3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5" name="Rectangle 39"/>
          <p:cNvSpPr>
            <a:spLocks noChangeArrowheads="1"/>
          </p:cNvSpPr>
          <p:nvPr/>
        </p:nvSpPr>
        <p:spPr bwMode="auto">
          <a:xfrm>
            <a:off x="0" y="366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6" name="Text Box 43"/>
          <p:cNvSpPr txBox="1">
            <a:spLocks noChangeArrowheads="1"/>
          </p:cNvSpPr>
          <p:nvPr/>
        </p:nvSpPr>
        <p:spPr bwMode="auto">
          <a:xfrm>
            <a:off x="5638800" y="3886200"/>
            <a:ext cx="3144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 thank you for your attention.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A note on statistical significance</a:t>
            </a:r>
            <a:br>
              <a:rPr lang="en-GB" sz="3200">
                <a:solidFill>
                  <a:srgbClr val="008000"/>
                </a:solidFill>
              </a:rPr>
            </a:br>
            <a:r>
              <a:rPr lang="en-GB">
                <a:solidFill>
                  <a:srgbClr val="008000"/>
                </a:solidFill>
              </a:rPr>
              <a:t>lessons from the Neyman-Pearson lemma</a:t>
            </a:r>
            <a:endParaRPr lang="en-US" i="1">
              <a:solidFill>
                <a:srgbClr val="336699"/>
              </a:solidFill>
            </a:endParaRPr>
          </a:p>
        </p:txBody>
      </p:sp>
      <p:sp>
        <p:nvSpPr>
          <p:cNvPr id="10245" name="TextBox 68"/>
          <p:cNvSpPr txBox="1">
            <a:spLocks noChangeArrowheads="1"/>
          </p:cNvSpPr>
          <p:nvPr/>
        </p:nvSpPr>
        <p:spPr bwMode="auto">
          <a:xfrm>
            <a:off x="107950" y="1146175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fr-FR"/>
              <a:t> </a:t>
            </a:r>
            <a:r>
              <a:rPr lang="fr-FR">
                <a:solidFill>
                  <a:srgbClr val="CC6600"/>
                </a:solidFill>
              </a:rPr>
              <a:t>Neyman-Pearson lemma</a:t>
            </a:r>
            <a:r>
              <a:rPr lang="fr-FR"/>
              <a:t>: the likelihood ratio (or Bayes factor) test</a:t>
            </a:r>
            <a:endParaRPr lang="en-GB"/>
          </a:p>
        </p:txBody>
      </p:sp>
      <p:graphicFrame>
        <p:nvGraphicFramePr>
          <p:cNvPr id="10242" name="Object 61"/>
          <p:cNvGraphicFramePr>
            <a:graphicFrameLocks noChangeAspect="1"/>
          </p:cNvGraphicFramePr>
          <p:nvPr/>
        </p:nvGraphicFramePr>
        <p:xfrm>
          <a:off x="2987675" y="1612900"/>
          <a:ext cx="19351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4" imgW="1117440" imgH="507960" progId="Equation.DSMT4">
                  <p:embed/>
                </p:oleObj>
              </mc:Choice>
              <mc:Fallback>
                <p:oleObj name="Equation" r:id="rId4" imgW="1117440" imgH="50796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612900"/>
                        <a:ext cx="1935163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6" name="Group 70"/>
          <p:cNvGrpSpPr>
            <a:grpSpLocks/>
          </p:cNvGrpSpPr>
          <p:nvPr/>
        </p:nvGrpSpPr>
        <p:grpSpPr bwMode="auto">
          <a:xfrm>
            <a:off x="790575" y="2514600"/>
            <a:ext cx="7072313" cy="482600"/>
            <a:chOff x="862602" y="5018102"/>
            <a:chExt cx="7071167" cy="482600"/>
          </a:xfrm>
        </p:grpSpPr>
        <p:sp>
          <p:nvSpPr>
            <p:cNvPr id="10259" name="TextBox 71"/>
            <p:cNvSpPr txBox="1">
              <a:spLocks noChangeArrowheads="1"/>
            </p:cNvSpPr>
            <p:nvPr/>
          </p:nvSpPr>
          <p:spPr bwMode="auto">
            <a:xfrm>
              <a:off x="862602" y="5060900"/>
              <a:ext cx="70711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is the most powerful test of size		            to test the null. </a:t>
              </a:r>
              <a:endParaRPr lang="en-GB"/>
            </a:p>
          </p:txBody>
        </p:sp>
        <p:graphicFrame>
          <p:nvGraphicFramePr>
            <p:cNvPr id="10243" name="Object 62"/>
            <p:cNvGraphicFramePr>
              <a:graphicFrameLocks noChangeAspect="1"/>
            </p:cNvGraphicFramePr>
            <p:nvPr/>
          </p:nvGraphicFramePr>
          <p:xfrm>
            <a:off x="4230698" y="5018102"/>
            <a:ext cx="1912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6" imgW="1104840" imgH="279360" progId="Equation.DSMT4">
                    <p:embed/>
                  </p:oleObj>
                </mc:Choice>
                <mc:Fallback>
                  <p:oleObj name="Equation" r:id="rId6" imgW="1104840" imgH="279360" progId="Equation.DSMT4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698" y="5018102"/>
                          <a:ext cx="1912938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47" name="Picture 76" descr="Picture 16.png"/>
          <p:cNvPicPr>
            <a:picLocks noChangeAspect="1"/>
          </p:cNvPicPr>
          <p:nvPr/>
        </p:nvPicPr>
        <p:blipFill>
          <a:blip r:embed="rId8" cstate="print"/>
          <a:srcRect l="16406" t="10001" r="28906" b="10001"/>
          <a:stretch>
            <a:fillRect/>
          </a:stretch>
        </p:blipFill>
        <p:spPr bwMode="auto">
          <a:xfrm>
            <a:off x="2576513" y="4008438"/>
            <a:ext cx="271462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Oval 78"/>
          <p:cNvSpPr/>
          <p:nvPr/>
        </p:nvSpPr>
        <p:spPr>
          <a:xfrm>
            <a:off x="2901950" y="5022850"/>
            <a:ext cx="71438" cy="71438"/>
          </a:xfrm>
          <a:prstGeom prst="ellipse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901950" y="5853113"/>
            <a:ext cx="71438" cy="71437"/>
          </a:xfrm>
          <a:prstGeom prst="ellipse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0" name="TextBox 80"/>
          <p:cNvSpPr txBox="1">
            <a:spLocks noChangeArrowheads="1"/>
          </p:cNvSpPr>
          <p:nvPr/>
        </p:nvSpPr>
        <p:spPr bwMode="auto">
          <a:xfrm>
            <a:off x="5508625" y="4735513"/>
            <a:ext cx="2262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CC6600"/>
                </a:solidFill>
                <a:cs typeface="Arial" charset="0"/>
              </a:rPr>
              <a:t>MVB </a:t>
            </a:r>
            <a:r>
              <a:rPr lang="fr-FR">
                <a:solidFill>
                  <a:srgbClr val="CC6600"/>
                </a:solidFill>
                <a:cs typeface="Arial" charset="0"/>
              </a:rPr>
              <a:t>(Bayes factor) </a:t>
            </a:r>
          </a:p>
          <a:p>
            <a:pPr algn="ctr"/>
            <a:r>
              <a:rPr lang="fr-FR" i="1">
                <a:solidFill>
                  <a:srgbClr val="CC6600"/>
                </a:solidFill>
                <a:latin typeface="Times New Roman" pitchFamily="18" charset="0"/>
              </a:rPr>
              <a:t>u</a:t>
            </a:r>
            <a:r>
              <a:rPr lang="fr-FR">
                <a:solidFill>
                  <a:srgbClr val="CC6600"/>
                </a:solidFill>
              </a:rPr>
              <a:t>=1.09, power=56%</a:t>
            </a:r>
            <a:endParaRPr lang="en-GB">
              <a:solidFill>
                <a:srgbClr val="CC6600"/>
              </a:solidFill>
            </a:endParaRPr>
          </a:p>
        </p:txBody>
      </p:sp>
      <p:sp>
        <p:nvSpPr>
          <p:cNvPr id="10251" name="TextBox 81"/>
          <p:cNvSpPr txBox="1">
            <a:spLocks noChangeArrowheads="1"/>
          </p:cNvSpPr>
          <p:nvPr/>
        </p:nvSpPr>
        <p:spPr bwMode="auto">
          <a:xfrm>
            <a:off x="5508625" y="5565775"/>
            <a:ext cx="226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CC6600"/>
                </a:solidFill>
                <a:cs typeface="Arial" charset="0"/>
              </a:rPr>
              <a:t>CCA </a:t>
            </a:r>
            <a:r>
              <a:rPr lang="fr-FR">
                <a:solidFill>
                  <a:srgbClr val="CC6600"/>
                </a:solidFill>
                <a:cs typeface="Arial" charset="0"/>
              </a:rPr>
              <a:t>(F-statistics)</a:t>
            </a:r>
          </a:p>
          <a:p>
            <a:r>
              <a:rPr lang="fr-FR" i="1">
                <a:solidFill>
                  <a:srgbClr val="CC6600"/>
                </a:solidFill>
                <a:latin typeface="Times New Roman" pitchFamily="18" charset="0"/>
              </a:rPr>
              <a:t>F</a:t>
            </a:r>
            <a:r>
              <a:rPr lang="fr-FR">
                <a:solidFill>
                  <a:srgbClr val="CC6600"/>
                </a:solidFill>
              </a:rPr>
              <a:t>=2.20, power=20%</a:t>
            </a:r>
            <a:endParaRPr lang="en-GB">
              <a:solidFill>
                <a:srgbClr val="CC6600"/>
              </a:solidFill>
            </a:endParaRPr>
          </a:p>
        </p:txBody>
      </p:sp>
      <p:cxnSp>
        <p:nvCxnSpPr>
          <p:cNvPr id="83" name="Straight Arrow Connector 82"/>
          <p:cNvCxnSpPr>
            <a:stCxn id="10250" idx="1"/>
            <a:endCxn id="79" idx="6"/>
          </p:cNvCxnSpPr>
          <p:nvPr/>
        </p:nvCxnSpPr>
        <p:spPr>
          <a:xfrm rot="10800000">
            <a:off x="2973388" y="5059363"/>
            <a:ext cx="2535237" cy="0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784350" y="5203825"/>
            <a:ext cx="2286000" cy="0"/>
          </a:xfrm>
          <a:prstGeom prst="line">
            <a:avLst/>
          </a:prstGeom>
          <a:ln>
            <a:solidFill>
              <a:srgbClr val="CC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Box 85"/>
          <p:cNvSpPr txBox="1">
            <a:spLocks noChangeArrowheads="1"/>
          </p:cNvSpPr>
          <p:nvPr/>
        </p:nvSpPr>
        <p:spPr bwMode="auto">
          <a:xfrm>
            <a:off x="3536950" y="6438900"/>
            <a:ext cx="101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error I rate</a:t>
            </a:r>
            <a:endParaRPr lang="en-GB" sz="1400"/>
          </a:p>
        </p:txBody>
      </p:sp>
      <p:sp>
        <p:nvSpPr>
          <p:cNvPr id="10255" name="TextBox 88"/>
          <p:cNvSpPr txBox="1">
            <a:spLocks noChangeArrowheads="1"/>
          </p:cNvSpPr>
          <p:nvPr/>
        </p:nvSpPr>
        <p:spPr bwMode="auto">
          <a:xfrm rot="-5400000">
            <a:off x="1831181" y="5033169"/>
            <a:ext cx="1325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1 - error II rate</a:t>
            </a:r>
            <a:endParaRPr lang="en-GB" sz="1400"/>
          </a:p>
        </p:txBody>
      </p:sp>
      <p:sp>
        <p:nvSpPr>
          <p:cNvPr id="10256" name="TextBox 89"/>
          <p:cNvSpPr txBox="1">
            <a:spLocks noChangeArrowheads="1"/>
          </p:cNvSpPr>
          <p:nvPr/>
        </p:nvSpPr>
        <p:spPr bwMode="auto">
          <a:xfrm>
            <a:off x="3101975" y="3644900"/>
            <a:ext cx="167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ROC analysis</a:t>
            </a:r>
            <a:endParaRPr lang="en-GB" b="1"/>
          </a:p>
        </p:txBody>
      </p:sp>
      <p:sp>
        <p:nvSpPr>
          <p:cNvPr id="10257" name="TextBox 90"/>
          <p:cNvSpPr txBox="1">
            <a:spLocks noChangeArrowheads="1"/>
          </p:cNvSpPr>
          <p:nvPr/>
        </p:nvSpPr>
        <p:spPr bwMode="auto">
          <a:xfrm>
            <a:off x="107950" y="3203575"/>
            <a:ext cx="897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fr-FR"/>
              <a:t> what is the threshold </a:t>
            </a:r>
            <a:r>
              <a:rPr lang="fr-FR" i="1">
                <a:latin typeface="Times New Roman" pitchFamily="18" charset="0"/>
              </a:rPr>
              <a:t>u</a:t>
            </a:r>
            <a:r>
              <a:rPr lang="fr-FR"/>
              <a:t>, above which the Bayes factor test</a:t>
            </a:r>
            <a:r>
              <a:rPr lang="fr-FR" i="1"/>
              <a:t> </a:t>
            </a:r>
            <a:r>
              <a:rPr lang="fr-FR"/>
              <a:t>yields a error I rate of 5%?</a:t>
            </a:r>
            <a:endParaRPr lang="en-GB" i="1"/>
          </a:p>
        </p:txBody>
      </p:sp>
      <p:cxnSp>
        <p:nvCxnSpPr>
          <p:cNvPr id="96" name="Straight Arrow Connector 95"/>
          <p:cNvCxnSpPr>
            <a:stCxn id="10251" idx="1"/>
            <a:endCxn id="80" idx="6"/>
          </p:cNvCxnSpPr>
          <p:nvPr/>
        </p:nvCxnSpPr>
        <p:spPr>
          <a:xfrm rot="10800000">
            <a:off x="2973388" y="5889625"/>
            <a:ext cx="2535237" cy="0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Overview of the talk</a:t>
            </a:r>
            <a:endParaRPr lang="en-US" sz="3200">
              <a:solidFill>
                <a:srgbClr val="336699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50825" y="1198563"/>
            <a:ext cx="85693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cs typeface="Arial" charset="0"/>
              </a:rPr>
              <a:t>1 Probabilistic modelling and representation of uncertainty</a:t>
            </a:r>
            <a:endParaRPr lang="en-GB" sz="2000" i="1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1.1 Bayesian paradigm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cs typeface="Arial" charset="0"/>
              </a:rPr>
              <a:t>	1.2 Hierarchical models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</a:t>
            </a:r>
            <a:r>
              <a:rPr lang="en-GB" sz="2000" i="1">
                <a:cs typeface="Arial" charset="0"/>
              </a:rPr>
              <a:t>1.3 Frequentist versus Bayesian inference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solidFill>
                  <a:srgbClr val="B2B2B2"/>
                </a:solidFill>
                <a:cs typeface="Arial" charset="0"/>
              </a:rPr>
              <a:t>2 Numerical Bayesian inference methods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solidFill>
                  <a:srgbClr val="B2B2B2"/>
                </a:solidFill>
                <a:cs typeface="Arial" charset="0"/>
              </a:rPr>
              <a:t>	</a:t>
            </a:r>
            <a:r>
              <a:rPr lang="en-GB" sz="2000" i="1">
                <a:solidFill>
                  <a:srgbClr val="B2B2B2"/>
                </a:solidFill>
                <a:cs typeface="Arial" charset="0"/>
              </a:rPr>
              <a:t>2.1 Sampling methods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2.2 Variational methods (ReML, EM, VB)</a:t>
            </a:r>
            <a:endParaRPr lang="en-GB" sz="2000" i="1"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solidFill>
                  <a:srgbClr val="B2B2B2"/>
                </a:solidFill>
                <a:cs typeface="Arial" charset="0"/>
              </a:rPr>
              <a:t>3 SPM applications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400">
                <a:solidFill>
                  <a:srgbClr val="B2B2B2"/>
                </a:solidFill>
                <a:cs typeface="Arial" charset="0"/>
              </a:rPr>
              <a:t>	</a:t>
            </a:r>
            <a:r>
              <a:rPr lang="en-GB" sz="2000" i="1">
                <a:solidFill>
                  <a:srgbClr val="B2B2B2"/>
                </a:solidFill>
                <a:cs typeface="Arial" charset="0"/>
              </a:rPr>
              <a:t>3.1 aMRI segmentation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3.2 Decoding of brain images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3.3 Model-based fMRI analysis (with spatial priors)</a:t>
            </a:r>
          </a:p>
          <a:p>
            <a:pPr marL="342900" indent="-342900">
              <a:lnSpc>
                <a:spcPct val="50000"/>
              </a:lnSpc>
              <a:spcBef>
                <a:spcPct val="80000"/>
              </a:spcBef>
            </a:pPr>
            <a:r>
              <a:rPr lang="en-GB" sz="2000" i="1">
                <a:solidFill>
                  <a:srgbClr val="B2B2B2"/>
                </a:solidFill>
                <a:cs typeface="Arial" charset="0"/>
              </a:rPr>
              <a:t>	3.4 Dynamic causal 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611188" y="1446213"/>
            <a:ext cx="6115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i="1"/>
              <a:t>Degree of </a:t>
            </a:r>
            <a:r>
              <a:rPr lang="en-GB" b="1" i="1">
                <a:solidFill>
                  <a:srgbClr val="CC6600"/>
                </a:solidFill>
              </a:rPr>
              <a:t>plausibility</a:t>
            </a:r>
            <a:r>
              <a:rPr lang="en-GB" b="1" i="1"/>
              <a:t> </a:t>
            </a:r>
            <a:r>
              <a:rPr lang="en-GB" i="1"/>
              <a:t>desiderata</a:t>
            </a:r>
            <a:r>
              <a:rPr lang="en-GB"/>
              <a:t>:</a:t>
            </a:r>
          </a:p>
          <a:p>
            <a:r>
              <a:rPr lang="en-GB"/>
              <a:t>- should be represented using real numbers		(D1)</a:t>
            </a:r>
          </a:p>
          <a:p>
            <a:r>
              <a:rPr lang="en-GB"/>
              <a:t>- should conform with intuition			(D2)</a:t>
            </a:r>
          </a:p>
          <a:p>
            <a:r>
              <a:rPr lang="en-GB"/>
              <a:t>- should be consistent				(D3)</a:t>
            </a:r>
            <a:endParaRPr lang="en-US"/>
          </a:p>
        </p:txBody>
      </p:sp>
      <p:grpSp>
        <p:nvGrpSpPr>
          <p:cNvPr id="15363" name="Group 34"/>
          <p:cNvGrpSpPr>
            <a:grpSpLocks/>
          </p:cNvGrpSpPr>
          <p:nvPr/>
        </p:nvGrpSpPr>
        <p:grpSpPr bwMode="auto">
          <a:xfrm>
            <a:off x="612775" y="4418013"/>
            <a:ext cx="2857500" cy="2076450"/>
            <a:chOff x="386" y="2783"/>
            <a:chExt cx="1800" cy="1308"/>
          </a:xfrm>
        </p:grpSpPr>
        <p:pic>
          <p:nvPicPr>
            <p:cNvPr id="15377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" y="2783"/>
              <a:ext cx="1800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2" descr="Untitle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71502">
              <a:off x="1104" y="3326"/>
              <a:ext cx="455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Text Box 23"/>
            <p:cNvSpPr txBox="1">
              <a:spLocks noChangeArrowheads="1"/>
            </p:cNvSpPr>
            <p:nvPr/>
          </p:nvSpPr>
          <p:spPr bwMode="auto">
            <a:xfrm>
              <a:off x="840" y="3843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a=2</a:t>
              </a:r>
              <a:endParaRPr lang="en-US"/>
            </a:p>
          </p:txBody>
        </p:sp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1611" y="3707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b=5</a:t>
              </a:r>
              <a:endParaRPr lang="en-US"/>
            </a:p>
          </p:txBody>
        </p:sp>
      </p:grpSp>
      <p:grpSp>
        <p:nvGrpSpPr>
          <p:cNvPr id="15364" name="Group 33"/>
          <p:cNvGrpSpPr>
            <a:grpSpLocks/>
          </p:cNvGrpSpPr>
          <p:nvPr/>
        </p:nvGrpSpPr>
        <p:grpSpPr bwMode="auto">
          <a:xfrm>
            <a:off x="728663" y="2781300"/>
            <a:ext cx="1322387" cy="1590675"/>
            <a:chOff x="459" y="1752"/>
            <a:chExt cx="833" cy="1002"/>
          </a:xfrm>
        </p:grpSpPr>
        <p:pic>
          <p:nvPicPr>
            <p:cNvPr id="15375" name="Picture 28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9" y="1752"/>
              <a:ext cx="833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Text Box 29"/>
            <p:cNvSpPr txBox="1">
              <a:spLocks noChangeArrowheads="1"/>
            </p:cNvSpPr>
            <p:nvPr/>
          </p:nvSpPr>
          <p:spPr bwMode="auto">
            <a:xfrm>
              <a:off x="777" y="2523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a=2</a:t>
              </a:r>
              <a:endParaRPr lang="en-US"/>
            </a:p>
          </p:txBody>
        </p:sp>
      </p:grpSp>
      <p:grpSp>
        <p:nvGrpSpPr>
          <p:cNvPr id="15365" name="Group 43"/>
          <p:cNvGrpSpPr>
            <a:grpSpLocks/>
          </p:cNvGrpSpPr>
          <p:nvPr/>
        </p:nvGrpSpPr>
        <p:grpSpPr bwMode="auto">
          <a:xfrm>
            <a:off x="4300538" y="3213100"/>
            <a:ext cx="3709987" cy="688975"/>
            <a:chOff x="2709" y="2024"/>
            <a:chExt cx="2337" cy="434"/>
          </a:xfrm>
        </p:grpSpPr>
        <p:sp>
          <p:nvSpPr>
            <p:cNvPr id="15373" name="Text Box 15"/>
            <p:cNvSpPr txBox="1">
              <a:spLocks noChangeArrowheads="1"/>
            </p:cNvSpPr>
            <p:nvPr/>
          </p:nvSpPr>
          <p:spPr bwMode="auto">
            <a:xfrm>
              <a:off x="2709" y="2125"/>
              <a:ext cx="11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cs typeface="Arial" charset="0"/>
                </a:rPr>
                <a:t>• </a:t>
              </a:r>
              <a:r>
                <a:rPr lang="en-GB"/>
                <a:t>normalization:</a:t>
              </a:r>
              <a:endParaRPr lang="en-US"/>
            </a:p>
          </p:txBody>
        </p:sp>
        <p:pic>
          <p:nvPicPr>
            <p:cNvPr id="15374" name="Picture 3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99" y="2024"/>
              <a:ext cx="947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6" name="Group 44"/>
          <p:cNvGrpSpPr>
            <a:grpSpLocks/>
          </p:cNvGrpSpPr>
          <p:nvPr/>
        </p:nvGrpSpPr>
        <p:grpSpPr bwMode="auto">
          <a:xfrm>
            <a:off x="4300538" y="4795838"/>
            <a:ext cx="4337050" cy="669925"/>
            <a:chOff x="2709" y="3021"/>
            <a:chExt cx="2732" cy="422"/>
          </a:xfrm>
        </p:grpSpPr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2709" y="3059"/>
              <a:ext cx="1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Times New Roman" pitchFamily="18" charset="0"/>
                </a:rPr>
                <a:t>•</a:t>
              </a:r>
              <a:r>
                <a:rPr lang="en-GB"/>
                <a:t> marginalization:</a:t>
              </a:r>
              <a:endParaRPr lang="en-US"/>
            </a:p>
          </p:txBody>
        </p:sp>
        <p:pic>
          <p:nvPicPr>
            <p:cNvPr id="15372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99" y="3021"/>
              <a:ext cx="134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7" name="Group 45"/>
          <p:cNvGrpSpPr>
            <a:grpSpLocks/>
          </p:cNvGrpSpPr>
          <p:nvPr/>
        </p:nvGrpSpPr>
        <p:grpSpPr bwMode="auto">
          <a:xfrm>
            <a:off x="4300538" y="5529263"/>
            <a:ext cx="4779962" cy="957262"/>
            <a:chOff x="2709" y="3483"/>
            <a:chExt cx="3011" cy="603"/>
          </a:xfrm>
        </p:grpSpPr>
        <p:sp>
          <p:nvSpPr>
            <p:cNvPr id="15369" name="Text Box 12"/>
            <p:cNvSpPr txBox="1">
              <a:spLocks noChangeArrowheads="1"/>
            </p:cNvSpPr>
            <p:nvPr/>
          </p:nvSpPr>
          <p:spPr bwMode="auto">
            <a:xfrm>
              <a:off x="2709" y="3517"/>
              <a:ext cx="10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CC6600"/>
                  </a:solidFill>
                  <a:latin typeface="Times New Roman" pitchFamily="18" charset="0"/>
                </a:rPr>
                <a:t>•</a:t>
              </a:r>
              <a:r>
                <a:rPr lang="en-GB">
                  <a:solidFill>
                    <a:srgbClr val="CC6600"/>
                  </a:solidFill>
                </a:rPr>
                <a:t> conditioning :</a:t>
              </a:r>
            </a:p>
            <a:p>
              <a:pPr algn="ctr"/>
              <a:r>
                <a:rPr lang="en-US">
                  <a:solidFill>
                    <a:srgbClr val="CC6600"/>
                  </a:solidFill>
                </a:rPr>
                <a:t>(</a:t>
              </a:r>
              <a:r>
                <a:rPr lang="en-US" i="1">
                  <a:solidFill>
                    <a:srgbClr val="CC6600"/>
                  </a:solidFill>
                </a:rPr>
                <a:t>Bayes rule</a:t>
              </a:r>
              <a:r>
                <a:rPr lang="en-US">
                  <a:solidFill>
                    <a:srgbClr val="CC6600"/>
                  </a:solidFill>
                </a:rPr>
                <a:t>)</a:t>
              </a:r>
            </a:p>
          </p:txBody>
        </p:sp>
        <p:pic>
          <p:nvPicPr>
            <p:cNvPr id="15370" name="Picture 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99" y="3483"/>
              <a:ext cx="1621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  <a:cs typeface="Arial" charset="0"/>
              </a:rPr>
              <a:t>Bayesian paradigm</a:t>
            </a:r>
            <a:br>
              <a:rPr lang="en-GB" sz="3200">
                <a:solidFill>
                  <a:srgbClr val="008000"/>
                </a:solidFill>
                <a:cs typeface="Arial" charset="0"/>
              </a:rPr>
            </a:br>
            <a:r>
              <a:rPr lang="en-GB" sz="2000" i="1">
                <a:solidFill>
                  <a:srgbClr val="008000"/>
                </a:solidFill>
                <a:cs typeface="Arial" charset="0"/>
              </a:rPr>
              <a:t>probability theory: basics</a:t>
            </a:r>
            <a:endParaRPr lang="en-GB" sz="3200" i="1">
              <a:solidFill>
                <a:srgbClr val="008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  <a:cs typeface="Arial" charset="0"/>
              </a:rPr>
              <a:t>Bayesian paradigm</a:t>
            </a:r>
            <a:br>
              <a:rPr lang="en-GB" sz="3200">
                <a:solidFill>
                  <a:srgbClr val="008000"/>
                </a:solidFill>
                <a:cs typeface="Arial" charset="0"/>
              </a:rPr>
            </a:br>
            <a:r>
              <a:rPr lang="en-GB" sz="2000" i="1">
                <a:solidFill>
                  <a:srgbClr val="008000"/>
                </a:solidFill>
                <a:cs typeface="Arial" charset="0"/>
              </a:rPr>
              <a:t>deriving the likelihood function</a:t>
            </a:r>
            <a:endParaRPr lang="en-GB" sz="3200" i="1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035" name="Group 20"/>
          <p:cNvGrpSpPr>
            <a:grpSpLocks/>
          </p:cNvGrpSpPr>
          <p:nvPr/>
        </p:nvGrpSpPr>
        <p:grpSpPr bwMode="auto">
          <a:xfrm>
            <a:off x="300038" y="4600575"/>
            <a:ext cx="2160587" cy="1944688"/>
            <a:chOff x="3727" y="1824"/>
            <a:chExt cx="1361" cy="1225"/>
          </a:xfrm>
        </p:grpSpPr>
        <p:pic>
          <p:nvPicPr>
            <p:cNvPr id="1065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6" name="Line 21"/>
          <p:cNvSpPr>
            <a:spLocks noChangeShapeType="1"/>
          </p:cNvSpPr>
          <p:nvPr/>
        </p:nvSpPr>
        <p:spPr bwMode="auto">
          <a:xfrm>
            <a:off x="1362075" y="3376613"/>
            <a:ext cx="0" cy="1152525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pic>
        <p:nvPicPr>
          <p:cNvPr id="1037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5248275"/>
            <a:ext cx="322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11"/>
          <p:cNvSpPr txBox="1">
            <a:spLocks noChangeArrowheads="1"/>
          </p:cNvSpPr>
          <p:nvPr/>
        </p:nvSpPr>
        <p:spPr bwMode="auto">
          <a:xfrm>
            <a:off x="3132138" y="1196975"/>
            <a:ext cx="447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- Model of data with unknown parameters:</a:t>
            </a:r>
          </a:p>
        </p:txBody>
      </p:sp>
      <p:graphicFrame>
        <p:nvGraphicFramePr>
          <p:cNvPr id="1026" name="Object 57"/>
          <p:cNvGraphicFramePr>
            <a:graphicFrameLocks noChangeAspect="1"/>
          </p:cNvGraphicFramePr>
          <p:nvPr/>
        </p:nvGraphicFramePr>
        <p:xfrm>
          <a:off x="3729038" y="1808163"/>
          <a:ext cx="10175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6" imgW="622080" imgH="253800" progId="Equation.DSMT4">
                  <p:embed/>
                </p:oleObj>
              </mc:Choice>
              <mc:Fallback>
                <p:oleObj name="Equation" r:id="rId6" imgW="622080" imgH="2538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1808163"/>
                        <a:ext cx="1017587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Box 41"/>
          <p:cNvSpPr txBox="1">
            <a:spLocks noChangeArrowheads="1"/>
          </p:cNvSpPr>
          <p:nvPr/>
        </p:nvSpPr>
        <p:spPr bwMode="auto">
          <a:xfrm>
            <a:off x="5435600" y="1835150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e.g., GLM: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54825" y="1808163"/>
          <a:ext cx="12049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8" imgW="736560" imgH="253800" progId="Equation.DSMT4">
                  <p:embed/>
                </p:oleObj>
              </mc:Choice>
              <mc:Fallback>
                <p:oleObj name="Equation" r:id="rId8" imgW="7365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825" y="1808163"/>
                        <a:ext cx="12049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1"/>
          <p:cNvSpPr txBox="1">
            <a:spLocks noChangeArrowheads="1"/>
          </p:cNvSpPr>
          <p:nvPr/>
        </p:nvSpPr>
        <p:spPr bwMode="auto">
          <a:xfrm>
            <a:off x="3132138" y="2555875"/>
            <a:ext cx="208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- But data is noisy: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508625" y="2541588"/>
          <a:ext cx="13700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10" imgW="838080" imgH="253800" progId="Equation.DSMT4">
                  <p:embed/>
                </p:oleObj>
              </mc:Choice>
              <mc:Fallback>
                <p:oleObj name="Equation" r:id="rId10" imgW="8380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541588"/>
                        <a:ext cx="13700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Text Box 11"/>
          <p:cNvSpPr txBox="1">
            <a:spLocks noChangeArrowheads="1"/>
          </p:cNvSpPr>
          <p:nvPr/>
        </p:nvSpPr>
        <p:spPr bwMode="auto">
          <a:xfrm>
            <a:off x="3130550" y="3238500"/>
            <a:ext cx="374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- Assume noise/residuals is ‘small’:</a:t>
            </a:r>
          </a:p>
        </p:txBody>
      </p:sp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3124200" y="4081463"/>
          <a:ext cx="23844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2" imgW="1460160" imgH="431640" progId="Equation.DSMT4">
                  <p:embed/>
                </p:oleObj>
              </mc:Choice>
              <mc:Fallback>
                <p:oleObj name="Equation" r:id="rId12" imgW="14601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81463"/>
                        <a:ext cx="238442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2" name="Group 72"/>
          <p:cNvGrpSpPr>
            <a:grpSpLocks/>
          </p:cNvGrpSpPr>
          <p:nvPr/>
        </p:nvGrpSpPr>
        <p:grpSpPr bwMode="auto">
          <a:xfrm>
            <a:off x="5580063" y="3789363"/>
            <a:ext cx="3198812" cy="1584325"/>
            <a:chOff x="5580112" y="3717032"/>
            <a:chExt cx="3199210" cy="1584176"/>
          </a:xfrm>
        </p:grpSpPr>
        <p:pic>
          <p:nvPicPr>
            <p:cNvPr id="1060" name="Picture 18"/>
            <p:cNvPicPr>
              <a:picLocks noChangeAspect="1" noChangeArrowheads="1"/>
            </p:cNvPicPr>
            <p:nvPr/>
          </p:nvPicPr>
          <p:blipFill>
            <a:blip r:embed="rId14" cstate="print"/>
            <a:srcRect t="6801"/>
            <a:stretch>
              <a:fillRect/>
            </a:stretch>
          </p:blipFill>
          <p:spPr bwMode="auto">
            <a:xfrm>
              <a:off x="5580112" y="3717032"/>
              <a:ext cx="2266361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1" name="Line 49"/>
            <p:cNvSpPr>
              <a:spLocks noChangeShapeType="1"/>
            </p:cNvSpPr>
            <p:nvPr/>
          </p:nvSpPr>
          <p:spPr bwMode="auto">
            <a:xfrm flipV="1">
              <a:off x="5868144" y="5121873"/>
              <a:ext cx="1943754" cy="57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2" name="Line 50"/>
            <p:cNvSpPr>
              <a:spLocks noChangeShapeType="1"/>
            </p:cNvSpPr>
            <p:nvPr/>
          </p:nvSpPr>
          <p:spPr bwMode="auto">
            <a:xfrm rot="-5400000">
              <a:off x="5173946" y="4427675"/>
              <a:ext cx="1388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3" name="Line 54"/>
            <p:cNvSpPr>
              <a:spLocks noChangeShapeType="1"/>
            </p:cNvSpPr>
            <p:nvPr/>
          </p:nvSpPr>
          <p:spPr bwMode="auto">
            <a:xfrm flipH="1">
              <a:off x="7010747" y="4293096"/>
              <a:ext cx="432048" cy="792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032" name="Object 56"/>
            <p:cNvGraphicFramePr>
              <a:graphicFrameLocks noChangeAspect="1"/>
            </p:cNvGraphicFramePr>
            <p:nvPr/>
          </p:nvGraphicFramePr>
          <p:xfrm>
            <a:off x="6864797" y="3789363"/>
            <a:ext cx="191452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15" imgW="1168200" imgH="279360" progId="Equation.DSMT4">
                    <p:embed/>
                  </p:oleObj>
                </mc:Choice>
                <mc:Fallback>
                  <p:oleObj name="Equation" r:id="rId15" imgW="1168200" imgH="279360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4797" y="3789363"/>
                          <a:ext cx="1914525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14"/>
            <p:cNvGraphicFramePr>
              <a:graphicFrameLocks noChangeAspect="1"/>
            </p:cNvGraphicFramePr>
            <p:nvPr/>
          </p:nvGraphicFramePr>
          <p:xfrm>
            <a:off x="7812360" y="5023395"/>
            <a:ext cx="207962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2360" y="5023395"/>
                          <a:ext cx="207962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4" name="Line 54"/>
            <p:cNvSpPr>
              <a:spLocks noChangeShapeType="1"/>
            </p:cNvSpPr>
            <p:nvPr/>
          </p:nvSpPr>
          <p:spPr bwMode="auto">
            <a:xfrm flipH="1">
              <a:off x="6497166" y="4302621"/>
              <a:ext cx="936104" cy="792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43" name="Text Box 11"/>
          <p:cNvSpPr txBox="1">
            <a:spLocks noChangeArrowheads="1"/>
          </p:cNvSpPr>
          <p:nvPr/>
        </p:nvSpPr>
        <p:spPr bwMode="auto">
          <a:xfrm>
            <a:off x="3559175" y="5521325"/>
            <a:ext cx="5045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6600"/>
                </a:solidFill>
              </a:rPr>
              <a:t>→ Distribution of data, </a:t>
            </a:r>
            <a:r>
              <a:rPr lang="en-GB" i="1">
                <a:solidFill>
                  <a:srgbClr val="CC6600"/>
                </a:solidFill>
              </a:rPr>
              <a:t>given fixed parameters</a:t>
            </a:r>
            <a:r>
              <a:rPr lang="en-GB">
                <a:solidFill>
                  <a:srgbClr val="CC6600"/>
                </a:solidFill>
              </a:rPr>
              <a:t>:</a:t>
            </a:r>
          </a:p>
        </p:txBody>
      </p:sp>
      <p:graphicFrame>
        <p:nvGraphicFramePr>
          <p:cNvPr id="1030" name="Object 20"/>
          <p:cNvGraphicFramePr>
            <a:graphicFrameLocks noChangeAspect="1"/>
          </p:cNvGraphicFramePr>
          <p:nvPr/>
        </p:nvGraphicFramePr>
        <p:xfrm>
          <a:off x="4241800" y="5953125"/>
          <a:ext cx="35655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19" imgW="2184120" imgH="431640" progId="Equation.DSMT4">
                  <p:embed/>
                </p:oleObj>
              </mc:Choice>
              <mc:Fallback>
                <p:oleObj name="Equation" r:id="rId19" imgW="218412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5953125"/>
                        <a:ext cx="35655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21"/>
          <p:cNvGraphicFramePr>
            <a:graphicFrameLocks noChangeAspect="1"/>
          </p:cNvGraphicFramePr>
          <p:nvPr/>
        </p:nvGraphicFramePr>
        <p:xfrm>
          <a:off x="381000" y="2871788"/>
          <a:ext cx="20796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71788"/>
                        <a:ext cx="207963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TextBox 78"/>
          <p:cNvSpPr txBox="1">
            <a:spLocks noChangeArrowheads="1"/>
          </p:cNvSpPr>
          <p:nvPr/>
        </p:nvSpPr>
        <p:spPr bwMode="auto">
          <a:xfrm>
            <a:off x="1082675" y="3716338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CC66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76600" y="5445125"/>
            <a:ext cx="5399088" cy="129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3059113" y="3213100"/>
            <a:ext cx="5834062" cy="2232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3059113" y="2349500"/>
            <a:ext cx="5400675" cy="71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059113" y="1052513"/>
            <a:ext cx="5400675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049" name="Group 21"/>
          <p:cNvGrpSpPr>
            <a:grpSpLocks/>
          </p:cNvGrpSpPr>
          <p:nvPr/>
        </p:nvGrpSpPr>
        <p:grpSpPr bwMode="auto">
          <a:xfrm>
            <a:off x="250825" y="1412875"/>
            <a:ext cx="2209800" cy="1963738"/>
            <a:chOff x="672" y="1787"/>
            <a:chExt cx="1392" cy="1237"/>
          </a:xfrm>
        </p:grpSpPr>
        <p:pic>
          <p:nvPicPr>
            <p:cNvPr id="1050" name="Picture 5" descr="cervo&amp;lobes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052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053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054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cxnSp>
          <p:nvCxnSpPr>
            <p:cNvPr id="1055" name="AutoShape 10"/>
            <p:cNvCxnSpPr>
              <a:cxnSpLocks noChangeShapeType="1"/>
              <a:stCxn id="1051" idx="3"/>
              <a:endCxn id="1053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056" name="AutoShape 11"/>
            <p:cNvCxnSpPr>
              <a:cxnSpLocks noChangeShapeType="1"/>
              <a:stCxn id="1051" idx="0"/>
              <a:endCxn id="1054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057" name="AutoShape 12"/>
            <p:cNvCxnSpPr>
              <a:cxnSpLocks noChangeShapeType="1"/>
              <a:stCxn id="1054" idx="1"/>
              <a:endCxn id="1052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058" name="AutoShape 13"/>
            <p:cNvCxnSpPr>
              <a:cxnSpLocks noChangeShapeType="1"/>
              <a:stCxn id="1053" idx="7"/>
              <a:endCxn id="1051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059" name="AutoShape 14"/>
            <p:cNvCxnSpPr>
              <a:cxnSpLocks noChangeShapeType="1"/>
              <a:endCxn id="1054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053" name="Picture 31" descr="Untitl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2925" y="4149725"/>
            <a:ext cx="36036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3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55" name="Rectangle 35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2056" name="Group 45"/>
          <p:cNvGrpSpPr>
            <a:grpSpLocks/>
          </p:cNvGrpSpPr>
          <p:nvPr/>
        </p:nvGrpSpPr>
        <p:grpSpPr bwMode="auto">
          <a:xfrm>
            <a:off x="3729038" y="1458913"/>
            <a:ext cx="2963862" cy="539750"/>
            <a:chOff x="2349" y="919"/>
            <a:chExt cx="1867" cy="340"/>
          </a:xfrm>
        </p:grpSpPr>
        <p:sp>
          <p:nvSpPr>
            <p:cNvPr id="2081" name="Text Box 18"/>
            <p:cNvSpPr txBox="1">
              <a:spLocks noChangeArrowheads="1"/>
            </p:cNvSpPr>
            <p:nvPr/>
          </p:nvSpPr>
          <p:spPr bwMode="auto">
            <a:xfrm>
              <a:off x="2349" y="981"/>
              <a:ext cx="8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6600"/>
                  </a:solidFill>
                </a:rPr>
                <a:t>Likelihood</a:t>
              </a:r>
              <a:r>
                <a:rPr lang="en-GB"/>
                <a:t>:</a:t>
              </a:r>
              <a:endParaRPr lang="en-US"/>
            </a:p>
          </p:txBody>
        </p:sp>
        <p:pic>
          <p:nvPicPr>
            <p:cNvPr id="2082" name="Picture 4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32" y="919"/>
              <a:ext cx="78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7" name="Group 44"/>
          <p:cNvGrpSpPr>
            <a:grpSpLocks/>
          </p:cNvGrpSpPr>
          <p:nvPr/>
        </p:nvGrpSpPr>
        <p:grpSpPr bwMode="auto">
          <a:xfrm>
            <a:off x="3729038" y="2241550"/>
            <a:ext cx="2743200" cy="585788"/>
            <a:chOff x="2349" y="1412"/>
            <a:chExt cx="1728" cy="369"/>
          </a:xfrm>
        </p:grpSpPr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2349" y="1480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6600"/>
                  </a:solidFill>
                </a:rPr>
                <a:t>Prior</a:t>
              </a:r>
              <a:r>
                <a:rPr lang="en-GB"/>
                <a:t>:</a:t>
              </a:r>
              <a:endParaRPr lang="en-US"/>
            </a:p>
          </p:txBody>
        </p:sp>
        <p:pic>
          <p:nvPicPr>
            <p:cNvPr id="2080" name="Picture 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32" y="1412"/>
              <a:ext cx="645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8" name="Group 46"/>
          <p:cNvGrpSpPr>
            <a:grpSpLocks/>
          </p:cNvGrpSpPr>
          <p:nvPr/>
        </p:nvGrpSpPr>
        <p:grpSpPr bwMode="auto">
          <a:xfrm>
            <a:off x="3729038" y="3068638"/>
            <a:ext cx="5141912" cy="995362"/>
            <a:chOff x="2349" y="1933"/>
            <a:chExt cx="3239" cy="627"/>
          </a:xfrm>
        </p:grpSpPr>
        <p:sp>
          <p:nvSpPr>
            <p:cNvPr id="2077" name="Text Box 30"/>
            <p:cNvSpPr txBox="1">
              <a:spLocks noChangeArrowheads="1"/>
            </p:cNvSpPr>
            <p:nvPr/>
          </p:nvSpPr>
          <p:spPr bwMode="auto">
            <a:xfrm>
              <a:off x="2349" y="2114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Bayes rule:</a:t>
              </a:r>
              <a:endParaRPr lang="en-US"/>
            </a:p>
          </p:txBody>
        </p:sp>
        <p:pic>
          <p:nvPicPr>
            <p:cNvPr id="2078" name="Picture 4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32" y="1933"/>
              <a:ext cx="2156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  <a:cs typeface="Arial" charset="0"/>
              </a:rPr>
              <a:t>Bayesian paradigm</a:t>
            </a:r>
            <a:br>
              <a:rPr lang="en-GB" sz="3200">
                <a:solidFill>
                  <a:srgbClr val="008000"/>
                </a:solidFill>
                <a:cs typeface="Arial" charset="0"/>
              </a:rPr>
            </a:br>
            <a:r>
              <a:rPr lang="en-GB" sz="2000" i="1">
                <a:solidFill>
                  <a:srgbClr val="008000"/>
                </a:solidFill>
                <a:cs typeface="Arial" charset="0"/>
              </a:rPr>
              <a:t>likelihood, priors and the model evidence</a:t>
            </a:r>
            <a:endParaRPr lang="en-GB" sz="3200" i="1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2060" name="Group 21"/>
          <p:cNvGrpSpPr>
            <a:grpSpLocks/>
          </p:cNvGrpSpPr>
          <p:nvPr/>
        </p:nvGrpSpPr>
        <p:grpSpPr bwMode="auto">
          <a:xfrm>
            <a:off x="250825" y="1412875"/>
            <a:ext cx="2209800" cy="1963738"/>
            <a:chOff x="672" y="1787"/>
            <a:chExt cx="1392" cy="1237"/>
          </a:xfrm>
        </p:grpSpPr>
        <p:pic>
          <p:nvPicPr>
            <p:cNvPr id="2067" name="Picture 5" descr="cervo&amp;lobes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2069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2070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2071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cxnSp>
          <p:nvCxnSpPr>
            <p:cNvPr id="2072" name="AutoShape 10"/>
            <p:cNvCxnSpPr>
              <a:cxnSpLocks noChangeShapeType="1"/>
              <a:stCxn id="2068" idx="3"/>
              <a:endCxn id="2070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2073" name="AutoShape 11"/>
            <p:cNvCxnSpPr>
              <a:cxnSpLocks noChangeShapeType="1"/>
              <a:stCxn id="2068" idx="0"/>
              <a:endCxn id="2071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2074" name="AutoShape 12"/>
            <p:cNvCxnSpPr>
              <a:cxnSpLocks noChangeShapeType="1"/>
              <a:stCxn id="2071" idx="1"/>
              <a:endCxn id="2069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2075" name="AutoShape 13"/>
            <p:cNvCxnSpPr>
              <a:cxnSpLocks noChangeShapeType="1"/>
              <a:stCxn id="2070" idx="7"/>
              <a:endCxn id="2068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2076" name="AutoShape 14"/>
            <p:cNvCxnSpPr>
              <a:cxnSpLocks noChangeShapeType="1"/>
              <a:endCxn id="2071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2061" name="Group 20"/>
          <p:cNvGrpSpPr>
            <a:grpSpLocks/>
          </p:cNvGrpSpPr>
          <p:nvPr/>
        </p:nvGrpSpPr>
        <p:grpSpPr bwMode="auto">
          <a:xfrm>
            <a:off x="300038" y="4600575"/>
            <a:ext cx="2160587" cy="1944688"/>
            <a:chOff x="3727" y="1824"/>
            <a:chExt cx="1361" cy="1225"/>
          </a:xfrm>
        </p:grpSpPr>
        <p:pic>
          <p:nvPicPr>
            <p:cNvPr id="2065" name="Picture 3" descr="tete_EE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6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62" name="Line 21"/>
          <p:cNvSpPr>
            <a:spLocks noChangeShapeType="1"/>
          </p:cNvSpPr>
          <p:nvPr/>
        </p:nvSpPr>
        <p:spPr bwMode="auto">
          <a:xfrm>
            <a:off x="1362075" y="3376613"/>
            <a:ext cx="0" cy="1152525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pic>
        <p:nvPicPr>
          <p:cNvPr id="2063" name="Picture 4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" y="5248275"/>
            <a:ext cx="322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6"/>
          <p:cNvGraphicFramePr>
            <a:graphicFrameLocks noChangeAspect="1"/>
          </p:cNvGraphicFramePr>
          <p:nvPr/>
        </p:nvGraphicFramePr>
        <p:xfrm>
          <a:off x="381000" y="2871788"/>
          <a:ext cx="20796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71788"/>
                        <a:ext cx="207963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 Box 19"/>
          <p:cNvSpPr txBox="1">
            <a:spLocks noChangeArrowheads="1"/>
          </p:cNvSpPr>
          <p:nvPr/>
        </p:nvSpPr>
        <p:spPr bwMode="auto">
          <a:xfrm>
            <a:off x="269875" y="3690938"/>
            <a:ext cx="2185988" cy="385762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6600"/>
                </a:solidFill>
              </a:rPr>
              <a:t>generative model</a:t>
            </a:r>
            <a:r>
              <a:rPr lang="en-GB">
                <a:solidFill>
                  <a:srgbClr val="A50021"/>
                </a:solidFill>
              </a:rPr>
              <a:t> </a:t>
            </a:r>
            <a:r>
              <a:rPr lang="en-GB" i="1">
                <a:latin typeface="Times New Roman" pitchFamily="18" charset="0"/>
              </a:rPr>
              <a:t>m</a:t>
            </a:r>
            <a:endParaRPr lang="en-US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20"/>
          <p:cNvGrpSpPr>
            <a:grpSpLocks/>
          </p:cNvGrpSpPr>
          <p:nvPr/>
        </p:nvGrpSpPr>
        <p:grpSpPr bwMode="auto">
          <a:xfrm>
            <a:off x="5916613" y="2895600"/>
            <a:ext cx="2160587" cy="1944688"/>
            <a:chOff x="3727" y="1824"/>
            <a:chExt cx="1361" cy="1225"/>
          </a:xfrm>
        </p:grpSpPr>
        <p:pic>
          <p:nvPicPr>
            <p:cNvPr id="3096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7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77" name="Group 21"/>
          <p:cNvGrpSpPr>
            <a:grpSpLocks/>
          </p:cNvGrpSpPr>
          <p:nvPr/>
        </p:nvGrpSpPr>
        <p:grpSpPr bwMode="auto">
          <a:xfrm>
            <a:off x="1066800" y="2836863"/>
            <a:ext cx="2209800" cy="1963737"/>
            <a:chOff x="672" y="1787"/>
            <a:chExt cx="1392" cy="1237"/>
          </a:xfrm>
        </p:grpSpPr>
        <p:pic>
          <p:nvPicPr>
            <p:cNvPr id="3086" name="Picture 5" descr="cervo&amp;lobes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7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3088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3089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3090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cxnSp>
          <p:nvCxnSpPr>
            <p:cNvPr id="3091" name="AutoShape 10"/>
            <p:cNvCxnSpPr>
              <a:cxnSpLocks noChangeShapeType="1"/>
              <a:stCxn id="3087" idx="3"/>
              <a:endCxn id="3089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3092" name="AutoShape 11"/>
            <p:cNvCxnSpPr>
              <a:cxnSpLocks noChangeShapeType="1"/>
              <a:stCxn id="3087" idx="0"/>
              <a:endCxn id="3090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3093" name="AutoShape 12"/>
            <p:cNvCxnSpPr>
              <a:cxnSpLocks noChangeShapeType="1"/>
              <a:stCxn id="3090" idx="1"/>
              <a:endCxn id="3088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3094" name="AutoShape 13"/>
            <p:cNvCxnSpPr>
              <a:cxnSpLocks noChangeShapeType="1"/>
              <a:stCxn id="3089" idx="7"/>
              <a:endCxn id="3087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3095" name="AutoShape 14"/>
            <p:cNvCxnSpPr>
              <a:cxnSpLocks noChangeShapeType="1"/>
              <a:endCxn id="3090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</p:grp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  <a:cs typeface="Arial" charset="0"/>
              </a:rPr>
              <a:t>Bayesian paradigm</a:t>
            </a:r>
            <a:br>
              <a:rPr lang="en-GB" sz="3200">
                <a:solidFill>
                  <a:srgbClr val="008000"/>
                </a:solidFill>
                <a:cs typeface="Arial" charset="0"/>
              </a:rPr>
            </a:br>
            <a:r>
              <a:rPr lang="en-GB" sz="2000" i="1">
                <a:solidFill>
                  <a:srgbClr val="008000"/>
                </a:solidFill>
                <a:cs typeface="Arial" charset="0"/>
              </a:rPr>
              <a:t>forward and inverse problems</a:t>
            </a:r>
            <a:endParaRPr lang="en-GB" sz="3200" i="1">
              <a:solidFill>
                <a:srgbClr val="008000"/>
              </a:solidFill>
              <a:cs typeface="Arial" charset="0"/>
            </a:endParaRPr>
          </a:p>
        </p:txBody>
      </p:sp>
      <p:cxnSp>
        <p:nvCxnSpPr>
          <p:cNvPr id="3079" name="AutoShape 17"/>
          <p:cNvCxnSpPr>
            <a:cxnSpLocks noChangeShapeType="1"/>
          </p:cNvCxnSpPr>
          <p:nvPr/>
        </p:nvCxnSpPr>
        <p:spPr bwMode="auto">
          <a:xfrm rot="5400000" flipV="1">
            <a:off x="4471988" y="536575"/>
            <a:ext cx="131762" cy="4732338"/>
          </a:xfrm>
          <a:prstGeom prst="curvedConnector3">
            <a:avLst>
              <a:gd name="adj1" fmla="val -666269"/>
            </a:avLst>
          </a:prstGeom>
          <a:noFill/>
          <a:ln w="28575">
            <a:solidFill>
              <a:srgbClr val="CC6600"/>
            </a:solidFill>
            <a:prstDash val="dash"/>
            <a:round/>
            <a:headEnd/>
            <a:tailEnd type="triangle" w="lg" len="lg"/>
          </a:ln>
        </p:spPr>
      </p:cxnSp>
      <p:graphicFrame>
        <p:nvGraphicFramePr>
          <p:cNvPr id="3074" name="Object 22"/>
          <p:cNvGraphicFramePr>
            <a:graphicFrameLocks noChangeAspect="1"/>
          </p:cNvGraphicFramePr>
          <p:nvPr/>
        </p:nvGraphicFramePr>
        <p:xfrm>
          <a:off x="3838575" y="2144713"/>
          <a:ext cx="12446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6" imgW="672840" imgH="279360" progId="Equation.DSMT4">
                  <p:embed/>
                </p:oleObj>
              </mc:Choice>
              <mc:Fallback>
                <p:oleObj name="Equation" r:id="rId6" imgW="672840" imgH="279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2144713"/>
                        <a:ext cx="124460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24"/>
          <p:cNvSpPr txBox="1">
            <a:spLocks noChangeArrowheads="1"/>
          </p:cNvSpPr>
          <p:nvPr/>
        </p:nvSpPr>
        <p:spPr bwMode="auto">
          <a:xfrm>
            <a:off x="3606800" y="15240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CC6600"/>
                </a:solidFill>
                <a:ea typeface="ＭＳ Ｐゴシック" pitchFamily="1" charset="-128"/>
              </a:rPr>
              <a:t>forward problem</a:t>
            </a:r>
          </a:p>
        </p:txBody>
      </p:sp>
      <p:sp>
        <p:nvSpPr>
          <p:cNvPr id="3081" name="Text Box 26"/>
          <p:cNvSpPr txBox="1">
            <a:spLocks noChangeArrowheads="1"/>
          </p:cNvSpPr>
          <p:nvPr/>
        </p:nvSpPr>
        <p:spPr bwMode="auto">
          <a:xfrm>
            <a:off x="4008438" y="2667000"/>
            <a:ext cx="92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ea typeface="ＭＳ Ｐゴシック" pitchFamily="1" charset="-128"/>
              </a:rPr>
              <a:t>likelihood</a:t>
            </a:r>
            <a:endParaRPr lang="en-GB">
              <a:solidFill>
                <a:srgbClr val="CC6600"/>
              </a:solidFill>
              <a:ea typeface="ＭＳ Ｐゴシック" pitchFamily="1" charset="-128"/>
            </a:endParaRPr>
          </a:p>
        </p:txBody>
      </p:sp>
      <p:grpSp>
        <p:nvGrpSpPr>
          <p:cNvPr id="3082" name="Group 21"/>
          <p:cNvGrpSpPr>
            <a:grpSpLocks/>
          </p:cNvGrpSpPr>
          <p:nvPr/>
        </p:nvGrpSpPr>
        <p:grpSpPr bwMode="auto">
          <a:xfrm>
            <a:off x="2171700" y="4648200"/>
            <a:ext cx="4732338" cy="1509713"/>
            <a:chOff x="1368" y="2928"/>
            <a:chExt cx="2981" cy="951"/>
          </a:xfrm>
        </p:grpSpPr>
        <p:cxnSp>
          <p:nvCxnSpPr>
            <p:cNvPr id="3083" name="AutoShape 19"/>
            <p:cNvCxnSpPr>
              <a:cxnSpLocks noChangeShapeType="1"/>
            </p:cNvCxnSpPr>
            <p:nvPr/>
          </p:nvCxnSpPr>
          <p:spPr bwMode="auto">
            <a:xfrm rot="16200000" flipV="1">
              <a:off x="2846" y="1546"/>
              <a:ext cx="25" cy="2981"/>
            </a:xfrm>
            <a:prstGeom prst="curvedConnector3">
              <a:avLst>
                <a:gd name="adj1" fmla="val -2148005"/>
              </a:avLst>
            </a:prstGeom>
            <a:noFill/>
            <a:ln w="28575">
              <a:solidFill>
                <a:srgbClr val="CC6600"/>
              </a:solidFill>
              <a:prstDash val="dash"/>
              <a:round/>
              <a:headEnd/>
              <a:tailEnd type="triangle" w="lg" len="lg"/>
            </a:ln>
          </p:spPr>
        </p:cxnSp>
        <p:graphicFrame>
          <p:nvGraphicFramePr>
            <p:cNvPr id="3075" name="Object 23"/>
            <p:cNvGraphicFramePr>
              <a:graphicFrameLocks noChangeAspect="1"/>
            </p:cNvGraphicFramePr>
            <p:nvPr/>
          </p:nvGraphicFramePr>
          <p:xfrm>
            <a:off x="2418" y="3123"/>
            <a:ext cx="784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8" imgW="672840" imgH="279360" progId="Equation.DSMT4">
                    <p:embed/>
                  </p:oleObj>
                </mc:Choice>
                <mc:Fallback>
                  <p:oleObj name="Equation" r:id="rId8" imgW="672840" imgH="27936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8" y="3123"/>
                          <a:ext cx="784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Text Box 25"/>
            <p:cNvSpPr txBox="1">
              <a:spLocks noChangeArrowheads="1"/>
            </p:cNvSpPr>
            <p:nvPr/>
          </p:nvSpPr>
          <p:spPr bwMode="auto">
            <a:xfrm>
              <a:off x="2239" y="3648"/>
              <a:ext cx="11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CC6600"/>
                  </a:solidFill>
                  <a:ea typeface="ＭＳ Ｐゴシック" pitchFamily="1" charset="-128"/>
                </a:rPr>
                <a:t>inverse problem</a:t>
              </a:r>
            </a:p>
          </p:txBody>
        </p:sp>
        <p:sp>
          <p:nvSpPr>
            <p:cNvPr id="3085" name="Text Box 27"/>
            <p:cNvSpPr txBox="1">
              <a:spLocks noChangeArrowheads="1"/>
            </p:cNvSpPr>
            <p:nvPr/>
          </p:nvSpPr>
          <p:spPr bwMode="auto">
            <a:xfrm>
              <a:off x="2285" y="2928"/>
              <a:ext cx="11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ea typeface="ＭＳ Ｐゴシック" pitchFamily="1" charset="-128"/>
                </a:rPr>
                <a:t>posterior distribution</a:t>
              </a:r>
              <a:endParaRPr lang="en-GB">
                <a:solidFill>
                  <a:srgbClr val="CC6600"/>
                </a:solidFill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260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1735138" y="1058863"/>
            <a:ext cx="5648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/>
              <a:t>Principle of parsimony</a:t>
            </a:r>
            <a:r>
              <a:rPr lang="en-GB"/>
              <a:t> :</a:t>
            </a:r>
          </a:p>
          <a:p>
            <a:r>
              <a:rPr lang="en-GB"/>
              <a:t>« plurality should not be assumed without necessity »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81013" y="4295775"/>
            <a:ext cx="3370262" cy="2517775"/>
            <a:chOff x="-14" y="2751"/>
            <a:chExt cx="2123" cy="1586"/>
          </a:xfrm>
        </p:grpSpPr>
        <p:pic>
          <p:nvPicPr>
            <p:cNvPr id="16404" name="Picture 15" descr="dataFi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" y="2751"/>
              <a:ext cx="2115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5" name="Text Box 23"/>
            <p:cNvSpPr txBox="1">
              <a:spLocks noChangeArrowheads="1"/>
            </p:cNvSpPr>
            <p:nvPr/>
          </p:nvSpPr>
          <p:spPr bwMode="auto">
            <a:xfrm rot="-5400000">
              <a:off x="-117" y="3345"/>
              <a:ext cx="3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i="1">
                  <a:latin typeface="Times New Roman" pitchFamily="18" charset="0"/>
                </a:rPr>
                <a:t>y=f(x)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1013" y="1773238"/>
            <a:ext cx="3370262" cy="2608262"/>
            <a:chOff x="-14" y="1162"/>
            <a:chExt cx="2123" cy="1643"/>
          </a:xfrm>
        </p:grpSpPr>
        <p:grpSp>
          <p:nvGrpSpPr>
            <p:cNvPr id="16400" name="Group 25"/>
            <p:cNvGrpSpPr>
              <a:grpSpLocks/>
            </p:cNvGrpSpPr>
            <p:nvPr/>
          </p:nvGrpSpPr>
          <p:grpSpPr bwMode="auto">
            <a:xfrm>
              <a:off x="-14" y="1162"/>
              <a:ext cx="2123" cy="1586"/>
              <a:chOff x="-14" y="1300"/>
              <a:chExt cx="2123" cy="1586"/>
            </a:xfrm>
          </p:grpSpPr>
          <p:pic>
            <p:nvPicPr>
              <p:cNvPr id="16402" name="Picture 13" descr="dataFit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6" y="1300"/>
                <a:ext cx="2115" cy="1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3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-145" y="1790"/>
                <a:ext cx="4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i="1">
                    <a:latin typeface="Times New Roman" pitchFamily="18" charset="0"/>
                  </a:rPr>
                  <a:t>y = f(x)</a:t>
                </a:r>
              </a:p>
            </p:txBody>
          </p:sp>
        </p:grpSp>
        <p:sp>
          <p:nvSpPr>
            <p:cNvPr id="16401" name="Text Box 26"/>
            <p:cNvSpPr txBox="1">
              <a:spLocks noChangeArrowheads="1"/>
            </p:cNvSpPr>
            <p:nvPr/>
          </p:nvSpPr>
          <p:spPr bwMode="auto">
            <a:xfrm>
              <a:off x="1008" y="2613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352925" y="2060575"/>
            <a:ext cx="4395788" cy="4537075"/>
            <a:chOff x="4067175" y="2060575"/>
            <a:chExt cx="4395788" cy="4537075"/>
          </a:xfrm>
        </p:grpSpPr>
        <p:sp>
          <p:nvSpPr>
            <p:cNvPr id="16392" name="Text Box 10"/>
            <p:cNvSpPr txBox="1">
              <a:spLocks noChangeArrowheads="1"/>
            </p:cNvSpPr>
            <p:nvPr/>
          </p:nvSpPr>
          <p:spPr bwMode="auto">
            <a:xfrm>
              <a:off x="5364163" y="3540125"/>
              <a:ext cx="1936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“Occam’s razor”</a:t>
              </a:r>
              <a:r>
                <a:rPr lang="en-GB" i="1"/>
                <a:t> </a:t>
              </a:r>
              <a:r>
                <a:rPr lang="en-GB"/>
                <a:t>:</a:t>
              </a:r>
            </a:p>
          </p:txBody>
        </p:sp>
        <p:grpSp>
          <p:nvGrpSpPr>
            <p:cNvPr id="16393" name="Group 21"/>
            <p:cNvGrpSpPr>
              <a:grpSpLocks/>
            </p:cNvGrpSpPr>
            <p:nvPr/>
          </p:nvGrpSpPr>
          <p:grpSpPr bwMode="auto">
            <a:xfrm>
              <a:off x="4206875" y="4040188"/>
              <a:ext cx="4256088" cy="2557462"/>
              <a:chOff x="2151" y="2660"/>
              <a:chExt cx="2681" cy="1611"/>
            </a:xfrm>
          </p:grpSpPr>
          <p:pic>
            <p:nvPicPr>
              <p:cNvPr id="16397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8270" t="2490" b="11586"/>
              <a:stretch>
                <a:fillRect/>
              </a:stretch>
            </p:blipFill>
            <p:spPr bwMode="auto">
              <a:xfrm>
                <a:off x="2336" y="2660"/>
                <a:ext cx="2041" cy="1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8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1693" y="3243"/>
                <a:ext cx="1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model evidence </a:t>
                </a:r>
                <a:r>
                  <a:rPr lang="en-US" sz="1400" i="1">
                    <a:latin typeface="Times New Roman" pitchFamily="18" charset="0"/>
                  </a:rPr>
                  <a:t>p(y|m)</a:t>
                </a:r>
              </a:p>
            </p:txBody>
          </p:sp>
          <p:sp>
            <p:nvSpPr>
              <p:cNvPr id="16399" name="Text Box 20"/>
              <p:cNvSpPr txBox="1">
                <a:spLocks noChangeArrowheads="1"/>
              </p:cNvSpPr>
              <p:nvPr/>
            </p:nvSpPr>
            <p:spPr bwMode="auto">
              <a:xfrm>
                <a:off x="3814" y="4098"/>
                <a:ext cx="101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200"/>
                  <a:t>space of all data sets</a:t>
                </a:r>
              </a:p>
            </p:txBody>
          </p:sp>
        </p:grpSp>
        <p:grpSp>
          <p:nvGrpSpPr>
            <p:cNvPr id="16394" name="Group 49"/>
            <p:cNvGrpSpPr>
              <a:grpSpLocks/>
            </p:cNvGrpSpPr>
            <p:nvPr/>
          </p:nvGrpSpPr>
          <p:grpSpPr bwMode="auto">
            <a:xfrm>
              <a:off x="4067175" y="2060575"/>
              <a:ext cx="4222750" cy="1223963"/>
              <a:chOff x="2562" y="1298"/>
              <a:chExt cx="2660" cy="771"/>
            </a:xfrm>
          </p:grpSpPr>
          <p:sp>
            <p:nvSpPr>
              <p:cNvPr id="16395" name="Text Box 9"/>
              <p:cNvSpPr txBox="1">
                <a:spLocks noChangeArrowheads="1"/>
              </p:cNvSpPr>
              <p:nvPr/>
            </p:nvSpPr>
            <p:spPr bwMode="auto">
              <a:xfrm>
                <a:off x="2562" y="1298"/>
                <a:ext cx="11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CC6600"/>
                    </a:solidFill>
                  </a:rPr>
                  <a:t>Model evidence</a:t>
                </a:r>
                <a:r>
                  <a:rPr lang="en-GB"/>
                  <a:t>:</a:t>
                </a:r>
                <a:endParaRPr lang="en-US"/>
              </a:p>
            </p:txBody>
          </p:sp>
          <p:pic>
            <p:nvPicPr>
              <p:cNvPr id="16396" name="Picture 4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80" y="1565"/>
                <a:ext cx="2342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  <a:cs typeface="Arial" charset="0"/>
              </a:rPr>
              <a:t>Bayesian paradigm</a:t>
            </a:r>
            <a:br>
              <a:rPr lang="en-GB" sz="3200">
                <a:solidFill>
                  <a:srgbClr val="008000"/>
                </a:solidFill>
                <a:cs typeface="Arial" charset="0"/>
              </a:rPr>
            </a:br>
            <a:r>
              <a:rPr lang="en-GB" sz="2000" i="1">
                <a:solidFill>
                  <a:srgbClr val="008000"/>
                </a:solidFill>
                <a:cs typeface="Arial" charset="0"/>
              </a:rPr>
              <a:t>model comparison</a:t>
            </a:r>
            <a:endParaRPr lang="en-GB" sz="3200" i="1">
              <a:solidFill>
                <a:srgbClr val="008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6" name="Text Box 24"/>
          <p:cNvSpPr txBox="1">
            <a:spLocks noChangeArrowheads="1"/>
          </p:cNvSpPr>
          <p:nvPr/>
        </p:nvSpPr>
        <p:spPr bwMode="auto">
          <a:xfrm rot="5400000">
            <a:off x="4454525" y="1323975"/>
            <a:ext cx="423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  <a:cs typeface="Arial" charset="0"/>
              </a:rPr>
              <a:t>••</a:t>
            </a:r>
            <a:r>
              <a:rPr lang="en-GB">
                <a:latin typeface="Times New Roman" pitchFamily="18" charset="0"/>
              </a:rPr>
              <a:t>•</a:t>
            </a:r>
            <a:endParaRPr lang="en-GB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235711" y="1392238"/>
            <a:ext cx="1133477" cy="4845050"/>
            <a:chOff x="3928" y="877"/>
            <a:chExt cx="714" cy="3052"/>
          </a:xfrm>
        </p:grpSpPr>
        <p:sp>
          <p:nvSpPr>
            <p:cNvPr id="17438" name="Line 25"/>
            <p:cNvSpPr>
              <a:spLocks noChangeShapeType="1"/>
            </p:cNvSpPr>
            <p:nvPr/>
          </p:nvSpPr>
          <p:spPr bwMode="auto">
            <a:xfrm flipV="1">
              <a:off x="4275" y="1117"/>
              <a:ext cx="0" cy="2812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9" name="Text Box 28"/>
            <p:cNvSpPr txBox="1">
              <a:spLocks noChangeArrowheads="1"/>
            </p:cNvSpPr>
            <p:nvPr/>
          </p:nvSpPr>
          <p:spPr bwMode="auto">
            <a:xfrm>
              <a:off x="3928" y="877"/>
              <a:ext cx="7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CC6600"/>
                  </a:solidFill>
                </a:rPr>
                <a:t>inference</a:t>
              </a:r>
              <a:endParaRPr lang="en-US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7459663" y="1844675"/>
            <a:ext cx="1073150" cy="4789488"/>
            <a:chOff x="4699" y="1162"/>
            <a:chExt cx="676" cy="3017"/>
          </a:xfrm>
        </p:grpSpPr>
        <p:sp>
          <p:nvSpPr>
            <p:cNvPr id="17436" name="Line 30"/>
            <p:cNvSpPr>
              <a:spLocks noChangeShapeType="1"/>
            </p:cNvSpPr>
            <p:nvPr/>
          </p:nvSpPr>
          <p:spPr bwMode="auto">
            <a:xfrm>
              <a:off x="5038" y="1162"/>
              <a:ext cx="0" cy="2812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7" name="Text Box 31"/>
            <p:cNvSpPr txBox="1">
              <a:spLocks noChangeArrowheads="1"/>
            </p:cNvSpPr>
            <p:nvPr/>
          </p:nvSpPr>
          <p:spPr bwMode="auto">
            <a:xfrm>
              <a:off x="4699" y="3948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6600"/>
                  </a:solidFill>
                </a:rPr>
                <a:t>causality</a:t>
              </a:r>
              <a:endParaRPr lang="en-US">
                <a:solidFill>
                  <a:srgbClr val="A50021"/>
                </a:solidFill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371600" y="1371600"/>
            <a:ext cx="1303338" cy="935038"/>
            <a:chOff x="930" y="1072"/>
            <a:chExt cx="821" cy="589"/>
          </a:xfrm>
        </p:grpSpPr>
        <p:pic>
          <p:nvPicPr>
            <p:cNvPr id="17434" name="Picture 26" descr="neuro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2" y="1072"/>
              <a:ext cx="589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0" y="1237"/>
              <a:ext cx="1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84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4788" y="5516563"/>
            <a:ext cx="13192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5" name="Picture 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5100" y="3403600"/>
            <a:ext cx="13557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6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1746250"/>
            <a:ext cx="14668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7938" y="2743200"/>
            <a:ext cx="3222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342900" y="44450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rgbClr val="008000"/>
                </a:solidFill>
                <a:cs typeface="Arial" charset="0"/>
              </a:rPr>
              <a:t>Hierarchical models</a:t>
            </a:r>
            <a:br>
              <a:rPr lang="en-GB" sz="3200">
                <a:solidFill>
                  <a:srgbClr val="008000"/>
                </a:solidFill>
                <a:cs typeface="Arial" charset="0"/>
              </a:rPr>
            </a:br>
            <a:r>
              <a:rPr lang="en-GB" sz="2000" i="1">
                <a:solidFill>
                  <a:srgbClr val="008000"/>
                </a:solidFill>
                <a:cs typeface="Arial" charset="0"/>
              </a:rPr>
              <a:t>principle</a:t>
            </a:r>
            <a:endParaRPr lang="en-GB" sz="3200" i="1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17419" name="Group 20"/>
          <p:cNvGrpSpPr>
            <a:grpSpLocks noChangeAspect="1"/>
          </p:cNvGrpSpPr>
          <p:nvPr/>
        </p:nvGrpSpPr>
        <p:grpSpPr bwMode="auto">
          <a:xfrm>
            <a:off x="1344613" y="4989513"/>
            <a:ext cx="1787525" cy="1608137"/>
            <a:chOff x="3727" y="1824"/>
            <a:chExt cx="1361" cy="1225"/>
          </a:xfrm>
        </p:grpSpPr>
        <p:pic>
          <p:nvPicPr>
            <p:cNvPr id="17432" name="Picture 3" descr="tete_EE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420" name="Group 21"/>
          <p:cNvGrpSpPr>
            <a:grpSpLocks noChangeAspect="1"/>
          </p:cNvGrpSpPr>
          <p:nvPr/>
        </p:nvGrpSpPr>
        <p:grpSpPr bwMode="auto">
          <a:xfrm>
            <a:off x="1293813" y="2911475"/>
            <a:ext cx="1871662" cy="1663700"/>
            <a:chOff x="672" y="1787"/>
            <a:chExt cx="1392" cy="1237"/>
          </a:xfrm>
        </p:grpSpPr>
        <p:pic>
          <p:nvPicPr>
            <p:cNvPr id="17422" name="Picture 5" descr="cervo&amp;lobes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7424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7425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7426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cxnSp>
          <p:nvCxnSpPr>
            <p:cNvPr id="17427" name="AutoShape 10"/>
            <p:cNvCxnSpPr>
              <a:cxnSpLocks noChangeShapeType="1"/>
              <a:stCxn id="17423" idx="3"/>
              <a:endCxn id="17425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7428" name="AutoShape 11"/>
            <p:cNvCxnSpPr>
              <a:cxnSpLocks noChangeShapeType="1"/>
              <a:stCxn id="17423" idx="0"/>
              <a:endCxn id="17426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7429" name="AutoShape 12"/>
            <p:cNvCxnSpPr>
              <a:cxnSpLocks noChangeShapeType="1"/>
              <a:stCxn id="17426" idx="1"/>
              <a:endCxn id="17424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7430" name="AutoShape 13"/>
            <p:cNvCxnSpPr>
              <a:cxnSpLocks noChangeShapeType="1"/>
              <a:stCxn id="17425" idx="7"/>
              <a:endCxn id="17423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  <p:cxnSp>
          <p:nvCxnSpPr>
            <p:cNvPr id="17431" name="AutoShape 14"/>
            <p:cNvCxnSpPr>
              <a:cxnSpLocks noChangeShapeType="1"/>
              <a:endCxn id="17426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</p:spPr>
        </p:cxnSp>
      </p:grpSp>
      <p:pic>
        <p:nvPicPr>
          <p:cNvPr id="17421" name="Picture 6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3813" y="5229225"/>
            <a:ext cx="3603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5|1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722</Words>
  <Application>Microsoft Office PowerPoint</Application>
  <PresentationFormat>On-screen Show (4:3)</PresentationFormat>
  <Paragraphs>359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Systems Manager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Systems Manager</dc:creator>
  <cp:lastModifiedBy>JeanD</cp:lastModifiedBy>
  <cp:revision>120</cp:revision>
  <dcterms:created xsi:type="dcterms:W3CDTF">2010-02-18T00:45:43Z</dcterms:created>
  <dcterms:modified xsi:type="dcterms:W3CDTF">2012-05-18T09:48:13Z</dcterms:modified>
</cp:coreProperties>
</file>