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4"/>
  </p:notesMasterIdLst>
  <p:handoutMasterIdLst>
    <p:handoutMasterId r:id="rId35"/>
  </p:handoutMasterIdLst>
  <p:sldIdLst>
    <p:sldId id="413" r:id="rId2"/>
    <p:sldId id="508" r:id="rId3"/>
    <p:sldId id="561" r:id="rId4"/>
    <p:sldId id="451" r:id="rId5"/>
    <p:sldId id="449" r:id="rId6"/>
    <p:sldId id="456" r:id="rId7"/>
    <p:sldId id="448" r:id="rId8"/>
    <p:sldId id="454" r:id="rId9"/>
    <p:sldId id="442" r:id="rId10"/>
    <p:sldId id="443" r:id="rId11"/>
    <p:sldId id="444" r:id="rId12"/>
    <p:sldId id="455" r:id="rId13"/>
    <p:sldId id="420" r:id="rId14"/>
    <p:sldId id="604" r:id="rId15"/>
    <p:sldId id="560" r:id="rId16"/>
    <p:sldId id="446" r:id="rId17"/>
    <p:sldId id="506" r:id="rId18"/>
    <p:sldId id="475" r:id="rId19"/>
    <p:sldId id="474" r:id="rId20"/>
    <p:sldId id="473" r:id="rId21"/>
    <p:sldId id="477" r:id="rId22"/>
    <p:sldId id="445" r:id="rId23"/>
    <p:sldId id="605" r:id="rId24"/>
    <p:sldId id="563" r:id="rId25"/>
    <p:sldId id="607" r:id="rId26"/>
    <p:sldId id="564" r:id="rId27"/>
    <p:sldId id="566" r:id="rId28"/>
    <p:sldId id="572" r:id="rId29"/>
    <p:sldId id="575" r:id="rId30"/>
    <p:sldId id="606" r:id="rId31"/>
    <p:sldId id="603" r:id="rId32"/>
    <p:sldId id="512" r:id="rId33"/>
  </p:sldIdLst>
  <p:sldSz cx="9906000" cy="6858000" type="A4"/>
  <p:notesSz cx="6662738" cy="98663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FEC8"/>
    <a:srgbClr val="009688"/>
    <a:srgbClr val="000000"/>
    <a:srgbClr val="006B61"/>
    <a:srgbClr val="037C03"/>
    <a:srgbClr val="FFFF00"/>
    <a:srgbClr val="0000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6" d="100"/>
          <a:sy n="86" d="100"/>
        </p:scale>
        <p:origin x="-474" y="2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220" y="-102"/>
      </p:cViewPr>
      <p:guideLst>
        <p:guide orient="horz" pos="3108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56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54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>
            <a:lvl1pPr defTabSz="912813">
              <a:defRPr sz="1200" baseline="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0313" y="0"/>
            <a:ext cx="2865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baseline="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95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63588"/>
            <a:ext cx="5292725" cy="366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54550"/>
            <a:ext cx="4902200" cy="4498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3713"/>
            <a:ext cx="28654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b" anchorCtr="0" compatLnSpc="1">
            <a:prstTxWarp prst="textNoShape">
              <a:avLst/>
            </a:prstTxWarp>
          </a:bodyPr>
          <a:lstStyle>
            <a:lvl1pPr defTabSz="912813">
              <a:defRPr sz="1200" baseline="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0313" y="9383713"/>
            <a:ext cx="2865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aseline="0">
                <a:solidFill>
                  <a:schemeClr val="bg2"/>
                </a:solidFill>
              </a:defRPr>
            </a:lvl1pPr>
          </a:lstStyle>
          <a:p>
            <a:fld id="{11510544-1EEA-42C1-ABCC-7424ABB9E49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747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B8FCD-7E19-4DEB-9576-C0CA8D3CEE5D}" type="slidenum">
              <a:rPr lang="en-GB"/>
              <a:pPr/>
              <a:t>1</a:t>
            </a:fld>
            <a:endParaRPr lang="en-GB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85800"/>
            <a:ext cx="8364538" cy="2743200"/>
          </a:xfrm>
        </p:spPr>
        <p:txBody>
          <a:bodyPr/>
          <a:lstStyle>
            <a:lvl1pPr algn="ctr">
              <a:defRPr sz="6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1400" y="3886200"/>
            <a:ext cx="6934200" cy="1771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9938" y="6229350"/>
            <a:ext cx="2092325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11538" y="6229350"/>
            <a:ext cx="3082925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54863" y="6229350"/>
            <a:ext cx="19812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C7DF73A6-EE61-479D-84AF-1E3B02DE33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33EE6-2C46-4618-B741-D2BC44893F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28600"/>
            <a:ext cx="2362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934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D323E-59C0-4A8E-A10A-668C417CEC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44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648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371600"/>
            <a:ext cx="4648200" cy="4876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8313" y="622935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2935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91388" y="622935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4E965409-31B5-4B65-B8A1-64F0F6C0B0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AFA3A-9D5E-4A55-9CA3-4C0FD4D9E2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11F60-8B66-4E4A-AD86-55880E4E55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73D5C-8048-4048-9D3B-6512DAAF8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D53EA-50A6-4A02-99BA-237C1EA5C6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35C2C-3AC9-40F9-95AF-A58358C82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50CCB-EDB9-473C-9E9B-08C909467A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0489A-CFC7-49D1-9AA7-3282075899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DFFDE-72F2-4977-875E-F56E460A9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944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9448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2935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91388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fld id="{16DA06D0-928C-4E75-9773-32146841C9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6.jpe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wmf"/><Relationship Id="rId9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57375" y="2060575"/>
            <a:ext cx="6324600" cy="1676400"/>
          </a:xfrm>
          <a:noFill/>
          <a:ln/>
        </p:spPr>
        <p:txBody>
          <a:bodyPr lIns="90488" tIns="44450" rIns="90488" bIns="44450" anchor="ctr"/>
          <a:lstStyle/>
          <a:p>
            <a:r>
              <a:rPr lang="en-GB" sz="6000" dirty="0">
                <a:solidFill>
                  <a:srgbClr val="FAFD00"/>
                </a:solidFill>
              </a:rPr>
              <a:t/>
            </a:r>
            <a:br>
              <a:rPr lang="en-GB" sz="6000" dirty="0">
                <a:solidFill>
                  <a:srgbClr val="FAFD00"/>
                </a:solidFill>
              </a:rPr>
            </a:br>
            <a:r>
              <a:rPr lang="en-GB" sz="6000" dirty="0" err="1" smtClean="0"/>
              <a:t>fMRI</a:t>
            </a:r>
            <a:r>
              <a:rPr lang="en-GB" sz="6000" dirty="0" smtClean="0"/>
              <a:t> </a:t>
            </a:r>
            <a:r>
              <a:rPr lang="en-GB" sz="6000" dirty="0" err="1" smtClean="0"/>
              <a:t>Preprocessing</a:t>
            </a:r>
            <a:r>
              <a:rPr lang="en-GB" sz="6000" dirty="0"/>
              <a:t/>
            </a:r>
            <a:br>
              <a:rPr lang="en-GB" sz="6000" dirty="0"/>
            </a:br>
            <a:r>
              <a:rPr lang="en-GB" sz="3600" b="0" i="1" dirty="0">
                <a:solidFill>
                  <a:schemeClr val="tx2"/>
                </a:solidFill>
              </a:rPr>
              <a:t>John </a:t>
            </a:r>
            <a:r>
              <a:rPr lang="en-GB" sz="3600" b="0" i="1" dirty="0" err="1">
                <a:solidFill>
                  <a:schemeClr val="tx2"/>
                </a:solidFill>
              </a:rPr>
              <a:t>Ashburner</a:t>
            </a:r>
            <a:r>
              <a:rPr lang="en-GB" sz="3600" b="0" i="1" dirty="0">
                <a:solidFill>
                  <a:schemeClr val="tx2"/>
                </a:solidFill>
              </a:rPr>
              <a:t/>
            </a:r>
            <a:br>
              <a:rPr lang="en-GB" sz="3600" b="0" i="1" dirty="0">
                <a:solidFill>
                  <a:schemeClr val="tx2"/>
                </a:solidFill>
              </a:rPr>
            </a:br>
            <a:endParaRPr lang="en-GB" sz="5400" b="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Optimisation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9725"/>
            <a:ext cx="8859838" cy="4638675"/>
          </a:xfrm>
        </p:spPr>
        <p:txBody>
          <a:bodyPr/>
          <a:lstStyle/>
          <a:p>
            <a:r>
              <a:rPr lang="en-GB"/>
              <a:t>Image registration is done by optimisation.</a:t>
            </a:r>
          </a:p>
          <a:p>
            <a:r>
              <a:rPr lang="en-GB"/>
              <a:t>Optimisation involves finding some “best” parameters according to an “objective function”, which is either minimised or maximised</a:t>
            </a:r>
          </a:p>
          <a:p>
            <a:r>
              <a:rPr lang="en-GB"/>
              <a:t>The “objective function” is often related to a probability based on some model</a:t>
            </a:r>
          </a:p>
        </p:txBody>
      </p:sp>
      <p:pic>
        <p:nvPicPr>
          <p:cNvPr id="249860" name="Picture 4" descr="opti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029200"/>
            <a:ext cx="6453188" cy="1422400"/>
          </a:xfrm>
          <a:prstGeom prst="rect">
            <a:avLst/>
          </a:prstGeom>
          <a:noFill/>
        </p:spPr>
      </p:pic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5410200" y="6461125"/>
            <a:ext cx="23441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>
                <a:latin typeface="+mn-lt"/>
              </a:rPr>
              <a:t>Value of parameter</a:t>
            </a: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1584325" y="5275263"/>
            <a:ext cx="15398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GB" baseline="0" dirty="0">
                <a:latin typeface="+mn-lt"/>
              </a:rPr>
              <a:t>Objective function</a:t>
            </a:r>
          </a:p>
        </p:txBody>
      </p:sp>
      <p:sp>
        <p:nvSpPr>
          <p:cNvPr id="249863" name="Line 7"/>
          <p:cNvSpPr>
            <a:spLocks noChangeShapeType="1"/>
          </p:cNvSpPr>
          <p:nvPr/>
        </p:nvSpPr>
        <p:spPr bwMode="auto">
          <a:xfrm>
            <a:off x="5334000" y="5334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3276600" y="5105400"/>
            <a:ext cx="2133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aseline="0" dirty="0">
                <a:latin typeface="+mn-lt"/>
              </a:rPr>
              <a:t>Most probable solution (global optimum)</a:t>
            </a:r>
            <a:endParaRPr lang="en-GB" sz="1600" baseline="0" dirty="0">
              <a:latin typeface="+mn-lt"/>
            </a:endParaRPr>
          </a:p>
        </p:txBody>
      </p:sp>
      <p:sp>
        <p:nvSpPr>
          <p:cNvPr id="249865" name="Line 9"/>
          <p:cNvSpPr>
            <a:spLocks noChangeShapeType="1"/>
          </p:cNvSpPr>
          <p:nvPr/>
        </p:nvSpPr>
        <p:spPr bwMode="auto">
          <a:xfrm flipH="1">
            <a:off x="8153400" y="6019800"/>
            <a:ext cx="76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7620000" y="5715000"/>
            <a:ext cx="13509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aseline="0" dirty="0">
                <a:latin typeface="+mn-lt"/>
              </a:rPr>
              <a:t>Local optimum</a:t>
            </a:r>
          </a:p>
        </p:txBody>
      </p:sp>
      <p:sp>
        <p:nvSpPr>
          <p:cNvPr id="249867" name="Text Box 11"/>
          <p:cNvSpPr txBox="1">
            <a:spLocks noChangeArrowheads="1"/>
          </p:cNvSpPr>
          <p:nvPr/>
        </p:nvSpPr>
        <p:spPr bwMode="auto">
          <a:xfrm>
            <a:off x="4267200" y="5715000"/>
            <a:ext cx="13509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aseline="0" dirty="0">
                <a:latin typeface="+mn-lt"/>
              </a:rPr>
              <a:t>Local optimum</a:t>
            </a:r>
          </a:p>
        </p:txBody>
      </p:sp>
      <p:sp>
        <p:nvSpPr>
          <p:cNvPr id="249868" name="Line 12"/>
          <p:cNvSpPr>
            <a:spLocks noChangeShapeType="1"/>
          </p:cNvSpPr>
          <p:nvPr/>
        </p:nvSpPr>
        <p:spPr bwMode="auto">
          <a:xfrm>
            <a:off x="5486400" y="5943600"/>
            <a:ext cx="76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26575" cy="1143000"/>
          </a:xfrm>
        </p:spPr>
        <p:txBody>
          <a:bodyPr/>
          <a:lstStyle/>
          <a:p>
            <a:r>
              <a:rPr lang="en-GB"/>
              <a:t>Objective Functions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2050" y="1609725"/>
            <a:ext cx="6923088" cy="4638675"/>
          </a:xfrm>
        </p:spPr>
        <p:txBody>
          <a:bodyPr/>
          <a:lstStyle/>
          <a:p>
            <a:r>
              <a:rPr lang="en-GB"/>
              <a:t>Intra-modal</a:t>
            </a:r>
          </a:p>
          <a:p>
            <a:pPr lvl="1"/>
            <a:r>
              <a:rPr lang="en-GB"/>
              <a:t>Mean squared difference (minimise)</a:t>
            </a:r>
          </a:p>
          <a:p>
            <a:pPr lvl="1"/>
            <a:r>
              <a:rPr lang="en-GB"/>
              <a:t>Normalised cross correlation (maximise)</a:t>
            </a:r>
          </a:p>
          <a:p>
            <a:pPr lvl="1"/>
            <a:endParaRPr lang="en-GB"/>
          </a:p>
          <a:p>
            <a:pPr lvl="1"/>
            <a:endParaRPr lang="en-GB"/>
          </a:p>
          <a:p>
            <a:r>
              <a:rPr lang="en-GB"/>
              <a:t>Inter-modal (or intra-modal)</a:t>
            </a:r>
          </a:p>
          <a:p>
            <a:pPr lvl="1"/>
            <a:r>
              <a:rPr lang="en-GB"/>
              <a:t>Mutual information (maximise)</a:t>
            </a:r>
          </a:p>
          <a:p>
            <a:pPr lvl="1"/>
            <a:r>
              <a:rPr lang="en-GB"/>
              <a:t>Normalised mutual information (maximise)</a:t>
            </a:r>
          </a:p>
          <a:p>
            <a:pPr lvl="1"/>
            <a:r>
              <a:rPr lang="en-GB"/>
              <a:t>Entropy correlation coefficient (maximise)</a:t>
            </a:r>
          </a:p>
        </p:txBody>
      </p:sp>
      <p:pic>
        <p:nvPicPr>
          <p:cNvPr id="250884" name="Picture 4" descr="EPI_mireg"/>
          <p:cNvPicPr>
            <a:picLocks noChangeAspect="1" noChangeArrowheads="1"/>
          </p:cNvPicPr>
          <p:nvPr/>
        </p:nvPicPr>
        <p:blipFill>
          <a:blip r:embed="rId2" cstate="print"/>
          <a:srcRect l="55380" t="7454"/>
          <a:stretch>
            <a:fillRect/>
          </a:stretch>
        </p:blipFill>
        <p:spPr bwMode="auto">
          <a:xfrm>
            <a:off x="415925" y="1700213"/>
            <a:ext cx="1857375" cy="1773237"/>
          </a:xfrm>
          <a:prstGeom prst="rect">
            <a:avLst/>
          </a:prstGeom>
          <a:noFill/>
        </p:spPr>
      </p:pic>
      <p:pic>
        <p:nvPicPr>
          <p:cNvPr id="250885" name="Picture 5" descr="T1T2_hist"/>
          <p:cNvPicPr>
            <a:picLocks noChangeAspect="1" noChangeArrowheads="1"/>
          </p:cNvPicPr>
          <p:nvPr/>
        </p:nvPicPr>
        <p:blipFill>
          <a:blip r:embed="rId3" cstate="print"/>
          <a:srcRect l="58951" t="7832" r="3003" b="10239"/>
          <a:stretch>
            <a:fillRect/>
          </a:stretch>
        </p:blipFill>
        <p:spPr bwMode="auto">
          <a:xfrm>
            <a:off x="488950" y="4005263"/>
            <a:ext cx="1693863" cy="17287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05" name="Rectangle 61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343400" cy="5029200"/>
          </a:xfrm>
        </p:spPr>
        <p:txBody>
          <a:bodyPr/>
          <a:lstStyle/>
          <a:p>
            <a:r>
              <a:rPr lang="en-GB"/>
              <a:t>Nearest neighbour</a:t>
            </a:r>
          </a:p>
          <a:p>
            <a:pPr lvl="1"/>
            <a:r>
              <a:rPr lang="en-GB"/>
              <a:t>Take the value of the closest voxel</a:t>
            </a:r>
          </a:p>
          <a:p>
            <a:r>
              <a:rPr lang="en-GB"/>
              <a:t>Tri-linear</a:t>
            </a:r>
          </a:p>
          <a:p>
            <a:pPr lvl="1"/>
            <a:r>
              <a:rPr lang="en-GB"/>
              <a:t>Just a weighted average of the neighbouring voxels</a:t>
            </a:r>
          </a:p>
          <a:p>
            <a:pPr lvl="1"/>
            <a:r>
              <a:rPr lang="en-GB"/>
              <a:t>f</a:t>
            </a:r>
            <a:r>
              <a:rPr lang="en-GB" baseline="-25000"/>
              <a:t>5</a:t>
            </a:r>
            <a:r>
              <a:rPr lang="en-GB"/>
              <a:t> = f</a:t>
            </a:r>
            <a:r>
              <a:rPr lang="en-GB" baseline="-25000"/>
              <a:t>1</a:t>
            </a:r>
            <a:r>
              <a:rPr lang="en-GB"/>
              <a:t> x</a:t>
            </a:r>
            <a:r>
              <a:rPr lang="en-GB" baseline="-25000"/>
              <a:t>2</a:t>
            </a:r>
            <a:r>
              <a:rPr lang="en-GB"/>
              <a:t> + f</a:t>
            </a:r>
            <a:r>
              <a:rPr lang="en-GB" baseline="-25000"/>
              <a:t>2</a:t>
            </a:r>
            <a:r>
              <a:rPr lang="en-GB"/>
              <a:t> x</a:t>
            </a:r>
            <a:r>
              <a:rPr lang="en-GB" baseline="-25000"/>
              <a:t>1</a:t>
            </a:r>
            <a:endParaRPr lang="en-GB"/>
          </a:p>
          <a:p>
            <a:pPr lvl="1"/>
            <a:r>
              <a:rPr lang="en-GB"/>
              <a:t>f</a:t>
            </a:r>
            <a:r>
              <a:rPr lang="en-GB" baseline="-25000"/>
              <a:t>6</a:t>
            </a:r>
            <a:r>
              <a:rPr lang="en-GB"/>
              <a:t> = f</a:t>
            </a:r>
            <a:r>
              <a:rPr lang="en-GB" baseline="-25000"/>
              <a:t>3</a:t>
            </a:r>
            <a:r>
              <a:rPr lang="en-GB"/>
              <a:t> x</a:t>
            </a:r>
            <a:r>
              <a:rPr lang="en-GB" baseline="-25000"/>
              <a:t>2</a:t>
            </a:r>
            <a:r>
              <a:rPr lang="en-GB"/>
              <a:t> + f</a:t>
            </a:r>
            <a:r>
              <a:rPr lang="en-GB" baseline="-25000"/>
              <a:t>4</a:t>
            </a:r>
            <a:r>
              <a:rPr lang="en-GB"/>
              <a:t> x</a:t>
            </a:r>
            <a:r>
              <a:rPr lang="en-GB" baseline="-25000"/>
              <a:t>1</a:t>
            </a:r>
            <a:endParaRPr lang="en-GB"/>
          </a:p>
          <a:p>
            <a:pPr lvl="1"/>
            <a:r>
              <a:rPr lang="en-GB"/>
              <a:t>f</a:t>
            </a:r>
            <a:r>
              <a:rPr lang="en-GB" baseline="-25000"/>
              <a:t>7</a:t>
            </a:r>
            <a:r>
              <a:rPr lang="en-GB"/>
              <a:t> = f</a:t>
            </a:r>
            <a:r>
              <a:rPr lang="en-GB" baseline="-25000"/>
              <a:t>5</a:t>
            </a:r>
            <a:r>
              <a:rPr lang="en-GB"/>
              <a:t> y</a:t>
            </a:r>
            <a:r>
              <a:rPr lang="en-GB" baseline="-25000"/>
              <a:t>2</a:t>
            </a:r>
            <a:r>
              <a:rPr lang="en-GB"/>
              <a:t> + f</a:t>
            </a:r>
            <a:r>
              <a:rPr lang="en-GB" baseline="-25000"/>
              <a:t>6</a:t>
            </a:r>
            <a:r>
              <a:rPr lang="en-GB"/>
              <a:t> y</a:t>
            </a:r>
            <a:r>
              <a:rPr lang="en-GB" baseline="-25000"/>
              <a:t>1</a:t>
            </a:r>
            <a:endParaRPr lang="en-GB"/>
          </a:p>
        </p:txBody>
      </p:sp>
      <p:pic>
        <p:nvPicPr>
          <p:cNvPr id="262206" name="Picture 62" descr="bil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371600"/>
            <a:ext cx="5133975" cy="4914900"/>
          </a:xfrm>
          <a:prstGeom prst="rect">
            <a:avLst/>
          </a:prstGeom>
          <a:noFill/>
        </p:spPr>
      </p:pic>
      <p:sp>
        <p:nvSpPr>
          <p:cNvPr id="262207" name="Rectangle 6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Simple Interpolation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2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2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2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2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2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2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2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20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228600" y="1295400"/>
            <a:ext cx="9448800" cy="5410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baseline="0">
              <a:solidFill>
                <a:schemeClr val="bg2"/>
              </a:solidFill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04863"/>
          </a:xfrm>
        </p:spPr>
        <p:txBody>
          <a:bodyPr/>
          <a:lstStyle/>
          <a:p>
            <a:r>
              <a:rPr lang="en-GB" dirty="0"/>
              <a:t>B-</a:t>
            </a:r>
            <a:r>
              <a:rPr lang="en-GB" dirty="0" err="1"/>
              <a:t>spline</a:t>
            </a:r>
            <a:r>
              <a:rPr lang="en-GB" dirty="0"/>
              <a:t> Interpolation</a:t>
            </a:r>
          </a:p>
        </p:txBody>
      </p:sp>
      <p:pic>
        <p:nvPicPr>
          <p:cNvPr id="225284" name="Picture 4" descr="bsplin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4102100" cy="3533775"/>
          </a:xfrm>
          <a:prstGeom prst="rect">
            <a:avLst/>
          </a:prstGeom>
          <a:noFill/>
        </p:spPr>
      </p:pic>
      <p:pic>
        <p:nvPicPr>
          <p:cNvPr id="225285" name="Picture 5" descr="bspline1"/>
          <p:cNvPicPr>
            <a:picLocks noChangeAspect="1" noChangeArrowheads="1"/>
          </p:cNvPicPr>
          <p:nvPr/>
        </p:nvPicPr>
        <p:blipFill>
          <a:blip r:embed="rId3" cstate="print">
            <a:lum bright="-94000" contrast="100000"/>
          </a:blip>
          <a:srcRect/>
          <a:stretch>
            <a:fillRect/>
          </a:stretch>
        </p:blipFill>
        <p:spPr bwMode="auto">
          <a:xfrm>
            <a:off x="304800" y="5183188"/>
            <a:ext cx="1828800" cy="1485900"/>
          </a:xfrm>
          <a:prstGeom prst="rect">
            <a:avLst/>
          </a:prstGeom>
          <a:noFill/>
        </p:spPr>
      </p:pic>
      <p:pic>
        <p:nvPicPr>
          <p:cNvPr id="225286" name="Picture 6" descr="bspline2"/>
          <p:cNvPicPr>
            <a:picLocks noChangeAspect="1" noChangeArrowheads="1"/>
          </p:cNvPicPr>
          <p:nvPr/>
        </p:nvPicPr>
        <p:blipFill>
          <a:blip r:embed="rId4" cstate="print">
            <a:lum bright="-94000" contrast="100000"/>
          </a:blip>
          <a:srcRect/>
          <a:stretch>
            <a:fillRect/>
          </a:stretch>
        </p:blipFill>
        <p:spPr bwMode="auto">
          <a:xfrm>
            <a:off x="2133600" y="5181600"/>
            <a:ext cx="1752600" cy="1473200"/>
          </a:xfrm>
          <a:prstGeom prst="rect">
            <a:avLst/>
          </a:prstGeom>
          <a:noFill/>
        </p:spPr>
      </p:pic>
      <p:pic>
        <p:nvPicPr>
          <p:cNvPr id="225287" name="Picture 7" descr="bspline3"/>
          <p:cNvPicPr>
            <a:picLocks noChangeAspect="1" noChangeArrowheads="1"/>
          </p:cNvPicPr>
          <p:nvPr/>
        </p:nvPicPr>
        <p:blipFill>
          <a:blip r:embed="rId5" cstate="print">
            <a:lum bright="-94000" contrast="100000"/>
          </a:blip>
          <a:srcRect/>
          <a:stretch>
            <a:fillRect/>
          </a:stretch>
        </p:blipFill>
        <p:spPr bwMode="auto">
          <a:xfrm>
            <a:off x="3886200" y="5181600"/>
            <a:ext cx="2286000" cy="1524000"/>
          </a:xfrm>
          <a:prstGeom prst="rect">
            <a:avLst/>
          </a:prstGeom>
          <a:noFill/>
        </p:spPr>
      </p:pic>
      <p:pic>
        <p:nvPicPr>
          <p:cNvPr id="225288" name="Picture 8" descr="bspline2rep"/>
          <p:cNvPicPr>
            <a:picLocks noChangeAspect="1" noChangeArrowheads="1"/>
          </p:cNvPicPr>
          <p:nvPr/>
        </p:nvPicPr>
        <p:blipFill>
          <a:blip r:embed="rId6" cstate="print">
            <a:lum bright="-94000" contrast="100000"/>
          </a:blip>
          <a:srcRect/>
          <a:stretch>
            <a:fillRect/>
          </a:stretch>
        </p:blipFill>
        <p:spPr bwMode="auto">
          <a:xfrm>
            <a:off x="381000" y="1981200"/>
            <a:ext cx="4800600" cy="2830513"/>
          </a:xfrm>
          <a:prstGeom prst="rect">
            <a:avLst/>
          </a:prstGeom>
          <a:noFill/>
        </p:spPr>
      </p:pic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914400" y="4876800"/>
            <a:ext cx="43259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>
                <a:latin typeface="+mn-lt"/>
              </a:rPr>
              <a:t>B-</a:t>
            </a:r>
            <a:r>
              <a:rPr lang="en-GB" baseline="0" dirty="0" err="1">
                <a:latin typeface="+mn-lt"/>
              </a:rPr>
              <a:t>splines</a:t>
            </a:r>
            <a:r>
              <a:rPr lang="en-GB" baseline="0" dirty="0">
                <a:latin typeface="+mn-lt"/>
              </a:rPr>
              <a:t> are piecewise polynomials</a:t>
            </a:r>
            <a:endParaRPr lang="en-GB" baseline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304800" y="1295400"/>
            <a:ext cx="49530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aseline="0" dirty="0">
                <a:latin typeface="+mn-lt"/>
              </a:rPr>
              <a:t>A continuous function is represented by a linear combination of basis functions</a:t>
            </a:r>
            <a:endParaRPr lang="en-GB" baseline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5715000" y="1295400"/>
            <a:ext cx="35972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aseline="0" dirty="0">
                <a:latin typeface="+mn-lt"/>
              </a:rPr>
              <a:t>2D B-</a:t>
            </a:r>
            <a:r>
              <a:rPr lang="en-GB" baseline="0" dirty="0" err="1">
                <a:latin typeface="+mn-lt"/>
              </a:rPr>
              <a:t>spline</a:t>
            </a:r>
            <a:r>
              <a:rPr lang="en-GB" baseline="0" dirty="0">
                <a:latin typeface="+mn-lt"/>
              </a:rPr>
              <a:t> basis functions of degrees 0, 1, 2 and 3</a:t>
            </a:r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6172200" y="5029200"/>
            <a:ext cx="3505200" cy="161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Nearest neighbour and </a:t>
            </a:r>
            <a:r>
              <a:rPr lang="en-GB" baseline="0" dirty="0" err="1">
                <a:latin typeface="+mn-lt"/>
              </a:rPr>
              <a:t>trilinear</a:t>
            </a:r>
            <a:r>
              <a:rPr lang="en-GB" baseline="0" dirty="0">
                <a:latin typeface="+mn-lt"/>
              </a:rPr>
              <a:t> interpolation are the same as B-</a:t>
            </a:r>
            <a:r>
              <a:rPr lang="en-GB" baseline="0" dirty="0" err="1">
                <a:latin typeface="+mn-lt"/>
              </a:rPr>
              <a:t>spline</a:t>
            </a:r>
            <a:r>
              <a:rPr lang="en-GB" baseline="0" dirty="0">
                <a:latin typeface="+mn-lt"/>
              </a:rPr>
              <a:t> interpolation with degrees 0 and 1.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9" grpId="0" autoUpdateAnimBg="0"/>
      <p:bldP spid="225291" grpId="0" autoUpdateAnimBg="0"/>
      <p:bldP spid="22529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9677400" cy="4876800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Preliminaries</a:t>
            </a:r>
          </a:p>
          <a:p>
            <a:r>
              <a:rPr lang="en-GB" b="1" dirty="0" smtClean="0"/>
              <a:t>Within Subject: Realignment </a:t>
            </a:r>
            <a:r>
              <a:rPr lang="en-GB" b="1" dirty="0"/>
              <a:t>&amp; </a:t>
            </a:r>
            <a:r>
              <a:rPr lang="en-GB" b="1" dirty="0" err="1" smtClean="0"/>
              <a:t>Coregistration</a:t>
            </a:r>
            <a:endParaRPr lang="en-GB" b="1" dirty="0" smtClean="0"/>
          </a:p>
          <a:p>
            <a:pPr lvl="1"/>
            <a:r>
              <a:rPr lang="en-GB" b="1" dirty="0" smtClean="0"/>
              <a:t>Realignment by minimising mean-squared difference</a:t>
            </a:r>
          </a:p>
          <a:p>
            <a:pPr lvl="1"/>
            <a:r>
              <a:rPr lang="en-GB" b="1" dirty="0" smtClean="0"/>
              <a:t>Residual </a:t>
            </a:r>
            <a:r>
              <a:rPr lang="en-GB" b="1" dirty="0" err="1" smtClean="0"/>
              <a:t>artifacts</a:t>
            </a:r>
            <a:r>
              <a:rPr lang="en-GB" b="1" dirty="0" smtClean="0"/>
              <a:t> and distortion correction</a:t>
            </a:r>
          </a:p>
          <a:p>
            <a:pPr lvl="1"/>
            <a:r>
              <a:rPr lang="en-GB" b="1" dirty="0" err="1" smtClean="0"/>
              <a:t>Coregistration</a:t>
            </a:r>
            <a:r>
              <a:rPr lang="en-GB" b="1" dirty="0" smtClean="0"/>
              <a:t> by maximising mutual information</a:t>
            </a:r>
            <a:endParaRPr lang="en-GB" dirty="0" smtClean="0">
              <a:solidFill>
                <a:schemeClr val="bg2"/>
              </a:solidFill>
            </a:endParaRPr>
          </a:p>
          <a:p>
            <a:r>
              <a:rPr lang="en-GB" dirty="0" smtClean="0">
                <a:solidFill>
                  <a:schemeClr val="bg2"/>
                </a:solidFill>
              </a:rPr>
              <a:t>Between Subject: Spatial Normalisation &amp; Smoothing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60350"/>
            <a:ext cx="9448800" cy="792163"/>
          </a:xfrm>
        </p:spPr>
        <p:txBody>
          <a:bodyPr/>
          <a:lstStyle/>
          <a:p>
            <a:r>
              <a:rPr lang="en-GB" dirty="0"/>
              <a:t>Pre-processing Overview</a:t>
            </a:r>
          </a:p>
        </p:txBody>
      </p:sp>
      <p:sp>
        <p:nvSpPr>
          <p:cNvPr id="388099" name="Rectangle 3"/>
          <p:cNvSpPr>
            <a:spLocks noChangeArrowheads="1"/>
          </p:cNvSpPr>
          <p:nvPr/>
        </p:nvSpPr>
        <p:spPr bwMode="auto">
          <a:xfrm>
            <a:off x="96838" y="1246188"/>
            <a:ext cx="186269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 err="1">
                <a:solidFill>
                  <a:schemeClr val="tx2"/>
                </a:solidFill>
                <a:latin typeface="+mn-lt"/>
              </a:rPr>
              <a:t>fMRI</a:t>
            </a:r>
            <a:r>
              <a:rPr lang="en-GB" sz="1800" baseline="0" dirty="0">
                <a:solidFill>
                  <a:schemeClr val="tx2"/>
                </a:solidFill>
                <a:latin typeface="+mn-lt"/>
              </a:rPr>
              <a:t> time-series</a:t>
            </a:r>
          </a:p>
        </p:txBody>
      </p:sp>
      <p:pic>
        <p:nvPicPr>
          <p:cNvPr id="388100" name="Picture 4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1" name="Picture 5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2" name="Picture 6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3" name="Picture 7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18446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88104" name="Text Box 8"/>
          <p:cNvSpPr txBox="1">
            <a:spLocks noChangeArrowheads="1"/>
          </p:cNvSpPr>
          <p:nvPr/>
        </p:nvSpPr>
        <p:spPr bwMode="auto">
          <a:xfrm>
            <a:off x="273050" y="3500438"/>
            <a:ext cx="1864613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>
                <a:latin typeface="+mn-lt"/>
              </a:rPr>
              <a:t>Motion Correct</a:t>
            </a:r>
          </a:p>
        </p:txBody>
      </p:sp>
      <p:sp>
        <p:nvSpPr>
          <p:cNvPr id="388105" name="Line 9"/>
          <p:cNvSpPr>
            <a:spLocks noChangeShapeType="1"/>
          </p:cNvSpPr>
          <p:nvPr/>
        </p:nvSpPr>
        <p:spPr bwMode="auto">
          <a:xfrm>
            <a:off x="920750" y="3141663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06" name="Line 10"/>
          <p:cNvSpPr>
            <a:spLocks noChangeShapeType="1"/>
          </p:cNvSpPr>
          <p:nvPr/>
        </p:nvSpPr>
        <p:spPr bwMode="auto">
          <a:xfrm>
            <a:off x="920750" y="3933825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88107" name="Picture 1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43370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8" name="Picture 1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44132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9" name="Picture 13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44894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10" name="Picture 14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458152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1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5438" y="1773238"/>
            <a:ext cx="176847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8112" name="Rectangle 16"/>
          <p:cNvSpPr>
            <a:spLocks noChangeArrowheads="1"/>
          </p:cNvSpPr>
          <p:nvPr/>
        </p:nvSpPr>
        <p:spPr bwMode="auto">
          <a:xfrm>
            <a:off x="2865438" y="1341438"/>
            <a:ext cx="181139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Anatomical MRI</a:t>
            </a:r>
          </a:p>
        </p:txBody>
      </p:sp>
      <p:sp>
        <p:nvSpPr>
          <p:cNvPr id="388113" name="Text Box 17"/>
          <p:cNvSpPr txBox="1">
            <a:spLocks noChangeArrowheads="1"/>
          </p:cNvSpPr>
          <p:nvPr/>
        </p:nvSpPr>
        <p:spPr bwMode="auto">
          <a:xfrm>
            <a:off x="2576513" y="4221163"/>
            <a:ext cx="1367682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 err="1">
                <a:latin typeface="+mn-lt"/>
              </a:rPr>
              <a:t>Coregister</a:t>
            </a:r>
            <a:endParaRPr lang="en-GB" baseline="0" dirty="0">
              <a:latin typeface="+mn-lt"/>
            </a:endParaRPr>
          </a:p>
        </p:txBody>
      </p:sp>
      <p:sp>
        <p:nvSpPr>
          <p:cNvPr id="388114" name="Line 18"/>
          <p:cNvSpPr>
            <a:spLocks noChangeShapeType="1"/>
          </p:cNvSpPr>
          <p:nvPr/>
        </p:nvSpPr>
        <p:spPr bwMode="auto">
          <a:xfrm>
            <a:off x="3297238" y="3789363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15" name="Line 19"/>
          <p:cNvSpPr>
            <a:spLocks noChangeShapeType="1"/>
          </p:cNvSpPr>
          <p:nvPr/>
        </p:nvSpPr>
        <p:spPr bwMode="auto">
          <a:xfrm>
            <a:off x="1928813" y="4508500"/>
            <a:ext cx="576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16" name="Line 20"/>
          <p:cNvSpPr>
            <a:spLocks noChangeShapeType="1"/>
          </p:cNvSpPr>
          <p:nvPr/>
        </p:nvSpPr>
        <p:spPr bwMode="auto">
          <a:xfrm>
            <a:off x="3297238" y="4652963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88117" name="Object 21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2740025" y="5013325"/>
          <a:ext cx="12573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18" name="Equation" r:id="rId5" imgW="1854000" imgH="1168200" progId="Equation.3">
                  <p:embed/>
                </p:oleObj>
              </mc:Choice>
              <mc:Fallback>
                <p:oleObj name="Equation" r:id="rId5" imgW="1854000" imgH="1168200" progId="Equation.3">
                  <p:embed/>
                  <p:pic>
                    <p:nvPicPr>
                      <p:cNvPr id="0" name="Picture 2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5013325"/>
                        <a:ext cx="12573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8118" name="Picture 22" descr="de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4438" y="3933825"/>
            <a:ext cx="1517650" cy="1944688"/>
          </a:xfrm>
          <a:prstGeom prst="rect">
            <a:avLst/>
          </a:prstGeom>
          <a:noFill/>
        </p:spPr>
      </p:pic>
      <p:sp>
        <p:nvSpPr>
          <p:cNvPr id="388119" name="Rectangle 23"/>
          <p:cNvSpPr>
            <a:spLocks noChangeArrowheads="1"/>
          </p:cNvSpPr>
          <p:nvPr/>
        </p:nvSpPr>
        <p:spPr bwMode="auto">
          <a:xfrm>
            <a:off x="4953000" y="5876925"/>
            <a:ext cx="143949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Deformation</a:t>
            </a:r>
          </a:p>
        </p:txBody>
      </p:sp>
      <p:sp>
        <p:nvSpPr>
          <p:cNvPr id="388120" name="Text Box 24"/>
          <p:cNvSpPr txBox="1">
            <a:spLocks noChangeArrowheads="1"/>
          </p:cNvSpPr>
          <p:nvPr/>
        </p:nvSpPr>
        <p:spPr bwMode="auto">
          <a:xfrm>
            <a:off x="5097463" y="2636838"/>
            <a:ext cx="1800225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Estimate Spatial Norm</a:t>
            </a:r>
          </a:p>
        </p:txBody>
      </p:sp>
      <p:sp>
        <p:nvSpPr>
          <p:cNvPr id="388121" name="Line 25"/>
          <p:cNvSpPr>
            <a:spLocks noChangeShapeType="1"/>
          </p:cNvSpPr>
          <p:nvPr/>
        </p:nvSpPr>
        <p:spPr bwMode="auto">
          <a:xfrm>
            <a:off x="4665663" y="2997200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22" name="Line 26"/>
          <p:cNvSpPr>
            <a:spLocks noChangeShapeType="1"/>
          </p:cNvSpPr>
          <p:nvPr/>
        </p:nvSpPr>
        <p:spPr bwMode="auto">
          <a:xfrm>
            <a:off x="5600700" y="3357563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23" name="Freeform 27"/>
          <p:cNvSpPr>
            <a:spLocks/>
          </p:cNvSpPr>
          <p:nvPr/>
        </p:nvSpPr>
        <p:spPr bwMode="auto">
          <a:xfrm>
            <a:off x="3297238" y="5949950"/>
            <a:ext cx="3671887" cy="503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314"/>
              </a:cxn>
              <a:cxn ang="0">
                <a:pos x="1542" y="317"/>
              </a:cxn>
            </a:cxnLst>
            <a:rect l="0" t="0" r="r" b="b"/>
            <a:pathLst>
              <a:path w="1542" h="317">
                <a:moveTo>
                  <a:pt x="0" y="0"/>
                </a:moveTo>
                <a:lnTo>
                  <a:pt x="7" y="314"/>
                </a:lnTo>
                <a:lnTo>
                  <a:pt x="1542" y="317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24" name="Line 28"/>
          <p:cNvSpPr>
            <a:spLocks noChangeShapeType="1"/>
          </p:cNvSpPr>
          <p:nvPr/>
        </p:nvSpPr>
        <p:spPr bwMode="auto">
          <a:xfrm>
            <a:off x="5529263" y="616585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25" name="Freeform 29"/>
          <p:cNvSpPr>
            <a:spLocks/>
          </p:cNvSpPr>
          <p:nvPr/>
        </p:nvSpPr>
        <p:spPr bwMode="auto">
          <a:xfrm>
            <a:off x="920750" y="5876925"/>
            <a:ext cx="6048375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459"/>
              </a:cxn>
              <a:cxn ang="0">
                <a:pos x="3793" y="466"/>
              </a:cxn>
            </a:cxnLst>
            <a:rect l="0" t="0" r="r" b="b"/>
            <a:pathLst>
              <a:path w="3793" h="466">
                <a:moveTo>
                  <a:pt x="0" y="0"/>
                </a:moveTo>
                <a:lnTo>
                  <a:pt x="4" y="459"/>
                </a:lnTo>
                <a:lnTo>
                  <a:pt x="3793" y="46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88126" name="Picture 30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75" y="51292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27" name="Picture 3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9175" y="52054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28" name="Picture 3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2975" y="52816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29" name="Picture 33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025" y="5373688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88130" name="Rectangle 34"/>
          <p:cNvSpPr>
            <a:spLocks noChangeArrowheads="1"/>
          </p:cNvSpPr>
          <p:nvPr/>
        </p:nvSpPr>
        <p:spPr bwMode="auto">
          <a:xfrm>
            <a:off x="7258050" y="4508500"/>
            <a:ext cx="15113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Spatially normalised</a:t>
            </a:r>
          </a:p>
        </p:txBody>
      </p:sp>
      <p:sp>
        <p:nvSpPr>
          <p:cNvPr id="388131" name="Text Box 35"/>
          <p:cNvSpPr txBox="1">
            <a:spLocks noChangeArrowheads="1"/>
          </p:cNvSpPr>
          <p:nvPr/>
        </p:nvSpPr>
        <p:spPr bwMode="auto">
          <a:xfrm>
            <a:off x="7616825" y="3716338"/>
            <a:ext cx="11525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Smooth</a:t>
            </a:r>
          </a:p>
        </p:txBody>
      </p:sp>
      <p:sp>
        <p:nvSpPr>
          <p:cNvPr id="388132" name="Line 36"/>
          <p:cNvSpPr>
            <a:spLocks noChangeShapeType="1"/>
          </p:cNvSpPr>
          <p:nvPr/>
        </p:nvSpPr>
        <p:spPr bwMode="auto">
          <a:xfrm flipV="1">
            <a:off x="8048625" y="414972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33" name="Line 37"/>
          <p:cNvSpPr>
            <a:spLocks noChangeShapeType="1"/>
          </p:cNvSpPr>
          <p:nvPr/>
        </p:nvSpPr>
        <p:spPr bwMode="auto">
          <a:xfrm flipV="1">
            <a:off x="8048625" y="32845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88134" name="Picture 38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8988" y="3644900"/>
            <a:ext cx="1284287" cy="989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88135" name="Picture 39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38" y="18161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36" name="Picture 40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9538" y="18923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37" name="Picture 4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3338" y="19685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38" name="Picture 4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5388" y="20605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88139" name="Rectangle 43"/>
          <p:cNvSpPr>
            <a:spLocks noChangeArrowheads="1"/>
          </p:cNvSpPr>
          <p:nvPr/>
        </p:nvSpPr>
        <p:spPr bwMode="auto">
          <a:xfrm>
            <a:off x="7616825" y="1412875"/>
            <a:ext cx="1511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Smoothed</a:t>
            </a:r>
          </a:p>
        </p:txBody>
      </p:sp>
      <p:sp>
        <p:nvSpPr>
          <p:cNvPr id="388140" name="Line 44"/>
          <p:cNvSpPr>
            <a:spLocks noChangeShapeType="1"/>
          </p:cNvSpPr>
          <p:nvPr/>
        </p:nvSpPr>
        <p:spPr bwMode="auto">
          <a:xfrm flipV="1">
            <a:off x="8121650" y="10525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41" name="Text Box 45"/>
          <p:cNvSpPr txBox="1">
            <a:spLocks noChangeArrowheads="1"/>
          </p:cNvSpPr>
          <p:nvPr/>
        </p:nvSpPr>
        <p:spPr bwMode="auto">
          <a:xfrm>
            <a:off x="7473950" y="260350"/>
            <a:ext cx="1727200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/>
              <a:t>Statistics or whatever</a:t>
            </a:r>
          </a:p>
        </p:txBody>
      </p:sp>
      <p:pic>
        <p:nvPicPr>
          <p:cNvPr id="388142" name="Picture 46" descr="priors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1628775"/>
            <a:ext cx="2016125" cy="654050"/>
          </a:xfrm>
          <a:prstGeom prst="rect">
            <a:avLst/>
          </a:prstGeom>
          <a:noFill/>
        </p:spPr>
      </p:pic>
      <p:sp>
        <p:nvSpPr>
          <p:cNvPr id="388143" name="Rectangle 47"/>
          <p:cNvSpPr>
            <a:spLocks noChangeArrowheads="1"/>
          </p:cNvSpPr>
          <p:nvPr/>
        </p:nvSpPr>
        <p:spPr bwMode="auto">
          <a:xfrm>
            <a:off x="5313363" y="1268413"/>
            <a:ext cx="111896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Template</a:t>
            </a:r>
          </a:p>
        </p:txBody>
      </p:sp>
      <p:sp>
        <p:nvSpPr>
          <p:cNvPr id="388144" name="Line 48"/>
          <p:cNvSpPr>
            <a:spLocks noChangeShapeType="1"/>
          </p:cNvSpPr>
          <p:nvPr/>
        </p:nvSpPr>
        <p:spPr bwMode="auto">
          <a:xfrm>
            <a:off x="5745163" y="22764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45" name="Rectangle 49"/>
          <p:cNvSpPr>
            <a:spLocks noChangeArrowheads="1"/>
          </p:cNvSpPr>
          <p:nvPr/>
        </p:nvSpPr>
        <p:spPr bwMode="auto">
          <a:xfrm>
            <a:off x="128588" y="1125538"/>
            <a:ext cx="4752975" cy="55435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8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8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8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8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8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8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88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8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8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8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8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3" dur="500"/>
                                        <p:tgtEl>
                                          <p:spTgt spid="38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38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8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8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8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38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3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38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3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3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8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38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8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3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3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38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38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38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8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8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38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38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autoUpdateAnimBg="0"/>
      <p:bldP spid="388104" grpId="0" animBg="1"/>
      <p:bldP spid="388105" grpId="0" animBg="1"/>
      <p:bldP spid="388106" grpId="0" animBg="1"/>
      <p:bldP spid="388112" grpId="0" autoUpdateAnimBg="0"/>
      <p:bldP spid="388113" grpId="0" animBg="1"/>
      <p:bldP spid="388114" grpId="0" animBg="1"/>
      <p:bldP spid="388115" grpId="0" animBg="1"/>
      <p:bldP spid="388116" grpId="0" animBg="1"/>
      <p:bldP spid="388119" grpId="0" autoUpdateAnimBg="0"/>
      <p:bldP spid="388120" grpId="0" animBg="1"/>
      <p:bldP spid="388121" grpId="0" animBg="1"/>
      <p:bldP spid="388122" grpId="0" animBg="1"/>
      <p:bldP spid="388123" grpId="0" animBg="1"/>
      <p:bldP spid="388124" grpId="0" animBg="1"/>
      <p:bldP spid="388125" grpId="0" animBg="1"/>
      <p:bldP spid="388130" grpId="0" autoUpdateAnimBg="0"/>
      <p:bldP spid="388131" grpId="0" animBg="1"/>
      <p:bldP spid="388132" grpId="0" animBg="1"/>
      <p:bldP spid="388133" grpId="0" animBg="1"/>
      <p:bldP spid="388139" grpId="0" autoUpdateAnimBg="0"/>
      <p:bldP spid="388140" grpId="0" animBg="1"/>
      <p:bldP spid="388141" grpId="0" animBg="1"/>
      <p:bldP spid="388143" grpId="0" autoUpdateAnimBg="0"/>
      <p:bldP spid="388144" grpId="0" animBg="1"/>
      <p:bldP spid="3881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990600"/>
          </a:xfrm>
        </p:spPr>
        <p:txBody>
          <a:bodyPr/>
          <a:lstStyle/>
          <a:p>
            <a:r>
              <a:rPr lang="en-GB"/>
              <a:t>Mean-squared Difference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8897938" cy="2971800"/>
          </a:xfrm>
        </p:spPr>
        <p:txBody>
          <a:bodyPr/>
          <a:lstStyle/>
          <a:p>
            <a:r>
              <a:rPr lang="en-GB"/>
              <a:t>Minimising mean-squared difference works for intra-modal registration (realignment)</a:t>
            </a:r>
          </a:p>
          <a:p>
            <a:r>
              <a:rPr lang="en-GB"/>
              <a:t>Simple relationship between intensities in one image, versus those in the other</a:t>
            </a:r>
          </a:p>
          <a:p>
            <a:pPr lvl="1"/>
            <a:r>
              <a:rPr lang="en-GB"/>
              <a:t>Assumes normally distributed differences</a:t>
            </a:r>
          </a:p>
        </p:txBody>
      </p:sp>
      <p:pic>
        <p:nvPicPr>
          <p:cNvPr id="252932" name="Picture 4" descr="EPI_mir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100" y="1341438"/>
            <a:ext cx="4810125" cy="2214562"/>
          </a:xfrm>
          <a:prstGeom prst="rect">
            <a:avLst/>
          </a:prstGeom>
          <a:noFill/>
        </p:spPr>
      </p:pic>
      <p:pic>
        <p:nvPicPr>
          <p:cNvPr id="252933" name="Picture 5" descr="EPI2_mir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371600"/>
            <a:ext cx="4419600" cy="20923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23913"/>
          </a:xfrm>
        </p:spPr>
        <p:txBody>
          <a:bodyPr/>
          <a:lstStyle/>
          <a:p>
            <a:r>
              <a:rPr lang="en-GB"/>
              <a:t>Residual Errors from aligned fMRI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/>
              <a:t>Re-sampling can introduce interpolation errors</a:t>
            </a:r>
          </a:p>
          <a:p>
            <a:pPr lvl="1"/>
            <a:r>
              <a:rPr lang="en-GB" sz="2000"/>
              <a:t>especially tri-linear interpolation</a:t>
            </a:r>
          </a:p>
          <a:p>
            <a:r>
              <a:rPr lang="en-GB" sz="2400"/>
              <a:t>Gaps between slices can cause aliasing artefacts</a:t>
            </a:r>
          </a:p>
          <a:p>
            <a:r>
              <a:rPr lang="en-GB" sz="2400"/>
              <a:t>Slices are not acquired simultaneously</a:t>
            </a:r>
          </a:p>
          <a:p>
            <a:pPr lvl="1"/>
            <a:r>
              <a:rPr lang="en-GB" sz="2000"/>
              <a:t>rapid movements not accounted for by rigid body model</a:t>
            </a:r>
          </a:p>
          <a:p>
            <a:r>
              <a:rPr lang="en-GB" sz="2400"/>
              <a:t>Image artefacts may not move according to a rigid body model</a:t>
            </a:r>
          </a:p>
          <a:p>
            <a:pPr lvl="1"/>
            <a:r>
              <a:rPr lang="en-GB" sz="2000"/>
              <a:t>image distortion</a:t>
            </a:r>
          </a:p>
          <a:p>
            <a:pPr lvl="1"/>
            <a:r>
              <a:rPr lang="en-GB" sz="2000"/>
              <a:t>image dropout</a:t>
            </a:r>
          </a:p>
          <a:p>
            <a:pPr lvl="1"/>
            <a:r>
              <a:rPr lang="en-GB" sz="2000"/>
              <a:t>Nyquist ghost</a:t>
            </a:r>
          </a:p>
          <a:p>
            <a:endParaRPr lang="en-GB" sz="2400"/>
          </a:p>
          <a:p>
            <a:r>
              <a:rPr lang="en-GB" sz="2400"/>
              <a:t>Functions of the estimated motion parameters can be modelled as confounds in subsequent analyses</a:t>
            </a:r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28600"/>
            <a:ext cx="9237662" cy="1371600"/>
          </a:xfrm>
        </p:spPr>
        <p:txBody>
          <a:bodyPr/>
          <a:lstStyle/>
          <a:p>
            <a:r>
              <a:rPr lang="en-GB"/>
              <a:t>Movement by Distortion Interaction of fMRI</a:t>
            </a:r>
          </a:p>
        </p:txBody>
      </p:sp>
      <p:pic>
        <p:nvPicPr>
          <p:cNvPr id="291843" name="Picture 3" descr="fieldmap_graphic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4975" y="1371600"/>
            <a:ext cx="4214813" cy="5486400"/>
          </a:xfrm>
          <a:prstGeom prst="rect">
            <a:avLst/>
          </a:prstGeom>
          <a:noFill/>
        </p:spPr>
      </p:pic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669925" y="2540000"/>
            <a:ext cx="184150" cy="290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5105400" cy="2360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baseline="0">
                <a:latin typeface="Arial" charset="0"/>
              </a:rPr>
              <a:t>Subject disrupts B</a:t>
            </a:r>
            <a:r>
              <a:rPr lang="en-GB">
                <a:latin typeface="Arial" charset="0"/>
              </a:rPr>
              <a:t>0</a:t>
            </a:r>
            <a:r>
              <a:rPr lang="en-GB" baseline="0">
                <a:latin typeface="Arial" charset="0"/>
              </a:rPr>
              <a:t> field, rendering it inhomogeneous</a:t>
            </a:r>
          </a:p>
          <a:p>
            <a:pPr lvl="1">
              <a:spcBef>
                <a:spcPct val="20000"/>
              </a:spcBef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baseline="0">
                <a:latin typeface="Arial" charset="0"/>
              </a:rPr>
              <a:t> distortions in phase-encode direction</a:t>
            </a:r>
          </a:p>
          <a:p>
            <a:pPr>
              <a:spcBef>
                <a:spcPct val="20000"/>
              </a:spcBef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baseline="0">
                <a:latin typeface="Arial" charset="0"/>
              </a:rPr>
              <a:t>Subject moves during EPI time series</a:t>
            </a:r>
          </a:p>
          <a:p>
            <a:pPr>
              <a:spcBef>
                <a:spcPct val="20000"/>
              </a:spcBef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baseline="0">
                <a:latin typeface="Arial" charset="0"/>
              </a:rPr>
              <a:t>Distortions vary with subject orientation</a:t>
            </a:r>
          </a:p>
          <a:p>
            <a:pPr lvl="1">
              <a:spcBef>
                <a:spcPct val="20000"/>
              </a:spcBef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baseline="0">
                <a:latin typeface="Arial" charset="0"/>
              </a:rPr>
              <a:t>shape varies</a:t>
            </a:r>
          </a:p>
          <a:p>
            <a:pPr>
              <a:buClr>
                <a:srgbClr val="9900CC"/>
              </a:buClr>
              <a:buFont typeface="Comic Sans MS" pitchFamily="66" charset="0"/>
              <a:buNone/>
            </a:pPr>
            <a:endParaRPr lang="en-GB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3350"/>
            <a:ext cx="9753600" cy="762000"/>
          </a:xfrm>
        </p:spPr>
        <p:txBody>
          <a:bodyPr/>
          <a:lstStyle/>
          <a:p>
            <a:r>
              <a:rPr lang="en-GB"/>
              <a:t>Movement by distortion interaction</a:t>
            </a:r>
            <a:endParaRPr lang="en-US" sz="3200"/>
          </a:p>
        </p:txBody>
      </p:sp>
      <p:sp>
        <p:nvSpPr>
          <p:cNvPr id="289808" name="Rectangle 16"/>
          <p:cNvSpPr>
            <a:spLocks noChangeArrowheads="1"/>
          </p:cNvSpPr>
          <p:nvPr/>
        </p:nvSpPr>
        <p:spPr bwMode="auto">
          <a:xfrm>
            <a:off x="496888" y="3981450"/>
            <a:ext cx="527367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9809" name="Picture 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352800"/>
            <a:ext cx="86868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811" name="Rectangle 19"/>
          <p:cNvSpPr>
            <a:spLocks noChangeArrowheads="1"/>
          </p:cNvSpPr>
          <p:nvPr/>
        </p:nvSpPr>
        <p:spPr bwMode="auto">
          <a:xfrm>
            <a:off x="5837238" y="3981450"/>
            <a:ext cx="5503862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9805" name="Rectangle 13"/>
          <p:cNvSpPr>
            <a:spLocks noChangeArrowheads="1"/>
          </p:cNvSpPr>
          <p:nvPr/>
        </p:nvSpPr>
        <p:spPr bwMode="auto">
          <a:xfrm>
            <a:off x="495300" y="1695450"/>
            <a:ext cx="52752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9806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685800"/>
            <a:ext cx="86868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814" name="Rectangle 22"/>
          <p:cNvSpPr>
            <a:spLocks noChangeArrowheads="1"/>
          </p:cNvSpPr>
          <p:nvPr/>
        </p:nvSpPr>
        <p:spPr bwMode="auto">
          <a:xfrm>
            <a:off x="6553200" y="304800"/>
            <a:ext cx="527367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9677400" cy="4876800"/>
          </a:xfrm>
        </p:spPr>
        <p:txBody>
          <a:bodyPr/>
          <a:lstStyle/>
          <a:p>
            <a:r>
              <a:rPr lang="en-GB" b="1" dirty="0"/>
              <a:t>Preliminaries</a:t>
            </a:r>
          </a:p>
          <a:p>
            <a:pPr lvl="1"/>
            <a:r>
              <a:rPr lang="en-GB" b="1" dirty="0"/>
              <a:t>Rigid-Body and Affine Transformations</a:t>
            </a:r>
          </a:p>
          <a:p>
            <a:pPr lvl="1"/>
            <a:r>
              <a:rPr lang="en-GB" b="1" dirty="0"/>
              <a:t>Optimisation and Objective Functions</a:t>
            </a:r>
          </a:p>
          <a:p>
            <a:pPr lvl="1"/>
            <a:r>
              <a:rPr lang="en-GB" b="1" dirty="0"/>
              <a:t>Transformations and Interpolation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Within Subject: Realignment </a:t>
            </a:r>
            <a:r>
              <a:rPr lang="en-GB" dirty="0">
                <a:solidFill>
                  <a:schemeClr val="bg2"/>
                </a:solidFill>
              </a:rPr>
              <a:t>&amp; </a:t>
            </a:r>
            <a:r>
              <a:rPr lang="en-GB" dirty="0" err="1" smtClean="0">
                <a:solidFill>
                  <a:schemeClr val="bg2"/>
                </a:solidFill>
              </a:rPr>
              <a:t>Coregistration</a:t>
            </a:r>
            <a:endParaRPr lang="en-GB" dirty="0" smtClean="0">
              <a:solidFill>
                <a:schemeClr val="bg2"/>
              </a:solidFill>
            </a:endParaRPr>
          </a:p>
          <a:p>
            <a:r>
              <a:rPr lang="en-GB" dirty="0" smtClean="0">
                <a:solidFill>
                  <a:schemeClr val="bg2"/>
                </a:solidFill>
              </a:rPr>
              <a:t>Between Subject: Spatial Normalisation &amp; Smoothing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9505950" cy="1295400"/>
          </a:xfrm>
        </p:spPr>
        <p:txBody>
          <a:bodyPr/>
          <a:lstStyle/>
          <a:p>
            <a:r>
              <a:rPr lang="en-GB"/>
              <a:t>Correcting for distortion changes using Unwarp</a:t>
            </a:r>
            <a:endParaRPr lang="en-US" sz="2800"/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1220788" y="3625850"/>
            <a:ext cx="167640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aseline="0" dirty="0">
                <a:latin typeface="+mn-lt"/>
              </a:rPr>
              <a:t>Estimate movement parameters.</a:t>
            </a:r>
            <a:endParaRPr lang="en-US" baseline="0" dirty="0">
              <a:latin typeface="+mn-lt"/>
            </a:endParaRPr>
          </a:p>
        </p:txBody>
      </p:sp>
      <p:grpSp>
        <p:nvGrpSpPr>
          <p:cNvPr id="288772" name="Group 4"/>
          <p:cNvGrpSpPr>
            <a:grpSpLocks/>
          </p:cNvGrpSpPr>
          <p:nvPr/>
        </p:nvGrpSpPr>
        <p:grpSpPr bwMode="auto">
          <a:xfrm>
            <a:off x="1325563" y="1782763"/>
            <a:ext cx="1403350" cy="1524000"/>
            <a:chOff x="192" y="720"/>
            <a:chExt cx="2206" cy="2423"/>
          </a:xfrm>
        </p:grpSpPr>
        <p:grpSp>
          <p:nvGrpSpPr>
            <p:cNvPr id="288773" name="Group 5"/>
            <p:cNvGrpSpPr>
              <a:grpSpLocks/>
            </p:cNvGrpSpPr>
            <p:nvPr/>
          </p:nvGrpSpPr>
          <p:grpSpPr bwMode="auto">
            <a:xfrm>
              <a:off x="192" y="720"/>
              <a:ext cx="670" cy="887"/>
              <a:chOff x="192" y="720"/>
              <a:chExt cx="670" cy="887"/>
            </a:xfrm>
          </p:grpSpPr>
          <p:pic>
            <p:nvPicPr>
              <p:cNvPr id="288774" name="Picture 6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775" name="Line 7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76" name="Line 8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777" name="Group 9"/>
            <p:cNvGrpSpPr>
              <a:grpSpLocks/>
            </p:cNvGrpSpPr>
            <p:nvPr/>
          </p:nvGrpSpPr>
          <p:grpSpPr bwMode="auto">
            <a:xfrm>
              <a:off x="288" y="816"/>
              <a:ext cx="670" cy="887"/>
              <a:chOff x="192" y="720"/>
              <a:chExt cx="670" cy="887"/>
            </a:xfrm>
          </p:grpSpPr>
          <p:pic>
            <p:nvPicPr>
              <p:cNvPr id="288778" name="Picture 10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779" name="Line 11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80" name="Line 12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781" name="Group 13"/>
            <p:cNvGrpSpPr>
              <a:grpSpLocks/>
            </p:cNvGrpSpPr>
            <p:nvPr/>
          </p:nvGrpSpPr>
          <p:grpSpPr bwMode="auto">
            <a:xfrm>
              <a:off x="384" y="912"/>
              <a:ext cx="670" cy="887"/>
              <a:chOff x="192" y="720"/>
              <a:chExt cx="670" cy="887"/>
            </a:xfrm>
          </p:grpSpPr>
          <p:pic>
            <p:nvPicPr>
              <p:cNvPr id="288782" name="Picture 14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783" name="Line 15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84" name="Line 16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785" name="Group 17"/>
            <p:cNvGrpSpPr>
              <a:grpSpLocks/>
            </p:cNvGrpSpPr>
            <p:nvPr/>
          </p:nvGrpSpPr>
          <p:grpSpPr bwMode="auto">
            <a:xfrm>
              <a:off x="480" y="1008"/>
              <a:ext cx="670" cy="887"/>
              <a:chOff x="192" y="720"/>
              <a:chExt cx="670" cy="887"/>
            </a:xfrm>
          </p:grpSpPr>
          <p:pic>
            <p:nvPicPr>
              <p:cNvPr id="288786" name="Picture 18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787" name="Line 19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88" name="Line 20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789" name="Group 21"/>
            <p:cNvGrpSpPr>
              <a:grpSpLocks/>
            </p:cNvGrpSpPr>
            <p:nvPr/>
          </p:nvGrpSpPr>
          <p:grpSpPr bwMode="auto">
            <a:xfrm>
              <a:off x="576" y="1104"/>
              <a:ext cx="670" cy="887"/>
              <a:chOff x="192" y="720"/>
              <a:chExt cx="670" cy="887"/>
            </a:xfrm>
          </p:grpSpPr>
          <p:pic>
            <p:nvPicPr>
              <p:cNvPr id="288790" name="Picture 22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791" name="Line 23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92" name="Line 24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793" name="Group 25"/>
            <p:cNvGrpSpPr>
              <a:grpSpLocks/>
            </p:cNvGrpSpPr>
            <p:nvPr/>
          </p:nvGrpSpPr>
          <p:grpSpPr bwMode="auto">
            <a:xfrm>
              <a:off x="672" y="1200"/>
              <a:ext cx="670" cy="887"/>
              <a:chOff x="192" y="720"/>
              <a:chExt cx="670" cy="887"/>
            </a:xfrm>
          </p:grpSpPr>
          <p:pic>
            <p:nvPicPr>
              <p:cNvPr id="288794" name="Picture 26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795" name="Line 27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96" name="Line 28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797" name="Group 29"/>
            <p:cNvGrpSpPr>
              <a:grpSpLocks/>
            </p:cNvGrpSpPr>
            <p:nvPr/>
          </p:nvGrpSpPr>
          <p:grpSpPr bwMode="auto">
            <a:xfrm>
              <a:off x="768" y="1296"/>
              <a:ext cx="670" cy="887"/>
              <a:chOff x="192" y="720"/>
              <a:chExt cx="670" cy="887"/>
            </a:xfrm>
          </p:grpSpPr>
          <p:pic>
            <p:nvPicPr>
              <p:cNvPr id="288798" name="Picture 30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799" name="Line 31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00" name="Line 32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01" name="Group 33"/>
            <p:cNvGrpSpPr>
              <a:grpSpLocks/>
            </p:cNvGrpSpPr>
            <p:nvPr/>
          </p:nvGrpSpPr>
          <p:grpSpPr bwMode="auto">
            <a:xfrm>
              <a:off x="864" y="1392"/>
              <a:ext cx="670" cy="887"/>
              <a:chOff x="192" y="720"/>
              <a:chExt cx="670" cy="887"/>
            </a:xfrm>
          </p:grpSpPr>
          <p:pic>
            <p:nvPicPr>
              <p:cNvPr id="288802" name="Picture 34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03" name="Line 35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04" name="Line 36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05" name="Group 37"/>
            <p:cNvGrpSpPr>
              <a:grpSpLocks/>
            </p:cNvGrpSpPr>
            <p:nvPr/>
          </p:nvGrpSpPr>
          <p:grpSpPr bwMode="auto">
            <a:xfrm>
              <a:off x="960" y="1488"/>
              <a:ext cx="670" cy="887"/>
              <a:chOff x="192" y="720"/>
              <a:chExt cx="670" cy="887"/>
            </a:xfrm>
          </p:grpSpPr>
          <p:pic>
            <p:nvPicPr>
              <p:cNvPr id="288806" name="Picture 38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07" name="Line 39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08" name="Line 40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09" name="Group 41"/>
            <p:cNvGrpSpPr>
              <a:grpSpLocks/>
            </p:cNvGrpSpPr>
            <p:nvPr/>
          </p:nvGrpSpPr>
          <p:grpSpPr bwMode="auto">
            <a:xfrm>
              <a:off x="1056" y="1584"/>
              <a:ext cx="670" cy="887"/>
              <a:chOff x="192" y="720"/>
              <a:chExt cx="670" cy="887"/>
            </a:xfrm>
          </p:grpSpPr>
          <p:pic>
            <p:nvPicPr>
              <p:cNvPr id="288810" name="Picture 42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11" name="Line 43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12" name="Line 44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13" name="Group 45"/>
            <p:cNvGrpSpPr>
              <a:grpSpLocks/>
            </p:cNvGrpSpPr>
            <p:nvPr/>
          </p:nvGrpSpPr>
          <p:grpSpPr bwMode="auto">
            <a:xfrm>
              <a:off x="1152" y="1680"/>
              <a:ext cx="670" cy="887"/>
              <a:chOff x="192" y="720"/>
              <a:chExt cx="670" cy="887"/>
            </a:xfrm>
          </p:grpSpPr>
          <p:pic>
            <p:nvPicPr>
              <p:cNvPr id="288814" name="Picture 46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15" name="Line 47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16" name="Line 48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17" name="Group 49"/>
            <p:cNvGrpSpPr>
              <a:grpSpLocks/>
            </p:cNvGrpSpPr>
            <p:nvPr/>
          </p:nvGrpSpPr>
          <p:grpSpPr bwMode="auto">
            <a:xfrm>
              <a:off x="1248" y="1776"/>
              <a:ext cx="670" cy="887"/>
              <a:chOff x="192" y="720"/>
              <a:chExt cx="670" cy="887"/>
            </a:xfrm>
          </p:grpSpPr>
          <p:pic>
            <p:nvPicPr>
              <p:cNvPr id="288818" name="Picture 50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19" name="Line 51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20" name="Line 52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21" name="Group 53"/>
            <p:cNvGrpSpPr>
              <a:grpSpLocks/>
            </p:cNvGrpSpPr>
            <p:nvPr/>
          </p:nvGrpSpPr>
          <p:grpSpPr bwMode="auto">
            <a:xfrm>
              <a:off x="1344" y="1872"/>
              <a:ext cx="670" cy="887"/>
              <a:chOff x="192" y="720"/>
              <a:chExt cx="670" cy="887"/>
            </a:xfrm>
          </p:grpSpPr>
          <p:pic>
            <p:nvPicPr>
              <p:cNvPr id="288822" name="Picture 54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23" name="Line 55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24" name="Line 56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25" name="Group 57"/>
            <p:cNvGrpSpPr>
              <a:grpSpLocks/>
            </p:cNvGrpSpPr>
            <p:nvPr/>
          </p:nvGrpSpPr>
          <p:grpSpPr bwMode="auto">
            <a:xfrm>
              <a:off x="1440" y="1968"/>
              <a:ext cx="670" cy="887"/>
              <a:chOff x="192" y="720"/>
              <a:chExt cx="670" cy="887"/>
            </a:xfrm>
          </p:grpSpPr>
          <p:pic>
            <p:nvPicPr>
              <p:cNvPr id="288826" name="Picture 58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27" name="Line 59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28" name="Line 60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29" name="Group 61"/>
            <p:cNvGrpSpPr>
              <a:grpSpLocks/>
            </p:cNvGrpSpPr>
            <p:nvPr/>
          </p:nvGrpSpPr>
          <p:grpSpPr bwMode="auto">
            <a:xfrm>
              <a:off x="1536" y="2064"/>
              <a:ext cx="670" cy="887"/>
              <a:chOff x="192" y="720"/>
              <a:chExt cx="670" cy="887"/>
            </a:xfrm>
          </p:grpSpPr>
          <p:pic>
            <p:nvPicPr>
              <p:cNvPr id="288830" name="Picture 62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31" name="Line 63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32" name="Line 64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33" name="Group 65"/>
            <p:cNvGrpSpPr>
              <a:grpSpLocks/>
            </p:cNvGrpSpPr>
            <p:nvPr/>
          </p:nvGrpSpPr>
          <p:grpSpPr bwMode="auto">
            <a:xfrm>
              <a:off x="1632" y="2160"/>
              <a:ext cx="670" cy="887"/>
              <a:chOff x="192" y="720"/>
              <a:chExt cx="670" cy="887"/>
            </a:xfrm>
          </p:grpSpPr>
          <p:pic>
            <p:nvPicPr>
              <p:cNvPr id="288834" name="Picture 66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35" name="Line 67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36" name="Line 68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88837" name="Picture 69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728" y="2256"/>
              <a:ext cx="670" cy="887"/>
            </a:xfrm>
            <a:prstGeom prst="rect">
              <a:avLst/>
            </a:prstGeom>
            <a:noFill/>
          </p:spPr>
        </p:pic>
        <p:sp>
          <p:nvSpPr>
            <p:cNvPr id="288838" name="Line 70"/>
            <p:cNvSpPr>
              <a:spLocks noChangeShapeType="1"/>
            </p:cNvSpPr>
            <p:nvPr/>
          </p:nvSpPr>
          <p:spPr bwMode="auto">
            <a:xfrm flipV="1">
              <a:off x="2322" y="2256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39" name="Line 71"/>
            <p:cNvSpPr>
              <a:spLocks noChangeShapeType="1"/>
            </p:cNvSpPr>
            <p:nvPr/>
          </p:nvSpPr>
          <p:spPr bwMode="auto">
            <a:xfrm flipV="1">
              <a:off x="1728" y="2744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8840" name="Text Box 72"/>
          <p:cNvSpPr txBox="1">
            <a:spLocks noChangeArrowheads="1"/>
          </p:cNvSpPr>
          <p:nvPr/>
        </p:nvSpPr>
        <p:spPr bwMode="auto">
          <a:xfrm>
            <a:off x="3581400" y="2209800"/>
            <a:ext cx="3308350" cy="2387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spcBef>
                <a:spcPct val="50000"/>
              </a:spcBef>
            </a:pPr>
            <a:r>
              <a:rPr lang="en-GB" baseline="0" dirty="0">
                <a:latin typeface="+mn-lt"/>
              </a:rPr>
              <a:t>Estimate new distortion fields for each image:</a:t>
            </a:r>
          </a:p>
          <a:p>
            <a:pPr marL="234950" indent="-234950">
              <a:spcBef>
                <a:spcPct val="50000"/>
              </a:spcBef>
              <a:buFontTx/>
              <a:buChar char="•"/>
            </a:pPr>
            <a:r>
              <a:rPr lang="en-GB" baseline="0" dirty="0">
                <a:latin typeface="+mn-lt"/>
              </a:rPr>
              <a:t>estimate rate of change of field with respect to the current estimate of movement parameters in </a:t>
            </a:r>
            <a:r>
              <a:rPr lang="en-GB" b="1" baseline="0" dirty="0">
                <a:latin typeface="+mn-lt"/>
              </a:rPr>
              <a:t>pitch</a:t>
            </a:r>
            <a:r>
              <a:rPr lang="en-GB" baseline="0" dirty="0">
                <a:latin typeface="+mn-lt"/>
              </a:rPr>
              <a:t> and </a:t>
            </a:r>
            <a:r>
              <a:rPr lang="en-GB" b="1" baseline="0" dirty="0">
                <a:latin typeface="+mn-lt"/>
              </a:rPr>
              <a:t>roll</a:t>
            </a:r>
            <a:r>
              <a:rPr lang="en-GB" baseline="0" dirty="0">
                <a:latin typeface="+mn-lt"/>
              </a:rPr>
              <a:t>.</a:t>
            </a:r>
            <a:endParaRPr lang="en-US" baseline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8841" name="Text Box 73"/>
          <p:cNvSpPr txBox="1">
            <a:spLocks noChangeArrowheads="1"/>
          </p:cNvSpPr>
          <p:nvPr/>
        </p:nvSpPr>
        <p:spPr bwMode="auto">
          <a:xfrm>
            <a:off x="3621088" y="1077913"/>
            <a:ext cx="3268662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aseline="0" dirty="0">
                <a:latin typeface="+mn-lt"/>
              </a:rPr>
              <a:t>Estimate reference from mean of all scans.</a:t>
            </a:r>
            <a:endParaRPr lang="en-US" baseline="0" dirty="0">
              <a:latin typeface="+mn-lt"/>
            </a:endParaRPr>
          </a:p>
        </p:txBody>
      </p:sp>
      <p:sp>
        <p:nvSpPr>
          <p:cNvPr id="288842" name="Text Box 74"/>
          <p:cNvSpPr txBox="1">
            <a:spLocks noChangeArrowheads="1"/>
          </p:cNvSpPr>
          <p:nvPr/>
        </p:nvSpPr>
        <p:spPr bwMode="auto">
          <a:xfrm>
            <a:off x="7346950" y="2901950"/>
            <a:ext cx="17526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aseline="0" dirty="0" err="1">
                <a:latin typeface="+mn-lt"/>
              </a:rPr>
              <a:t>Unwarp</a:t>
            </a:r>
            <a:r>
              <a:rPr lang="en-GB" baseline="0" dirty="0">
                <a:latin typeface="+mn-lt"/>
              </a:rPr>
              <a:t> time series.</a:t>
            </a:r>
            <a:endParaRPr lang="en-US" baseline="0" dirty="0">
              <a:latin typeface="+mn-lt"/>
            </a:endParaRPr>
          </a:p>
        </p:txBody>
      </p:sp>
      <p:grpSp>
        <p:nvGrpSpPr>
          <p:cNvPr id="288843" name="Group 75"/>
          <p:cNvGrpSpPr>
            <a:grpSpLocks/>
          </p:cNvGrpSpPr>
          <p:nvPr/>
        </p:nvGrpSpPr>
        <p:grpSpPr bwMode="auto">
          <a:xfrm>
            <a:off x="7539038" y="3865563"/>
            <a:ext cx="1403350" cy="1524000"/>
            <a:chOff x="192" y="720"/>
            <a:chExt cx="2206" cy="2423"/>
          </a:xfrm>
        </p:grpSpPr>
        <p:grpSp>
          <p:nvGrpSpPr>
            <p:cNvPr id="288844" name="Group 76"/>
            <p:cNvGrpSpPr>
              <a:grpSpLocks/>
            </p:cNvGrpSpPr>
            <p:nvPr/>
          </p:nvGrpSpPr>
          <p:grpSpPr bwMode="auto">
            <a:xfrm>
              <a:off x="192" y="720"/>
              <a:ext cx="670" cy="887"/>
              <a:chOff x="192" y="720"/>
              <a:chExt cx="670" cy="887"/>
            </a:xfrm>
          </p:grpSpPr>
          <p:pic>
            <p:nvPicPr>
              <p:cNvPr id="288845" name="Picture 77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46" name="Line 78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47" name="Line 79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48" name="Group 80"/>
            <p:cNvGrpSpPr>
              <a:grpSpLocks/>
            </p:cNvGrpSpPr>
            <p:nvPr/>
          </p:nvGrpSpPr>
          <p:grpSpPr bwMode="auto">
            <a:xfrm>
              <a:off x="288" y="816"/>
              <a:ext cx="670" cy="887"/>
              <a:chOff x="192" y="720"/>
              <a:chExt cx="670" cy="887"/>
            </a:xfrm>
          </p:grpSpPr>
          <p:pic>
            <p:nvPicPr>
              <p:cNvPr id="288849" name="Picture 81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50" name="Line 82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51" name="Line 83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52" name="Group 84"/>
            <p:cNvGrpSpPr>
              <a:grpSpLocks/>
            </p:cNvGrpSpPr>
            <p:nvPr/>
          </p:nvGrpSpPr>
          <p:grpSpPr bwMode="auto">
            <a:xfrm>
              <a:off x="384" y="912"/>
              <a:ext cx="670" cy="887"/>
              <a:chOff x="192" y="720"/>
              <a:chExt cx="670" cy="887"/>
            </a:xfrm>
          </p:grpSpPr>
          <p:pic>
            <p:nvPicPr>
              <p:cNvPr id="288853" name="Picture 85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54" name="Line 86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55" name="Line 87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56" name="Group 88"/>
            <p:cNvGrpSpPr>
              <a:grpSpLocks/>
            </p:cNvGrpSpPr>
            <p:nvPr/>
          </p:nvGrpSpPr>
          <p:grpSpPr bwMode="auto">
            <a:xfrm>
              <a:off x="480" y="1008"/>
              <a:ext cx="670" cy="887"/>
              <a:chOff x="192" y="720"/>
              <a:chExt cx="670" cy="887"/>
            </a:xfrm>
          </p:grpSpPr>
          <p:pic>
            <p:nvPicPr>
              <p:cNvPr id="288857" name="Picture 89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58" name="Line 90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59" name="Line 91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60" name="Group 92"/>
            <p:cNvGrpSpPr>
              <a:grpSpLocks/>
            </p:cNvGrpSpPr>
            <p:nvPr/>
          </p:nvGrpSpPr>
          <p:grpSpPr bwMode="auto">
            <a:xfrm>
              <a:off x="576" y="1104"/>
              <a:ext cx="670" cy="887"/>
              <a:chOff x="192" y="720"/>
              <a:chExt cx="670" cy="887"/>
            </a:xfrm>
          </p:grpSpPr>
          <p:pic>
            <p:nvPicPr>
              <p:cNvPr id="288861" name="Picture 93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62" name="Line 94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63" name="Line 95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64" name="Group 96"/>
            <p:cNvGrpSpPr>
              <a:grpSpLocks/>
            </p:cNvGrpSpPr>
            <p:nvPr/>
          </p:nvGrpSpPr>
          <p:grpSpPr bwMode="auto">
            <a:xfrm>
              <a:off x="672" y="1200"/>
              <a:ext cx="670" cy="887"/>
              <a:chOff x="192" y="720"/>
              <a:chExt cx="670" cy="887"/>
            </a:xfrm>
          </p:grpSpPr>
          <p:pic>
            <p:nvPicPr>
              <p:cNvPr id="288865" name="Picture 97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66" name="Line 98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67" name="Line 99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68" name="Group 100"/>
            <p:cNvGrpSpPr>
              <a:grpSpLocks/>
            </p:cNvGrpSpPr>
            <p:nvPr/>
          </p:nvGrpSpPr>
          <p:grpSpPr bwMode="auto">
            <a:xfrm>
              <a:off x="768" y="1296"/>
              <a:ext cx="670" cy="887"/>
              <a:chOff x="192" y="720"/>
              <a:chExt cx="670" cy="887"/>
            </a:xfrm>
          </p:grpSpPr>
          <p:pic>
            <p:nvPicPr>
              <p:cNvPr id="288869" name="Picture 101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70" name="Line 102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71" name="Line 103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72" name="Group 104"/>
            <p:cNvGrpSpPr>
              <a:grpSpLocks/>
            </p:cNvGrpSpPr>
            <p:nvPr/>
          </p:nvGrpSpPr>
          <p:grpSpPr bwMode="auto">
            <a:xfrm>
              <a:off x="864" y="1392"/>
              <a:ext cx="670" cy="887"/>
              <a:chOff x="192" y="720"/>
              <a:chExt cx="670" cy="887"/>
            </a:xfrm>
          </p:grpSpPr>
          <p:pic>
            <p:nvPicPr>
              <p:cNvPr id="288873" name="Picture 105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74" name="Line 106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75" name="Line 107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76" name="Group 108"/>
            <p:cNvGrpSpPr>
              <a:grpSpLocks/>
            </p:cNvGrpSpPr>
            <p:nvPr/>
          </p:nvGrpSpPr>
          <p:grpSpPr bwMode="auto">
            <a:xfrm>
              <a:off x="960" y="1488"/>
              <a:ext cx="670" cy="887"/>
              <a:chOff x="192" y="720"/>
              <a:chExt cx="670" cy="887"/>
            </a:xfrm>
          </p:grpSpPr>
          <p:pic>
            <p:nvPicPr>
              <p:cNvPr id="288877" name="Picture 109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78" name="Line 110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79" name="Line 111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80" name="Group 112"/>
            <p:cNvGrpSpPr>
              <a:grpSpLocks/>
            </p:cNvGrpSpPr>
            <p:nvPr/>
          </p:nvGrpSpPr>
          <p:grpSpPr bwMode="auto">
            <a:xfrm>
              <a:off x="1056" y="1584"/>
              <a:ext cx="670" cy="887"/>
              <a:chOff x="192" y="720"/>
              <a:chExt cx="670" cy="887"/>
            </a:xfrm>
          </p:grpSpPr>
          <p:pic>
            <p:nvPicPr>
              <p:cNvPr id="288881" name="Picture 113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82" name="Line 114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83" name="Line 115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84" name="Group 116"/>
            <p:cNvGrpSpPr>
              <a:grpSpLocks/>
            </p:cNvGrpSpPr>
            <p:nvPr/>
          </p:nvGrpSpPr>
          <p:grpSpPr bwMode="auto">
            <a:xfrm>
              <a:off x="1152" y="1680"/>
              <a:ext cx="670" cy="887"/>
              <a:chOff x="192" y="720"/>
              <a:chExt cx="670" cy="887"/>
            </a:xfrm>
          </p:grpSpPr>
          <p:pic>
            <p:nvPicPr>
              <p:cNvPr id="288885" name="Picture 117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86" name="Line 118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87" name="Line 119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88" name="Group 120"/>
            <p:cNvGrpSpPr>
              <a:grpSpLocks/>
            </p:cNvGrpSpPr>
            <p:nvPr/>
          </p:nvGrpSpPr>
          <p:grpSpPr bwMode="auto">
            <a:xfrm>
              <a:off x="1248" y="1776"/>
              <a:ext cx="670" cy="887"/>
              <a:chOff x="192" y="720"/>
              <a:chExt cx="670" cy="887"/>
            </a:xfrm>
          </p:grpSpPr>
          <p:pic>
            <p:nvPicPr>
              <p:cNvPr id="288889" name="Picture 121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90" name="Line 122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91" name="Line 123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92" name="Group 124"/>
            <p:cNvGrpSpPr>
              <a:grpSpLocks/>
            </p:cNvGrpSpPr>
            <p:nvPr/>
          </p:nvGrpSpPr>
          <p:grpSpPr bwMode="auto">
            <a:xfrm>
              <a:off x="1344" y="1872"/>
              <a:ext cx="670" cy="887"/>
              <a:chOff x="192" y="720"/>
              <a:chExt cx="670" cy="887"/>
            </a:xfrm>
          </p:grpSpPr>
          <p:pic>
            <p:nvPicPr>
              <p:cNvPr id="288893" name="Picture 125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94" name="Line 126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95" name="Line 127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96" name="Group 128"/>
            <p:cNvGrpSpPr>
              <a:grpSpLocks/>
            </p:cNvGrpSpPr>
            <p:nvPr/>
          </p:nvGrpSpPr>
          <p:grpSpPr bwMode="auto">
            <a:xfrm>
              <a:off x="1440" y="1968"/>
              <a:ext cx="670" cy="887"/>
              <a:chOff x="192" y="720"/>
              <a:chExt cx="670" cy="887"/>
            </a:xfrm>
          </p:grpSpPr>
          <p:pic>
            <p:nvPicPr>
              <p:cNvPr id="288897" name="Picture 129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98" name="Line 130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99" name="Line 131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900" name="Group 132"/>
            <p:cNvGrpSpPr>
              <a:grpSpLocks/>
            </p:cNvGrpSpPr>
            <p:nvPr/>
          </p:nvGrpSpPr>
          <p:grpSpPr bwMode="auto">
            <a:xfrm>
              <a:off x="1536" y="2064"/>
              <a:ext cx="670" cy="887"/>
              <a:chOff x="192" y="720"/>
              <a:chExt cx="670" cy="887"/>
            </a:xfrm>
          </p:grpSpPr>
          <p:pic>
            <p:nvPicPr>
              <p:cNvPr id="288901" name="Picture 133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902" name="Line 134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03" name="Line 135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904" name="Group 136"/>
            <p:cNvGrpSpPr>
              <a:grpSpLocks/>
            </p:cNvGrpSpPr>
            <p:nvPr/>
          </p:nvGrpSpPr>
          <p:grpSpPr bwMode="auto">
            <a:xfrm>
              <a:off x="1632" y="2160"/>
              <a:ext cx="670" cy="887"/>
              <a:chOff x="192" y="720"/>
              <a:chExt cx="670" cy="887"/>
            </a:xfrm>
          </p:grpSpPr>
          <p:pic>
            <p:nvPicPr>
              <p:cNvPr id="288905" name="Picture 137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906" name="Line 138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07" name="Line 139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88908" name="Picture 140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728" y="2256"/>
              <a:ext cx="670" cy="887"/>
            </a:xfrm>
            <a:prstGeom prst="rect">
              <a:avLst/>
            </a:prstGeom>
            <a:noFill/>
          </p:spPr>
        </p:pic>
        <p:sp>
          <p:nvSpPr>
            <p:cNvPr id="288909" name="Line 141"/>
            <p:cNvSpPr>
              <a:spLocks noChangeShapeType="1"/>
            </p:cNvSpPr>
            <p:nvPr/>
          </p:nvSpPr>
          <p:spPr bwMode="auto">
            <a:xfrm flipV="1">
              <a:off x="2322" y="2256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910" name="Line 142"/>
            <p:cNvSpPr>
              <a:spLocks noChangeShapeType="1"/>
            </p:cNvSpPr>
            <p:nvPr/>
          </p:nvSpPr>
          <p:spPr bwMode="auto">
            <a:xfrm flipV="1">
              <a:off x="1728" y="2744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8911" name="AutoShape 143"/>
          <p:cNvSpPr>
            <a:spLocks noChangeArrowheads="1"/>
          </p:cNvSpPr>
          <p:nvPr/>
        </p:nvSpPr>
        <p:spPr bwMode="auto">
          <a:xfrm>
            <a:off x="8229600" y="1828800"/>
            <a:ext cx="882650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912" name="AutoShape 144"/>
          <p:cNvSpPr>
            <a:spLocks noChangeArrowheads="1"/>
          </p:cNvSpPr>
          <p:nvPr/>
        </p:nvSpPr>
        <p:spPr bwMode="auto">
          <a:xfrm>
            <a:off x="2590800" y="1219200"/>
            <a:ext cx="882650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913" name="AutoShape 145"/>
          <p:cNvSpPr>
            <a:spLocks noChangeArrowheads="1"/>
          </p:cNvSpPr>
          <p:nvPr/>
        </p:nvSpPr>
        <p:spPr bwMode="auto">
          <a:xfrm rot="16200000" flipV="1">
            <a:off x="7004050" y="5076826"/>
            <a:ext cx="814387" cy="93821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914" name="AutoShape 146"/>
          <p:cNvSpPr>
            <a:spLocks noChangeArrowheads="1"/>
          </p:cNvSpPr>
          <p:nvPr/>
        </p:nvSpPr>
        <p:spPr bwMode="auto">
          <a:xfrm rot="16200000" flipV="1">
            <a:off x="1294606" y="4899819"/>
            <a:ext cx="814388" cy="939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916" name="Rectangle 148"/>
          <p:cNvSpPr>
            <a:spLocks noChangeArrowheads="1"/>
          </p:cNvSpPr>
          <p:nvPr/>
        </p:nvSpPr>
        <p:spPr bwMode="auto">
          <a:xfrm>
            <a:off x="3629025" y="5056188"/>
            <a:ext cx="3054350" cy="14478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88917" name="Picture 149" descr="taylor_dxr"/>
          <p:cNvPicPr>
            <a:picLocks noChangeAspect="1" noChangeArrowheads="1"/>
          </p:cNvPicPr>
          <p:nvPr/>
        </p:nvPicPr>
        <p:blipFill>
          <a:blip r:embed="rId4" cstate="print"/>
          <a:srcRect l="1865" t="1532" r="6932" b="4785"/>
          <a:stretch>
            <a:fillRect/>
          </a:stretch>
        </p:blipFill>
        <p:spPr bwMode="auto">
          <a:xfrm>
            <a:off x="4292600" y="5132388"/>
            <a:ext cx="820738" cy="914400"/>
          </a:xfrm>
          <a:prstGeom prst="rect">
            <a:avLst/>
          </a:prstGeom>
          <a:solidFill>
            <a:srgbClr val="0000FF"/>
          </a:solidFill>
        </p:spPr>
      </p:pic>
      <p:graphicFrame>
        <p:nvGraphicFramePr>
          <p:cNvPr id="402432" name="Object 0"/>
          <p:cNvGraphicFramePr>
            <a:graphicFrameLocks noChangeAspect="1"/>
          </p:cNvGraphicFramePr>
          <p:nvPr/>
        </p:nvGraphicFramePr>
        <p:xfrm>
          <a:off x="4206875" y="6046788"/>
          <a:ext cx="11112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34" name="Equation" r:id="rId5" imgW="520560" imgH="228600" progId="Equation.DSMT4">
                  <p:embed/>
                </p:oleObj>
              </mc:Choice>
              <mc:Fallback>
                <p:oleObj name="Equation" r:id="rId5" imgW="520560" imgH="228600" progId="Equation.DSMT4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6046788"/>
                        <a:ext cx="1111250" cy="4381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8919" name="Picture 151" descr="taylor_dyr"/>
          <p:cNvPicPr>
            <a:picLocks noChangeAspect="1" noChangeArrowheads="1"/>
          </p:cNvPicPr>
          <p:nvPr/>
        </p:nvPicPr>
        <p:blipFill>
          <a:blip r:embed="rId7" cstate="print"/>
          <a:srcRect l="1865" t="1532" r="2972" b="4785"/>
          <a:stretch>
            <a:fillRect/>
          </a:stretch>
        </p:blipFill>
        <p:spPr bwMode="auto">
          <a:xfrm>
            <a:off x="5829300" y="5132388"/>
            <a:ext cx="785813" cy="917575"/>
          </a:xfrm>
          <a:prstGeom prst="rect">
            <a:avLst/>
          </a:prstGeom>
          <a:solidFill>
            <a:srgbClr val="0000FF"/>
          </a:solidFill>
        </p:spPr>
      </p:pic>
      <p:graphicFrame>
        <p:nvGraphicFramePr>
          <p:cNvPr id="402433" name="Object 1"/>
          <p:cNvGraphicFramePr>
            <a:graphicFrameLocks noChangeAspect="1"/>
          </p:cNvGraphicFramePr>
          <p:nvPr/>
        </p:nvGraphicFramePr>
        <p:xfrm>
          <a:off x="5656263" y="6089650"/>
          <a:ext cx="939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35" name="Equation" r:id="rId8" imgW="507960" imgH="228600" progId="Equation.DSMT4">
                  <p:embed/>
                </p:oleObj>
              </mc:Choice>
              <mc:Fallback>
                <p:oleObj name="Equation" r:id="rId8" imgW="507960" imgH="2286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3" y="6089650"/>
                        <a:ext cx="939800" cy="41433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921" name="Text Box 153"/>
          <p:cNvSpPr txBox="1">
            <a:spLocks noChangeArrowheads="1"/>
          </p:cNvSpPr>
          <p:nvPr/>
        </p:nvSpPr>
        <p:spPr bwMode="auto">
          <a:xfrm>
            <a:off x="3711575" y="5360988"/>
            <a:ext cx="554038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aseline="0">
                <a:solidFill>
                  <a:schemeClr val="bg1"/>
                </a:solidFill>
                <a:sym typeface="Symbol" pitchFamily="18" charset="2"/>
              </a:rPr>
              <a:t></a:t>
            </a:r>
            <a:endParaRPr lang="en-GB" sz="2400" baseline="0"/>
          </a:p>
        </p:txBody>
      </p:sp>
      <p:sp>
        <p:nvSpPr>
          <p:cNvPr id="288922" name="Text Box 154"/>
          <p:cNvSpPr txBox="1">
            <a:spLocks noChangeArrowheads="1"/>
          </p:cNvSpPr>
          <p:nvPr/>
        </p:nvSpPr>
        <p:spPr bwMode="auto">
          <a:xfrm>
            <a:off x="5137150" y="5360988"/>
            <a:ext cx="75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aseline="0">
                <a:solidFill>
                  <a:schemeClr val="bg1"/>
                </a:solidFill>
                <a:sym typeface="Symbol" pitchFamily="18" charset="2"/>
              </a:rPr>
              <a:t>+</a:t>
            </a:r>
            <a:endParaRPr lang="en-GB" sz="2400" baseline="0">
              <a:solidFill>
                <a:schemeClr val="bg1"/>
              </a:solidFill>
            </a:endParaRPr>
          </a:p>
        </p:txBody>
      </p:sp>
      <p:sp>
        <p:nvSpPr>
          <p:cNvPr id="288923" name="AutoShape 155"/>
          <p:cNvSpPr>
            <a:spLocks noChangeArrowheads="1"/>
          </p:cNvSpPr>
          <p:nvPr/>
        </p:nvSpPr>
        <p:spPr bwMode="auto">
          <a:xfrm>
            <a:off x="4902200" y="4618038"/>
            <a:ext cx="330200" cy="381000"/>
          </a:xfrm>
          <a:prstGeom prst="downArrow">
            <a:avLst>
              <a:gd name="adj1" fmla="val 50000"/>
              <a:gd name="adj2" fmla="val 28846"/>
            </a:avLst>
          </a:pr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924" name="AutoShape 156"/>
          <p:cNvSpPr>
            <a:spLocks noChangeArrowheads="1"/>
          </p:cNvSpPr>
          <p:nvPr/>
        </p:nvSpPr>
        <p:spPr bwMode="auto">
          <a:xfrm>
            <a:off x="4838700" y="1792288"/>
            <a:ext cx="330200" cy="381000"/>
          </a:xfrm>
          <a:prstGeom prst="downArrow">
            <a:avLst>
              <a:gd name="adj1" fmla="val 50000"/>
              <a:gd name="adj2" fmla="val 28846"/>
            </a:avLst>
          </a:pr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925" name="Text Box 157"/>
          <p:cNvSpPr txBox="1">
            <a:spLocks noChangeArrowheads="1"/>
          </p:cNvSpPr>
          <p:nvPr/>
        </p:nvSpPr>
        <p:spPr bwMode="auto">
          <a:xfrm>
            <a:off x="6824663" y="6430963"/>
            <a:ext cx="30813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i="1" baseline="0" dirty="0" err="1">
                <a:latin typeface="+mn-lt"/>
              </a:rPr>
              <a:t>Andersson</a:t>
            </a:r>
            <a:r>
              <a:rPr lang="en-GB" sz="2200" i="1" baseline="0" dirty="0">
                <a:latin typeface="+mn-lt"/>
              </a:rPr>
              <a:t> et al, 2001</a:t>
            </a:r>
            <a:endParaRPr lang="en-US" sz="2200" i="1" baseline="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0" y="1371600"/>
            <a:ext cx="5943600" cy="5276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GB" sz="3200" baseline="0">
                <a:latin typeface="Arial" charset="0"/>
              </a:rPr>
              <a:t>Inter-modal registration.</a:t>
            </a:r>
          </a:p>
          <a:p>
            <a:pPr marL="228600" indent="-22860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GB" sz="3200" baseline="0">
                <a:latin typeface="Arial" charset="0"/>
              </a:rPr>
              <a:t>Match images from same subject but different modalities:</a:t>
            </a:r>
          </a:p>
          <a:p>
            <a:pPr marL="1257300" lvl="1" indent="-228600">
              <a:spcBef>
                <a:spcPct val="50000"/>
              </a:spcBef>
              <a:buClr>
                <a:schemeClr val="hlink"/>
              </a:buClr>
              <a:buFontTx/>
              <a:buChar char="–"/>
            </a:pPr>
            <a:r>
              <a:rPr lang="en-GB" sz="2800" baseline="0">
                <a:latin typeface="Arial" charset="0"/>
              </a:rPr>
              <a:t>anatomical localisation of single subject activations</a:t>
            </a:r>
            <a:endParaRPr lang="en-GB" sz="3200" baseline="0">
              <a:latin typeface="Arial" charset="0"/>
            </a:endParaRPr>
          </a:p>
          <a:p>
            <a:pPr marL="1257300" lvl="1" indent="-228600">
              <a:spcBef>
                <a:spcPct val="50000"/>
              </a:spcBef>
              <a:buClr>
                <a:schemeClr val="hlink"/>
              </a:buClr>
              <a:buFontTx/>
              <a:buChar char="–"/>
            </a:pPr>
            <a:r>
              <a:rPr lang="en-GB" sz="2800" baseline="0">
                <a:latin typeface="Arial" charset="0"/>
              </a:rPr>
              <a:t>achieve more precise spatial normalisation of functional image using anatomical image.</a:t>
            </a:r>
            <a:endParaRPr lang="en-US" sz="3200" baseline="0">
              <a:latin typeface="Arial" charset="0"/>
            </a:endParaRPr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323850" y="457200"/>
            <a:ext cx="93916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aseline="0">
                <a:solidFill>
                  <a:srgbClr val="000099"/>
                </a:solidFill>
                <a:latin typeface="Arial" charset="0"/>
              </a:rPr>
              <a:t>Coregistration</a:t>
            </a:r>
          </a:p>
        </p:txBody>
      </p:sp>
      <p:pic>
        <p:nvPicPr>
          <p:cNvPr id="294917" name="Picture 5" descr="v5_cor_fu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0" y="990600"/>
            <a:ext cx="2425700" cy="2674938"/>
          </a:xfrm>
          <a:prstGeom prst="rect">
            <a:avLst/>
          </a:prstGeom>
          <a:noFill/>
        </p:spPr>
      </p:pic>
      <p:pic>
        <p:nvPicPr>
          <p:cNvPr id="294918" name="Picture 6" descr="v5_cor_struct"/>
          <p:cNvPicPr>
            <a:picLocks noChangeAspect="1" noChangeArrowheads="1"/>
          </p:cNvPicPr>
          <p:nvPr/>
        </p:nvPicPr>
        <p:blipFill>
          <a:blip r:embed="rId3" cstate="print"/>
          <a:srcRect t="6032" b="10811"/>
          <a:stretch>
            <a:fillRect/>
          </a:stretch>
        </p:blipFill>
        <p:spPr bwMode="auto">
          <a:xfrm>
            <a:off x="6400800" y="3935413"/>
            <a:ext cx="2687638" cy="26939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Coregistration maximises Mutual Information</a:t>
            </a:r>
          </a:p>
        </p:txBody>
      </p:sp>
      <p:sp>
        <p:nvSpPr>
          <p:cNvPr id="2519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95300" y="3810000"/>
            <a:ext cx="9258300" cy="2667000"/>
          </a:xfrm>
        </p:spPr>
        <p:txBody>
          <a:bodyPr/>
          <a:lstStyle/>
          <a:p>
            <a:r>
              <a:rPr lang="en-GB"/>
              <a:t>Used for between-modality registration</a:t>
            </a:r>
          </a:p>
          <a:p>
            <a:r>
              <a:rPr lang="en-GB"/>
              <a:t>Derived from joint histograms</a:t>
            </a:r>
          </a:p>
          <a:p>
            <a:r>
              <a:rPr lang="en-GB"/>
              <a:t>MI=</a:t>
            </a:r>
            <a:r>
              <a:rPr lang="en-GB" sz="3600">
                <a:latin typeface="Symbol" pitchFamily="18" charset="2"/>
                <a:sym typeface="Symbol" pitchFamily="18" charset="2"/>
              </a:rPr>
              <a:t> </a:t>
            </a:r>
            <a:r>
              <a:rPr lang="en-GB" baseline="-25000"/>
              <a:t>ab</a:t>
            </a:r>
            <a:r>
              <a:rPr lang="en-GB"/>
              <a:t> P(a,b) log</a:t>
            </a:r>
            <a:r>
              <a:rPr lang="en-GB" baseline="-25000"/>
              <a:t>2</a:t>
            </a:r>
            <a:r>
              <a:rPr lang="en-GB"/>
              <a:t> [P(a,b)/( P(a) P(b) )]</a:t>
            </a:r>
          </a:p>
          <a:p>
            <a:pPr lvl="1"/>
            <a:r>
              <a:rPr lang="en-GB"/>
              <a:t>Related to entropy: MI = -H(a,b) + H(a) + H(b)</a:t>
            </a:r>
          </a:p>
          <a:p>
            <a:pPr lvl="3"/>
            <a:r>
              <a:rPr lang="en-GB"/>
              <a:t>Where H(a) = -</a:t>
            </a:r>
            <a:r>
              <a:rPr lang="en-GB" sz="2400">
                <a:latin typeface="Symbol" pitchFamily="18" charset="2"/>
                <a:sym typeface="Symbol" pitchFamily="18" charset="2"/>
              </a:rPr>
              <a:t></a:t>
            </a:r>
            <a:r>
              <a:rPr lang="en-GB" baseline="-25000"/>
              <a:t>a</a:t>
            </a:r>
            <a:r>
              <a:rPr lang="en-GB"/>
              <a:t> P(a) log</a:t>
            </a:r>
            <a:r>
              <a:rPr lang="en-GB" baseline="-25000"/>
              <a:t>2</a:t>
            </a:r>
            <a:r>
              <a:rPr lang="en-GB"/>
              <a:t>P(a) and  H(a,b) = -</a:t>
            </a:r>
            <a:r>
              <a:rPr lang="en-GB" sz="2400">
                <a:latin typeface="Symbol" pitchFamily="18" charset="2"/>
                <a:sym typeface="Symbol" pitchFamily="18" charset="2"/>
              </a:rPr>
              <a:t></a:t>
            </a:r>
            <a:r>
              <a:rPr lang="en-GB" baseline="-25000"/>
              <a:t>a</a:t>
            </a:r>
            <a:r>
              <a:rPr lang="en-GB"/>
              <a:t> P(a,b) log</a:t>
            </a:r>
            <a:r>
              <a:rPr lang="en-GB" baseline="-25000"/>
              <a:t>2</a:t>
            </a:r>
            <a:r>
              <a:rPr lang="en-GB"/>
              <a:t>P(a,b)</a:t>
            </a:r>
          </a:p>
        </p:txBody>
      </p:sp>
      <p:pic>
        <p:nvPicPr>
          <p:cNvPr id="251908" name="Picture 1028" descr="T1T2_h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538" y="1557338"/>
            <a:ext cx="4905375" cy="2325687"/>
          </a:xfrm>
          <a:prstGeom prst="rect">
            <a:avLst/>
          </a:prstGeom>
          <a:noFill/>
        </p:spPr>
      </p:pic>
      <p:pic>
        <p:nvPicPr>
          <p:cNvPr id="251910" name="Picture 1030" descr="T1T2_orthview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447800"/>
            <a:ext cx="4495800" cy="20097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9677400" cy="4876800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Preliminaries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Within Subject: Realignment </a:t>
            </a:r>
            <a:r>
              <a:rPr lang="en-GB" dirty="0">
                <a:solidFill>
                  <a:schemeClr val="bg2"/>
                </a:solidFill>
              </a:rPr>
              <a:t>&amp; </a:t>
            </a:r>
            <a:r>
              <a:rPr lang="en-GB" dirty="0" err="1" smtClean="0">
                <a:solidFill>
                  <a:schemeClr val="bg2"/>
                </a:solidFill>
              </a:rPr>
              <a:t>Coregistration</a:t>
            </a:r>
            <a:endParaRPr lang="en-GB" dirty="0" smtClean="0">
              <a:solidFill>
                <a:schemeClr val="bg2"/>
              </a:solidFill>
            </a:endParaRPr>
          </a:p>
          <a:p>
            <a:r>
              <a:rPr lang="en-GB" b="1" dirty="0" smtClean="0"/>
              <a:t>Between Subject: Spatial Normalisation &amp; Smoothing</a:t>
            </a:r>
          </a:p>
          <a:p>
            <a:pPr lvl="1"/>
            <a:r>
              <a:rPr lang="en-GB" b="1" dirty="0" smtClean="0"/>
              <a:t>Segmentation for spatial normalisation</a:t>
            </a:r>
          </a:p>
          <a:p>
            <a:pPr lvl="2"/>
            <a:r>
              <a:rPr lang="en-GB" sz="1800" b="1" dirty="0" smtClean="0"/>
              <a:t>More about this in the afternoon</a:t>
            </a:r>
            <a:endParaRPr lang="en-GB" sz="2400" b="1" dirty="0" smtClean="0"/>
          </a:p>
          <a:p>
            <a:pPr lvl="1"/>
            <a:r>
              <a:rPr lang="en-GB" b="1" dirty="0" smtClean="0"/>
              <a:t>Smoothing</a:t>
            </a:r>
          </a:p>
          <a:p>
            <a:pPr lvl="1"/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60350"/>
            <a:ext cx="9448800" cy="792163"/>
          </a:xfrm>
        </p:spPr>
        <p:txBody>
          <a:bodyPr/>
          <a:lstStyle/>
          <a:p>
            <a:r>
              <a:rPr lang="en-GB"/>
              <a:t>Pre-processing Overview</a:t>
            </a:r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96838" y="1246188"/>
            <a:ext cx="186269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 err="1">
                <a:solidFill>
                  <a:schemeClr val="tx2"/>
                </a:solidFill>
                <a:latin typeface="+mn-lt"/>
              </a:rPr>
              <a:t>fMRI</a:t>
            </a:r>
            <a:r>
              <a:rPr lang="en-GB" sz="1800" baseline="0" dirty="0">
                <a:solidFill>
                  <a:schemeClr val="tx2"/>
                </a:solidFill>
                <a:latin typeface="+mn-lt"/>
              </a:rPr>
              <a:t> time-series</a:t>
            </a:r>
          </a:p>
        </p:txBody>
      </p:sp>
      <p:pic>
        <p:nvPicPr>
          <p:cNvPr id="402436" name="Picture 4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7" name="Picture 5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8" name="Picture 6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9" name="Picture 7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18446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273050" y="3500438"/>
            <a:ext cx="1864613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>
                <a:latin typeface="+mn-lt"/>
              </a:rPr>
              <a:t>Motion Correct</a:t>
            </a:r>
          </a:p>
        </p:txBody>
      </p:sp>
      <p:sp>
        <p:nvSpPr>
          <p:cNvPr id="402441" name="Line 9"/>
          <p:cNvSpPr>
            <a:spLocks noChangeShapeType="1"/>
          </p:cNvSpPr>
          <p:nvPr/>
        </p:nvSpPr>
        <p:spPr bwMode="auto">
          <a:xfrm>
            <a:off x="920750" y="3141663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42" name="Line 10"/>
          <p:cNvSpPr>
            <a:spLocks noChangeShapeType="1"/>
          </p:cNvSpPr>
          <p:nvPr/>
        </p:nvSpPr>
        <p:spPr bwMode="auto">
          <a:xfrm>
            <a:off x="920750" y="3933825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2443" name="Picture 1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43370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4" name="Picture 1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44132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5" name="Picture 13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44894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6" name="Picture 14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458152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5438" y="1773238"/>
            <a:ext cx="176847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2448" name="Rectangle 16"/>
          <p:cNvSpPr>
            <a:spLocks noChangeArrowheads="1"/>
          </p:cNvSpPr>
          <p:nvPr/>
        </p:nvSpPr>
        <p:spPr bwMode="auto">
          <a:xfrm>
            <a:off x="2865438" y="1341438"/>
            <a:ext cx="181139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Anatomical MRI</a:t>
            </a:r>
          </a:p>
        </p:txBody>
      </p:sp>
      <p:sp>
        <p:nvSpPr>
          <p:cNvPr id="402449" name="Text Box 17"/>
          <p:cNvSpPr txBox="1">
            <a:spLocks noChangeArrowheads="1"/>
          </p:cNvSpPr>
          <p:nvPr/>
        </p:nvSpPr>
        <p:spPr bwMode="auto">
          <a:xfrm>
            <a:off x="2576513" y="4221163"/>
            <a:ext cx="1367682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 err="1">
                <a:latin typeface="+mn-lt"/>
              </a:rPr>
              <a:t>Coregister</a:t>
            </a:r>
            <a:endParaRPr lang="en-GB" baseline="0" dirty="0">
              <a:latin typeface="+mn-lt"/>
            </a:endParaRPr>
          </a:p>
        </p:txBody>
      </p:sp>
      <p:sp>
        <p:nvSpPr>
          <p:cNvPr id="402450" name="Line 18"/>
          <p:cNvSpPr>
            <a:spLocks noChangeShapeType="1"/>
          </p:cNvSpPr>
          <p:nvPr/>
        </p:nvSpPr>
        <p:spPr bwMode="auto">
          <a:xfrm>
            <a:off x="3297238" y="3789363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51" name="Line 19"/>
          <p:cNvSpPr>
            <a:spLocks noChangeShapeType="1"/>
          </p:cNvSpPr>
          <p:nvPr/>
        </p:nvSpPr>
        <p:spPr bwMode="auto">
          <a:xfrm>
            <a:off x="1928813" y="4508500"/>
            <a:ext cx="576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52" name="Line 20"/>
          <p:cNvSpPr>
            <a:spLocks noChangeShapeType="1"/>
          </p:cNvSpPr>
          <p:nvPr/>
        </p:nvSpPr>
        <p:spPr bwMode="auto">
          <a:xfrm>
            <a:off x="3297238" y="4652963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02453" name="Object 21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2720975" y="5013325"/>
          <a:ext cx="12969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59" name="Equation" r:id="rId5" imgW="1726920" imgH="1168200" progId="Equation.3">
                  <p:embed/>
                </p:oleObj>
              </mc:Choice>
              <mc:Fallback>
                <p:oleObj name="Equation" r:id="rId5" imgW="1726920" imgH="116820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5013325"/>
                        <a:ext cx="129698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2454" name="Picture 22" descr="de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4438" y="3933825"/>
            <a:ext cx="1517650" cy="1944688"/>
          </a:xfrm>
          <a:prstGeom prst="rect">
            <a:avLst/>
          </a:prstGeom>
          <a:noFill/>
        </p:spPr>
      </p:pic>
      <p:sp>
        <p:nvSpPr>
          <p:cNvPr id="402455" name="Rectangle 23"/>
          <p:cNvSpPr>
            <a:spLocks noChangeArrowheads="1"/>
          </p:cNvSpPr>
          <p:nvPr/>
        </p:nvSpPr>
        <p:spPr bwMode="auto">
          <a:xfrm>
            <a:off x="4953000" y="5876925"/>
            <a:ext cx="143949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Deformation</a:t>
            </a:r>
          </a:p>
        </p:txBody>
      </p:sp>
      <p:sp>
        <p:nvSpPr>
          <p:cNvPr id="402456" name="Text Box 24"/>
          <p:cNvSpPr txBox="1">
            <a:spLocks noChangeArrowheads="1"/>
          </p:cNvSpPr>
          <p:nvPr/>
        </p:nvSpPr>
        <p:spPr bwMode="auto">
          <a:xfrm>
            <a:off x="5097463" y="2636838"/>
            <a:ext cx="1800225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Estimate Spatial Norm</a:t>
            </a:r>
          </a:p>
        </p:txBody>
      </p:sp>
      <p:sp>
        <p:nvSpPr>
          <p:cNvPr id="402457" name="Line 25"/>
          <p:cNvSpPr>
            <a:spLocks noChangeShapeType="1"/>
          </p:cNvSpPr>
          <p:nvPr/>
        </p:nvSpPr>
        <p:spPr bwMode="auto">
          <a:xfrm>
            <a:off x="4665663" y="2997200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58" name="Line 26"/>
          <p:cNvSpPr>
            <a:spLocks noChangeShapeType="1"/>
          </p:cNvSpPr>
          <p:nvPr/>
        </p:nvSpPr>
        <p:spPr bwMode="auto">
          <a:xfrm>
            <a:off x="5600700" y="3357563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59" name="Freeform 27"/>
          <p:cNvSpPr>
            <a:spLocks/>
          </p:cNvSpPr>
          <p:nvPr/>
        </p:nvSpPr>
        <p:spPr bwMode="auto">
          <a:xfrm>
            <a:off x="3297238" y="5949950"/>
            <a:ext cx="3671887" cy="503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314"/>
              </a:cxn>
              <a:cxn ang="0">
                <a:pos x="1542" y="317"/>
              </a:cxn>
            </a:cxnLst>
            <a:rect l="0" t="0" r="r" b="b"/>
            <a:pathLst>
              <a:path w="1542" h="317">
                <a:moveTo>
                  <a:pt x="0" y="0"/>
                </a:moveTo>
                <a:lnTo>
                  <a:pt x="7" y="314"/>
                </a:lnTo>
                <a:lnTo>
                  <a:pt x="1542" y="317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60" name="Line 28"/>
          <p:cNvSpPr>
            <a:spLocks noChangeShapeType="1"/>
          </p:cNvSpPr>
          <p:nvPr/>
        </p:nvSpPr>
        <p:spPr bwMode="auto">
          <a:xfrm>
            <a:off x="5529263" y="616585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61" name="Freeform 29"/>
          <p:cNvSpPr>
            <a:spLocks/>
          </p:cNvSpPr>
          <p:nvPr/>
        </p:nvSpPr>
        <p:spPr bwMode="auto">
          <a:xfrm>
            <a:off x="920750" y="5876925"/>
            <a:ext cx="6048375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459"/>
              </a:cxn>
              <a:cxn ang="0">
                <a:pos x="3793" y="466"/>
              </a:cxn>
            </a:cxnLst>
            <a:rect l="0" t="0" r="r" b="b"/>
            <a:pathLst>
              <a:path w="3793" h="466">
                <a:moveTo>
                  <a:pt x="0" y="0"/>
                </a:moveTo>
                <a:lnTo>
                  <a:pt x="4" y="459"/>
                </a:lnTo>
                <a:lnTo>
                  <a:pt x="3793" y="46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2462" name="Picture 30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75" y="51292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3" name="Picture 3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9175" y="52054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4" name="Picture 3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2975" y="52816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5" name="Picture 33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025" y="5373688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66" name="Rectangle 34"/>
          <p:cNvSpPr>
            <a:spLocks noChangeArrowheads="1"/>
          </p:cNvSpPr>
          <p:nvPr/>
        </p:nvSpPr>
        <p:spPr bwMode="auto">
          <a:xfrm>
            <a:off x="7258050" y="4508500"/>
            <a:ext cx="15113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Spatially normalised</a:t>
            </a:r>
          </a:p>
        </p:txBody>
      </p:sp>
      <p:sp>
        <p:nvSpPr>
          <p:cNvPr id="402467" name="Text Box 35"/>
          <p:cNvSpPr txBox="1">
            <a:spLocks noChangeArrowheads="1"/>
          </p:cNvSpPr>
          <p:nvPr/>
        </p:nvSpPr>
        <p:spPr bwMode="auto">
          <a:xfrm>
            <a:off x="7616825" y="3716338"/>
            <a:ext cx="11525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Smooth</a:t>
            </a:r>
          </a:p>
        </p:txBody>
      </p:sp>
      <p:sp>
        <p:nvSpPr>
          <p:cNvPr id="402468" name="Line 36"/>
          <p:cNvSpPr>
            <a:spLocks noChangeShapeType="1"/>
          </p:cNvSpPr>
          <p:nvPr/>
        </p:nvSpPr>
        <p:spPr bwMode="auto">
          <a:xfrm flipV="1">
            <a:off x="8048625" y="414972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69" name="Line 37"/>
          <p:cNvSpPr>
            <a:spLocks noChangeShapeType="1"/>
          </p:cNvSpPr>
          <p:nvPr/>
        </p:nvSpPr>
        <p:spPr bwMode="auto">
          <a:xfrm flipV="1">
            <a:off x="8048625" y="32845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2470" name="Picture 38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8988" y="3644900"/>
            <a:ext cx="1284287" cy="989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02471" name="Picture 39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38" y="18161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2" name="Picture 40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9538" y="18923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3" name="Picture 4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3338" y="19685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4" name="Picture 4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5388" y="20605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75" name="Rectangle 43"/>
          <p:cNvSpPr>
            <a:spLocks noChangeArrowheads="1"/>
          </p:cNvSpPr>
          <p:nvPr/>
        </p:nvSpPr>
        <p:spPr bwMode="auto">
          <a:xfrm>
            <a:off x="7616825" y="1412875"/>
            <a:ext cx="1511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Smoothed</a:t>
            </a:r>
          </a:p>
        </p:txBody>
      </p:sp>
      <p:sp>
        <p:nvSpPr>
          <p:cNvPr id="402476" name="Line 44"/>
          <p:cNvSpPr>
            <a:spLocks noChangeShapeType="1"/>
          </p:cNvSpPr>
          <p:nvPr/>
        </p:nvSpPr>
        <p:spPr bwMode="auto">
          <a:xfrm flipV="1">
            <a:off x="8121650" y="10525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77" name="Text Box 45"/>
          <p:cNvSpPr txBox="1">
            <a:spLocks noChangeArrowheads="1"/>
          </p:cNvSpPr>
          <p:nvPr/>
        </p:nvSpPr>
        <p:spPr bwMode="auto">
          <a:xfrm>
            <a:off x="7473950" y="260350"/>
            <a:ext cx="1727200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/>
              <a:t>Statistics or whatever</a:t>
            </a:r>
          </a:p>
        </p:txBody>
      </p:sp>
      <p:pic>
        <p:nvPicPr>
          <p:cNvPr id="402478" name="Picture 46" descr="priors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1628775"/>
            <a:ext cx="2016125" cy="654050"/>
          </a:xfrm>
          <a:prstGeom prst="rect">
            <a:avLst/>
          </a:prstGeom>
          <a:noFill/>
        </p:spPr>
      </p:pic>
      <p:sp>
        <p:nvSpPr>
          <p:cNvPr id="402479" name="Rectangle 47"/>
          <p:cNvSpPr>
            <a:spLocks noChangeArrowheads="1"/>
          </p:cNvSpPr>
          <p:nvPr/>
        </p:nvSpPr>
        <p:spPr bwMode="auto">
          <a:xfrm>
            <a:off x="5313363" y="1268413"/>
            <a:ext cx="111896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Template</a:t>
            </a:r>
          </a:p>
        </p:txBody>
      </p:sp>
      <p:sp>
        <p:nvSpPr>
          <p:cNvPr id="402480" name="Line 48"/>
          <p:cNvSpPr>
            <a:spLocks noChangeShapeType="1"/>
          </p:cNvSpPr>
          <p:nvPr/>
        </p:nvSpPr>
        <p:spPr bwMode="auto">
          <a:xfrm>
            <a:off x="5745163" y="22764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81" name="Rectangle 49"/>
          <p:cNvSpPr>
            <a:spLocks noChangeArrowheads="1"/>
          </p:cNvSpPr>
          <p:nvPr/>
        </p:nvSpPr>
        <p:spPr bwMode="auto">
          <a:xfrm>
            <a:off x="4808538" y="1125538"/>
            <a:ext cx="4897437" cy="55435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0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0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40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0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0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0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0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0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0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0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40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0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0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40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40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40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0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55" grpId="0" autoUpdateAnimBg="0"/>
      <p:bldP spid="402456" grpId="0" animBg="1"/>
      <p:bldP spid="402457" grpId="0" animBg="1"/>
      <p:bldP spid="402458" grpId="0" animBg="1"/>
      <p:bldP spid="402459" grpId="0" animBg="1"/>
      <p:bldP spid="402460" grpId="0" animBg="1"/>
      <p:bldP spid="402461" grpId="0" animBg="1"/>
      <p:bldP spid="402466" grpId="0" autoUpdateAnimBg="0"/>
      <p:bldP spid="402467" grpId="0" animBg="1"/>
      <p:bldP spid="402468" grpId="0" animBg="1"/>
      <p:bldP spid="402469" grpId="0" animBg="1"/>
      <p:bldP spid="402475" grpId="0" autoUpdateAnimBg="0"/>
      <p:bldP spid="402476" grpId="0" animBg="1"/>
      <p:bldP spid="402477" grpId="0" animBg="1"/>
      <p:bldP spid="402479" grpId="0" autoUpdateAnimBg="0"/>
      <p:bldP spid="402480" grpId="0" animBg="1"/>
      <p:bldP spid="4024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60350"/>
            <a:ext cx="9448800" cy="792163"/>
          </a:xfrm>
        </p:spPr>
        <p:txBody>
          <a:bodyPr/>
          <a:lstStyle/>
          <a:p>
            <a:r>
              <a:rPr lang="en-GB" dirty="0" smtClean="0"/>
              <a:t>Alternative Pipeline</a:t>
            </a:r>
            <a:endParaRPr lang="en-GB" dirty="0"/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96838" y="1246188"/>
            <a:ext cx="186269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 err="1">
                <a:solidFill>
                  <a:schemeClr val="tx2"/>
                </a:solidFill>
                <a:latin typeface="+mn-lt"/>
              </a:rPr>
              <a:t>fMRI</a:t>
            </a:r>
            <a:r>
              <a:rPr lang="en-GB" sz="1800" baseline="0" dirty="0">
                <a:solidFill>
                  <a:schemeClr val="tx2"/>
                </a:solidFill>
                <a:latin typeface="+mn-lt"/>
              </a:rPr>
              <a:t> time-series</a:t>
            </a:r>
          </a:p>
        </p:txBody>
      </p:sp>
      <p:pic>
        <p:nvPicPr>
          <p:cNvPr id="402436" name="Picture 4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7" name="Picture 5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8" name="Picture 6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9" name="Picture 7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8446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273050" y="3500438"/>
            <a:ext cx="1864613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>
                <a:latin typeface="+mn-lt"/>
              </a:rPr>
              <a:t>Motion Correct</a:t>
            </a:r>
          </a:p>
        </p:txBody>
      </p:sp>
      <p:sp>
        <p:nvSpPr>
          <p:cNvPr id="402441" name="Line 9"/>
          <p:cNvSpPr>
            <a:spLocks noChangeShapeType="1"/>
          </p:cNvSpPr>
          <p:nvPr/>
        </p:nvSpPr>
        <p:spPr bwMode="auto">
          <a:xfrm>
            <a:off x="920750" y="3141663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42" name="Line 10"/>
          <p:cNvSpPr>
            <a:spLocks noChangeShapeType="1"/>
          </p:cNvSpPr>
          <p:nvPr/>
        </p:nvSpPr>
        <p:spPr bwMode="auto">
          <a:xfrm>
            <a:off x="920750" y="3933825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2443" name="Picture 11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43370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4" name="Picture 12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44132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5" name="Picture 13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44894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6" name="Picture 14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458152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54" name="Picture 22" descr="d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438" y="3933825"/>
            <a:ext cx="1517650" cy="1944688"/>
          </a:xfrm>
          <a:prstGeom prst="rect">
            <a:avLst/>
          </a:prstGeom>
          <a:noFill/>
        </p:spPr>
      </p:pic>
      <p:sp>
        <p:nvSpPr>
          <p:cNvPr id="402455" name="Rectangle 23"/>
          <p:cNvSpPr>
            <a:spLocks noChangeArrowheads="1"/>
          </p:cNvSpPr>
          <p:nvPr/>
        </p:nvSpPr>
        <p:spPr bwMode="auto">
          <a:xfrm>
            <a:off x="4953000" y="5876925"/>
            <a:ext cx="143949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Deformation</a:t>
            </a:r>
          </a:p>
        </p:txBody>
      </p:sp>
      <p:sp>
        <p:nvSpPr>
          <p:cNvPr id="402456" name="Text Box 24"/>
          <p:cNvSpPr txBox="1">
            <a:spLocks noChangeArrowheads="1"/>
          </p:cNvSpPr>
          <p:nvPr/>
        </p:nvSpPr>
        <p:spPr bwMode="auto">
          <a:xfrm>
            <a:off x="5097463" y="2636838"/>
            <a:ext cx="1800225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Estimate Spatial Norm</a:t>
            </a:r>
          </a:p>
        </p:txBody>
      </p:sp>
      <p:sp>
        <p:nvSpPr>
          <p:cNvPr id="402458" name="Line 26"/>
          <p:cNvSpPr>
            <a:spLocks noChangeShapeType="1"/>
          </p:cNvSpPr>
          <p:nvPr/>
        </p:nvSpPr>
        <p:spPr bwMode="auto">
          <a:xfrm>
            <a:off x="5600700" y="3357563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60" name="Line 28"/>
          <p:cNvSpPr>
            <a:spLocks noChangeShapeType="1"/>
          </p:cNvSpPr>
          <p:nvPr/>
        </p:nvSpPr>
        <p:spPr bwMode="auto">
          <a:xfrm>
            <a:off x="5529263" y="616585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61" name="Freeform 29"/>
          <p:cNvSpPr>
            <a:spLocks/>
          </p:cNvSpPr>
          <p:nvPr/>
        </p:nvSpPr>
        <p:spPr bwMode="auto">
          <a:xfrm>
            <a:off x="920750" y="5876925"/>
            <a:ext cx="6048375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459"/>
              </a:cxn>
              <a:cxn ang="0">
                <a:pos x="3793" y="466"/>
              </a:cxn>
            </a:cxnLst>
            <a:rect l="0" t="0" r="r" b="b"/>
            <a:pathLst>
              <a:path w="3793" h="466">
                <a:moveTo>
                  <a:pt x="0" y="0"/>
                </a:moveTo>
                <a:lnTo>
                  <a:pt x="4" y="459"/>
                </a:lnTo>
                <a:lnTo>
                  <a:pt x="3793" y="46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2462" name="Picture 30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375" y="51292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3" name="Picture 31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9175" y="52054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4" name="Picture 32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2975" y="52816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5" name="Picture 33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5025" y="5373688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66" name="Rectangle 34"/>
          <p:cNvSpPr>
            <a:spLocks noChangeArrowheads="1"/>
          </p:cNvSpPr>
          <p:nvPr/>
        </p:nvSpPr>
        <p:spPr bwMode="auto">
          <a:xfrm>
            <a:off x="7258050" y="4508500"/>
            <a:ext cx="15113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Spatially normalised</a:t>
            </a:r>
          </a:p>
        </p:txBody>
      </p:sp>
      <p:sp>
        <p:nvSpPr>
          <p:cNvPr id="402467" name="Text Box 35"/>
          <p:cNvSpPr txBox="1">
            <a:spLocks noChangeArrowheads="1"/>
          </p:cNvSpPr>
          <p:nvPr/>
        </p:nvSpPr>
        <p:spPr bwMode="auto">
          <a:xfrm>
            <a:off x="7616825" y="3716338"/>
            <a:ext cx="11525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Smooth</a:t>
            </a:r>
          </a:p>
        </p:txBody>
      </p:sp>
      <p:sp>
        <p:nvSpPr>
          <p:cNvPr id="402468" name="Line 36"/>
          <p:cNvSpPr>
            <a:spLocks noChangeShapeType="1"/>
          </p:cNvSpPr>
          <p:nvPr/>
        </p:nvSpPr>
        <p:spPr bwMode="auto">
          <a:xfrm flipV="1">
            <a:off x="8048625" y="414972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69" name="Line 37"/>
          <p:cNvSpPr>
            <a:spLocks noChangeShapeType="1"/>
          </p:cNvSpPr>
          <p:nvPr/>
        </p:nvSpPr>
        <p:spPr bwMode="auto">
          <a:xfrm flipV="1">
            <a:off x="8048625" y="32845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2470" name="Picture 38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8988" y="3644900"/>
            <a:ext cx="1284287" cy="989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02471" name="Picture 39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738" y="18161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2" name="Picture 40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9538" y="18923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3" name="Picture 41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3338" y="19685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4" name="Picture 42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5388" y="20605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75" name="Rectangle 43"/>
          <p:cNvSpPr>
            <a:spLocks noChangeArrowheads="1"/>
          </p:cNvSpPr>
          <p:nvPr/>
        </p:nvSpPr>
        <p:spPr bwMode="auto">
          <a:xfrm>
            <a:off x="7616825" y="1412875"/>
            <a:ext cx="1511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Smoothed</a:t>
            </a:r>
          </a:p>
        </p:txBody>
      </p:sp>
      <p:sp>
        <p:nvSpPr>
          <p:cNvPr id="402476" name="Line 44"/>
          <p:cNvSpPr>
            <a:spLocks noChangeShapeType="1"/>
          </p:cNvSpPr>
          <p:nvPr/>
        </p:nvSpPr>
        <p:spPr bwMode="auto">
          <a:xfrm flipV="1">
            <a:off x="8121650" y="10525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77" name="Text Box 45"/>
          <p:cNvSpPr txBox="1">
            <a:spLocks noChangeArrowheads="1"/>
          </p:cNvSpPr>
          <p:nvPr/>
        </p:nvSpPr>
        <p:spPr bwMode="auto">
          <a:xfrm>
            <a:off x="7473950" y="260350"/>
            <a:ext cx="1727200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/>
              <a:t>Statistics or whatever</a:t>
            </a:r>
          </a:p>
        </p:txBody>
      </p:sp>
      <p:pic>
        <p:nvPicPr>
          <p:cNvPr id="402478" name="Picture 46" descr="priors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628775"/>
            <a:ext cx="2016125" cy="654050"/>
          </a:xfrm>
          <a:prstGeom prst="rect">
            <a:avLst/>
          </a:prstGeom>
          <a:noFill/>
        </p:spPr>
      </p:pic>
      <p:sp>
        <p:nvSpPr>
          <p:cNvPr id="402479" name="Rectangle 47"/>
          <p:cNvSpPr>
            <a:spLocks noChangeArrowheads="1"/>
          </p:cNvSpPr>
          <p:nvPr/>
        </p:nvSpPr>
        <p:spPr bwMode="auto">
          <a:xfrm>
            <a:off x="5313363" y="1268413"/>
            <a:ext cx="111896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Template</a:t>
            </a:r>
          </a:p>
        </p:txBody>
      </p:sp>
      <p:sp>
        <p:nvSpPr>
          <p:cNvPr id="402480" name="Line 48"/>
          <p:cNvSpPr>
            <a:spLocks noChangeShapeType="1"/>
          </p:cNvSpPr>
          <p:nvPr/>
        </p:nvSpPr>
        <p:spPr bwMode="auto">
          <a:xfrm>
            <a:off x="5745163" y="22764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81" name="Rectangle 49"/>
          <p:cNvSpPr>
            <a:spLocks noChangeArrowheads="1"/>
          </p:cNvSpPr>
          <p:nvPr/>
        </p:nvSpPr>
        <p:spPr bwMode="auto">
          <a:xfrm>
            <a:off x="4808538" y="1125538"/>
            <a:ext cx="4897437" cy="55435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2" name="Elbow Connector 51"/>
          <p:cNvCxnSpPr>
            <a:endCxn id="402456" idx="1"/>
          </p:cNvCxnSpPr>
          <p:nvPr/>
        </p:nvCxnSpPr>
        <p:spPr bwMode="auto">
          <a:xfrm flipV="1">
            <a:off x="1856656" y="2994026"/>
            <a:ext cx="3240807" cy="20191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Spatial Normalisation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Brains of different subjects vary in shape and size.</a:t>
            </a:r>
          </a:p>
          <a:p>
            <a:r>
              <a:rPr lang="en-GB"/>
              <a:t>Need to bring them all into a common anatomical space.</a:t>
            </a:r>
          </a:p>
          <a:p>
            <a:pPr lvl="1"/>
            <a:r>
              <a:rPr lang="en-GB"/>
              <a:t>Examine homologous regions across subjects</a:t>
            </a:r>
          </a:p>
          <a:p>
            <a:pPr lvl="2"/>
            <a:r>
              <a:rPr lang="en-GB"/>
              <a:t>Improve anatomical specificity</a:t>
            </a:r>
          </a:p>
          <a:p>
            <a:pPr lvl="2"/>
            <a:r>
              <a:rPr lang="en-GB"/>
              <a:t>Improve sensitivity</a:t>
            </a:r>
          </a:p>
          <a:p>
            <a:pPr lvl="1"/>
            <a:r>
              <a:rPr lang="en-GB"/>
              <a:t>Report findings in a common anatomical space (eg MNI space)</a:t>
            </a:r>
          </a:p>
          <a:p>
            <a:pPr lvl="1"/>
            <a:endParaRPr lang="en-GB"/>
          </a:p>
          <a:p>
            <a:r>
              <a:rPr lang="en-GB"/>
              <a:t>In SPM, alignment is achieved by matching grey matter with grey matter and white matter with white matter.</a:t>
            </a:r>
          </a:p>
          <a:p>
            <a:pPr lvl="1"/>
            <a:r>
              <a:rPr lang="en-GB"/>
              <a:t>Need to segment.</a:t>
            </a:r>
          </a:p>
          <a:p>
            <a:pPr lvl="1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38200"/>
          </a:xfrm>
        </p:spPr>
        <p:txBody>
          <a:bodyPr/>
          <a:lstStyle/>
          <a:p>
            <a:r>
              <a:rPr lang="en-GB"/>
              <a:t>Segmentation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5178425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Segmentation in SPM8 also estimates a spatial transformation that can be used for spatially normalising images.</a:t>
            </a:r>
          </a:p>
          <a:p>
            <a:pPr lvl="1"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r>
              <a:rPr lang="en-GB"/>
              <a:t>It uses a </a:t>
            </a:r>
            <a:r>
              <a:rPr lang="en-GB">
                <a:solidFill>
                  <a:srgbClr val="0000FF"/>
                </a:solidFill>
              </a:rPr>
              <a:t>generative model</a:t>
            </a:r>
            <a:r>
              <a:rPr lang="en-GB"/>
              <a:t>, which involves:</a:t>
            </a:r>
          </a:p>
          <a:p>
            <a:pPr lvl="1">
              <a:lnSpc>
                <a:spcPct val="90000"/>
              </a:lnSpc>
            </a:pPr>
            <a:r>
              <a:rPr lang="en-GB"/>
              <a:t>Mixture of Gaussians (MOG)</a:t>
            </a:r>
          </a:p>
          <a:p>
            <a:pPr lvl="1">
              <a:lnSpc>
                <a:spcPct val="90000"/>
              </a:lnSpc>
            </a:pPr>
            <a:r>
              <a:rPr lang="en-GB"/>
              <a:t>Bias Correction Component</a:t>
            </a:r>
          </a:p>
          <a:p>
            <a:pPr lvl="1">
              <a:lnSpc>
                <a:spcPct val="90000"/>
              </a:lnSpc>
            </a:pPr>
            <a:r>
              <a:rPr lang="en-GB"/>
              <a:t>Warping (Non-linear Registration) Component</a:t>
            </a:r>
            <a:endParaRPr lang="en-GB" sz="2000"/>
          </a:p>
        </p:txBody>
      </p:sp>
      <p:pic>
        <p:nvPicPr>
          <p:cNvPr id="303108" name="Picture 4" descr="profile"/>
          <p:cNvPicPr>
            <a:picLocks noChangeAspect="1" noChangeArrowheads="1"/>
          </p:cNvPicPr>
          <p:nvPr/>
        </p:nvPicPr>
        <p:blipFill>
          <a:blip r:embed="rId2" cstate="print"/>
          <a:srcRect l="31316" t="5434" r="27370" b="8035"/>
          <a:stretch>
            <a:fillRect/>
          </a:stretch>
        </p:blipFill>
        <p:spPr bwMode="auto">
          <a:xfrm>
            <a:off x="5543550" y="0"/>
            <a:ext cx="436245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Tissue Probability Maps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590675"/>
            <a:ext cx="8880475" cy="2000250"/>
          </a:xfrm>
        </p:spPr>
        <p:txBody>
          <a:bodyPr/>
          <a:lstStyle/>
          <a:p>
            <a:r>
              <a:rPr lang="en-GB"/>
              <a:t>Tissue probability maps (TPMs) are used instead of the proportion of voxels in each Gaussian as the prior.</a:t>
            </a:r>
          </a:p>
        </p:txBody>
      </p:sp>
      <p:pic>
        <p:nvPicPr>
          <p:cNvPr id="312324" name="Picture 4" descr="prior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2981325"/>
            <a:ext cx="9201150" cy="2754313"/>
          </a:xfrm>
          <a:prstGeom prst="rect">
            <a:avLst/>
          </a:prstGeom>
          <a:noFill/>
        </p:spPr>
      </p:pic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449263" y="5726113"/>
            <a:ext cx="9142412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="1" baseline="0" dirty="0">
                <a:solidFill>
                  <a:srgbClr val="0033CC"/>
                </a:solidFill>
                <a:latin typeface="+mn-lt"/>
              </a:rPr>
              <a:t>ICBM Tissue Probabilistic Atlases</a:t>
            </a:r>
            <a:r>
              <a:rPr lang="en-GB" sz="2400" baseline="0" dirty="0">
                <a:latin typeface="+mn-lt"/>
              </a:rPr>
              <a:t>. </a:t>
            </a:r>
            <a:r>
              <a:rPr lang="en-GB" sz="1800" baseline="0" dirty="0">
                <a:latin typeface="+mn-lt"/>
              </a:rPr>
              <a:t>These tissue probability maps are kindly provided by the </a:t>
            </a:r>
            <a:r>
              <a:rPr lang="en-GB" sz="1800" b="1" baseline="0" dirty="0">
                <a:latin typeface="+mn-lt"/>
              </a:rPr>
              <a:t>International Consortium for Brain Mapping</a:t>
            </a:r>
            <a:r>
              <a:rPr lang="en-GB" sz="1800" baseline="0" dirty="0">
                <a:latin typeface="+mn-lt"/>
              </a:rPr>
              <a:t>, John C. </a:t>
            </a:r>
            <a:r>
              <a:rPr lang="en-GB" sz="1800" baseline="0" dirty="0" err="1">
                <a:latin typeface="+mn-lt"/>
              </a:rPr>
              <a:t>Mazziotta</a:t>
            </a:r>
            <a:r>
              <a:rPr lang="en-GB" sz="1800" baseline="0" dirty="0">
                <a:latin typeface="+mn-lt"/>
              </a:rPr>
              <a:t> and Arthur W. Toga.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906000" cy="1143000"/>
          </a:xfrm>
        </p:spPr>
        <p:txBody>
          <a:bodyPr/>
          <a:lstStyle/>
          <a:p>
            <a:r>
              <a:rPr lang="en-GB" sz="3600"/>
              <a:t>Deforming the Tissue Probability Maps</a:t>
            </a:r>
          </a:p>
        </p:txBody>
      </p:sp>
      <p:pic>
        <p:nvPicPr>
          <p:cNvPr id="398339" name="Picture 3" descr="de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371600"/>
            <a:ext cx="5707063" cy="4286250"/>
          </a:xfrm>
          <a:prstGeom prst="rect">
            <a:avLst/>
          </a:prstGeom>
          <a:noFill/>
        </p:spPr>
      </p:pic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322263" y="1447800"/>
            <a:ext cx="34925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00CC"/>
              </a:buClr>
              <a:buFontTx/>
              <a:buChar char="*"/>
            </a:pPr>
            <a:r>
              <a:rPr kumimoji="1" lang="en-GB" sz="2400" baseline="0">
                <a:latin typeface="Arial" charset="0"/>
              </a:rPr>
              <a:t>Tissue probability images are deformed so that they can be overlaid on top of the image to segment.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Rigid-Body Transformations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Assume that brain of the same subject doesn’t change shape or size in the scanner.</a:t>
            </a:r>
          </a:p>
          <a:p>
            <a:pPr lvl="1"/>
            <a:r>
              <a:rPr lang="en-GB"/>
              <a:t>Head can move, but remains the same shape and size.</a:t>
            </a:r>
          </a:p>
          <a:p>
            <a:pPr lvl="1"/>
            <a:r>
              <a:rPr lang="en-GB"/>
              <a:t>Some exceptions:</a:t>
            </a:r>
          </a:p>
          <a:p>
            <a:pPr lvl="2"/>
            <a:r>
              <a:rPr lang="en-GB"/>
              <a:t>Image distortions.</a:t>
            </a:r>
          </a:p>
          <a:p>
            <a:pPr lvl="2"/>
            <a:r>
              <a:rPr lang="en-GB"/>
              <a:t>Brain slops about slightly because of gravity.</a:t>
            </a:r>
          </a:p>
          <a:p>
            <a:pPr lvl="2"/>
            <a:r>
              <a:rPr lang="en-GB"/>
              <a:t>Brain growth or atrophy over time.</a:t>
            </a:r>
          </a:p>
          <a:p>
            <a:r>
              <a:rPr lang="en-GB"/>
              <a:t>If the subject’s head moves, we need to correct the images.</a:t>
            </a:r>
          </a:p>
          <a:p>
            <a:pPr lvl="1"/>
            <a:r>
              <a:rPr lang="en-GB"/>
              <a:t>Do this by image registration.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2" cstate="print"/>
          <a:srcRect b="50594"/>
          <a:stretch>
            <a:fillRect/>
          </a:stretch>
        </p:blipFill>
        <p:spPr bwMode="auto">
          <a:xfrm>
            <a:off x="26988" y="25400"/>
            <a:ext cx="675005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07" name="TextBox 5"/>
          <p:cNvSpPr txBox="1">
            <a:spLocks noChangeArrowheads="1"/>
          </p:cNvSpPr>
          <p:nvPr/>
        </p:nvSpPr>
        <p:spPr bwMode="auto">
          <a:xfrm>
            <a:off x="6897688" y="0"/>
            <a:ext cx="28432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3200" baseline="0">
                <a:latin typeface="Arial" charset="0"/>
                <a:cs typeface="Arial" charset="0"/>
              </a:rPr>
              <a:t>Evaluations of nonlinear registration algorithms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print"/>
          <a:srcRect b="50520"/>
          <a:stretch>
            <a:fillRect/>
          </a:stretch>
        </p:blipFill>
        <p:spPr bwMode="auto">
          <a:xfrm>
            <a:off x="42863" y="3276600"/>
            <a:ext cx="96853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10" name="Line 6"/>
          <p:cNvSpPr>
            <a:spLocks noChangeShapeType="1"/>
          </p:cNvSpPr>
          <p:nvPr/>
        </p:nvSpPr>
        <p:spPr bwMode="auto">
          <a:xfrm flipH="1">
            <a:off x="415925" y="4221163"/>
            <a:ext cx="4681538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5511" name="Line 7"/>
          <p:cNvSpPr>
            <a:spLocks noChangeShapeType="1"/>
          </p:cNvSpPr>
          <p:nvPr/>
        </p:nvSpPr>
        <p:spPr bwMode="auto">
          <a:xfrm flipH="1">
            <a:off x="5097463" y="4724400"/>
            <a:ext cx="4608512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 descr="gauss_conv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571875"/>
            <a:ext cx="3048000" cy="3040063"/>
          </a:xfrm>
          <a:prstGeom prst="rect">
            <a:avLst/>
          </a:prstGeom>
          <a:noFill/>
        </p:spPr>
      </p:pic>
      <p:pic>
        <p:nvPicPr>
          <p:cNvPr id="403459" name="Picture 3" descr="circle_conv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82988"/>
            <a:ext cx="3048000" cy="3038475"/>
          </a:xfrm>
          <a:prstGeom prst="rect">
            <a:avLst/>
          </a:prstGeom>
          <a:noFill/>
        </p:spPr>
      </p:pic>
      <p:sp>
        <p:nvSpPr>
          <p:cNvPr id="403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20100" cy="804863"/>
          </a:xfrm>
          <a:noFill/>
          <a:ln/>
        </p:spPr>
        <p:txBody>
          <a:bodyPr/>
          <a:lstStyle/>
          <a:p>
            <a:r>
              <a:rPr lang="en-US"/>
              <a:t>Smooth</a:t>
            </a:r>
          </a:p>
        </p:txBody>
      </p:sp>
      <p:pic>
        <p:nvPicPr>
          <p:cNvPr id="403461" name="Picture 5" descr="circle_ke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6172200"/>
            <a:ext cx="609600" cy="552450"/>
          </a:xfrm>
          <a:prstGeom prst="rect">
            <a:avLst/>
          </a:prstGeom>
          <a:noFill/>
        </p:spPr>
      </p:pic>
      <p:pic>
        <p:nvPicPr>
          <p:cNvPr id="403462" name="Picture 6" descr="gauss_ker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583238"/>
            <a:ext cx="1371600" cy="1274762"/>
          </a:xfrm>
          <a:prstGeom prst="rect">
            <a:avLst/>
          </a:prstGeom>
          <a:noFill/>
        </p:spPr>
      </p:pic>
      <p:pic>
        <p:nvPicPr>
          <p:cNvPr id="403463" name="Picture 7" descr="not_conv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657600"/>
            <a:ext cx="2947988" cy="2971800"/>
          </a:xfrm>
          <a:prstGeom prst="rect">
            <a:avLst/>
          </a:prstGeom>
          <a:noFill/>
        </p:spPr>
      </p:pic>
      <p:pic>
        <p:nvPicPr>
          <p:cNvPr id="403464" name="Picture 8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8763" y="549275"/>
            <a:ext cx="2976562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03465" name="Text Box 9"/>
          <p:cNvSpPr txBox="1">
            <a:spLocks noChangeArrowheads="1"/>
          </p:cNvSpPr>
          <p:nvPr/>
        </p:nvSpPr>
        <p:spPr bwMode="auto">
          <a:xfrm>
            <a:off x="609600" y="3124200"/>
            <a:ext cx="230864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 dirty="0">
                <a:latin typeface="+mn-lt"/>
              </a:rPr>
              <a:t>Before convolution</a:t>
            </a:r>
          </a:p>
        </p:txBody>
      </p:sp>
      <p:sp>
        <p:nvSpPr>
          <p:cNvPr id="403466" name="Text Box 10"/>
          <p:cNvSpPr txBox="1">
            <a:spLocks noChangeArrowheads="1"/>
          </p:cNvSpPr>
          <p:nvPr/>
        </p:nvSpPr>
        <p:spPr bwMode="auto">
          <a:xfrm>
            <a:off x="3733800" y="3124200"/>
            <a:ext cx="280878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 dirty="0">
                <a:latin typeface="+mn-lt"/>
              </a:rPr>
              <a:t>Convolved with a circle</a:t>
            </a:r>
          </a:p>
        </p:txBody>
      </p:sp>
      <p:sp>
        <p:nvSpPr>
          <p:cNvPr id="403467" name="Text Box 11"/>
          <p:cNvSpPr txBox="1">
            <a:spLocks noChangeArrowheads="1"/>
          </p:cNvSpPr>
          <p:nvPr/>
        </p:nvSpPr>
        <p:spPr bwMode="auto">
          <a:xfrm>
            <a:off x="6705600" y="3124200"/>
            <a:ext cx="329288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 dirty="0">
                <a:latin typeface="+mn-lt"/>
              </a:rPr>
              <a:t>Convolved with a Gaussian</a:t>
            </a:r>
          </a:p>
        </p:txBody>
      </p:sp>
      <p:sp>
        <p:nvSpPr>
          <p:cNvPr id="403468" name="Text Box 12"/>
          <p:cNvSpPr txBox="1">
            <a:spLocks noChangeArrowheads="1"/>
          </p:cNvSpPr>
          <p:nvPr/>
        </p:nvSpPr>
        <p:spPr bwMode="auto">
          <a:xfrm>
            <a:off x="304800" y="1219200"/>
            <a:ext cx="640080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aseline="0">
                <a:latin typeface="Arial" charset="0"/>
              </a:rPr>
              <a:t>Blurring is done by </a:t>
            </a:r>
            <a:r>
              <a:rPr lang="en-US" sz="2400" baseline="0">
                <a:solidFill>
                  <a:srgbClr val="000099"/>
                </a:solidFill>
                <a:latin typeface="Arial" charset="0"/>
              </a:rPr>
              <a:t>convolution</a:t>
            </a:r>
            <a:r>
              <a:rPr lang="en-US" sz="2400" baseline="0">
                <a:latin typeface="Arial" charset="0"/>
              </a:rPr>
              <a:t>.</a:t>
            </a:r>
          </a:p>
          <a:p>
            <a:endParaRPr lang="en-US" sz="2400" baseline="0">
              <a:latin typeface="Arial" charset="0"/>
            </a:endParaRPr>
          </a:p>
          <a:p>
            <a:r>
              <a:rPr lang="en-US" sz="2400" baseline="0">
                <a:latin typeface="Arial" charset="0"/>
              </a:rPr>
              <a:t>Each voxel after smoothing effectively becomes the result of applying a weighted region of interest (ROI).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5" grpId="0" autoUpdateAnimBg="0"/>
      <p:bldP spid="403466" grpId="0" autoUpdateAnimBg="0"/>
      <p:bldP spid="40346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References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000099"/>
                </a:solidFill>
              </a:rPr>
              <a:t>Friston</a:t>
            </a:r>
            <a:r>
              <a:rPr lang="en-US" sz="2400" dirty="0">
                <a:solidFill>
                  <a:srgbClr val="000099"/>
                </a:solidFill>
              </a:rPr>
              <a:t> et al.</a:t>
            </a:r>
            <a:r>
              <a:rPr lang="en-US" sz="2400" dirty="0"/>
              <a:t>  </a:t>
            </a:r>
            <a:r>
              <a:rPr lang="en-US" sz="2400" i="1" dirty="0"/>
              <a:t>Spatial registration and </a:t>
            </a:r>
            <a:r>
              <a:rPr lang="en-US" sz="2400" i="1" dirty="0" err="1"/>
              <a:t>normalisation</a:t>
            </a:r>
            <a:r>
              <a:rPr lang="en-US" sz="2400" i="1" dirty="0"/>
              <a:t> of images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Human Brain Mapping 3:165-189 (1995).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000099"/>
                </a:solidFill>
              </a:rPr>
              <a:t>Collignon</a:t>
            </a:r>
            <a:r>
              <a:rPr lang="en-US" sz="2400" dirty="0">
                <a:solidFill>
                  <a:srgbClr val="000099"/>
                </a:solidFill>
              </a:rPr>
              <a:t> et al.</a:t>
            </a:r>
            <a:r>
              <a:rPr lang="en-US" sz="2400" dirty="0"/>
              <a:t> </a:t>
            </a:r>
            <a:r>
              <a:rPr lang="en-US" sz="2400" i="1" dirty="0"/>
              <a:t>Automated multi-modality image registration based on information theory</a:t>
            </a:r>
            <a:r>
              <a:rPr lang="en-US" sz="2400" dirty="0"/>
              <a:t>.  IPMI’95 pp 263-274 (1995).</a:t>
            </a:r>
          </a:p>
          <a:p>
            <a:pPr>
              <a:lnSpc>
                <a:spcPct val="90000"/>
              </a:lnSpc>
            </a:pPr>
            <a:r>
              <a:rPr lang="en-GB" sz="2400" dirty="0" err="1">
                <a:solidFill>
                  <a:srgbClr val="000099"/>
                </a:solidFill>
              </a:rPr>
              <a:t>Thévenaz</a:t>
            </a:r>
            <a:r>
              <a:rPr lang="en-GB" sz="2400" dirty="0">
                <a:solidFill>
                  <a:srgbClr val="000099"/>
                </a:solidFill>
              </a:rPr>
              <a:t> et al.</a:t>
            </a:r>
            <a:r>
              <a:rPr lang="en-GB" sz="2400" dirty="0"/>
              <a:t> </a:t>
            </a:r>
            <a:r>
              <a:rPr lang="en-GB" sz="2400" i="1" dirty="0"/>
              <a:t>Interpolation </a:t>
            </a:r>
            <a:r>
              <a:rPr lang="en-GB" sz="2400" i="1" dirty="0" smtClean="0"/>
              <a:t>revisited</a:t>
            </a:r>
            <a:r>
              <a:rPr lang="en-GB" sz="2400" dirty="0" smtClean="0"/>
              <a:t>. IEEE </a:t>
            </a:r>
            <a:r>
              <a:rPr lang="en-GB" sz="2400" dirty="0"/>
              <a:t>Trans. Med. Imaging 19:739-758 (2000).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GB" sz="2400" dirty="0" err="1">
                <a:solidFill>
                  <a:srgbClr val="000099"/>
                </a:solidFill>
              </a:rPr>
              <a:t>Andersson</a:t>
            </a:r>
            <a:r>
              <a:rPr lang="en-GB" sz="2400" dirty="0">
                <a:solidFill>
                  <a:srgbClr val="000099"/>
                </a:solidFill>
              </a:rPr>
              <a:t> et al.</a:t>
            </a:r>
            <a:r>
              <a:rPr lang="en-GB" sz="2400" dirty="0"/>
              <a:t> </a:t>
            </a:r>
            <a:r>
              <a:rPr lang="en-GB" sz="2400" i="1" dirty="0" err="1"/>
              <a:t>Modeling</a:t>
            </a:r>
            <a:r>
              <a:rPr lang="en-GB" sz="2400" i="1" dirty="0"/>
              <a:t> geometric deformations in EPI time </a:t>
            </a:r>
            <a:r>
              <a:rPr lang="en-GB" sz="2400" i="1" dirty="0" smtClean="0"/>
              <a:t>series</a:t>
            </a:r>
            <a:r>
              <a:rPr lang="en-GB" sz="2400" dirty="0" smtClean="0"/>
              <a:t>. </a:t>
            </a:r>
            <a:r>
              <a:rPr lang="en-GB" sz="2400" dirty="0" err="1" smtClean="0"/>
              <a:t>Neuroimage</a:t>
            </a:r>
            <a:r>
              <a:rPr lang="en-GB" sz="2400" dirty="0" smtClean="0"/>
              <a:t> </a:t>
            </a:r>
            <a:r>
              <a:rPr lang="en-GB" sz="2400" dirty="0"/>
              <a:t>13:903-919 (2001</a:t>
            </a:r>
            <a:r>
              <a:rPr lang="en-GB" sz="2400" dirty="0" smtClean="0"/>
              <a:t>).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rgbClr val="000099"/>
                </a:solidFill>
              </a:rPr>
              <a:t>Ashburner</a:t>
            </a:r>
            <a:r>
              <a:rPr lang="en-US" sz="2400" dirty="0" smtClean="0">
                <a:solidFill>
                  <a:srgbClr val="000099"/>
                </a:solidFill>
              </a:rPr>
              <a:t> &amp; </a:t>
            </a:r>
            <a:r>
              <a:rPr lang="en-US" sz="2400" dirty="0" err="1" smtClean="0">
                <a:solidFill>
                  <a:srgbClr val="000099"/>
                </a:solidFill>
              </a:rPr>
              <a:t>Friston</a:t>
            </a:r>
            <a:r>
              <a:rPr lang="en-US" sz="2400" dirty="0" smtClean="0">
                <a:solidFill>
                  <a:srgbClr val="000099"/>
                </a:solidFill>
              </a:rPr>
              <a:t>.</a:t>
            </a:r>
            <a:r>
              <a:rPr lang="en-US" sz="2400" dirty="0" smtClean="0"/>
              <a:t> </a:t>
            </a:r>
            <a:r>
              <a:rPr lang="en-US" sz="2400" i="1" dirty="0" smtClean="0"/>
              <a:t>Unified Segmentation</a:t>
            </a:r>
            <a:r>
              <a:rPr lang="en-US" sz="2400" dirty="0" smtClean="0"/>
              <a:t>. </a:t>
            </a:r>
            <a:r>
              <a:rPr lang="en-US" sz="2400" dirty="0" err="1" smtClean="0"/>
              <a:t>NeuroImage</a:t>
            </a:r>
            <a:r>
              <a:rPr lang="en-US" sz="2400" dirty="0" smtClean="0"/>
              <a:t> </a:t>
            </a:r>
            <a:r>
              <a:rPr lang="en-GB" sz="2400" dirty="0" smtClean="0"/>
              <a:t>26:839-851</a:t>
            </a:r>
            <a:r>
              <a:rPr lang="en-US" sz="2400" dirty="0" smtClean="0"/>
              <a:t> (2005).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rgbClr val="000099"/>
                </a:solidFill>
              </a:rPr>
              <a:t>Klein et al.</a:t>
            </a:r>
            <a:r>
              <a:rPr lang="en-GB" sz="2400" dirty="0" smtClean="0"/>
              <a:t> </a:t>
            </a:r>
            <a:r>
              <a:rPr lang="en-GB" sz="2400" i="1" dirty="0" smtClean="0"/>
              <a:t>Evaluation of 14 nonlinear deformation algorithms applied to human brain MRI registration</a:t>
            </a:r>
            <a:r>
              <a:rPr lang="en-GB" sz="2400" dirty="0" smtClean="0"/>
              <a:t>. </a:t>
            </a:r>
            <a:r>
              <a:rPr lang="en-GB" sz="2400" dirty="0" err="1" smtClean="0"/>
              <a:t>NeuroImage</a:t>
            </a:r>
            <a:r>
              <a:rPr lang="en-GB" sz="2400" dirty="0" smtClean="0"/>
              <a:t> 46(3):786-802 (2009).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Image Registration</a:t>
            </a:r>
          </a:p>
        </p:txBody>
      </p:sp>
      <p:sp>
        <p:nvSpPr>
          <p:cNvPr id="2580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859838" cy="4572000"/>
          </a:xfrm>
        </p:spPr>
        <p:txBody>
          <a:bodyPr/>
          <a:lstStyle/>
          <a:p>
            <a:pPr>
              <a:buFontTx/>
              <a:buNone/>
            </a:pPr>
            <a:r>
              <a:rPr lang="en-GB" sz="3200" b="1"/>
              <a:t>Two components:</a:t>
            </a:r>
          </a:p>
          <a:p>
            <a:pPr>
              <a:buFontTx/>
              <a:buChar char="•"/>
            </a:pPr>
            <a:endParaRPr lang="en-GB" sz="3200" b="1"/>
          </a:p>
          <a:p>
            <a:pPr>
              <a:buFontTx/>
              <a:buChar char="•"/>
            </a:pPr>
            <a:r>
              <a:rPr lang="en-GB" sz="3200" b="1">
                <a:solidFill>
                  <a:srgbClr val="FE1F08"/>
                </a:solidFill>
              </a:rPr>
              <a:t>Registration</a:t>
            </a:r>
            <a:r>
              <a:rPr lang="en-GB" sz="3200"/>
              <a:t> - i.e. Optimise the parameters that describe a spatial transformation between the source and reference images</a:t>
            </a:r>
          </a:p>
          <a:p>
            <a:pPr>
              <a:buFontTx/>
              <a:buChar char="•"/>
            </a:pPr>
            <a:endParaRPr lang="en-GB" sz="4000"/>
          </a:p>
          <a:p>
            <a:pPr>
              <a:buFontTx/>
              <a:buChar char="•"/>
            </a:pPr>
            <a:r>
              <a:rPr lang="en-GB" sz="3200" b="1">
                <a:solidFill>
                  <a:srgbClr val="FE1F08"/>
                </a:solidFill>
              </a:rPr>
              <a:t>Transformation</a:t>
            </a:r>
            <a:r>
              <a:rPr lang="en-GB" sz="3200"/>
              <a:t> - i.e. Re-sample according to the determined transformation parameters</a:t>
            </a:r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202488" cy="1143000"/>
          </a:xfrm>
        </p:spPr>
        <p:txBody>
          <a:bodyPr/>
          <a:lstStyle/>
          <a:p>
            <a:r>
              <a:rPr lang="en-GB"/>
              <a:t>2D Affine Transforms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8859838" cy="4876800"/>
          </a:xfrm>
        </p:spPr>
        <p:txBody>
          <a:bodyPr/>
          <a:lstStyle/>
          <a:p>
            <a:r>
              <a:rPr lang="en-GB"/>
              <a:t>Translations by t</a:t>
            </a:r>
            <a:r>
              <a:rPr lang="en-GB" baseline="-25000"/>
              <a:t>x</a:t>
            </a:r>
            <a:r>
              <a:rPr lang="en-GB"/>
              <a:t> and t</a:t>
            </a:r>
            <a:r>
              <a:rPr lang="en-GB" baseline="-25000"/>
              <a:t>y</a:t>
            </a:r>
            <a:endParaRPr lang="en-GB"/>
          </a:p>
          <a:p>
            <a:pPr lvl="1"/>
            <a:r>
              <a:rPr lang="en-GB"/>
              <a:t>x</a:t>
            </a:r>
            <a:r>
              <a:rPr lang="en-GB" baseline="-25000"/>
              <a:t>1</a:t>
            </a:r>
            <a:r>
              <a:rPr lang="en-GB"/>
              <a:t> = x</a:t>
            </a:r>
            <a:r>
              <a:rPr lang="en-GB" baseline="-25000"/>
              <a:t>0</a:t>
            </a:r>
            <a:r>
              <a:rPr lang="en-GB"/>
              <a:t> + t</a:t>
            </a:r>
            <a:r>
              <a:rPr lang="en-GB" baseline="-25000"/>
              <a:t>x</a:t>
            </a:r>
            <a:endParaRPr lang="en-GB"/>
          </a:p>
          <a:p>
            <a:pPr lvl="1"/>
            <a:r>
              <a:rPr lang="en-GB"/>
              <a:t>y</a:t>
            </a:r>
            <a:r>
              <a:rPr lang="en-GB" baseline="-25000"/>
              <a:t>1</a:t>
            </a:r>
            <a:r>
              <a:rPr lang="en-GB"/>
              <a:t> = y</a:t>
            </a:r>
            <a:r>
              <a:rPr lang="en-GB" baseline="-25000"/>
              <a:t>0</a:t>
            </a:r>
            <a:r>
              <a:rPr lang="en-GB"/>
              <a:t> + t</a:t>
            </a:r>
            <a:r>
              <a:rPr lang="en-GB" baseline="-25000"/>
              <a:t>y</a:t>
            </a:r>
            <a:endParaRPr lang="en-GB"/>
          </a:p>
          <a:p>
            <a:r>
              <a:rPr lang="en-GB"/>
              <a:t>Rotation around the origin by 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 radians</a:t>
            </a:r>
          </a:p>
          <a:p>
            <a:pPr lvl="1"/>
            <a:r>
              <a:rPr lang="en-GB"/>
              <a:t>x</a:t>
            </a:r>
            <a:r>
              <a:rPr lang="en-GB" baseline="-25000"/>
              <a:t>1</a:t>
            </a:r>
            <a:r>
              <a:rPr lang="en-GB"/>
              <a:t> =  cos(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) x</a:t>
            </a:r>
            <a:r>
              <a:rPr lang="en-GB" baseline="-25000"/>
              <a:t>0</a:t>
            </a:r>
            <a:r>
              <a:rPr lang="en-GB"/>
              <a:t> + sin(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) y</a:t>
            </a:r>
            <a:r>
              <a:rPr lang="en-GB" baseline="-25000"/>
              <a:t>0</a:t>
            </a:r>
            <a:endParaRPr lang="en-GB"/>
          </a:p>
          <a:p>
            <a:pPr lvl="1"/>
            <a:r>
              <a:rPr lang="en-GB"/>
              <a:t>y</a:t>
            </a:r>
            <a:r>
              <a:rPr lang="en-GB" baseline="-25000"/>
              <a:t>1</a:t>
            </a:r>
            <a:r>
              <a:rPr lang="en-GB"/>
              <a:t> = -sin(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) x</a:t>
            </a:r>
            <a:r>
              <a:rPr lang="en-GB" baseline="-25000"/>
              <a:t>0</a:t>
            </a:r>
            <a:r>
              <a:rPr lang="en-GB"/>
              <a:t> + cos(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) y</a:t>
            </a:r>
            <a:r>
              <a:rPr lang="en-GB" baseline="-25000"/>
              <a:t>0</a:t>
            </a:r>
          </a:p>
          <a:p>
            <a:r>
              <a:rPr lang="en-GB"/>
              <a:t>Zooms by s</a:t>
            </a:r>
            <a:r>
              <a:rPr lang="en-GB" baseline="-25000"/>
              <a:t>x</a:t>
            </a:r>
            <a:r>
              <a:rPr lang="en-GB"/>
              <a:t> and s</a:t>
            </a:r>
            <a:r>
              <a:rPr lang="en-GB" baseline="-25000"/>
              <a:t>y</a:t>
            </a:r>
            <a:endParaRPr lang="en-GB"/>
          </a:p>
          <a:p>
            <a:pPr lvl="1"/>
            <a:r>
              <a:rPr lang="en-GB"/>
              <a:t>x</a:t>
            </a:r>
            <a:r>
              <a:rPr lang="en-GB" baseline="-25000"/>
              <a:t>1</a:t>
            </a:r>
            <a:r>
              <a:rPr lang="en-GB"/>
              <a:t> = s</a:t>
            </a:r>
            <a:r>
              <a:rPr lang="en-GB" baseline="-25000"/>
              <a:t>x</a:t>
            </a:r>
            <a:r>
              <a:rPr lang="en-GB"/>
              <a:t> x</a:t>
            </a:r>
            <a:r>
              <a:rPr lang="en-GB" baseline="-25000"/>
              <a:t>0</a:t>
            </a:r>
            <a:endParaRPr lang="en-GB"/>
          </a:p>
          <a:p>
            <a:pPr lvl="1"/>
            <a:r>
              <a:rPr lang="en-GB"/>
              <a:t>y</a:t>
            </a:r>
            <a:r>
              <a:rPr lang="en-GB" baseline="-25000"/>
              <a:t>1</a:t>
            </a:r>
            <a:r>
              <a:rPr lang="en-GB"/>
              <a:t> = s</a:t>
            </a:r>
            <a:r>
              <a:rPr lang="en-GB" baseline="-25000"/>
              <a:t>y </a:t>
            </a:r>
            <a:r>
              <a:rPr lang="en-GB"/>
              <a:t>y</a:t>
            </a:r>
            <a:r>
              <a:rPr lang="en-GB" baseline="-25000"/>
              <a:t>0</a:t>
            </a:r>
            <a:endParaRPr lang="en-GB"/>
          </a:p>
          <a:p>
            <a:pPr lvl="1"/>
            <a:endParaRPr lang="en-GB"/>
          </a:p>
        </p:txBody>
      </p:sp>
      <p:pic>
        <p:nvPicPr>
          <p:cNvPr id="256005" name="Picture 5" descr="aff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152400"/>
            <a:ext cx="3124200" cy="2960688"/>
          </a:xfrm>
          <a:prstGeom prst="rect">
            <a:avLst/>
          </a:prstGeom>
          <a:noFill/>
        </p:spPr>
      </p:pic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5699125" y="4652963"/>
            <a:ext cx="4054475" cy="1249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800" baseline="0">
                <a:latin typeface="Arial" charset="0"/>
              </a:rPr>
              <a:t>Shear</a:t>
            </a:r>
          </a:p>
          <a:p>
            <a:pPr lvl="1"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400" baseline="0">
                <a:latin typeface="Arial" charset="0"/>
              </a:rPr>
              <a:t>x</a:t>
            </a:r>
            <a:r>
              <a:rPr lang="en-GB" sz="2400">
                <a:latin typeface="Arial" charset="0"/>
              </a:rPr>
              <a:t>1</a:t>
            </a:r>
            <a:r>
              <a:rPr lang="en-GB" sz="2400" baseline="0">
                <a:latin typeface="Arial" charset="0"/>
              </a:rPr>
              <a:t> = x</a:t>
            </a:r>
            <a:r>
              <a:rPr lang="en-GB" sz="2400">
                <a:latin typeface="Arial" charset="0"/>
              </a:rPr>
              <a:t>0</a:t>
            </a:r>
            <a:r>
              <a:rPr lang="en-GB" sz="2400" baseline="0">
                <a:latin typeface="Arial" charset="0"/>
              </a:rPr>
              <a:t> + h y</a:t>
            </a:r>
            <a:r>
              <a:rPr lang="en-GB" sz="2400">
                <a:latin typeface="Arial" charset="0"/>
              </a:rPr>
              <a:t>0</a:t>
            </a:r>
            <a:endParaRPr lang="en-GB" sz="2400" baseline="0">
              <a:latin typeface="Arial" charset="0"/>
            </a:endParaRPr>
          </a:p>
          <a:p>
            <a:pPr lvl="1"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400" baseline="0">
                <a:latin typeface="Arial" charset="0"/>
              </a:rPr>
              <a:t>y</a:t>
            </a:r>
            <a:r>
              <a:rPr lang="en-GB" sz="2400">
                <a:latin typeface="Arial" charset="0"/>
              </a:rPr>
              <a:t>1</a:t>
            </a:r>
            <a:r>
              <a:rPr lang="en-GB" sz="2400" baseline="0">
                <a:latin typeface="Arial" charset="0"/>
              </a:rPr>
              <a:t> =  y</a:t>
            </a:r>
            <a:r>
              <a:rPr lang="en-GB" sz="2400">
                <a:latin typeface="Arial" charset="0"/>
              </a:rPr>
              <a:t>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build="p" autoUpdateAnimBg="0"/>
      <p:bldP spid="25600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202488" cy="1143000"/>
          </a:xfrm>
        </p:spPr>
        <p:txBody>
          <a:bodyPr/>
          <a:lstStyle/>
          <a:p>
            <a:r>
              <a:rPr lang="en-GB"/>
              <a:t>2D Affine Transforms</a:t>
            </a:r>
          </a:p>
        </p:txBody>
      </p:sp>
      <p:sp>
        <p:nvSpPr>
          <p:cNvPr id="26317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8859838" cy="4876800"/>
          </a:xfrm>
        </p:spPr>
        <p:txBody>
          <a:bodyPr/>
          <a:lstStyle/>
          <a:p>
            <a:r>
              <a:rPr lang="en-GB"/>
              <a:t>Translations by t</a:t>
            </a:r>
            <a:r>
              <a:rPr lang="en-GB" baseline="-25000"/>
              <a:t>x</a:t>
            </a:r>
            <a:r>
              <a:rPr lang="en-GB"/>
              <a:t> and t</a:t>
            </a:r>
            <a:r>
              <a:rPr lang="en-GB" baseline="-25000"/>
              <a:t>y</a:t>
            </a:r>
            <a:endParaRPr lang="en-GB"/>
          </a:p>
          <a:p>
            <a:pPr lvl="1"/>
            <a:r>
              <a:rPr lang="en-GB"/>
              <a:t>x</a:t>
            </a:r>
            <a:r>
              <a:rPr lang="en-GB" baseline="-25000"/>
              <a:t>1</a:t>
            </a:r>
            <a:r>
              <a:rPr lang="en-GB"/>
              <a:t> = 1 x</a:t>
            </a:r>
            <a:r>
              <a:rPr lang="en-GB" baseline="-25000"/>
              <a:t>0</a:t>
            </a:r>
            <a:r>
              <a:rPr lang="en-GB"/>
              <a:t> + 0 y</a:t>
            </a:r>
            <a:r>
              <a:rPr lang="en-GB" baseline="-25000"/>
              <a:t>0</a:t>
            </a:r>
            <a:r>
              <a:rPr lang="en-GB"/>
              <a:t> + t</a:t>
            </a:r>
            <a:r>
              <a:rPr lang="en-GB" baseline="-25000"/>
              <a:t>x</a:t>
            </a:r>
            <a:endParaRPr lang="en-GB"/>
          </a:p>
          <a:p>
            <a:pPr lvl="1"/>
            <a:r>
              <a:rPr lang="en-GB"/>
              <a:t>y</a:t>
            </a:r>
            <a:r>
              <a:rPr lang="en-GB" baseline="-25000"/>
              <a:t>1</a:t>
            </a:r>
            <a:r>
              <a:rPr lang="en-GB"/>
              <a:t> = 0 x</a:t>
            </a:r>
            <a:r>
              <a:rPr lang="en-GB" baseline="-25000"/>
              <a:t>0</a:t>
            </a:r>
            <a:r>
              <a:rPr lang="en-GB"/>
              <a:t> + 1 y</a:t>
            </a:r>
            <a:r>
              <a:rPr lang="en-GB" baseline="-25000"/>
              <a:t>0</a:t>
            </a:r>
            <a:r>
              <a:rPr lang="en-GB"/>
              <a:t> + t</a:t>
            </a:r>
            <a:r>
              <a:rPr lang="en-GB" baseline="-25000"/>
              <a:t>y</a:t>
            </a:r>
            <a:endParaRPr lang="en-GB"/>
          </a:p>
          <a:p>
            <a:r>
              <a:rPr lang="en-GB"/>
              <a:t>Rotation around the origin by 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 radians</a:t>
            </a:r>
          </a:p>
          <a:p>
            <a:pPr lvl="1"/>
            <a:r>
              <a:rPr lang="en-GB"/>
              <a:t>x</a:t>
            </a:r>
            <a:r>
              <a:rPr lang="en-GB" baseline="-25000"/>
              <a:t>1</a:t>
            </a:r>
            <a:r>
              <a:rPr lang="en-GB"/>
              <a:t> =  cos(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) x</a:t>
            </a:r>
            <a:r>
              <a:rPr lang="en-GB" baseline="-25000"/>
              <a:t>0</a:t>
            </a:r>
            <a:r>
              <a:rPr lang="en-GB"/>
              <a:t> + sin(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) y</a:t>
            </a:r>
            <a:r>
              <a:rPr lang="en-GB" baseline="-25000"/>
              <a:t>0</a:t>
            </a:r>
            <a:r>
              <a:rPr lang="en-GB"/>
              <a:t> + 0</a:t>
            </a:r>
          </a:p>
          <a:p>
            <a:pPr lvl="1"/>
            <a:r>
              <a:rPr lang="en-GB"/>
              <a:t>y</a:t>
            </a:r>
            <a:r>
              <a:rPr lang="en-GB" baseline="-25000"/>
              <a:t>1</a:t>
            </a:r>
            <a:r>
              <a:rPr lang="en-GB"/>
              <a:t> = -sin(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) x</a:t>
            </a:r>
            <a:r>
              <a:rPr lang="en-GB" baseline="-25000"/>
              <a:t>0</a:t>
            </a:r>
            <a:r>
              <a:rPr lang="en-GB"/>
              <a:t> + cos(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) y</a:t>
            </a:r>
            <a:r>
              <a:rPr lang="en-GB" baseline="-25000"/>
              <a:t>0</a:t>
            </a:r>
            <a:r>
              <a:rPr lang="en-GB"/>
              <a:t> + 0</a:t>
            </a:r>
            <a:endParaRPr lang="en-GB" baseline="-25000"/>
          </a:p>
          <a:p>
            <a:r>
              <a:rPr lang="en-GB"/>
              <a:t>Zooms by s</a:t>
            </a:r>
            <a:r>
              <a:rPr lang="en-GB" baseline="-25000"/>
              <a:t>x</a:t>
            </a:r>
            <a:r>
              <a:rPr lang="en-GB"/>
              <a:t> and s</a:t>
            </a:r>
            <a:r>
              <a:rPr lang="en-GB" baseline="-25000"/>
              <a:t>y</a:t>
            </a:r>
            <a:r>
              <a:rPr lang="en-GB"/>
              <a:t>:</a:t>
            </a:r>
          </a:p>
          <a:p>
            <a:pPr lvl="1"/>
            <a:r>
              <a:rPr lang="en-GB"/>
              <a:t>x</a:t>
            </a:r>
            <a:r>
              <a:rPr lang="en-GB" baseline="-25000"/>
              <a:t>1</a:t>
            </a:r>
            <a:r>
              <a:rPr lang="en-GB"/>
              <a:t> = s</a:t>
            </a:r>
            <a:r>
              <a:rPr lang="en-GB" baseline="-25000"/>
              <a:t>x </a:t>
            </a:r>
            <a:r>
              <a:rPr lang="en-GB"/>
              <a:t>x</a:t>
            </a:r>
            <a:r>
              <a:rPr lang="en-GB" baseline="-25000"/>
              <a:t>0 </a:t>
            </a:r>
            <a:r>
              <a:rPr lang="en-GB"/>
              <a:t>+ 0 y</a:t>
            </a:r>
            <a:r>
              <a:rPr lang="en-GB" baseline="-25000"/>
              <a:t>0</a:t>
            </a:r>
            <a:r>
              <a:rPr lang="en-GB"/>
              <a:t> + 0</a:t>
            </a:r>
          </a:p>
          <a:p>
            <a:pPr lvl="1"/>
            <a:r>
              <a:rPr lang="en-GB"/>
              <a:t>y</a:t>
            </a:r>
            <a:r>
              <a:rPr lang="en-GB" baseline="-25000"/>
              <a:t>1</a:t>
            </a:r>
            <a:r>
              <a:rPr lang="en-GB"/>
              <a:t> = 0 x</a:t>
            </a:r>
            <a:r>
              <a:rPr lang="en-GB" baseline="-25000"/>
              <a:t>0  </a:t>
            </a:r>
            <a:r>
              <a:rPr lang="en-GB"/>
              <a:t>+ s</a:t>
            </a:r>
            <a:r>
              <a:rPr lang="en-GB" baseline="-25000"/>
              <a:t>y </a:t>
            </a:r>
            <a:r>
              <a:rPr lang="en-GB"/>
              <a:t>y</a:t>
            </a:r>
            <a:r>
              <a:rPr lang="en-GB" baseline="-25000"/>
              <a:t>0 </a:t>
            </a:r>
            <a:r>
              <a:rPr lang="en-GB"/>
              <a:t>+ 0</a:t>
            </a:r>
          </a:p>
          <a:p>
            <a:pPr lvl="1"/>
            <a:endParaRPr lang="en-GB"/>
          </a:p>
        </p:txBody>
      </p:sp>
      <p:pic>
        <p:nvPicPr>
          <p:cNvPr id="263172" name="Picture 2052" descr="aff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152400"/>
            <a:ext cx="3124200" cy="2960688"/>
          </a:xfrm>
          <a:prstGeom prst="rect">
            <a:avLst/>
          </a:prstGeom>
          <a:noFill/>
        </p:spPr>
      </p:pic>
      <p:sp>
        <p:nvSpPr>
          <p:cNvPr id="263173" name="Text Box 2053"/>
          <p:cNvSpPr txBox="1">
            <a:spLocks noChangeArrowheads="1"/>
          </p:cNvSpPr>
          <p:nvPr/>
        </p:nvSpPr>
        <p:spPr bwMode="auto">
          <a:xfrm>
            <a:off x="5699125" y="4652963"/>
            <a:ext cx="4054475" cy="1249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800" baseline="0">
                <a:latin typeface="Arial" charset="0"/>
              </a:rPr>
              <a:t>Shear</a:t>
            </a:r>
          </a:p>
          <a:p>
            <a:pPr lvl="1"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400" baseline="0">
                <a:latin typeface="Arial" charset="0"/>
              </a:rPr>
              <a:t>x</a:t>
            </a:r>
            <a:r>
              <a:rPr lang="en-GB" sz="2400">
                <a:latin typeface="Arial" charset="0"/>
              </a:rPr>
              <a:t>1</a:t>
            </a:r>
            <a:r>
              <a:rPr lang="en-GB" sz="2400" baseline="0">
                <a:latin typeface="Arial" charset="0"/>
              </a:rPr>
              <a:t> = 1 x</a:t>
            </a:r>
            <a:r>
              <a:rPr lang="en-GB" sz="2400">
                <a:latin typeface="Arial" charset="0"/>
              </a:rPr>
              <a:t>0</a:t>
            </a:r>
            <a:r>
              <a:rPr lang="en-GB" sz="2400" baseline="0">
                <a:latin typeface="Arial" charset="0"/>
              </a:rPr>
              <a:t> + h y</a:t>
            </a:r>
            <a:r>
              <a:rPr lang="en-GB" sz="2400">
                <a:latin typeface="Arial" charset="0"/>
              </a:rPr>
              <a:t>0 </a:t>
            </a:r>
            <a:r>
              <a:rPr lang="en-GB" sz="2400" baseline="0">
                <a:latin typeface="Arial" charset="0"/>
              </a:rPr>
              <a:t>+ 0</a:t>
            </a:r>
          </a:p>
          <a:p>
            <a:pPr lvl="1"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400" baseline="0">
                <a:latin typeface="Arial" charset="0"/>
              </a:rPr>
              <a:t>y</a:t>
            </a:r>
            <a:r>
              <a:rPr lang="en-GB" sz="2400">
                <a:latin typeface="Arial" charset="0"/>
              </a:rPr>
              <a:t>1</a:t>
            </a:r>
            <a:r>
              <a:rPr lang="en-GB" sz="2400" baseline="0">
                <a:latin typeface="Arial" charset="0"/>
              </a:rPr>
              <a:t> = 0 x</a:t>
            </a:r>
            <a:r>
              <a:rPr lang="en-GB" sz="2400">
                <a:latin typeface="Arial" charset="0"/>
              </a:rPr>
              <a:t>0</a:t>
            </a:r>
            <a:r>
              <a:rPr lang="en-GB" sz="2400" baseline="0">
                <a:latin typeface="Arial" charset="0"/>
              </a:rPr>
              <a:t> + 1 y</a:t>
            </a:r>
            <a:r>
              <a:rPr lang="en-GB" sz="2400">
                <a:latin typeface="Arial" charset="0"/>
              </a:rPr>
              <a:t>0 </a:t>
            </a:r>
            <a:r>
              <a:rPr lang="en-GB" sz="2400" baseline="0">
                <a:latin typeface="Arial" charset="0"/>
              </a:rPr>
              <a:t>+ 0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3D Rigid-body Transformations</a:t>
            </a:r>
          </a:p>
        </p:txBody>
      </p:sp>
      <p:sp>
        <p:nvSpPr>
          <p:cNvPr id="254980" name="Rectangle 2052"/>
          <p:cNvSpPr>
            <a:spLocks noGrp="1" noChangeArrowheads="1"/>
          </p:cNvSpPr>
          <p:nvPr>
            <p:ph type="body" idx="1"/>
          </p:nvPr>
        </p:nvSpPr>
        <p:spPr>
          <a:xfrm>
            <a:off x="495300" y="1609725"/>
            <a:ext cx="9105900" cy="4638675"/>
          </a:xfrm>
          <a:noFill/>
          <a:ln/>
        </p:spPr>
        <p:txBody>
          <a:bodyPr/>
          <a:lstStyle/>
          <a:p>
            <a:r>
              <a:rPr lang="en-GB"/>
              <a:t>A 3D rigid body transform is defined by:</a:t>
            </a:r>
          </a:p>
          <a:p>
            <a:pPr lvl="1"/>
            <a:r>
              <a:rPr lang="en-GB"/>
              <a:t>3 translations - in X, Y &amp; Z directions</a:t>
            </a:r>
          </a:p>
          <a:p>
            <a:pPr lvl="1"/>
            <a:r>
              <a:rPr lang="en-GB"/>
              <a:t>3 rotations - about X, Y &amp; Z axes</a:t>
            </a:r>
          </a:p>
          <a:p>
            <a:r>
              <a:rPr lang="en-GB"/>
              <a:t>The order of the operations matters</a:t>
            </a:r>
          </a:p>
        </p:txBody>
      </p:sp>
      <p:graphicFrame>
        <p:nvGraphicFramePr>
          <p:cNvPr id="401408" name="Object 2048">
            <a:hlinkClick r:id="" action="ppaction://ole?verb=0"/>
          </p:cNvPr>
          <p:cNvGraphicFramePr>
            <a:graphicFrameLocks/>
          </p:cNvGraphicFramePr>
          <p:nvPr/>
        </p:nvGraphicFramePr>
        <p:xfrm>
          <a:off x="492125" y="4127500"/>
          <a:ext cx="912971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09" name="Equation" r:id="rId3" imgW="8089560" imgH="1193760" progId="Equation.3">
                  <p:embed/>
                </p:oleObj>
              </mc:Choice>
              <mc:Fallback>
                <p:oleObj name="Equation" r:id="rId3" imgW="8089560" imgH="1193760" progId="Equation.3">
                  <p:embed/>
                  <p:pic>
                    <p:nvPicPr>
                      <p:cNvPr id="0" name="Picture 204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4127500"/>
                        <a:ext cx="9129713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2" name="Text Box 2054"/>
          <p:cNvSpPr txBox="1">
            <a:spLocks noChangeArrowheads="1"/>
          </p:cNvSpPr>
          <p:nvPr/>
        </p:nvSpPr>
        <p:spPr bwMode="auto">
          <a:xfrm>
            <a:off x="533400" y="5334000"/>
            <a:ext cx="157299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>
                <a:latin typeface="+mn-lt"/>
              </a:rPr>
              <a:t>Translations</a:t>
            </a:r>
          </a:p>
        </p:txBody>
      </p:sp>
      <p:sp>
        <p:nvSpPr>
          <p:cNvPr id="254983" name="Text Box 2055"/>
          <p:cNvSpPr txBox="1">
            <a:spLocks noChangeArrowheads="1"/>
          </p:cNvSpPr>
          <p:nvPr/>
        </p:nvSpPr>
        <p:spPr bwMode="auto">
          <a:xfrm>
            <a:off x="2892699" y="5334000"/>
            <a:ext cx="1552027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aseline="0" dirty="0">
                <a:latin typeface="+mn-lt"/>
              </a:rPr>
              <a:t>Pitch</a:t>
            </a:r>
          </a:p>
          <a:p>
            <a:pPr algn="ctr"/>
            <a:r>
              <a:rPr lang="en-GB" baseline="0" dirty="0">
                <a:latin typeface="+mn-lt"/>
              </a:rPr>
              <a:t>about x axis</a:t>
            </a:r>
          </a:p>
        </p:txBody>
      </p:sp>
      <p:sp>
        <p:nvSpPr>
          <p:cNvPr id="254984" name="Text Box 2056"/>
          <p:cNvSpPr txBox="1">
            <a:spLocks noChangeArrowheads="1"/>
          </p:cNvSpPr>
          <p:nvPr/>
        </p:nvSpPr>
        <p:spPr bwMode="auto">
          <a:xfrm>
            <a:off x="5299075" y="5334000"/>
            <a:ext cx="160813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aseline="0" dirty="0">
                <a:latin typeface="+mn-lt"/>
              </a:rPr>
              <a:t>Roll</a:t>
            </a:r>
          </a:p>
          <a:p>
            <a:pPr algn="ctr"/>
            <a:r>
              <a:rPr lang="en-GB" baseline="0" dirty="0">
                <a:latin typeface="+mn-lt"/>
              </a:rPr>
              <a:t>about y axis</a:t>
            </a:r>
          </a:p>
        </p:txBody>
      </p:sp>
      <p:sp>
        <p:nvSpPr>
          <p:cNvPr id="254985" name="Text Box 2057"/>
          <p:cNvSpPr txBox="1">
            <a:spLocks noChangeArrowheads="1"/>
          </p:cNvSpPr>
          <p:nvPr/>
        </p:nvSpPr>
        <p:spPr bwMode="auto">
          <a:xfrm>
            <a:off x="7772400" y="5334000"/>
            <a:ext cx="16129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aseline="0" dirty="0">
                <a:latin typeface="+mn-lt"/>
              </a:rPr>
              <a:t>Yaw</a:t>
            </a:r>
          </a:p>
          <a:p>
            <a:pPr algn="ctr"/>
            <a:r>
              <a:rPr lang="en-GB" baseline="0" dirty="0">
                <a:latin typeface="+mn-lt"/>
              </a:rPr>
              <a:t>about z axis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4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4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build="p" autoUpdateAnimBg="0"/>
      <p:bldP spid="254982" grpId="0" autoUpdateAnimBg="0"/>
      <p:bldP spid="254983" grpId="0" autoUpdateAnimBg="0"/>
      <p:bldP spid="254984" grpId="0" autoUpdateAnimBg="0"/>
      <p:bldP spid="25498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Voxel-to-world Transforms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50975"/>
            <a:ext cx="9296400" cy="4797425"/>
          </a:xfrm>
        </p:spPr>
        <p:txBody>
          <a:bodyPr/>
          <a:lstStyle/>
          <a:p>
            <a:r>
              <a:rPr lang="en-GB"/>
              <a:t>Affine transform associated with each image</a:t>
            </a:r>
          </a:p>
          <a:p>
            <a:pPr lvl="1"/>
            <a:r>
              <a:rPr lang="en-GB"/>
              <a:t>Maps from voxels (x=1..n</a:t>
            </a:r>
            <a:r>
              <a:rPr lang="en-GB" baseline="-25000"/>
              <a:t>x</a:t>
            </a:r>
            <a:r>
              <a:rPr lang="en-GB"/>
              <a:t>, y=1..n</a:t>
            </a:r>
            <a:r>
              <a:rPr lang="en-GB" baseline="-25000"/>
              <a:t>y</a:t>
            </a:r>
            <a:r>
              <a:rPr lang="en-GB"/>
              <a:t>, z=1..n</a:t>
            </a:r>
            <a:r>
              <a:rPr lang="en-GB" baseline="-25000"/>
              <a:t>z</a:t>
            </a:r>
            <a:r>
              <a:rPr lang="en-GB"/>
              <a:t>) to some world co-ordinate system. e.g.,</a:t>
            </a:r>
          </a:p>
          <a:p>
            <a:pPr lvl="2"/>
            <a:r>
              <a:rPr lang="en-GB"/>
              <a:t>Scanner co-ordinates - images from DICOM toolbox</a:t>
            </a:r>
          </a:p>
          <a:p>
            <a:pPr lvl="2"/>
            <a:r>
              <a:rPr lang="en-GB"/>
              <a:t>T&amp;T/MNI coordinates - spatially normalised</a:t>
            </a:r>
          </a:p>
          <a:p>
            <a:r>
              <a:rPr lang="en-GB"/>
              <a:t>Registering image B (source) to image A (target) will update B’s voxel-to-world mapping</a:t>
            </a:r>
          </a:p>
          <a:p>
            <a:pPr lvl="1"/>
            <a:r>
              <a:rPr lang="en-GB"/>
              <a:t>Mapping from voxels in A to voxels in B is by</a:t>
            </a:r>
          </a:p>
          <a:p>
            <a:pPr lvl="2"/>
            <a:r>
              <a:rPr lang="en-GB"/>
              <a:t>A-to-world using M</a:t>
            </a:r>
            <a:r>
              <a:rPr lang="en-GB" baseline="-25000"/>
              <a:t>A</a:t>
            </a:r>
            <a:r>
              <a:rPr lang="en-GB"/>
              <a:t>, then world-to-B using M</a:t>
            </a:r>
            <a:r>
              <a:rPr lang="en-GB" baseline="-25000"/>
              <a:t>B</a:t>
            </a:r>
            <a:r>
              <a:rPr lang="en-GB" baseline="30000"/>
              <a:t>-1</a:t>
            </a:r>
            <a:endParaRPr lang="en-GB"/>
          </a:p>
          <a:p>
            <a:pPr lvl="2"/>
            <a:r>
              <a:rPr lang="en-GB"/>
              <a:t> M</a:t>
            </a:r>
            <a:r>
              <a:rPr lang="en-GB" baseline="-25000"/>
              <a:t>B</a:t>
            </a:r>
            <a:r>
              <a:rPr lang="en-GB" baseline="30000"/>
              <a:t>-1</a:t>
            </a:r>
            <a:r>
              <a:rPr lang="en-GB"/>
              <a:t> M</a:t>
            </a:r>
            <a:r>
              <a:rPr lang="en-GB" baseline="-25000"/>
              <a:t>A</a:t>
            </a:r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824913" cy="1143000"/>
          </a:xfrm>
        </p:spPr>
        <p:txBody>
          <a:bodyPr/>
          <a:lstStyle/>
          <a:p>
            <a:r>
              <a:rPr lang="en-GB"/>
              <a:t>Left- and Right-handed Coordinate Systems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50975"/>
            <a:ext cx="9182100" cy="1824038"/>
          </a:xfrm>
        </p:spPr>
        <p:txBody>
          <a:bodyPr/>
          <a:lstStyle/>
          <a:p>
            <a:r>
              <a:rPr lang="en-GB" sz="2000"/>
              <a:t>NIfTI format files are stored in either a left- or right-handed system</a:t>
            </a:r>
          </a:p>
          <a:p>
            <a:pPr lvl="1"/>
            <a:r>
              <a:rPr lang="en-GB" sz="1800"/>
              <a:t>Indicated in the header</a:t>
            </a:r>
          </a:p>
          <a:p>
            <a:r>
              <a:rPr lang="en-GB" sz="2000"/>
              <a:t>Talairach &amp; Tournoux uses a right-handed system</a:t>
            </a:r>
          </a:p>
          <a:p>
            <a:r>
              <a:rPr lang="en-GB" sz="2000"/>
              <a:t>Mapping between them sometimes requires a flip</a:t>
            </a:r>
          </a:p>
          <a:p>
            <a:pPr lvl="1"/>
            <a:r>
              <a:rPr lang="en-GB" sz="1800"/>
              <a:t>Affine transform has a negative determinant</a:t>
            </a:r>
          </a:p>
        </p:txBody>
      </p:sp>
      <p:pic>
        <p:nvPicPr>
          <p:cNvPr id="247814" name="Picture 6" descr="handednes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454400"/>
            <a:ext cx="7481888" cy="340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170318480</TotalTime>
  <Pages>19</Pages>
  <Words>1314</Words>
  <Application>Microsoft Office PowerPoint</Application>
  <PresentationFormat>A4 Paper (210x297 mm)</PresentationFormat>
  <Paragraphs>237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Contemporary Portrait</vt:lpstr>
      <vt:lpstr>Equation</vt:lpstr>
      <vt:lpstr> fMRI Preprocessing John Ashburner </vt:lpstr>
      <vt:lpstr>Contents</vt:lpstr>
      <vt:lpstr>Rigid-Body Transformations</vt:lpstr>
      <vt:lpstr>Image Registration</vt:lpstr>
      <vt:lpstr>2D Affine Transforms</vt:lpstr>
      <vt:lpstr>2D Affine Transforms</vt:lpstr>
      <vt:lpstr>3D Rigid-body Transformations</vt:lpstr>
      <vt:lpstr>Voxel-to-world Transforms</vt:lpstr>
      <vt:lpstr>Left- and Right-handed Coordinate Systems</vt:lpstr>
      <vt:lpstr>Optimisation</vt:lpstr>
      <vt:lpstr>Objective Functions</vt:lpstr>
      <vt:lpstr>Simple Interpolation</vt:lpstr>
      <vt:lpstr>B-spline Interpolation</vt:lpstr>
      <vt:lpstr>Contents</vt:lpstr>
      <vt:lpstr>Pre-processing Overview</vt:lpstr>
      <vt:lpstr>Mean-squared Difference</vt:lpstr>
      <vt:lpstr>Residual Errors from aligned fMRI</vt:lpstr>
      <vt:lpstr>Movement by Distortion Interaction of fMRI</vt:lpstr>
      <vt:lpstr>Movement by distortion interaction</vt:lpstr>
      <vt:lpstr>Correcting for distortion changes using Unwarp</vt:lpstr>
      <vt:lpstr>PowerPoint Presentation</vt:lpstr>
      <vt:lpstr>Coregistration maximises Mutual Information</vt:lpstr>
      <vt:lpstr>Contents</vt:lpstr>
      <vt:lpstr>Pre-processing Overview</vt:lpstr>
      <vt:lpstr>Alternative Pipeline</vt:lpstr>
      <vt:lpstr>Spatial Normalisation</vt:lpstr>
      <vt:lpstr>Segmentation</vt:lpstr>
      <vt:lpstr>Tissue Probability Maps</vt:lpstr>
      <vt:lpstr>Deforming the Tissue Probability Maps</vt:lpstr>
      <vt:lpstr>PowerPoint Presentation</vt:lpstr>
      <vt:lpstr>Smooth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</dc:title>
  <dc:subject>SPM Course Overheads</dc:subject>
  <dc:creator>WDCN</dc:creator>
  <cp:keywords>Statistical Parametric Mapping</cp:keywords>
  <cp:lastModifiedBy>Ged Ridgway</cp:lastModifiedBy>
  <cp:revision>192</cp:revision>
  <cp:lastPrinted>2004-05-04T13:58:27Z</cp:lastPrinted>
  <dcterms:created xsi:type="dcterms:W3CDTF">1996-05-14T17:42:09Z</dcterms:created>
  <dcterms:modified xsi:type="dcterms:W3CDTF">2012-05-21T08:44:05Z</dcterms:modified>
</cp:coreProperties>
</file>