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avi" ContentType="video/avi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45"/>
  </p:notesMasterIdLst>
  <p:handoutMasterIdLst>
    <p:handoutMasterId r:id="rId46"/>
  </p:handoutMasterIdLst>
  <p:sldIdLst>
    <p:sldId id="413" r:id="rId2"/>
    <p:sldId id="666" r:id="rId3"/>
    <p:sldId id="640" r:id="rId4"/>
    <p:sldId id="652" r:id="rId5"/>
    <p:sldId id="654" r:id="rId6"/>
    <p:sldId id="653" r:id="rId7"/>
    <p:sldId id="655" r:id="rId8"/>
    <p:sldId id="656" r:id="rId9"/>
    <p:sldId id="651" r:id="rId10"/>
    <p:sldId id="667" r:id="rId11"/>
    <p:sldId id="583" r:id="rId12"/>
    <p:sldId id="587" r:id="rId13"/>
    <p:sldId id="590" r:id="rId14"/>
    <p:sldId id="647" r:id="rId15"/>
    <p:sldId id="648" r:id="rId16"/>
    <p:sldId id="649" r:id="rId17"/>
    <p:sldId id="650" r:id="rId18"/>
    <p:sldId id="596" r:id="rId19"/>
    <p:sldId id="672" r:id="rId20"/>
    <p:sldId id="603" r:id="rId21"/>
    <p:sldId id="669" r:id="rId22"/>
    <p:sldId id="602" r:id="rId23"/>
    <p:sldId id="670" r:id="rId24"/>
    <p:sldId id="671" r:id="rId25"/>
    <p:sldId id="606" r:id="rId26"/>
    <p:sldId id="611" r:id="rId27"/>
    <p:sldId id="612" r:id="rId28"/>
    <p:sldId id="668" r:id="rId29"/>
    <p:sldId id="610" r:id="rId30"/>
    <p:sldId id="620" r:id="rId31"/>
    <p:sldId id="622" r:id="rId32"/>
    <p:sldId id="627" r:id="rId33"/>
    <p:sldId id="630" r:id="rId34"/>
    <p:sldId id="625" r:id="rId35"/>
    <p:sldId id="642" r:id="rId36"/>
    <p:sldId id="641" r:id="rId37"/>
    <p:sldId id="626" r:id="rId38"/>
    <p:sldId id="663" r:id="rId39"/>
    <p:sldId id="639" r:id="rId40"/>
    <p:sldId id="643" r:id="rId41"/>
    <p:sldId id="644" r:id="rId42"/>
    <p:sldId id="664" r:id="rId43"/>
    <p:sldId id="665" r:id="rId44"/>
  </p:sldIdLst>
  <p:sldSz cx="9906000" cy="6858000" type="A4"/>
  <p:notesSz cx="7102475" cy="10233025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 baseline="-250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 baseline="-250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 baseline="-250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 baseline="-250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 baseline="-250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000" kern="1200" baseline="-250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000" kern="1200" baseline="-250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000" kern="1200" baseline="-250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000" kern="1200" baseline="-250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8FEC8"/>
    <a:srgbClr val="009688"/>
    <a:srgbClr val="000000"/>
    <a:srgbClr val="006B61"/>
    <a:srgbClr val="037C03"/>
    <a:srgbClr val="FFFF00"/>
    <a:srgbClr val="000099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700" autoAdjust="0"/>
  </p:normalViewPr>
  <p:slideViewPr>
    <p:cSldViewPr snapToGrid="0" snapToObjects="1">
      <p:cViewPr>
        <p:scale>
          <a:sx n="75" d="100"/>
          <a:sy n="75" d="100"/>
        </p:scale>
        <p:origin x="-828" y="-3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54" d="100"/>
          <a:sy n="54" d="100"/>
        </p:scale>
        <p:origin x="-2220" y="-102"/>
      </p:cViewPr>
      <p:guideLst>
        <p:guide orient="horz" pos="3224"/>
        <p:guide pos="2238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85965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54555" cy="4741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5692" tIns="47845" rIns="95692" bIns="47845" numCol="1" anchor="t" anchorCtr="0" compatLnSpc="1">
            <a:prstTxWarp prst="textNoShape">
              <a:avLst/>
            </a:prstTxWarp>
          </a:bodyPr>
          <a:lstStyle>
            <a:lvl1pPr defTabSz="957189" eaLnBrk="0" hangingPunct="0">
              <a:defRPr sz="1300" baseline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9152" y="0"/>
            <a:ext cx="3054555" cy="4741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5692" tIns="47845" rIns="95692" bIns="47845" numCol="1" anchor="t" anchorCtr="0" compatLnSpc="1">
            <a:prstTxWarp prst="textNoShape">
              <a:avLst/>
            </a:prstTxWarp>
          </a:bodyPr>
          <a:lstStyle>
            <a:lvl1pPr algn="r" defTabSz="957189" eaLnBrk="0" hangingPunct="0">
              <a:defRPr sz="1300" baseline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35025" y="792163"/>
            <a:ext cx="5489575" cy="38004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5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4597" y="4827551"/>
            <a:ext cx="5225742" cy="46661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5692" tIns="47845" rIns="95692" bIns="478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95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32488"/>
            <a:ext cx="3054555" cy="4741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5692" tIns="47845" rIns="95692" bIns="47845" numCol="1" anchor="b" anchorCtr="0" compatLnSpc="1">
            <a:prstTxWarp prst="textNoShape">
              <a:avLst/>
            </a:prstTxWarp>
          </a:bodyPr>
          <a:lstStyle>
            <a:lvl1pPr defTabSz="957189" eaLnBrk="0" hangingPunct="0">
              <a:defRPr sz="1300" baseline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5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9152" y="9732488"/>
            <a:ext cx="3054555" cy="4741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5692" tIns="47845" rIns="95692" bIns="47845" numCol="1" anchor="b" anchorCtr="0" compatLnSpc="1">
            <a:prstTxWarp prst="textNoShape">
              <a:avLst/>
            </a:prstTxWarp>
          </a:bodyPr>
          <a:lstStyle>
            <a:lvl1pPr algn="r" defTabSz="957189" eaLnBrk="0" hangingPunct="0">
              <a:defRPr sz="1300" baseline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A701A147-3525-4F9D-BDD0-41A1E0BD23B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83272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189" eaLnBrk="0" hangingPunct="0">
              <a:defRPr sz="2100" baseline="-25000">
                <a:solidFill>
                  <a:schemeClr val="tx1"/>
                </a:solidFill>
                <a:latin typeface="Comic Sans MS" pitchFamily="66" charset="0"/>
              </a:defRPr>
            </a:lvl1pPr>
            <a:lvl2pPr marL="779069" indent="-299642" defTabSz="957189" eaLnBrk="0" hangingPunct="0">
              <a:defRPr sz="2100" baseline="-25000">
                <a:solidFill>
                  <a:schemeClr val="tx1"/>
                </a:solidFill>
                <a:latin typeface="Comic Sans MS" pitchFamily="66" charset="0"/>
              </a:defRPr>
            </a:lvl2pPr>
            <a:lvl3pPr marL="1198567" indent="-239713" defTabSz="957189" eaLnBrk="0" hangingPunct="0">
              <a:defRPr sz="2100" baseline="-25000">
                <a:solidFill>
                  <a:schemeClr val="tx1"/>
                </a:solidFill>
                <a:latin typeface="Comic Sans MS" pitchFamily="66" charset="0"/>
              </a:defRPr>
            </a:lvl3pPr>
            <a:lvl4pPr marL="1677994" indent="-239713" defTabSz="957189" eaLnBrk="0" hangingPunct="0">
              <a:defRPr sz="2100" baseline="-25000">
                <a:solidFill>
                  <a:schemeClr val="tx1"/>
                </a:solidFill>
                <a:latin typeface="Comic Sans MS" pitchFamily="66" charset="0"/>
              </a:defRPr>
            </a:lvl4pPr>
            <a:lvl5pPr marL="2157420" indent="-239713" defTabSz="957189" eaLnBrk="0" hangingPunct="0">
              <a:defRPr sz="2100" baseline="-25000">
                <a:solidFill>
                  <a:schemeClr val="tx1"/>
                </a:solidFill>
                <a:latin typeface="Comic Sans MS" pitchFamily="66" charset="0"/>
              </a:defRPr>
            </a:lvl5pPr>
            <a:lvl6pPr marL="2636846" indent="-239713" defTabSz="957189" eaLnBrk="0" fontAlgn="base" hangingPunct="0">
              <a:spcBef>
                <a:spcPct val="0"/>
              </a:spcBef>
              <a:spcAft>
                <a:spcPct val="0"/>
              </a:spcAft>
              <a:defRPr sz="2100" baseline="-25000">
                <a:solidFill>
                  <a:schemeClr val="tx1"/>
                </a:solidFill>
                <a:latin typeface="Comic Sans MS" pitchFamily="66" charset="0"/>
              </a:defRPr>
            </a:lvl6pPr>
            <a:lvl7pPr marL="3116273" indent="-239713" defTabSz="957189" eaLnBrk="0" fontAlgn="base" hangingPunct="0">
              <a:spcBef>
                <a:spcPct val="0"/>
              </a:spcBef>
              <a:spcAft>
                <a:spcPct val="0"/>
              </a:spcAft>
              <a:defRPr sz="2100" baseline="-25000">
                <a:solidFill>
                  <a:schemeClr val="tx1"/>
                </a:solidFill>
                <a:latin typeface="Comic Sans MS" pitchFamily="66" charset="0"/>
              </a:defRPr>
            </a:lvl7pPr>
            <a:lvl8pPr marL="3595700" indent="-239713" defTabSz="957189" eaLnBrk="0" fontAlgn="base" hangingPunct="0">
              <a:spcBef>
                <a:spcPct val="0"/>
              </a:spcBef>
              <a:spcAft>
                <a:spcPct val="0"/>
              </a:spcAft>
              <a:defRPr sz="2100" baseline="-25000">
                <a:solidFill>
                  <a:schemeClr val="tx1"/>
                </a:solidFill>
                <a:latin typeface="Comic Sans MS" pitchFamily="66" charset="0"/>
              </a:defRPr>
            </a:lvl8pPr>
            <a:lvl9pPr marL="4075127" indent="-239713" defTabSz="957189" eaLnBrk="0" fontAlgn="base" hangingPunct="0">
              <a:spcBef>
                <a:spcPct val="0"/>
              </a:spcBef>
              <a:spcAft>
                <a:spcPct val="0"/>
              </a:spcAft>
              <a:defRPr sz="2100" baseline="-25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75D6A8AB-758F-4519-9EB8-82E4D322A3EF}" type="slidenum">
              <a:rPr lang="en-GB" sz="1300" baseline="0" smtClean="0">
                <a:solidFill>
                  <a:schemeClr val="bg2"/>
                </a:solidFill>
              </a:rPr>
              <a:pPr/>
              <a:t>1</a:t>
            </a:fld>
            <a:endParaRPr lang="en-GB" sz="1300" baseline="0" dirty="0" smtClean="0">
              <a:solidFill>
                <a:schemeClr val="bg2"/>
              </a:solidFill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GB" dirty="0" smtClean="0"/>
              <a:t> Recent papers comparing different approaches have favoured more flexible methods</a:t>
            </a:r>
          </a:p>
          <a:p>
            <a:pPr>
              <a:buFont typeface="Arial" charset="0"/>
              <a:buChar char="•"/>
            </a:pPr>
            <a:r>
              <a:rPr lang="en-GB" dirty="0" smtClean="0"/>
              <a:t> DARTEL usually outperforms DCT normalisation</a:t>
            </a:r>
          </a:p>
          <a:p>
            <a:pPr lvl="1">
              <a:buFont typeface="Arial" charset="0"/>
              <a:buChar char="•"/>
            </a:pPr>
            <a:r>
              <a:rPr lang="en-GB" baseline="0" dirty="0" smtClean="0"/>
              <a:t> </a:t>
            </a:r>
            <a:r>
              <a:rPr lang="en-GB" dirty="0" smtClean="0"/>
              <a:t>Also comparable to the best algorithms from other software packages</a:t>
            </a:r>
            <a:br>
              <a:rPr lang="en-GB" dirty="0" smtClean="0"/>
            </a:br>
            <a:r>
              <a:rPr lang="en-GB" dirty="0" smtClean="0"/>
              <a:t>  (though note that DARTEL and others have many </a:t>
            </a:r>
            <a:r>
              <a:rPr lang="en-GB" dirty="0" err="1" smtClean="0"/>
              <a:t>tunable</a:t>
            </a:r>
            <a:r>
              <a:rPr lang="en-GB" dirty="0" smtClean="0"/>
              <a:t> parameters...)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1A147-3525-4F9D-BDD0-41A1E0BD23BF}" type="slidenum">
              <a:rPr lang="en-GB" smtClean="0"/>
              <a:pPr>
                <a:defRPr/>
              </a:pPr>
              <a:t>30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smtClean="0"/>
              <a:t>60 images from OASIS cross-sectional data  (as in VBM practical)</a:t>
            </a:r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189" eaLnBrk="0" hangingPunct="0">
              <a:defRPr sz="2100" baseline="-25000">
                <a:solidFill>
                  <a:schemeClr val="tx1"/>
                </a:solidFill>
                <a:latin typeface="Comic Sans MS" pitchFamily="66" charset="0"/>
              </a:defRPr>
            </a:lvl1pPr>
            <a:lvl2pPr marL="779069" indent="-299642" defTabSz="957189" eaLnBrk="0" hangingPunct="0">
              <a:defRPr sz="2100" baseline="-25000">
                <a:solidFill>
                  <a:schemeClr val="tx1"/>
                </a:solidFill>
                <a:latin typeface="Comic Sans MS" pitchFamily="66" charset="0"/>
              </a:defRPr>
            </a:lvl2pPr>
            <a:lvl3pPr marL="1198567" indent="-239713" defTabSz="957189" eaLnBrk="0" hangingPunct="0">
              <a:defRPr sz="2100" baseline="-25000">
                <a:solidFill>
                  <a:schemeClr val="tx1"/>
                </a:solidFill>
                <a:latin typeface="Comic Sans MS" pitchFamily="66" charset="0"/>
              </a:defRPr>
            </a:lvl3pPr>
            <a:lvl4pPr marL="1677994" indent="-239713" defTabSz="957189" eaLnBrk="0" hangingPunct="0">
              <a:defRPr sz="2100" baseline="-25000">
                <a:solidFill>
                  <a:schemeClr val="tx1"/>
                </a:solidFill>
                <a:latin typeface="Comic Sans MS" pitchFamily="66" charset="0"/>
              </a:defRPr>
            </a:lvl4pPr>
            <a:lvl5pPr marL="2157420" indent="-239713" defTabSz="957189" eaLnBrk="0" hangingPunct="0">
              <a:defRPr sz="2100" baseline="-25000">
                <a:solidFill>
                  <a:schemeClr val="tx1"/>
                </a:solidFill>
                <a:latin typeface="Comic Sans MS" pitchFamily="66" charset="0"/>
              </a:defRPr>
            </a:lvl5pPr>
            <a:lvl6pPr marL="2636846" indent="-239713" defTabSz="957189" eaLnBrk="0" fontAlgn="base" hangingPunct="0">
              <a:spcBef>
                <a:spcPct val="0"/>
              </a:spcBef>
              <a:spcAft>
                <a:spcPct val="0"/>
              </a:spcAft>
              <a:defRPr sz="2100" baseline="-25000">
                <a:solidFill>
                  <a:schemeClr val="tx1"/>
                </a:solidFill>
                <a:latin typeface="Comic Sans MS" pitchFamily="66" charset="0"/>
              </a:defRPr>
            </a:lvl6pPr>
            <a:lvl7pPr marL="3116273" indent="-239713" defTabSz="957189" eaLnBrk="0" fontAlgn="base" hangingPunct="0">
              <a:spcBef>
                <a:spcPct val="0"/>
              </a:spcBef>
              <a:spcAft>
                <a:spcPct val="0"/>
              </a:spcAft>
              <a:defRPr sz="2100" baseline="-25000">
                <a:solidFill>
                  <a:schemeClr val="tx1"/>
                </a:solidFill>
                <a:latin typeface="Comic Sans MS" pitchFamily="66" charset="0"/>
              </a:defRPr>
            </a:lvl7pPr>
            <a:lvl8pPr marL="3595700" indent="-239713" defTabSz="957189" eaLnBrk="0" fontAlgn="base" hangingPunct="0">
              <a:spcBef>
                <a:spcPct val="0"/>
              </a:spcBef>
              <a:spcAft>
                <a:spcPct val="0"/>
              </a:spcAft>
              <a:defRPr sz="2100" baseline="-25000">
                <a:solidFill>
                  <a:schemeClr val="tx1"/>
                </a:solidFill>
                <a:latin typeface="Comic Sans MS" pitchFamily="66" charset="0"/>
              </a:defRPr>
            </a:lvl8pPr>
            <a:lvl9pPr marL="4075127" indent="-239713" defTabSz="957189" eaLnBrk="0" fontAlgn="base" hangingPunct="0">
              <a:spcBef>
                <a:spcPct val="0"/>
              </a:spcBef>
              <a:spcAft>
                <a:spcPct val="0"/>
              </a:spcAft>
              <a:defRPr sz="2100" baseline="-25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38DB2BAA-6C50-4070-ABC7-FDBBF9A0F5EB}" type="slidenum">
              <a:rPr lang="en-GB" sz="1300" baseline="0" smtClean="0">
                <a:solidFill>
                  <a:schemeClr val="bg2"/>
                </a:solidFill>
              </a:rPr>
              <a:pPr/>
              <a:t>34</a:t>
            </a:fld>
            <a:endParaRPr lang="en-GB" sz="1300" baseline="0" dirty="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189" eaLnBrk="0" hangingPunct="0">
              <a:defRPr sz="2100" baseline="-25000">
                <a:solidFill>
                  <a:schemeClr val="tx1"/>
                </a:solidFill>
                <a:latin typeface="Comic Sans MS" pitchFamily="66" charset="0"/>
              </a:defRPr>
            </a:lvl1pPr>
            <a:lvl2pPr marL="779069" indent="-299642" defTabSz="957189" eaLnBrk="0" hangingPunct="0">
              <a:defRPr sz="2100" baseline="-25000">
                <a:solidFill>
                  <a:schemeClr val="tx1"/>
                </a:solidFill>
                <a:latin typeface="Comic Sans MS" pitchFamily="66" charset="0"/>
              </a:defRPr>
            </a:lvl2pPr>
            <a:lvl3pPr marL="1198567" indent="-239713" defTabSz="957189" eaLnBrk="0" hangingPunct="0">
              <a:defRPr sz="2100" baseline="-25000">
                <a:solidFill>
                  <a:schemeClr val="tx1"/>
                </a:solidFill>
                <a:latin typeface="Comic Sans MS" pitchFamily="66" charset="0"/>
              </a:defRPr>
            </a:lvl3pPr>
            <a:lvl4pPr marL="1677994" indent="-239713" defTabSz="957189" eaLnBrk="0" hangingPunct="0">
              <a:defRPr sz="2100" baseline="-25000">
                <a:solidFill>
                  <a:schemeClr val="tx1"/>
                </a:solidFill>
                <a:latin typeface="Comic Sans MS" pitchFamily="66" charset="0"/>
              </a:defRPr>
            </a:lvl4pPr>
            <a:lvl5pPr marL="2157420" indent="-239713" defTabSz="957189" eaLnBrk="0" hangingPunct="0">
              <a:defRPr sz="2100" baseline="-25000">
                <a:solidFill>
                  <a:schemeClr val="tx1"/>
                </a:solidFill>
                <a:latin typeface="Comic Sans MS" pitchFamily="66" charset="0"/>
              </a:defRPr>
            </a:lvl5pPr>
            <a:lvl6pPr marL="2636846" indent="-239713" defTabSz="957189" eaLnBrk="0" fontAlgn="base" hangingPunct="0">
              <a:spcBef>
                <a:spcPct val="0"/>
              </a:spcBef>
              <a:spcAft>
                <a:spcPct val="0"/>
              </a:spcAft>
              <a:defRPr sz="2100" baseline="-25000">
                <a:solidFill>
                  <a:schemeClr val="tx1"/>
                </a:solidFill>
                <a:latin typeface="Comic Sans MS" pitchFamily="66" charset="0"/>
              </a:defRPr>
            </a:lvl6pPr>
            <a:lvl7pPr marL="3116273" indent="-239713" defTabSz="957189" eaLnBrk="0" fontAlgn="base" hangingPunct="0">
              <a:spcBef>
                <a:spcPct val="0"/>
              </a:spcBef>
              <a:spcAft>
                <a:spcPct val="0"/>
              </a:spcAft>
              <a:defRPr sz="2100" baseline="-25000">
                <a:solidFill>
                  <a:schemeClr val="tx1"/>
                </a:solidFill>
                <a:latin typeface="Comic Sans MS" pitchFamily="66" charset="0"/>
              </a:defRPr>
            </a:lvl7pPr>
            <a:lvl8pPr marL="3595700" indent="-239713" defTabSz="957189" eaLnBrk="0" fontAlgn="base" hangingPunct="0">
              <a:spcBef>
                <a:spcPct val="0"/>
              </a:spcBef>
              <a:spcAft>
                <a:spcPct val="0"/>
              </a:spcAft>
              <a:defRPr sz="2100" baseline="-25000">
                <a:solidFill>
                  <a:schemeClr val="tx1"/>
                </a:solidFill>
                <a:latin typeface="Comic Sans MS" pitchFamily="66" charset="0"/>
              </a:defRPr>
            </a:lvl8pPr>
            <a:lvl9pPr marL="4075127" indent="-239713" defTabSz="957189" eaLnBrk="0" fontAlgn="base" hangingPunct="0">
              <a:spcBef>
                <a:spcPct val="0"/>
              </a:spcBef>
              <a:spcAft>
                <a:spcPct val="0"/>
              </a:spcAft>
              <a:defRPr sz="2100" baseline="-25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60E868B1-A146-4D3B-A165-CDB6AE4F28B8}" type="slidenum">
              <a:rPr lang="en-GB" sz="1300" baseline="0" smtClean="0">
                <a:solidFill>
                  <a:schemeClr val="bg2"/>
                </a:solidFill>
              </a:rPr>
              <a:pPr/>
              <a:t>12</a:t>
            </a:fld>
            <a:endParaRPr lang="en-GB" sz="1300" baseline="0" dirty="0" smtClean="0">
              <a:solidFill>
                <a:schemeClr val="bg2"/>
              </a:solidFill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E99887-E134-420C-814B-C522E6A50BF6}" type="slidenum">
              <a:rPr lang="en-GB" smtClean="0"/>
              <a:pPr/>
              <a:t>16</a:t>
            </a:fld>
            <a:endParaRPr lang="en-GB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E99887-E134-420C-814B-C522E6A50BF6}" type="slidenum">
              <a:rPr lang="en-GB" smtClean="0"/>
              <a:pPr/>
              <a:t>17</a:t>
            </a:fld>
            <a:endParaRPr lang="en-GB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Clarify, modulation not a step (as spm2) but an option in the segment and the normalise GUIs</a:t>
            </a:r>
            <a:endParaRPr lang="en-GB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189" eaLnBrk="0" hangingPunct="0">
              <a:defRPr sz="2100" baseline="-25000">
                <a:solidFill>
                  <a:schemeClr val="tx1"/>
                </a:solidFill>
                <a:latin typeface="Comic Sans MS" pitchFamily="66" charset="0"/>
              </a:defRPr>
            </a:lvl1pPr>
            <a:lvl2pPr marL="779069" indent="-299642" defTabSz="957189" eaLnBrk="0" hangingPunct="0">
              <a:defRPr sz="2100" baseline="-25000">
                <a:solidFill>
                  <a:schemeClr val="tx1"/>
                </a:solidFill>
                <a:latin typeface="Comic Sans MS" pitchFamily="66" charset="0"/>
              </a:defRPr>
            </a:lvl2pPr>
            <a:lvl3pPr marL="1198567" indent="-239713" defTabSz="957189" eaLnBrk="0" hangingPunct="0">
              <a:defRPr sz="2100" baseline="-25000">
                <a:solidFill>
                  <a:schemeClr val="tx1"/>
                </a:solidFill>
                <a:latin typeface="Comic Sans MS" pitchFamily="66" charset="0"/>
              </a:defRPr>
            </a:lvl3pPr>
            <a:lvl4pPr marL="1677994" indent="-239713" defTabSz="957189" eaLnBrk="0" hangingPunct="0">
              <a:defRPr sz="2100" baseline="-25000">
                <a:solidFill>
                  <a:schemeClr val="tx1"/>
                </a:solidFill>
                <a:latin typeface="Comic Sans MS" pitchFamily="66" charset="0"/>
              </a:defRPr>
            </a:lvl4pPr>
            <a:lvl5pPr marL="2157420" indent="-239713" defTabSz="957189" eaLnBrk="0" hangingPunct="0">
              <a:defRPr sz="2100" baseline="-25000">
                <a:solidFill>
                  <a:schemeClr val="tx1"/>
                </a:solidFill>
                <a:latin typeface="Comic Sans MS" pitchFamily="66" charset="0"/>
              </a:defRPr>
            </a:lvl5pPr>
            <a:lvl6pPr marL="2636846" indent="-239713" defTabSz="957189" eaLnBrk="0" fontAlgn="base" hangingPunct="0">
              <a:spcBef>
                <a:spcPct val="0"/>
              </a:spcBef>
              <a:spcAft>
                <a:spcPct val="0"/>
              </a:spcAft>
              <a:defRPr sz="2100" baseline="-25000">
                <a:solidFill>
                  <a:schemeClr val="tx1"/>
                </a:solidFill>
                <a:latin typeface="Comic Sans MS" pitchFamily="66" charset="0"/>
              </a:defRPr>
            </a:lvl6pPr>
            <a:lvl7pPr marL="3116273" indent="-239713" defTabSz="957189" eaLnBrk="0" fontAlgn="base" hangingPunct="0">
              <a:spcBef>
                <a:spcPct val="0"/>
              </a:spcBef>
              <a:spcAft>
                <a:spcPct val="0"/>
              </a:spcAft>
              <a:defRPr sz="2100" baseline="-25000">
                <a:solidFill>
                  <a:schemeClr val="tx1"/>
                </a:solidFill>
                <a:latin typeface="Comic Sans MS" pitchFamily="66" charset="0"/>
              </a:defRPr>
            </a:lvl7pPr>
            <a:lvl8pPr marL="3595700" indent="-239713" defTabSz="957189" eaLnBrk="0" fontAlgn="base" hangingPunct="0">
              <a:spcBef>
                <a:spcPct val="0"/>
              </a:spcBef>
              <a:spcAft>
                <a:spcPct val="0"/>
              </a:spcAft>
              <a:defRPr sz="2100" baseline="-25000">
                <a:solidFill>
                  <a:schemeClr val="tx1"/>
                </a:solidFill>
                <a:latin typeface="Comic Sans MS" pitchFamily="66" charset="0"/>
              </a:defRPr>
            </a:lvl8pPr>
            <a:lvl9pPr marL="4075127" indent="-239713" defTabSz="957189" eaLnBrk="0" fontAlgn="base" hangingPunct="0">
              <a:spcBef>
                <a:spcPct val="0"/>
              </a:spcBef>
              <a:spcAft>
                <a:spcPct val="0"/>
              </a:spcAft>
              <a:defRPr sz="2100" baseline="-25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E3F46808-D135-4CA9-B4D7-69AE194000DB}" type="slidenum">
              <a:rPr lang="en-GB" sz="1300" baseline="0" smtClean="0">
                <a:solidFill>
                  <a:schemeClr val="bg2"/>
                </a:solidFill>
              </a:rPr>
              <a:pPr/>
              <a:t>18</a:t>
            </a:fld>
            <a:endParaRPr lang="en-GB" sz="1300" baseline="0" dirty="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189" eaLnBrk="0" hangingPunct="0">
              <a:defRPr sz="2100" baseline="-25000">
                <a:solidFill>
                  <a:schemeClr val="tx1"/>
                </a:solidFill>
                <a:latin typeface="Comic Sans MS" pitchFamily="66" charset="0"/>
              </a:defRPr>
            </a:lvl1pPr>
            <a:lvl2pPr marL="779069" indent="-299642" defTabSz="957189" eaLnBrk="0" hangingPunct="0">
              <a:defRPr sz="2100" baseline="-25000">
                <a:solidFill>
                  <a:schemeClr val="tx1"/>
                </a:solidFill>
                <a:latin typeface="Comic Sans MS" pitchFamily="66" charset="0"/>
              </a:defRPr>
            </a:lvl2pPr>
            <a:lvl3pPr marL="1198567" indent="-239713" defTabSz="957189" eaLnBrk="0" hangingPunct="0">
              <a:defRPr sz="2100" baseline="-25000">
                <a:solidFill>
                  <a:schemeClr val="tx1"/>
                </a:solidFill>
                <a:latin typeface="Comic Sans MS" pitchFamily="66" charset="0"/>
              </a:defRPr>
            </a:lvl3pPr>
            <a:lvl4pPr marL="1677994" indent="-239713" defTabSz="957189" eaLnBrk="0" hangingPunct="0">
              <a:defRPr sz="2100" baseline="-25000">
                <a:solidFill>
                  <a:schemeClr val="tx1"/>
                </a:solidFill>
                <a:latin typeface="Comic Sans MS" pitchFamily="66" charset="0"/>
              </a:defRPr>
            </a:lvl4pPr>
            <a:lvl5pPr marL="2157420" indent="-239713" defTabSz="957189" eaLnBrk="0" hangingPunct="0">
              <a:defRPr sz="2100" baseline="-25000">
                <a:solidFill>
                  <a:schemeClr val="tx1"/>
                </a:solidFill>
                <a:latin typeface="Comic Sans MS" pitchFamily="66" charset="0"/>
              </a:defRPr>
            </a:lvl5pPr>
            <a:lvl6pPr marL="2636846" indent="-239713" defTabSz="957189" eaLnBrk="0" fontAlgn="base" hangingPunct="0">
              <a:spcBef>
                <a:spcPct val="0"/>
              </a:spcBef>
              <a:spcAft>
                <a:spcPct val="0"/>
              </a:spcAft>
              <a:defRPr sz="2100" baseline="-25000">
                <a:solidFill>
                  <a:schemeClr val="tx1"/>
                </a:solidFill>
                <a:latin typeface="Comic Sans MS" pitchFamily="66" charset="0"/>
              </a:defRPr>
            </a:lvl6pPr>
            <a:lvl7pPr marL="3116273" indent="-239713" defTabSz="957189" eaLnBrk="0" fontAlgn="base" hangingPunct="0">
              <a:spcBef>
                <a:spcPct val="0"/>
              </a:spcBef>
              <a:spcAft>
                <a:spcPct val="0"/>
              </a:spcAft>
              <a:defRPr sz="2100" baseline="-25000">
                <a:solidFill>
                  <a:schemeClr val="tx1"/>
                </a:solidFill>
                <a:latin typeface="Comic Sans MS" pitchFamily="66" charset="0"/>
              </a:defRPr>
            </a:lvl7pPr>
            <a:lvl8pPr marL="3595700" indent="-239713" defTabSz="957189" eaLnBrk="0" fontAlgn="base" hangingPunct="0">
              <a:spcBef>
                <a:spcPct val="0"/>
              </a:spcBef>
              <a:spcAft>
                <a:spcPct val="0"/>
              </a:spcAft>
              <a:defRPr sz="2100" baseline="-25000">
                <a:solidFill>
                  <a:schemeClr val="tx1"/>
                </a:solidFill>
                <a:latin typeface="Comic Sans MS" pitchFamily="66" charset="0"/>
              </a:defRPr>
            </a:lvl8pPr>
            <a:lvl9pPr marL="4075127" indent="-239713" defTabSz="957189" eaLnBrk="0" fontAlgn="base" hangingPunct="0">
              <a:spcBef>
                <a:spcPct val="0"/>
              </a:spcBef>
              <a:spcAft>
                <a:spcPct val="0"/>
              </a:spcAft>
              <a:defRPr sz="2100" baseline="-25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E3F46808-D135-4CA9-B4D7-69AE194000DB}" type="slidenum">
              <a:rPr lang="en-GB" sz="1300" baseline="0" smtClean="0">
                <a:solidFill>
                  <a:schemeClr val="bg2"/>
                </a:solidFill>
              </a:rPr>
              <a:pPr/>
              <a:t>19</a:t>
            </a:fld>
            <a:endParaRPr lang="en-GB" sz="1300" baseline="0" dirty="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C9A4A-84A4-473B-8EA4-D0AE89837A5A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35472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189" eaLnBrk="0" hangingPunct="0">
              <a:defRPr sz="2100" baseline="-25000">
                <a:solidFill>
                  <a:schemeClr val="tx1"/>
                </a:solidFill>
                <a:latin typeface="Comic Sans MS" pitchFamily="66" charset="0"/>
              </a:defRPr>
            </a:lvl1pPr>
            <a:lvl2pPr marL="779069" indent="-299642" defTabSz="957189" eaLnBrk="0" hangingPunct="0">
              <a:defRPr sz="2100" baseline="-25000">
                <a:solidFill>
                  <a:schemeClr val="tx1"/>
                </a:solidFill>
                <a:latin typeface="Comic Sans MS" pitchFamily="66" charset="0"/>
              </a:defRPr>
            </a:lvl2pPr>
            <a:lvl3pPr marL="1198567" indent="-239713" defTabSz="957189" eaLnBrk="0" hangingPunct="0">
              <a:defRPr sz="2100" baseline="-25000">
                <a:solidFill>
                  <a:schemeClr val="tx1"/>
                </a:solidFill>
                <a:latin typeface="Comic Sans MS" pitchFamily="66" charset="0"/>
              </a:defRPr>
            </a:lvl3pPr>
            <a:lvl4pPr marL="1677994" indent="-239713" defTabSz="957189" eaLnBrk="0" hangingPunct="0">
              <a:defRPr sz="2100" baseline="-25000">
                <a:solidFill>
                  <a:schemeClr val="tx1"/>
                </a:solidFill>
                <a:latin typeface="Comic Sans MS" pitchFamily="66" charset="0"/>
              </a:defRPr>
            </a:lvl4pPr>
            <a:lvl5pPr marL="2157420" indent="-239713" defTabSz="957189" eaLnBrk="0" hangingPunct="0">
              <a:defRPr sz="2100" baseline="-25000">
                <a:solidFill>
                  <a:schemeClr val="tx1"/>
                </a:solidFill>
                <a:latin typeface="Comic Sans MS" pitchFamily="66" charset="0"/>
              </a:defRPr>
            </a:lvl5pPr>
            <a:lvl6pPr marL="2636846" indent="-239713" defTabSz="957189" eaLnBrk="0" fontAlgn="base" hangingPunct="0">
              <a:spcBef>
                <a:spcPct val="0"/>
              </a:spcBef>
              <a:spcAft>
                <a:spcPct val="0"/>
              </a:spcAft>
              <a:defRPr sz="2100" baseline="-25000">
                <a:solidFill>
                  <a:schemeClr val="tx1"/>
                </a:solidFill>
                <a:latin typeface="Comic Sans MS" pitchFamily="66" charset="0"/>
              </a:defRPr>
            </a:lvl6pPr>
            <a:lvl7pPr marL="3116273" indent="-239713" defTabSz="957189" eaLnBrk="0" fontAlgn="base" hangingPunct="0">
              <a:spcBef>
                <a:spcPct val="0"/>
              </a:spcBef>
              <a:spcAft>
                <a:spcPct val="0"/>
              </a:spcAft>
              <a:defRPr sz="2100" baseline="-25000">
                <a:solidFill>
                  <a:schemeClr val="tx1"/>
                </a:solidFill>
                <a:latin typeface="Comic Sans MS" pitchFamily="66" charset="0"/>
              </a:defRPr>
            </a:lvl7pPr>
            <a:lvl8pPr marL="3595700" indent="-239713" defTabSz="957189" eaLnBrk="0" fontAlgn="base" hangingPunct="0">
              <a:spcBef>
                <a:spcPct val="0"/>
              </a:spcBef>
              <a:spcAft>
                <a:spcPct val="0"/>
              </a:spcAft>
              <a:defRPr sz="2100" baseline="-25000">
                <a:solidFill>
                  <a:schemeClr val="tx1"/>
                </a:solidFill>
                <a:latin typeface="Comic Sans MS" pitchFamily="66" charset="0"/>
              </a:defRPr>
            </a:lvl8pPr>
            <a:lvl9pPr marL="4075127" indent="-239713" defTabSz="957189" eaLnBrk="0" fontAlgn="base" hangingPunct="0">
              <a:spcBef>
                <a:spcPct val="0"/>
              </a:spcBef>
              <a:spcAft>
                <a:spcPct val="0"/>
              </a:spcAft>
              <a:defRPr sz="2100" baseline="-25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6F0B0EF3-9632-431C-A6A3-5F2760FBF704}" type="slidenum">
              <a:rPr lang="en-GB" sz="1300" baseline="0" smtClean="0">
                <a:solidFill>
                  <a:schemeClr val="bg2"/>
                </a:solidFill>
              </a:rPr>
              <a:pPr/>
              <a:t>26</a:t>
            </a:fld>
            <a:endParaRPr lang="en-GB" sz="1300" baseline="0" dirty="0" smtClean="0">
              <a:solidFill>
                <a:schemeClr val="bg2"/>
              </a:solidFill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189" eaLnBrk="0" hangingPunct="0">
              <a:defRPr sz="2100" baseline="-25000">
                <a:solidFill>
                  <a:schemeClr val="tx1"/>
                </a:solidFill>
                <a:latin typeface="Comic Sans MS" pitchFamily="66" charset="0"/>
              </a:defRPr>
            </a:lvl1pPr>
            <a:lvl2pPr marL="779069" indent="-299642" defTabSz="957189" eaLnBrk="0" hangingPunct="0">
              <a:defRPr sz="2100" baseline="-25000">
                <a:solidFill>
                  <a:schemeClr val="tx1"/>
                </a:solidFill>
                <a:latin typeface="Comic Sans MS" pitchFamily="66" charset="0"/>
              </a:defRPr>
            </a:lvl2pPr>
            <a:lvl3pPr marL="1198567" indent="-239713" defTabSz="957189" eaLnBrk="0" hangingPunct="0">
              <a:defRPr sz="2100" baseline="-25000">
                <a:solidFill>
                  <a:schemeClr val="tx1"/>
                </a:solidFill>
                <a:latin typeface="Comic Sans MS" pitchFamily="66" charset="0"/>
              </a:defRPr>
            </a:lvl3pPr>
            <a:lvl4pPr marL="1677994" indent="-239713" defTabSz="957189" eaLnBrk="0" hangingPunct="0">
              <a:defRPr sz="2100" baseline="-25000">
                <a:solidFill>
                  <a:schemeClr val="tx1"/>
                </a:solidFill>
                <a:latin typeface="Comic Sans MS" pitchFamily="66" charset="0"/>
              </a:defRPr>
            </a:lvl4pPr>
            <a:lvl5pPr marL="2157420" indent="-239713" defTabSz="957189" eaLnBrk="0" hangingPunct="0">
              <a:defRPr sz="2100" baseline="-25000">
                <a:solidFill>
                  <a:schemeClr val="tx1"/>
                </a:solidFill>
                <a:latin typeface="Comic Sans MS" pitchFamily="66" charset="0"/>
              </a:defRPr>
            </a:lvl5pPr>
            <a:lvl6pPr marL="2636846" indent="-239713" defTabSz="957189" eaLnBrk="0" fontAlgn="base" hangingPunct="0">
              <a:spcBef>
                <a:spcPct val="0"/>
              </a:spcBef>
              <a:spcAft>
                <a:spcPct val="0"/>
              </a:spcAft>
              <a:defRPr sz="2100" baseline="-25000">
                <a:solidFill>
                  <a:schemeClr val="tx1"/>
                </a:solidFill>
                <a:latin typeface="Comic Sans MS" pitchFamily="66" charset="0"/>
              </a:defRPr>
            </a:lvl6pPr>
            <a:lvl7pPr marL="3116273" indent="-239713" defTabSz="957189" eaLnBrk="0" fontAlgn="base" hangingPunct="0">
              <a:spcBef>
                <a:spcPct val="0"/>
              </a:spcBef>
              <a:spcAft>
                <a:spcPct val="0"/>
              </a:spcAft>
              <a:defRPr sz="2100" baseline="-25000">
                <a:solidFill>
                  <a:schemeClr val="tx1"/>
                </a:solidFill>
                <a:latin typeface="Comic Sans MS" pitchFamily="66" charset="0"/>
              </a:defRPr>
            </a:lvl7pPr>
            <a:lvl8pPr marL="3595700" indent="-239713" defTabSz="957189" eaLnBrk="0" fontAlgn="base" hangingPunct="0">
              <a:spcBef>
                <a:spcPct val="0"/>
              </a:spcBef>
              <a:spcAft>
                <a:spcPct val="0"/>
              </a:spcAft>
              <a:defRPr sz="2100" baseline="-25000">
                <a:solidFill>
                  <a:schemeClr val="tx1"/>
                </a:solidFill>
                <a:latin typeface="Comic Sans MS" pitchFamily="66" charset="0"/>
              </a:defRPr>
            </a:lvl8pPr>
            <a:lvl9pPr marL="4075127" indent="-239713" defTabSz="957189" eaLnBrk="0" fontAlgn="base" hangingPunct="0">
              <a:spcBef>
                <a:spcPct val="0"/>
              </a:spcBef>
              <a:spcAft>
                <a:spcPct val="0"/>
              </a:spcAft>
              <a:defRPr sz="2100" baseline="-25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8AAA8A2C-9872-4812-A731-EE84842D6263}" type="slidenum">
              <a:rPr lang="en-GB" sz="1300" baseline="0" smtClean="0">
                <a:solidFill>
                  <a:schemeClr val="bg2"/>
                </a:solidFill>
              </a:rPr>
              <a:pPr/>
              <a:t>27</a:t>
            </a:fld>
            <a:endParaRPr lang="en-GB" sz="1300" baseline="0" dirty="0" smtClean="0">
              <a:solidFill>
                <a:schemeClr val="bg2"/>
              </a:solidFill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685800"/>
            <a:ext cx="8364538" cy="2743200"/>
          </a:xfrm>
        </p:spPr>
        <p:txBody>
          <a:bodyPr/>
          <a:lstStyle>
            <a:lvl1pPr algn="ctr">
              <a:defRPr sz="6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11400" y="3886200"/>
            <a:ext cx="6934200" cy="177165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69938" y="6229350"/>
            <a:ext cx="2092325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11538" y="6229350"/>
            <a:ext cx="3082925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54863" y="6229350"/>
            <a:ext cx="19812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A3B84616-4BBC-4BF6-9073-32123CCFC8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210817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E4A742-F036-4631-A14F-E30C32AE27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977735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28600"/>
            <a:ext cx="23622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228600"/>
            <a:ext cx="69342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DB3C1-409E-407E-9E3F-EDFD0F65DF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635416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9448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371600"/>
            <a:ext cx="46482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029200" y="1371600"/>
            <a:ext cx="4648200" cy="48768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E61A15-D34E-4C2C-AA91-279A56D254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088413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887" y="0"/>
            <a:ext cx="8915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19B75-784B-4D64-94EE-4B5CC1F78FC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9739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itchFamily="34" charset="0"/>
              <a:buChar char="•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Arial" pitchFamily="34" charset="0"/>
              <a:buChar char="•"/>
              <a:defRPr/>
            </a:lvl3pPr>
            <a:lvl4pPr>
              <a:buFont typeface="Arial" pitchFamily="34" charset="0"/>
              <a:buChar char="•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7F4D27-7A31-41FE-B209-8FDB3FBB67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571968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8AC778-01B5-4EF1-9E30-05B4757596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25583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6482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371600"/>
            <a:ext cx="46482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68365C-5679-4534-A31A-1DE8E3E78F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107305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64F6E1-F6D0-45B1-928D-F1207FCE98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739620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5C4B13-BDD2-4DFD-866C-C166CA9374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85103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2C80B5-D261-484D-A16E-7BE8B7F1AF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307606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821555-918F-4C84-B93F-E6AD8D93FC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176569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DBCED8-5F87-4DE6-B5D6-8D7503E3D9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22634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228600"/>
            <a:ext cx="9448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94488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781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8313" y="622935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400" baseline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81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29350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sz="1400" baseline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81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91388" y="622935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400" baseline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F43415FE-318F-4FA7-B89C-F4C7D636C0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70" r:id="rId13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0000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000099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000099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000099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000099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000099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000099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000099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0000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120000"/>
        <a:buFont typeface="Arial" pitchFamily="34" charset="0"/>
        <a:buChar char="•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120000"/>
        <a:buFont typeface="Arial" pitchFamily="34" charset="0"/>
        <a:buChar char="•"/>
        <a:defRPr kumimoji="1"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120000"/>
        <a:buFont typeface="Arial" pitchFamily="34" charset="0"/>
        <a:buChar char="•"/>
        <a:defRPr kumimoji="1"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120000"/>
        <a:buFont typeface="Arial" pitchFamily="34" charset="0"/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120000"/>
        <a:buFont typeface="Arial" pitchFamily="34" charset="0"/>
        <a:buChar char="•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9900CC"/>
        </a:buClr>
        <a:buChar char="*"/>
        <a:defRPr kumimoji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9900CC"/>
        </a:buClr>
        <a:buChar char="*"/>
        <a:defRPr kumimoji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9900CC"/>
        </a:buClr>
        <a:buChar char="*"/>
        <a:defRPr kumimoji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9900CC"/>
        </a:buClr>
        <a:buChar char="*"/>
        <a:defRPr kumimoji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9.wmf"/><Relationship Id="rId4" Type="http://schemas.openxmlformats.org/officeDocument/2006/relationships/image" Target="../media/image10.png"/><Relationship Id="rId9" Type="http://schemas.openxmlformats.org/officeDocument/2006/relationships/oleObject" Target="../embeddings/oleObject3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1016/j.neuroimage.2010.06.025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4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il.ion.ucl.ac.uk/spm/ext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jnnp.bmj.com/content/76/5/650.abstract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x.doi.org/10.1016/j.neuroimage.2009.05.097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9938" y="685800"/>
            <a:ext cx="8366125" cy="2743200"/>
          </a:xfrm>
        </p:spPr>
        <p:txBody>
          <a:bodyPr lIns="90488" tIns="44450" rIns="90488" bIns="44450" anchor="ctr"/>
          <a:lstStyle/>
          <a:p>
            <a:r>
              <a:rPr lang="en-GB" sz="4800" dirty="0" smtClean="0"/>
              <a:t>FIL SPM </a:t>
            </a:r>
            <a:r>
              <a:rPr lang="en-GB" sz="4800" dirty="0"/>
              <a:t>Course </a:t>
            </a:r>
            <a:r>
              <a:rPr lang="en-GB" sz="4800" dirty="0" smtClean="0"/>
              <a:t>Oct 2012</a:t>
            </a:r>
            <a:br>
              <a:rPr lang="en-GB" sz="4800" dirty="0" smtClean="0"/>
            </a:br>
            <a:r>
              <a:rPr lang="en-GB" sz="4800" dirty="0" smtClean="0"/>
              <a:t/>
            </a:r>
            <a:br>
              <a:rPr lang="en-GB" sz="4800" dirty="0" smtClean="0"/>
            </a:br>
            <a:r>
              <a:rPr lang="en-GB" sz="4800" dirty="0" smtClean="0"/>
              <a:t>Voxel-Based Morphometry</a:t>
            </a:r>
            <a:endParaRPr lang="en-GB" sz="4800" b="0" i="1" dirty="0" smtClean="0"/>
          </a:p>
        </p:txBody>
      </p:sp>
      <p:sp>
        <p:nvSpPr>
          <p:cNvPr id="9219" name="Subtitle 4"/>
          <p:cNvSpPr>
            <a:spLocks noGrp="1"/>
          </p:cNvSpPr>
          <p:nvPr>
            <p:ph type="subTitle" idx="1"/>
          </p:nvPr>
        </p:nvSpPr>
        <p:spPr>
          <a:xfrm>
            <a:off x="1485900" y="4410075"/>
            <a:ext cx="6934200" cy="1771650"/>
          </a:xfrm>
        </p:spPr>
        <p:txBody>
          <a:bodyPr/>
          <a:lstStyle/>
          <a:p>
            <a:pPr algn="ctr"/>
            <a:r>
              <a:rPr lang="en-GB" b="1" dirty="0"/>
              <a:t>Ged </a:t>
            </a:r>
            <a:r>
              <a:rPr lang="en-GB" b="1" dirty="0" smtClean="0"/>
              <a:t>Ridgway, FIL/WTCN</a:t>
            </a:r>
            <a:endParaRPr lang="en-GB" b="1" dirty="0"/>
          </a:p>
          <a:p>
            <a:pPr algn="ctr"/>
            <a:endParaRPr lang="en-GB" dirty="0" smtClean="0"/>
          </a:p>
          <a:p>
            <a:pPr algn="ctr"/>
            <a:r>
              <a:rPr lang="en-GB" dirty="0" smtClean="0"/>
              <a:t>With </a:t>
            </a:r>
            <a:r>
              <a:rPr lang="en-GB" dirty="0"/>
              <a:t>thanks to John </a:t>
            </a:r>
            <a:r>
              <a:rPr lang="en-GB" dirty="0" smtClean="0"/>
              <a:t>Ashburner</a:t>
            </a:r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Unified segmentation</a:t>
            </a:r>
          </a:p>
          <a:p>
            <a:endParaRPr lang="en-GB" dirty="0"/>
          </a:p>
          <a:p>
            <a:r>
              <a:rPr lang="en-GB" dirty="0" smtClean="0"/>
              <a:t>Voxel-based morphometry (VBM)</a:t>
            </a:r>
          </a:p>
          <a:p>
            <a:endParaRPr lang="en-GB" dirty="0"/>
          </a:p>
          <a:p>
            <a:r>
              <a:rPr lang="en-GB" dirty="0" smtClean="0"/>
              <a:t>Spatial normalisation with </a:t>
            </a:r>
            <a:r>
              <a:rPr lang="en-GB" dirty="0" err="1" smtClean="0"/>
              <a:t>Dartel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18534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Computational </a:t>
            </a:r>
            <a:r>
              <a:rPr lang="en-GB" dirty="0" err="1" smtClean="0"/>
              <a:t>neuroanatomy</a:t>
            </a:r>
            <a:endParaRPr lang="en-GB" dirty="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Quantitative analysis of variability in biological shape</a:t>
            </a:r>
          </a:p>
          <a:p>
            <a:pPr lvl="1"/>
            <a:r>
              <a:rPr lang="en-GB" dirty="0" smtClean="0"/>
              <a:t>Can be univariate or multivariate, inferential or predictive</a:t>
            </a:r>
          </a:p>
          <a:p>
            <a:endParaRPr lang="en-GB" dirty="0" smtClean="0"/>
          </a:p>
          <a:p>
            <a:r>
              <a:rPr lang="en-GB" dirty="0" smtClean="0"/>
              <a:t>Example applications</a:t>
            </a:r>
          </a:p>
          <a:p>
            <a:pPr lvl="1"/>
            <a:r>
              <a:rPr lang="en-GB" dirty="0" smtClean="0"/>
              <a:t>Distinguish groups (</a:t>
            </a:r>
            <a:r>
              <a:rPr lang="en-GB" dirty="0" err="1" smtClean="0"/>
              <a:t>e.g</a:t>
            </a:r>
            <a:r>
              <a:rPr lang="en-GB" dirty="0" smtClean="0"/>
              <a:t> schizophrenics from healthy controls)</a:t>
            </a:r>
          </a:p>
          <a:p>
            <a:pPr lvl="1"/>
            <a:r>
              <a:rPr lang="en-GB" dirty="0" smtClean="0"/>
              <a:t>Model changes (e.g. in development or aging)</a:t>
            </a:r>
          </a:p>
          <a:p>
            <a:pPr lvl="1"/>
            <a:r>
              <a:rPr lang="en-GB" dirty="0" smtClean="0"/>
              <a:t>Characterise plasticity, e.g. when learning new skills</a:t>
            </a:r>
          </a:p>
          <a:p>
            <a:pPr lvl="1"/>
            <a:r>
              <a:rPr lang="en-GB" dirty="0" smtClean="0"/>
              <a:t>Find structural correlates (scores, traits, genetics, etc.)</a:t>
            </a:r>
          </a:p>
          <a:p>
            <a:pPr lvl="1"/>
            <a:r>
              <a:rPr lang="en-GB" dirty="0" smtClean="0"/>
              <a:t>Differentiate degenerative disease from healthy aging</a:t>
            </a:r>
          </a:p>
          <a:p>
            <a:pPr lvl="2"/>
            <a:r>
              <a:rPr lang="en-GB" dirty="0" smtClean="0"/>
              <a:t>Evaluate subjects on drug treatments versus placebo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Voxel-Based Morphometry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Most widely used method for computational anatomy</a:t>
            </a:r>
          </a:p>
          <a:p>
            <a:pPr eaLnBrk="1" hangingPunct="1"/>
            <a:r>
              <a:rPr lang="en-GB" dirty="0" smtClean="0"/>
              <a:t>VBM is essentially Statistical Parametric Mapping of regional segmented tissue density or volume</a:t>
            </a: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>
                <a:solidFill>
                  <a:schemeClr val="bg2"/>
                </a:solidFill>
              </a:rPr>
              <a:t>The exact interpretation of gray matter density or volume is complicated, and depends on the preprocessing steps used</a:t>
            </a:r>
          </a:p>
          <a:p>
            <a:pPr lvl="1" eaLnBrk="1" hangingPunct="1"/>
            <a:r>
              <a:rPr lang="en-US" dirty="0" smtClean="0">
                <a:solidFill>
                  <a:schemeClr val="bg2"/>
                </a:solidFill>
              </a:rPr>
              <a:t>It is not interpretable as neuronal packing density or other </a:t>
            </a:r>
            <a:r>
              <a:rPr lang="en-US" dirty="0" err="1" smtClean="0">
                <a:solidFill>
                  <a:schemeClr val="bg2"/>
                </a:solidFill>
              </a:rPr>
              <a:t>cytoarchitectonic</a:t>
            </a:r>
            <a:r>
              <a:rPr lang="en-US" dirty="0" smtClean="0">
                <a:solidFill>
                  <a:schemeClr val="bg2"/>
                </a:solidFill>
              </a:rPr>
              <a:t> tissue properties</a:t>
            </a:r>
          </a:p>
          <a:p>
            <a:pPr lvl="1" eaLnBrk="1" hangingPunct="1"/>
            <a:r>
              <a:rPr lang="en-US" dirty="0" smtClean="0">
                <a:solidFill>
                  <a:schemeClr val="bg2"/>
                </a:solidFill>
              </a:rPr>
              <a:t>The hope is that changes in these microscopic properties may lead to macro- or </a:t>
            </a:r>
            <a:r>
              <a:rPr lang="en-US" dirty="0" err="1" smtClean="0">
                <a:solidFill>
                  <a:schemeClr val="bg2"/>
                </a:solidFill>
              </a:rPr>
              <a:t>mesoscopic</a:t>
            </a:r>
            <a:r>
              <a:rPr lang="en-US" dirty="0" smtClean="0">
                <a:solidFill>
                  <a:schemeClr val="bg2"/>
                </a:solidFill>
              </a:rPr>
              <a:t> VBM-detectable differences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VBM methods overview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Unified segmentation and spatial normalisation</a:t>
            </a:r>
          </a:p>
          <a:p>
            <a:pPr lvl="1" eaLnBrk="1" hangingPunct="1"/>
            <a:r>
              <a:rPr lang="en-GB" dirty="0" smtClean="0"/>
              <a:t>More flexible </a:t>
            </a:r>
            <a:r>
              <a:rPr lang="en-GB" dirty="0" err="1" smtClean="0"/>
              <a:t>groupwise</a:t>
            </a:r>
            <a:r>
              <a:rPr lang="en-GB" dirty="0" smtClean="0"/>
              <a:t> normalisation using DARTEL</a:t>
            </a:r>
          </a:p>
          <a:p>
            <a:pPr eaLnBrk="1" hangingPunct="1"/>
            <a:r>
              <a:rPr lang="en-GB" dirty="0" smtClean="0"/>
              <a:t>Volume-preserving transformation/warping</a:t>
            </a:r>
          </a:p>
          <a:p>
            <a:pPr eaLnBrk="1" hangingPunct="1"/>
            <a:r>
              <a:rPr lang="en-GB" dirty="0" smtClean="0"/>
              <a:t>Gaussian smoothing</a:t>
            </a:r>
          </a:p>
          <a:p>
            <a:pPr eaLnBrk="1" hangingPunct="1"/>
            <a:r>
              <a:rPr lang="en-GB" dirty="0" smtClean="0"/>
              <a:t>Optional computation of tissue totals/</a:t>
            </a:r>
            <a:r>
              <a:rPr lang="en-GB" dirty="0" err="1" smtClean="0"/>
              <a:t>globals</a:t>
            </a:r>
            <a:endParaRPr lang="en-GB" dirty="0" smtClean="0"/>
          </a:p>
          <a:p>
            <a:pPr eaLnBrk="1" hangingPunct="1"/>
            <a:r>
              <a:rPr lang="en-GB" dirty="0" smtClean="0"/>
              <a:t>Voxel-wise statistical analysis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VBM in pictures</a:t>
            </a:r>
            <a:endParaRPr lang="en-GB" dirty="0"/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154781" y="1844676"/>
            <a:ext cx="134043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 sz="2800" dirty="0">
              <a:latin typeface="+mn-lt"/>
            </a:endParaRPr>
          </a:p>
          <a:p>
            <a:r>
              <a:rPr lang="en-GB" sz="2800" b="1" dirty="0">
                <a:latin typeface="+mn-lt"/>
              </a:rPr>
              <a:t>Segment</a:t>
            </a:r>
          </a:p>
          <a:p>
            <a:endParaRPr lang="en-GB" sz="2800" b="1" dirty="0">
              <a:latin typeface="+mn-lt"/>
            </a:endParaRPr>
          </a:p>
          <a:p>
            <a:r>
              <a:rPr lang="en-GB" sz="2800" b="1" dirty="0">
                <a:latin typeface="+mn-lt"/>
              </a:rPr>
              <a:t>Normalise</a:t>
            </a:r>
          </a:p>
          <a:p>
            <a:endParaRPr lang="en-US" sz="2800" dirty="0">
              <a:latin typeface="+mn-lt"/>
            </a:endParaRPr>
          </a:p>
          <a:p>
            <a:endParaRPr lang="en-US" sz="2800" dirty="0">
              <a:latin typeface="+mn-lt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 l="5351" t="8055" r="5556" b="31222"/>
          <a:stretch>
            <a:fillRect/>
          </a:stretch>
        </p:blipFill>
        <p:spPr bwMode="auto">
          <a:xfrm>
            <a:off x="4562876" y="0"/>
            <a:ext cx="452016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174539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VBM in pictures</a:t>
            </a:r>
            <a:endParaRPr lang="en-GB" dirty="0"/>
          </a:p>
        </p:txBody>
      </p:sp>
      <p:pic>
        <p:nvPicPr>
          <p:cNvPr id="169987" name="Picture 3"/>
          <p:cNvPicPr>
            <a:picLocks noChangeAspect="1" noChangeArrowheads="1"/>
          </p:cNvPicPr>
          <p:nvPr/>
        </p:nvPicPr>
        <p:blipFill>
          <a:blip r:embed="rId2" cstate="print"/>
          <a:srcRect l="5351" t="8055" r="5556" b="861"/>
          <a:stretch>
            <a:fillRect/>
          </a:stretch>
        </p:blipFill>
        <p:spPr bwMode="auto">
          <a:xfrm>
            <a:off x="4562876" y="0"/>
            <a:ext cx="45201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154781" y="1844676"/>
            <a:ext cx="126188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 sz="2800" dirty="0">
              <a:latin typeface="+mn-lt"/>
            </a:endParaRPr>
          </a:p>
          <a:p>
            <a:r>
              <a:rPr lang="en-GB" sz="2800" dirty="0">
                <a:solidFill>
                  <a:schemeClr val="bg2"/>
                </a:solidFill>
                <a:latin typeface="+mn-lt"/>
              </a:rPr>
              <a:t>Segment</a:t>
            </a:r>
          </a:p>
          <a:p>
            <a:endParaRPr lang="en-GB" sz="2800" dirty="0">
              <a:solidFill>
                <a:schemeClr val="bg2"/>
              </a:solidFill>
              <a:latin typeface="+mn-lt"/>
            </a:endParaRPr>
          </a:p>
          <a:p>
            <a:r>
              <a:rPr lang="en-GB" sz="2800" dirty="0">
                <a:solidFill>
                  <a:schemeClr val="bg2"/>
                </a:solidFill>
                <a:latin typeface="+mn-lt"/>
              </a:rPr>
              <a:t>Normalise</a:t>
            </a:r>
          </a:p>
          <a:p>
            <a:endParaRPr lang="en-US" sz="2800" dirty="0">
              <a:solidFill>
                <a:schemeClr val="bg2"/>
              </a:solidFill>
              <a:latin typeface="+mn-lt"/>
            </a:endParaRPr>
          </a:p>
          <a:p>
            <a:r>
              <a:rPr lang="en-US" sz="2800" b="1" dirty="0" smtClean="0">
                <a:latin typeface="+mn-lt"/>
              </a:rPr>
              <a:t>Modulate</a:t>
            </a:r>
            <a:endParaRPr lang="en-GB" sz="2800" b="1" dirty="0">
              <a:latin typeface="+mn-lt"/>
            </a:endParaRPr>
          </a:p>
          <a:p>
            <a:endParaRPr lang="en-GB" sz="2800" b="1" dirty="0">
              <a:latin typeface="+mn-lt"/>
            </a:endParaRPr>
          </a:p>
          <a:p>
            <a:r>
              <a:rPr lang="en-GB" sz="2800" b="1" dirty="0">
                <a:latin typeface="+mn-lt"/>
              </a:rPr>
              <a:t>Smooth</a:t>
            </a:r>
          </a:p>
          <a:p>
            <a:endParaRPr lang="en-US" sz="2800" dirty="0">
              <a:solidFill>
                <a:schemeClr val="bg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350655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VBM </a:t>
            </a:r>
            <a:r>
              <a:rPr lang="en-GB" smtClean="0"/>
              <a:t>in pictures</a:t>
            </a:r>
          </a:p>
        </p:txBody>
      </p:sp>
      <p:pic>
        <p:nvPicPr>
          <p:cNvPr id="3078" name="Picture 3" descr="vbm1"/>
          <p:cNvPicPr>
            <a:picLocks noGrp="1" noChangeAspect="1" noChangeArrowheads="1"/>
          </p:cNvPicPr>
          <p:nvPr>
            <p:ph idx="4294967295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310" r="50894"/>
          <a:stretch>
            <a:fillRect/>
          </a:stretch>
        </p:blipFill>
        <p:spPr>
          <a:xfrm>
            <a:off x="2903008" y="944563"/>
            <a:ext cx="2251208" cy="5892800"/>
          </a:xfrm>
          <a:noFill/>
        </p:spPr>
      </p:pic>
      <p:graphicFrame>
        <p:nvGraphicFramePr>
          <p:cNvPr id="258052" name="Object 4"/>
          <p:cNvGraphicFramePr>
            <a:graphicFrameLocks noChangeAspect="1"/>
          </p:cNvGraphicFramePr>
          <p:nvPr/>
        </p:nvGraphicFramePr>
        <p:xfrm>
          <a:off x="5654675" y="1895475"/>
          <a:ext cx="3900488" cy="203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5" name="Equation" r:id="rId5" imgW="1612900" imgH="914400" progId="Equation.3">
                  <p:embed/>
                </p:oleObj>
              </mc:Choice>
              <mc:Fallback>
                <p:oleObj name="Equation" r:id="rId5" imgW="1612900" imgH="914400" progId="Equation.3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4675" y="1895475"/>
                        <a:ext cx="3900488" cy="2039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8053" name="Line 5"/>
          <p:cNvSpPr>
            <a:spLocks noChangeShapeType="1"/>
          </p:cNvSpPr>
          <p:nvPr/>
        </p:nvSpPr>
        <p:spPr bwMode="auto">
          <a:xfrm>
            <a:off x="3616722" y="1657350"/>
            <a:ext cx="2234009" cy="47625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58054" name="Line 6"/>
          <p:cNvSpPr>
            <a:spLocks noChangeShapeType="1"/>
          </p:cNvSpPr>
          <p:nvPr/>
        </p:nvSpPr>
        <p:spPr bwMode="auto">
          <a:xfrm flipV="1">
            <a:off x="3620163" y="2673351"/>
            <a:ext cx="2230569" cy="93662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58055" name="Line 7"/>
          <p:cNvSpPr>
            <a:spLocks noChangeShapeType="1"/>
          </p:cNvSpPr>
          <p:nvPr/>
        </p:nvSpPr>
        <p:spPr bwMode="auto">
          <a:xfrm flipV="1">
            <a:off x="3627041" y="3033714"/>
            <a:ext cx="2261526" cy="252412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58056" name="Line 8"/>
          <p:cNvSpPr>
            <a:spLocks noChangeShapeType="1"/>
          </p:cNvSpPr>
          <p:nvPr/>
        </p:nvSpPr>
        <p:spPr bwMode="auto">
          <a:xfrm flipV="1">
            <a:off x="5264284" y="3846513"/>
            <a:ext cx="703394" cy="299085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graphicFrame>
        <p:nvGraphicFramePr>
          <p:cNvPr id="258057" name="Object 9"/>
          <p:cNvGraphicFramePr>
            <a:graphicFrameLocks noChangeAspect="1"/>
          </p:cNvGraphicFramePr>
          <p:nvPr/>
        </p:nvGraphicFramePr>
        <p:xfrm>
          <a:off x="7450138" y="3644900"/>
          <a:ext cx="2340637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6" name="Equation" r:id="rId7" imgW="1091726" imgH="253890" progId="Equation.3">
                  <p:embed/>
                </p:oleObj>
              </mc:Choice>
              <mc:Fallback>
                <p:oleObj name="Equation" r:id="rId7" imgW="1091726" imgH="253890" progId="Equation.3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0138" y="3644900"/>
                        <a:ext cx="2340637" cy="503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8058" name="Object 10"/>
          <p:cNvGraphicFramePr>
            <a:graphicFrameLocks noChangeAspect="1"/>
          </p:cNvGraphicFramePr>
          <p:nvPr/>
        </p:nvGraphicFramePr>
        <p:xfrm>
          <a:off x="7641035" y="4559301"/>
          <a:ext cx="1540933" cy="216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7" name="Equation" r:id="rId9" imgW="749300" imgH="1143000" progId="Equation.3">
                  <p:embed/>
                </p:oleObj>
              </mc:Choice>
              <mc:Fallback>
                <p:oleObj name="Equation" r:id="rId9" imgW="749300" imgH="1143000" progId="Equation.3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1035" y="4559301"/>
                        <a:ext cx="1540933" cy="2168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154781" y="1844676"/>
            <a:ext cx="2505686" cy="3252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 sz="2800" dirty="0">
              <a:latin typeface="+mn-lt"/>
            </a:endParaRPr>
          </a:p>
          <a:p>
            <a:r>
              <a:rPr lang="en-GB" sz="2800" dirty="0">
                <a:solidFill>
                  <a:schemeClr val="bg2"/>
                </a:solidFill>
                <a:latin typeface="+mn-lt"/>
              </a:rPr>
              <a:t>Segment</a:t>
            </a:r>
          </a:p>
          <a:p>
            <a:endParaRPr lang="en-GB" sz="2800" dirty="0">
              <a:solidFill>
                <a:schemeClr val="bg2"/>
              </a:solidFill>
              <a:latin typeface="+mn-lt"/>
            </a:endParaRPr>
          </a:p>
          <a:p>
            <a:r>
              <a:rPr lang="en-GB" sz="2800" dirty="0">
                <a:solidFill>
                  <a:schemeClr val="bg2"/>
                </a:solidFill>
                <a:latin typeface="+mn-lt"/>
              </a:rPr>
              <a:t>Normalise</a:t>
            </a:r>
          </a:p>
          <a:p>
            <a:endParaRPr lang="en-US" sz="2800" dirty="0">
              <a:solidFill>
                <a:schemeClr val="bg2"/>
              </a:solidFill>
              <a:latin typeface="+mn-lt"/>
            </a:endParaRPr>
          </a:p>
          <a:p>
            <a:r>
              <a:rPr lang="en-US" sz="2800" dirty="0" smtClean="0">
                <a:solidFill>
                  <a:schemeClr val="bg2"/>
                </a:solidFill>
                <a:latin typeface="+mn-lt"/>
              </a:rPr>
              <a:t>Modulate</a:t>
            </a:r>
            <a:endParaRPr lang="en-GB" sz="2800" dirty="0">
              <a:solidFill>
                <a:schemeClr val="bg2"/>
              </a:solidFill>
              <a:latin typeface="+mn-lt"/>
            </a:endParaRPr>
          </a:p>
          <a:p>
            <a:endParaRPr lang="en-GB" sz="2800" dirty="0">
              <a:solidFill>
                <a:schemeClr val="bg2"/>
              </a:solidFill>
              <a:latin typeface="+mn-lt"/>
            </a:endParaRPr>
          </a:p>
          <a:p>
            <a:r>
              <a:rPr lang="en-GB" sz="2800" dirty="0">
                <a:solidFill>
                  <a:schemeClr val="bg2"/>
                </a:solidFill>
                <a:latin typeface="+mn-lt"/>
              </a:rPr>
              <a:t>Smooth</a:t>
            </a:r>
          </a:p>
          <a:p>
            <a:endParaRPr lang="en-US" sz="2800" dirty="0">
              <a:solidFill>
                <a:schemeClr val="bg2"/>
              </a:solidFill>
              <a:latin typeface="+mn-lt"/>
            </a:endParaRPr>
          </a:p>
          <a:p>
            <a:r>
              <a:rPr lang="en-US" sz="2800" b="1" dirty="0">
                <a:latin typeface="+mn-lt"/>
              </a:rPr>
              <a:t>Voxel-wise statistics</a:t>
            </a:r>
            <a:endParaRPr lang="en-GB" sz="2800" b="1" dirty="0">
              <a:latin typeface="+mn-lt"/>
            </a:endParaRPr>
          </a:p>
          <a:p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190734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053" grpId="0" animBg="1"/>
      <p:bldP spid="258054" grpId="0" animBg="1"/>
      <p:bldP spid="258055" grpId="0" animBg="1"/>
      <p:bldP spid="25805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VBM </a:t>
            </a:r>
            <a:r>
              <a:rPr lang="en-GB" smtClean="0"/>
              <a:t>in pictures</a:t>
            </a: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154781" y="1844676"/>
            <a:ext cx="2505686" cy="3252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 sz="2800" dirty="0">
              <a:latin typeface="+mn-lt"/>
            </a:endParaRPr>
          </a:p>
          <a:p>
            <a:r>
              <a:rPr lang="en-GB" sz="2800" dirty="0">
                <a:solidFill>
                  <a:schemeClr val="bg2"/>
                </a:solidFill>
                <a:latin typeface="+mn-lt"/>
              </a:rPr>
              <a:t>Segment</a:t>
            </a:r>
          </a:p>
          <a:p>
            <a:endParaRPr lang="en-GB" sz="2800" dirty="0">
              <a:solidFill>
                <a:schemeClr val="bg2"/>
              </a:solidFill>
              <a:latin typeface="+mn-lt"/>
            </a:endParaRPr>
          </a:p>
          <a:p>
            <a:r>
              <a:rPr lang="en-GB" sz="2800" dirty="0">
                <a:solidFill>
                  <a:schemeClr val="bg2"/>
                </a:solidFill>
                <a:latin typeface="+mn-lt"/>
              </a:rPr>
              <a:t>Normalise</a:t>
            </a:r>
          </a:p>
          <a:p>
            <a:endParaRPr lang="en-US" sz="2800" dirty="0">
              <a:solidFill>
                <a:schemeClr val="bg2"/>
              </a:solidFill>
              <a:latin typeface="+mn-lt"/>
            </a:endParaRPr>
          </a:p>
          <a:p>
            <a:r>
              <a:rPr lang="en-US" sz="2800" dirty="0" smtClean="0">
                <a:solidFill>
                  <a:schemeClr val="bg2"/>
                </a:solidFill>
                <a:latin typeface="+mn-lt"/>
              </a:rPr>
              <a:t>Modulate</a:t>
            </a:r>
            <a:endParaRPr lang="en-GB" sz="2800" dirty="0">
              <a:solidFill>
                <a:schemeClr val="bg2"/>
              </a:solidFill>
              <a:latin typeface="+mn-lt"/>
            </a:endParaRPr>
          </a:p>
          <a:p>
            <a:endParaRPr lang="en-GB" sz="2800" dirty="0">
              <a:solidFill>
                <a:schemeClr val="bg2"/>
              </a:solidFill>
              <a:latin typeface="+mn-lt"/>
            </a:endParaRPr>
          </a:p>
          <a:p>
            <a:r>
              <a:rPr lang="en-GB" sz="2800" dirty="0">
                <a:solidFill>
                  <a:schemeClr val="bg2"/>
                </a:solidFill>
                <a:latin typeface="+mn-lt"/>
              </a:rPr>
              <a:t>Smooth</a:t>
            </a:r>
          </a:p>
          <a:p>
            <a:endParaRPr lang="en-US" sz="2800" dirty="0">
              <a:solidFill>
                <a:schemeClr val="bg2"/>
              </a:solidFill>
              <a:latin typeface="+mn-lt"/>
            </a:endParaRPr>
          </a:p>
          <a:p>
            <a:r>
              <a:rPr lang="en-US" sz="2800" b="1" dirty="0">
                <a:latin typeface="+mn-lt"/>
              </a:rPr>
              <a:t>Voxel-wise statistics</a:t>
            </a:r>
            <a:endParaRPr lang="en-GB" sz="2800" b="1" dirty="0">
              <a:latin typeface="+mn-lt"/>
            </a:endParaRPr>
          </a:p>
          <a:p>
            <a:endParaRPr lang="en-US" sz="2800" dirty="0">
              <a:latin typeface="+mn-lt"/>
            </a:endParaRPr>
          </a:p>
        </p:txBody>
      </p:sp>
      <p:pic>
        <p:nvPicPr>
          <p:cNvPr id="171013" name="Picture 5"/>
          <p:cNvPicPr>
            <a:picLocks noChangeAspect="1" noChangeArrowheads="1"/>
          </p:cNvPicPr>
          <p:nvPr/>
        </p:nvPicPr>
        <p:blipFill>
          <a:blip r:embed="rId3" cstate="print"/>
          <a:srcRect l="3410" t="8330" r="3614" b="998"/>
          <a:stretch>
            <a:fillRect/>
          </a:stretch>
        </p:blipFill>
        <p:spPr bwMode="auto">
          <a:xfrm>
            <a:off x="4773216" y="0"/>
            <a:ext cx="4751784" cy="687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5808526" y="1006544"/>
            <a:ext cx="1369286" cy="379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b="1" dirty="0" smtClean="0">
                <a:latin typeface="+mn-lt"/>
              </a:rPr>
              <a:t>beta_0001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355403" y="1006544"/>
            <a:ext cx="1274708" cy="379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b="1" dirty="0" smtClean="0">
                <a:latin typeface="+mn-lt"/>
              </a:rPr>
              <a:t>con_0001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01689" y="3323729"/>
            <a:ext cx="982962" cy="379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b="1" dirty="0" err="1" smtClean="0">
                <a:latin typeface="+mn-lt"/>
              </a:rPr>
              <a:t>ResMS</a:t>
            </a:r>
            <a:endParaRPr lang="en-GB" sz="2800" b="1" dirty="0" smtClean="0"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248803" y="3323729"/>
            <a:ext cx="1487908" cy="379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b="1" dirty="0" smtClean="0">
                <a:latin typeface="+mn-lt"/>
              </a:rPr>
              <a:t>spmT_0001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766851" y="5617349"/>
            <a:ext cx="1452642" cy="379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b="1" dirty="0" smtClean="0">
                <a:latin typeface="+mn-lt"/>
              </a:rPr>
              <a:t>FWE &lt; 0.05</a:t>
            </a:r>
          </a:p>
        </p:txBody>
      </p:sp>
    </p:spTree>
    <p:extLst>
      <p:ext uri="{BB962C8B-B14F-4D97-AF65-F5344CB8AC3E}">
        <p14:creationId xmlns:p14="http://schemas.microsoft.com/office/powerpoint/2010/main" val="32588643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76225" y="0"/>
            <a:ext cx="8915400" cy="1143000"/>
          </a:xfrm>
        </p:spPr>
        <p:txBody>
          <a:bodyPr/>
          <a:lstStyle/>
          <a:p>
            <a:pPr eaLnBrk="1" hangingPunct="1"/>
            <a:r>
              <a:rPr lang="en-GB" dirty="0" smtClean="0"/>
              <a:t>Modulation</a:t>
            </a:r>
            <a:br>
              <a:rPr lang="en-GB" dirty="0" smtClean="0"/>
            </a:br>
            <a:r>
              <a:rPr lang="en-GB" dirty="0" smtClean="0"/>
              <a:t>(“preserve amounts”)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76225" y="1600200"/>
            <a:ext cx="437515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000" dirty="0" smtClean="0"/>
              <a:t>Multiplication of the warped (normalised) tissue intensities so that their regional or global volume is preserved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1800" dirty="0" smtClean="0"/>
              <a:t>Can detect differences in completely registered areas</a:t>
            </a:r>
          </a:p>
          <a:p>
            <a:pPr eaLnBrk="1" hangingPunct="1">
              <a:lnSpc>
                <a:spcPct val="90000"/>
              </a:lnSpc>
            </a:pPr>
            <a:r>
              <a:rPr lang="en-GB" sz="2000" dirty="0" smtClean="0"/>
              <a:t>Otherwise, we “preserve concentrations”, and are detecting </a:t>
            </a:r>
            <a:r>
              <a:rPr lang="en-GB" sz="2000" i="1" dirty="0" err="1" smtClean="0"/>
              <a:t>mesoscopic</a:t>
            </a:r>
            <a:r>
              <a:rPr lang="en-GB" sz="2000" dirty="0" smtClean="0"/>
              <a:t> effects that remain after approximate registration has removed the macroscopic effects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1800" dirty="0" smtClean="0"/>
              <a:t>Flexible (not necessarily “perfect”) registration may not leave any such differences</a:t>
            </a: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5991225" y="173038"/>
            <a:ext cx="2125663" cy="13557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/>
              <a:t>1	1</a:t>
            </a:r>
          </a:p>
        </p:txBody>
      </p:sp>
      <p:sp>
        <p:nvSpPr>
          <p:cNvPr id="43021" name="Rectangle 5"/>
          <p:cNvSpPr>
            <a:spLocks noChangeArrowheads="1"/>
          </p:cNvSpPr>
          <p:nvPr/>
        </p:nvSpPr>
        <p:spPr bwMode="auto">
          <a:xfrm>
            <a:off x="5494338" y="5027613"/>
            <a:ext cx="3435350" cy="1355725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50000">
                <a:srgbClr val="B40000"/>
              </a:gs>
              <a:gs pos="100000">
                <a:srgbClr val="FF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/>
              <a:t>2/3	1/3	1/3	2/3</a:t>
            </a:r>
          </a:p>
        </p:txBody>
      </p:sp>
      <p:sp>
        <p:nvSpPr>
          <p:cNvPr id="43022" name="Line 7"/>
          <p:cNvSpPr>
            <a:spLocks noChangeShapeType="1"/>
          </p:cNvSpPr>
          <p:nvPr/>
        </p:nvSpPr>
        <p:spPr bwMode="auto">
          <a:xfrm flipH="1">
            <a:off x="4570413" y="5665788"/>
            <a:ext cx="9239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3023" name="Line 8"/>
          <p:cNvSpPr>
            <a:spLocks noChangeShapeType="1"/>
          </p:cNvSpPr>
          <p:nvPr/>
        </p:nvSpPr>
        <p:spPr bwMode="auto">
          <a:xfrm>
            <a:off x="8929688" y="5665788"/>
            <a:ext cx="9223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3018" name="Rectangle 12"/>
          <p:cNvSpPr>
            <a:spLocks noChangeArrowheads="1"/>
          </p:cNvSpPr>
          <p:nvPr/>
        </p:nvSpPr>
        <p:spPr bwMode="auto">
          <a:xfrm>
            <a:off x="5494338" y="2627313"/>
            <a:ext cx="3435350" cy="13557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/>
              <a:t>1	1	1	1</a:t>
            </a:r>
          </a:p>
        </p:txBody>
      </p:sp>
      <p:sp>
        <p:nvSpPr>
          <p:cNvPr id="43019" name="Line 13"/>
          <p:cNvSpPr>
            <a:spLocks noChangeShapeType="1"/>
          </p:cNvSpPr>
          <p:nvPr/>
        </p:nvSpPr>
        <p:spPr bwMode="auto">
          <a:xfrm flipH="1">
            <a:off x="4570413" y="3265488"/>
            <a:ext cx="9239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3020" name="Line 14"/>
          <p:cNvSpPr>
            <a:spLocks noChangeShapeType="1"/>
          </p:cNvSpPr>
          <p:nvPr/>
        </p:nvSpPr>
        <p:spPr bwMode="auto">
          <a:xfrm>
            <a:off x="8929688" y="3265488"/>
            <a:ext cx="9223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9943" name="Text Box 15"/>
          <p:cNvSpPr txBox="1">
            <a:spLocks noChangeArrowheads="1"/>
          </p:cNvSpPr>
          <p:nvPr/>
        </p:nvSpPr>
        <p:spPr bwMode="auto">
          <a:xfrm>
            <a:off x="8116888" y="173038"/>
            <a:ext cx="1789112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GB" b="1"/>
              <a:t>Native</a:t>
            </a:r>
          </a:p>
          <a:p>
            <a:endParaRPr lang="en-GB"/>
          </a:p>
          <a:p>
            <a:r>
              <a:rPr lang="en-GB"/>
              <a:t>intensity = tissue density</a:t>
            </a:r>
          </a:p>
        </p:txBody>
      </p:sp>
      <p:sp>
        <p:nvSpPr>
          <p:cNvPr id="39944" name="Text Box 16"/>
          <p:cNvSpPr txBox="1">
            <a:spLocks noChangeArrowheads="1"/>
          </p:cNvSpPr>
          <p:nvPr/>
        </p:nvSpPr>
        <p:spPr bwMode="auto">
          <a:xfrm>
            <a:off x="8255000" y="4660900"/>
            <a:ext cx="1031875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GB" b="1"/>
              <a:t>Modulated</a:t>
            </a:r>
          </a:p>
        </p:txBody>
      </p:sp>
      <p:sp>
        <p:nvSpPr>
          <p:cNvPr id="39945" name="Text Box 17"/>
          <p:cNvSpPr txBox="1">
            <a:spLocks noChangeArrowheads="1"/>
          </p:cNvSpPr>
          <p:nvPr/>
        </p:nvSpPr>
        <p:spPr bwMode="auto">
          <a:xfrm>
            <a:off x="8116888" y="2260600"/>
            <a:ext cx="1231900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GB" b="1"/>
              <a:t>Unmodulated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  <p:bldP spid="39940" grpId="0" animBg="1"/>
      <p:bldP spid="43021" grpId="0" animBg="1"/>
      <p:bldP spid="43022" grpId="0" animBg="1"/>
      <p:bldP spid="43023" grpId="0" animBg="1"/>
      <p:bldP spid="43018" grpId="0" animBg="1"/>
      <p:bldP spid="43019" grpId="0" animBg="1"/>
      <p:bldP spid="43020" grpId="0" animBg="1"/>
      <p:bldP spid="39943" grpId="0"/>
      <p:bldP spid="39944" grpId="0"/>
      <p:bldP spid="3994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reserve_amounts_demo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145742" y="0"/>
            <a:ext cx="4760258" cy="6857999"/>
          </a:xfrm>
          <a:prstGeom prst="rect">
            <a:avLst/>
          </a:prstGeom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Modulation</a:t>
            </a:r>
            <a:br>
              <a:rPr lang="en-GB" dirty="0" smtClean="0"/>
            </a:br>
            <a:r>
              <a:rPr lang="en-GB" dirty="0" smtClean="0"/>
              <a:t>(“preserve amounts”)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>
            <a:off x="228600" y="1841500"/>
            <a:ext cx="4917142" cy="4406900"/>
          </a:xfrm>
        </p:spPr>
        <p:txBody>
          <a:bodyPr/>
          <a:lstStyle/>
          <a:p>
            <a:r>
              <a:rPr lang="en-GB" dirty="0" smtClean="0"/>
              <a:t>Top shows “</a:t>
            </a:r>
            <a:r>
              <a:rPr lang="en-GB" dirty="0" err="1" smtClean="0"/>
              <a:t>unmodulated</a:t>
            </a:r>
            <a:r>
              <a:rPr lang="en-GB" dirty="0" smtClean="0"/>
              <a:t>”</a:t>
            </a:r>
            <a:br>
              <a:rPr lang="en-GB" dirty="0" smtClean="0"/>
            </a:br>
            <a:r>
              <a:rPr lang="en-GB" dirty="0" smtClean="0"/>
              <a:t>data (wc1), with intensity or concentration preserved</a:t>
            </a:r>
          </a:p>
          <a:p>
            <a:pPr lvl="1"/>
            <a:r>
              <a:rPr lang="en-GB" dirty="0" smtClean="0"/>
              <a:t>Intensities are constant</a:t>
            </a:r>
          </a:p>
          <a:p>
            <a:endParaRPr lang="en-GB" dirty="0" smtClean="0"/>
          </a:p>
          <a:p>
            <a:r>
              <a:rPr lang="en-GB" dirty="0" smtClean="0"/>
              <a:t>Below is “modulated” data (mwc1) with amounts or totals preserved</a:t>
            </a:r>
          </a:p>
          <a:p>
            <a:pPr lvl="1"/>
            <a:r>
              <a:rPr lang="en-GB" dirty="0" smtClean="0"/>
              <a:t>The voxel at the cross-hairs brightens as more tissue is compressed at this point</a:t>
            </a:r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Unified segmentation recap</a:t>
            </a:r>
          </a:p>
          <a:p>
            <a:endParaRPr lang="en-GB" dirty="0"/>
          </a:p>
          <a:p>
            <a:r>
              <a:rPr lang="en-GB" dirty="0" smtClean="0"/>
              <a:t>Voxel-based morphometry (VBM)</a:t>
            </a:r>
          </a:p>
          <a:p>
            <a:endParaRPr lang="en-GB" dirty="0"/>
          </a:p>
          <a:p>
            <a:r>
              <a:rPr lang="en-GB" dirty="0" smtClean="0"/>
              <a:t>Spatial normalisation with </a:t>
            </a:r>
            <a:r>
              <a:rPr lang="en-GB" dirty="0" err="1" smtClean="0"/>
              <a:t>Dartel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47175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Smoothing</a:t>
            </a:r>
          </a:p>
        </p:txBody>
      </p:sp>
      <p:sp>
        <p:nvSpPr>
          <p:cNvPr id="43011" name="Rectangle 10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The analysis will be most sensitive to effects that match the shape and size of the kernel</a:t>
            </a:r>
          </a:p>
          <a:p>
            <a:pPr eaLnBrk="1" hangingPunct="1"/>
            <a:r>
              <a:rPr lang="en-GB" dirty="0" smtClean="0"/>
              <a:t>The data will be more Gaussian and closer to a continuous random field for larger kernels</a:t>
            </a:r>
          </a:p>
          <a:p>
            <a:pPr lvl="1" eaLnBrk="1" hangingPunct="1"/>
            <a:r>
              <a:rPr lang="en-GB" dirty="0" smtClean="0"/>
              <a:t>Usually recommend &gt;= 6mm</a:t>
            </a:r>
          </a:p>
          <a:p>
            <a:pPr eaLnBrk="1" hangingPunct="1"/>
            <a:r>
              <a:rPr lang="en-GB" dirty="0" smtClean="0"/>
              <a:t>Results will be rough and noise-like if too little smoothing is used</a:t>
            </a:r>
          </a:p>
          <a:p>
            <a:pPr eaLnBrk="1" hangingPunct="1"/>
            <a:r>
              <a:rPr lang="en-GB" dirty="0" smtClean="0"/>
              <a:t>Too much will lead to distributed, indistinct blobs</a:t>
            </a:r>
          </a:p>
          <a:p>
            <a:pPr lvl="1" eaLnBrk="1" hangingPunct="1"/>
            <a:r>
              <a:rPr lang="en-GB" dirty="0" smtClean="0"/>
              <a:t>Usually recommend &lt;= 12mm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138238" y="1052511"/>
            <a:ext cx="7215187" cy="4357688"/>
            <a:chOff x="1595438" y="1285875"/>
            <a:chExt cx="7215187" cy="4357688"/>
          </a:xfrm>
        </p:grpSpPr>
        <p:pic>
          <p:nvPicPr>
            <p:cNvPr id="4" name="Picture 5" descr="T1GM.png"/>
            <p:cNvPicPr>
              <a:picLocks noChangeAspect="1"/>
            </p:cNvPicPr>
            <p:nvPr/>
          </p:nvPicPr>
          <p:blipFill>
            <a:blip r:embed="rId2" cstate="print"/>
            <a:srcRect l="11200" t="16893" r="8000" b="18114"/>
            <a:stretch>
              <a:fillRect/>
            </a:stretch>
          </p:blipFill>
          <p:spPr bwMode="auto">
            <a:xfrm>
              <a:off x="1595438" y="1285875"/>
              <a:ext cx="7215187" cy="4357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Freeform 4"/>
            <p:cNvSpPr/>
            <p:nvPr/>
          </p:nvSpPr>
          <p:spPr bwMode="auto">
            <a:xfrm>
              <a:off x="3767138" y="2351088"/>
              <a:ext cx="338137" cy="377825"/>
            </a:xfrm>
            <a:custGeom>
              <a:avLst/>
              <a:gdLst>
                <a:gd name="connsiteX0" fmla="*/ 114300 w 338554"/>
                <a:gd name="connsiteY0" fmla="*/ 985 h 377658"/>
                <a:gd name="connsiteX1" fmla="*/ 90487 w 338554"/>
                <a:gd name="connsiteY1" fmla="*/ 5748 h 377658"/>
                <a:gd name="connsiteX2" fmla="*/ 71437 w 338554"/>
                <a:gd name="connsiteY2" fmla="*/ 34323 h 377658"/>
                <a:gd name="connsiteX3" fmla="*/ 61912 w 338554"/>
                <a:gd name="connsiteY3" fmla="*/ 48610 h 377658"/>
                <a:gd name="connsiteX4" fmla="*/ 47625 w 338554"/>
                <a:gd name="connsiteY4" fmla="*/ 58135 h 377658"/>
                <a:gd name="connsiteX5" fmla="*/ 19050 w 338554"/>
                <a:gd name="connsiteY5" fmla="*/ 67660 h 377658"/>
                <a:gd name="connsiteX6" fmla="*/ 4762 w 338554"/>
                <a:gd name="connsiteY6" fmla="*/ 96235 h 377658"/>
                <a:gd name="connsiteX7" fmla="*/ 0 w 338554"/>
                <a:gd name="connsiteY7" fmla="*/ 110523 h 377658"/>
                <a:gd name="connsiteX8" fmla="*/ 52387 w 338554"/>
                <a:gd name="connsiteY8" fmla="*/ 124810 h 377658"/>
                <a:gd name="connsiteX9" fmla="*/ 57150 w 338554"/>
                <a:gd name="connsiteY9" fmla="*/ 110523 h 377658"/>
                <a:gd name="connsiteX10" fmla="*/ 76200 w 338554"/>
                <a:gd name="connsiteY10" fmla="*/ 105760 h 377658"/>
                <a:gd name="connsiteX11" fmla="*/ 100012 w 338554"/>
                <a:gd name="connsiteY11" fmla="*/ 100998 h 377658"/>
                <a:gd name="connsiteX12" fmla="*/ 114300 w 338554"/>
                <a:gd name="connsiteY12" fmla="*/ 110523 h 377658"/>
                <a:gd name="connsiteX13" fmla="*/ 142875 w 338554"/>
                <a:gd name="connsiteY13" fmla="*/ 148623 h 377658"/>
                <a:gd name="connsiteX14" fmla="*/ 166687 w 338554"/>
                <a:gd name="connsiteY14" fmla="*/ 181960 h 377658"/>
                <a:gd name="connsiteX15" fmla="*/ 152400 w 338554"/>
                <a:gd name="connsiteY15" fmla="*/ 191485 h 377658"/>
                <a:gd name="connsiteX16" fmla="*/ 76200 w 338554"/>
                <a:gd name="connsiteY16" fmla="*/ 201010 h 377658"/>
                <a:gd name="connsiteX17" fmla="*/ 61912 w 338554"/>
                <a:gd name="connsiteY17" fmla="*/ 210535 h 377658"/>
                <a:gd name="connsiteX18" fmla="*/ 47625 w 338554"/>
                <a:gd name="connsiteY18" fmla="*/ 215298 h 377658"/>
                <a:gd name="connsiteX19" fmla="*/ 38100 w 338554"/>
                <a:gd name="connsiteY19" fmla="*/ 253398 h 377658"/>
                <a:gd name="connsiteX20" fmla="*/ 42862 w 338554"/>
                <a:gd name="connsiteY20" fmla="*/ 320073 h 377658"/>
                <a:gd name="connsiteX21" fmla="*/ 57150 w 338554"/>
                <a:gd name="connsiteY21" fmla="*/ 329598 h 377658"/>
                <a:gd name="connsiteX22" fmla="*/ 161925 w 338554"/>
                <a:gd name="connsiteY22" fmla="*/ 334360 h 377658"/>
                <a:gd name="connsiteX23" fmla="*/ 266700 w 338554"/>
                <a:gd name="connsiteY23" fmla="*/ 343885 h 377658"/>
                <a:gd name="connsiteX24" fmla="*/ 276225 w 338554"/>
                <a:gd name="connsiteY24" fmla="*/ 358173 h 377658"/>
                <a:gd name="connsiteX25" fmla="*/ 280987 w 338554"/>
                <a:gd name="connsiteY25" fmla="*/ 372460 h 377658"/>
                <a:gd name="connsiteX26" fmla="*/ 295275 w 338554"/>
                <a:gd name="connsiteY26" fmla="*/ 377223 h 377658"/>
                <a:gd name="connsiteX27" fmla="*/ 333375 w 338554"/>
                <a:gd name="connsiteY27" fmla="*/ 372460 h 377658"/>
                <a:gd name="connsiteX28" fmla="*/ 338137 w 338554"/>
                <a:gd name="connsiteY28" fmla="*/ 358173 h 377658"/>
                <a:gd name="connsiteX29" fmla="*/ 328612 w 338554"/>
                <a:gd name="connsiteY29" fmla="*/ 315310 h 377658"/>
                <a:gd name="connsiteX30" fmla="*/ 319087 w 338554"/>
                <a:gd name="connsiteY30" fmla="*/ 277210 h 377658"/>
                <a:gd name="connsiteX31" fmla="*/ 304800 w 338554"/>
                <a:gd name="connsiteY31" fmla="*/ 262923 h 377658"/>
                <a:gd name="connsiteX32" fmla="*/ 295275 w 338554"/>
                <a:gd name="connsiteY32" fmla="*/ 243873 h 377658"/>
                <a:gd name="connsiteX33" fmla="*/ 276225 w 338554"/>
                <a:gd name="connsiteY33" fmla="*/ 239110 h 377658"/>
                <a:gd name="connsiteX34" fmla="*/ 247650 w 338554"/>
                <a:gd name="connsiteY34" fmla="*/ 243873 h 377658"/>
                <a:gd name="connsiteX35" fmla="*/ 238125 w 338554"/>
                <a:gd name="connsiteY35" fmla="*/ 258160 h 377658"/>
                <a:gd name="connsiteX36" fmla="*/ 242887 w 338554"/>
                <a:gd name="connsiteY36" fmla="*/ 220060 h 377658"/>
                <a:gd name="connsiteX37" fmla="*/ 233362 w 338554"/>
                <a:gd name="connsiteY37" fmla="*/ 110523 h 377658"/>
                <a:gd name="connsiteX38" fmla="*/ 228600 w 338554"/>
                <a:gd name="connsiteY38" fmla="*/ 96235 h 377658"/>
                <a:gd name="connsiteX39" fmla="*/ 214312 w 338554"/>
                <a:gd name="connsiteY39" fmla="*/ 81948 h 377658"/>
                <a:gd name="connsiteX40" fmla="*/ 209550 w 338554"/>
                <a:gd name="connsiteY40" fmla="*/ 67660 h 377658"/>
                <a:gd name="connsiteX41" fmla="*/ 171450 w 338554"/>
                <a:gd name="connsiteY41" fmla="*/ 24798 h 377658"/>
                <a:gd name="connsiteX42" fmla="*/ 128587 w 338554"/>
                <a:gd name="connsiteY42" fmla="*/ 985 h 377658"/>
                <a:gd name="connsiteX43" fmla="*/ 114300 w 338554"/>
                <a:gd name="connsiteY43" fmla="*/ 985 h 377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38554" h="377658">
                  <a:moveTo>
                    <a:pt x="114300" y="985"/>
                  </a:moveTo>
                  <a:cubicBezTo>
                    <a:pt x="107950" y="1779"/>
                    <a:pt x="96877" y="778"/>
                    <a:pt x="90487" y="5748"/>
                  </a:cubicBezTo>
                  <a:cubicBezTo>
                    <a:pt x="81451" y="12776"/>
                    <a:pt x="77787" y="24798"/>
                    <a:pt x="71437" y="34323"/>
                  </a:cubicBezTo>
                  <a:cubicBezTo>
                    <a:pt x="68262" y="39085"/>
                    <a:pt x="66674" y="45435"/>
                    <a:pt x="61912" y="48610"/>
                  </a:cubicBezTo>
                  <a:cubicBezTo>
                    <a:pt x="57150" y="51785"/>
                    <a:pt x="52855" y="55810"/>
                    <a:pt x="47625" y="58135"/>
                  </a:cubicBezTo>
                  <a:cubicBezTo>
                    <a:pt x="38450" y="62213"/>
                    <a:pt x="19050" y="67660"/>
                    <a:pt x="19050" y="67660"/>
                  </a:cubicBezTo>
                  <a:cubicBezTo>
                    <a:pt x="7075" y="103581"/>
                    <a:pt x="23230" y="59298"/>
                    <a:pt x="4762" y="96235"/>
                  </a:cubicBezTo>
                  <a:cubicBezTo>
                    <a:pt x="2517" y="100725"/>
                    <a:pt x="1587" y="105760"/>
                    <a:pt x="0" y="110523"/>
                  </a:cubicBezTo>
                  <a:cubicBezTo>
                    <a:pt x="16843" y="132981"/>
                    <a:pt x="14672" y="141572"/>
                    <a:pt x="52387" y="124810"/>
                  </a:cubicBezTo>
                  <a:cubicBezTo>
                    <a:pt x="56974" y="122771"/>
                    <a:pt x="53230" y="113659"/>
                    <a:pt x="57150" y="110523"/>
                  </a:cubicBezTo>
                  <a:cubicBezTo>
                    <a:pt x="62261" y="106434"/>
                    <a:pt x="69810" y="107180"/>
                    <a:pt x="76200" y="105760"/>
                  </a:cubicBezTo>
                  <a:cubicBezTo>
                    <a:pt x="84102" y="104004"/>
                    <a:pt x="92075" y="102585"/>
                    <a:pt x="100012" y="100998"/>
                  </a:cubicBezTo>
                  <a:cubicBezTo>
                    <a:pt x="104775" y="104173"/>
                    <a:pt x="111125" y="105760"/>
                    <a:pt x="114300" y="110523"/>
                  </a:cubicBezTo>
                  <a:cubicBezTo>
                    <a:pt x="142183" y="152348"/>
                    <a:pt x="112293" y="138428"/>
                    <a:pt x="142875" y="148623"/>
                  </a:cubicBezTo>
                  <a:cubicBezTo>
                    <a:pt x="148590" y="154338"/>
                    <a:pt x="168478" y="171214"/>
                    <a:pt x="166687" y="181960"/>
                  </a:cubicBezTo>
                  <a:cubicBezTo>
                    <a:pt x="165746" y="187606"/>
                    <a:pt x="157882" y="189840"/>
                    <a:pt x="152400" y="191485"/>
                  </a:cubicBezTo>
                  <a:cubicBezTo>
                    <a:pt x="144400" y="193885"/>
                    <a:pt x="79547" y="200638"/>
                    <a:pt x="76200" y="201010"/>
                  </a:cubicBezTo>
                  <a:cubicBezTo>
                    <a:pt x="71437" y="204185"/>
                    <a:pt x="67032" y="207975"/>
                    <a:pt x="61912" y="210535"/>
                  </a:cubicBezTo>
                  <a:cubicBezTo>
                    <a:pt x="57422" y="212780"/>
                    <a:pt x="50063" y="210910"/>
                    <a:pt x="47625" y="215298"/>
                  </a:cubicBezTo>
                  <a:cubicBezTo>
                    <a:pt x="41268" y="226742"/>
                    <a:pt x="38100" y="253398"/>
                    <a:pt x="38100" y="253398"/>
                  </a:cubicBezTo>
                  <a:cubicBezTo>
                    <a:pt x="39687" y="275623"/>
                    <a:pt x="37458" y="298457"/>
                    <a:pt x="42862" y="320073"/>
                  </a:cubicBezTo>
                  <a:cubicBezTo>
                    <a:pt x="44250" y="325626"/>
                    <a:pt x="51467" y="328916"/>
                    <a:pt x="57150" y="329598"/>
                  </a:cubicBezTo>
                  <a:cubicBezTo>
                    <a:pt x="91862" y="333763"/>
                    <a:pt x="127024" y="332307"/>
                    <a:pt x="161925" y="334360"/>
                  </a:cubicBezTo>
                  <a:cubicBezTo>
                    <a:pt x="191466" y="336098"/>
                    <a:pt x="236366" y="340852"/>
                    <a:pt x="266700" y="343885"/>
                  </a:cubicBezTo>
                  <a:cubicBezTo>
                    <a:pt x="269875" y="348648"/>
                    <a:pt x="273665" y="353053"/>
                    <a:pt x="276225" y="358173"/>
                  </a:cubicBezTo>
                  <a:cubicBezTo>
                    <a:pt x="278470" y="362663"/>
                    <a:pt x="277437" y="368910"/>
                    <a:pt x="280987" y="372460"/>
                  </a:cubicBezTo>
                  <a:cubicBezTo>
                    <a:pt x="284537" y="376010"/>
                    <a:pt x="290512" y="375635"/>
                    <a:pt x="295275" y="377223"/>
                  </a:cubicBezTo>
                  <a:cubicBezTo>
                    <a:pt x="307975" y="375635"/>
                    <a:pt x="321679" y="377658"/>
                    <a:pt x="333375" y="372460"/>
                  </a:cubicBezTo>
                  <a:cubicBezTo>
                    <a:pt x="337962" y="370421"/>
                    <a:pt x="338554" y="363176"/>
                    <a:pt x="338137" y="358173"/>
                  </a:cubicBezTo>
                  <a:cubicBezTo>
                    <a:pt x="336921" y="343587"/>
                    <a:pt x="331679" y="329621"/>
                    <a:pt x="328612" y="315310"/>
                  </a:cubicBezTo>
                  <a:cubicBezTo>
                    <a:pt x="327852" y="311763"/>
                    <a:pt x="323317" y="283555"/>
                    <a:pt x="319087" y="277210"/>
                  </a:cubicBezTo>
                  <a:cubicBezTo>
                    <a:pt x="315351" y="271606"/>
                    <a:pt x="308715" y="268403"/>
                    <a:pt x="304800" y="262923"/>
                  </a:cubicBezTo>
                  <a:cubicBezTo>
                    <a:pt x="300674" y="257146"/>
                    <a:pt x="300729" y="248418"/>
                    <a:pt x="295275" y="243873"/>
                  </a:cubicBezTo>
                  <a:cubicBezTo>
                    <a:pt x="290247" y="239683"/>
                    <a:pt x="282575" y="240698"/>
                    <a:pt x="276225" y="239110"/>
                  </a:cubicBezTo>
                  <a:cubicBezTo>
                    <a:pt x="266700" y="240698"/>
                    <a:pt x="256287" y="239555"/>
                    <a:pt x="247650" y="243873"/>
                  </a:cubicBezTo>
                  <a:cubicBezTo>
                    <a:pt x="242531" y="246433"/>
                    <a:pt x="239248" y="263773"/>
                    <a:pt x="238125" y="258160"/>
                  </a:cubicBezTo>
                  <a:cubicBezTo>
                    <a:pt x="235615" y="245610"/>
                    <a:pt x="241300" y="232760"/>
                    <a:pt x="242887" y="220060"/>
                  </a:cubicBezTo>
                  <a:cubicBezTo>
                    <a:pt x="239579" y="157195"/>
                    <a:pt x="245062" y="151473"/>
                    <a:pt x="233362" y="110523"/>
                  </a:cubicBezTo>
                  <a:cubicBezTo>
                    <a:pt x="231983" y="105696"/>
                    <a:pt x="231385" y="100412"/>
                    <a:pt x="228600" y="96235"/>
                  </a:cubicBezTo>
                  <a:cubicBezTo>
                    <a:pt x="224864" y="90631"/>
                    <a:pt x="219075" y="86710"/>
                    <a:pt x="214312" y="81948"/>
                  </a:cubicBezTo>
                  <a:cubicBezTo>
                    <a:pt x="212725" y="77185"/>
                    <a:pt x="211795" y="72150"/>
                    <a:pt x="209550" y="67660"/>
                  </a:cubicBezTo>
                  <a:cubicBezTo>
                    <a:pt x="202393" y="53346"/>
                    <a:pt x="180913" y="31107"/>
                    <a:pt x="171450" y="24798"/>
                  </a:cubicBezTo>
                  <a:cubicBezTo>
                    <a:pt x="160755" y="17668"/>
                    <a:pt x="144062" y="2920"/>
                    <a:pt x="128587" y="985"/>
                  </a:cubicBezTo>
                  <a:cubicBezTo>
                    <a:pt x="120711" y="0"/>
                    <a:pt x="120650" y="191"/>
                    <a:pt x="114300" y="985"/>
                  </a:cubicBezTo>
                  <a:close/>
                </a:path>
              </a:pathLst>
            </a:custGeom>
            <a:solidFill>
              <a:srgbClr val="FF0000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n>
                  <a:solidFill>
                    <a:srgbClr val="FF0000"/>
                  </a:solidFill>
                </a:ln>
                <a:cs typeface="+mn-cs"/>
              </a:endParaRPr>
            </a:p>
          </p:txBody>
        </p:sp>
        <p:sp>
          <p:nvSpPr>
            <p:cNvPr id="6" name="Oval 8"/>
            <p:cNvSpPr>
              <a:spLocks noChangeArrowheads="1"/>
            </p:cNvSpPr>
            <p:nvPr/>
          </p:nvSpPr>
          <p:spPr bwMode="auto">
            <a:xfrm>
              <a:off x="7667625" y="2357438"/>
              <a:ext cx="428625" cy="428625"/>
            </a:xfrm>
            <a:prstGeom prst="ellipse">
              <a:avLst/>
            </a:prstGeom>
            <a:solidFill>
              <a:schemeClr val="accent1">
                <a:alpha val="61960"/>
              </a:schemeClr>
            </a:solidFill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Smoothing as a locally weighted ROI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14300" y="5372099"/>
            <a:ext cx="9677400" cy="1114425"/>
          </a:xfrm>
        </p:spPr>
        <p:txBody>
          <a:bodyPr/>
          <a:lstStyle/>
          <a:p>
            <a:r>
              <a:rPr lang="en-GB" dirty="0" smtClean="0"/>
              <a:t>VBM &gt; ROI: no subjective (or arbitrary) boundaries</a:t>
            </a:r>
          </a:p>
          <a:p>
            <a:r>
              <a:rPr lang="en-GB" dirty="0" smtClean="0"/>
              <a:t>VBM &lt; ROI: harder to interpret blobs &amp; characterise error</a:t>
            </a:r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reeform 5"/>
          <p:cNvSpPr>
            <a:spLocks/>
          </p:cNvSpPr>
          <p:nvPr/>
        </p:nvSpPr>
        <p:spPr bwMode="auto">
          <a:xfrm>
            <a:off x="5102644" y="2221338"/>
            <a:ext cx="2144294" cy="1336613"/>
          </a:xfrm>
          <a:custGeom>
            <a:avLst/>
            <a:gdLst>
              <a:gd name="T0" fmla="*/ 668 w 2172"/>
              <a:gd name="T1" fmla="*/ 19 h 1348"/>
              <a:gd name="T2" fmla="*/ 1063 w 2172"/>
              <a:gd name="T3" fmla="*/ 58 h 1348"/>
              <a:gd name="T4" fmla="*/ 1063 w 2172"/>
              <a:gd name="T5" fmla="*/ 369 h 1348"/>
              <a:gd name="T6" fmla="*/ 774 w 2172"/>
              <a:gd name="T7" fmla="*/ 824 h 1348"/>
              <a:gd name="T8" fmla="*/ 759 w 2172"/>
              <a:gd name="T9" fmla="*/ 961 h 1348"/>
              <a:gd name="T10" fmla="*/ 987 w 2172"/>
              <a:gd name="T11" fmla="*/ 802 h 1348"/>
              <a:gd name="T12" fmla="*/ 1108 w 2172"/>
              <a:gd name="T13" fmla="*/ 505 h 1348"/>
              <a:gd name="T14" fmla="*/ 1230 w 2172"/>
              <a:gd name="T15" fmla="*/ 186 h 1348"/>
              <a:gd name="T16" fmla="*/ 1488 w 2172"/>
              <a:gd name="T17" fmla="*/ 80 h 1348"/>
              <a:gd name="T18" fmla="*/ 1822 w 2172"/>
              <a:gd name="T19" fmla="*/ 376 h 1348"/>
              <a:gd name="T20" fmla="*/ 2172 w 2172"/>
              <a:gd name="T21" fmla="*/ 893 h 1348"/>
              <a:gd name="T22" fmla="*/ 1959 w 2172"/>
              <a:gd name="T23" fmla="*/ 1212 h 1348"/>
              <a:gd name="T24" fmla="*/ 1504 w 2172"/>
              <a:gd name="T25" fmla="*/ 483 h 1348"/>
              <a:gd name="T26" fmla="*/ 1367 w 2172"/>
              <a:gd name="T27" fmla="*/ 559 h 1348"/>
              <a:gd name="T28" fmla="*/ 1231 w 2172"/>
              <a:gd name="T29" fmla="*/ 863 h 1348"/>
              <a:gd name="T30" fmla="*/ 1040 w 2172"/>
              <a:gd name="T31" fmla="*/ 1136 h 1348"/>
              <a:gd name="T32" fmla="*/ 744 w 2172"/>
              <a:gd name="T33" fmla="*/ 1341 h 1348"/>
              <a:gd name="T34" fmla="*/ 448 w 2172"/>
              <a:gd name="T35" fmla="*/ 1181 h 1348"/>
              <a:gd name="T36" fmla="*/ 448 w 2172"/>
              <a:gd name="T37" fmla="*/ 779 h 1348"/>
              <a:gd name="T38" fmla="*/ 653 w 2172"/>
              <a:gd name="T39" fmla="*/ 468 h 1348"/>
              <a:gd name="T40" fmla="*/ 729 w 2172"/>
              <a:gd name="T41" fmla="*/ 285 h 1348"/>
              <a:gd name="T42" fmla="*/ 517 w 2172"/>
              <a:gd name="T43" fmla="*/ 361 h 1348"/>
              <a:gd name="T44" fmla="*/ 0 w 2172"/>
              <a:gd name="T45" fmla="*/ 422 h 1348"/>
              <a:gd name="T46" fmla="*/ 45 w 2172"/>
              <a:gd name="T47" fmla="*/ 118 h 1348"/>
              <a:gd name="T48" fmla="*/ 668 w 2172"/>
              <a:gd name="T49" fmla="*/ 19 h 134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2172"/>
              <a:gd name="T76" fmla="*/ 0 h 1348"/>
              <a:gd name="T77" fmla="*/ 2172 w 2172"/>
              <a:gd name="T78" fmla="*/ 1348 h 1348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2172" h="1348">
                <a:moveTo>
                  <a:pt x="668" y="19"/>
                </a:moveTo>
                <a:cubicBezTo>
                  <a:pt x="830" y="8"/>
                  <a:pt x="997" y="0"/>
                  <a:pt x="1063" y="58"/>
                </a:cubicBezTo>
                <a:cubicBezTo>
                  <a:pt x="1129" y="116"/>
                  <a:pt x="1111" y="241"/>
                  <a:pt x="1063" y="369"/>
                </a:cubicBezTo>
                <a:cubicBezTo>
                  <a:pt x="1015" y="497"/>
                  <a:pt x="825" y="725"/>
                  <a:pt x="774" y="824"/>
                </a:cubicBezTo>
                <a:cubicBezTo>
                  <a:pt x="723" y="923"/>
                  <a:pt x="724" y="965"/>
                  <a:pt x="759" y="961"/>
                </a:cubicBezTo>
                <a:cubicBezTo>
                  <a:pt x="794" y="957"/>
                  <a:pt x="929" y="878"/>
                  <a:pt x="987" y="802"/>
                </a:cubicBezTo>
                <a:cubicBezTo>
                  <a:pt x="1045" y="726"/>
                  <a:pt x="1068" y="608"/>
                  <a:pt x="1108" y="505"/>
                </a:cubicBezTo>
                <a:cubicBezTo>
                  <a:pt x="1148" y="402"/>
                  <a:pt x="1167" y="257"/>
                  <a:pt x="1230" y="186"/>
                </a:cubicBezTo>
                <a:cubicBezTo>
                  <a:pt x="1293" y="115"/>
                  <a:pt x="1389" y="48"/>
                  <a:pt x="1488" y="80"/>
                </a:cubicBezTo>
                <a:cubicBezTo>
                  <a:pt x="1587" y="112"/>
                  <a:pt x="1708" y="241"/>
                  <a:pt x="1822" y="376"/>
                </a:cubicBezTo>
                <a:cubicBezTo>
                  <a:pt x="1936" y="511"/>
                  <a:pt x="2149" y="754"/>
                  <a:pt x="2172" y="893"/>
                </a:cubicBezTo>
                <a:lnTo>
                  <a:pt x="1959" y="1212"/>
                </a:lnTo>
                <a:cubicBezTo>
                  <a:pt x="1848" y="1144"/>
                  <a:pt x="1603" y="592"/>
                  <a:pt x="1504" y="483"/>
                </a:cubicBezTo>
                <a:cubicBezTo>
                  <a:pt x="1405" y="374"/>
                  <a:pt x="1413" y="496"/>
                  <a:pt x="1367" y="559"/>
                </a:cubicBezTo>
                <a:cubicBezTo>
                  <a:pt x="1321" y="622"/>
                  <a:pt x="1286" y="767"/>
                  <a:pt x="1231" y="863"/>
                </a:cubicBezTo>
                <a:cubicBezTo>
                  <a:pt x="1176" y="959"/>
                  <a:pt x="1121" y="1056"/>
                  <a:pt x="1040" y="1136"/>
                </a:cubicBezTo>
                <a:cubicBezTo>
                  <a:pt x="959" y="1216"/>
                  <a:pt x="843" y="1334"/>
                  <a:pt x="744" y="1341"/>
                </a:cubicBezTo>
                <a:cubicBezTo>
                  <a:pt x="645" y="1348"/>
                  <a:pt x="497" y="1275"/>
                  <a:pt x="448" y="1181"/>
                </a:cubicBezTo>
                <a:cubicBezTo>
                  <a:pt x="399" y="1087"/>
                  <a:pt x="414" y="898"/>
                  <a:pt x="448" y="779"/>
                </a:cubicBezTo>
                <a:cubicBezTo>
                  <a:pt x="482" y="660"/>
                  <a:pt x="606" y="550"/>
                  <a:pt x="653" y="468"/>
                </a:cubicBezTo>
                <a:cubicBezTo>
                  <a:pt x="700" y="386"/>
                  <a:pt x="752" y="303"/>
                  <a:pt x="729" y="285"/>
                </a:cubicBezTo>
                <a:cubicBezTo>
                  <a:pt x="706" y="267"/>
                  <a:pt x="638" y="338"/>
                  <a:pt x="517" y="361"/>
                </a:cubicBezTo>
                <a:cubicBezTo>
                  <a:pt x="396" y="384"/>
                  <a:pt x="79" y="462"/>
                  <a:pt x="0" y="422"/>
                </a:cubicBezTo>
                <a:lnTo>
                  <a:pt x="45" y="118"/>
                </a:lnTo>
                <a:cubicBezTo>
                  <a:pt x="156" y="51"/>
                  <a:pt x="538" y="40"/>
                  <a:pt x="668" y="1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29747" name="Freeform 5"/>
          <p:cNvSpPr>
            <a:spLocks/>
          </p:cNvSpPr>
          <p:nvPr/>
        </p:nvSpPr>
        <p:spPr bwMode="auto">
          <a:xfrm>
            <a:off x="290434" y="2221338"/>
            <a:ext cx="2144294" cy="1336613"/>
          </a:xfrm>
          <a:custGeom>
            <a:avLst/>
            <a:gdLst>
              <a:gd name="T0" fmla="*/ 668 w 2172"/>
              <a:gd name="T1" fmla="*/ 19 h 1348"/>
              <a:gd name="T2" fmla="*/ 1063 w 2172"/>
              <a:gd name="T3" fmla="*/ 58 h 1348"/>
              <a:gd name="T4" fmla="*/ 1063 w 2172"/>
              <a:gd name="T5" fmla="*/ 369 h 1348"/>
              <a:gd name="T6" fmla="*/ 774 w 2172"/>
              <a:gd name="T7" fmla="*/ 824 h 1348"/>
              <a:gd name="T8" fmla="*/ 759 w 2172"/>
              <a:gd name="T9" fmla="*/ 961 h 1348"/>
              <a:gd name="T10" fmla="*/ 987 w 2172"/>
              <a:gd name="T11" fmla="*/ 802 h 1348"/>
              <a:gd name="T12" fmla="*/ 1108 w 2172"/>
              <a:gd name="T13" fmla="*/ 505 h 1348"/>
              <a:gd name="T14" fmla="*/ 1230 w 2172"/>
              <a:gd name="T15" fmla="*/ 186 h 1348"/>
              <a:gd name="T16" fmla="*/ 1488 w 2172"/>
              <a:gd name="T17" fmla="*/ 80 h 1348"/>
              <a:gd name="T18" fmla="*/ 1822 w 2172"/>
              <a:gd name="T19" fmla="*/ 376 h 1348"/>
              <a:gd name="T20" fmla="*/ 2172 w 2172"/>
              <a:gd name="T21" fmla="*/ 893 h 1348"/>
              <a:gd name="T22" fmla="*/ 1959 w 2172"/>
              <a:gd name="T23" fmla="*/ 1212 h 1348"/>
              <a:gd name="T24" fmla="*/ 1504 w 2172"/>
              <a:gd name="T25" fmla="*/ 483 h 1348"/>
              <a:gd name="T26" fmla="*/ 1367 w 2172"/>
              <a:gd name="T27" fmla="*/ 559 h 1348"/>
              <a:gd name="T28" fmla="*/ 1231 w 2172"/>
              <a:gd name="T29" fmla="*/ 863 h 1348"/>
              <a:gd name="T30" fmla="*/ 1040 w 2172"/>
              <a:gd name="T31" fmla="*/ 1136 h 1348"/>
              <a:gd name="T32" fmla="*/ 744 w 2172"/>
              <a:gd name="T33" fmla="*/ 1341 h 1348"/>
              <a:gd name="T34" fmla="*/ 448 w 2172"/>
              <a:gd name="T35" fmla="*/ 1181 h 1348"/>
              <a:gd name="T36" fmla="*/ 448 w 2172"/>
              <a:gd name="T37" fmla="*/ 779 h 1348"/>
              <a:gd name="T38" fmla="*/ 653 w 2172"/>
              <a:gd name="T39" fmla="*/ 468 h 1348"/>
              <a:gd name="T40" fmla="*/ 729 w 2172"/>
              <a:gd name="T41" fmla="*/ 285 h 1348"/>
              <a:gd name="T42" fmla="*/ 517 w 2172"/>
              <a:gd name="T43" fmla="*/ 361 h 1348"/>
              <a:gd name="T44" fmla="*/ 0 w 2172"/>
              <a:gd name="T45" fmla="*/ 422 h 1348"/>
              <a:gd name="T46" fmla="*/ 45 w 2172"/>
              <a:gd name="T47" fmla="*/ 118 h 1348"/>
              <a:gd name="T48" fmla="*/ 668 w 2172"/>
              <a:gd name="T49" fmla="*/ 19 h 134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2172"/>
              <a:gd name="T76" fmla="*/ 0 h 1348"/>
              <a:gd name="T77" fmla="*/ 2172 w 2172"/>
              <a:gd name="T78" fmla="*/ 1348 h 1348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2172" h="1348">
                <a:moveTo>
                  <a:pt x="668" y="19"/>
                </a:moveTo>
                <a:cubicBezTo>
                  <a:pt x="830" y="8"/>
                  <a:pt x="997" y="0"/>
                  <a:pt x="1063" y="58"/>
                </a:cubicBezTo>
                <a:cubicBezTo>
                  <a:pt x="1129" y="116"/>
                  <a:pt x="1111" y="241"/>
                  <a:pt x="1063" y="369"/>
                </a:cubicBezTo>
                <a:cubicBezTo>
                  <a:pt x="1015" y="497"/>
                  <a:pt x="825" y="725"/>
                  <a:pt x="774" y="824"/>
                </a:cubicBezTo>
                <a:cubicBezTo>
                  <a:pt x="723" y="923"/>
                  <a:pt x="724" y="965"/>
                  <a:pt x="759" y="961"/>
                </a:cubicBezTo>
                <a:cubicBezTo>
                  <a:pt x="794" y="957"/>
                  <a:pt x="929" y="878"/>
                  <a:pt x="987" y="802"/>
                </a:cubicBezTo>
                <a:cubicBezTo>
                  <a:pt x="1045" y="726"/>
                  <a:pt x="1068" y="608"/>
                  <a:pt x="1108" y="505"/>
                </a:cubicBezTo>
                <a:cubicBezTo>
                  <a:pt x="1148" y="402"/>
                  <a:pt x="1167" y="257"/>
                  <a:pt x="1230" y="186"/>
                </a:cubicBezTo>
                <a:cubicBezTo>
                  <a:pt x="1293" y="115"/>
                  <a:pt x="1389" y="48"/>
                  <a:pt x="1488" y="80"/>
                </a:cubicBezTo>
                <a:cubicBezTo>
                  <a:pt x="1587" y="112"/>
                  <a:pt x="1708" y="241"/>
                  <a:pt x="1822" y="376"/>
                </a:cubicBezTo>
                <a:cubicBezTo>
                  <a:pt x="1936" y="511"/>
                  <a:pt x="2149" y="754"/>
                  <a:pt x="2172" y="893"/>
                </a:cubicBezTo>
                <a:lnTo>
                  <a:pt x="1959" y="1212"/>
                </a:lnTo>
                <a:cubicBezTo>
                  <a:pt x="1848" y="1144"/>
                  <a:pt x="1603" y="592"/>
                  <a:pt x="1504" y="483"/>
                </a:cubicBezTo>
                <a:cubicBezTo>
                  <a:pt x="1405" y="374"/>
                  <a:pt x="1413" y="496"/>
                  <a:pt x="1367" y="559"/>
                </a:cubicBezTo>
                <a:cubicBezTo>
                  <a:pt x="1321" y="622"/>
                  <a:pt x="1286" y="767"/>
                  <a:pt x="1231" y="863"/>
                </a:cubicBezTo>
                <a:cubicBezTo>
                  <a:pt x="1176" y="959"/>
                  <a:pt x="1121" y="1056"/>
                  <a:pt x="1040" y="1136"/>
                </a:cubicBezTo>
                <a:cubicBezTo>
                  <a:pt x="959" y="1216"/>
                  <a:pt x="843" y="1334"/>
                  <a:pt x="744" y="1341"/>
                </a:cubicBezTo>
                <a:cubicBezTo>
                  <a:pt x="645" y="1348"/>
                  <a:pt x="497" y="1275"/>
                  <a:pt x="448" y="1181"/>
                </a:cubicBezTo>
                <a:cubicBezTo>
                  <a:pt x="399" y="1087"/>
                  <a:pt x="414" y="898"/>
                  <a:pt x="448" y="779"/>
                </a:cubicBezTo>
                <a:cubicBezTo>
                  <a:pt x="482" y="660"/>
                  <a:pt x="606" y="550"/>
                  <a:pt x="653" y="468"/>
                </a:cubicBezTo>
                <a:cubicBezTo>
                  <a:pt x="700" y="386"/>
                  <a:pt x="752" y="303"/>
                  <a:pt x="729" y="285"/>
                </a:cubicBezTo>
                <a:cubicBezTo>
                  <a:pt x="706" y="267"/>
                  <a:pt x="638" y="338"/>
                  <a:pt x="517" y="361"/>
                </a:cubicBezTo>
                <a:cubicBezTo>
                  <a:pt x="396" y="384"/>
                  <a:pt x="79" y="462"/>
                  <a:pt x="0" y="422"/>
                </a:cubicBezTo>
                <a:lnTo>
                  <a:pt x="45" y="118"/>
                </a:lnTo>
                <a:cubicBezTo>
                  <a:pt x="156" y="51"/>
                  <a:pt x="538" y="40"/>
                  <a:pt x="668" y="19"/>
                </a:cubicBezTo>
                <a:close/>
              </a:path>
            </a:pathLst>
          </a:custGeom>
          <a:solidFill>
            <a:srgbClr val="96969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29746" name="Oval 4"/>
          <p:cNvSpPr>
            <a:spLocks noChangeArrowheads="1"/>
          </p:cNvSpPr>
          <p:nvPr/>
        </p:nvSpPr>
        <p:spPr bwMode="auto">
          <a:xfrm>
            <a:off x="274638" y="1646238"/>
            <a:ext cx="2219325" cy="2168525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Interpreting findings</a:t>
            </a:r>
          </a:p>
        </p:txBody>
      </p:sp>
      <p:sp>
        <p:nvSpPr>
          <p:cNvPr id="29748" name="Oval 6"/>
          <p:cNvSpPr>
            <a:spLocks noChangeArrowheads="1"/>
          </p:cNvSpPr>
          <p:nvPr/>
        </p:nvSpPr>
        <p:spPr bwMode="auto">
          <a:xfrm>
            <a:off x="5102644" y="1646238"/>
            <a:ext cx="2219325" cy="2168525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GB"/>
          </a:p>
        </p:txBody>
      </p:sp>
      <p:grpSp>
        <p:nvGrpSpPr>
          <p:cNvPr id="29741" name="Group 8"/>
          <p:cNvGrpSpPr>
            <a:grpSpLocks/>
          </p:cNvGrpSpPr>
          <p:nvPr/>
        </p:nvGrpSpPr>
        <p:grpSpPr bwMode="auto">
          <a:xfrm>
            <a:off x="254000" y="4348163"/>
            <a:ext cx="2219325" cy="2168525"/>
            <a:chOff x="441" y="2609"/>
            <a:chExt cx="1398" cy="1366"/>
          </a:xfrm>
        </p:grpSpPr>
        <p:sp>
          <p:nvSpPr>
            <p:cNvPr id="29743" name="Oval 9"/>
            <p:cNvSpPr>
              <a:spLocks noChangeArrowheads="1"/>
            </p:cNvSpPr>
            <p:nvPr/>
          </p:nvSpPr>
          <p:spPr bwMode="auto">
            <a:xfrm>
              <a:off x="441" y="2609"/>
              <a:ext cx="1398" cy="1366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29744" name="Freeform 10"/>
            <p:cNvSpPr>
              <a:spLocks/>
            </p:cNvSpPr>
            <p:nvPr/>
          </p:nvSpPr>
          <p:spPr bwMode="auto">
            <a:xfrm>
              <a:off x="451" y="2855"/>
              <a:ext cx="1351" cy="1033"/>
            </a:xfrm>
            <a:custGeom>
              <a:avLst/>
              <a:gdLst>
                <a:gd name="T0" fmla="*/ 407 w 1351"/>
                <a:gd name="T1" fmla="*/ 54 h 1033"/>
                <a:gd name="T2" fmla="*/ 681 w 1351"/>
                <a:gd name="T3" fmla="*/ 84 h 1033"/>
                <a:gd name="T4" fmla="*/ 661 w 1351"/>
                <a:gd name="T5" fmla="*/ 346 h 1033"/>
                <a:gd name="T6" fmla="*/ 559 w 1351"/>
                <a:gd name="T7" fmla="*/ 509 h 1033"/>
                <a:gd name="T8" fmla="*/ 544 w 1351"/>
                <a:gd name="T9" fmla="*/ 661 h 1033"/>
                <a:gd name="T10" fmla="*/ 689 w 1351"/>
                <a:gd name="T11" fmla="*/ 431 h 1033"/>
                <a:gd name="T12" fmla="*/ 765 w 1351"/>
                <a:gd name="T13" fmla="*/ 232 h 1033"/>
                <a:gd name="T14" fmla="*/ 924 w 1351"/>
                <a:gd name="T15" fmla="*/ 99 h 1033"/>
                <a:gd name="T16" fmla="*/ 1182 w 1351"/>
                <a:gd name="T17" fmla="*/ 297 h 1033"/>
                <a:gd name="T18" fmla="*/ 1351 w 1351"/>
                <a:gd name="T19" fmla="*/ 674 h 1033"/>
                <a:gd name="T20" fmla="*/ 1219 w 1351"/>
                <a:gd name="T21" fmla="*/ 873 h 1033"/>
                <a:gd name="T22" fmla="*/ 1015 w 1351"/>
                <a:gd name="T23" fmla="*/ 509 h 1033"/>
                <a:gd name="T24" fmla="*/ 908 w 1351"/>
                <a:gd name="T25" fmla="*/ 631 h 1033"/>
                <a:gd name="T26" fmla="*/ 772 w 1351"/>
                <a:gd name="T27" fmla="*/ 844 h 1033"/>
                <a:gd name="T28" fmla="*/ 468 w 1351"/>
                <a:gd name="T29" fmla="*/ 1026 h 1033"/>
                <a:gd name="T30" fmla="*/ 225 w 1351"/>
                <a:gd name="T31" fmla="*/ 889 h 1033"/>
                <a:gd name="T32" fmla="*/ 225 w 1351"/>
                <a:gd name="T33" fmla="*/ 616 h 1033"/>
                <a:gd name="T34" fmla="*/ 316 w 1351"/>
                <a:gd name="T35" fmla="*/ 479 h 1033"/>
                <a:gd name="T36" fmla="*/ 322 w 1351"/>
                <a:gd name="T37" fmla="*/ 341 h 1033"/>
                <a:gd name="T38" fmla="*/ 0 w 1351"/>
                <a:gd name="T39" fmla="*/ 380 h 1033"/>
                <a:gd name="T40" fmla="*/ 88 w 1351"/>
                <a:gd name="T41" fmla="*/ 54 h 1033"/>
                <a:gd name="T42" fmla="*/ 407 w 1351"/>
                <a:gd name="T43" fmla="*/ 54 h 103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351"/>
                <a:gd name="T67" fmla="*/ 0 h 1033"/>
                <a:gd name="T68" fmla="*/ 1351 w 1351"/>
                <a:gd name="T69" fmla="*/ 1033 h 103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351" h="1033">
                  <a:moveTo>
                    <a:pt x="407" y="54"/>
                  </a:moveTo>
                  <a:cubicBezTo>
                    <a:pt x="506" y="59"/>
                    <a:pt x="639" y="35"/>
                    <a:pt x="681" y="84"/>
                  </a:cubicBezTo>
                  <a:cubicBezTo>
                    <a:pt x="723" y="133"/>
                    <a:pt x="681" y="275"/>
                    <a:pt x="661" y="346"/>
                  </a:cubicBezTo>
                  <a:cubicBezTo>
                    <a:pt x="641" y="417"/>
                    <a:pt x="578" y="457"/>
                    <a:pt x="559" y="509"/>
                  </a:cubicBezTo>
                  <a:cubicBezTo>
                    <a:pt x="540" y="561"/>
                    <a:pt x="522" y="674"/>
                    <a:pt x="544" y="661"/>
                  </a:cubicBezTo>
                  <a:cubicBezTo>
                    <a:pt x="566" y="648"/>
                    <a:pt x="652" y="502"/>
                    <a:pt x="689" y="431"/>
                  </a:cubicBezTo>
                  <a:cubicBezTo>
                    <a:pt x="726" y="360"/>
                    <a:pt x="726" y="287"/>
                    <a:pt x="765" y="232"/>
                  </a:cubicBezTo>
                  <a:cubicBezTo>
                    <a:pt x="804" y="177"/>
                    <a:pt x="855" y="88"/>
                    <a:pt x="924" y="99"/>
                  </a:cubicBezTo>
                  <a:cubicBezTo>
                    <a:pt x="993" y="110"/>
                    <a:pt x="1111" y="201"/>
                    <a:pt x="1182" y="297"/>
                  </a:cubicBezTo>
                  <a:cubicBezTo>
                    <a:pt x="1253" y="393"/>
                    <a:pt x="1345" y="578"/>
                    <a:pt x="1351" y="674"/>
                  </a:cubicBezTo>
                  <a:lnTo>
                    <a:pt x="1219" y="873"/>
                  </a:lnTo>
                  <a:cubicBezTo>
                    <a:pt x="1163" y="845"/>
                    <a:pt x="1067" y="549"/>
                    <a:pt x="1015" y="509"/>
                  </a:cubicBezTo>
                  <a:cubicBezTo>
                    <a:pt x="963" y="469"/>
                    <a:pt x="949" y="575"/>
                    <a:pt x="908" y="631"/>
                  </a:cubicBezTo>
                  <a:cubicBezTo>
                    <a:pt x="867" y="687"/>
                    <a:pt x="845" y="778"/>
                    <a:pt x="772" y="844"/>
                  </a:cubicBezTo>
                  <a:cubicBezTo>
                    <a:pt x="699" y="910"/>
                    <a:pt x="559" y="1019"/>
                    <a:pt x="468" y="1026"/>
                  </a:cubicBezTo>
                  <a:cubicBezTo>
                    <a:pt x="377" y="1033"/>
                    <a:pt x="265" y="957"/>
                    <a:pt x="225" y="889"/>
                  </a:cubicBezTo>
                  <a:cubicBezTo>
                    <a:pt x="185" y="821"/>
                    <a:pt x="210" y="684"/>
                    <a:pt x="225" y="616"/>
                  </a:cubicBezTo>
                  <a:cubicBezTo>
                    <a:pt x="240" y="548"/>
                    <a:pt x="300" y="525"/>
                    <a:pt x="316" y="479"/>
                  </a:cubicBezTo>
                  <a:cubicBezTo>
                    <a:pt x="332" y="433"/>
                    <a:pt x="375" y="358"/>
                    <a:pt x="322" y="341"/>
                  </a:cubicBezTo>
                  <a:cubicBezTo>
                    <a:pt x="269" y="324"/>
                    <a:pt x="39" y="428"/>
                    <a:pt x="0" y="380"/>
                  </a:cubicBezTo>
                  <a:lnTo>
                    <a:pt x="88" y="54"/>
                  </a:lnTo>
                  <a:cubicBezTo>
                    <a:pt x="156" y="0"/>
                    <a:pt x="312" y="38"/>
                    <a:pt x="407" y="54"/>
                  </a:cubicBezTo>
                  <a:close/>
                </a:path>
              </a:pathLst>
            </a:custGeom>
            <a:solidFill>
              <a:srgbClr val="96969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29745" name="Oval 11"/>
            <p:cNvSpPr>
              <a:spLocks noChangeArrowheads="1"/>
            </p:cNvSpPr>
            <p:nvPr/>
          </p:nvSpPr>
          <p:spPr bwMode="auto">
            <a:xfrm>
              <a:off x="441" y="2609"/>
              <a:ext cx="1398" cy="1366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</p:grpSp>
      <p:sp>
        <p:nvSpPr>
          <p:cNvPr id="29742" name="Text Box 12"/>
          <p:cNvSpPr txBox="1">
            <a:spLocks noChangeArrowheads="1"/>
          </p:cNvSpPr>
          <p:nvPr/>
        </p:nvSpPr>
        <p:spPr bwMode="auto">
          <a:xfrm>
            <a:off x="309398" y="4925070"/>
            <a:ext cx="18069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en-GB" sz="2400" b="1" baseline="0" dirty="0">
                <a:solidFill>
                  <a:srgbClr val="0000FF"/>
                </a:solidFill>
                <a:latin typeface="+mn-lt"/>
              </a:rPr>
              <a:t>Thickening</a:t>
            </a:r>
          </a:p>
        </p:txBody>
      </p:sp>
      <p:grpSp>
        <p:nvGrpSpPr>
          <p:cNvPr id="29736" name="Group 14"/>
          <p:cNvGrpSpPr>
            <a:grpSpLocks/>
          </p:cNvGrpSpPr>
          <p:nvPr/>
        </p:nvGrpSpPr>
        <p:grpSpPr bwMode="auto">
          <a:xfrm>
            <a:off x="2679700" y="1646238"/>
            <a:ext cx="2219325" cy="2168525"/>
            <a:chOff x="1688" y="2739"/>
            <a:chExt cx="1398" cy="1366"/>
          </a:xfrm>
        </p:grpSpPr>
        <p:sp>
          <p:nvSpPr>
            <p:cNvPr id="29738" name="Oval 15"/>
            <p:cNvSpPr>
              <a:spLocks noChangeArrowheads="1"/>
            </p:cNvSpPr>
            <p:nvPr/>
          </p:nvSpPr>
          <p:spPr bwMode="auto">
            <a:xfrm>
              <a:off x="1688" y="2739"/>
              <a:ext cx="1398" cy="1366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29739" name="Freeform 16"/>
            <p:cNvSpPr>
              <a:spLocks/>
            </p:cNvSpPr>
            <p:nvPr/>
          </p:nvSpPr>
          <p:spPr bwMode="auto">
            <a:xfrm>
              <a:off x="1726" y="3101"/>
              <a:ext cx="1323" cy="737"/>
            </a:xfrm>
            <a:custGeom>
              <a:avLst/>
              <a:gdLst>
                <a:gd name="T0" fmla="*/ 388 w 1323"/>
                <a:gd name="T1" fmla="*/ 12 h 737"/>
                <a:gd name="T2" fmla="*/ 633 w 1323"/>
                <a:gd name="T3" fmla="*/ 36 h 737"/>
                <a:gd name="T4" fmla="*/ 633 w 1323"/>
                <a:gd name="T5" fmla="*/ 230 h 737"/>
                <a:gd name="T6" fmla="*/ 453 w 1323"/>
                <a:gd name="T7" fmla="*/ 515 h 737"/>
                <a:gd name="T8" fmla="*/ 444 w 1323"/>
                <a:gd name="T9" fmla="*/ 600 h 737"/>
                <a:gd name="T10" fmla="*/ 586 w 1323"/>
                <a:gd name="T11" fmla="*/ 501 h 737"/>
                <a:gd name="T12" fmla="*/ 661 w 1323"/>
                <a:gd name="T13" fmla="*/ 315 h 737"/>
                <a:gd name="T14" fmla="*/ 737 w 1323"/>
                <a:gd name="T15" fmla="*/ 116 h 737"/>
                <a:gd name="T16" fmla="*/ 898 w 1323"/>
                <a:gd name="T17" fmla="*/ 50 h 737"/>
                <a:gd name="T18" fmla="*/ 1105 w 1323"/>
                <a:gd name="T19" fmla="*/ 235 h 737"/>
                <a:gd name="T20" fmla="*/ 1323 w 1323"/>
                <a:gd name="T21" fmla="*/ 558 h 737"/>
                <a:gd name="T22" fmla="*/ 1266 w 1323"/>
                <a:gd name="T23" fmla="*/ 673 h 737"/>
                <a:gd name="T24" fmla="*/ 1069 w 1323"/>
                <a:gd name="T25" fmla="*/ 400 h 737"/>
                <a:gd name="T26" fmla="*/ 871 w 1323"/>
                <a:gd name="T27" fmla="*/ 172 h 737"/>
                <a:gd name="T28" fmla="*/ 765 w 1323"/>
                <a:gd name="T29" fmla="*/ 339 h 737"/>
                <a:gd name="T30" fmla="*/ 674 w 1323"/>
                <a:gd name="T31" fmla="*/ 537 h 737"/>
                <a:gd name="T32" fmla="*/ 583 w 1323"/>
                <a:gd name="T33" fmla="*/ 643 h 737"/>
                <a:gd name="T34" fmla="*/ 416 w 1323"/>
                <a:gd name="T35" fmla="*/ 734 h 737"/>
                <a:gd name="T36" fmla="*/ 309 w 1323"/>
                <a:gd name="T37" fmla="*/ 658 h 737"/>
                <a:gd name="T38" fmla="*/ 340 w 1323"/>
                <a:gd name="T39" fmla="*/ 461 h 737"/>
                <a:gd name="T40" fmla="*/ 461 w 1323"/>
                <a:gd name="T41" fmla="*/ 279 h 737"/>
                <a:gd name="T42" fmla="*/ 522 w 1323"/>
                <a:gd name="T43" fmla="*/ 142 h 737"/>
                <a:gd name="T44" fmla="*/ 309 w 1323"/>
                <a:gd name="T45" fmla="*/ 157 h 737"/>
                <a:gd name="T46" fmla="*/ 6 w 1323"/>
                <a:gd name="T47" fmla="*/ 172 h 737"/>
                <a:gd name="T48" fmla="*/ 0 w 1323"/>
                <a:gd name="T49" fmla="*/ 74 h 737"/>
                <a:gd name="T50" fmla="*/ 388 w 1323"/>
                <a:gd name="T51" fmla="*/ 12 h 73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323"/>
                <a:gd name="T79" fmla="*/ 0 h 737"/>
                <a:gd name="T80" fmla="*/ 1323 w 1323"/>
                <a:gd name="T81" fmla="*/ 737 h 73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323" h="737">
                  <a:moveTo>
                    <a:pt x="388" y="12"/>
                  </a:moveTo>
                  <a:cubicBezTo>
                    <a:pt x="488" y="5"/>
                    <a:pt x="592" y="0"/>
                    <a:pt x="633" y="36"/>
                  </a:cubicBezTo>
                  <a:cubicBezTo>
                    <a:pt x="674" y="72"/>
                    <a:pt x="663" y="151"/>
                    <a:pt x="633" y="230"/>
                  </a:cubicBezTo>
                  <a:cubicBezTo>
                    <a:pt x="603" y="310"/>
                    <a:pt x="485" y="453"/>
                    <a:pt x="453" y="515"/>
                  </a:cubicBezTo>
                  <a:cubicBezTo>
                    <a:pt x="422" y="577"/>
                    <a:pt x="422" y="603"/>
                    <a:pt x="444" y="600"/>
                  </a:cubicBezTo>
                  <a:cubicBezTo>
                    <a:pt x="466" y="598"/>
                    <a:pt x="550" y="548"/>
                    <a:pt x="586" y="501"/>
                  </a:cubicBezTo>
                  <a:cubicBezTo>
                    <a:pt x="622" y="453"/>
                    <a:pt x="636" y="380"/>
                    <a:pt x="661" y="315"/>
                  </a:cubicBezTo>
                  <a:cubicBezTo>
                    <a:pt x="686" y="251"/>
                    <a:pt x="698" y="161"/>
                    <a:pt x="737" y="116"/>
                  </a:cubicBezTo>
                  <a:cubicBezTo>
                    <a:pt x="776" y="72"/>
                    <a:pt x="836" y="30"/>
                    <a:pt x="898" y="50"/>
                  </a:cubicBezTo>
                  <a:cubicBezTo>
                    <a:pt x="959" y="70"/>
                    <a:pt x="1034" y="151"/>
                    <a:pt x="1105" y="235"/>
                  </a:cubicBezTo>
                  <a:cubicBezTo>
                    <a:pt x="1176" y="319"/>
                    <a:pt x="1296" y="485"/>
                    <a:pt x="1323" y="558"/>
                  </a:cubicBezTo>
                  <a:lnTo>
                    <a:pt x="1266" y="673"/>
                  </a:lnTo>
                  <a:cubicBezTo>
                    <a:pt x="1224" y="647"/>
                    <a:pt x="1135" y="483"/>
                    <a:pt x="1069" y="400"/>
                  </a:cubicBezTo>
                  <a:cubicBezTo>
                    <a:pt x="1003" y="317"/>
                    <a:pt x="922" y="182"/>
                    <a:pt x="871" y="172"/>
                  </a:cubicBezTo>
                  <a:cubicBezTo>
                    <a:pt x="820" y="162"/>
                    <a:pt x="798" y="278"/>
                    <a:pt x="765" y="339"/>
                  </a:cubicBezTo>
                  <a:cubicBezTo>
                    <a:pt x="732" y="400"/>
                    <a:pt x="704" y="486"/>
                    <a:pt x="674" y="537"/>
                  </a:cubicBezTo>
                  <a:cubicBezTo>
                    <a:pt x="644" y="588"/>
                    <a:pt x="626" y="610"/>
                    <a:pt x="583" y="643"/>
                  </a:cubicBezTo>
                  <a:cubicBezTo>
                    <a:pt x="540" y="676"/>
                    <a:pt x="462" y="731"/>
                    <a:pt x="416" y="734"/>
                  </a:cubicBezTo>
                  <a:cubicBezTo>
                    <a:pt x="370" y="737"/>
                    <a:pt x="322" y="703"/>
                    <a:pt x="309" y="658"/>
                  </a:cubicBezTo>
                  <a:cubicBezTo>
                    <a:pt x="296" y="613"/>
                    <a:pt x="315" y="524"/>
                    <a:pt x="340" y="461"/>
                  </a:cubicBezTo>
                  <a:cubicBezTo>
                    <a:pt x="365" y="398"/>
                    <a:pt x="431" y="332"/>
                    <a:pt x="461" y="279"/>
                  </a:cubicBezTo>
                  <a:cubicBezTo>
                    <a:pt x="491" y="226"/>
                    <a:pt x="547" y="162"/>
                    <a:pt x="522" y="142"/>
                  </a:cubicBezTo>
                  <a:cubicBezTo>
                    <a:pt x="497" y="122"/>
                    <a:pt x="395" y="152"/>
                    <a:pt x="309" y="157"/>
                  </a:cubicBezTo>
                  <a:cubicBezTo>
                    <a:pt x="223" y="162"/>
                    <a:pt x="57" y="186"/>
                    <a:pt x="6" y="172"/>
                  </a:cubicBezTo>
                  <a:lnTo>
                    <a:pt x="0" y="74"/>
                  </a:lnTo>
                  <a:cubicBezTo>
                    <a:pt x="64" y="47"/>
                    <a:pt x="307" y="25"/>
                    <a:pt x="388" y="12"/>
                  </a:cubicBezTo>
                  <a:close/>
                </a:path>
              </a:pathLst>
            </a:custGeom>
            <a:solidFill>
              <a:srgbClr val="96969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29740" name="Oval 17"/>
            <p:cNvSpPr>
              <a:spLocks noChangeArrowheads="1"/>
            </p:cNvSpPr>
            <p:nvPr/>
          </p:nvSpPr>
          <p:spPr bwMode="auto">
            <a:xfrm>
              <a:off x="1688" y="2739"/>
              <a:ext cx="1398" cy="1366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</p:grpSp>
      <p:sp>
        <p:nvSpPr>
          <p:cNvPr id="29737" name="Text Box 18"/>
          <p:cNvSpPr txBox="1">
            <a:spLocks noChangeArrowheads="1"/>
          </p:cNvSpPr>
          <p:nvPr/>
        </p:nvSpPr>
        <p:spPr bwMode="auto">
          <a:xfrm>
            <a:off x="3045449" y="1805930"/>
            <a:ext cx="14798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en-GB" sz="2400" b="1" baseline="0" dirty="0">
                <a:solidFill>
                  <a:srgbClr val="0000FF"/>
                </a:solidFill>
                <a:latin typeface="+mn-lt"/>
              </a:rPr>
              <a:t>Thinning</a:t>
            </a:r>
          </a:p>
        </p:txBody>
      </p:sp>
      <p:grpSp>
        <p:nvGrpSpPr>
          <p:cNvPr id="29719" name="Group 32"/>
          <p:cNvGrpSpPr>
            <a:grpSpLocks/>
          </p:cNvGrpSpPr>
          <p:nvPr/>
        </p:nvGrpSpPr>
        <p:grpSpPr bwMode="auto">
          <a:xfrm>
            <a:off x="5102644" y="4348163"/>
            <a:ext cx="2219325" cy="2168525"/>
            <a:chOff x="4538" y="2609"/>
            <a:chExt cx="1398" cy="1366"/>
          </a:xfrm>
        </p:grpSpPr>
        <p:grpSp>
          <p:nvGrpSpPr>
            <p:cNvPr id="29721" name="Group 33"/>
            <p:cNvGrpSpPr>
              <a:grpSpLocks/>
            </p:cNvGrpSpPr>
            <p:nvPr/>
          </p:nvGrpSpPr>
          <p:grpSpPr bwMode="auto">
            <a:xfrm>
              <a:off x="4538" y="2609"/>
              <a:ext cx="1398" cy="1366"/>
              <a:chOff x="478" y="1056"/>
              <a:chExt cx="2248" cy="2187"/>
            </a:xfrm>
          </p:grpSpPr>
          <p:sp>
            <p:nvSpPr>
              <p:cNvPr id="29723" name="Oval 34"/>
              <p:cNvSpPr>
                <a:spLocks noChangeArrowheads="1"/>
              </p:cNvSpPr>
              <p:nvPr/>
            </p:nvSpPr>
            <p:spPr bwMode="auto">
              <a:xfrm>
                <a:off x="478" y="1056"/>
                <a:ext cx="2248" cy="2187"/>
              </a:xfrm>
              <a:prstGeom prst="ellipse">
                <a:avLst/>
              </a:prstGeom>
              <a:solidFill>
                <a:schemeClr val="bg1"/>
              </a:solidFill>
              <a:ln w="762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sp>
            <p:nvSpPr>
              <p:cNvPr id="29724" name="Freeform 35"/>
              <p:cNvSpPr>
                <a:spLocks/>
              </p:cNvSpPr>
              <p:nvPr/>
            </p:nvSpPr>
            <p:spPr bwMode="auto">
              <a:xfrm>
                <a:off x="494" y="1636"/>
                <a:ext cx="2172" cy="1348"/>
              </a:xfrm>
              <a:custGeom>
                <a:avLst/>
                <a:gdLst>
                  <a:gd name="T0" fmla="*/ 668 w 2172"/>
                  <a:gd name="T1" fmla="*/ 19 h 1348"/>
                  <a:gd name="T2" fmla="*/ 1063 w 2172"/>
                  <a:gd name="T3" fmla="*/ 58 h 1348"/>
                  <a:gd name="T4" fmla="*/ 1063 w 2172"/>
                  <a:gd name="T5" fmla="*/ 369 h 1348"/>
                  <a:gd name="T6" fmla="*/ 774 w 2172"/>
                  <a:gd name="T7" fmla="*/ 824 h 1348"/>
                  <a:gd name="T8" fmla="*/ 759 w 2172"/>
                  <a:gd name="T9" fmla="*/ 961 h 1348"/>
                  <a:gd name="T10" fmla="*/ 987 w 2172"/>
                  <a:gd name="T11" fmla="*/ 802 h 1348"/>
                  <a:gd name="T12" fmla="*/ 1108 w 2172"/>
                  <a:gd name="T13" fmla="*/ 505 h 1348"/>
                  <a:gd name="T14" fmla="*/ 1230 w 2172"/>
                  <a:gd name="T15" fmla="*/ 186 h 1348"/>
                  <a:gd name="T16" fmla="*/ 1488 w 2172"/>
                  <a:gd name="T17" fmla="*/ 80 h 1348"/>
                  <a:gd name="T18" fmla="*/ 1822 w 2172"/>
                  <a:gd name="T19" fmla="*/ 376 h 1348"/>
                  <a:gd name="T20" fmla="*/ 2172 w 2172"/>
                  <a:gd name="T21" fmla="*/ 893 h 1348"/>
                  <a:gd name="T22" fmla="*/ 1959 w 2172"/>
                  <a:gd name="T23" fmla="*/ 1212 h 1348"/>
                  <a:gd name="T24" fmla="*/ 1504 w 2172"/>
                  <a:gd name="T25" fmla="*/ 483 h 1348"/>
                  <a:gd name="T26" fmla="*/ 1367 w 2172"/>
                  <a:gd name="T27" fmla="*/ 559 h 1348"/>
                  <a:gd name="T28" fmla="*/ 1231 w 2172"/>
                  <a:gd name="T29" fmla="*/ 863 h 1348"/>
                  <a:gd name="T30" fmla="*/ 1040 w 2172"/>
                  <a:gd name="T31" fmla="*/ 1136 h 1348"/>
                  <a:gd name="T32" fmla="*/ 744 w 2172"/>
                  <a:gd name="T33" fmla="*/ 1341 h 1348"/>
                  <a:gd name="T34" fmla="*/ 448 w 2172"/>
                  <a:gd name="T35" fmla="*/ 1181 h 1348"/>
                  <a:gd name="T36" fmla="*/ 448 w 2172"/>
                  <a:gd name="T37" fmla="*/ 779 h 1348"/>
                  <a:gd name="T38" fmla="*/ 653 w 2172"/>
                  <a:gd name="T39" fmla="*/ 468 h 1348"/>
                  <a:gd name="T40" fmla="*/ 729 w 2172"/>
                  <a:gd name="T41" fmla="*/ 285 h 1348"/>
                  <a:gd name="T42" fmla="*/ 517 w 2172"/>
                  <a:gd name="T43" fmla="*/ 361 h 1348"/>
                  <a:gd name="T44" fmla="*/ 0 w 2172"/>
                  <a:gd name="T45" fmla="*/ 422 h 1348"/>
                  <a:gd name="T46" fmla="*/ 45 w 2172"/>
                  <a:gd name="T47" fmla="*/ 118 h 1348"/>
                  <a:gd name="T48" fmla="*/ 668 w 2172"/>
                  <a:gd name="T49" fmla="*/ 19 h 134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172"/>
                  <a:gd name="T76" fmla="*/ 0 h 1348"/>
                  <a:gd name="T77" fmla="*/ 2172 w 2172"/>
                  <a:gd name="T78" fmla="*/ 1348 h 134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172" h="1348">
                    <a:moveTo>
                      <a:pt x="668" y="19"/>
                    </a:moveTo>
                    <a:cubicBezTo>
                      <a:pt x="830" y="8"/>
                      <a:pt x="997" y="0"/>
                      <a:pt x="1063" y="58"/>
                    </a:cubicBezTo>
                    <a:cubicBezTo>
                      <a:pt x="1129" y="116"/>
                      <a:pt x="1111" y="241"/>
                      <a:pt x="1063" y="369"/>
                    </a:cubicBezTo>
                    <a:cubicBezTo>
                      <a:pt x="1015" y="497"/>
                      <a:pt x="825" y="725"/>
                      <a:pt x="774" y="824"/>
                    </a:cubicBezTo>
                    <a:cubicBezTo>
                      <a:pt x="723" y="923"/>
                      <a:pt x="724" y="965"/>
                      <a:pt x="759" y="961"/>
                    </a:cubicBezTo>
                    <a:cubicBezTo>
                      <a:pt x="794" y="957"/>
                      <a:pt x="929" y="878"/>
                      <a:pt x="987" y="802"/>
                    </a:cubicBezTo>
                    <a:cubicBezTo>
                      <a:pt x="1045" y="726"/>
                      <a:pt x="1068" y="608"/>
                      <a:pt x="1108" y="505"/>
                    </a:cubicBezTo>
                    <a:cubicBezTo>
                      <a:pt x="1148" y="402"/>
                      <a:pt x="1167" y="257"/>
                      <a:pt x="1230" y="186"/>
                    </a:cubicBezTo>
                    <a:cubicBezTo>
                      <a:pt x="1293" y="115"/>
                      <a:pt x="1389" y="48"/>
                      <a:pt x="1488" y="80"/>
                    </a:cubicBezTo>
                    <a:cubicBezTo>
                      <a:pt x="1587" y="112"/>
                      <a:pt x="1708" y="241"/>
                      <a:pt x="1822" y="376"/>
                    </a:cubicBezTo>
                    <a:cubicBezTo>
                      <a:pt x="1936" y="511"/>
                      <a:pt x="2149" y="754"/>
                      <a:pt x="2172" y="893"/>
                    </a:cubicBezTo>
                    <a:lnTo>
                      <a:pt x="1959" y="1212"/>
                    </a:lnTo>
                    <a:cubicBezTo>
                      <a:pt x="1848" y="1144"/>
                      <a:pt x="1603" y="592"/>
                      <a:pt x="1504" y="483"/>
                    </a:cubicBezTo>
                    <a:cubicBezTo>
                      <a:pt x="1405" y="374"/>
                      <a:pt x="1413" y="496"/>
                      <a:pt x="1367" y="559"/>
                    </a:cubicBezTo>
                    <a:cubicBezTo>
                      <a:pt x="1321" y="622"/>
                      <a:pt x="1286" y="767"/>
                      <a:pt x="1231" y="863"/>
                    </a:cubicBezTo>
                    <a:cubicBezTo>
                      <a:pt x="1176" y="959"/>
                      <a:pt x="1121" y="1056"/>
                      <a:pt x="1040" y="1136"/>
                    </a:cubicBezTo>
                    <a:cubicBezTo>
                      <a:pt x="959" y="1216"/>
                      <a:pt x="843" y="1334"/>
                      <a:pt x="744" y="1341"/>
                    </a:cubicBezTo>
                    <a:cubicBezTo>
                      <a:pt x="645" y="1348"/>
                      <a:pt x="497" y="1275"/>
                      <a:pt x="448" y="1181"/>
                    </a:cubicBezTo>
                    <a:cubicBezTo>
                      <a:pt x="399" y="1087"/>
                      <a:pt x="414" y="898"/>
                      <a:pt x="448" y="779"/>
                    </a:cubicBezTo>
                    <a:cubicBezTo>
                      <a:pt x="482" y="660"/>
                      <a:pt x="606" y="550"/>
                      <a:pt x="653" y="468"/>
                    </a:cubicBezTo>
                    <a:cubicBezTo>
                      <a:pt x="700" y="386"/>
                      <a:pt x="752" y="303"/>
                      <a:pt x="729" y="285"/>
                    </a:cubicBezTo>
                    <a:cubicBezTo>
                      <a:pt x="706" y="267"/>
                      <a:pt x="638" y="338"/>
                      <a:pt x="517" y="361"/>
                    </a:cubicBezTo>
                    <a:cubicBezTo>
                      <a:pt x="396" y="384"/>
                      <a:pt x="79" y="462"/>
                      <a:pt x="0" y="422"/>
                    </a:cubicBezTo>
                    <a:lnTo>
                      <a:pt x="45" y="118"/>
                    </a:lnTo>
                    <a:cubicBezTo>
                      <a:pt x="156" y="51"/>
                      <a:pt x="538" y="40"/>
                      <a:pt x="668" y="19"/>
                    </a:cubicBezTo>
                    <a:close/>
                  </a:path>
                </a:pathLst>
              </a:custGeom>
              <a:solidFill>
                <a:srgbClr val="96969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sp>
            <p:nvSpPr>
              <p:cNvPr id="29725" name="Oval 36"/>
              <p:cNvSpPr>
                <a:spLocks noChangeArrowheads="1"/>
              </p:cNvSpPr>
              <p:nvPr/>
            </p:nvSpPr>
            <p:spPr bwMode="auto">
              <a:xfrm>
                <a:off x="478" y="1056"/>
                <a:ext cx="2248" cy="2187"/>
              </a:xfrm>
              <a:prstGeom prst="ellips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</p:grpSp>
        <p:sp>
          <p:nvSpPr>
            <p:cNvPr id="29722" name="Freeform 37"/>
            <p:cNvSpPr>
              <a:spLocks/>
            </p:cNvSpPr>
            <p:nvPr/>
          </p:nvSpPr>
          <p:spPr bwMode="auto">
            <a:xfrm>
              <a:off x="4762" y="2757"/>
              <a:ext cx="977" cy="172"/>
            </a:xfrm>
            <a:custGeom>
              <a:avLst/>
              <a:gdLst>
                <a:gd name="T0" fmla="*/ 699 w 977"/>
                <a:gd name="T1" fmla="*/ 31 h 172"/>
                <a:gd name="T2" fmla="*/ 972 w 977"/>
                <a:gd name="T3" fmla="*/ 76 h 172"/>
                <a:gd name="T4" fmla="*/ 729 w 977"/>
                <a:gd name="T5" fmla="*/ 107 h 172"/>
                <a:gd name="T6" fmla="*/ 198 w 977"/>
                <a:gd name="T7" fmla="*/ 122 h 172"/>
                <a:gd name="T8" fmla="*/ 91 w 977"/>
                <a:gd name="T9" fmla="*/ 167 h 172"/>
                <a:gd name="T10" fmla="*/ 46 w 977"/>
                <a:gd name="T11" fmla="*/ 91 h 172"/>
                <a:gd name="T12" fmla="*/ 365 w 977"/>
                <a:gd name="T13" fmla="*/ 0 h 172"/>
                <a:gd name="T14" fmla="*/ 699 w 977"/>
                <a:gd name="T15" fmla="*/ 31 h 17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77"/>
                <a:gd name="T25" fmla="*/ 0 h 172"/>
                <a:gd name="T26" fmla="*/ 977 w 977"/>
                <a:gd name="T27" fmla="*/ 172 h 17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77" h="172">
                  <a:moveTo>
                    <a:pt x="699" y="31"/>
                  </a:moveTo>
                  <a:cubicBezTo>
                    <a:pt x="838" y="41"/>
                    <a:pt x="967" y="63"/>
                    <a:pt x="972" y="76"/>
                  </a:cubicBezTo>
                  <a:cubicBezTo>
                    <a:pt x="977" y="89"/>
                    <a:pt x="858" y="99"/>
                    <a:pt x="729" y="107"/>
                  </a:cubicBezTo>
                  <a:cubicBezTo>
                    <a:pt x="600" y="115"/>
                    <a:pt x="304" y="112"/>
                    <a:pt x="198" y="122"/>
                  </a:cubicBezTo>
                  <a:cubicBezTo>
                    <a:pt x="92" y="132"/>
                    <a:pt x="116" y="172"/>
                    <a:pt x="91" y="167"/>
                  </a:cubicBezTo>
                  <a:cubicBezTo>
                    <a:pt x="66" y="162"/>
                    <a:pt x="0" y="119"/>
                    <a:pt x="46" y="91"/>
                  </a:cubicBezTo>
                  <a:cubicBezTo>
                    <a:pt x="92" y="63"/>
                    <a:pt x="256" y="10"/>
                    <a:pt x="365" y="0"/>
                  </a:cubicBezTo>
                  <a:lnTo>
                    <a:pt x="699" y="31"/>
                  </a:lnTo>
                  <a:close/>
                </a:path>
              </a:pathLst>
            </a:custGeom>
            <a:solidFill>
              <a:srgbClr val="80808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</p:grpSp>
      <p:sp>
        <p:nvSpPr>
          <p:cNvPr id="29720" name="Text Box 38"/>
          <p:cNvSpPr txBox="1">
            <a:spLocks noChangeArrowheads="1"/>
          </p:cNvSpPr>
          <p:nvPr/>
        </p:nvSpPr>
        <p:spPr bwMode="auto">
          <a:xfrm>
            <a:off x="5102644" y="5635626"/>
            <a:ext cx="2216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en-GB" sz="2400" b="1" baseline="0">
                <a:solidFill>
                  <a:srgbClr val="0000FF"/>
                </a:solidFill>
                <a:latin typeface="+mn-lt"/>
              </a:rPr>
              <a:t>Mis-classify</a:t>
            </a:r>
            <a:endParaRPr lang="en-GB" sz="3200" b="1" baseline="0">
              <a:solidFill>
                <a:srgbClr val="FF0000"/>
              </a:solidFill>
              <a:latin typeface="+mn-lt"/>
            </a:endParaRPr>
          </a:p>
        </p:txBody>
      </p:sp>
      <p:grpSp>
        <p:nvGrpSpPr>
          <p:cNvPr id="29714" name="Group 40"/>
          <p:cNvGrpSpPr>
            <a:grpSpLocks/>
          </p:cNvGrpSpPr>
          <p:nvPr/>
        </p:nvGrpSpPr>
        <p:grpSpPr bwMode="auto">
          <a:xfrm>
            <a:off x="7542213" y="1646238"/>
            <a:ext cx="2235200" cy="2168525"/>
            <a:chOff x="4391" y="1056"/>
            <a:chExt cx="1408" cy="1366"/>
          </a:xfrm>
        </p:grpSpPr>
        <p:sp>
          <p:nvSpPr>
            <p:cNvPr id="29716" name="Oval 41"/>
            <p:cNvSpPr>
              <a:spLocks noChangeArrowheads="1"/>
            </p:cNvSpPr>
            <p:nvPr/>
          </p:nvSpPr>
          <p:spPr bwMode="auto">
            <a:xfrm>
              <a:off x="4401" y="1056"/>
              <a:ext cx="1398" cy="1366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29717" name="Freeform 42"/>
            <p:cNvSpPr>
              <a:spLocks/>
            </p:cNvSpPr>
            <p:nvPr/>
          </p:nvSpPr>
          <p:spPr bwMode="auto">
            <a:xfrm>
              <a:off x="4391" y="1828"/>
              <a:ext cx="1121" cy="564"/>
            </a:xfrm>
            <a:custGeom>
              <a:avLst/>
              <a:gdLst>
                <a:gd name="T0" fmla="*/ 238 w 1121"/>
                <a:gd name="T1" fmla="*/ 12 h 564"/>
                <a:gd name="T2" fmla="*/ 483 w 1121"/>
                <a:gd name="T3" fmla="*/ 36 h 564"/>
                <a:gd name="T4" fmla="*/ 483 w 1121"/>
                <a:gd name="T5" fmla="*/ 230 h 564"/>
                <a:gd name="T6" fmla="*/ 325 w 1121"/>
                <a:gd name="T7" fmla="*/ 473 h 564"/>
                <a:gd name="T8" fmla="*/ 436 w 1121"/>
                <a:gd name="T9" fmla="*/ 501 h 564"/>
                <a:gd name="T10" fmla="*/ 511 w 1121"/>
                <a:gd name="T11" fmla="*/ 315 h 564"/>
                <a:gd name="T12" fmla="*/ 587 w 1121"/>
                <a:gd name="T13" fmla="*/ 116 h 564"/>
                <a:gd name="T14" fmla="*/ 748 w 1121"/>
                <a:gd name="T15" fmla="*/ 50 h 564"/>
                <a:gd name="T16" fmla="*/ 955 w 1121"/>
                <a:gd name="T17" fmla="*/ 235 h 564"/>
                <a:gd name="T18" fmla="*/ 1115 w 1121"/>
                <a:gd name="T19" fmla="*/ 458 h 564"/>
                <a:gd name="T20" fmla="*/ 917 w 1121"/>
                <a:gd name="T21" fmla="*/ 549 h 564"/>
                <a:gd name="T22" fmla="*/ 757 w 1121"/>
                <a:gd name="T23" fmla="*/ 302 h 564"/>
                <a:gd name="T24" fmla="*/ 672 w 1121"/>
                <a:gd name="T25" fmla="*/ 349 h 564"/>
                <a:gd name="T26" fmla="*/ 583 w 1121"/>
                <a:gd name="T27" fmla="*/ 564 h 564"/>
                <a:gd name="T28" fmla="*/ 173 w 1121"/>
                <a:gd name="T29" fmla="*/ 352 h 564"/>
                <a:gd name="T30" fmla="*/ 275 w 1121"/>
                <a:gd name="T31" fmla="*/ 178 h 564"/>
                <a:gd name="T32" fmla="*/ 112 w 1121"/>
                <a:gd name="T33" fmla="*/ 230 h 564"/>
                <a:gd name="T34" fmla="*/ 21 w 1121"/>
                <a:gd name="T35" fmla="*/ 48 h 564"/>
                <a:gd name="T36" fmla="*/ 238 w 1121"/>
                <a:gd name="T37" fmla="*/ 12 h 56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21"/>
                <a:gd name="T58" fmla="*/ 0 h 564"/>
                <a:gd name="T59" fmla="*/ 1121 w 1121"/>
                <a:gd name="T60" fmla="*/ 564 h 56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21" h="564">
                  <a:moveTo>
                    <a:pt x="238" y="12"/>
                  </a:moveTo>
                  <a:cubicBezTo>
                    <a:pt x="338" y="5"/>
                    <a:pt x="442" y="0"/>
                    <a:pt x="483" y="36"/>
                  </a:cubicBezTo>
                  <a:cubicBezTo>
                    <a:pt x="524" y="72"/>
                    <a:pt x="509" y="157"/>
                    <a:pt x="483" y="230"/>
                  </a:cubicBezTo>
                  <a:cubicBezTo>
                    <a:pt x="457" y="303"/>
                    <a:pt x="333" y="428"/>
                    <a:pt x="325" y="473"/>
                  </a:cubicBezTo>
                  <a:cubicBezTo>
                    <a:pt x="317" y="518"/>
                    <a:pt x="405" y="527"/>
                    <a:pt x="436" y="501"/>
                  </a:cubicBezTo>
                  <a:cubicBezTo>
                    <a:pt x="467" y="475"/>
                    <a:pt x="486" y="380"/>
                    <a:pt x="511" y="315"/>
                  </a:cubicBezTo>
                  <a:cubicBezTo>
                    <a:pt x="536" y="251"/>
                    <a:pt x="548" y="161"/>
                    <a:pt x="587" y="116"/>
                  </a:cubicBezTo>
                  <a:cubicBezTo>
                    <a:pt x="626" y="72"/>
                    <a:pt x="686" y="30"/>
                    <a:pt x="748" y="50"/>
                  </a:cubicBezTo>
                  <a:cubicBezTo>
                    <a:pt x="809" y="70"/>
                    <a:pt x="894" y="167"/>
                    <a:pt x="955" y="235"/>
                  </a:cubicBezTo>
                  <a:cubicBezTo>
                    <a:pt x="1016" y="303"/>
                    <a:pt x="1121" y="406"/>
                    <a:pt x="1115" y="458"/>
                  </a:cubicBezTo>
                  <a:lnTo>
                    <a:pt x="917" y="549"/>
                  </a:lnTo>
                  <a:cubicBezTo>
                    <a:pt x="857" y="523"/>
                    <a:pt x="798" y="335"/>
                    <a:pt x="757" y="302"/>
                  </a:cubicBezTo>
                  <a:cubicBezTo>
                    <a:pt x="716" y="269"/>
                    <a:pt x="701" y="305"/>
                    <a:pt x="672" y="349"/>
                  </a:cubicBezTo>
                  <a:cubicBezTo>
                    <a:pt x="643" y="393"/>
                    <a:pt x="666" y="564"/>
                    <a:pt x="583" y="564"/>
                  </a:cubicBezTo>
                  <a:cubicBezTo>
                    <a:pt x="500" y="564"/>
                    <a:pt x="224" y="416"/>
                    <a:pt x="173" y="352"/>
                  </a:cubicBezTo>
                  <a:cubicBezTo>
                    <a:pt x="122" y="288"/>
                    <a:pt x="285" y="198"/>
                    <a:pt x="275" y="178"/>
                  </a:cubicBezTo>
                  <a:cubicBezTo>
                    <a:pt x="265" y="158"/>
                    <a:pt x="154" y="252"/>
                    <a:pt x="112" y="230"/>
                  </a:cubicBezTo>
                  <a:cubicBezTo>
                    <a:pt x="70" y="208"/>
                    <a:pt x="0" y="84"/>
                    <a:pt x="21" y="48"/>
                  </a:cubicBezTo>
                  <a:cubicBezTo>
                    <a:pt x="42" y="12"/>
                    <a:pt x="193" y="19"/>
                    <a:pt x="238" y="12"/>
                  </a:cubicBezTo>
                  <a:close/>
                </a:path>
              </a:pathLst>
            </a:custGeom>
            <a:solidFill>
              <a:srgbClr val="96969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29718" name="Oval 43"/>
            <p:cNvSpPr>
              <a:spLocks noChangeArrowheads="1"/>
            </p:cNvSpPr>
            <p:nvPr/>
          </p:nvSpPr>
          <p:spPr bwMode="auto">
            <a:xfrm>
              <a:off x="4401" y="1056"/>
              <a:ext cx="1398" cy="1366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</p:grpSp>
      <p:sp>
        <p:nvSpPr>
          <p:cNvPr id="29715" name="Text Box 44"/>
          <p:cNvSpPr txBox="1">
            <a:spLocks noChangeArrowheads="1"/>
          </p:cNvSpPr>
          <p:nvPr/>
        </p:nvSpPr>
        <p:spPr bwMode="auto">
          <a:xfrm>
            <a:off x="7561263" y="2220913"/>
            <a:ext cx="2216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en-GB" sz="2400" b="1" baseline="0">
                <a:solidFill>
                  <a:srgbClr val="0000FF"/>
                </a:solidFill>
                <a:latin typeface="+mn-lt"/>
              </a:rPr>
              <a:t>Mis-register</a:t>
            </a:r>
            <a:endParaRPr lang="en-GB" sz="3200" b="1" baseline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9710" name="Oval 46"/>
          <p:cNvSpPr>
            <a:spLocks noChangeArrowheads="1"/>
          </p:cNvSpPr>
          <p:nvPr/>
        </p:nvSpPr>
        <p:spPr bwMode="auto">
          <a:xfrm>
            <a:off x="7561263" y="4348163"/>
            <a:ext cx="2219325" cy="2168525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29711" name="Freeform 47"/>
          <p:cNvSpPr>
            <a:spLocks/>
          </p:cNvSpPr>
          <p:nvPr/>
        </p:nvSpPr>
        <p:spPr bwMode="auto">
          <a:xfrm>
            <a:off x="7567613" y="4700588"/>
            <a:ext cx="1806575" cy="1804988"/>
          </a:xfrm>
          <a:custGeom>
            <a:avLst/>
            <a:gdLst>
              <a:gd name="T0" fmla="*/ 159 w 1138"/>
              <a:gd name="T1" fmla="*/ 32 h 1137"/>
              <a:gd name="T2" fmla="*/ 318 w 1138"/>
              <a:gd name="T3" fmla="*/ 39 h 1137"/>
              <a:gd name="T4" fmla="*/ 318 w 1138"/>
              <a:gd name="T5" fmla="*/ 233 h 1137"/>
              <a:gd name="T6" fmla="*/ 138 w 1138"/>
              <a:gd name="T7" fmla="*/ 518 h 1137"/>
              <a:gd name="T8" fmla="*/ 129 w 1138"/>
              <a:gd name="T9" fmla="*/ 603 h 1137"/>
              <a:gd name="T10" fmla="*/ 271 w 1138"/>
              <a:gd name="T11" fmla="*/ 504 h 1137"/>
              <a:gd name="T12" fmla="*/ 346 w 1138"/>
              <a:gd name="T13" fmla="*/ 318 h 1137"/>
              <a:gd name="T14" fmla="*/ 422 w 1138"/>
              <a:gd name="T15" fmla="*/ 119 h 1137"/>
              <a:gd name="T16" fmla="*/ 583 w 1138"/>
              <a:gd name="T17" fmla="*/ 53 h 1137"/>
              <a:gd name="T18" fmla="*/ 790 w 1138"/>
              <a:gd name="T19" fmla="*/ 238 h 1137"/>
              <a:gd name="T20" fmla="*/ 1008 w 1138"/>
              <a:gd name="T21" fmla="*/ 561 h 1137"/>
              <a:gd name="T22" fmla="*/ 1130 w 1138"/>
              <a:gd name="T23" fmla="*/ 874 h 1137"/>
              <a:gd name="T24" fmla="*/ 1054 w 1138"/>
              <a:gd name="T25" fmla="*/ 1041 h 1137"/>
              <a:gd name="T26" fmla="*/ 963 w 1138"/>
              <a:gd name="T27" fmla="*/ 1102 h 1137"/>
              <a:gd name="T28" fmla="*/ 568 w 1138"/>
              <a:gd name="T29" fmla="*/ 1132 h 1137"/>
              <a:gd name="T30" fmla="*/ 553 w 1138"/>
              <a:gd name="T31" fmla="*/ 1117 h 1137"/>
              <a:gd name="T32" fmla="*/ 720 w 1138"/>
              <a:gd name="T33" fmla="*/ 1011 h 1137"/>
              <a:gd name="T34" fmla="*/ 827 w 1138"/>
              <a:gd name="T35" fmla="*/ 829 h 1137"/>
              <a:gd name="T36" fmla="*/ 796 w 1138"/>
              <a:gd name="T37" fmla="*/ 646 h 1137"/>
              <a:gd name="T38" fmla="*/ 592 w 1138"/>
              <a:gd name="T39" fmla="*/ 305 h 1137"/>
              <a:gd name="T40" fmla="*/ 507 w 1138"/>
              <a:gd name="T41" fmla="*/ 352 h 1137"/>
              <a:gd name="T42" fmla="*/ 423 w 1138"/>
              <a:gd name="T43" fmla="*/ 542 h 1137"/>
              <a:gd name="T44" fmla="*/ 304 w 1138"/>
              <a:gd name="T45" fmla="*/ 713 h 1137"/>
              <a:gd name="T46" fmla="*/ 120 w 1138"/>
              <a:gd name="T47" fmla="*/ 841 h 1137"/>
              <a:gd name="T48" fmla="*/ 22 w 1138"/>
              <a:gd name="T49" fmla="*/ 594 h 1137"/>
              <a:gd name="T50" fmla="*/ 7 w 1138"/>
              <a:gd name="T51" fmla="*/ 366 h 1137"/>
              <a:gd name="T52" fmla="*/ 63 w 1138"/>
              <a:gd name="T53" fmla="*/ 295 h 1137"/>
              <a:gd name="T54" fmla="*/ 110 w 1138"/>
              <a:gd name="T55" fmla="*/ 181 h 1137"/>
              <a:gd name="T56" fmla="*/ 52 w 1138"/>
              <a:gd name="T57" fmla="*/ 199 h 1137"/>
              <a:gd name="T58" fmla="*/ 159 w 1138"/>
              <a:gd name="T59" fmla="*/ 32 h 113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1138"/>
              <a:gd name="T91" fmla="*/ 0 h 1137"/>
              <a:gd name="T92" fmla="*/ 1138 w 1138"/>
              <a:gd name="T93" fmla="*/ 1137 h 1137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1138" h="1137">
                <a:moveTo>
                  <a:pt x="159" y="32"/>
                </a:moveTo>
                <a:cubicBezTo>
                  <a:pt x="216" y="0"/>
                  <a:pt x="292" y="6"/>
                  <a:pt x="318" y="39"/>
                </a:cubicBezTo>
                <a:cubicBezTo>
                  <a:pt x="344" y="72"/>
                  <a:pt x="348" y="154"/>
                  <a:pt x="318" y="233"/>
                </a:cubicBezTo>
                <a:cubicBezTo>
                  <a:pt x="288" y="313"/>
                  <a:pt x="170" y="456"/>
                  <a:pt x="138" y="518"/>
                </a:cubicBezTo>
                <a:cubicBezTo>
                  <a:pt x="107" y="580"/>
                  <a:pt x="107" y="606"/>
                  <a:pt x="129" y="603"/>
                </a:cubicBezTo>
                <a:cubicBezTo>
                  <a:pt x="151" y="601"/>
                  <a:pt x="235" y="551"/>
                  <a:pt x="271" y="504"/>
                </a:cubicBezTo>
                <a:cubicBezTo>
                  <a:pt x="307" y="456"/>
                  <a:pt x="321" y="383"/>
                  <a:pt x="346" y="318"/>
                </a:cubicBezTo>
                <a:cubicBezTo>
                  <a:pt x="371" y="254"/>
                  <a:pt x="383" y="164"/>
                  <a:pt x="422" y="119"/>
                </a:cubicBezTo>
                <a:cubicBezTo>
                  <a:pt x="461" y="75"/>
                  <a:pt x="521" y="33"/>
                  <a:pt x="583" y="53"/>
                </a:cubicBezTo>
                <a:cubicBezTo>
                  <a:pt x="644" y="73"/>
                  <a:pt x="719" y="154"/>
                  <a:pt x="790" y="238"/>
                </a:cubicBezTo>
                <a:cubicBezTo>
                  <a:pt x="861" y="322"/>
                  <a:pt x="951" y="455"/>
                  <a:pt x="1008" y="561"/>
                </a:cubicBezTo>
                <a:cubicBezTo>
                  <a:pt x="1065" y="667"/>
                  <a:pt x="1122" y="794"/>
                  <a:pt x="1130" y="874"/>
                </a:cubicBezTo>
                <a:cubicBezTo>
                  <a:pt x="1138" y="954"/>
                  <a:pt x="1082" y="1003"/>
                  <a:pt x="1054" y="1041"/>
                </a:cubicBezTo>
                <a:lnTo>
                  <a:pt x="963" y="1102"/>
                </a:lnTo>
                <a:cubicBezTo>
                  <a:pt x="882" y="1117"/>
                  <a:pt x="636" y="1129"/>
                  <a:pt x="568" y="1132"/>
                </a:cubicBezTo>
                <a:cubicBezTo>
                  <a:pt x="500" y="1135"/>
                  <a:pt x="528" y="1137"/>
                  <a:pt x="553" y="1117"/>
                </a:cubicBezTo>
                <a:cubicBezTo>
                  <a:pt x="578" y="1097"/>
                  <a:pt x="674" y="1059"/>
                  <a:pt x="720" y="1011"/>
                </a:cubicBezTo>
                <a:cubicBezTo>
                  <a:pt x="766" y="963"/>
                  <a:pt x="814" y="890"/>
                  <a:pt x="827" y="829"/>
                </a:cubicBezTo>
                <a:cubicBezTo>
                  <a:pt x="840" y="768"/>
                  <a:pt x="835" y="733"/>
                  <a:pt x="796" y="646"/>
                </a:cubicBezTo>
                <a:cubicBezTo>
                  <a:pt x="757" y="559"/>
                  <a:pt x="640" y="354"/>
                  <a:pt x="592" y="305"/>
                </a:cubicBezTo>
                <a:cubicBezTo>
                  <a:pt x="544" y="256"/>
                  <a:pt x="536" y="313"/>
                  <a:pt x="507" y="352"/>
                </a:cubicBezTo>
                <a:cubicBezTo>
                  <a:pt x="479" y="392"/>
                  <a:pt x="457" y="482"/>
                  <a:pt x="423" y="542"/>
                </a:cubicBezTo>
                <a:cubicBezTo>
                  <a:pt x="388" y="602"/>
                  <a:pt x="354" y="663"/>
                  <a:pt x="304" y="713"/>
                </a:cubicBezTo>
                <a:cubicBezTo>
                  <a:pt x="254" y="763"/>
                  <a:pt x="167" y="861"/>
                  <a:pt x="120" y="841"/>
                </a:cubicBezTo>
                <a:cubicBezTo>
                  <a:pt x="73" y="821"/>
                  <a:pt x="41" y="673"/>
                  <a:pt x="22" y="594"/>
                </a:cubicBezTo>
                <a:cubicBezTo>
                  <a:pt x="3" y="515"/>
                  <a:pt x="0" y="416"/>
                  <a:pt x="7" y="366"/>
                </a:cubicBezTo>
                <a:cubicBezTo>
                  <a:pt x="14" y="316"/>
                  <a:pt x="46" y="326"/>
                  <a:pt x="63" y="295"/>
                </a:cubicBezTo>
                <a:cubicBezTo>
                  <a:pt x="80" y="264"/>
                  <a:pt x="112" y="197"/>
                  <a:pt x="110" y="181"/>
                </a:cubicBezTo>
                <a:cubicBezTo>
                  <a:pt x="108" y="165"/>
                  <a:pt x="44" y="224"/>
                  <a:pt x="52" y="199"/>
                </a:cubicBezTo>
                <a:cubicBezTo>
                  <a:pt x="60" y="174"/>
                  <a:pt x="137" y="67"/>
                  <a:pt x="159" y="32"/>
                </a:cubicBezTo>
                <a:close/>
              </a:path>
            </a:pathLst>
          </a:custGeom>
          <a:solidFill>
            <a:srgbClr val="96969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29712" name="Oval 48"/>
          <p:cNvSpPr>
            <a:spLocks noChangeArrowheads="1"/>
          </p:cNvSpPr>
          <p:nvPr/>
        </p:nvSpPr>
        <p:spPr bwMode="auto">
          <a:xfrm>
            <a:off x="7561263" y="4348163"/>
            <a:ext cx="2219325" cy="2168525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29713" name="Text Box 49"/>
          <p:cNvSpPr txBox="1">
            <a:spLocks noChangeArrowheads="1"/>
          </p:cNvSpPr>
          <p:nvPr/>
        </p:nvSpPr>
        <p:spPr bwMode="auto">
          <a:xfrm>
            <a:off x="7561263" y="4738688"/>
            <a:ext cx="2216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en-GB" sz="2400" b="1" baseline="0">
                <a:solidFill>
                  <a:srgbClr val="0000FF"/>
                </a:solidFill>
                <a:latin typeface="+mn-lt"/>
              </a:rPr>
              <a:t>Mis-register</a:t>
            </a:r>
          </a:p>
        </p:txBody>
      </p:sp>
      <p:sp>
        <p:nvSpPr>
          <p:cNvPr id="54" name="Text Box 24"/>
          <p:cNvSpPr txBox="1">
            <a:spLocks noChangeArrowheads="1"/>
          </p:cNvSpPr>
          <p:nvPr/>
        </p:nvSpPr>
        <p:spPr bwMode="auto">
          <a:xfrm>
            <a:off x="5505364" y="1795761"/>
            <a:ext cx="14510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en-GB" sz="2400" b="1" baseline="0" dirty="0" smtClean="0">
                <a:solidFill>
                  <a:srgbClr val="0000FF"/>
                </a:solidFill>
                <a:latin typeface="+mn-lt"/>
              </a:rPr>
              <a:t>Contrast</a:t>
            </a:r>
            <a:endParaRPr lang="en-GB" sz="2400" b="1" baseline="0" dirty="0">
              <a:solidFill>
                <a:srgbClr val="0000FF"/>
              </a:solidFill>
              <a:latin typeface="+mn-lt"/>
            </a:endParaRPr>
          </a:p>
        </p:txBody>
      </p:sp>
      <p:grpSp>
        <p:nvGrpSpPr>
          <p:cNvPr id="55" name="Group 20"/>
          <p:cNvGrpSpPr>
            <a:grpSpLocks/>
          </p:cNvGrpSpPr>
          <p:nvPr/>
        </p:nvGrpSpPr>
        <p:grpSpPr bwMode="auto">
          <a:xfrm>
            <a:off x="2697163" y="4348163"/>
            <a:ext cx="2219325" cy="2168525"/>
            <a:chOff x="2321" y="1056"/>
            <a:chExt cx="1398" cy="1366"/>
          </a:xfrm>
        </p:grpSpPr>
        <p:sp>
          <p:nvSpPr>
            <p:cNvPr id="56" name="Oval 21"/>
            <p:cNvSpPr>
              <a:spLocks noChangeArrowheads="1"/>
            </p:cNvSpPr>
            <p:nvPr/>
          </p:nvSpPr>
          <p:spPr bwMode="auto">
            <a:xfrm>
              <a:off x="2321" y="1056"/>
              <a:ext cx="1398" cy="1366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57" name="Freeform 22"/>
            <p:cNvSpPr>
              <a:spLocks/>
            </p:cNvSpPr>
            <p:nvPr/>
          </p:nvSpPr>
          <p:spPr bwMode="auto">
            <a:xfrm>
              <a:off x="2331" y="1423"/>
              <a:ext cx="1351" cy="752"/>
            </a:xfrm>
            <a:custGeom>
              <a:avLst/>
              <a:gdLst>
                <a:gd name="T0" fmla="*/ 416 w 1351"/>
                <a:gd name="T1" fmla="*/ 7 h 752"/>
                <a:gd name="T2" fmla="*/ 661 w 1351"/>
                <a:gd name="T3" fmla="*/ 31 h 752"/>
                <a:gd name="T4" fmla="*/ 926 w 1351"/>
                <a:gd name="T5" fmla="*/ 45 h 752"/>
                <a:gd name="T6" fmla="*/ 1133 w 1351"/>
                <a:gd name="T7" fmla="*/ 230 h 752"/>
                <a:gd name="T8" fmla="*/ 1351 w 1351"/>
                <a:gd name="T9" fmla="*/ 553 h 752"/>
                <a:gd name="T10" fmla="*/ 1219 w 1351"/>
                <a:gd name="T11" fmla="*/ 752 h 752"/>
                <a:gd name="T12" fmla="*/ 935 w 1351"/>
                <a:gd name="T13" fmla="*/ 297 h 752"/>
                <a:gd name="T14" fmla="*/ 322 w 1351"/>
                <a:gd name="T15" fmla="*/ 220 h 752"/>
                <a:gd name="T16" fmla="*/ 0 w 1351"/>
                <a:gd name="T17" fmla="*/ 259 h 752"/>
                <a:gd name="T18" fmla="*/ 28 w 1351"/>
                <a:gd name="T19" fmla="*/ 69 h 752"/>
                <a:gd name="T20" fmla="*/ 416 w 1351"/>
                <a:gd name="T21" fmla="*/ 7 h 75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51"/>
                <a:gd name="T34" fmla="*/ 0 h 752"/>
                <a:gd name="T35" fmla="*/ 1351 w 1351"/>
                <a:gd name="T36" fmla="*/ 752 h 75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51" h="752">
                  <a:moveTo>
                    <a:pt x="416" y="7"/>
                  </a:moveTo>
                  <a:cubicBezTo>
                    <a:pt x="516" y="0"/>
                    <a:pt x="576" y="25"/>
                    <a:pt x="661" y="31"/>
                  </a:cubicBezTo>
                  <a:cubicBezTo>
                    <a:pt x="746" y="37"/>
                    <a:pt x="847" y="12"/>
                    <a:pt x="926" y="45"/>
                  </a:cubicBezTo>
                  <a:cubicBezTo>
                    <a:pt x="1005" y="78"/>
                    <a:pt x="1062" y="146"/>
                    <a:pt x="1133" y="230"/>
                  </a:cubicBezTo>
                  <a:cubicBezTo>
                    <a:pt x="1204" y="314"/>
                    <a:pt x="1337" y="466"/>
                    <a:pt x="1351" y="553"/>
                  </a:cubicBezTo>
                  <a:lnTo>
                    <a:pt x="1219" y="752"/>
                  </a:lnTo>
                  <a:cubicBezTo>
                    <a:pt x="1149" y="710"/>
                    <a:pt x="1084" y="386"/>
                    <a:pt x="935" y="297"/>
                  </a:cubicBezTo>
                  <a:cubicBezTo>
                    <a:pt x="786" y="208"/>
                    <a:pt x="478" y="226"/>
                    <a:pt x="322" y="220"/>
                  </a:cubicBezTo>
                  <a:cubicBezTo>
                    <a:pt x="166" y="214"/>
                    <a:pt x="49" y="284"/>
                    <a:pt x="0" y="259"/>
                  </a:cubicBezTo>
                  <a:lnTo>
                    <a:pt x="28" y="69"/>
                  </a:lnTo>
                  <a:cubicBezTo>
                    <a:pt x="97" y="27"/>
                    <a:pt x="335" y="20"/>
                    <a:pt x="416" y="7"/>
                  </a:cubicBezTo>
                  <a:close/>
                </a:path>
              </a:pathLst>
            </a:custGeom>
            <a:solidFill>
              <a:srgbClr val="96969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58" name="Oval 23"/>
            <p:cNvSpPr>
              <a:spLocks noChangeArrowheads="1"/>
            </p:cNvSpPr>
            <p:nvPr/>
          </p:nvSpPr>
          <p:spPr bwMode="auto">
            <a:xfrm>
              <a:off x="2321" y="1056"/>
              <a:ext cx="1398" cy="1366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</p:grpSp>
      <p:sp>
        <p:nvSpPr>
          <p:cNvPr id="59" name="Text Box 24"/>
          <p:cNvSpPr txBox="1">
            <a:spLocks noChangeArrowheads="1"/>
          </p:cNvSpPr>
          <p:nvPr/>
        </p:nvSpPr>
        <p:spPr bwMode="auto">
          <a:xfrm>
            <a:off x="3039212" y="5670551"/>
            <a:ext cx="12923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en-GB" sz="2400" b="1" baseline="0" dirty="0">
                <a:solidFill>
                  <a:srgbClr val="0000FF"/>
                </a:solidFill>
                <a:latin typeface="+mn-lt"/>
              </a:rPr>
              <a:t>Folding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Interpreting findings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717" y="1689101"/>
            <a:ext cx="9197446" cy="1358399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VBM is sometimes described as</a:t>
            </a:r>
            <a:br>
              <a:rPr lang="en-GB" dirty="0" smtClean="0"/>
            </a:br>
            <a:r>
              <a:rPr lang="en-GB" dirty="0" smtClean="0"/>
              <a:t>		“unbiased whole brain volumetry”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6721" y="3426215"/>
            <a:ext cx="30327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+mn-lt"/>
              </a:rPr>
              <a:t>Regional variation in registration accuracy</a:t>
            </a:r>
            <a:endParaRPr lang="en-GB" sz="2400" dirty="0">
              <a:latin typeface="+mn-lt"/>
            </a:endParaRPr>
          </a:p>
        </p:txBody>
      </p:sp>
      <p:cxnSp>
        <p:nvCxnSpPr>
          <p:cNvPr id="7" name="Straight Arrow Connector 6"/>
          <p:cNvCxnSpPr>
            <a:stCxn id="4" idx="0"/>
          </p:cNvCxnSpPr>
          <p:nvPr/>
        </p:nvCxnSpPr>
        <p:spPr>
          <a:xfrm flipV="1">
            <a:off x="1943101" y="2666563"/>
            <a:ext cx="1272539" cy="75965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459480" y="3426216"/>
            <a:ext cx="30327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+mn-lt"/>
              </a:rPr>
              <a:t>Segmentation problems, issues with analysis mask</a:t>
            </a:r>
            <a:endParaRPr lang="en-GB" sz="2400" dirty="0">
              <a:latin typeface="+mn-lt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4975859" y="2666561"/>
            <a:ext cx="0" cy="759655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5" idx="0"/>
          </p:cNvCxnSpPr>
          <p:nvPr/>
        </p:nvCxnSpPr>
        <p:spPr>
          <a:xfrm flipH="1" flipV="1">
            <a:off x="7315200" y="2666561"/>
            <a:ext cx="902971" cy="75965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016116" y="3426215"/>
            <a:ext cx="24041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+mn-lt"/>
              </a:rPr>
              <a:t>Intensity, folding, etc.</a:t>
            </a:r>
            <a:endParaRPr lang="en-GB" sz="2400" dirty="0">
              <a:latin typeface="+mn-lt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357717" y="4686300"/>
            <a:ext cx="9197446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hangingPunct="0">
              <a:spcBef>
                <a:spcPct val="20000"/>
              </a:spcBef>
              <a:buClr>
                <a:srgbClr val="000099"/>
              </a:buClr>
              <a:buSzPct val="120000"/>
            </a:pPr>
            <a:r>
              <a:rPr kumimoji="1" lang="en-GB" sz="2800" kern="0" baseline="0" dirty="0" smtClean="0">
                <a:latin typeface="+mn-lt"/>
              </a:rPr>
              <a:t>But significant blobs probably still indicate meaningful systematic effects!</a:t>
            </a:r>
            <a:endParaRPr kumimoji="1" lang="en-GB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Adjustment for “nuisance” variables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717" y="1219201"/>
            <a:ext cx="7243233" cy="5378246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Anything which might explain some variability in regional volumes of interest should be </a:t>
            </a:r>
            <a:r>
              <a:rPr lang="en-GB" dirty="0" smtClean="0">
                <a:solidFill>
                  <a:srgbClr val="C00000"/>
                </a:solidFill>
              </a:rPr>
              <a:t>considered</a:t>
            </a:r>
          </a:p>
          <a:p>
            <a:pPr lvl="1"/>
            <a:r>
              <a:rPr lang="en-GB" dirty="0" smtClean="0"/>
              <a:t>Age and gender are obvious and commonly used</a:t>
            </a:r>
          </a:p>
          <a:p>
            <a:pPr lvl="2"/>
            <a:r>
              <a:rPr lang="en-GB" dirty="0" smtClean="0"/>
              <a:t>Consider age+age</a:t>
            </a:r>
            <a:r>
              <a:rPr lang="en-GB" baseline="30000" dirty="0" smtClean="0"/>
              <a:t>2</a:t>
            </a:r>
            <a:r>
              <a:rPr lang="en-GB" dirty="0" smtClean="0"/>
              <a:t> to allow quadratic effects</a:t>
            </a:r>
            <a:endParaRPr lang="en-GB" baseline="30000" dirty="0" smtClean="0"/>
          </a:p>
          <a:p>
            <a:pPr lvl="1"/>
            <a:r>
              <a:rPr lang="en-GB" dirty="0" smtClean="0"/>
              <a:t>Site or scanner if more than one</a:t>
            </a:r>
            <a:br>
              <a:rPr lang="en-GB" dirty="0" smtClean="0"/>
            </a:br>
            <a:r>
              <a:rPr lang="en-GB" dirty="0" smtClean="0"/>
              <a:t>(NB factor, not covariate!)</a:t>
            </a:r>
          </a:p>
          <a:p>
            <a:pPr lvl="1"/>
            <a:r>
              <a:rPr lang="en-GB" dirty="0" smtClean="0"/>
              <a:t>Interval in longitudinal studies</a:t>
            </a:r>
          </a:p>
          <a:p>
            <a:pPr lvl="2"/>
            <a:r>
              <a:rPr lang="en-GB" dirty="0" smtClean="0"/>
              <a:t>Some “12-month” intervals end up months longer…</a:t>
            </a:r>
          </a:p>
          <a:p>
            <a:r>
              <a:rPr lang="en-GB" dirty="0" smtClean="0"/>
              <a:t>Total grey matter volume often used for VBM</a:t>
            </a:r>
          </a:p>
          <a:p>
            <a:pPr lvl="1"/>
            <a:r>
              <a:rPr lang="en-GB" dirty="0" smtClean="0"/>
              <a:t>Changes interpretation when correlated with local volumes (shape is a multivariate concept…)</a:t>
            </a:r>
          </a:p>
          <a:p>
            <a:pPr lvl="1"/>
            <a:r>
              <a:rPr lang="en-GB" dirty="0" smtClean="0"/>
              <a:t>Total intracranial volume (TIV/ICV) sometimes more useful/interpretable, see also</a:t>
            </a:r>
            <a:br>
              <a:rPr lang="en-GB" dirty="0" smtClean="0"/>
            </a:br>
            <a:r>
              <a:rPr lang="en-GB" dirty="0" smtClean="0">
                <a:hlinkClick r:id="rId3"/>
              </a:rPr>
              <a:t>Barnes et al., (2010), NeuroImage 53(4):1244-55</a:t>
            </a:r>
            <a:endParaRPr lang="en-GB" dirty="0" smtClean="0"/>
          </a:p>
        </p:txBody>
      </p:sp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180"/>
          <a:stretch>
            <a:fillRect/>
          </a:stretch>
        </p:blipFill>
        <p:spPr bwMode="auto">
          <a:xfrm>
            <a:off x="7770813" y="1104697"/>
            <a:ext cx="2068512" cy="274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47"/>
          <a:stretch>
            <a:fillRect/>
          </a:stretch>
        </p:blipFill>
        <p:spPr bwMode="auto">
          <a:xfrm>
            <a:off x="7543800" y="3851072"/>
            <a:ext cx="2149475" cy="274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VBM’s statistical validity</a:t>
            </a:r>
          </a:p>
        </p:txBody>
      </p:sp>
      <p:sp>
        <p:nvSpPr>
          <p:cNvPr id="24166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Residuals are not normally distributed</a:t>
            </a:r>
          </a:p>
          <a:p>
            <a:pPr lvl="1" eaLnBrk="1" hangingPunct="1"/>
            <a:r>
              <a:rPr lang="en-US" dirty="0" smtClean="0"/>
              <a:t>Little impact for comparing reasonably sized groups</a:t>
            </a:r>
          </a:p>
          <a:p>
            <a:pPr lvl="1" eaLnBrk="1" hangingPunct="1"/>
            <a:r>
              <a:rPr lang="en-US" dirty="0" smtClean="0"/>
              <a:t>Potentially problematic for comparing single subjects or tiny patient groups with a larger control group</a:t>
            </a:r>
          </a:p>
          <a:p>
            <a:pPr lvl="1" eaLnBrk="1" hangingPunct="1"/>
            <a:r>
              <a:rPr lang="en-US" dirty="0" smtClean="0"/>
              <a:t>Mitigate with large amounts of smoothing</a:t>
            </a:r>
          </a:p>
          <a:p>
            <a:pPr lvl="1" eaLnBrk="1" hangingPunct="1"/>
            <a:r>
              <a:rPr lang="en-US" dirty="0" smtClean="0"/>
              <a:t>Or use nonparametric tests that make fewer assumptions, e.g. permutation testing with </a:t>
            </a:r>
            <a:r>
              <a:rPr lang="en-US" dirty="0" err="1" smtClean="0"/>
              <a:t>SnPM</a:t>
            </a:r>
            <a:endParaRPr lang="en-US" dirty="0" smtClean="0"/>
          </a:p>
          <a:p>
            <a:pPr eaLnBrk="1" hangingPunct="1"/>
            <a:r>
              <a:rPr lang="en-US" dirty="0" smtClean="0"/>
              <a:t>Smoothness is not spatially stationary</a:t>
            </a:r>
          </a:p>
          <a:p>
            <a:pPr lvl="1" eaLnBrk="1" hangingPunct="1"/>
            <a:r>
              <a:rPr lang="en-US" dirty="0" smtClean="0"/>
              <a:t>Bigger blobs expected by chance in smoother regions</a:t>
            </a:r>
          </a:p>
          <a:p>
            <a:pPr lvl="1" eaLnBrk="1" hangingPunct="1"/>
            <a:r>
              <a:rPr lang="en-US" dirty="0" smtClean="0"/>
              <a:t>NS toolbox </a:t>
            </a:r>
            <a:r>
              <a:rPr lang="en-US" dirty="0" smtClean="0">
                <a:hlinkClick r:id="rId2"/>
              </a:rPr>
              <a:t>http://www.fil.ion.ucl.ac.uk/spm/ext/#NS</a:t>
            </a:r>
            <a:r>
              <a:rPr lang="en-US" dirty="0" smtClean="0"/>
              <a:t> </a:t>
            </a:r>
          </a:p>
          <a:p>
            <a:pPr eaLnBrk="1" hangingPunct="1"/>
            <a:r>
              <a:rPr lang="en-US" dirty="0" smtClean="0"/>
              <a:t>Voxel-wise FDR is common, but not recommended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16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16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416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416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416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416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16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416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416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69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Longitudinal VBM</a:t>
            </a:r>
            <a:endParaRPr lang="en-GB" smtClean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simplest method for longitudinal VBM is to use cross-sectional preprocessing, but longitudinal statistics</a:t>
            </a:r>
          </a:p>
          <a:p>
            <a:pPr lvl="1" eaLnBrk="1" hangingPunct="1"/>
            <a:r>
              <a:rPr lang="en-US" dirty="0" smtClean="0"/>
              <a:t>Standard preprocessing not optimal, but unbiased</a:t>
            </a:r>
          </a:p>
          <a:p>
            <a:pPr lvl="1" eaLnBrk="1" hangingPunct="1"/>
            <a:r>
              <a:rPr lang="en-US" dirty="0" smtClean="0"/>
              <a:t>Non-longitudinal statistics would inflate false positive rates</a:t>
            </a:r>
          </a:p>
          <a:p>
            <a:pPr lvl="2" eaLnBrk="1" hangingPunct="1"/>
            <a:r>
              <a:rPr lang="en-US" dirty="0" smtClean="0"/>
              <a:t>(Estimates of standard errors would be too small)</a:t>
            </a:r>
          </a:p>
          <a:p>
            <a:pPr lvl="1" eaLnBrk="1" hangingPunct="1"/>
            <a:r>
              <a:rPr lang="en-US" dirty="0" smtClean="0"/>
              <a:t>Simplest longitudinal statistical analysis: two-stage summary statistic approach (common in fMRI)</a:t>
            </a:r>
          </a:p>
          <a:p>
            <a:pPr lvl="2" eaLnBrk="1" hangingPunct="1"/>
            <a:r>
              <a:rPr lang="en-US" dirty="0" smtClean="0"/>
              <a:t>Within subject longitudinal differences or beta estimates from linear regressions against time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Longitudinal VBM variations</a:t>
            </a:r>
            <a:endParaRPr lang="en-GB" smtClean="0"/>
          </a:p>
        </p:txBody>
      </p:sp>
      <p:sp>
        <p:nvSpPr>
          <p:cNvPr id="5120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Intra-subject registration over time is much more accurate than inter-subject </a:t>
            </a:r>
            <a:r>
              <a:rPr lang="en-GB" dirty="0" smtClean="0"/>
              <a:t>normalisation</a:t>
            </a:r>
          </a:p>
          <a:p>
            <a:pPr eaLnBrk="1" hangingPunct="1"/>
            <a:r>
              <a:rPr lang="en-GB" dirty="0" smtClean="0"/>
              <a:t>A simple approach is to apply one set of normalisation parameters (e.g. estimated from baseline images) to both baseline and repeat(s)</a:t>
            </a:r>
          </a:p>
          <a:p>
            <a:pPr lvl="1" eaLnBrk="1" hangingPunct="1"/>
            <a:r>
              <a:rPr lang="en-GB" dirty="0" err="1" smtClean="0"/>
              <a:t>Draganski</a:t>
            </a:r>
            <a:r>
              <a:rPr lang="en-GB" dirty="0" smtClean="0"/>
              <a:t> et al (2004) Nature 427: 311-312</a:t>
            </a:r>
          </a:p>
          <a:p>
            <a:pPr eaLnBrk="1" hangingPunct="1"/>
            <a:r>
              <a:rPr lang="en-GB" dirty="0" smtClean="0"/>
              <a:t>More sophisticated approaches use nonlinear within-subject registration, e.g. with HDW or new toolbox</a:t>
            </a:r>
          </a:p>
          <a:p>
            <a:pPr lvl="1" eaLnBrk="1" hangingPunct="1"/>
            <a:r>
              <a:rPr lang="en-GB" dirty="0" smtClean="0"/>
              <a:t>E.g. </a:t>
            </a:r>
            <a:r>
              <a:rPr lang="en-GB" dirty="0" err="1" smtClean="0"/>
              <a:t>Kipps</a:t>
            </a:r>
            <a:r>
              <a:rPr lang="en-GB" dirty="0" smtClean="0"/>
              <a:t> et al (2005) </a:t>
            </a:r>
            <a:r>
              <a:rPr lang="en-GB" dirty="0" smtClean="0">
                <a:hlinkClick r:id="rId3"/>
              </a:rPr>
              <a:t>JNNP 76:650</a:t>
            </a:r>
            <a:r>
              <a:rPr lang="en-GB" dirty="0" smtClean="0"/>
              <a:t> </a:t>
            </a:r>
          </a:p>
          <a:p>
            <a:pPr lvl="1" eaLnBrk="1" hangingPunct="1"/>
            <a:r>
              <a:rPr lang="en-GB" dirty="0" smtClean="0"/>
              <a:t>Beware of bias from asymmetries! (Thomas et al 2009) </a:t>
            </a:r>
            <a:r>
              <a:rPr lang="en-GB" dirty="0" smtClean="0">
                <a:hlinkClick r:id="rId4"/>
              </a:rPr>
              <a:t>doi:10.1016/j.neuroimage.2009.05.097</a:t>
            </a:r>
            <a:endParaRPr lang="en-GB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Unified segmentation</a:t>
            </a:r>
          </a:p>
          <a:p>
            <a:endParaRPr lang="en-GB" dirty="0"/>
          </a:p>
          <a:p>
            <a:r>
              <a:rPr lang="en-GB" dirty="0" smtClean="0"/>
              <a:t>Voxel-based morphometry (VBM)</a:t>
            </a:r>
          </a:p>
          <a:p>
            <a:endParaRPr lang="en-GB" dirty="0"/>
          </a:p>
          <a:p>
            <a:r>
              <a:rPr lang="en-GB" dirty="0" smtClean="0"/>
              <a:t>Spatial normalisation with </a:t>
            </a:r>
            <a:r>
              <a:rPr lang="en-GB" dirty="0" err="1" smtClean="0"/>
              <a:t>Dartel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18534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Spatial normalisation with DARTEL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VBM is crucially dependent on registration performance</a:t>
            </a:r>
          </a:p>
          <a:p>
            <a:pPr lvl="1"/>
            <a:r>
              <a:rPr lang="en-GB" dirty="0" smtClean="0"/>
              <a:t>Limited flexibility (low </a:t>
            </a:r>
            <a:r>
              <a:rPr lang="en-GB" dirty="0" err="1" smtClean="0"/>
              <a:t>DoF</a:t>
            </a:r>
            <a:r>
              <a:rPr lang="en-GB" dirty="0" smtClean="0"/>
              <a:t>) registration has been criticised</a:t>
            </a:r>
          </a:p>
          <a:p>
            <a:pPr lvl="1"/>
            <a:r>
              <a:rPr lang="en-GB" dirty="0" smtClean="0"/>
              <a:t>Inverse transformations are useful, but not always well-defined</a:t>
            </a:r>
          </a:p>
          <a:p>
            <a:pPr lvl="1"/>
            <a:r>
              <a:rPr lang="en-GB" dirty="0" smtClean="0"/>
              <a:t>More flexible registration requires careful modelling and regularisation (prior belief about reasonable warping)</a:t>
            </a:r>
          </a:p>
          <a:p>
            <a:pPr lvl="1"/>
            <a:r>
              <a:rPr lang="en-GB" dirty="0" smtClean="0"/>
              <a:t>MNI/ICBM templates/priors are not universally representative</a:t>
            </a:r>
          </a:p>
          <a:p>
            <a:r>
              <a:rPr lang="en-GB" dirty="0" smtClean="0"/>
              <a:t>The DARTEL toolbox combines several methodological advances to address these limitations</a:t>
            </a:r>
          </a:p>
          <a:p>
            <a:r>
              <a:rPr lang="en-GB" dirty="0" smtClean="0"/>
              <a:t>Evaluations show DARTEL performs at state-of-the art</a:t>
            </a:r>
          </a:p>
          <a:p>
            <a:pPr lvl="1"/>
            <a:r>
              <a:rPr lang="en-GB" dirty="0" smtClean="0"/>
              <a:t>E.g. Klein et al., (2009) NeuroImage 46(3):786-802</a:t>
            </a:r>
            <a:br>
              <a:rPr lang="en-GB" dirty="0" smtClean="0"/>
            </a:br>
            <a:r>
              <a:rPr lang="en-GB" dirty="0" smtClean="0"/>
              <a:t>…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Tissue segmentation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High-resolution MRI reveals fine structural detail in the brain, but not all of it reliable or interesting</a:t>
            </a:r>
          </a:p>
          <a:p>
            <a:pPr lvl="1" eaLnBrk="1" hangingPunct="1"/>
            <a:r>
              <a:rPr lang="en-GB" dirty="0" smtClean="0"/>
              <a:t>Noise, intensity-</a:t>
            </a:r>
            <a:r>
              <a:rPr lang="en-GB" dirty="0" err="1" smtClean="0"/>
              <a:t>inhomogeneity</a:t>
            </a:r>
            <a:r>
              <a:rPr lang="en-GB" dirty="0" smtClean="0"/>
              <a:t>, vasculature, …</a:t>
            </a:r>
          </a:p>
          <a:p>
            <a:pPr eaLnBrk="1" hangingPunct="1"/>
            <a:r>
              <a:rPr lang="en-GB" dirty="0" smtClean="0"/>
              <a:t>MR intensity is usually not quantitative (cf. </a:t>
            </a:r>
            <a:r>
              <a:rPr lang="en-GB" dirty="0" err="1" smtClean="0"/>
              <a:t>relaxometry</a:t>
            </a:r>
            <a:r>
              <a:rPr lang="en-GB" dirty="0" smtClean="0"/>
              <a:t>)</a:t>
            </a:r>
          </a:p>
          <a:p>
            <a:pPr lvl="1" eaLnBrk="1" hangingPunct="1"/>
            <a:r>
              <a:rPr lang="en-GB" dirty="0" smtClean="0"/>
              <a:t>fMRI time-series allow signal </a:t>
            </a:r>
            <a:r>
              <a:rPr lang="en-GB" i="1" dirty="0" smtClean="0"/>
              <a:t>changes</a:t>
            </a:r>
            <a:r>
              <a:rPr lang="en-GB" dirty="0" smtClean="0"/>
              <a:t> to be analysed statistically, compared to baseline or global values</a:t>
            </a:r>
          </a:p>
          <a:p>
            <a:pPr eaLnBrk="1" hangingPunct="1"/>
            <a:r>
              <a:rPr lang="en-GB" dirty="0" smtClean="0"/>
              <a:t>Regional volumes of the three main tissue types: gray matter, white matter and CSF, are well-defined and potentially very interesting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594"/>
          <a:stretch>
            <a:fillRect/>
          </a:stretch>
        </p:blipFill>
        <p:spPr bwMode="auto">
          <a:xfrm>
            <a:off x="26988" y="25400"/>
            <a:ext cx="6750050" cy="317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5" name="TextBox 5"/>
          <p:cNvSpPr txBox="1">
            <a:spLocks noChangeArrowheads="1"/>
          </p:cNvSpPr>
          <p:nvPr/>
        </p:nvSpPr>
        <p:spPr bwMode="auto">
          <a:xfrm>
            <a:off x="6862763" y="104775"/>
            <a:ext cx="13906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GB" sz="2800" dirty="0">
                <a:latin typeface="+mn-lt"/>
              </a:rPr>
              <a:t>Part of Fig.1 in Klein et al.</a:t>
            </a:r>
          </a:p>
        </p:txBody>
      </p:sp>
      <p:pic>
        <p:nvPicPr>
          <p:cNvPr id="1085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520"/>
          <a:stretch>
            <a:fillRect/>
          </a:stretch>
        </p:blipFill>
        <p:spPr bwMode="auto">
          <a:xfrm>
            <a:off x="42863" y="3276600"/>
            <a:ext cx="9685337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8337550" y="2352675"/>
            <a:ext cx="13906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GB" sz="2800">
                <a:latin typeface="+mn-lt"/>
              </a:rPr>
              <a:t>Part of Fig.5 in Klein et al.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7" descr="flowfiel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425" y="404813"/>
            <a:ext cx="3297238" cy="311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DARTEL Transformations</a:t>
            </a:r>
          </a:p>
        </p:txBody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0025" y="1341438"/>
            <a:ext cx="6092825" cy="55165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Estimate (and </a:t>
            </a:r>
            <a:r>
              <a:rPr lang="en-US" dirty="0" err="1" smtClean="0"/>
              <a:t>regularise</a:t>
            </a:r>
            <a:r>
              <a:rPr lang="en-US" dirty="0" smtClean="0"/>
              <a:t>) a flow </a:t>
            </a:r>
            <a:r>
              <a:rPr lang="en-US" sz="4000" b="1" dirty="0" smtClean="0"/>
              <a:t>u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Think syrup rather than elastic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3 (</a:t>
            </a:r>
            <a:r>
              <a:rPr lang="en-US" dirty="0" err="1" smtClean="0"/>
              <a:t>x,y,z</a:t>
            </a:r>
            <a:r>
              <a:rPr lang="en-US" dirty="0" smtClean="0"/>
              <a:t>) parameters per 1.5mm</a:t>
            </a:r>
            <a:r>
              <a:rPr lang="en-US" baseline="30000" dirty="0" smtClean="0"/>
              <a:t>3</a:t>
            </a:r>
            <a:r>
              <a:rPr lang="en-US" dirty="0" smtClean="0"/>
              <a:t> voxel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10^6 degrees of freedom vs. 10^3 DF for old discrete cosine basis functions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Scaling and squaring is used to generate deformations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Inverse simply integrates -u</a:t>
            </a:r>
          </a:p>
        </p:txBody>
      </p:sp>
      <p:pic>
        <p:nvPicPr>
          <p:cNvPr id="347142" name="Picture 6" descr="curv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425" y="3644900"/>
            <a:ext cx="3311525" cy="303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47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0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DARTEL objective function</a:t>
            </a:r>
            <a:endParaRPr lang="en-US" dirty="0" smtClean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Likelihood component (matching) </a:t>
            </a:r>
          </a:p>
          <a:p>
            <a:pPr lvl="1"/>
            <a:r>
              <a:rPr lang="en-US" dirty="0" smtClean="0"/>
              <a:t>Specific for matching tissue segments to their mean</a:t>
            </a:r>
          </a:p>
          <a:p>
            <a:pPr lvl="1"/>
            <a:r>
              <a:rPr lang="en-US" dirty="0" smtClean="0"/>
              <a:t>Multinomial distribution (cf. Gaussian)</a:t>
            </a:r>
          </a:p>
          <a:p>
            <a:r>
              <a:rPr lang="en-US" dirty="0" smtClean="0"/>
              <a:t>Prior component (</a:t>
            </a:r>
            <a:r>
              <a:rPr lang="en-US" dirty="0" err="1" smtClean="0"/>
              <a:t>regularisation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 measure of deformation (flow) roughness  =  ½u</a:t>
            </a:r>
            <a:r>
              <a:rPr lang="en-US" baseline="30000" dirty="0" smtClean="0"/>
              <a:t>T</a:t>
            </a:r>
            <a:r>
              <a:rPr lang="en-US" dirty="0" smtClean="0"/>
              <a:t>Hu</a:t>
            </a:r>
          </a:p>
          <a:p>
            <a:r>
              <a:rPr lang="en-US" dirty="0" smtClean="0"/>
              <a:t>Need to choose H and a balance between the two terms</a:t>
            </a:r>
          </a:p>
          <a:p>
            <a:pPr lvl="1"/>
            <a:r>
              <a:rPr lang="en-US" dirty="0" smtClean="0"/>
              <a:t>Defaults usually work well (e.g. even for AD)</a:t>
            </a:r>
          </a:p>
          <a:p>
            <a:pPr lvl="1"/>
            <a:r>
              <a:rPr lang="en-US" dirty="0" smtClean="0"/>
              <a:t>Though note that changing models (priors) can change results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Simultaneous registration of GM to GM and WM to WM, for a group of subjects</a:t>
            </a:r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3962400" y="3581400"/>
            <a:ext cx="1595438" cy="385763"/>
          </a:xfrm>
          <a:prstGeom prst="rect">
            <a:avLst/>
          </a:prstGeom>
          <a:solidFill>
            <a:srgbClr val="C0C0C0"/>
          </a:solidFill>
          <a:ln w="19050">
            <a:solidFill>
              <a:srgbClr val="00008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1800" baseline="0">
                <a:latin typeface="Arial" charset="0"/>
              </a:rPr>
              <a:t>Grey matter </a:t>
            </a: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3962400" y="4114800"/>
            <a:ext cx="1624013" cy="385763"/>
          </a:xfrm>
          <a:prstGeom prst="rect">
            <a:avLst/>
          </a:prstGeom>
          <a:noFill/>
          <a:ln w="19050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1800" baseline="0">
                <a:latin typeface="Arial" charset="0"/>
              </a:rPr>
              <a:t>White matter</a:t>
            </a:r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3797300" y="3505200"/>
            <a:ext cx="1898650" cy="1066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GB"/>
          </a:p>
        </p:txBody>
      </p:sp>
      <p:grpSp>
        <p:nvGrpSpPr>
          <p:cNvPr id="52230" name="Group 6"/>
          <p:cNvGrpSpPr>
            <a:grpSpLocks/>
          </p:cNvGrpSpPr>
          <p:nvPr/>
        </p:nvGrpSpPr>
        <p:grpSpPr bwMode="auto">
          <a:xfrm>
            <a:off x="6686550" y="2286000"/>
            <a:ext cx="1898650" cy="1066800"/>
            <a:chOff x="3888" y="1440"/>
            <a:chExt cx="1104" cy="672"/>
          </a:xfrm>
        </p:grpSpPr>
        <p:sp>
          <p:nvSpPr>
            <p:cNvPr id="52256" name="Text Box 7"/>
            <p:cNvSpPr txBox="1">
              <a:spLocks noChangeArrowheads="1"/>
            </p:cNvSpPr>
            <p:nvPr/>
          </p:nvSpPr>
          <p:spPr bwMode="auto">
            <a:xfrm>
              <a:off x="3984" y="1488"/>
              <a:ext cx="928" cy="243"/>
            </a:xfrm>
            <a:prstGeom prst="rect">
              <a:avLst/>
            </a:prstGeom>
            <a:solidFill>
              <a:srgbClr val="C0C0C0"/>
            </a:solidFill>
            <a:ln w="19050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US" sz="1800" baseline="0">
                  <a:latin typeface="Arial" charset="0"/>
                </a:rPr>
                <a:t>Grey matter </a:t>
              </a:r>
            </a:p>
          </p:txBody>
        </p:sp>
        <p:sp>
          <p:nvSpPr>
            <p:cNvPr id="52257" name="Text Box 8"/>
            <p:cNvSpPr txBox="1">
              <a:spLocks noChangeArrowheads="1"/>
            </p:cNvSpPr>
            <p:nvPr/>
          </p:nvSpPr>
          <p:spPr bwMode="auto">
            <a:xfrm>
              <a:off x="3984" y="1824"/>
              <a:ext cx="944" cy="243"/>
            </a:xfrm>
            <a:prstGeom prst="rect">
              <a:avLst/>
            </a:prstGeom>
            <a:noFill/>
            <a:ln w="19050">
              <a:solidFill>
                <a:srgbClr val="000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US" sz="1800" baseline="0">
                  <a:latin typeface="Arial" charset="0"/>
                </a:rPr>
                <a:t>White matter</a:t>
              </a:r>
            </a:p>
          </p:txBody>
        </p:sp>
        <p:sp>
          <p:nvSpPr>
            <p:cNvPr id="52258" name="Rectangle 9"/>
            <p:cNvSpPr>
              <a:spLocks noChangeArrowheads="1"/>
            </p:cNvSpPr>
            <p:nvPr/>
          </p:nvSpPr>
          <p:spPr bwMode="auto">
            <a:xfrm>
              <a:off x="3888" y="1440"/>
              <a:ext cx="1104" cy="672"/>
            </a:xfrm>
            <a:prstGeom prst="rect">
              <a:avLst/>
            </a:prstGeom>
            <a:noFill/>
            <a:ln w="38100">
              <a:solidFill>
                <a:srgbClr val="FF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</p:grpSp>
      <p:grpSp>
        <p:nvGrpSpPr>
          <p:cNvPr id="52231" name="Group 10"/>
          <p:cNvGrpSpPr>
            <a:grpSpLocks/>
          </p:cNvGrpSpPr>
          <p:nvPr/>
        </p:nvGrpSpPr>
        <p:grpSpPr bwMode="auto">
          <a:xfrm>
            <a:off x="7016750" y="4648200"/>
            <a:ext cx="1898650" cy="1066800"/>
            <a:chOff x="3888" y="1440"/>
            <a:chExt cx="1104" cy="672"/>
          </a:xfrm>
        </p:grpSpPr>
        <p:sp>
          <p:nvSpPr>
            <p:cNvPr id="52253" name="Text Box 11"/>
            <p:cNvSpPr txBox="1">
              <a:spLocks noChangeArrowheads="1"/>
            </p:cNvSpPr>
            <p:nvPr/>
          </p:nvSpPr>
          <p:spPr bwMode="auto">
            <a:xfrm>
              <a:off x="3984" y="1488"/>
              <a:ext cx="928" cy="243"/>
            </a:xfrm>
            <a:prstGeom prst="rect">
              <a:avLst/>
            </a:prstGeom>
            <a:solidFill>
              <a:srgbClr val="C0C0C0"/>
            </a:solidFill>
            <a:ln w="19050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US" sz="1800" baseline="0">
                  <a:latin typeface="Arial" charset="0"/>
                </a:rPr>
                <a:t>Grey matter </a:t>
              </a:r>
            </a:p>
          </p:txBody>
        </p:sp>
        <p:sp>
          <p:nvSpPr>
            <p:cNvPr id="52254" name="Text Box 12"/>
            <p:cNvSpPr txBox="1">
              <a:spLocks noChangeArrowheads="1"/>
            </p:cNvSpPr>
            <p:nvPr/>
          </p:nvSpPr>
          <p:spPr bwMode="auto">
            <a:xfrm>
              <a:off x="3984" y="1824"/>
              <a:ext cx="944" cy="243"/>
            </a:xfrm>
            <a:prstGeom prst="rect">
              <a:avLst/>
            </a:prstGeom>
            <a:noFill/>
            <a:ln w="19050">
              <a:solidFill>
                <a:srgbClr val="000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US" sz="1800" baseline="0">
                  <a:latin typeface="Arial" charset="0"/>
                </a:rPr>
                <a:t>White matter</a:t>
              </a:r>
            </a:p>
          </p:txBody>
        </p:sp>
        <p:sp>
          <p:nvSpPr>
            <p:cNvPr id="52255" name="Rectangle 13"/>
            <p:cNvSpPr>
              <a:spLocks noChangeArrowheads="1"/>
            </p:cNvSpPr>
            <p:nvPr/>
          </p:nvSpPr>
          <p:spPr bwMode="auto">
            <a:xfrm>
              <a:off x="3888" y="1440"/>
              <a:ext cx="1104" cy="672"/>
            </a:xfrm>
            <a:prstGeom prst="rect">
              <a:avLst/>
            </a:prstGeom>
            <a:noFill/>
            <a:ln w="38100">
              <a:solidFill>
                <a:srgbClr val="FF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</p:grpSp>
      <p:grpSp>
        <p:nvGrpSpPr>
          <p:cNvPr id="52232" name="Group 14"/>
          <p:cNvGrpSpPr>
            <a:grpSpLocks/>
          </p:cNvGrpSpPr>
          <p:nvPr/>
        </p:nvGrpSpPr>
        <p:grpSpPr bwMode="auto">
          <a:xfrm>
            <a:off x="2476500" y="1676400"/>
            <a:ext cx="1898650" cy="1066800"/>
            <a:chOff x="3888" y="1440"/>
            <a:chExt cx="1104" cy="672"/>
          </a:xfrm>
        </p:grpSpPr>
        <p:sp>
          <p:nvSpPr>
            <p:cNvPr id="52250" name="Text Box 15"/>
            <p:cNvSpPr txBox="1">
              <a:spLocks noChangeArrowheads="1"/>
            </p:cNvSpPr>
            <p:nvPr/>
          </p:nvSpPr>
          <p:spPr bwMode="auto">
            <a:xfrm>
              <a:off x="3984" y="1488"/>
              <a:ext cx="928" cy="243"/>
            </a:xfrm>
            <a:prstGeom prst="rect">
              <a:avLst/>
            </a:prstGeom>
            <a:solidFill>
              <a:srgbClr val="C0C0C0"/>
            </a:solidFill>
            <a:ln w="19050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US" sz="1800" baseline="0">
                  <a:latin typeface="Arial" charset="0"/>
                </a:rPr>
                <a:t>Grey matter </a:t>
              </a:r>
            </a:p>
          </p:txBody>
        </p:sp>
        <p:sp>
          <p:nvSpPr>
            <p:cNvPr id="52251" name="Text Box 16"/>
            <p:cNvSpPr txBox="1">
              <a:spLocks noChangeArrowheads="1"/>
            </p:cNvSpPr>
            <p:nvPr/>
          </p:nvSpPr>
          <p:spPr bwMode="auto">
            <a:xfrm>
              <a:off x="3984" y="1824"/>
              <a:ext cx="944" cy="243"/>
            </a:xfrm>
            <a:prstGeom prst="rect">
              <a:avLst/>
            </a:prstGeom>
            <a:noFill/>
            <a:ln w="19050">
              <a:solidFill>
                <a:srgbClr val="000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US" sz="1800" baseline="0">
                  <a:latin typeface="Arial" charset="0"/>
                </a:rPr>
                <a:t>White matter</a:t>
              </a:r>
            </a:p>
          </p:txBody>
        </p:sp>
        <p:sp>
          <p:nvSpPr>
            <p:cNvPr id="52252" name="Rectangle 17"/>
            <p:cNvSpPr>
              <a:spLocks noChangeArrowheads="1"/>
            </p:cNvSpPr>
            <p:nvPr/>
          </p:nvSpPr>
          <p:spPr bwMode="auto">
            <a:xfrm>
              <a:off x="3888" y="1440"/>
              <a:ext cx="1104" cy="672"/>
            </a:xfrm>
            <a:prstGeom prst="rect">
              <a:avLst/>
            </a:prstGeom>
            <a:noFill/>
            <a:ln w="38100">
              <a:solidFill>
                <a:srgbClr val="FF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</p:grpSp>
      <p:grpSp>
        <p:nvGrpSpPr>
          <p:cNvPr id="52233" name="Group 18"/>
          <p:cNvGrpSpPr>
            <a:grpSpLocks/>
          </p:cNvGrpSpPr>
          <p:nvPr/>
        </p:nvGrpSpPr>
        <p:grpSpPr bwMode="auto">
          <a:xfrm>
            <a:off x="825500" y="4343400"/>
            <a:ext cx="1898650" cy="1066800"/>
            <a:chOff x="3888" y="1440"/>
            <a:chExt cx="1104" cy="672"/>
          </a:xfrm>
        </p:grpSpPr>
        <p:sp>
          <p:nvSpPr>
            <p:cNvPr id="52247" name="Text Box 19"/>
            <p:cNvSpPr txBox="1">
              <a:spLocks noChangeArrowheads="1"/>
            </p:cNvSpPr>
            <p:nvPr/>
          </p:nvSpPr>
          <p:spPr bwMode="auto">
            <a:xfrm>
              <a:off x="3984" y="1488"/>
              <a:ext cx="928" cy="243"/>
            </a:xfrm>
            <a:prstGeom prst="rect">
              <a:avLst/>
            </a:prstGeom>
            <a:solidFill>
              <a:srgbClr val="C0C0C0"/>
            </a:solidFill>
            <a:ln w="19050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US" sz="1800" baseline="0">
                  <a:latin typeface="Arial" charset="0"/>
                </a:rPr>
                <a:t>Grey matter </a:t>
              </a:r>
            </a:p>
          </p:txBody>
        </p:sp>
        <p:sp>
          <p:nvSpPr>
            <p:cNvPr id="52248" name="Text Box 20"/>
            <p:cNvSpPr txBox="1">
              <a:spLocks noChangeArrowheads="1"/>
            </p:cNvSpPr>
            <p:nvPr/>
          </p:nvSpPr>
          <p:spPr bwMode="auto">
            <a:xfrm>
              <a:off x="3984" y="1824"/>
              <a:ext cx="944" cy="243"/>
            </a:xfrm>
            <a:prstGeom prst="rect">
              <a:avLst/>
            </a:prstGeom>
            <a:noFill/>
            <a:ln w="19050">
              <a:solidFill>
                <a:srgbClr val="000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US" sz="1800" baseline="0">
                  <a:latin typeface="Arial" charset="0"/>
                </a:rPr>
                <a:t>White matter</a:t>
              </a:r>
            </a:p>
          </p:txBody>
        </p:sp>
        <p:sp>
          <p:nvSpPr>
            <p:cNvPr id="52249" name="Rectangle 21"/>
            <p:cNvSpPr>
              <a:spLocks noChangeArrowheads="1"/>
            </p:cNvSpPr>
            <p:nvPr/>
          </p:nvSpPr>
          <p:spPr bwMode="auto">
            <a:xfrm>
              <a:off x="3888" y="1440"/>
              <a:ext cx="1104" cy="672"/>
            </a:xfrm>
            <a:prstGeom prst="rect">
              <a:avLst/>
            </a:prstGeom>
            <a:noFill/>
            <a:ln w="38100">
              <a:solidFill>
                <a:srgbClr val="FF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</p:grpSp>
      <p:sp>
        <p:nvSpPr>
          <p:cNvPr id="52234" name="Line 22"/>
          <p:cNvSpPr>
            <a:spLocks noChangeShapeType="1"/>
          </p:cNvSpPr>
          <p:nvPr/>
        </p:nvSpPr>
        <p:spPr bwMode="auto">
          <a:xfrm flipV="1">
            <a:off x="2559050" y="3886200"/>
            <a:ext cx="140335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2235" name="Line 23"/>
          <p:cNvSpPr>
            <a:spLocks noChangeShapeType="1"/>
          </p:cNvSpPr>
          <p:nvPr/>
        </p:nvSpPr>
        <p:spPr bwMode="auto">
          <a:xfrm>
            <a:off x="3467100" y="2133600"/>
            <a:ext cx="4953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2236" name="Line 24"/>
          <p:cNvSpPr>
            <a:spLocks noChangeShapeType="1"/>
          </p:cNvSpPr>
          <p:nvPr/>
        </p:nvSpPr>
        <p:spPr bwMode="auto">
          <a:xfrm flipH="1">
            <a:off x="5448300" y="2514600"/>
            <a:ext cx="140335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2237" name="Line 25"/>
          <p:cNvSpPr>
            <a:spLocks noChangeShapeType="1"/>
          </p:cNvSpPr>
          <p:nvPr/>
        </p:nvSpPr>
        <p:spPr bwMode="auto">
          <a:xfrm flipH="1" flipV="1">
            <a:off x="5530850" y="3810000"/>
            <a:ext cx="16510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2238" name="Line 26"/>
          <p:cNvSpPr>
            <a:spLocks noChangeShapeType="1"/>
          </p:cNvSpPr>
          <p:nvPr/>
        </p:nvSpPr>
        <p:spPr bwMode="auto">
          <a:xfrm flipV="1">
            <a:off x="2559050" y="4343400"/>
            <a:ext cx="140335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2239" name="Line 27"/>
          <p:cNvSpPr>
            <a:spLocks noChangeShapeType="1"/>
          </p:cNvSpPr>
          <p:nvPr/>
        </p:nvSpPr>
        <p:spPr bwMode="auto">
          <a:xfrm>
            <a:off x="3467100" y="2667000"/>
            <a:ext cx="4953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2240" name="Line 28"/>
          <p:cNvSpPr>
            <a:spLocks noChangeShapeType="1"/>
          </p:cNvSpPr>
          <p:nvPr/>
        </p:nvSpPr>
        <p:spPr bwMode="auto">
          <a:xfrm flipH="1">
            <a:off x="5448300" y="3124200"/>
            <a:ext cx="140335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2241" name="Line 29"/>
          <p:cNvSpPr>
            <a:spLocks noChangeShapeType="1"/>
          </p:cNvSpPr>
          <p:nvPr/>
        </p:nvSpPr>
        <p:spPr bwMode="auto">
          <a:xfrm flipH="1" flipV="1">
            <a:off x="5613400" y="4495800"/>
            <a:ext cx="156845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2242" name="Text Box 30"/>
          <p:cNvSpPr txBox="1">
            <a:spLocks noChangeArrowheads="1"/>
          </p:cNvSpPr>
          <p:nvPr/>
        </p:nvSpPr>
        <p:spPr bwMode="auto">
          <a:xfrm>
            <a:off x="4210050" y="4648200"/>
            <a:ext cx="1231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1800" baseline="0">
                <a:latin typeface="Arial" charset="0"/>
              </a:rPr>
              <a:t>Template</a:t>
            </a:r>
          </a:p>
        </p:txBody>
      </p:sp>
      <p:sp>
        <p:nvSpPr>
          <p:cNvPr id="52243" name="Text Box 31"/>
          <p:cNvSpPr txBox="1">
            <a:spLocks noChangeArrowheads="1"/>
          </p:cNvSpPr>
          <p:nvPr/>
        </p:nvSpPr>
        <p:spPr bwMode="auto">
          <a:xfrm>
            <a:off x="1252538" y="1919288"/>
            <a:ext cx="12239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r>
              <a:rPr lang="en-US" sz="1800" baseline="0">
                <a:latin typeface="Arial" charset="0"/>
              </a:rPr>
              <a:t>Subject 1</a:t>
            </a:r>
          </a:p>
        </p:txBody>
      </p:sp>
      <p:sp>
        <p:nvSpPr>
          <p:cNvPr id="52244" name="Text Box 32"/>
          <p:cNvSpPr txBox="1">
            <a:spLocks noChangeArrowheads="1"/>
          </p:cNvSpPr>
          <p:nvPr/>
        </p:nvSpPr>
        <p:spPr bwMode="auto">
          <a:xfrm>
            <a:off x="1155700" y="5486400"/>
            <a:ext cx="1238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r>
              <a:rPr lang="en-US" sz="1800" baseline="0">
                <a:latin typeface="Arial" charset="0"/>
              </a:rPr>
              <a:t>Subject 2</a:t>
            </a:r>
          </a:p>
        </p:txBody>
      </p:sp>
      <p:sp>
        <p:nvSpPr>
          <p:cNvPr id="52245" name="Text Box 33"/>
          <p:cNvSpPr txBox="1">
            <a:spLocks noChangeArrowheads="1"/>
          </p:cNvSpPr>
          <p:nvPr/>
        </p:nvSpPr>
        <p:spPr bwMode="auto">
          <a:xfrm>
            <a:off x="8585200" y="2438400"/>
            <a:ext cx="1320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r>
              <a:rPr lang="en-US" sz="1800" baseline="0">
                <a:latin typeface="Arial" charset="0"/>
              </a:rPr>
              <a:t>Subject 3</a:t>
            </a:r>
          </a:p>
        </p:txBody>
      </p:sp>
      <p:sp>
        <p:nvSpPr>
          <p:cNvPr id="52246" name="Text Box 34"/>
          <p:cNvSpPr txBox="1">
            <a:spLocks noChangeArrowheads="1"/>
          </p:cNvSpPr>
          <p:nvPr/>
        </p:nvSpPr>
        <p:spPr bwMode="auto">
          <a:xfrm>
            <a:off x="7264400" y="5791200"/>
            <a:ext cx="12557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r>
              <a:rPr lang="en-US" sz="1800" baseline="0">
                <a:latin typeface="Arial" charset="0"/>
              </a:rPr>
              <a:t>Subject 4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57150" y="155575"/>
            <a:ext cx="8915400" cy="1143000"/>
          </a:xfrm>
        </p:spPr>
        <p:txBody>
          <a:bodyPr/>
          <a:lstStyle/>
          <a:p>
            <a:r>
              <a:rPr lang="en-GB" smtClean="0"/>
              <a:t>DARTEL average</a:t>
            </a:r>
            <a:br>
              <a:rPr lang="en-GB" smtClean="0"/>
            </a:br>
            <a:r>
              <a:rPr lang="en-GB" smtClean="0"/>
              <a:t>template evolution</a:t>
            </a:r>
          </a:p>
        </p:txBody>
      </p:sp>
      <p:pic>
        <p:nvPicPr>
          <p:cNvPr id="1044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3" t="11761" r="3252"/>
          <a:stretch>
            <a:fillRect/>
          </a:stretch>
        </p:blipFill>
        <p:spPr bwMode="auto">
          <a:xfrm>
            <a:off x="4783138" y="12700"/>
            <a:ext cx="5122862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2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4" t="12347" r="17747" b="1009"/>
          <a:stretch>
            <a:fillRect/>
          </a:stretch>
        </p:blipFill>
        <p:spPr bwMode="auto">
          <a:xfrm>
            <a:off x="138113" y="1562100"/>
            <a:ext cx="2747962" cy="516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3" name="TextBox 7"/>
          <p:cNvSpPr txBox="1">
            <a:spLocks noChangeArrowheads="1"/>
          </p:cNvSpPr>
          <p:nvPr/>
        </p:nvSpPr>
        <p:spPr bwMode="auto">
          <a:xfrm>
            <a:off x="1512888" y="2841625"/>
            <a:ext cx="1662112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GB" sz="2800" dirty="0">
                <a:latin typeface="+mn-lt"/>
              </a:rPr>
              <a:t>Rigid average</a:t>
            </a:r>
            <a:br>
              <a:rPr lang="en-GB" sz="2800" dirty="0">
                <a:latin typeface="+mn-lt"/>
              </a:rPr>
            </a:br>
            <a:r>
              <a:rPr lang="en-GB" sz="2800" dirty="0">
                <a:latin typeface="+mn-lt"/>
              </a:rPr>
              <a:t>(Template_0)</a:t>
            </a:r>
          </a:p>
        </p:txBody>
      </p:sp>
      <p:sp>
        <p:nvSpPr>
          <p:cNvPr id="63494" name="TextBox 8"/>
          <p:cNvSpPr txBox="1">
            <a:spLocks noChangeArrowheads="1"/>
          </p:cNvSpPr>
          <p:nvPr/>
        </p:nvSpPr>
        <p:spPr bwMode="auto">
          <a:xfrm>
            <a:off x="1512888" y="5435600"/>
            <a:ext cx="166052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GB" sz="2800">
                <a:latin typeface="+mn-lt"/>
              </a:rPr>
              <a:t>Average of</a:t>
            </a:r>
            <a:br>
              <a:rPr lang="en-GB" sz="2800">
                <a:latin typeface="+mn-lt"/>
              </a:rPr>
            </a:br>
            <a:r>
              <a:rPr lang="en-GB" sz="2800">
                <a:latin typeface="+mn-lt"/>
              </a:rPr>
              <a:t>mwc1 using</a:t>
            </a:r>
            <a:br>
              <a:rPr lang="en-GB" sz="2800">
                <a:latin typeface="+mn-lt"/>
              </a:rPr>
            </a:br>
            <a:r>
              <a:rPr lang="en-GB" sz="2800">
                <a:latin typeface="+mn-lt"/>
              </a:rPr>
              <a:t>segment/DCT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2760663" y="1671638"/>
            <a:ext cx="2022475" cy="8763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8634413" y="5743575"/>
            <a:ext cx="1154112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GB" sz="2800">
                <a:latin typeface="+mn-lt"/>
              </a:rPr>
              <a:t>Template</a:t>
            </a:r>
          </a:p>
          <a:p>
            <a:pPr eaLnBrk="0" hangingPunct="0">
              <a:defRPr/>
            </a:pPr>
            <a:r>
              <a:rPr lang="en-GB" sz="2800">
                <a:latin typeface="+mn-lt"/>
              </a:rPr>
              <a:t>6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918200" y="1173163"/>
            <a:ext cx="115252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GB" sz="2800">
                <a:latin typeface="+mn-lt"/>
              </a:rPr>
              <a:t>Template</a:t>
            </a:r>
          </a:p>
          <a:p>
            <a:pPr eaLnBrk="0" hangingPunct="0">
              <a:defRPr/>
            </a:pPr>
            <a:r>
              <a:rPr lang="en-GB" sz="2800">
                <a:latin typeface="+mn-lt"/>
              </a:rPr>
              <a:t>1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smtClean="0"/>
          </a:p>
        </p:txBody>
      </p:sp>
      <p:pic>
        <p:nvPicPr>
          <p:cNvPr id="54276" name="Picture 4" descr="average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smtClean="0"/>
          </a:p>
        </p:txBody>
      </p:sp>
      <p:pic>
        <p:nvPicPr>
          <p:cNvPr id="55300" name="Picture 4" descr="subj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Summary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VBM performs voxel-wise statistical analysis on smoothed (modulated) normalised tissue segments</a:t>
            </a:r>
          </a:p>
          <a:p>
            <a:pPr eaLnBrk="1" hangingPunct="1"/>
            <a:r>
              <a:rPr lang="en-GB" dirty="0" smtClean="0"/>
              <a:t>SPM8 performs segmentation and spatial normalisation in a unified generative model</a:t>
            </a:r>
          </a:p>
          <a:p>
            <a:pPr lvl="1" eaLnBrk="1" hangingPunct="1"/>
            <a:r>
              <a:rPr lang="en-GB" dirty="0" smtClean="0"/>
              <a:t>Based on Gaussian mixture modelling, with DCT-warped spatial priors, and multiplicative bias field</a:t>
            </a:r>
          </a:p>
          <a:p>
            <a:pPr lvl="1" eaLnBrk="1" hangingPunct="1"/>
            <a:r>
              <a:rPr lang="en-GB" dirty="0" smtClean="0"/>
              <a:t>The new segment toolbox includes non-brain priors and more flexible/precise warping of them</a:t>
            </a:r>
          </a:p>
          <a:p>
            <a:pPr eaLnBrk="1" hangingPunct="1"/>
            <a:r>
              <a:rPr lang="en-GB" dirty="0" smtClean="0"/>
              <a:t>Subsequent (currently non-unified) use of DARTEL improves normalisation for VBM</a:t>
            </a:r>
          </a:p>
          <a:p>
            <a:pPr lvl="1" eaLnBrk="1" hangingPunct="1"/>
            <a:r>
              <a:rPr lang="en-GB" dirty="0" smtClean="0"/>
              <a:t>And probably also fMRI...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Extra material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Mathematical advances in</a:t>
            </a:r>
            <a:br>
              <a:rPr lang="en-GB" smtClean="0"/>
            </a:br>
            <a:r>
              <a:rPr lang="en-GB" smtClean="0"/>
              <a:t>computational anatomy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9448800" cy="4876800"/>
          </a:xfrm>
        </p:spPr>
        <p:txBody>
          <a:bodyPr/>
          <a:lstStyle/>
          <a:p>
            <a:r>
              <a:rPr lang="en-GB" smtClean="0"/>
              <a:t>VBM is well-suited to find focal volumetric differences</a:t>
            </a:r>
          </a:p>
          <a:p>
            <a:r>
              <a:rPr lang="en-GB" smtClean="0"/>
              <a:t>Assumes independence among voxels</a:t>
            </a:r>
          </a:p>
          <a:p>
            <a:pPr lvl="1"/>
            <a:r>
              <a:rPr lang="en-GB" smtClean="0"/>
              <a:t>Not very biologically plausible</a:t>
            </a:r>
          </a:p>
          <a:p>
            <a:pPr lvl="1"/>
            <a:r>
              <a:rPr lang="en-GB" smtClean="0"/>
              <a:t>But shows differences that are easy to interpret</a:t>
            </a:r>
          </a:p>
          <a:p>
            <a:r>
              <a:rPr lang="en-GB" smtClean="0"/>
              <a:t>Some anatomical differences can not be localised</a:t>
            </a:r>
          </a:p>
          <a:p>
            <a:pPr lvl="1"/>
            <a:r>
              <a:rPr lang="en-GB" smtClean="0"/>
              <a:t>Need multivariate models</a:t>
            </a:r>
          </a:p>
          <a:p>
            <a:pPr lvl="1"/>
            <a:r>
              <a:rPr lang="en-GB" smtClean="0"/>
              <a:t>Differences in terms of proportions among measurements</a:t>
            </a:r>
          </a:p>
          <a:p>
            <a:pPr lvl="1"/>
            <a:r>
              <a:rPr lang="en-GB" smtClean="0"/>
              <a:t>Where would the difference between male and female faces be localised?</a:t>
            </a:r>
          </a:p>
          <a:p>
            <a:endParaRPr lang="en-GB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Summary of unified segmentation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Unifies tissue segmentation and spatial normalisation</a:t>
            </a:r>
          </a:p>
          <a:p>
            <a:pPr lvl="1" eaLnBrk="1" hangingPunct="1"/>
            <a:r>
              <a:rPr lang="en-GB" dirty="0" smtClean="0"/>
              <a:t>Principled Bayesian formulation: probabilistic generative model</a:t>
            </a:r>
          </a:p>
          <a:p>
            <a:pPr eaLnBrk="1" hangingPunct="1"/>
            <a:r>
              <a:rPr lang="en-GB" dirty="0" smtClean="0"/>
              <a:t>Gaussian mixture model with deformable tissue prior probability maps (from segmentations in MNI space)</a:t>
            </a:r>
          </a:p>
          <a:p>
            <a:pPr lvl="1" eaLnBrk="1" hangingPunct="1"/>
            <a:r>
              <a:rPr lang="en-GB" dirty="0" smtClean="0"/>
              <a:t>The inverse of the transformation that aligns the </a:t>
            </a:r>
            <a:r>
              <a:rPr lang="en-GB" dirty="0" err="1" smtClean="0"/>
              <a:t>TPMs</a:t>
            </a:r>
            <a:r>
              <a:rPr lang="en-GB" dirty="0" smtClean="0"/>
              <a:t> can be used to normalise the original image to standard space</a:t>
            </a:r>
          </a:p>
          <a:p>
            <a:pPr lvl="1" eaLnBrk="1" hangingPunct="1"/>
            <a:r>
              <a:rPr lang="en-GB" dirty="0" smtClean="0"/>
              <a:t>[Or the rigid component can be used to initialise </a:t>
            </a:r>
            <a:r>
              <a:rPr lang="en-GB" dirty="0" err="1" smtClean="0"/>
              <a:t>Dartel</a:t>
            </a:r>
            <a:r>
              <a:rPr lang="en-GB" dirty="0" smtClean="0"/>
              <a:t>]</a:t>
            </a:r>
          </a:p>
          <a:p>
            <a:pPr eaLnBrk="1" hangingPunct="1"/>
            <a:r>
              <a:rPr lang="en-GB" dirty="0" smtClean="0"/>
              <a:t>Intensity non-uniformity (bias) is included in the model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Mathematical advances in</a:t>
            </a:r>
            <a:br>
              <a:rPr lang="en-GB" smtClean="0"/>
            </a:br>
            <a:r>
              <a:rPr lang="en-GB" smtClean="0"/>
              <a:t>computational anatomy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801813"/>
            <a:ext cx="9448800" cy="4446587"/>
          </a:xfrm>
        </p:spPr>
        <p:txBody>
          <a:bodyPr/>
          <a:lstStyle/>
          <a:p>
            <a:r>
              <a:rPr lang="en-GB" dirty="0" smtClean="0"/>
              <a:t>In theory, assumptions about structural covariance among brain regions are more biologically plausible</a:t>
            </a:r>
          </a:p>
          <a:p>
            <a:pPr lvl="1"/>
            <a:r>
              <a:rPr lang="en-GB" dirty="0" smtClean="0"/>
              <a:t>Form influenced by spatio-temporal modes of gene expression</a:t>
            </a:r>
          </a:p>
          <a:p>
            <a:r>
              <a:rPr lang="en-GB" dirty="0" smtClean="0"/>
              <a:t>Empirical evidence, e.g.</a:t>
            </a:r>
          </a:p>
          <a:p>
            <a:pPr lvl="1"/>
            <a:r>
              <a:rPr lang="en-GB" dirty="0" err="1" smtClean="0">
                <a:solidFill>
                  <a:srgbClr val="000099"/>
                </a:solidFill>
              </a:rPr>
              <a:t>Mechelli</a:t>
            </a:r>
            <a:r>
              <a:rPr lang="en-GB" dirty="0" smtClean="0">
                <a:solidFill>
                  <a:srgbClr val="000099"/>
                </a:solidFill>
              </a:rPr>
              <a:t>, Friston, </a:t>
            </a:r>
            <a:r>
              <a:rPr lang="en-GB" dirty="0" err="1" smtClean="0">
                <a:solidFill>
                  <a:srgbClr val="000099"/>
                </a:solidFill>
              </a:rPr>
              <a:t>Frackowiak</a:t>
            </a:r>
            <a:r>
              <a:rPr lang="en-GB" dirty="0" smtClean="0">
                <a:solidFill>
                  <a:srgbClr val="000099"/>
                </a:solidFill>
              </a:rPr>
              <a:t> &amp; Price</a:t>
            </a:r>
            <a:r>
              <a:rPr lang="en-GB" dirty="0" smtClean="0"/>
              <a:t>. </a:t>
            </a:r>
            <a:r>
              <a:rPr lang="en-GB" i="1" dirty="0" smtClean="0"/>
              <a:t>Structural covariance in the human cortex</a:t>
            </a:r>
            <a:r>
              <a:rPr lang="en-GB" dirty="0" smtClean="0"/>
              <a:t>. Journal of Neuroscience 25:8303-10 (2005)</a:t>
            </a:r>
          </a:p>
          <a:p>
            <a:r>
              <a:rPr lang="en-GB" dirty="0" smtClean="0"/>
              <a:t>Recent introductory review:</a:t>
            </a:r>
          </a:p>
          <a:p>
            <a:pPr lvl="1"/>
            <a:r>
              <a:rPr lang="en-GB" dirty="0" smtClean="0">
                <a:solidFill>
                  <a:srgbClr val="000099"/>
                </a:solidFill>
              </a:rPr>
              <a:t>Ashburner &amp; </a:t>
            </a:r>
            <a:r>
              <a:rPr lang="en-GB" dirty="0" err="1" smtClean="0">
                <a:solidFill>
                  <a:srgbClr val="000099"/>
                </a:solidFill>
              </a:rPr>
              <a:t>Klöppel</a:t>
            </a:r>
            <a:r>
              <a:rPr lang="en-GB" dirty="0" smtClean="0"/>
              <a:t>. “</a:t>
            </a:r>
            <a:r>
              <a:rPr lang="en-GB" i="1" dirty="0" smtClean="0"/>
              <a:t>Multivariate models of inter-subject anatomical variability”</a:t>
            </a:r>
            <a:r>
              <a:rPr lang="en-GB" dirty="0" smtClean="0"/>
              <a:t>. NeuroImage 56(2):422-439 (2011)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 of extra material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VBM uses the machinery of SPM to localise patterns in regional volumetric variation</a:t>
            </a:r>
          </a:p>
          <a:p>
            <a:pPr lvl="1"/>
            <a:r>
              <a:rPr lang="en-GB" smtClean="0"/>
              <a:t>Use of “globals” as covariates is a step towards multivariate modelling of volume and shape</a:t>
            </a:r>
          </a:p>
          <a:p>
            <a:r>
              <a:rPr lang="en-GB" smtClean="0"/>
              <a:t>More advanced approaches typically benefit from the same preprocessing methods</a:t>
            </a:r>
          </a:p>
          <a:p>
            <a:pPr lvl="1"/>
            <a:r>
              <a:rPr lang="en-GB" smtClean="0"/>
              <a:t>New segmentation and DARTEL close to state of the art</a:t>
            </a:r>
          </a:p>
          <a:p>
            <a:pPr lvl="1"/>
            <a:r>
              <a:rPr lang="en-GB" smtClean="0"/>
              <a:t>Though possibly little or no smoothing</a:t>
            </a:r>
          </a:p>
          <a:p>
            <a:r>
              <a:rPr lang="en-GB" smtClean="0"/>
              <a:t>Elegant mathematics related to transformations (diffeomorphism group with Riemannian metric)</a:t>
            </a:r>
          </a:p>
          <a:p>
            <a:r>
              <a:rPr lang="en-GB" smtClean="0"/>
              <a:t>VBM – easier interpretation – complementary role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Historical bibliography of VBM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i="1" dirty="0" smtClean="0"/>
              <a:t>A Voxel-Based Method for the Statistical Analysis of Gray and White Matter Density…</a:t>
            </a:r>
            <a:r>
              <a:rPr lang="en-GB" dirty="0" smtClean="0"/>
              <a:t> Wright, McGuire, </a:t>
            </a:r>
            <a:r>
              <a:rPr lang="en-GB" dirty="0" err="1" smtClean="0"/>
              <a:t>Poline</a:t>
            </a:r>
            <a:r>
              <a:rPr lang="en-GB" dirty="0" smtClean="0"/>
              <a:t>, </a:t>
            </a:r>
            <a:r>
              <a:rPr lang="en-GB" dirty="0" err="1" smtClean="0"/>
              <a:t>Travere</a:t>
            </a:r>
            <a:r>
              <a:rPr lang="en-GB" dirty="0" smtClean="0"/>
              <a:t>, </a:t>
            </a:r>
            <a:r>
              <a:rPr lang="en-GB" dirty="0" err="1" smtClean="0"/>
              <a:t>Murrary</a:t>
            </a:r>
            <a:r>
              <a:rPr lang="en-GB" dirty="0" smtClean="0"/>
              <a:t>, Frith, </a:t>
            </a:r>
            <a:r>
              <a:rPr lang="en-GB" dirty="0" err="1" smtClean="0"/>
              <a:t>Frackowiak</a:t>
            </a:r>
            <a:r>
              <a:rPr lang="en-GB" dirty="0" smtClean="0"/>
              <a:t> and Friston (1995 (!)) NeuroImage 2(4)</a:t>
            </a:r>
          </a:p>
          <a:p>
            <a:pPr lvl="1" eaLnBrk="1" hangingPunct="1"/>
            <a:r>
              <a:rPr lang="en-GB" dirty="0" smtClean="0"/>
              <a:t>Rigid reorientation (by eye), semi-automatic scalp editing and segmentation, 8mm smoothing, SPM statistics, global </a:t>
            </a:r>
            <a:r>
              <a:rPr lang="en-GB" dirty="0" err="1" smtClean="0"/>
              <a:t>covars</a:t>
            </a:r>
            <a:r>
              <a:rPr lang="en-GB" dirty="0" smtClean="0"/>
              <a:t>.</a:t>
            </a:r>
          </a:p>
          <a:p>
            <a:pPr eaLnBrk="1" hangingPunct="1"/>
            <a:r>
              <a:rPr lang="en-GB" i="1" dirty="0" smtClean="0"/>
              <a:t>Voxel-Based Morphometry – The Methods</a:t>
            </a:r>
            <a:r>
              <a:rPr lang="en-GB" dirty="0" smtClean="0"/>
              <a:t>. Ashburner and Friston (2000) NeuroImage 11(6 pt.1)</a:t>
            </a:r>
          </a:p>
          <a:p>
            <a:pPr lvl="1" eaLnBrk="1" hangingPunct="1"/>
            <a:r>
              <a:rPr lang="en-GB" dirty="0" smtClean="0"/>
              <a:t>Non-linear spatial normalisation, automatic segmentation</a:t>
            </a:r>
          </a:p>
          <a:p>
            <a:pPr lvl="1" eaLnBrk="1" hangingPunct="1"/>
            <a:r>
              <a:rPr lang="en-GB" dirty="0" smtClean="0"/>
              <a:t>Thorough consideration of assumptions and confounds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Historical bibliography of VBM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i="1" dirty="0" smtClean="0"/>
              <a:t>A Voxel-Based Morphometric Study of Ageing… </a:t>
            </a:r>
            <a:r>
              <a:rPr lang="en-GB" dirty="0" smtClean="0"/>
              <a:t>Good, </a:t>
            </a:r>
            <a:r>
              <a:rPr lang="en-GB" dirty="0" err="1" smtClean="0"/>
              <a:t>Johnsrude</a:t>
            </a:r>
            <a:r>
              <a:rPr lang="en-GB" dirty="0" smtClean="0"/>
              <a:t>, Ashburner, Henson and Friston (2001) NeuroImage 14(1)</a:t>
            </a:r>
          </a:p>
          <a:p>
            <a:pPr lvl="1" eaLnBrk="1" hangingPunct="1">
              <a:lnSpc>
                <a:spcPct val="90000"/>
              </a:lnSpc>
            </a:pPr>
            <a:r>
              <a:rPr lang="en-GB" dirty="0" smtClean="0"/>
              <a:t>Optimised GM-normalisation (“a half-baked procedure”)</a:t>
            </a:r>
          </a:p>
          <a:p>
            <a:pPr eaLnBrk="1" hangingPunct="1">
              <a:lnSpc>
                <a:spcPct val="90000"/>
              </a:lnSpc>
            </a:pPr>
            <a:r>
              <a:rPr lang="en-GB" i="1" dirty="0" smtClean="0"/>
              <a:t>Unified Segmentation. </a:t>
            </a:r>
            <a:r>
              <a:rPr lang="en-GB" dirty="0" smtClean="0"/>
              <a:t>Ashburner and Friston (2005) NeuroImage 26(3)</a:t>
            </a:r>
          </a:p>
          <a:p>
            <a:pPr lvl="1" eaLnBrk="1" hangingPunct="1">
              <a:lnSpc>
                <a:spcPct val="90000"/>
              </a:lnSpc>
            </a:pPr>
            <a:r>
              <a:rPr lang="en-GB" dirty="0" smtClean="0"/>
              <a:t>Principled generative model for segmentation using</a:t>
            </a:r>
            <a:br>
              <a:rPr lang="en-GB" dirty="0" smtClean="0"/>
            </a:br>
            <a:r>
              <a:rPr lang="en-GB" dirty="0" smtClean="0"/>
              <a:t>deformable priors</a:t>
            </a:r>
          </a:p>
          <a:p>
            <a:pPr eaLnBrk="1" hangingPunct="1">
              <a:lnSpc>
                <a:spcPct val="90000"/>
              </a:lnSpc>
            </a:pPr>
            <a:r>
              <a:rPr lang="en-GB" i="1" dirty="0" smtClean="0"/>
              <a:t>A Fast </a:t>
            </a:r>
            <a:r>
              <a:rPr lang="en-GB" i="1" dirty="0" err="1" smtClean="0"/>
              <a:t>Diffeomorphic</a:t>
            </a:r>
            <a:r>
              <a:rPr lang="en-GB" i="1" dirty="0" smtClean="0"/>
              <a:t> Image Registration Algorithm</a:t>
            </a:r>
            <a:r>
              <a:rPr lang="en-GB" dirty="0" smtClean="0"/>
              <a:t>. Ashburner (2007) </a:t>
            </a:r>
            <a:r>
              <a:rPr lang="en-GB" dirty="0" err="1" smtClean="0"/>
              <a:t>Neuroimage</a:t>
            </a:r>
            <a:r>
              <a:rPr lang="en-GB" dirty="0" smtClean="0"/>
              <a:t> 38(1)</a:t>
            </a:r>
          </a:p>
          <a:p>
            <a:pPr lvl="1" eaLnBrk="1" hangingPunct="1">
              <a:lnSpc>
                <a:spcPct val="90000"/>
              </a:lnSpc>
            </a:pPr>
            <a:r>
              <a:rPr lang="en-GB" dirty="0" smtClean="0"/>
              <a:t>Large deformation normalisation</a:t>
            </a:r>
          </a:p>
          <a:p>
            <a:pPr eaLnBrk="1" hangingPunct="1">
              <a:lnSpc>
                <a:spcPct val="90000"/>
              </a:lnSpc>
            </a:pPr>
            <a:r>
              <a:rPr lang="en-GB" i="1" dirty="0" smtClean="0"/>
              <a:t>Computing average shaped tissue probability templates</a:t>
            </a:r>
            <a:r>
              <a:rPr lang="en-GB" dirty="0" smtClean="0"/>
              <a:t>. Ashburner &amp; Friston (2009) NeuroImage 45(2): 333-341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4" descr="Intensity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3" t="5975" r="7027" b="3697"/>
          <a:stretch>
            <a:fillRect/>
          </a:stretch>
        </p:blipFill>
        <p:spPr bwMode="auto">
          <a:xfrm>
            <a:off x="928688" y="823913"/>
            <a:ext cx="7751762" cy="596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Tissue intensity distributions (T1-w MRI)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9448800" cy="914400"/>
          </a:xfrm>
        </p:spPr>
        <p:txBody>
          <a:bodyPr/>
          <a:lstStyle/>
          <a:p>
            <a:r>
              <a:rPr lang="en-GB" dirty="0" smtClean="0"/>
              <a:t>Gaussian mixture model (GMM or </a:t>
            </a:r>
            <a:r>
              <a:rPr lang="en-GB" dirty="0" err="1" smtClean="0"/>
              <a:t>MoG</a:t>
            </a:r>
            <a:r>
              <a:rPr lang="en-GB" dirty="0" smtClean="0"/>
              <a:t>)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371600"/>
            <a:ext cx="8859838" cy="3048000"/>
          </a:xfrm>
        </p:spPr>
        <p:txBody>
          <a:bodyPr/>
          <a:lstStyle/>
          <a:p>
            <a:r>
              <a:rPr lang="en-GB" sz="2400" dirty="0" smtClean="0"/>
              <a:t>Classification is based on a Mixture of Gaussians (</a:t>
            </a:r>
            <a:r>
              <a:rPr lang="en-GB" sz="2400" dirty="0" err="1" smtClean="0"/>
              <a:t>MoG</a:t>
            </a:r>
            <a:r>
              <a:rPr lang="en-GB" sz="2400" dirty="0" smtClean="0"/>
              <a:t>) model fitted to the intensity probability density (histogram)</a:t>
            </a:r>
          </a:p>
        </p:txBody>
      </p:sp>
      <p:pic>
        <p:nvPicPr>
          <p:cNvPr id="57348" name="Picture 4" descr="his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" y="3141663"/>
            <a:ext cx="8640763" cy="320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3524250" y="6432550"/>
            <a:ext cx="18780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 sz="1800" baseline="0">
                <a:latin typeface="Arial" pitchFamily="34" charset="0"/>
                <a:cs typeface="Arial" pitchFamily="34" charset="0"/>
              </a:rPr>
              <a:t>Image Intensity</a:t>
            </a:r>
          </a:p>
        </p:txBody>
      </p:sp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0" y="4291013"/>
            <a:ext cx="200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GB" sz="1800" baseline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7351" name="Text Box 7"/>
          <p:cNvSpPr txBox="1">
            <a:spLocks noChangeArrowheads="1"/>
          </p:cNvSpPr>
          <p:nvPr/>
        </p:nvSpPr>
        <p:spPr bwMode="auto">
          <a:xfrm>
            <a:off x="98425" y="4186238"/>
            <a:ext cx="1368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 sz="1800" baseline="0">
                <a:latin typeface="Arial" pitchFamily="34" charset="0"/>
                <a:cs typeface="Arial" pitchFamily="34" charset="0"/>
              </a:rPr>
              <a:t>Frequency</a:t>
            </a:r>
          </a:p>
        </p:txBody>
      </p:sp>
      <p:sp>
        <p:nvSpPr>
          <p:cNvPr id="57352" name="Line 8"/>
          <p:cNvSpPr>
            <a:spLocks noChangeShapeType="1"/>
          </p:cNvSpPr>
          <p:nvPr/>
        </p:nvSpPr>
        <p:spPr bwMode="auto">
          <a:xfrm flipV="1">
            <a:off x="509588" y="3722688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7353" name="Line 9"/>
          <p:cNvSpPr>
            <a:spLocks noChangeShapeType="1"/>
          </p:cNvSpPr>
          <p:nvPr/>
        </p:nvSpPr>
        <p:spPr bwMode="auto">
          <a:xfrm>
            <a:off x="5364163" y="6635750"/>
            <a:ext cx="622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Non-Gaussian Intensity Distributions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9448800" cy="1487488"/>
          </a:xfrm>
        </p:spPr>
        <p:txBody>
          <a:bodyPr/>
          <a:lstStyle/>
          <a:p>
            <a:r>
              <a:rPr lang="en-GB" dirty="0" smtClean="0"/>
              <a:t>Multiple Gaussians per tissue class allow non-Gaussian intensity distributions to be modelled.</a:t>
            </a:r>
          </a:p>
          <a:p>
            <a:pPr lvl="1"/>
            <a:r>
              <a:rPr lang="en-GB" dirty="0" smtClean="0"/>
              <a:t>E.g. accounting for partial volume effects</a:t>
            </a:r>
          </a:p>
        </p:txBody>
      </p:sp>
      <p:pic>
        <p:nvPicPr>
          <p:cNvPr id="60420" name="Picture 4" descr="nongaus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08338"/>
            <a:ext cx="9906000" cy="364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6810375" cy="1143000"/>
          </a:xfrm>
        </p:spPr>
        <p:txBody>
          <a:bodyPr/>
          <a:lstStyle/>
          <a:p>
            <a:r>
              <a:rPr lang="en-GB" smtClean="0"/>
              <a:t>Modelling inhomogeneity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091821"/>
            <a:ext cx="5897563" cy="1276729"/>
          </a:xfrm>
        </p:spPr>
        <p:txBody>
          <a:bodyPr/>
          <a:lstStyle/>
          <a:p>
            <a:r>
              <a:rPr lang="en-GB" sz="2000" dirty="0" smtClean="0"/>
              <a:t>MR images are corrupted by spatially smooth intensity variations (worse at high field strength)</a:t>
            </a:r>
          </a:p>
          <a:p>
            <a:r>
              <a:rPr lang="en-GB" sz="2000" dirty="0" smtClean="0"/>
              <a:t>A multiplicative bias correction field is modelled as part of unified segmentation</a:t>
            </a:r>
            <a:endParaRPr lang="en-GB" sz="2400" dirty="0" smtClean="0"/>
          </a:p>
        </p:txBody>
      </p:sp>
      <p:pic>
        <p:nvPicPr>
          <p:cNvPr id="61444" name="Picture 4" descr="bia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2627862"/>
            <a:ext cx="8856663" cy="353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920750" y="6209262"/>
            <a:ext cx="23034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GB" b="1" baseline="0" dirty="0">
                <a:solidFill>
                  <a:srgbClr val="0000FF"/>
                </a:solidFill>
                <a:latin typeface="+mn-lt"/>
                <a:cs typeface="Arial" pitchFamily="34" charset="0"/>
              </a:rPr>
              <a:t>Corrupted image</a:t>
            </a:r>
            <a:endParaRPr lang="en-GB" baseline="0" dirty="0">
              <a:latin typeface="+mn-lt"/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6689725" y="6144175"/>
            <a:ext cx="21955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GB" b="1" baseline="0" dirty="0">
                <a:solidFill>
                  <a:srgbClr val="3333FF"/>
                </a:solidFill>
                <a:latin typeface="+mn-lt"/>
                <a:cs typeface="Arial" pitchFamily="34" charset="0"/>
              </a:rPr>
              <a:t>Corrected image</a:t>
            </a:r>
            <a:endParaRPr lang="en-GB" baseline="0" dirty="0">
              <a:solidFill>
                <a:srgbClr val="3333FF"/>
              </a:solidFill>
              <a:latin typeface="+mn-lt"/>
              <a:cs typeface="Arial" pitchFamily="34" charset="0"/>
            </a:endParaRPr>
          </a:p>
        </p:txBody>
      </p:sp>
      <p:sp>
        <p:nvSpPr>
          <p:cNvPr id="61447" name="Text Box 7"/>
          <p:cNvSpPr txBox="1">
            <a:spLocks noChangeArrowheads="1"/>
          </p:cNvSpPr>
          <p:nvPr/>
        </p:nvSpPr>
        <p:spPr bwMode="auto">
          <a:xfrm>
            <a:off x="3718590" y="6209262"/>
            <a:ext cx="23034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en-GB" b="1" baseline="0" dirty="0">
                <a:solidFill>
                  <a:srgbClr val="0000FF"/>
                </a:solidFill>
                <a:latin typeface="+mn-lt"/>
                <a:cs typeface="Arial" pitchFamily="34" charset="0"/>
              </a:rPr>
              <a:t>Bias Field</a:t>
            </a:r>
            <a:endParaRPr lang="en-GB" baseline="0" dirty="0">
              <a:latin typeface="+mn-lt"/>
              <a:cs typeface="Arial" pitchFamily="34" charset="0"/>
            </a:endParaRPr>
          </a:p>
        </p:txBody>
      </p:sp>
      <p:pic>
        <p:nvPicPr>
          <p:cNvPr id="9" name="Picture 4" descr="Intensity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3" t="5975" r="7027" b="3697"/>
          <a:stretch>
            <a:fillRect/>
          </a:stretch>
        </p:blipFill>
        <p:spPr bwMode="auto">
          <a:xfrm>
            <a:off x="6485209" y="0"/>
            <a:ext cx="3412724" cy="2627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TPMs</a:t>
            </a:r>
            <a:r>
              <a:rPr lang="en-GB" dirty="0" smtClean="0"/>
              <a:t> – Tissue prior</a:t>
            </a:r>
            <a:br>
              <a:rPr lang="en-GB" dirty="0" smtClean="0"/>
            </a:br>
            <a:r>
              <a:rPr lang="en-GB" dirty="0" smtClean="0"/>
              <a:t>probability maps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4452582" cy="4876800"/>
          </a:xfrm>
        </p:spPr>
        <p:txBody>
          <a:bodyPr/>
          <a:lstStyle/>
          <a:p>
            <a:endParaRPr lang="en-GB" dirty="0" smtClean="0"/>
          </a:p>
          <a:p>
            <a:r>
              <a:rPr lang="en-GB" dirty="0" smtClean="0"/>
              <a:t>Each TPM indicates the prior probability for a particular tissue at each point in MNI space</a:t>
            </a:r>
          </a:p>
          <a:p>
            <a:pPr lvl="1"/>
            <a:r>
              <a:rPr lang="en-GB" dirty="0" smtClean="0"/>
              <a:t>Fraction of occurrences in previous segmentations</a:t>
            </a:r>
          </a:p>
          <a:p>
            <a:r>
              <a:rPr lang="en-GB" dirty="0" err="1" smtClean="0"/>
              <a:t>TPMs</a:t>
            </a:r>
            <a:r>
              <a:rPr lang="en-GB" dirty="0" smtClean="0"/>
              <a:t> are warped to match the subject</a:t>
            </a:r>
          </a:p>
          <a:p>
            <a:pPr lvl="1"/>
            <a:r>
              <a:rPr lang="en-GB" dirty="0" smtClean="0"/>
              <a:t>The inverse transform normalises to MNI space</a:t>
            </a:r>
            <a:endParaRPr lang="en-GB" dirty="0"/>
          </a:p>
        </p:txBody>
      </p:sp>
      <p:pic>
        <p:nvPicPr>
          <p:cNvPr id="4" name="Content Placeholder 3" descr="TPM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6675" y="0"/>
            <a:ext cx="47593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2|15.4|8|13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9|48|70"/>
</p:tagLst>
</file>

<file path=ppt/theme/theme1.xml><?xml version="1.0" encoding="utf-8"?>
<a:theme xmlns:a="http://schemas.openxmlformats.org/drawingml/2006/main" name="Contemporary Portrait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00B0F0"/>
      </a:hlink>
      <a:folHlink>
        <a:srgbClr val="0070C0"/>
      </a:folHlink>
    </a:clrScheme>
    <a:fontScheme name="Contemporary Portra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ln>
          <a:headEnd type="none" w="med" len="med"/>
          <a:tailEnd type="arrow"/>
        </a:ln>
      </a:spPr>
      <a:bodyPr/>
      <a:lstStyle/>
      <a:style>
        <a:lnRef idx="3">
          <a:schemeClr val="accent4"/>
        </a:lnRef>
        <a:fillRef idx="0">
          <a:schemeClr val="accent4"/>
        </a:fillRef>
        <a:effectRef idx="2">
          <a:schemeClr val="accent4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ctr">
          <a:defRPr sz="2800" b="1" dirty="0" err="1" smtClean="0">
            <a:latin typeface="+mn-lt"/>
          </a:defRPr>
        </a:defPPr>
      </a:lstStyle>
    </a:txDef>
  </a:objectDefaults>
  <a:extraClrSchemeLst>
    <a:extraClrScheme>
      <a:clrScheme name="Contemporary Portrai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Designs\Contemporary Portrait.pot</Template>
  <TotalTime>170318471</TotalTime>
  <Pages>19</Pages>
  <Words>1802</Words>
  <Application>Microsoft Office PowerPoint</Application>
  <PresentationFormat>A4 Paper (210x297 mm)</PresentationFormat>
  <Paragraphs>311</Paragraphs>
  <Slides>43</Slides>
  <Notes>11</Notes>
  <HiddenSlides>2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5" baseType="lpstr">
      <vt:lpstr>Contemporary Portrait</vt:lpstr>
      <vt:lpstr>Equation</vt:lpstr>
      <vt:lpstr>FIL SPM Course Oct 2012  Voxel-Based Morphometry</vt:lpstr>
      <vt:lpstr>Overview</vt:lpstr>
      <vt:lpstr>Tissue segmentation</vt:lpstr>
      <vt:lpstr>Summary of unified segmentation</vt:lpstr>
      <vt:lpstr>Tissue intensity distributions (T1-w MRI)</vt:lpstr>
      <vt:lpstr>Gaussian mixture model (GMM or MoG)</vt:lpstr>
      <vt:lpstr>Non-Gaussian Intensity Distributions</vt:lpstr>
      <vt:lpstr>Modelling inhomogeneity</vt:lpstr>
      <vt:lpstr>TPMs – Tissue prior probability maps</vt:lpstr>
      <vt:lpstr>Overview</vt:lpstr>
      <vt:lpstr>Computational neuroanatomy</vt:lpstr>
      <vt:lpstr>Voxel-Based Morphometry</vt:lpstr>
      <vt:lpstr>VBM methods overview</vt:lpstr>
      <vt:lpstr>VBM in pictures</vt:lpstr>
      <vt:lpstr>VBM in pictures</vt:lpstr>
      <vt:lpstr>VBM in pictures</vt:lpstr>
      <vt:lpstr>VBM in pictures</vt:lpstr>
      <vt:lpstr>Modulation (“preserve amounts”)</vt:lpstr>
      <vt:lpstr>Modulation (“preserve amounts”)</vt:lpstr>
      <vt:lpstr>Smoothing</vt:lpstr>
      <vt:lpstr>Smoothing as a locally weighted ROI</vt:lpstr>
      <vt:lpstr>Interpreting findings</vt:lpstr>
      <vt:lpstr>Interpreting findings</vt:lpstr>
      <vt:lpstr>Adjustment for “nuisance” variables</vt:lpstr>
      <vt:lpstr>VBM’s statistical validity</vt:lpstr>
      <vt:lpstr>Longitudinal VBM</vt:lpstr>
      <vt:lpstr>Longitudinal VBM variations</vt:lpstr>
      <vt:lpstr>Overview</vt:lpstr>
      <vt:lpstr>Spatial normalisation with DARTEL</vt:lpstr>
      <vt:lpstr>PowerPoint Presentation</vt:lpstr>
      <vt:lpstr>DARTEL Transformations</vt:lpstr>
      <vt:lpstr>DARTEL objective function</vt:lpstr>
      <vt:lpstr>Simultaneous registration of GM to GM and WM to WM, for a group of subjects</vt:lpstr>
      <vt:lpstr>DARTEL average template evolution</vt:lpstr>
      <vt:lpstr>PowerPoint Presentation</vt:lpstr>
      <vt:lpstr>PowerPoint Presentation</vt:lpstr>
      <vt:lpstr>Summary</vt:lpstr>
      <vt:lpstr>Extra material</vt:lpstr>
      <vt:lpstr>Mathematical advances in computational anatomy</vt:lpstr>
      <vt:lpstr>Mathematical advances in computational anatomy</vt:lpstr>
      <vt:lpstr>Summary of extra material</vt:lpstr>
      <vt:lpstr>Historical bibliography of VBM</vt:lpstr>
      <vt:lpstr>Historical bibliography of VBM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SPM Course</dc:title>
  <dc:subject>VBM</dc:subject>
  <dc:creator>WTCN</dc:creator>
  <cp:keywords>Statistical Parametric Mapping</cp:keywords>
  <cp:lastModifiedBy>Ged Ridgway</cp:lastModifiedBy>
  <cp:revision>270</cp:revision>
  <cp:lastPrinted>2004-05-04T13:58:27Z</cp:lastPrinted>
  <dcterms:created xsi:type="dcterms:W3CDTF">1996-05-14T17:42:09Z</dcterms:created>
  <dcterms:modified xsi:type="dcterms:W3CDTF">2012-10-23T16:33:48Z</dcterms:modified>
</cp:coreProperties>
</file>