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ppt/embeddings/oleObject3.bin" ContentType="application/vnd.openxmlformats-officedocument.oleObject"/>
  <Override PartName="/ppt/notesSlides/notesSlide4.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tags/tag1.xml" ContentType="application/vnd.openxmlformats-officedocument.presentationml.tags+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tags/tag2.xml" ContentType="application/vnd.openxmlformats-officedocument.presentationml.tags+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tags/tag3.xml" ContentType="application/vnd.openxmlformats-officedocument.presentationml.tags+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notesSlides/notesSlide9.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tags/tag4.xml" ContentType="application/vnd.openxmlformats-officedocument.presentationml.tags+xml"/>
  <Override PartName="/ppt/notesSlides/notesSlide10.xml" ContentType="application/vnd.openxmlformats-officedocument.presentationml.notesSlide+xml"/>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notesSlides/notesSlide11.xml" ContentType="application/vnd.openxmlformats-officedocument.presentationml.notesSlide+xml"/>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87.bin" ContentType="application/vnd.openxmlformats-officedocument.oleObject"/>
  <Override PartName="/ppt/embeddings/oleObject88.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1" r:id="rId2"/>
    <p:sldMasterId id="2147483652" r:id="rId3"/>
    <p:sldMasterId id="2147483711" r:id="rId4"/>
    <p:sldMasterId id="2147483758" r:id="rId5"/>
    <p:sldMasterId id="2147483771" r:id="rId6"/>
  </p:sldMasterIdLst>
  <p:notesMasterIdLst>
    <p:notesMasterId r:id="rId58"/>
  </p:notesMasterIdLst>
  <p:handoutMasterIdLst>
    <p:handoutMasterId r:id="rId59"/>
  </p:handoutMasterIdLst>
  <p:sldIdLst>
    <p:sldId id="1281" r:id="rId7"/>
    <p:sldId id="1593" r:id="rId8"/>
    <p:sldId id="1638" r:id="rId9"/>
    <p:sldId id="1639" r:id="rId10"/>
    <p:sldId id="1669" r:id="rId11"/>
    <p:sldId id="1670" r:id="rId12"/>
    <p:sldId id="1679" r:id="rId13"/>
    <p:sldId id="1609" r:id="rId14"/>
    <p:sldId id="1666" r:id="rId15"/>
    <p:sldId id="1641" r:id="rId16"/>
    <p:sldId id="1595" r:id="rId17"/>
    <p:sldId id="1663" r:id="rId18"/>
    <p:sldId id="1596" r:id="rId19"/>
    <p:sldId id="1597" r:id="rId20"/>
    <p:sldId id="1620" r:id="rId21"/>
    <p:sldId id="1668" r:id="rId22"/>
    <p:sldId id="1552" r:id="rId23"/>
    <p:sldId id="1647" r:id="rId24"/>
    <p:sldId id="1648" r:id="rId25"/>
    <p:sldId id="1323" r:id="rId26"/>
    <p:sldId id="1642" r:id="rId27"/>
    <p:sldId id="1643" r:id="rId28"/>
    <p:sldId id="1681" r:id="rId29"/>
    <p:sldId id="1644" r:id="rId30"/>
    <p:sldId id="1678" r:id="rId31"/>
    <p:sldId id="1601" r:id="rId32"/>
    <p:sldId id="1645" r:id="rId33"/>
    <p:sldId id="1598" r:id="rId34"/>
    <p:sldId id="1442" r:id="rId35"/>
    <p:sldId id="1635" r:id="rId36"/>
    <p:sldId id="1649" r:id="rId37"/>
    <p:sldId id="1599" r:id="rId38"/>
    <p:sldId id="1603" r:id="rId39"/>
    <p:sldId id="1473" r:id="rId40"/>
    <p:sldId id="1650" r:id="rId41"/>
    <p:sldId id="1646" r:id="rId42"/>
    <p:sldId id="1652" r:id="rId43"/>
    <p:sldId id="1653" r:id="rId44"/>
    <p:sldId id="1615" r:id="rId45"/>
    <p:sldId id="1616" r:id="rId46"/>
    <p:sldId id="1654" r:id="rId47"/>
    <p:sldId id="1655" r:id="rId48"/>
    <p:sldId id="1656" r:id="rId49"/>
    <p:sldId id="1657" r:id="rId50"/>
    <p:sldId id="1658" r:id="rId51"/>
    <p:sldId id="1659" r:id="rId52"/>
    <p:sldId id="1660" r:id="rId53"/>
    <p:sldId id="1661" r:id="rId54"/>
    <p:sldId id="1634" r:id="rId55"/>
    <p:sldId id="1651" r:id="rId56"/>
    <p:sldId id="1573" r:id="rId57"/>
  </p:sldIdLst>
  <p:sldSz cx="10287000" cy="6858000" type="35mm"/>
  <p:notesSz cx="7315200" cy="9601200"/>
  <p:defaultTextStyle>
    <a:defPPr>
      <a:defRPr lang="de-DE"/>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FF"/>
    <a:srgbClr val="CC00CC"/>
    <a:srgbClr val="C0C0C0"/>
    <a:srgbClr val="EAEAEA"/>
    <a:srgbClr val="FFFF00"/>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09" autoAdjust="0"/>
    <p:restoredTop sz="94655" autoAdjust="0"/>
  </p:normalViewPr>
  <p:slideViewPr>
    <p:cSldViewPr snapToGrid="0">
      <p:cViewPr varScale="1">
        <p:scale>
          <a:sx n="97" d="100"/>
          <a:sy n="97" d="100"/>
        </p:scale>
        <p:origin x="-96" y="-456"/>
      </p:cViewPr>
      <p:guideLst>
        <p:guide orient="horz" pos="2295"/>
        <p:guide pos="32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7" d="100"/>
          <a:sy n="87" d="100"/>
        </p:scale>
        <p:origin x="-1904" y="-10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 Id="rId2"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1" Type="http://schemas.openxmlformats.org/officeDocument/2006/relationships/image" Target="../media/image50.emf"/><Relationship Id="rId12" Type="http://schemas.openxmlformats.org/officeDocument/2006/relationships/image" Target="../media/image51.emf"/><Relationship Id="rId1" Type="http://schemas.openxmlformats.org/officeDocument/2006/relationships/image" Target="../media/image40.wmf"/><Relationship Id="rId2" Type="http://schemas.openxmlformats.org/officeDocument/2006/relationships/image" Target="../media/image41.wmf"/><Relationship Id="rId3" Type="http://schemas.openxmlformats.org/officeDocument/2006/relationships/image" Target="../media/image42.wmf"/><Relationship Id="rId4" Type="http://schemas.openxmlformats.org/officeDocument/2006/relationships/image" Target="../media/image43.wmf"/><Relationship Id="rId5" Type="http://schemas.openxmlformats.org/officeDocument/2006/relationships/image" Target="../media/image44.wmf"/><Relationship Id="rId6" Type="http://schemas.openxmlformats.org/officeDocument/2006/relationships/image" Target="../media/image45.wmf"/><Relationship Id="rId7" Type="http://schemas.openxmlformats.org/officeDocument/2006/relationships/image" Target="../media/image46.wmf"/><Relationship Id="rId8" Type="http://schemas.openxmlformats.org/officeDocument/2006/relationships/image" Target="../media/image47.wmf"/><Relationship Id="rId9" Type="http://schemas.openxmlformats.org/officeDocument/2006/relationships/image" Target="../media/image48.wmf"/><Relationship Id="rId10"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50.emf"/><Relationship Id="rId12" Type="http://schemas.openxmlformats.org/officeDocument/2006/relationships/image" Target="../media/image51.emf"/><Relationship Id="rId1" Type="http://schemas.openxmlformats.org/officeDocument/2006/relationships/image" Target="../media/image40.wmf"/><Relationship Id="rId2" Type="http://schemas.openxmlformats.org/officeDocument/2006/relationships/image" Target="../media/image41.wmf"/><Relationship Id="rId3" Type="http://schemas.openxmlformats.org/officeDocument/2006/relationships/image" Target="../media/image42.wmf"/><Relationship Id="rId4" Type="http://schemas.openxmlformats.org/officeDocument/2006/relationships/image" Target="../media/image43.wmf"/><Relationship Id="rId5" Type="http://schemas.openxmlformats.org/officeDocument/2006/relationships/image" Target="../media/image44.wmf"/><Relationship Id="rId6" Type="http://schemas.openxmlformats.org/officeDocument/2006/relationships/image" Target="../media/image45.wmf"/><Relationship Id="rId7" Type="http://schemas.openxmlformats.org/officeDocument/2006/relationships/image" Target="../media/image46.wmf"/><Relationship Id="rId8" Type="http://schemas.openxmlformats.org/officeDocument/2006/relationships/image" Target="../media/image47.wmf"/><Relationship Id="rId9" Type="http://schemas.openxmlformats.org/officeDocument/2006/relationships/image" Target="../media/image48.wmf"/><Relationship Id="rId10"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wmf"/><Relationship Id="rId2" Type="http://schemas.openxmlformats.org/officeDocument/2006/relationships/image" Target="../media/image59.wmf"/><Relationship Id="rId3" Type="http://schemas.openxmlformats.org/officeDocument/2006/relationships/image" Target="../media/image60.wmf"/></Relationships>
</file>

<file path=ppt/drawings/_rels/vmlDrawing15.vml.rels><?xml version="1.0" encoding="UTF-8" standalone="yes"?>
<Relationships xmlns="http://schemas.openxmlformats.org/package/2006/relationships"><Relationship Id="rId11" Type="http://schemas.openxmlformats.org/officeDocument/2006/relationships/image" Target="../media/image71.wmf"/><Relationship Id="rId12" Type="http://schemas.openxmlformats.org/officeDocument/2006/relationships/image" Target="../media/image72.wmf"/><Relationship Id="rId13" Type="http://schemas.openxmlformats.org/officeDocument/2006/relationships/image" Target="../media/image73.emf"/><Relationship Id="rId14" Type="http://schemas.openxmlformats.org/officeDocument/2006/relationships/image" Target="../media/image74.emf"/><Relationship Id="rId15" Type="http://schemas.openxmlformats.org/officeDocument/2006/relationships/image" Target="../media/image75.emf"/><Relationship Id="rId16" Type="http://schemas.openxmlformats.org/officeDocument/2006/relationships/image" Target="../media/image76.emf"/><Relationship Id="rId17" Type="http://schemas.openxmlformats.org/officeDocument/2006/relationships/image" Target="../media/image77.wmf"/><Relationship Id="rId18" Type="http://schemas.openxmlformats.org/officeDocument/2006/relationships/image" Target="../media/image78.emf"/><Relationship Id="rId1" Type="http://schemas.openxmlformats.org/officeDocument/2006/relationships/image" Target="../media/image62.wmf"/><Relationship Id="rId2" Type="http://schemas.openxmlformats.org/officeDocument/2006/relationships/image" Target="../media/image63.wmf"/><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45.wmf"/><Relationship Id="rId7" Type="http://schemas.openxmlformats.org/officeDocument/2006/relationships/image" Target="../media/image67.wmf"/><Relationship Id="rId8" Type="http://schemas.openxmlformats.org/officeDocument/2006/relationships/image" Target="../media/image68.emf"/><Relationship Id="rId9" Type="http://schemas.openxmlformats.org/officeDocument/2006/relationships/image" Target="../media/image69.wmf"/><Relationship Id="rId10" Type="http://schemas.openxmlformats.org/officeDocument/2006/relationships/image" Target="../media/image7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9.wmf"/><Relationship Id="rId2" Type="http://schemas.openxmlformats.org/officeDocument/2006/relationships/image" Target="../media/image80.wmf"/><Relationship Id="rId3" Type="http://schemas.openxmlformats.org/officeDocument/2006/relationships/image" Target="../media/image8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2.wmf"/><Relationship Id="rId2" Type="http://schemas.openxmlformats.org/officeDocument/2006/relationships/image" Target="../media/image8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8.wmf"/><Relationship Id="rId4" Type="http://schemas.openxmlformats.org/officeDocument/2006/relationships/image" Target="../media/image89.wmf"/><Relationship Id="rId5" Type="http://schemas.openxmlformats.org/officeDocument/2006/relationships/image" Target="../media/image90.wmf"/><Relationship Id="rId1" Type="http://schemas.openxmlformats.org/officeDocument/2006/relationships/image" Target="../media/image86.wmf"/><Relationship Id="rId2"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image" Target="../media/image11.emf"/><Relationship Id="rId2"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 Id="rId3"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8.wmf"/><Relationship Id="rId1" Type="http://schemas.openxmlformats.org/officeDocument/2006/relationships/image" Target="../media/image27.wmf"/><Relationship Id="rId2"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defTabSz="895350" eaLnBrk="0" hangingPunct="0">
              <a:defRPr sz="1200" b="0" smtClean="0">
                <a:latin typeface="Times New Roman" pitchFamily="18" charset="0"/>
              </a:defRPr>
            </a:lvl1pPr>
          </a:lstStyle>
          <a:p>
            <a:pPr>
              <a:defRPr/>
            </a:pPr>
            <a:endParaRPr lang="en-GB"/>
          </a:p>
        </p:txBody>
      </p:sp>
      <p:sp>
        <p:nvSpPr>
          <p:cNvPr id="36867"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algn="r" defTabSz="895350" eaLnBrk="0" hangingPunct="0">
              <a:defRPr sz="1200" b="0" smtClean="0">
                <a:latin typeface="Times New Roman" pitchFamily="18" charset="0"/>
              </a:defRPr>
            </a:lvl1pPr>
          </a:lstStyle>
          <a:p>
            <a:pPr>
              <a:defRPr/>
            </a:pPr>
            <a:endParaRPr lang="en-GB"/>
          </a:p>
        </p:txBody>
      </p:sp>
      <p:sp>
        <p:nvSpPr>
          <p:cNvPr id="36868"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defTabSz="895350" eaLnBrk="0" hangingPunct="0">
              <a:defRPr sz="1200" b="0" smtClean="0">
                <a:latin typeface="Times New Roman" pitchFamily="18" charset="0"/>
              </a:defRPr>
            </a:lvl1pPr>
          </a:lstStyle>
          <a:p>
            <a:pPr>
              <a:defRPr/>
            </a:pPr>
            <a:endParaRPr lang="en-GB"/>
          </a:p>
        </p:txBody>
      </p:sp>
      <p:sp>
        <p:nvSpPr>
          <p:cNvPr id="36869"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algn="r" defTabSz="895350" eaLnBrk="0" hangingPunct="0">
              <a:defRPr sz="1200" b="0" smtClean="0">
                <a:latin typeface="Times New Roman" pitchFamily="18" charset="0"/>
              </a:defRPr>
            </a:lvl1pPr>
          </a:lstStyle>
          <a:p>
            <a:pPr>
              <a:defRPr/>
            </a:pPr>
            <a:fld id="{8EE088E1-AD36-4721-8903-DC9CB14359E2}" type="slidenum">
              <a:rPr lang="en-GB"/>
              <a:pPr>
                <a:defRPr/>
              </a:pPr>
              <a:t>‹#›</a:t>
            </a:fld>
            <a:endParaRPr lang="en-GB"/>
          </a:p>
        </p:txBody>
      </p:sp>
    </p:spTree>
    <p:extLst>
      <p:ext uri="{BB962C8B-B14F-4D97-AF65-F5344CB8AC3E}">
        <p14:creationId xmlns:p14="http://schemas.microsoft.com/office/powerpoint/2010/main" val="97432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defTabSz="895350" eaLnBrk="0" hangingPunct="0">
              <a:defRPr sz="1200" b="0" smtClean="0">
                <a:latin typeface="Times New Roman" pitchFamily="18" charset="0"/>
              </a:defRPr>
            </a:lvl1pPr>
          </a:lstStyle>
          <a:p>
            <a:pPr>
              <a:defRPr/>
            </a:pPr>
            <a:endParaRPr lang="en-GB"/>
          </a:p>
        </p:txBody>
      </p:sp>
      <p:sp>
        <p:nvSpPr>
          <p:cNvPr id="34819"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algn="r" defTabSz="895350" eaLnBrk="0" hangingPunct="0">
              <a:defRPr sz="1200" b="0" smtClean="0">
                <a:latin typeface="Times New Roman" pitchFamily="18" charset="0"/>
              </a:defRPr>
            </a:lvl1pPr>
          </a:lstStyle>
          <a:p>
            <a:pPr>
              <a:defRPr/>
            </a:pPr>
            <a:endParaRPr lang="en-GB"/>
          </a:p>
        </p:txBody>
      </p:sp>
      <p:sp>
        <p:nvSpPr>
          <p:cNvPr id="120836" name="Rectangle 4"/>
          <p:cNvSpPr>
            <a:spLocks noGrp="1" noRot="1" noChangeAspect="1" noChangeArrowheads="1" noTextEdit="1"/>
          </p:cNvSpPr>
          <p:nvPr>
            <p:ph type="sldImg" idx="2"/>
          </p:nvPr>
        </p:nvSpPr>
        <p:spPr bwMode="auto">
          <a:xfrm>
            <a:off x="957263" y="720725"/>
            <a:ext cx="5400675" cy="36004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4822" name="Rectangle 6"/>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defTabSz="895350" eaLnBrk="0" hangingPunct="0">
              <a:defRPr sz="1200" b="0" smtClean="0">
                <a:latin typeface="Times New Roman" pitchFamily="18" charset="0"/>
              </a:defRPr>
            </a:lvl1pPr>
          </a:lstStyle>
          <a:p>
            <a:pPr>
              <a:defRPr/>
            </a:pPr>
            <a:endParaRPr lang="en-GB"/>
          </a:p>
        </p:txBody>
      </p:sp>
      <p:sp>
        <p:nvSpPr>
          <p:cNvPr id="34823"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algn="r" defTabSz="895350" eaLnBrk="0" hangingPunct="0">
              <a:defRPr sz="1200" b="0" smtClean="0">
                <a:latin typeface="Times New Roman" pitchFamily="18" charset="0"/>
              </a:defRPr>
            </a:lvl1pPr>
          </a:lstStyle>
          <a:p>
            <a:pPr>
              <a:defRPr/>
            </a:pPr>
            <a:fld id="{6597A08F-499A-4383-B355-2BCD5DE3BCF5}" type="slidenum">
              <a:rPr lang="en-GB"/>
              <a:pPr>
                <a:defRPr/>
              </a:pPr>
              <a:t>‹#›</a:t>
            </a:fld>
            <a:endParaRPr lang="en-GB"/>
          </a:p>
        </p:txBody>
      </p:sp>
    </p:spTree>
    <p:extLst>
      <p:ext uri="{BB962C8B-B14F-4D97-AF65-F5344CB8AC3E}">
        <p14:creationId xmlns:p14="http://schemas.microsoft.com/office/powerpoint/2010/main" val="2325367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91F92A1-56E4-4E44-B394-C6C51C8872CA}" type="slidenum">
              <a:rPr lang="en-US" sz="1300" b="0"/>
              <a:pPr algn="r" defTabSz="966788"/>
              <a:t>31</a:t>
            </a:fld>
            <a:endParaRPr lang="en-US" sz="1300" b="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spcBef>
                <a:spcPct val="0"/>
              </a:spcBef>
              <a:buFont typeface="Symbol" pitchFamily="18" charset="2"/>
              <a:buNone/>
            </a:pPr>
            <a:endParaRPr lang="en-GB"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3F3C5B1-F05D-4559-83CB-5E954F311E52}" type="slidenum">
              <a:rPr lang="en-US" smtClean="0"/>
              <a:pPr/>
              <a:t>38</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4"/>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elements of this connectivity matrix are not a function of the input, and can be considered as an endogenous or condition-invariant. Second, the elements of </a:t>
            </a:r>
            <a:r>
              <a:rPr lang="en-GB" i="1" dirty="0" smtClean="0"/>
              <a:t>B</a:t>
            </a:r>
            <a:r>
              <a:rPr lang="en-GB" baseline="30000" dirty="0" smtClean="0"/>
              <a:t>(</a:t>
            </a:r>
            <a:r>
              <a:rPr lang="en-GB" i="1" baseline="30000" dirty="0" err="1" smtClean="0"/>
              <a:t>j</a:t>
            </a:r>
            <a:r>
              <a:rPr lang="en-GB" baseline="30000" dirty="0" smtClean="0"/>
              <a:t>)</a:t>
            </a:r>
            <a:r>
              <a:rPr lang="en-GB" dirty="0" smtClean="0"/>
              <a:t> represent the changes of connectivity induced by the inputs, </a:t>
            </a:r>
            <a:r>
              <a:rPr lang="en-GB" i="1" dirty="0" err="1" smtClean="0"/>
              <a:t>u</a:t>
            </a:r>
            <a:r>
              <a:rPr lang="en-GB" i="1" baseline="-25000" dirty="0" err="1" smtClean="0"/>
              <a:t>j</a:t>
            </a:r>
            <a:r>
              <a:rPr lang="en-GB" dirty="0" smtClean="0"/>
              <a:t>. These condition-specific modulations or bilinear terms </a:t>
            </a:r>
            <a:r>
              <a:rPr lang="en-GB" i="1" dirty="0" smtClean="0"/>
              <a:t>B</a:t>
            </a:r>
            <a:r>
              <a:rPr lang="en-GB" baseline="30000" dirty="0" smtClean="0"/>
              <a:t>(</a:t>
            </a:r>
            <a:r>
              <a:rPr lang="en-GB" i="1" baseline="30000" dirty="0" err="1" smtClean="0"/>
              <a:t>j</a:t>
            </a:r>
            <a:r>
              <a:rPr lang="en-GB" baseline="30000" dirty="0" smtClean="0"/>
              <a:t>)</a:t>
            </a:r>
            <a:r>
              <a:rPr lang="en-GB" dirty="0" smtClean="0"/>
              <a:t> are usually the interesting parameters. The endogenous and condition-specific matrices are mixed to form the total connectivity or </a:t>
            </a:r>
            <a:r>
              <a:rPr lang="en-GB" dirty="0" err="1" smtClean="0"/>
              <a:t>Jacobian</a:t>
            </a:r>
            <a:r>
              <a:rPr lang="en-GB" dirty="0" smtClean="0"/>
              <a:t> matrix </a:t>
            </a:r>
            <a:r>
              <a:rPr lang="en-GB" i="1" dirty="0" smtClean="0"/>
              <a:t>I</a:t>
            </a:r>
            <a:r>
              <a:rPr lang="en-GB" dirty="0" smtClean="0"/>
              <a:t>. Third, there is a direct exogenous influence of each input </a:t>
            </a:r>
            <a:r>
              <a:rPr lang="en-GB" i="1" dirty="0" err="1" smtClean="0"/>
              <a:t>u</a:t>
            </a:r>
            <a:r>
              <a:rPr lang="en-GB" i="1" baseline="-25000" dirty="0" err="1" smtClean="0"/>
              <a:t>j</a:t>
            </a:r>
            <a:r>
              <a:rPr lang="en-GB" dirty="0" smtClean="0"/>
              <a:t> on each area, encoded by the matrix </a:t>
            </a:r>
            <a:r>
              <a:rPr lang="en-GB" i="1" dirty="0" smtClean="0"/>
              <a:t>C</a:t>
            </a:r>
            <a:r>
              <a:rPr lang="en-GB" dirty="0" smtClean="0"/>
              <a:t>. The parameters of this system, at the neuronal level, are given by </a:t>
            </a:r>
            <a:r>
              <a:rPr lang="en-GB" i="1" dirty="0" err="1" smtClean="0"/>
              <a:t>θ</a:t>
            </a:r>
            <a:r>
              <a:rPr lang="en-GB" i="1" baseline="30000" dirty="0" err="1" smtClean="0"/>
              <a:t>n</a:t>
            </a:r>
            <a:r>
              <a:rPr lang="en-GB" dirty="0" smtClean="0"/>
              <a:t> ⊇ </a:t>
            </a:r>
            <a:r>
              <a:rPr lang="en-GB" i="1" dirty="0" smtClean="0"/>
              <a:t>A</a:t>
            </a:r>
            <a:r>
              <a:rPr lang="en-GB" dirty="0" smtClean="0"/>
              <a:t>, </a:t>
            </a:r>
            <a:r>
              <a:rPr lang="en-GB" i="1" dirty="0" smtClean="0"/>
              <a:t>B</a:t>
            </a:r>
            <a:r>
              <a:rPr lang="en-GB" baseline="30000" dirty="0" smtClean="0"/>
              <a:t>1</a:t>
            </a:r>
            <a:r>
              <a:rPr lang="en-GB" dirty="0" smtClean="0"/>
              <a:t>,…, </a:t>
            </a:r>
            <a:r>
              <a:rPr lang="en-GB" i="1" dirty="0" err="1" smtClean="0"/>
              <a:t>B</a:t>
            </a:r>
            <a:r>
              <a:rPr lang="en-GB" i="1" baseline="30000" dirty="0" err="1" smtClean="0"/>
              <a:t>Nu</a:t>
            </a:r>
            <a:r>
              <a:rPr lang="en-GB" dirty="0" smtClean="0"/>
              <a:t>, </a:t>
            </a:r>
            <a:r>
              <a:rPr lang="en-GB" i="1" dirty="0" smtClean="0"/>
              <a:t>C</a:t>
            </a:r>
            <a:r>
              <a:rPr lang="en-GB" dirty="0" smtClean="0"/>
              <a:t>. At this level, one can specify which connections one wants to include in the model. Connections (i.e., elements of the matrices) are removed by setting their prior mean and variance to zero. We will illustrate this later.</a:t>
            </a:r>
          </a:p>
          <a:p>
            <a:endParaRPr lang="en-US" dirty="0"/>
          </a:p>
        </p:txBody>
      </p:sp>
      <p:sp>
        <p:nvSpPr>
          <p:cNvPr id="4" name="Slide Number Placeholder 3"/>
          <p:cNvSpPr>
            <a:spLocks noGrp="1"/>
          </p:cNvSpPr>
          <p:nvPr>
            <p:ph type="sldNum" sz="quarter" idx="10"/>
          </p:nvPr>
        </p:nvSpPr>
        <p:spPr/>
        <p:txBody>
          <a:bodyPr/>
          <a:lstStyle/>
          <a:p>
            <a:fld id="{415E1C33-7155-8B4B-9E4C-8E0058068241}" type="slidenum">
              <a:rPr lang="en-US" smtClean="0"/>
              <a:pPr/>
              <a:t>9</a:t>
            </a:fld>
            <a:endParaRPr lang="en-US"/>
          </a:p>
        </p:txBody>
      </p:sp>
    </p:spTree>
    <p:extLst>
      <p:ext uri="{BB962C8B-B14F-4D97-AF65-F5344CB8AC3E}">
        <p14:creationId xmlns:p14="http://schemas.microsoft.com/office/powerpoint/2010/main" val="5002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GB"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GB" b="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960438" y="720725"/>
            <a:ext cx="5395912" cy="3598863"/>
          </a:xfrm>
          <a:ln/>
        </p:spPr>
      </p:sp>
      <p:sp>
        <p:nvSpPr>
          <p:cNvPr id="73731" name="Rectangle 3"/>
          <p:cNvSpPr>
            <a:spLocks noGrp="1" noChangeArrowheads="1"/>
          </p:cNvSpPr>
          <p:nvPr>
            <p:ph type="body" idx="1"/>
          </p:nvPr>
        </p:nvSpPr>
        <p:spPr>
          <a:xfrm>
            <a:off x="731838" y="4560888"/>
            <a:ext cx="5851525" cy="4319587"/>
          </a:xfrm>
          <a:noFill/>
          <a:ln/>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960438" y="720725"/>
            <a:ext cx="5395912" cy="3598863"/>
          </a:xfrm>
          <a:ln/>
        </p:spPr>
      </p:sp>
      <p:sp>
        <p:nvSpPr>
          <p:cNvPr id="73731" name="Rectangle 3"/>
          <p:cNvSpPr>
            <a:spLocks noGrp="1" noChangeArrowheads="1"/>
          </p:cNvSpPr>
          <p:nvPr>
            <p:ph type="body" idx="1"/>
          </p:nvPr>
        </p:nvSpPr>
        <p:spPr>
          <a:xfrm>
            <a:off x="731838" y="4560888"/>
            <a:ext cx="5851525" cy="4319587"/>
          </a:xfrm>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AC7957-6C9B-4D23-BFEF-CCE55F97EE3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FAD1AF-B16F-4674-8046-CA4545991D5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CD4992-ADA7-41EE-8EED-4C428AEC7C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EF4C58-8064-4ACA-807D-F3470766237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7FA68-EDC1-457D-89C9-C6C481B8D84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55298D-0D3D-4DB6-A2A0-9256D5EAC5F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9D6EBB-5BBB-41EC-A4E6-A33799FCE6B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5E6FBE-6E5B-4610-B07A-4FAF5764282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8AEF98-42E9-4475-99AF-678FE880D65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261EB3-9EB2-46AD-B52A-C26C97F8954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69037A-4867-40C7-9C32-71E6AA56E8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2E38C6-5C77-4882-8859-56D3DFC2CF9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00BA5C-E3E5-450E-B4BE-2A9DBAEBC1C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052049-FDAC-4DE6-BB6A-62AC23FB53E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75AEE6-A456-4459-90D9-A5EB7BF0B6A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8158EDF-DC07-4FFA-A098-27658227BBA2}" type="slidenum">
              <a:rPr lang="pt-PT"/>
              <a:pPr>
                <a:defRPr/>
              </a:pPr>
              <a:t>‹#›</a:t>
            </a:fld>
            <a:endParaRPr lang="pt-P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C1E38DD-B0BF-4166-92C1-7E1DCE7BCBB8}" type="slidenum">
              <a:rPr lang="pt-PT"/>
              <a:pPr>
                <a:defRPr/>
              </a:pPr>
              <a:t>‹#›</a:t>
            </a:fld>
            <a:endParaRPr lang="pt-P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CB6B3D7C-F13D-4617-A65D-12F3A77E8DD0}" type="slidenum">
              <a:rPr lang="pt-PT"/>
              <a:pPr>
                <a:defRPr/>
              </a:pPr>
              <a:t>‹#›</a:t>
            </a:fld>
            <a:endParaRPr lang="pt-P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2EADD72A-0ED7-4B59-B5C0-43A767B7BF44}" type="slidenum">
              <a:rPr lang="pt-PT"/>
              <a:pPr>
                <a:defRPr/>
              </a:pPr>
              <a:t>‹#›</a:t>
            </a:fld>
            <a:endParaRPr lang="pt-P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2DC9429B-2EBC-4D86-B431-0CFB64A7D649}" type="slidenum">
              <a:rPr lang="pt-PT"/>
              <a:pPr>
                <a:defRPr/>
              </a:pPr>
              <a:t>‹#›</a:t>
            </a:fld>
            <a:endParaRPr lang="pt-P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4C779162-8E7A-403E-B818-447260576A19}" type="slidenum">
              <a:rPr lang="pt-PT"/>
              <a:pPr>
                <a:defRPr/>
              </a:pPr>
              <a:t>‹#›</a:t>
            </a:fld>
            <a:endParaRPr lang="pt-P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7E984A9F-DD1E-4161-9C54-6390DE1015F0}" type="slidenum">
              <a:rPr lang="pt-PT"/>
              <a:pPr>
                <a:defRPr/>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37A870-C978-4A75-9A94-55D2A06BEEE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BCFA88A-B64E-4EA8-8795-C1364B0B9670}" type="slidenum">
              <a:rPr lang="pt-PT"/>
              <a:pPr>
                <a:defRPr/>
              </a:pPr>
              <a:t>‹#›</a:t>
            </a:fld>
            <a:endParaRPr lang="pt-P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1C93F5CD-586E-4C51-ABA3-EC87ABE290E5}" type="slidenum">
              <a:rPr lang="pt-PT"/>
              <a:pPr>
                <a:defRPr/>
              </a:pPr>
              <a:t>‹#›</a:t>
            </a:fld>
            <a:endParaRPr lang="pt-P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E9DEC4D-06D4-476E-80EE-6A0338623F85}" type="slidenum">
              <a:rPr lang="pt-PT"/>
              <a:pPr>
                <a:defRPr/>
              </a:pPr>
              <a:t>‹#›</a:t>
            </a:fld>
            <a:endParaRPr lang="pt-P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B10C2C4-3307-4BD9-92EE-B05C24C6265C}" type="slidenum">
              <a:rPr lang="pt-PT"/>
              <a:pPr>
                <a:defRPr/>
              </a:pPr>
              <a:t>‹#›</a:t>
            </a:fld>
            <a:endParaRPr lang="pt-P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14350" y="1600200"/>
            <a:ext cx="45529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600200"/>
            <a:ext cx="45529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350" y="3938588"/>
            <a:ext cx="45529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19700" y="3938588"/>
            <a:ext cx="45529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B2EF47D6-2335-4166-9CF4-44EAC8AB6CF4}" type="slidenum">
              <a:rPr lang="pt-PT"/>
              <a:pPr>
                <a:defRPr/>
              </a:pPr>
              <a:t>‹#›</a:t>
            </a:fld>
            <a:endParaRPr lang="pt-P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6D17A9CB-BA02-4477-98BB-1CB27AD4F971}" type="slidenum">
              <a:rPr lang="pt-PT"/>
              <a:pPr>
                <a:defRPr/>
              </a:pPr>
              <a:t>‹#›</a:t>
            </a:fld>
            <a:endParaRPr lang="pt-P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DAC2BA0-6FCC-4DF7-9CE6-6E800A444E58}" type="slidenum">
              <a:rPr lang="pt-PT"/>
              <a:pPr>
                <a:defRPr/>
              </a:pPr>
              <a:t>‹#›</a:t>
            </a:fld>
            <a:endParaRPr lang="pt-P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CA0A770A-7442-4F90-858E-CB18280B6622}" type="slidenum">
              <a:rPr lang="pt-PT"/>
              <a:pPr>
                <a:defRPr/>
              </a:pPr>
              <a:t>‹#›</a:t>
            </a:fld>
            <a:endParaRPr lang="pt-P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6BFC5893-2A14-445B-BD85-01C766741D74}" type="slidenum">
              <a:rPr lang="pt-PT"/>
              <a:pPr>
                <a:defRPr/>
              </a:pPr>
              <a:t>‹#›</a:t>
            </a:fld>
            <a:endParaRPr lang="pt-P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5C88D980-D3C0-4771-8E22-E149F8CFD215}" type="slidenum">
              <a:rPr lang="pt-PT"/>
              <a:pPr>
                <a:defRPr/>
              </a:pPr>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C834F6-329A-457A-9B03-0E4357DF376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E4DC34E2-561D-4384-A89D-0A766D840754}" type="slidenum">
              <a:rPr lang="pt-PT"/>
              <a:pPr>
                <a:defRPr/>
              </a:pPr>
              <a:t>‹#›</a:t>
            </a:fld>
            <a:endParaRPr lang="pt-P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79ADDB7F-3FF0-408F-AC24-6F946936C0D8}" type="slidenum">
              <a:rPr lang="pt-PT"/>
              <a:pPr>
                <a:defRPr/>
              </a:pPr>
              <a:t>‹#›</a:t>
            </a:fld>
            <a:endParaRPr lang="pt-P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9252D79-91F2-43DF-A935-407C76CD737D}" type="slidenum">
              <a:rPr lang="pt-PT"/>
              <a:pPr>
                <a:defRPr/>
              </a:pPr>
              <a:t>‹#›</a:t>
            </a:fld>
            <a:endParaRPr lang="pt-P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4DB94760-50C6-47BF-B800-1AFC0F101547}" type="slidenum">
              <a:rPr lang="pt-PT"/>
              <a:pPr>
                <a:defRPr/>
              </a:pPr>
              <a:t>‹#›</a:t>
            </a:fld>
            <a:endParaRPr lang="pt-P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AF40BD6A-F1FD-4785-AE9E-4145D0E509CB}" type="slidenum">
              <a:rPr lang="pt-PT"/>
              <a:pPr>
                <a:defRPr/>
              </a:pPr>
              <a:t>‹#›</a:t>
            </a:fld>
            <a:endParaRPr lang="pt-P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B7FF4BCA-9F4A-4B37-994C-3341664C6C4C}" type="slidenum">
              <a:rPr lang="pt-PT"/>
              <a:pPr>
                <a:defRPr/>
              </a:pPr>
              <a:t>‹#›</a:t>
            </a:fld>
            <a:endParaRPr lang="pt-P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A5798A26-959D-473B-9B40-DABC19C021C2}" type="slidenum">
              <a:rPr lang="pt-PT"/>
              <a:pPr>
                <a:defRPr/>
              </a:pPr>
              <a:t>‹#›</a:t>
            </a:fld>
            <a:endParaRPr lang="pt-P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DA06FB-AA39-4281-916C-3228058EFAE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175520-C9F2-4D04-A227-E273DE354375}"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87D2B9-5F94-479D-B23D-4D529F597838}"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9FA805-C77F-4A83-AF14-58CB33B6C588}"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362BF7-7174-48CE-BAB7-6EF51854240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F3F1C0E-5EE6-404E-9FD1-8022DCBDCBF6}"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0BA293D-518E-4EC7-91AD-17C93DB38692}"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BF560D5-F3E7-46FB-9386-9FF65F9F1EC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ACB68F2-2791-427D-956A-0563DEDC029A}"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9DDF1C-5930-419D-BFB5-9D75A6C36FEC}"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E079C9-78FF-483F-B6CE-DA294AA90FA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535332-FE73-4AA1-AF3F-050ADA85263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8CAE915A-39C3-45DC-9558-82AB69B7644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1B740-849E-452B-A334-82249B4002C4}"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D2A99A-FDE2-4676-BA6C-E112087C3D44}"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62CCA-4BB1-44B7-A199-C7D9240BD19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B28848-8E49-4619-8878-BABDCE3D7F6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A9EB66D-E704-4BB8-ACD6-2E7EC05F4696}"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6F15CE7-AC40-4468-AD62-3F52D82E390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610E7B8-4080-408F-97FD-153432C7C674}"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250E799-4888-4FF6-9757-BA58C237232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11BCF5C-DDD2-4351-8F14-17F734743131}"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DCAC05-AC31-4B33-AE52-B72DAC692196}"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9B32CE-C09C-487E-BCC4-1CD0D4FE950A}"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14A7BD-6E57-4C7F-8778-95FE166EC59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56BE1E-EBB5-47DC-BA3F-6C59AB731D30}"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14350" y="1600200"/>
            <a:ext cx="45529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600200"/>
            <a:ext cx="45529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350" y="3938588"/>
            <a:ext cx="45529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19700" y="3938588"/>
            <a:ext cx="45529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a:xfrm>
            <a:off x="7372350" y="6245225"/>
            <a:ext cx="2400300" cy="476250"/>
          </a:xfrm>
        </p:spPr>
        <p:txBody>
          <a:bodyPr/>
          <a:lstStyle>
            <a:lvl1pPr>
              <a:defRPr/>
            </a:lvl1pPr>
          </a:lstStyle>
          <a:p>
            <a:fld id="{6FE79DA4-7593-4ADE-A46B-B7A4F0F1527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02F381-4C05-4587-B6C5-76962D18FA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9C71C4-FA08-4585-99DE-D45FBB1325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theme" Target="../theme/theme5.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theme" Target="../theme/theme6.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1524"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b="0" smtClean="0">
                <a:latin typeface="+mn-lt"/>
              </a:defRPr>
            </a:lvl1pPr>
          </a:lstStyle>
          <a:p>
            <a:pPr>
              <a:defRPr/>
            </a:pPr>
            <a:endParaRPr lang="en-US"/>
          </a:p>
        </p:txBody>
      </p:sp>
      <p:sp>
        <p:nvSpPr>
          <p:cNvPr id="1131525"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b="0" smtClean="0">
                <a:latin typeface="+mn-lt"/>
              </a:defRPr>
            </a:lvl1pPr>
          </a:lstStyle>
          <a:p>
            <a:pPr>
              <a:defRPr/>
            </a:pPr>
            <a:endParaRPr lang="en-US"/>
          </a:p>
        </p:txBody>
      </p:sp>
      <p:sp>
        <p:nvSpPr>
          <p:cNvPr id="1131526"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smtClean="0">
                <a:latin typeface="+mn-lt"/>
              </a:defRPr>
            </a:lvl1pPr>
          </a:lstStyle>
          <a:p>
            <a:pPr>
              <a:defRPr/>
            </a:pPr>
            <a:fld id="{E4863EB4-7B92-44D8-A79E-3BFF961B6E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6692"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smtClean="0">
                <a:latin typeface="+mn-lt"/>
              </a:defRPr>
            </a:lvl1pPr>
          </a:lstStyle>
          <a:p>
            <a:pPr>
              <a:defRPr/>
            </a:pPr>
            <a:endParaRPr lang="en-US"/>
          </a:p>
        </p:txBody>
      </p:sp>
      <p:sp>
        <p:nvSpPr>
          <p:cNvPr id="1266693"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smtClean="0">
                <a:latin typeface="+mn-lt"/>
              </a:defRPr>
            </a:lvl1pPr>
          </a:lstStyle>
          <a:p>
            <a:pPr>
              <a:defRPr/>
            </a:pPr>
            <a:endParaRPr lang="en-US"/>
          </a:p>
        </p:txBody>
      </p:sp>
      <p:sp>
        <p:nvSpPr>
          <p:cNvPr id="1266694"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smtClean="0">
                <a:latin typeface="+mn-lt"/>
              </a:defRPr>
            </a:lvl1pPr>
          </a:lstStyle>
          <a:p>
            <a:pPr>
              <a:defRPr/>
            </a:pPr>
            <a:fld id="{EA205257-67C9-441B-A22E-549FDF9A72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4301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smtClean="0"/>
            </a:lvl1pPr>
          </a:lstStyle>
          <a:p>
            <a:pPr>
              <a:defRPr/>
            </a:pPr>
            <a:endParaRPr lang="pt-PT"/>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smtClean="0"/>
            </a:lvl1pPr>
          </a:lstStyle>
          <a:p>
            <a:pPr>
              <a:defRPr/>
            </a:pPr>
            <a:endParaRPr lang="pt-PT"/>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smtClean="0"/>
            </a:lvl1pPr>
          </a:lstStyle>
          <a:p>
            <a:pPr>
              <a:defRPr/>
            </a:pPr>
            <a:fld id="{181A4117-B5A0-4384-98BF-009F229C1753}"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46083"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solidFill>
                  <a:srgbClr val="000000"/>
                </a:solidFill>
              </a:defRPr>
            </a:lvl1pPr>
          </a:lstStyle>
          <a:p>
            <a:pPr>
              <a:defRPr/>
            </a:pPr>
            <a:endParaRPr lang="pt-PT"/>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solidFill>
                  <a:srgbClr val="000000"/>
                </a:solidFill>
              </a:defRPr>
            </a:lvl1pPr>
          </a:lstStyle>
          <a:p>
            <a:pPr>
              <a:defRPr/>
            </a:pPr>
            <a:endParaRPr lang="pt-PT"/>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solidFill>
                  <a:srgbClr val="000000"/>
                </a:solidFill>
              </a:defRPr>
            </a:lvl1pPr>
          </a:lstStyle>
          <a:p>
            <a:pPr>
              <a:defRPr/>
            </a:pPr>
            <a:fld id="{C5AB9DE0-4BA3-4097-A866-001EDC5DD55C}"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782E8F87-0F7C-4BFD-82D7-5DE3E80BC242}"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F071D2E2-8DA8-4E47-8D07-E8DAC78FDD4A}"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1.emf"/><Relationship Id="rId5" Type="http://schemas.openxmlformats.org/officeDocument/2006/relationships/oleObject" Target="../embeddings/oleObject5.bin"/><Relationship Id="rId6" Type="http://schemas.openxmlformats.org/officeDocument/2006/relationships/image" Target="../media/image12.emf"/><Relationship Id="rId7" Type="http://schemas.openxmlformats.org/officeDocument/2006/relationships/oleObject" Target="../embeddings/oleObject6.bin"/><Relationship Id="rId8" Type="http://schemas.openxmlformats.org/officeDocument/2006/relationships/image" Target="../media/image13.emf"/><Relationship Id="rId9" Type="http://schemas.openxmlformats.org/officeDocument/2006/relationships/oleObject" Target="../embeddings/oleObject7.bin"/><Relationship Id="rId10"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6.emf"/><Relationship Id="rId5" Type="http://schemas.openxmlformats.org/officeDocument/2006/relationships/oleObject" Target="../embeddings/oleObject10.bin"/><Relationship Id="rId6" Type="http://schemas.openxmlformats.org/officeDocument/2006/relationships/image" Target="../media/image17.emf"/><Relationship Id="rId7" Type="http://schemas.openxmlformats.org/officeDocument/2006/relationships/oleObject" Target="../embeddings/oleObject11.bin"/><Relationship Id="rId8" Type="http://schemas.openxmlformats.org/officeDocument/2006/relationships/image" Target="../media/image18.wmf"/><Relationship Id="rId1" Type="http://schemas.openxmlformats.org/officeDocument/2006/relationships/vmlDrawing" Target="../drawings/vmlDrawing5.vml"/><Relationship Id="rId2"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9.emf"/><Relationship Id="rId5" Type="http://schemas.openxmlformats.org/officeDocument/2006/relationships/oleObject" Target="../embeddings/oleObject13.bin"/><Relationship Id="rId6" Type="http://schemas.openxmlformats.org/officeDocument/2006/relationships/image" Target="../media/image20.emf"/><Relationship Id="rId1" Type="http://schemas.openxmlformats.org/officeDocument/2006/relationships/vmlDrawing" Target="../drawings/vmlDrawing6.vml"/><Relationship Id="rId2"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jpeg"/><Relationship Id="rId5" Type="http://schemas.openxmlformats.org/officeDocument/2006/relationships/oleObject" Target="../embeddings/oleObject14.bin"/><Relationship Id="rId6" Type="http://schemas.openxmlformats.org/officeDocument/2006/relationships/image" Target="../media/image21.wmf"/><Relationship Id="rId7" Type="http://schemas.openxmlformats.org/officeDocument/2006/relationships/oleObject" Target="../embeddings/oleObject15.bin"/><Relationship Id="rId8" Type="http://schemas.openxmlformats.org/officeDocument/2006/relationships/image" Target="../media/image22.wmf"/><Relationship Id="rId9" Type="http://schemas.openxmlformats.org/officeDocument/2006/relationships/oleObject" Target="../embeddings/oleObject16.bin"/><Relationship Id="rId10" Type="http://schemas.openxmlformats.org/officeDocument/2006/relationships/image" Target="../media/image23.emf"/><Relationship Id="rId1" Type="http://schemas.openxmlformats.org/officeDocument/2006/relationships/vmlDrawing" Target="../drawings/vmlDrawing7.vml"/><Relationship Id="rId2" Type="http://schemas.openxmlformats.org/officeDocument/2006/relationships/tags" Target="../tags/tag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oleObject" Target="../embeddings/oleObject17.bin"/><Relationship Id="rId5" Type="http://schemas.openxmlformats.org/officeDocument/2006/relationships/image" Target="../media/image25.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21.bin"/><Relationship Id="rId12" Type="http://schemas.openxmlformats.org/officeDocument/2006/relationships/image" Target="../media/image28.wmf"/><Relationship Id="rId1" Type="http://schemas.openxmlformats.org/officeDocument/2006/relationships/vmlDrawing" Target="../drawings/vmlDrawing9.vml"/><Relationship Id="rId2" Type="http://schemas.openxmlformats.org/officeDocument/2006/relationships/tags" Target="../tags/tag2.xml"/><Relationship Id="rId3" Type="http://schemas.openxmlformats.org/officeDocument/2006/relationships/slideLayout" Target="../slideLayouts/slideLayout7.xml"/><Relationship Id="rId4" Type="http://schemas.openxmlformats.org/officeDocument/2006/relationships/image" Target="../media/image1.jpeg"/><Relationship Id="rId5" Type="http://schemas.openxmlformats.org/officeDocument/2006/relationships/oleObject" Target="../embeddings/oleObject18.bin"/><Relationship Id="rId6" Type="http://schemas.openxmlformats.org/officeDocument/2006/relationships/image" Target="../media/image27.wmf"/><Relationship Id="rId7" Type="http://schemas.openxmlformats.org/officeDocument/2006/relationships/oleObject" Target="../embeddings/oleObject19.bin"/><Relationship Id="rId8" Type="http://schemas.openxmlformats.org/officeDocument/2006/relationships/image" Target="../media/image21.wmf"/><Relationship Id="rId9" Type="http://schemas.openxmlformats.org/officeDocument/2006/relationships/oleObject" Target="../embeddings/oleObject20.bin"/><Relationship Id="rId10"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30.emf"/><Relationship Id="rId5" Type="http://schemas.openxmlformats.org/officeDocument/2006/relationships/image" Target="../media/image31.emf"/><Relationship Id="rId6" Type="http://schemas.openxmlformats.org/officeDocument/2006/relationships/oleObject" Target="../embeddings/oleObject22.bin"/><Relationship Id="rId7" Type="http://schemas.openxmlformats.org/officeDocument/2006/relationships/image" Target="../media/image29.wmf"/><Relationship Id="rId8" Type="http://schemas.openxmlformats.org/officeDocument/2006/relationships/image" Target="../media/image32.jpeg"/><Relationship Id="rId9" Type="http://schemas.openxmlformats.org/officeDocument/2006/relationships/image" Target="../media/image33.png"/><Relationship Id="rId10" Type="http://schemas.openxmlformats.org/officeDocument/2006/relationships/image" Target="../media/image34.png"/><Relationship Id="rId1" Type="http://schemas.openxmlformats.org/officeDocument/2006/relationships/vmlDrawing" Target="../drawings/vmlDrawing10.vml"/><Relationship Id="rId2"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35.wmf"/><Relationship Id="rId5" Type="http://schemas.openxmlformats.org/officeDocument/2006/relationships/oleObject" Target="../embeddings/oleObject24.bin"/><Relationship Id="rId6" Type="http://schemas.openxmlformats.org/officeDocument/2006/relationships/image" Target="../media/image36.wmf"/><Relationship Id="rId7" Type="http://schemas.openxmlformats.org/officeDocument/2006/relationships/image" Target="../media/image37.png"/><Relationship Id="rId8" Type="http://schemas.openxmlformats.org/officeDocument/2006/relationships/image" Target="../media/image38.png"/><Relationship Id="rId1" Type="http://schemas.openxmlformats.org/officeDocument/2006/relationships/vmlDrawing" Target="../drawings/vmlDrawing11.vml"/><Relationship Id="rId2"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39.emf"/></Relationships>
</file>

<file path=ppt/slides/_rels/slide24.xml.rels><?xml version="1.0" encoding="UTF-8" standalone="yes"?>
<Relationships xmlns="http://schemas.openxmlformats.org/package/2006/relationships"><Relationship Id="rId20" Type="http://schemas.openxmlformats.org/officeDocument/2006/relationships/image" Target="../media/image47.wmf"/><Relationship Id="rId21" Type="http://schemas.openxmlformats.org/officeDocument/2006/relationships/oleObject" Target="../embeddings/oleObject34.bin"/><Relationship Id="rId22" Type="http://schemas.openxmlformats.org/officeDocument/2006/relationships/image" Target="../media/image48.wmf"/><Relationship Id="rId23" Type="http://schemas.openxmlformats.org/officeDocument/2006/relationships/oleObject" Target="../embeddings/oleObject35.bin"/><Relationship Id="rId24" Type="http://schemas.openxmlformats.org/officeDocument/2006/relationships/image" Target="../media/image49.wmf"/><Relationship Id="rId25" Type="http://schemas.openxmlformats.org/officeDocument/2006/relationships/oleObject" Target="../embeddings/oleObject36.bin"/><Relationship Id="rId26" Type="http://schemas.openxmlformats.org/officeDocument/2006/relationships/image" Target="../media/image50.emf"/><Relationship Id="rId27" Type="http://schemas.openxmlformats.org/officeDocument/2006/relationships/oleObject" Target="../embeddings/oleObject37.bin"/><Relationship Id="rId28" Type="http://schemas.openxmlformats.org/officeDocument/2006/relationships/oleObject" Target="../embeddings/oleObject38.bin"/><Relationship Id="rId29" Type="http://schemas.openxmlformats.org/officeDocument/2006/relationships/image" Target="../media/image52.png"/><Relationship Id="rId1" Type="http://schemas.openxmlformats.org/officeDocument/2006/relationships/vmlDrawing" Target="../drawings/vmlDrawing12.vml"/><Relationship Id="rId2" Type="http://schemas.openxmlformats.org/officeDocument/2006/relationships/slideLayout" Target="../slideLayouts/slideLayout29.xml"/><Relationship Id="rId3" Type="http://schemas.openxmlformats.org/officeDocument/2006/relationships/notesSlide" Target="../notesSlides/notesSlide8.xml"/><Relationship Id="rId4" Type="http://schemas.openxmlformats.org/officeDocument/2006/relationships/oleObject" Target="../embeddings/oleObject25.bin"/><Relationship Id="rId5" Type="http://schemas.openxmlformats.org/officeDocument/2006/relationships/image" Target="../media/image40.wmf"/><Relationship Id="rId30" Type="http://schemas.openxmlformats.org/officeDocument/2006/relationships/oleObject" Target="../embeddings/oleObject39.bin"/><Relationship Id="rId31" Type="http://schemas.openxmlformats.org/officeDocument/2006/relationships/image" Target="../media/image51.emf"/><Relationship Id="rId32" Type="http://schemas.openxmlformats.org/officeDocument/2006/relationships/image" Target="../media/image53.emf"/><Relationship Id="rId9" Type="http://schemas.openxmlformats.org/officeDocument/2006/relationships/image" Target="../media/image42.wmf"/><Relationship Id="rId6" Type="http://schemas.openxmlformats.org/officeDocument/2006/relationships/oleObject" Target="../embeddings/oleObject26.bin"/><Relationship Id="rId7" Type="http://schemas.openxmlformats.org/officeDocument/2006/relationships/image" Target="../media/image41.wmf"/><Relationship Id="rId8" Type="http://schemas.openxmlformats.org/officeDocument/2006/relationships/oleObject" Target="../embeddings/oleObject27.bin"/><Relationship Id="rId33" Type="http://schemas.openxmlformats.org/officeDocument/2006/relationships/image" Target="../media/image54.emf"/><Relationship Id="rId34" Type="http://schemas.openxmlformats.org/officeDocument/2006/relationships/image" Target="../media/image55.emf"/><Relationship Id="rId10" Type="http://schemas.openxmlformats.org/officeDocument/2006/relationships/oleObject" Target="../embeddings/oleObject28.bin"/><Relationship Id="rId11" Type="http://schemas.openxmlformats.org/officeDocument/2006/relationships/image" Target="../media/image43.wmf"/><Relationship Id="rId12" Type="http://schemas.openxmlformats.org/officeDocument/2006/relationships/oleObject" Target="../embeddings/oleObject29.bin"/><Relationship Id="rId13" Type="http://schemas.openxmlformats.org/officeDocument/2006/relationships/image" Target="../media/image44.wmf"/><Relationship Id="rId14" Type="http://schemas.openxmlformats.org/officeDocument/2006/relationships/oleObject" Target="../embeddings/oleObject30.bin"/><Relationship Id="rId15" Type="http://schemas.openxmlformats.org/officeDocument/2006/relationships/oleObject" Target="../embeddings/oleObject31.bin"/><Relationship Id="rId16" Type="http://schemas.openxmlformats.org/officeDocument/2006/relationships/image" Target="../media/image45.wmf"/><Relationship Id="rId17" Type="http://schemas.openxmlformats.org/officeDocument/2006/relationships/oleObject" Target="../embeddings/oleObject32.bin"/><Relationship Id="rId18" Type="http://schemas.openxmlformats.org/officeDocument/2006/relationships/image" Target="../media/image46.wmf"/><Relationship Id="rId19" Type="http://schemas.openxmlformats.org/officeDocument/2006/relationships/oleObject" Target="../embeddings/oleObject33.bin"/></Relationships>
</file>

<file path=ppt/slides/_rels/slide25.xml.rels><?xml version="1.0" encoding="UTF-8" standalone="yes"?>
<Relationships xmlns="http://schemas.openxmlformats.org/package/2006/relationships"><Relationship Id="rId20" Type="http://schemas.openxmlformats.org/officeDocument/2006/relationships/image" Target="../media/image47.wmf"/><Relationship Id="rId21" Type="http://schemas.openxmlformats.org/officeDocument/2006/relationships/oleObject" Target="../embeddings/oleObject49.bin"/><Relationship Id="rId22" Type="http://schemas.openxmlformats.org/officeDocument/2006/relationships/image" Target="../media/image48.wmf"/><Relationship Id="rId23" Type="http://schemas.openxmlformats.org/officeDocument/2006/relationships/oleObject" Target="../embeddings/oleObject50.bin"/><Relationship Id="rId24" Type="http://schemas.openxmlformats.org/officeDocument/2006/relationships/image" Target="../media/image49.wmf"/><Relationship Id="rId25" Type="http://schemas.openxmlformats.org/officeDocument/2006/relationships/oleObject" Target="../embeddings/oleObject51.bin"/><Relationship Id="rId26" Type="http://schemas.openxmlformats.org/officeDocument/2006/relationships/image" Target="../media/image50.emf"/><Relationship Id="rId27" Type="http://schemas.openxmlformats.org/officeDocument/2006/relationships/oleObject" Target="../embeddings/oleObject52.bin"/><Relationship Id="rId28" Type="http://schemas.openxmlformats.org/officeDocument/2006/relationships/oleObject" Target="../embeddings/oleObject53.bin"/><Relationship Id="rId29" Type="http://schemas.openxmlformats.org/officeDocument/2006/relationships/image" Target="../media/image52.png"/><Relationship Id="rId1" Type="http://schemas.openxmlformats.org/officeDocument/2006/relationships/vmlDrawing" Target="../drawings/vmlDrawing13.vml"/><Relationship Id="rId2" Type="http://schemas.openxmlformats.org/officeDocument/2006/relationships/slideLayout" Target="../slideLayouts/slideLayout29.xml"/><Relationship Id="rId3" Type="http://schemas.openxmlformats.org/officeDocument/2006/relationships/notesSlide" Target="../notesSlides/notesSlide9.xml"/><Relationship Id="rId4" Type="http://schemas.openxmlformats.org/officeDocument/2006/relationships/oleObject" Target="../embeddings/oleObject40.bin"/><Relationship Id="rId5" Type="http://schemas.openxmlformats.org/officeDocument/2006/relationships/image" Target="../media/image40.wmf"/><Relationship Id="rId30" Type="http://schemas.openxmlformats.org/officeDocument/2006/relationships/oleObject" Target="../embeddings/oleObject54.bin"/><Relationship Id="rId31" Type="http://schemas.openxmlformats.org/officeDocument/2006/relationships/image" Target="../media/image51.emf"/><Relationship Id="rId32" Type="http://schemas.openxmlformats.org/officeDocument/2006/relationships/image" Target="../media/image53.emf"/><Relationship Id="rId9" Type="http://schemas.openxmlformats.org/officeDocument/2006/relationships/image" Target="../media/image42.wmf"/><Relationship Id="rId6" Type="http://schemas.openxmlformats.org/officeDocument/2006/relationships/oleObject" Target="../embeddings/oleObject41.bin"/><Relationship Id="rId7" Type="http://schemas.openxmlformats.org/officeDocument/2006/relationships/image" Target="../media/image41.wmf"/><Relationship Id="rId8" Type="http://schemas.openxmlformats.org/officeDocument/2006/relationships/oleObject" Target="../embeddings/oleObject42.bin"/><Relationship Id="rId33" Type="http://schemas.openxmlformats.org/officeDocument/2006/relationships/image" Target="../media/image54.emf"/><Relationship Id="rId10" Type="http://schemas.openxmlformats.org/officeDocument/2006/relationships/oleObject" Target="../embeddings/oleObject43.bin"/><Relationship Id="rId11" Type="http://schemas.openxmlformats.org/officeDocument/2006/relationships/image" Target="../media/image43.wmf"/><Relationship Id="rId12" Type="http://schemas.openxmlformats.org/officeDocument/2006/relationships/oleObject" Target="../embeddings/oleObject44.bin"/><Relationship Id="rId13" Type="http://schemas.openxmlformats.org/officeDocument/2006/relationships/image" Target="../media/image44.wmf"/><Relationship Id="rId14" Type="http://schemas.openxmlformats.org/officeDocument/2006/relationships/oleObject" Target="../embeddings/oleObject45.bin"/><Relationship Id="rId15" Type="http://schemas.openxmlformats.org/officeDocument/2006/relationships/oleObject" Target="../embeddings/oleObject46.bin"/><Relationship Id="rId16" Type="http://schemas.openxmlformats.org/officeDocument/2006/relationships/image" Target="../media/image45.wmf"/><Relationship Id="rId17" Type="http://schemas.openxmlformats.org/officeDocument/2006/relationships/oleObject" Target="../embeddings/oleObject47.bin"/><Relationship Id="rId18" Type="http://schemas.openxmlformats.org/officeDocument/2006/relationships/image" Target="../media/image46.wmf"/><Relationship Id="rId19" Type="http://schemas.openxmlformats.org/officeDocument/2006/relationships/oleObject" Target="../embeddings/oleObject48.bin"/></Relationships>
</file>

<file path=ppt/slides/_rels/slide26.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1" Type="http://schemas.openxmlformats.org/officeDocument/2006/relationships/tags" Target="../tags/tag4.xml"/><Relationship Id="rId2"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image" Target="../media/image58.wmf"/><Relationship Id="rId5" Type="http://schemas.openxmlformats.org/officeDocument/2006/relationships/oleObject" Target="../embeddings/oleObject56.bin"/><Relationship Id="rId6" Type="http://schemas.openxmlformats.org/officeDocument/2006/relationships/image" Target="../media/image59.wmf"/><Relationship Id="rId7" Type="http://schemas.openxmlformats.org/officeDocument/2006/relationships/oleObject" Target="../embeddings/oleObject57.bin"/><Relationship Id="rId8" Type="http://schemas.openxmlformats.org/officeDocument/2006/relationships/image" Target="../media/image60.wmf"/><Relationship Id="rId9" Type="http://schemas.openxmlformats.org/officeDocument/2006/relationships/image" Target="../media/image61.jpeg"/><Relationship Id="rId1" Type="http://schemas.openxmlformats.org/officeDocument/2006/relationships/vmlDrawing" Target="../drawings/vmlDrawing14.vml"/><Relationship Id="rId2"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0" Type="http://schemas.openxmlformats.org/officeDocument/2006/relationships/image" Target="../media/image69.wmf"/><Relationship Id="rId21" Type="http://schemas.openxmlformats.org/officeDocument/2006/relationships/oleObject" Target="../embeddings/oleObject67.bin"/><Relationship Id="rId22" Type="http://schemas.openxmlformats.org/officeDocument/2006/relationships/image" Target="../media/image70.wmf"/><Relationship Id="rId23" Type="http://schemas.openxmlformats.org/officeDocument/2006/relationships/oleObject" Target="../embeddings/oleObject68.bin"/><Relationship Id="rId24" Type="http://schemas.openxmlformats.org/officeDocument/2006/relationships/image" Target="../media/image71.wmf"/><Relationship Id="rId25" Type="http://schemas.openxmlformats.org/officeDocument/2006/relationships/oleObject" Target="../embeddings/oleObject69.bin"/><Relationship Id="rId26" Type="http://schemas.openxmlformats.org/officeDocument/2006/relationships/image" Target="../media/image72.wmf"/><Relationship Id="rId27" Type="http://schemas.openxmlformats.org/officeDocument/2006/relationships/oleObject" Target="../embeddings/oleObject70.bin"/><Relationship Id="rId28" Type="http://schemas.openxmlformats.org/officeDocument/2006/relationships/image" Target="../media/image73.emf"/><Relationship Id="rId29" Type="http://schemas.openxmlformats.org/officeDocument/2006/relationships/oleObject" Target="../embeddings/oleObject71.bin"/><Relationship Id="rId1" Type="http://schemas.openxmlformats.org/officeDocument/2006/relationships/vmlDrawing" Target="../drawings/vmlDrawing15.vml"/><Relationship Id="rId2" Type="http://schemas.openxmlformats.org/officeDocument/2006/relationships/slideLayout" Target="../slideLayouts/slideLayout29.xml"/><Relationship Id="rId3" Type="http://schemas.openxmlformats.org/officeDocument/2006/relationships/oleObject" Target="../embeddings/oleObject58.bin"/><Relationship Id="rId4" Type="http://schemas.openxmlformats.org/officeDocument/2006/relationships/image" Target="../media/image62.wmf"/><Relationship Id="rId5" Type="http://schemas.openxmlformats.org/officeDocument/2006/relationships/oleObject" Target="../embeddings/oleObject59.bin"/><Relationship Id="rId30" Type="http://schemas.openxmlformats.org/officeDocument/2006/relationships/image" Target="../media/image74.emf"/><Relationship Id="rId31" Type="http://schemas.openxmlformats.org/officeDocument/2006/relationships/oleObject" Target="../embeddings/oleObject72.bin"/><Relationship Id="rId32" Type="http://schemas.openxmlformats.org/officeDocument/2006/relationships/image" Target="../media/image75.emf"/><Relationship Id="rId9" Type="http://schemas.openxmlformats.org/officeDocument/2006/relationships/oleObject" Target="../embeddings/oleObject61.bin"/><Relationship Id="rId6" Type="http://schemas.openxmlformats.org/officeDocument/2006/relationships/image" Target="../media/image63.wmf"/><Relationship Id="rId7" Type="http://schemas.openxmlformats.org/officeDocument/2006/relationships/oleObject" Target="../embeddings/oleObject60.bin"/><Relationship Id="rId8" Type="http://schemas.openxmlformats.org/officeDocument/2006/relationships/image" Target="../media/image64.wmf"/><Relationship Id="rId33" Type="http://schemas.openxmlformats.org/officeDocument/2006/relationships/oleObject" Target="../embeddings/oleObject73.bin"/><Relationship Id="rId34" Type="http://schemas.openxmlformats.org/officeDocument/2006/relationships/image" Target="../media/image76.emf"/><Relationship Id="rId35" Type="http://schemas.openxmlformats.org/officeDocument/2006/relationships/oleObject" Target="../embeddings/oleObject74.bin"/><Relationship Id="rId36" Type="http://schemas.openxmlformats.org/officeDocument/2006/relationships/image" Target="../media/image77.wmf"/><Relationship Id="rId10" Type="http://schemas.openxmlformats.org/officeDocument/2006/relationships/image" Target="../media/image65.wmf"/><Relationship Id="rId11" Type="http://schemas.openxmlformats.org/officeDocument/2006/relationships/oleObject" Target="../embeddings/oleObject62.bin"/><Relationship Id="rId12" Type="http://schemas.openxmlformats.org/officeDocument/2006/relationships/image" Target="../media/image66.wmf"/><Relationship Id="rId13" Type="http://schemas.openxmlformats.org/officeDocument/2006/relationships/oleObject" Target="../embeddings/oleObject63.bin"/><Relationship Id="rId14" Type="http://schemas.openxmlformats.org/officeDocument/2006/relationships/image" Target="../media/image45.wmf"/><Relationship Id="rId15" Type="http://schemas.openxmlformats.org/officeDocument/2006/relationships/oleObject" Target="../embeddings/oleObject64.bin"/><Relationship Id="rId16" Type="http://schemas.openxmlformats.org/officeDocument/2006/relationships/image" Target="../media/image67.wmf"/><Relationship Id="rId17" Type="http://schemas.openxmlformats.org/officeDocument/2006/relationships/oleObject" Target="../embeddings/oleObject65.bin"/><Relationship Id="rId18" Type="http://schemas.openxmlformats.org/officeDocument/2006/relationships/image" Target="../media/image68.emf"/><Relationship Id="rId19" Type="http://schemas.openxmlformats.org/officeDocument/2006/relationships/oleObject" Target="../embeddings/oleObject66.bin"/><Relationship Id="rId37" Type="http://schemas.openxmlformats.org/officeDocument/2006/relationships/oleObject" Target="../embeddings/oleObject75.bin"/><Relationship Id="rId38" Type="http://schemas.openxmlformats.org/officeDocument/2006/relationships/image" Target="../media/image7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6.bin"/><Relationship Id="rId4" Type="http://schemas.openxmlformats.org/officeDocument/2006/relationships/image" Target="../media/image79.wmf"/><Relationship Id="rId5" Type="http://schemas.openxmlformats.org/officeDocument/2006/relationships/oleObject" Target="../embeddings/oleObject77.bin"/><Relationship Id="rId6" Type="http://schemas.openxmlformats.org/officeDocument/2006/relationships/image" Target="../media/image80.wmf"/><Relationship Id="rId7" Type="http://schemas.openxmlformats.org/officeDocument/2006/relationships/oleObject" Target="../embeddings/oleObject78.bin"/><Relationship Id="rId8" Type="http://schemas.openxmlformats.org/officeDocument/2006/relationships/image" Target="../media/image81.wmf"/><Relationship Id="rId1" Type="http://schemas.openxmlformats.org/officeDocument/2006/relationships/vmlDrawing" Target="../drawings/vmlDrawing16.vml"/><Relationship Id="rId2"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79.bin"/><Relationship Id="rId5" Type="http://schemas.openxmlformats.org/officeDocument/2006/relationships/image" Target="../media/image82.wmf"/><Relationship Id="rId6" Type="http://schemas.openxmlformats.org/officeDocument/2006/relationships/oleObject" Target="../embeddings/oleObject80.bin"/><Relationship Id="rId7" Type="http://schemas.openxmlformats.org/officeDocument/2006/relationships/image" Target="../media/image83.wmf"/><Relationship Id="rId1" Type="http://schemas.openxmlformats.org/officeDocument/2006/relationships/vmlDrawing" Target="../drawings/vmlDrawing17.vml"/><Relationship Id="rId2"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84.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1.bin"/><Relationship Id="rId4" Type="http://schemas.openxmlformats.org/officeDocument/2006/relationships/image" Target="../media/image85.wmf"/><Relationship Id="rId1" Type="http://schemas.openxmlformats.org/officeDocument/2006/relationships/vmlDrawing" Target="../drawings/vmlDrawing18.vml"/><Relationship Id="rId2"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1" Type="http://schemas.openxmlformats.org/officeDocument/2006/relationships/oleObject" Target="../embeddings/oleObject86.bin"/><Relationship Id="rId12" Type="http://schemas.openxmlformats.org/officeDocument/2006/relationships/image" Target="../media/image90.wmf"/><Relationship Id="rId1" Type="http://schemas.openxmlformats.org/officeDocument/2006/relationships/vmlDrawing" Target="../drawings/vmlDrawing19.vml"/><Relationship Id="rId2" Type="http://schemas.openxmlformats.org/officeDocument/2006/relationships/slideLayout" Target="../slideLayouts/slideLayout29.xml"/><Relationship Id="rId3" Type="http://schemas.openxmlformats.org/officeDocument/2006/relationships/oleObject" Target="../embeddings/oleObject82.bin"/><Relationship Id="rId4" Type="http://schemas.openxmlformats.org/officeDocument/2006/relationships/image" Target="../media/image86.wmf"/><Relationship Id="rId5" Type="http://schemas.openxmlformats.org/officeDocument/2006/relationships/oleObject" Target="../embeddings/oleObject83.bin"/><Relationship Id="rId6" Type="http://schemas.openxmlformats.org/officeDocument/2006/relationships/image" Target="../media/image87.wmf"/><Relationship Id="rId7" Type="http://schemas.openxmlformats.org/officeDocument/2006/relationships/oleObject" Target="../embeddings/oleObject84.bin"/><Relationship Id="rId8" Type="http://schemas.openxmlformats.org/officeDocument/2006/relationships/image" Target="../media/image88.wmf"/><Relationship Id="rId9" Type="http://schemas.openxmlformats.org/officeDocument/2006/relationships/oleObject" Target="../embeddings/oleObject85.bin"/><Relationship Id="rId10" Type="http://schemas.openxmlformats.org/officeDocument/2006/relationships/image" Target="../media/image8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image" Target="../media/image93.emf"/><Relationship Id="rId1" Type="http://schemas.openxmlformats.org/officeDocument/2006/relationships/slideLayout" Target="../slideLayouts/slideLayout23.xml"/><Relationship Id="rId2" Type="http://schemas.openxmlformats.org/officeDocument/2006/relationships/image" Target="../media/image91.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95.png"/><Relationship Id="rId5" Type="http://schemas.openxmlformats.org/officeDocument/2006/relationships/image" Target="../media/image96.jpeg"/><Relationship Id="rId6" Type="http://schemas.openxmlformats.org/officeDocument/2006/relationships/oleObject" Target="../embeddings/oleObject87.bin"/><Relationship Id="rId7" Type="http://schemas.openxmlformats.org/officeDocument/2006/relationships/image" Target="../media/image94.wmf"/><Relationship Id="rId1" Type="http://schemas.openxmlformats.org/officeDocument/2006/relationships/vmlDrawing" Target="../drawings/vmlDrawing20.vml"/><Relationship Id="rId2"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8.emf"/><Relationship Id="rId5" Type="http://schemas.openxmlformats.org/officeDocument/2006/relationships/oleObject" Target="../embeddings/oleObject88.bin"/><Relationship Id="rId6" Type="http://schemas.openxmlformats.org/officeDocument/2006/relationships/image" Target="../media/image97.wmf"/><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0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0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3.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3.wmf"/><Relationship Id="rId3" Type="http://schemas.openxmlformats.org/officeDocument/2006/relationships/image" Target="../media/image104.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emf"/><Relationship Id="rId5" Type="http://schemas.openxmlformats.org/officeDocument/2006/relationships/oleObject" Target="../embeddings/oleObject2.bin"/><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
          <p:cNvSpPr>
            <a:spLocks noChangeArrowheads="1"/>
          </p:cNvSpPr>
          <p:nvPr/>
        </p:nvSpPr>
        <p:spPr bwMode="auto">
          <a:xfrm>
            <a:off x="674370" y="188913"/>
            <a:ext cx="9364980" cy="1295400"/>
          </a:xfrm>
          <a:prstGeom prst="rect">
            <a:avLst/>
          </a:prstGeom>
          <a:noFill/>
          <a:ln w="9525">
            <a:noFill/>
            <a:miter lim="800000"/>
            <a:headEnd/>
            <a:tailEnd/>
          </a:ln>
        </p:spPr>
        <p:txBody>
          <a:bodyPr anchor="ctr"/>
          <a:lstStyle/>
          <a:p>
            <a:r>
              <a:rPr lang="en-US" sz="2800" dirty="0" smtClean="0">
                <a:solidFill>
                  <a:schemeClr val="tx2"/>
                </a:solidFill>
                <a:latin typeface="Arial Unicode MS" pitchFamily="34" charset="-128"/>
                <a:ea typeface="Arial Unicode MS" pitchFamily="34" charset="-128"/>
                <a:cs typeface="Arial Unicode MS" pitchFamily="34" charset="-128"/>
              </a:rPr>
              <a:t>Dynamic </a:t>
            </a:r>
            <a:r>
              <a:rPr lang="en-US" sz="2800" dirty="0">
                <a:solidFill>
                  <a:schemeClr val="tx2"/>
                </a:solidFill>
                <a:latin typeface="Arial Unicode MS" pitchFamily="34" charset="-128"/>
                <a:ea typeface="Arial Unicode MS" pitchFamily="34" charset="-128"/>
                <a:cs typeface="Arial Unicode MS" pitchFamily="34" charset="-128"/>
              </a:rPr>
              <a:t>Causal </a:t>
            </a:r>
            <a:r>
              <a:rPr lang="en-US" sz="2800" dirty="0" err="1">
                <a:solidFill>
                  <a:schemeClr val="tx2"/>
                </a:solidFill>
                <a:latin typeface="Arial Unicode MS" pitchFamily="34" charset="-128"/>
                <a:ea typeface="Arial Unicode MS" pitchFamily="34" charset="-128"/>
                <a:cs typeface="Arial Unicode MS" pitchFamily="34" charset="-128"/>
              </a:rPr>
              <a:t>Modelling</a:t>
            </a:r>
            <a:r>
              <a:rPr lang="en-US" sz="2800" dirty="0">
                <a:solidFill>
                  <a:schemeClr val="tx2"/>
                </a:solidFill>
                <a:latin typeface="Arial Unicode MS" pitchFamily="34" charset="-128"/>
                <a:ea typeface="Arial Unicode MS" pitchFamily="34" charset="-128"/>
                <a:cs typeface="Arial Unicode MS" pitchFamily="34" charset="-128"/>
              </a:rPr>
              <a:t> (DCM</a:t>
            </a:r>
            <a:r>
              <a:rPr lang="en-US" sz="2800" dirty="0" smtClean="0">
                <a:solidFill>
                  <a:schemeClr val="tx2"/>
                </a:solidFill>
                <a:latin typeface="Arial Unicode MS" pitchFamily="34" charset="-128"/>
                <a:ea typeface="Arial Unicode MS" pitchFamily="34" charset="-128"/>
                <a:cs typeface="Arial Unicode MS" pitchFamily="34" charset="-128"/>
              </a:rPr>
              <a:t>) for fMRI</a:t>
            </a:r>
            <a:endParaRPr lang="en-US" sz="2800" dirty="0">
              <a:solidFill>
                <a:schemeClr val="tx2"/>
              </a:solidFill>
              <a:latin typeface="Arial Unicode MS" pitchFamily="34" charset="-128"/>
              <a:ea typeface="Arial Unicode MS" pitchFamily="34" charset="-128"/>
              <a:cs typeface="Arial Unicode MS" pitchFamily="34" charset="-128"/>
            </a:endParaRPr>
          </a:p>
        </p:txBody>
      </p:sp>
      <p:sp>
        <p:nvSpPr>
          <p:cNvPr id="47107" name="Rectangle 104"/>
          <p:cNvSpPr>
            <a:spLocks noChangeArrowheads="1"/>
          </p:cNvSpPr>
          <p:nvPr/>
        </p:nvSpPr>
        <p:spPr bwMode="auto">
          <a:xfrm>
            <a:off x="247650" y="2039938"/>
            <a:ext cx="5503863" cy="2735262"/>
          </a:xfrm>
          <a:prstGeom prst="rect">
            <a:avLst/>
          </a:prstGeom>
          <a:noFill/>
          <a:ln w="9525">
            <a:noFill/>
            <a:miter lim="800000"/>
            <a:headEnd/>
            <a:tailEnd/>
          </a:ln>
        </p:spPr>
        <p:txBody>
          <a:bodyPr/>
          <a:lstStyle/>
          <a:p>
            <a:pPr marL="377825">
              <a:lnSpc>
                <a:spcPct val="80000"/>
              </a:lnSpc>
              <a:spcBef>
                <a:spcPct val="100000"/>
              </a:spcBef>
            </a:pPr>
            <a:r>
              <a:rPr lang="en-US" sz="2800" b="0" dirty="0" smtClean="0">
                <a:latin typeface="Arial Unicode MS" pitchFamily="34" charset="-128"/>
              </a:rPr>
              <a:t>Rosalyn Moran</a:t>
            </a:r>
            <a:r>
              <a:rPr lang="en-US" sz="2800" dirty="0" smtClean="0">
                <a:latin typeface="Arial Unicode MS" pitchFamily="34" charset="-128"/>
              </a:rPr>
              <a:t/>
            </a:r>
            <a:br>
              <a:rPr lang="en-US" sz="2800" dirty="0" smtClean="0">
                <a:latin typeface="Arial Unicode MS" pitchFamily="34" charset="-128"/>
              </a:rPr>
            </a:br>
            <a:endParaRPr lang="en-US" sz="2000" b="0" dirty="0" smtClean="0">
              <a:latin typeface="Arial Unicode MS" pitchFamily="34" charset="-128"/>
            </a:endParaRPr>
          </a:p>
          <a:p>
            <a:pPr marL="377825">
              <a:lnSpc>
                <a:spcPct val="80000"/>
              </a:lnSpc>
              <a:spcBef>
                <a:spcPct val="30000"/>
              </a:spcBef>
            </a:pPr>
            <a:r>
              <a:rPr lang="en-GB" sz="2000" b="0" dirty="0" smtClean="0">
                <a:latin typeface="Arial Unicode MS" pitchFamily="34" charset="-128"/>
              </a:rPr>
              <a:t>Virginia Tech </a:t>
            </a:r>
            <a:r>
              <a:rPr lang="en-GB" sz="2000" b="0" dirty="0" err="1" smtClean="0">
                <a:latin typeface="Arial Unicode MS" pitchFamily="34" charset="-128"/>
              </a:rPr>
              <a:t>Carilion</a:t>
            </a:r>
            <a:r>
              <a:rPr lang="en-GB" sz="2000" b="0" dirty="0" smtClean="0">
                <a:latin typeface="Arial Unicode MS" pitchFamily="34" charset="-128"/>
              </a:rPr>
              <a:t> Research Institute</a:t>
            </a:r>
            <a:endParaRPr lang="en-US" sz="2000" b="0" dirty="0" smtClean="0">
              <a:latin typeface="Arial Unicode MS" pitchFamily="34" charset="-128"/>
            </a:endParaRPr>
          </a:p>
          <a:p>
            <a:pPr marL="377825">
              <a:lnSpc>
                <a:spcPct val="80000"/>
              </a:lnSpc>
              <a:spcBef>
                <a:spcPct val="30000"/>
              </a:spcBef>
            </a:pPr>
            <a:endParaRPr lang="en-US" sz="2000" b="0" dirty="0" smtClean="0">
              <a:latin typeface="Arial Unicode MS" pitchFamily="34" charset="-128"/>
            </a:endParaRPr>
          </a:p>
          <a:p>
            <a:pPr marL="377825">
              <a:lnSpc>
                <a:spcPct val="80000"/>
              </a:lnSpc>
              <a:spcBef>
                <a:spcPct val="30000"/>
              </a:spcBef>
            </a:pPr>
            <a:endParaRPr lang="en-US" sz="2000" b="0" dirty="0" smtClean="0">
              <a:latin typeface="Arial Unicode MS" pitchFamily="34" charset="-128"/>
            </a:endParaRPr>
          </a:p>
          <a:p>
            <a:pPr marL="377825">
              <a:lnSpc>
                <a:spcPct val="80000"/>
              </a:lnSpc>
              <a:spcBef>
                <a:spcPct val="30000"/>
              </a:spcBef>
            </a:pPr>
            <a:endParaRPr lang="en-US" sz="2000" b="0" dirty="0" smtClean="0">
              <a:latin typeface="Arial Unicode MS" pitchFamily="34" charset="-128"/>
            </a:endParaRPr>
          </a:p>
          <a:p>
            <a:pPr marL="377825">
              <a:lnSpc>
                <a:spcPct val="80000"/>
              </a:lnSpc>
              <a:spcBef>
                <a:spcPct val="30000"/>
              </a:spcBef>
            </a:pPr>
            <a:r>
              <a:rPr lang="en-US" sz="2000" b="0" dirty="0" smtClean="0">
                <a:latin typeface="Arial Unicode MS" pitchFamily="34" charset="-128"/>
              </a:rPr>
              <a:t>With thanks to the FIL Methods Group</a:t>
            </a:r>
          </a:p>
          <a:p>
            <a:pPr marL="377825">
              <a:lnSpc>
                <a:spcPct val="80000"/>
              </a:lnSpc>
              <a:spcBef>
                <a:spcPct val="30000"/>
              </a:spcBef>
            </a:pPr>
            <a:r>
              <a:rPr lang="en-US" sz="2000" b="0" dirty="0" smtClean="0">
                <a:latin typeface="Arial Unicode MS" pitchFamily="34" charset="-128"/>
              </a:rPr>
              <a:t>for slides and images</a:t>
            </a:r>
            <a:endParaRPr lang="en-US" sz="2000" b="0" dirty="0">
              <a:latin typeface="Arial Unicode MS" pitchFamily="34" charset="-128"/>
            </a:endParaRPr>
          </a:p>
        </p:txBody>
      </p:sp>
      <p:sp>
        <p:nvSpPr>
          <p:cNvPr id="47108" name="Rectangle 105"/>
          <p:cNvSpPr>
            <a:spLocks noChangeArrowheads="1"/>
          </p:cNvSpPr>
          <p:nvPr/>
        </p:nvSpPr>
        <p:spPr bwMode="auto">
          <a:xfrm>
            <a:off x="222250" y="5789613"/>
            <a:ext cx="9829800" cy="935037"/>
          </a:xfrm>
          <a:prstGeom prst="rect">
            <a:avLst/>
          </a:prstGeom>
          <a:noFill/>
          <a:ln w="9525">
            <a:noFill/>
            <a:miter lim="800000"/>
            <a:headEnd/>
            <a:tailEnd/>
          </a:ln>
        </p:spPr>
        <p:txBody>
          <a:bodyPr anchor="ctr"/>
          <a:lstStyle/>
          <a:p>
            <a:pPr algn="ctr"/>
            <a:r>
              <a:rPr lang="en-US" sz="2000" b="0" dirty="0" smtClean="0">
                <a:latin typeface="Arial Unicode MS" pitchFamily="34" charset="-128"/>
              </a:rPr>
              <a:t>SPM Course, UCL</a:t>
            </a:r>
          </a:p>
          <a:p>
            <a:pPr algn="ctr"/>
            <a:r>
              <a:rPr lang="en-US" sz="2000" b="0" dirty="0" smtClean="0">
                <a:latin typeface="Arial Unicode MS" pitchFamily="34" charset="-128"/>
              </a:rPr>
              <a:t> May 2013</a:t>
            </a:r>
            <a:endParaRPr lang="en-US" sz="2000" b="0" dirty="0">
              <a:latin typeface="Arial Unicode MS" pitchFamily="34" charset="-128"/>
            </a:endParaRPr>
          </a:p>
        </p:txBody>
      </p:sp>
      <p:pic>
        <p:nvPicPr>
          <p:cNvPr id="1410155" name="Picture 107" descr="lateral"/>
          <p:cNvPicPr>
            <a:picLocks noChangeAspect="1" noChangeArrowheads="1"/>
          </p:cNvPicPr>
          <p:nvPr/>
        </p:nvPicPr>
        <p:blipFill>
          <a:blip r:embed="rId2" cstate="print"/>
          <a:srcRect/>
          <a:stretch>
            <a:fillRect/>
          </a:stretch>
        </p:blipFill>
        <p:spPr bwMode="auto">
          <a:xfrm>
            <a:off x="5937250" y="1712913"/>
            <a:ext cx="3886200" cy="3743325"/>
          </a:xfrm>
          <a:prstGeom prst="rect">
            <a:avLst/>
          </a:prstGeom>
          <a:solidFill>
            <a:srgbClr val="3366FF"/>
          </a:solidFill>
          <a:ln w="9525">
            <a:solidFill>
              <a:schemeClr val="tx1"/>
            </a:solidFill>
            <a:miter lim="800000"/>
            <a:headEnd/>
            <a:tailEnd/>
          </a:ln>
          <a:effectLst>
            <a:outerShdw dist="107763" dir="18900000" algn="ctr" rotWithShape="0">
              <a:srgbClr val="808080">
                <a:alpha val="50000"/>
              </a:srgbClr>
            </a:outerShdw>
          </a:effectLst>
        </p:spPr>
      </p:pic>
      <p:sp>
        <p:nvSpPr>
          <p:cNvPr id="47110" name="Oval 108"/>
          <p:cNvSpPr>
            <a:spLocks noChangeArrowheads="1"/>
          </p:cNvSpPr>
          <p:nvPr/>
        </p:nvSpPr>
        <p:spPr bwMode="auto">
          <a:xfrm>
            <a:off x="6657975" y="2503488"/>
            <a:ext cx="217488"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47111" name="Oval 109"/>
          <p:cNvSpPr>
            <a:spLocks noChangeArrowheads="1"/>
          </p:cNvSpPr>
          <p:nvPr/>
        </p:nvSpPr>
        <p:spPr bwMode="auto">
          <a:xfrm>
            <a:off x="6224588" y="3582988"/>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47112" name="Oval 110"/>
          <p:cNvSpPr>
            <a:spLocks noChangeArrowheads="1"/>
          </p:cNvSpPr>
          <p:nvPr/>
        </p:nvSpPr>
        <p:spPr bwMode="auto">
          <a:xfrm>
            <a:off x="7161213" y="3727450"/>
            <a:ext cx="219075"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47113" name="Oval 111"/>
          <p:cNvSpPr>
            <a:spLocks noChangeArrowheads="1"/>
          </p:cNvSpPr>
          <p:nvPr/>
        </p:nvSpPr>
        <p:spPr bwMode="auto">
          <a:xfrm>
            <a:off x="6945313" y="3151188"/>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47114" name="Oval 112"/>
          <p:cNvSpPr>
            <a:spLocks noChangeArrowheads="1"/>
          </p:cNvSpPr>
          <p:nvPr/>
        </p:nvSpPr>
        <p:spPr bwMode="auto">
          <a:xfrm>
            <a:off x="7377113" y="2647950"/>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47115" name="Oval 113"/>
          <p:cNvSpPr>
            <a:spLocks noChangeArrowheads="1"/>
          </p:cNvSpPr>
          <p:nvPr/>
        </p:nvSpPr>
        <p:spPr bwMode="auto">
          <a:xfrm>
            <a:off x="8672513" y="2611438"/>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47116" name="Oval 114"/>
          <p:cNvSpPr>
            <a:spLocks noChangeArrowheads="1"/>
          </p:cNvSpPr>
          <p:nvPr/>
        </p:nvSpPr>
        <p:spPr bwMode="auto">
          <a:xfrm>
            <a:off x="9320213" y="3079750"/>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47117" name="Oval 115"/>
          <p:cNvSpPr>
            <a:spLocks noChangeArrowheads="1"/>
          </p:cNvSpPr>
          <p:nvPr/>
        </p:nvSpPr>
        <p:spPr bwMode="auto">
          <a:xfrm>
            <a:off x="8815388" y="3367088"/>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47118" name="Oval 116"/>
          <p:cNvSpPr>
            <a:spLocks noChangeArrowheads="1"/>
          </p:cNvSpPr>
          <p:nvPr/>
        </p:nvSpPr>
        <p:spPr bwMode="auto">
          <a:xfrm>
            <a:off x="8096250" y="3656013"/>
            <a:ext cx="217488"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47119" name="Oval 117"/>
          <p:cNvSpPr>
            <a:spLocks noChangeArrowheads="1"/>
          </p:cNvSpPr>
          <p:nvPr/>
        </p:nvSpPr>
        <p:spPr bwMode="auto">
          <a:xfrm>
            <a:off x="7880350" y="3006725"/>
            <a:ext cx="217488"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47120" name="Oval 118"/>
          <p:cNvSpPr>
            <a:spLocks noChangeArrowheads="1"/>
          </p:cNvSpPr>
          <p:nvPr/>
        </p:nvSpPr>
        <p:spPr bwMode="auto">
          <a:xfrm>
            <a:off x="8166100" y="2359025"/>
            <a:ext cx="217488" cy="215900"/>
          </a:xfrm>
          <a:prstGeom prst="ellipse">
            <a:avLst/>
          </a:prstGeom>
          <a:solidFill>
            <a:srgbClr val="3366FF"/>
          </a:solidFill>
          <a:ln w="9525">
            <a:solidFill>
              <a:srgbClr val="FFFF66"/>
            </a:solidFill>
            <a:round/>
            <a:headEnd/>
            <a:tailEnd/>
          </a:ln>
        </p:spPr>
        <p:txBody>
          <a:bodyPr wrap="none" anchor="ctr"/>
          <a:lstStyle/>
          <a:p>
            <a:endParaRPr lang="en-US"/>
          </a:p>
        </p:txBody>
      </p:sp>
      <p:cxnSp>
        <p:nvCxnSpPr>
          <p:cNvPr id="47121" name="AutoShape 119"/>
          <p:cNvCxnSpPr>
            <a:cxnSpLocks noChangeShapeType="1"/>
            <a:stCxn id="47111" idx="6"/>
            <a:endCxn id="47112" idx="2"/>
          </p:cNvCxnSpPr>
          <p:nvPr/>
        </p:nvCxnSpPr>
        <p:spPr bwMode="auto">
          <a:xfrm>
            <a:off x="6442075" y="3690938"/>
            <a:ext cx="719138" cy="144462"/>
          </a:xfrm>
          <a:prstGeom prst="straightConnector1">
            <a:avLst/>
          </a:prstGeom>
          <a:noFill/>
          <a:ln w="28575">
            <a:solidFill>
              <a:srgbClr val="FFFF66"/>
            </a:solidFill>
            <a:round/>
            <a:headEnd type="arrow" w="med" len="med"/>
            <a:tailEnd type="arrow" w="med" len="med"/>
          </a:ln>
        </p:spPr>
      </p:cxnSp>
      <p:cxnSp>
        <p:nvCxnSpPr>
          <p:cNvPr id="47122" name="AutoShape 120"/>
          <p:cNvCxnSpPr>
            <a:cxnSpLocks noChangeShapeType="1"/>
            <a:stCxn id="47111" idx="0"/>
            <a:endCxn id="47110" idx="3"/>
          </p:cNvCxnSpPr>
          <p:nvPr/>
        </p:nvCxnSpPr>
        <p:spPr bwMode="auto">
          <a:xfrm flipV="1">
            <a:off x="6334125" y="2687638"/>
            <a:ext cx="355600" cy="895350"/>
          </a:xfrm>
          <a:prstGeom prst="straightConnector1">
            <a:avLst/>
          </a:prstGeom>
          <a:noFill/>
          <a:ln w="28575">
            <a:solidFill>
              <a:srgbClr val="FFFF66"/>
            </a:solidFill>
            <a:round/>
            <a:headEnd type="arrow" w="med" len="med"/>
            <a:tailEnd type="arrow" w="med" len="med"/>
          </a:ln>
        </p:spPr>
      </p:cxnSp>
      <p:cxnSp>
        <p:nvCxnSpPr>
          <p:cNvPr id="47123" name="AutoShape 121"/>
          <p:cNvCxnSpPr>
            <a:cxnSpLocks noChangeShapeType="1"/>
            <a:stCxn id="47110" idx="5"/>
            <a:endCxn id="47113" idx="1"/>
          </p:cNvCxnSpPr>
          <p:nvPr/>
        </p:nvCxnSpPr>
        <p:spPr bwMode="auto">
          <a:xfrm>
            <a:off x="6843713" y="2687638"/>
            <a:ext cx="133350" cy="495300"/>
          </a:xfrm>
          <a:prstGeom prst="straightConnector1">
            <a:avLst/>
          </a:prstGeom>
          <a:noFill/>
          <a:ln w="28575">
            <a:solidFill>
              <a:srgbClr val="FFFF66"/>
            </a:solidFill>
            <a:round/>
            <a:headEnd type="arrow" w="med" len="med"/>
            <a:tailEnd type="arrow" w="med" len="med"/>
          </a:ln>
        </p:spPr>
      </p:cxnSp>
      <p:cxnSp>
        <p:nvCxnSpPr>
          <p:cNvPr id="47124" name="AutoShape 122"/>
          <p:cNvCxnSpPr>
            <a:cxnSpLocks noChangeShapeType="1"/>
            <a:stCxn id="47113" idx="4"/>
            <a:endCxn id="47112" idx="0"/>
          </p:cNvCxnSpPr>
          <p:nvPr/>
        </p:nvCxnSpPr>
        <p:spPr bwMode="auto">
          <a:xfrm>
            <a:off x="7054850" y="3367088"/>
            <a:ext cx="215900" cy="360362"/>
          </a:xfrm>
          <a:prstGeom prst="straightConnector1">
            <a:avLst/>
          </a:prstGeom>
          <a:noFill/>
          <a:ln w="28575">
            <a:solidFill>
              <a:srgbClr val="FFFF66"/>
            </a:solidFill>
            <a:round/>
            <a:headEnd type="arrow" w="med" len="med"/>
            <a:tailEnd type="arrow" w="med" len="med"/>
          </a:ln>
        </p:spPr>
      </p:cxnSp>
      <p:cxnSp>
        <p:nvCxnSpPr>
          <p:cNvPr id="47125" name="AutoShape 123"/>
          <p:cNvCxnSpPr>
            <a:cxnSpLocks noChangeShapeType="1"/>
            <a:stCxn id="47110" idx="6"/>
            <a:endCxn id="47114" idx="2"/>
          </p:cNvCxnSpPr>
          <p:nvPr/>
        </p:nvCxnSpPr>
        <p:spPr bwMode="auto">
          <a:xfrm>
            <a:off x="6875463" y="2611438"/>
            <a:ext cx="501650" cy="144462"/>
          </a:xfrm>
          <a:prstGeom prst="straightConnector1">
            <a:avLst/>
          </a:prstGeom>
          <a:noFill/>
          <a:ln w="28575">
            <a:solidFill>
              <a:srgbClr val="FFFF66"/>
            </a:solidFill>
            <a:round/>
            <a:headEnd type="arrow" w="med" len="med"/>
            <a:tailEnd type="arrow" w="med" len="med"/>
          </a:ln>
        </p:spPr>
      </p:cxnSp>
      <p:cxnSp>
        <p:nvCxnSpPr>
          <p:cNvPr id="47126" name="AutoShape 124"/>
          <p:cNvCxnSpPr>
            <a:cxnSpLocks noChangeShapeType="1"/>
            <a:stCxn id="47110" idx="7"/>
            <a:endCxn id="47120" idx="2"/>
          </p:cNvCxnSpPr>
          <p:nvPr/>
        </p:nvCxnSpPr>
        <p:spPr bwMode="auto">
          <a:xfrm flipV="1">
            <a:off x="6843713" y="2466975"/>
            <a:ext cx="1322387" cy="68263"/>
          </a:xfrm>
          <a:prstGeom prst="straightConnector1">
            <a:avLst/>
          </a:prstGeom>
          <a:noFill/>
          <a:ln w="28575">
            <a:solidFill>
              <a:srgbClr val="FFFF66"/>
            </a:solidFill>
            <a:round/>
            <a:headEnd type="arrow" w="med" len="med"/>
            <a:tailEnd type="arrow" w="med" len="med"/>
          </a:ln>
        </p:spPr>
      </p:cxnSp>
      <p:cxnSp>
        <p:nvCxnSpPr>
          <p:cNvPr id="47127" name="AutoShape 125"/>
          <p:cNvCxnSpPr>
            <a:cxnSpLocks noChangeShapeType="1"/>
            <a:stCxn id="47112" idx="6"/>
            <a:endCxn id="47118" idx="2"/>
          </p:cNvCxnSpPr>
          <p:nvPr/>
        </p:nvCxnSpPr>
        <p:spPr bwMode="auto">
          <a:xfrm flipV="1">
            <a:off x="7380288" y="3763963"/>
            <a:ext cx="715962" cy="71437"/>
          </a:xfrm>
          <a:prstGeom prst="straightConnector1">
            <a:avLst/>
          </a:prstGeom>
          <a:noFill/>
          <a:ln w="28575">
            <a:solidFill>
              <a:srgbClr val="FFFF66"/>
            </a:solidFill>
            <a:round/>
            <a:headEnd type="arrow" w="med" len="med"/>
            <a:tailEnd type="arrow" w="med" len="med"/>
          </a:ln>
        </p:spPr>
      </p:cxnSp>
      <p:cxnSp>
        <p:nvCxnSpPr>
          <p:cNvPr id="47128" name="AutoShape 126"/>
          <p:cNvCxnSpPr>
            <a:cxnSpLocks noChangeShapeType="1"/>
            <a:stCxn id="47120" idx="4"/>
            <a:endCxn id="47119" idx="7"/>
          </p:cNvCxnSpPr>
          <p:nvPr/>
        </p:nvCxnSpPr>
        <p:spPr bwMode="auto">
          <a:xfrm flipH="1">
            <a:off x="8066088" y="2574925"/>
            <a:ext cx="209550" cy="463550"/>
          </a:xfrm>
          <a:prstGeom prst="straightConnector1">
            <a:avLst/>
          </a:prstGeom>
          <a:noFill/>
          <a:ln w="28575">
            <a:solidFill>
              <a:srgbClr val="FFFF66"/>
            </a:solidFill>
            <a:round/>
            <a:headEnd type="arrow" w="med" len="med"/>
            <a:tailEnd type="arrow" w="med" len="med"/>
          </a:ln>
        </p:spPr>
      </p:cxnSp>
      <p:cxnSp>
        <p:nvCxnSpPr>
          <p:cNvPr id="47129" name="AutoShape 127"/>
          <p:cNvCxnSpPr>
            <a:cxnSpLocks noChangeShapeType="1"/>
            <a:stCxn id="47113" idx="6"/>
            <a:endCxn id="47119" idx="2"/>
          </p:cNvCxnSpPr>
          <p:nvPr/>
        </p:nvCxnSpPr>
        <p:spPr bwMode="auto">
          <a:xfrm flipV="1">
            <a:off x="7162800" y="3114675"/>
            <a:ext cx="717550" cy="144463"/>
          </a:xfrm>
          <a:prstGeom prst="straightConnector1">
            <a:avLst/>
          </a:prstGeom>
          <a:noFill/>
          <a:ln w="28575">
            <a:solidFill>
              <a:srgbClr val="FFFF66"/>
            </a:solidFill>
            <a:round/>
            <a:headEnd/>
            <a:tailEnd type="arrow" w="med" len="med"/>
          </a:ln>
        </p:spPr>
      </p:cxnSp>
      <p:cxnSp>
        <p:nvCxnSpPr>
          <p:cNvPr id="47130" name="AutoShape 128"/>
          <p:cNvCxnSpPr>
            <a:cxnSpLocks noChangeShapeType="1"/>
            <a:stCxn id="47114" idx="6"/>
            <a:endCxn id="47120" idx="3"/>
          </p:cNvCxnSpPr>
          <p:nvPr/>
        </p:nvCxnSpPr>
        <p:spPr bwMode="auto">
          <a:xfrm flipV="1">
            <a:off x="7594600" y="2543175"/>
            <a:ext cx="603250" cy="212725"/>
          </a:xfrm>
          <a:prstGeom prst="straightConnector1">
            <a:avLst/>
          </a:prstGeom>
          <a:noFill/>
          <a:ln w="28575">
            <a:solidFill>
              <a:srgbClr val="FFFF66"/>
            </a:solidFill>
            <a:round/>
            <a:headEnd type="arrow" w="med" len="med"/>
            <a:tailEnd type="arrow" w="med" len="med"/>
          </a:ln>
        </p:spPr>
      </p:cxnSp>
      <p:cxnSp>
        <p:nvCxnSpPr>
          <p:cNvPr id="47131" name="AutoShape 129"/>
          <p:cNvCxnSpPr>
            <a:cxnSpLocks noChangeShapeType="1"/>
            <a:stCxn id="47114" idx="4"/>
            <a:endCxn id="47118" idx="1"/>
          </p:cNvCxnSpPr>
          <p:nvPr/>
        </p:nvCxnSpPr>
        <p:spPr bwMode="auto">
          <a:xfrm>
            <a:off x="7486650" y="2863850"/>
            <a:ext cx="641350" cy="823913"/>
          </a:xfrm>
          <a:prstGeom prst="straightConnector1">
            <a:avLst/>
          </a:prstGeom>
          <a:noFill/>
          <a:ln w="28575">
            <a:solidFill>
              <a:srgbClr val="FFFF66"/>
            </a:solidFill>
            <a:round/>
            <a:headEnd type="arrow" w="med" len="med"/>
            <a:tailEnd type="arrow" w="med" len="med"/>
          </a:ln>
        </p:spPr>
      </p:cxnSp>
      <p:cxnSp>
        <p:nvCxnSpPr>
          <p:cNvPr id="47132" name="AutoShape 130"/>
          <p:cNvCxnSpPr>
            <a:cxnSpLocks noChangeShapeType="1"/>
            <a:stCxn id="47120" idx="6"/>
            <a:endCxn id="47115" idx="1"/>
          </p:cNvCxnSpPr>
          <p:nvPr/>
        </p:nvCxnSpPr>
        <p:spPr bwMode="auto">
          <a:xfrm>
            <a:off x="8383588" y="2466975"/>
            <a:ext cx="320675" cy="176213"/>
          </a:xfrm>
          <a:prstGeom prst="straightConnector1">
            <a:avLst/>
          </a:prstGeom>
          <a:noFill/>
          <a:ln w="28575">
            <a:solidFill>
              <a:srgbClr val="FFFF66"/>
            </a:solidFill>
            <a:round/>
            <a:headEnd type="arrow" w="med" len="med"/>
            <a:tailEnd type="arrow" w="med" len="med"/>
          </a:ln>
        </p:spPr>
      </p:cxnSp>
      <p:cxnSp>
        <p:nvCxnSpPr>
          <p:cNvPr id="47133" name="AutoShape 131"/>
          <p:cNvCxnSpPr>
            <a:cxnSpLocks noChangeShapeType="1"/>
            <a:stCxn id="47118" idx="6"/>
            <a:endCxn id="47117" idx="3"/>
          </p:cNvCxnSpPr>
          <p:nvPr/>
        </p:nvCxnSpPr>
        <p:spPr bwMode="auto">
          <a:xfrm flipV="1">
            <a:off x="8313738" y="3551238"/>
            <a:ext cx="533400" cy="212725"/>
          </a:xfrm>
          <a:prstGeom prst="straightConnector1">
            <a:avLst/>
          </a:prstGeom>
          <a:noFill/>
          <a:ln w="28575">
            <a:solidFill>
              <a:srgbClr val="FFFF66"/>
            </a:solidFill>
            <a:round/>
            <a:headEnd type="arrow" w="med" len="med"/>
            <a:tailEnd type="arrow" w="med" len="med"/>
          </a:ln>
        </p:spPr>
      </p:cxnSp>
      <p:cxnSp>
        <p:nvCxnSpPr>
          <p:cNvPr id="47134" name="AutoShape 132"/>
          <p:cNvCxnSpPr>
            <a:cxnSpLocks noChangeShapeType="1"/>
            <a:stCxn id="47115" idx="4"/>
            <a:endCxn id="47117" idx="0"/>
          </p:cNvCxnSpPr>
          <p:nvPr/>
        </p:nvCxnSpPr>
        <p:spPr bwMode="auto">
          <a:xfrm>
            <a:off x="8782050" y="2827338"/>
            <a:ext cx="142875" cy="539750"/>
          </a:xfrm>
          <a:prstGeom prst="straightConnector1">
            <a:avLst/>
          </a:prstGeom>
          <a:noFill/>
          <a:ln w="28575">
            <a:solidFill>
              <a:srgbClr val="FFFF66"/>
            </a:solidFill>
            <a:round/>
            <a:headEnd type="arrow" w="med" len="med"/>
            <a:tailEnd type="arrow" w="med" len="med"/>
          </a:ln>
        </p:spPr>
      </p:cxnSp>
      <p:cxnSp>
        <p:nvCxnSpPr>
          <p:cNvPr id="47135" name="AutoShape 133"/>
          <p:cNvCxnSpPr>
            <a:cxnSpLocks noChangeShapeType="1"/>
            <a:stCxn id="47115" idx="5"/>
            <a:endCxn id="47116" idx="1"/>
          </p:cNvCxnSpPr>
          <p:nvPr/>
        </p:nvCxnSpPr>
        <p:spPr bwMode="auto">
          <a:xfrm>
            <a:off x="8858250" y="2795588"/>
            <a:ext cx="493713" cy="315912"/>
          </a:xfrm>
          <a:prstGeom prst="straightConnector1">
            <a:avLst/>
          </a:prstGeom>
          <a:noFill/>
          <a:ln w="28575">
            <a:solidFill>
              <a:srgbClr val="FFFF66"/>
            </a:solidFill>
            <a:round/>
            <a:headEnd type="arrow" w="med" len="med"/>
            <a:tailEnd/>
          </a:ln>
        </p:spPr>
      </p:cxnSp>
      <p:cxnSp>
        <p:nvCxnSpPr>
          <p:cNvPr id="47136" name="AutoShape 134"/>
          <p:cNvCxnSpPr>
            <a:cxnSpLocks noChangeShapeType="1"/>
            <a:stCxn id="47117" idx="6"/>
            <a:endCxn id="47116" idx="3"/>
          </p:cNvCxnSpPr>
          <p:nvPr/>
        </p:nvCxnSpPr>
        <p:spPr bwMode="auto">
          <a:xfrm flipV="1">
            <a:off x="9032875" y="3263900"/>
            <a:ext cx="319088" cy="211138"/>
          </a:xfrm>
          <a:prstGeom prst="straightConnector1">
            <a:avLst/>
          </a:prstGeom>
          <a:noFill/>
          <a:ln w="28575">
            <a:solidFill>
              <a:srgbClr val="FFFF66"/>
            </a:solidFill>
            <a:round/>
            <a:headEnd type="arrow" w="med" len="med"/>
            <a:tailEnd type="arrow" w="med" len="med"/>
          </a:ln>
        </p:spPr>
      </p:cxnSp>
      <p:cxnSp>
        <p:nvCxnSpPr>
          <p:cNvPr id="47137" name="AutoShape 135"/>
          <p:cNvCxnSpPr>
            <a:cxnSpLocks noChangeShapeType="1"/>
            <a:stCxn id="47112" idx="7"/>
            <a:endCxn id="47115" idx="3"/>
          </p:cNvCxnSpPr>
          <p:nvPr/>
        </p:nvCxnSpPr>
        <p:spPr bwMode="auto">
          <a:xfrm flipV="1">
            <a:off x="7348538" y="2795588"/>
            <a:ext cx="1355725" cy="963612"/>
          </a:xfrm>
          <a:prstGeom prst="straightConnector1">
            <a:avLst/>
          </a:prstGeom>
          <a:noFill/>
          <a:ln w="28575">
            <a:solidFill>
              <a:srgbClr val="FFFF66"/>
            </a:solidFill>
            <a:round/>
            <a:headEnd type="arrow" w="med" len="med"/>
            <a:tailEnd/>
          </a:ln>
        </p:spPr>
      </p:cxn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69938" y="222250"/>
            <a:ext cx="8743950" cy="868363"/>
          </a:xfrm>
          <a:prstGeom prst="rect">
            <a:avLst/>
          </a:prstGeom>
          <a:noFill/>
          <a:ln w="9525">
            <a:noFill/>
            <a:miter lim="800000"/>
            <a:headEnd/>
            <a:tailEnd/>
          </a:ln>
        </p:spPr>
        <p:txBody>
          <a:bodyPr lIns="0" tIns="0" rIns="0" bIns="0" anchor="ctr"/>
          <a:lstStyle/>
          <a:p>
            <a:pPr algn="ctr"/>
            <a:r>
              <a:rPr lang="de-DE" sz="3200">
                <a:latin typeface="Arial Unicode MS" pitchFamily="34" charset="-128"/>
              </a:rPr>
              <a:t>Overview</a:t>
            </a:r>
          </a:p>
        </p:txBody>
      </p:sp>
      <p:sp>
        <p:nvSpPr>
          <p:cNvPr id="35843" name="Rectangle 3"/>
          <p:cNvSpPr>
            <a:spLocks noChangeArrowheads="1"/>
          </p:cNvSpPr>
          <p:nvPr/>
        </p:nvSpPr>
        <p:spPr bwMode="auto">
          <a:xfrm>
            <a:off x="822325" y="1250950"/>
            <a:ext cx="9136063" cy="5187950"/>
          </a:xfrm>
          <a:prstGeom prst="rect">
            <a:avLst/>
          </a:prstGeom>
          <a:noFill/>
          <a:ln w="9525">
            <a:noFill/>
            <a:miter lim="800000"/>
            <a:headEnd/>
            <a:tailEnd/>
          </a:ln>
        </p:spPr>
        <p:txBody>
          <a:bodyPr/>
          <a:lstStyle/>
          <a:p>
            <a:pPr marL="342900" indent="-342900">
              <a:spcBef>
                <a:spcPct val="80000"/>
              </a:spcBef>
              <a:buFontTx/>
              <a:buChar char="•"/>
            </a:pPr>
            <a:r>
              <a:rPr lang="de-DE" sz="2400" b="0" dirty="0" smtClean="0">
                <a:latin typeface="Arial Unicode MS" pitchFamily="34" charset="-128"/>
              </a:rPr>
              <a:t>Dynamic </a:t>
            </a:r>
            <a:r>
              <a:rPr lang="de-DE" sz="2400" b="0" dirty="0">
                <a:latin typeface="Arial Unicode MS" pitchFamily="34" charset="-128"/>
              </a:rPr>
              <a:t>causal models (DCMs)</a:t>
            </a:r>
          </a:p>
          <a:p>
            <a:pPr marL="742950" lvl="1" indent="-285750">
              <a:spcBef>
                <a:spcPct val="30000"/>
              </a:spcBef>
              <a:buFontTx/>
              <a:buChar char="–"/>
            </a:pPr>
            <a:r>
              <a:rPr lang="de-DE" sz="2000" b="0" dirty="0">
                <a:latin typeface="Arial Unicode MS" pitchFamily="34" charset="-128"/>
              </a:rPr>
              <a:t>Basic idea</a:t>
            </a:r>
          </a:p>
          <a:p>
            <a:pPr marL="742950" lvl="1" indent="-285750">
              <a:spcBef>
                <a:spcPct val="30000"/>
              </a:spcBef>
              <a:buFontTx/>
              <a:buChar char="–"/>
            </a:pPr>
            <a:r>
              <a:rPr lang="de-DE" sz="2000" b="0" dirty="0">
                <a:latin typeface="Arial Unicode MS" pitchFamily="34" charset="-128"/>
              </a:rPr>
              <a:t>Neural level</a:t>
            </a:r>
          </a:p>
          <a:p>
            <a:pPr marL="742950" lvl="1" indent="-285750">
              <a:spcBef>
                <a:spcPct val="30000"/>
              </a:spcBef>
              <a:buFontTx/>
              <a:buChar char="–"/>
            </a:pPr>
            <a:r>
              <a:rPr lang="de-DE" sz="2000" b="0" dirty="0">
                <a:latin typeface="Arial Unicode MS" pitchFamily="34" charset="-128"/>
              </a:rPr>
              <a:t>Hemodynamic level</a:t>
            </a:r>
          </a:p>
          <a:p>
            <a:pPr marL="742950" lvl="1" indent="-285750">
              <a:spcBef>
                <a:spcPct val="30000"/>
              </a:spcBef>
              <a:buFontTx/>
              <a:buChar char="–"/>
            </a:pPr>
            <a:r>
              <a:rPr lang="de-DE" sz="2000" b="0" dirty="0">
                <a:latin typeface="Arial Unicode MS" pitchFamily="34" charset="-128"/>
              </a:rPr>
              <a:t>Parameter estimation, priors &amp; inference</a:t>
            </a:r>
          </a:p>
          <a:p>
            <a:pPr marL="342900" indent="-342900">
              <a:spcBef>
                <a:spcPct val="80000"/>
              </a:spcBef>
              <a:buFontTx/>
              <a:buChar char="•"/>
            </a:pPr>
            <a:r>
              <a:rPr lang="de-DE" sz="2400" b="0" dirty="0">
                <a:latin typeface="Arial Unicode MS" pitchFamily="34" charset="-128"/>
              </a:rPr>
              <a:t>Applications of DCM to fMRI </a:t>
            </a:r>
            <a:r>
              <a:rPr lang="de-DE" sz="2400" b="0" dirty="0" smtClean="0">
                <a:latin typeface="Arial Unicode MS" pitchFamily="34" charset="-128"/>
              </a:rPr>
              <a:t>data</a:t>
            </a:r>
          </a:p>
          <a:p>
            <a:pPr marL="342900" indent="-342900">
              <a:spcBef>
                <a:spcPct val="80000"/>
              </a:spcBef>
            </a:pPr>
            <a:r>
              <a:rPr lang="de-DE" sz="2000" b="0" dirty="0" smtClean="0">
                <a:latin typeface="Arial Unicode MS" pitchFamily="34" charset="-128"/>
              </a:rPr>
              <a:t>     - Attention to Motion</a:t>
            </a:r>
          </a:p>
          <a:p>
            <a:pPr marL="342900" indent="-342900">
              <a:spcBef>
                <a:spcPct val="80000"/>
              </a:spcBef>
            </a:pPr>
            <a:r>
              <a:rPr lang="de-DE" sz="2000" b="0" dirty="0" smtClean="0">
                <a:latin typeface="Arial Unicode MS" pitchFamily="34" charset="-128"/>
              </a:rPr>
              <a:t>     - The Status Quo Bias</a:t>
            </a:r>
            <a:endParaRPr lang="de-DE" sz="2000" b="0" dirty="0">
              <a:latin typeface="Arial Unicode MS" pitchFamily="34" charset="-128"/>
            </a:endParaRPr>
          </a:p>
          <a:p>
            <a:pPr marL="742950" lvl="1" indent="-285750">
              <a:spcBef>
                <a:spcPct val="80000"/>
              </a:spcBef>
              <a:buFontTx/>
              <a:buChar char="–"/>
            </a:pPr>
            <a:endParaRPr lang="de-DE" sz="2000" b="0" dirty="0">
              <a:latin typeface="Arial Unicode MS" pitchFamily="34" charset="-128"/>
            </a:endParaRPr>
          </a:p>
        </p:txBody>
      </p:sp>
      <p:sp>
        <p:nvSpPr>
          <p:cNvPr id="4" name="Rectangle 4"/>
          <p:cNvSpPr>
            <a:spLocks noChangeArrowheads="1"/>
          </p:cNvSpPr>
          <p:nvPr/>
        </p:nvSpPr>
        <p:spPr bwMode="auto">
          <a:xfrm>
            <a:off x="664888" y="2050666"/>
            <a:ext cx="9001125" cy="442912"/>
          </a:xfrm>
          <a:prstGeom prst="rect">
            <a:avLst/>
          </a:prstGeom>
          <a:noFill/>
          <a:ln w="38100">
            <a:solidFill>
              <a:srgbClr val="3333FF"/>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9" name="AutoShape 2"/>
          <p:cNvCxnSpPr>
            <a:cxnSpLocks noChangeShapeType="1"/>
            <a:stCxn id="4136" idx="3"/>
            <a:endCxn id="4105" idx="0"/>
          </p:cNvCxnSpPr>
          <p:nvPr/>
        </p:nvCxnSpPr>
        <p:spPr bwMode="auto">
          <a:xfrm flipH="1">
            <a:off x="3535970" y="4821132"/>
            <a:ext cx="428625" cy="446087"/>
          </a:xfrm>
          <a:prstGeom prst="straightConnector1">
            <a:avLst/>
          </a:prstGeom>
          <a:noFill/>
          <a:ln w="38100">
            <a:solidFill>
              <a:schemeClr val="tx1"/>
            </a:solidFill>
            <a:prstDash val="sysDot"/>
            <a:round/>
            <a:headEnd type="triangle" w="med" len="med"/>
            <a:tailEnd/>
          </a:ln>
        </p:spPr>
      </p:cxnSp>
      <p:cxnSp>
        <p:nvCxnSpPr>
          <p:cNvPr id="4100" name="AutoShape 3"/>
          <p:cNvCxnSpPr>
            <a:cxnSpLocks noChangeShapeType="1"/>
            <a:stCxn id="4130" idx="3"/>
            <a:endCxn id="4136" idx="1"/>
          </p:cNvCxnSpPr>
          <p:nvPr/>
        </p:nvCxnSpPr>
        <p:spPr bwMode="auto">
          <a:xfrm>
            <a:off x="3961420" y="3381269"/>
            <a:ext cx="3175" cy="930275"/>
          </a:xfrm>
          <a:prstGeom prst="straightConnector1">
            <a:avLst/>
          </a:prstGeom>
          <a:noFill/>
          <a:ln w="38100">
            <a:solidFill>
              <a:schemeClr val="tx1"/>
            </a:solidFill>
            <a:round/>
            <a:headEnd type="triangle" w="med" len="med"/>
            <a:tailEnd/>
          </a:ln>
        </p:spPr>
      </p:cxnSp>
      <p:cxnSp>
        <p:nvCxnSpPr>
          <p:cNvPr id="4101" name="AutoShape 4"/>
          <p:cNvCxnSpPr>
            <a:cxnSpLocks noChangeShapeType="1"/>
            <a:stCxn id="4134" idx="5"/>
            <a:endCxn id="4106" idx="0"/>
          </p:cNvCxnSpPr>
          <p:nvPr/>
        </p:nvCxnSpPr>
        <p:spPr bwMode="auto">
          <a:xfrm>
            <a:off x="5912458" y="4822719"/>
            <a:ext cx="444500" cy="444500"/>
          </a:xfrm>
          <a:prstGeom prst="straightConnector1">
            <a:avLst/>
          </a:prstGeom>
          <a:noFill/>
          <a:ln w="38100">
            <a:solidFill>
              <a:schemeClr val="tx1"/>
            </a:solidFill>
            <a:prstDash val="sysDot"/>
            <a:round/>
            <a:headEnd type="triangle" w="med" len="med"/>
            <a:tailEnd/>
          </a:ln>
        </p:spPr>
      </p:cxnSp>
      <p:grpSp>
        <p:nvGrpSpPr>
          <p:cNvPr id="4102" name="Group 5"/>
          <p:cNvGrpSpPr>
            <a:grpSpLocks/>
          </p:cNvGrpSpPr>
          <p:nvPr/>
        </p:nvGrpSpPr>
        <p:grpSpPr bwMode="auto">
          <a:xfrm>
            <a:off x="3859820" y="4206769"/>
            <a:ext cx="717550" cy="719138"/>
            <a:chOff x="409" y="3119"/>
            <a:chExt cx="453" cy="453"/>
          </a:xfrm>
        </p:grpSpPr>
        <p:sp>
          <p:nvSpPr>
            <p:cNvPr id="4136" name="Oval 6"/>
            <p:cNvSpPr>
              <a:spLocks noChangeAspect="1" noChangeArrowheads="1"/>
            </p:cNvSpPr>
            <p:nvPr/>
          </p:nvSpPr>
          <p:spPr bwMode="auto">
            <a:xfrm>
              <a:off x="409"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4137" name="Text Box 7"/>
            <p:cNvSpPr txBox="1">
              <a:spLocks noChangeArrowheads="1"/>
            </p:cNvSpPr>
            <p:nvPr/>
          </p:nvSpPr>
          <p:spPr bwMode="auto">
            <a:xfrm>
              <a:off x="484" y="3156"/>
              <a:ext cx="310" cy="366"/>
            </a:xfrm>
            <a:prstGeom prst="rect">
              <a:avLst/>
            </a:prstGeom>
            <a:noFill/>
            <a:ln w="9525">
              <a:noFill/>
              <a:miter lim="800000"/>
              <a:headEnd/>
              <a:tailEnd/>
            </a:ln>
          </p:spPr>
          <p:txBody>
            <a:bodyPr wrap="none">
              <a:spAutoFit/>
            </a:bodyPr>
            <a:lstStyle/>
            <a:p>
              <a:pPr algn="ctr" eaLnBrk="0" hangingPunct="0"/>
              <a:r>
                <a:rPr lang="de-DE" sz="1600"/>
                <a:t>LG</a:t>
              </a:r>
            </a:p>
            <a:p>
              <a:pPr algn="ctr" eaLnBrk="0" hangingPunct="0"/>
              <a:r>
                <a:rPr lang="de-DE" sz="1600"/>
                <a:t>left</a:t>
              </a:r>
            </a:p>
          </p:txBody>
        </p:sp>
      </p:grpSp>
      <p:grpSp>
        <p:nvGrpSpPr>
          <p:cNvPr id="4103" name="Group 8"/>
          <p:cNvGrpSpPr>
            <a:grpSpLocks/>
          </p:cNvGrpSpPr>
          <p:nvPr/>
        </p:nvGrpSpPr>
        <p:grpSpPr bwMode="auto">
          <a:xfrm>
            <a:off x="5298095" y="4208357"/>
            <a:ext cx="719138" cy="719137"/>
            <a:chOff x="841" y="3119"/>
            <a:chExt cx="453" cy="453"/>
          </a:xfrm>
        </p:grpSpPr>
        <p:sp>
          <p:nvSpPr>
            <p:cNvPr id="4134" name="Oval 9"/>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4135" name="Text Box 10"/>
            <p:cNvSpPr txBox="1">
              <a:spLocks noChangeArrowheads="1"/>
            </p:cNvSpPr>
            <p:nvPr/>
          </p:nvSpPr>
          <p:spPr bwMode="auto">
            <a:xfrm>
              <a:off x="865" y="3156"/>
              <a:ext cx="401" cy="366"/>
            </a:xfrm>
            <a:prstGeom prst="rect">
              <a:avLst/>
            </a:prstGeom>
            <a:noFill/>
            <a:ln w="9525">
              <a:noFill/>
              <a:miter lim="800000"/>
              <a:headEnd/>
              <a:tailEnd/>
            </a:ln>
          </p:spPr>
          <p:txBody>
            <a:bodyPr wrap="none">
              <a:spAutoFit/>
            </a:bodyPr>
            <a:lstStyle/>
            <a:p>
              <a:pPr algn="ctr" eaLnBrk="0" hangingPunct="0"/>
              <a:r>
                <a:rPr lang="de-DE" sz="1600" dirty="0"/>
                <a:t>LG</a:t>
              </a:r>
            </a:p>
            <a:p>
              <a:pPr algn="ctr" eaLnBrk="0" hangingPunct="0"/>
              <a:r>
                <a:rPr lang="de-DE" sz="1600" dirty="0" err="1"/>
                <a:t>right</a:t>
              </a:r>
              <a:endParaRPr lang="de-DE" sz="1600" dirty="0"/>
            </a:p>
          </p:txBody>
        </p:sp>
      </p:grpSp>
      <p:cxnSp>
        <p:nvCxnSpPr>
          <p:cNvPr id="4104" name="AutoShape 11"/>
          <p:cNvCxnSpPr>
            <a:cxnSpLocks noChangeShapeType="1"/>
            <a:stCxn id="4136" idx="5"/>
            <a:endCxn id="4134" idx="3"/>
          </p:cNvCxnSpPr>
          <p:nvPr/>
        </p:nvCxnSpPr>
        <p:spPr bwMode="auto">
          <a:xfrm>
            <a:off x="4472595" y="4821132"/>
            <a:ext cx="930275" cy="1587"/>
          </a:xfrm>
          <a:prstGeom prst="straightConnector1">
            <a:avLst/>
          </a:prstGeom>
          <a:noFill/>
          <a:ln w="38100">
            <a:solidFill>
              <a:schemeClr val="tx1"/>
            </a:solidFill>
            <a:round/>
            <a:headEnd/>
            <a:tailEnd type="triangle" w="med" len="med"/>
          </a:ln>
        </p:spPr>
      </p:cxnSp>
      <p:sp>
        <p:nvSpPr>
          <p:cNvPr id="4105" name="Text Box 12"/>
          <p:cNvSpPr txBox="1">
            <a:spLocks noChangeArrowheads="1"/>
          </p:cNvSpPr>
          <p:nvPr/>
        </p:nvSpPr>
        <p:spPr bwMode="auto">
          <a:xfrm>
            <a:off x="3188308" y="5267219"/>
            <a:ext cx="693737" cy="368300"/>
          </a:xfrm>
          <a:prstGeom prst="rect">
            <a:avLst/>
          </a:prstGeom>
          <a:noFill/>
          <a:ln w="9525">
            <a:noFill/>
            <a:miter lim="800000"/>
            <a:headEnd/>
            <a:tailEnd/>
          </a:ln>
        </p:spPr>
        <p:txBody>
          <a:bodyPr wrap="none" tIns="18000">
            <a:spAutoFit/>
          </a:bodyPr>
          <a:lstStyle/>
          <a:p>
            <a:r>
              <a:rPr lang="de-DE" sz="2000"/>
              <a:t>RVF</a:t>
            </a:r>
          </a:p>
        </p:txBody>
      </p:sp>
      <p:sp>
        <p:nvSpPr>
          <p:cNvPr id="4106" name="Text Box 13"/>
          <p:cNvSpPr txBox="1">
            <a:spLocks noChangeArrowheads="1"/>
          </p:cNvSpPr>
          <p:nvPr/>
        </p:nvSpPr>
        <p:spPr bwMode="auto">
          <a:xfrm>
            <a:off x="6023583" y="5267219"/>
            <a:ext cx="665162" cy="368300"/>
          </a:xfrm>
          <a:prstGeom prst="rect">
            <a:avLst/>
          </a:prstGeom>
          <a:noFill/>
          <a:ln w="9525">
            <a:noFill/>
            <a:miter lim="800000"/>
            <a:headEnd/>
            <a:tailEnd/>
          </a:ln>
        </p:spPr>
        <p:txBody>
          <a:bodyPr wrap="none" tIns="18000">
            <a:spAutoFit/>
          </a:bodyPr>
          <a:lstStyle/>
          <a:p>
            <a:r>
              <a:rPr lang="de-DE" sz="2000"/>
              <a:t>LVF</a:t>
            </a:r>
          </a:p>
        </p:txBody>
      </p:sp>
      <p:grpSp>
        <p:nvGrpSpPr>
          <p:cNvPr id="4107" name="Group 14"/>
          <p:cNvGrpSpPr>
            <a:grpSpLocks/>
          </p:cNvGrpSpPr>
          <p:nvPr/>
        </p:nvGrpSpPr>
        <p:grpSpPr bwMode="auto">
          <a:xfrm>
            <a:off x="5298095" y="2766907"/>
            <a:ext cx="719138" cy="719137"/>
            <a:chOff x="841" y="3119"/>
            <a:chExt cx="453" cy="453"/>
          </a:xfrm>
        </p:grpSpPr>
        <p:sp>
          <p:nvSpPr>
            <p:cNvPr id="4132" name="Oval 15"/>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4133" name="Text Box 16"/>
            <p:cNvSpPr txBox="1">
              <a:spLocks noChangeArrowheads="1"/>
            </p:cNvSpPr>
            <p:nvPr/>
          </p:nvSpPr>
          <p:spPr bwMode="auto">
            <a:xfrm>
              <a:off x="864" y="3156"/>
              <a:ext cx="401" cy="366"/>
            </a:xfrm>
            <a:prstGeom prst="rect">
              <a:avLst/>
            </a:prstGeom>
            <a:noFill/>
            <a:ln w="9525">
              <a:noFill/>
              <a:miter lim="800000"/>
              <a:headEnd/>
              <a:tailEnd/>
            </a:ln>
          </p:spPr>
          <p:txBody>
            <a:bodyPr wrap="none">
              <a:spAutoFit/>
            </a:bodyPr>
            <a:lstStyle/>
            <a:p>
              <a:pPr algn="ctr" eaLnBrk="0" hangingPunct="0"/>
              <a:r>
                <a:rPr lang="de-DE" sz="1600"/>
                <a:t>FG</a:t>
              </a:r>
            </a:p>
            <a:p>
              <a:pPr algn="ctr" eaLnBrk="0" hangingPunct="0"/>
              <a:r>
                <a:rPr lang="de-DE" sz="1600"/>
                <a:t>right</a:t>
              </a:r>
            </a:p>
          </p:txBody>
        </p:sp>
      </p:grpSp>
      <p:cxnSp>
        <p:nvCxnSpPr>
          <p:cNvPr id="4108" name="AutoShape 17"/>
          <p:cNvCxnSpPr>
            <a:cxnSpLocks noChangeShapeType="1"/>
            <a:stCxn id="4132" idx="3"/>
            <a:endCxn id="4134" idx="1"/>
          </p:cNvCxnSpPr>
          <p:nvPr/>
        </p:nvCxnSpPr>
        <p:spPr bwMode="auto">
          <a:xfrm>
            <a:off x="5402870" y="3381269"/>
            <a:ext cx="0" cy="931863"/>
          </a:xfrm>
          <a:prstGeom prst="straightConnector1">
            <a:avLst/>
          </a:prstGeom>
          <a:noFill/>
          <a:ln w="38100">
            <a:solidFill>
              <a:schemeClr val="tx1"/>
            </a:solidFill>
            <a:round/>
            <a:headEnd type="triangle" w="med" len="med"/>
            <a:tailEnd/>
          </a:ln>
        </p:spPr>
      </p:cxnSp>
      <p:grpSp>
        <p:nvGrpSpPr>
          <p:cNvPr id="4109" name="Group 18"/>
          <p:cNvGrpSpPr>
            <a:grpSpLocks/>
          </p:cNvGrpSpPr>
          <p:nvPr/>
        </p:nvGrpSpPr>
        <p:grpSpPr bwMode="auto">
          <a:xfrm>
            <a:off x="3856645" y="2766907"/>
            <a:ext cx="719138" cy="719137"/>
            <a:chOff x="841" y="3119"/>
            <a:chExt cx="453" cy="453"/>
          </a:xfrm>
        </p:grpSpPr>
        <p:sp>
          <p:nvSpPr>
            <p:cNvPr id="4130" name="Oval 19"/>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4131" name="Text Box 20"/>
            <p:cNvSpPr txBox="1">
              <a:spLocks noChangeArrowheads="1"/>
            </p:cNvSpPr>
            <p:nvPr/>
          </p:nvSpPr>
          <p:spPr bwMode="auto">
            <a:xfrm>
              <a:off x="911" y="3156"/>
              <a:ext cx="309" cy="366"/>
            </a:xfrm>
            <a:prstGeom prst="rect">
              <a:avLst/>
            </a:prstGeom>
            <a:noFill/>
            <a:ln w="9525">
              <a:noFill/>
              <a:miter lim="800000"/>
              <a:headEnd/>
              <a:tailEnd/>
            </a:ln>
          </p:spPr>
          <p:txBody>
            <a:bodyPr wrap="none">
              <a:spAutoFit/>
            </a:bodyPr>
            <a:lstStyle/>
            <a:p>
              <a:pPr algn="ctr" eaLnBrk="0" hangingPunct="0"/>
              <a:r>
                <a:rPr lang="de-DE" sz="1600"/>
                <a:t>FG</a:t>
              </a:r>
            </a:p>
            <a:p>
              <a:pPr algn="ctr" eaLnBrk="0" hangingPunct="0"/>
              <a:r>
                <a:rPr lang="de-DE" sz="1600"/>
                <a:t>left</a:t>
              </a:r>
            </a:p>
          </p:txBody>
        </p:sp>
      </p:grpSp>
      <p:cxnSp>
        <p:nvCxnSpPr>
          <p:cNvPr id="4110" name="AutoShape 21"/>
          <p:cNvCxnSpPr>
            <a:cxnSpLocks noChangeShapeType="1"/>
            <a:stCxn id="4134" idx="1"/>
            <a:endCxn id="4136" idx="7"/>
          </p:cNvCxnSpPr>
          <p:nvPr/>
        </p:nvCxnSpPr>
        <p:spPr bwMode="auto">
          <a:xfrm flipH="1" flipV="1">
            <a:off x="4472595" y="4311544"/>
            <a:ext cx="930275" cy="1588"/>
          </a:xfrm>
          <a:prstGeom prst="straightConnector1">
            <a:avLst/>
          </a:prstGeom>
          <a:noFill/>
          <a:ln w="38100">
            <a:solidFill>
              <a:schemeClr val="tx1"/>
            </a:solidFill>
            <a:round/>
            <a:headEnd/>
            <a:tailEnd type="triangle" w="med" len="med"/>
          </a:ln>
        </p:spPr>
      </p:cxnSp>
      <p:cxnSp>
        <p:nvCxnSpPr>
          <p:cNvPr id="4111" name="AutoShape 22"/>
          <p:cNvCxnSpPr>
            <a:cxnSpLocks noChangeShapeType="1"/>
            <a:stCxn id="4134" idx="7"/>
            <a:endCxn id="4132" idx="5"/>
          </p:cNvCxnSpPr>
          <p:nvPr/>
        </p:nvCxnSpPr>
        <p:spPr bwMode="auto">
          <a:xfrm flipV="1">
            <a:off x="5912458" y="3381269"/>
            <a:ext cx="0" cy="931863"/>
          </a:xfrm>
          <a:prstGeom prst="straightConnector1">
            <a:avLst/>
          </a:prstGeom>
          <a:noFill/>
          <a:ln w="38100">
            <a:solidFill>
              <a:schemeClr val="tx1"/>
            </a:solidFill>
            <a:round/>
            <a:headEnd type="triangle" w="med" len="med"/>
            <a:tailEnd/>
          </a:ln>
        </p:spPr>
      </p:cxnSp>
      <p:cxnSp>
        <p:nvCxnSpPr>
          <p:cNvPr id="4112" name="AutoShape 23"/>
          <p:cNvCxnSpPr>
            <a:cxnSpLocks noChangeShapeType="1"/>
            <a:stCxn id="4136" idx="7"/>
            <a:endCxn id="4130" idx="5"/>
          </p:cNvCxnSpPr>
          <p:nvPr/>
        </p:nvCxnSpPr>
        <p:spPr bwMode="auto">
          <a:xfrm flipH="1" flipV="1">
            <a:off x="4471008" y="3381269"/>
            <a:ext cx="1587" cy="930275"/>
          </a:xfrm>
          <a:prstGeom prst="straightConnector1">
            <a:avLst/>
          </a:prstGeom>
          <a:noFill/>
          <a:ln w="38100">
            <a:solidFill>
              <a:schemeClr val="tx1"/>
            </a:solidFill>
            <a:round/>
            <a:headEnd type="triangle" w="med" len="med"/>
            <a:tailEnd/>
          </a:ln>
        </p:spPr>
      </p:cxnSp>
      <p:cxnSp>
        <p:nvCxnSpPr>
          <p:cNvPr id="4113" name="AutoShape 24"/>
          <p:cNvCxnSpPr>
            <a:cxnSpLocks noChangeShapeType="1"/>
            <a:stCxn id="4132" idx="1"/>
            <a:endCxn id="4130" idx="7"/>
          </p:cNvCxnSpPr>
          <p:nvPr/>
        </p:nvCxnSpPr>
        <p:spPr bwMode="auto">
          <a:xfrm flipH="1">
            <a:off x="4471008" y="2871682"/>
            <a:ext cx="931862" cy="0"/>
          </a:xfrm>
          <a:prstGeom prst="straightConnector1">
            <a:avLst/>
          </a:prstGeom>
          <a:noFill/>
          <a:ln w="38100">
            <a:solidFill>
              <a:schemeClr val="tx1"/>
            </a:solidFill>
            <a:round/>
            <a:headEnd/>
            <a:tailEnd type="triangle" w="med" len="med"/>
          </a:ln>
        </p:spPr>
      </p:cxnSp>
      <p:cxnSp>
        <p:nvCxnSpPr>
          <p:cNvPr id="4114" name="AutoShape 25"/>
          <p:cNvCxnSpPr>
            <a:cxnSpLocks noChangeShapeType="1"/>
            <a:stCxn id="4130" idx="5"/>
            <a:endCxn id="4132" idx="3"/>
          </p:cNvCxnSpPr>
          <p:nvPr/>
        </p:nvCxnSpPr>
        <p:spPr bwMode="auto">
          <a:xfrm>
            <a:off x="4471008" y="3381269"/>
            <a:ext cx="931862" cy="0"/>
          </a:xfrm>
          <a:prstGeom prst="straightConnector1">
            <a:avLst/>
          </a:prstGeom>
          <a:noFill/>
          <a:ln w="38100">
            <a:solidFill>
              <a:schemeClr val="tx1"/>
            </a:solidFill>
            <a:round/>
            <a:headEnd/>
            <a:tailEnd type="triangle" w="med" len="med"/>
          </a:ln>
        </p:spPr>
      </p:cxnSp>
      <p:sp>
        <p:nvSpPr>
          <p:cNvPr id="4115" name="Text Box 26"/>
          <p:cNvSpPr txBox="1">
            <a:spLocks noChangeArrowheads="1"/>
          </p:cNvSpPr>
          <p:nvPr/>
        </p:nvSpPr>
        <p:spPr bwMode="auto">
          <a:xfrm>
            <a:off x="6725258" y="2784369"/>
            <a:ext cx="2230574" cy="2308324"/>
          </a:xfrm>
          <a:prstGeom prst="rect">
            <a:avLst/>
          </a:prstGeom>
          <a:noFill/>
          <a:ln w="9525">
            <a:noFill/>
            <a:miter lim="800000"/>
            <a:headEnd/>
            <a:tailEnd/>
          </a:ln>
        </p:spPr>
        <p:txBody>
          <a:bodyPr wrap="none">
            <a:spAutoFit/>
          </a:bodyPr>
          <a:lstStyle/>
          <a:p>
            <a:r>
              <a:rPr lang="de-DE" sz="1800" b="0" dirty="0" smtClean="0"/>
              <a:t>Visual </a:t>
            </a:r>
            <a:r>
              <a:rPr lang="de-DE" sz="1800" b="0" dirty="0" err="1"/>
              <a:t>input</a:t>
            </a:r>
            <a:r>
              <a:rPr lang="de-DE" sz="1800" b="0" dirty="0"/>
              <a:t> in </a:t>
            </a:r>
            <a:r>
              <a:rPr lang="de-DE" sz="1800" b="0" dirty="0" err="1"/>
              <a:t>the</a:t>
            </a:r>
            <a:r>
              <a:rPr lang="de-DE" sz="1800" b="0" dirty="0"/>
              <a:t>  </a:t>
            </a:r>
            <a:br>
              <a:rPr lang="de-DE" sz="1800" b="0" dirty="0"/>
            </a:br>
            <a:r>
              <a:rPr lang="de-DE" sz="1800" b="0" dirty="0"/>
              <a:t> - </a:t>
            </a:r>
            <a:r>
              <a:rPr lang="de-DE" sz="1800" b="0" dirty="0" err="1"/>
              <a:t>left</a:t>
            </a:r>
            <a:r>
              <a:rPr lang="de-DE" sz="1800" b="0" dirty="0"/>
              <a:t> (LVF)</a:t>
            </a:r>
            <a:br>
              <a:rPr lang="de-DE" sz="1800" b="0" dirty="0"/>
            </a:br>
            <a:r>
              <a:rPr lang="de-DE" sz="1800" b="0" dirty="0"/>
              <a:t> - </a:t>
            </a:r>
            <a:r>
              <a:rPr lang="de-DE" sz="1800" b="0" dirty="0" err="1"/>
              <a:t>right</a:t>
            </a:r>
            <a:r>
              <a:rPr lang="de-DE" sz="1800" b="0" dirty="0"/>
              <a:t> (RVF)</a:t>
            </a:r>
            <a:br>
              <a:rPr lang="de-DE" sz="1800" b="0" dirty="0"/>
            </a:br>
            <a:r>
              <a:rPr lang="de-DE" sz="1800" b="0" dirty="0" err="1"/>
              <a:t>visual</a:t>
            </a:r>
            <a:r>
              <a:rPr lang="de-DE" sz="1800" b="0" dirty="0"/>
              <a:t> </a:t>
            </a:r>
            <a:r>
              <a:rPr lang="de-DE" sz="1800" b="0" dirty="0" err="1"/>
              <a:t>field</a:t>
            </a:r>
            <a:r>
              <a:rPr lang="de-DE" sz="1800" b="0" dirty="0" smtClean="0"/>
              <a:t>.</a:t>
            </a:r>
          </a:p>
          <a:p>
            <a:endParaRPr lang="de-DE" sz="1800" b="0" dirty="0"/>
          </a:p>
          <a:p>
            <a:r>
              <a:rPr lang="de-DE" sz="1800" b="0" dirty="0"/>
              <a:t>LG = </a:t>
            </a:r>
            <a:r>
              <a:rPr lang="de-DE" sz="1800" b="0" dirty="0" err="1"/>
              <a:t>lingual</a:t>
            </a:r>
            <a:r>
              <a:rPr lang="de-DE" sz="1800" b="0" dirty="0"/>
              <a:t> </a:t>
            </a:r>
            <a:r>
              <a:rPr lang="de-DE" sz="1800" b="0" dirty="0" err="1"/>
              <a:t>gyrus</a:t>
            </a:r>
            <a:endParaRPr lang="de-DE" sz="1800" b="0" dirty="0"/>
          </a:p>
          <a:p>
            <a:r>
              <a:rPr lang="de-DE" sz="1800" b="0" dirty="0"/>
              <a:t>FG = </a:t>
            </a:r>
            <a:r>
              <a:rPr lang="de-DE" sz="1800" b="0" dirty="0" err="1"/>
              <a:t>fusiform</a:t>
            </a:r>
            <a:r>
              <a:rPr lang="de-DE" sz="1800" b="0" dirty="0"/>
              <a:t> </a:t>
            </a:r>
            <a:r>
              <a:rPr lang="de-DE" sz="1800" b="0" dirty="0" err="1"/>
              <a:t>gyrus</a:t>
            </a:r>
            <a:endParaRPr lang="de-DE" sz="1800" b="0" dirty="0"/>
          </a:p>
          <a:p>
            <a:endParaRPr lang="de-DE" sz="1800" b="0" dirty="0"/>
          </a:p>
        </p:txBody>
      </p:sp>
      <p:sp>
        <p:nvSpPr>
          <p:cNvPr id="4116" name="Text Box 27"/>
          <p:cNvSpPr txBox="1">
            <a:spLocks noChangeArrowheads="1"/>
          </p:cNvSpPr>
          <p:nvPr/>
        </p:nvSpPr>
        <p:spPr bwMode="auto">
          <a:xfrm>
            <a:off x="3526445" y="4390919"/>
            <a:ext cx="395288" cy="366713"/>
          </a:xfrm>
          <a:prstGeom prst="rect">
            <a:avLst/>
          </a:prstGeom>
          <a:noFill/>
          <a:ln w="9525">
            <a:noFill/>
            <a:miter lim="800000"/>
            <a:headEnd/>
            <a:tailEnd/>
          </a:ln>
        </p:spPr>
        <p:txBody>
          <a:bodyPr wrap="none">
            <a:spAutoFit/>
          </a:bodyPr>
          <a:lstStyle/>
          <a:p>
            <a:r>
              <a:rPr lang="de-DE" sz="1800"/>
              <a:t>x</a:t>
            </a:r>
            <a:r>
              <a:rPr lang="de-DE" sz="1800" baseline="-25000"/>
              <a:t>1</a:t>
            </a:r>
          </a:p>
        </p:txBody>
      </p:sp>
      <p:sp>
        <p:nvSpPr>
          <p:cNvPr id="4117" name="Text Box 28"/>
          <p:cNvSpPr txBox="1">
            <a:spLocks noChangeArrowheads="1"/>
          </p:cNvSpPr>
          <p:nvPr/>
        </p:nvSpPr>
        <p:spPr bwMode="auto">
          <a:xfrm>
            <a:off x="6020408" y="4395682"/>
            <a:ext cx="395287" cy="366712"/>
          </a:xfrm>
          <a:prstGeom prst="rect">
            <a:avLst/>
          </a:prstGeom>
          <a:noFill/>
          <a:ln w="9525">
            <a:noFill/>
            <a:miter lim="800000"/>
            <a:headEnd/>
            <a:tailEnd/>
          </a:ln>
        </p:spPr>
        <p:txBody>
          <a:bodyPr wrap="none">
            <a:spAutoFit/>
          </a:bodyPr>
          <a:lstStyle/>
          <a:p>
            <a:r>
              <a:rPr lang="de-DE" sz="1800"/>
              <a:t>x</a:t>
            </a:r>
            <a:r>
              <a:rPr lang="de-DE" sz="1800" baseline="-25000"/>
              <a:t>2</a:t>
            </a:r>
          </a:p>
        </p:txBody>
      </p:sp>
      <p:sp>
        <p:nvSpPr>
          <p:cNvPr id="4118" name="Text Box 29"/>
          <p:cNvSpPr txBox="1">
            <a:spLocks noChangeArrowheads="1"/>
          </p:cNvSpPr>
          <p:nvPr/>
        </p:nvSpPr>
        <p:spPr bwMode="auto">
          <a:xfrm>
            <a:off x="6002945" y="2955819"/>
            <a:ext cx="395288" cy="366713"/>
          </a:xfrm>
          <a:prstGeom prst="rect">
            <a:avLst/>
          </a:prstGeom>
          <a:noFill/>
          <a:ln w="9525">
            <a:noFill/>
            <a:miter lim="800000"/>
            <a:headEnd/>
            <a:tailEnd/>
          </a:ln>
        </p:spPr>
        <p:txBody>
          <a:bodyPr wrap="none">
            <a:spAutoFit/>
          </a:bodyPr>
          <a:lstStyle/>
          <a:p>
            <a:r>
              <a:rPr lang="de-DE" sz="1800"/>
              <a:t>x</a:t>
            </a:r>
            <a:r>
              <a:rPr lang="de-DE" sz="1800" baseline="-25000"/>
              <a:t>4</a:t>
            </a:r>
          </a:p>
        </p:txBody>
      </p:sp>
      <p:sp>
        <p:nvSpPr>
          <p:cNvPr id="4119" name="Text Box 30"/>
          <p:cNvSpPr txBox="1">
            <a:spLocks noChangeArrowheads="1"/>
          </p:cNvSpPr>
          <p:nvPr/>
        </p:nvSpPr>
        <p:spPr bwMode="auto">
          <a:xfrm>
            <a:off x="3518508" y="2960582"/>
            <a:ext cx="395287" cy="366712"/>
          </a:xfrm>
          <a:prstGeom prst="rect">
            <a:avLst/>
          </a:prstGeom>
          <a:noFill/>
          <a:ln w="9525">
            <a:noFill/>
            <a:miter lim="800000"/>
            <a:headEnd/>
            <a:tailEnd/>
          </a:ln>
        </p:spPr>
        <p:txBody>
          <a:bodyPr wrap="none">
            <a:spAutoFit/>
          </a:bodyPr>
          <a:lstStyle/>
          <a:p>
            <a:r>
              <a:rPr lang="de-DE" sz="1800"/>
              <a:t>x</a:t>
            </a:r>
            <a:r>
              <a:rPr lang="de-DE" sz="1800" baseline="-25000"/>
              <a:t>3</a:t>
            </a:r>
          </a:p>
        </p:txBody>
      </p:sp>
      <p:cxnSp>
        <p:nvCxnSpPr>
          <p:cNvPr id="4120" name="AutoShape 31"/>
          <p:cNvCxnSpPr>
            <a:cxnSpLocks noChangeShapeType="1"/>
            <a:stCxn id="4136" idx="4"/>
            <a:endCxn id="4136" idx="5"/>
          </p:cNvCxnSpPr>
          <p:nvPr/>
        </p:nvCxnSpPr>
        <p:spPr bwMode="auto">
          <a:xfrm rot="5400000" flipH="1" flipV="1">
            <a:off x="4293207" y="4746520"/>
            <a:ext cx="104775" cy="254000"/>
          </a:xfrm>
          <a:prstGeom prst="curvedConnector3">
            <a:avLst>
              <a:gd name="adj1" fmla="val -216667"/>
            </a:avLst>
          </a:prstGeom>
          <a:noFill/>
          <a:ln w="38100">
            <a:solidFill>
              <a:srgbClr val="FFFFFF"/>
            </a:solidFill>
            <a:round/>
            <a:headEnd/>
            <a:tailEnd type="triangle" w="med" len="med"/>
          </a:ln>
        </p:spPr>
      </p:cxnSp>
      <p:cxnSp>
        <p:nvCxnSpPr>
          <p:cNvPr id="4121" name="AutoShape 32"/>
          <p:cNvCxnSpPr>
            <a:cxnSpLocks noChangeShapeType="1"/>
            <a:stCxn id="4134" idx="4"/>
            <a:endCxn id="4134" idx="3"/>
          </p:cNvCxnSpPr>
          <p:nvPr/>
        </p:nvCxnSpPr>
        <p:spPr bwMode="auto">
          <a:xfrm rot="16200000" flipV="1">
            <a:off x="5478276" y="4747313"/>
            <a:ext cx="104775" cy="255588"/>
          </a:xfrm>
          <a:prstGeom prst="curvedConnector3">
            <a:avLst>
              <a:gd name="adj1" fmla="val -216667"/>
            </a:avLst>
          </a:prstGeom>
          <a:noFill/>
          <a:ln w="38100">
            <a:solidFill>
              <a:srgbClr val="FFFFFF"/>
            </a:solidFill>
            <a:round/>
            <a:headEnd/>
            <a:tailEnd type="triangle" w="med" len="med"/>
          </a:ln>
        </p:spPr>
      </p:cxnSp>
      <p:cxnSp>
        <p:nvCxnSpPr>
          <p:cNvPr id="4122" name="AutoShape 33"/>
          <p:cNvCxnSpPr>
            <a:cxnSpLocks noChangeShapeType="1"/>
            <a:stCxn id="4130" idx="0"/>
            <a:endCxn id="4130" idx="7"/>
          </p:cNvCxnSpPr>
          <p:nvPr/>
        </p:nvCxnSpPr>
        <p:spPr bwMode="auto">
          <a:xfrm rot="5400000" flipV="1">
            <a:off x="4291620" y="2692295"/>
            <a:ext cx="104775" cy="254000"/>
          </a:xfrm>
          <a:prstGeom prst="curvedConnector3">
            <a:avLst>
              <a:gd name="adj1" fmla="val -218181"/>
            </a:avLst>
          </a:prstGeom>
          <a:noFill/>
          <a:ln w="38100">
            <a:solidFill>
              <a:schemeClr val="tx1"/>
            </a:solidFill>
            <a:round/>
            <a:headEnd/>
            <a:tailEnd type="triangle" w="med" len="med"/>
          </a:ln>
        </p:spPr>
      </p:cxnSp>
      <p:cxnSp>
        <p:nvCxnSpPr>
          <p:cNvPr id="4123" name="AutoShape 34"/>
          <p:cNvCxnSpPr>
            <a:cxnSpLocks noChangeShapeType="1"/>
            <a:stCxn id="4132" idx="0"/>
            <a:endCxn id="4132" idx="1"/>
          </p:cNvCxnSpPr>
          <p:nvPr/>
        </p:nvCxnSpPr>
        <p:spPr bwMode="auto">
          <a:xfrm rot="16200000" flipH="1" flipV="1">
            <a:off x="5478276" y="2691501"/>
            <a:ext cx="104775" cy="255588"/>
          </a:xfrm>
          <a:prstGeom prst="curvedConnector3">
            <a:avLst>
              <a:gd name="adj1" fmla="val -218181"/>
            </a:avLst>
          </a:prstGeom>
          <a:noFill/>
          <a:ln w="38100">
            <a:solidFill>
              <a:schemeClr val="tx1"/>
            </a:solidFill>
            <a:round/>
            <a:headEnd/>
            <a:tailEnd type="triangle" w="med" len="med"/>
          </a:ln>
        </p:spPr>
      </p:cxnSp>
      <p:sp>
        <p:nvSpPr>
          <p:cNvPr id="4124" name="Text Box 35"/>
          <p:cNvSpPr txBox="1">
            <a:spLocks noChangeArrowheads="1"/>
          </p:cNvSpPr>
          <p:nvPr/>
        </p:nvSpPr>
        <p:spPr bwMode="auto">
          <a:xfrm>
            <a:off x="3323245" y="5483119"/>
            <a:ext cx="407988" cy="366713"/>
          </a:xfrm>
          <a:prstGeom prst="rect">
            <a:avLst/>
          </a:prstGeom>
          <a:noFill/>
          <a:ln w="9525">
            <a:noFill/>
            <a:miter lim="800000"/>
            <a:headEnd/>
            <a:tailEnd/>
          </a:ln>
        </p:spPr>
        <p:txBody>
          <a:bodyPr wrap="none">
            <a:spAutoFit/>
          </a:bodyPr>
          <a:lstStyle/>
          <a:p>
            <a:r>
              <a:rPr lang="de-DE" sz="1800"/>
              <a:t>u</a:t>
            </a:r>
            <a:r>
              <a:rPr lang="de-DE" sz="1800" baseline="-25000"/>
              <a:t>2</a:t>
            </a:r>
          </a:p>
        </p:txBody>
      </p:sp>
      <p:sp>
        <p:nvSpPr>
          <p:cNvPr id="4125" name="Text Box 36"/>
          <p:cNvSpPr txBox="1">
            <a:spLocks noChangeArrowheads="1"/>
          </p:cNvSpPr>
          <p:nvPr/>
        </p:nvSpPr>
        <p:spPr bwMode="auto">
          <a:xfrm>
            <a:off x="6160108" y="5489469"/>
            <a:ext cx="407987" cy="366713"/>
          </a:xfrm>
          <a:prstGeom prst="rect">
            <a:avLst/>
          </a:prstGeom>
          <a:noFill/>
          <a:ln w="9525">
            <a:noFill/>
            <a:miter lim="800000"/>
            <a:headEnd/>
            <a:tailEnd/>
          </a:ln>
        </p:spPr>
        <p:txBody>
          <a:bodyPr wrap="none">
            <a:spAutoFit/>
          </a:bodyPr>
          <a:lstStyle/>
          <a:p>
            <a:r>
              <a:rPr lang="de-DE" sz="1800"/>
              <a:t>u</a:t>
            </a:r>
            <a:r>
              <a:rPr lang="de-DE" sz="1800" baseline="-25000"/>
              <a:t>1</a:t>
            </a:r>
          </a:p>
        </p:txBody>
      </p:sp>
      <p:graphicFrame>
        <p:nvGraphicFramePr>
          <p:cNvPr id="1858598" name="Object 38"/>
          <p:cNvGraphicFramePr>
            <a:graphicFrameLocks noChangeAspect="1"/>
          </p:cNvGraphicFramePr>
          <p:nvPr>
            <p:extLst>
              <p:ext uri="{D42A27DB-BD31-4B8C-83A1-F6EECF244321}">
                <p14:modId xmlns:p14="http://schemas.microsoft.com/office/powerpoint/2010/main" val="3562139253"/>
              </p:ext>
            </p:extLst>
          </p:nvPr>
        </p:nvGraphicFramePr>
        <p:xfrm>
          <a:off x="366357" y="5878087"/>
          <a:ext cx="4162425" cy="587375"/>
        </p:xfrm>
        <a:graphic>
          <a:graphicData uri="http://schemas.openxmlformats.org/presentationml/2006/ole">
            <mc:AlternateContent xmlns:mc="http://schemas.openxmlformats.org/markup-compatibility/2006">
              <mc:Choice xmlns:v="urn:schemas-microsoft-com:vml" Requires="v">
                <p:oleObj spid="_x0000_s4262" name="Equation" r:id="rId3" imgW="1816100" imgH="241300" progId="Equation.3">
                  <p:embed/>
                </p:oleObj>
              </mc:Choice>
              <mc:Fallback>
                <p:oleObj name="Equation" r:id="rId3" imgW="1816100" imgH="241300" progId="Equation.3">
                  <p:embed/>
                  <p:pic>
                    <p:nvPicPr>
                      <p:cNvPr id="0" name="Picture 8"/>
                      <p:cNvPicPr>
                        <a:picLocks noChangeAspect="1" noChangeArrowheads="1"/>
                      </p:cNvPicPr>
                      <p:nvPr/>
                    </p:nvPicPr>
                    <p:blipFill>
                      <a:blip r:embed="rId4"/>
                      <a:srcRect/>
                      <a:stretch>
                        <a:fillRect/>
                      </a:stretch>
                    </p:blipFill>
                    <p:spPr bwMode="auto">
                      <a:xfrm>
                        <a:off x="366357" y="5878087"/>
                        <a:ext cx="4162425"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107763" dir="18900000" algn="ctr" rotWithShape="0">
                                <a:schemeClr val="bg2">
                                  <a:alpha val="74998"/>
                                </a:schemeClr>
                              </a:outerShdw>
                            </a:effectLst>
                          </a14:hiddenEffects>
                        </a:ext>
                      </a:extLst>
                    </p:spPr>
                  </p:pic>
                </p:oleObj>
              </mc:Fallback>
            </mc:AlternateContent>
          </a:graphicData>
        </a:graphic>
      </p:graphicFrame>
      <p:sp>
        <p:nvSpPr>
          <p:cNvPr id="4127" name="Rectangle 39"/>
          <p:cNvSpPr>
            <a:spLocks noChangeArrowheads="1"/>
          </p:cNvSpPr>
          <p:nvPr/>
        </p:nvSpPr>
        <p:spPr bwMode="auto">
          <a:xfrm>
            <a:off x="322263" y="304800"/>
            <a:ext cx="2886075" cy="1730375"/>
          </a:xfrm>
          <a:prstGeom prst="rect">
            <a:avLst/>
          </a:prstGeom>
          <a:noFill/>
          <a:ln w="9525">
            <a:noFill/>
            <a:miter lim="800000"/>
            <a:headEnd/>
            <a:tailEnd/>
          </a:ln>
        </p:spPr>
        <p:txBody>
          <a:bodyPr anchor="ctr"/>
          <a:lstStyle/>
          <a:p>
            <a:r>
              <a:rPr lang="en-GB" sz="2800" dirty="0">
                <a:latin typeface="Arial Unicode MS" pitchFamily="34" charset="-128"/>
              </a:rPr>
              <a:t>Example: </a:t>
            </a:r>
            <a:br>
              <a:rPr lang="en-GB" sz="2800" dirty="0">
                <a:latin typeface="Arial Unicode MS" pitchFamily="34" charset="-128"/>
              </a:rPr>
            </a:br>
            <a:r>
              <a:rPr lang="en-GB" sz="2800" dirty="0">
                <a:latin typeface="Arial Unicode MS" pitchFamily="34" charset="-128"/>
              </a:rPr>
              <a:t>a linear </a:t>
            </a:r>
            <a:r>
              <a:rPr lang="en-GB" sz="2800" dirty="0" smtClean="0">
                <a:latin typeface="Arial Unicode MS" pitchFamily="34" charset="-128"/>
              </a:rPr>
              <a:t>model of interacting visual regions</a:t>
            </a:r>
            <a:endParaRPr lang="en-US" sz="2800" dirty="0">
              <a:latin typeface="Arial Unicode MS" pitchFamily="34" charset="-128"/>
            </a:endParaRPr>
          </a:p>
        </p:txBody>
      </p:sp>
      <p:cxnSp>
        <p:nvCxnSpPr>
          <p:cNvPr id="4128" name="AutoShape 40"/>
          <p:cNvCxnSpPr>
            <a:cxnSpLocks noChangeShapeType="1"/>
            <a:stCxn id="4136" idx="4"/>
            <a:endCxn id="4136" idx="5"/>
          </p:cNvCxnSpPr>
          <p:nvPr/>
        </p:nvCxnSpPr>
        <p:spPr bwMode="auto">
          <a:xfrm rot="5400000" flipH="1" flipV="1">
            <a:off x="4293207" y="4746520"/>
            <a:ext cx="104775" cy="254000"/>
          </a:xfrm>
          <a:prstGeom prst="curvedConnector3">
            <a:avLst>
              <a:gd name="adj1" fmla="val -216667"/>
            </a:avLst>
          </a:prstGeom>
          <a:noFill/>
          <a:ln w="38100">
            <a:solidFill>
              <a:schemeClr val="tx1"/>
            </a:solidFill>
            <a:round/>
            <a:headEnd/>
            <a:tailEnd type="triangle" w="med" len="med"/>
          </a:ln>
        </p:spPr>
      </p:cxnSp>
      <p:cxnSp>
        <p:nvCxnSpPr>
          <p:cNvPr id="4129" name="AutoShape 41"/>
          <p:cNvCxnSpPr>
            <a:cxnSpLocks noChangeShapeType="1"/>
            <a:stCxn id="4134" idx="4"/>
            <a:endCxn id="4134" idx="3"/>
          </p:cNvCxnSpPr>
          <p:nvPr/>
        </p:nvCxnSpPr>
        <p:spPr bwMode="auto">
          <a:xfrm rot="16200000" flipV="1">
            <a:off x="5478276" y="4747313"/>
            <a:ext cx="104775" cy="255588"/>
          </a:xfrm>
          <a:prstGeom prst="curvedConnector3">
            <a:avLst>
              <a:gd name="adj1" fmla="val -216667"/>
            </a:avLst>
          </a:prstGeom>
          <a:noFill/>
          <a:ln w="38100">
            <a:solidFill>
              <a:schemeClr val="tx1"/>
            </a:solidFill>
            <a:round/>
            <a:headEnd/>
            <a:tailEnd type="triangle" w="med" len="med"/>
          </a:ln>
        </p:spPr>
      </p:cxnSp>
      <p:graphicFrame>
        <p:nvGraphicFramePr>
          <p:cNvPr id="42" name="Object 38"/>
          <p:cNvGraphicFramePr>
            <a:graphicFrameLocks noChangeAspect="1"/>
          </p:cNvGraphicFramePr>
          <p:nvPr>
            <p:extLst>
              <p:ext uri="{D42A27DB-BD31-4B8C-83A1-F6EECF244321}">
                <p14:modId xmlns:p14="http://schemas.microsoft.com/office/powerpoint/2010/main" val="4190560879"/>
              </p:ext>
            </p:extLst>
          </p:nvPr>
        </p:nvGraphicFramePr>
        <p:xfrm>
          <a:off x="267274" y="2478066"/>
          <a:ext cx="3289300" cy="587375"/>
        </p:xfrm>
        <a:graphic>
          <a:graphicData uri="http://schemas.openxmlformats.org/presentationml/2006/ole">
            <mc:AlternateContent xmlns:mc="http://schemas.openxmlformats.org/markup-compatibility/2006">
              <mc:Choice xmlns:v="urn:schemas-microsoft-com:vml" Requires="v">
                <p:oleObj spid="_x0000_s4263" name="Equation" r:id="rId5" imgW="1435100" imgH="241300" progId="Equation.3">
                  <p:embed/>
                </p:oleObj>
              </mc:Choice>
              <mc:Fallback>
                <p:oleObj name="Equation" r:id="rId5" imgW="1435100" imgH="241300" progId="Equation.3">
                  <p:embed/>
                  <p:pic>
                    <p:nvPicPr>
                      <p:cNvPr id="0" name=""/>
                      <p:cNvPicPr>
                        <a:picLocks noChangeAspect="1" noChangeArrowheads="1"/>
                      </p:cNvPicPr>
                      <p:nvPr/>
                    </p:nvPicPr>
                    <p:blipFill>
                      <a:blip r:embed="rId6"/>
                      <a:srcRect/>
                      <a:stretch>
                        <a:fillRect/>
                      </a:stretch>
                    </p:blipFill>
                    <p:spPr bwMode="auto">
                      <a:xfrm>
                        <a:off x="267274" y="2478066"/>
                        <a:ext cx="328930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107763" dir="18900000" algn="ctr" rotWithShape="0">
                                <a:schemeClr val="bg2">
                                  <a:alpha val="74998"/>
                                </a:schemeClr>
                              </a:outerShdw>
                            </a:effectLst>
                          </a14:hiddenEffects>
                        </a:ext>
                      </a:extLst>
                    </p:spPr>
                  </p:pic>
                </p:oleObj>
              </mc:Fallback>
            </mc:AlternateContent>
          </a:graphicData>
        </a:graphic>
      </p:graphicFrame>
      <p:graphicFrame>
        <p:nvGraphicFramePr>
          <p:cNvPr id="43" name="Object 38"/>
          <p:cNvGraphicFramePr>
            <a:graphicFrameLocks noChangeAspect="1"/>
          </p:cNvGraphicFramePr>
          <p:nvPr>
            <p:extLst>
              <p:ext uri="{D42A27DB-BD31-4B8C-83A1-F6EECF244321}">
                <p14:modId xmlns:p14="http://schemas.microsoft.com/office/powerpoint/2010/main" val="1117475569"/>
              </p:ext>
            </p:extLst>
          </p:nvPr>
        </p:nvGraphicFramePr>
        <p:xfrm>
          <a:off x="5861942" y="6024909"/>
          <a:ext cx="4248150" cy="587375"/>
        </p:xfrm>
        <a:graphic>
          <a:graphicData uri="http://schemas.openxmlformats.org/presentationml/2006/ole">
            <mc:AlternateContent xmlns:mc="http://schemas.openxmlformats.org/markup-compatibility/2006">
              <mc:Choice xmlns:v="urn:schemas-microsoft-com:vml" Requires="v">
                <p:oleObj spid="_x0000_s4264" name="Equation" r:id="rId7" imgW="1854200" imgH="241300" progId="Equation.3">
                  <p:embed/>
                </p:oleObj>
              </mc:Choice>
              <mc:Fallback>
                <p:oleObj name="Equation" r:id="rId7" imgW="1854200" imgH="241300" progId="Equation.3">
                  <p:embed/>
                  <p:pic>
                    <p:nvPicPr>
                      <p:cNvPr id="0" name=""/>
                      <p:cNvPicPr>
                        <a:picLocks noChangeAspect="1" noChangeArrowheads="1"/>
                      </p:cNvPicPr>
                      <p:nvPr/>
                    </p:nvPicPr>
                    <p:blipFill>
                      <a:blip r:embed="rId8"/>
                      <a:srcRect/>
                      <a:stretch>
                        <a:fillRect/>
                      </a:stretch>
                    </p:blipFill>
                    <p:spPr bwMode="auto">
                      <a:xfrm>
                        <a:off x="5861942" y="6024909"/>
                        <a:ext cx="424815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107763" dir="18900000" algn="ctr" rotWithShape="0">
                                <a:schemeClr val="bg2">
                                  <a:alpha val="74998"/>
                                </a:schemeClr>
                              </a:outerShdw>
                            </a:effectLst>
                          </a14:hiddenEffects>
                        </a:ext>
                      </a:extLst>
                    </p:spPr>
                  </p:pic>
                </p:oleObj>
              </mc:Fallback>
            </mc:AlternateContent>
          </a:graphicData>
        </a:graphic>
      </p:graphicFrame>
      <p:graphicFrame>
        <p:nvGraphicFramePr>
          <p:cNvPr id="44" name="Object 38"/>
          <p:cNvGraphicFramePr>
            <a:graphicFrameLocks noChangeAspect="1"/>
          </p:cNvGraphicFramePr>
          <p:nvPr>
            <p:extLst>
              <p:ext uri="{D42A27DB-BD31-4B8C-83A1-F6EECF244321}">
                <p14:modId xmlns:p14="http://schemas.microsoft.com/office/powerpoint/2010/main" val="2655969038"/>
              </p:ext>
            </p:extLst>
          </p:nvPr>
        </p:nvGraphicFramePr>
        <p:xfrm>
          <a:off x="5884110" y="1407857"/>
          <a:ext cx="3375025" cy="588963"/>
        </p:xfrm>
        <a:graphic>
          <a:graphicData uri="http://schemas.openxmlformats.org/presentationml/2006/ole">
            <mc:AlternateContent xmlns:mc="http://schemas.openxmlformats.org/markup-compatibility/2006">
              <mc:Choice xmlns:v="urn:schemas-microsoft-com:vml" Requires="v">
                <p:oleObj spid="_x0000_s4265" name="Equation" r:id="rId9" imgW="1473200" imgH="241300" progId="Equation.3">
                  <p:embed/>
                </p:oleObj>
              </mc:Choice>
              <mc:Fallback>
                <p:oleObj name="Equation" r:id="rId9" imgW="1473200" imgH="241300" progId="Equation.3">
                  <p:embed/>
                  <p:pic>
                    <p:nvPicPr>
                      <p:cNvPr id="0" name=""/>
                      <p:cNvPicPr>
                        <a:picLocks noChangeAspect="1" noChangeArrowheads="1"/>
                      </p:cNvPicPr>
                      <p:nvPr/>
                    </p:nvPicPr>
                    <p:blipFill>
                      <a:blip r:embed="rId10"/>
                      <a:srcRect/>
                      <a:stretch>
                        <a:fillRect/>
                      </a:stretch>
                    </p:blipFill>
                    <p:spPr bwMode="auto">
                      <a:xfrm>
                        <a:off x="5884110" y="1407857"/>
                        <a:ext cx="3375025"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107763" dir="189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9" name="AutoShape 2"/>
          <p:cNvCxnSpPr>
            <a:cxnSpLocks noChangeShapeType="1"/>
            <a:stCxn id="4136" idx="3"/>
            <a:endCxn id="4105" idx="0"/>
          </p:cNvCxnSpPr>
          <p:nvPr/>
        </p:nvCxnSpPr>
        <p:spPr bwMode="auto">
          <a:xfrm flipH="1">
            <a:off x="3670300" y="2439988"/>
            <a:ext cx="428625" cy="446087"/>
          </a:xfrm>
          <a:prstGeom prst="straightConnector1">
            <a:avLst/>
          </a:prstGeom>
          <a:noFill/>
          <a:ln w="38100">
            <a:solidFill>
              <a:schemeClr val="tx1"/>
            </a:solidFill>
            <a:prstDash val="sysDot"/>
            <a:round/>
            <a:headEnd type="triangle" w="med" len="med"/>
            <a:tailEnd/>
          </a:ln>
        </p:spPr>
      </p:cxnSp>
      <p:cxnSp>
        <p:nvCxnSpPr>
          <p:cNvPr id="4100" name="AutoShape 3"/>
          <p:cNvCxnSpPr>
            <a:cxnSpLocks noChangeShapeType="1"/>
            <a:stCxn id="4130" idx="3"/>
            <a:endCxn id="4136" idx="1"/>
          </p:cNvCxnSpPr>
          <p:nvPr/>
        </p:nvCxnSpPr>
        <p:spPr bwMode="auto">
          <a:xfrm>
            <a:off x="4095750" y="1000125"/>
            <a:ext cx="3175" cy="930275"/>
          </a:xfrm>
          <a:prstGeom prst="straightConnector1">
            <a:avLst/>
          </a:prstGeom>
          <a:noFill/>
          <a:ln w="38100">
            <a:solidFill>
              <a:schemeClr val="tx1"/>
            </a:solidFill>
            <a:round/>
            <a:headEnd type="triangle" w="med" len="med"/>
            <a:tailEnd/>
          </a:ln>
        </p:spPr>
      </p:cxnSp>
      <p:cxnSp>
        <p:nvCxnSpPr>
          <p:cNvPr id="4101" name="AutoShape 4"/>
          <p:cNvCxnSpPr>
            <a:cxnSpLocks noChangeShapeType="1"/>
            <a:stCxn id="4134" idx="5"/>
            <a:endCxn id="4106" idx="0"/>
          </p:cNvCxnSpPr>
          <p:nvPr/>
        </p:nvCxnSpPr>
        <p:spPr bwMode="auto">
          <a:xfrm>
            <a:off x="6046788" y="2441575"/>
            <a:ext cx="444500" cy="444500"/>
          </a:xfrm>
          <a:prstGeom prst="straightConnector1">
            <a:avLst/>
          </a:prstGeom>
          <a:noFill/>
          <a:ln w="38100">
            <a:solidFill>
              <a:schemeClr val="tx1"/>
            </a:solidFill>
            <a:prstDash val="sysDot"/>
            <a:round/>
            <a:headEnd type="triangle" w="med" len="med"/>
            <a:tailEnd/>
          </a:ln>
        </p:spPr>
      </p:cxnSp>
      <p:grpSp>
        <p:nvGrpSpPr>
          <p:cNvPr id="4102" name="Group 5"/>
          <p:cNvGrpSpPr>
            <a:grpSpLocks/>
          </p:cNvGrpSpPr>
          <p:nvPr/>
        </p:nvGrpSpPr>
        <p:grpSpPr bwMode="auto">
          <a:xfrm>
            <a:off x="3994150" y="1825625"/>
            <a:ext cx="717550" cy="719138"/>
            <a:chOff x="409" y="3119"/>
            <a:chExt cx="453" cy="453"/>
          </a:xfrm>
        </p:grpSpPr>
        <p:sp>
          <p:nvSpPr>
            <p:cNvPr id="4136" name="Oval 6"/>
            <p:cNvSpPr>
              <a:spLocks noChangeAspect="1" noChangeArrowheads="1"/>
            </p:cNvSpPr>
            <p:nvPr/>
          </p:nvSpPr>
          <p:spPr bwMode="auto">
            <a:xfrm>
              <a:off x="409"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4137" name="Text Box 7"/>
            <p:cNvSpPr txBox="1">
              <a:spLocks noChangeArrowheads="1"/>
            </p:cNvSpPr>
            <p:nvPr/>
          </p:nvSpPr>
          <p:spPr bwMode="auto">
            <a:xfrm>
              <a:off x="484" y="3156"/>
              <a:ext cx="310" cy="366"/>
            </a:xfrm>
            <a:prstGeom prst="rect">
              <a:avLst/>
            </a:prstGeom>
            <a:noFill/>
            <a:ln w="9525">
              <a:noFill/>
              <a:miter lim="800000"/>
              <a:headEnd/>
              <a:tailEnd/>
            </a:ln>
          </p:spPr>
          <p:txBody>
            <a:bodyPr wrap="none">
              <a:spAutoFit/>
            </a:bodyPr>
            <a:lstStyle/>
            <a:p>
              <a:pPr algn="ctr" eaLnBrk="0" hangingPunct="0"/>
              <a:r>
                <a:rPr lang="de-DE" sz="1600"/>
                <a:t>LG</a:t>
              </a:r>
            </a:p>
            <a:p>
              <a:pPr algn="ctr" eaLnBrk="0" hangingPunct="0"/>
              <a:r>
                <a:rPr lang="de-DE" sz="1600"/>
                <a:t>left</a:t>
              </a:r>
            </a:p>
          </p:txBody>
        </p:sp>
      </p:grpSp>
      <p:grpSp>
        <p:nvGrpSpPr>
          <p:cNvPr id="4103" name="Group 8"/>
          <p:cNvGrpSpPr>
            <a:grpSpLocks/>
          </p:cNvGrpSpPr>
          <p:nvPr/>
        </p:nvGrpSpPr>
        <p:grpSpPr bwMode="auto">
          <a:xfrm>
            <a:off x="5432425" y="1827213"/>
            <a:ext cx="719138" cy="719137"/>
            <a:chOff x="841" y="3119"/>
            <a:chExt cx="453" cy="453"/>
          </a:xfrm>
        </p:grpSpPr>
        <p:sp>
          <p:nvSpPr>
            <p:cNvPr id="4134" name="Oval 9"/>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4135" name="Text Box 10"/>
            <p:cNvSpPr txBox="1">
              <a:spLocks noChangeArrowheads="1"/>
            </p:cNvSpPr>
            <p:nvPr/>
          </p:nvSpPr>
          <p:spPr bwMode="auto">
            <a:xfrm>
              <a:off x="865" y="3156"/>
              <a:ext cx="401" cy="366"/>
            </a:xfrm>
            <a:prstGeom prst="rect">
              <a:avLst/>
            </a:prstGeom>
            <a:noFill/>
            <a:ln w="9525">
              <a:noFill/>
              <a:miter lim="800000"/>
              <a:headEnd/>
              <a:tailEnd/>
            </a:ln>
          </p:spPr>
          <p:txBody>
            <a:bodyPr wrap="none">
              <a:spAutoFit/>
            </a:bodyPr>
            <a:lstStyle/>
            <a:p>
              <a:pPr algn="ctr" eaLnBrk="0" hangingPunct="0"/>
              <a:r>
                <a:rPr lang="de-DE" sz="1600"/>
                <a:t>LG</a:t>
              </a:r>
            </a:p>
            <a:p>
              <a:pPr algn="ctr" eaLnBrk="0" hangingPunct="0"/>
              <a:r>
                <a:rPr lang="de-DE" sz="1600"/>
                <a:t>right</a:t>
              </a:r>
            </a:p>
          </p:txBody>
        </p:sp>
      </p:grpSp>
      <p:cxnSp>
        <p:nvCxnSpPr>
          <p:cNvPr id="4104" name="AutoShape 11"/>
          <p:cNvCxnSpPr>
            <a:cxnSpLocks noChangeShapeType="1"/>
            <a:stCxn id="4136" idx="5"/>
            <a:endCxn id="4134" idx="3"/>
          </p:cNvCxnSpPr>
          <p:nvPr/>
        </p:nvCxnSpPr>
        <p:spPr bwMode="auto">
          <a:xfrm>
            <a:off x="4606925" y="2439988"/>
            <a:ext cx="930275" cy="1587"/>
          </a:xfrm>
          <a:prstGeom prst="straightConnector1">
            <a:avLst/>
          </a:prstGeom>
          <a:noFill/>
          <a:ln w="38100">
            <a:solidFill>
              <a:schemeClr val="tx1"/>
            </a:solidFill>
            <a:round/>
            <a:headEnd/>
            <a:tailEnd type="triangle" w="med" len="med"/>
          </a:ln>
        </p:spPr>
      </p:cxnSp>
      <p:sp>
        <p:nvSpPr>
          <p:cNvPr id="4105" name="Text Box 12"/>
          <p:cNvSpPr txBox="1">
            <a:spLocks noChangeArrowheads="1"/>
          </p:cNvSpPr>
          <p:nvPr/>
        </p:nvSpPr>
        <p:spPr bwMode="auto">
          <a:xfrm>
            <a:off x="3322638" y="2886075"/>
            <a:ext cx="693737" cy="368300"/>
          </a:xfrm>
          <a:prstGeom prst="rect">
            <a:avLst/>
          </a:prstGeom>
          <a:noFill/>
          <a:ln w="9525">
            <a:noFill/>
            <a:miter lim="800000"/>
            <a:headEnd/>
            <a:tailEnd/>
          </a:ln>
        </p:spPr>
        <p:txBody>
          <a:bodyPr wrap="none" tIns="18000">
            <a:spAutoFit/>
          </a:bodyPr>
          <a:lstStyle/>
          <a:p>
            <a:r>
              <a:rPr lang="de-DE" sz="2000"/>
              <a:t>RVF</a:t>
            </a:r>
          </a:p>
        </p:txBody>
      </p:sp>
      <p:sp>
        <p:nvSpPr>
          <p:cNvPr id="4106" name="Text Box 13"/>
          <p:cNvSpPr txBox="1">
            <a:spLocks noChangeArrowheads="1"/>
          </p:cNvSpPr>
          <p:nvPr/>
        </p:nvSpPr>
        <p:spPr bwMode="auto">
          <a:xfrm>
            <a:off x="6157913" y="2886075"/>
            <a:ext cx="665162" cy="368300"/>
          </a:xfrm>
          <a:prstGeom prst="rect">
            <a:avLst/>
          </a:prstGeom>
          <a:noFill/>
          <a:ln w="9525">
            <a:noFill/>
            <a:miter lim="800000"/>
            <a:headEnd/>
            <a:tailEnd/>
          </a:ln>
        </p:spPr>
        <p:txBody>
          <a:bodyPr wrap="none" tIns="18000">
            <a:spAutoFit/>
          </a:bodyPr>
          <a:lstStyle/>
          <a:p>
            <a:r>
              <a:rPr lang="de-DE" sz="2000"/>
              <a:t>LVF</a:t>
            </a:r>
          </a:p>
        </p:txBody>
      </p:sp>
      <p:grpSp>
        <p:nvGrpSpPr>
          <p:cNvPr id="4107" name="Group 14"/>
          <p:cNvGrpSpPr>
            <a:grpSpLocks/>
          </p:cNvGrpSpPr>
          <p:nvPr/>
        </p:nvGrpSpPr>
        <p:grpSpPr bwMode="auto">
          <a:xfrm>
            <a:off x="5432425" y="385763"/>
            <a:ext cx="719138" cy="719137"/>
            <a:chOff x="841" y="3119"/>
            <a:chExt cx="453" cy="453"/>
          </a:xfrm>
        </p:grpSpPr>
        <p:sp>
          <p:nvSpPr>
            <p:cNvPr id="4132" name="Oval 15"/>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4133" name="Text Box 16"/>
            <p:cNvSpPr txBox="1">
              <a:spLocks noChangeArrowheads="1"/>
            </p:cNvSpPr>
            <p:nvPr/>
          </p:nvSpPr>
          <p:spPr bwMode="auto">
            <a:xfrm>
              <a:off x="864" y="3156"/>
              <a:ext cx="401" cy="366"/>
            </a:xfrm>
            <a:prstGeom prst="rect">
              <a:avLst/>
            </a:prstGeom>
            <a:noFill/>
            <a:ln w="9525">
              <a:noFill/>
              <a:miter lim="800000"/>
              <a:headEnd/>
              <a:tailEnd/>
            </a:ln>
          </p:spPr>
          <p:txBody>
            <a:bodyPr wrap="none">
              <a:spAutoFit/>
            </a:bodyPr>
            <a:lstStyle/>
            <a:p>
              <a:pPr algn="ctr" eaLnBrk="0" hangingPunct="0"/>
              <a:r>
                <a:rPr lang="de-DE" sz="1600"/>
                <a:t>FG</a:t>
              </a:r>
            </a:p>
            <a:p>
              <a:pPr algn="ctr" eaLnBrk="0" hangingPunct="0"/>
              <a:r>
                <a:rPr lang="de-DE" sz="1600"/>
                <a:t>right</a:t>
              </a:r>
            </a:p>
          </p:txBody>
        </p:sp>
      </p:grpSp>
      <p:cxnSp>
        <p:nvCxnSpPr>
          <p:cNvPr id="4108" name="AutoShape 17"/>
          <p:cNvCxnSpPr>
            <a:cxnSpLocks noChangeShapeType="1"/>
            <a:stCxn id="4132" idx="3"/>
            <a:endCxn id="4134" idx="1"/>
          </p:cNvCxnSpPr>
          <p:nvPr/>
        </p:nvCxnSpPr>
        <p:spPr bwMode="auto">
          <a:xfrm>
            <a:off x="5537200" y="1000125"/>
            <a:ext cx="0" cy="931863"/>
          </a:xfrm>
          <a:prstGeom prst="straightConnector1">
            <a:avLst/>
          </a:prstGeom>
          <a:noFill/>
          <a:ln w="38100">
            <a:solidFill>
              <a:schemeClr val="tx1"/>
            </a:solidFill>
            <a:round/>
            <a:headEnd type="triangle" w="med" len="med"/>
            <a:tailEnd/>
          </a:ln>
        </p:spPr>
      </p:cxnSp>
      <p:grpSp>
        <p:nvGrpSpPr>
          <p:cNvPr id="4109" name="Group 18"/>
          <p:cNvGrpSpPr>
            <a:grpSpLocks/>
          </p:cNvGrpSpPr>
          <p:nvPr/>
        </p:nvGrpSpPr>
        <p:grpSpPr bwMode="auto">
          <a:xfrm>
            <a:off x="3990975" y="385763"/>
            <a:ext cx="719138" cy="719137"/>
            <a:chOff x="841" y="3119"/>
            <a:chExt cx="453" cy="453"/>
          </a:xfrm>
        </p:grpSpPr>
        <p:sp>
          <p:nvSpPr>
            <p:cNvPr id="4130" name="Oval 19"/>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4131" name="Text Box 20"/>
            <p:cNvSpPr txBox="1">
              <a:spLocks noChangeArrowheads="1"/>
            </p:cNvSpPr>
            <p:nvPr/>
          </p:nvSpPr>
          <p:spPr bwMode="auto">
            <a:xfrm>
              <a:off x="911" y="3156"/>
              <a:ext cx="309" cy="366"/>
            </a:xfrm>
            <a:prstGeom prst="rect">
              <a:avLst/>
            </a:prstGeom>
            <a:noFill/>
            <a:ln w="9525">
              <a:noFill/>
              <a:miter lim="800000"/>
              <a:headEnd/>
              <a:tailEnd/>
            </a:ln>
          </p:spPr>
          <p:txBody>
            <a:bodyPr wrap="none">
              <a:spAutoFit/>
            </a:bodyPr>
            <a:lstStyle/>
            <a:p>
              <a:pPr algn="ctr" eaLnBrk="0" hangingPunct="0"/>
              <a:r>
                <a:rPr lang="de-DE" sz="1600"/>
                <a:t>FG</a:t>
              </a:r>
            </a:p>
            <a:p>
              <a:pPr algn="ctr" eaLnBrk="0" hangingPunct="0"/>
              <a:r>
                <a:rPr lang="de-DE" sz="1600"/>
                <a:t>left</a:t>
              </a:r>
            </a:p>
          </p:txBody>
        </p:sp>
      </p:grpSp>
      <p:cxnSp>
        <p:nvCxnSpPr>
          <p:cNvPr id="4110" name="AutoShape 21"/>
          <p:cNvCxnSpPr>
            <a:cxnSpLocks noChangeShapeType="1"/>
            <a:stCxn id="4134" idx="1"/>
            <a:endCxn id="4136" idx="7"/>
          </p:cNvCxnSpPr>
          <p:nvPr/>
        </p:nvCxnSpPr>
        <p:spPr bwMode="auto">
          <a:xfrm flipH="1" flipV="1">
            <a:off x="4606925" y="1930400"/>
            <a:ext cx="930275" cy="1588"/>
          </a:xfrm>
          <a:prstGeom prst="straightConnector1">
            <a:avLst/>
          </a:prstGeom>
          <a:noFill/>
          <a:ln w="38100">
            <a:solidFill>
              <a:schemeClr val="tx1"/>
            </a:solidFill>
            <a:round/>
            <a:headEnd/>
            <a:tailEnd type="triangle" w="med" len="med"/>
          </a:ln>
        </p:spPr>
      </p:cxnSp>
      <p:cxnSp>
        <p:nvCxnSpPr>
          <p:cNvPr id="4111" name="AutoShape 22"/>
          <p:cNvCxnSpPr>
            <a:cxnSpLocks noChangeShapeType="1"/>
            <a:stCxn id="4134" idx="7"/>
            <a:endCxn id="4132" idx="5"/>
          </p:cNvCxnSpPr>
          <p:nvPr/>
        </p:nvCxnSpPr>
        <p:spPr bwMode="auto">
          <a:xfrm flipV="1">
            <a:off x="6046788" y="1000125"/>
            <a:ext cx="0" cy="931863"/>
          </a:xfrm>
          <a:prstGeom prst="straightConnector1">
            <a:avLst/>
          </a:prstGeom>
          <a:noFill/>
          <a:ln w="38100">
            <a:solidFill>
              <a:schemeClr val="tx1"/>
            </a:solidFill>
            <a:round/>
            <a:headEnd type="triangle" w="med" len="med"/>
            <a:tailEnd/>
          </a:ln>
        </p:spPr>
      </p:cxnSp>
      <p:cxnSp>
        <p:nvCxnSpPr>
          <p:cNvPr id="4112" name="AutoShape 23"/>
          <p:cNvCxnSpPr>
            <a:cxnSpLocks noChangeShapeType="1"/>
            <a:stCxn id="4136" idx="7"/>
            <a:endCxn id="4130" idx="5"/>
          </p:cNvCxnSpPr>
          <p:nvPr/>
        </p:nvCxnSpPr>
        <p:spPr bwMode="auto">
          <a:xfrm flipH="1" flipV="1">
            <a:off x="4605338" y="1000125"/>
            <a:ext cx="1587" cy="930275"/>
          </a:xfrm>
          <a:prstGeom prst="straightConnector1">
            <a:avLst/>
          </a:prstGeom>
          <a:noFill/>
          <a:ln w="38100">
            <a:solidFill>
              <a:schemeClr val="tx1"/>
            </a:solidFill>
            <a:round/>
            <a:headEnd type="triangle" w="med" len="med"/>
            <a:tailEnd/>
          </a:ln>
        </p:spPr>
      </p:cxnSp>
      <p:cxnSp>
        <p:nvCxnSpPr>
          <p:cNvPr id="4113" name="AutoShape 24"/>
          <p:cNvCxnSpPr>
            <a:cxnSpLocks noChangeShapeType="1"/>
            <a:stCxn id="4132" idx="1"/>
            <a:endCxn id="4130" idx="7"/>
          </p:cNvCxnSpPr>
          <p:nvPr/>
        </p:nvCxnSpPr>
        <p:spPr bwMode="auto">
          <a:xfrm flipH="1">
            <a:off x="4605338" y="490538"/>
            <a:ext cx="931862" cy="0"/>
          </a:xfrm>
          <a:prstGeom prst="straightConnector1">
            <a:avLst/>
          </a:prstGeom>
          <a:noFill/>
          <a:ln w="38100">
            <a:solidFill>
              <a:schemeClr val="tx1"/>
            </a:solidFill>
            <a:round/>
            <a:headEnd/>
            <a:tailEnd type="triangle" w="med" len="med"/>
          </a:ln>
        </p:spPr>
      </p:cxnSp>
      <p:cxnSp>
        <p:nvCxnSpPr>
          <p:cNvPr id="4114" name="AutoShape 25"/>
          <p:cNvCxnSpPr>
            <a:cxnSpLocks noChangeShapeType="1"/>
            <a:stCxn id="4130" idx="5"/>
            <a:endCxn id="4132" idx="3"/>
          </p:cNvCxnSpPr>
          <p:nvPr/>
        </p:nvCxnSpPr>
        <p:spPr bwMode="auto">
          <a:xfrm>
            <a:off x="4605338" y="1000125"/>
            <a:ext cx="931862" cy="0"/>
          </a:xfrm>
          <a:prstGeom prst="straightConnector1">
            <a:avLst/>
          </a:prstGeom>
          <a:noFill/>
          <a:ln w="38100">
            <a:solidFill>
              <a:schemeClr val="tx1"/>
            </a:solidFill>
            <a:round/>
            <a:headEnd/>
            <a:tailEnd type="triangle" w="med" len="med"/>
          </a:ln>
        </p:spPr>
      </p:cxnSp>
      <p:sp>
        <p:nvSpPr>
          <p:cNvPr id="4115" name="Text Box 26"/>
          <p:cNvSpPr txBox="1">
            <a:spLocks noChangeArrowheads="1"/>
          </p:cNvSpPr>
          <p:nvPr/>
        </p:nvSpPr>
        <p:spPr bwMode="auto">
          <a:xfrm>
            <a:off x="6859588" y="403225"/>
            <a:ext cx="2197100" cy="2014538"/>
          </a:xfrm>
          <a:prstGeom prst="rect">
            <a:avLst/>
          </a:prstGeom>
          <a:noFill/>
          <a:ln w="9525">
            <a:noFill/>
            <a:miter lim="800000"/>
            <a:headEnd/>
            <a:tailEnd/>
          </a:ln>
        </p:spPr>
        <p:txBody>
          <a:bodyPr wrap="none">
            <a:spAutoFit/>
          </a:bodyPr>
          <a:lstStyle/>
          <a:p>
            <a:r>
              <a:rPr lang="de-DE" sz="1800" b="0"/>
              <a:t>LG = lingual gyrus</a:t>
            </a:r>
          </a:p>
          <a:p>
            <a:r>
              <a:rPr lang="de-DE" sz="1800" b="0"/>
              <a:t>FG = fusiform gyrus</a:t>
            </a:r>
          </a:p>
          <a:p>
            <a:endParaRPr lang="de-DE" sz="1800" b="0"/>
          </a:p>
          <a:p>
            <a:r>
              <a:rPr lang="de-DE" sz="1800" b="0"/>
              <a:t>Visual input in the  </a:t>
            </a:r>
            <a:br>
              <a:rPr lang="de-DE" sz="1800" b="0"/>
            </a:br>
            <a:r>
              <a:rPr lang="de-DE" sz="1800" b="0"/>
              <a:t> - left (LVF)</a:t>
            </a:r>
            <a:br>
              <a:rPr lang="de-DE" sz="1800" b="0"/>
            </a:br>
            <a:r>
              <a:rPr lang="de-DE" sz="1800" b="0"/>
              <a:t> - right (RVF)</a:t>
            </a:r>
            <a:br>
              <a:rPr lang="de-DE" sz="1800" b="0"/>
            </a:br>
            <a:r>
              <a:rPr lang="de-DE" sz="1800" b="0"/>
              <a:t>visual field.</a:t>
            </a:r>
          </a:p>
        </p:txBody>
      </p:sp>
      <p:sp>
        <p:nvSpPr>
          <p:cNvPr id="4116" name="Text Box 27"/>
          <p:cNvSpPr txBox="1">
            <a:spLocks noChangeArrowheads="1"/>
          </p:cNvSpPr>
          <p:nvPr/>
        </p:nvSpPr>
        <p:spPr bwMode="auto">
          <a:xfrm>
            <a:off x="3660775" y="2009775"/>
            <a:ext cx="395288" cy="366713"/>
          </a:xfrm>
          <a:prstGeom prst="rect">
            <a:avLst/>
          </a:prstGeom>
          <a:noFill/>
          <a:ln w="9525">
            <a:noFill/>
            <a:miter lim="800000"/>
            <a:headEnd/>
            <a:tailEnd/>
          </a:ln>
        </p:spPr>
        <p:txBody>
          <a:bodyPr wrap="none">
            <a:spAutoFit/>
          </a:bodyPr>
          <a:lstStyle/>
          <a:p>
            <a:r>
              <a:rPr lang="de-DE" sz="1800"/>
              <a:t>x</a:t>
            </a:r>
            <a:r>
              <a:rPr lang="de-DE" sz="1800" baseline="-25000"/>
              <a:t>1</a:t>
            </a:r>
          </a:p>
        </p:txBody>
      </p:sp>
      <p:sp>
        <p:nvSpPr>
          <p:cNvPr id="4117" name="Text Box 28"/>
          <p:cNvSpPr txBox="1">
            <a:spLocks noChangeArrowheads="1"/>
          </p:cNvSpPr>
          <p:nvPr/>
        </p:nvSpPr>
        <p:spPr bwMode="auto">
          <a:xfrm>
            <a:off x="6154738" y="2014538"/>
            <a:ext cx="395287" cy="366712"/>
          </a:xfrm>
          <a:prstGeom prst="rect">
            <a:avLst/>
          </a:prstGeom>
          <a:noFill/>
          <a:ln w="9525">
            <a:noFill/>
            <a:miter lim="800000"/>
            <a:headEnd/>
            <a:tailEnd/>
          </a:ln>
        </p:spPr>
        <p:txBody>
          <a:bodyPr wrap="none">
            <a:spAutoFit/>
          </a:bodyPr>
          <a:lstStyle/>
          <a:p>
            <a:r>
              <a:rPr lang="de-DE" sz="1800"/>
              <a:t>x</a:t>
            </a:r>
            <a:r>
              <a:rPr lang="de-DE" sz="1800" baseline="-25000"/>
              <a:t>2</a:t>
            </a:r>
          </a:p>
        </p:txBody>
      </p:sp>
      <p:sp>
        <p:nvSpPr>
          <p:cNvPr id="4118" name="Text Box 29"/>
          <p:cNvSpPr txBox="1">
            <a:spLocks noChangeArrowheads="1"/>
          </p:cNvSpPr>
          <p:nvPr/>
        </p:nvSpPr>
        <p:spPr bwMode="auto">
          <a:xfrm>
            <a:off x="6137275" y="574675"/>
            <a:ext cx="395288" cy="366713"/>
          </a:xfrm>
          <a:prstGeom prst="rect">
            <a:avLst/>
          </a:prstGeom>
          <a:noFill/>
          <a:ln w="9525">
            <a:noFill/>
            <a:miter lim="800000"/>
            <a:headEnd/>
            <a:tailEnd/>
          </a:ln>
        </p:spPr>
        <p:txBody>
          <a:bodyPr wrap="none">
            <a:spAutoFit/>
          </a:bodyPr>
          <a:lstStyle/>
          <a:p>
            <a:r>
              <a:rPr lang="de-DE" sz="1800"/>
              <a:t>x</a:t>
            </a:r>
            <a:r>
              <a:rPr lang="de-DE" sz="1800" baseline="-25000"/>
              <a:t>4</a:t>
            </a:r>
          </a:p>
        </p:txBody>
      </p:sp>
      <p:sp>
        <p:nvSpPr>
          <p:cNvPr id="4119" name="Text Box 30"/>
          <p:cNvSpPr txBox="1">
            <a:spLocks noChangeArrowheads="1"/>
          </p:cNvSpPr>
          <p:nvPr/>
        </p:nvSpPr>
        <p:spPr bwMode="auto">
          <a:xfrm>
            <a:off x="3652838" y="579438"/>
            <a:ext cx="395287" cy="366712"/>
          </a:xfrm>
          <a:prstGeom prst="rect">
            <a:avLst/>
          </a:prstGeom>
          <a:noFill/>
          <a:ln w="9525">
            <a:noFill/>
            <a:miter lim="800000"/>
            <a:headEnd/>
            <a:tailEnd/>
          </a:ln>
        </p:spPr>
        <p:txBody>
          <a:bodyPr wrap="none">
            <a:spAutoFit/>
          </a:bodyPr>
          <a:lstStyle/>
          <a:p>
            <a:r>
              <a:rPr lang="de-DE" sz="1800"/>
              <a:t>x</a:t>
            </a:r>
            <a:r>
              <a:rPr lang="de-DE" sz="1800" baseline="-25000"/>
              <a:t>3</a:t>
            </a:r>
          </a:p>
        </p:txBody>
      </p:sp>
      <p:cxnSp>
        <p:nvCxnSpPr>
          <p:cNvPr id="4120" name="AutoShape 31"/>
          <p:cNvCxnSpPr>
            <a:cxnSpLocks noChangeShapeType="1"/>
            <a:stCxn id="4136" idx="4"/>
            <a:endCxn id="4136" idx="5"/>
          </p:cNvCxnSpPr>
          <p:nvPr/>
        </p:nvCxnSpPr>
        <p:spPr bwMode="auto">
          <a:xfrm rot="5400000" flipH="1" flipV="1">
            <a:off x="4427537" y="2365376"/>
            <a:ext cx="104775" cy="254000"/>
          </a:xfrm>
          <a:prstGeom prst="curvedConnector3">
            <a:avLst>
              <a:gd name="adj1" fmla="val -216667"/>
            </a:avLst>
          </a:prstGeom>
          <a:noFill/>
          <a:ln w="38100">
            <a:solidFill>
              <a:srgbClr val="FFFFFF"/>
            </a:solidFill>
            <a:round/>
            <a:headEnd/>
            <a:tailEnd type="triangle" w="med" len="med"/>
          </a:ln>
        </p:spPr>
      </p:cxnSp>
      <p:cxnSp>
        <p:nvCxnSpPr>
          <p:cNvPr id="4121" name="AutoShape 32"/>
          <p:cNvCxnSpPr>
            <a:cxnSpLocks noChangeShapeType="1"/>
            <a:stCxn id="4134" idx="4"/>
            <a:endCxn id="4134" idx="3"/>
          </p:cNvCxnSpPr>
          <p:nvPr/>
        </p:nvCxnSpPr>
        <p:spPr bwMode="auto">
          <a:xfrm rot="16200000" flipV="1">
            <a:off x="5612606" y="2366169"/>
            <a:ext cx="104775" cy="255588"/>
          </a:xfrm>
          <a:prstGeom prst="curvedConnector3">
            <a:avLst>
              <a:gd name="adj1" fmla="val -216667"/>
            </a:avLst>
          </a:prstGeom>
          <a:noFill/>
          <a:ln w="38100">
            <a:solidFill>
              <a:srgbClr val="FFFFFF"/>
            </a:solidFill>
            <a:round/>
            <a:headEnd/>
            <a:tailEnd type="triangle" w="med" len="med"/>
          </a:ln>
        </p:spPr>
      </p:cxnSp>
      <p:cxnSp>
        <p:nvCxnSpPr>
          <p:cNvPr id="4122" name="AutoShape 33"/>
          <p:cNvCxnSpPr>
            <a:cxnSpLocks noChangeShapeType="1"/>
            <a:stCxn id="4130" idx="0"/>
            <a:endCxn id="4130" idx="7"/>
          </p:cNvCxnSpPr>
          <p:nvPr/>
        </p:nvCxnSpPr>
        <p:spPr bwMode="auto">
          <a:xfrm rot="5400000" flipV="1">
            <a:off x="4425950" y="311151"/>
            <a:ext cx="104775" cy="254000"/>
          </a:xfrm>
          <a:prstGeom prst="curvedConnector3">
            <a:avLst>
              <a:gd name="adj1" fmla="val -218181"/>
            </a:avLst>
          </a:prstGeom>
          <a:noFill/>
          <a:ln w="38100">
            <a:solidFill>
              <a:schemeClr val="tx1"/>
            </a:solidFill>
            <a:round/>
            <a:headEnd/>
            <a:tailEnd type="triangle" w="med" len="med"/>
          </a:ln>
        </p:spPr>
      </p:cxnSp>
      <p:cxnSp>
        <p:nvCxnSpPr>
          <p:cNvPr id="4123" name="AutoShape 34"/>
          <p:cNvCxnSpPr>
            <a:cxnSpLocks noChangeShapeType="1"/>
            <a:stCxn id="4132" idx="0"/>
            <a:endCxn id="4132" idx="1"/>
          </p:cNvCxnSpPr>
          <p:nvPr/>
        </p:nvCxnSpPr>
        <p:spPr bwMode="auto">
          <a:xfrm rot="-5400000" flipH="1" flipV="1">
            <a:off x="5612606" y="310357"/>
            <a:ext cx="104775" cy="255588"/>
          </a:xfrm>
          <a:prstGeom prst="curvedConnector3">
            <a:avLst>
              <a:gd name="adj1" fmla="val -218181"/>
            </a:avLst>
          </a:prstGeom>
          <a:noFill/>
          <a:ln w="38100">
            <a:solidFill>
              <a:schemeClr val="tx1"/>
            </a:solidFill>
            <a:round/>
            <a:headEnd/>
            <a:tailEnd type="triangle" w="med" len="med"/>
          </a:ln>
        </p:spPr>
      </p:cxnSp>
      <p:sp>
        <p:nvSpPr>
          <p:cNvPr id="4124" name="Text Box 35"/>
          <p:cNvSpPr txBox="1">
            <a:spLocks noChangeArrowheads="1"/>
          </p:cNvSpPr>
          <p:nvPr/>
        </p:nvSpPr>
        <p:spPr bwMode="auto">
          <a:xfrm>
            <a:off x="3457575" y="3101975"/>
            <a:ext cx="407988" cy="366713"/>
          </a:xfrm>
          <a:prstGeom prst="rect">
            <a:avLst/>
          </a:prstGeom>
          <a:noFill/>
          <a:ln w="9525">
            <a:noFill/>
            <a:miter lim="800000"/>
            <a:headEnd/>
            <a:tailEnd/>
          </a:ln>
        </p:spPr>
        <p:txBody>
          <a:bodyPr wrap="none">
            <a:spAutoFit/>
          </a:bodyPr>
          <a:lstStyle/>
          <a:p>
            <a:r>
              <a:rPr lang="de-DE" sz="1800"/>
              <a:t>u</a:t>
            </a:r>
            <a:r>
              <a:rPr lang="de-DE" sz="1800" baseline="-25000"/>
              <a:t>2</a:t>
            </a:r>
          </a:p>
        </p:txBody>
      </p:sp>
      <p:sp>
        <p:nvSpPr>
          <p:cNvPr id="4125" name="Text Box 36"/>
          <p:cNvSpPr txBox="1">
            <a:spLocks noChangeArrowheads="1"/>
          </p:cNvSpPr>
          <p:nvPr/>
        </p:nvSpPr>
        <p:spPr bwMode="auto">
          <a:xfrm>
            <a:off x="6294438" y="3108325"/>
            <a:ext cx="407987" cy="366713"/>
          </a:xfrm>
          <a:prstGeom prst="rect">
            <a:avLst/>
          </a:prstGeom>
          <a:noFill/>
          <a:ln w="9525">
            <a:noFill/>
            <a:miter lim="800000"/>
            <a:headEnd/>
            <a:tailEnd/>
          </a:ln>
        </p:spPr>
        <p:txBody>
          <a:bodyPr wrap="none">
            <a:spAutoFit/>
          </a:bodyPr>
          <a:lstStyle/>
          <a:p>
            <a:r>
              <a:rPr lang="de-DE" sz="1800"/>
              <a:t>u</a:t>
            </a:r>
            <a:r>
              <a:rPr lang="de-DE" sz="1800" baseline="-25000"/>
              <a:t>1</a:t>
            </a:r>
          </a:p>
        </p:txBody>
      </p:sp>
      <p:sp>
        <p:nvSpPr>
          <p:cNvPr id="1858597" name="Rectangle 37"/>
          <p:cNvSpPr>
            <a:spLocks noChangeArrowheads="1"/>
          </p:cNvSpPr>
          <p:nvPr/>
        </p:nvSpPr>
        <p:spPr bwMode="auto">
          <a:xfrm>
            <a:off x="239713" y="4138613"/>
            <a:ext cx="9807575" cy="2446337"/>
          </a:xfrm>
          <a:prstGeom prst="rect">
            <a:avLst/>
          </a:prstGeom>
          <a:solidFill>
            <a:srgbClr val="FFFFFF"/>
          </a:solidFill>
          <a:ln w="9525" algn="ctr">
            <a:solidFill>
              <a:schemeClr val="tx1"/>
            </a:solidFill>
            <a:miter lim="800000"/>
            <a:headEnd/>
            <a:tailEnd/>
          </a:ln>
          <a:effectLst>
            <a:outerShdw dist="107763" dir="18900000" algn="ctr" rotWithShape="0">
              <a:srgbClr val="808080">
                <a:alpha val="50000"/>
              </a:srgbClr>
            </a:outerShdw>
          </a:effectLst>
        </p:spPr>
        <p:txBody>
          <a:bodyPr anchor="ctr">
            <a:spAutoFit/>
          </a:bodyPr>
          <a:lstStyle/>
          <a:p>
            <a:pPr>
              <a:defRPr/>
            </a:pPr>
            <a:endParaRPr lang="en-US"/>
          </a:p>
        </p:txBody>
      </p:sp>
      <p:graphicFrame>
        <p:nvGraphicFramePr>
          <p:cNvPr id="1858598" name="Object 38"/>
          <p:cNvGraphicFramePr>
            <a:graphicFrameLocks noChangeAspect="1"/>
          </p:cNvGraphicFramePr>
          <p:nvPr>
            <p:extLst>
              <p:ext uri="{D42A27DB-BD31-4B8C-83A1-F6EECF244321}">
                <p14:modId xmlns:p14="http://schemas.microsoft.com/office/powerpoint/2010/main" val="1257564973"/>
              </p:ext>
            </p:extLst>
          </p:nvPr>
        </p:nvGraphicFramePr>
        <p:xfrm>
          <a:off x="2869220" y="4098805"/>
          <a:ext cx="4278313" cy="2413000"/>
        </p:xfrm>
        <a:graphic>
          <a:graphicData uri="http://schemas.openxmlformats.org/presentationml/2006/ole">
            <mc:AlternateContent xmlns:mc="http://schemas.openxmlformats.org/markup-compatibility/2006">
              <mc:Choice xmlns:v="urn:schemas-microsoft-com:vml" Requires="v">
                <p:oleObj spid="_x0000_s1068" name="Equation" r:id="rId3" imgW="1866900" imgH="990600" progId="Equation.3">
                  <p:embed/>
                </p:oleObj>
              </mc:Choice>
              <mc:Fallback>
                <p:oleObj name="Equation" r:id="rId3" imgW="1866900" imgH="990600" progId="Equation.3">
                  <p:embed/>
                  <p:pic>
                    <p:nvPicPr>
                      <p:cNvPr id="0" name=""/>
                      <p:cNvPicPr>
                        <a:picLocks noChangeAspect="1" noChangeArrowheads="1"/>
                      </p:cNvPicPr>
                      <p:nvPr/>
                    </p:nvPicPr>
                    <p:blipFill>
                      <a:blip r:embed="rId4"/>
                      <a:srcRect/>
                      <a:stretch>
                        <a:fillRect/>
                      </a:stretch>
                    </p:blipFill>
                    <p:spPr bwMode="auto">
                      <a:xfrm>
                        <a:off x="2869220" y="4098805"/>
                        <a:ext cx="4278313" cy="241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107763" dir="18900000" algn="ctr" rotWithShape="0">
                                <a:schemeClr val="bg2">
                                  <a:alpha val="74998"/>
                                </a:schemeClr>
                              </a:outerShdw>
                            </a:effectLst>
                          </a14:hiddenEffects>
                        </a:ext>
                      </a:extLst>
                    </p:spPr>
                  </p:pic>
                </p:oleObj>
              </mc:Fallback>
            </mc:AlternateContent>
          </a:graphicData>
        </a:graphic>
      </p:graphicFrame>
      <p:sp>
        <p:nvSpPr>
          <p:cNvPr id="4127" name="Rectangle 39"/>
          <p:cNvSpPr>
            <a:spLocks noChangeArrowheads="1"/>
          </p:cNvSpPr>
          <p:nvPr/>
        </p:nvSpPr>
        <p:spPr bwMode="auto">
          <a:xfrm>
            <a:off x="322263" y="304800"/>
            <a:ext cx="2886075" cy="1730375"/>
          </a:xfrm>
          <a:prstGeom prst="rect">
            <a:avLst/>
          </a:prstGeom>
          <a:noFill/>
          <a:ln w="9525">
            <a:noFill/>
            <a:miter lim="800000"/>
            <a:headEnd/>
            <a:tailEnd/>
          </a:ln>
        </p:spPr>
        <p:txBody>
          <a:bodyPr anchor="ctr"/>
          <a:lstStyle/>
          <a:p>
            <a:r>
              <a:rPr lang="en-GB" sz="2800" dirty="0">
                <a:latin typeface="Arial Unicode MS" pitchFamily="34" charset="-128"/>
              </a:rPr>
              <a:t>Example: </a:t>
            </a:r>
            <a:br>
              <a:rPr lang="en-GB" sz="2800" dirty="0">
                <a:latin typeface="Arial Unicode MS" pitchFamily="34" charset="-128"/>
              </a:rPr>
            </a:br>
            <a:r>
              <a:rPr lang="en-GB" sz="2800" dirty="0">
                <a:latin typeface="Arial Unicode MS" pitchFamily="34" charset="-128"/>
              </a:rPr>
              <a:t>a linear </a:t>
            </a:r>
            <a:r>
              <a:rPr lang="en-GB" sz="2800" dirty="0" smtClean="0">
                <a:latin typeface="Arial Unicode MS" pitchFamily="34" charset="-128"/>
              </a:rPr>
              <a:t>model of interacting visual regions</a:t>
            </a:r>
            <a:endParaRPr lang="en-US" sz="2800" dirty="0">
              <a:latin typeface="Arial Unicode MS" pitchFamily="34" charset="-128"/>
            </a:endParaRPr>
          </a:p>
        </p:txBody>
      </p:sp>
      <p:cxnSp>
        <p:nvCxnSpPr>
          <p:cNvPr id="4128" name="AutoShape 40"/>
          <p:cNvCxnSpPr>
            <a:cxnSpLocks noChangeShapeType="1"/>
            <a:stCxn id="4136" idx="4"/>
            <a:endCxn id="4136" idx="5"/>
          </p:cNvCxnSpPr>
          <p:nvPr/>
        </p:nvCxnSpPr>
        <p:spPr bwMode="auto">
          <a:xfrm rot="5400000" flipH="1" flipV="1">
            <a:off x="4427537" y="2365376"/>
            <a:ext cx="104775" cy="254000"/>
          </a:xfrm>
          <a:prstGeom prst="curvedConnector3">
            <a:avLst>
              <a:gd name="adj1" fmla="val -216667"/>
            </a:avLst>
          </a:prstGeom>
          <a:noFill/>
          <a:ln w="38100">
            <a:solidFill>
              <a:schemeClr val="tx1"/>
            </a:solidFill>
            <a:round/>
            <a:headEnd/>
            <a:tailEnd type="triangle" w="med" len="med"/>
          </a:ln>
        </p:spPr>
      </p:cxnSp>
      <p:cxnSp>
        <p:nvCxnSpPr>
          <p:cNvPr id="4129" name="AutoShape 41"/>
          <p:cNvCxnSpPr>
            <a:cxnSpLocks noChangeShapeType="1"/>
            <a:stCxn id="4134" idx="4"/>
            <a:endCxn id="4134" idx="3"/>
          </p:cNvCxnSpPr>
          <p:nvPr/>
        </p:nvCxnSpPr>
        <p:spPr bwMode="auto">
          <a:xfrm rot="16200000" flipV="1">
            <a:off x="5612606" y="2366169"/>
            <a:ext cx="104775" cy="255588"/>
          </a:xfrm>
          <a:prstGeom prst="curvedConnector3">
            <a:avLst>
              <a:gd name="adj1" fmla="val -216667"/>
            </a:avLst>
          </a:prstGeom>
          <a:noFill/>
          <a:ln w="38100">
            <a:solidFill>
              <a:schemeClr val="tx1"/>
            </a:solidFill>
            <a:round/>
            <a:headEnd/>
            <a:tailEnd type="triangle" w="med" len="med"/>
          </a:ln>
        </p:spPr>
      </p:cxnSp>
    </p:spTree>
    <p:extLst>
      <p:ext uri="{BB962C8B-B14F-4D97-AF65-F5344CB8AC3E}">
        <p14:creationId xmlns:p14="http://schemas.microsoft.com/office/powerpoint/2010/main" val="35377299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ChangeArrowheads="1"/>
          </p:cNvSpPr>
          <p:nvPr/>
        </p:nvSpPr>
        <p:spPr bwMode="auto">
          <a:xfrm>
            <a:off x="322263" y="304800"/>
            <a:ext cx="2886075" cy="1730375"/>
          </a:xfrm>
          <a:prstGeom prst="rect">
            <a:avLst/>
          </a:prstGeom>
          <a:noFill/>
          <a:ln w="9525">
            <a:noFill/>
            <a:miter lim="800000"/>
            <a:headEnd/>
            <a:tailEnd/>
          </a:ln>
        </p:spPr>
        <p:txBody>
          <a:bodyPr anchor="ctr"/>
          <a:lstStyle/>
          <a:p>
            <a:r>
              <a:rPr lang="en-GB" sz="2800" dirty="0" smtClean="0">
                <a:latin typeface="Arial Unicode MS" pitchFamily="34" charset="-128"/>
              </a:rPr>
              <a:t>Example: </a:t>
            </a:r>
            <a:br>
              <a:rPr lang="en-GB" sz="2800" dirty="0" smtClean="0">
                <a:latin typeface="Arial Unicode MS" pitchFamily="34" charset="-128"/>
              </a:rPr>
            </a:br>
            <a:r>
              <a:rPr lang="en-GB" sz="2800" dirty="0" smtClean="0">
                <a:latin typeface="Arial Unicode MS" pitchFamily="34" charset="-128"/>
              </a:rPr>
              <a:t>a linear model of interacting visual regions</a:t>
            </a:r>
            <a:endParaRPr lang="en-US" sz="2800" dirty="0">
              <a:latin typeface="Arial Unicode MS" pitchFamily="34" charset="-128"/>
            </a:endParaRPr>
          </a:p>
        </p:txBody>
      </p:sp>
      <p:sp>
        <p:nvSpPr>
          <p:cNvPr id="5126" name="Text Box 3"/>
          <p:cNvSpPr txBox="1">
            <a:spLocks noChangeArrowheads="1"/>
          </p:cNvSpPr>
          <p:nvPr/>
        </p:nvSpPr>
        <p:spPr bwMode="auto">
          <a:xfrm>
            <a:off x="6859588" y="403225"/>
            <a:ext cx="2197100" cy="2014538"/>
          </a:xfrm>
          <a:prstGeom prst="rect">
            <a:avLst/>
          </a:prstGeom>
          <a:noFill/>
          <a:ln w="9525">
            <a:noFill/>
            <a:miter lim="800000"/>
            <a:headEnd/>
            <a:tailEnd/>
          </a:ln>
        </p:spPr>
        <p:txBody>
          <a:bodyPr wrap="none">
            <a:spAutoFit/>
          </a:bodyPr>
          <a:lstStyle/>
          <a:p>
            <a:r>
              <a:rPr lang="de-DE" sz="1800" b="0"/>
              <a:t>LG = lingual gyrus</a:t>
            </a:r>
          </a:p>
          <a:p>
            <a:r>
              <a:rPr lang="de-DE" sz="1800" b="0"/>
              <a:t>FG = fusiform gyrus</a:t>
            </a:r>
          </a:p>
          <a:p>
            <a:endParaRPr lang="de-DE" sz="1800" b="0"/>
          </a:p>
          <a:p>
            <a:r>
              <a:rPr lang="de-DE" sz="1800" b="0"/>
              <a:t>Visual input in the  </a:t>
            </a:r>
            <a:br>
              <a:rPr lang="de-DE" sz="1800" b="0"/>
            </a:br>
            <a:r>
              <a:rPr lang="de-DE" sz="1800" b="0"/>
              <a:t> - left (LVF)</a:t>
            </a:r>
            <a:br>
              <a:rPr lang="de-DE" sz="1800" b="0"/>
            </a:br>
            <a:r>
              <a:rPr lang="de-DE" sz="1800" b="0"/>
              <a:t> - right (RVF)</a:t>
            </a:r>
            <a:br>
              <a:rPr lang="de-DE" sz="1800" b="0"/>
            </a:br>
            <a:r>
              <a:rPr lang="de-DE" sz="1800" b="0"/>
              <a:t>visual field.</a:t>
            </a:r>
          </a:p>
        </p:txBody>
      </p:sp>
      <p:sp>
        <p:nvSpPr>
          <p:cNvPr id="1859588" name="Rectangle 4"/>
          <p:cNvSpPr>
            <a:spLocks noChangeArrowheads="1"/>
          </p:cNvSpPr>
          <p:nvPr/>
        </p:nvSpPr>
        <p:spPr bwMode="auto">
          <a:xfrm>
            <a:off x="239713" y="4243388"/>
            <a:ext cx="9807575" cy="2446337"/>
          </a:xfrm>
          <a:prstGeom prst="rect">
            <a:avLst/>
          </a:prstGeom>
          <a:solidFill>
            <a:srgbClr val="FFFFFF"/>
          </a:solidFill>
          <a:ln w="9525" algn="ctr">
            <a:solidFill>
              <a:schemeClr val="tx1"/>
            </a:solidFill>
            <a:miter lim="800000"/>
            <a:headEnd/>
            <a:tailEnd/>
          </a:ln>
          <a:effectLst>
            <a:outerShdw dist="107763" dir="18900000" algn="ctr" rotWithShape="0">
              <a:srgbClr val="808080">
                <a:alpha val="50000"/>
              </a:srgbClr>
            </a:outerShdw>
          </a:effectLst>
        </p:spPr>
        <p:txBody>
          <a:bodyPr anchor="ctr">
            <a:spAutoFit/>
          </a:bodyPr>
          <a:lstStyle/>
          <a:p>
            <a:pPr>
              <a:defRPr/>
            </a:pPr>
            <a:endParaRPr lang="en-US"/>
          </a:p>
        </p:txBody>
      </p:sp>
      <p:sp>
        <p:nvSpPr>
          <p:cNvPr id="5128" name="Text Box 5"/>
          <p:cNvSpPr txBox="1">
            <a:spLocks noChangeArrowheads="1"/>
          </p:cNvSpPr>
          <p:nvPr/>
        </p:nvSpPr>
        <p:spPr bwMode="auto">
          <a:xfrm>
            <a:off x="3541713" y="3549650"/>
            <a:ext cx="952500" cy="581025"/>
          </a:xfrm>
          <a:prstGeom prst="rect">
            <a:avLst/>
          </a:prstGeom>
          <a:noFill/>
          <a:ln w="12700">
            <a:noFill/>
            <a:miter lim="800000"/>
            <a:headEnd/>
            <a:tailEnd/>
          </a:ln>
        </p:spPr>
        <p:txBody>
          <a:bodyPr wrap="none">
            <a:spAutoFit/>
          </a:bodyPr>
          <a:lstStyle/>
          <a:p>
            <a:pPr algn="ctr" eaLnBrk="0" hangingPunct="0"/>
            <a:r>
              <a:rPr lang="en-GB" sz="1600">
                <a:solidFill>
                  <a:srgbClr val="FF0000"/>
                </a:solidFill>
                <a:latin typeface="Arial Unicode MS" pitchFamily="34" charset="-128"/>
              </a:rPr>
              <a:t>state </a:t>
            </a:r>
            <a:br>
              <a:rPr lang="en-GB" sz="1600">
                <a:solidFill>
                  <a:srgbClr val="FF0000"/>
                </a:solidFill>
                <a:latin typeface="Arial Unicode MS" pitchFamily="34" charset="-128"/>
              </a:rPr>
            </a:br>
            <a:r>
              <a:rPr lang="en-GB" sz="1600">
                <a:solidFill>
                  <a:srgbClr val="FF0000"/>
                </a:solidFill>
                <a:latin typeface="Arial Unicode MS" pitchFamily="34" charset="-128"/>
              </a:rPr>
              <a:t>changes</a:t>
            </a:r>
            <a:endParaRPr lang="en-US" sz="1600">
              <a:solidFill>
                <a:srgbClr val="FF0000"/>
              </a:solidFill>
              <a:latin typeface="Arial Unicode MS" pitchFamily="34" charset="-128"/>
              <a:cs typeface="Arial" charset="0"/>
            </a:endParaRPr>
          </a:p>
        </p:txBody>
      </p:sp>
      <p:sp>
        <p:nvSpPr>
          <p:cNvPr id="5129" name="Text Box 6"/>
          <p:cNvSpPr txBox="1">
            <a:spLocks noChangeArrowheads="1"/>
          </p:cNvSpPr>
          <p:nvPr/>
        </p:nvSpPr>
        <p:spPr bwMode="auto">
          <a:xfrm>
            <a:off x="5229225" y="3549650"/>
            <a:ext cx="1247775" cy="581025"/>
          </a:xfrm>
          <a:prstGeom prst="rect">
            <a:avLst/>
          </a:prstGeom>
          <a:noFill/>
          <a:ln w="12700">
            <a:noFill/>
            <a:miter lim="800000"/>
            <a:headEnd/>
            <a:tailEnd/>
          </a:ln>
        </p:spPr>
        <p:txBody>
          <a:bodyPr wrap="none">
            <a:spAutoFit/>
          </a:bodyPr>
          <a:lstStyle/>
          <a:p>
            <a:pPr algn="ctr" eaLnBrk="0" hangingPunct="0"/>
            <a:r>
              <a:rPr lang="en-GB" sz="1600">
                <a:solidFill>
                  <a:srgbClr val="FF0000"/>
                </a:solidFill>
                <a:latin typeface="Arial Unicode MS" pitchFamily="34" charset="-128"/>
              </a:rPr>
              <a:t>effective</a:t>
            </a:r>
          </a:p>
          <a:p>
            <a:pPr algn="ctr" eaLnBrk="0" hangingPunct="0"/>
            <a:r>
              <a:rPr lang="en-GB" sz="1600">
                <a:solidFill>
                  <a:srgbClr val="FF0000"/>
                </a:solidFill>
                <a:latin typeface="Arial Unicode MS" pitchFamily="34" charset="-128"/>
              </a:rPr>
              <a:t>connectivity</a:t>
            </a:r>
            <a:endParaRPr lang="en-US" sz="1600">
              <a:solidFill>
                <a:srgbClr val="FF0000"/>
              </a:solidFill>
              <a:latin typeface="Arial Unicode MS" pitchFamily="34" charset="-128"/>
              <a:cs typeface="Arial" charset="0"/>
            </a:endParaRPr>
          </a:p>
        </p:txBody>
      </p:sp>
      <p:sp>
        <p:nvSpPr>
          <p:cNvPr id="5130" name="Text Box 7"/>
          <p:cNvSpPr txBox="1">
            <a:spLocks noChangeArrowheads="1"/>
          </p:cNvSpPr>
          <p:nvPr/>
        </p:nvSpPr>
        <p:spPr bwMode="auto">
          <a:xfrm>
            <a:off x="9205913" y="3549650"/>
            <a:ext cx="908050" cy="581025"/>
          </a:xfrm>
          <a:prstGeom prst="rect">
            <a:avLst/>
          </a:prstGeom>
          <a:noFill/>
          <a:ln w="12700">
            <a:noFill/>
            <a:miter lim="800000"/>
            <a:headEnd/>
            <a:tailEnd/>
          </a:ln>
        </p:spPr>
        <p:txBody>
          <a:bodyPr wrap="none">
            <a:spAutoFit/>
          </a:bodyPr>
          <a:lstStyle/>
          <a:p>
            <a:pPr algn="ctr" eaLnBrk="0" hangingPunct="0"/>
            <a:r>
              <a:rPr lang="en-GB" sz="1600">
                <a:solidFill>
                  <a:srgbClr val="FF0000"/>
                </a:solidFill>
                <a:latin typeface="Arial Unicode MS" pitchFamily="34" charset="-128"/>
              </a:rPr>
              <a:t>external</a:t>
            </a:r>
            <a:br>
              <a:rPr lang="en-GB" sz="1600">
                <a:solidFill>
                  <a:srgbClr val="FF0000"/>
                </a:solidFill>
                <a:latin typeface="Arial Unicode MS" pitchFamily="34" charset="-128"/>
              </a:rPr>
            </a:br>
            <a:r>
              <a:rPr lang="en-GB" sz="1600">
                <a:solidFill>
                  <a:srgbClr val="FF0000"/>
                </a:solidFill>
                <a:latin typeface="Arial Unicode MS" pitchFamily="34" charset="-128"/>
              </a:rPr>
              <a:t>inputs</a:t>
            </a:r>
          </a:p>
        </p:txBody>
      </p:sp>
      <p:sp>
        <p:nvSpPr>
          <p:cNvPr id="5131" name="Line 8"/>
          <p:cNvSpPr>
            <a:spLocks noChangeShapeType="1"/>
          </p:cNvSpPr>
          <p:nvPr/>
        </p:nvSpPr>
        <p:spPr bwMode="auto">
          <a:xfrm>
            <a:off x="5848350" y="4140200"/>
            <a:ext cx="0" cy="307975"/>
          </a:xfrm>
          <a:prstGeom prst="line">
            <a:avLst/>
          </a:prstGeom>
          <a:noFill/>
          <a:ln w="38100">
            <a:solidFill>
              <a:srgbClr val="FF0000"/>
            </a:solidFill>
            <a:round/>
            <a:headEnd/>
            <a:tailEnd type="triangle" w="med" len="med"/>
          </a:ln>
        </p:spPr>
        <p:txBody>
          <a:bodyPr wrap="none" anchor="ctr"/>
          <a:lstStyle/>
          <a:p>
            <a:endParaRPr lang="en-US"/>
          </a:p>
        </p:txBody>
      </p:sp>
      <p:sp>
        <p:nvSpPr>
          <p:cNvPr id="5132" name="Line 9"/>
          <p:cNvSpPr>
            <a:spLocks noChangeShapeType="1"/>
          </p:cNvSpPr>
          <p:nvPr/>
        </p:nvSpPr>
        <p:spPr bwMode="auto">
          <a:xfrm>
            <a:off x="4010025" y="4140200"/>
            <a:ext cx="0" cy="307975"/>
          </a:xfrm>
          <a:prstGeom prst="line">
            <a:avLst/>
          </a:prstGeom>
          <a:noFill/>
          <a:ln w="38100">
            <a:solidFill>
              <a:srgbClr val="FF0000"/>
            </a:solidFill>
            <a:round/>
            <a:headEnd/>
            <a:tailEnd type="triangle" w="med" len="med"/>
          </a:ln>
        </p:spPr>
        <p:txBody>
          <a:bodyPr wrap="none" anchor="ctr"/>
          <a:lstStyle/>
          <a:p>
            <a:endParaRPr lang="en-US"/>
          </a:p>
        </p:txBody>
      </p:sp>
      <p:sp>
        <p:nvSpPr>
          <p:cNvPr id="5133" name="Line 10"/>
          <p:cNvSpPr>
            <a:spLocks noChangeShapeType="1"/>
          </p:cNvSpPr>
          <p:nvPr/>
        </p:nvSpPr>
        <p:spPr bwMode="auto">
          <a:xfrm>
            <a:off x="9666288" y="4140200"/>
            <a:ext cx="0" cy="307975"/>
          </a:xfrm>
          <a:prstGeom prst="line">
            <a:avLst/>
          </a:prstGeom>
          <a:noFill/>
          <a:ln w="38100">
            <a:solidFill>
              <a:srgbClr val="FF0000"/>
            </a:solidFill>
            <a:round/>
            <a:headEnd/>
            <a:tailEnd type="triangle" w="med" len="med"/>
          </a:ln>
        </p:spPr>
        <p:txBody>
          <a:bodyPr wrap="none" anchor="ctr"/>
          <a:lstStyle/>
          <a:p>
            <a:endParaRPr lang="en-US"/>
          </a:p>
        </p:txBody>
      </p:sp>
      <p:sp>
        <p:nvSpPr>
          <p:cNvPr id="5134" name="Text Box 11"/>
          <p:cNvSpPr txBox="1">
            <a:spLocks noChangeArrowheads="1"/>
          </p:cNvSpPr>
          <p:nvPr/>
        </p:nvSpPr>
        <p:spPr bwMode="auto">
          <a:xfrm>
            <a:off x="7037388" y="3546475"/>
            <a:ext cx="828675" cy="581025"/>
          </a:xfrm>
          <a:prstGeom prst="rect">
            <a:avLst/>
          </a:prstGeom>
          <a:noFill/>
          <a:ln w="12700">
            <a:noFill/>
            <a:miter lim="800000"/>
            <a:headEnd/>
            <a:tailEnd/>
          </a:ln>
        </p:spPr>
        <p:txBody>
          <a:bodyPr wrap="none">
            <a:spAutoFit/>
          </a:bodyPr>
          <a:lstStyle/>
          <a:p>
            <a:pPr algn="ctr" eaLnBrk="0" hangingPunct="0"/>
            <a:r>
              <a:rPr lang="en-GB" sz="1600">
                <a:solidFill>
                  <a:srgbClr val="FF0000"/>
                </a:solidFill>
                <a:latin typeface="Arial Unicode MS" pitchFamily="34" charset="-128"/>
              </a:rPr>
              <a:t>system</a:t>
            </a:r>
            <a:br>
              <a:rPr lang="en-GB" sz="1600">
                <a:solidFill>
                  <a:srgbClr val="FF0000"/>
                </a:solidFill>
                <a:latin typeface="Arial Unicode MS" pitchFamily="34" charset="-128"/>
              </a:rPr>
            </a:br>
            <a:r>
              <a:rPr lang="en-GB" sz="1600">
                <a:solidFill>
                  <a:srgbClr val="FF0000"/>
                </a:solidFill>
                <a:latin typeface="Arial Unicode MS" pitchFamily="34" charset="-128"/>
              </a:rPr>
              <a:t>state</a:t>
            </a:r>
            <a:endParaRPr lang="en-US" sz="1600">
              <a:solidFill>
                <a:srgbClr val="FF0000"/>
              </a:solidFill>
              <a:latin typeface="Arial Unicode MS" pitchFamily="34" charset="-128"/>
              <a:cs typeface="Arial" charset="0"/>
            </a:endParaRPr>
          </a:p>
        </p:txBody>
      </p:sp>
      <p:sp>
        <p:nvSpPr>
          <p:cNvPr id="5135" name="Line 12"/>
          <p:cNvSpPr>
            <a:spLocks noChangeShapeType="1"/>
          </p:cNvSpPr>
          <p:nvPr/>
        </p:nvSpPr>
        <p:spPr bwMode="auto">
          <a:xfrm>
            <a:off x="7454900" y="4137025"/>
            <a:ext cx="0" cy="307975"/>
          </a:xfrm>
          <a:prstGeom prst="line">
            <a:avLst/>
          </a:prstGeom>
          <a:noFill/>
          <a:ln w="38100">
            <a:solidFill>
              <a:srgbClr val="FF0000"/>
            </a:solidFill>
            <a:round/>
            <a:headEnd/>
            <a:tailEnd type="triangle" w="med" len="med"/>
          </a:ln>
        </p:spPr>
        <p:txBody>
          <a:bodyPr wrap="none" anchor="ctr"/>
          <a:lstStyle/>
          <a:p>
            <a:endParaRPr lang="en-US"/>
          </a:p>
        </p:txBody>
      </p:sp>
      <p:sp>
        <p:nvSpPr>
          <p:cNvPr id="5136" name="Text Box 13"/>
          <p:cNvSpPr txBox="1">
            <a:spLocks noChangeArrowheads="1"/>
          </p:cNvSpPr>
          <p:nvPr/>
        </p:nvSpPr>
        <p:spPr bwMode="auto">
          <a:xfrm>
            <a:off x="7940675" y="3546475"/>
            <a:ext cx="1212850" cy="581025"/>
          </a:xfrm>
          <a:prstGeom prst="rect">
            <a:avLst/>
          </a:prstGeom>
          <a:noFill/>
          <a:ln w="12700">
            <a:noFill/>
            <a:miter lim="800000"/>
            <a:headEnd/>
            <a:tailEnd/>
          </a:ln>
        </p:spPr>
        <p:txBody>
          <a:bodyPr wrap="none">
            <a:spAutoFit/>
          </a:bodyPr>
          <a:lstStyle/>
          <a:p>
            <a:pPr algn="ctr" eaLnBrk="0" hangingPunct="0"/>
            <a:r>
              <a:rPr lang="en-GB" sz="1600">
                <a:solidFill>
                  <a:srgbClr val="FF0000"/>
                </a:solidFill>
                <a:latin typeface="Arial Unicode MS" pitchFamily="34" charset="-128"/>
              </a:rPr>
              <a:t>input</a:t>
            </a:r>
          </a:p>
          <a:p>
            <a:pPr algn="ctr" eaLnBrk="0" hangingPunct="0"/>
            <a:r>
              <a:rPr lang="en-GB" sz="1600">
                <a:solidFill>
                  <a:srgbClr val="FF0000"/>
                </a:solidFill>
                <a:latin typeface="Arial Unicode MS" pitchFamily="34" charset="-128"/>
              </a:rPr>
              <a:t>parameters</a:t>
            </a:r>
          </a:p>
        </p:txBody>
      </p:sp>
      <p:sp>
        <p:nvSpPr>
          <p:cNvPr id="5137" name="Line 14"/>
          <p:cNvSpPr>
            <a:spLocks noChangeShapeType="1"/>
          </p:cNvSpPr>
          <p:nvPr/>
        </p:nvSpPr>
        <p:spPr bwMode="auto">
          <a:xfrm>
            <a:off x="8547100" y="4137025"/>
            <a:ext cx="0" cy="307975"/>
          </a:xfrm>
          <a:prstGeom prst="line">
            <a:avLst/>
          </a:prstGeom>
          <a:noFill/>
          <a:ln w="38100">
            <a:solidFill>
              <a:srgbClr val="FF0000"/>
            </a:solidFill>
            <a:round/>
            <a:headEnd/>
            <a:tailEnd type="triangle" w="med" len="med"/>
          </a:ln>
        </p:spPr>
        <p:txBody>
          <a:bodyPr wrap="none" anchor="ctr"/>
          <a:lstStyle/>
          <a:p>
            <a:endParaRPr lang="en-US"/>
          </a:p>
        </p:txBody>
      </p:sp>
      <p:graphicFrame>
        <p:nvGraphicFramePr>
          <p:cNvPr id="5122" name="Object 15"/>
          <p:cNvGraphicFramePr>
            <a:graphicFrameLocks noChangeAspect="1"/>
          </p:cNvGraphicFramePr>
          <p:nvPr>
            <p:extLst>
              <p:ext uri="{D42A27DB-BD31-4B8C-83A1-F6EECF244321}">
                <p14:modId xmlns:p14="http://schemas.microsoft.com/office/powerpoint/2010/main" val="1845405786"/>
              </p:ext>
            </p:extLst>
          </p:nvPr>
        </p:nvGraphicFramePr>
        <p:xfrm>
          <a:off x="3480392" y="4225925"/>
          <a:ext cx="6606638" cy="2360613"/>
        </p:xfrm>
        <a:graphic>
          <a:graphicData uri="http://schemas.openxmlformats.org/presentationml/2006/ole">
            <mc:AlternateContent xmlns:mc="http://schemas.openxmlformats.org/markup-compatibility/2006">
              <mc:Choice xmlns:v="urn:schemas-microsoft-com:vml" Requires="v">
                <p:oleObj spid="_x0000_s5262" name="Equation" r:id="rId3" imgW="4025900" imgH="1104900" progId="Equation.3">
                  <p:embed/>
                </p:oleObj>
              </mc:Choice>
              <mc:Fallback>
                <p:oleObj name="Equation" r:id="rId3" imgW="4025900" imgH="1104900" progId="Equation.3">
                  <p:embed/>
                  <p:pic>
                    <p:nvPicPr>
                      <p:cNvPr id="0" name="Picture 20"/>
                      <p:cNvPicPr>
                        <a:picLocks noChangeAspect="1" noChangeArrowheads="1"/>
                      </p:cNvPicPr>
                      <p:nvPr/>
                    </p:nvPicPr>
                    <p:blipFill>
                      <a:blip r:embed="rId4"/>
                      <a:srcRect/>
                      <a:stretch>
                        <a:fillRect/>
                      </a:stretch>
                    </p:blipFill>
                    <p:spPr bwMode="auto">
                      <a:xfrm>
                        <a:off x="3480392" y="4225925"/>
                        <a:ext cx="6606638" cy="2360613"/>
                      </a:xfrm>
                      <a:prstGeom prst="rect">
                        <a:avLst/>
                      </a:prstGeom>
                      <a:noFill/>
                      <a:ln>
                        <a:noFill/>
                      </a:ln>
                      <a:effectLst/>
                    </p:spPr>
                  </p:pic>
                </p:oleObj>
              </mc:Fallback>
            </mc:AlternateContent>
          </a:graphicData>
        </a:graphic>
      </p:graphicFrame>
      <p:graphicFrame>
        <p:nvGraphicFramePr>
          <p:cNvPr id="5123" name="Object 16"/>
          <p:cNvGraphicFramePr>
            <a:graphicFrameLocks noChangeAspect="1"/>
          </p:cNvGraphicFramePr>
          <p:nvPr>
            <p:extLst>
              <p:ext uri="{D42A27DB-BD31-4B8C-83A1-F6EECF244321}">
                <p14:modId xmlns:p14="http://schemas.microsoft.com/office/powerpoint/2010/main" val="1446176826"/>
              </p:ext>
            </p:extLst>
          </p:nvPr>
        </p:nvGraphicFramePr>
        <p:xfrm>
          <a:off x="730250" y="4792663"/>
          <a:ext cx="2171700" cy="514350"/>
        </p:xfrm>
        <a:graphic>
          <a:graphicData uri="http://schemas.openxmlformats.org/presentationml/2006/ole">
            <mc:AlternateContent xmlns:mc="http://schemas.openxmlformats.org/markup-compatibility/2006">
              <mc:Choice xmlns:v="urn:schemas-microsoft-com:vml" Requires="v">
                <p:oleObj spid="_x0000_s5263" name="Equation" r:id="rId5" imgW="749300" imgH="177800" progId="Equation.3">
                  <p:embed/>
                </p:oleObj>
              </mc:Choice>
              <mc:Fallback>
                <p:oleObj name="Equation" r:id="rId5" imgW="749300" imgH="177800" progId="Equation.3">
                  <p:embed/>
                  <p:pic>
                    <p:nvPicPr>
                      <p:cNvPr id="0" name="Picture 21"/>
                      <p:cNvPicPr>
                        <a:picLocks noChangeAspect="1" noChangeArrowheads="1"/>
                      </p:cNvPicPr>
                      <p:nvPr/>
                    </p:nvPicPr>
                    <p:blipFill>
                      <a:blip r:embed="rId6"/>
                      <a:srcRect/>
                      <a:stretch>
                        <a:fillRect/>
                      </a:stretch>
                    </p:blipFill>
                    <p:spPr bwMode="auto">
                      <a:xfrm>
                        <a:off x="730250" y="4792663"/>
                        <a:ext cx="21717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9601" name="Rectangle 17"/>
          <p:cNvSpPr>
            <a:spLocks noChangeArrowheads="1"/>
          </p:cNvSpPr>
          <p:nvPr/>
        </p:nvSpPr>
        <p:spPr bwMode="auto">
          <a:xfrm>
            <a:off x="457200" y="4494213"/>
            <a:ext cx="2705100" cy="1157287"/>
          </a:xfrm>
          <a:prstGeom prst="rect">
            <a:avLst/>
          </a:prstGeom>
          <a:noFill/>
          <a:ln w="38100" algn="ctr">
            <a:solidFill>
              <a:srgbClr val="FF0000"/>
            </a:solidFill>
            <a:miter lim="800000"/>
            <a:headEnd/>
            <a:tailEnd/>
          </a:ln>
          <a:effectLst>
            <a:outerShdw dist="107763" dir="18900000" algn="ctr" rotWithShape="0">
              <a:srgbClr val="808080">
                <a:alpha val="50000"/>
              </a:srgbClr>
            </a:outerShdw>
          </a:effectLst>
        </p:spPr>
        <p:txBody>
          <a:bodyPr anchor="ctr">
            <a:spAutoFit/>
          </a:bodyPr>
          <a:lstStyle/>
          <a:p>
            <a:pPr>
              <a:defRPr/>
            </a:pPr>
            <a:endParaRPr lang="en-US"/>
          </a:p>
        </p:txBody>
      </p:sp>
      <p:graphicFrame>
        <p:nvGraphicFramePr>
          <p:cNvPr id="5124" name="Object 18"/>
          <p:cNvGraphicFramePr>
            <a:graphicFrameLocks noChangeAspect="1"/>
          </p:cNvGraphicFramePr>
          <p:nvPr/>
        </p:nvGraphicFramePr>
        <p:xfrm>
          <a:off x="674688" y="5810250"/>
          <a:ext cx="2178050" cy="625475"/>
        </p:xfrm>
        <a:graphic>
          <a:graphicData uri="http://schemas.openxmlformats.org/presentationml/2006/ole">
            <mc:AlternateContent xmlns:mc="http://schemas.openxmlformats.org/markup-compatibility/2006">
              <mc:Choice xmlns:v="urn:schemas-microsoft-com:vml" Requires="v">
                <p:oleObj spid="_x0000_s5264" name="Equation" r:id="rId7" imgW="660113" imgH="203112" progId="Equation.3">
                  <p:embed/>
                </p:oleObj>
              </mc:Choice>
              <mc:Fallback>
                <p:oleObj name="Equation" r:id="rId7" imgW="660113" imgH="203112" progId="Equation.3">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688" y="5810250"/>
                        <a:ext cx="2178050"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139" name="AutoShape 19"/>
          <p:cNvCxnSpPr>
            <a:cxnSpLocks noChangeShapeType="1"/>
            <a:stCxn id="5173" idx="3"/>
            <a:endCxn id="5145" idx="0"/>
          </p:cNvCxnSpPr>
          <p:nvPr/>
        </p:nvCxnSpPr>
        <p:spPr bwMode="auto">
          <a:xfrm flipH="1">
            <a:off x="3670300" y="2439988"/>
            <a:ext cx="428625" cy="446087"/>
          </a:xfrm>
          <a:prstGeom prst="straightConnector1">
            <a:avLst/>
          </a:prstGeom>
          <a:noFill/>
          <a:ln w="38100">
            <a:solidFill>
              <a:schemeClr val="tx1"/>
            </a:solidFill>
            <a:prstDash val="sysDot"/>
            <a:round/>
            <a:headEnd type="triangle" w="med" len="med"/>
            <a:tailEnd/>
          </a:ln>
        </p:spPr>
      </p:cxnSp>
      <p:cxnSp>
        <p:nvCxnSpPr>
          <p:cNvPr id="5140" name="AutoShape 20"/>
          <p:cNvCxnSpPr>
            <a:cxnSpLocks noChangeShapeType="1"/>
            <a:stCxn id="5167" idx="3"/>
            <a:endCxn id="5173" idx="1"/>
          </p:cNvCxnSpPr>
          <p:nvPr/>
        </p:nvCxnSpPr>
        <p:spPr bwMode="auto">
          <a:xfrm>
            <a:off x="4095750" y="1000125"/>
            <a:ext cx="3175" cy="930275"/>
          </a:xfrm>
          <a:prstGeom prst="straightConnector1">
            <a:avLst/>
          </a:prstGeom>
          <a:noFill/>
          <a:ln w="38100">
            <a:solidFill>
              <a:schemeClr val="tx1"/>
            </a:solidFill>
            <a:round/>
            <a:headEnd type="triangle" w="med" len="med"/>
            <a:tailEnd/>
          </a:ln>
        </p:spPr>
      </p:cxnSp>
      <p:cxnSp>
        <p:nvCxnSpPr>
          <p:cNvPr id="5141" name="AutoShape 21"/>
          <p:cNvCxnSpPr>
            <a:cxnSpLocks noChangeShapeType="1"/>
            <a:stCxn id="5171" idx="5"/>
            <a:endCxn id="5146" idx="0"/>
          </p:cNvCxnSpPr>
          <p:nvPr/>
        </p:nvCxnSpPr>
        <p:spPr bwMode="auto">
          <a:xfrm>
            <a:off x="6046788" y="2441575"/>
            <a:ext cx="444500" cy="444500"/>
          </a:xfrm>
          <a:prstGeom prst="straightConnector1">
            <a:avLst/>
          </a:prstGeom>
          <a:noFill/>
          <a:ln w="38100">
            <a:solidFill>
              <a:schemeClr val="tx1"/>
            </a:solidFill>
            <a:prstDash val="sysDot"/>
            <a:round/>
            <a:headEnd type="triangle" w="med" len="med"/>
            <a:tailEnd/>
          </a:ln>
        </p:spPr>
      </p:cxnSp>
      <p:grpSp>
        <p:nvGrpSpPr>
          <p:cNvPr id="5142" name="Group 22"/>
          <p:cNvGrpSpPr>
            <a:grpSpLocks/>
          </p:cNvGrpSpPr>
          <p:nvPr/>
        </p:nvGrpSpPr>
        <p:grpSpPr bwMode="auto">
          <a:xfrm>
            <a:off x="3994150" y="1825625"/>
            <a:ext cx="717550" cy="719138"/>
            <a:chOff x="409" y="3119"/>
            <a:chExt cx="453" cy="453"/>
          </a:xfrm>
        </p:grpSpPr>
        <p:sp>
          <p:nvSpPr>
            <p:cNvPr id="5173" name="Oval 23"/>
            <p:cNvSpPr>
              <a:spLocks noChangeAspect="1" noChangeArrowheads="1"/>
            </p:cNvSpPr>
            <p:nvPr/>
          </p:nvSpPr>
          <p:spPr bwMode="auto">
            <a:xfrm>
              <a:off x="409"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174" name="Text Box 24"/>
            <p:cNvSpPr txBox="1">
              <a:spLocks noChangeArrowheads="1"/>
            </p:cNvSpPr>
            <p:nvPr/>
          </p:nvSpPr>
          <p:spPr bwMode="auto">
            <a:xfrm>
              <a:off x="484" y="3156"/>
              <a:ext cx="310" cy="366"/>
            </a:xfrm>
            <a:prstGeom prst="rect">
              <a:avLst/>
            </a:prstGeom>
            <a:noFill/>
            <a:ln w="9525">
              <a:noFill/>
              <a:miter lim="800000"/>
              <a:headEnd/>
              <a:tailEnd/>
            </a:ln>
          </p:spPr>
          <p:txBody>
            <a:bodyPr wrap="none">
              <a:spAutoFit/>
            </a:bodyPr>
            <a:lstStyle/>
            <a:p>
              <a:pPr algn="ctr" eaLnBrk="0" hangingPunct="0"/>
              <a:r>
                <a:rPr lang="de-DE" sz="1600"/>
                <a:t>LG</a:t>
              </a:r>
            </a:p>
            <a:p>
              <a:pPr algn="ctr" eaLnBrk="0" hangingPunct="0"/>
              <a:r>
                <a:rPr lang="de-DE" sz="1600"/>
                <a:t>left</a:t>
              </a:r>
            </a:p>
          </p:txBody>
        </p:sp>
      </p:grpSp>
      <p:grpSp>
        <p:nvGrpSpPr>
          <p:cNvPr id="5143" name="Group 25"/>
          <p:cNvGrpSpPr>
            <a:grpSpLocks/>
          </p:cNvGrpSpPr>
          <p:nvPr/>
        </p:nvGrpSpPr>
        <p:grpSpPr bwMode="auto">
          <a:xfrm>
            <a:off x="5432425" y="1827213"/>
            <a:ext cx="719138" cy="719137"/>
            <a:chOff x="841" y="3119"/>
            <a:chExt cx="453" cy="453"/>
          </a:xfrm>
        </p:grpSpPr>
        <p:sp>
          <p:nvSpPr>
            <p:cNvPr id="5171" name="Oval 26"/>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172" name="Text Box 27"/>
            <p:cNvSpPr txBox="1">
              <a:spLocks noChangeArrowheads="1"/>
            </p:cNvSpPr>
            <p:nvPr/>
          </p:nvSpPr>
          <p:spPr bwMode="auto">
            <a:xfrm>
              <a:off x="865" y="3156"/>
              <a:ext cx="401" cy="366"/>
            </a:xfrm>
            <a:prstGeom prst="rect">
              <a:avLst/>
            </a:prstGeom>
            <a:noFill/>
            <a:ln w="9525">
              <a:noFill/>
              <a:miter lim="800000"/>
              <a:headEnd/>
              <a:tailEnd/>
            </a:ln>
          </p:spPr>
          <p:txBody>
            <a:bodyPr wrap="none">
              <a:spAutoFit/>
            </a:bodyPr>
            <a:lstStyle/>
            <a:p>
              <a:pPr algn="ctr" eaLnBrk="0" hangingPunct="0"/>
              <a:r>
                <a:rPr lang="de-DE" sz="1600"/>
                <a:t>LG</a:t>
              </a:r>
            </a:p>
            <a:p>
              <a:pPr algn="ctr" eaLnBrk="0" hangingPunct="0"/>
              <a:r>
                <a:rPr lang="de-DE" sz="1600"/>
                <a:t>right</a:t>
              </a:r>
            </a:p>
          </p:txBody>
        </p:sp>
      </p:grpSp>
      <p:cxnSp>
        <p:nvCxnSpPr>
          <p:cNvPr id="5144" name="AutoShape 28"/>
          <p:cNvCxnSpPr>
            <a:cxnSpLocks noChangeShapeType="1"/>
            <a:stCxn id="5173" idx="5"/>
            <a:endCxn id="5171" idx="3"/>
          </p:cNvCxnSpPr>
          <p:nvPr/>
        </p:nvCxnSpPr>
        <p:spPr bwMode="auto">
          <a:xfrm>
            <a:off x="4606925" y="2439988"/>
            <a:ext cx="930275" cy="1587"/>
          </a:xfrm>
          <a:prstGeom prst="straightConnector1">
            <a:avLst/>
          </a:prstGeom>
          <a:noFill/>
          <a:ln w="38100">
            <a:solidFill>
              <a:schemeClr val="tx1"/>
            </a:solidFill>
            <a:round/>
            <a:headEnd/>
            <a:tailEnd type="triangle" w="med" len="med"/>
          </a:ln>
        </p:spPr>
      </p:cxnSp>
      <p:sp>
        <p:nvSpPr>
          <p:cNvPr id="5145" name="Text Box 29"/>
          <p:cNvSpPr txBox="1">
            <a:spLocks noChangeArrowheads="1"/>
          </p:cNvSpPr>
          <p:nvPr/>
        </p:nvSpPr>
        <p:spPr bwMode="auto">
          <a:xfrm>
            <a:off x="3322638" y="2886075"/>
            <a:ext cx="693737" cy="368300"/>
          </a:xfrm>
          <a:prstGeom prst="rect">
            <a:avLst/>
          </a:prstGeom>
          <a:noFill/>
          <a:ln w="9525">
            <a:noFill/>
            <a:miter lim="800000"/>
            <a:headEnd/>
            <a:tailEnd/>
          </a:ln>
        </p:spPr>
        <p:txBody>
          <a:bodyPr wrap="none" tIns="18000">
            <a:spAutoFit/>
          </a:bodyPr>
          <a:lstStyle/>
          <a:p>
            <a:r>
              <a:rPr lang="de-DE" sz="2000"/>
              <a:t>RVF</a:t>
            </a:r>
          </a:p>
        </p:txBody>
      </p:sp>
      <p:sp>
        <p:nvSpPr>
          <p:cNvPr id="5146" name="Text Box 30"/>
          <p:cNvSpPr txBox="1">
            <a:spLocks noChangeArrowheads="1"/>
          </p:cNvSpPr>
          <p:nvPr/>
        </p:nvSpPr>
        <p:spPr bwMode="auto">
          <a:xfrm>
            <a:off x="6157913" y="2886075"/>
            <a:ext cx="665162" cy="368300"/>
          </a:xfrm>
          <a:prstGeom prst="rect">
            <a:avLst/>
          </a:prstGeom>
          <a:noFill/>
          <a:ln w="9525">
            <a:noFill/>
            <a:miter lim="800000"/>
            <a:headEnd/>
            <a:tailEnd/>
          </a:ln>
        </p:spPr>
        <p:txBody>
          <a:bodyPr wrap="none" tIns="18000">
            <a:spAutoFit/>
          </a:bodyPr>
          <a:lstStyle/>
          <a:p>
            <a:r>
              <a:rPr lang="de-DE" sz="2000"/>
              <a:t>LVF</a:t>
            </a:r>
          </a:p>
        </p:txBody>
      </p:sp>
      <p:grpSp>
        <p:nvGrpSpPr>
          <p:cNvPr id="5147" name="Group 31"/>
          <p:cNvGrpSpPr>
            <a:grpSpLocks/>
          </p:cNvGrpSpPr>
          <p:nvPr/>
        </p:nvGrpSpPr>
        <p:grpSpPr bwMode="auto">
          <a:xfrm>
            <a:off x="5432425" y="385763"/>
            <a:ext cx="719138" cy="719137"/>
            <a:chOff x="841" y="3119"/>
            <a:chExt cx="453" cy="453"/>
          </a:xfrm>
        </p:grpSpPr>
        <p:sp>
          <p:nvSpPr>
            <p:cNvPr id="5169" name="Oval 32"/>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170" name="Text Box 33"/>
            <p:cNvSpPr txBox="1">
              <a:spLocks noChangeArrowheads="1"/>
            </p:cNvSpPr>
            <p:nvPr/>
          </p:nvSpPr>
          <p:spPr bwMode="auto">
            <a:xfrm>
              <a:off x="864" y="3156"/>
              <a:ext cx="401" cy="366"/>
            </a:xfrm>
            <a:prstGeom prst="rect">
              <a:avLst/>
            </a:prstGeom>
            <a:noFill/>
            <a:ln w="9525">
              <a:noFill/>
              <a:miter lim="800000"/>
              <a:headEnd/>
              <a:tailEnd/>
            </a:ln>
          </p:spPr>
          <p:txBody>
            <a:bodyPr wrap="none">
              <a:spAutoFit/>
            </a:bodyPr>
            <a:lstStyle/>
            <a:p>
              <a:pPr algn="ctr" eaLnBrk="0" hangingPunct="0"/>
              <a:r>
                <a:rPr lang="de-DE" sz="1600"/>
                <a:t>FG</a:t>
              </a:r>
            </a:p>
            <a:p>
              <a:pPr algn="ctr" eaLnBrk="0" hangingPunct="0"/>
              <a:r>
                <a:rPr lang="de-DE" sz="1600"/>
                <a:t>right</a:t>
              </a:r>
            </a:p>
          </p:txBody>
        </p:sp>
      </p:grpSp>
      <p:cxnSp>
        <p:nvCxnSpPr>
          <p:cNvPr id="5148" name="AutoShape 34"/>
          <p:cNvCxnSpPr>
            <a:cxnSpLocks noChangeShapeType="1"/>
            <a:stCxn id="5169" idx="3"/>
            <a:endCxn id="5171" idx="1"/>
          </p:cNvCxnSpPr>
          <p:nvPr/>
        </p:nvCxnSpPr>
        <p:spPr bwMode="auto">
          <a:xfrm>
            <a:off x="5537200" y="1000125"/>
            <a:ext cx="0" cy="931863"/>
          </a:xfrm>
          <a:prstGeom prst="straightConnector1">
            <a:avLst/>
          </a:prstGeom>
          <a:noFill/>
          <a:ln w="38100">
            <a:solidFill>
              <a:schemeClr val="tx1"/>
            </a:solidFill>
            <a:round/>
            <a:headEnd type="triangle" w="med" len="med"/>
            <a:tailEnd/>
          </a:ln>
        </p:spPr>
      </p:cxnSp>
      <p:grpSp>
        <p:nvGrpSpPr>
          <p:cNvPr id="5149" name="Group 35"/>
          <p:cNvGrpSpPr>
            <a:grpSpLocks/>
          </p:cNvGrpSpPr>
          <p:nvPr/>
        </p:nvGrpSpPr>
        <p:grpSpPr bwMode="auto">
          <a:xfrm>
            <a:off x="3990975" y="385763"/>
            <a:ext cx="719138" cy="719137"/>
            <a:chOff x="841" y="3119"/>
            <a:chExt cx="453" cy="453"/>
          </a:xfrm>
        </p:grpSpPr>
        <p:sp>
          <p:nvSpPr>
            <p:cNvPr id="5167" name="Oval 36"/>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168" name="Text Box 37"/>
            <p:cNvSpPr txBox="1">
              <a:spLocks noChangeArrowheads="1"/>
            </p:cNvSpPr>
            <p:nvPr/>
          </p:nvSpPr>
          <p:spPr bwMode="auto">
            <a:xfrm>
              <a:off x="911" y="3156"/>
              <a:ext cx="309" cy="366"/>
            </a:xfrm>
            <a:prstGeom prst="rect">
              <a:avLst/>
            </a:prstGeom>
            <a:noFill/>
            <a:ln w="9525">
              <a:noFill/>
              <a:miter lim="800000"/>
              <a:headEnd/>
              <a:tailEnd/>
            </a:ln>
          </p:spPr>
          <p:txBody>
            <a:bodyPr wrap="none">
              <a:spAutoFit/>
            </a:bodyPr>
            <a:lstStyle/>
            <a:p>
              <a:pPr algn="ctr" eaLnBrk="0" hangingPunct="0"/>
              <a:r>
                <a:rPr lang="de-DE" sz="1600"/>
                <a:t>FG</a:t>
              </a:r>
            </a:p>
            <a:p>
              <a:pPr algn="ctr" eaLnBrk="0" hangingPunct="0"/>
              <a:r>
                <a:rPr lang="de-DE" sz="1600"/>
                <a:t>left</a:t>
              </a:r>
            </a:p>
          </p:txBody>
        </p:sp>
      </p:grpSp>
      <p:cxnSp>
        <p:nvCxnSpPr>
          <p:cNvPr id="5150" name="AutoShape 38"/>
          <p:cNvCxnSpPr>
            <a:cxnSpLocks noChangeShapeType="1"/>
            <a:stCxn id="5171" idx="1"/>
            <a:endCxn id="5173" idx="7"/>
          </p:cNvCxnSpPr>
          <p:nvPr/>
        </p:nvCxnSpPr>
        <p:spPr bwMode="auto">
          <a:xfrm flipH="1" flipV="1">
            <a:off x="4606925" y="1930400"/>
            <a:ext cx="930275" cy="1588"/>
          </a:xfrm>
          <a:prstGeom prst="straightConnector1">
            <a:avLst/>
          </a:prstGeom>
          <a:noFill/>
          <a:ln w="38100">
            <a:solidFill>
              <a:schemeClr val="tx1"/>
            </a:solidFill>
            <a:round/>
            <a:headEnd/>
            <a:tailEnd type="triangle" w="med" len="med"/>
          </a:ln>
        </p:spPr>
      </p:cxnSp>
      <p:cxnSp>
        <p:nvCxnSpPr>
          <p:cNvPr id="5151" name="AutoShape 39"/>
          <p:cNvCxnSpPr>
            <a:cxnSpLocks noChangeShapeType="1"/>
            <a:stCxn id="5171" idx="7"/>
            <a:endCxn id="5169" idx="5"/>
          </p:cNvCxnSpPr>
          <p:nvPr/>
        </p:nvCxnSpPr>
        <p:spPr bwMode="auto">
          <a:xfrm flipV="1">
            <a:off x="6046788" y="1000125"/>
            <a:ext cx="0" cy="931863"/>
          </a:xfrm>
          <a:prstGeom prst="straightConnector1">
            <a:avLst/>
          </a:prstGeom>
          <a:noFill/>
          <a:ln w="38100">
            <a:solidFill>
              <a:schemeClr val="tx1"/>
            </a:solidFill>
            <a:round/>
            <a:headEnd type="triangle" w="med" len="med"/>
            <a:tailEnd/>
          </a:ln>
        </p:spPr>
      </p:cxnSp>
      <p:cxnSp>
        <p:nvCxnSpPr>
          <p:cNvPr id="5152" name="AutoShape 40"/>
          <p:cNvCxnSpPr>
            <a:cxnSpLocks noChangeShapeType="1"/>
            <a:stCxn id="5173" idx="7"/>
            <a:endCxn id="5167" idx="5"/>
          </p:cNvCxnSpPr>
          <p:nvPr/>
        </p:nvCxnSpPr>
        <p:spPr bwMode="auto">
          <a:xfrm flipH="1" flipV="1">
            <a:off x="4605338" y="1000125"/>
            <a:ext cx="1587" cy="930275"/>
          </a:xfrm>
          <a:prstGeom prst="straightConnector1">
            <a:avLst/>
          </a:prstGeom>
          <a:noFill/>
          <a:ln w="38100">
            <a:solidFill>
              <a:schemeClr val="tx1"/>
            </a:solidFill>
            <a:round/>
            <a:headEnd type="triangle" w="med" len="med"/>
            <a:tailEnd/>
          </a:ln>
        </p:spPr>
      </p:cxnSp>
      <p:cxnSp>
        <p:nvCxnSpPr>
          <p:cNvPr id="5153" name="AutoShape 41"/>
          <p:cNvCxnSpPr>
            <a:cxnSpLocks noChangeShapeType="1"/>
            <a:stCxn id="5169" idx="1"/>
            <a:endCxn id="5167" idx="7"/>
          </p:cNvCxnSpPr>
          <p:nvPr/>
        </p:nvCxnSpPr>
        <p:spPr bwMode="auto">
          <a:xfrm flipH="1">
            <a:off x="4605338" y="490538"/>
            <a:ext cx="931862" cy="0"/>
          </a:xfrm>
          <a:prstGeom prst="straightConnector1">
            <a:avLst/>
          </a:prstGeom>
          <a:noFill/>
          <a:ln w="38100">
            <a:solidFill>
              <a:schemeClr val="tx1"/>
            </a:solidFill>
            <a:round/>
            <a:headEnd/>
            <a:tailEnd type="triangle" w="med" len="med"/>
          </a:ln>
        </p:spPr>
      </p:cxnSp>
      <p:cxnSp>
        <p:nvCxnSpPr>
          <p:cNvPr id="5154" name="AutoShape 42"/>
          <p:cNvCxnSpPr>
            <a:cxnSpLocks noChangeShapeType="1"/>
            <a:stCxn id="5167" idx="5"/>
            <a:endCxn id="5169" idx="3"/>
          </p:cNvCxnSpPr>
          <p:nvPr/>
        </p:nvCxnSpPr>
        <p:spPr bwMode="auto">
          <a:xfrm>
            <a:off x="4605338" y="1000125"/>
            <a:ext cx="931862" cy="0"/>
          </a:xfrm>
          <a:prstGeom prst="straightConnector1">
            <a:avLst/>
          </a:prstGeom>
          <a:noFill/>
          <a:ln w="38100">
            <a:solidFill>
              <a:schemeClr val="tx1"/>
            </a:solidFill>
            <a:round/>
            <a:headEnd/>
            <a:tailEnd type="triangle" w="med" len="med"/>
          </a:ln>
        </p:spPr>
      </p:cxnSp>
      <p:sp>
        <p:nvSpPr>
          <p:cNvPr id="5155" name="Text Box 43"/>
          <p:cNvSpPr txBox="1">
            <a:spLocks noChangeArrowheads="1"/>
          </p:cNvSpPr>
          <p:nvPr/>
        </p:nvSpPr>
        <p:spPr bwMode="auto">
          <a:xfrm>
            <a:off x="3660775" y="2009775"/>
            <a:ext cx="395288" cy="366713"/>
          </a:xfrm>
          <a:prstGeom prst="rect">
            <a:avLst/>
          </a:prstGeom>
          <a:noFill/>
          <a:ln w="9525">
            <a:noFill/>
            <a:miter lim="800000"/>
            <a:headEnd/>
            <a:tailEnd/>
          </a:ln>
        </p:spPr>
        <p:txBody>
          <a:bodyPr wrap="none">
            <a:spAutoFit/>
          </a:bodyPr>
          <a:lstStyle/>
          <a:p>
            <a:r>
              <a:rPr lang="de-DE" sz="1800"/>
              <a:t>x</a:t>
            </a:r>
            <a:r>
              <a:rPr lang="de-DE" sz="1800" baseline="-25000"/>
              <a:t>1</a:t>
            </a:r>
          </a:p>
        </p:txBody>
      </p:sp>
      <p:sp>
        <p:nvSpPr>
          <p:cNvPr id="5156" name="Text Box 44"/>
          <p:cNvSpPr txBox="1">
            <a:spLocks noChangeArrowheads="1"/>
          </p:cNvSpPr>
          <p:nvPr/>
        </p:nvSpPr>
        <p:spPr bwMode="auto">
          <a:xfrm>
            <a:off x="6154738" y="2014538"/>
            <a:ext cx="395287" cy="366712"/>
          </a:xfrm>
          <a:prstGeom prst="rect">
            <a:avLst/>
          </a:prstGeom>
          <a:noFill/>
          <a:ln w="9525">
            <a:noFill/>
            <a:miter lim="800000"/>
            <a:headEnd/>
            <a:tailEnd/>
          </a:ln>
        </p:spPr>
        <p:txBody>
          <a:bodyPr wrap="none">
            <a:spAutoFit/>
          </a:bodyPr>
          <a:lstStyle/>
          <a:p>
            <a:r>
              <a:rPr lang="de-DE" sz="1800"/>
              <a:t>x</a:t>
            </a:r>
            <a:r>
              <a:rPr lang="de-DE" sz="1800" baseline="-25000"/>
              <a:t>2</a:t>
            </a:r>
          </a:p>
        </p:txBody>
      </p:sp>
      <p:sp>
        <p:nvSpPr>
          <p:cNvPr id="5157" name="Text Box 45"/>
          <p:cNvSpPr txBox="1">
            <a:spLocks noChangeArrowheads="1"/>
          </p:cNvSpPr>
          <p:nvPr/>
        </p:nvSpPr>
        <p:spPr bwMode="auto">
          <a:xfrm>
            <a:off x="6137275" y="574675"/>
            <a:ext cx="395288" cy="366713"/>
          </a:xfrm>
          <a:prstGeom prst="rect">
            <a:avLst/>
          </a:prstGeom>
          <a:noFill/>
          <a:ln w="9525">
            <a:noFill/>
            <a:miter lim="800000"/>
            <a:headEnd/>
            <a:tailEnd/>
          </a:ln>
        </p:spPr>
        <p:txBody>
          <a:bodyPr wrap="none">
            <a:spAutoFit/>
          </a:bodyPr>
          <a:lstStyle/>
          <a:p>
            <a:r>
              <a:rPr lang="de-DE" sz="1800"/>
              <a:t>x</a:t>
            </a:r>
            <a:r>
              <a:rPr lang="de-DE" sz="1800" baseline="-25000"/>
              <a:t>4</a:t>
            </a:r>
          </a:p>
        </p:txBody>
      </p:sp>
      <p:sp>
        <p:nvSpPr>
          <p:cNvPr id="5158" name="Text Box 46"/>
          <p:cNvSpPr txBox="1">
            <a:spLocks noChangeArrowheads="1"/>
          </p:cNvSpPr>
          <p:nvPr/>
        </p:nvSpPr>
        <p:spPr bwMode="auto">
          <a:xfrm>
            <a:off x="3652838" y="579438"/>
            <a:ext cx="395287" cy="366712"/>
          </a:xfrm>
          <a:prstGeom prst="rect">
            <a:avLst/>
          </a:prstGeom>
          <a:noFill/>
          <a:ln w="9525">
            <a:noFill/>
            <a:miter lim="800000"/>
            <a:headEnd/>
            <a:tailEnd/>
          </a:ln>
        </p:spPr>
        <p:txBody>
          <a:bodyPr wrap="none">
            <a:spAutoFit/>
          </a:bodyPr>
          <a:lstStyle/>
          <a:p>
            <a:r>
              <a:rPr lang="de-DE" sz="1800"/>
              <a:t>x</a:t>
            </a:r>
            <a:r>
              <a:rPr lang="de-DE" sz="1800" baseline="-25000"/>
              <a:t>3</a:t>
            </a:r>
          </a:p>
        </p:txBody>
      </p:sp>
      <p:cxnSp>
        <p:nvCxnSpPr>
          <p:cNvPr id="5159" name="AutoShape 47"/>
          <p:cNvCxnSpPr>
            <a:cxnSpLocks noChangeShapeType="1"/>
            <a:stCxn id="5173" idx="4"/>
            <a:endCxn id="5173" idx="5"/>
          </p:cNvCxnSpPr>
          <p:nvPr/>
        </p:nvCxnSpPr>
        <p:spPr bwMode="auto">
          <a:xfrm rot="5400000" flipH="1" flipV="1">
            <a:off x="4427537" y="2365376"/>
            <a:ext cx="104775" cy="254000"/>
          </a:xfrm>
          <a:prstGeom prst="curvedConnector3">
            <a:avLst>
              <a:gd name="adj1" fmla="val -216667"/>
            </a:avLst>
          </a:prstGeom>
          <a:noFill/>
          <a:ln w="38100">
            <a:solidFill>
              <a:srgbClr val="FFFFFF"/>
            </a:solidFill>
            <a:round/>
            <a:headEnd/>
            <a:tailEnd type="triangle" w="med" len="med"/>
          </a:ln>
        </p:spPr>
      </p:cxnSp>
      <p:cxnSp>
        <p:nvCxnSpPr>
          <p:cNvPr id="5160" name="AutoShape 48"/>
          <p:cNvCxnSpPr>
            <a:cxnSpLocks noChangeShapeType="1"/>
            <a:stCxn id="5171" idx="4"/>
            <a:endCxn id="5171" idx="3"/>
          </p:cNvCxnSpPr>
          <p:nvPr/>
        </p:nvCxnSpPr>
        <p:spPr bwMode="auto">
          <a:xfrm rot="16200000" flipV="1">
            <a:off x="5612606" y="2366169"/>
            <a:ext cx="104775" cy="255588"/>
          </a:xfrm>
          <a:prstGeom prst="curvedConnector3">
            <a:avLst>
              <a:gd name="adj1" fmla="val -216667"/>
            </a:avLst>
          </a:prstGeom>
          <a:noFill/>
          <a:ln w="38100">
            <a:solidFill>
              <a:srgbClr val="FFFFFF"/>
            </a:solidFill>
            <a:round/>
            <a:headEnd/>
            <a:tailEnd type="triangle" w="med" len="med"/>
          </a:ln>
        </p:spPr>
      </p:cxnSp>
      <p:cxnSp>
        <p:nvCxnSpPr>
          <p:cNvPr id="5161" name="AutoShape 49"/>
          <p:cNvCxnSpPr>
            <a:cxnSpLocks noChangeShapeType="1"/>
            <a:stCxn id="5167" idx="0"/>
            <a:endCxn id="5167" idx="7"/>
          </p:cNvCxnSpPr>
          <p:nvPr/>
        </p:nvCxnSpPr>
        <p:spPr bwMode="auto">
          <a:xfrm rot="5400000" flipV="1">
            <a:off x="4425950" y="311151"/>
            <a:ext cx="104775" cy="254000"/>
          </a:xfrm>
          <a:prstGeom prst="curvedConnector3">
            <a:avLst>
              <a:gd name="adj1" fmla="val -218181"/>
            </a:avLst>
          </a:prstGeom>
          <a:noFill/>
          <a:ln w="38100">
            <a:solidFill>
              <a:schemeClr val="tx1"/>
            </a:solidFill>
            <a:round/>
            <a:headEnd/>
            <a:tailEnd type="triangle" w="med" len="med"/>
          </a:ln>
        </p:spPr>
      </p:cxnSp>
      <p:cxnSp>
        <p:nvCxnSpPr>
          <p:cNvPr id="5162" name="AutoShape 50"/>
          <p:cNvCxnSpPr>
            <a:cxnSpLocks noChangeShapeType="1"/>
            <a:stCxn id="5169" idx="0"/>
            <a:endCxn id="5169" idx="1"/>
          </p:cNvCxnSpPr>
          <p:nvPr/>
        </p:nvCxnSpPr>
        <p:spPr bwMode="auto">
          <a:xfrm rot="-5400000" flipH="1" flipV="1">
            <a:off x="5612606" y="310357"/>
            <a:ext cx="104775" cy="255588"/>
          </a:xfrm>
          <a:prstGeom prst="curvedConnector3">
            <a:avLst>
              <a:gd name="adj1" fmla="val -218181"/>
            </a:avLst>
          </a:prstGeom>
          <a:noFill/>
          <a:ln w="38100">
            <a:solidFill>
              <a:schemeClr val="tx1"/>
            </a:solidFill>
            <a:round/>
            <a:headEnd/>
            <a:tailEnd type="triangle" w="med" len="med"/>
          </a:ln>
        </p:spPr>
      </p:cxnSp>
      <p:sp>
        <p:nvSpPr>
          <p:cNvPr id="5163" name="Text Box 51"/>
          <p:cNvSpPr txBox="1">
            <a:spLocks noChangeArrowheads="1"/>
          </p:cNvSpPr>
          <p:nvPr/>
        </p:nvSpPr>
        <p:spPr bwMode="auto">
          <a:xfrm>
            <a:off x="3457575" y="3101975"/>
            <a:ext cx="407988" cy="366713"/>
          </a:xfrm>
          <a:prstGeom prst="rect">
            <a:avLst/>
          </a:prstGeom>
          <a:noFill/>
          <a:ln w="9525">
            <a:noFill/>
            <a:miter lim="800000"/>
            <a:headEnd/>
            <a:tailEnd/>
          </a:ln>
        </p:spPr>
        <p:txBody>
          <a:bodyPr wrap="none">
            <a:spAutoFit/>
          </a:bodyPr>
          <a:lstStyle/>
          <a:p>
            <a:r>
              <a:rPr lang="de-DE" sz="1800"/>
              <a:t>u</a:t>
            </a:r>
            <a:r>
              <a:rPr lang="de-DE" sz="1800" baseline="-25000"/>
              <a:t>2</a:t>
            </a:r>
          </a:p>
        </p:txBody>
      </p:sp>
      <p:sp>
        <p:nvSpPr>
          <p:cNvPr id="5164" name="Text Box 52"/>
          <p:cNvSpPr txBox="1">
            <a:spLocks noChangeArrowheads="1"/>
          </p:cNvSpPr>
          <p:nvPr/>
        </p:nvSpPr>
        <p:spPr bwMode="auto">
          <a:xfrm>
            <a:off x="6294438" y="3108325"/>
            <a:ext cx="407987" cy="366713"/>
          </a:xfrm>
          <a:prstGeom prst="rect">
            <a:avLst/>
          </a:prstGeom>
          <a:noFill/>
          <a:ln w="9525">
            <a:noFill/>
            <a:miter lim="800000"/>
            <a:headEnd/>
            <a:tailEnd/>
          </a:ln>
        </p:spPr>
        <p:txBody>
          <a:bodyPr wrap="none">
            <a:spAutoFit/>
          </a:bodyPr>
          <a:lstStyle/>
          <a:p>
            <a:r>
              <a:rPr lang="de-DE" sz="1800"/>
              <a:t>u</a:t>
            </a:r>
            <a:r>
              <a:rPr lang="de-DE" sz="1800" baseline="-25000"/>
              <a:t>1</a:t>
            </a:r>
          </a:p>
        </p:txBody>
      </p:sp>
      <p:cxnSp>
        <p:nvCxnSpPr>
          <p:cNvPr id="5165" name="AutoShape 53"/>
          <p:cNvCxnSpPr>
            <a:cxnSpLocks noChangeShapeType="1"/>
            <a:stCxn id="5173" idx="4"/>
            <a:endCxn id="5173" idx="5"/>
          </p:cNvCxnSpPr>
          <p:nvPr/>
        </p:nvCxnSpPr>
        <p:spPr bwMode="auto">
          <a:xfrm rot="5400000" flipH="1" flipV="1">
            <a:off x="4427537" y="2365376"/>
            <a:ext cx="104775" cy="254000"/>
          </a:xfrm>
          <a:prstGeom prst="curvedConnector3">
            <a:avLst>
              <a:gd name="adj1" fmla="val -216667"/>
            </a:avLst>
          </a:prstGeom>
          <a:noFill/>
          <a:ln w="38100">
            <a:solidFill>
              <a:schemeClr val="tx1"/>
            </a:solidFill>
            <a:round/>
            <a:headEnd/>
            <a:tailEnd type="triangle" w="med" len="med"/>
          </a:ln>
        </p:spPr>
      </p:cxnSp>
      <p:cxnSp>
        <p:nvCxnSpPr>
          <p:cNvPr id="5166" name="AutoShape 54"/>
          <p:cNvCxnSpPr>
            <a:cxnSpLocks noChangeShapeType="1"/>
            <a:stCxn id="5171" idx="4"/>
            <a:endCxn id="5171" idx="3"/>
          </p:cNvCxnSpPr>
          <p:nvPr/>
        </p:nvCxnSpPr>
        <p:spPr bwMode="auto">
          <a:xfrm rot="16200000" flipV="1">
            <a:off x="5612606" y="2366169"/>
            <a:ext cx="104775" cy="255588"/>
          </a:xfrm>
          <a:prstGeom prst="curvedConnector3">
            <a:avLst>
              <a:gd name="adj1" fmla="val -216667"/>
            </a:avLst>
          </a:prstGeom>
          <a:noFill/>
          <a:ln w="38100">
            <a:solidFill>
              <a:schemeClr val="tx1"/>
            </a:solidFill>
            <a:round/>
            <a:headEnd/>
            <a:tailEnd type="triangle" w="med" len="med"/>
          </a:ln>
        </p:spPr>
      </p:cxn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Oval 2"/>
          <p:cNvSpPr>
            <a:spLocks noChangeArrowheads="1"/>
          </p:cNvSpPr>
          <p:nvPr/>
        </p:nvSpPr>
        <p:spPr bwMode="auto">
          <a:xfrm>
            <a:off x="4316413" y="581025"/>
            <a:ext cx="149225" cy="149225"/>
          </a:xfrm>
          <a:prstGeom prst="ellipse">
            <a:avLst/>
          </a:prstGeom>
          <a:noFill/>
          <a:ln w="9525" algn="ctr">
            <a:noFill/>
            <a:round/>
            <a:headEnd/>
            <a:tailEnd/>
          </a:ln>
        </p:spPr>
        <p:txBody>
          <a:bodyPr wrap="none" anchor="ctr">
            <a:spAutoFit/>
          </a:bodyPr>
          <a:lstStyle/>
          <a:p>
            <a:endParaRPr lang="en-US"/>
          </a:p>
        </p:txBody>
      </p:sp>
      <p:sp>
        <p:nvSpPr>
          <p:cNvPr id="6149" name="Oval 3"/>
          <p:cNvSpPr>
            <a:spLocks noChangeArrowheads="1"/>
          </p:cNvSpPr>
          <p:nvPr/>
        </p:nvSpPr>
        <p:spPr bwMode="auto">
          <a:xfrm>
            <a:off x="4524375" y="2025650"/>
            <a:ext cx="149225" cy="149225"/>
          </a:xfrm>
          <a:prstGeom prst="ellipse">
            <a:avLst/>
          </a:prstGeom>
          <a:noFill/>
          <a:ln w="9525" algn="ctr">
            <a:noFill/>
            <a:round/>
            <a:headEnd/>
            <a:tailEnd/>
          </a:ln>
        </p:spPr>
        <p:txBody>
          <a:bodyPr wrap="none" anchor="ctr">
            <a:spAutoFit/>
          </a:bodyPr>
          <a:lstStyle/>
          <a:p>
            <a:endParaRPr lang="en-US"/>
          </a:p>
        </p:txBody>
      </p:sp>
      <p:sp>
        <p:nvSpPr>
          <p:cNvPr id="6150" name="Rectangle 4"/>
          <p:cNvSpPr>
            <a:spLocks noChangeArrowheads="1"/>
          </p:cNvSpPr>
          <p:nvPr/>
        </p:nvSpPr>
        <p:spPr bwMode="auto">
          <a:xfrm>
            <a:off x="365125" y="376239"/>
            <a:ext cx="2617788" cy="1046161"/>
          </a:xfrm>
          <a:prstGeom prst="rect">
            <a:avLst/>
          </a:prstGeom>
          <a:noFill/>
          <a:ln w="9525">
            <a:noFill/>
            <a:miter lim="800000"/>
            <a:headEnd/>
            <a:tailEnd/>
          </a:ln>
        </p:spPr>
        <p:txBody>
          <a:bodyPr anchor="ctr"/>
          <a:lstStyle/>
          <a:p>
            <a:r>
              <a:rPr lang="en-GB" sz="2800" dirty="0">
                <a:latin typeface="Arial Unicode MS" pitchFamily="34" charset="-128"/>
              </a:rPr>
              <a:t>Extension: </a:t>
            </a:r>
            <a:br>
              <a:rPr lang="en-GB" sz="2800" dirty="0">
                <a:latin typeface="Arial Unicode MS" pitchFamily="34" charset="-128"/>
              </a:rPr>
            </a:br>
            <a:r>
              <a:rPr lang="en-GB" sz="2800" dirty="0">
                <a:latin typeface="Arial Unicode MS" pitchFamily="34" charset="-128"/>
              </a:rPr>
              <a:t>bilinear </a:t>
            </a:r>
            <a:r>
              <a:rPr lang="en-GB" sz="2800" dirty="0" smtClean="0">
                <a:latin typeface="Arial Unicode MS" pitchFamily="34" charset="-128"/>
              </a:rPr>
              <a:t>model</a:t>
            </a:r>
            <a:endParaRPr lang="en-US" sz="2800" dirty="0">
              <a:latin typeface="Arial Unicode MS" pitchFamily="34" charset="-128"/>
            </a:endParaRPr>
          </a:p>
        </p:txBody>
      </p:sp>
      <p:cxnSp>
        <p:nvCxnSpPr>
          <p:cNvPr id="6151" name="AutoShape 5"/>
          <p:cNvCxnSpPr>
            <a:cxnSpLocks noChangeShapeType="1"/>
            <a:stCxn id="6193" idx="3"/>
            <a:endCxn id="6157" idx="0"/>
          </p:cNvCxnSpPr>
          <p:nvPr/>
        </p:nvCxnSpPr>
        <p:spPr bwMode="auto">
          <a:xfrm flipH="1">
            <a:off x="3148013" y="2614613"/>
            <a:ext cx="331787" cy="541337"/>
          </a:xfrm>
          <a:prstGeom prst="straightConnector1">
            <a:avLst/>
          </a:prstGeom>
          <a:noFill/>
          <a:ln w="38100">
            <a:solidFill>
              <a:schemeClr val="tx1"/>
            </a:solidFill>
            <a:prstDash val="sysDot"/>
            <a:round/>
            <a:headEnd type="triangle" w="med" len="med"/>
            <a:tailEnd/>
          </a:ln>
        </p:spPr>
      </p:cxnSp>
      <p:cxnSp>
        <p:nvCxnSpPr>
          <p:cNvPr id="6152" name="AutoShape 6"/>
          <p:cNvCxnSpPr>
            <a:cxnSpLocks noChangeShapeType="1"/>
            <a:stCxn id="6187" idx="3"/>
            <a:endCxn id="6193" idx="1"/>
          </p:cNvCxnSpPr>
          <p:nvPr/>
        </p:nvCxnSpPr>
        <p:spPr bwMode="auto">
          <a:xfrm>
            <a:off x="3478213" y="1174750"/>
            <a:ext cx="1587" cy="930275"/>
          </a:xfrm>
          <a:prstGeom prst="straightConnector1">
            <a:avLst/>
          </a:prstGeom>
          <a:noFill/>
          <a:ln w="38100">
            <a:solidFill>
              <a:schemeClr val="tx1"/>
            </a:solidFill>
            <a:round/>
            <a:headEnd/>
            <a:tailEnd type="triangle" w="med" len="med"/>
          </a:ln>
        </p:spPr>
      </p:cxnSp>
      <p:cxnSp>
        <p:nvCxnSpPr>
          <p:cNvPr id="6153" name="AutoShape 7"/>
          <p:cNvCxnSpPr>
            <a:cxnSpLocks noChangeShapeType="1"/>
            <a:stCxn id="6191" idx="5"/>
            <a:endCxn id="6158" idx="0"/>
          </p:cNvCxnSpPr>
          <p:nvPr/>
        </p:nvCxnSpPr>
        <p:spPr bwMode="auto">
          <a:xfrm>
            <a:off x="5429250" y="2616200"/>
            <a:ext cx="349250" cy="539750"/>
          </a:xfrm>
          <a:prstGeom prst="straightConnector1">
            <a:avLst/>
          </a:prstGeom>
          <a:noFill/>
          <a:ln w="38100">
            <a:solidFill>
              <a:schemeClr val="tx1"/>
            </a:solidFill>
            <a:prstDash val="sysDot"/>
            <a:round/>
            <a:headEnd type="triangle" w="med" len="med"/>
            <a:tailEnd/>
          </a:ln>
        </p:spPr>
      </p:cxnSp>
      <p:grpSp>
        <p:nvGrpSpPr>
          <p:cNvPr id="6154" name="Group 8"/>
          <p:cNvGrpSpPr>
            <a:grpSpLocks/>
          </p:cNvGrpSpPr>
          <p:nvPr/>
        </p:nvGrpSpPr>
        <p:grpSpPr bwMode="auto">
          <a:xfrm>
            <a:off x="3375025" y="2000250"/>
            <a:ext cx="719138" cy="719138"/>
            <a:chOff x="409" y="3119"/>
            <a:chExt cx="453" cy="453"/>
          </a:xfrm>
        </p:grpSpPr>
        <p:sp>
          <p:nvSpPr>
            <p:cNvPr id="6193" name="Oval 9"/>
            <p:cNvSpPr>
              <a:spLocks noChangeAspect="1" noChangeArrowheads="1"/>
            </p:cNvSpPr>
            <p:nvPr/>
          </p:nvSpPr>
          <p:spPr bwMode="auto">
            <a:xfrm>
              <a:off x="409"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6194" name="Text Box 10"/>
            <p:cNvSpPr txBox="1">
              <a:spLocks noChangeArrowheads="1"/>
            </p:cNvSpPr>
            <p:nvPr/>
          </p:nvSpPr>
          <p:spPr bwMode="auto">
            <a:xfrm>
              <a:off x="484" y="3156"/>
              <a:ext cx="309" cy="366"/>
            </a:xfrm>
            <a:prstGeom prst="rect">
              <a:avLst/>
            </a:prstGeom>
            <a:noFill/>
            <a:ln w="9525">
              <a:noFill/>
              <a:miter lim="800000"/>
              <a:headEnd/>
              <a:tailEnd/>
            </a:ln>
          </p:spPr>
          <p:txBody>
            <a:bodyPr wrap="none">
              <a:spAutoFit/>
            </a:bodyPr>
            <a:lstStyle/>
            <a:p>
              <a:pPr algn="ctr" eaLnBrk="0" hangingPunct="0"/>
              <a:r>
                <a:rPr lang="de-DE" sz="1600">
                  <a:solidFill>
                    <a:srgbClr val="000000"/>
                  </a:solidFill>
                </a:rPr>
                <a:t>LG</a:t>
              </a:r>
            </a:p>
            <a:p>
              <a:pPr algn="ctr" eaLnBrk="0" hangingPunct="0"/>
              <a:r>
                <a:rPr lang="de-DE" sz="1600">
                  <a:solidFill>
                    <a:srgbClr val="000000"/>
                  </a:solidFill>
                </a:rPr>
                <a:t>left</a:t>
              </a:r>
            </a:p>
          </p:txBody>
        </p:sp>
      </p:grpSp>
      <p:grpSp>
        <p:nvGrpSpPr>
          <p:cNvPr id="6155" name="Group 11"/>
          <p:cNvGrpSpPr>
            <a:grpSpLocks/>
          </p:cNvGrpSpPr>
          <p:nvPr/>
        </p:nvGrpSpPr>
        <p:grpSpPr bwMode="auto">
          <a:xfrm>
            <a:off x="4814888" y="2001838"/>
            <a:ext cx="719137" cy="719137"/>
            <a:chOff x="841" y="3119"/>
            <a:chExt cx="453" cy="453"/>
          </a:xfrm>
        </p:grpSpPr>
        <p:sp>
          <p:nvSpPr>
            <p:cNvPr id="6191" name="Oval 12"/>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6192" name="Text Box 13"/>
            <p:cNvSpPr txBox="1">
              <a:spLocks noChangeArrowheads="1"/>
            </p:cNvSpPr>
            <p:nvPr/>
          </p:nvSpPr>
          <p:spPr bwMode="auto">
            <a:xfrm>
              <a:off x="865" y="3156"/>
              <a:ext cx="401" cy="366"/>
            </a:xfrm>
            <a:prstGeom prst="rect">
              <a:avLst/>
            </a:prstGeom>
            <a:noFill/>
            <a:ln w="9525">
              <a:noFill/>
              <a:miter lim="800000"/>
              <a:headEnd/>
              <a:tailEnd/>
            </a:ln>
          </p:spPr>
          <p:txBody>
            <a:bodyPr wrap="none">
              <a:spAutoFit/>
            </a:bodyPr>
            <a:lstStyle/>
            <a:p>
              <a:pPr algn="ctr" eaLnBrk="0" hangingPunct="0"/>
              <a:r>
                <a:rPr lang="de-DE" sz="1600">
                  <a:solidFill>
                    <a:srgbClr val="000000"/>
                  </a:solidFill>
                </a:rPr>
                <a:t>LG</a:t>
              </a:r>
            </a:p>
            <a:p>
              <a:pPr algn="ctr" eaLnBrk="0" hangingPunct="0"/>
              <a:r>
                <a:rPr lang="de-DE" sz="1600">
                  <a:solidFill>
                    <a:srgbClr val="000000"/>
                  </a:solidFill>
                </a:rPr>
                <a:t>right</a:t>
              </a:r>
            </a:p>
          </p:txBody>
        </p:sp>
      </p:grpSp>
      <p:cxnSp>
        <p:nvCxnSpPr>
          <p:cNvPr id="6156" name="AutoShape 14"/>
          <p:cNvCxnSpPr>
            <a:cxnSpLocks noChangeShapeType="1"/>
            <a:stCxn id="6193" idx="5"/>
            <a:endCxn id="6191" idx="3"/>
          </p:cNvCxnSpPr>
          <p:nvPr/>
        </p:nvCxnSpPr>
        <p:spPr bwMode="auto">
          <a:xfrm>
            <a:off x="3989388" y="2614613"/>
            <a:ext cx="930275" cy="1587"/>
          </a:xfrm>
          <a:prstGeom prst="straightConnector1">
            <a:avLst/>
          </a:prstGeom>
          <a:noFill/>
          <a:ln w="38100">
            <a:solidFill>
              <a:schemeClr val="tx1"/>
            </a:solidFill>
            <a:round/>
            <a:headEnd/>
            <a:tailEnd type="triangle" w="med" len="med"/>
          </a:ln>
        </p:spPr>
      </p:cxnSp>
      <p:sp>
        <p:nvSpPr>
          <p:cNvPr id="6157" name="Text Box 15"/>
          <p:cNvSpPr txBox="1">
            <a:spLocks noChangeArrowheads="1"/>
          </p:cNvSpPr>
          <p:nvPr/>
        </p:nvSpPr>
        <p:spPr bwMode="auto">
          <a:xfrm>
            <a:off x="2800350" y="3155950"/>
            <a:ext cx="693738" cy="368300"/>
          </a:xfrm>
          <a:prstGeom prst="rect">
            <a:avLst/>
          </a:prstGeom>
          <a:noFill/>
          <a:ln w="9525">
            <a:noFill/>
            <a:miter lim="800000"/>
            <a:headEnd/>
            <a:tailEnd/>
          </a:ln>
        </p:spPr>
        <p:txBody>
          <a:bodyPr wrap="none" tIns="18000">
            <a:spAutoFit/>
          </a:bodyPr>
          <a:lstStyle/>
          <a:p>
            <a:r>
              <a:rPr lang="de-DE" sz="2000"/>
              <a:t>RVF</a:t>
            </a:r>
          </a:p>
        </p:txBody>
      </p:sp>
      <p:sp>
        <p:nvSpPr>
          <p:cNvPr id="6158" name="Text Box 16"/>
          <p:cNvSpPr txBox="1">
            <a:spLocks noChangeArrowheads="1"/>
          </p:cNvSpPr>
          <p:nvPr/>
        </p:nvSpPr>
        <p:spPr bwMode="auto">
          <a:xfrm>
            <a:off x="5445125" y="3155950"/>
            <a:ext cx="665163" cy="368300"/>
          </a:xfrm>
          <a:prstGeom prst="rect">
            <a:avLst/>
          </a:prstGeom>
          <a:noFill/>
          <a:ln w="9525">
            <a:noFill/>
            <a:miter lim="800000"/>
            <a:headEnd/>
            <a:tailEnd/>
          </a:ln>
        </p:spPr>
        <p:txBody>
          <a:bodyPr wrap="none" tIns="18000">
            <a:spAutoFit/>
          </a:bodyPr>
          <a:lstStyle/>
          <a:p>
            <a:r>
              <a:rPr lang="de-DE" sz="2000"/>
              <a:t>LVF</a:t>
            </a:r>
          </a:p>
        </p:txBody>
      </p:sp>
      <p:grpSp>
        <p:nvGrpSpPr>
          <p:cNvPr id="6159" name="Group 17"/>
          <p:cNvGrpSpPr>
            <a:grpSpLocks/>
          </p:cNvGrpSpPr>
          <p:nvPr/>
        </p:nvGrpSpPr>
        <p:grpSpPr bwMode="auto">
          <a:xfrm>
            <a:off x="4814888" y="560388"/>
            <a:ext cx="719137" cy="719137"/>
            <a:chOff x="841" y="3119"/>
            <a:chExt cx="453" cy="453"/>
          </a:xfrm>
        </p:grpSpPr>
        <p:sp>
          <p:nvSpPr>
            <p:cNvPr id="6189" name="Oval 18"/>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6190" name="Text Box 19"/>
            <p:cNvSpPr txBox="1">
              <a:spLocks noChangeArrowheads="1"/>
            </p:cNvSpPr>
            <p:nvPr/>
          </p:nvSpPr>
          <p:spPr bwMode="auto">
            <a:xfrm>
              <a:off x="864" y="3156"/>
              <a:ext cx="401" cy="366"/>
            </a:xfrm>
            <a:prstGeom prst="rect">
              <a:avLst/>
            </a:prstGeom>
            <a:noFill/>
            <a:ln w="9525">
              <a:noFill/>
              <a:miter lim="800000"/>
              <a:headEnd/>
              <a:tailEnd/>
            </a:ln>
          </p:spPr>
          <p:txBody>
            <a:bodyPr wrap="none">
              <a:spAutoFit/>
            </a:bodyPr>
            <a:lstStyle/>
            <a:p>
              <a:pPr algn="ctr" eaLnBrk="0" hangingPunct="0"/>
              <a:r>
                <a:rPr lang="de-DE" sz="1600">
                  <a:solidFill>
                    <a:srgbClr val="000000"/>
                  </a:solidFill>
                </a:rPr>
                <a:t>FG</a:t>
              </a:r>
            </a:p>
            <a:p>
              <a:pPr algn="ctr" eaLnBrk="0" hangingPunct="0"/>
              <a:r>
                <a:rPr lang="de-DE" sz="1600">
                  <a:solidFill>
                    <a:srgbClr val="000000"/>
                  </a:solidFill>
                </a:rPr>
                <a:t>right</a:t>
              </a:r>
            </a:p>
          </p:txBody>
        </p:sp>
      </p:grpSp>
      <p:cxnSp>
        <p:nvCxnSpPr>
          <p:cNvPr id="6160" name="AutoShape 20"/>
          <p:cNvCxnSpPr>
            <a:cxnSpLocks noChangeShapeType="1"/>
            <a:stCxn id="6189" idx="3"/>
            <a:endCxn id="6191" idx="1"/>
          </p:cNvCxnSpPr>
          <p:nvPr/>
        </p:nvCxnSpPr>
        <p:spPr bwMode="auto">
          <a:xfrm>
            <a:off x="4919663" y="1174750"/>
            <a:ext cx="0" cy="931863"/>
          </a:xfrm>
          <a:prstGeom prst="straightConnector1">
            <a:avLst/>
          </a:prstGeom>
          <a:noFill/>
          <a:ln w="38100">
            <a:solidFill>
              <a:schemeClr val="tx1"/>
            </a:solidFill>
            <a:round/>
            <a:headEnd/>
            <a:tailEnd type="triangle" w="med" len="med"/>
          </a:ln>
        </p:spPr>
      </p:cxnSp>
      <p:grpSp>
        <p:nvGrpSpPr>
          <p:cNvPr id="6161" name="Group 21"/>
          <p:cNvGrpSpPr>
            <a:grpSpLocks/>
          </p:cNvGrpSpPr>
          <p:nvPr/>
        </p:nvGrpSpPr>
        <p:grpSpPr bwMode="auto">
          <a:xfrm>
            <a:off x="3373438" y="560388"/>
            <a:ext cx="720725" cy="719137"/>
            <a:chOff x="841" y="3119"/>
            <a:chExt cx="453" cy="453"/>
          </a:xfrm>
        </p:grpSpPr>
        <p:sp>
          <p:nvSpPr>
            <p:cNvPr id="6187" name="Oval 22"/>
            <p:cNvSpPr>
              <a:spLocks noChangeAspect="1" noChangeArrowheads="1"/>
            </p:cNvSpPr>
            <p:nvPr/>
          </p:nvSpPr>
          <p:spPr bwMode="auto">
            <a:xfrm>
              <a:off x="841" y="3119"/>
              <a:ext cx="453" cy="453"/>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6188" name="Text Box 23"/>
            <p:cNvSpPr txBox="1">
              <a:spLocks noChangeArrowheads="1"/>
            </p:cNvSpPr>
            <p:nvPr/>
          </p:nvSpPr>
          <p:spPr bwMode="auto">
            <a:xfrm>
              <a:off x="911" y="3156"/>
              <a:ext cx="308" cy="366"/>
            </a:xfrm>
            <a:prstGeom prst="rect">
              <a:avLst/>
            </a:prstGeom>
            <a:noFill/>
            <a:ln w="9525">
              <a:noFill/>
              <a:miter lim="800000"/>
              <a:headEnd/>
              <a:tailEnd/>
            </a:ln>
          </p:spPr>
          <p:txBody>
            <a:bodyPr wrap="none">
              <a:spAutoFit/>
            </a:bodyPr>
            <a:lstStyle/>
            <a:p>
              <a:pPr algn="ctr" eaLnBrk="0" hangingPunct="0"/>
              <a:r>
                <a:rPr lang="de-DE" sz="1600">
                  <a:solidFill>
                    <a:srgbClr val="000000"/>
                  </a:solidFill>
                </a:rPr>
                <a:t>FG</a:t>
              </a:r>
            </a:p>
            <a:p>
              <a:pPr algn="ctr" eaLnBrk="0" hangingPunct="0"/>
              <a:r>
                <a:rPr lang="de-DE" sz="1600">
                  <a:solidFill>
                    <a:srgbClr val="000000"/>
                  </a:solidFill>
                </a:rPr>
                <a:t>left</a:t>
              </a:r>
            </a:p>
          </p:txBody>
        </p:sp>
      </p:grpSp>
      <p:cxnSp>
        <p:nvCxnSpPr>
          <p:cNvPr id="6162" name="AutoShape 24"/>
          <p:cNvCxnSpPr>
            <a:cxnSpLocks noChangeShapeType="1"/>
            <a:stCxn id="6191" idx="1"/>
            <a:endCxn id="6193" idx="7"/>
          </p:cNvCxnSpPr>
          <p:nvPr/>
        </p:nvCxnSpPr>
        <p:spPr bwMode="auto">
          <a:xfrm flipH="1" flipV="1">
            <a:off x="3989388" y="2105025"/>
            <a:ext cx="930275" cy="1588"/>
          </a:xfrm>
          <a:prstGeom prst="straightConnector1">
            <a:avLst/>
          </a:prstGeom>
          <a:noFill/>
          <a:ln w="38100">
            <a:solidFill>
              <a:schemeClr val="tx1"/>
            </a:solidFill>
            <a:round/>
            <a:headEnd/>
            <a:tailEnd type="triangle" w="med" len="med"/>
          </a:ln>
        </p:spPr>
      </p:cxnSp>
      <p:cxnSp>
        <p:nvCxnSpPr>
          <p:cNvPr id="6163" name="AutoShape 25"/>
          <p:cNvCxnSpPr>
            <a:cxnSpLocks noChangeShapeType="1"/>
            <a:stCxn id="6191" idx="7"/>
            <a:endCxn id="6189" idx="5"/>
          </p:cNvCxnSpPr>
          <p:nvPr/>
        </p:nvCxnSpPr>
        <p:spPr bwMode="auto">
          <a:xfrm flipV="1">
            <a:off x="5429250" y="1174750"/>
            <a:ext cx="0" cy="931863"/>
          </a:xfrm>
          <a:prstGeom prst="straightConnector1">
            <a:avLst/>
          </a:prstGeom>
          <a:noFill/>
          <a:ln w="38100">
            <a:solidFill>
              <a:schemeClr val="tx1"/>
            </a:solidFill>
            <a:round/>
            <a:headEnd/>
            <a:tailEnd type="triangle" w="med" len="med"/>
          </a:ln>
        </p:spPr>
      </p:cxnSp>
      <p:cxnSp>
        <p:nvCxnSpPr>
          <p:cNvPr id="6164" name="AutoShape 26"/>
          <p:cNvCxnSpPr>
            <a:cxnSpLocks noChangeShapeType="1"/>
            <a:stCxn id="6193" idx="7"/>
            <a:endCxn id="6187" idx="5"/>
          </p:cNvCxnSpPr>
          <p:nvPr/>
        </p:nvCxnSpPr>
        <p:spPr bwMode="auto">
          <a:xfrm flipV="1">
            <a:off x="3989388" y="1174750"/>
            <a:ext cx="0" cy="930275"/>
          </a:xfrm>
          <a:prstGeom prst="straightConnector1">
            <a:avLst/>
          </a:prstGeom>
          <a:noFill/>
          <a:ln w="38100">
            <a:solidFill>
              <a:schemeClr val="tx1"/>
            </a:solidFill>
            <a:round/>
            <a:headEnd/>
            <a:tailEnd type="triangle" w="med" len="med"/>
          </a:ln>
        </p:spPr>
      </p:cxnSp>
      <p:cxnSp>
        <p:nvCxnSpPr>
          <p:cNvPr id="6165" name="AutoShape 27"/>
          <p:cNvCxnSpPr>
            <a:cxnSpLocks noChangeShapeType="1"/>
            <a:stCxn id="6189" idx="1"/>
            <a:endCxn id="6187" idx="7"/>
          </p:cNvCxnSpPr>
          <p:nvPr/>
        </p:nvCxnSpPr>
        <p:spPr bwMode="auto">
          <a:xfrm flipH="1">
            <a:off x="3989388" y="665163"/>
            <a:ext cx="930275" cy="0"/>
          </a:xfrm>
          <a:prstGeom prst="straightConnector1">
            <a:avLst/>
          </a:prstGeom>
          <a:noFill/>
          <a:ln w="38100">
            <a:solidFill>
              <a:schemeClr val="tx1"/>
            </a:solidFill>
            <a:round/>
            <a:headEnd/>
            <a:tailEnd type="triangle" w="med" len="med"/>
          </a:ln>
        </p:spPr>
      </p:cxnSp>
      <p:cxnSp>
        <p:nvCxnSpPr>
          <p:cNvPr id="6166" name="AutoShape 28"/>
          <p:cNvCxnSpPr>
            <a:cxnSpLocks noChangeShapeType="1"/>
            <a:stCxn id="6187" idx="5"/>
            <a:endCxn id="6189" idx="3"/>
          </p:cNvCxnSpPr>
          <p:nvPr/>
        </p:nvCxnSpPr>
        <p:spPr bwMode="auto">
          <a:xfrm>
            <a:off x="3989388" y="1174750"/>
            <a:ext cx="930275" cy="0"/>
          </a:xfrm>
          <a:prstGeom prst="straightConnector1">
            <a:avLst/>
          </a:prstGeom>
          <a:noFill/>
          <a:ln w="38100">
            <a:solidFill>
              <a:schemeClr val="tx1"/>
            </a:solidFill>
            <a:round/>
            <a:headEnd/>
            <a:tailEnd type="triangle" w="med" len="med"/>
          </a:ln>
        </p:spPr>
      </p:cxnSp>
      <p:sp>
        <p:nvSpPr>
          <p:cNvPr id="6167" name="Text Box 29"/>
          <p:cNvSpPr txBox="1">
            <a:spLocks noChangeArrowheads="1"/>
          </p:cNvSpPr>
          <p:nvPr/>
        </p:nvSpPr>
        <p:spPr bwMode="auto">
          <a:xfrm>
            <a:off x="3043238" y="2184400"/>
            <a:ext cx="395287" cy="366713"/>
          </a:xfrm>
          <a:prstGeom prst="rect">
            <a:avLst/>
          </a:prstGeom>
          <a:noFill/>
          <a:ln w="9525">
            <a:noFill/>
            <a:miter lim="800000"/>
            <a:headEnd/>
            <a:tailEnd/>
          </a:ln>
        </p:spPr>
        <p:txBody>
          <a:bodyPr wrap="none">
            <a:spAutoFit/>
          </a:bodyPr>
          <a:lstStyle/>
          <a:p>
            <a:r>
              <a:rPr lang="de-DE" sz="1800"/>
              <a:t>x</a:t>
            </a:r>
            <a:r>
              <a:rPr lang="de-DE" sz="1800" baseline="-25000"/>
              <a:t>1</a:t>
            </a:r>
          </a:p>
        </p:txBody>
      </p:sp>
      <p:sp>
        <p:nvSpPr>
          <p:cNvPr id="6168" name="Text Box 30"/>
          <p:cNvSpPr txBox="1">
            <a:spLocks noChangeArrowheads="1"/>
          </p:cNvSpPr>
          <p:nvPr/>
        </p:nvSpPr>
        <p:spPr bwMode="auto">
          <a:xfrm>
            <a:off x="5537200" y="2189163"/>
            <a:ext cx="395288" cy="366712"/>
          </a:xfrm>
          <a:prstGeom prst="rect">
            <a:avLst/>
          </a:prstGeom>
          <a:noFill/>
          <a:ln w="9525">
            <a:noFill/>
            <a:miter lim="800000"/>
            <a:headEnd/>
            <a:tailEnd/>
          </a:ln>
        </p:spPr>
        <p:txBody>
          <a:bodyPr wrap="none">
            <a:spAutoFit/>
          </a:bodyPr>
          <a:lstStyle/>
          <a:p>
            <a:r>
              <a:rPr lang="de-DE" sz="1800"/>
              <a:t>x</a:t>
            </a:r>
            <a:r>
              <a:rPr lang="de-DE" sz="1800" baseline="-25000"/>
              <a:t>2</a:t>
            </a:r>
          </a:p>
        </p:txBody>
      </p:sp>
      <p:sp>
        <p:nvSpPr>
          <p:cNvPr id="6169" name="Text Box 31"/>
          <p:cNvSpPr txBox="1">
            <a:spLocks noChangeArrowheads="1"/>
          </p:cNvSpPr>
          <p:nvPr/>
        </p:nvSpPr>
        <p:spPr bwMode="auto">
          <a:xfrm>
            <a:off x="5519738" y="749300"/>
            <a:ext cx="395287" cy="366713"/>
          </a:xfrm>
          <a:prstGeom prst="rect">
            <a:avLst/>
          </a:prstGeom>
          <a:noFill/>
          <a:ln w="9525">
            <a:noFill/>
            <a:miter lim="800000"/>
            <a:headEnd/>
            <a:tailEnd/>
          </a:ln>
        </p:spPr>
        <p:txBody>
          <a:bodyPr wrap="none">
            <a:spAutoFit/>
          </a:bodyPr>
          <a:lstStyle/>
          <a:p>
            <a:r>
              <a:rPr lang="de-DE" sz="1800"/>
              <a:t>x</a:t>
            </a:r>
            <a:r>
              <a:rPr lang="de-DE" sz="1800" baseline="-25000"/>
              <a:t>4</a:t>
            </a:r>
          </a:p>
        </p:txBody>
      </p:sp>
      <p:sp>
        <p:nvSpPr>
          <p:cNvPr id="6170" name="Text Box 32"/>
          <p:cNvSpPr txBox="1">
            <a:spLocks noChangeArrowheads="1"/>
          </p:cNvSpPr>
          <p:nvPr/>
        </p:nvSpPr>
        <p:spPr bwMode="auto">
          <a:xfrm>
            <a:off x="3036888" y="754063"/>
            <a:ext cx="395287" cy="366712"/>
          </a:xfrm>
          <a:prstGeom prst="rect">
            <a:avLst/>
          </a:prstGeom>
          <a:noFill/>
          <a:ln w="9525">
            <a:noFill/>
            <a:miter lim="800000"/>
            <a:headEnd/>
            <a:tailEnd/>
          </a:ln>
        </p:spPr>
        <p:txBody>
          <a:bodyPr wrap="none">
            <a:spAutoFit/>
          </a:bodyPr>
          <a:lstStyle/>
          <a:p>
            <a:r>
              <a:rPr lang="de-DE" sz="1800"/>
              <a:t>x</a:t>
            </a:r>
            <a:r>
              <a:rPr lang="de-DE" sz="1800" baseline="-25000"/>
              <a:t>3</a:t>
            </a:r>
          </a:p>
        </p:txBody>
      </p:sp>
      <p:cxnSp>
        <p:nvCxnSpPr>
          <p:cNvPr id="6171" name="AutoShape 33"/>
          <p:cNvCxnSpPr>
            <a:cxnSpLocks noChangeShapeType="1"/>
            <a:stCxn id="6193" idx="4"/>
            <a:endCxn id="6193" idx="5"/>
          </p:cNvCxnSpPr>
          <p:nvPr/>
        </p:nvCxnSpPr>
        <p:spPr bwMode="auto">
          <a:xfrm rot="5400000" flipH="1" flipV="1">
            <a:off x="3810000" y="2540001"/>
            <a:ext cx="104775" cy="254000"/>
          </a:xfrm>
          <a:prstGeom prst="curvedConnector3">
            <a:avLst>
              <a:gd name="adj1" fmla="val -216667"/>
            </a:avLst>
          </a:prstGeom>
          <a:noFill/>
          <a:ln w="38100">
            <a:solidFill>
              <a:srgbClr val="FFFFFF"/>
            </a:solidFill>
            <a:round/>
            <a:headEnd/>
            <a:tailEnd type="triangle" w="med" len="med"/>
          </a:ln>
        </p:spPr>
      </p:cxnSp>
      <p:cxnSp>
        <p:nvCxnSpPr>
          <p:cNvPr id="6172" name="AutoShape 34"/>
          <p:cNvCxnSpPr>
            <a:cxnSpLocks noChangeShapeType="1"/>
            <a:stCxn id="6191" idx="4"/>
            <a:endCxn id="6191" idx="3"/>
          </p:cNvCxnSpPr>
          <p:nvPr/>
        </p:nvCxnSpPr>
        <p:spPr bwMode="auto">
          <a:xfrm rot="16200000" flipV="1">
            <a:off x="4995069" y="2540794"/>
            <a:ext cx="104775" cy="255587"/>
          </a:xfrm>
          <a:prstGeom prst="curvedConnector3">
            <a:avLst>
              <a:gd name="adj1" fmla="val -216667"/>
            </a:avLst>
          </a:prstGeom>
          <a:noFill/>
          <a:ln w="38100">
            <a:solidFill>
              <a:schemeClr val="tx1"/>
            </a:solidFill>
            <a:round/>
            <a:headEnd/>
            <a:tailEnd type="triangle" w="med" len="med"/>
          </a:ln>
        </p:spPr>
      </p:cxnSp>
      <p:cxnSp>
        <p:nvCxnSpPr>
          <p:cNvPr id="6173" name="AutoShape 35"/>
          <p:cNvCxnSpPr>
            <a:cxnSpLocks noChangeShapeType="1"/>
            <a:stCxn id="6187" idx="0"/>
            <a:endCxn id="6187" idx="7"/>
          </p:cNvCxnSpPr>
          <p:nvPr/>
        </p:nvCxnSpPr>
        <p:spPr bwMode="auto">
          <a:xfrm rot="5400000" flipV="1">
            <a:off x="3809206" y="484982"/>
            <a:ext cx="104775" cy="255588"/>
          </a:xfrm>
          <a:prstGeom prst="curvedConnector3">
            <a:avLst>
              <a:gd name="adj1" fmla="val -218181"/>
            </a:avLst>
          </a:prstGeom>
          <a:noFill/>
          <a:ln w="38100">
            <a:solidFill>
              <a:schemeClr val="tx1"/>
            </a:solidFill>
            <a:round/>
            <a:headEnd/>
            <a:tailEnd type="triangle" w="med" len="med"/>
          </a:ln>
        </p:spPr>
      </p:cxnSp>
      <p:cxnSp>
        <p:nvCxnSpPr>
          <p:cNvPr id="6174" name="AutoShape 36"/>
          <p:cNvCxnSpPr>
            <a:cxnSpLocks noChangeShapeType="1"/>
            <a:stCxn id="6189" idx="0"/>
            <a:endCxn id="6189" idx="1"/>
          </p:cNvCxnSpPr>
          <p:nvPr/>
        </p:nvCxnSpPr>
        <p:spPr bwMode="auto">
          <a:xfrm rot="-5400000" flipH="1" flipV="1">
            <a:off x="4995069" y="484982"/>
            <a:ext cx="104775" cy="255587"/>
          </a:xfrm>
          <a:prstGeom prst="curvedConnector3">
            <a:avLst>
              <a:gd name="adj1" fmla="val -218181"/>
            </a:avLst>
          </a:prstGeom>
          <a:noFill/>
          <a:ln w="38100">
            <a:solidFill>
              <a:schemeClr val="tx1"/>
            </a:solidFill>
            <a:round/>
            <a:headEnd/>
            <a:tailEnd type="triangle" w="med" len="med"/>
          </a:ln>
        </p:spPr>
      </p:cxnSp>
      <p:sp>
        <p:nvSpPr>
          <p:cNvPr id="6175" name="Text Box 37"/>
          <p:cNvSpPr txBox="1">
            <a:spLocks noChangeArrowheads="1"/>
          </p:cNvSpPr>
          <p:nvPr/>
        </p:nvSpPr>
        <p:spPr bwMode="auto">
          <a:xfrm>
            <a:off x="2936875" y="3371850"/>
            <a:ext cx="407988" cy="366713"/>
          </a:xfrm>
          <a:prstGeom prst="rect">
            <a:avLst/>
          </a:prstGeom>
          <a:noFill/>
          <a:ln w="9525">
            <a:noFill/>
            <a:miter lim="800000"/>
            <a:headEnd/>
            <a:tailEnd/>
          </a:ln>
        </p:spPr>
        <p:txBody>
          <a:bodyPr wrap="none">
            <a:spAutoFit/>
          </a:bodyPr>
          <a:lstStyle/>
          <a:p>
            <a:r>
              <a:rPr lang="de-DE" sz="1800"/>
              <a:t>u</a:t>
            </a:r>
            <a:r>
              <a:rPr lang="de-DE" sz="1800" baseline="-25000"/>
              <a:t>2</a:t>
            </a:r>
          </a:p>
        </p:txBody>
      </p:sp>
      <p:sp>
        <p:nvSpPr>
          <p:cNvPr id="6176" name="Text Box 38"/>
          <p:cNvSpPr txBox="1">
            <a:spLocks noChangeArrowheads="1"/>
          </p:cNvSpPr>
          <p:nvPr/>
        </p:nvSpPr>
        <p:spPr bwMode="auto">
          <a:xfrm>
            <a:off x="5580063" y="3378200"/>
            <a:ext cx="407987" cy="366713"/>
          </a:xfrm>
          <a:prstGeom prst="rect">
            <a:avLst/>
          </a:prstGeom>
          <a:noFill/>
          <a:ln w="9525">
            <a:noFill/>
            <a:miter lim="800000"/>
            <a:headEnd/>
            <a:tailEnd/>
          </a:ln>
        </p:spPr>
        <p:txBody>
          <a:bodyPr wrap="none">
            <a:spAutoFit/>
          </a:bodyPr>
          <a:lstStyle/>
          <a:p>
            <a:r>
              <a:rPr lang="de-DE" sz="1800"/>
              <a:t>u</a:t>
            </a:r>
            <a:r>
              <a:rPr lang="de-DE" sz="1800" baseline="-25000"/>
              <a:t>1</a:t>
            </a:r>
          </a:p>
        </p:txBody>
      </p:sp>
      <p:sp>
        <p:nvSpPr>
          <p:cNvPr id="1860647" name="Text Box 39"/>
          <p:cNvSpPr txBox="1">
            <a:spLocks noChangeArrowheads="1"/>
          </p:cNvSpPr>
          <p:nvPr/>
        </p:nvSpPr>
        <p:spPr bwMode="auto">
          <a:xfrm>
            <a:off x="3771900" y="3154363"/>
            <a:ext cx="1400175" cy="368300"/>
          </a:xfrm>
          <a:prstGeom prst="rect">
            <a:avLst/>
          </a:prstGeom>
          <a:noFill/>
          <a:ln w="9525">
            <a:noFill/>
            <a:miter lim="800000"/>
            <a:headEnd/>
            <a:tailEnd/>
          </a:ln>
        </p:spPr>
        <p:txBody>
          <a:bodyPr wrap="none" tIns="18000">
            <a:spAutoFit/>
          </a:bodyPr>
          <a:lstStyle/>
          <a:p>
            <a:r>
              <a:rPr lang="de-DE" sz="2000">
                <a:solidFill>
                  <a:srgbClr val="FF0000"/>
                </a:solidFill>
              </a:rPr>
              <a:t>CONTEXT</a:t>
            </a:r>
          </a:p>
        </p:txBody>
      </p:sp>
      <p:cxnSp>
        <p:nvCxnSpPr>
          <p:cNvPr id="1860648" name="AutoShape 40"/>
          <p:cNvCxnSpPr>
            <a:cxnSpLocks noChangeShapeType="1"/>
            <a:stCxn id="1860647" idx="0"/>
            <a:endCxn id="6148" idx="6"/>
          </p:cNvCxnSpPr>
          <p:nvPr/>
        </p:nvCxnSpPr>
        <p:spPr bwMode="auto">
          <a:xfrm flipH="1" flipV="1">
            <a:off x="4465638" y="655638"/>
            <a:ext cx="6350" cy="2498725"/>
          </a:xfrm>
          <a:prstGeom prst="straightConnector1">
            <a:avLst/>
          </a:prstGeom>
          <a:noFill/>
          <a:ln w="38100">
            <a:solidFill>
              <a:srgbClr val="FF0000"/>
            </a:solidFill>
            <a:prstDash val="sysDot"/>
            <a:round/>
            <a:headEnd/>
            <a:tailEnd type="oval" w="med" len="med"/>
          </a:ln>
        </p:spPr>
      </p:cxnSp>
      <p:cxnSp>
        <p:nvCxnSpPr>
          <p:cNvPr id="1860649" name="AutoShape 41"/>
          <p:cNvCxnSpPr>
            <a:cxnSpLocks noChangeShapeType="1"/>
            <a:stCxn id="1860647" idx="0"/>
            <a:endCxn id="6149" idx="6"/>
          </p:cNvCxnSpPr>
          <p:nvPr/>
        </p:nvCxnSpPr>
        <p:spPr bwMode="auto">
          <a:xfrm flipV="1">
            <a:off x="4471988" y="2100263"/>
            <a:ext cx="201612" cy="1054100"/>
          </a:xfrm>
          <a:prstGeom prst="straightConnector1">
            <a:avLst/>
          </a:prstGeom>
          <a:noFill/>
          <a:ln w="38100">
            <a:solidFill>
              <a:srgbClr val="FF0000"/>
            </a:solidFill>
            <a:prstDash val="sysDot"/>
            <a:round/>
            <a:headEnd/>
            <a:tailEnd type="oval" w="med" len="med"/>
          </a:ln>
        </p:spPr>
      </p:cxnSp>
      <p:sp>
        <p:nvSpPr>
          <p:cNvPr id="1860650" name="Text Box 42"/>
          <p:cNvSpPr txBox="1">
            <a:spLocks noChangeArrowheads="1"/>
          </p:cNvSpPr>
          <p:nvPr/>
        </p:nvSpPr>
        <p:spPr bwMode="auto">
          <a:xfrm>
            <a:off x="4251325" y="3376613"/>
            <a:ext cx="407988" cy="366712"/>
          </a:xfrm>
          <a:prstGeom prst="rect">
            <a:avLst/>
          </a:prstGeom>
          <a:noFill/>
          <a:ln w="9525">
            <a:noFill/>
            <a:miter lim="800000"/>
            <a:headEnd/>
            <a:tailEnd/>
          </a:ln>
        </p:spPr>
        <p:txBody>
          <a:bodyPr wrap="none">
            <a:spAutoFit/>
          </a:bodyPr>
          <a:lstStyle/>
          <a:p>
            <a:r>
              <a:rPr lang="de-DE" sz="1800"/>
              <a:t>u</a:t>
            </a:r>
            <a:r>
              <a:rPr lang="de-DE" sz="1800" baseline="-25000"/>
              <a:t>3</a:t>
            </a:r>
          </a:p>
        </p:txBody>
      </p:sp>
      <p:sp>
        <p:nvSpPr>
          <p:cNvPr id="1860651" name="Rectangle 43"/>
          <p:cNvSpPr>
            <a:spLocks noChangeArrowheads="1"/>
          </p:cNvSpPr>
          <p:nvPr/>
        </p:nvSpPr>
        <p:spPr bwMode="auto">
          <a:xfrm>
            <a:off x="6346825" y="623888"/>
            <a:ext cx="3514725" cy="2016125"/>
          </a:xfrm>
          <a:prstGeom prst="rect">
            <a:avLst/>
          </a:prstGeom>
          <a:solidFill>
            <a:srgbClr val="FFFFFF"/>
          </a:solidFill>
          <a:ln w="9525" algn="ctr">
            <a:solidFill>
              <a:schemeClr val="tx1"/>
            </a:solidFill>
            <a:miter lim="800000"/>
            <a:headEnd/>
            <a:tailEnd/>
          </a:ln>
          <a:effectLst>
            <a:outerShdw dist="107763" dir="18900000" algn="ctr" rotWithShape="0">
              <a:srgbClr val="808080">
                <a:alpha val="50000"/>
              </a:srgbClr>
            </a:outerShdw>
          </a:effectLst>
        </p:spPr>
        <p:txBody>
          <a:bodyPr anchor="ctr">
            <a:spAutoFit/>
          </a:bodyPr>
          <a:lstStyle/>
          <a:p>
            <a:pPr>
              <a:defRPr/>
            </a:pPr>
            <a:endParaRPr lang="en-US"/>
          </a:p>
        </p:txBody>
      </p:sp>
      <p:graphicFrame>
        <p:nvGraphicFramePr>
          <p:cNvPr id="1860652" name="Object 44"/>
          <p:cNvGraphicFramePr>
            <a:graphicFrameLocks noChangeAspect="1"/>
          </p:cNvGraphicFramePr>
          <p:nvPr>
            <p:extLst>
              <p:ext uri="{D42A27DB-BD31-4B8C-83A1-F6EECF244321}">
                <p14:modId xmlns:p14="http://schemas.microsoft.com/office/powerpoint/2010/main" val="77518906"/>
              </p:ext>
            </p:extLst>
          </p:nvPr>
        </p:nvGraphicFramePr>
        <p:xfrm>
          <a:off x="6638925" y="1169988"/>
          <a:ext cx="2957513" cy="968375"/>
        </p:xfrm>
        <a:graphic>
          <a:graphicData uri="http://schemas.openxmlformats.org/presentationml/2006/ole">
            <mc:AlternateContent xmlns:mc="http://schemas.openxmlformats.org/markup-compatibility/2006">
              <mc:Choice xmlns:v="urn:schemas-microsoft-com:vml" Requires="v">
                <p:oleObj spid="_x0000_s6242" name="Equation" r:id="rId3" imgW="1511300" imgH="495300" progId="Equation.3">
                  <p:embed/>
                </p:oleObj>
              </mc:Choice>
              <mc:Fallback>
                <p:oleObj name="Equation" r:id="rId3" imgW="1511300" imgH="495300" progId="Equation.3">
                  <p:embed/>
                  <p:pic>
                    <p:nvPicPr>
                      <p:cNvPr id="0" name="Picture 14"/>
                      <p:cNvPicPr>
                        <a:picLocks noChangeAspect="1" noChangeArrowheads="1"/>
                      </p:cNvPicPr>
                      <p:nvPr/>
                    </p:nvPicPr>
                    <p:blipFill>
                      <a:blip r:embed="rId4"/>
                      <a:srcRect/>
                      <a:stretch>
                        <a:fillRect/>
                      </a:stretch>
                    </p:blipFill>
                    <p:spPr bwMode="auto">
                      <a:xfrm>
                        <a:off x="6638925" y="1169988"/>
                        <a:ext cx="295751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60653" name="Rectangle 45"/>
          <p:cNvSpPr>
            <a:spLocks noChangeArrowheads="1"/>
          </p:cNvSpPr>
          <p:nvPr/>
        </p:nvSpPr>
        <p:spPr bwMode="auto">
          <a:xfrm>
            <a:off x="6475413" y="820738"/>
            <a:ext cx="3224212" cy="1679575"/>
          </a:xfrm>
          <a:prstGeom prst="rect">
            <a:avLst/>
          </a:prstGeom>
          <a:noFill/>
          <a:ln w="38100" algn="ctr">
            <a:solidFill>
              <a:srgbClr val="FF0000"/>
            </a:solidFill>
            <a:miter lim="800000"/>
            <a:headEnd/>
            <a:tailEnd/>
          </a:ln>
          <a:effectLst>
            <a:outerShdw dist="107763" dir="18900000" algn="ctr" rotWithShape="0">
              <a:srgbClr val="808080">
                <a:alpha val="50000"/>
              </a:srgbClr>
            </a:outerShdw>
          </a:effectLst>
        </p:spPr>
        <p:txBody>
          <a:bodyPr anchor="ctr">
            <a:spAutoFit/>
          </a:bodyPr>
          <a:lstStyle/>
          <a:p>
            <a:pPr>
              <a:defRPr/>
            </a:pPr>
            <a:endParaRPr lang="en-US"/>
          </a:p>
        </p:txBody>
      </p:sp>
      <p:graphicFrame>
        <p:nvGraphicFramePr>
          <p:cNvPr id="1860655" name="Object 47"/>
          <p:cNvGraphicFramePr>
            <a:graphicFrameLocks noChangeAspect="1"/>
          </p:cNvGraphicFramePr>
          <p:nvPr>
            <p:extLst>
              <p:ext uri="{D42A27DB-BD31-4B8C-83A1-F6EECF244321}">
                <p14:modId xmlns:p14="http://schemas.microsoft.com/office/powerpoint/2010/main" val="3353870379"/>
              </p:ext>
            </p:extLst>
          </p:nvPr>
        </p:nvGraphicFramePr>
        <p:xfrm>
          <a:off x="232032" y="4218477"/>
          <a:ext cx="9696250" cy="2244725"/>
        </p:xfrm>
        <a:graphic>
          <a:graphicData uri="http://schemas.openxmlformats.org/presentationml/2006/ole">
            <mc:AlternateContent xmlns:mc="http://schemas.openxmlformats.org/markup-compatibility/2006">
              <mc:Choice xmlns:v="urn:schemas-microsoft-com:vml" Requires="v">
                <p:oleObj spid="_x0000_s6243" name="Equation" r:id="rId5" imgW="6121400" imgH="1130300" progId="Equation.3">
                  <p:embed/>
                </p:oleObj>
              </mc:Choice>
              <mc:Fallback>
                <p:oleObj name="Equation" r:id="rId5" imgW="6121400" imgH="1130300" progId="Equation.3">
                  <p:embed/>
                  <p:pic>
                    <p:nvPicPr>
                      <p:cNvPr id="0" name="Picture 15"/>
                      <p:cNvPicPr>
                        <a:picLocks noChangeAspect="1" noChangeArrowheads="1"/>
                      </p:cNvPicPr>
                      <p:nvPr/>
                    </p:nvPicPr>
                    <p:blipFill>
                      <a:blip r:embed="rId6"/>
                      <a:srcRect/>
                      <a:stretch>
                        <a:fillRect/>
                      </a:stretch>
                    </p:blipFill>
                    <p:spPr bwMode="auto">
                      <a:xfrm>
                        <a:off x="232032" y="4218477"/>
                        <a:ext cx="9696250" cy="2244725"/>
                      </a:xfrm>
                      <a:prstGeom prst="rect">
                        <a:avLst/>
                      </a:prstGeom>
                      <a:noFill/>
                      <a:ln>
                        <a:noFill/>
                      </a:ln>
                      <a:effectLst/>
                    </p:spPr>
                  </p:pic>
                </p:oleObj>
              </mc:Fallback>
            </mc:AlternateContent>
          </a:graphicData>
        </a:graphic>
      </p:graphicFrame>
      <p:sp>
        <p:nvSpPr>
          <p:cNvPr id="1860656" name="Oval 48"/>
          <p:cNvSpPr>
            <a:spLocks noChangeArrowheads="1"/>
          </p:cNvSpPr>
          <p:nvPr/>
        </p:nvSpPr>
        <p:spPr bwMode="auto">
          <a:xfrm>
            <a:off x="4165093" y="4295166"/>
            <a:ext cx="647700" cy="647700"/>
          </a:xfrm>
          <a:prstGeom prst="ellipse">
            <a:avLst/>
          </a:prstGeom>
          <a:noFill/>
          <a:ln w="38100" algn="ctr">
            <a:solidFill>
              <a:srgbClr val="FF0000"/>
            </a:solidFill>
            <a:round/>
            <a:headEnd/>
            <a:tailEnd/>
          </a:ln>
        </p:spPr>
        <p:txBody>
          <a:bodyPr wrap="none" anchor="ctr">
            <a:spAutoFit/>
          </a:bodyPr>
          <a:lstStyle/>
          <a:p>
            <a:endParaRPr lang="en-US"/>
          </a:p>
        </p:txBody>
      </p:sp>
      <p:sp>
        <p:nvSpPr>
          <p:cNvPr id="1860657" name="Oval 49"/>
          <p:cNvSpPr>
            <a:spLocks noChangeArrowheads="1"/>
          </p:cNvSpPr>
          <p:nvPr/>
        </p:nvSpPr>
        <p:spPr bwMode="auto">
          <a:xfrm>
            <a:off x="5233481" y="5214328"/>
            <a:ext cx="647700" cy="647700"/>
          </a:xfrm>
          <a:prstGeom prst="ellipse">
            <a:avLst/>
          </a:prstGeom>
          <a:noFill/>
          <a:ln w="38100" algn="ctr">
            <a:solidFill>
              <a:srgbClr val="FF0000"/>
            </a:solidFill>
            <a:round/>
            <a:headEnd/>
            <a:tailEnd/>
          </a:ln>
        </p:spPr>
        <p:txBody>
          <a:bodyPr wrap="none" anchor="ctr">
            <a:spAutoFit/>
          </a:bodyPr>
          <a:lstStyle/>
          <a:p>
            <a:endParaRPr lang="en-US"/>
          </a:p>
        </p:txBody>
      </p:sp>
      <p:cxnSp>
        <p:nvCxnSpPr>
          <p:cNvPr id="6186" name="AutoShape 50"/>
          <p:cNvCxnSpPr>
            <a:cxnSpLocks noChangeShapeType="1"/>
            <a:stCxn id="6193" idx="4"/>
            <a:endCxn id="6193" idx="5"/>
          </p:cNvCxnSpPr>
          <p:nvPr/>
        </p:nvCxnSpPr>
        <p:spPr bwMode="auto">
          <a:xfrm rot="5400000" flipH="1" flipV="1">
            <a:off x="3810000" y="2540001"/>
            <a:ext cx="104775" cy="254000"/>
          </a:xfrm>
          <a:prstGeom prst="curvedConnector3">
            <a:avLst>
              <a:gd name="adj1" fmla="val -216667"/>
            </a:avLst>
          </a:prstGeom>
          <a:noFill/>
          <a:ln w="38100">
            <a:solidFill>
              <a:schemeClr val="tx1"/>
            </a:solidFill>
            <a:round/>
            <a:headEnd/>
            <a:tailEnd type="triangle" w="med" len="med"/>
          </a:ln>
        </p:spPr>
      </p:cxn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lateral"/>
          <p:cNvPicPr>
            <a:picLocks noChangeAspect="1" noChangeArrowheads="1"/>
          </p:cNvPicPr>
          <p:nvPr/>
        </p:nvPicPr>
        <p:blipFill>
          <a:blip r:embed="rId4" cstate="print">
            <a:alphaModFix amt="41000"/>
          </a:blip>
          <a:srcRect/>
          <a:stretch>
            <a:fillRect/>
          </a:stretch>
        </p:blipFill>
        <p:spPr bwMode="auto">
          <a:xfrm>
            <a:off x="7075670" y="271590"/>
            <a:ext cx="2525712" cy="2530475"/>
          </a:xfrm>
          <a:prstGeom prst="rect">
            <a:avLst/>
          </a:prstGeom>
          <a:noFill/>
          <a:ln w="9525">
            <a:noFill/>
            <a:miter lim="800000"/>
            <a:headEnd/>
            <a:tailEnd/>
          </a:ln>
        </p:spPr>
      </p:pic>
      <p:sp>
        <p:nvSpPr>
          <p:cNvPr id="8197" name="Oval 3"/>
          <p:cNvSpPr>
            <a:spLocks noChangeArrowheads="1"/>
          </p:cNvSpPr>
          <p:nvPr/>
        </p:nvSpPr>
        <p:spPr bwMode="auto">
          <a:xfrm>
            <a:off x="7805920" y="701803"/>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8198" name="Oval 4"/>
          <p:cNvSpPr>
            <a:spLocks noChangeArrowheads="1"/>
          </p:cNvSpPr>
          <p:nvPr/>
        </p:nvSpPr>
        <p:spPr bwMode="auto">
          <a:xfrm>
            <a:off x="7339195" y="1355853"/>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8199" name="Oval 5"/>
          <p:cNvSpPr>
            <a:spLocks noChangeArrowheads="1"/>
          </p:cNvSpPr>
          <p:nvPr/>
        </p:nvSpPr>
        <p:spPr bwMode="auto">
          <a:xfrm>
            <a:off x="7996420" y="1582865"/>
            <a:ext cx="219075"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8200" name="Oval 6"/>
          <p:cNvSpPr>
            <a:spLocks noChangeArrowheads="1"/>
          </p:cNvSpPr>
          <p:nvPr/>
        </p:nvSpPr>
        <p:spPr bwMode="auto">
          <a:xfrm>
            <a:off x="8804457" y="1001840"/>
            <a:ext cx="215900" cy="215900"/>
          </a:xfrm>
          <a:prstGeom prst="ellipse">
            <a:avLst/>
          </a:prstGeom>
          <a:solidFill>
            <a:srgbClr val="3366FF"/>
          </a:solidFill>
          <a:ln w="9525">
            <a:solidFill>
              <a:srgbClr val="FFFF66"/>
            </a:solidFill>
            <a:round/>
            <a:headEnd/>
            <a:tailEnd/>
          </a:ln>
        </p:spPr>
        <p:txBody>
          <a:bodyPr wrap="none" anchor="ctr"/>
          <a:lstStyle/>
          <a:p>
            <a:endParaRPr lang="en-US"/>
          </a:p>
        </p:txBody>
      </p:sp>
      <p:cxnSp>
        <p:nvCxnSpPr>
          <p:cNvPr id="8201" name="AutoShape 7"/>
          <p:cNvCxnSpPr>
            <a:cxnSpLocks noChangeShapeType="1"/>
            <a:stCxn id="8198" idx="5"/>
            <a:endCxn id="8199" idx="2"/>
          </p:cNvCxnSpPr>
          <p:nvPr/>
        </p:nvCxnSpPr>
        <p:spPr bwMode="auto">
          <a:xfrm>
            <a:off x="7524932" y="1540003"/>
            <a:ext cx="471488" cy="150812"/>
          </a:xfrm>
          <a:prstGeom prst="straightConnector1">
            <a:avLst/>
          </a:prstGeom>
          <a:noFill/>
          <a:ln w="28575">
            <a:solidFill>
              <a:srgbClr val="FF0000"/>
            </a:solidFill>
            <a:round/>
            <a:headEnd type="none" w="med" len="med"/>
            <a:tailEnd type="arrow" w="med" len="med"/>
          </a:ln>
        </p:spPr>
      </p:cxnSp>
      <p:cxnSp>
        <p:nvCxnSpPr>
          <p:cNvPr id="8202" name="AutoShape 8"/>
          <p:cNvCxnSpPr>
            <a:cxnSpLocks noChangeShapeType="1"/>
            <a:stCxn id="8198" idx="0"/>
            <a:endCxn id="8197" idx="3"/>
          </p:cNvCxnSpPr>
          <p:nvPr/>
        </p:nvCxnSpPr>
        <p:spPr bwMode="auto">
          <a:xfrm flipV="1">
            <a:off x="7448732" y="885953"/>
            <a:ext cx="388938" cy="469900"/>
          </a:xfrm>
          <a:prstGeom prst="straightConnector1">
            <a:avLst/>
          </a:prstGeom>
          <a:noFill/>
          <a:ln w="28575">
            <a:solidFill>
              <a:srgbClr val="FF0000"/>
            </a:solidFill>
            <a:round/>
            <a:headEnd type="none" w="med" len="med"/>
            <a:tailEnd type="arrow" w="med" len="med"/>
          </a:ln>
        </p:spPr>
      </p:cxnSp>
      <p:cxnSp>
        <p:nvCxnSpPr>
          <p:cNvPr id="8203" name="AutoShape 9"/>
          <p:cNvCxnSpPr>
            <a:cxnSpLocks noChangeShapeType="1"/>
            <a:stCxn id="8197" idx="5"/>
            <a:endCxn id="8200" idx="2"/>
          </p:cNvCxnSpPr>
          <p:nvPr/>
        </p:nvCxnSpPr>
        <p:spPr bwMode="auto">
          <a:xfrm>
            <a:off x="7991657" y="885953"/>
            <a:ext cx="812800" cy="223837"/>
          </a:xfrm>
          <a:prstGeom prst="straightConnector1">
            <a:avLst/>
          </a:prstGeom>
          <a:noFill/>
          <a:ln w="28575">
            <a:solidFill>
              <a:srgbClr val="FF0000"/>
            </a:solidFill>
            <a:round/>
            <a:headEnd type="arrow" w="med" len="med"/>
            <a:tailEnd type="arrow" w="med" len="med"/>
          </a:ln>
        </p:spPr>
      </p:cxnSp>
      <p:cxnSp>
        <p:nvCxnSpPr>
          <p:cNvPr id="8204" name="AutoShape 10"/>
          <p:cNvCxnSpPr>
            <a:cxnSpLocks noChangeShapeType="1"/>
            <a:stCxn id="8200" idx="3"/>
            <a:endCxn id="8199" idx="7"/>
          </p:cNvCxnSpPr>
          <p:nvPr/>
        </p:nvCxnSpPr>
        <p:spPr bwMode="auto">
          <a:xfrm flipH="1">
            <a:off x="8183745" y="1185990"/>
            <a:ext cx="652462" cy="428625"/>
          </a:xfrm>
          <a:prstGeom prst="straightConnector1">
            <a:avLst/>
          </a:prstGeom>
          <a:noFill/>
          <a:ln w="28575">
            <a:solidFill>
              <a:srgbClr val="FF0000"/>
            </a:solidFill>
            <a:round/>
            <a:headEnd type="arrow" w="med" len="med"/>
            <a:tailEnd type="arrow" w="med" len="med"/>
          </a:ln>
        </p:spPr>
      </p:cxnSp>
      <p:sp>
        <p:nvSpPr>
          <p:cNvPr id="8205" name="Text Box 11"/>
          <p:cNvSpPr txBox="1">
            <a:spLocks noChangeArrowheads="1"/>
          </p:cNvSpPr>
          <p:nvPr/>
        </p:nvSpPr>
        <p:spPr bwMode="auto">
          <a:xfrm>
            <a:off x="450850" y="436336"/>
            <a:ext cx="4474427" cy="954107"/>
          </a:xfrm>
          <a:prstGeom prst="rect">
            <a:avLst/>
          </a:prstGeom>
          <a:noFill/>
          <a:ln w="9525" algn="ctr">
            <a:noFill/>
            <a:miter lim="800000"/>
            <a:headEnd/>
            <a:tailEnd/>
          </a:ln>
        </p:spPr>
        <p:txBody>
          <a:bodyPr wrap="none">
            <a:spAutoFit/>
          </a:bodyPr>
          <a:lstStyle/>
          <a:p>
            <a:r>
              <a:rPr lang="en-GB" sz="2800" dirty="0" smtClean="0">
                <a:latin typeface="Arial Unicode MS" pitchFamily="34" charset="-128"/>
                <a:ea typeface="Arial Unicode MS" pitchFamily="34" charset="-128"/>
                <a:cs typeface="Arial Unicode MS" pitchFamily="34" charset="-128"/>
              </a:rPr>
              <a:t>Vanilla DCM:</a:t>
            </a:r>
          </a:p>
          <a:p>
            <a:r>
              <a:rPr lang="en-GB" sz="2800" dirty="0" smtClean="0">
                <a:latin typeface="Arial Unicode MS" pitchFamily="34" charset="-128"/>
                <a:ea typeface="Arial Unicode MS" pitchFamily="34" charset="-128"/>
                <a:cs typeface="Arial Unicode MS" pitchFamily="34" charset="-128"/>
              </a:rPr>
              <a:t>Deterministic Bilinear </a:t>
            </a:r>
            <a:r>
              <a:rPr lang="en-GB" sz="2800" dirty="0">
                <a:latin typeface="Arial Unicode MS" pitchFamily="34" charset="-128"/>
                <a:ea typeface="Arial Unicode MS" pitchFamily="34" charset="-128"/>
                <a:cs typeface="Arial Unicode MS" pitchFamily="34" charset="-128"/>
              </a:rPr>
              <a:t>DCM</a:t>
            </a:r>
            <a:endParaRPr lang="en-US" sz="2800" dirty="0">
              <a:latin typeface="Arial Unicode MS" pitchFamily="34" charset="-128"/>
              <a:ea typeface="Arial Unicode MS" pitchFamily="34" charset="-128"/>
              <a:cs typeface="Arial Unicode MS" pitchFamily="34" charset="-128"/>
            </a:endParaRPr>
          </a:p>
        </p:txBody>
      </p:sp>
      <p:sp>
        <p:nvSpPr>
          <p:cNvPr id="8206" name="Rectangle 12"/>
          <p:cNvSpPr>
            <a:spLocks noChangeArrowheads="1"/>
          </p:cNvSpPr>
          <p:nvPr/>
        </p:nvSpPr>
        <p:spPr bwMode="auto">
          <a:xfrm>
            <a:off x="0" y="3344863"/>
            <a:ext cx="10287000" cy="0"/>
          </a:xfrm>
          <a:prstGeom prst="rect">
            <a:avLst/>
          </a:prstGeom>
          <a:noFill/>
          <a:ln w="9525" algn="ctr">
            <a:noFill/>
            <a:miter lim="800000"/>
            <a:headEnd/>
            <a:tailEnd/>
          </a:ln>
        </p:spPr>
        <p:txBody>
          <a:bodyPr wrap="none" anchor="ctr">
            <a:spAutoFit/>
          </a:bodyPr>
          <a:lstStyle/>
          <a:p>
            <a:endParaRPr lang="en-US"/>
          </a:p>
        </p:txBody>
      </p:sp>
      <p:graphicFrame>
        <p:nvGraphicFramePr>
          <p:cNvPr id="8194" name="Object 14"/>
          <p:cNvGraphicFramePr>
            <a:graphicFrameLocks noChangeAspect="1"/>
          </p:cNvGraphicFramePr>
          <p:nvPr>
            <p:extLst>
              <p:ext uri="{D42A27DB-BD31-4B8C-83A1-F6EECF244321}">
                <p14:modId xmlns:p14="http://schemas.microsoft.com/office/powerpoint/2010/main" val="2948593986"/>
              </p:ext>
            </p:extLst>
          </p:nvPr>
        </p:nvGraphicFramePr>
        <p:xfrm>
          <a:off x="5698632" y="5411506"/>
          <a:ext cx="2879725" cy="787400"/>
        </p:xfrm>
        <a:graphic>
          <a:graphicData uri="http://schemas.openxmlformats.org/presentationml/2006/ole">
            <mc:AlternateContent xmlns:mc="http://schemas.openxmlformats.org/markup-compatibility/2006">
              <mc:Choice xmlns:v="urn:schemas-microsoft-com:vml" Requires="v">
                <p:oleObj spid="_x0000_s268415" name="Equation" r:id="rId5" imgW="1663560" imgH="457200" progId="Equation.3">
                  <p:embed/>
                </p:oleObj>
              </mc:Choice>
              <mc:Fallback>
                <p:oleObj name="Equation" r:id="rId5" imgW="1663560" imgH="457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8632" y="5411506"/>
                        <a:ext cx="287972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7" name="Text Box 15"/>
          <p:cNvSpPr txBox="1">
            <a:spLocks noChangeArrowheads="1"/>
          </p:cNvSpPr>
          <p:nvPr/>
        </p:nvSpPr>
        <p:spPr bwMode="auto">
          <a:xfrm>
            <a:off x="5829300" y="5047232"/>
            <a:ext cx="3207507" cy="366712"/>
          </a:xfrm>
          <a:prstGeom prst="rect">
            <a:avLst/>
          </a:prstGeom>
          <a:noFill/>
          <a:ln w="9525">
            <a:noFill/>
            <a:miter lim="800000"/>
            <a:headEnd/>
            <a:tailEnd/>
          </a:ln>
        </p:spPr>
        <p:txBody>
          <a:bodyPr wrap="square">
            <a:spAutoFit/>
          </a:bodyPr>
          <a:lstStyle/>
          <a:p>
            <a:pPr eaLnBrk="0" hangingPunct="0"/>
            <a:r>
              <a:rPr lang="de-DE" sz="1800" dirty="0">
                <a:latin typeface="Arial Unicode MS" pitchFamily="34" charset="-128"/>
              </a:rPr>
              <a:t>Bilinear </a:t>
            </a:r>
            <a:r>
              <a:rPr lang="de-DE" sz="1800" dirty="0" err="1">
                <a:latin typeface="Arial Unicode MS" pitchFamily="34" charset="-128"/>
              </a:rPr>
              <a:t>state</a:t>
            </a:r>
            <a:r>
              <a:rPr lang="de-DE" sz="1800" dirty="0">
                <a:latin typeface="Arial Unicode MS" pitchFamily="34" charset="-128"/>
              </a:rPr>
              <a:t> </a:t>
            </a:r>
            <a:r>
              <a:rPr lang="de-DE" sz="1800" dirty="0" err="1">
                <a:latin typeface="Arial Unicode MS" pitchFamily="34" charset="-128"/>
              </a:rPr>
              <a:t>equation</a:t>
            </a:r>
            <a:r>
              <a:rPr lang="de-DE" sz="1800" dirty="0">
                <a:latin typeface="Arial Unicode MS" pitchFamily="34" charset="-128"/>
              </a:rPr>
              <a:t>:</a:t>
            </a:r>
            <a:endParaRPr lang="en-US" sz="1800" i="1" dirty="0">
              <a:latin typeface="Arial Unicode MS" pitchFamily="34" charset="-128"/>
            </a:endParaRPr>
          </a:p>
        </p:txBody>
      </p:sp>
      <p:cxnSp>
        <p:nvCxnSpPr>
          <p:cNvPr id="8208" name="AutoShape 16"/>
          <p:cNvCxnSpPr>
            <a:cxnSpLocks noChangeShapeType="1"/>
            <a:stCxn id="8198" idx="1"/>
            <a:endCxn id="8209" idx="3"/>
          </p:cNvCxnSpPr>
          <p:nvPr/>
        </p:nvCxnSpPr>
        <p:spPr bwMode="auto">
          <a:xfrm flipH="1" flipV="1">
            <a:off x="6896282" y="1151065"/>
            <a:ext cx="474663" cy="236538"/>
          </a:xfrm>
          <a:prstGeom prst="straightConnector1">
            <a:avLst/>
          </a:prstGeom>
          <a:noFill/>
          <a:ln w="38100">
            <a:solidFill>
              <a:srgbClr val="FF3300"/>
            </a:solidFill>
            <a:round/>
            <a:headEnd type="triangle" w="med" len="med"/>
            <a:tailEnd/>
          </a:ln>
        </p:spPr>
      </p:cxnSp>
      <p:sp>
        <p:nvSpPr>
          <p:cNvPr id="8209" name="Text Box 17"/>
          <p:cNvSpPr txBox="1">
            <a:spLocks noChangeArrowheads="1"/>
          </p:cNvSpPr>
          <p:nvPr/>
        </p:nvSpPr>
        <p:spPr bwMode="auto">
          <a:xfrm>
            <a:off x="6140632" y="906590"/>
            <a:ext cx="755650" cy="488950"/>
          </a:xfrm>
          <a:prstGeom prst="rect">
            <a:avLst/>
          </a:prstGeom>
          <a:noFill/>
          <a:ln w="9525">
            <a:noFill/>
            <a:miter lim="800000"/>
            <a:headEnd/>
            <a:tailEnd/>
          </a:ln>
        </p:spPr>
        <p:txBody>
          <a:bodyPr wrap="none" tIns="18000">
            <a:spAutoFit/>
          </a:bodyPr>
          <a:lstStyle/>
          <a:p>
            <a:r>
              <a:rPr lang="de-DE">
                <a:latin typeface="Arial Unicode MS" pitchFamily="34" charset="-128"/>
              </a:rPr>
              <a:t>driving </a:t>
            </a:r>
          </a:p>
          <a:p>
            <a:r>
              <a:rPr lang="de-DE">
                <a:latin typeface="Arial Unicode MS" pitchFamily="34" charset="-128"/>
              </a:rPr>
              <a:t>input</a:t>
            </a:r>
          </a:p>
        </p:txBody>
      </p:sp>
      <p:sp>
        <p:nvSpPr>
          <p:cNvPr id="8210" name="Oval 18"/>
          <p:cNvSpPr>
            <a:spLocks noChangeArrowheads="1"/>
          </p:cNvSpPr>
          <p:nvPr/>
        </p:nvSpPr>
        <p:spPr bwMode="auto">
          <a:xfrm>
            <a:off x="7690032" y="1619378"/>
            <a:ext cx="149225" cy="149225"/>
          </a:xfrm>
          <a:prstGeom prst="ellipse">
            <a:avLst/>
          </a:prstGeom>
          <a:noFill/>
          <a:ln w="3175" algn="ctr">
            <a:noFill/>
            <a:round/>
            <a:headEnd/>
            <a:tailEnd/>
          </a:ln>
        </p:spPr>
        <p:txBody>
          <a:bodyPr anchor="ctr">
            <a:spAutoFit/>
          </a:bodyPr>
          <a:lstStyle/>
          <a:p>
            <a:endParaRPr lang="en-US"/>
          </a:p>
        </p:txBody>
      </p:sp>
      <p:cxnSp>
        <p:nvCxnSpPr>
          <p:cNvPr id="8211" name="AutoShape 19"/>
          <p:cNvCxnSpPr>
            <a:cxnSpLocks noChangeShapeType="1"/>
            <a:stCxn id="8212" idx="0"/>
            <a:endCxn id="8210" idx="0"/>
          </p:cNvCxnSpPr>
          <p:nvPr/>
        </p:nvCxnSpPr>
        <p:spPr bwMode="auto">
          <a:xfrm flipV="1">
            <a:off x="7450320" y="1619378"/>
            <a:ext cx="314325" cy="914400"/>
          </a:xfrm>
          <a:prstGeom prst="straightConnector1">
            <a:avLst/>
          </a:prstGeom>
          <a:noFill/>
          <a:ln w="38100">
            <a:solidFill>
              <a:srgbClr val="FF3300"/>
            </a:solidFill>
            <a:round/>
            <a:headEnd/>
            <a:tailEnd type="oval" w="med" len="med"/>
          </a:ln>
        </p:spPr>
      </p:cxnSp>
      <p:sp>
        <p:nvSpPr>
          <p:cNvPr id="8212" name="Text Box 20"/>
          <p:cNvSpPr txBox="1">
            <a:spLocks noChangeArrowheads="1"/>
          </p:cNvSpPr>
          <p:nvPr/>
        </p:nvSpPr>
        <p:spPr bwMode="auto">
          <a:xfrm>
            <a:off x="6923270" y="2533778"/>
            <a:ext cx="1052512" cy="276225"/>
          </a:xfrm>
          <a:prstGeom prst="rect">
            <a:avLst/>
          </a:prstGeom>
          <a:noFill/>
          <a:ln w="9525">
            <a:noFill/>
            <a:miter lim="800000"/>
            <a:headEnd/>
            <a:tailEnd/>
          </a:ln>
        </p:spPr>
        <p:txBody>
          <a:bodyPr wrap="none" tIns="18000">
            <a:spAutoFit/>
          </a:bodyPr>
          <a:lstStyle/>
          <a:p>
            <a:r>
              <a:rPr lang="de-DE">
                <a:latin typeface="Arial Unicode MS" pitchFamily="34" charset="-128"/>
              </a:rPr>
              <a:t>modulation</a:t>
            </a:r>
          </a:p>
        </p:txBody>
      </p:sp>
      <p:graphicFrame>
        <p:nvGraphicFramePr>
          <p:cNvPr id="8195" name="Object 39"/>
          <p:cNvGraphicFramePr>
            <a:graphicFrameLocks noChangeAspect="1"/>
          </p:cNvGraphicFramePr>
          <p:nvPr>
            <p:extLst>
              <p:ext uri="{D42A27DB-BD31-4B8C-83A1-F6EECF244321}">
                <p14:modId xmlns:p14="http://schemas.microsoft.com/office/powerpoint/2010/main" val="417172970"/>
              </p:ext>
            </p:extLst>
          </p:nvPr>
        </p:nvGraphicFramePr>
        <p:xfrm>
          <a:off x="480079" y="2665953"/>
          <a:ext cx="6350000" cy="847725"/>
        </p:xfrm>
        <a:graphic>
          <a:graphicData uri="http://schemas.openxmlformats.org/presentationml/2006/ole">
            <mc:AlternateContent xmlns:mc="http://schemas.openxmlformats.org/markup-compatibility/2006">
              <mc:Choice xmlns:v="urn:schemas-microsoft-com:vml" Requires="v">
                <p:oleObj spid="_x0000_s268416" name="Equation" r:id="rId7" imgW="3124080" imgH="419040" progId="Equation.3">
                  <p:embed/>
                </p:oleObj>
              </mc:Choice>
              <mc:Fallback>
                <p:oleObj name="Equation" r:id="rId7" imgW="3124080" imgH="4190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79" y="2665953"/>
                        <a:ext cx="6350000"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3" name="Text Box 40"/>
          <p:cNvSpPr txBox="1">
            <a:spLocks noChangeArrowheads="1"/>
          </p:cNvSpPr>
          <p:nvPr/>
        </p:nvSpPr>
        <p:spPr bwMode="auto">
          <a:xfrm>
            <a:off x="462845" y="1839912"/>
            <a:ext cx="4910391" cy="646331"/>
          </a:xfrm>
          <a:prstGeom prst="rect">
            <a:avLst/>
          </a:prstGeom>
          <a:noFill/>
          <a:ln w="9525">
            <a:noFill/>
            <a:miter lim="800000"/>
            <a:headEnd/>
            <a:tailEnd/>
          </a:ln>
        </p:spPr>
        <p:txBody>
          <a:bodyPr wrap="square">
            <a:spAutoFit/>
          </a:bodyPr>
          <a:lstStyle/>
          <a:p>
            <a:pPr eaLnBrk="0" hangingPunct="0"/>
            <a:r>
              <a:rPr lang="de-DE" sz="1800" dirty="0" err="1" smtClean="0">
                <a:latin typeface="Arial Unicode MS" pitchFamily="34" charset="-128"/>
              </a:rPr>
              <a:t>Simply</a:t>
            </a:r>
            <a:r>
              <a:rPr lang="de-DE" sz="1800" dirty="0" smtClean="0">
                <a:latin typeface="Arial Unicode MS" pitchFamily="34" charset="-128"/>
              </a:rPr>
              <a:t> a </a:t>
            </a:r>
            <a:r>
              <a:rPr lang="de-DE" sz="1800" dirty="0" err="1">
                <a:latin typeface="Arial Unicode MS" pitchFamily="34" charset="-128"/>
              </a:rPr>
              <a:t>t</a:t>
            </a:r>
            <a:r>
              <a:rPr lang="de-DE" sz="1800" dirty="0" err="1" smtClean="0">
                <a:latin typeface="Arial Unicode MS" pitchFamily="34" charset="-128"/>
              </a:rPr>
              <a:t>wo</a:t>
            </a:r>
            <a:r>
              <a:rPr lang="de-DE" sz="1800" dirty="0">
                <a:latin typeface="Arial Unicode MS" pitchFamily="34" charset="-128"/>
              </a:rPr>
              <a:t>-</a:t>
            </a:r>
            <a:r>
              <a:rPr lang="de-DE" sz="1800" dirty="0" smtClean="0">
                <a:latin typeface="Arial Unicode MS" pitchFamily="34" charset="-128"/>
              </a:rPr>
              <a:t>dimensional</a:t>
            </a:r>
          </a:p>
          <a:p>
            <a:pPr eaLnBrk="0" hangingPunct="0"/>
            <a:r>
              <a:rPr lang="de-DE" sz="1800" dirty="0" smtClean="0">
                <a:latin typeface="Arial Unicode MS" pitchFamily="34" charset="-128"/>
              </a:rPr>
              <a:t> </a:t>
            </a:r>
            <a:r>
              <a:rPr lang="de-DE" sz="1800" dirty="0" err="1" smtClean="0">
                <a:latin typeface="Arial Unicode MS" pitchFamily="34" charset="-128"/>
              </a:rPr>
              <a:t>taylor</a:t>
            </a:r>
            <a:r>
              <a:rPr lang="de-DE" sz="1800" dirty="0" smtClean="0">
                <a:latin typeface="Arial Unicode MS" pitchFamily="34" charset="-128"/>
              </a:rPr>
              <a:t> </a:t>
            </a:r>
            <a:r>
              <a:rPr lang="de-DE" sz="1800" dirty="0" err="1" smtClean="0">
                <a:latin typeface="Arial Unicode MS" pitchFamily="34" charset="-128"/>
              </a:rPr>
              <a:t>expansion</a:t>
            </a:r>
            <a:r>
              <a:rPr lang="de-DE" sz="1800" dirty="0" smtClean="0">
                <a:latin typeface="Arial Unicode MS" pitchFamily="34" charset="-128"/>
              </a:rPr>
              <a:t> </a:t>
            </a:r>
            <a:r>
              <a:rPr lang="de-DE" sz="1800" dirty="0">
                <a:latin typeface="Arial Unicode MS" pitchFamily="34" charset="-128"/>
              </a:rPr>
              <a:t>(around x</a:t>
            </a:r>
            <a:r>
              <a:rPr lang="de-DE" sz="1800" baseline="-25000" dirty="0">
                <a:latin typeface="Arial Unicode MS" pitchFamily="34" charset="-128"/>
              </a:rPr>
              <a:t>0</a:t>
            </a:r>
            <a:r>
              <a:rPr lang="de-DE" sz="1800" dirty="0">
                <a:latin typeface="Arial Unicode MS" pitchFamily="34" charset="-128"/>
              </a:rPr>
              <a:t>=0, u</a:t>
            </a:r>
            <a:r>
              <a:rPr lang="de-DE" sz="1800" baseline="-25000" dirty="0">
                <a:latin typeface="Arial Unicode MS" pitchFamily="34" charset="-128"/>
              </a:rPr>
              <a:t>0</a:t>
            </a:r>
            <a:r>
              <a:rPr lang="de-DE" sz="1800" dirty="0">
                <a:latin typeface="Arial Unicode MS" pitchFamily="34" charset="-128"/>
              </a:rPr>
              <a:t>=0):</a:t>
            </a:r>
            <a:endParaRPr lang="en-US" sz="1800" dirty="0">
              <a:latin typeface="Arial Unicode MS" pitchFamily="34" charset="-128"/>
            </a:endParaRPr>
          </a:p>
        </p:txBody>
      </p:sp>
      <p:sp>
        <p:nvSpPr>
          <p:cNvPr id="8214" name="AutoShape 43"/>
          <p:cNvSpPr>
            <a:spLocks noChangeArrowheads="1"/>
          </p:cNvSpPr>
          <p:nvPr/>
        </p:nvSpPr>
        <p:spPr bwMode="auto">
          <a:xfrm rot="5400000">
            <a:off x="4944580" y="4601754"/>
            <a:ext cx="863600" cy="863600"/>
          </a:xfrm>
          <a:custGeom>
            <a:avLst/>
            <a:gdLst>
              <a:gd name="T0" fmla="*/ 616874 w 21600"/>
              <a:gd name="T1" fmla="*/ 0 h 21600"/>
              <a:gd name="T2" fmla="*/ 370109 w 21600"/>
              <a:gd name="T3" fmla="*/ 287867 h 21600"/>
              <a:gd name="T4" fmla="*/ 0 w 21600"/>
              <a:gd name="T5" fmla="*/ 719707 h 21600"/>
              <a:gd name="T6" fmla="*/ 370109 w 21600"/>
              <a:gd name="T7" fmla="*/ 863600 h 21600"/>
              <a:gd name="T8" fmla="*/ 740217 w 21600"/>
              <a:gd name="T9" fmla="*/ 599722 h 21600"/>
              <a:gd name="T10" fmla="*/ 863600 w 21600"/>
              <a:gd name="T11" fmla="*/ 28786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19050" algn="ctr">
            <a:solidFill>
              <a:srgbClr val="FF0000"/>
            </a:solidFill>
            <a:miter lim="800000"/>
            <a:headEnd/>
            <a:tailEnd/>
          </a:ln>
        </p:spPr>
        <p:txBody>
          <a:bodyPr wrap="none" anchor="ctr"/>
          <a:lstStyle/>
          <a:p>
            <a:endParaRPr lang="en-US"/>
          </a:p>
        </p:txBody>
      </p:sp>
      <p:graphicFrame>
        <p:nvGraphicFramePr>
          <p:cNvPr id="2" name="Object 16"/>
          <p:cNvGraphicFramePr>
            <a:graphicFrameLocks noChangeAspect="1"/>
          </p:cNvGraphicFramePr>
          <p:nvPr>
            <p:extLst>
              <p:ext uri="{D42A27DB-BD31-4B8C-83A1-F6EECF244321}">
                <p14:modId xmlns:p14="http://schemas.microsoft.com/office/powerpoint/2010/main" val="251494520"/>
              </p:ext>
            </p:extLst>
          </p:nvPr>
        </p:nvGraphicFramePr>
        <p:xfrm>
          <a:off x="1178372" y="3580422"/>
          <a:ext cx="1441450" cy="3040063"/>
        </p:xfrm>
        <a:graphic>
          <a:graphicData uri="http://schemas.openxmlformats.org/presentationml/2006/ole">
            <mc:AlternateContent xmlns:mc="http://schemas.openxmlformats.org/markup-compatibility/2006">
              <mc:Choice xmlns:v="urn:schemas-microsoft-com:vml" Requires="v">
                <p:oleObj spid="_x0000_s268417" name="Equation" r:id="rId9" imgW="647700" imgH="1371600" progId="Equation.3">
                  <p:embed/>
                </p:oleObj>
              </mc:Choice>
              <mc:Fallback>
                <p:oleObj name="Equation" r:id="rId9" imgW="647700" imgH="1371600" progId="Equation.3">
                  <p:embed/>
                  <p:pic>
                    <p:nvPicPr>
                      <p:cNvPr id="0" name="Picture 4"/>
                      <p:cNvPicPr>
                        <a:picLocks noChangeAspect="1" noChangeArrowheads="1"/>
                      </p:cNvPicPr>
                      <p:nvPr/>
                    </p:nvPicPr>
                    <p:blipFill>
                      <a:blip r:embed="rId10"/>
                      <a:srcRect/>
                      <a:stretch>
                        <a:fillRect/>
                      </a:stretch>
                    </p:blipFill>
                    <p:spPr bwMode="auto">
                      <a:xfrm>
                        <a:off x="1178372" y="3580422"/>
                        <a:ext cx="1441450" cy="304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9"/>
          <p:cNvCxnSpPr/>
          <p:nvPr/>
        </p:nvCxnSpPr>
        <p:spPr bwMode="auto">
          <a:xfrm flipV="1">
            <a:off x="2723254" y="3602243"/>
            <a:ext cx="867045" cy="58613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2" name="Straight Arrow Connector 31"/>
          <p:cNvCxnSpPr/>
          <p:nvPr/>
        </p:nvCxnSpPr>
        <p:spPr bwMode="auto">
          <a:xfrm flipV="1">
            <a:off x="2674406" y="3809830"/>
            <a:ext cx="1770726" cy="134321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7" name="Straight Arrow Connector 36"/>
          <p:cNvCxnSpPr/>
          <p:nvPr/>
        </p:nvCxnSpPr>
        <p:spPr bwMode="auto">
          <a:xfrm flipV="1">
            <a:off x="3009984" y="3931940"/>
            <a:ext cx="2412100" cy="200847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ustDataLst>
      <p:tags r:id="rId2"/>
    </p:custData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114300"/>
            <a:ext cx="10121900" cy="6616700"/>
          </a:xfrm>
          <a:prstGeom prst="rect">
            <a:avLst/>
          </a:prstGeom>
        </p:spPr>
      </p:pic>
    </p:spTree>
    <p:extLst>
      <p:ext uri="{BB962C8B-B14F-4D97-AF65-F5344CB8AC3E}">
        <p14:creationId xmlns:p14="http://schemas.microsoft.com/office/powerpoint/2010/main" val="1822512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0738" name="Picture 2" descr="bilinear_exp"/>
          <p:cNvPicPr>
            <a:picLocks noChangeAspect="1" noChangeArrowheads="1"/>
          </p:cNvPicPr>
          <p:nvPr/>
        </p:nvPicPr>
        <p:blipFill>
          <a:blip r:embed="rId3" cstate="print"/>
          <a:srcRect/>
          <a:stretch>
            <a:fillRect/>
          </a:stretch>
        </p:blipFill>
        <p:spPr bwMode="auto">
          <a:xfrm>
            <a:off x="4905011" y="2190424"/>
            <a:ext cx="4732337" cy="4510088"/>
          </a:xfrm>
          <a:prstGeom prst="rect">
            <a:avLst/>
          </a:prstGeom>
          <a:noFill/>
          <a:ln w="28575">
            <a:solidFill>
              <a:schemeClr val="tx1"/>
            </a:solidFill>
            <a:miter lim="800000"/>
            <a:headEnd/>
            <a:tailEnd/>
          </a:ln>
          <a:effectLst>
            <a:outerShdw dist="107763" dir="18900000" algn="ctr" rotWithShape="0">
              <a:srgbClr val="808080">
                <a:alpha val="50000"/>
              </a:srgbClr>
            </a:outerShdw>
          </a:effectLst>
        </p:spPr>
      </p:pic>
      <p:grpSp>
        <p:nvGrpSpPr>
          <p:cNvPr id="2" name="Group 1"/>
          <p:cNvGrpSpPr/>
          <p:nvPr/>
        </p:nvGrpSpPr>
        <p:grpSpPr>
          <a:xfrm>
            <a:off x="575760" y="1523638"/>
            <a:ext cx="3454167" cy="4642913"/>
            <a:chOff x="1039813" y="1633538"/>
            <a:chExt cx="2855912" cy="4367212"/>
          </a:xfrm>
        </p:grpSpPr>
        <p:sp>
          <p:nvSpPr>
            <p:cNvPr id="9220" name="Text Box 3"/>
            <p:cNvSpPr txBox="1">
              <a:spLocks noChangeArrowheads="1"/>
            </p:cNvSpPr>
            <p:nvPr/>
          </p:nvSpPr>
          <p:spPr bwMode="auto">
            <a:xfrm>
              <a:off x="2195513" y="5543550"/>
              <a:ext cx="285750" cy="457200"/>
            </a:xfrm>
            <a:prstGeom prst="rect">
              <a:avLst/>
            </a:prstGeom>
            <a:noFill/>
            <a:ln w="12700">
              <a:noFill/>
              <a:miter lim="800000"/>
              <a:headEnd/>
              <a:tailEnd/>
            </a:ln>
          </p:spPr>
          <p:txBody>
            <a:bodyPr wrap="none">
              <a:spAutoFit/>
            </a:bodyPr>
            <a:lstStyle/>
            <a:p>
              <a:pPr eaLnBrk="0" hangingPunct="0"/>
              <a:r>
                <a:rPr lang="en-GB" sz="2400" dirty="0"/>
                <a:t>-</a:t>
              </a:r>
              <a:endParaRPr lang="en-US" sz="2400" dirty="0"/>
            </a:p>
          </p:txBody>
        </p:sp>
        <p:sp>
          <p:nvSpPr>
            <p:cNvPr id="9221" name="Oval 4"/>
            <p:cNvSpPr>
              <a:spLocks noChangeArrowheads="1"/>
            </p:cNvSpPr>
            <p:nvPr/>
          </p:nvSpPr>
          <p:spPr bwMode="auto">
            <a:xfrm>
              <a:off x="1079500" y="4579938"/>
              <a:ext cx="1293813" cy="609600"/>
            </a:xfrm>
            <a:prstGeom prst="ellipse">
              <a:avLst/>
            </a:prstGeom>
            <a:gradFill rotWithShape="1">
              <a:gsLst>
                <a:gs pos="0">
                  <a:srgbClr val="0066CC"/>
                </a:gs>
                <a:gs pos="100000">
                  <a:srgbClr val="00356A"/>
                </a:gs>
              </a:gsLst>
              <a:path path="shape">
                <a:fillToRect l="50000" t="50000" r="50000" b="50000"/>
              </a:path>
            </a:gradFill>
            <a:ln w="12700">
              <a:solidFill>
                <a:schemeClr val="tx1"/>
              </a:solidFill>
              <a:round/>
              <a:headEnd/>
              <a:tailEnd/>
            </a:ln>
          </p:spPr>
          <p:txBody>
            <a:bodyPr wrap="none" anchor="ctr"/>
            <a:lstStyle/>
            <a:p>
              <a:pPr algn="ctr" eaLnBrk="0" hangingPunct="0"/>
              <a:r>
                <a:rPr lang="en-GB" sz="2400">
                  <a:solidFill>
                    <a:srgbClr val="000000"/>
                  </a:solidFill>
                </a:rPr>
                <a:t>x</a:t>
              </a:r>
              <a:r>
                <a:rPr lang="en-GB" sz="1200">
                  <a:solidFill>
                    <a:srgbClr val="000000"/>
                  </a:solidFill>
                </a:rPr>
                <a:t>2</a:t>
              </a:r>
              <a:endParaRPr lang="en-US" sz="1200">
                <a:solidFill>
                  <a:srgbClr val="000000"/>
                </a:solidFill>
              </a:endParaRPr>
            </a:p>
          </p:txBody>
        </p:sp>
        <p:sp>
          <p:nvSpPr>
            <p:cNvPr id="9222" name="Text Box 5"/>
            <p:cNvSpPr txBox="1">
              <a:spLocks noChangeArrowheads="1"/>
            </p:cNvSpPr>
            <p:nvPr/>
          </p:nvSpPr>
          <p:spPr bwMode="auto">
            <a:xfrm>
              <a:off x="1266825" y="1633538"/>
              <a:ext cx="908050" cy="704850"/>
            </a:xfrm>
            <a:prstGeom prst="rect">
              <a:avLst/>
            </a:prstGeom>
            <a:solidFill>
              <a:srgbClr val="969696"/>
            </a:solidFill>
            <a:ln w="3175">
              <a:solidFill>
                <a:schemeClr val="tx1"/>
              </a:solidFill>
              <a:miter lim="800000"/>
              <a:headEnd/>
              <a:tailEnd/>
            </a:ln>
          </p:spPr>
          <p:txBody>
            <a:bodyPr wrap="none">
              <a:spAutoFit/>
            </a:bodyPr>
            <a:lstStyle/>
            <a:p>
              <a:pPr algn="ctr" eaLnBrk="0" hangingPunct="0"/>
              <a:r>
                <a:rPr lang="en-GB" sz="2000" b="0">
                  <a:solidFill>
                    <a:srgbClr val="FFFFFF"/>
                  </a:solidFill>
                </a:rPr>
                <a:t>stimuli</a:t>
              </a:r>
            </a:p>
            <a:p>
              <a:pPr algn="ctr" eaLnBrk="0" hangingPunct="0"/>
              <a:r>
                <a:rPr lang="en-GB" sz="2000" b="0" i="1">
                  <a:solidFill>
                    <a:srgbClr val="FFFFFF"/>
                  </a:solidFill>
                </a:rPr>
                <a:t>u</a:t>
              </a:r>
              <a:r>
                <a:rPr lang="en-GB" sz="2000" b="0" baseline="-25000">
                  <a:solidFill>
                    <a:srgbClr val="FFFFFF"/>
                  </a:solidFill>
                </a:rPr>
                <a:t>1</a:t>
              </a:r>
              <a:endParaRPr lang="en-GB" sz="2000" b="0">
                <a:solidFill>
                  <a:srgbClr val="FFFFFF"/>
                </a:solidFill>
              </a:endParaRPr>
            </a:p>
          </p:txBody>
        </p:sp>
        <p:cxnSp>
          <p:nvCxnSpPr>
            <p:cNvPr id="9223" name="AutoShape 6"/>
            <p:cNvCxnSpPr>
              <a:cxnSpLocks noChangeShapeType="1"/>
              <a:stCxn id="9222" idx="2"/>
              <a:endCxn id="9225" idx="0"/>
            </p:cNvCxnSpPr>
            <p:nvPr/>
          </p:nvCxnSpPr>
          <p:spPr bwMode="auto">
            <a:xfrm rot="16200000" flipH="1">
              <a:off x="1403350" y="2655888"/>
              <a:ext cx="641350" cy="6350"/>
            </a:xfrm>
            <a:prstGeom prst="curvedConnector3">
              <a:avLst>
                <a:gd name="adj1" fmla="val 50000"/>
              </a:avLst>
            </a:prstGeom>
            <a:noFill/>
            <a:ln w="28575">
              <a:solidFill>
                <a:schemeClr val="tx1"/>
              </a:solidFill>
              <a:prstDash val="dash"/>
              <a:round/>
              <a:headEnd/>
              <a:tailEnd type="triangle" w="med" len="med"/>
            </a:ln>
          </p:spPr>
        </p:cxnSp>
        <p:sp>
          <p:nvSpPr>
            <p:cNvPr id="9224" name="Text Box 7"/>
            <p:cNvSpPr txBox="1">
              <a:spLocks noChangeArrowheads="1"/>
            </p:cNvSpPr>
            <p:nvPr/>
          </p:nvSpPr>
          <p:spPr bwMode="auto">
            <a:xfrm>
              <a:off x="2541588" y="1646238"/>
              <a:ext cx="1354137" cy="704850"/>
            </a:xfrm>
            <a:prstGeom prst="rect">
              <a:avLst/>
            </a:prstGeom>
            <a:solidFill>
              <a:srgbClr val="969696"/>
            </a:solidFill>
            <a:ln w="3175">
              <a:solidFill>
                <a:schemeClr val="tx1"/>
              </a:solidFill>
              <a:miter lim="800000"/>
              <a:headEnd/>
              <a:tailEnd/>
            </a:ln>
          </p:spPr>
          <p:txBody>
            <a:bodyPr>
              <a:spAutoFit/>
            </a:bodyPr>
            <a:lstStyle/>
            <a:p>
              <a:pPr algn="ctr" eaLnBrk="0" hangingPunct="0"/>
              <a:r>
                <a:rPr lang="en-GB" sz="2000" b="0">
                  <a:solidFill>
                    <a:srgbClr val="FFFFFF"/>
                  </a:solidFill>
                </a:rPr>
                <a:t>context</a:t>
              </a:r>
            </a:p>
            <a:p>
              <a:pPr algn="ctr" eaLnBrk="0" hangingPunct="0"/>
              <a:r>
                <a:rPr lang="en-GB" sz="2000" b="0" i="1">
                  <a:solidFill>
                    <a:srgbClr val="FFFFFF"/>
                  </a:solidFill>
                </a:rPr>
                <a:t>u</a:t>
              </a:r>
              <a:r>
                <a:rPr lang="en-GB" sz="2000" b="0" baseline="-25000">
                  <a:solidFill>
                    <a:srgbClr val="FFFFFF"/>
                  </a:solidFill>
                </a:rPr>
                <a:t>2</a:t>
              </a:r>
              <a:endParaRPr lang="en-GB" sz="2000" b="0">
                <a:solidFill>
                  <a:srgbClr val="FFFFFF"/>
                </a:solidFill>
              </a:endParaRPr>
            </a:p>
          </p:txBody>
        </p:sp>
        <p:sp>
          <p:nvSpPr>
            <p:cNvPr id="9225" name="Oval 8"/>
            <p:cNvSpPr>
              <a:spLocks noChangeArrowheads="1"/>
            </p:cNvSpPr>
            <p:nvPr/>
          </p:nvSpPr>
          <p:spPr bwMode="auto">
            <a:xfrm>
              <a:off x="1079500" y="2979738"/>
              <a:ext cx="1293813" cy="609600"/>
            </a:xfrm>
            <a:prstGeom prst="ellipse">
              <a:avLst/>
            </a:prstGeom>
            <a:gradFill rotWithShape="1">
              <a:gsLst>
                <a:gs pos="0">
                  <a:srgbClr val="0066CC"/>
                </a:gs>
                <a:gs pos="100000">
                  <a:srgbClr val="003265"/>
                </a:gs>
              </a:gsLst>
              <a:path path="shape">
                <a:fillToRect l="50000" t="50000" r="50000" b="50000"/>
              </a:path>
            </a:gradFill>
            <a:ln w="12700">
              <a:solidFill>
                <a:schemeClr val="tx1"/>
              </a:solidFill>
              <a:round/>
              <a:headEnd/>
              <a:tailEnd/>
            </a:ln>
          </p:spPr>
          <p:txBody>
            <a:bodyPr wrap="none" anchor="ctr"/>
            <a:lstStyle/>
            <a:p>
              <a:pPr algn="ctr" eaLnBrk="0" hangingPunct="0"/>
              <a:r>
                <a:rPr lang="en-GB" sz="2400">
                  <a:solidFill>
                    <a:srgbClr val="000000"/>
                  </a:solidFill>
                </a:rPr>
                <a:t>x</a:t>
              </a:r>
              <a:r>
                <a:rPr lang="en-GB" sz="1200">
                  <a:solidFill>
                    <a:srgbClr val="000000"/>
                  </a:solidFill>
                </a:rPr>
                <a:t>1</a:t>
              </a:r>
              <a:endParaRPr lang="en-US" sz="1200">
                <a:solidFill>
                  <a:srgbClr val="000000"/>
                </a:solidFill>
              </a:endParaRPr>
            </a:p>
          </p:txBody>
        </p:sp>
        <p:sp>
          <p:nvSpPr>
            <p:cNvPr id="9226" name="Line 9"/>
            <p:cNvSpPr>
              <a:spLocks noChangeShapeType="1"/>
            </p:cNvSpPr>
            <p:nvPr/>
          </p:nvSpPr>
          <p:spPr bwMode="auto">
            <a:xfrm>
              <a:off x="1458913" y="3589338"/>
              <a:ext cx="0" cy="990600"/>
            </a:xfrm>
            <a:prstGeom prst="line">
              <a:avLst/>
            </a:prstGeom>
            <a:noFill/>
            <a:ln w="28575">
              <a:solidFill>
                <a:schemeClr val="tx1"/>
              </a:solidFill>
              <a:round/>
              <a:headEnd/>
              <a:tailEnd type="triangle" w="med" len="med"/>
            </a:ln>
          </p:spPr>
          <p:txBody>
            <a:bodyPr/>
            <a:lstStyle/>
            <a:p>
              <a:endParaRPr lang="en-US"/>
            </a:p>
          </p:txBody>
        </p:sp>
        <p:sp>
          <p:nvSpPr>
            <p:cNvPr id="9227" name="Line 10"/>
            <p:cNvSpPr>
              <a:spLocks noChangeShapeType="1"/>
            </p:cNvSpPr>
            <p:nvPr/>
          </p:nvSpPr>
          <p:spPr bwMode="auto">
            <a:xfrm flipV="1">
              <a:off x="1993900" y="3589338"/>
              <a:ext cx="0" cy="990600"/>
            </a:xfrm>
            <a:prstGeom prst="line">
              <a:avLst/>
            </a:prstGeom>
            <a:noFill/>
            <a:ln w="28575">
              <a:solidFill>
                <a:schemeClr val="tx1"/>
              </a:solidFill>
              <a:round/>
              <a:headEnd/>
              <a:tailEnd type="triangle" w="med" len="med"/>
            </a:ln>
          </p:spPr>
          <p:txBody>
            <a:bodyPr/>
            <a:lstStyle/>
            <a:p>
              <a:endParaRPr lang="en-US"/>
            </a:p>
          </p:txBody>
        </p:sp>
        <p:sp>
          <p:nvSpPr>
            <p:cNvPr id="9228" name="Freeform 11"/>
            <p:cNvSpPr>
              <a:spLocks/>
            </p:cNvSpPr>
            <p:nvPr/>
          </p:nvSpPr>
          <p:spPr bwMode="auto">
            <a:xfrm>
              <a:off x="1039813" y="5189538"/>
              <a:ext cx="1155700" cy="533400"/>
            </a:xfrm>
            <a:custGeom>
              <a:avLst/>
              <a:gdLst>
                <a:gd name="T0" fmla="*/ 216 w 728"/>
                <a:gd name="T1" fmla="*/ 0 h 336"/>
                <a:gd name="T2" fmla="*/ 72 w 728"/>
                <a:gd name="T3" fmla="*/ 288 h 336"/>
                <a:gd name="T4" fmla="*/ 648 w 728"/>
                <a:gd name="T5" fmla="*/ 288 h 336"/>
                <a:gd name="T6" fmla="*/ 552 w 728"/>
                <a:gd name="T7" fmla="*/ 0 h 336"/>
                <a:gd name="T8" fmla="*/ 0 60000 65536"/>
                <a:gd name="T9" fmla="*/ 0 60000 65536"/>
                <a:gd name="T10" fmla="*/ 0 60000 65536"/>
                <a:gd name="T11" fmla="*/ 0 60000 65536"/>
                <a:gd name="T12" fmla="*/ 0 w 728"/>
                <a:gd name="T13" fmla="*/ 0 h 336"/>
                <a:gd name="T14" fmla="*/ 728 w 728"/>
                <a:gd name="T15" fmla="*/ 336 h 336"/>
              </a:gdLst>
              <a:ahLst/>
              <a:cxnLst>
                <a:cxn ang="T8">
                  <a:pos x="T0" y="T1"/>
                </a:cxn>
                <a:cxn ang="T9">
                  <a:pos x="T2" y="T3"/>
                </a:cxn>
                <a:cxn ang="T10">
                  <a:pos x="T4" y="T5"/>
                </a:cxn>
                <a:cxn ang="T11">
                  <a:pos x="T6" y="T7"/>
                </a:cxn>
              </a:cxnLst>
              <a:rect l="T12" t="T13" r="T14" b="T15"/>
              <a:pathLst>
                <a:path w="728" h="336">
                  <a:moveTo>
                    <a:pt x="216" y="0"/>
                  </a:moveTo>
                  <a:cubicBezTo>
                    <a:pt x="108" y="120"/>
                    <a:pt x="0" y="240"/>
                    <a:pt x="72" y="288"/>
                  </a:cubicBezTo>
                  <a:cubicBezTo>
                    <a:pt x="144" y="336"/>
                    <a:pt x="568" y="336"/>
                    <a:pt x="648" y="288"/>
                  </a:cubicBezTo>
                  <a:cubicBezTo>
                    <a:pt x="728" y="240"/>
                    <a:pt x="568" y="48"/>
                    <a:pt x="552" y="0"/>
                  </a:cubicBezTo>
                </a:path>
              </a:pathLst>
            </a:custGeom>
            <a:noFill/>
            <a:ln w="28575">
              <a:solidFill>
                <a:schemeClr val="tx1"/>
              </a:solidFill>
              <a:round/>
              <a:headEnd/>
              <a:tailEnd type="triangle" w="med" len="med"/>
            </a:ln>
          </p:spPr>
          <p:txBody>
            <a:bodyPr/>
            <a:lstStyle/>
            <a:p>
              <a:endParaRPr lang="en-US"/>
            </a:p>
          </p:txBody>
        </p:sp>
        <p:sp>
          <p:nvSpPr>
            <p:cNvPr id="9229" name="Freeform 12"/>
            <p:cNvSpPr>
              <a:spLocks/>
            </p:cNvSpPr>
            <p:nvPr/>
          </p:nvSpPr>
          <p:spPr bwMode="auto">
            <a:xfrm>
              <a:off x="1916113" y="2586038"/>
              <a:ext cx="622300" cy="546100"/>
            </a:xfrm>
            <a:custGeom>
              <a:avLst/>
              <a:gdLst>
                <a:gd name="T0" fmla="*/ 0 w 392"/>
                <a:gd name="T1" fmla="*/ 248 h 344"/>
                <a:gd name="T2" fmla="*/ 192 w 392"/>
                <a:gd name="T3" fmla="*/ 8 h 344"/>
                <a:gd name="T4" fmla="*/ 384 w 392"/>
                <a:gd name="T5" fmla="*/ 200 h 344"/>
                <a:gd name="T6" fmla="*/ 240 w 392"/>
                <a:gd name="T7" fmla="*/ 344 h 344"/>
                <a:gd name="T8" fmla="*/ 0 60000 65536"/>
                <a:gd name="T9" fmla="*/ 0 60000 65536"/>
                <a:gd name="T10" fmla="*/ 0 60000 65536"/>
                <a:gd name="T11" fmla="*/ 0 60000 65536"/>
                <a:gd name="T12" fmla="*/ 0 w 392"/>
                <a:gd name="T13" fmla="*/ 0 h 344"/>
                <a:gd name="T14" fmla="*/ 392 w 392"/>
                <a:gd name="T15" fmla="*/ 344 h 344"/>
              </a:gdLst>
              <a:ahLst/>
              <a:cxnLst>
                <a:cxn ang="T8">
                  <a:pos x="T0" y="T1"/>
                </a:cxn>
                <a:cxn ang="T9">
                  <a:pos x="T2" y="T3"/>
                </a:cxn>
                <a:cxn ang="T10">
                  <a:pos x="T4" y="T5"/>
                </a:cxn>
                <a:cxn ang="T11">
                  <a:pos x="T6" y="T7"/>
                </a:cxn>
              </a:cxnLst>
              <a:rect l="T12" t="T13" r="T14" b="T15"/>
              <a:pathLst>
                <a:path w="392" h="344">
                  <a:moveTo>
                    <a:pt x="0" y="248"/>
                  </a:moveTo>
                  <a:cubicBezTo>
                    <a:pt x="64" y="132"/>
                    <a:pt x="128" y="16"/>
                    <a:pt x="192" y="8"/>
                  </a:cubicBezTo>
                  <a:cubicBezTo>
                    <a:pt x="256" y="0"/>
                    <a:pt x="376" y="144"/>
                    <a:pt x="384" y="200"/>
                  </a:cubicBezTo>
                  <a:cubicBezTo>
                    <a:pt x="392" y="256"/>
                    <a:pt x="264" y="320"/>
                    <a:pt x="240" y="344"/>
                  </a:cubicBezTo>
                </a:path>
              </a:pathLst>
            </a:custGeom>
            <a:noFill/>
            <a:ln w="28575">
              <a:solidFill>
                <a:schemeClr val="tx1"/>
              </a:solidFill>
              <a:round/>
              <a:headEnd/>
              <a:tailEnd type="triangle" w="med" len="med"/>
            </a:ln>
          </p:spPr>
          <p:txBody>
            <a:bodyPr/>
            <a:lstStyle/>
            <a:p>
              <a:endParaRPr lang="en-US"/>
            </a:p>
          </p:txBody>
        </p:sp>
        <p:sp>
          <p:nvSpPr>
            <p:cNvPr id="9230" name="Line 13"/>
            <p:cNvSpPr>
              <a:spLocks noChangeShapeType="1"/>
            </p:cNvSpPr>
            <p:nvPr/>
          </p:nvSpPr>
          <p:spPr bwMode="auto">
            <a:xfrm flipH="1">
              <a:off x="2451100" y="2370138"/>
              <a:ext cx="760413" cy="381000"/>
            </a:xfrm>
            <a:prstGeom prst="line">
              <a:avLst/>
            </a:prstGeom>
            <a:noFill/>
            <a:ln w="28575">
              <a:solidFill>
                <a:schemeClr val="tx1"/>
              </a:solidFill>
              <a:prstDash val="sysDot"/>
              <a:round/>
              <a:headEnd/>
              <a:tailEnd type="triangle" w="med" len="med"/>
            </a:ln>
          </p:spPr>
          <p:txBody>
            <a:bodyPr/>
            <a:lstStyle/>
            <a:p>
              <a:endParaRPr lang="en-US"/>
            </a:p>
          </p:txBody>
        </p:sp>
        <p:sp>
          <p:nvSpPr>
            <p:cNvPr id="9231" name="Freeform 14"/>
            <p:cNvSpPr>
              <a:spLocks/>
            </p:cNvSpPr>
            <p:nvPr/>
          </p:nvSpPr>
          <p:spPr bwMode="auto">
            <a:xfrm>
              <a:off x="2068513" y="2370138"/>
              <a:ext cx="1182687" cy="3441700"/>
            </a:xfrm>
            <a:custGeom>
              <a:avLst/>
              <a:gdLst>
                <a:gd name="T0" fmla="*/ 720 w 744"/>
                <a:gd name="T1" fmla="*/ 0 h 2168"/>
                <a:gd name="T2" fmla="*/ 624 w 744"/>
                <a:gd name="T3" fmla="*/ 1824 h 2168"/>
                <a:gd name="T4" fmla="*/ 0 w 744"/>
                <a:gd name="T5" fmla="*/ 2064 h 2168"/>
                <a:gd name="T6" fmla="*/ 0 60000 65536"/>
                <a:gd name="T7" fmla="*/ 0 60000 65536"/>
                <a:gd name="T8" fmla="*/ 0 60000 65536"/>
                <a:gd name="T9" fmla="*/ 0 w 744"/>
                <a:gd name="T10" fmla="*/ 0 h 2168"/>
                <a:gd name="T11" fmla="*/ 744 w 744"/>
                <a:gd name="T12" fmla="*/ 2168 h 2168"/>
              </a:gdLst>
              <a:ahLst/>
              <a:cxnLst>
                <a:cxn ang="T6">
                  <a:pos x="T0" y="T1"/>
                </a:cxn>
                <a:cxn ang="T7">
                  <a:pos x="T2" y="T3"/>
                </a:cxn>
                <a:cxn ang="T8">
                  <a:pos x="T4" y="T5"/>
                </a:cxn>
              </a:cxnLst>
              <a:rect l="T9" t="T10" r="T11" b="T12"/>
              <a:pathLst>
                <a:path w="744" h="2168">
                  <a:moveTo>
                    <a:pt x="720" y="0"/>
                  </a:moveTo>
                  <a:cubicBezTo>
                    <a:pt x="732" y="740"/>
                    <a:pt x="744" y="1480"/>
                    <a:pt x="624" y="1824"/>
                  </a:cubicBezTo>
                  <a:cubicBezTo>
                    <a:pt x="504" y="2168"/>
                    <a:pt x="104" y="2024"/>
                    <a:pt x="0" y="2064"/>
                  </a:cubicBezTo>
                </a:path>
              </a:pathLst>
            </a:custGeom>
            <a:noFill/>
            <a:ln w="28575">
              <a:solidFill>
                <a:schemeClr val="tx1"/>
              </a:solidFill>
              <a:prstDash val="sysDot"/>
              <a:round/>
              <a:headEnd/>
              <a:tailEnd type="triangle" w="med" len="med"/>
            </a:ln>
          </p:spPr>
          <p:txBody>
            <a:bodyPr/>
            <a:lstStyle/>
            <a:p>
              <a:endParaRPr lang="en-US"/>
            </a:p>
          </p:txBody>
        </p:sp>
        <p:sp>
          <p:nvSpPr>
            <p:cNvPr id="9232" name="Text Box 15"/>
            <p:cNvSpPr txBox="1">
              <a:spLocks noChangeArrowheads="1"/>
            </p:cNvSpPr>
            <p:nvPr/>
          </p:nvSpPr>
          <p:spPr bwMode="auto">
            <a:xfrm>
              <a:off x="1154113" y="4273550"/>
              <a:ext cx="361950" cy="457200"/>
            </a:xfrm>
            <a:prstGeom prst="rect">
              <a:avLst/>
            </a:prstGeom>
            <a:noFill/>
            <a:ln w="12700">
              <a:noFill/>
              <a:miter lim="800000"/>
              <a:headEnd/>
              <a:tailEnd/>
            </a:ln>
          </p:spPr>
          <p:txBody>
            <a:bodyPr wrap="none">
              <a:spAutoFit/>
            </a:bodyPr>
            <a:lstStyle/>
            <a:p>
              <a:pPr eaLnBrk="0" hangingPunct="0"/>
              <a:r>
                <a:rPr lang="en-GB" sz="2400"/>
                <a:t>+</a:t>
              </a:r>
              <a:endParaRPr lang="en-US" sz="2400"/>
            </a:p>
          </p:txBody>
        </p:sp>
        <p:sp>
          <p:nvSpPr>
            <p:cNvPr id="9233" name="Text Box 16"/>
            <p:cNvSpPr txBox="1">
              <a:spLocks noChangeArrowheads="1"/>
            </p:cNvSpPr>
            <p:nvPr/>
          </p:nvSpPr>
          <p:spPr bwMode="auto">
            <a:xfrm>
              <a:off x="1687513" y="3435350"/>
              <a:ext cx="361950" cy="457200"/>
            </a:xfrm>
            <a:prstGeom prst="rect">
              <a:avLst/>
            </a:prstGeom>
            <a:noFill/>
            <a:ln w="12700">
              <a:noFill/>
              <a:miter lim="800000"/>
              <a:headEnd/>
              <a:tailEnd/>
            </a:ln>
          </p:spPr>
          <p:txBody>
            <a:bodyPr wrap="none">
              <a:spAutoFit/>
            </a:bodyPr>
            <a:lstStyle/>
            <a:p>
              <a:pPr eaLnBrk="0" hangingPunct="0"/>
              <a:r>
                <a:rPr lang="en-GB" sz="2400">
                  <a:solidFill>
                    <a:srgbClr val="FFFFFF"/>
                  </a:solidFill>
                </a:rPr>
                <a:t>+</a:t>
              </a:r>
              <a:endParaRPr lang="en-US" sz="2400">
                <a:solidFill>
                  <a:srgbClr val="FFFFFF"/>
                </a:solidFill>
              </a:endParaRPr>
            </a:p>
          </p:txBody>
        </p:sp>
        <p:sp>
          <p:nvSpPr>
            <p:cNvPr id="9234" name="Text Box 17"/>
            <p:cNvSpPr txBox="1">
              <a:spLocks noChangeArrowheads="1"/>
            </p:cNvSpPr>
            <p:nvPr/>
          </p:nvSpPr>
          <p:spPr bwMode="auto">
            <a:xfrm>
              <a:off x="2413000" y="2808288"/>
              <a:ext cx="237505" cy="434251"/>
            </a:xfrm>
            <a:prstGeom prst="rect">
              <a:avLst/>
            </a:prstGeom>
            <a:noFill/>
            <a:ln w="12700">
              <a:noFill/>
              <a:miter lim="800000"/>
              <a:headEnd/>
              <a:tailEnd/>
            </a:ln>
          </p:spPr>
          <p:txBody>
            <a:bodyPr wrap="none">
              <a:spAutoFit/>
            </a:bodyPr>
            <a:lstStyle/>
            <a:p>
              <a:pPr eaLnBrk="0" hangingPunct="0"/>
              <a:r>
                <a:rPr lang="en-GB" sz="2400" dirty="0"/>
                <a:t>-</a:t>
              </a:r>
              <a:endParaRPr lang="en-US" sz="2400" dirty="0"/>
            </a:p>
          </p:txBody>
        </p:sp>
        <p:sp>
          <p:nvSpPr>
            <p:cNvPr id="9235" name="Text Box 18"/>
            <p:cNvSpPr txBox="1">
              <a:spLocks noChangeArrowheads="1"/>
            </p:cNvSpPr>
            <p:nvPr/>
          </p:nvSpPr>
          <p:spPr bwMode="auto">
            <a:xfrm>
              <a:off x="1687513" y="5035550"/>
              <a:ext cx="237505" cy="434251"/>
            </a:xfrm>
            <a:prstGeom prst="rect">
              <a:avLst/>
            </a:prstGeom>
            <a:noFill/>
            <a:ln w="12700">
              <a:noFill/>
              <a:miter lim="800000"/>
              <a:headEnd/>
              <a:tailEnd/>
            </a:ln>
          </p:spPr>
          <p:txBody>
            <a:bodyPr wrap="none">
              <a:spAutoFit/>
            </a:bodyPr>
            <a:lstStyle/>
            <a:p>
              <a:pPr eaLnBrk="0" hangingPunct="0"/>
              <a:r>
                <a:rPr lang="en-GB" sz="2400" dirty="0"/>
                <a:t>-</a:t>
              </a:r>
              <a:endParaRPr lang="en-US" sz="2400" dirty="0"/>
            </a:p>
          </p:txBody>
        </p:sp>
        <p:sp>
          <p:nvSpPr>
            <p:cNvPr id="9236" name="Text Box 19"/>
            <p:cNvSpPr txBox="1">
              <a:spLocks noChangeArrowheads="1"/>
            </p:cNvSpPr>
            <p:nvPr/>
          </p:nvSpPr>
          <p:spPr bwMode="auto">
            <a:xfrm>
              <a:off x="2096823" y="2497882"/>
              <a:ext cx="237505" cy="434251"/>
            </a:xfrm>
            <a:prstGeom prst="rect">
              <a:avLst/>
            </a:prstGeom>
            <a:noFill/>
            <a:ln w="12700">
              <a:noFill/>
              <a:miter lim="800000"/>
              <a:headEnd/>
              <a:tailEnd/>
            </a:ln>
          </p:spPr>
          <p:txBody>
            <a:bodyPr wrap="none">
              <a:spAutoFit/>
            </a:bodyPr>
            <a:lstStyle/>
            <a:p>
              <a:pPr eaLnBrk="0" hangingPunct="0"/>
              <a:r>
                <a:rPr lang="en-GB" sz="2400" dirty="0" smtClean="0"/>
                <a:t>-</a:t>
              </a:r>
              <a:endParaRPr lang="en-US" sz="2400" dirty="0"/>
            </a:p>
          </p:txBody>
        </p:sp>
        <p:sp>
          <p:nvSpPr>
            <p:cNvPr id="9237" name="Text Box 20"/>
            <p:cNvSpPr txBox="1">
              <a:spLocks noChangeArrowheads="1"/>
            </p:cNvSpPr>
            <p:nvPr/>
          </p:nvSpPr>
          <p:spPr bwMode="auto">
            <a:xfrm>
              <a:off x="1382713" y="2566988"/>
              <a:ext cx="361950" cy="457200"/>
            </a:xfrm>
            <a:prstGeom prst="rect">
              <a:avLst/>
            </a:prstGeom>
            <a:noFill/>
            <a:ln w="12700">
              <a:noFill/>
              <a:miter lim="800000"/>
              <a:headEnd/>
              <a:tailEnd/>
            </a:ln>
          </p:spPr>
          <p:txBody>
            <a:bodyPr wrap="none">
              <a:spAutoFit/>
            </a:bodyPr>
            <a:lstStyle/>
            <a:p>
              <a:pPr eaLnBrk="0" hangingPunct="0"/>
              <a:r>
                <a:rPr lang="en-GB" sz="2400" dirty="0"/>
                <a:t>+</a:t>
              </a:r>
              <a:endParaRPr lang="en-US" sz="2400" dirty="0"/>
            </a:p>
          </p:txBody>
        </p:sp>
      </p:grpSp>
      <p:grpSp>
        <p:nvGrpSpPr>
          <p:cNvPr id="9238" name="Group 21"/>
          <p:cNvGrpSpPr>
            <a:grpSpLocks/>
          </p:cNvGrpSpPr>
          <p:nvPr/>
        </p:nvGrpSpPr>
        <p:grpSpPr bwMode="auto">
          <a:xfrm>
            <a:off x="4905011" y="2406324"/>
            <a:ext cx="420687" cy="3048000"/>
            <a:chOff x="2784" y="1058"/>
            <a:chExt cx="265" cy="1920"/>
          </a:xfrm>
        </p:grpSpPr>
        <p:grpSp>
          <p:nvGrpSpPr>
            <p:cNvPr id="9245" name="Group 22"/>
            <p:cNvGrpSpPr>
              <a:grpSpLocks/>
            </p:cNvGrpSpPr>
            <p:nvPr/>
          </p:nvGrpSpPr>
          <p:grpSpPr bwMode="auto">
            <a:xfrm>
              <a:off x="2784" y="1058"/>
              <a:ext cx="255" cy="290"/>
              <a:chOff x="3120" y="1058"/>
              <a:chExt cx="255" cy="290"/>
            </a:xfrm>
          </p:grpSpPr>
          <p:sp>
            <p:nvSpPr>
              <p:cNvPr id="9252" name="Text Box 23"/>
              <p:cNvSpPr txBox="1">
                <a:spLocks noChangeArrowheads="1"/>
              </p:cNvSpPr>
              <p:nvPr/>
            </p:nvSpPr>
            <p:spPr bwMode="auto">
              <a:xfrm>
                <a:off x="3120" y="1058"/>
                <a:ext cx="223" cy="288"/>
              </a:xfrm>
              <a:prstGeom prst="rect">
                <a:avLst/>
              </a:prstGeom>
              <a:noFill/>
              <a:ln w="12700">
                <a:noFill/>
                <a:miter lim="800000"/>
                <a:headEnd/>
                <a:tailEnd/>
              </a:ln>
            </p:spPr>
            <p:txBody>
              <a:bodyPr wrap="none">
                <a:spAutoFit/>
              </a:bodyPr>
              <a:lstStyle/>
              <a:p>
                <a:pPr eaLnBrk="0" hangingPunct="0"/>
                <a:r>
                  <a:rPr lang="en-GB" sz="2400" b="0" i="1">
                    <a:solidFill>
                      <a:srgbClr val="FFFFFF"/>
                    </a:solidFill>
                    <a:latin typeface="Arial Unicode MS" pitchFamily="34" charset="-128"/>
                  </a:rPr>
                  <a:t>u</a:t>
                </a:r>
                <a:endParaRPr lang="en-US" sz="2400" b="0" i="1">
                  <a:solidFill>
                    <a:srgbClr val="FFFFFF"/>
                  </a:solidFill>
                  <a:latin typeface="Arial Unicode MS" pitchFamily="34" charset="-128"/>
                </a:endParaRPr>
              </a:p>
            </p:txBody>
          </p:sp>
          <p:sp>
            <p:nvSpPr>
              <p:cNvPr id="9253" name="Text Box 24"/>
              <p:cNvSpPr txBox="1">
                <a:spLocks noChangeArrowheads="1"/>
              </p:cNvSpPr>
              <p:nvPr/>
            </p:nvSpPr>
            <p:spPr bwMode="auto">
              <a:xfrm>
                <a:off x="3206" y="1175"/>
                <a:ext cx="169" cy="173"/>
              </a:xfrm>
              <a:prstGeom prst="rect">
                <a:avLst/>
              </a:prstGeom>
              <a:noFill/>
              <a:ln w="12700">
                <a:noFill/>
                <a:miter lim="800000"/>
                <a:headEnd/>
                <a:tailEnd/>
              </a:ln>
            </p:spPr>
            <p:txBody>
              <a:bodyPr wrap="none">
                <a:spAutoFit/>
              </a:bodyPr>
              <a:lstStyle/>
              <a:p>
                <a:pPr eaLnBrk="0" hangingPunct="0"/>
                <a:r>
                  <a:rPr lang="en-GB" sz="1200" b="0">
                    <a:solidFill>
                      <a:srgbClr val="FFFFFF"/>
                    </a:solidFill>
                    <a:latin typeface="Arial Unicode MS" pitchFamily="34" charset="-128"/>
                  </a:rPr>
                  <a:t>1</a:t>
                </a:r>
                <a:endParaRPr lang="en-US" sz="1200" b="0">
                  <a:solidFill>
                    <a:srgbClr val="FFFFFF"/>
                  </a:solidFill>
                  <a:latin typeface="Arial Unicode MS" pitchFamily="34" charset="-128"/>
                </a:endParaRPr>
              </a:p>
            </p:txBody>
          </p:sp>
        </p:grpSp>
        <p:sp>
          <p:nvSpPr>
            <p:cNvPr id="9246" name="Text Box 25"/>
            <p:cNvSpPr txBox="1">
              <a:spLocks noChangeArrowheads="1"/>
            </p:cNvSpPr>
            <p:nvPr/>
          </p:nvSpPr>
          <p:spPr bwMode="auto">
            <a:xfrm>
              <a:off x="2784" y="2162"/>
              <a:ext cx="233" cy="288"/>
            </a:xfrm>
            <a:prstGeom prst="rect">
              <a:avLst/>
            </a:prstGeom>
            <a:noFill/>
            <a:ln w="12700">
              <a:noFill/>
              <a:miter lim="800000"/>
              <a:headEnd/>
              <a:tailEnd/>
            </a:ln>
          </p:spPr>
          <p:txBody>
            <a:bodyPr wrap="none">
              <a:spAutoFit/>
            </a:bodyPr>
            <a:lstStyle/>
            <a:p>
              <a:pPr eaLnBrk="0" hangingPunct="0"/>
              <a:r>
                <a:rPr lang="en-GB" sz="2400" b="0" i="1">
                  <a:solidFill>
                    <a:srgbClr val="FFFFFF"/>
                  </a:solidFill>
                  <a:latin typeface="Arial Unicode MS" pitchFamily="34" charset="-128"/>
                </a:rPr>
                <a:t>Z</a:t>
              </a:r>
              <a:endParaRPr lang="en-US" sz="2400" b="0" i="1">
                <a:solidFill>
                  <a:srgbClr val="FFFFFF"/>
                </a:solidFill>
                <a:latin typeface="Arial Unicode MS" pitchFamily="34" charset="-128"/>
              </a:endParaRPr>
            </a:p>
          </p:txBody>
        </p:sp>
        <p:sp>
          <p:nvSpPr>
            <p:cNvPr id="9247" name="Text Box 26"/>
            <p:cNvSpPr txBox="1">
              <a:spLocks noChangeArrowheads="1"/>
            </p:cNvSpPr>
            <p:nvPr/>
          </p:nvSpPr>
          <p:spPr bwMode="auto">
            <a:xfrm>
              <a:off x="2880" y="2256"/>
              <a:ext cx="169" cy="173"/>
            </a:xfrm>
            <a:prstGeom prst="rect">
              <a:avLst/>
            </a:prstGeom>
            <a:noFill/>
            <a:ln w="12700">
              <a:noFill/>
              <a:miter lim="800000"/>
              <a:headEnd/>
              <a:tailEnd/>
            </a:ln>
          </p:spPr>
          <p:txBody>
            <a:bodyPr wrap="none">
              <a:spAutoFit/>
            </a:bodyPr>
            <a:lstStyle/>
            <a:p>
              <a:pPr eaLnBrk="0" hangingPunct="0"/>
              <a:r>
                <a:rPr lang="en-GB" sz="1200" b="0">
                  <a:solidFill>
                    <a:srgbClr val="FFFFFF"/>
                  </a:solidFill>
                  <a:latin typeface="Arial Unicode MS" pitchFamily="34" charset="-128"/>
                </a:rPr>
                <a:t>1</a:t>
              </a:r>
              <a:endParaRPr lang="en-US" sz="1200" b="0">
                <a:solidFill>
                  <a:srgbClr val="FFFFFF"/>
                </a:solidFill>
                <a:latin typeface="Arial Unicode MS" pitchFamily="34" charset="-128"/>
              </a:endParaRPr>
            </a:p>
          </p:txBody>
        </p:sp>
        <p:sp>
          <p:nvSpPr>
            <p:cNvPr id="9248" name="Text Box 27"/>
            <p:cNvSpPr txBox="1">
              <a:spLocks noChangeArrowheads="1"/>
            </p:cNvSpPr>
            <p:nvPr/>
          </p:nvSpPr>
          <p:spPr bwMode="auto">
            <a:xfrm>
              <a:off x="2784" y="1586"/>
              <a:ext cx="223" cy="288"/>
            </a:xfrm>
            <a:prstGeom prst="rect">
              <a:avLst/>
            </a:prstGeom>
            <a:noFill/>
            <a:ln w="12700">
              <a:noFill/>
              <a:miter lim="800000"/>
              <a:headEnd/>
              <a:tailEnd/>
            </a:ln>
          </p:spPr>
          <p:txBody>
            <a:bodyPr wrap="none">
              <a:spAutoFit/>
            </a:bodyPr>
            <a:lstStyle/>
            <a:p>
              <a:pPr eaLnBrk="0" hangingPunct="0"/>
              <a:r>
                <a:rPr lang="en-GB" sz="2400" b="0" i="1">
                  <a:solidFill>
                    <a:srgbClr val="FFFFFF"/>
                  </a:solidFill>
                  <a:latin typeface="Arial Unicode MS" pitchFamily="34" charset="-128"/>
                </a:rPr>
                <a:t>u</a:t>
              </a:r>
              <a:endParaRPr lang="en-US" sz="2400" b="0" i="1">
                <a:solidFill>
                  <a:srgbClr val="FFFFFF"/>
                </a:solidFill>
                <a:latin typeface="Arial Unicode MS" pitchFamily="34" charset="-128"/>
              </a:endParaRPr>
            </a:p>
          </p:txBody>
        </p:sp>
        <p:sp>
          <p:nvSpPr>
            <p:cNvPr id="9249" name="Text Box 28"/>
            <p:cNvSpPr txBox="1">
              <a:spLocks noChangeArrowheads="1"/>
            </p:cNvSpPr>
            <p:nvPr/>
          </p:nvSpPr>
          <p:spPr bwMode="auto">
            <a:xfrm>
              <a:off x="2870" y="1703"/>
              <a:ext cx="169" cy="173"/>
            </a:xfrm>
            <a:prstGeom prst="rect">
              <a:avLst/>
            </a:prstGeom>
            <a:noFill/>
            <a:ln w="12700">
              <a:noFill/>
              <a:miter lim="800000"/>
              <a:headEnd/>
              <a:tailEnd/>
            </a:ln>
          </p:spPr>
          <p:txBody>
            <a:bodyPr wrap="none">
              <a:spAutoFit/>
            </a:bodyPr>
            <a:lstStyle/>
            <a:p>
              <a:pPr eaLnBrk="0" hangingPunct="0"/>
              <a:r>
                <a:rPr lang="en-GB" sz="1200" b="0">
                  <a:solidFill>
                    <a:srgbClr val="FFFFFF"/>
                  </a:solidFill>
                  <a:latin typeface="Arial Unicode MS" pitchFamily="34" charset="-128"/>
                </a:rPr>
                <a:t>2</a:t>
              </a:r>
              <a:endParaRPr lang="en-US" sz="1200" b="0">
                <a:solidFill>
                  <a:srgbClr val="FFFFFF"/>
                </a:solidFill>
                <a:latin typeface="Arial Unicode MS" pitchFamily="34" charset="-128"/>
              </a:endParaRPr>
            </a:p>
          </p:txBody>
        </p:sp>
        <p:sp>
          <p:nvSpPr>
            <p:cNvPr id="9250" name="Text Box 29"/>
            <p:cNvSpPr txBox="1">
              <a:spLocks noChangeArrowheads="1"/>
            </p:cNvSpPr>
            <p:nvPr/>
          </p:nvSpPr>
          <p:spPr bwMode="auto">
            <a:xfrm>
              <a:off x="2784" y="2690"/>
              <a:ext cx="233" cy="288"/>
            </a:xfrm>
            <a:prstGeom prst="rect">
              <a:avLst/>
            </a:prstGeom>
            <a:noFill/>
            <a:ln w="12700">
              <a:noFill/>
              <a:miter lim="800000"/>
              <a:headEnd/>
              <a:tailEnd/>
            </a:ln>
          </p:spPr>
          <p:txBody>
            <a:bodyPr wrap="none">
              <a:spAutoFit/>
            </a:bodyPr>
            <a:lstStyle/>
            <a:p>
              <a:pPr eaLnBrk="0" hangingPunct="0"/>
              <a:r>
                <a:rPr lang="en-GB" sz="2400" b="0" i="1">
                  <a:solidFill>
                    <a:srgbClr val="FFFFFF"/>
                  </a:solidFill>
                  <a:latin typeface="Arial Unicode MS" pitchFamily="34" charset="-128"/>
                </a:rPr>
                <a:t>Z</a:t>
              </a:r>
              <a:endParaRPr lang="en-US" sz="2400" b="0" i="1">
                <a:solidFill>
                  <a:srgbClr val="FFFFFF"/>
                </a:solidFill>
                <a:latin typeface="Arial Unicode MS" pitchFamily="34" charset="-128"/>
              </a:endParaRPr>
            </a:p>
          </p:txBody>
        </p:sp>
        <p:sp>
          <p:nvSpPr>
            <p:cNvPr id="9251" name="Text Box 30"/>
            <p:cNvSpPr txBox="1">
              <a:spLocks noChangeArrowheads="1"/>
            </p:cNvSpPr>
            <p:nvPr/>
          </p:nvSpPr>
          <p:spPr bwMode="auto">
            <a:xfrm>
              <a:off x="2880" y="2784"/>
              <a:ext cx="164" cy="173"/>
            </a:xfrm>
            <a:prstGeom prst="rect">
              <a:avLst/>
            </a:prstGeom>
            <a:noFill/>
            <a:ln w="12700">
              <a:noFill/>
              <a:miter lim="800000"/>
              <a:headEnd/>
              <a:tailEnd/>
            </a:ln>
          </p:spPr>
          <p:txBody>
            <a:bodyPr>
              <a:spAutoFit/>
            </a:bodyPr>
            <a:lstStyle/>
            <a:p>
              <a:pPr eaLnBrk="0" hangingPunct="0"/>
              <a:r>
                <a:rPr lang="en-GB" sz="1200" b="0">
                  <a:solidFill>
                    <a:srgbClr val="FFFFFF"/>
                  </a:solidFill>
                  <a:latin typeface="Arial Unicode MS" pitchFamily="34" charset="-128"/>
                </a:rPr>
                <a:t>2</a:t>
              </a:r>
              <a:endParaRPr lang="en-US" sz="1200" b="0">
                <a:solidFill>
                  <a:srgbClr val="FFFFFF"/>
                </a:solidFill>
                <a:latin typeface="Arial Unicode MS" pitchFamily="34" charset="-128"/>
              </a:endParaRPr>
            </a:p>
          </p:txBody>
        </p:sp>
      </p:grpSp>
      <p:graphicFrame>
        <p:nvGraphicFramePr>
          <p:cNvPr id="9218" name="Object 31"/>
          <p:cNvGraphicFramePr>
            <a:graphicFrameLocks noChangeAspect="1"/>
          </p:cNvGraphicFramePr>
          <p:nvPr>
            <p:extLst>
              <p:ext uri="{D42A27DB-BD31-4B8C-83A1-F6EECF244321}">
                <p14:modId xmlns:p14="http://schemas.microsoft.com/office/powerpoint/2010/main" val="1087118936"/>
              </p:ext>
            </p:extLst>
          </p:nvPr>
        </p:nvGraphicFramePr>
        <p:xfrm>
          <a:off x="4338638" y="406400"/>
          <a:ext cx="5737225" cy="1384300"/>
        </p:xfrm>
        <a:graphic>
          <a:graphicData uri="http://schemas.openxmlformats.org/presentationml/2006/ole">
            <mc:AlternateContent xmlns:mc="http://schemas.openxmlformats.org/markup-compatibility/2006">
              <mc:Choice xmlns:v="urn:schemas-microsoft-com:vml" Requires="v">
                <p:oleObj spid="_x0000_s9271" name="Equation" r:id="rId4" imgW="3632200" imgH="876300" progId="Equation.3">
                  <p:embed/>
                </p:oleObj>
              </mc:Choice>
              <mc:Fallback>
                <p:oleObj name="Equation" r:id="rId4" imgW="3632200" imgH="876300" progId="Equation.3">
                  <p:embed/>
                  <p:pic>
                    <p:nvPicPr>
                      <p:cNvPr id="0" name="Picture 8"/>
                      <p:cNvPicPr>
                        <a:picLocks noChangeAspect="1" noChangeArrowheads="1"/>
                      </p:cNvPicPr>
                      <p:nvPr/>
                    </p:nvPicPr>
                    <p:blipFill>
                      <a:blip r:embed="rId5"/>
                      <a:srcRect/>
                      <a:stretch>
                        <a:fillRect/>
                      </a:stretch>
                    </p:blipFill>
                    <p:spPr bwMode="auto">
                      <a:xfrm>
                        <a:off x="4338638" y="406400"/>
                        <a:ext cx="5737225" cy="1384300"/>
                      </a:xfrm>
                      <a:prstGeom prst="rect">
                        <a:avLst/>
                      </a:prstGeom>
                      <a:solidFill>
                        <a:schemeClr val="bg1"/>
                      </a:solidFill>
                      <a:ln w="19050">
                        <a:solidFill>
                          <a:schemeClr val="tx1"/>
                        </a:solidFill>
                        <a:miter lim="800000"/>
                        <a:headEnd/>
                        <a:tailEnd/>
                      </a:ln>
                      <a:effectLst>
                        <a:outerShdw blurRad="63500" dist="107763" dir="18900000" algn="ctr" rotWithShape="0">
                          <a:srgbClr val="000000">
                            <a:alpha val="50000"/>
                          </a:srgbClr>
                        </a:outerShdw>
                      </a:effectLst>
                    </p:spPr>
                  </p:pic>
                </p:oleObj>
              </mc:Fallback>
            </mc:AlternateContent>
          </a:graphicData>
        </a:graphic>
      </p:graphicFrame>
      <p:sp>
        <p:nvSpPr>
          <p:cNvPr id="9239" name="Rectangle 32"/>
          <p:cNvSpPr>
            <a:spLocks noChangeArrowheads="1"/>
          </p:cNvSpPr>
          <p:nvPr/>
        </p:nvSpPr>
        <p:spPr bwMode="auto">
          <a:xfrm>
            <a:off x="105008" y="362439"/>
            <a:ext cx="4410075" cy="854075"/>
          </a:xfrm>
          <a:prstGeom prst="rect">
            <a:avLst/>
          </a:prstGeom>
          <a:noFill/>
          <a:ln w="9525">
            <a:noFill/>
            <a:miter lim="800000"/>
            <a:headEnd/>
            <a:tailEnd/>
          </a:ln>
        </p:spPr>
        <p:txBody>
          <a:bodyPr lIns="0" tIns="0" rIns="0" bIns="0" anchor="ctr">
            <a:spAutoFit/>
          </a:bodyPr>
          <a:lstStyle/>
          <a:p>
            <a:r>
              <a:rPr lang="en-GB" sz="2800" dirty="0">
                <a:latin typeface="Arial Unicode MS" pitchFamily="34" charset="-128"/>
              </a:rPr>
              <a:t>Example: </a:t>
            </a:r>
            <a:br>
              <a:rPr lang="en-GB" sz="2800" dirty="0">
                <a:latin typeface="Arial Unicode MS" pitchFamily="34" charset="-128"/>
              </a:rPr>
            </a:br>
            <a:r>
              <a:rPr lang="en-GB" sz="2800" dirty="0">
                <a:latin typeface="Arial Unicode MS" pitchFamily="34" charset="-128"/>
              </a:rPr>
              <a:t>context-dependent decay</a:t>
            </a:r>
            <a:endParaRPr lang="en-US" sz="2800" dirty="0">
              <a:latin typeface="Arial Unicode MS" pitchFamily="34" charset="-128"/>
            </a:endParaRPr>
          </a:p>
        </p:txBody>
      </p:sp>
      <p:sp>
        <p:nvSpPr>
          <p:cNvPr id="9240" name="Text Box 33"/>
          <p:cNvSpPr txBox="1">
            <a:spLocks noChangeArrowheads="1"/>
          </p:cNvSpPr>
          <p:nvPr/>
        </p:nvSpPr>
        <p:spPr bwMode="auto">
          <a:xfrm>
            <a:off x="5060586" y="2766687"/>
            <a:ext cx="468312" cy="457200"/>
          </a:xfrm>
          <a:prstGeom prst="rect">
            <a:avLst/>
          </a:prstGeom>
          <a:noFill/>
          <a:ln w="9525">
            <a:noFill/>
            <a:miter lim="800000"/>
            <a:headEnd/>
            <a:tailEnd/>
          </a:ln>
        </p:spPr>
        <p:txBody>
          <a:bodyPr wrap="none">
            <a:spAutoFit/>
          </a:bodyPr>
          <a:lstStyle/>
          <a:p>
            <a:pPr eaLnBrk="0" hangingPunct="0"/>
            <a:r>
              <a:rPr lang="en-GB" sz="2400" b="0">
                <a:solidFill>
                  <a:srgbClr val="000000"/>
                </a:solidFill>
                <a:latin typeface="Arial Unicode MS" pitchFamily="34" charset="-128"/>
              </a:rPr>
              <a:t>u</a:t>
            </a:r>
            <a:r>
              <a:rPr lang="en-GB" sz="2400" b="0" baseline="-25000">
                <a:solidFill>
                  <a:srgbClr val="000000"/>
                </a:solidFill>
                <a:latin typeface="Arial Unicode MS" pitchFamily="34" charset="-128"/>
              </a:rPr>
              <a:t>1</a:t>
            </a:r>
            <a:endParaRPr lang="en-US" sz="2400" b="0" baseline="-25000">
              <a:solidFill>
                <a:srgbClr val="000000"/>
              </a:solidFill>
              <a:latin typeface="Arial Unicode MS" pitchFamily="34" charset="-128"/>
            </a:endParaRPr>
          </a:p>
        </p:txBody>
      </p:sp>
      <p:sp>
        <p:nvSpPr>
          <p:cNvPr id="9241" name="Text Box 34"/>
          <p:cNvSpPr txBox="1">
            <a:spLocks noChangeArrowheads="1"/>
          </p:cNvSpPr>
          <p:nvPr/>
        </p:nvSpPr>
        <p:spPr bwMode="auto">
          <a:xfrm>
            <a:off x="5060586" y="3752524"/>
            <a:ext cx="468312" cy="457200"/>
          </a:xfrm>
          <a:prstGeom prst="rect">
            <a:avLst/>
          </a:prstGeom>
          <a:noFill/>
          <a:ln w="9525">
            <a:noFill/>
            <a:miter lim="800000"/>
            <a:headEnd/>
            <a:tailEnd/>
          </a:ln>
        </p:spPr>
        <p:txBody>
          <a:bodyPr wrap="none">
            <a:spAutoFit/>
          </a:bodyPr>
          <a:lstStyle/>
          <a:p>
            <a:pPr eaLnBrk="0" hangingPunct="0"/>
            <a:r>
              <a:rPr lang="en-GB" sz="2400" b="0">
                <a:solidFill>
                  <a:srgbClr val="000000"/>
                </a:solidFill>
                <a:latin typeface="Arial Unicode MS" pitchFamily="34" charset="-128"/>
              </a:rPr>
              <a:t>u</a:t>
            </a:r>
            <a:r>
              <a:rPr lang="en-GB" sz="2400" b="0" baseline="-25000">
                <a:solidFill>
                  <a:srgbClr val="000000"/>
                </a:solidFill>
                <a:latin typeface="Arial Unicode MS" pitchFamily="34" charset="-128"/>
              </a:rPr>
              <a:t>2</a:t>
            </a:r>
            <a:endParaRPr lang="en-US" sz="2400" b="0" baseline="-25000">
              <a:solidFill>
                <a:srgbClr val="000000"/>
              </a:solidFill>
              <a:latin typeface="Arial Unicode MS" pitchFamily="34" charset="-128"/>
            </a:endParaRPr>
          </a:p>
        </p:txBody>
      </p:sp>
      <p:sp>
        <p:nvSpPr>
          <p:cNvPr id="9242" name="Text Box 35"/>
          <p:cNvSpPr txBox="1">
            <a:spLocks noChangeArrowheads="1"/>
          </p:cNvSpPr>
          <p:nvPr/>
        </p:nvSpPr>
        <p:spPr bwMode="auto">
          <a:xfrm>
            <a:off x="5060586" y="5836912"/>
            <a:ext cx="449262" cy="457200"/>
          </a:xfrm>
          <a:prstGeom prst="rect">
            <a:avLst/>
          </a:prstGeom>
          <a:noFill/>
          <a:ln w="9525">
            <a:noFill/>
            <a:miter lim="800000"/>
            <a:headEnd/>
            <a:tailEnd/>
          </a:ln>
        </p:spPr>
        <p:txBody>
          <a:bodyPr wrap="none">
            <a:spAutoFit/>
          </a:bodyPr>
          <a:lstStyle/>
          <a:p>
            <a:pPr eaLnBrk="0" hangingPunct="0"/>
            <a:r>
              <a:rPr lang="en-GB" sz="2400" b="0">
                <a:solidFill>
                  <a:srgbClr val="000000"/>
                </a:solidFill>
              </a:rPr>
              <a:t>x</a:t>
            </a:r>
            <a:r>
              <a:rPr lang="en-GB" sz="2400" b="0" baseline="-25000">
                <a:solidFill>
                  <a:srgbClr val="000000"/>
                </a:solidFill>
              </a:rPr>
              <a:t>2</a:t>
            </a:r>
            <a:endParaRPr lang="en-US" sz="2400" b="0" baseline="-25000">
              <a:solidFill>
                <a:srgbClr val="000000"/>
              </a:solidFill>
            </a:endParaRPr>
          </a:p>
        </p:txBody>
      </p:sp>
      <p:sp>
        <p:nvSpPr>
          <p:cNvPr id="9243" name="Text Box 36"/>
          <p:cNvSpPr txBox="1">
            <a:spLocks noChangeArrowheads="1"/>
          </p:cNvSpPr>
          <p:nvPr/>
        </p:nvSpPr>
        <p:spPr bwMode="auto">
          <a:xfrm>
            <a:off x="5078048" y="4833612"/>
            <a:ext cx="449263" cy="457200"/>
          </a:xfrm>
          <a:prstGeom prst="rect">
            <a:avLst/>
          </a:prstGeom>
          <a:noFill/>
          <a:ln w="9525">
            <a:noFill/>
            <a:miter lim="800000"/>
            <a:headEnd/>
            <a:tailEnd/>
          </a:ln>
        </p:spPr>
        <p:txBody>
          <a:bodyPr wrap="none">
            <a:spAutoFit/>
          </a:bodyPr>
          <a:lstStyle/>
          <a:p>
            <a:pPr eaLnBrk="0" hangingPunct="0"/>
            <a:r>
              <a:rPr lang="en-GB" sz="2400" b="0">
                <a:solidFill>
                  <a:srgbClr val="000000"/>
                </a:solidFill>
                <a:latin typeface="Arial Unicode MS" pitchFamily="34" charset="-128"/>
              </a:rPr>
              <a:t>x</a:t>
            </a:r>
            <a:r>
              <a:rPr lang="en-GB" sz="2400" b="0" baseline="-25000">
                <a:solidFill>
                  <a:srgbClr val="000000"/>
                </a:solidFill>
                <a:latin typeface="Arial Unicode MS" pitchFamily="34" charset="-128"/>
              </a:rPr>
              <a:t>1</a:t>
            </a:r>
            <a:endParaRPr lang="en-US" sz="2400" b="0" baseline="-25000">
              <a:solidFill>
                <a:srgbClr val="000000"/>
              </a:solidFill>
              <a:latin typeface="Arial Unicode MS" pitchFamily="34" charset="-128"/>
            </a:endParaRPr>
          </a:p>
        </p:txBody>
      </p:sp>
      <p:sp>
        <p:nvSpPr>
          <p:cNvPr id="9244" name="Text Box 37"/>
          <p:cNvSpPr txBox="1">
            <a:spLocks noChangeArrowheads="1"/>
          </p:cNvSpPr>
          <p:nvPr/>
        </p:nvSpPr>
        <p:spPr bwMode="auto">
          <a:xfrm>
            <a:off x="150813" y="6367912"/>
            <a:ext cx="2459071" cy="307777"/>
          </a:xfrm>
          <a:prstGeom prst="rect">
            <a:avLst/>
          </a:prstGeom>
          <a:noFill/>
          <a:ln w="9525">
            <a:noFill/>
            <a:miter lim="800000"/>
            <a:headEnd/>
            <a:tailEnd/>
          </a:ln>
        </p:spPr>
        <p:txBody>
          <a:bodyPr wrap="none">
            <a:spAutoFit/>
          </a:bodyPr>
          <a:lstStyle/>
          <a:p>
            <a:pPr eaLnBrk="0" hangingPunct="0"/>
            <a:r>
              <a:rPr lang="de-DE" b="0" dirty="0" smtClean="0">
                <a:latin typeface="Times New Roman" pitchFamily="18" charset="0"/>
              </a:rPr>
              <a:t>Penny et al. 2004, </a:t>
            </a:r>
            <a:r>
              <a:rPr lang="de-DE" b="0" i="1" dirty="0" smtClean="0">
                <a:latin typeface="Times New Roman" pitchFamily="18" charset="0"/>
              </a:rPr>
              <a:t>NeuroImage</a:t>
            </a:r>
            <a:endParaRPr lang="en-US" b="0" i="1" dirty="0">
              <a:latin typeface="Times New Roman" pitchFamily="18" charset="0"/>
            </a:endParaRPr>
          </a:p>
        </p:txBody>
      </p:sp>
      <p:sp>
        <p:nvSpPr>
          <p:cNvPr id="39" name="Text Box 20"/>
          <p:cNvSpPr txBox="1">
            <a:spLocks noChangeArrowheads="1"/>
          </p:cNvSpPr>
          <p:nvPr/>
        </p:nvSpPr>
        <p:spPr bwMode="auto">
          <a:xfrm>
            <a:off x="1716851" y="3510974"/>
            <a:ext cx="437771" cy="486063"/>
          </a:xfrm>
          <a:prstGeom prst="rect">
            <a:avLst/>
          </a:prstGeom>
          <a:noFill/>
          <a:ln w="12700">
            <a:noFill/>
            <a:miter lim="800000"/>
            <a:headEnd/>
            <a:tailEnd/>
          </a:ln>
        </p:spPr>
        <p:txBody>
          <a:bodyPr wrap="none">
            <a:spAutoFit/>
          </a:bodyPr>
          <a:lstStyle/>
          <a:p>
            <a:pPr eaLnBrk="0" hangingPunct="0"/>
            <a:r>
              <a:rPr lang="en-GB" sz="2400" dirty="0"/>
              <a:t>+</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2" descr="lateral"/>
          <p:cNvPicPr>
            <a:picLocks noChangeAspect="1" noChangeArrowheads="1"/>
          </p:cNvPicPr>
          <p:nvPr/>
        </p:nvPicPr>
        <p:blipFill>
          <a:blip r:embed="rId4" cstate="print"/>
          <a:srcRect/>
          <a:stretch>
            <a:fillRect/>
          </a:stretch>
        </p:blipFill>
        <p:spPr bwMode="auto">
          <a:xfrm>
            <a:off x="1522413" y="717550"/>
            <a:ext cx="2525712" cy="2530475"/>
          </a:xfrm>
          <a:prstGeom prst="rect">
            <a:avLst/>
          </a:prstGeom>
          <a:noFill/>
          <a:ln w="9525">
            <a:noFill/>
            <a:miter lim="800000"/>
            <a:headEnd/>
            <a:tailEnd/>
          </a:ln>
        </p:spPr>
      </p:pic>
      <p:sp>
        <p:nvSpPr>
          <p:cNvPr id="15367" name="Oval 3"/>
          <p:cNvSpPr>
            <a:spLocks noChangeArrowheads="1"/>
          </p:cNvSpPr>
          <p:nvPr/>
        </p:nvSpPr>
        <p:spPr bwMode="auto">
          <a:xfrm>
            <a:off x="2252663" y="1147763"/>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15368" name="Oval 4"/>
          <p:cNvSpPr>
            <a:spLocks noChangeArrowheads="1"/>
          </p:cNvSpPr>
          <p:nvPr/>
        </p:nvSpPr>
        <p:spPr bwMode="auto">
          <a:xfrm>
            <a:off x="1785938" y="1801813"/>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15369" name="Oval 5"/>
          <p:cNvSpPr>
            <a:spLocks noChangeArrowheads="1"/>
          </p:cNvSpPr>
          <p:nvPr/>
        </p:nvSpPr>
        <p:spPr bwMode="auto">
          <a:xfrm>
            <a:off x="2443163" y="2028825"/>
            <a:ext cx="219075"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15370" name="Oval 6"/>
          <p:cNvSpPr>
            <a:spLocks noChangeArrowheads="1"/>
          </p:cNvSpPr>
          <p:nvPr/>
        </p:nvSpPr>
        <p:spPr bwMode="auto">
          <a:xfrm>
            <a:off x="3251200" y="1447800"/>
            <a:ext cx="215900"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cxnSp>
        <p:nvCxnSpPr>
          <p:cNvPr id="15371" name="AutoShape 7"/>
          <p:cNvCxnSpPr>
            <a:cxnSpLocks noChangeShapeType="1"/>
            <a:stCxn id="15368" idx="5"/>
            <a:endCxn id="15369" idx="2"/>
          </p:cNvCxnSpPr>
          <p:nvPr/>
        </p:nvCxnSpPr>
        <p:spPr bwMode="auto">
          <a:xfrm>
            <a:off x="1971675" y="1985963"/>
            <a:ext cx="471488" cy="150812"/>
          </a:xfrm>
          <a:prstGeom prst="straightConnector1">
            <a:avLst/>
          </a:prstGeom>
          <a:noFill/>
          <a:ln w="28575">
            <a:solidFill>
              <a:srgbClr val="FFFF66"/>
            </a:solidFill>
            <a:round/>
            <a:headEnd type="arrow" w="med" len="med"/>
            <a:tailEnd type="arrow" w="med" len="med"/>
          </a:ln>
        </p:spPr>
      </p:cxnSp>
      <p:cxnSp>
        <p:nvCxnSpPr>
          <p:cNvPr id="15372" name="AutoShape 8"/>
          <p:cNvCxnSpPr>
            <a:cxnSpLocks noChangeShapeType="1"/>
            <a:stCxn id="15368" idx="0"/>
            <a:endCxn id="15367" idx="3"/>
          </p:cNvCxnSpPr>
          <p:nvPr/>
        </p:nvCxnSpPr>
        <p:spPr bwMode="auto">
          <a:xfrm flipV="1">
            <a:off x="1895475" y="1331913"/>
            <a:ext cx="388938" cy="469900"/>
          </a:xfrm>
          <a:prstGeom prst="straightConnector1">
            <a:avLst/>
          </a:prstGeom>
          <a:noFill/>
          <a:ln w="28575">
            <a:solidFill>
              <a:srgbClr val="FFFF66"/>
            </a:solidFill>
            <a:round/>
            <a:headEnd type="arrow" w="med" len="med"/>
            <a:tailEnd type="arrow" w="med" len="med"/>
          </a:ln>
        </p:spPr>
      </p:cxnSp>
      <p:cxnSp>
        <p:nvCxnSpPr>
          <p:cNvPr id="15373" name="AutoShape 9"/>
          <p:cNvCxnSpPr>
            <a:cxnSpLocks noChangeShapeType="1"/>
            <a:stCxn id="15367" idx="5"/>
            <a:endCxn id="15370" idx="2"/>
          </p:cNvCxnSpPr>
          <p:nvPr/>
        </p:nvCxnSpPr>
        <p:spPr bwMode="auto">
          <a:xfrm>
            <a:off x="2438400" y="1331913"/>
            <a:ext cx="812800" cy="223837"/>
          </a:xfrm>
          <a:prstGeom prst="straightConnector1">
            <a:avLst/>
          </a:prstGeom>
          <a:noFill/>
          <a:ln w="28575">
            <a:solidFill>
              <a:srgbClr val="FFFF66"/>
            </a:solidFill>
            <a:round/>
            <a:headEnd type="arrow" w="med" len="med"/>
            <a:tailEnd type="arrow" w="med" len="med"/>
          </a:ln>
        </p:spPr>
      </p:cxnSp>
      <p:cxnSp>
        <p:nvCxnSpPr>
          <p:cNvPr id="15374" name="AutoShape 10"/>
          <p:cNvCxnSpPr>
            <a:cxnSpLocks noChangeShapeType="1"/>
            <a:stCxn id="15370" idx="3"/>
            <a:endCxn id="15369" idx="7"/>
          </p:cNvCxnSpPr>
          <p:nvPr/>
        </p:nvCxnSpPr>
        <p:spPr bwMode="auto">
          <a:xfrm flipH="1">
            <a:off x="2630488" y="1631950"/>
            <a:ext cx="652462" cy="428625"/>
          </a:xfrm>
          <a:prstGeom prst="straightConnector1">
            <a:avLst/>
          </a:prstGeom>
          <a:noFill/>
          <a:ln w="28575">
            <a:solidFill>
              <a:srgbClr val="FFFF66"/>
            </a:solidFill>
            <a:round/>
            <a:headEnd type="arrow" w="med" len="med"/>
            <a:tailEnd type="arrow" w="med" len="med"/>
          </a:ln>
        </p:spPr>
      </p:cxnSp>
      <p:sp>
        <p:nvSpPr>
          <p:cNvPr id="15375" name="Text Box 11"/>
          <p:cNvSpPr txBox="1">
            <a:spLocks noChangeArrowheads="1"/>
          </p:cNvSpPr>
          <p:nvPr/>
        </p:nvSpPr>
        <p:spPr bwMode="auto">
          <a:xfrm>
            <a:off x="1533525" y="379413"/>
            <a:ext cx="2046288" cy="457200"/>
          </a:xfrm>
          <a:prstGeom prst="rect">
            <a:avLst/>
          </a:prstGeom>
          <a:noFill/>
          <a:ln w="9525" algn="ctr">
            <a:noFill/>
            <a:miter lim="800000"/>
            <a:headEnd/>
            <a:tailEnd/>
          </a:ln>
        </p:spPr>
        <p:txBody>
          <a:bodyPr wrap="none">
            <a:spAutoFit/>
          </a:bodyPr>
          <a:lstStyle/>
          <a:p>
            <a:r>
              <a:rPr lang="en-GB" sz="2400">
                <a:solidFill>
                  <a:srgbClr val="000000"/>
                </a:solidFill>
              </a:rPr>
              <a:t>bilinear DCM</a:t>
            </a:r>
            <a:endParaRPr lang="en-US" sz="2400">
              <a:solidFill>
                <a:srgbClr val="000000"/>
              </a:solidFill>
            </a:endParaRPr>
          </a:p>
        </p:txBody>
      </p:sp>
      <p:graphicFrame>
        <p:nvGraphicFramePr>
          <p:cNvPr id="1781772" name="Object 12"/>
          <p:cNvGraphicFramePr>
            <a:graphicFrameLocks noChangeAspect="1"/>
          </p:cNvGraphicFramePr>
          <p:nvPr/>
        </p:nvGraphicFramePr>
        <p:xfrm>
          <a:off x="5240338" y="5472113"/>
          <a:ext cx="4105275" cy="830262"/>
        </p:xfrm>
        <a:graphic>
          <a:graphicData uri="http://schemas.openxmlformats.org/presentationml/2006/ole">
            <mc:AlternateContent xmlns:mc="http://schemas.openxmlformats.org/markup-compatibility/2006">
              <mc:Choice xmlns:v="urn:schemas-microsoft-com:vml" Requires="v">
                <p:oleObj spid="_x0000_s440482" name="Equation" r:id="rId5" imgW="2374560" imgH="482400" progId="Equation.3">
                  <p:embed/>
                </p:oleObj>
              </mc:Choice>
              <mc:Fallback>
                <p:oleObj name="Equation" r:id="rId5" imgW="2374560" imgH="4824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0338" y="5472113"/>
                        <a:ext cx="4105275" cy="830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773" name="Object 13"/>
          <p:cNvGraphicFramePr>
            <a:graphicFrameLocks noChangeAspect="1"/>
          </p:cNvGraphicFramePr>
          <p:nvPr/>
        </p:nvGraphicFramePr>
        <p:xfrm>
          <a:off x="1014413" y="5534025"/>
          <a:ext cx="2879725" cy="787400"/>
        </p:xfrm>
        <a:graphic>
          <a:graphicData uri="http://schemas.openxmlformats.org/presentationml/2006/ole">
            <mc:AlternateContent xmlns:mc="http://schemas.openxmlformats.org/markup-compatibility/2006">
              <mc:Choice xmlns:v="urn:schemas-microsoft-com:vml" Requires="v">
                <p:oleObj spid="_x0000_s440483" name="Equation" r:id="rId7" imgW="1663560" imgH="457200" progId="Equation.3">
                  <p:embed/>
                </p:oleObj>
              </mc:Choice>
              <mc:Fallback>
                <p:oleObj name="Equation" r:id="rId7" imgW="1663560" imgH="4572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4413" y="5534025"/>
                        <a:ext cx="287972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774" name="Text Box 14"/>
          <p:cNvSpPr txBox="1">
            <a:spLocks noChangeArrowheads="1"/>
          </p:cNvSpPr>
          <p:nvPr/>
        </p:nvSpPr>
        <p:spPr bwMode="auto">
          <a:xfrm>
            <a:off x="471488" y="5054600"/>
            <a:ext cx="4457700" cy="366713"/>
          </a:xfrm>
          <a:prstGeom prst="rect">
            <a:avLst/>
          </a:prstGeom>
          <a:noFill/>
          <a:ln w="9525">
            <a:noFill/>
            <a:miter lim="800000"/>
            <a:headEnd/>
            <a:tailEnd/>
          </a:ln>
        </p:spPr>
        <p:txBody>
          <a:bodyPr>
            <a:spAutoFit/>
          </a:bodyPr>
          <a:lstStyle/>
          <a:p>
            <a:pPr eaLnBrk="0" hangingPunct="0"/>
            <a:r>
              <a:rPr lang="de-DE" sz="1800" b="0">
                <a:solidFill>
                  <a:srgbClr val="000000"/>
                </a:solidFill>
                <a:latin typeface="Arial Unicode MS" pitchFamily="34" charset="-128"/>
              </a:rPr>
              <a:t>Bilinear state equation:</a:t>
            </a:r>
            <a:endParaRPr lang="en-US" sz="1800" b="0" i="1">
              <a:solidFill>
                <a:srgbClr val="000000"/>
              </a:solidFill>
              <a:latin typeface="Arial Unicode MS" pitchFamily="34" charset="-128"/>
            </a:endParaRPr>
          </a:p>
        </p:txBody>
      </p:sp>
      <p:cxnSp>
        <p:nvCxnSpPr>
          <p:cNvPr id="15377" name="AutoShape 15"/>
          <p:cNvCxnSpPr>
            <a:cxnSpLocks noChangeShapeType="1"/>
            <a:stCxn id="15368" idx="1"/>
            <a:endCxn id="15378" idx="3"/>
          </p:cNvCxnSpPr>
          <p:nvPr/>
        </p:nvCxnSpPr>
        <p:spPr bwMode="auto">
          <a:xfrm flipH="1" flipV="1">
            <a:off x="1343025" y="1597025"/>
            <a:ext cx="474663" cy="236538"/>
          </a:xfrm>
          <a:prstGeom prst="straightConnector1">
            <a:avLst/>
          </a:prstGeom>
          <a:noFill/>
          <a:ln w="38100">
            <a:solidFill>
              <a:srgbClr val="FF3300"/>
            </a:solidFill>
            <a:round/>
            <a:headEnd type="triangle" w="med" len="med"/>
            <a:tailEnd/>
          </a:ln>
        </p:spPr>
      </p:cxnSp>
      <p:sp>
        <p:nvSpPr>
          <p:cNvPr id="15378" name="Text Box 16"/>
          <p:cNvSpPr txBox="1">
            <a:spLocks noChangeArrowheads="1"/>
          </p:cNvSpPr>
          <p:nvPr/>
        </p:nvSpPr>
        <p:spPr bwMode="auto">
          <a:xfrm>
            <a:off x="587375" y="1352550"/>
            <a:ext cx="755650" cy="488950"/>
          </a:xfrm>
          <a:prstGeom prst="rect">
            <a:avLst/>
          </a:prstGeom>
          <a:noFill/>
          <a:ln w="9525">
            <a:noFill/>
            <a:miter lim="800000"/>
            <a:headEnd/>
            <a:tailEnd/>
          </a:ln>
        </p:spPr>
        <p:txBody>
          <a:bodyPr wrap="none" tIns="18000">
            <a:spAutoFit/>
          </a:bodyPr>
          <a:lstStyle/>
          <a:p>
            <a:r>
              <a:rPr lang="de-DE">
                <a:solidFill>
                  <a:srgbClr val="000000"/>
                </a:solidFill>
                <a:latin typeface="Arial Unicode MS" pitchFamily="34" charset="-128"/>
              </a:rPr>
              <a:t>driving </a:t>
            </a:r>
          </a:p>
          <a:p>
            <a:r>
              <a:rPr lang="de-DE">
                <a:solidFill>
                  <a:srgbClr val="000000"/>
                </a:solidFill>
                <a:latin typeface="Arial Unicode MS" pitchFamily="34" charset="-128"/>
              </a:rPr>
              <a:t>input</a:t>
            </a:r>
          </a:p>
        </p:txBody>
      </p:sp>
      <p:sp>
        <p:nvSpPr>
          <p:cNvPr id="15379" name="Oval 17"/>
          <p:cNvSpPr>
            <a:spLocks noChangeArrowheads="1"/>
          </p:cNvSpPr>
          <p:nvPr/>
        </p:nvSpPr>
        <p:spPr bwMode="auto">
          <a:xfrm>
            <a:off x="2136775" y="2065338"/>
            <a:ext cx="149225" cy="149225"/>
          </a:xfrm>
          <a:prstGeom prst="ellipse">
            <a:avLst/>
          </a:prstGeom>
          <a:noFill/>
          <a:ln w="3175" algn="ctr">
            <a:noFill/>
            <a:round/>
            <a:headEnd/>
            <a:tailEnd/>
          </a:ln>
        </p:spPr>
        <p:txBody>
          <a:bodyPr anchor="ctr">
            <a:spAutoFit/>
          </a:bodyPr>
          <a:lstStyle/>
          <a:p>
            <a:endParaRPr lang="en-US">
              <a:solidFill>
                <a:srgbClr val="000000"/>
              </a:solidFill>
            </a:endParaRPr>
          </a:p>
        </p:txBody>
      </p:sp>
      <p:cxnSp>
        <p:nvCxnSpPr>
          <p:cNvPr id="15380" name="AutoShape 18"/>
          <p:cNvCxnSpPr>
            <a:cxnSpLocks noChangeShapeType="1"/>
            <a:stCxn id="15381" idx="0"/>
            <a:endCxn id="15379" idx="0"/>
          </p:cNvCxnSpPr>
          <p:nvPr/>
        </p:nvCxnSpPr>
        <p:spPr bwMode="auto">
          <a:xfrm flipV="1">
            <a:off x="1897063" y="2065338"/>
            <a:ext cx="314325" cy="914400"/>
          </a:xfrm>
          <a:prstGeom prst="straightConnector1">
            <a:avLst/>
          </a:prstGeom>
          <a:noFill/>
          <a:ln w="38100">
            <a:solidFill>
              <a:srgbClr val="FF3300"/>
            </a:solidFill>
            <a:round/>
            <a:headEnd/>
            <a:tailEnd type="oval" w="med" len="med"/>
          </a:ln>
        </p:spPr>
      </p:cxnSp>
      <p:sp>
        <p:nvSpPr>
          <p:cNvPr id="15381" name="Text Box 19"/>
          <p:cNvSpPr txBox="1">
            <a:spLocks noChangeArrowheads="1"/>
          </p:cNvSpPr>
          <p:nvPr/>
        </p:nvSpPr>
        <p:spPr bwMode="auto">
          <a:xfrm>
            <a:off x="1370013" y="2979738"/>
            <a:ext cx="1052512" cy="276225"/>
          </a:xfrm>
          <a:prstGeom prst="rect">
            <a:avLst/>
          </a:prstGeom>
          <a:noFill/>
          <a:ln w="9525">
            <a:noFill/>
            <a:miter lim="800000"/>
            <a:headEnd/>
            <a:tailEnd/>
          </a:ln>
        </p:spPr>
        <p:txBody>
          <a:bodyPr wrap="none" tIns="18000">
            <a:spAutoFit/>
          </a:bodyPr>
          <a:lstStyle/>
          <a:p>
            <a:r>
              <a:rPr lang="de-DE">
                <a:solidFill>
                  <a:srgbClr val="000000"/>
                </a:solidFill>
                <a:latin typeface="Arial Unicode MS" pitchFamily="34" charset="-128"/>
              </a:rPr>
              <a:t>modulation</a:t>
            </a:r>
          </a:p>
        </p:txBody>
      </p:sp>
      <p:grpSp>
        <p:nvGrpSpPr>
          <p:cNvPr id="2" name="Group 20"/>
          <p:cNvGrpSpPr>
            <a:grpSpLocks/>
          </p:cNvGrpSpPr>
          <p:nvPr/>
        </p:nvGrpSpPr>
        <p:grpSpPr bwMode="auto">
          <a:xfrm>
            <a:off x="5626100" y="379413"/>
            <a:ext cx="3505200" cy="2867025"/>
            <a:chOff x="3544" y="239"/>
            <a:chExt cx="2208" cy="1806"/>
          </a:xfrm>
        </p:grpSpPr>
        <p:pic>
          <p:nvPicPr>
            <p:cNvPr id="15386" name="Picture 22" descr="lateral"/>
            <p:cNvPicPr>
              <a:picLocks noChangeAspect="1" noChangeArrowheads="1"/>
            </p:cNvPicPr>
            <p:nvPr/>
          </p:nvPicPr>
          <p:blipFill>
            <a:blip r:embed="rId4" cstate="print"/>
            <a:srcRect/>
            <a:stretch>
              <a:fillRect/>
            </a:stretch>
          </p:blipFill>
          <p:spPr bwMode="auto">
            <a:xfrm>
              <a:off x="4133" y="451"/>
              <a:ext cx="1591" cy="1594"/>
            </a:xfrm>
            <a:prstGeom prst="rect">
              <a:avLst/>
            </a:prstGeom>
            <a:noFill/>
            <a:ln w="9525">
              <a:noFill/>
              <a:miter lim="800000"/>
              <a:headEnd/>
              <a:tailEnd/>
            </a:ln>
          </p:spPr>
        </p:pic>
        <p:sp>
          <p:nvSpPr>
            <p:cNvPr id="15387" name="Oval 23"/>
            <p:cNvSpPr>
              <a:spLocks noChangeArrowheads="1"/>
            </p:cNvSpPr>
            <p:nvPr/>
          </p:nvSpPr>
          <p:spPr bwMode="auto">
            <a:xfrm>
              <a:off x="4593" y="719"/>
              <a:ext cx="137" cy="136"/>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15388" name="Oval 24"/>
            <p:cNvSpPr>
              <a:spLocks noChangeArrowheads="1"/>
            </p:cNvSpPr>
            <p:nvPr/>
          </p:nvSpPr>
          <p:spPr bwMode="auto">
            <a:xfrm>
              <a:off x="4299" y="1131"/>
              <a:ext cx="137" cy="136"/>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15389" name="Oval 25"/>
            <p:cNvSpPr>
              <a:spLocks noChangeArrowheads="1"/>
            </p:cNvSpPr>
            <p:nvPr/>
          </p:nvSpPr>
          <p:spPr bwMode="auto">
            <a:xfrm>
              <a:off x="4713" y="1274"/>
              <a:ext cx="138" cy="136"/>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15390" name="Oval 26"/>
            <p:cNvSpPr>
              <a:spLocks noChangeArrowheads="1"/>
            </p:cNvSpPr>
            <p:nvPr/>
          </p:nvSpPr>
          <p:spPr bwMode="auto">
            <a:xfrm>
              <a:off x="5221" y="908"/>
              <a:ext cx="137" cy="136"/>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cxnSp>
          <p:nvCxnSpPr>
            <p:cNvPr id="15391" name="AutoShape 27"/>
            <p:cNvCxnSpPr>
              <a:cxnSpLocks noChangeShapeType="1"/>
              <a:stCxn id="15388" idx="5"/>
              <a:endCxn id="15389" idx="2"/>
            </p:cNvCxnSpPr>
            <p:nvPr/>
          </p:nvCxnSpPr>
          <p:spPr bwMode="auto">
            <a:xfrm>
              <a:off x="4416" y="1247"/>
              <a:ext cx="297" cy="95"/>
            </a:xfrm>
            <a:prstGeom prst="straightConnector1">
              <a:avLst/>
            </a:prstGeom>
            <a:noFill/>
            <a:ln w="28575">
              <a:solidFill>
                <a:srgbClr val="FFFF66"/>
              </a:solidFill>
              <a:round/>
              <a:headEnd type="arrow" w="med" len="med"/>
              <a:tailEnd type="arrow" w="med" len="med"/>
            </a:ln>
          </p:spPr>
        </p:cxnSp>
        <p:cxnSp>
          <p:nvCxnSpPr>
            <p:cNvPr id="15392" name="AutoShape 28"/>
            <p:cNvCxnSpPr>
              <a:cxnSpLocks noChangeShapeType="1"/>
              <a:stCxn id="15388" idx="0"/>
              <a:endCxn id="15387" idx="3"/>
            </p:cNvCxnSpPr>
            <p:nvPr/>
          </p:nvCxnSpPr>
          <p:spPr bwMode="auto">
            <a:xfrm flipV="1">
              <a:off x="4368" y="835"/>
              <a:ext cx="245" cy="296"/>
            </a:xfrm>
            <a:prstGeom prst="straightConnector1">
              <a:avLst/>
            </a:prstGeom>
            <a:noFill/>
            <a:ln w="28575">
              <a:solidFill>
                <a:srgbClr val="FFFF66"/>
              </a:solidFill>
              <a:round/>
              <a:headEnd type="arrow" w="med" len="med"/>
              <a:tailEnd type="arrow" w="med" len="med"/>
            </a:ln>
          </p:spPr>
        </p:cxnSp>
        <p:cxnSp>
          <p:nvCxnSpPr>
            <p:cNvPr id="15393" name="AutoShape 29"/>
            <p:cNvCxnSpPr>
              <a:cxnSpLocks noChangeShapeType="1"/>
              <a:stCxn id="15387" idx="5"/>
              <a:endCxn id="15390" idx="2"/>
            </p:cNvCxnSpPr>
            <p:nvPr/>
          </p:nvCxnSpPr>
          <p:spPr bwMode="auto">
            <a:xfrm>
              <a:off x="4710" y="835"/>
              <a:ext cx="511" cy="141"/>
            </a:xfrm>
            <a:prstGeom prst="straightConnector1">
              <a:avLst/>
            </a:prstGeom>
            <a:noFill/>
            <a:ln w="28575">
              <a:solidFill>
                <a:srgbClr val="FFFF66"/>
              </a:solidFill>
              <a:round/>
              <a:headEnd type="arrow" w="med" len="med"/>
              <a:tailEnd type="arrow" w="med" len="med"/>
            </a:ln>
          </p:spPr>
        </p:cxnSp>
        <p:cxnSp>
          <p:nvCxnSpPr>
            <p:cNvPr id="15394" name="AutoShape 30"/>
            <p:cNvCxnSpPr>
              <a:cxnSpLocks noChangeShapeType="1"/>
              <a:stCxn id="15390" idx="3"/>
              <a:endCxn id="15389" idx="7"/>
            </p:cNvCxnSpPr>
            <p:nvPr/>
          </p:nvCxnSpPr>
          <p:spPr bwMode="auto">
            <a:xfrm flipH="1">
              <a:off x="4831" y="1024"/>
              <a:ext cx="410" cy="270"/>
            </a:xfrm>
            <a:prstGeom prst="straightConnector1">
              <a:avLst/>
            </a:prstGeom>
            <a:noFill/>
            <a:ln w="28575">
              <a:solidFill>
                <a:srgbClr val="FFFF66"/>
              </a:solidFill>
              <a:round/>
              <a:headEnd type="arrow" w="med" len="med"/>
              <a:tailEnd type="arrow" w="med" len="med"/>
            </a:ln>
          </p:spPr>
        </p:cxnSp>
        <p:cxnSp>
          <p:nvCxnSpPr>
            <p:cNvPr id="15395" name="AutoShape 31"/>
            <p:cNvCxnSpPr>
              <a:cxnSpLocks noChangeShapeType="1"/>
              <a:stCxn id="15388" idx="1"/>
              <a:endCxn id="15396" idx="3"/>
            </p:cNvCxnSpPr>
            <p:nvPr/>
          </p:nvCxnSpPr>
          <p:spPr bwMode="auto">
            <a:xfrm flipH="1" flipV="1">
              <a:off x="4020" y="1002"/>
              <a:ext cx="299" cy="149"/>
            </a:xfrm>
            <a:prstGeom prst="straightConnector1">
              <a:avLst/>
            </a:prstGeom>
            <a:noFill/>
            <a:ln w="38100">
              <a:solidFill>
                <a:srgbClr val="FF3300"/>
              </a:solidFill>
              <a:round/>
              <a:headEnd type="triangle" w="med" len="med"/>
              <a:tailEnd/>
            </a:ln>
          </p:spPr>
        </p:cxnSp>
        <p:sp>
          <p:nvSpPr>
            <p:cNvPr id="15396" name="Text Box 32"/>
            <p:cNvSpPr txBox="1">
              <a:spLocks noChangeArrowheads="1"/>
            </p:cNvSpPr>
            <p:nvPr/>
          </p:nvSpPr>
          <p:spPr bwMode="auto">
            <a:xfrm>
              <a:off x="3544" y="848"/>
              <a:ext cx="476" cy="308"/>
            </a:xfrm>
            <a:prstGeom prst="rect">
              <a:avLst/>
            </a:prstGeom>
            <a:noFill/>
            <a:ln w="9525">
              <a:noFill/>
              <a:miter lim="800000"/>
              <a:headEnd/>
              <a:tailEnd/>
            </a:ln>
          </p:spPr>
          <p:txBody>
            <a:bodyPr wrap="none" tIns="18000">
              <a:spAutoFit/>
            </a:bodyPr>
            <a:lstStyle/>
            <a:p>
              <a:r>
                <a:rPr lang="de-DE">
                  <a:solidFill>
                    <a:srgbClr val="000000"/>
                  </a:solidFill>
                  <a:latin typeface="Arial Unicode MS" pitchFamily="34" charset="-128"/>
                </a:rPr>
                <a:t>driving </a:t>
              </a:r>
            </a:p>
            <a:p>
              <a:r>
                <a:rPr lang="de-DE">
                  <a:solidFill>
                    <a:srgbClr val="000000"/>
                  </a:solidFill>
                  <a:latin typeface="Arial Unicode MS" pitchFamily="34" charset="-128"/>
                </a:rPr>
                <a:t>input</a:t>
              </a:r>
            </a:p>
          </p:txBody>
        </p:sp>
        <p:sp>
          <p:nvSpPr>
            <p:cNvPr id="15397" name="Oval 33"/>
            <p:cNvSpPr>
              <a:spLocks noChangeArrowheads="1"/>
            </p:cNvSpPr>
            <p:nvPr/>
          </p:nvSpPr>
          <p:spPr bwMode="auto">
            <a:xfrm>
              <a:off x="4520" y="1297"/>
              <a:ext cx="94" cy="94"/>
            </a:xfrm>
            <a:prstGeom prst="ellipse">
              <a:avLst/>
            </a:prstGeom>
            <a:noFill/>
            <a:ln w="3175" algn="ctr">
              <a:noFill/>
              <a:round/>
              <a:headEnd/>
              <a:tailEnd/>
            </a:ln>
          </p:spPr>
          <p:txBody>
            <a:bodyPr anchor="ctr">
              <a:spAutoFit/>
            </a:bodyPr>
            <a:lstStyle/>
            <a:p>
              <a:endParaRPr lang="en-US">
                <a:solidFill>
                  <a:srgbClr val="000000"/>
                </a:solidFill>
              </a:endParaRPr>
            </a:p>
          </p:txBody>
        </p:sp>
        <p:cxnSp>
          <p:nvCxnSpPr>
            <p:cNvPr id="15398" name="AutoShape 34"/>
            <p:cNvCxnSpPr>
              <a:cxnSpLocks noChangeShapeType="1"/>
              <a:stCxn id="15387" idx="4"/>
              <a:endCxn id="15397" idx="0"/>
            </p:cNvCxnSpPr>
            <p:nvPr/>
          </p:nvCxnSpPr>
          <p:spPr bwMode="auto">
            <a:xfrm flipH="1">
              <a:off x="4567" y="855"/>
              <a:ext cx="95" cy="442"/>
            </a:xfrm>
            <a:prstGeom prst="straightConnector1">
              <a:avLst/>
            </a:prstGeom>
            <a:noFill/>
            <a:ln w="38100">
              <a:solidFill>
                <a:srgbClr val="FF3300"/>
              </a:solidFill>
              <a:round/>
              <a:headEnd/>
              <a:tailEnd type="oval" w="med" len="med"/>
            </a:ln>
          </p:spPr>
        </p:cxnSp>
        <p:sp>
          <p:nvSpPr>
            <p:cNvPr id="15399" name="Text Box 35"/>
            <p:cNvSpPr txBox="1">
              <a:spLocks noChangeArrowheads="1"/>
            </p:cNvSpPr>
            <p:nvPr/>
          </p:nvSpPr>
          <p:spPr bwMode="auto">
            <a:xfrm>
              <a:off x="3580" y="525"/>
              <a:ext cx="662" cy="174"/>
            </a:xfrm>
            <a:prstGeom prst="rect">
              <a:avLst/>
            </a:prstGeom>
            <a:noFill/>
            <a:ln w="9525">
              <a:noFill/>
              <a:miter lim="800000"/>
              <a:headEnd/>
              <a:tailEnd/>
            </a:ln>
          </p:spPr>
          <p:txBody>
            <a:bodyPr wrap="none" tIns="18000">
              <a:spAutoFit/>
            </a:bodyPr>
            <a:lstStyle/>
            <a:p>
              <a:r>
                <a:rPr lang="de-DE">
                  <a:solidFill>
                    <a:srgbClr val="000000"/>
                  </a:solidFill>
                  <a:latin typeface="Arial Unicode MS" pitchFamily="34" charset="-128"/>
                </a:rPr>
                <a:t>modulation</a:t>
              </a:r>
            </a:p>
          </p:txBody>
        </p:sp>
        <p:sp>
          <p:nvSpPr>
            <p:cNvPr id="15400" name="Oval 36"/>
            <p:cNvSpPr>
              <a:spLocks noChangeArrowheads="1"/>
            </p:cNvSpPr>
            <p:nvPr/>
          </p:nvSpPr>
          <p:spPr bwMode="auto">
            <a:xfrm>
              <a:off x="4915" y="901"/>
              <a:ext cx="94" cy="94"/>
            </a:xfrm>
            <a:prstGeom prst="ellipse">
              <a:avLst/>
            </a:prstGeom>
            <a:noFill/>
            <a:ln w="3175" algn="ctr">
              <a:noFill/>
              <a:round/>
              <a:headEnd/>
              <a:tailEnd/>
            </a:ln>
          </p:spPr>
          <p:txBody>
            <a:bodyPr anchor="ctr">
              <a:spAutoFit/>
            </a:bodyPr>
            <a:lstStyle/>
            <a:p>
              <a:endParaRPr lang="en-US">
                <a:solidFill>
                  <a:srgbClr val="000000"/>
                </a:solidFill>
              </a:endParaRPr>
            </a:p>
          </p:txBody>
        </p:sp>
        <p:cxnSp>
          <p:nvCxnSpPr>
            <p:cNvPr id="15401" name="AutoShape 37"/>
            <p:cNvCxnSpPr>
              <a:cxnSpLocks noChangeShapeType="1"/>
              <a:stCxn id="15387" idx="2"/>
              <a:endCxn id="15399" idx="3"/>
            </p:cNvCxnSpPr>
            <p:nvPr/>
          </p:nvCxnSpPr>
          <p:spPr bwMode="auto">
            <a:xfrm flipH="1" flipV="1">
              <a:off x="4242" y="612"/>
              <a:ext cx="351" cy="175"/>
            </a:xfrm>
            <a:prstGeom prst="straightConnector1">
              <a:avLst/>
            </a:prstGeom>
            <a:noFill/>
            <a:ln w="38100">
              <a:solidFill>
                <a:srgbClr val="FF3300"/>
              </a:solidFill>
              <a:round/>
              <a:headEnd type="triangle" w="med" len="med"/>
              <a:tailEnd/>
            </a:ln>
          </p:spPr>
        </p:cxnSp>
        <p:sp>
          <p:nvSpPr>
            <p:cNvPr id="15385" name="Text Box 21"/>
            <p:cNvSpPr txBox="1">
              <a:spLocks noChangeArrowheads="1"/>
            </p:cNvSpPr>
            <p:nvPr/>
          </p:nvSpPr>
          <p:spPr bwMode="auto">
            <a:xfrm>
              <a:off x="4218" y="239"/>
              <a:ext cx="1534" cy="288"/>
            </a:xfrm>
            <a:prstGeom prst="rect">
              <a:avLst/>
            </a:prstGeom>
            <a:noFill/>
            <a:ln w="9525" algn="ctr">
              <a:noFill/>
              <a:miter lim="800000"/>
              <a:headEnd/>
              <a:tailEnd/>
            </a:ln>
          </p:spPr>
          <p:txBody>
            <a:bodyPr wrap="none">
              <a:spAutoFit/>
            </a:bodyPr>
            <a:lstStyle/>
            <a:p>
              <a:r>
                <a:rPr lang="en-GB" sz="2400" dirty="0">
                  <a:solidFill>
                    <a:srgbClr val="000000"/>
                  </a:solidFill>
                </a:rPr>
                <a:t>non-linear DCM</a:t>
              </a:r>
              <a:endParaRPr lang="en-US" sz="2400" dirty="0">
                <a:solidFill>
                  <a:srgbClr val="000000"/>
                </a:solidFill>
              </a:endParaRPr>
            </a:p>
          </p:txBody>
        </p:sp>
      </p:grpSp>
      <p:graphicFrame>
        <p:nvGraphicFramePr>
          <p:cNvPr id="1781798" name="Object 38"/>
          <p:cNvGraphicFramePr>
            <a:graphicFrameLocks noChangeAspect="1"/>
          </p:cNvGraphicFramePr>
          <p:nvPr/>
        </p:nvGraphicFramePr>
        <p:xfrm>
          <a:off x="852488" y="3887788"/>
          <a:ext cx="6350000" cy="847725"/>
        </p:xfrm>
        <a:graphic>
          <a:graphicData uri="http://schemas.openxmlformats.org/presentationml/2006/ole">
            <mc:AlternateContent xmlns:mc="http://schemas.openxmlformats.org/markup-compatibility/2006">
              <mc:Choice xmlns:v="urn:schemas-microsoft-com:vml" Requires="v">
                <p:oleObj spid="_x0000_s440484" name="Equation" r:id="rId9" imgW="3124080" imgH="419040" progId="Equation.3">
                  <p:embed/>
                </p:oleObj>
              </mc:Choice>
              <mc:Fallback>
                <p:oleObj name="Equation" r:id="rId9" imgW="3124080" imgH="41904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3887788"/>
                        <a:ext cx="6350000"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799" name="Text Box 39"/>
          <p:cNvSpPr txBox="1">
            <a:spLocks noChangeArrowheads="1"/>
          </p:cNvSpPr>
          <p:nvPr/>
        </p:nvSpPr>
        <p:spPr bwMode="auto">
          <a:xfrm>
            <a:off x="466725" y="3527425"/>
            <a:ext cx="9517063" cy="366713"/>
          </a:xfrm>
          <a:prstGeom prst="rect">
            <a:avLst/>
          </a:prstGeom>
          <a:noFill/>
          <a:ln w="9525">
            <a:noFill/>
            <a:miter lim="800000"/>
            <a:headEnd/>
            <a:tailEnd/>
          </a:ln>
        </p:spPr>
        <p:txBody>
          <a:bodyPr>
            <a:spAutoFit/>
          </a:bodyPr>
          <a:lstStyle/>
          <a:p>
            <a:pPr eaLnBrk="0" hangingPunct="0"/>
            <a:r>
              <a:rPr lang="de-DE" sz="1800" b="0">
                <a:solidFill>
                  <a:srgbClr val="000000"/>
                </a:solidFill>
                <a:latin typeface="Arial Unicode MS" pitchFamily="34" charset="-128"/>
              </a:rPr>
              <a:t>Two-dimensional Taylor series (around x</a:t>
            </a:r>
            <a:r>
              <a:rPr lang="de-DE" sz="1800" b="0" baseline="-25000">
                <a:solidFill>
                  <a:srgbClr val="000000"/>
                </a:solidFill>
                <a:latin typeface="Arial Unicode MS" pitchFamily="34" charset="-128"/>
              </a:rPr>
              <a:t>0</a:t>
            </a:r>
            <a:r>
              <a:rPr lang="de-DE" sz="1800" b="0">
                <a:solidFill>
                  <a:srgbClr val="000000"/>
                </a:solidFill>
                <a:latin typeface="Arial Unicode MS" pitchFamily="34" charset="-128"/>
              </a:rPr>
              <a:t>=0, u</a:t>
            </a:r>
            <a:r>
              <a:rPr lang="de-DE" sz="1800" b="0" baseline="-25000">
                <a:solidFill>
                  <a:srgbClr val="000000"/>
                </a:solidFill>
                <a:latin typeface="Arial Unicode MS" pitchFamily="34" charset="-128"/>
              </a:rPr>
              <a:t>0</a:t>
            </a:r>
            <a:r>
              <a:rPr lang="de-DE" sz="1800" b="0">
                <a:solidFill>
                  <a:srgbClr val="000000"/>
                </a:solidFill>
                <a:latin typeface="Arial Unicode MS" pitchFamily="34" charset="-128"/>
              </a:rPr>
              <a:t>=0):</a:t>
            </a:r>
            <a:endParaRPr lang="en-US" sz="1800" b="0">
              <a:solidFill>
                <a:srgbClr val="000000"/>
              </a:solidFill>
              <a:latin typeface="Arial Unicode MS" pitchFamily="34" charset="-128"/>
            </a:endParaRPr>
          </a:p>
        </p:txBody>
      </p:sp>
      <p:sp>
        <p:nvSpPr>
          <p:cNvPr id="1781800" name="Text Box 40"/>
          <p:cNvSpPr txBox="1">
            <a:spLocks noChangeArrowheads="1"/>
          </p:cNvSpPr>
          <p:nvPr/>
        </p:nvSpPr>
        <p:spPr bwMode="auto">
          <a:xfrm>
            <a:off x="5232400" y="5048250"/>
            <a:ext cx="4706938" cy="366713"/>
          </a:xfrm>
          <a:prstGeom prst="rect">
            <a:avLst/>
          </a:prstGeom>
          <a:noFill/>
          <a:ln w="9525">
            <a:noFill/>
            <a:miter lim="800000"/>
            <a:headEnd/>
            <a:tailEnd/>
          </a:ln>
        </p:spPr>
        <p:txBody>
          <a:bodyPr>
            <a:spAutoFit/>
          </a:bodyPr>
          <a:lstStyle/>
          <a:p>
            <a:pPr eaLnBrk="0" hangingPunct="0"/>
            <a:r>
              <a:rPr lang="de-DE" sz="1800" b="0">
                <a:solidFill>
                  <a:srgbClr val="000000"/>
                </a:solidFill>
                <a:latin typeface="Arial Unicode MS" pitchFamily="34" charset="-128"/>
              </a:rPr>
              <a:t>Nonlinear state equation:</a:t>
            </a:r>
            <a:endParaRPr lang="en-US" sz="1800" b="0">
              <a:solidFill>
                <a:srgbClr val="000000"/>
              </a:solidFill>
              <a:latin typeface="Arial Unicode MS" pitchFamily="34" charset="-128"/>
            </a:endParaRPr>
          </a:p>
        </p:txBody>
      </p:sp>
      <p:graphicFrame>
        <p:nvGraphicFramePr>
          <p:cNvPr id="1781801" name="Object 41"/>
          <p:cNvGraphicFramePr>
            <a:graphicFrameLocks noChangeAspect="1"/>
          </p:cNvGraphicFramePr>
          <p:nvPr/>
        </p:nvGraphicFramePr>
        <p:xfrm>
          <a:off x="850900" y="3881438"/>
          <a:ext cx="7564438" cy="847725"/>
        </p:xfrm>
        <a:graphic>
          <a:graphicData uri="http://schemas.openxmlformats.org/presentationml/2006/ole">
            <mc:AlternateContent xmlns:mc="http://schemas.openxmlformats.org/markup-compatibility/2006">
              <mc:Choice xmlns:v="urn:schemas-microsoft-com:vml" Requires="v">
                <p:oleObj spid="_x0000_s440485" name="Equation" r:id="rId11" imgW="3720960" imgH="419040" progId="Equation.3">
                  <p:embed/>
                </p:oleObj>
              </mc:Choice>
              <mc:Fallback>
                <p:oleObj name="Equation" r:id="rId11" imgW="3720960" imgH="41904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0900" y="3881438"/>
                        <a:ext cx="7564438"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9368891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570538" y="109538"/>
            <a:ext cx="4703762" cy="6743700"/>
            <a:chOff x="3171" y="0"/>
            <a:chExt cx="2963" cy="4248"/>
          </a:xfrm>
        </p:grpSpPr>
        <p:pic>
          <p:nvPicPr>
            <p:cNvPr id="16416" name="Picture 3" descr="NeuralStates_D13"/>
            <p:cNvPicPr>
              <a:picLocks noChangeAspect="1" noChangeArrowheads="1"/>
            </p:cNvPicPr>
            <p:nvPr/>
          </p:nvPicPr>
          <p:blipFill>
            <a:blip r:embed="rId4" cstate="print"/>
            <a:srcRect/>
            <a:stretch>
              <a:fillRect/>
            </a:stretch>
          </p:blipFill>
          <p:spPr bwMode="auto">
            <a:xfrm>
              <a:off x="3171" y="0"/>
              <a:ext cx="2963" cy="2222"/>
            </a:xfrm>
            <a:prstGeom prst="rect">
              <a:avLst/>
            </a:prstGeom>
            <a:noFill/>
            <a:ln w="9525">
              <a:noFill/>
              <a:miter lim="800000"/>
              <a:headEnd/>
              <a:tailEnd/>
            </a:ln>
          </p:spPr>
        </p:pic>
        <p:sp>
          <p:nvSpPr>
            <p:cNvPr id="16417" name="Text Box 4"/>
            <p:cNvSpPr txBox="1">
              <a:spLocks noChangeArrowheads="1"/>
            </p:cNvSpPr>
            <p:nvPr/>
          </p:nvSpPr>
          <p:spPr bwMode="auto">
            <a:xfrm rot="-5400000">
              <a:off x="4574" y="-457"/>
              <a:ext cx="250" cy="1421"/>
            </a:xfrm>
            <a:prstGeom prst="rect">
              <a:avLst/>
            </a:prstGeom>
            <a:noFill/>
            <a:ln w="9525" algn="ctr">
              <a:noFill/>
              <a:miter lim="800000"/>
              <a:headEnd/>
              <a:tailEnd/>
            </a:ln>
          </p:spPr>
          <p:txBody>
            <a:bodyPr vert="eaVert" wrap="none">
              <a:spAutoFit/>
            </a:bodyPr>
            <a:lstStyle/>
            <a:p>
              <a:r>
                <a:rPr lang="en-GB">
                  <a:solidFill>
                    <a:srgbClr val="000000"/>
                  </a:solidFill>
                </a:rPr>
                <a:t>Neural population activity</a:t>
              </a:r>
              <a:endParaRPr lang="en-US">
                <a:solidFill>
                  <a:srgbClr val="000000"/>
                </a:solidFill>
              </a:endParaRPr>
            </a:p>
          </p:txBody>
        </p:sp>
        <p:sp>
          <p:nvSpPr>
            <p:cNvPr id="16418" name="Rectangle 5"/>
            <p:cNvSpPr>
              <a:spLocks noChangeArrowheads="1"/>
            </p:cNvSpPr>
            <p:nvPr/>
          </p:nvSpPr>
          <p:spPr bwMode="auto">
            <a:xfrm>
              <a:off x="3574" y="183"/>
              <a:ext cx="569"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solidFill>
                  <a:srgbClr val="000000"/>
                </a:solidFill>
              </a:endParaRPr>
            </a:p>
          </p:txBody>
        </p:sp>
        <p:sp>
          <p:nvSpPr>
            <p:cNvPr id="16419" name="Rectangle 6"/>
            <p:cNvSpPr>
              <a:spLocks noChangeArrowheads="1"/>
            </p:cNvSpPr>
            <p:nvPr/>
          </p:nvSpPr>
          <p:spPr bwMode="auto">
            <a:xfrm>
              <a:off x="4732" y="179"/>
              <a:ext cx="569"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solidFill>
                  <a:srgbClr val="000000"/>
                </a:solidFill>
              </a:endParaRPr>
            </a:p>
          </p:txBody>
        </p:sp>
        <p:grpSp>
          <p:nvGrpSpPr>
            <p:cNvPr id="3" name="Group 7"/>
            <p:cNvGrpSpPr>
              <a:grpSpLocks/>
            </p:cNvGrpSpPr>
            <p:nvPr/>
          </p:nvGrpSpPr>
          <p:grpSpPr bwMode="auto">
            <a:xfrm>
              <a:off x="3171" y="2026"/>
              <a:ext cx="2963" cy="2222"/>
              <a:chOff x="3171" y="2151"/>
              <a:chExt cx="2963" cy="2222"/>
            </a:xfrm>
          </p:grpSpPr>
          <p:pic>
            <p:nvPicPr>
              <p:cNvPr id="16421" name="Picture 8" descr="BOLD_D13"/>
              <p:cNvPicPr>
                <a:picLocks noChangeAspect="1" noChangeArrowheads="1"/>
              </p:cNvPicPr>
              <p:nvPr/>
            </p:nvPicPr>
            <p:blipFill>
              <a:blip r:embed="rId5" cstate="print"/>
              <a:srcRect/>
              <a:stretch>
                <a:fillRect/>
              </a:stretch>
            </p:blipFill>
            <p:spPr bwMode="auto">
              <a:xfrm>
                <a:off x="3171" y="2151"/>
                <a:ext cx="2963" cy="2222"/>
              </a:xfrm>
              <a:prstGeom prst="rect">
                <a:avLst/>
              </a:prstGeom>
              <a:noFill/>
              <a:ln w="9525">
                <a:noFill/>
                <a:miter lim="800000"/>
                <a:headEnd/>
                <a:tailEnd/>
              </a:ln>
            </p:spPr>
          </p:pic>
          <p:sp>
            <p:nvSpPr>
              <p:cNvPr id="16422" name="Text Box 9"/>
              <p:cNvSpPr txBox="1">
                <a:spLocks noChangeArrowheads="1"/>
              </p:cNvSpPr>
              <p:nvPr/>
            </p:nvSpPr>
            <p:spPr bwMode="auto">
              <a:xfrm rot="-5400000">
                <a:off x="4590" y="1771"/>
                <a:ext cx="250" cy="1279"/>
              </a:xfrm>
              <a:prstGeom prst="rect">
                <a:avLst/>
              </a:prstGeom>
              <a:noFill/>
              <a:ln w="9525" algn="ctr">
                <a:noFill/>
                <a:miter lim="800000"/>
                <a:headEnd/>
                <a:tailEnd/>
              </a:ln>
            </p:spPr>
            <p:txBody>
              <a:bodyPr vert="eaVert" wrap="none">
                <a:spAutoFit/>
              </a:bodyPr>
              <a:lstStyle/>
              <a:p>
                <a:r>
                  <a:rPr lang="en-GB">
                    <a:solidFill>
                      <a:srgbClr val="000000"/>
                    </a:solidFill>
                  </a:rPr>
                  <a:t>fMRI signal change (%)</a:t>
                </a:r>
                <a:endParaRPr lang="en-US">
                  <a:solidFill>
                    <a:srgbClr val="000000"/>
                  </a:solidFill>
                </a:endParaRPr>
              </a:p>
            </p:txBody>
          </p:sp>
          <p:sp>
            <p:nvSpPr>
              <p:cNvPr id="16423" name="Rectangle 10"/>
              <p:cNvSpPr>
                <a:spLocks noChangeArrowheads="1"/>
              </p:cNvSpPr>
              <p:nvPr/>
            </p:nvSpPr>
            <p:spPr bwMode="auto">
              <a:xfrm>
                <a:off x="3578" y="2342"/>
                <a:ext cx="568"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solidFill>
                    <a:srgbClr val="000000"/>
                  </a:solidFill>
                </a:endParaRPr>
              </a:p>
            </p:txBody>
          </p:sp>
          <p:sp>
            <p:nvSpPr>
              <p:cNvPr id="16424" name="Rectangle 11"/>
              <p:cNvSpPr>
                <a:spLocks noChangeArrowheads="1"/>
              </p:cNvSpPr>
              <p:nvPr/>
            </p:nvSpPr>
            <p:spPr bwMode="auto">
              <a:xfrm>
                <a:off x="4735" y="2338"/>
                <a:ext cx="569"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solidFill>
                    <a:srgbClr val="000000"/>
                  </a:solidFill>
                </a:endParaRPr>
              </a:p>
            </p:txBody>
          </p:sp>
        </p:grpSp>
      </p:grpSp>
      <p:grpSp>
        <p:nvGrpSpPr>
          <p:cNvPr id="4" name="Group 12"/>
          <p:cNvGrpSpPr>
            <a:grpSpLocks/>
          </p:cNvGrpSpPr>
          <p:nvPr/>
        </p:nvGrpSpPr>
        <p:grpSpPr bwMode="auto">
          <a:xfrm>
            <a:off x="3586163" y="1612900"/>
            <a:ext cx="2159000" cy="2160588"/>
            <a:chOff x="2303" y="1016"/>
            <a:chExt cx="1360" cy="1361"/>
          </a:xfrm>
        </p:grpSpPr>
        <p:sp>
          <p:nvSpPr>
            <p:cNvPr id="16401" name="Oval 13"/>
            <p:cNvSpPr>
              <a:spLocks noChangeAspect="1" noChangeArrowheads="1"/>
            </p:cNvSpPr>
            <p:nvPr/>
          </p:nvSpPr>
          <p:spPr bwMode="auto">
            <a:xfrm>
              <a:off x="2303" y="1923"/>
              <a:ext cx="453" cy="453"/>
            </a:xfrm>
            <a:prstGeom prst="ellipse">
              <a:avLst/>
            </a:prstGeom>
            <a:gradFill rotWithShape="1">
              <a:gsLst>
                <a:gs pos="0">
                  <a:srgbClr val="FFFFFF"/>
                </a:gs>
                <a:gs pos="100000">
                  <a:srgbClr val="3366FF"/>
                </a:gs>
              </a:gsLst>
              <a:path path="shape">
                <a:fillToRect l="50000" t="50000" r="50000" b="50000"/>
              </a:path>
            </a:gradFill>
            <a:ln w="12700">
              <a:noFill/>
              <a:round/>
              <a:headEnd/>
              <a:tailEnd/>
            </a:ln>
          </p:spPr>
          <p:txBody>
            <a:bodyPr wrap="none" anchor="ctr"/>
            <a:lstStyle/>
            <a:p>
              <a:endParaRPr lang="en-US">
                <a:solidFill>
                  <a:srgbClr val="000000"/>
                </a:solidFill>
              </a:endParaRPr>
            </a:p>
          </p:txBody>
        </p:sp>
        <p:sp>
          <p:nvSpPr>
            <p:cNvPr id="16402" name="Text Box 14"/>
            <p:cNvSpPr txBox="1">
              <a:spLocks noChangeArrowheads="1"/>
            </p:cNvSpPr>
            <p:nvPr/>
          </p:nvSpPr>
          <p:spPr bwMode="auto">
            <a:xfrm>
              <a:off x="2417" y="2006"/>
              <a:ext cx="255" cy="25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x</a:t>
              </a:r>
              <a:r>
                <a:rPr lang="de-DE" sz="2000" baseline="-25000">
                  <a:solidFill>
                    <a:srgbClr val="000000"/>
                  </a:solidFill>
                  <a:latin typeface="Arial Unicode MS" pitchFamily="34" charset="-128"/>
                </a:rPr>
                <a:t>1</a:t>
              </a:r>
            </a:p>
          </p:txBody>
        </p:sp>
        <p:sp>
          <p:nvSpPr>
            <p:cNvPr id="16403" name="Oval 15"/>
            <p:cNvSpPr>
              <a:spLocks noChangeAspect="1" noChangeArrowheads="1"/>
            </p:cNvSpPr>
            <p:nvPr/>
          </p:nvSpPr>
          <p:spPr bwMode="auto">
            <a:xfrm>
              <a:off x="3210" y="1924"/>
              <a:ext cx="453" cy="453"/>
            </a:xfrm>
            <a:prstGeom prst="ellipse">
              <a:avLst/>
            </a:prstGeom>
            <a:gradFill rotWithShape="1">
              <a:gsLst>
                <a:gs pos="0">
                  <a:srgbClr val="FFFFFF"/>
                </a:gs>
                <a:gs pos="100000">
                  <a:srgbClr val="33CC33"/>
                </a:gs>
              </a:gsLst>
              <a:path path="shape">
                <a:fillToRect l="50000" t="50000" r="50000" b="50000"/>
              </a:path>
            </a:gradFill>
            <a:ln w="12700">
              <a:noFill/>
              <a:round/>
              <a:headEnd/>
              <a:tailEnd/>
            </a:ln>
          </p:spPr>
          <p:txBody>
            <a:bodyPr wrap="none" anchor="ctr"/>
            <a:lstStyle/>
            <a:p>
              <a:pPr algn="ctr" eaLnBrk="0" hangingPunct="0"/>
              <a:endParaRPr lang="en-US" sz="1800" b="0">
                <a:solidFill>
                  <a:srgbClr val="000000"/>
                </a:solidFill>
              </a:endParaRPr>
            </a:p>
          </p:txBody>
        </p:sp>
        <p:sp>
          <p:nvSpPr>
            <p:cNvPr id="16404" name="Text Box 16"/>
            <p:cNvSpPr txBox="1">
              <a:spLocks noChangeArrowheads="1"/>
            </p:cNvSpPr>
            <p:nvPr/>
          </p:nvSpPr>
          <p:spPr bwMode="auto">
            <a:xfrm>
              <a:off x="3320" y="2006"/>
              <a:ext cx="253" cy="25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x</a:t>
              </a:r>
              <a:r>
                <a:rPr lang="de-DE" sz="2000" baseline="-25000">
                  <a:solidFill>
                    <a:srgbClr val="000000"/>
                  </a:solidFill>
                  <a:latin typeface="Arial Unicode MS" pitchFamily="34" charset="-128"/>
                </a:rPr>
                <a:t>2</a:t>
              </a:r>
            </a:p>
          </p:txBody>
        </p:sp>
        <p:cxnSp>
          <p:nvCxnSpPr>
            <p:cNvPr id="16405" name="AutoShape 17"/>
            <p:cNvCxnSpPr>
              <a:cxnSpLocks noChangeShapeType="1"/>
              <a:stCxn id="16401" idx="5"/>
              <a:endCxn id="16403" idx="3"/>
            </p:cNvCxnSpPr>
            <p:nvPr/>
          </p:nvCxnSpPr>
          <p:spPr bwMode="auto">
            <a:xfrm>
              <a:off x="2690" y="2310"/>
              <a:ext cx="586" cy="1"/>
            </a:xfrm>
            <a:prstGeom prst="straightConnector1">
              <a:avLst/>
            </a:prstGeom>
            <a:noFill/>
            <a:ln w="38100">
              <a:solidFill>
                <a:schemeClr val="tx1"/>
              </a:solidFill>
              <a:round/>
              <a:headEnd type="triangle" w="med" len="med"/>
              <a:tailEnd/>
            </a:ln>
          </p:spPr>
        </p:cxnSp>
        <p:sp>
          <p:nvSpPr>
            <p:cNvPr id="16406" name="Oval 18"/>
            <p:cNvSpPr>
              <a:spLocks noChangeAspect="1" noChangeArrowheads="1"/>
            </p:cNvSpPr>
            <p:nvPr/>
          </p:nvSpPr>
          <p:spPr bwMode="auto">
            <a:xfrm>
              <a:off x="2997" y="1016"/>
              <a:ext cx="453" cy="453"/>
            </a:xfrm>
            <a:prstGeom prst="ellipse">
              <a:avLst/>
            </a:prstGeom>
            <a:gradFill rotWithShape="1">
              <a:gsLst>
                <a:gs pos="0">
                  <a:srgbClr val="FFFFFF"/>
                </a:gs>
                <a:gs pos="100000">
                  <a:srgbClr val="FF3300"/>
                </a:gs>
              </a:gsLst>
              <a:path path="shape">
                <a:fillToRect l="50000" t="50000" r="50000" b="50000"/>
              </a:path>
            </a:gradFill>
            <a:ln w="12700">
              <a:noFill/>
              <a:round/>
              <a:headEnd/>
              <a:tailEnd/>
            </a:ln>
          </p:spPr>
          <p:txBody>
            <a:bodyPr wrap="none" anchor="ctr"/>
            <a:lstStyle/>
            <a:p>
              <a:endParaRPr lang="en-US">
                <a:solidFill>
                  <a:srgbClr val="000000"/>
                </a:solidFill>
              </a:endParaRPr>
            </a:p>
          </p:txBody>
        </p:sp>
        <p:sp>
          <p:nvSpPr>
            <p:cNvPr id="16407" name="Text Box 19"/>
            <p:cNvSpPr txBox="1">
              <a:spLocks noChangeArrowheads="1"/>
            </p:cNvSpPr>
            <p:nvPr/>
          </p:nvSpPr>
          <p:spPr bwMode="auto">
            <a:xfrm>
              <a:off x="3106" y="1094"/>
              <a:ext cx="254" cy="25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x</a:t>
              </a:r>
              <a:r>
                <a:rPr lang="de-DE" sz="2000" baseline="-25000">
                  <a:solidFill>
                    <a:srgbClr val="000000"/>
                  </a:solidFill>
                  <a:latin typeface="Arial Unicode MS" pitchFamily="34" charset="-128"/>
                </a:rPr>
                <a:t>3</a:t>
              </a:r>
            </a:p>
          </p:txBody>
        </p:sp>
        <p:cxnSp>
          <p:nvCxnSpPr>
            <p:cNvPr id="16408" name="AutoShape 20"/>
            <p:cNvCxnSpPr>
              <a:cxnSpLocks noChangeShapeType="1"/>
              <a:stCxn id="16403" idx="1"/>
              <a:endCxn id="16401" idx="7"/>
            </p:cNvCxnSpPr>
            <p:nvPr/>
          </p:nvCxnSpPr>
          <p:spPr bwMode="auto">
            <a:xfrm flipH="1" flipV="1">
              <a:off x="2690" y="1989"/>
              <a:ext cx="586" cy="1"/>
            </a:xfrm>
            <a:prstGeom prst="straightConnector1">
              <a:avLst/>
            </a:prstGeom>
            <a:noFill/>
            <a:ln w="38100">
              <a:solidFill>
                <a:srgbClr val="3366FF"/>
              </a:solidFill>
              <a:round/>
              <a:headEnd type="triangle" w="med" len="med"/>
              <a:tailEnd/>
            </a:ln>
          </p:spPr>
        </p:cxnSp>
        <p:sp>
          <p:nvSpPr>
            <p:cNvPr id="16409" name="Oval 21"/>
            <p:cNvSpPr>
              <a:spLocks noChangeArrowheads="1"/>
            </p:cNvSpPr>
            <p:nvPr/>
          </p:nvSpPr>
          <p:spPr bwMode="auto">
            <a:xfrm>
              <a:off x="2924" y="1988"/>
              <a:ext cx="94" cy="94"/>
            </a:xfrm>
            <a:prstGeom prst="ellipse">
              <a:avLst/>
            </a:prstGeom>
            <a:noFill/>
            <a:ln w="3175" algn="ctr">
              <a:noFill/>
              <a:round/>
              <a:headEnd/>
              <a:tailEnd/>
            </a:ln>
          </p:spPr>
          <p:txBody>
            <a:bodyPr wrap="none" anchor="ctr">
              <a:spAutoFit/>
            </a:bodyPr>
            <a:lstStyle/>
            <a:p>
              <a:endParaRPr lang="en-US">
                <a:solidFill>
                  <a:srgbClr val="000000"/>
                </a:solidFill>
              </a:endParaRPr>
            </a:p>
          </p:txBody>
        </p:sp>
        <p:cxnSp>
          <p:nvCxnSpPr>
            <p:cNvPr id="16410" name="AutoShape 22"/>
            <p:cNvCxnSpPr>
              <a:cxnSpLocks noChangeShapeType="1"/>
              <a:stCxn id="16406" idx="4"/>
              <a:endCxn id="16409" idx="0"/>
            </p:cNvCxnSpPr>
            <p:nvPr/>
          </p:nvCxnSpPr>
          <p:spPr bwMode="auto">
            <a:xfrm flipH="1">
              <a:off x="2971" y="1469"/>
              <a:ext cx="253" cy="519"/>
            </a:xfrm>
            <a:prstGeom prst="straightConnector1">
              <a:avLst/>
            </a:prstGeom>
            <a:noFill/>
            <a:ln w="38100">
              <a:solidFill>
                <a:srgbClr val="FF3300"/>
              </a:solidFill>
              <a:round/>
              <a:headEnd/>
              <a:tailEnd type="oval" w="med" len="med"/>
            </a:ln>
          </p:spPr>
        </p:cxnSp>
        <p:cxnSp>
          <p:nvCxnSpPr>
            <p:cNvPr id="16411" name="AutoShape 23"/>
            <p:cNvCxnSpPr>
              <a:cxnSpLocks noChangeShapeType="1"/>
              <a:stCxn id="16401" idx="4"/>
              <a:endCxn id="16401" idx="5"/>
            </p:cNvCxnSpPr>
            <p:nvPr/>
          </p:nvCxnSpPr>
          <p:spPr bwMode="auto">
            <a:xfrm rot="5400000" flipH="1" flipV="1">
              <a:off x="2577" y="2263"/>
              <a:ext cx="66" cy="160"/>
            </a:xfrm>
            <a:prstGeom prst="curvedConnector3">
              <a:avLst>
                <a:gd name="adj1" fmla="val -216667"/>
              </a:avLst>
            </a:prstGeom>
            <a:noFill/>
            <a:ln w="38100">
              <a:solidFill>
                <a:srgbClr val="000000"/>
              </a:solidFill>
              <a:round/>
              <a:headEnd/>
              <a:tailEnd type="triangle" w="med" len="med"/>
            </a:ln>
          </p:spPr>
        </p:cxnSp>
        <p:cxnSp>
          <p:nvCxnSpPr>
            <p:cNvPr id="16412" name="AutoShape 24"/>
            <p:cNvCxnSpPr>
              <a:cxnSpLocks noChangeShapeType="1"/>
              <a:stCxn id="16403" idx="4"/>
              <a:endCxn id="16403" idx="5"/>
            </p:cNvCxnSpPr>
            <p:nvPr/>
          </p:nvCxnSpPr>
          <p:spPr bwMode="auto">
            <a:xfrm rot="5400000" flipH="1" flipV="1">
              <a:off x="3484" y="2264"/>
              <a:ext cx="66" cy="160"/>
            </a:xfrm>
            <a:prstGeom prst="curvedConnector3">
              <a:avLst>
                <a:gd name="adj1" fmla="val -216667"/>
              </a:avLst>
            </a:prstGeom>
            <a:noFill/>
            <a:ln w="38100">
              <a:solidFill>
                <a:srgbClr val="000000"/>
              </a:solidFill>
              <a:round/>
              <a:headEnd/>
              <a:tailEnd type="triangle" w="med" len="med"/>
            </a:ln>
          </p:spPr>
        </p:cxnSp>
        <p:cxnSp>
          <p:nvCxnSpPr>
            <p:cNvPr id="16413" name="AutoShape 25"/>
            <p:cNvCxnSpPr>
              <a:cxnSpLocks noChangeShapeType="1"/>
              <a:stCxn id="16406" idx="3"/>
              <a:endCxn id="16406" idx="2"/>
            </p:cNvCxnSpPr>
            <p:nvPr/>
          </p:nvCxnSpPr>
          <p:spPr bwMode="auto">
            <a:xfrm rot="16200000" flipV="1">
              <a:off x="2950" y="1290"/>
              <a:ext cx="160" cy="66"/>
            </a:xfrm>
            <a:prstGeom prst="curvedConnector4">
              <a:avLst>
                <a:gd name="adj1" fmla="val -61875"/>
                <a:gd name="adj2" fmla="val 318181"/>
              </a:avLst>
            </a:prstGeom>
            <a:noFill/>
            <a:ln w="38100">
              <a:solidFill>
                <a:srgbClr val="000000"/>
              </a:solidFill>
              <a:round/>
              <a:headEnd/>
              <a:tailEnd type="triangle" w="med" len="med"/>
            </a:ln>
          </p:spPr>
        </p:cxnSp>
        <p:cxnSp>
          <p:nvCxnSpPr>
            <p:cNvPr id="16414" name="AutoShape 26"/>
            <p:cNvCxnSpPr>
              <a:cxnSpLocks noChangeShapeType="1"/>
              <a:stCxn id="16406" idx="5"/>
              <a:endCxn id="16403" idx="0"/>
            </p:cNvCxnSpPr>
            <p:nvPr/>
          </p:nvCxnSpPr>
          <p:spPr bwMode="auto">
            <a:xfrm>
              <a:off x="3384" y="1403"/>
              <a:ext cx="53" cy="521"/>
            </a:xfrm>
            <a:prstGeom prst="straightConnector1">
              <a:avLst/>
            </a:prstGeom>
            <a:noFill/>
            <a:ln w="38100">
              <a:solidFill>
                <a:schemeClr val="tx1"/>
              </a:solidFill>
              <a:round/>
              <a:headEnd type="triangle" w="med" len="med"/>
              <a:tailEnd/>
            </a:ln>
          </p:spPr>
        </p:cxnSp>
        <p:cxnSp>
          <p:nvCxnSpPr>
            <p:cNvPr id="16415" name="AutoShape 27"/>
            <p:cNvCxnSpPr>
              <a:cxnSpLocks noChangeShapeType="1"/>
              <a:stCxn id="16406" idx="6"/>
              <a:endCxn id="16403" idx="7"/>
            </p:cNvCxnSpPr>
            <p:nvPr/>
          </p:nvCxnSpPr>
          <p:spPr bwMode="auto">
            <a:xfrm>
              <a:off x="3450" y="1243"/>
              <a:ext cx="147" cy="747"/>
            </a:xfrm>
            <a:prstGeom prst="curvedConnector2">
              <a:avLst/>
            </a:prstGeom>
            <a:noFill/>
            <a:ln w="38100">
              <a:solidFill>
                <a:schemeClr val="tx1"/>
              </a:solidFill>
              <a:round/>
              <a:headEnd/>
              <a:tailEnd type="triangle" w="med" len="med"/>
            </a:ln>
          </p:spPr>
        </p:cxnSp>
      </p:grpSp>
      <p:graphicFrame>
        <p:nvGraphicFramePr>
          <p:cNvPr id="16386" name="Object 28"/>
          <p:cNvGraphicFramePr>
            <a:graphicFrameLocks noChangeAspect="1"/>
          </p:cNvGraphicFramePr>
          <p:nvPr/>
        </p:nvGraphicFramePr>
        <p:xfrm>
          <a:off x="430213" y="4897438"/>
          <a:ext cx="5051425" cy="1027112"/>
        </p:xfrm>
        <a:graphic>
          <a:graphicData uri="http://schemas.openxmlformats.org/presentationml/2006/ole">
            <mc:AlternateContent xmlns:mc="http://schemas.openxmlformats.org/markup-compatibility/2006">
              <mc:Choice xmlns:v="urn:schemas-microsoft-com:vml" Requires="v">
                <p:oleObj spid="_x0000_s441392" name="Equation" r:id="rId6" imgW="2361960" imgH="482400" progId="Equation.3">
                  <p:embed/>
                </p:oleObj>
              </mc:Choice>
              <mc:Fallback>
                <p:oleObj name="Equation" r:id="rId6" imgW="2361960" imgH="4824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213" y="4897438"/>
                        <a:ext cx="5051425" cy="102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29"/>
          <p:cNvSpPr txBox="1">
            <a:spLocks noChangeArrowheads="1"/>
          </p:cNvSpPr>
          <p:nvPr/>
        </p:nvSpPr>
        <p:spPr bwMode="auto">
          <a:xfrm>
            <a:off x="400050" y="4395810"/>
            <a:ext cx="5083443" cy="400110"/>
          </a:xfrm>
          <a:prstGeom prst="rect">
            <a:avLst/>
          </a:prstGeom>
          <a:noFill/>
          <a:ln w="9525">
            <a:noFill/>
            <a:miter lim="800000"/>
            <a:headEnd/>
            <a:tailEnd/>
          </a:ln>
        </p:spPr>
        <p:txBody>
          <a:bodyPr wrap="none">
            <a:spAutoFit/>
          </a:bodyPr>
          <a:lstStyle/>
          <a:p>
            <a:pPr eaLnBrk="0" hangingPunct="0"/>
            <a:r>
              <a:rPr lang="en-GB" sz="2000" dirty="0">
                <a:solidFill>
                  <a:srgbClr val="000000"/>
                </a:solidFill>
              </a:rPr>
              <a:t>Nonlinear dynamic causal model (DCM</a:t>
            </a:r>
            <a:r>
              <a:rPr lang="en-GB" sz="2000" dirty="0" smtClean="0">
                <a:solidFill>
                  <a:srgbClr val="000000"/>
                </a:solidFill>
              </a:rPr>
              <a:t>)</a:t>
            </a:r>
            <a:endParaRPr lang="en-US" sz="2000" dirty="0">
              <a:solidFill>
                <a:srgbClr val="000000"/>
              </a:solidFill>
            </a:endParaRPr>
          </a:p>
        </p:txBody>
      </p:sp>
      <p:sp>
        <p:nvSpPr>
          <p:cNvPr id="16390" name="Text Box 30"/>
          <p:cNvSpPr txBox="1">
            <a:spLocks noChangeArrowheads="1"/>
          </p:cNvSpPr>
          <p:nvPr/>
        </p:nvSpPr>
        <p:spPr bwMode="auto">
          <a:xfrm>
            <a:off x="360363" y="6284913"/>
            <a:ext cx="3625850" cy="304800"/>
          </a:xfrm>
          <a:prstGeom prst="rect">
            <a:avLst/>
          </a:prstGeom>
          <a:noFill/>
          <a:ln w="9525">
            <a:noFill/>
            <a:miter lim="800000"/>
            <a:headEnd/>
            <a:tailEnd/>
          </a:ln>
        </p:spPr>
        <p:txBody>
          <a:bodyPr>
            <a:spAutoFit/>
          </a:bodyPr>
          <a:lstStyle/>
          <a:p>
            <a:pPr eaLnBrk="0" hangingPunct="0"/>
            <a:r>
              <a:rPr lang="de-DE" b="0">
                <a:solidFill>
                  <a:srgbClr val="000000"/>
                </a:solidFill>
                <a:latin typeface="Times New Roman" pitchFamily="18" charset="0"/>
              </a:rPr>
              <a:t>Stephan et al. 2008, </a:t>
            </a:r>
            <a:r>
              <a:rPr lang="de-DE" b="0" i="1">
                <a:solidFill>
                  <a:srgbClr val="000000"/>
                </a:solidFill>
                <a:latin typeface="Times New Roman" pitchFamily="18" charset="0"/>
              </a:rPr>
              <a:t>NeuroImage</a:t>
            </a:r>
            <a:endParaRPr lang="en-US" b="0">
              <a:solidFill>
                <a:srgbClr val="000000"/>
              </a:solidFill>
              <a:latin typeface="Times New Roman" pitchFamily="18" charset="0"/>
            </a:endParaRPr>
          </a:p>
        </p:txBody>
      </p:sp>
      <p:pic>
        <p:nvPicPr>
          <p:cNvPr id="1827871" name="Picture 31" descr="slide1_large"/>
          <p:cNvPicPr>
            <a:picLocks noChangeAspect="1" noChangeArrowheads="1"/>
          </p:cNvPicPr>
          <p:nvPr/>
        </p:nvPicPr>
        <p:blipFill>
          <a:blip r:embed="rId8" cstate="print"/>
          <a:srcRect/>
          <a:stretch>
            <a:fillRect/>
          </a:stretch>
        </p:blipFill>
        <p:spPr bwMode="auto">
          <a:xfrm>
            <a:off x="476250" y="571500"/>
            <a:ext cx="2608263" cy="3375025"/>
          </a:xfrm>
          <a:prstGeom prst="rect">
            <a:avLst/>
          </a:prstGeom>
          <a:noFill/>
          <a:effectLst>
            <a:outerShdw dist="107763" dir="18900000" algn="ctr" rotWithShape="0">
              <a:srgbClr val="808080">
                <a:alpha val="50000"/>
              </a:srgbClr>
            </a:outerShdw>
          </a:effectLst>
        </p:spPr>
      </p:pic>
      <p:sp>
        <p:nvSpPr>
          <p:cNvPr id="16392" name="Line 32"/>
          <p:cNvSpPr>
            <a:spLocks noChangeShapeType="1"/>
          </p:cNvSpPr>
          <p:nvPr/>
        </p:nvSpPr>
        <p:spPr bwMode="auto">
          <a:xfrm>
            <a:off x="252413" y="2319338"/>
            <a:ext cx="652462" cy="363537"/>
          </a:xfrm>
          <a:prstGeom prst="line">
            <a:avLst/>
          </a:prstGeom>
          <a:noFill/>
          <a:ln w="38100">
            <a:solidFill>
              <a:srgbClr val="0099CC"/>
            </a:solidFill>
            <a:round/>
            <a:headEnd/>
            <a:tailEnd type="triangle" w="med" len="med"/>
          </a:ln>
        </p:spPr>
        <p:txBody>
          <a:bodyPr/>
          <a:lstStyle/>
          <a:p>
            <a:endParaRPr lang="en-US">
              <a:solidFill>
                <a:srgbClr val="000000"/>
              </a:solidFill>
            </a:endParaRPr>
          </a:p>
        </p:txBody>
      </p:sp>
      <p:sp>
        <p:nvSpPr>
          <p:cNvPr id="16393" name="Line 33"/>
          <p:cNvSpPr>
            <a:spLocks noChangeShapeType="1"/>
          </p:cNvSpPr>
          <p:nvPr/>
        </p:nvSpPr>
        <p:spPr bwMode="auto">
          <a:xfrm flipH="1">
            <a:off x="1774825" y="2143125"/>
            <a:ext cx="261938" cy="581025"/>
          </a:xfrm>
          <a:prstGeom prst="line">
            <a:avLst/>
          </a:prstGeom>
          <a:noFill/>
          <a:ln w="38100">
            <a:solidFill>
              <a:srgbClr val="FF0000"/>
            </a:solidFill>
            <a:round/>
            <a:headEnd/>
            <a:tailEnd type="triangle" w="med" len="med"/>
          </a:ln>
        </p:spPr>
        <p:txBody>
          <a:bodyPr/>
          <a:lstStyle/>
          <a:p>
            <a:endParaRPr lang="en-US">
              <a:solidFill>
                <a:srgbClr val="000000"/>
              </a:solidFill>
            </a:endParaRPr>
          </a:p>
        </p:txBody>
      </p:sp>
      <p:sp>
        <p:nvSpPr>
          <p:cNvPr id="16394" name="Line 34"/>
          <p:cNvSpPr>
            <a:spLocks noChangeShapeType="1"/>
          </p:cNvSpPr>
          <p:nvPr/>
        </p:nvSpPr>
        <p:spPr bwMode="auto">
          <a:xfrm flipH="1">
            <a:off x="2832100" y="2141538"/>
            <a:ext cx="44450" cy="581025"/>
          </a:xfrm>
          <a:prstGeom prst="line">
            <a:avLst/>
          </a:prstGeom>
          <a:noFill/>
          <a:ln w="38100">
            <a:solidFill>
              <a:srgbClr val="00FF00"/>
            </a:solidFill>
            <a:round/>
            <a:headEnd/>
            <a:tailEnd type="triangle" w="med" len="med"/>
          </a:ln>
        </p:spPr>
        <p:txBody>
          <a:bodyPr/>
          <a:lstStyle/>
          <a:p>
            <a:endParaRPr lang="en-US">
              <a:solidFill>
                <a:srgbClr val="000000"/>
              </a:solidFill>
            </a:endParaRPr>
          </a:p>
        </p:txBody>
      </p:sp>
      <p:pic>
        <p:nvPicPr>
          <p:cNvPr id="16395" name="Picture 35" descr="inputs_blocked"/>
          <p:cNvPicPr>
            <a:picLocks noChangeArrowheads="1"/>
          </p:cNvPicPr>
          <p:nvPr/>
        </p:nvPicPr>
        <p:blipFill>
          <a:blip r:embed="rId9" cstate="print"/>
          <a:srcRect/>
          <a:stretch>
            <a:fillRect/>
          </a:stretch>
        </p:blipFill>
        <p:spPr bwMode="auto">
          <a:xfrm>
            <a:off x="4279900" y="146050"/>
            <a:ext cx="1524000" cy="741363"/>
          </a:xfrm>
          <a:prstGeom prst="rect">
            <a:avLst/>
          </a:prstGeom>
          <a:noFill/>
          <a:ln w="9525">
            <a:noFill/>
            <a:miter lim="800000"/>
            <a:headEnd/>
            <a:tailEnd/>
          </a:ln>
        </p:spPr>
      </p:pic>
      <p:cxnSp>
        <p:nvCxnSpPr>
          <p:cNvPr id="16396" name="AutoShape 36"/>
          <p:cNvCxnSpPr>
            <a:cxnSpLocks noChangeShapeType="1"/>
            <a:endCxn id="16397" idx="2"/>
          </p:cNvCxnSpPr>
          <p:nvPr/>
        </p:nvCxnSpPr>
        <p:spPr bwMode="auto">
          <a:xfrm flipV="1">
            <a:off x="3946525" y="2079625"/>
            <a:ext cx="0" cy="973138"/>
          </a:xfrm>
          <a:prstGeom prst="straightConnector1">
            <a:avLst/>
          </a:prstGeom>
          <a:noFill/>
          <a:ln w="38100">
            <a:solidFill>
              <a:srgbClr val="808080"/>
            </a:solidFill>
            <a:round/>
            <a:headEnd type="triangle" w="med" len="med"/>
            <a:tailEnd/>
          </a:ln>
        </p:spPr>
      </p:cxnSp>
      <p:sp>
        <p:nvSpPr>
          <p:cNvPr id="16397" name="Text Box 37"/>
          <p:cNvSpPr txBox="1">
            <a:spLocks noChangeArrowheads="1"/>
          </p:cNvSpPr>
          <p:nvPr/>
        </p:nvSpPr>
        <p:spPr bwMode="auto">
          <a:xfrm>
            <a:off x="3736975" y="1711325"/>
            <a:ext cx="417513" cy="368300"/>
          </a:xfrm>
          <a:prstGeom prst="rect">
            <a:avLst/>
          </a:prstGeom>
          <a:noFill/>
          <a:ln w="9525">
            <a:noFill/>
            <a:miter lim="800000"/>
            <a:headEnd/>
            <a:tailEnd/>
          </a:ln>
        </p:spPr>
        <p:txBody>
          <a:bodyPr wrap="none" tIns="18000">
            <a:spAutoFit/>
          </a:bodyPr>
          <a:lstStyle/>
          <a:p>
            <a:r>
              <a:rPr lang="de-DE" sz="2000" b="0">
                <a:solidFill>
                  <a:srgbClr val="000000"/>
                </a:solidFill>
                <a:latin typeface="Arial Unicode MS" pitchFamily="34" charset="-128"/>
              </a:rPr>
              <a:t>u</a:t>
            </a:r>
            <a:r>
              <a:rPr lang="de-DE" sz="2000" b="0" baseline="-25000">
                <a:solidFill>
                  <a:srgbClr val="000000"/>
                </a:solidFill>
                <a:latin typeface="Arial Unicode MS" pitchFamily="34" charset="-128"/>
              </a:rPr>
              <a:t>1</a:t>
            </a:r>
          </a:p>
        </p:txBody>
      </p:sp>
      <p:pic>
        <p:nvPicPr>
          <p:cNvPr id="16398" name="Picture 38" descr="inputs_ER"/>
          <p:cNvPicPr>
            <a:picLocks noChangeArrowheads="1"/>
          </p:cNvPicPr>
          <p:nvPr/>
        </p:nvPicPr>
        <p:blipFill>
          <a:blip r:embed="rId10" cstate="print"/>
          <a:srcRect/>
          <a:stretch>
            <a:fillRect/>
          </a:stretch>
        </p:blipFill>
        <p:spPr bwMode="auto">
          <a:xfrm>
            <a:off x="3321050" y="1195388"/>
            <a:ext cx="1065213" cy="457200"/>
          </a:xfrm>
          <a:prstGeom prst="rect">
            <a:avLst/>
          </a:prstGeom>
          <a:noFill/>
          <a:ln w="9525">
            <a:noFill/>
            <a:miter lim="800000"/>
            <a:headEnd/>
            <a:tailEnd/>
          </a:ln>
        </p:spPr>
      </p:pic>
      <p:cxnSp>
        <p:nvCxnSpPr>
          <p:cNvPr id="16399" name="AutoShape 39"/>
          <p:cNvCxnSpPr>
            <a:cxnSpLocks noChangeShapeType="1"/>
            <a:endCxn id="16400" idx="2"/>
          </p:cNvCxnSpPr>
          <p:nvPr/>
        </p:nvCxnSpPr>
        <p:spPr bwMode="auto">
          <a:xfrm flipV="1">
            <a:off x="5048250" y="1206500"/>
            <a:ext cx="1588" cy="406400"/>
          </a:xfrm>
          <a:prstGeom prst="straightConnector1">
            <a:avLst/>
          </a:prstGeom>
          <a:noFill/>
          <a:ln w="38100">
            <a:solidFill>
              <a:srgbClr val="808080"/>
            </a:solidFill>
            <a:round/>
            <a:headEnd type="triangle" w="med" len="med"/>
            <a:tailEnd/>
          </a:ln>
        </p:spPr>
      </p:cxnSp>
      <p:sp>
        <p:nvSpPr>
          <p:cNvPr id="16400" name="Text Box 40"/>
          <p:cNvSpPr txBox="1">
            <a:spLocks noChangeArrowheads="1"/>
          </p:cNvSpPr>
          <p:nvPr/>
        </p:nvSpPr>
        <p:spPr bwMode="auto">
          <a:xfrm>
            <a:off x="4840288" y="838200"/>
            <a:ext cx="417512" cy="368300"/>
          </a:xfrm>
          <a:prstGeom prst="rect">
            <a:avLst/>
          </a:prstGeom>
          <a:noFill/>
          <a:ln w="9525">
            <a:noFill/>
            <a:miter lim="800000"/>
            <a:headEnd/>
            <a:tailEnd/>
          </a:ln>
        </p:spPr>
        <p:txBody>
          <a:bodyPr wrap="none" tIns="18000">
            <a:spAutoFit/>
          </a:bodyPr>
          <a:lstStyle/>
          <a:p>
            <a:r>
              <a:rPr lang="de-DE" sz="2000" b="0">
                <a:solidFill>
                  <a:srgbClr val="000000"/>
                </a:solidFill>
                <a:latin typeface="Arial Unicode MS" pitchFamily="34" charset="-128"/>
              </a:rPr>
              <a:t>u</a:t>
            </a:r>
            <a:r>
              <a:rPr lang="de-DE" sz="2000" b="0" baseline="-25000">
                <a:solidFill>
                  <a:srgbClr val="000000"/>
                </a:solidFill>
                <a:latin typeface="Arial Unicode MS" pitchFamily="34" charset="-128"/>
              </a:rPr>
              <a:t>2</a:t>
            </a:r>
          </a:p>
        </p:txBody>
      </p:sp>
    </p:spTree>
    <p:custDataLst>
      <p:tags r:id="rId2"/>
    </p:custDataLst>
    <p:extLst>
      <p:ext uri="{BB962C8B-B14F-4D97-AF65-F5344CB8AC3E}">
        <p14:creationId xmlns:p14="http://schemas.microsoft.com/office/powerpoint/2010/main" val="18764586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6514" name="Picture 2"/>
          <p:cNvPicPr>
            <a:picLocks noChangeAspect="1" noChangeArrowheads="1"/>
          </p:cNvPicPr>
          <p:nvPr/>
        </p:nvPicPr>
        <p:blipFill>
          <a:blip r:embed="rId2" cstate="print"/>
          <a:srcRect/>
          <a:stretch>
            <a:fillRect/>
          </a:stretch>
        </p:blipFill>
        <p:spPr bwMode="auto">
          <a:xfrm>
            <a:off x="2152650" y="1774825"/>
            <a:ext cx="5930900" cy="2232025"/>
          </a:xfrm>
          <a:prstGeom prst="rect">
            <a:avLst/>
          </a:prstGeom>
          <a:noFill/>
          <a:ln w="9525" algn="ctr">
            <a:solidFill>
              <a:schemeClr val="tx1"/>
            </a:solidFill>
            <a:miter lim="800000"/>
            <a:headEnd/>
            <a:tailEnd/>
          </a:ln>
          <a:effectLst>
            <a:outerShdw dist="107763" dir="18900000" algn="ctr" rotWithShape="0">
              <a:schemeClr val="bg2">
                <a:alpha val="50000"/>
              </a:schemeClr>
            </a:outerShdw>
          </a:effectLst>
        </p:spPr>
      </p:pic>
      <p:sp>
        <p:nvSpPr>
          <p:cNvPr id="74755" name="Rectangle 3"/>
          <p:cNvSpPr>
            <a:spLocks noGrp="1" noChangeArrowheads="1"/>
          </p:cNvSpPr>
          <p:nvPr>
            <p:ph type="title"/>
          </p:nvPr>
        </p:nvSpPr>
        <p:spPr/>
        <p:txBody>
          <a:bodyPr/>
          <a:lstStyle/>
          <a:p>
            <a:pPr algn="l" eaLnBrk="1" hangingPunct="1"/>
            <a:r>
              <a:rPr lang="de-CH" sz="2800" b="1" dirty="0" smtClean="0">
                <a:latin typeface="Arial Unicode MS" pitchFamily="34" charset="-128"/>
              </a:rPr>
              <a:t>Dynamic causal modelling (DCM)</a:t>
            </a:r>
            <a:endParaRPr lang="en-US" sz="2800" b="1" dirty="0" smtClean="0">
              <a:latin typeface="Arial Unicode MS" pitchFamily="34" charset="-128"/>
            </a:endParaRPr>
          </a:p>
        </p:txBody>
      </p:sp>
      <p:sp>
        <p:nvSpPr>
          <p:cNvPr id="74756" name="Text Box 4"/>
          <p:cNvSpPr txBox="1">
            <a:spLocks noChangeArrowheads="1"/>
          </p:cNvSpPr>
          <p:nvPr/>
        </p:nvSpPr>
        <p:spPr bwMode="auto">
          <a:xfrm>
            <a:off x="501650" y="4581525"/>
            <a:ext cx="9293225" cy="1785104"/>
          </a:xfrm>
          <a:prstGeom prst="rect">
            <a:avLst/>
          </a:prstGeom>
          <a:noFill/>
          <a:ln w="9525" algn="ctr">
            <a:noFill/>
            <a:miter lim="800000"/>
            <a:headEnd/>
            <a:tailEnd/>
          </a:ln>
        </p:spPr>
        <p:txBody>
          <a:bodyPr>
            <a:spAutoFit/>
          </a:bodyPr>
          <a:lstStyle/>
          <a:p>
            <a:pPr marL="179388" indent="-179388">
              <a:spcBef>
                <a:spcPts val="1800"/>
              </a:spcBef>
              <a:buFontTx/>
              <a:buChar char="•"/>
            </a:pPr>
            <a:r>
              <a:rPr lang="de-CH" sz="2000" b="0" dirty="0"/>
              <a:t>DCM framework was introduced in 2003 for fMRI by Karl Friston, Lee Harrison and Will Penny (NeuroImage 19:1273-1302)</a:t>
            </a:r>
          </a:p>
          <a:p>
            <a:pPr marL="179388" indent="-179388">
              <a:spcBef>
                <a:spcPts val="1800"/>
              </a:spcBef>
              <a:buFontTx/>
              <a:buChar char="•"/>
            </a:pPr>
            <a:r>
              <a:rPr lang="de-CH" sz="2000" b="0" dirty="0"/>
              <a:t>part of the SPM software </a:t>
            </a:r>
            <a:r>
              <a:rPr lang="de-CH" sz="2000" b="0" dirty="0" smtClean="0"/>
              <a:t>package</a:t>
            </a:r>
            <a:endParaRPr lang="de-CH" sz="2000" b="0" dirty="0"/>
          </a:p>
          <a:p>
            <a:pPr marL="179388" indent="-179388">
              <a:spcBef>
                <a:spcPts val="1800"/>
              </a:spcBef>
              <a:buFontTx/>
              <a:buChar char="•"/>
            </a:pPr>
            <a:r>
              <a:rPr lang="de-CH" sz="2000" b="0" dirty="0"/>
              <a:t>currently more than </a:t>
            </a:r>
            <a:r>
              <a:rPr lang="de-CH" sz="2000" b="0" dirty="0" smtClean="0"/>
              <a:t>160 </a:t>
            </a:r>
            <a:r>
              <a:rPr lang="de-CH" sz="2000" b="0" dirty="0"/>
              <a:t>published papers on DCM</a:t>
            </a:r>
            <a:endParaRPr lang="en-US" sz="2000" b="0" dirty="0"/>
          </a:p>
        </p:txBody>
      </p:sp>
      <p:sp>
        <p:nvSpPr>
          <p:cNvPr id="2" name="TextBox 1"/>
          <p:cNvSpPr txBox="1"/>
          <p:nvPr/>
        </p:nvSpPr>
        <p:spPr>
          <a:xfrm>
            <a:off x="2932598" y="5997067"/>
            <a:ext cx="562953" cy="338554"/>
          </a:xfrm>
          <a:prstGeom prst="rect">
            <a:avLst/>
          </a:prstGeom>
          <a:solidFill>
            <a:schemeClr val="bg1"/>
          </a:solidFill>
        </p:spPr>
        <p:txBody>
          <a:bodyPr wrap="square" rtlCol="0">
            <a:spAutoFit/>
          </a:bodyPr>
          <a:lstStyle/>
          <a:p>
            <a:r>
              <a:rPr lang="en-US" sz="1600" b="0" dirty="0" smtClean="0"/>
              <a:t>250</a:t>
            </a:r>
            <a:endParaRPr lang="en-US" sz="1600" b="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2"/>
          <p:cNvSpPr>
            <a:spLocks noChangeArrowheads="1"/>
          </p:cNvSpPr>
          <p:nvPr/>
        </p:nvSpPr>
        <p:spPr bwMode="auto">
          <a:xfrm>
            <a:off x="390525" y="925513"/>
            <a:ext cx="6264275" cy="1676400"/>
          </a:xfrm>
          <a:prstGeom prst="parallelogram">
            <a:avLst>
              <a:gd name="adj" fmla="val 93419"/>
            </a:avLst>
          </a:prstGeom>
          <a:solidFill>
            <a:schemeClr val="folHlink">
              <a:alpha val="50195"/>
            </a:schemeClr>
          </a:solidFill>
          <a:ln w="12700">
            <a:noFill/>
            <a:miter lim="800000"/>
            <a:headEnd/>
            <a:tailEnd/>
          </a:ln>
        </p:spPr>
        <p:txBody>
          <a:bodyPr wrap="none" anchor="ctr"/>
          <a:lstStyle/>
          <a:p>
            <a:pPr algn="ctr" eaLnBrk="0" hangingPunct="0"/>
            <a:endParaRPr lang="en-US" sz="2400" b="0"/>
          </a:p>
        </p:txBody>
      </p:sp>
      <p:grpSp>
        <p:nvGrpSpPr>
          <p:cNvPr id="7173" name="Group 3"/>
          <p:cNvGrpSpPr>
            <a:grpSpLocks/>
          </p:cNvGrpSpPr>
          <p:nvPr/>
        </p:nvGrpSpPr>
        <p:grpSpPr bwMode="auto">
          <a:xfrm>
            <a:off x="4711700" y="3683000"/>
            <a:ext cx="5184775" cy="2806700"/>
            <a:chOff x="2877" y="482"/>
            <a:chExt cx="3266" cy="1768"/>
          </a:xfrm>
        </p:grpSpPr>
        <p:sp>
          <p:nvSpPr>
            <p:cNvPr id="1479684" name="Rectangle 4"/>
            <p:cNvSpPr>
              <a:spLocks noChangeArrowheads="1"/>
            </p:cNvSpPr>
            <p:nvPr/>
          </p:nvSpPr>
          <p:spPr bwMode="auto">
            <a:xfrm>
              <a:off x="2877" y="482"/>
              <a:ext cx="3266" cy="1768"/>
            </a:xfrm>
            <a:prstGeom prst="rect">
              <a:avLst/>
            </a:prstGeom>
            <a:solidFill>
              <a:schemeClr val="folHlink"/>
            </a:solidFill>
            <a:ln w="12700">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p>
          </p:txBody>
        </p:sp>
        <p:sp>
          <p:nvSpPr>
            <p:cNvPr id="7216" name="Text Box 5"/>
            <p:cNvSpPr txBox="1">
              <a:spLocks noChangeArrowheads="1"/>
            </p:cNvSpPr>
            <p:nvPr/>
          </p:nvSpPr>
          <p:spPr bwMode="auto">
            <a:xfrm>
              <a:off x="3035" y="1021"/>
              <a:ext cx="1439" cy="368"/>
            </a:xfrm>
            <a:prstGeom prst="rect">
              <a:avLst/>
            </a:prstGeom>
            <a:noFill/>
            <a:ln w="12700">
              <a:noFill/>
              <a:miter lim="800000"/>
              <a:headEnd/>
              <a:tailEnd/>
            </a:ln>
          </p:spPr>
          <p:txBody>
            <a:bodyPr>
              <a:spAutoFit/>
            </a:bodyPr>
            <a:lstStyle/>
            <a:p>
              <a:pPr eaLnBrk="0" hangingPunct="0"/>
              <a:r>
                <a:rPr lang="en-GB" sz="1600" dirty="0" smtClean="0">
                  <a:solidFill>
                    <a:schemeClr val="bg1"/>
                  </a:solidFill>
                </a:rPr>
                <a:t>endogenous connectivity</a:t>
              </a:r>
              <a:endParaRPr lang="en-US" sz="1600" dirty="0">
                <a:solidFill>
                  <a:schemeClr val="bg1"/>
                </a:solidFill>
                <a:cs typeface="Arial" charset="0"/>
              </a:endParaRPr>
            </a:p>
          </p:txBody>
        </p:sp>
        <p:sp>
          <p:nvSpPr>
            <p:cNvPr id="7217" name="Text Box 6"/>
            <p:cNvSpPr txBox="1">
              <a:spLocks noChangeArrowheads="1"/>
            </p:cNvSpPr>
            <p:nvPr/>
          </p:nvSpPr>
          <p:spPr bwMode="auto">
            <a:xfrm>
              <a:off x="3035" y="1870"/>
              <a:ext cx="1044" cy="212"/>
            </a:xfrm>
            <a:prstGeom prst="rect">
              <a:avLst/>
            </a:prstGeom>
            <a:noFill/>
            <a:ln w="12700">
              <a:noFill/>
              <a:miter lim="800000"/>
              <a:headEnd/>
              <a:tailEnd/>
            </a:ln>
          </p:spPr>
          <p:txBody>
            <a:bodyPr>
              <a:spAutoFit/>
            </a:bodyPr>
            <a:lstStyle/>
            <a:p>
              <a:pPr eaLnBrk="0" hangingPunct="0"/>
              <a:r>
                <a:rPr lang="en-GB" sz="1600">
                  <a:solidFill>
                    <a:schemeClr val="bg1"/>
                  </a:solidFill>
                </a:rPr>
                <a:t>direct inputs</a:t>
              </a:r>
            </a:p>
          </p:txBody>
        </p:sp>
        <p:sp>
          <p:nvSpPr>
            <p:cNvPr id="7218" name="Text Box 7"/>
            <p:cNvSpPr txBox="1">
              <a:spLocks noChangeArrowheads="1"/>
            </p:cNvSpPr>
            <p:nvPr/>
          </p:nvSpPr>
          <p:spPr bwMode="auto">
            <a:xfrm>
              <a:off x="3035" y="1367"/>
              <a:ext cx="963" cy="366"/>
            </a:xfrm>
            <a:prstGeom prst="rect">
              <a:avLst/>
            </a:prstGeom>
            <a:noFill/>
            <a:ln w="12700">
              <a:noFill/>
              <a:miter lim="800000"/>
              <a:headEnd/>
              <a:tailEnd/>
            </a:ln>
          </p:spPr>
          <p:txBody>
            <a:bodyPr wrap="none">
              <a:spAutoFit/>
            </a:bodyPr>
            <a:lstStyle/>
            <a:p>
              <a:pPr eaLnBrk="0" hangingPunct="0"/>
              <a:r>
                <a:rPr lang="en-GB" sz="1600">
                  <a:solidFill>
                    <a:schemeClr val="bg1"/>
                  </a:solidFill>
                </a:rPr>
                <a:t>modulation of</a:t>
              </a:r>
            </a:p>
            <a:p>
              <a:pPr eaLnBrk="0" hangingPunct="0"/>
              <a:r>
                <a:rPr lang="en-GB" sz="1600">
                  <a:solidFill>
                    <a:schemeClr val="bg1"/>
                  </a:solidFill>
                </a:rPr>
                <a:t>connectivity</a:t>
              </a:r>
            </a:p>
          </p:txBody>
        </p:sp>
        <p:sp>
          <p:nvSpPr>
            <p:cNvPr id="7219" name="Line 8"/>
            <p:cNvSpPr>
              <a:spLocks noChangeShapeType="1"/>
            </p:cNvSpPr>
            <p:nvPr/>
          </p:nvSpPr>
          <p:spPr bwMode="auto">
            <a:xfrm flipH="1">
              <a:off x="3920" y="1978"/>
              <a:ext cx="1134" cy="0"/>
            </a:xfrm>
            <a:prstGeom prst="line">
              <a:avLst/>
            </a:prstGeom>
            <a:noFill/>
            <a:ln w="12700">
              <a:solidFill>
                <a:schemeClr val="bg1"/>
              </a:solidFill>
              <a:round/>
              <a:headEnd type="triangle" w="med" len="med"/>
              <a:tailEnd/>
            </a:ln>
          </p:spPr>
          <p:txBody>
            <a:bodyPr wrap="none" anchor="ctr"/>
            <a:lstStyle/>
            <a:p>
              <a:endParaRPr lang="en-US"/>
            </a:p>
          </p:txBody>
        </p:sp>
        <p:sp>
          <p:nvSpPr>
            <p:cNvPr id="7220" name="Text Box 9"/>
            <p:cNvSpPr txBox="1">
              <a:spLocks noChangeArrowheads="1"/>
            </p:cNvSpPr>
            <p:nvPr/>
          </p:nvSpPr>
          <p:spPr bwMode="auto">
            <a:xfrm>
              <a:off x="3029" y="579"/>
              <a:ext cx="1418" cy="212"/>
            </a:xfrm>
            <a:prstGeom prst="rect">
              <a:avLst/>
            </a:prstGeom>
            <a:noFill/>
            <a:ln w="12700">
              <a:noFill/>
              <a:miter lim="800000"/>
              <a:headEnd/>
              <a:tailEnd/>
            </a:ln>
          </p:spPr>
          <p:txBody>
            <a:bodyPr wrap="none">
              <a:spAutoFit/>
            </a:bodyPr>
            <a:lstStyle/>
            <a:p>
              <a:pPr algn="ctr" eaLnBrk="0" hangingPunct="0"/>
              <a:r>
                <a:rPr lang="en-US" sz="1600"/>
                <a:t>Neural state equation</a:t>
              </a:r>
            </a:p>
          </p:txBody>
        </p:sp>
        <p:graphicFrame>
          <p:nvGraphicFramePr>
            <p:cNvPr id="7170" name="Object 10"/>
            <p:cNvGraphicFramePr>
              <a:graphicFrameLocks noChangeAspect="1"/>
            </p:cNvGraphicFramePr>
            <p:nvPr/>
          </p:nvGraphicFramePr>
          <p:xfrm>
            <a:off x="4487" y="545"/>
            <a:ext cx="1528" cy="288"/>
          </p:xfrm>
          <a:graphic>
            <a:graphicData uri="http://schemas.openxmlformats.org/presentationml/2006/ole">
              <mc:AlternateContent xmlns:mc="http://schemas.openxmlformats.org/markup-compatibility/2006">
                <mc:Choice xmlns:v="urn:schemas-microsoft-com:vml" Requires="v">
                  <p:oleObj spid="_x0000_s7268" name="Equation" r:id="rId3" imgW="1574640" imgH="253800" progId="Equation.3">
                    <p:embed/>
                  </p:oleObj>
                </mc:Choice>
                <mc:Fallback>
                  <p:oleObj name="Equation" r:id="rId3" imgW="1574640" imgH="253800"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 y="545"/>
                          <a:ext cx="1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1" name="Object 11"/>
            <p:cNvGraphicFramePr>
              <a:graphicFrameLocks noChangeAspect="1"/>
            </p:cNvGraphicFramePr>
            <p:nvPr/>
          </p:nvGraphicFramePr>
          <p:xfrm>
            <a:off x="5035" y="957"/>
            <a:ext cx="828" cy="1227"/>
          </p:xfrm>
          <a:graphic>
            <a:graphicData uri="http://schemas.openxmlformats.org/presentationml/2006/ole">
              <mc:AlternateContent xmlns:mc="http://schemas.openxmlformats.org/markup-compatibility/2006">
                <mc:Choice xmlns:v="urn:schemas-microsoft-com:vml" Requires="v">
                  <p:oleObj spid="_x0000_s7269" name="Equation" r:id="rId5" imgW="863280" imgH="1282680" progId="Equation.3">
                    <p:embed/>
                  </p:oleObj>
                </mc:Choice>
                <mc:Fallback>
                  <p:oleObj name="Equation" r:id="rId5" imgW="863280" imgH="1282680" progId="Equation.3">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5" y="957"/>
                          <a:ext cx="828" cy="1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21" name="Line 12"/>
            <p:cNvSpPr>
              <a:spLocks noChangeShapeType="1"/>
            </p:cNvSpPr>
            <p:nvPr/>
          </p:nvSpPr>
          <p:spPr bwMode="auto">
            <a:xfrm flipH="1">
              <a:off x="4057" y="1556"/>
              <a:ext cx="984" cy="0"/>
            </a:xfrm>
            <a:prstGeom prst="line">
              <a:avLst/>
            </a:prstGeom>
            <a:noFill/>
            <a:ln w="12700">
              <a:solidFill>
                <a:schemeClr val="bg1"/>
              </a:solidFill>
              <a:round/>
              <a:headEnd type="triangle" w="med" len="med"/>
              <a:tailEnd/>
            </a:ln>
          </p:spPr>
          <p:txBody>
            <a:bodyPr wrap="none" anchor="ctr"/>
            <a:lstStyle/>
            <a:p>
              <a:endParaRPr lang="en-US"/>
            </a:p>
          </p:txBody>
        </p:sp>
        <p:sp>
          <p:nvSpPr>
            <p:cNvPr id="7222" name="Line 13"/>
            <p:cNvSpPr>
              <a:spLocks noChangeShapeType="1"/>
            </p:cNvSpPr>
            <p:nvPr/>
          </p:nvSpPr>
          <p:spPr bwMode="auto">
            <a:xfrm flipH="1">
              <a:off x="4465" y="1132"/>
              <a:ext cx="577" cy="0"/>
            </a:xfrm>
            <a:prstGeom prst="line">
              <a:avLst/>
            </a:prstGeom>
            <a:noFill/>
            <a:ln w="12700">
              <a:solidFill>
                <a:schemeClr val="bg1"/>
              </a:solidFill>
              <a:round/>
              <a:headEnd type="triangle" w="med" len="med"/>
              <a:tailEnd/>
            </a:ln>
          </p:spPr>
          <p:txBody>
            <a:bodyPr wrap="none" anchor="ctr"/>
            <a:lstStyle/>
            <a:p>
              <a:endParaRPr lang="en-US"/>
            </a:p>
          </p:txBody>
        </p:sp>
      </p:grpSp>
      <p:sp>
        <p:nvSpPr>
          <p:cNvPr id="7174" name="Text Box 14"/>
          <p:cNvSpPr txBox="1">
            <a:spLocks noChangeArrowheads="1"/>
          </p:cNvSpPr>
          <p:nvPr/>
        </p:nvSpPr>
        <p:spPr bwMode="auto">
          <a:xfrm>
            <a:off x="8024813" y="998538"/>
            <a:ext cx="1447800" cy="581025"/>
          </a:xfrm>
          <a:prstGeom prst="rect">
            <a:avLst/>
          </a:prstGeom>
          <a:noFill/>
          <a:ln w="12700">
            <a:noFill/>
            <a:miter lim="800000"/>
            <a:headEnd/>
            <a:tailEnd/>
          </a:ln>
        </p:spPr>
        <p:txBody>
          <a:bodyPr wrap="none">
            <a:spAutoFit/>
          </a:bodyPr>
          <a:lstStyle/>
          <a:p>
            <a:pPr eaLnBrk="0" hangingPunct="0"/>
            <a:r>
              <a:rPr lang="en-US" sz="1600" b="0"/>
              <a:t>hemodynamic</a:t>
            </a:r>
          </a:p>
          <a:p>
            <a:pPr eaLnBrk="0" hangingPunct="0"/>
            <a:r>
              <a:rPr lang="en-GB" sz="1600" b="0"/>
              <a:t>model</a:t>
            </a:r>
            <a:endParaRPr lang="en-US" sz="1600" b="0"/>
          </a:p>
        </p:txBody>
      </p:sp>
      <p:sp>
        <p:nvSpPr>
          <p:cNvPr id="7175" name="Line 15"/>
          <p:cNvSpPr>
            <a:spLocks noChangeShapeType="1"/>
          </p:cNvSpPr>
          <p:nvPr/>
        </p:nvSpPr>
        <p:spPr bwMode="auto">
          <a:xfrm flipH="1">
            <a:off x="7377113" y="579438"/>
            <a:ext cx="3175" cy="1511300"/>
          </a:xfrm>
          <a:prstGeom prst="line">
            <a:avLst/>
          </a:prstGeom>
          <a:noFill/>
          <a:ln w="38100">
            <a:solidFill>
              <a:schemeClr val="tx1"/>
            </a:solidFill>
            <a:round/>
            <a:headEnd type="triangle" w="med" len="med"/>
            <a:tailEnd/>
          </a:ln>
        </p:spPr>
        <p:txBody>
          <a:bodyPr/>
          <a:lstStyle/>
          <a:p>
            <a:endParaRPr lang="en-US"/>
          </a:p>
        </p:txBody>
      </p:sp>
      <p:sp>
        <p:nvSpPr>
          <p:cNvPr id="7176" name="Rectangle 16"/>
          <p:cNvSpPr>
            <a:spLocks noChangeArrowheads="1"/>
          </p:cNvSpPr>
          <p:nvPr/>
        </p:nvSpPr>
        <p:spPr bwMode="auto">
          <a:xfrm>
            <a:off x="6800850" y="930275"/>
            <a:ext cx="1223963" cy="728663"/>
          </a:xfrm>
          <a:prstGeom prst="rect">
            <a:avLst/>
          </a:prstGeom>
          <a:gradFill rotWithShape="1">
            <a:gsLst>
              <a:gs pos="0">
                <a:srgbClr val="808080"/>
              </a:gs>
              <a:gs pos="100000">
                <a:srgbClr val="3B3B3B"/>
              </a:gs>
            </a:gsLst>
            <a:path path="shape">
              <a:fillToRect l="50000" t="50000" r="50000" b="50000"/>
            </a:path>
          </a:gradFill>
          <a:ln w="9525">
            <a:solidFill>
              <a:srgbClr val="000000"/>
            </a:solidFill>
            <a:miter lim="800000"/>
            <a:headEnd/>
            <a:tailEnd/>
          </a:ln>
        </p:spPr>
        <p:txBody>
          <a:bodyPr wrap="none" anchor="ctr"/>
          <a:lstStyle/>
          <a:p>
            <a:pPr algn="ctr" eaLnBrk="0" hangingPunct="0"/>
            <a:r>
              <a:rPr lang="el-GR" sz="2400" b="0">
                <a:cs typeface="Times New Roman" pitchFamily="18" charset="0"/>
              </a:rPr>
              <a:t>λ</a:t>
            </a:r>
          </a:p>
        </p:txBody>
      </p:sp>
      <p:sp>
        <p:nvSpPr>
          <p:cNvPr id="7177" name="Text Box 17"/>
          <p:cNvSpPr txBox="1">
            <a:spLocks noChangeArrowheads="1"/>
          </p:cNvSpPr>
          <p:nvPr/>
        </p:nvSpPr>
        <p:spPr bwMode="auto">
          <a:xfrm>
            <a:off x="7208838" y="2035175"/>
            <a:ext cx="354012" cy="457200"/>
          </a:xfrm>
          <a:prstGeom prst="rect">
            <a:avLst/>
          </a:prstGeom>
          <a:noFill/>
          <a:ln w="9525">
            <a:noFill/>
            <a:miter lim="800000"/>
            <a:headEnd/>
            <a:tailEnd/>
          </a:ln>
        </p:spPr>
        <p:txBody>
          <a:bodyPr wrap="none">
            <a:spAutoFit/>
          </a:bodyPr>
          <a:lstStyle/>
          <a:p>
            <a:pPr eaLnBrk="0" hangingPunct="0"/>
            <a:r>
              <a:rPr lang="de-CH" sz="2400">
                <a:solidFill>
                  <a:srgbClr val="FF9900"/>
                </a:solidFill>
              </a:rPr>
              <a:t>x</a:t>
            </a:r>
            <a:endParaRPr lang="en-US" sz="2400">
              <a:solidFill>
                <a:srgbClr val="FF9900"/>
              </a:solidFill>
            </a:endParaRPr>
          </a:p>
        </p:txBody>
      </p:sp>
      <p:sp>
        <p:nvSpPr>
          <p:cNvPr id="7178" name="Text Box 18"/>
          <p:cNvSpPr txBox="1">
            <a:spLocks noChangeArrowheads="1"/>
          </p:cNvSpPr>
          <p:nvPr/>
        </p:nvSpPr>
        <p:spPr bwMode="auto">
          <a:xfrm>
            <a:off x="7208838" y="120650"/>
            <a:ext cx="354012" cy="457200"/>
          </a:xfrm>
          <a:prstGeom prst="rect">
            <a:avLst/>
          </a:prstGeom>
          <a:noFill/>
          <a:ln w="9525">
            <a:noFill/>
            <a:miter lim="800000"/>
            <a:headEnd/>
            <a:tailEnd/>
          </a:ln>
        </p:spPr>
        <p:txBody>
          <a:bodyPr wrap="none">
            <a:spAutoFit/>
          </a:bodyPr>
          <a:lstStyle/>
          <a:p>
            <a:pPr eaLnBrk="0" hangingPunct="0"/>
            <a:r>
              <a:rPr lang="en-GB" sz="2400">
                <a:solidFill>
                  <a:srgbClr val="037C03"/>
                </a:solidFill>
              </a:rPr>
              <a:t>y</a:t>
            </a:r>
            <a:endParaRPr lang="en-US" sz="2400">
              <a:solidFill>
                <a:srgbClr val="037C03"/>
              </a:solidFill>
            </a:endParaRPr>
          </a:p>
        </p:txBody>
      </p:sp>
      <p:sp>
        <p:nvSpPr>
          <p:cNvPr id="7179" name="Line 19"/>
          <p:cNvSpPr>
            <a:spLocks noChangeShapeType="1"/>
          </p:cNvSpPr>
          <p:nvPr/>
        </p:nvSpPr>
        <p:spPr bwMode="auto">
          <a:xfrm>
            <a:off x="7375525" y="2492375"/>
            <a:ext cx="1588" cy="1117600"/>
          </a:xfrm>
          <a:prstGeom prst="line">
            <a:avLst/>
          </a:prstGeom>
          <a:noFill/>
          <a:ln w="38100">
            <a:solidFill>
              <a:schemeClr val="tx1"/>
            </a:solidFill>
            <a:prstDash val="sysDot"/>
            <a:round/>
            <a:headEnd type="triangle" w="med" len="med"/>
            <a:tailEnd/>
          </a:ln>
        </p:spPr>
        <p:txBody>
          <a:bodyPr wrap="none" anchor="ctr"/>
          <a:lstStyle/>
          <a:p>
            <a:endParaRPr lang="en-US"/>
          </a:p>
        </p:txBody>
      </p:sp>
      <p:sp>
        <p:nvSpPr>
          <p:cNvPr id="7180" name="Text Box 20"/>
          <p:cNvSpPr txBox="1">
            <a:spLocks noChangeArrowheads="1"/>
          </p:cNvSpPr>
          <p:nvPr/>
        </p:nvSpPr>
        <p:spPr bwMode="auto">
          <a:xfrm>
            <a:off x="7491413" y="2947988"/>
            <a:ext cx="1131887" cy="336550"/>
          </a:xfrm>
          <a:prstGeom prst="rect">
            <a:avLst/>
          </a:prstGeom>
          <a:noFill/>
          <a:ln w="12700">
            <a:noFill/>
            <a:miter lim="800000"/>
            <a:headEnd/>
            <a:tailEnd/>
          </a:ln>
        </p:spPr>
        <p:txBody>
          <a:bodyPr wrap="none">
            <a:spAutoFit/>
          </a:bodyPr>
          <a:lstStyle/>
          <a:p>
            <a:pPr eaLnBrk="0" hangingPunct="0"/>
            <a:r>
              <a:rPr lang="en-US" sz="1600" b="0"/>
              <a:t>integration</a:t>
            </a:r>
          </a:p>
        </p:txBody>
      </p:sp>
      <p:cxnSp>
        <p:nvCxnSpPr>
          <p:cNvPr id="7181" name="AutoShape 21"/>
          <p:cNvCxnSpPr>
            <a:cxnSpLocks noChangeShapeType="1"/>
            <a:stCxn id="7190" idx="0"/>
            <a:endCxn id="7186" idx="2"/>
          </p:cNvCxnSpPr>
          <p:nvPr/>
        </p:nvCxnSpPr>
        <p:spPr bwMode="auto">
          <a:xfrm flipV="1">
            <a:off x="3475038" y="692150"/>
            <a:ext cx="1587" cy="522288"/>
          </a:xfrm>
          <a:prstGeom prst="straightConnector1">
            <a:avLst/>
          </a:prstGeom>
          <a:noFill/>
          <a:ln w="28575">
            <a:solidFill>
              <a:schemeClr val="tx1"/>
            </a:solidFill>
            <a:prstDash val="sysDot"/>
            <a:round/>
            <a:headEnd/>
            <a:tailEnd type="triangle" w="med" len="med"/>
          </a:ln>
        </p:spPr>
      </p:cxnSp>
      <p:cxnSp>
        <p:nvCxnSpPr>
          <p:cNvPr id="7182" name="AutoShape 22"/>
          <p:cNvCxnSpPr>
            <a:cxnSpLocks noChangeShapeType="1"/>
            <a:stCxn id="7192" idx="0"/>
            <a:endCxn id="7185" idx="2"/>
          </p:cNvCxnSpPr>
          <p:nvPr/>
        </p:nvCxnSpPr>
        <p:spPr bwMode="auto">
          <a:xfrm flipV="1">
            <a:off x="4618038" y="692150"/>
            <a:ext cx="4762" cy="827088"/>
          </a:xfrm>
          <a:prstGeom prst="straightConnector1">
            <a:avLst/>
          </a:prstGeom>
          <a:noFill/>
          <a:ln w="28575">
            <a:solidFill>
              <a:schemeClr val="tx1"/>
            </a:solidFill>
            <a:prstDash val="sysDot"/>
            <a:round/>
            <a:headEnd/>
            <a:tailEnd type="triangle" w="med" len="med"/>
          </a:ln>
        </p:spPr>
      </p:cxnSp>
      <p:cxnSp>
        <p:nvCxnSpPr>
          <p:cNvPr id="7183" name="AutoShape 23"/>
          <p:cNvCxnSpPr>
            <a:cxnSpLocks noChangeShapeType="1"/>
            <a:stCxn id="7189" idx="0"/>
            <a:endCxn id="7187" idx="2"/>
          </p:cNvCxnSpPr>
          <p:nvPr/>
        </p:nvCxnSpPr>
        <p:spPr bwMode="auto">
          <a:xfrm flipV="1">
            <a:off x="1646238" y="682625"/>
            <a:ext cx="4762" cy="1065213"/>
          </a:xfrm>
          <a:prstGeom prst="straightConnector1">
            <a:avLst/>
          </a:prstGeom>
          <a:noFill/>
          <a:ln w="28575">
            <a:solidFill>
              <a:schemeClr val="tx1"/>
            </a:solidFill>
            <a:prstDash val="sysDot"/>
            <a:round/>
            <a:headEnd/>
            <a:tailEnd type="triangle" w="med" len="med"/>
          </a:ln>
        </p:spPr>
      </p:cxnSp>
      <p:sp>
        <p:nvSpPr>
          <p:cNvPr id="7184" name="Text Box 24"/>
          <p:cNvSpPr txBox="1">
            <a:spLocks noChangeArrowheads="1"/>
          </p:cNvSpPr>
          <p:nvPr/>
        </p:nvSpPr>
        <p:spPr bwMode="auto">
          <a:xfrm>
            <a:off x="5235575" y="127000"/>
            <a:ext cx="1047750" cy="457200"/>
          </a:xfrm>
          <a:prstGeom prst="rect">
            <a:avLst/>
          </a:prstGeom>
          <a:noFill/>
          <a:ln w="12700">
            <a:noFill/>
            <a:miter lim="800000"/>
            <a:headEnd/>
            <a:tailEnd/>
          </a:ln>
        </p:spPr>
        <p:txBody>
          <a:bodyPr wrap="none">
            <a:spAutoFit/>
          </a:bodyPr>
          <a:lstStyle/>
          <a:p>
            <a:pPr algn="ctr" eaLnBrk="0" hangingPunct="0"/>
            <a:r>
              <a:rPr lang="en-US" sz="2400">
                <a:solidFill>
                  <a:srgbClr val="037C03"/>
                </a:solidFill>
              </a:rPr>
              <a:t>BOLD</a:t>
            </a:r>
          </a:p>
        </p:txBody>
      </p:sp>
      <p:sp>
        <p:nvSpPr>
          <p:cNvPr id="7185" name="Text Box 25"/>
          <p:cNvSpPr txBox="1">
            <a:spLocks noChangeArrowheads="1"/>
          </p:cNvSpPr>
          <p:nvPr/>
        </p:nvSpPr>
        <p:spPr bwMode="auto">
          <a:xfrm>
            <a:off x="4398963" y="234950"/>
            <a:ext cx="447675" cy="457200"/>
          </a:xfrm>
          <a:prstGeom prst="rect">
            <a:avLst/>
          </a:prstGeom>
          <a:gradFill rotWithShape="1">
            <a:gsLst>
              <a:gs pos="0">
                <a:srgbClr val="037C03"/>
              </a:gs>
              <a:gs pos="100000">
                <a:srgbClr val="013901"/>
              </a:gs>
            </a:gsLst>
            <a:path path="shape">
              <a:fillToRect l="50000" t="50000" r="50000" b="50000"/>
            </a:path>
          </a:gradFill>
          <a:ln w="12700">
            <a:noFill/>
            <a:miter lim="800000"/>
            <a:headEnd/>
            <a:tailEnd/>
          </a:ln>
        </p:spPr>
        <p:txBody>
          <a:bodyPr>
            <a:spAutoFit/>
          </a:bodyPr>
          <a:lstStyle/>
          <a:p>
            <a:pPr algn="ctr" eaLnBrk="0" hangingPunct="0"/>
            <a:r>
              <a:rPr lang="en-GB" sz="2400" b="0" i="1">
                <a:solidFill>
                  <a:srgbClr val="FFFF66"/>
                </a:solidFill>
              </a:rPr>
              <a:t>y</a:t>
            </a:r>
          </a:p>
        </p:txBody>
      </p:sp>
      <p:sp>
        <p:nvSpPr>
          <p:cNvPr id="7186" name="Text Box 26"/>
          <p:cNvSpPr txBox="1">
            <a:spLocks noChangeArrowheads="1"/>
          </p:cNvSpPr>
          <p:nvPr/>
        </p:nvSpPr>
        <p:spPr bwMode="auto">
          <a:xfrm>
            <a:off x="3252788" y="234950"/>
            <a:ext cx="447675" cy="457200"/>
          </a:xfrm>
          <a:prstGeom prst="rect">
            <a:avLst/>
          </a:prstGeom>
          <a:gradFill rotWithShape="1">
            <a:gsLst>
              <a:gs pos="0">
                <a:srgbClr val="037C03"/>
              </a:gs>
              <a:gs pos="100000">
                <a:srgbClr val="013901"/>
              </a:gs>
            </a:gsLst>
            <a:path path="shape">
              <a:fillToRect l="50000" t="50000" r="50000" b="50000"/>
            </a:path>
          </a:gradFill>
          <a:ln w="12700">
            <a:noFill/>
            <a:miter lim="800000"/>
            <a:headEnd/>
            <a:tailEnd/>
          </a:ln>
        </p:spPr>
        <p:txBody>
          <a:bodyPr>
            <a:spAutoFit/>
          </a:bodyPr>
          <a:lstStyle/>
          <a:p>
            <a:pPr algn="ctr" eaLnBrk="0" hangingPunct="0"/>
            <a:r>
              <a:rPr lang="en-GB" sz="2400" b="0" i="1">
                <a:solidFill>
                  <a:srgbClr val="FFFF66"/>
                </a:solidFill>
              </a:rPr>
              <a:t>y</a:t>
            </a:r>
          </a:p>
        </p:txBody>
      </p:sp>
      <p:sp>
        <p:nvSpPr>
          <p:cNvPr id="7187" name="Text Box 27"/>
          <p:cNvSpPr txBox="1">
            <a:spLocks noChangeArrowheads="1"/>
          </p:cNvSpPr>
          <p:nvPr/>
        </p:nvSpPr>
        <p:spPr bwMode="auto">
          <a:xfrm>
            <a:off x="1427163" y="225425"/>
            <a:ext cx="447675" cy="457200"/>
          </a:xfrm>
          <a:prstGeom prst="rect">
            <a:avLst/>
          </a:prstGeom>
          <a:gradFill rotWithShape="1">
            <a:gsLst>
              <a:gs pos="0">
                <a:srgbClr val="037C03"/>
              </a:gs>
              <a:gs pos="100000">
                <a:srgbClr val="013901"/>
              </a:gs>
            </a:gsLst>
            <a:path path="shape">
              <a:fillToRect l="50000" t="50000" r="50000" b="50000"/>
            </a:path>
          </a:gradFill>
          <a:ln w="12700">
            <a:noFill/>
            <a:miter lim="800000"/>
            <a:headEnd/>
            <a:tailEnd/>
          </a:ln>
        </p:spPr>
        <p:txBody>
          <a:bodyPr>
            <a:spAutoFit/>
          </a:bodyPr>
          <a:lstStyle/>
          <a:p>
            <a:pPr algn="ctr" eaLnBrk="0" hangingPunct="0"/>
            <a:r>
              <a:rPr lang="en-GB" sz="2400" b="0" i="1">
                <a:solidFill>
                  <a:srgbClr val="FFFF66"/>
                </a:solidFill>
              </a:rPr>
              <a:t>y</a:t>
            </a:r>
          </a:p>
        </p:txBody>
      </p:sp>
      <p:sp>
        <p:nvSpPr>
          <p:cNvPr id="7188" name="Line 28"/>
          <p:cNvSpPr>
            <a:spLocks noChangeShapeType="1"/>
          </p:cNvSpPr>
          <p:nvPr/>
        </p:nvSpPr>
        <p:spPr bwMode="auto">
          <a:xfrm flipH="1">
            <a:off x="1871663" y="1470025"/>
            <a:ext cx="1295400" cy="457200"/>
          </a:xfrm>
          <a:prstGeom prst="line">
            <a:avLst/>
          </a:prstGeom>
          <a:noFill/>
          <a:ln w="28575">
            <a:solidFill>
              <a:schemeClr val="tx1"/>
            </a:solidFill>
            <a:round/>
            <a:headEnd/>
            <a:tailEnd type="triangle" w="med" len="med"/>
          </a:ln>
        </p:spPr>
        <p:txBody>
          <a:bodyPr wrap="none" anchor="ctr"/>
          <a:lstStyle/>
          <a:p>
            <a:endParaRPr lang="en-US"/>
          </a:p>
        </p:txBody>
      </p:sp>
      <p:sp>
        <p:nvSpPr>
          <p:cNvPr id="7189" name="Text Box 29"/>
          <p:cNvSpPr txBox="1">
            <a:spLocks noChangeArrowheads="1"/>
          </p:cNvSpPr>
          <p:nvPr/>
        </p:nvSpPr>
        <p:spPr bwMode="auto">
          <a:xfrm>
            <a:off x="1243013" y="1747838"/>
            <a:ext cx="804862" cy="581025"/>
          </a:xfrm>
          <a:prstGeom prst="rect">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p>
            <a:pPr algn="ctr" eaLnBrk="0" hangingPunct="0"/>
            <a:r>
              <a:rPr lang="en-US" sz="1600" b="0"/>
              <a:t>activity</a:t>
            </a:r>
          </a:p>
          <a:p>
            <a:pPr algn="ctr" eaLnBrk="0" hangingPunct="0"/>
            <a:r>
              <a:rPr lang="en-US" sz="1600" b="0" i="1"/>
              <a:t>x</a:t>
            </a:r>
            <a:r>
              <a:rPr lang="en-US" sz="1600" b="0" baseline="-25000"/>
              <a:t>1</a:t>
            </a:r>
            <a:r>
              <a:rPr lang="en-US" sz="1600" b="0"/>
              <a:t>(</a:t>
            </a:r>
            <a:r>
              <a:rPr lang="en-US" sz="1600" b="0" i="1"/>
              <a:t>t</a:t>
            </a:r>
            <a:r>
              <a:rPr lang="en-US" sz="1600" b="0"/>
              <a:t>)</a:t>
            </a:r>
          </a:p>
        </p:txBody>
      </p:sp>
      <p:sp>
        <p:nvSpPr>
          <p:cNvPr id="7190" name="Text Box 30"/>
          <p:cNvSpPr txBox="1">
            <a:spLocks noChangeArrowheads="1"/>
          </p:cNvSpPr>
          <p:nvPr/>
        </p:nvSpPr>
        <p:spPr bwMode="auto">
          <a:xfrm>
            <a:off x="3071813" y="1214438"/>
            <a:ext cx="804862" cy="581025"/>
          </a:xfrm>
          <a:prstGeom prst="rect">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p>
            <a:pPr algn="ctr" eaLnBrk="0" hangingPunct="0"/>
            <a:r>
              <a:rPr lang="en-US" sz="1600" b="0"/>
              <a:t>activity</a:t>
            </a:r>
          </a:p>
          <a:p>
            <a:pPr algn="ctr" eaLnBrk="0" hangingPunct="0"/>
            <a:r>
              <a:rPr lang="en-US" sz="1600" b="0" i="1"/>
              <a:t>x</a:t>
            </a:r>
            <a:r>
              <a:rPr lang="en-US" sz="1600" b="0" baseline="-25000"/>
              <a:t>2</a:t>
            </a:r>
            <a:r>
              <a:rPr lang="en-US" sz="1600" b="0"/>
              <a:t>(</a:t>
            </a:r>
            <a:r>
              <a:rPr lang="en-US" sz="1600" b="0" i="1"/>
              <a:t>t</a:t>
            </a:r>
            <a:r>
              <a:rPr lang="en-US" sz="1600" b="0"/>
              <a:t>)</a:t>
            </a:r>
          </a:p>
        </p:txBody>
      </p:sp>
      <p:sp>
        <p:nvSpPr>
          <p:cNvPr id="7191" name="Line 31"/>
          <p:cNvSpPr>
            <a:spLocks noChangeShapeType="1"/>
          </p:cNvSpPr>
          <p:nvPr/>
        </p:nvSpPr>
        <p:spPr bwMode="auto">
          <a:xfrm flipH="1" flipV="1">
            <a:off x="3852863" y="1393825"/>
            <a:ext cx="457200" cy="304800"/>
          </a:xfrm>
          <a:prstGeom prst="line">
            <a:avLst/>
          </a:prstGeom>
          <a:noFill/>
          <a:ln w="28575">
            <a:solidFill>
              <a:schemeClr val="tx1"/>
            </a:solidFill>
            <a:round/>
            <a:headEnd/>
            <a:tailEnd type="triangle" w="med" len="med"/>
          </a:ln>
        </p:spPr>
        <p:txBody>
          <a:bodyPr wrap="none" anchor="ctr"/>
          <a:lstStyle/>
          <a:p>
            <a:endParaRPr lang="en-US"/>
          </a:p>
        </p:txBody>
      </p:sp>
      <p:sp>
        <p:nvSpPr>
          <p:cNvPr id="7192" name="Text Box 32"/>
          <p:cNvSpPr txBox="1">
            <a:spLocks noChangeArrowheads="1"/>
          </p:cNvSpPr>
          <p:nvPr/>
        </p:nvSpPr>
        <p:spPr bwMode="auto">
          <a:xfrm>
            <a:off x="4214813" y="1519238"/>
            <a:ext cx="804862" cy="581025"/>
          </a:xfrm>
          <a:prstGeom prst="rect">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p>
            <a:pPr algn="ctr" eaLnBrk="0" hangingPunct="0"/>
            <a:r>
              <a:rPr lang="en-US" sz="1600" b="0"/>
              <a:t>activity</a:t>
            </a:r>
          </a:p>
          <a:p>
            <a:pPr algn="ctr" eaLnBrk="0" hangingPunct="0"/>
            <a:r>
              <a:rPr lang="en-US" sz="1600" b="0" i="1"/>
              <a:t>x</a:t>
            </a:r>
            <a:r>
              <a:rPr lang="en-US" sz="1600" b="0" baseline="-25000"/>
              <a:t>3</a:t>
            </a:r>
            <a:r>
              <a:rPr lang="en-US" sz="1600" b="0"/>
              <a:t>(</a:t>
            </a:r>
            <a:r>
              <a:rPr lang="en-US" sz="1600" b="0" i="1"/>
              <a:t>t</a:t>
            </a:r>
            <a:r>
              <a:rPr lang="en-US" sz="1600" b="0"/>
              <a:t>)</a:t>
            </a:r>
          </a:p>
        </p:txBody>
      </p:sp>
      <p:sp>
        <p:nvSpPr>
          <p:cNvPr id="7193" name="Text Box 33"/>
          <p:cNvSpPr txBox="1">
            <a:spLocks noChangeArrowheads="1"/>
          </p:cNvSpPr>
          <p:nvPr/>
        </p:nvSpPr>
        <p:spPr bwMode="auto">
          <a:xfrm>
            <a:off x="3919538" y="2098675"/>
            <a:ext cx="1470025" cy="822325"/>
          </a:xfrm>
          <a:prstGeom prst="rect">
            <a:avLst/>
          </a:prstGeom>
          <a:noFill/>
          <a:ln w="12700">
            <a:noFill/>
            <a:miter lim="800000"/>
            <a:headEnd/>
            <a:tailEnd/>
          </a:ln>
        </p:spPr>
        <p:txBody>
          <a:bodyPr wrap="none">
            <a:spAutoFit/>
          </a:bodyPr>
          <a:lstStyle/>
          <a:p>
            <a:pPr eaLnBrk="0" hangingPunct="0"/>
            <a:r>
              <a:rPr lang="en-GB" sz="2400">
                <a:solidFill>
                  <a:srgbClr val="FF9900"/>
                </a:solidFill>
              </a:rPr>
              <a:t>neuronal</a:t>
            </a:r>
          </a:p>
          <a:p>
            <a:pPr eaLnBrk="0" hangingPunct="0"/>
            <a:r>
              <a:rPr lang="en-GB" sz="2400">
                <a:solidFill>
                  <a:srgbClr val="FF9900"/>
                </a:solidFill>
              </a:rPr>
              <a:t>states</a:t>
            </a:r>
            <a:endParaRPr lang="en-US" sz="2400">
              <a:solidFill>
                <a:srgbClr val="FF9900"/>
              </a:solidFill>
              <a:cs typeface="Arial" charset="0"/>
            </a:endParaRPr>
          </a:p>
        </p:txBody>
      </p:sp>
      <p:sp>
        <p:nvSpPr>
          <p:cNvPr id="7194" name="Line 34"/>
          <p:cNvSpPr>
            <a:spLocks noChangeShapeType="1"/>
          </p:cNvSpPr>
          <p:nvPr/>
        </p:nvSpPr>
        <p:spPr bwMode="auto">
          <a:xfrm flipV="1">
            <a:off x="2100263" y="1774825"/>
            <a:ext cx="2133600" cy="152400"/>
          </a:xfrm>
          <a:prstGeom prst="line">
            <a:avLst/>
          </a:prstGeom>
          <a:noFill/>
          <a:ln w="28575">
            <a:solidFill>
              <a:schemeClr val="tx1"/>
            </a:solidFill>
            <a:round/>
            <a:headEnd/>
            <a:tailEnd type="triangle" w="med" len="med"/>
          </a:ln>
        </p:spPr>
        <p:txBody>
          <a:bodyPr wrap="none" anchor="ctr"/>
          <a:lstStyle/>
          <a:p>
            <a:endParaRPr lang="en-US"/>
          </a:p>
        </p:txBody>
      </p:sp>
      <p:sp>
        <p:nvSpPr>
          <p:cNvPr id="7195" name="Line 35"/>
          <p:cNvSpPr>
            <a:spLocks noChangeShapeType="1"/>
          </p:cNvSpPr>
          <p:nvPr/>
        </p:nvSpPr>
        <p:spPr bwMode="auto">
          <a:xfrm flipH="1">
            <a:off x="1793875" y="2284413"/>
            <a:ext cx="0" cy="1720850"/>
          </a:xfrm>
          <a:prstGeom prst="line">
            <a:avLst/>
          </a:prstGeom>
          <a:noFill/>
          <a:ln w="28575">
            <a:solidFill>
              <a:schemeClr val="tx1"/>
            </a:solidFill>
            <a:round/>
            <a:headEnd type="triangle" w="med" len="med"/>
            <a:tailEnd type="none" w="lg" len="lg"/>
          </a:ln>
        </p:spPr>
        <p:txBody>
          <a:bodyPr/>
          <a:lstStyle/>
          <a:p>
            <a:endParaRPr lang="en-US"/>
          </a:p>
        </p:txBody>
      </p:sp>
      <p:sp>
        <p:nvSpPr>
          <p:cNvPr id="7196" name="Line 36"/>
          <p:cNvSpPr>
            <a:spLocks noChangeShapeType="1"/>
          </p:cNvSpPr>
          <p:nvPr/>
        </p:nvSpPr>
        <p:spPr bwMode="auto">
          <a:xfrm flipV="1">
            <a:off x="2624138" y="1892300"/>
            <a:ext cx="0" cy="1128713"/>
          </a:xfrm>
          <a:prstGeom prst="line">
            <a:avLst/>
          </a:prstGeom>
          <a:noFill/>
          <a:ln w="28575">
            <a:solidFill>
              <a:schemeClr val="tx1"/>
            </a:solidFill>
            <a:round/>
            <a:headEnd/>
            <a:tailEnd type="oval" w="med" len="med"/>
          </a:ln>
        </p:spPr>
        <p:txBody>
          <a:bodyPr/>
          <a:lstStyle/>
          <a:p>
            <a:endParaRPr lang="en-US"/>
          </a:p>
        </p:txBody>
      </p:sp>
      <p:grpSp>
        <p:nvGrpSpPr>
          <p:cNvPr id="7197" name="Group 37"/>
          <p:cNvGrpSpPr>
            <a:grpSpLocks/>
          </p:cNvGrpSpPr>
          <p:nvPr/>
        </p:nvGrpSpPr>
        <p:grpSpPr bwMode="auto">
          <a:xfrm>
            <a:off x="542925" y="3857625"/>
            <a:ext cx="2216150" cy="1568450"/>
            <a:chOff x="475" y="2951"/>
            <a:chExt cx="1396" cy="988"/>
          </a:xfrm>
        </p:grpSpPr>
        <p:sp>
          <p:nvSpPr>
            <p:cNvPr id="7211" name="Text Box 38"/>
            <p:cNvSpPr txBox="1">
              <a:spLocks noChangeArrowheads="1"/>
            </p:cNvSpPr>
            <p:nvPr/>
          </p:nvSpPr>
          <p:spPr bwMode="auto">
            <a:xfrm>
              <a:off x="1728" y="3766"/>
              <a:ext cx="143" cy="173"/>
            </a:xfrm>
            <a:prstGeom prst="rect">
              <a:avLst/>
            </a:prstGeom>
            <a:noFill/>
            <a:ln w="12700">
              <a:noFill/>
              <a:miter lim="800000"/>
              <a:headEnd/>
              <a:tailEnd/>
            </a:ln>
          </p:spPr>
          <p:txBody>
            <a:bodyPr wrap="none">
              <a:spAutoFit/>
            </a:bodyPr>
            <a:lstStyle/>
            <a:p>
              <a:pPr eaLnBrk="0" hangingPunct="0"/>
              <a:r>
                <a:rPr lang="en-US" sz="1200" b="0"/>
                <a:t>t</a:t>
              </a:r>
            </a:p>
          </p:txBody>
        </p:sp>
        <p:pic>
          <p:nvPicPr>
            <p:cNvPr id="7212" name="Picture 39" descr="inputs_ER"/>
            <p:cNvPicPr>
              <a:picLocks noChangeArrowheads="1"/>
            </p:cNvPicPr>
            <p:nvPr/>
          </p:nvPicPr>
          <p:blipFill>
            <a:blip r:embed="rId7" cstate="print"/>
            <a:srcRect/>
            <a:stretch>
              <a:fillRect/>
            </a:stretch>
          </p:blipFill>
          <p:spPr bwMode="auto">
            <a:xfrm>
              <a:off x="475" y="3317"/>
              <a:ext cx="1315" cy="567"/>
            </a:xfrm>
            <a:prstGeom prst="rect">
              <a:avLst/>
            </a:prstGeom>
            <a:noFill/>
            <a:ln w="9525">
              <a:noFill/>
              <a:miter lim="800000"/>
              <a:headEnd/>
              <a:tailEnd/>
            </a:ln>
          </p:spPr>
        </p:pic>
        <p:sp>
          <p:nvSpPr>
            <p:cNvPr id="7213" name="Text Box 40"/>
            <p:cNvSpPr txBox="1">
              <a:spLocks noChangeArrowheads="1"/>
            </p:cNvSpPr>
            <p:nvPr/>
          </p:nvSpPr>
          <p:spPr bwMode="auto">
            <a:xfrm>
              <a:off x="655" y="2951"/>
              <a:ext cx="671" cy="366"/>
            </a:xfrm>
            <a:prstGeom prst="rect">
              <a:avLst/>
            </a:prstGeom>
            <a:noFill/>
            <a:ln w="12700">
              <a:noFill/>
              <a:miter lim="800000"/>
              <a:headEnd/>
              <a:tailEnd/>
            </a:ln>
          </p:spPr>
          <p:txBody>
            <a:bodyPr wrap="none">
              <a:spAutoFit/>
            </a:bodyPr>
            <a:lstStyle/>
            <a:p>
              <a:pPr eaLnBrk="0" hangingPunct="0"/>
              <a:r>
                <a:rPr lang="en-GB" sz="1600" b="0"/>
                <a:t>driving</a:t>
              </a:r>
              <a:endParaRPr lang="en-US" sz="1600" b="0"/>
            </a:p>
            <a:p>
              <a:pPr eaLnBrk="0" hangingPunct="0"/>
              <a:r>
                <a:rPr lang="en-US" sz="1600" b="0"/>
                <a:t>input </a:t>
              </a:r>
              <a:r>
                <a:rPr lang="en-US" sz="1600" b="0" i="1"/>
                <a:t>u</a:t>
              </a:r>
              <a:r>
                <a:rPr lang="en-US" sz="1600" b="0" baseline="-25000"/>
                <a:t>1</a:t>
              </a:r>
              <a:r>
                <a:rPr lang="en-US" sz="1600" b="0"/>
                <a:t>(</a:t>
              </a:r>
              <a:r>
                <a:rPr lang="en-US" sz="1600" b="0" i="1"/>
                <a:t>t</a:t>
              </a:r>
              <a:r>
                <a:rPr lang="en-US" sz="1600" b="0"/>
                <a:t>)</a:t>
              </a:r>
            </a:p>
          </p:txBody>
        </p:sp>
        <p:sp>
          <p:nvSpPr>
            <p:cNvPr id="7214" name="Line 41"/>
            <p:cNvSpPr>
              <a:spLocks noChangeShapeType="1"/>
            </p:cNvSpPr>
            <p:nvPr/>
          </p:nvSpPr>
          <p:spPr bwMode="auto">
            <a:xfrm>
              <a:off x="643" y="3862"/>
              <a:ext cx="1134" cy="0"/>
            </a:xfrm>
            <a:prstGeom prst="line">
              <a:avLst/>
            </a:prstGeom>
            <a:noFill/>
            <a:ln w="12700">
              <a:solidFill>
                <a:schemeClr val="tx1"/>
              </a:solidFill>
              <a:round/>
              <a:headEnd/>
              <a:tailEnd type="triangle" w="med" len="med"/>
            </a:ln>
          </p:spPr>
          <p:txBody>
            <a:bodyPr/>
            <a:lstStyle/>
            <a:p>
              <a:endParaRPr lang="en-US"/>
            </a:p>
          </p:txBody>
        </p:sp>
      </p:grpSp>
      <p:grpSp>
        <p:nvGrpSpPr>
          <p:cNvPr id="7198" name="Group 42"/>
          <p:cNvGrpSpPr>
            <a:grpSpLocks/>
          </p:cNvGrpSpPr>
          <p:nvPr/>
        </p:nvGrpSpPr>
        <p:grpSpPr bwMode="auto">
          <a:xfrm>
            <a:off x="1903413" y="2992438"/>
            <a:ext cx="2193925" cy="1212850"/>
            <a:chOff x="1486" y="2455"/>
            <a:chExt cx="1382" cy="764"/>
          </a:xfrm>
        </p:grpSpPr>
        <p:grpSp>
          <p:nvGrpSpPr>
            <p:cNvPr id="7206" name="Group 43"/>
            <p:cNvGrpSpPr>
              <a:grpSpLocks/>
            </p:cNvGrpSpPr>
            <p:nvPr/>
          </p:nvGrpSpPr>
          <p:grpSpPr bwMode="auto">
            <a:xfrm>
              <a:off x="1486" y="2455"/>
              <a:ext cx="1360" cy="703"/>
              <a:chOff x="1486" y="2455"/>
              <a:chExt cx="1360" cy="703"/>
            </a:xfrm>
          </p:grpSpPr>
          <p:pic>
            <p:nvPicPr>
              <p:cNvPr id="7209" name="Picture 44" descr="inputs_blocked"/>
              <p:cNvPicPr>
                <a:picLocks noChangeArrowheads="1"/>
              </p:cNvPicPr>
              <p:nvPr/>
            </p:nvPicPr>
            <p:blipFill>
              <a:blip r:embed="rId8" cstate="print"/>
              <a:srcRect/>
              <a:stretch>
                <a:fillRect/>
              </a:stretch>
            </p:blipFill>
            <p:spPr bwMode="auto">
              <a:xfrm>
                <a:off x="1486" y="2591"/>
                <a:ext cx="1360" cy="567"/>
              </a:xfrm>
              <a:prstGeom prst="rect">
                <a:avLst/>
              </a:prstGeom>
              <a:noFill/>
              <a:ln w="9525">
                <a:noFill/>
                <a:miter lim="800000"/>
                <a:headEnd/>
                <a:tailEnd/>
              </a:ln>
            </p:spPr>
          </p:pic>
          <p:sp>
            <p:nvSpPr>
              <p:cNvPr id="7210" name="Text Box 45"/>
              <p:cNvSpPr txBox="1">
                <a:spLocks noChangeArrowheads="1"/>
              </p:cNvSpPr>
              <p:nvPr/>
            </p:nvSpPr>
            <p:spPr bwMode="auto">
              <a:xfrm>
                <a:off x="1856" y="2455"/>
                <a:ext cx="749" cy="366"/>
              </a:xfrm>
              <a:prstGeom prst="rect">
                <a:avLst/>
              </a:prstGeom>
              <a:noFill/>
              <a:ln w="12700">
                <a:noFill/>
                <a:miter lim="800000"/>
                <a:headEnd/>
                <a:tailEnd/>
              </a:ln>
            </p:spPr>
            <p:txBody>
              <a:bodyPr wrap="none">
                <a:spAutoFit/>
              </a:bodyPr>
              <a:lstStyle/>
              <a:p>
                <a:pPr eaLnBrk="0" hangingPunct="0"/>
                <a:r>
                  <a:rPr lang="en-GB" sz="1600" b="0"/>
                  <a:t>modulatory</a:t>
                </a:r>
                <a:endParaRPr lang="en-US" sz="1600" b="0"/>
              </a:p>
              <a:p>
                <a:pPr eaLnBrk="0" hangingPunct="0"/>
                <a:r>
                  <a:rPr lang="en-US" sz="1600" b="0"/>
                  <a:t>input </a:t>
                </a:r>
                <a:r>
                  <a:rPr lang="en-US" sz="1600" b="0" i="1"/>
                  <a:t>u</a:t>
                </a:r>
                <a:r>
                  <a:rPr lang="en-US" sz="1600" b="0" baseline="-25000"/>
                  <a:t>2</a:t>
                </a:r>
                <a:r>
                  <a:rPr lang="en-US" sz="1600" b="0"/>
                  <a:t>(</a:t>
                </a:r>
                <a:r>
                  <a:rPr lang="en-US" sz="1600" b="0" i="1"/>
                  <a:t>t</a:t>
                </a:r>
                <a:r>
                  <a:rPr lang="en-US" sz="1600" b="0"/>
                  <a:t>)</a:t>
                </a:r>
              </a:p>
            </p:txBody>
          </p:sp>
        </p:grpSp>
        <p:sp>
          <p:nvSpPr>
            <p:cNvPr id="7207" name="Line 46"/>
            <p:cNvSpPr>
              <a:spLocks noChangeShapeType="1"/>
            </p:cNvSpPr>
            <p:nvPr/>
          </p:nvSpPr>
          <p:spPr bwMode="auto">
            <a:xfrm>
              <a:off x="1635" y="3134"/>
              <a:ext cx="1134" cy="0"/>
            </a:xfrm>
            <a:prstGeom prst="line">
              <a:avLst/>
            </a:prstGeom>
            <a:noFill/>
            <a:ln w="12700">
              <a:solidFill>
                <a:schemeClr val="tx1"/>
              </a:solidFill>
              <a:round/>
              <a:headEnd/>
              <a:tailEnd type="triangle" w="med" len="med"/>
            </a:ln>
          </p:spPr>
          <p:txBody>
            <a:bodyPr/>
            <a:lstStyle/>
            <a:p>
              <a:endParaRPr lang="en-US"/>
            </a:p>
          </p:txBody>
        </p:sp>
        <p:sp>
          <p:nvSpPr>
            <p:cNvPr id="7208" name="Text Box 47"/>
            <p:cNvSpPr txBox="1">
              <a:spLocks noChangeArrowheads="1"/>
            </p:cNvSpPr>
            <p:nvPr/>
          </p:nvSpPr>
          <p:spPr bwMode="auto">
            <a:xfrm>
              <a:off x="2725" y="3046"/>
              <a:ext cx="143" cy="173"/>
            </a:xfrm>
            <a:prstGeom prst="rect">
              <a:avLst/>
            </a:prstGeom>
            <a:noFill/>
            <a:ln w="12700">
              <a:noFill/>
              <a:miter lim="800000"/>
              <a:headEnd/>
              <a:tailEnd/>
            </a:ln>
          </p:spPr>
          <p:txBody>
            <a:bodyPr wrap="none">
              <a:spAutoFit/>
            </a:bodyPr>
            <a:lstStyle/>
            <a:p>
              <a:pPr eaLnBrk="0" hangingPunct="0"/>
              <a:r>
                <a:rPr lang="en-US" sz="1200" b="0"/>
                <a:t>t</a:t>
              </a:r>
            </a:p>
          </p:txBody>
        </p:sp>
      </p:grpSp>
      <p:cxnSp>
        <p:nvCxnSpPr>
          <p:cNvPr id="7200" name="AutoShape 49"/>
          <p:cNvCxnSpPr>
            <a:cxnSpLocks noChangeShapeType="1"/>
            <a:stCxn id="7189" idx="1"/>
            <a:endCxn id="7189" idx="0"/>
          </p:cNvCxnSpPr>
          <p:nvPr/>
        </p:nvCxnSpPr>
        <p:spPr bwMode="auto">
          <a:xfrm rot="10800000" flipH="1">
            <a:off x="1243013" y="1747838"/>
            <a:ext cx="403225" cy="290512"/>
          </a:xfrm>
          <a:prstGeom prst="curvedConnector4">
            <a:avLst>
              <a:gd name="adj1" fmla="val -56694"/>
              <a:gd name="adj2" fmla="val 178690"/>
            </a:avLst>
          </a:prstGeom>
          <a:noFill/>
          <a:ln w="28575">
            <a:solidFill>
              <a:srgbClr val="FF9900"/>
            </a:solidFill>
            <a:round/>
            <a:headEnd/>
            <a:tailEnd type="triangle" w="med" len="med"/>
          </a:ln>
        </p:spPr>
      </p:cxnSp>
      <p:sp>
        <p:nvSpPr>
          <p:cNvPr id="7201" name="Text Box 50"/>
          <p:cNvSpPr txBox="1">
            <a:spLocks noChangeArrowheads="1"/>
          </p:cNvSpPr>
          <p:nvPr/>
        </p:nvSpPr>
        <p:spPr bwMode="auto">
          <a:xfrm>
            <a:off x="1047750" y="1009650"/>
            <a:ext cx="379413" cy="519113"/>
          </a:xfrm>
          <a:prstGeom prst="rect">
            <a:avLst/>
          </a:prstGeom>
          <a:noFill/>
          <a:ln w="9525" algn="ctr">
            <a:noFill/>
            <a:miter lim="800000"/>
            <a:headEnd/>
            <a:tailEnd/>
          </a:ln>
        </p:spPr>
        <p:txBody>
          <a:bodyPr wrap="none">
            <a:spAutoFit/>
          </a:bodyPr>
          <a:lstStyle/>
          <a:p>
            <a:pPr eaLnBrk="0" hangingPunct="0">
              <a:spcBef>
                <a:spcPct val="50000"/>
              </a:spcBef>
            </a:pPr>
            <a:r>
              <a:rPr lang="en-GB" sz="2800">
                <a:solidFill>
                  <a:srgbClr val="FF9900"/>
                </a:solidFill>
                <a:sym typeface="Symbol" pitchFamily="18" charset="2"/>
              </a:rPr>
              <a:t></a:t>
            </a:r>
          </a:p>
        </p:txBody>
      </p:sp>
      <p:sp>
        <p:nvSpPr>
          <p:cNvPr id="7202" name="Text Box 51"/>
          <p:cNvSpPr txBox="1">
            <a:spLocks noChangeArrowheads="1"/>
          </p:cNvSpPr>
          <p:nvPr/>
        </p:nvSpPr>
        <p:spPr bwMode="auto">
          <a:xfrm>
            <a:off x="4856163" y="860425"/>
            <a:ext cx="379412" cy="519113"/>
          </a:xfrm>
          <a:prstGeom prst="rect">
            <a:avLst/>
          </a:prstGeom>
          <a:noFill/>
          <a:ln w="9525" algn="ctr">
            <a:noFill/>
            <a:miter lim="800000"/>
            <a:headEnd/>
            <a:tailEnd/>
          </a:ln>
        </p:spPr>
        <p:txBody>
          <a:bodyPr wrap="none">
            <a:spAutoFit/>
          </a:bodyPr>
          <a:lstStyle/>
          <a:p>
            <a:pPr eaLnBrk="0" hangingPunct="0">
              <a:spcBef>
                <a:spcPct val="50000"/>
              </a:spcBef>
            </a:pPr>
            <a:r>
              <a:rPr lang="en-GB" sz="2800">
                <a:solidFill>
                  <a:srgbClr val="FF9900"/>
                </a:solidFill>
                <a:sym typeface="Symbol" pitchFamily="18" charset="2"/>
              </a:rPr>
              <a:t></a:t>
            </a:r>
          </a:p>
        </p:txBody>
      </p:sp>
      <p:sp>
        <p:nvSpPr>
          <p:cNvPr id="7203" name="Text Box 52"/>
          <p:cNvSpPr txBox="1">
            <a:spLocks noChangeArrowheads="1"/>
          </p:cNvSpPr>
          <p:nvPr/>
        </p:nvSpPr>
        <p:spPr bwMode="auto">
          <a:xfrm>
            <a:off x="2795588" y="573088"/>
            <a:ext cx="379412" cy="519112"/>
          </a:xfrm>
          <a:prstGeom prst="rect">
            <a:avLst/>
          </a:prstGeom>
          <a:noFill/>
          <a:ln w="9525" algn="ctr">
            <a:noFill/>
            <a:miter lim="800000"/>
            <a:headEnd/>
            <a:tailEnd/>
          </a:ln>
        </p:spPr>
        <p:txBody>
          <a:bodyPr wrap="none">
            <a:spAutoFit/>
          </a:bodyPr>
          <a:lstStyle/>
          <a:p>
            <a:pPr eaLnBrk="0" hangingPunct="0">
              <a:spcBef>
                <a:spcPct val="50000"/>
              </a:spcBef>
            </a:pPr>
            <a:r>
              <a:rPr lang="en-GB" sz="2800">
                <a:solidFill>
                  <a:srgbClr val="FF9900"/>
                </a:solidFill>
                <a:sym typeface="Symbol" pitchFamily="18" charset="2"/>
              </a:rPr>
              <a:t></a:t>
            </a:r>
          </a:p>
        </p:txBody>
      </p:sp>
      <p:cxnSp>
        <p:nvCxnSpPr>
          <p:cNvPr id="7204" name="AutoShape 53"/>
          <p:cNvCxnSpPr>
            <a:cxnSpLocks noChangeShapeType="1"/>
            <a:endCxn id="7192" idx="0"/>
          </p:cNvCxnSpPr>
          <p:nvPr/>
        </p:nvCxnSpPr>
        <p:spPr bwMode="auto">
          <a:xfrm rot="10800000">
            <a:off x="4618038" y="1519238"/>
            <a:ext cx="392112" cy="290512"/>
          </a:xfrm>
          <a:prstGeom prst="curvedConnector4">
            <a:avLst>
              <a:gd name="adj1" fmla="val -57898"/>
              <a:gd name="adj2" fmla="val 178690"/>
            </a:avLst>
          </a:prstGeom>
          <a:noFill/>
          <a:ln w="28575">
            <a:solidFill>
              <a:srgbClr val="FF9900"/>
            </a:solidFill>
            <a:round/>
            <a:headEnd/>
            <a:tailEnd type="triangle" w="med" len="med"/>
          </a:ln>
        </p:spPr>
      </p:cxnSp>
      <p:cxnSp>
        <p:nvCxnSpPr>
          <p:cNvPr id="7205" name="AutoShape 54"/>
          <p:cNvCxnSpPr>
            <a:cxnSpLocks noChangeShapeType="1"/>
            <a:stCxn id="7190" idx="1"/>
            <a:endCxn id="7190" idx="0"/>
          </p:cNvCxnSpPr>
          <p:nvPr/>
        </p:nvCxnSpPr>
        <p:spPr bwMode="auto">
          <a:xfrm rot="10800000" flipH="1">
            <a:off x="3071813" y="1214438"/>
            <a:ext cx="403225" cy="290512"/>
          </a:xfrm>
          <a:prstGeom prst="curvedConnector4">
            <a:avLst>
              <a:gd name="adj1" fmla="val -56694"/>
              <a:gd name="adj2" fmla="val 178690"/>
            </a:avLst>
          </a:prstGeom>
          <a:noFill/>
          <a:ln w="28575">
            <a:solidFill>
              <a:srgbClr val="FF9900"/>
            </a:solidFill>
            <a:round/>
            <a:headEnd/>
            <a:tailEnd type="triangle" w="med" len="med"/>
          </a:ln>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animBg="1"/>
      <p:bldP spid="7176" grpId="0" animBg="1"/>
      <p:bldP spid="7178" grpId="0"/>
      <p:bldP spid="7184" grpId="0"/>
      <p:bldP spid="7185" grpId="0" animBg="1"/>
      <p:bldP spid="7186" grpId="0" animBg="1"/>
      <p:bldP spid="718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69938" y="222250"/>
            <a:ext cx="8743950" cy="868363"/>
          </a:xfrm>
          <a:prstGeom prst="rect">
            <a:avLst/>
          </a:prstGeom>
          <a:noFill/>
          <a:ln w="9525">
            <a:noFill/>
            <a:miter lim="800000"/>
            <a:headEnd/>
            <a:tailEnd/>
          </a:ln>
        </p:spPr>
        <p:txBody>
          <a:bodyPr lIns="0" tIns="0" rIns="0" bIns="0" anchor="ctr"/>
          <a:lstStyle/>
          <a:p>
            <a:pPr algn="ctr"/>
            <a:r>
              <a:rPr lang="de-DE" sz="3200">
                <a:latin typeface="Arial Unicode MS" pitchFamily="34" charset="-128"/>
              </a:rPr>
              <a:t>Overview</a:t>
            </a:r>
          </a:p>
        </p:txBody>
      </p:sp>
      <p:sp>
        <p:nvSpPr>
          <p:cNvPr id="35843" name="Rectangle 3"/>
          <p:cNvSpPr>
            <a:spLocks noChangeArrowheads="1"/>
          </p:cNvSpPr>
          <p:nvPr/>
        </p:nvSpPr>
        <p:spPr bwMode="auto">
          <a:xfrm>
            <a:off x="822325" y="1250950"/>
            <a:ext cx="9136063" cy="5187950"/>
          </a:xfrm>
          <a:prstGeom prst="rect">
            <a:avLst/>
          </a:prstGeom>
          <a:noFill/>
          <a:ln w="9525">
            <a:noFill/>
            <a:miter lim="800000"/>
            <a:headEnd/>
            <a:tailEnd/>
          </a:ln>
        </p:spPr>
        <p:txBody>
          <a:bodyPr/>
          <a:lstStyle/>
          <a:p>
            <a:pPr marL="342900" indent="-342900">
              <a:spcBef>
                <a:spcPct val="80000"/>
              </a:spcBef>
              <a:buFontTx/>
              <a:buChar char="•"/>
            </a:pPr>
            <a:r>
              <a:rPr lang="de-DE" sz="2400" b="0" dirty="0" smtClean="0">
                <a:latin typeface="Arial Unicode MS" pitchFamily="34" charset="-128"/>
              </a:rPr>
              <a:t>Dynamic </a:t>
            </a:r>
            <a:r>
              <a:rPr lang="de-DE" sz="2400" b="0" dirty="0">
                <a:latin typeface="Arial Unicode MS" pitchFamily="34" charset="-128"/>
              </a:rPr>
              <a:t>causal models (DCMs)</a:t>
            </a:r>
          </a:p>
          <a:p>
            <a:pPr marL="742950" lvl="1" indent="-285750">
              <a:spcBef>
                <a:spcPct val="30000"/>
              </a:spcBef>
              <a:buFontTx/>
              <a:buChar char="–"/>
            </a:pPr>
            <a:r>
              <a:rPr lang="de-DE" sz="2000" b="0" dirty="0">
                <a:latin typeface="Arial Unicode MS" pitchFamily="34" charset="-128"/>
              </a:rPr>
              <a:t>Basic idea</a:t>
            </a:r>
          </a:p>
          <a:p>
            <a:pPr marL="742950" lvl="1" indent="-285750">
              <a:spcBef>
                <a:spcPct val="30000"/>
              </a:spcBef>
              <a:buFontTx/>
              <a:buChar char="–"/>
            </a:pPr>
            <a:r>
              <a:rPr lang="de-DE" sz="2000" b="0" dirty="0">
                <a:latin typeface="Arial Unicode MS" pitchFamily="34" charset="-128"/>
              </a:rPr>
              <a:t>Neural level</a:t>
            </a:r>
          </a:p>
          <a:p>
            <a:pPr marL="742950" lvl="1" indent="-285750">
              <a:spcBef>
                <a:spcPct val="30000"/>
              </a:spcBef>
              <a:buFontTx/>
              <a:buChar char="–"/>
            </a:pPr>
            <a:r>
              <a:rPr lang="de-DE" sz="2000" b="0" dirty="0">
                <a:latin typeface="Arial Unicode MS" pitchFamily="34" charset="-128"/>
              </a:rPr>
              <a:t>Hemodynamic level</a:t>
            </a:r>
          </a:p>
          <a:p>
            <a:pPr marL="742950" lvl="1" indent="-285750">
              <a:spcBef>
                <a:spcPct val="30000"/>
              </a:spcBef>
              <a:buFontTx/>
              <a:buChar char="–"/>
            </a:pPr>
            <a:r>
              <a:rPr lang="de-DE" sz="2000" b="0" dirty="0">
                <a:latin typeface="Arial Unicode MS" pitchFamily="34" charset="-128"/>
              </a:rPr>
              <a:t>Parameter estimation, priors &amp; inference</a:t>
            </a:r>
          </a:p>
          <a:p>
            <a:pPr marL="342900" indent="-342900">
              <a:spcBef>
                <a:spcPct val="80000"/>
              </a:spcBef>
              <a:buFontTx/>
              <a:buChar char="•"/>
            </a:pPr>
            <a:r>
              <a:rPr lang="de-DE" sz="2400" b="0" dirty="0">
                <a:latin typeface="Arial Unicode MS" pitchFamily="34" charset="-128"/>
              </a:rPr>
              <a:t>Applications of DCM to fMRI </a:t>
            </a:r>
            <a:r>
              <a:rPr lang="de-DE" sz="2400" b="0" dirty="0" smtClean="0">
                <a:latin typeface="Arial Unicode MS" pitchFamily="34" charset="-128"/>
              </a:rPr>
              <a:t>data</a:t>
            </a:r>
          </a:p>
          <a:p>
            <a:pPr marL="342900" indent="-342900">
              <a:spcBef>
                <a:spcPct val="80000"/>
              </a:spcBef>
            </a:pPr>
            <a:r>
              <a:rPr lang="de-DE" sz="2000" b="0" dirty="0" smtClean="0">
                <a:latin typeface="Arial Unicode MS" pitchFamily="34" charset="-128"/>
              </a:rPr>
              <a:t>     - Attention to Motion</a:t>
            </a:r>
          </a:p>
          <a:p>
            <a:pPr marL="342900" indent="-342900">
              <a:spcBef>
                <a:spcPct val="80000"/>
              </a:spcBef>
            </a:pPr>
            <a:r>
              <a:rPr lang="de-DE" sz="2000" b="0" dirty="0" smtClean="0">
                <a:latin typeface="Arial Unicode MS" pitchFamily="34" charset="-128"/>
              </a:rPr>
              <a:t>     - The Status Quo Bias</a:t>
            </a:r>
            <a:endParaRPr lang="de-DE" sz="2000" b="0" dirty="0">
              <a:latin typeface="Arial Unicode MS" pitchFamily="34" charset="-128"/>
            </a:endParaRPr>
          </a:p>
          <a:p>
            <a:pPr marL="742950" lvl="1" indent="-285750">
              <a:spcBef>
                <a:spcPct val="80000"/>
              </a:spcBef>
              <a:buFontTx/>
              <a:buChar char="–"/>
            </a:pPr>
            <a:endParaRPr lang="de-DE" sz="2000" b="0" dirty="0">
              <a:latin typeface="Arial Unicode MS" pitchFamily="34" charset="-128"/>
            </a:endParaRPr>
          </a:p>
        </p:txBody>
      </p:sp>
      <p:sp>
        <p:nvSpPr>
          <p:cNvPr id="4" name="Rectangle 4"/>
          <p:cNvSpPr>
            <a:spLocks noChangeArrowheads="1"/>
          </p:cNvSpPr>
          <p:nvPr/>
        </p:nvSpPr>
        <p:spPr bwMode="auto">
          <a:xfrm>
            <a:off x="622846" y="2408018"/>
            <a:ext cx="9001125" cy="442912"/>
          </a:xfrm>
          <a:prstGeom prst="rect">
            <a:avLst/>
          </a:prstGeom>
          <a:noFill/>
          <a:ln w="38100">
            <a:solidFill>
              <a:srgbClr val="3333FF"/>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0178" name="Rectangle 2"/>
          <p:cNvSpPr>
            <a:spLocks noChangeArrowheads="1"/>
          </p:cNvSpPr>
          <p:nvPr/>
        </p:nvSpPr>
        <p:spPr bwMode="auto">
          <a:xfrm>
            <a:off x="3438598" y="1731928"/>
            <a:ext cx="6232525" cy="3321050"/>
          </a:xfrm>
          <a:prstGeom prst="rect">
            <a:avLst/>
          </a:prstGeom>
          <a:noFill/>
          <a:ln w="9525">
            <a:noFill/>
            <a:miter lim="800000"/>
            <a:headEnd/>
            <a:tailEnd/>
          </a:ln>
        </p:spPr>
        <p:txBody>
          <a:bodyPr lIns="0" tIns="0" rIns="0" bIns="0"/>
          <a:lstStyle/>
          <a:p>
            <a:pPr marL="342900" indent="-342900">
              <a:lnSpc>
                <a:spcPct val="110000"/>
              </a:lnSpc>
              <a:spcBef>
                <a:spcPct val="80000"/>
              </a:spcBef>
              <a:buFontTx/>
              <a:buChar char="•"/>
            </a:pPr>
            <a:r>
              <a:rPr lang="en-GB" sz="2000" b="0" dirty="0">
                <a:latin typeface="Arial Unicode MS" pitchFamily="34" charset="-128"/>
              </a:rPr>
              <a:t>Cognitive system is modelled at its underlying </a:t>
            </a:r>
            <a:r>
              <a:rPr lang="en-GB" sz="2000" b="0" u="sng" dirty="0">
                <a:latin typeface="Arial Unicode MS" pitchFamily="34" charset="-128"/>
              </a:rPr>
              <a:t>neuronal level</a:t>
            </a:r>
            <a:r>
              <a:rPr lang="en-GB" sz="2000" b="0" dirty="0">
                <a:latin typeface="Arial Unicode MS" pitchFamily="34" charset="-128"/>
              </a:rPr>
              <a:t> (not directly accessible for </a:t>
            </a:r>
            <a:r>
              <a:rPr lang="en-US" sz="2000" b="0" dirty="0">
                <a:latin typeface="Arial Unicode MS" pitchFamily="34" charset="-128"/>
              </a:rPr>
              <a:t>fMRI)</a:t>
            </a:r>
            <a:r>
              <a:rPr lang="en-GB" sz="2000" b="0" dirty="0">
                <a:latin typeface="Arial Unicode MS" pitchFamily="34" charset="-128"/>
              </a:rPr>
              <a:t>.</a:t>
            </a:r>
          </a:p>
          <a:p>
            <a:pPr marL="342900" indent="-342900">
              <a:lnSpc>
                <a:spcPct val="110000"/>
              </a:lnSpc>
              <a:spcBef>
                <a:spcPct val="80000"/>
              </a:spcBef>
              <a:buFontTx/>
              <a:buChar char="•"/>
            </a:pPr>
            <a:r>
              <a:rPr lang="en-GB" sz="2000" b="0" dirty="0">
                <a:latin typeface="Arial Unicode MS" pitchFamily="34" charset="-128"/>
              </a:rPr>
              <a:t>The modelled neuronal dynamics (</a:t>
            </a:r>
            <a:r>
              <a:rPr lang="en-GB" sz="2400" b="0" dirty="0">
                <a:latin typeface="Times New Roman" pitchFamily="18" charset="0"/>
              </a:rPr>
              <a:t>x</a:t>
            </a:r>
            <a:r>
              <a:rPr lang="en-GB" sz="2000" b="0" dirty="0">
                <a:latin typeface="Arial Unicode MS" pitchFamily="34" charset="-128"/>
              </a:rPr>
              <a:t>) are transformed </a:t>
            </a:r>
            <a:r>
              <a:rPr lang="en-US" sz="2000" b="0" dirty="0">
                <a:latin typeface="Arial Unicode MS" pitchFamily="34" charset="-128"/>
              </a:rPr>
              <a:t>into area-specific BOLD signals (</a:t>
            </a:r>
            <a:r>
              <a:rPr lang="en-US" sz="2400" b="0" dirty="0">
                <a:latin typeface="Times New Roman" pitchFamily="18" charset="0"/>
              </a:rPr>
              <a:t>y</a:t>
            </a:r>
            <a:r>
              <a:rPr lang="en-US" sz="2000" b="0" dirty="0">
                <a:latin typeface="Arial Unicode MS" pitchFamily="34" charset="-128"/>
              </a:rPr>
              <a:t>) </a:t>
            </a:r>
            <a:r>
              <a:rPr lang="en-GB" sz="2000" b="0" dirty="0">
                <a:latin typeface="Arial Unicode MS" pitchFamily="34" charset="-128"/>
              </a:rPr>
              <a:t>by a h</a:t>
            </a:r>
            <a:r>
              <a:rPr lang="en-US" sz="2000" b="0" dirty="0" err="1">
                <a:latin typeface="Arial Unicode MS" pitchFamily="34" charset="-128"/>
              </a:rPr>
              <a:t>emodynamic</a:t>
            </a:r>
            <a:r>
              <a:rPr lang="en-GB" sz="2000" b="0" dirty="0">
                <a:latin typeface="Arial Unicode MS" pitchFamily="34" charset="-128"/>
              </a:rPr>
              <a:t> </a:t>
            </a:r>
            <a:r>
              <a:rPr lang="en-US" sz="2000" b="0" dirty="0">
                <a:latin typeface="Arial Unicode MS" pitchFamily="34" charset="-128"/>
              </a:rPr>
              <a:t>model (</a:t>
            </a:r>
            <a:r>
              <a:rPr lang="el-GR" sz="1800" b="0" dirty="0">
                <a:latin typeface="Arial Unicode MS" pitchFamily="34" charset="-128"/>
                <a:cs typeface="Times New Roman" pitchFamily="18" charset="0"/>
              </a:rPr>
              <a:t>λ</a:t>
            </a:r>
            <a:r>
              <a:rPr lang="en-GB" sz="2000" b="0" dirty="0">
                <a:latin typeface="Arial Unicode MS" pitchFamily="34" charset="-128"/>
              </a:rPr>
              <a:t>)</a:t>
            </a:r>
            <a:r>
              <a:rPr lang="en-US" sz="2000" b="0" dirty="0" smtClean="0">
                <a:latin typeface="Arial Unicode MS" pitchFamily="34" charset="-128"/>
              </a:rPr>
              <a:t>.</a:t>
            </a:r>
          </a:p>
          <a:p>
            <a:pPr marL="342900" indent="-342900">
              <a:lnSpc>
                <a:spcPct val="110000"/>
              </a:lnSpc>
              <a:spcBef>
                <a:spcPct val="80000"/>
              </a:spcBef>
              <a:buFontTx/>
              <a:buChar char="•"/>
            </a:pPr>
            <a:r>
              <a:rPr lang="en-US" sz="2000" b="0" dirty="0" smtClean="0"/>
              <a:t>Overcoming Regional </a:t>
            </a:r>
            <a:r>
              <a:rPr lang="en-US" sz="2000" b="0" dirty="0"/>
              <a:t>variability of the </a:t>
            </a:r>
            <a:r>
              <a:rPr lang="en-US" sz="2000" b="0" dirty="0" err="1" smtClean="0"/>
              <a:t>haemodynamic</a:t>
            </a:r>
            <a:r>
              <a:rPr lang="en-US" sz="2000" b="0" dirty="0" smtClean="0"/>
              <a:t> response</a:t>
            </a:r>
          </a:p>
          <a:p>
            <a:pPr marL="342900" indent="-342900">
              <a:lnSpc>
                <a:spcPct val="110000"/>
              </a:lnSpc>
              <a:spcBef>
                <a:spcPct val="80000"/>
              </a:spcBef>
              <a:buFontTx/>
              <a:buChar char="•"/>
            </a:pPr>
            <a:r>
              <a:rPr lang="en-US" sz="2000" b="0" dirty="0" err="1">
                <a:latin typeface="Arial Unicode MS" pitchFamily="34" charset="-128"/>
              </a:rPr>
              <a:t>i</a:t>
            </a:r>
            <a:r>
              <a:rPr lang="en-US" sz="2000" b="0" dirty="0" err="1" smtClean="0">
                <a:latin typeface="Arial Unicode MS" pitchFamily="34" charset="-128"/>
              </a:rPr>
              <a:t>e</a:t>
            </a:r>
            <a:r>
              <a:rPr lang="en-US" sz="2000" b="0" dirty="0" smtClean="0">
                <a:latin typeface="Arial Unicode MS" pitchFamily="34" charset="-128"/>
              </a:rPr>
              <a:t> DCM not based on temporal precedence at the measurement level</a:t>
            </a:r>
            <a:endParaRPr lang="en-US" sz="2000" b="0" dirty="0">
              <a:latin typeface="Arial Unicode MS" pitchFamily="34" charset="-128"/>
            </a:endParaRPr>
          </a:p>
        </p:txBody>
      </p:sp>
      <p:sp>
        <p:nvSpPr>
          <p:cNvPr id="32774" name="Line 4"/>
          <p:cNvSpPr>
            <a:spLocks noChangeAspect="1" noChangeShapeType="1"/>
          </p:cNvSpPr>
          <p:nvPr/>
        </p:nvSpPr>
        <p:spPr bwMode="auto">
          <a:xfrm flipH="1">
            <a:off x="1715122" y="2415839"/>
            <a:ext cx="0" cy="2926244"/>
          </a:xfrm>
          <a:prstGeom prst="line">
            <a:avLst/>
          </a:prstGeom>
          <a:noFill/>
          <a:ln w="76200">
            <a:solidFill>
              <a:schemeClr val="bg2"/>
            </a:solidFill>
            <a:round/>
            <a:headEnd type="triangle"/>
            <a:tailEnd type="none" w="med" len="med"/>
          </a:ln>
        </p:spPr>
        <p:txBody>
          <a:bodyPr/>
          <a:lstStyle/>
          <a:p>
            <a:endParaRPr lang="en-GB"/>
          </a:p>
        </p:txBody>
      </p:sp>
      <p:sp>
        <p:nvSpPr>
          <p:cNvPr id="32775" name="Rectangle 5"/>
          <p:cNvSpPr>
            <a:spLocks noChangeAspect="1" noChangeArrowheads="1"/>
          </p:cNvSpPr>
          <p:nvPr/>
        </p:nvSpPr>
        <p:spPr bwMode="auto">
          <a:xfrm>
            <a:off x="632447" y="3006388"/>
            <a:ext cx="2159000" cy="1284288"/>
          </a:xfrm>
          <a:prstGeom prst="rect">
            <a:avLst/>
          </a:prstGeom>
          <a:gradFill rotWithShape="1">
            <a:gsLst>
              <a:gs pos="0">
                <a:srgbClr val="808080"/>
              </a:gs>
              <a:gs pos="100000">
                <a:srgbClr val="3B3B3B"/>
              </a:gs>
            </a:gsLst>
            <a:path path="shape">
              <a:fillToRect l="50000" t="50000" r="50000" b="50000"/>
            </a:path>
          </a:gradFill>
          <a:ln w="9525">
            <a:solidFill>
              <a:srgbClr val="000000"/>
            </a:solidFill>
            <a:miter lim="800000"/>
            <a:headEnd/>
            <a:tailEnd/>
          </a:ln>
        </p:spPr>
        <p:txBody>
          <a:bodyPr wrap="none" anchor="ctr"/>
          <a:lstStyle/>
          <a:p>
            <a:pPr algn="ctr" eaLnBrk="0" hangingPunct="0"/>
            <a:r>
              <a:rPr lang="el-GR" sz="4800" b="0">
                <a:solidFill>
                  <a:srgbClr val="FFFFFF"/>
                </a:solidFill>
                <a:latin typeface="Arial Unicode MS" pitchFamily="34" charset="-128"/>
                <a:cs typeface="Times New Roman" pitchFamily="18" charset="0"/>
              </a:rPr>
              <a:t>λ</a:t>
            </a:r>
          </a:p>
        </p:txBody>
      </p:sp>
      <p:sp>
        <p:nvSpPr>
          <p:cNvPr id="32776" name="Text Box 6"/>
          <p:cNvSpPr txBox="1">
            <a:spLocks noChangeAspect="1" noChangeArrowheads="1"/>
          </p:cNvSpPr>
          <p:nvPr/>
        </p:nvSpPr>
        <p:spPr bwMode="auto">
          <a:xfrm>
            <a:off x="1533905" y="5485460"/>
            <a:ext cx="527050" cy="914400"/>
          </a:xfrm>
          <a:prstGeom prst="rect">
            <a:avLst/>
          </a:prstGeom>
          <a:noFill/>
          <a:ln w="9525">
            <a:noFill/>
            <a:miter lim="800000"/>
            <a:headEnd/>
            <a:tailEnd/>
          </a:ln>
        </p:spPr>
        <p:txBody>
          <a:bodyPr wrap="none">
            <a:spAutoFit/>
          </a:bodyPr>
          <a:lstStyle/>
          <a:p>
            <a:pPr eaLnBrk="0" hangingPunct="0"/>
            <a:r>
              <a:rPr lang="en-GB" sz="5400" dirty="0">
                <a:solidFill>
                  <a:srgbClr val="FFCC00"/>
                </a:solidFill>
                <a:latin typeface="Times New Roman" pitchFamily="18" charset="0"/>
                <a:cs typeface="Arial" charset="0"/>
              </a:rPr>
              <a:t>x</a:t>
            </a:r>
            <a:endParaRPr lang="en-US" sz="5400" dirty="0">
              <a:solidFill>
                <a:srgbClr val="FFCC00"/>
              </a:solidFill>
              <a:latin typeface="Times New Roman" pitchFamily="18" charset="0"/>
              <a:cs typeface="Arial" charset="0"/>
            </a:endParaRPr>
          </a:p>
        </p:txBody>
      </p:sp>
      <p:sp>
        <p:nvSpPr>
          <p:cNvPr id="32777" name="Text Box 7"/>
          <p:cNvSpPr txBox="1">
            <a:spLocks noChangeAspect="1" noChangeArrowheads="1"/>
          </p:cNvSpPr>
          <p:nvPr/>
        </p:nvSpPr>
        <p:spPr bwMode="auto">
          <a:xfrm>
            <a:off x="1485057" y="1154915"/>
            <a:ext cx="527050" cy="914400"/>
          </a:xfrm>
          <a:prstGeom prst="rect">
            <a:avLst/>
          </a:prstGeom>
          <a:noFill/>
          <a:ln w="9525">
            <a:noFill/>
            <a:miter lim="800000"/>
            <a:headEnd/>
            <a:tailEnd/>
          </a:ln>
        </p:spPr>
        <p:txBody>
          <a:bodyPr wrap="none">
            <a:spAutoFit/>
          </a:bodyPr>
          <a:lstStyle/>
          <a:p>
            <a:pPr eaLnBrk="0" hangingPunct="0"/>
            <a:r>
              <a:rPr lang="en-GB" sz="5400" dirty="0">
                <a:latin typeface="Times New Roman" pitchFamily="18" charset="0"/>
                <a:cs typeface="Arial" charset="0"/>
              </a:rPr>
              <a:t>y</a:t>
            </a:r>
            <a:endParaRPr lang="en-US" sz="5400" dirty="0">
              <a:latin typeface="Times New Roman" pitchFamily="18" charset="0"/>
              <a:cs typeface="Arial" charset="0"/>
            </a:endParaRPr>
          </a:p>
        </p:txBody>
      </p:sp>
      <p:sp>
        <p:nvSpPr>
          <p:cNvPr id="32772" name="Rectangle 8"/>
          <p:cNvSpPr>
            <a:spLocks noChangeArrowheads="1"/>
          </p:cNvSpPr>
          <p:nvPr/>
        </p:nvSpPr>
        <p:spPr bwMode="auto">
          <a:xfrm>
            <a:off x="465138" y="252413"/>
            <a:ext cx="9358312" cy="854075"/>
          </a:xfrm>
          <a:prstGeom prst="rect">
            <a:avLst/>
          </a:prstGeom>
          <a:noFill/>
          <a:ln w="9525">
            <a:noFill/>
            <a:miter lim="800000"/>
            <a:headEnd/>
            <a:tailEnd/>
          </a:ln>
        </p:spPr>
        <p:txBody>
          <a:bodyPr lIns="0" tIns="0" rIns="0" bIns="0" anchor="ctr">
            <a:spAutoFit/>
          </a:bodyPr>
          <a:lstStyle/>
          <a:p>
            <a:pPr algn="ctr">
              <a:spcBef>
                <a:spcPct val="50000"/>
              </a:spcBef>
              <a:spcAft>
                <a:spcPct val="20000"/>
              </a:spcAft>
            </a:pPr>
            <a:r>
              <a:rPr lang="en-GB" sz="2800">
                <a:latin typeface="Arial Unicode MS" pitchFamily="34" charset="-128"/>
                <a:ea typeface="Arial Unicode MS" pitchFamily="34" charset="-128"/>
                <a:cs typeface="Arial Unicode MS" pitchFamily="34" charset="-128"/>
              </a:rPr>
              <a:t>Basics of DCM: </a:t>
            </a:r>
            <a:br>
              <a:rPr lang="en-GB" sz="2800">
                <a:latin typeface="Arial Unicode MS" pitchFamily="34" charset="-128"/>
                <a:ea typeface="Arial Unicode MS" pitchFamily="34" charset="-128"/>
                <a:cs typeface="Arial Unicode MS" pitchFamily="34" charset="-128"/>
              </a:rPr>
            </a:br>
            <a:r>
              <a:rPr lang="en-GB" sz="2800">
                <a:latin typeface="Arial Unicode MS" pitchFamily="34" charset="-128"/>
                <a:ea typeface="Arial Unicode MS" pitchFamily="34" charset="-128"/>
                <a:cs typeface="Arial Unicode MS" pitchFamily="34" charset="-128"/>
              </a:rPr>
              <a:t>Neuronal and BOLD level</a:t>
            </a:r>
            <a:endParaRPr lang="en-US" sz="1200" i="1">
              <a:latin typeface="Arial Unicode MS" pitchFamily="34" charset="-128"/>
              <a:ea typeface="Arial Unicode MS" pitchFamily="34" charset="-128"/>
              <a:cs typeface="Arial Unicode MS"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Line 4"/>
          <p:cNvSpPr>
            <a:spLocks noChangeAspect="1" noChangeShapeType="1"/>
          </p:cNvSpPr>
          <p:nvPr/>
        </p:nvSpPr>
        <p:spPr bwMode="auto">
          <a:xfrm flipH="1">
            <a:off x="1427099" y="2284899"/>
            <a:ext cx="0" cy="2926244"/>
          </a:xfrm>
          <a:prstGeom prst="line">
            <a:avLst/>
          </a:prstGeom>
          <a:noFill/>
          <a:ln w="76200">
            <a:solidFill>
              <a:schemeClr val="bg2"/>
            </a:solidFill>
            <a:round/>
            <a:headEnd type="triangle"/>
            <a:tailEnd type="none" w="med" len="med"/>
          </a:ln>
        </p:spPr>
        <p:txBody>
          <a:bodyPr/>
          <a:lstStyle/>
          <a:p>
            <a:endParaRPr lang="en-GB"/>
          </a:p>
        </p:txBody>
      </p:sp>
      <p:sp>
        <p:nvSpPr>
          <p:cNvPr id="32775" name="Rectangle 5"/>
          <p:cNvSpPr>
            <a:spLocks noChangeAspect="1" noChangeArrowheads="1"/>
          </p:cNvSpPr>
          <p:nvPr/>
        </p:nvSpPr>
        <p:spPr bwMode="auto">
          <a:xfrm>
            <a:off x="344424" y="2875448"/>
            <a:ext cx="2159000" cy="1284288"/>
          </a:xfrm>
          <a:prstGeom prst="rect">
            <a:avLst/>
          </a:prstGeom>
          <a:gradFill rotWithShape="1">
            <a:gsLst>
              <a:gs pos="0">
                <a:srgbClr val="808080"/>
              </a:gs>
              <a:gs pos="100000">
                <a:srgbClr val="3B3B3B"/>
              </a:gs>
            </a:gsLst>
            <a:path path="shape">
              <a:fillToRect l="50000" t="50000" r="50000" b="50000"/>
            </a:path>
          </a:gradFill>
          <a:ln w="9525">
            <a:solidFill>
              <a:srgbClr val="000000"/>
            </a:solidFill>
            <a:miter lim="800000"/>
            <a:headEnd/>
            <a:tailEnd/>
          </a:ln>
        </p:spPr>
        <p:txBody>
          <a:bodyPr wrap="none" anchor="ctr"/>
          <a:lstStyle/>
          <a:p>
            <a:pPr algn="ctr" eaLnBrk="0" hangingPunct="0"/>
            <a:r>
              <a:rPr lang="el-GR" sz="4800" b="0">
                <a:solidFill>
                  <a:srgbClr val="FFFFFF"/>
                </a:solidFill>
                <a:latin typeface="Arial Unicode MS" pitchFamily="34" charset="-128"/>
                <a:cs typeface="Times New Roman" pitchFamily="18" charset="0"/>
              </a:rPr>
              <a:t>λ</a:t>
            </a:r>
          </a:p>
        </p:txBody>
      </p:sp>
      <p:sp>
        <p:nvSpPr>
          <p:cNvPr id="32776" name="Text Box 6"/>
          <p:cNvSpPr txBox="1">
            <a:spLocks noChangeAspect="1" noChangeArrowheads="1"/>
          </p:cNvSpPr>
          <p:nvPr/>
        </p:nvSpPr>
        <p:spPr bwMode="auto">
          <a:xfrm>
            <a:off x="1245882" y="5354520"/>
            <a:ext cx="527050" cy="914400"/>
          </a:xfrm>
          <a:prstGeom prst="rect">
            <a:avLst/>
          </a:prstGeom>
          <a:noFill/>
          <a:ln w="9525">
            <a:noFill/>
            <a:miter lim="800000"/>
            <a:headEnd/>
            <a:tailEnd/>
          </a:ln>
        </p:spPr>
        <p:txBody>
          <a:bodyPr wrap="none">
            <a:spAutoFit/>
          </a:bodyPr>
          <a:lstStyle/>
          <a:p>
            <a:pPr eaLnBrk="0" hangingPunct="0"/>
            <a:r>
              <a:rPr lang="en-GB" sz="5400" dirty="0">
                <a:solidFill>
                  <a:srgbClr val="FFCC00"/>
                </a:solidFill>
                <a:latin typeface="Times New Roman" pitchFamily="18" charset="0"/>
                <a:cs typeface="Arial" charset="0"/>
              </a:rPr>
              <a:t>x</a:t>
            </a:r>
            <a:endParaRPr lang="en-US" sz="5400" dirty="0">
              <a:solidFill>
                <a:srgbClr val="FFCC00"/>
              </a:solidFill>
              <a:latin typeface="Times New Roman" pitchFamily="18" charset="0"/>
              <a:cs typeface="Arial" charset="0"/>
            </a:endParaRPr>
          </a:p>
        </p:txBody>
      </p:sp>
      <p:sp>
        <p:nvSpPr>
          <p:cNvPr id="32777" name="Text Box 7"/>
          <p:cNvSpPr txBox="1">
            <a:spLocks noChangeAspect="1" noChangeArrowheads="1"/>
          </p:cNvSpPr>
          <p:nvPr/>
        </p:nvSpPr>
        <p:spPr bwMode="auto">
          <a:xfrm>
            <a:off x="1197034" y="1023975"/>
            <a:ext cx="527050" cy="914400"/>
          </a:xfrm>
          <a:prstGeom prst="rect">
            <a:avLst/>
          </a:prstGeom>
          <a:noFill/>
          <a:ln w="9525">
            <a:noFill/>
            <a:miter lim="800000"/>
            <a:headEnd/>
            <a:tailEnd/>
          </a:ln>
        </p:spPr>
        <p:txBody>
          <a:bodyPr wrap="none">
            <a:spAutoFit/>
          </a:bodyPr>
          <a:lstStyle/>
          <a:p>
            <a:pPr eaLnBrk="0" hangingPunct="0"/>
            <a:r>
              <a:rPr lang="en-GB" sz="5400" dirty="0">
                <a:latin typeface="Times New Roman" pitchFamily="18" charset="0"/>
                <a:cs typeface="Arial" charset="0"/>
              </a:rPr>
              <a:t>y</a:t>
            </a:r>
            <a:endParaRPr lang="en-US" sz="5400" dirty="0">
              <a:latin typeface="Times New Roman" pitchFamily="18" charset="0"/>
              <a:cs typeface="Arial" charset="0"/>
            </a:endParaRPr>
          </a:p>
        </p:txBody>
      </p:sp>
      <p:sp>
        <p:nvSpPr>
          <p:cNvPr id="32772" name="Rectangle 8"/>
          <p:cNvSpPr>
            <a:spLocks noChangeArrowheads="1"/>
          </p:cNvSpPr>
          <p:nvPr/>
        </p:nvSpPr>
        <p:spPr bwMode="auto">
          <a:xfrm>
            <a:off x="465138" y="252413"/>
            <a:ext cx="9358312" cy="854075"/>
          </a:xfrm>
          <a:prstGeom prst="rect">
            <a:avLst/>
          </a:prstGeom>
          <a:noFill/>
          <a:ln w="9525">
            <a:noFill/>
            <a:miter lim="800000"/>
            <a:headEnd/>
            <a:tailEnd/>
          </a:ln>
        </p:spPr>
        <p:txBody>
          <a:bodyPr lIns="0" tIns="0" rIns="0" bIns="0" anchor="ctr">
            <a:spAutoFit/>
          </a:bodyPr>
          <a:lstStyle/>
          <a:p>
            <a:pPr algn="ctr">
              <a:spcBef>
                <a:spcPct val="50000"/>
              </a:spcBef>
              <a:spcAft>
                <a:spcPct val="20000"/>
              </a:spcAft>
            </a:pPr>
            <a:r>
              <a:rPr lang="en-GB" sz="2800" dirty="0">
                <a:latin typeface="Arial Unicode MS" pitchFamily="34" charset="-128"/>
                <a:ea typeface="Arial Unicode MS" pitchFamily="34" charset="-128"/>
                <a:cs typeface="Arial Unicode MS" pitchFamily="34" charset="-128"/>
              </a:rPr>
              <a:t>Basics of DCM: </a:t>
            </a:r>
            <a:br>
              <a:rPr lang="en-GB" sz="2800" dirty="0">
                <a:latin typeface="Arial Unicode MS" pitchFamily="34" charset="-128"/>
                <a:ea typeface="Arial Unicode MS" pitchFamily="34" charset="-128"/>
                <a:cs typeface="Arial Unicode MS" pitchFamily="34" charset="-128"/>
              </a:rPr>
            </a:br>
            <a:r>
              <a:rPr lang="en-GB" sz="2800" dirty="0">
                <a:latin typeface="Arial Unicode MS" pitchFamily="34" charset="-128"/>
                <a:ea typeface="Arial Unicode MS" pitchFamily="34" charset="-128"/>
                <a:cs typeface="Arial Unicode MS" pitchFamily="34" charset="-128"/>
              </a:rPr>
              <a:t>Neuronal and BOLD level</a:t>
            </a:r>
            <a:endParaRPr lang="en-US" sz="1200" i="1" dirty="0">
              <a:latin typeface="Arial Unicode MS" pitchFamily="34" charset="-128"/>
              <a:ea typeface="Arial Unicode MS" pitchFamily="34" charset="-128"/>
              <a:cs typeface="Arial Unicode MS" pitchFamily="34" charset="-128"/>
            </a:endParaRPr>
          </a:p>
        </p:txBody>
      </p:sp>
      <p:pic>
        <p:nvPicPr>
          <p:cNvPr id="8" name="Picture 7"/>
          <p:cNvPicPr>
            <a:picLocks noChangeAspect="1"/>
          </p:cNvPicPr>
          <p:nvPr/>
        </p:nvPicPr>
        <p:blipFill>
          <a:blip r:embed="rId3"/>
          <a:stretch>
            <a:fillRect/>
          </a:stretch>
        </p:blipFill>
        <p:spPr>
          <a:xfrm>
            <a:off x="2474380" y="1617627"/>
            <a:ext cx="7197120" cy="4156841"/>
          </a:xfrm>
          <a:prstGeom prst="rect">
            <a:avLst/>
          </a:prstGeom>
        </p:spPr>
      </p:pic>
      <p:sp>
        <p:nvSpPr>
          <p:cNvPr id="3" name="Oval Callout 2"/>
          <p:cNvSpPr/>
          <p:nvPr/>
        </p:nvSpPr>
        <p:spPr bwMode="auto">
          <a:xfrm>
            <a:off x="3361359" y="3613951"/>
            <a:ext cx="5983021" cy="2880687"/>
          </a:xfrm>
          <a:prstGeom prst="wedgeEllipseCallout">
            <a:avLst/>
          </a:prstGeom>
          <a:solidFill>
            <a:srgbClr val="C0504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“Connectivity analysis applied directly on fMRI signals failed because hemodynamics</a:t>
            </a:r>
            <a:r>
              <a:rPr kumimoji="0" lang="en-US" sz="1600" b="1" i="0" u="none" strike="noStrike" cap="none" normalizeH="0" dirty="0" smtClean="0">
                <a:ln>
                  <a:noFill/>
                </a:ln>
                <a:solidFill>
                  <a:schemeClr val="tx1"/>
                </a:solidFill>
                <a:effectLst/>
                <a:latin typeface="Arial" charset="0"/>
              </a:rPr>
              <a:t> varied between regions, rendering </a:t>
            </a:r>
            <a:r>
              <a:rPr kumimoji="0" lang="en-US" sz="1600" b="1" i="0" u="none" strike="noStrike" cap="none" normalizeH="0" dirty="0" err="1" smtClean="0">
                <a:ln>
                  <a:noFill/>
                </a:ln>
                <a:solidFill>
                  <a:schemeClr val="tx1"/>
                </a:solidFill>
                <a:effectLst/>
                <a:latin typeface="Arial" charset="0"/>
              </a:rPr>
              <a:t>termporal</a:t>
            </a:r>
            <a:r>
              <a:rPr kumimoji="0" lang="en-US" sz="1600" b="1" i="0" u="none" strike="noStrike" cap="none" normalizeH="0" dirty="0" smtClean="0">
                <a:ln>
                  <a:noFill/>
                </a:ln>
                <a:solidFill>
                  <a:schemeClr val="tx1"/>
                </a:solidFill>
                <a:effectLst/>
                <a:latin typeface="Arial" charset="0"/>
              </a:rPr>
              <a:t> precedence irrelevant”  ….The neural driver was identified using DCM, where the</a:t>
            </a:r>
            <a:r>
              <a:rPr lang="en-US" sz="1600" dirty="0" smtClean="0"/>
              <a:t>se effects are accounted for…</a:t>
            </a:r>
            <a:endParaRPr kumimoji="0" lang="en-US" sz="16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2503821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2"/>
          <p:cNvSpPr>
            <a:spLocks noChangeArrowheads="1"/>
          </p:cNvSpPr>
          <p:nvPr/>
        </p:nvSpPr>
        <p:spPr bwMode="auto">
          <a:xfrm>
            <a:off x="109538" y="2933700"/>
            <a:ext cx="10287000" cy="0"/>
          </a:xfrm>
          <a:prstGeom prst="rect">
            <a:avLst/>
          </a:prstGeom>
          <a:noFill/>
          <a:ln w="9525">
            <a:noFill/>
            <a:miter lim="800000"/>
            <a:headEnd/>
            <a:tailEnd/>
          </a:ln>
        </p:spPr>
        <p:txBody>
          <a:bodyPr wrap="none" anchor="ctr">
            <a:spAutoFit/>
          </a:bodyPr>
          <a:lstStyle/>
          <a:p>
            <a:endParaRPr lang="en-US"/>
          </a:p>
        </p:txBody>
      </p:sp>
      <p:graphicFrame>
        <p:nvGraphicFramePr>
          <p:cNvPr id="4098" name="Object 3"/>
          <p:cNvGraphicFramePr>
            <a:graphicFrameLocks noChangeAspect="1"/>
          </p:cNvGraphicFramePr>
          <p:nvPr/>
        </p:nvGraphicFramePr>
        <p:xfrm>
          <a:off x="587375" y="1820863"/>
          <a:ext cx="3086100" cy="555625"/>
        </p:xfrm>
        <a:graphic>
          <a:graphicData uri="http://schemas.openxmlformats.org/presentationml/2006/ole">
            <mc:AlternateContent xmlns:mc="http://schemas.openxmlformats.org/markup-compatibility/2006">
              <mc:Choice xmlns:v="urn:schemas-microsoft-com:vml" Requires="v">
                <p:oleObj spid="_x0000_s439891" name="Equation" r:id="rId4" imgW="1269720" imgH="228600" progId="Equation.3">
                  <p:embed/>
                </p:oleObj>
              </mc:Choice>
              <mc:Fallback>
                <p:oleObj name="Equation" r:id="rId4" imgW="1269720" imgH="228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 y="1820863"/>
                        <a:ext cx="3086100" cy="555625"/>
                      </a:xfrm>
                      <a:prstGeom prst="rect">
                        <a:avLst/>
                      </a:prstGeom>
                      <a:solidFill>
                        <a:schemeClr val="bg1"/>
                      </a:solidFill>
                      <a:ln w="19050">
                        <a:solidFill>
                          <a:schemeClr val="tx1"/>
                        </a:solidFill>
                        <a:miter lim="800000"/>
                        <a:headEnd/>
                        <a:tailEnd/>
                      </a:ln>
                      <a:effectLst>
                        <a:outerShdw blurRad="63500" dist="107763" dir="18900000" algn="ctr" rotWithShape="0">
                          <a:srgbClr val="000000">
                            <a:alpha val="50000"/>
                          </a:srgbClr>
                        </a:outerShdw>
                      </a:effectLst>
                    </p:spPr>
                  </p:pic>
                </p:oleObj>
              </mc:Fallback>
            </mc:AlternateContent>
          </a:graphicData>
        </a:graphic>
      </p:graphicFrame>
      <p:sp>
        <p:nvSpPr>
          <p:cNvPr id="4114" name="Text Box 4"/>
          <p:cNvSpPr txBox="1">
            <a:spLocks noChangeArrowheads="1"/>
          </p:cNvSpPr>
          <p:nvPr/>
        </p:nvSpPr>
        <p:spPr bwMode="auto">
          <a:xfrm>
            <a:off x="722313" y="2773363"/>
            <a:ext cx="3602037" cy="1006475"/>
          </a:xfrm>
          <a:prstGeom prst="rect">
            <a:avLst/>
          </a:prstGeom>
          <a:noFill/>
          <a:ln w="9525">
            <a:noFill/>
            <a:miter lim="800000"/>
            <a:headEnd/>
            <a:tailEnd/>
          </a:ln>
        </p:spPr>
        <p:txBody>
          <a:bodyPr>
            <a:spAutoFit/>
          </a:bodyPr>
          <a:lstStyle/>
          <a:p>
            <a:pPr eaLnBrk="0" hangingPunct="0">
              <a:spcBef>
                <a:spcPct val="50000"/>
              </a:spcBef>
            </a:pPr>
            <a:r>
              <a:rPr lang="en-GB" sz="2000" b="0">
                <a:latin typeface="Arial Unicode MS" pitchFamily="34" charset="-128"/>
                <a:cs typeface="Arial" charset="0"/>
              </a:rPr>
              <a:t>important for model fitting, but of no interest for </a:t>
            </a:r>
            <a:r>
              <a:rPr lang="en-US" sz="2000" b="0">
                <a:latin typeface="Arial Unicode MS" pitchFamily="34" charset="-128"/>
                <a:cs typeface="Arial" charset="0"/>
              </a:rPr>
              <a:t>statistical inference</a:t>
            </a:r>
          </a:p>
        </p:txBody>
      </p:sp>
      <p:sp>
        <p:nvSpPr>
          <p:cNvPr id="4115" name="Line 5"/>
          <p:cNvSpPr>
            <a:spLocks noChangeShapeType="1"/>
          </p:cNvSpPr>
          <p:nvPr/>
        </p:nvSpPr>
        <p:spPr bwMode="auto">
          <a:xfrm>
            <a:off x="2074863" y="2449513"/>
            <a:ext cx="0" cy="360362"/>
          </a:xfrm>
          <a:prstGeom prst="line">
            <a:avLst/>
          </a:prstGeom>
          <a:noFill/>
          <a:ln w="38100">
            <a:solidFill>
              <a:srgbClr val="FF0000"/>
            </a:solidFill>
            <a:round/>
            <a:headEnd/>
            <a:tailEnd type="triangle" w="med" len="med"/>
          </a:ln>
        </p:spPr>
        <p:txBody>
          <a:bodyPr/>
          <a:lstStyle/>
          <a:p>
            <a:endParaRPr lang="en-GB"/>
          </a:p>
        </p:txBody>
      </p:sp>
      <p:sp>
        <p:nvSpPr>
          <p:cNvPr id="4116" name="Rectangle 7"/>
          <p:cNvSpPr>
            <a:spLocks noChangeArrowheads="1"/>
          </p:cNvSpPr>
          <p:nvPr/>
        </p:nvSpPr>
        <p:spPr bwMode="auto">
          <a:xfrm>
            <a:off x="574675" y="246063"/>
            <a:ext cx="9358313" cy="487362"/>
          </a:xfrm>
          <a:prstGeom prst="rect">
            <a:avLst/>
          </a:prstGeom>
          <a:noFill/>
          <a:ln w="9525">
            <a:noFill/>
            <a:miter lim="800000"/>
            <a:headEnd/>
            <a:tailEnd/>
          </a:ln>
        </p:spPr>
        <p:txBody>
          <a:bodyPr lIns="0" tIns="0" rIns="0" bIns="0" anchor="ctr">
            <a:spAutoFit/>
          </a:bodyPr>
          <a:lstStyle/>
          <a:p>
            <a:pPr algn="ctr"/>
            <a:r>
              <a:rPr lang="en-GB" sz="3200">
                <a:latin typeface="Arial Unicode MS" pitchFamily="34" charset="-128"/>
              </a:rPr>
              <a:t>The h</a:t>
            </a:r>
            <a:r>
              <a:rPr lang="en-US" sz="3200">
                <a:latin typeface="Arial Unicode MS" pitchFamily="34" charset="-128"/>
              </a:rPr>
              <a:t>emodynamic model</a:t>
            </a:r>
          </a:p>
        </p:txBody>
      </p:sp>
      <p:graphicFrame>
        <p:nvGraphicFramePr>
          <p:cNvPr id="4100" name="Object 8"/>
          <p:cNvGraphicFramePr>
            <a:graphicFrameLocks noChangeAspect="1"/>
          </p:cNvGraphicFramePr>
          <p:nvPr>
            <p:extLst>
              <p:ext uri="{D42A27DB-BD31-4B8C-83A1-F6EECF244321}">
                <p14:modId xmlns:p14="http://schemas.microsoft.com/office/powerpoint/2010/main" val="3095281272"/>
              </p:ext>
            </p:extLst>
          </p:nvPr>
        </p:nvGraphicFramePr>
        <p:xfrm>
          <a:off x="6343774" y="1628775"/>
          <a:ext cx="862012" cy="636588"/>
        </p:xfrm>
        <a:graphic>
          <a:graphicData uri="http://schemas.openxmlformats.org/presentationml/2006/ole">
            <mc:AlternateContent xmlns:mc="http://schemas.openxmlformats.org/markup-compatibility/2006">
              <mc:Choice xmlns:v="urn:schemas-microsoft-com:vml" Requires="v">
                <p:oleObj spid="_x0000_s439892" name="Equation" r:id="rId6" imgW="583920" imgH="431640" progId="Equation.3">
                  <p:embed/>
                </p:oleObj>
              </mc:Choice>
              <mc:Fallback>
                <p:oleObj name="Equation" r:id="rId6" imgW="583920" imgH="4316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774" y="1628775"/>
                        <a:ext cx="862012" cy="636588"/>
                      </a:xfrm>
                      <a:prstGeom prst="rect">
                        <a:avLst/>
                      </a:prstGeom>
                      <a:gradFill rotWithShape="1">
                        <a:gsLst>
                          <a:gs pos="0">
                            <a:srgbClr val="FFCC00">
                              <a:gamma/>
                              <a:tint val="34902"/>
                              <a:invGamma/>
                            </a:srgbClr>
                          </a:gs>
                          <a:gs pos="100000">
                            <a:srgbClr val="FFCC00"/>
                          </a:gs>
                        </a:gsLst>
                        <a:path path="shape">
                          <a:fillToRect l="50000" t="50000" r="50000" b="50000"/>
                        </a:path>
                      </a:gradFill>
                      <a:ln w="12700">
                        <a:solidFill>
                          <a:schemeClr val="bg1"/>
                        </a:solidFill>
                        <a:miter lim="800000"/>
                        <a:headEnd/>
                        <a:tailEnd/>
                      </a:ln>
                    </p:spPr>
                  </p:pic>
                </p:oleObj>
              </mc:Fallback>
            </mc:AlternateContent>
          </a:graphicData>
        </a:graphic>
      </p:graphicFrame>
      <p:sp>
        <p:nvSpPr>
          <p:cNvPr id="4117" name="Rectangle 9"/>
          <p:cNvSpPr>
            <a:spLocks noChangeArrowheads="1"/>
          </p:cNvSpPr>
          <p:nvPr/>
        </p:nvSpPr>
        <p:spPr bwMode="auto">
          <a:xfrm>
            <a:off x="365125" y="1030288"/>
            <a:ext cx="3600450" cy="792162"/>
          </a:xfrm>
          <a:prstGeom prst="rect">
            <a:avLst/>
          </a:prstGeom>
          <a:noFill/>
          <a:ln w="9525">
            <a:noFill/>
            <a:miter lim="800000"/>
            <a:headEnd/>
            <a:tailEnd/>
          </a:ln>
        </p:spPr>
        <p:txBody>
          <a:bodyPr/>
          <a:lstStyle/>
          <a:p>
            <a:pPr marL="342900" indent="-342900">
              <a:lnSpc>
                <a:spcPct val="90000"/>
              </a:lnSpc>
              <a:spcBef>
                <a:spcPct val="150000"/>
              </a:spcBef>
              <a:buFontTx/>
              <a:buChar char="•"/>
              <a:tabLst>
                <a:tab pos="1081088" algn="l"/>
              </a:tabLst>
            </a:pPr>
            <a:r>
              <a:rPr lang="en-GB" sz="2000" b="0">
                <a:latin typeface="Arial Unicode MS" pitchFamily="34" charset="-128"/>
              </a:rPr>
              <a:t>6 h</a:t>
            </a:r>
            <a:r>
              <a:rPr lang="en-US" sz="2000" b="0">
                <a:latin typeface="Arial Unicode MS" pitchFamily="34" charset="-128"/>
              </a:rPr>
              <a:t>e</a:t>
            </a:r>
            <a:r>
              <a:rPr lang="en-GB" sz="2000" b="0">
                <a:latin typeface="Arial Unicode MS" pitchFamily="34" charset="-128"/>
              </a:rPr>
              <a:t>modynamic parameters:</a:t>
            </a:r>
          </a:p>
        </p:txBody>
      </p:sp>
      <p:sp>
        <p:nvSpPr>
          <p:cNvPr id="4118" name="Rectangle 10"/>
          <p:cNvSpPr>
            <a:spLocks noChangeArrowheads="1"/>
          </p:cNvSpPr>
          <p:nvPr/>
        </p:nvSpPr>
        <p:spPr bwMode="auto">
          <a:xfrm>
            <a:off x="365125" y="3856038"/>
            <a:ext cx="3721100" cy="2435225"/>
          </a:xfrm>
          <a:prstGeom prst="rect">
            <a:avLst/>
          </a:prstGeom>
          <a:noFill/>
          <a:ln w="9525">
            <a:noFill/>
            <a:miter lim="800000"/>
            <a:headEnd/>
            <a:tailEnd/>
          </a:ln>
        </p:spPr>
        <p:txBody>
          <a:bodyPr/>
          <a:lstStyle/>
          <a:p>
            <a:pPr marL="342900" indent="-342900">
              <a:lnSpc>
                <a:spcPct val="90000"/>
              </a:lnSpc>
              <a:spcBef>
                <a:spcPct val="150000"/>
              </a:spcBef>
              <a:buFontTx/>
              <a:buChar char="•"/>
              <a:tabLst>
                <a:tab pos="1081088" algn="l"/>
              </a:tabLst>
            </a:pPr>
            <a:endParaRPr lang="en-GB" sz="2000" b="0">
              <a:latin typeface="Arial Unicode MS" pitchFamily="34" charset="-128"/>
            </a:endParaRPr>
          </a:p>
          <a:p>
            <a:pPr marL="342900" indent="-342900">
              <a:spcBef>
                <a:spcPct val="30000"/>
              </a:spcBef>
              <a:buFontTx/>
              <a:buChar char="•"/>
              <a:tabLst>
                <a:tab pos="1081088" algn="l"/>
              </a:tabLst>
            </a:pPr>
            <a:r>
              <a:rPr lang="en-GB" sz="2000" b="0">
                <a:latin typeface="Arial Unicode MS" pitchFamily="34" charset="-128"/>
              </a:rPr>
              <a:t>Computed separately for </a:t>
            </a:r>
            <a:r>
              <a:rPr lang="en-US" sz="2000" b="0">
                <a:latin typeface="Arial Unicode MS" pitchFamily="34" charset="-128"/>
              </a:rPr>
              <a:t>each area </a:t>
            </a:r>
            <a:r>
              <a:rPr lang="en-US" sz="2000" b="0">
                <a:latin typeface="Arial Unicode MS" pitchFamily="34" charset="-128"/>
                <a:sym typeface="Symbol" pitchFamily="18" charset="2"/>
              </a:rPr>
              <a:t> region-specific HRFs!</a:t>
            </a:r>
            <a:endParaRPr lang="en-US" sz="2000" b="0">
              <a:latin typeface="Arial Unicode MS" pitchFamily="34" charset="-128"/>
            </a:endParaRPr>
          </a:p>
        </p:txBody>
      </p:sp>
      <p:grpSp>
        <p:nvGrpSpPr>
          <p:cNvPr id="2" name="Group 11"/>
          <p:cNvGrpSpPr>
            <a:grpSpLocks/>
          </p:cNvGrpSpPr>
          <p:nvPr/>
        </p:nvGrpSpPr>
        <p:grpSpPr bwMode="auto">
          <a:xfrm>
            <a:off x="4495800" y="2419109"/>
            <a:ext cx="4572000" cy="3546475"/>
            <a:chOff x="3193" y="1554"/>
            <a:chExt cx="2880" cy="2234"/>
          </a:xfrm>
        </p:grpSpPr>
        <p:sp>
          <p:nvSpPr>
            <p:cNvPr id="4132" name="Rectangle 12"/>
            <p:cNvSpPr>
              <a:spLocks noChangeArrowheads="1"/>
            </p:cNvSpPr>
            <p:nvPr/>
          </p:nvSpPr>
          <p:spPr bwMode="auto">
            <a:xfrm>
              <a:off x="3193" y="1554"/>
              <a:ext cx="2880" cy="2093"/>
            </a:xfrm>
            <a:prstGeom prst="rect">
              <a:avLst/>
            </a:prstGeom>
            <a:solidFill>
              <a:srgbClr val="EAEAEA"/>
            </a:solidFill>
            <a:ln w="12700">
              <a:noFill/>
              <a:miter lim="800000"/>
              <a:headEnd/>
              <a:tailEnd/>
            </a:ln>
          </p:spPr>
          <p:txBody>
            <a:bodyPr wrap="none" anchor="ctr"/>
            <a:lstStyle/>
            <a:p>
              <a:endParaRPr lang="en-US"/>
            </a:p>
          </p:txBody>
        </p:sp>
        <p:graphicFrame>
          <p:nvGraphicFramePr>
            <p:cNvPr id="4101" name="Object 13"/>
            <p:cNvGraphicFramePr>
              <a:graphicFrameLocks noChangeAspect="1"/>
            </p:cNvGraphicFramePr>
            <p:nvPr/>
          </p:nvGraphicFramePr>
          <p:xfrm>
            <a:off x="4241" y="2155"/>
            <a:ext cx="779" cy="273"/>
          </p:xfrm>
          <a:graphic>
            <a:graphicData uri="http://schemas.openxmlformats.org/presentationml/2006/ole">
              <mc:AlternateContent xmlns:mc="http://schemas.openxmlformats.org/markup-compatibility/2006">
                <mc:Choice xmlns:v="urn:schemas-microsoft-com:vml" Requires="v">
                  <p:oleObj spid="_x0000_s439893" name="Equation" r:id="rId8" imgW="1231560" imgH="431640" progId="Equation.3">
                    <p:embed/>
                  </p:oleObj>
                </mc:Choice>
                <mc:Fallback>
                  <p:oleObj name="Equation" r:id="rId8" imgW="1231560" imgH="43164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1" y="2155"/>
                          <a:ext cx="779" cy="273"/>
                        </a:xfrm>
                        <a:prstGeom prst="rect">
                          <a:avLst/>
                        </a:prstGeom>
                        <a:solidFill>
                          <a:schemeClr val="bg1"/>
                        </a:solidFill>
                        <a:ln w="3175">
                          <a:solidFill>
                            <a:srgbClr val="000000"/>
                          </a:solidFill>
                          <a:miter lim="800000"/>
                          <a:headEnd/>
                          <a:tailEnd/>
                        </a:ln>
                      </p:spPr>
                    </p:pic>
                  </p:oleObj>
                </mc:Fallback>
              </mc:AlternateContent>
            </a:graphicData>
          </a:graphic>
        </p:graphicFrame>
        <p:graphicFrame>
          <p:nvGraphicFramePr>
            <p:cNvPr id="4102" name="Object 14"/>
            <p:cNvGraphicFramePr>
              <a:graphicFrameLocks noChangeAspect="1"/>
            </p:cNvGraphicFramePr>
            <p:nvPr/>
          </p:nvGraphicFramePr>
          <p:xfrm>
            <a:off x="4546" y="1973"/>
            <a:ext cx="75" cy="92"/>
          </p:xfrm>
          <a:graphic>
            <a:graphicData uri="http://schemas.openxmlformats.org/presentationml/2006/ole">
              <mc:AlternateContent xmlns:mc="http://schemas.openxmlformats.org/markup-compatibility/2006">
                <mc:Choice xmlns:v="urn:schemas-microsoft-com:vml" Requires="v">
                  <p:oleObj spid="_x0000_s439894" name="Equation" r:id="rId10" imgW="114120" imgH="139680" progId="Equation.3">
                    <p:embed/>
                  </p:oleObj>
                </mc:Choice>
                <mc:Fallback>
                  <p:oleObj name="Equation" r:id="rId10" imgW="114120" imgH="139680"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6" y="1973"/>
                          <a:ext cx="75" cy="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graphicFrame>
          <p:nvGraphicFramePr>
            <p:cNvPr id="4103" name="Object 15"/>
            <p:cNvGraphicFramePr>
              <a:graphicFrameLocks noChangeAspect="1"/>
            </p:cNvGraphicFramePr>
            <p:nvPr/>
          </p:nvGraphicFramePr>
          <p:xfrm>
            <a:off x="4080" y="3254"/>
            <a:ext cx="65" cy="81"/>
          </p:xfrm>
          <a:graphic>
            <a:graphicData uri="http://schemas.openxmlformats.org/presentationml/2006/ole">
              <mc:AlternateContent xmlns:mc="http://schemas.openxmlformats.org/markup-compatibility/2006">
                <mc:Choice xmlns:v="urn:schemas-microsoft-com:vml" Requires="v">
                  <p:oleObj spid="_x0000_s439895" name="Equation" r:id="rId12" imgW="114120" imgH="139680" progId="Equation.3">
                    <p:embed/>
                  </p:oleObj>
                </mc:Choice>
                <mc:Fallback>
                  <p:oleObj name="Equation" r:id="rId12" imgW="114120" imgH="139680"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0" y="3254"/>
                          <a:ext cx="6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cxnSp>
          <p:nvCxnSpPr>
            <p:cNvPr id="4133" name="AutoShape 16"/>
            <p:cNvCxnSpPr>
              <a:cxnSpLocks noChangeShapeType="1"/>
            </p:cNvCxnSpPr>
            <p:nvPr/>
          </p:nvCxnSpPr>
          <p:spPr bwMode="auto">
            <a:xfrm rot="5400000">
              <a:off x="4104" y="2400"/>
              <a:ext cx="499" cy="555"/>
            </a:xfrm>
            <a:prstGeom prst="bentConnector3">
              <a:avLst>
                <a:gd name="adj1" fmla="val 49898"/>
              </a:avLst>
            </a:prstGeom>
            <a:noFill/>
            <a:ln w="3175">
              <a:solidFill>
                <a:srgbClr val="000000"/>
              </a:solidFill>
              <a:miter lim="800000"/>
              <a:headEnd/>
              <a:tailEnd type="triangle" w="med" len="med"/>
            </a:ln>
          </p:spPr>
        </p:cxnSp>
        <p:cxnSp>
          <p:nvCxnSpPr>
            <p:cNvPr id="4134" name="AutoShape 17"/>
            <p:cNvCxnSpPr>
              <a:cxnSpLocks noChangeShapeType="1"/>
            </p:cNvCxnSpPr>
            <p:nvPr/>
          </p:nvCxnSpPr>
          <p:spPr bwMode="auto">
            <a:xfrm rot="16200000" flipH="1">
              <a:off x="4668" y="2391"/>
              <a:ext cx="499" cy="573"/>
            </a:xfrm>
            <a:prstGeom prst="bentConnector3">
              <a:avLst>
                <a:gd name="adj1" fmla="val 49898"/>
              </a:avLst>
            </a:prstGeom>
            <a:noFill/>
            <a:ln w="3175">
              <a:solidFill>
                <a:srgbClr val="000000"/>
              </a:solidFill>
              <a:miter lim="800000"/>
              <a:headEnd/>
              <a:tailEnd type="triangle" w="med" len="med"/>
            </a:ln>
          </p:spPr>
        </p:cxnSp>
        <p:cxnSp>
          <p:nvCxnSpPr>
            <p:cNvPr id="4135" name="AutoShape 18"/>
            <p:cNvCxnSpPr>
              <a:cxnSpLocks noChangeShapeType="1"/>
            </p:cNvCxnSpPr>
            <p:nvPr/>
          </p:nvCxnSpPr>
          <p:spPr bwMode="auto">
            <a:xfrm rot="16200000" flipH="1">
              <a:off x="4068" y="3206"/>
              <a:ext cx="590" cy="574"/>
            </a:xfrm>
            <a:prstGeom prst="bentConnector3">
              <a:avLst>
                <a:gd name="adj1" fmla="val 50000"/>
              </a:avLst>
            </a:prstGeom>
            <a:noFill/>
            <a:ln w="9525">
              <a:solidFill>
                <a:schemeClr val="tx1"/>
              </a:solidFill>
              <a:miter lim="800000"/>
              <a:headEnd/>
              <a:tailEnd type="triangle" w="med" len="med"/>
            </a:ln>
          </p:spPr>
        </p:cxnSp>
        <p:graphicFrame>
          <p:nvGraphicFramePr>
            <p:cNvPr id="4104" name="Object 19"/>
            <p:cNvGraphicFramePr>
              <a:graphicFrameLocks noChangeAspect="1"/>
            </p:cNvGraphicFramePr>
            <p:nvPr/>
          </p:nvGraphicFramePr>
          <p:xfrm>
            <a:off x="4514" y="2982"/>
            <a:ext cx="65" cy="81"/>
          </p:xfrm>
          <a:graphic>
            <a:graphicData uri="http://schemas.openxmlformats.org/presentationml/2006/ole">
              <mc:AlternateContent xmlns:mc="http://schemas.openxmlformats.org/markup-compatibility/2006">
                <mc:Choice xmlns:v="urn:schemas-microsoft-com:vml" Requires="v">
                  <p:oleObj spid="_x0000_s439896" name="Equation" r:id="rId14" imgW="114120" imgH="139680" progId="Equation.3">
                    <p:embed/>
                  </p:oleObj>
                </mc:Choice>
                <mc:Fallback>
                  <p:oleObj name="Equation" r:id="rId14" imgW="114120" imgH="139680" progId="Equation.3">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14" y="2982"/>
                          <a:ext cx="6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graphicFrame>
          <p:nvGraphicFramePr>
            <p:cNvPr id="4105" name="Object 20"/>
            <p:cNvGraphicFramePr>
              <a:graphicFrameLocks noChangeAspect="1"/>
            </p:cNvGraphicFramePr>
            <p:nvPr/>
          </p:nvGraphicFramePr>
          <p:xfrm>
            <a:off x="5262" y="3109"/>
            <a:ext cx="72" cy="94"/>
          </p:xfrm>
          <a:graphic>
            <a:graphicData uri="http://schemas.openxmlformats.org/presentationml/2006/ole">
              <mc:AlternateContent xmlns:mc="http://schemas.openxmlformats.org/markup-compatibility/2006">
                <mc:Choice xmlns:v="urn:schemas-microsoft-com:vml" Requires="v">
                  <p:oleObj spid="_x0000_s439897" name="Equation" r:id="rId15" imgW="126720" imgH="164880" progId="Equation.3">
                    <p:embed/>
                  </p:oleObj>
                </mc:Choice>
                <mc:Fallback>
                  <p:oleObj name="Equation" r:id="rId15" imgW="126720" imgH="164880" progId="Equation.3">
                    <p:embed/>
                    <p:pic>
                      <p:nvPicPr>
                        <p:cNvPr id="0"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62" y="3109"/>
                          <a:ext cx="7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graphicFrame>
          <p:nvGraphicFramePr>
            <p:cNvPr id="4106" name="Object 21"/>
            <p:cNvGraphicFramePr>
              <a:graphicFrameLocks noChangeAspect="1"/>
            </p:cNvGraphicFramePr>
            <p:nvPr/>
          </p:nvGraphicFramePr>
          <p:xfrm>
            <a:off x="4671" y="2927"/>
            <a:ext cx="1065" cy="271"/>
          </p:xfrm>
          <a:graphic>
            <a:graphicData uri="http://schemas.openxmlformats.org/presentationml/2006/ole">
              <mc:AlternateContent xmlns:mc="http://schemas.openxmlformats.org/markup-compatibility/2006">
                <mc:Choice xmlns:v="urn:schemas-microsoft-com:vml" Requires="v">
                  <p:oleObj spid="_x0000_s439898" name="Equation" r:id="rId17" imgW="1688760" imgH="431640" progId="Equation.3">
                    <p:embed/>
                  </p:oleObj>
                </mc:Choice>
                <mc:Fallback>
                  <p:oleObj name="Equation" r:id="rId17" imgW="1688760" imgH="431640" progId="Equation.3">
                    <p:embed/>
                    <p:pic>
                      <p:nvPicPr>
                        <p:cNvPr id="0"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71" y="2927"/>
                          <a:ext cx="1065" cy="271"/>
                        </a:xfrm>
                        <a:prstGeom prst="rect">
                          <a:avLst/>
                        </a:prstGeom>
                        <a:solidFill>
                          <a:srgbClr val="B2B2B2"/>
                        </a:solidFill>
                        <a:ln w="3175">
                          <a:solidFill>
                            <a:srgbClr val="000000"/>
                          </a:solidFill>
                          <a:miter lim="800000"/>
                          <a:headEnd/>
                          <a:tailEnd/>
                        </a:ln>
                      </p:spPr>
                    </p:pic>
                  </p:oleObj>
                </mc:Fallback>
              </mc:AlternateContent>
            </a:graphicData>
          </a:graphic>
        </p:graphicFrame>
        <p:graphicFrame>
          <p:nvGraphicFramePr>
            <p:cNvPr id="4107" name="Object 22"/>
            <p:cNvGraphicFramePr>
              <a:graphicFrameLocks noChangeAspect="1"/>
            </p:cNvGraphicFramePr>
            <p:nvPr/>
          </p:nvGraphicFramePr>
          <p:xfrm>
            <a:off x="3765" y="2927"/>
            <a:ext cx="622" cy="271"/>
          </p:xfrm>
          <a:graphic>
            <a:graphicData uri="http://schemas.openxmlformats.org/presentationml/2006/ole">
              <mc:AlternateContent xmlns:mc="http://schemas.openxmlformats.org/markup-compatibility/2006">
                <mc:Choice xmlns:v="urn:schemas-microsoft-com:vml" Requires="v">
                  <p:oleObj spid="_x0000_s439899" name="Equation" r:id="rId19" imgW="990360" imgH="431640" progId="Equation.3">
                    <p:embed/>
                  </p:oleObj>
                </mc:Choice>
                <mc:Fallback>
                  <p:oleObj name="Equation" r:id="rId19" imgW="990360" imgH="431640" progId="Equation.3">
                    <p:embed/>
                    <p:pic>
                      <p:nvPicPr>
                        <p:cNvPr id="0" name="Object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65" y="2927"/>
                          <a:ext cx="622" cy="271"/>
                        </a:xfrm>
                        <a:prstGeom prst="rect">
                          <a:avLst/>
                        </a:prstGeom>
                        <a:solidFill>
                          <a:srgbClr val="B2B2B2"/>
                        </a:solidFill>
                        <a:ln w="3175">
                          <a:solidFill>
                            <a:srgbClr val="000000"/>
                          </a:solidFill>
                          <a:miter lim="800000"/>
                          <a:headEnd/>
                          <a:tailEnd/>
                        </a:ln>
                      </p:spPr>
                    </p:pic>
                  </p:oleObj>
                </mc:Fallback>
              </mc:AlternateContent>
            </a:graphicData>
          </a:graphic>
        </p:graphicFrame>
        <p:cxnSp>
          <p:nvCxnSpPr>
            <p:cNvPr id="4136" name="AutoShape 23"/>
            <p:cNvCxnSpPr>
              <a:cxnSpLocks noChangeShapeType="1"/>
            </p:cNvCxnSpPr>
            <p:nvPr/>
          </p:nvCxnSpPr>
          <p:spPr bwMode="auto">
            <a:xfrm rot="5400000">
              <a:off x="4631" y="3215"/>
              <a:ext cx="590" cy="556"/>
            </a:xfrm>
            <a:prstGeom prst="bentConnector3">
              <a:avLst>
                <a:gd name="adj1" fmla="val 50000"/>
              </a:avLst>
            </a:prstGeom>
            <a:noFill/>
            <a:ln w="9525">
              <a:solidFill>
                <a:schemeClr val="tx1"/>
              </a:solidFill>
              <a:miter lim="800000"/>
              <a:headEnd/>
              <a:tailEnd type="triangle" w="med" len="med"/>
            </a:ln>
          </p:spPr>
        </p:cxnSp>
        <p:cxnSp>
          <p:nvCxnSpPr>
            <p:cNvPr id="4137" name="AutoShape 24"/>
            <p:cNvCxnSpPr>
              <a:cxnSpLocks noChangeShapeType="1"/>
            </p:cNvCxnSpPr>
            <p:nvPr/>
          </p:nvCxnSpPr>
          <p:spPr bwMode="auto">
            <a:xfrm>
              <a:off x="4387" y="3063"/>
              <a:ext cx="284" cy="0"/>
            </a:xfrm>
            <a:prstGeom prst="straightConnector1">
              <a:avLst/>
            </a:prstGeom>
            <a:noFill/>
            <a:ln w="9525">
              <a:solidFill>
                <a:schemeClr val="tx1"/>
              </a:solidFill>
              <a:round/>
              <a:headEnd/>
              <a:tailEnd type="triangle" w="med" len="med"/>
            </a:ln>
          </p:spPr>
        </p:cxnSp>
        <p:cxnSp>
          <p:nvCxnSpPr>
            <p:cNvPr id="4138" name="AutoShape 25"/>
            <p:cNvCxnSpPr>
              <a:cxnSpLocks noChangeShapeType="1"/>
            </p:cNvCxnSpPr>
            <p:nvPr/>
          </p:nvCxnSpPr>
          <p:spPr bwMode="auto">
            <a:xfrm rot="16200000" flipV="1">
              <a:off x="3853" y="2975"/>
              <a:ext cx="135" cy="311"/>
            </a:xfrm>
            <a:prstGeom prst="bentConnector4">
              <a:avLst>
                <a:gd name="adj1" fmla="val -105926"/>
                <a:gd name="adj2" fmla="val 146301"/>
              </a:avLst>
            </a:prstGeom>
            <a:noFill/>
            <a:ln w="9525">
              <a:solidFill>
                <a:schemeClr val="tx1"/>
              </a:solidFill>
              <a:miter lim="800000"/>
              <a:headEnd/>
              <a:tailEnd type="triangle" w="med" len="med"/>
            </a:ln>
          </p:spPr>
        </p:cxnSp>
        <p:cxnSp>
          <p:nvCxnSpPr>
            <p:cNvPr id="4139" name="AutoShape 26"/>
            <p:cNvCxnSpPr>
              <a:cxnSpLocks noChangeShapeType="1"/>
            </p:cNvCxnSpPr>
            <p:nvPr/>
          </p:nvCxnSpPr>
          <p:spPr bwMode="auto">
            <a:xfrm rot="10800000">
              <a:off x="4237" y="1785"/>
              <a:ext cx="4" cy="507"/>
            </a:xfrm>
            <a:prstGeom prst="bentConnector3">
              <a:avLst>
                <a:gd name="adj1" fmla="val 3700000"/>
              </a:avLst>
            </a:prstGeom>
            <a:noFill/>
            <a:ln w="9525">
              <a:solidFill>
                <a:schemeClr val="tx1"/>
              </a:solidFill>
              <a:miter lim="800000"/>
              <a:headEnd/>
              <a:tailEnd type="triangle" w="med" len="med"/>
            </a:ln>
          </p:spPr>
        </p:cxnSp>
        <p:graphicFrame>
          <p:nvGraphicFramePr>
            <p:cNvPr id="4108" name="Object 27"/>
            <p:cNvGraphicFramePr>
              <a:graphicFrameLocks noChangeAspect="1"/>
            </p:cNvGraphicFramePr>
            <p:nvPr/>
          </p:nvGraphicFramePr>
          <p:xfrm>
            <a:off x="3956" y="1947"/>
            <a:ext cx="101" cy="135"/>
          </p:xfrm>
          <a:graphic>
            <a:graphicData uri="http://schemas.openxmlformats.org/presentationml/2006/ole">
              <mc:AlternateContent xmlns:mc="http://schemas.openxmlformats.org/markup-compatibility/2006">
                <mc:Choice xmlns:v="urn:schemas-microsoft-com:vml" Requires="v">
                  <p:oleObj spid="_x0000_s439900" name="Equation" r:id="rId21" imgW="152280" imgH="203040" progId="Equation.3">
                    <p:embed/>
                  </p:oleObj>
                </mc:Choice>
                <mc:Fallback>
                  <p:oleObj name="Equation" r:id="rId21" imgW="152280" imgH="203040" progId="Equation.3">
                    <p:embed/>
                    <p:pic>
                      <p:nvPicPr>
                        <p:cNvPr id="0" name="Object 2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56" y="1947"/>
                          <a:ext cx="10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cxnSp>
          <p:nvCxnSpPr>
            <p:cNvPr id="4140" name="AutoShape 28"/>
            <p:cNvCxnSpPr>
              <a:cxnSpLocks noChangeShapeType="1"/>
            </p:cNvCxnSpPr>
            <p:nvPr/>
          </p:nvCxnSpPr>
          <p:spPr bwMode="auto">
            <a:xfrm rot="5400000" flipH="1" flipV="1">
              <a:off x="4760" y="1654"/>
              <a:ext cx="129" cy="391"/>
            </a:xfrm>
            <a:prstGeom prst="bentConnector4">
              <a:avLst>
                <a:gd name="adj1" fmla="val -111630"/>
                <a:gd name="adj2" fmla="val 136574"/>
              </a:avLst>
            </a:prstGeom>
            <a:noFill/>
            <a:ln w="9525">
              <a:solidFill>
                <a:schemeClr val="tx1"/>
              </a:solidFill>
              <a:miter lim="800000"/>
              <a:headEnd/>
              <a:tailEnd type="triangle" w="med" len="med"/>
            </a:ln>
          </p:spPr>
        </p:cxnSp>
        <p:graphicFrame>
          <p:nvGraphicFramePr>
            <p:cNvPr id="4109" name="Object 29"/>
            <p:cNvGraphicFramePr>
              <a:graphicFrameLocks noChangeAspect="1"/>
            </p:cNvGraphicFramePr>
            <p:nvPr/>
          </p:nvGraphicFramePr>
          <p:xfrm>
            <a:off x="5125" y="3244"/>
            <a:ext cx="73" cy="95"/>
          </p:xfrm>
          <a:graphic>
            <a:graphicData uri="http://schemas.openxmlformats.org/presentationml/2006/ole">
              <mc:AlternateContent xmlns:mc="http://schemas.openxmlformats.org/markup-compatibility/2006">
                <mc:Choice xmlns:v="urn:schemas-microsoft-com:vml" Requires="v">
                  <p:oleObj spid="_x0000_s439901" name="Equation" r:id="rId23" imgW="126720" imgH="164880" progId="Equation.3">
                    <p:embed/>
                  </p:oleObj>
                </mc:Choice>
                <mc:Fallback>
                  <p:oleObj name="Equation" r:id="rId23" imgW="126720" imgH="164880" progId="Equation.3">
                    <p:embed/>
                    <p:pic>
                      <p:nvPicPr>
                        <p:cNvPr id="0" name="Object 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25" y="3244"/>
                          <a:ext cx="7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graphicFrame>
          <p:nvGraphicFramePr>
            <p:cNvPr id="4110" name="Object 30"/>
            <p:cNvGraphicFramePr>
              <a:graphicFrameLocks noChangeAspect="1"/>
            </p:cNvGraphicFramePr>
            <p:nvPr>
              <p:extLst>
                <p:ext uri="{D42A27DB-BD31-4B8C-83A1-F6EECF244321}">
                  <p14:modId xmlns:p14="http://schemas.microsoft.com/office/powerpoint/2010/main" val="2877782372"/>
                </p:ext>
              </p:extLst>
            </p:nvPr>
          </p:nvGraphicFramePr>
          <p:xfrm>
            <a:off x="4253" y="1656"/>
            <a:ext cx="751" cy="258"/>
          </p:xfrm>
          <a:graphic>
            <a:graphicData uri="http://schemas.openxmlformats.org/presentationml/2006/ole">
              <mc:AlternateContent xmlns:mc="http://schemas.openxmlformats.org/markup-compatibility/2006">
                <mc:Choice xmlns:v="urn:schemas-microsoft-com:vml" Requires="v">
                  <p:oleObj spid="_x0000_s439902" name="Equation" r:id="rId25" imgW="1193800" imgH="406400" progId="Equation.3">
                    <p:embed/>
                  </p:oleObj>
                </mc:Choice>
                <mc:Fallback>
                  <p:oleObj name="Equation" r:id="rId25" imgW="1193800" imgH="406400" progId="Equation.3">
                    <p:embed/>
                    <p:pic>
                      <p:nvPicPr>
                        <p:cNvPr id="0" name="Object 30"/>
                        <p:cNvPicPr>
                          <a:picLocks noChangeAspect="1" noChangeArrowheads="1"/>
                        </p:cNvPicPr>
                        <p:nvPr/>
                      </p:nvPicPr>
                      <p:blipFill>
                        <a:blip r:embed="rId26"/>
                        <a:srcRect/>
                        <a:stretch>
                          <a:fillRect/>
                        </a:stretch>
                      </p:blipFill>
                      <p:spPr bwMode="auto">
                        <a:xfrm>
                          <a:off x="4253" y="1656"/>
                          <a:ext cx="751" cy="258"/>
                        </a:xfrm>
                        <a:prstGeom prst="rect">
                          <a:avLst/>
                        </a:prstGeom>
                        <a:solidFill>
                          <a:schemeClr val="bg1"/>
                        </a:solidFill>
                        <a:ln w="3175">
                          <a:solidFill>
                            <a:srgbClr val="000000"/>
                          </a:solidFill>
                          <a:miter lim="800000"/>
                          <a:headEnd/>
                          <a:tailEnd/>
                        </a:ln>
                      </p:spPr>
                    </p:pic>
                  </p:oleObj>
                </mc:Fallback>
              </mc:AlternateContent>
            </a:graphicData>
          </a:graphic>
        </p:graphicFrame>
        <p:cxnSp>
          <p:nvCxnSpPr>
            <p:cNvPr id="4141" name="AutoShape 31"/>
            <p:cNvCxnSpPr>
              <a:cxnSpLocks noChangeShapeType="1"/>
            </p:cNvCxnSpPr>
            <p:nvPr/>
          </p:nvCxnSpPr>
          <p:spPr bwMode="auto">
            <a:xfrm rot="5400000" flipH="1" flipV="1">
              <a:off x="5402" y="2865"/>
              <a:ext cx="135" cy="532"/>
            </a:xfrm>
            <a:prstGeom prst="bentConnector4">
              <a:avLst>
                <a:gd name="adj1" fmla="val -105926"/>
                <a:gd name="adj2" fmla="val 126880"/>
              </a:avLst>
            </a:prstGeom>
            <a:noFill/>
            <a:ln w="9525">
              <a:solidFill>
                <a:schemeClr val="tx1"/>
              </a:solidFill>
              <a:miter lim="800000"/>
              <a:headEnd/>
              <a:tailEnd type="triangle" w="med" len="med"/>
            </a:ln>
          </p:spPr>
        </p:cxnSp>
        <p:graphicFrame>
          <p:nvGraphicFramePr>
            <p:cNvPr id="4111" name="Object 32"/>
            <p:cNvGraphicFramePr>
              <a:graphicFrameLocks noChangeAspect="1"/>
            </p:cNvGraphicFramePr>
            <p:nvPr/>
          </p:nvGraphicFramePr>
          <p:xfrm>
            <a:off x="5176" y="1875"/>
            <a:ext cx="76" cy="93"/>
          </p:xfrm>
          <a:graphic>
            <a:graphicData uri="http://schemas.openxmlformats.org/presentationml/2006/ole">
              <mc:AlternateContent xmlns:mc="http://schemas.openxmlformats.org/markup-compatibility/2006">
                <mc:Choice xmlns:v="urn:schemas-microsoft-com:vml" Requires="v">
                  <p:oleObj spid="_x0000_s439903" name="Equation" r:id="rId27" imgW="114120" imgH="139680" progId="Equation.3">
                    <p:embed/>
                  </p:oleObj>
                </mc:Choice>
                <mc:Fallback>
                  <p:oleObj name="Equation" r:id="rId27" imgW="114120" imgH="139680" progId="Equation.3">
                    <p:embed/>
                    <p:pic>
                      <p:nvPicPr>
                        <p:cNvPr id="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76" y="1875"/>
                          <a:ext cx="76" cy="9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cxnSp>
          <p:nvCxnSpPr>
            <p:cNvPr id="4142" name="AutoShape 33"/>
            <p:cNvCxnSpPr>
              <a:cxnSpLocks noChangeShapeType="1"/>
            </p:cNvCxnSpPr>
            <p:nvPr/>
          </p:nvCxnSpPr>
          <p:spPr bwMode="auto">
            <a:xfrm rot="16200000" flipH="1">
              <a:off x="4509" y="2034"/>
              <a:ext cx="241" cy="2"/>
            </a:xfrm>
            <a:prstGeom prst="bentConnector3">
              <a:avLst>
                <a:gd name="adj1" fmla="val 49792"/>
              </a:avLst>
            </a:prstGeom>
            <a:noFill/>
            <a:ln w="9525">
              <a:solidFill>
                <a:schemeClr val="tx1"/>
              </a:solidFill>
              <a:miter lim="800000"/>
              <a:headEnd/>
              <a:tailEnd type="triangle" w="med" len="med"/>
            </a:ln>
          </p:spPr>
        </p:cxnSp>
        <p:graphicFrame>
          <p:nvGraphicFramePr>
            <p:cNvPr id="4112" name="Object 34"/>
            <p:cNvGraphicFramePr>
              <a:graphicFrameLocks noChangeAspect="1"/>
            </p:cNvGraphicFramePr>
            <p:nvPr/>
          </p:nvGraphicFramePr>
          <p:xfrm>
            <a:off x="4521" y="2499"/>
            <a:ext cx="101" cy="135"/>
          </p:xfrm>
          <a:graphic>
            <a:graphicData uri="http://schemas.openxmlformats.org/presentationml/2006/ole">
              <mc:AlternateContent xmlns:mc="http://schemas.openxmlformats.org/markup-compatibility/2006">
                <mc:Choice xmlns:v="urn:schemas-microsoft-com:vml" Requires="v">
                  <p:oleObj spid="_x0000_s439904" name="Equation" r:id="rId28" imgW="152280" imgH="203040" progId="Equation.3">
                    <p:embed/>
                  </p:oleObj>
                </mc:Choice>
                <mc:Fallback>
                  <p:oleObj name="Equation" r:id="rId28" imgW="152280" imgH="203040" progId="Equation.3">
                    <p:embed/>
                    <p:pic>
                      <p:nvPicPr>
                        <p:cNvPr id="0" name="Object 3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21" y="2499"/>
                          <a:ext cx="10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sp>
          <p:nvSpPr>
            <p:cNvPr id="4143" name="Text Box 35"/>
            <p:cNvSpPr txBox="1">
              <a:spLocks noChangeArrowheads="1"/>
            </p:cNvSpPr>
            <p:nvPr/>
          </p:nvSpPr>
          <p:spPr bwMode="auto">
            <a:xfrm>
              <a:off x="4111" y="2712"/>
              <a:ext cx="960" cy="212"/>
            </a:xfrm>
            <a:prstGeom prst="rect">
              <a:avLst/>
            </a:prstGeom>
            <a:noFill/>
            <a:ln w="9525">
              <a:noFill/>
              <a:miter lim="800000"/>
              <a:headEnd/>
              <a:tailEnd/>
            </a:ln>
          </p:spPr>
          <p:txBody>
            <a:bodyPr>
              <a:spAutoFit/>
            </a:bodyPr>
            <a:lstStyle/>
            <a:p>
              <a:pPr algn="r" eaLnBrk="0" hangingPunct="0"/>
              <a:endParaRPr lang="en-US" b="0">
                <a:solidFill>
                  <a:srgbClr val="5F5F5F"/>
                </a:solidFill>
                <a:latin typeface="Arial Unicode MS" pitchFamily="34" charset="-128"/>
                <a:cs typeface="Arial" charset="0"/>
              </a:endParaRPr>
            </a:p>
          </p:txBody>
        </p:sp>
      </p:grpSp>
      <p:sp>
        <p:nvSpPr>
          <p:cNvPr id="4120" name="Text Box 36"/>
          <p:cNvSpPr txBox="1">
            <a:spLocks noChangeArrowheads="1"/>
          </p:cNvSpPr>
          <p:nvPr/>
        </p:nvSpPr>
        <p:spPr bwMode="auto">
          <a:xfrm>
            <a:off x="500063" y="6199188"/>
            <a:ext cx="3267075" cy="517525"/>
          </a:xfrm>
          <a:prstGeom prst="rect">
            <a:avLst/>
          </a:prstGeom>
          <a:noFill/>
          <a:ln w="9525">
            <a:noFill/>
            <a:miter lim="800000"/>
            <a:headEnd/>
            <a:tailEnd/>
          </a:ln>
        </p:spPr>
        <p:txBody>
          <a:bodyPr>
            <a:spAutoFit/>
          </a:bodyPr>
          <a:lstStyle/>
          <a:p>
            <a:pPr eaLnBrk="0" hangingPunct="0"/>
            <a:r>
              <a:rPr lang="de-DE" sz="1400" b="0">
                <a:latin typeface="Times New Roman" pitchFamily="18" charset="0"/>
                <a:cs typeface="Arial" charset="0"/>
              </a:rPr>
              <a:t>Friston et al. 2000, </a:t>
            </a:r>
            <a:r>
              <a:rPr lang="de-DE" sz="1400" b="0" i="1">
                <a:latin typeface="Times New Roman" pitchFamily="18" charset="0"/>
                <a:cs typeface="Arial" charset="0"/>
              </a:rPr>
              <a:t>NeuroImage</a:t>
            </a:r>
          </a:p>
          <a:p>
            <a:pPr eaLnBrk="0" hangingPunct="0"/>
            <a:r>
              <a:rPr lang="de-DE" sz="1400" b="0">
                <a:latin typeface="Times New Roman" pitchFamily="18" charset="0"/>
                <a:cs typeface="Arial" charset="0"/>
              </a:rPr>
              <a:t>Stephan et al. 2007, </a:t>
            </a:r>
            <a:r>
              <a:rPr lang="de-DE" sz="1400" b="0" i="1">
                <a:latin typeface="Times New Roman" pitchFamily="18" charset="0"/>
                <a:cs typeface="Arial" charset="0"/>
              </a:rPr>
              <a:t>NeuroImage</a:t>
            </a:r>
            <a:endParaRPr lang="en-US" sz="1400" b="0" i="1">
              <a:latin typeface="Times New Roman" pitchFamily="18" charset="0"/>
              <a:cs typeface="Arial" charset="0"/>
            </a:endParaRPr>
          </a:p>
        </p:txBody>
      </p:sp>
      <p:cxnSp>
        <p:nvCxnSpPr>
          <p:cNvPr id="4121" name="AutoShape 37"/>
          <p:cNvCxnSpPr>
            <a:cxnSpLocks noChangeShapeType="1"/>
          </p:cNvCxnSpPr>
          <p:nvPr/>
        </p:nvCxnSpPr>
        <p:spPr bwMode="auto">
          <a:xfrm rot="16200000" flipH="1">
            <a:off x="6565718" y="2443957"/>
            <a:ext cx="388937" cy="31750"/>
          </a:xfrm>
          <a:prstGeom prst="bentConnector3">
            <a:avLst>
              <a:gd name="adj1" fmla="val 49796"/>
            </a:avLst>
          </a:prstGeom>
          <a:noFill/>
          <a:ln w="9525">
            <a:solidFill>
              <a:schemeClr val="tx1"/>
            </a:solidFill>
            <a:miter lim="800000"/>
            <a:headEnd/>
            <a:tailEnd type="triangle" w="med" len="med"/>
          </a:ln>
        </p:spPr>
      </p:cxnSp>
      <p:cxnSp>
        <p:nvCxnSpPr>
          <p:cNvPr id="4122" name="AutoShape 38"/>
          <p:cNvCxnSpPr>
            <a:cxnSpLocks noChangeShapeType="1"/>
          </p:cNvCxnSpPr>
          <p:nvPr/>
        </p:nvCxnSpPr>
        <p:spPr bwMode="auto">
          <a:xfrm rot="5400000">
            <a:off x="6588125" y="1498600"/>
            <a:ext cx="323850" cy="6350"/>
          </a:xfrm>
          <a:prstGeom prst="bentConnector3">
            <a:avLst>
              <a:gd name="adj1" fmla="val 49509"/>
            </a:avLst>
          </a:prstGeom>
          <a:noFill/>
          <a:ln w="9525">
            <a:solidFill>
              <a:schemeClr val="tx1"/>
            </a:solidFill>
            <a:miter lim="800000"/>
            <a:headEnd/>
            <a:tailEnd type="triangle" w="med" len="med"/>
          </a:ln>
        </p:spPr>
      </p:cxnSp>
      <p:sp>
        <p:nvSpPr>
          <p:cNvPr id="4123" name="Text Box 39"/>
          <p:cNvSpPr txBox="1">
            <a:spLocks noChangeArrowheads="1"/>
          </p:cNvSpPr>
          <p:nvPr/>
        </p:nvSpPr>
        <p:spPr bwMode="auto">
          <a:xfrm>
            <a:off x="8058150" y="985838"/>
            <a:ext cx="1803400" cy="336550"/>
          </a:xfrm>
          <a:prstGeom prst="rect">
            <a:avLst/>
          </a:prstGeom>
          <a:noFill/>
          <a:ln w="9525">
            <a:noFill/>
            <a:miter lim="800000"/>
            <a:headEnd/>
            <a:tailEnd/>
          </a:ln>
        </p:spPr>
        <p:txBody>
          <a:bodyPr wrap="none">
            <a:spAutoFit/>
          </a:bodyPr>
          <a:lstStyle/>
          <a:p>
            <a:pPr eaLnBrk="0" hangingPunct="0"/>
            <a:r>
              <a:rPr lang="en-US">
                <a:latin typeface="Arial Unicode MS" pitchFamily="34" charset="-128"/>
                <a:cs typeface="Arial" charset="0"/>
              </a:rPr>
              <a:t>stimulus functions</a:t>
            </a:r>
          </a:p>
        </p:txBody>
      </p:sp>
      <p:sp>
        <p:nvSpPr>
          <p:cNvPr id="4124" name="Text Box 40"/>
          <p:cNvSpPr txBox="1">
            <a:spLocks noChangeArrowheads="1"/>
          </p:cNvSpPr>
          <p:nvPr/>
        </p:nvSpPr>
        <p:spPr bwMode="auto">
          <a:xfrm>
            <a:off x="6489700" y="957263"/>
            <a:ext cx="311150" cy="366712"/>
          </a:xfrm>
          <a:prstGeom prst="rect">
            <a:avLst/>
          </a:prstGeom>
          <a:noFill/>
          <a:ln w="9525">
            <a:noFill/>
            <a:miter lim="800000"/>
            <a:headEnd/>
            <a:tailEnd/>
          </a:ln>
        </p:spPr>
        <p:txBody>
          <a:bodyPr wrap="none">
            <a:spAutoFit/>
          </a:bodyPr>
          <a:lstStyle/>
          <a:p>
            <a:r>
              <a:rPr lang="en-GB" sz="1800" b="0" i="1">
                <a:cs typeface="Arial" charset="0"/>
              </a:rPr>
              <a:t>u</a:t>
            </a:r>
            <a:endParaRPr lang="en-US" sz="1800" b="0" i="1">
              <a:cs typeface="Arial" charset="0"/>
            </a:endParaRPr>
          </a:p>
        </p:txBody>
      </p:sp>
      <p:grpSp>
        <p:nvGrpSpPr>
          <p:cNvPr id="3" name="Group 41"/>
          <p:cNvGrpSpPr>
            <a:grpSpLocks/>
          </p:cNvGrpSpPr>
          <p:nvPr/>
        </p:nvGrpSpPr>
        <p:grpSpPr bwMode="auto">
          <a:xfrm>
            <a:off x="4822825" y="941388"/>
            <a:ext cx="1676400" cy="673100"/>
            <a:chOff x="4104" y="432"/>
            <a:chExt cx="1056" cy="424"/>
          </a:xfrm>
        </p:grpSpPr>
        <p:sp>
          <p:nvSpPr>
            <p:cNvPr id="4129" name="Text Box 42"/>
            <p:cNvSpPr txBox="1">
              <a:spLocks noChangeArrowheads="1"/>
            </p:cNvSpPr>
            <p:nvPr/>
          </p:nvSpPr>
          <p:spPr bwMode="auto">
            <a:xfrm>
              <a:off x="5017" y="683"/>
              <a:ext cx="143" cy="173"/>
            </a:xfrm>
            <a:prstGeom prst="rect">
              <a:avLst/>
            </a:prstGeom>
            <a:noFill/>
            <a:ln w="12700">
              <a:noFill/>
              <a:miter lim="800000"/>
              <a:headEnd/>
              <a:tailEnd/>
            </a:ln>
          </p:spPr>
          <p:txBody>
            <a:bodyPr wrap="none">
              <a:spAutoFit/>
            </a:bodyPr>
            <a:lstStyle/>
            <a:p>
              <a:pPr eaLnBrk="0" hangingPunct="0"/>
              <a:r>
                <a:rPr lang="en-US" sz="1200" b="0">
                  <a:cs typeface="Arial" charset="0"/>
                </a:rPr>
                <a:t>t</a:t>
              </a:r>
            </a:p>
          </p:txBody>
        </p:sp>
        <p:pic>
          <p:nvPicPr>
            <p:cNvPr id="4130" name="Picture 43" descr="inputs_ER"/>
            <p:cNvPicPr>
              <a:picLocks noChangeArrowheads="1"/>
            </p:cNvPicPr>
            <p:nvPr/>
          </p:nvPicPr>
          <p:blipFill>
            <a:blip r:embed="rId29" cstate="print"/>
            <a:srcRect/>
            <a:stretch>
              <a:fillRect/>
            </a:stretch>
          </p:blipFill>
          <p:spPr bwMode="auto">
            <a:xfrm>
              <a:off x="4104" y="432"/>
              <a:ext cx="931" cy="327"/>
            </a:xfrm>
            <a:prstGeom prst="rect">
              <a:avLst/>
            </a:prstGeom>
            <a:noFill/>
            <a:ln w="9525">
              <a:noFill/>
              <a:miter lim="800000"/>
              <a:headEnd/>
              <a:tailEnd/>
            </a:ln>
          </p:spPr>
        </p:pic>
        <p:sp>
          <p:nvSpPr>
            <p:cNvPr id="4131" name="Line 44"/>
            <p:cNvSpPr>
              <a:spLocks noChangeShapeType="1"/>
            </p:cNvSpPr>
            <p:nvPr/>
          </p:nvSpPr>
          <p:spPr bwMode="auto">
            <a:xfrm flipV="1">
              <a:off x="4152" y="768"/>
              <a:ext cx="888" cy="0"/>
            </a:xfrm>
            <a:prstGeom prst="line">
              <a:avLst/>
            </a:prstGeom>
            <a:noFill/>
            <a:ln w="12700">
              <a:solidFill>
                <a:schemeClr val="tx1"/>
              </a:solidFill>
              <a:round/>
              <a:headEnd/>
              <a:tailEnd type="triangle" w="med" len="med"/>
            </a:ln>
          </p:spPr>
          <p:txBody>
            <a:bodyPr/>
            <a:lstStyle/>
            <a:p>
              <a:endParaRPr lang="en-GB"/>
            </a:p>
          </p:txBody>
        </p:sp>
      </p:grpSp>
      <p:sp>
        <p:nvSpPr>
          <p:cNvPr id="4126" name="Text Box 45"/>
          <p:cNvSpPr txBox="1">
            <a:spLocks noChangeArrowheads="1"/>
          </p:cNvSpPr>
          <p:nvPr/>
        </p:nvSpPr>
        <p:spPr bwMode="auto">
          <a:xfrm>
            <a:off x="8058150" y="1792288"/>
            <a:ext cx="2084388" cy="336550"/>
          </a:xfrm>
          <a:prstGeom prst="rect">
            <a:avLst/>
          </a:prstGeom>
          <a:noFill/>
          <a:ln w="9525">
            <a:noFill/>
            <a:miter lim="800000"/>
            <a:headEnd/>
            <a:tailEnd/>
          </a:ln>
        </p:spPr>
        <p:txBody>
          <a:bodyPr wrap="none">
            <a:spAutoFit/>
          </a:bodyPr>
          <a:lstStyle/>
          <a:p>
            <a:pPr eaLnBrk="0" hangingPunct="0"/>
            <a:r>
              <a:rPr lang="en-US">
                <a:latin typeface="Arial Unicode MS" pitchFamily="34" charset="-128"/>
                <a:cs typeface="Arial" charset="0"/>
              </a:rPr>
              <a:t>neural state equation</a:t>
            </a:r>
          </a:p>
        </p:txBody>
      </p:sp>
      <p:sp>
        <p:nvSpPr>
          <p:cNvPr id="4127" name="Text Box 46"/>
          <p:cNvSpPr txBox="1">
            <a:spLocks noChangeArrowheads="1"/>
          </p:cNvSpPr>
          <p:nvPr/>
        </p:nvSpPr>
        <p:spPr bwMode="auto">
          <a:xfrm>
            <a:off x="8058150" y="3348038"/>
            <a:ext cx="2008188" cy="581025"/>
          </a:xfrm>
          <a:prstGeom prst="rect">
            <a:avLst/>
          </a:prstGeom>
          <a:noFill/>
          <a:ln w="9525">
            <a:noFill/>
            <a:miter lim="800000"/>
            <a:headEnd/>
            <a:tailEnd/>
          </a:ln>
        </p:spPr>
        <p:txBody>
          <a:bodyPr>
            <a:spAutoFit/>
          </a:bodyPr>
          <a:lstStyle/>
          <a:p>
            <a:pPr eaLnBrk="0" hangingPunct="0"/>
            <a:r>
              <a:rPr lang="en-GB">
                <a:latin typeface="Arial Unicode MS" pitchFamily="34" charset="-128"/>
                <a:cs typeface="Arial" charset="0"/>
              </a:rPr>
              <a:t>hemodynamic state equations</a:t>
            </a:r>
            <a:endParaRPr lang="en-US">
              <a:latin typeface="Arial Unicode MS" pitchFamily="34" charset="-128"/>
              <a:cs typeface="Arial" charset="0"/>
            </a:endParaRPr>
          </a:p>
        </p:txBody>
      </p:sp>
      <p:sp>
        <p:nvSpPr>
          <p:cNvPr id="4128" name="Text Box 47"/>
          <p:cNvSpPr txBox="1">
            <a:spLocks noChangeArrowheads="1"/>
          </p:cNvSpPr>
          <p:nvPr/>
        </p:nvSpPr>
        <p:spPr bwMode="auto">
          <a:xfrm>
            <a:off x="8278812" y="6081344"/>
            <a:ext cx="2008188" cy="581025"/>
          </a:xfrm>
          <a:prstGeom prst="rect">
            <a:avLst/>
          </a:prstGeom>
          <a:noFill/>
          <a:ln w="9525">
            <a:noFill/>
            <a:miter lim="800000"/>
            <a:headEnd/>
            <a:tailEnd/>
          </a:ln>
        </p:spPr>
        <p:txBody>
          <a:bodyPr>
            <a:spAutoFit/>
          </a:bodyPr>
          <a:lstStyle/>
          <a:p>
            <a:pPr eaLnBrk="0" hangingPunct="0"/>
            <a:r>
              <a:rPr lang="en-GB" dirty="0">
                <a:latin typeface="Arial Unicode MS" pitchFamily="34" charset="-128"/>
                <a:cs typeface="Arial" charset="0"/>
              </a:rPr>
              <a:t>Estimated BOLD response</a:t>
            </a:r>
            <a:endParaRPr lang="en-US" dirty="0">
              <a:latin typeface="Arial Unicode MS" pitchFamily="34" charset="-128"/>
              <a:cs typeface="Arial"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31335249"/>
              </p:ext>
            </p:extLst>
          </p:nvPr>
        </p:nvGraphicFramePr>
        <p:xfrm>
          <a:off x="6179222" y="5926340"/>
          <a:ext cx="1913681" cy="931660"/>
        </p:xfrm>
        <a:graphic>
          <a:graphicData uri="http://schemas.openxmlformats.org/presentationml/2006/ole">
            <mc:AlternateContent xmlns:mc="http://schemas.openxmlformats.org/markup-compatibility/2006">
              <mc:Choice xmlns:v="urn:schemas-microsoft-com:vml" Requires="v">
                <p:oleObj spid="_x0000_s439905" name="Equation" r:id="rId30" imgW="965200" imgH="469900" progId="Equation.3">
                  <p:embed/>
                </p:oleObj>
              </mc:Choice>
              <mc:Fallback>
                <p:oleObj name="Equation" r:id="rId30" imgW="965200" imgH="469900" progId="Equation.3">
                  <p:embed/>
                  <p:pic>
                    <p:nvPicPr>
                      <p:cNvPr id="0" name=""/>
                      <p:cNvPicPr/>
                      <p:nvPr/>
                    </p:nvPicPr>
                    <p:blipFill>
                      <a:blip r:embed="rId31"/>
                      <a:stretch>
                        <a:fillRect/>
                      </a:stretch>
                    </p:blipFill>
                    <p:spPr>
                      <a:xfrm>
                        <a:off x="6179222" y="5926340"/>
                        <a:ext cx="1913681" cy="931660"/>
                      </a:xfrm>
                      <a:prstGeom prst="rect">
                        <a:avLst/>
                      </a:prstGeom>
                    </p:spPr>
                  </p:pic>
                </p:oleObj>
              </mc:Fallback>
            </mc:AlternateContent>
          </a:graphicData>
        </a:graphic>
      </p:graphicFrame>
      <p:pic>
        <p:nvPicPr>
          <p:cNvPr id="5" name="Picture 4"/>
          <p:cNvPicPr>
            <a:picLocks noChangeAspect="1"/>
          </p:cNvPicPr>
          <p:nvPr/>
        </p:nvPicPr>
        <p:blipFill>
          <a:blip r:embed="rId32"/>
          <a:stretch>
            <a:fillRect/>
          </a:stretch>
        </p:blipFill>
        <p:spPr>
          <a:xfrm>
            <a:off x="152400" y="101600"/>
            <a:ext cx="9982200" cy="6654800"/>
          </a:xfrm>
          <a:prstGeom prst="rect">
            <a:avLst/>
          </a:prstGeom>
        </p:spPr>
      </p:pic>
      <p:pic>
        <p:nvPicPr>
          <p:cNvPr id="6" name="Picture 5"/>
          <p:cNvPicPr>
            <a:picLocks noChangeAspect="1"/>
          </p:cNvPicPr>
          <p:nvPr/>
        </p:nvPicPr>
        <p:blipFill>
          <a:blip r:embed="rId33"/>
          <a:stretch>
            <a:fillRect/>
          </a:stretch>
        </p:blipFill>
        <p:spPr>
          <a:xfrm>
            <a:off x="127000" y="63500"/>
            <a:ext cx="10033000" cy="6718300"/>
          </a:xfrm>
          <a:prstGeom prst="rect">
            <a:avLst/>
          </a:prstGeom>
        </p:spPr>
      </p:pic>
      <p:pic>
        <p:nvPicPr>
          <p:cNvPr id="7" name="Picture 6"/>
          <p:cNvPicPr>
            <a:picLocks noChangeAspect="1"/>
          </p:cNvPicPr>
          <p:nvPr/>
        </p:nvPicPr>
        <p:blipFill>
          <a:blip r:embed="rId34"/>
          <a:stretch>
            <a:fillRect/>
          </a:stretch>
        </p:blipFill>
        <p:spPr>
          <a:xfrm>
            <a:off x="157354" y="168570"/>
            <a:ext cx="10003201" cy="66894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2"/>
          <p:cNvSpPr>
            <a:spLocks noChangeArrowheads="1"/>
          </p:cNvSpPr>
          <p:nvPr/>
        </p:nvSpPr>
        <p:spPr bwMode="auto">
          <a:xfrm>
            <a:off x="109538" y="2933700"/>
            <a:ext cx="10287000" cy="0"/>
          </a:xfrm>
          <a:prstGeom prst="rect">
            <a:avLst/>
          </a:prstGeom>
          <a:noFill/>
          <a:ln w="9525">
            <a:noFill/>
            <a:miter lim="800000"/>
            <a:headEnd/>
            <a:tailEnd/>
          </a:ln>
        </p:spPr>
        <p:txBody>
          <a:bodyPr wrap="none" anchor="ctr">
            <a:spAutoFit/>
          </a:bodyPr>
          <a:lstStyle/>
          <a:p>
            <a:endParaRPr lang="en-US"/>
          </a:p>
        </p:txBody>
      </p:sp>
      <p:graphicFrame>
        <p:nvGraphicFramePr>
          <p:cNvPr id="4098" name="Object 3"/>
          <p:cNvGraphicFramePr>
            <a:graphicFrameLocks noChangeAspect="1"/>
          </p:cNvGraphicFramePr>
          <p:nvPr/>
        </p:nvGraphicFramePr>
        <p:xfrm>
          <a:off x="587375" y="1820863"/>
          <a:ext cx="3086100" cy="555625"/>
        </p:xfrm>
        <a:graphic>
          <a:graphicData uri="http://schemas.openxmlformats.org/presentationml/2006/ole">
            <mc:AlternateContent xmlns:mc="http://schemas.openxmlformats.org/markup-compatibility/2006">
              <mc:Choice xmlns:v="urn:schemas-microsoft-com:vml" Requires="v">
                <p:oleObj spid="_x0000_s604371" name="Equation" r:id="rId4" imgW="1269720" imgH="228600" progId="Equation.3">
                  <p:embed/>
                </p:oleObj>
              </mc:Choice>
              <mc:Fallback>
                <p:oleObj name="Equation" r:id="rId4" imgW="126972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 y="1820863"/>
                        <a:ext cx="3086100" cy="555625"/>
                      </a:xfrm>
                      <a:prstGeom prst="rect">
                        <a:avLst/>
                      </a:prstGeom>
                      <a:solidFill>
                        <a:schemeClr val="bg1"/>
                      </a:solidFill>
                      <a:ln w="19050">
                        <a:solidFill>
                          <a:schemeClr val="tx1"/>
                        </a:solidFill>
                        <a:miter lim="800000"/>
                        <a:headEnd/>
                        <a:tailEnd/>
                      </a:ln>
                      <a:effectLst>
                        <a:outerShdw blurRad="63500" dist="107763" dir="18900000" algn="ctr" rotWithShape="0">
                          <a:srgbClr val="000000">
                            <a:alpha val="50000"/>
                          </a:srgbClr>
                        </a:outerShdw>
                      </a:effectLst>
                    </p:spPr>
                  </p:pic>
                </p:oleObj>
              </mc:Fallback>
            </mc:AlternateContent>
          </a:graphicData>
        </a:graphic>
      </p:graphicFrame>
      <p:sp>
        <p:nvSpPr>
          <p:cNvPr id="4114" name="Text Box 4"/>
          <p:cNvSpPr txBox="1">
            <a:spLocks noChangeArrowheads="1"/>
          </p:cNvSpPr>
          <p:nvPr/>
        </p:nvSpPr>
        <p:spPr bwMode="auto">
          <a:xfrm>
            <a:off x="722313" y="2773363"/>
            <a:ext cx="3602037" cy="1006475"/>
          </a:xfrm>
          <a:prstGeom prst="rect">
            <a:avLst/>
          </a:prstGeom>
          <a:noFill/>
          <a:ln w="9525">
            <a:noFill/>
            <a:miter lim="800000"/>
            <a:headEnd/>
            <a:tailEnd/>
          </a:ln>
        </p:spPr>
        <p:txBody>
          <a:bodyPr>
            <a:spAutoFit/>
          </a:bodyPr>
          <a:lstStyle/>
          <a:p>
            <a:pPr eaLnBrk="0" hangingPunct="0">
              <a:spcBef>
                <a:spcPct val="50000"/>
              </a:spcBef>
            </a:pPr>
            <a:r>
              <a:rPr lang="en-GB" sz="2000" b="0">
                <a:latin typeface="Arial Unicode MS" pitchFamily="34" charset="-128"/>
                <a:cs typeface="Arial" charset="0"/>
              </a:rPr>
              <a:t>important for model fitting, but of no interest for </a:t>
            </a:r>
            <a:r>
              <a:rPr lang="en-US" sz="2000" b="0">
                <a:latin typeface="Arial Unicode MS" pitchFamily="34" charset="-128"/>
                <a:cs typeface="Arial" charset="0"/>
              </a:rPr>
              <a:t>statistical inference</a:t>
            </a:r>
          </a:p>
        </p:txBody>
      </p:sp>
      <p:sp>
        <p:nvSpPr>
          <p:cNvPr id="4115" name="Line 5"/>
          <p:cNvSpPr>
            <a:spLocks noChangeShapeType="1"/>
          </p:cNvSpPr>
          <p:nvPr/>
        </p:nvSpPr>
        <p:spPr bwMode="auto">
          <a:xfrm>
            <a:off x="2074863" y="2449513"/>
            <a:ext cx="0" cy="360362"/>
          </a:xfrm>
          <a:prstGeom prst="line">
            <a:avLst/>
          </a:prstGeom>
          <a:noFill/>
          <a:ln w="38100">
            <a:solidFill>
              <a:srgbClr val="FF0000"/>
            </a:solidFill>
            <a:round/>
            <a:headEnd/>
            <a:tailEnd type="triangle" w="med" len="med"/>
          </a:ln>
        </p:spPr>
        <p:txBody>
          <a:bodyPr/>
          <a:lstStyle/>
          <a:p>
            <a:endParaRPr lang="en-GB"/>
          </a:p>
        </p:txBody>
      </p:sp>
      <p:sp>
        <p:nvSpPr>
          <p:cNvPr id="4116" name="Rectangle 7"/>
          <p:cNvSpPr>
            <a:spLocks noChangeArrowheads="1"/>
          </p:cNvSpPr>
          <p:nvPr/>
        </p:nvSpPr>
        <p:spPr bwMode="auto">
          <a:xfrm>
            <a:off x="574675" y="246063"/>
            <a:ext cx="9358313" cy="487362"/>
          </a:xfrm>
          <a:prstGeom prst="rect">
            <a:avLst/>
          </a:prstGeom>
          <a:noFill/>
          <a:ln w="9525">
            <a:noFill/>
            <a:miter lim="800000"/>
            <a:headEnd/>
            <a:tailEnd/>
          </a:ln>
        </p:spPr>
        <p:txBody>
          <a:bodyPr lIns="0" tIns="0" rIns="0" bIns="0" anchor="ctr">
            <a:spAutoFit/>
          </a:bodyPr>
          <a:lstStyle/>
          <a:p>
            <a:pPr algn="ctr"/>
            <a:r>
              <a:rPr lang="en-GB" sz="3200">
                <a:latin typeface="Arial Unicode MS" pitchFamily="34" charset="-128"/>
              </a:rPr>
              <a:t>The h</a:t>
            </a:r>
            <a:r>
              <a:rPr lang="en-US" sz="3200">
                <a:latin typeface="Arial Unicode MS" pitchFamily="34" charset="-128"/>
              </a:rPr>
              <a:t>emodynamic model</a:t>
            </a:r>
          </a:p>
        </p:txBody>
      </p:sp>
      <p:graphicFrame>
        <p:nvGraphicFramePr>
          <p:cNvPr id="4100" name="Object 8"/>
          <p:cNvGraphicFramePr>
            <a:graphicFrameLocks noChangeAspect="1"/>
          </p:cNvGraphicFramePr>
          <p:nvPr>
            <p:extLst>
              <p:ext uri="{D42A27DB-BD31-4B8C-83A1-F6EECF244321}">
                <p14:modId xmlns:p14="http://schemas.microsoft.com/office/powerpoint/2010/main" val="4141357877"/>
              </p:ext>
            </p:extLst>
          </p:nvPr>
        </p:nvGraphicFramePr>
        <p:xfrm>
          <a:off x="6343774" y="1628775"/>
          <a:ext cx="862012" cy="636588"/>
        </p:xfrm>
        <a:graphic>
          <a:graphicData uri="http://schemas.openxmlformats.org/presentationml/2006/ole">
            <mc:AlternateContent xmlns:mc="http://schemas.openxmlformats.org/markup-compatibility/2006">
              <mc:Choice xmlns:v="urn:schemas-microsoft-com:vml" Requires="v">
                <p:oleObj spid="_x0000_s604372" name="Equation" r:id="rId6" imgW="583920" imgH="431640" progId="Equation.3">
                  <p:embed/>
                </p:oleObj>
              </mc:Choice>
              <mc:Fallback>
                <p:oleObj name="Equation" r:id="rId6" imgW="58392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774" y="1628775"/>
                        <a:ext cx="862012" cy="636588"/>
                      </a:xfrm>
                      <a:prstGeom prst="rect">
                        <a:avLst/>
                      </a:prstGeom>
                      <a:gradFill rotWithShape="1">
                        <a:gsLst>
                          <a:gs pos="0">
                            <a:srgbClr val="FFCC00">
                              <a:gamma/>
                              <a:tint val="34902"/>
                              <a:invGamma/>
                            </a:srgbClr>
                          </a:gs>
                          <a:gs pos="100000">
                            <a:srgbClr val="FFCC00"/>
                          </a:gs>
                        </a:gsLst>
                        <a:path path="shape">
                          <a:fillToRect l="50000" t="50000" r="50000" b="50000"/>
                        </a:path>
                      </a:gradFill>
                      <a:ln w="12700">
                        <a:solidFill>
                          <a:schemeClr val="bg1"/>
                        </a:solidFill>
                        <a:miter lim="800000"/>
                        <a:headEnd/>
                        <a:tailEnd/>
                      </a:ln>
                    </p:spPr>
                  </p:pic>
                </p:oleObj>
              </mc:Fallback>
            </mc:AlternateContent>
          </a:graphicData>
        </a:graphic>
      </p:graphicFrame>
      <p:sp>
        <p:nvSpPr>
          <p:cNvPr id="4117" name="Rectangle 9"/>
          <p:cNvSpPr>
            <a:spLocks noChangeArrowheads="1"/>
          </p:cNvSpPr>
          <p:nvPr/>
        </p:nvSpPr>
        <p:spPr bwMode="auto">
          <a:xfrm>
            <a:off x="365125" y="1030288"/>
            <a:ext cx="3600450" cy="792162"/>
          </a:xfrm>
          <a:prstGeom prst="rect">
            <a:avLst/>
          </a:prstGeom>
          <a:noFill/>
          <a:ln w="9525">
            <a:noFill/>
            <a:miter lim="800000"/>
            <a:headEnd/>
            <a:tailEnd/>
          </a:ln>
        </p:spPr>
        <p:txBody>
          <a:bodyPr/>
          <a:lstStyle/>
          <a:p>
            <a:pPr marL="342900" indent="-342900">
              <a:lnSpc>
                <a:spcPct val="90000"/>
              </a:lnSpc>
              <a:spcBef>
                <a:spcPct val="150000"/>
              </a:spcBef>
              <a:buFontTx/>
              <a:buChar char="•"/>
              <a:tabLst>
                <a:tab pos="1081088" algn="l"/>
              </a:tabLst>
            </a:pPr>
            <a:r>
              <a:rPr lang="en-GB" sz="2000" b="0">
                <a:latin typeface="Arial Unicode MS" pitchFamily="34" charset="-128"/>
              </a:rPr>
              <a:t>6 h</a:t>
            </a:r>
            <a:r>
              <a:rPr lang="en-US" sz="2000" b="0">
                <a:latin typeface="Arial Unicode MS" pitchFamily="34" charset="-128"/>
              </a:rPr>
              <a:t>e</a:t>
            </a:r>
            <a:r>
              <a:rPr lang="en-GB" sz="2000" b="0">
                <a:latin typeface="Arial Unicode MS" pitchFamily="34" charset="-128"/>
              </a:rPr>
              <a:t>modynamic parameters:</a:t>
            </a:r>
          </a:p>
        </p:txBody>
      </p:sp>
      <p:sp>
        <p:nvSpPr>
          <p:cNvPr id="4118" name="Rectangle 10"/>
          <p:cNvSpPr>
            <a:spLocks noChangeArrowheads="1"/>
          </p:cNvSpPr>
          <p:nvPr/>
        </p:nvSpPr>
        <p:spPr bwMode="auto">
          <a:xfrm>
            <a:off x="365125" y="3856038"/>
            <a:ext cx="3721100" cy="2435225"/>
          </a:xfrm>
          <a:prstGeom prst="rect">
            <a:avLst/>
          </a:prstGeom>
          <a:noFill/>
          <a:ln w="9525">
            <a:noFill/>
            <a:miter lim="800000"/>
            <a:headEnd/>
            <a:tailEnd/>
          </a:ln>
        </p:spPr>
        <p:txBody>
          <a:bodyPr/>
          <a:lstStyle/>
          <a:p>
            <a:pPr marL="342900" indent="-342900">
              <a:lnSpc>
                <a:spcPct val="90000"/>
              </a:lnSpc>
              <a:spcBef>
                <a:spcPct val="150000"/>
              </a:spcBef>
              <a:buFontTx/>
              <a:buChar char="•"/>
              <a:tabLst>
                <a:tab pos="1081088" algn="l"/>
              </a:tabLst>
            </a:pPr>
            <a:endParaRPr lang="en-GB" sz="2000" b="0">
              <a:latin typeface="Arial Unicode MS" pitchFamily="34" charset="-128"/>
            </a:endParaRPr>
          </a:p>
          <a:p>
            <a:pPr marL="342900" indent="-342900">
              <a:spcBef>
                <a:spcPct val="30000"/>
              </a:spcBef>
              <a:buFontTx/>
              <a:buChar char="•"/>
              <a:tabLst>
                <a:tab pos="1081088" algn="l"/>
              </a:tabLst>
            </a:pPr>
            <a:r>
              <a:rPr lang="en-GB" sz="2000" b="0">
                <a:latin typeface="Arial Unicode MS" pitchFamily="34" charset="-128"/>
              </a:rPr>
              <a:t>Computed separately for </a:t>
            </a:r>
            <a:r>
              <a:rPr lang="en-US" sz="2000" b="0">
                <a:latin typeface="Arial Unicode MS" pitchFamily="34" charset="-128"/>
              </a:rPr>
              <a:t>each area </a:t>
            </a:r>
            <a:r>
              <a:rPr lang="en-US" sz="2000" b="0">
                <a:latin typeface="Arial Unicode MS" pitchFamily="34" charset="-128"/>
                <a:sym typeface="Symbol" pitchFamily="18" charset="2"/>
              </a:rPr>
              <a:t> region-specific HRFs!</a:t>
            </a:r>
            <a:endParaRPr lang="en-US" sz="2000" b="0">
              <a:latin typeface="Arial Unicode MS" pitchFamily="34" charset="-128"/>
            </a:endParaRPr>
          </a:p>
        </p:txBody>
      </p:sp>
      <p:grpSp>
        <p:nvGrpSpPr>
          <p:cNvPr id="2" name="Group 11"/>
          <p:cNvGrpSpPr>
            <a:grpSpLocks/>
          </p:cNvGrpSpPr>
          <p:nvPr/>
        </p:nvGrpSpPr>
        <p:grpSpPr bwMode="auto">
          <a:xfrm>
            <a:off x="4495800" y="2419109"/>
            <a:ext cx="4572000" cy="3546475"/>
            <a:chOff x="3193" y="1554"/>
            <a:chExt cx="2880" cy="2234"/>
          </a:xfrm>
        </p:grpSpPr>
        <p:sp>
          <p:nvSpPr>
            <p:cNvPr id="4132" name="Rectangle 12"/>
            <p:cNvSpPr>
              <a:spLocks noChangeArrowheads="1"/>
            </p:cNvSpPr>
            <p:nvPr/>
          </p:nvSpPr>
          <p:spPr bwMode="auto">
            <a:xfrm>
              <a:off x="3193" y="1554"/>
              <a:ext cx="2880" cy="2093"/>
            </a:xfrm>
            <a:prstGeom prst="rect">
              <a:avLst/>
            </a:prstGeom>
            <a:solidFill>
              <a:srgbClr val="EAEAEA"/>
            </a:solidFill>
            <a:ln w="12700">
              <a:noFill/>
              <a:miter lim="800000"/>
              <a:headEnd/>
              <a:tailEnd/>
            </a:ln>
          </p:spPr>
          <p:txBody>
            <a:bodyPr wrap="none" anchor="ctr"/>
            <a:lstStyle/>
            <a:p>
              <a:endParaRPr lang="en-US"/>
            </a:p>
          </p:txBody>
        </p:sp>
        <p:graphicFrame>
          <p:nvGraphicFramePr>
            <p:cNvPr id="4101" name="Object 13"/>
            <p:cNvGraphicFramePr>
              <a:graphicFrameLocks noChangeAspect="1"/>
            </p:cNvGraphicFramePr>
            <p:nvPr/>
          </p:nvGraphicFramePr>
          <p:xfrm>
            <a:off x="4241" y="2155"/>
            <a:ext cx="779" cy="273"/>
          </p:xfrm>
          <a:graphic>
            <a:graphicData uri="http://schemas.openxmlformats.org/presentationml/2006/ole">
              <mc:AlternateContent xmlns:mc="http://schemas.openxmlformats.org/markup-compatibility/2006">
                <mc:Choice xmlns:v="urn:schemas-microsoft-com:vml" Requires="v">
                  <p:oleObj spid="_x0000_s604373" name="Equation" r:id="rId8" imgW="1231560" imgH="431640" progId="Equation.3">
                    <p:embed/>
                  </p:oleObj>
                </mc:Choice>
                <mc:Fallback>
                  <p:oleObj name="Equation" r:id="rId8" imgW="123156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1" y="2155"/>
                          <a:ext cx="779" cy="273"/>
                        </a:xfrm>
                        <a:prstGeom prst="rect">
                          <a:avLst/>
                        </a:prstGeom>
                        <a:solidFill>
                          <a:schemeClr val="bg1"/>
                        </a:solidFill>
                        <a:ln w="3175">
                          <a:solidFill>
                            <a:srgbClr val="000000"/>
                          </a:solidFill>
                          <a:miter lim="800000"/>
                          <a:headEnd/>
                          <a:tailEnd/>
                        </a:ln>
                      </p:spPr>
                    </p:pic>
                  </p:oleObj>
                </mc:Fallback>
              </mc:AlternateContent>
            </a:graphicData>
          </a:graphic>
        </p:graphicFrame>
        <p:graphicFrame>
          <p:nvGraphicFramePr>
            <p:cNvPr id="4102" name="Object 14"/>
            <p:cNvGraphicFramePr>
              <a:graphicFrameLocks noChangeAspect="1"/>
            </p:cNvGraphicFramePr>
            <p:nvPr/>
          </p:nvGraphicFramePr>
          <p:xfrm>
            <a:off x="4546" y="1973"/>
            <a:ext cx="75" cy="92"/>
          </p:xfrm>
          <a:graphic>
            <a:graphicData uri="http://schemas.openxmlformats.org/presentationml/2006/ole">
              <mc:AlternateContent xmlns:mc="http://schemas.openxmlformats.org/markup-compatibility/2006">
                <mc:Choice xmlns:v="urn:schemas-microsoft-com:vml" Requires="v">
                  <p:oleObj spid="_x0000_s604374" name="Equation" r:id="rId10" imgW="114120" imgH="139680" progId="Equation.3">
                    <p:embed/>
                  </p:oleObj>
                </mc:Choice>
                <mc:Fallback>
                  <p:oleObj name="Equation" r:id="rId10" imgW="114120" imgH="1396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6" y="1973"/>
                          <a:ext cx="75" cy="9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graphicFrame>
          <p:nvGraphicFramePr>
            <p:cNvPr id="4103" name="Object 15"/>
            <p:cNvGraphicFramePr>
              <a:graphicFrameLocks noChangeAspect="1"/>
            </p:cNvGraphicFramePr>
            <p:nvPr/>
          </p:nvGraphicFramePr>
          <p:xfrm>
            <a:off x="4080" y="3254"/>
            <a:ext cx="65" cy="81"/>
          </p:xfrm>
          <a:graphic>
            <a:graphicData uri="http://schemas.openxmlformats.org/presentationml/2006/ole">
              <mc:AlternateContent xmlns:mc="http://schemas.openxmlformats.org/markup-compatibility/2006">
                <mc:Choice xmlns:v="urn:schemas-microsoft-com:vml" Requires="v">
                  <p:oleObj spid="_x0000_s604375" name="Equation" r:id="rId12" imgW="114120" imgH="139680" progId="Equation.3">
                    <p:embed/>
                  </p:oleObj>
                </mc:Choice>
                <mc:Fallback>
                  <p:oleObj name="Equation" r:id="rId12" imgW="114120" imgH="1396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0" y="3254"/>
                          <a:ext cx="6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cxnSp>
          <p:nvCxnSpPr>
            <p:cNvPr id="4133" name="AutoShape 16"/>
            <p:cNvCxnSpPr>
              <a:cxnSpLocks noChangeShapeType="1"/>
            </p:cNvCxnSpPr>
            <p:nvPr/>
          </p:nvCxnSpPr>
          <p:spPr bwMode="auto">
            <a:xfrm rot="5400000">
              <a:off x="4104" y="2400"/>
              <a:ext cx="499" cy="555"/>
            </a:xfrm>
            <a:prstGeom prst="bentConnector3">
              <a:avLst>
                <a:gd name="adj1" fmla="val 49898"/>
              </a:avLst>
            </a:prstGeom>
            <a:noFill/>
            <a:ln w="3175">
              <a:solidFill>
                <a:srgbClr val="000000"/>
              </a:solidFill>
              <a:miter lim="800000"/>
              <a:headEnd/>
              <a:tailEnd type="triangle" w="med" len="med"/>
            </a:ln>
          </p:spPr>
        </p:cxnSp>
        <p:cxnSp>
          <p:nvCxnSpPr>
            <p:cNvPr id="4134" name="AutoShape 17"/>
            <p:cNvCxnSpPr>
              <a:cxnSpLocks noChangeShapeType="1"/>
            </p:cNvCxnSpPr>
            <p:nvPr/>
          </p:nvCxnSpPr>
          <p:spPr bwMode="auto">
            <a:xfrm rot="16200000" flipH="1">
              <a:off x="4668" y="2391"/>
              <a:ext cx="499" cy="573"/>
            </a:xfrm>
            <a:prstGeom prst="bentConnector3">
              <a:avLst>
                <a:gd name="adj1" fmla="val 49898"/>
              </a:avLst>
            </a:prstGeom>
            <a:noFill/>
            <a:ln w="3175">
              <a:solidFill>
                <a:srgbClr val="000000"/>
              </a:solidFill>
              <a:miter lim="800000"/>
              <a:headEnd/>
              <a:tailEnd type="triangle" w="med" len="med"/>
            </a:ln>
          </p:spPr>
        </p:cxnSp>
        <p:cxnSp>
          <p:nvCxnSpPr>
            <p:cNvPr id="4135" name="AutoShape 18"/>
            <p:cNvCxnSpPr>
              <a:cxnSpLocks noChangeShapeType="1"/>
            </p:cNvCxnSpPr>
            <p:nvPr/>
          </p:nvCxnSpPr>
          <p:spPr bwMode="auto">
            <a:xfrm rot="16200000" flipH="1">
              <a:off x="4068" y="3206"/>
              <a:ext cx="590" cy="574"/>
            </a:xfrm>
            <a:prstGeom prst="bentConnector3">
              <a:avLst>
                <a:gd name="adj1" fmla="val 50000"/>
              </a:avLst>
            </a:prstGeom>
            <a:noFill/>
            <a:ln w="9525">
              <a:solidFill>
                <a:schemeClr val="tx1"/>
              </a:solidFill>
              <a:miter lim="800000"/>
              <a:headEnd/>
              <a:tailEnd type="triangle" w="med" len="med"/>
            </a:ln>
          </p:spPr>
        </p:cxnSp>
        <p:graphicFrame>
          <p:nvGraphicFramePr>
            <p:cNvPr id="4104" name="Object 19"/>
            <p:cNvGraphicFramePr>
              <a:graphicFrameLocks noChangeAspect="1"/>
            </p:cNvGraphicFramePr>
            <p:nvPr/>
          </p:nvGraphicFramePr>
          <p:xfrm>
            <a:off x="4514" y="2982"/>
            <a:ext cx="65" cy="81"/>
          </p:xfrm>
          <a:graphic>
            <a:graphicData uri="http://schemas.openxmlformats.org/presentationml/2006/ole">
              <mc:AlternateContent xmlns:mc="http://schemas.openxmlformats.org/markup-compatibility/2006">
                <mc:Choice xmlns:v="urn:schemas-microsoft-com:vml" Requires="v">
                  <p:oleObj spid="_x0000_s604376" name="Equation" r:id="rId14" imgW="114120" imgH="139680" progId="Equation.3">
                    <p:embed/>
                  </p:oleObj>
                </mc:Choice>
                <mc:Fallback>
                  <p:oleObj name="Equation" r:id="rId14" imgW="114120" imgH="1396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14" y="2982"/>
                          <a:ext cx="6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graphicFrame>
          <p:nvGraphicFramePr>
            <p:cNvPr id="4105" name="Object 20"/>
            <p:cNvGraphicFramePr>
              <a:graphicFrameLocks noChangeAspect="1"/>
            </p:cNvGraphicFramePr>
            <p:nvPr/>
          </p:nvGraphicFramePr>
          <p:xfrm>
            <a:off x="5262" y="3109"/>
            <a:ext cx="72" cy="94"/>
          </p:xfrm>
          <a:graphic>
            <a:graphicData uri="http://schemas.openxmlformats.org/presentationml/2006/ole">
              <mc:AlternateContent xmlns:mc="http://schemas.openxmlformats.org/markup-compatibility/2006">
                <mc:Choice xmlns:v="urn:schemas-microsoft-com:vml" Requires="v">
                  <p:oleObj spid="_x0000_s604377" name="Equation" r:id="rId15" imgW="126720" imgH="164880" progId="Equation.3">
                    <p:embed/>
                  </p:oleObj>
                </mc:Choice>
                <mc:Fallback>
                  <p:oleObj name="Equation" r:id="rId15" imgW="126720" imgH="1648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62" y="3109"/>
                          <a:ext cx="7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graphicFrame>
          <p:nvGraphicFramePr>
            <p:cNvPr id="4106" name="Object 21"/>
            <p:cNvGraphicFramePr>
              <a:graphicFrameLocks noChangeAspect="1"/>
            </p:cNvGraphicFramePr>
            <p:nvPr/>
          </p:nvGraphicFramePr>
          <p:xfrm>
            <a:off x="4671" y="2927"/>
            <a:ext cx="1065" cy="271"/>
          </p:xfrm>
          <a:graphic>
            <a:graphicData uri="http://schemas.openxmlformats.org/presentationml/2006/ole">
              <mc:AlternateContent xmlns:mc="http://schemas.openxmlformats.org/markup-compatibility/2006">
                <mc:Choice xmlns:v="urn:schemas-microsoft-com:vml" Requires="v">
                  <p:oleObj spid="_x0000_s604378" name="Equation" r:id="rId17" imgW="1688760" imgH="431640" progId="Equation.3">
                    <p:embed/>
                  </p:oleObj>
                </mc:Choice>
                <mc:Fallback>
                  <p:oleObj name="Equation" r:id="rId17" imgW="1688760" imgH="431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71" y="2927"/>
                          <a:ext cx="1065" cy="271"/>
                        </a:xfrm>
                        <a:prstGeom prst="rect">
                          <a:avLst/>
                        </a:prstGeom>
                        <a:solidFill>
                          <a:srgbClr val="B2B2B2"/>
                        </a:solidFill>
                        <a:ln w="3175">
                          <a:solidFill>
                            <a:srgbClr val="000000"/>
                          </a:solidFill>
                          <a:miter lim="800000"/>
                          <a:headEnd/>
                          <a:tailEnd/>
                        </a:ln>
                      </p:spPr>
                    </p:pic>
                  </p:oleObj>
                </mc:Fallback>
              </mc:AlternateContent>
            </a:graphicData>
          </a:graphic>
        </p:graphicFrame>
        <p:graphicFrame>
          <p:nvGraphicFramePr>
            <p:cNvPr id="4107" name="Object 22"/>
            <p:cNvGraphicFramePr>
              <a:graphicFrameLocks noChangeAspect="1"/>
            </p:cNvGraphicFramePr>
            <p:nvPr/>
          </p:nvGraphicFramePr>
          <p:xfrm>
            <a:off x="3765" y="2927"/>
            <a:ext cx="622" cy="271"/>
          </p:xfrm>
          <a:graphic>
            <a:graphicData uri="http://schemas.openxmlformats.org/presentationml/2006/ole">
              <mc:AlternateContent xmlns:mc="http://schemas.openxmlformats.org/markup-compatibility/2006">
                <mc:Choice xmlns:v="urn:schemas-microsoft-com:vml" Requires="v">
                  <p:oleObj spid="_x0000_s604379" name="Equation" r:id="rId19" imgW="990360" imgH="431640" progId="Equation.3">
                    <p:embed/>
                  </p:oleObj>
                </mc:Choice>
                <mc:Fallback>
                  <p:oleObj name="Equation" r:id="rId19" imgW="990360" imgH="431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65" y="2927"/>
                          <a:ext cx="622" cy="271"/>
                        </a:xfrm>
                        <a:prstGeom prst="rect">
                          <a:avLst/>
                        </a:prstGeom>
                        <a:solidFill>
                          <a:srgbClr val="B2B2B2"/>
                        </a:solidFill>
                        <a:ln w="3175">
                          <a:solidFill>
                            <a:srgbClr val="000000"/>
                          </a:solidFill>
                          <a:miter lim="800000"/>
                          <a:headEnd/>
                          <a:tailEnd/>
                        </a:ln>
                      </p:spPr>
                    </p:pic>
                  </p:oleObj>
                </mc:Fallback>
              </mc:AlternateContent>
            </a:graphicData>
          </a:graphic>
        </p:graphicFrame>
        <p:cxnSp>
          <p:nvCxnSpPr>
            <p:cNvPr id="4136" name="AutoShape 23"/>
            <p:cNvCxnSpPr>
              <a:cxnSpLocks noChangeShapeType="1"/>
            </p:cNvCxnSpPr>
            <p:nvPr/>
          </p:nvCxnSpPr>
          <p:spPr bwMode="auto">
            <a:xfrm rot="5400000">
              <a:off x="4631" y="3215"/>
              <a:ext cx="590" cy="556"/>
            </a:xfrm>
            <a:prstGeom prst="bentConnector3">
              <a:avLst>
                <a:gd name="adj1" fmla="val 50000"/>
              </a:avLst>
            </a:prstGeom>
            <a:noFill/>
            <a:ln w="9525">
              <a:solidFill>
                <a:schemeClr val="tx1"/>
              </a:solidFill>
              <a:miter lim="800000"/>
              <a:headEnd/>
              <a:tailEnd type="triangle" w="med" len="med"/>
            </a:ln>
          </p:spPr>
        </p:cxnSp>
        <p:cxnSp>
          <p:nvCxnSpPr>
            <p:cNvPr id="4137" name="AutoShape 24"/>
            <p:cNvCxnSpPr>
              <a:cxnSpLocks noChangeShapeType="1"/>
            </p:cNvCxnSpPr>
            <p:nvPr/>
          </p:nvCxnSpPr>
          <p:spPr bwMode="auto">
            <a:xfrm>
              <a:off x="4387" y="3063"/>
              <a:ext cx="284" cy="0"/>
            </a:xfrm>
            <a:prstGeom prst="straightConnector1">
              <a:avLst/>
            </a:prstGeom>
            <a:noFill/>
            <a:ln w="9525">
              <a:solidFill>
                <a:schemeClr val="tx1"/>
              </a:solidFill>
              <a:round/>
              <a:headEnd/>
              <a:tailEnd type="triangle" w="med" len="med"/>
            </a:ln>
          </p:spPr>
        </p:cxnSp>
        <p:cxnSp>
          <p:nvCxnSpPr>
            <p:cNvPr id="4138" name="AutoShape 25"/>
            <p:cNvCxnSpPr>
              <a:cxnSpLocks noChangeShapeType="1"/>
            </p:cNvCxnSpPr>
            <p:nvPr/>
          </p:nvCxnSpPr>
          <p:spPr bwMode="auto">
            <a:xfrm rot="16200000" flipV="1">
              <a:off x="3853" y="2975"/>
              <a:ext cx="135" cy="311"/>
            </a:xfrm>
            <a:prstGeom prst="bentConnector4">
              <a:avLst>
                <a:gd name="adj1" fmla="val -105926"/>
                <a:gd name="adj2" fmla="val 146301"/>
              </a:avLst>
            </a:prstGeom>
            <a:noFill/>
            <a:ln w="9525">
              <a:solidFill>
                <a:schemeClr val="tx1"/>
              </a:solidFill>
              <a:miter lim="800000"/>
              <a:headEnd/>
              <a:tailEnd type="triangle" w="med" len="med"/>
            </a:ln>
          </p:spPr>
        </p:cxnSp>
        <p:cxnSp>
          <p:nvCxnSpPr>
            <p:cNvPr id="4139" name="AutoShape 26"/>
            <p:cNvCxnSpPr>
              <a:cxnSpLocks noChangeShapeType="1"/>
            </p:cNvCxnSpPr>
            <p:nvPr/>
          </p:nvCxnSpPr>
          <p:spPr bwMode="auto">
            <a:xfrm rot="10800000">
              <a:off x="4237" y="1785"/>
              <a:ext cx="4" cy="507"/>
            </a:xfrm>
            <a:prstGeom prst="bentConnector3">
              <a:avLst>
                <a:gd name="adj1" fmla="val 3700000"/>
              </a:avLst>
            </a:prstGeom>
            <a:noFill/>
            <a:ln w="9525">
              <a:solidFill>
                <a:schemeClr val="tx1"/>
              </a:solidFill>
              <a:miter lim="800000"/>
              <a:headEnd/>
              <a:tailEnd type="triangle" w="med" len="med"/>
            </a:ln>
          </p:spPr>
        </p:cxnSp>
        <p:graphicFrame>
          <p:nvGraphicFramePr>
            <p:cNvPr id="4108" name="Object 27"/>
            <p:cNvGraphicFramePr>
              <a:graphicFrameLocks noChangeAspect="1"/>
            </p:cNvGraphicFramePr>
            <p:nvPr/>
          </p:nvGraphicFramePr>
          <p:xfrm>
            <a:off x="3956" y="1947"/>
            <a:ext cx="101" cy="135"/>
          </p:xfrm>
          <a:graphic>
            <a:graphicData uri="http://schemas.openxmlformats.org/presentationml/2006/ole">
              <mc:AlternateContent xmlns:mc="http://schemas.openxmlformats.org/markup-compatibility/2006">
                <mc:Choice xmlns:v="urn:schemas-microsoft-com:vml" Requires="v">
                  <p:oleObj spid="_x0000_s604380" name="Equation" r:id="rId21" imgW="152280" imgH="203040" progId="Equation.3">
                    <p:embed/>
                  </p:oleObj>
                </mc:Choice>
                <mc:Fallback>
                  <p:oleObj name="Equation" r:id="rId21" imgW="152280" imgH="2030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56" y="1947"/>
                          <a:ext cx="10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cxnSp>
          <p:nvCxnSpPr>
            <p:cNvPr id="4140" name="AutoShape 28"/>
            <p:cNvCxnSpPr>
              <a:cxnSpLocks noChangeShapeType="1"/>
            </p:cNvCxnSpPr>
            <p:nvPr/>
          </p:nvCxnSpPr>
          <p:spPr bwMode="auto">
            <a:xfrm rot="5400000" flipH="1" flipV="1">
              <a:off x="4760" y="1654"/>
              <a:ext cx="129" cy="391"/>
            </a:xfrm>
            <a:prstGeom prst="bentConnector4">
              <a:avLst>
                <a:gd name="adj1" fmla="val -111630"/>
                <a:gd name="adj2" fmla="val 136574"/>
              </a:avLst>
            </a:prstGeom>
            <a:noFill/>
            <a:ln w="9525">
              <a:solidFill>
                <a:schemeClr val="tx1"/>
              </a:solidFill>
              <a:miter lim="800000"/>
              <a:headEnd/>
              <a:tailEnd type="triangle" w="med" len="med"/>
            </a:ln>
          </p:spPr>
        </p:cxnSp>
        <p:graphicFrame>
          <p:nvGraphicFramePr>
            <p:cNvPr id="4109" name="Object 29"/>
            <p:cNvGraphicFramePr>
              <a:graphicFrameLocks noChangeAspect="1"/>
            </p:cNvGraphicFramePr>
            <p:nvPr/>
          </p:nvGraphicFramePr>
          <p:xfrm>
            <a:off x="5125" y="3244"/>
            <a:ext cx="73" cy="95"/>
          </p:xfrm>
          <a:graphic>
            <a:graphicData uri="http://schemas.openxmlformats.org/presentationml/2006/ole">
              <mc:AlternateContent xmlns:mc="http://schemas.openxmlformats.org/markup-compatibility/2006">
                <mc:Choice xmlns:v="urn:schemas-microsoft-com:vml" Requires="v">
                  <p:oleObj spid="_x0000_s604381" name="Equation" r:id="rId23" imgW="126720" imgH="164880" progId="Equation.3">
                    <p:embed/>
                  </p:oleObj>
                </mc:Choice>
                <mc:Fallback>
                  <p:oleObj name="Equation" r:id="rId23" imgW="126720" imgH="1648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25" y="3244"/>
                          <a:ext cx="7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graphicFrame>
          <p:nvGraphicFramePr>
            <p:cNvPr id="4110" name="Object 30"/>
            <p:cNvGraphicFramePr>
              <a:graphicFrameLocks noChangeAspect="1"/>
            </p:cNvGraphicFramePr>
            <p:nvPr>
              <p:extLst>
                <p:ext uri="{D42A27DB-BD31-4B8C-83A1-F6EECF244321}">
                  <p14:modId xmlns:p14="http://schemas.microsoft.com/office/powerpoint/2010/main" val="2925401370"/>
                </p:ext>
              </p:extLst>
            </p:nvPr>
          </p:nvGraphicFramePr>
          <p:xfrm>
            <a:off x="4253" y="1656"/>
            <a:ext cx="751" cy="258"/>
          </p:xfrm>
          <a:graphic>
            <a:graphicData uri="http://schemas.openxmlformats.org/presentationml/2006/ole">
              <mc:AlternateContent xmlns:mc="http://schemas.openxmlformats.org/markup-compatibility/2006">
                <mc:Choice xmlns:v="urn:schemas-microsoft-com:vml" Requires="v">
                  <p:oleObj spid="_x0000_s604382" name="Equation" r:id="rId25" imgW="1193800" imgH="406400" progId="Equation.3">
                    <p:embed/>
                  </p:oleObj>
                </mc:Choice>
                <mc:Fallback>
                  <p:oleObj name="Equation" r:id="rId25" imgW="1193800" imgH="406400" progId="Equation.3">
                    <p:embed/>
                    <p:pic>
                      <p:nvPicPr>
                        <p:cNvPr id="0" name=""/>
                        <p:cNvPicPr>
                          <a:picLocks noChangeAspect="1" noChangeArrowheads="1"/>
                        </p:cNvPicPr>
                        <p:nvPr/>
                      </p:nvPicPr>
                      <p:blipFill>
                        <a:blip r:embed="rId26"/>
                        <a:srcRect/>
                        <a:stretch>
                          <a:fillRect/>
                        </a:stretch>
                      </p:blipFill>
                      <p:spPr bwMode="auto">
                        <a:xfrm>
                          <a:off x="4253" y="1656"/>
                          <a:ext cx="751" cy="258"/>
                        </a:xfrm>
                        <a:prstGeom prst="rect">
                          <a:avLst/>
                        </a:prstGeom>
                        <a:solidFill>
                          <a:schemeClr val="bg1"/>
                        </a:solidFill>
                        <a:ln w="3175">
                          <a:solidFill>
                            <a:srgbClr val="000000"/>
                          </a:solidFill>
                          <a:miter lim="800000"/>
                          <a:headEnd/>
                          <a:tailEnd/>
                        </a:ln>
                      </p:spPr>
                    </p:pic>
                  </p:oleObj>
                </mc:Fallback>
              </mc:AlternateContent>
            </a:graphicData>
          </a:graphic>
        </p:graphicFrame>
        <p:cxnSp>
          <p:nvCxnSpPr>
            <p:cNvPr id="4141" name="AutoShape 31"/>
            <p:cNvCxnSpPr>
              <a:cxnSpLocks noChangeShapeType="1"/>
            </p:cNvCxnSpPr>
            <p:nvPr/>
          </p:nvCxnSpPr>
          <p:spPr bwMode="auto">
            <a:xfrm rot="5400000" flipH="1" flipV="1">
              <a:off x="5402" y="2865"/>
              <a:ext cx="135" cy="532"/>
            </a:xfrm>
            <a:prstGeom prst="bentConnector4">
              <a:avLst>
                <a:gd name="adj1" fmla="val -105926"/>
                <a:gd name="adj2" fmla="val 126880"/>
              </a:avLst>
            </a:prstGeom>
            <a:noFill/>
            <a:ln w="9525">
              <a:solidFill>
                <a:schemeClr val="tx1"/>
              </a:solidFill>
              <a:miter lim="800000"/>
              <a:headEnd/>
              <a:tailEnd type="triangle" w="med" len="med"/>
            </a:ln>
          </p:spPr>
        </p:cxnSp>
        <p:graphicFrame>
          <p:nvGraphicFramePr>
            <p:cNvPr id="4111" name="Object 32"/>
            <p:cNvGraphicFramePr>
              <a:graphicFrameLocks noChangeAspect="1"/>
            </p:cNvGraphicFramePr>
            <p:nvPr/>
          </p:nvGraphicFramePr>
          <p:xfrm>
            <a:off x="5176" y="1875"/>
            <a:ext cx="76" cy="93"/>
          </p:xfrm>
          <a:graphic>
            <a:graphicData uri="http://schemas.openxmlformats.org/presentationml/2006/ole">
              <mc:AlternateContent xmlns:mc="http://schemas.openxmlformats.org/markup-compatibility/2006">
                <mc:Choice xmlns:v="urn:schemas-microsoft-com:vml" Requires="v">
                  <p:oleObj spid="_x0000_s604383" name="Equation" r:id="rId27" imgW="114120" imgH="139680" progId="Equation.3">
                    <p:embed/>
                  </p:oleObj>
                </mc:Choice>
                <mc:Fallback>
                  <p:oleObj name="Equation" r:id="rId27" imgW="114120" imgH="1396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76" y="1875"/>
                          <a:ext cx="76" cy="9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cxnSp>
          <p:nvCxnSpPr>
            <p:cNvPr id="4142" name="AutoShape 33"/>
            <p:cNvCxnSpPr>
              <a:cxnSpLocks noChangeShapeType="1"/>
            </p:cNvCxnSpPr>
            <p:nvPr/>
          </p:nvCxnSpPr>
          <p:spPr bwMode="auto">
            <a:xfrm rot="16200000" flipH="1">
              <a:off x="4509" y="2034"/>
              <a:ext cx="241" cy="2"/>
            </a:xfrm>
            <a:prstGeom prst="bentConnector3">
              <a:avLst>
                <a:gd name="adj1" fmla="val 49792"/>
              </a:avLst>
            </a:prstGeom>
            <a:noFill/>
            <a:ln w="9525">
              <a:solidFill>
                <a:schemeClr val="tx1"/>
              </a:solidFill>
              <a:miter lim="800000"/>
              <a:headEnd/>
              <a:tailEnd type="triangle" w="med" len="med"/>
            </a:ln>
          </p:spPr>
        </p:cxnSp>
        <p:graphicFrame>
          <p:nvGraphicFramePr>
            <p:cNvPr id="4112" name="Object 34"/>
            <p:cNvGraphicFramePr>
              <a:graphicFrameLocks noChangeAspect="1"/>
            </p:cNvGraphicFramePr>
            <p:nvPr/>
          </p:nvGraphicFramePr>
          <p:xfrm>
            <a:off x="4521" y="2499"/>
            <a:ext cx="101" cy="135"/>
          </p:xfrm>
          <a:graphic>
            <a:graphicData uri="http://schemas.openxmlformats.org/presentationml/2006/ole">
              <mc:AlternateContent xmlns:mc="http://schemas.openxmlformats.org/markup-compatibility/2006">
                <mc:Choice xmlns:v="urn:schemas-microsoft-com:vml" Requires="v">
                  <p:oleObj spid="_x0000_s604384" name="Equation" r:id="rId28" imgW="152280" imgH="203040" progId="Equation.3">
                    <p:embed/>
                  </p:oleObj>
                </mc:Choice>
                <mc:Fallback>
                  <p:oleObj name="Equation" r:id="rId28" imgW="152280" imgH="2030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21" y="2499"/>
                          <a:ext cx="10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sp>
          <p:nvSpPr>
            <p:cNvPr id="4143" name="Text Box 35"/>
            <p:cNvSpPr txBox="1">
              <a:spLocks noChangeArrowheads="1"/>
            </p:cNvSpPr>
            <p:nvPr/>
          </p:nvSpPr>
          <p:spPr bwMode="auto">
            <a:xfrm>
              <a:off x="4111" y="2712"/>
              <a:ext cx="960" cy="212"/>
            </a:xfrm>
            <a:prstGeom prst="rect">
              <a:avLst/>
            </a:prstGeom>
            <a:noFill/>
            <a:ln w="9525">
              <a:noFill/>
              <a:miter lim="800000"/>
              <a:headEnd/>
              <a:tailEnd/>
            </a:ln>
          </p:spPr>
          <p:txBody>
            <a:bodyPr>
              <a:spAutoFit/>
            </a:bodyPr>
            <a:lstStyle/>
            <a:p>
              <a:pPr algn="r" eaLnBrk="0" hangingPunct="0"/>
              <a:endParaRPr lang="en-US" b="0">
                <a:solidFill>
                  <a:srgbClr val="5F5F5F"/>
                </a:solidFill>
                <a:latin typeface="Arial Unicode MS" pitchFamily="34" charset="-128"/>
                <a:cs typeface="Arial" charset="0"/>
              </a:endParaRPr>
            </a:p>
          </p:txBody>
        </p:sp>
      </p:grpSp>
      <p:sp>
        <p:nvSpPr>
          <p:cNvPr id="4120" name="Text Box 36"/>
          <p:cNvSpPr txBox="1">
            <a:spLocks noChangeArrowheads="1"/>
          </p:cNvSpPr>
          <p:nvPr/>
        </p:nvSpPr>
        <p:spPr bwMode="auto">
          <a:xfrm>
            <a:off x="500063" y="6199188"/>
            <a:ext cx="3267075" cy="517525"/>
          </a:xfrm>
          <a:prstGeom prst="rect">
            <a:avLst/>
          </a:prstGeom>
          <a:noFill/>
          <a:ln w="9525">
            <a:noFill/>
            <a:miter lim="800000"/>
            <a:headEnd/>
            <a:tailEnd/>
          </a:ln>
        </p:spPr>
        <p:txBody>
          <a:bodyPr>
            <a:spAutoFit/>
          </a:bodyPr>
          <a:lstStyle/>
          <a:p>
            <a:pPr eaLnBrk="0" hangingPunct="0"/>
            <a:r>
              <a:rPr lang="de-DE" sz="1400" b="0">
                <a:latin typeface="Times New Roman" pitchFamily="18" charset="0"/>
                <a:cs typeface="Arial" charset="0"/>
              </a:rPr>
              <a:t>Friston et al. 2000, </a:t>
            </a:r>
            <a:r>
              <a:rPr lang="de-DE" sz="1400" b="0" i="1">
                <a:latin typeface="Times New Roman" pitchFamily="18" charset="0"/>
                <a:cs typeface="Arial" charset="0"/>
              </a:rPr>
              <a:t>NeuroImage</a:t>
            </a:r>
          </a:p>
          <a:p>
            <a:pPr eaLnBrk="0" hangingPunct="0"/>
            <a:r>
              <a:rPr lang="de-DE" sz="1400" b="0">
                <a:latin typeface="Times New Roman" pitchFamily="18" charset="0"/>
                <a:cs typeface="Arial" charset="0"/>
              </a:rPr>
              <a:t>Stephan et al. 2007, </a:t>
            </a:r>
            <a:r>
              <a:rPr lang="de-DE" sz="1400" b="0" i="1">
                <a:latin typeface="Times New Roman" pitchFamily="18" charset="0"/>
                <a:cs typeface="Arial" charset="0"/>
              </a:rPr>
              <a:t>NeuroImage</a:t>
            </a:r>
            <a:endParaRPr lang="en-US" sz="1400" b="0" i="1">
              <a:latin typeface="Times New Roman" pitchFamily="18" charset="0"/>
              <a:cs typeface="Arial" charset="0"/>
            </a:endParaRPr>
          </a:p>
        </p:txBody>
      </p:sp>
      <p:cxnSp>
        <p:nvCxnSpPr>
          <p:cNvPr id="4121" name="AutoShape 37"/>
          <p:cNvCxnSpPr>
            <a:cxnSpLocks noChangeShapeType="1"/>
          </p:cNvCxnSpPr>
          <p:nvPr/>
        </p:nvCxnSpPr>
        <p:spPr bwMode="auto">
          <a:xfrm rot="16200000" flipH="1">
            <a:off x="6565718" y="2443957"/>
            <a:ext cx="388937" cy="31750"/>
          </a:xfrm>
          <a:prstGeom prst="bentConnector3">
            <a:avLst>
              <a:gd name="adj1" fmla="val 49796"/>
            </a:avLst>
          </a:prstGeom>
          <a:noFill/>
          <a:ln w="9525">
            <a:solidFill>
              <a:schemeClr val="tx1"/>
            </a:solidFill>
            <a:miter lim="800000"/>
            <a:headEnd/>
            <a:tailEnd type="triangle" w="med" len="med"/>
          </a:ln>
        </p:spPr>
      </p:cxnSp>
      <p:cxnSp>
        <p:nvCxnSpPr>
          <p:cNvPr id="4122" name="AutoShape 38"/>
          <p:cNvCxnSpPr>
            <a:cxnSpLocks noChangeShapeType="1"/>
          </p:cNvCxnSpPr>
          <p:nvPr/>
        </p:nvCxnSpPr>
        <p:spPr bwMode="auto">
          <a:xfrm rot="5400000">
            <a:off x="6588125" y="1498600"/>
            <a:ext cx="323850" cy="6350"/>
          </a:xfrm>
          <a:prstGeom prst="bentConnector3">
            <a:avLst>
              <a:gd name="adj1" fmla="val 49509"/>
            </a:avLst>
          </a:prstGeom>
          <a:noFill/>
          <a:ln w="9525">
            <a:solidFill>
              <a:schemeClr val="tx1"/>
            </a:solidFill>
            <a:miter lim="800000"/>
            <a:headEnd/>
            <a:tailEnd type="triangle" w="med" len="med"/>
          </a:ln>
        </p:spPr>
      </p:cxnSp>
      <p:sp>
        <p:nvSpPr>
          <p:cNvPr id="4123" name="Text Box 39"/>
          <p:cNvSpPr txBox="1">
            <a:spLocks noChangeArrowheads="1"/>
          </p:cNvSpPr>
          <p:nvPr/>
        </p:nvSpPr>
        <p:spPr bwMode="auto">
          <a:xfrm>
            <a:off x="8058150" y="985838"/>
            <a:ext cx="1803400" cy="336550"/>
          </a:xfrm>
          <a:prstGeom prst="rect">
            <a:avLst/>
          </a:prstGeom>
          <a:noFill/>
          <a:ln w="9525">
            <a:noFill/>
            <a:miter lim="800000"/>
            <a:headEnd/>
            <a:tailEnd/>
          </a:ln>
        </p:spPr>
        <p:txBody>
          <a:bodyPr wrap="none">
            <a:spAutoFit/>
          </a:bodyPr>
          <a:lstStyle/>
          <a:p>
            <a:pPr eaLnBrk="0" hangingPunct="0"/>
            <a:r>
              <a:rPr lang="en-US">
                <a:latin typeface="Arial Unicode MS" pitchFamily="34" charset="-128"/>
                <a:cs typeface="Arial" charset="0"/>
              </a:rPr>
              <a:t>stimulus functions</a:t>
            </a:r>
          </a:p>
        </p:txBody>
      </p:sp>
      <p:sp>
        <p:nvSpPr>
          <p:cNvPr id="4124" name="Text Box 40"/>
          <p:cNvSpPr txBox="1">
            <a:spLocks noChangeArrowheads="1"/>
          </p:cNvSpPr>
          <p:nvPr/>
        </p:nvSpPr>
        <p:spPr bwMode="auto">
          <a:xfrm>
            <a:off x="6489700" y="957263"/>
            <a:ext cx="311150" cy="366712"/>
          </a:xfrm>
          <a:prstGeom prst="rect">
            <a:avLst/>
          </a:prstGeom>
          <a:noFill/>
          <a:ln w="9525">
            <a:noFill/>
            <a:miter lim="800000"/>
            <a:headEnd/>
            <a:tailEnd/>
          </a:ln>
        </p:spPr>
        <p:txBody>
          <a:bodyPr wrap="none">
            <a:spAutoFit/>
          </a:bodyPr>
          <a:lstStyle/>
          <a:p>
            <a:r>
              <a:rPr lang="en-GB" sz="1800" b="0" i="1">
                <a:cs typeface="Arial" charset="0"/>
              </a:rPr>
              <a:t>u</a:t>
            </a:r>
            <a:endParaRPr lang="en-US" sz="1800" b="0" i="1">
              <a:cs typeface="Arial" charset="0"/>
            </a:endParaRPr>
          </a:p>
        </p:txBody>
      </p:sp>
      <p:grpSp>
        <p:nvGrpSpPr>
          <p:cNvPr id="3" name="Group 41"/>
          <p:cNvGrpSpPr>
            <a:grpSpLocks/>
          </p:cNvGrpSpPr>
          <p:nvPr/>
        </p:nvGrpSpPr>
        <p:grpSpPr bwMode="auto">
          <a:xfrm>
            <a:off x="4822825" y="941388"/>
            <a:ext cx="1676400" cy="673100"/>
            <a:chOff x="4104" y="432"/>
            <a:chExt cx="1056" cy="424"/>
          </a:xfrm>
        </p:grpSpPr>
        <p:sp>
          <p:nvSpPr>
            <p:cNvPr id="4129" name="Text Box 42"/>
            <p:cNvSpPr txBox="1">
              <a:spLocks noChangeArrowheads="1"/>
            </p:cNvSpPr>
            <p:nvPr/>
          </p:nvSpPr>
          <p:spPr bwMode="auto">
            <a:xfrm>
              <a:off x="5017" y="683"/>
              <a:ext cx="143" cy="173"/>
            </a:xfrm>
            <a:prstGeom prst="rect">
              <a:avLst/>
            </a:prstGeom>
            <a:noFill/>
            <a:ln w="12700">
              <a:noFill/>
              <a:miter lim="800000"/>
              <a:headEnd/>
              <a:tailEnd/>
            </a:ln>
          </p:spPr>
          <p:txBody>
            <a:bodyPr wrap="none">
              <a:spAutoFit/>
            </a:bodyPr>
            <a:lstStyle/>
            <a:p>
              <a:pPr eaLnBrk="0" hangingPunct="0"/>
              <a:r>
                <a:rPr lang="en-US" sz="1200" b="0">
                  <a:cs typeface="Arial" charset="0"/>
                </a:rPr>
                <a:t>t</a:t>
              </a:r>
            </a:p>
          </p:txBody>
        </p:sp>
        <p:pic>
          <p:nvPicPr>
            <p:cNvPr id="4130" name="Picture 43" descr="inputs_ER"/>
            <p:cNvPicPr>
              <a:picLocks noChangeArrowheads="1"/>
            </p:cNvPicPr>
            <p:nvPr/>
          </p:nvPicPr>
          <p:blipFill>
            <a:blip r:embed="rId29" cstate="print"/>
            <a:srcRect/>
            <a:stretch>
              <a:fillRect/>
            </a:stretch>
          </p:blipFill>
          <p:spPr bwMode="auto">
            <a:xfrm>
              <a:off x="4104" y="432"/>
              <a:ext cx="931" cy="327"/>
            </a:xfrm>
            <a:prstGeom prst="rect">
              <a:avLst/>
            </a:prstGeom>
            <a:noFill/>
            <a:ln w="9525">
              <a:noFill/>
              <a:miter lim="800000"/>
              <a:headEnd/>
              <a:tailEnd/>
            </a:ln>
          </p:spPr>
        </p:pic>
        <p:sp>
          <p:nvSpPr>
            <p:cNvPr id="4131" name="Line 44"/>
            <p:cNvSpPr>
              <a:spLocks noChangeShapeType="1"/>
            </p:cNvSpPr>
            <p:nvPr/>
          </p:nvSpPr>
          <p:spPr bwMode="auto">
            <a:xfrm flipV="1">
              <a:off x="4152" y="768"/>
              <a:ext cx="888" cy="0"/>
            </a:xfrm>
            <a:prstGeom prst="line">
              <a:avLst/>
            </a:prstGeom>
            <a:noFill/>
            <a:ln w="12700">
              <a:solidFill>
                <a:schemeClr val="tx1"/>
              </a:solidFill>
              <a:round/>
              <a:headEnd/>
              <a:tailEnd type="triangle" w="med" len="med"/>
            </a:ln>
          </p:spPr>
          <p:txBody>
            <a:bodyPr/>
            <a:lstStyle/>
            <a:p>
              <a:endParaRPr lang="en-GB"/>
            </a:p>
          </p:txBody>
        </p:sp>
      </p:grpSp>
      <p:sp>
        <p:nvSpPr>
          <p:cNvPr id="4126" name="Text Box 45"/>
          <p:cNvSpPr txBox="1">
            <a:spLocks noChangeArrowheads="1"/>
          </p:cNvSpPr>
          <p:nvPr/>
        </p:nvSpPr>
        <p:spPr bwMode="auto">
          <a:xfrm>
            <a:off x="8058150" y="1792288"/>
            <a:ext cx="2084388" cy="336550"/>
          </a:xfrm>
          <a:prstGeom prst="rect">
            <a:avLst/>
          </a:prstGeom>
          <a:noFill/>
          <a:ln w="9525">
            <a:noFill/>
            <a:miter lim="800000"/>
            <a:headEnd/>
            <a:tailEnd/>
          </a:ln>
        </p:spPr>
        <p:txBody>
          <a:bodyPr wrap="none">
            <a:spAutoFit/>
          </a:bodyPr>
          <a:lstStyle/>
          <a:p>
            <a:pPr eaLnBrk="0" hangingPunct="0"/>
            <a:r>
              <a:rPr lang="en-US">
                <a:latin typeface="Arial Unicode MS" pitchFamily="34" charset="-128"/>
                <a:cs typeface="Arial" charset="0"/>
              </a:rPr>
              <a:t>neural state equation</a:t>
            </a:r>
          </a:p>
        </p:txBody>
      </p:sp>
      <p:sp>
        <p:nvSpPr>
          <p:cNvPr id="4127" name="Text Box 46"/>
          <p:cNvSpPr txBox="1">
            <a:spLocks noChangeArrowheads="1"/>
          </p:cNvSpPr>
          <p:nvPr/>
        </p:nvSpPr>
        <p:spPr bwMode="auto">
          <a:xfrm>
            <a:off x="8058150" y="3348038"/>
            <a:ext cx="2008188" cy="581025"/>
          </a:xfrm>
          <a:prstGeom prst="rect">
            <a:avLst/>
          </a:prstGeom>
          <a:noFill/>
          <a:ln w="9525">
            <a:noFill/>
            <a:miter lim="800000"/>
            <a:headEnd/>
            <a:tailEnd/>
          </a:ln>
        </p:spPr>
        <p:txBody>
          <a:bodyPr>
            <a:spAutoFit/>
          </a:bodyPr>
          <a:lstStyle/>
          <a:p>
            <a:pPr eaLnBrk="0" hangingPunct="0"/>
            <a:r>
              <a:rPr lang="en-GB">
                <a:latin typeface="Arial Unicode MS" pitchFamily="34" charset="-128"/>
                <a:cs typeface="Arial" charset="0"/>
              </a:rPr>
              <a:t>hemodynamic state equations</a:t>
            </a:r>
            <a:endParaRPr lang="en-US">
              <a:latin typeface="Arial Unicode MS" pitchFamily="34" charset="-128"/>
              <a:cs typeface="Arial" charset="0"/>
            </a:endParaRPr>
          </a:p>
        </p:txBody>
      </p:sp>
      <p:sp>
        <p:nvSpPr>
          <p:cNvPr id="4128" name="Text Box 47"/>
          <p:cNvSpPr txBox="1">
            <a:spLocks noChangeArrowheads="1"/>
          </p:cNvSpPr>
          <p:nvPr/>
        </p:nvSpPr>
        <p:spPr bwMode="auto">
          <a:xfrm>
            <a:off x="8278812" y="6081344"/>
            <a:ext cx="2008188" cy="581025"/>
          </a:xfrm>
          <a:prstGeom prst="rect">
            <a:avLst/>
          </a:prstGeom>
          <a:noFill/>
          <a:ln w="9525">
            <a:noFill/>
            <a:miter lim="800000"/>
            <a:headEnd/>
            <a:tailEnd/>
          </a:ln>
        </p:spPr>
        <p:txBody>
          <a:bodyPr>
            <a:spAutoFit/>
          </a:bodyPr>
          <a:lstStyle/>
          <a:p>
            <a:pPr eaLnBrk="0" hangingPunct="0"/>
            <a:r>
              <a:rPr lang="en-GB" dirty="0">
                <a:latin typeface="Arial Unicode MS" pitchFamily="34" charset="-128"/>
                <a:cs typeface="Arial" charset="0"/>
              </a:rPr>
              <a:t>Estimated BOLD response</a:t>
            </a:r>
            <a:endParaRPr lang="en-US" dirty="0">
              <a:latin typeface="Arial Unicode MS" pitchFamily="34" charset="-128"/>
              <a:cs typeface="Arial"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834083484"/>
              </p:ext>
            </p:extLst>
          </p:nvPr>
        </p:nvGraphicFramePr>
        <p:xfrm>
          <a:off x="6179222" y="5926340"/>
          <a:ext cx="1913681" cy="931660"/>
        </p:xfrm>
        <a:graphic>
          <a:graphicData uri="http://schemas.openxmlformats.org/presentationml/2006/ole">
            <mc:AlternateContent xmlns:mc="http://schemas.openxmlformats.org/markup-compatibility/2006">
              <mc:Choice xmlns:v="urn:schemas-microsoft-com:vml" Requires="v">
                <p:oleObj spid="_x0000_s604385" name="Equation" r:id="rId30" imgW="965200" imgH="469900" progId="Equation.3">
                  <p:embed/>
                </p:oleObj>
              </mc:Choice>
              <mc:Fallback>
                <p:oleObj name="Equation" r:id="rId30" imgW="965200" imgH="469900" progId="Equation.3">
                  <p:embed/>
                  <p:pic>
                    <p:nvPicPr>
                      <p:cNvPr id="0" name=""/>
                      <p:cNvPicPr/>
                      <p:nvPr/>
                    </p:nvPicPr>
                    <p:blipFill>
                      <a:blip r:embed="rId31"/>
                      <a:stretch>
                        <a:fillRect/>
                      </a:stretch>
                    </p:blipFill>
                    <p:spPr>
                      <a:xfrm>
                        <a:off x="6179222" y="5926340"/>
                        <a:ext cx="1913681" cy="931660"/>
                      </a:xfrm>
                      <a:prstGeom prst="rect">
                        <a:avLst/>
                      </a:prstGeom>
                    </p:spPr>
                  </p:pic>
                </p:oleObj>
              </mc:Fallback>
            </mc:AlternateContent>
          </a:graphicData>
        </a:graphic>
      </p:graphicFrame>
      <p:pic>
        <p:nvPicPr>
          <p:cNvPr id="5" name="Picture 4"/>
          <p:cNvPicPr>
            <a:picLocks noChangeAspect="1"/>
          </p:cNvPicPr>
          <p:nvPr/>
        </p:nvPicPr>
        <p:blipFill>
          <a:blip r:embed="rId32"/>
          <a:stretch>
            <a:fillRect/>
          </a:stretch>
        </p:blipFill>
        <p:spPr>
          <a:xfrm>
            <a:off x="152400" y="101600"/>
            <a:ext cx="9982200" cy="6654800"/>
          </a:xfrm>
          <a:prstGeom prst="rect">
            <a:avLst/>
          </a:prstGeom>
        </p:spPr>
      </p:pic>
      <p:pic>
        <p:nvPicPr>
          <p:cNvPr id="6" name="Picture 5"/>
          <p:cNvPicPr>
            <a:picLocks noChangeAspect="1"/>
          </p:cNvPicPr>
          <p:nvPr/>
        </p:nvPicPr>
        <p:blipFill>
          <a:blip r:embed="rId33"/>
          <a:stretch>
            <a:fillRect/>
          </a:stretch>
        </p:blipFill>
        <p:spPr>
          <a:xfrm>
            <a:off x="127000" y="63500"/>
            <a:ext cx="10033000" cy="6718300"/>
          </a:xfrm>
          <a:prstGeom prst="rect">
            <a:avLst/>
          </a:prstGeom>
        </p:spPr>
      </p:pic>
    </p:spTree>
    <p:extLst>
      <p:ext uri="{BB962C8B-B14F-4D97-AF65-F5344CB8AC3E}">
        <p14:creationId xmlns:p14="http://schemas.microsoft.com/office/powerpoint/2010/main" val="30765286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p"/>
          <p:cNvPicPr>
            <a:picLocks noChangeAspect="1" noChangeArrowheads="1"/>
          </p:cNvPicPr>
          <p:nvPr/>
        </p:nvPicPr>
        <p:blipFill>
          <a:blip r:embed="rId3" cstate="print"/>
          <a:srcRect/>
          <a:stretch>
            <a:fillRect/>
          </a:stretch>
        </p:blipFill>
        <p:spPr bwMode="auto">
          <a:xfrm>
            <a:off x="254000" y="1058863"/>
            <a:ext cx="7315200" cy="5486400"/>
          </a:xfrm>
          <a:prstGeom prst="rect">
            <a:avLst/>
          </a:prstGeom>
          <a:noFill/>
          <a:ln w="9525">
            <a:noFill/>
            <a:miter lim="800000"/>
            <a:headEnd/>
            <a:tailEnd/>
          </a:ln>
        </p:spPr>
      </p:pic>
      <p:sp>
        <p:nvSpPr>
          <p:cNvPr id="2488323" name="Rectangle 3"/>
          <p:cNvSpPr>
            <a:spLocks noChangeArrowheads="1"/>
          </p:cNvSpPr>
          <p:nvPr/>
        </p:nvSpPr>
        <p:spPr bwMode="auto">
          <a:xfrm rot="-5400000">
            <a:off x="629751" y="3652100"/>
            <a:ext cx="2838858" cy="1670616"/>
          </a:xfrm>
          <a:prstGeom prst="rect">
            <a:avLst/>
          </a:prstGeom>
          <a:noFill/>
          <a:ln w="19050" algn="ctr">
            <a:solidFill>
              <a:srgbClr val="000000"/>
            </a:solidFill>
            <a:prstDash val="sysDot"/>
            <a:miter lim="800000"/>
            <a:headEnd/>
            <a:tailEnd/>
          </a:ln>
        </p:spPr>
        <p:txBody>
          <a:bodyPr wrap="square" anchor="ctr">
            <a:spAutoFit/>
          </a:bodyPr>
          <a:lstStyle/>
          <a:p>
            <a:endParaRPr lang="en-US">
              <a:solidFill>
                <a:srgbClr val="000000"/>
              </a:solidFill>
            </a:endParaRPr>
          </a:p>
        </p:txBody>
      </p:sp>
      <p:sp>
        <p:nvSpPr>
          <p:cNvPr id="77828" name="Line 4"/>
          <p:cNvSpPr>
            <a:spLocks noChangeShapeType="1"/>
          </p:cNvSpPr>
          <p:nvPr/>
        </p:nvSpPr>
        <p:spPr bwMode="auto">
          <a:xfrm>
            <a:off x="863600" y="1466850"/>
            <a:ext cx="0" cy="954088"/>
          </a:xfrm>
          <a:prstGeom prst="line">
            <a:avLst/>
          </a:prstGeom>
          <a:noFill/>
          <a:ln w="9525">
            <a:solidFill>
              <a:schemeClr val="tx1"/>
            </a:solidFill>
            <a:round/>
            <a:headEnd/>
            <a:tailEnd/>
          </a:ln>
        </p:spPr>
        <p:txBody>
          <a:bodyPr/>
          <a:lstStyle/>
          <a:p>
            <a:endParaRPr lang="en-US"/>
          </a:p>
        </p:txBody>
      </p:sp>
      <p:sp>
        <p:nvSpPr>
          <p:cNvPr id="77829" name="Line 5"/>
          <p:cNvSpPr>
            <a:spLocks noChangeShapeType="1"/>
          </p:cNvSpPr>
          <p:nvPr/>
        </p:nvSpPr>
        <p:spPr bwMode="auto">
          <a:xfrm>
            <a:off x="866775" y="1466850"/>
            <a:ext cx="71438" cy="0"/>
          </a:xfrm>
          <a:prstGeom prst="line">
            <a:avLst/>
          </a:prstGeom>
          <a:noFill/>
          <a:ln w="9525">
            <a:solidFill>
              <a:schemeClr val="tx1"/>
            </a:solidFill>
            <a:round/>
            <a:headEnd/>
            <a:tailEnd/>
          </a:ln>
        </p:spPr>
        <p:txBody>
          <a:bodyPr/>
          <a:lstStyle/>
          <a:p>
            <a:endParaRPr lang="en-US"/>
          </a:p>
        </p:txBody>
      </p:sp>
      <p:sp>
        <p:nvSpPr>
          <p:cNvPr id="77830" name="Line 6"/>
          <p:cNvSpPr>
            <a:spLocks noChangeShapeType="1"/>
          </p:cNvSpPr>
          <p:nvPr/>
        </p:nvSpPr>
        <p:spPr bwMode="auto">
          <a:xfrm>
            <a:off x="866775" y="2424113"/>
            <a:ext cx="71438" cy="0"/>
          </a:xfrm>
          <a:prstGeom prst="line">
            <a:avLst/>
          </a:prstGeom>
          <a:noFill/>
          <a:ln w="9525">
            <a:solidFill>
              <a:schemeClr val="tx1"/>
            </a:solidFill>
            <a:round/>
            <a:headEnd/>
            <a:tailEnd/>
          </a:ln>
        </p:spPr>
        <p:txBody>
          <a:bodyPr/>
          <a:lstStyle/>
          <a:p>
            <a:endParaRPr lang="en-US"/>
          </a:p>
        </p:txBody>
      </p:sp>
      <p:sp>
        <p:nvSpPr>
          <p:cNvPr id="77831" name="Text Box 7"/>
          <p:cNvSpPr txBox="1">
            <a:spLocks noChangeArrowheads="1"/>
          </p:cNvSpPr>
          <p:nvPr/>
        </p:nvSpPr>
        <p:spPr bwMode="auto">
          <a:xfrm>
            <a:off x="538163" y="1776413"/>
            <a:ext cx="334962" cy="366712"/>
          </a:xfrm>
          <a:prstGeom prst="rect">
            <a:avLst/>
          </a:prstGeom>
          <a:noFill/>
          <a:ln w="9525" algn="ctr">
            <a:noFill/>
            <a:miter lim="800000"/>
            <a:headEnd/>
            <a:tailEnd/>
          </a:ln>
        </p:spPr>
        <p:txBody>
          <a:bodyPr wrap="none">
            <a:spAutoFit/>
          </a:bodyPr>
          <a:lstStyle/>
          <a:p>
            <a:r>
              <a:rPr lang="en-US">
                <a:solidFill>
                  <a:srgbClr val="000000"/>
                </a:solidFill>
                <a:sym typeface="Symbol" pitchFamily="18" charset="2"/>
              </a:rPr>
              <a:t>A</a:t>
            </a:r>
            <a:endParaRPr lang="en-US" baseline="-25000">
              <a:solidFill>
                <a:srgbClr val="000000"/>
              </a:solidFill>
              <a:sym typeface="Symbol" pitchFamily="18" charset="2"/>
            </a:endParaRPr>
          </a:p>
        </p:txBody>
      </p:sp>
      <p:sp>
        <p:nvSpPr>
          <p:cNvPr id="77832" name="Line 8"/>
          <p:cNvSpPr>
            <a:spLocks noChangeShapeType="1"/>
          </p:cNvSpPr>
          <p:nvPr/>
        </p:nvSpPr>
        <p:spPr bwMode="auto">
          <a:xfrm>
            <a:off x="863600" y="2441575"/>
            <a:ext cx="0" cy="604838"/>
          </a:xfrm>
          <a:prstGeom prst="line">
            <a:avLst/>
          </a:prstGeom>
          <a:noFill/>
          <a:ln w="9525">
            <a:solidFill>
              <a:schemeClr val="tx1"/>
            </a:solidFill>
            <a:round/>
            <a:headEnd/>
            <a:tailEnd/>
          </a:ln>
        </p:spPr>
        <p:txBody>
          <a:bodyPr/>
          <a:lstStyle/>
          <a:p>
            <a:endParaRPr lang="en-US"/>
          </a:p>
        </p:txBody>
      </p:sp>
      <p:sp>
        <p:nvSpPr>
          <p:cNvPr id="77833" name="Line 9"/>
          <p:cNvSpPr>
            <a:spLocks noChangeShapeType="1"/>
          </p:cNvSpPr>
          <p:nvPr/>
        </p:nvSpPr>
        <p:spPr bwMode="auto">
          <a:xfrm>
            <a:off x="866775" y="2441575"/>
            <a:ext cx="71438" cy="0"/>
          </a:xfrm>
          <a:prstGeom prst="line">
            <a:avLst/>
          </a:prstGeom>
          <a:noFill/>
          <a:ln w="9525">
            <a:solidFill>
              <a:schemeClr val="tx1"/>
            </a:solidFill>
            <a:round/>
            <a:headEnd/>
            <a:tailEnd/>
          </a:ln>
        </p:spPr>
        <p:txBody>
          <a:bodyPr/>
          <a:lstStyle/>
          <a:p>
            <a:endParaRPr lang="en-US"/>
          </a:p>
        </p:txBody>
      </p:sp>
      <p:sp>
        <p:nvSpPr>
          <p:cNvPr id="77834" name="Line 10"/>
          <p:cNvSpPr>
            <a:spLocks noChangeShapeType="1"/>
          </p:cNvSpPr>
          <p:nvPr/>
        </p:nvSpPr>
        <p:spPr bwMode="auto">
          <a:xfrm>
            <a:off x="866775" y="3048000"/>
            <a:ext cx="71438" cy="0"/>
          </a:xfrm>
          <a:prstGeom prst="line">
            <a:avLst/>
          </a:prstGeom>
          <a:noFill/>
          <a:ln w="9525">
            <a:solidFill>
              <a:schemeClr val="tx1"/>
            </a:solidFill>
            <a:round/>
            <a:headEnd/>
            <a:tailEnd/>
          </a:ln>
        </p:spPr>
        <p:txBody>
          <a:bodyPr/>
          <a:lstStyle/>
          <a:p>
            <a:endParaRPr lang="en-US"/>
          </a:p>
        </p:txBody>
      </p:sp>
      <p:sp>
        <p:nvSpPr>
          <p:cNvPr id="77835" name="Text Box 11"/>
          <p:cNvSpPr txBox="1">
            <a:spLocks noChangeArrowheads="1"/>
          </p:cNvSpPr>
          <p:nvPr/>
        </p:nvSpPr>
        <p:spPr bwMode="auto">
          <a:xfrm>
            <a:off x="534988" y="2609850"/>
            <a:ext cx="336550" cy="366713"/>
          </a:xfrm>
          <a:prstGeom prst="rect">
            <a:avLst/>
          </a:prstGeom>
          <a:noFill/>
          <a:ln w="9525" algn="ctr">
            <a:noFill/>
            <a:miter lim="800000"/>
            <a:headEnd/>
            <a:tailEnd/>
          </a:ln>
        </p:spPr>
        <p:txBody>
          <a:bodyPr wrap="none">
            <a:spAutoFit/>
          </a:bodyPr>
          <a:lstStyle/>
          <a:p>
            <a:r>
              <a:rPr lang="en-GB">
                <a:solidFill>
                  <a:srgbClr val="000000"/>
                </a:solidFill>
                <a:sym typeface="Symbol" pitchFamily="18" charset="2"/>
              </a:rPr>
              <a:t>B</a:t>
            </a:r>
            <a:endParaRPr lang="en-US" baseline="-25000">
              <a:solidFill>
                <a:srgbClr val="000000"/>
              </a:solidFill>
              <a:sym typeface="Symbol" pitchFamily="18" charset="2"/>
            </a:endParaRPr>
          </a:p>
        </p:txBody>
      </p:sp>
      <p:sp>
        <p:nvSpPr>
          <p:cNvPr id="77836" name="Line 12"/>
          <p:cNvSpPr>
            <a:spLocks noChangeShapeType="1"/>
          </p:cNvSpPr>
          <p:nvPr/>
        </p:nvSpPr>
        <p:spPr bwMode="auto">
          <a:xfrm>
            <a:off x="863600" y="3067050"/>
            <a:ext cx="0" cy="377825"/>
          </a:xfrm>
          <a:prstGeom prst="line">
            <a:avLst/>
          </a:prstGeom>
          <a:noFill/>
          <a:ln w="9525">
            <a:solidFill>
              <a:schemeClr val="tx1"/>
            </a:solidFill>
            <a:round/>
            <a:headEnd/>
            <a:tailEnd/>
          </a:ln>
        </p:spPr>
        <p:txBody>
          <a:bodyPr/>
          <a:lstStyle/>
          <a:p>
            <a:endParaRPr lang="en-US"/>
          </a:p>
        </p:txBody>
      </p:sp>
      <p:sp>
        <p:nvSpPr>
          <p:cNvPr id="77837" name="Text Box 13"/>
          <p:cNvSpPr txBox="1">
            <a:spLocks noChangeArrowheads="1"/>
          </p:cNvSpPr>
          <p:nvPr/>
        </p:nvSpPr>
        <p:spPr bwMode="auto">
          <a:xfrm>
            <a:off x="534988" y="3059113"/>
            <a:ext cx="349250" cy="366712"/>
          </a:xfrm>
          <a:prstGeom prst="rect">
            <a:avLst/>
          </a:prstGeom>
          <a:noFill/>
          <a:ln w="9525" algn="ctr">
            <a:noFill/>
            <a:miter lim="800000"/>
            <a:headEnd/>
            <a:tailEnd/>
          </a:ln>
        </p:spPr>
        <p:txBody>
          <a:bodyPr wrap="none">
            <a:spAutoFit/>
          </a:bodyPr>
          <a:lstStyle/>
          <a:p>
            <a:r>
              <a:rPr lang="en-GB">
                <a:solidFill>
                  <a:srgbClr val="000000"/>
                </a:solidFill>
                <a:sym typeface="Symbol" pitchFamily="18" charset="2"/>
              </a:rPr>
              <a:t>C</a:t>
            </a:r>
            <a:endParaRPr lang="en-US" baseline="-25000">
              <a:solidFill>
                <a:srgbClr val="000000"/>
              </a:solidFill>
              <a:sym typeface="Symbol" pitchFamily="18" charset="2"/>
            </a:endParaRPr>
          </a:p>
        </p:txBody>
      </p:sp>
      <p:sp>
        <p:nvSpPr>
          <p:cNvPr id="77838" name="Line 14"/>
          <p:cNvSpPr>
            <a:spLocks noChangeShapeType="1"/>
          </p:cNvSpPr>
          <p:nvPr/>
        </p:nvSpPr>
        <p:spPr bwMode="auto">
          <a:xfrm>
            <a:off x="863600" y="3063875"/>
            <a:ext cx="71438" cy="0"/>
          </a:xfrm>
          <a:prstGeom prst="line">
            <a:avLst/>
          </a:prstGeom>
          <a:noFill/>
          <a:ln w="9525">
            <a:solidFill>
              <a:schemeClr val="tx1"/>
            </a:solidFill>
            <a:round/>
            <a:headEnd/>
            <a:tailEnd/>
          </a:ln>
        </p:spPr>
        <p:txBody>
          <a:bodyPr/>
          <a:lstStyle/>
          <a:p>
            <a:endParaRPr lang="en-US"/>
          </a:p>
        </p:txBody>
      </p:sp>
      <p:sp>
        <p:nvSpPr>
          <p:cNvPr id="77839" name="Line 15"/>
          <p:cNvSpPr>
            <a:spLocks noChangeShapeType="1"/>
          </p:cNvSpPr>
          <p:nvPr/>
        </p:nvSpPr>
        <p:spPr bwMode="auto">
          <a:xfrm>
            <a:off x="863600" y="3448050"/>
            <a:ext cx="71438" cy="0"/>
          </a:xfrm>
          <a:prstGeom prst="line">
            <a:avLst/>
          </a:prstGeom>
          <a:noFill/>
          <a:ln w="9525">
            <a:solidFill>
              <a:schemeClr val="tx1"/>
            </a:solidFill>
            <a:round/>
            <a:headEnd/>
            <a:tailEnd/>
          </a:ln>
        </p:spPr>
        <p:txBody>
          <a:bodyPr/>
          <a:lstStyle/>
          <a:p>
            <a:endParaRPr lang="en-US"/>
          </a:p>
        </p:txBody>
      </p:sp>
      <p:sp>
        <p:nvSpPr>
          <p:cNvPr id="77840" name="Line 16"/>
          <p:cNvSpPr>
            <a:spLocks noChangeShapeType="1"/>
          </p:cNvSpPr>
          <p:nvPr/>
        </p:nvSpPr>
        <p:spPr bwMode="auto">
          <a:xfrm>
            <a:off x="862013" y="3468688"/>
            <a:ext cx="1587" cy="2036762"/>
          </a:xfrm>
          <a:prstGeom prst="line">
            <a:avLst/>
          </a:prstGeom>
          <a:noFill/>
          <a:ln w="9525">
            <a:solidFill>
              <a:schemeClr val="tx1"/>
            </a:solidFill>
            <a:round/>
            <a:headEnd/>
            <a:tailEnd/>
          </a:ln>
        </p:spPr>
        <p:txBody>
          <a:bodyPr/>
          <a:lstStyle/>
          <a:p>
            <a:endParaRPr lang="en-US"/>
          </a:p>
        </p:txBody>
      </p:sp>
      <p:sp>
        <p:nvSpPr>
          <p:cNvPr id="77841" name="Text Box 17"/>
          <p:cNvSpPr txBox="1">
            <a:spLocks noChangeArrowheads="1"/>
          </p:cNvSpPr>
          <p:nvPr/>
        </p:nvSpPr>
        <p:spPr bwMode="auto">
          <a:xfrm>
            <a:off x="533400" y="4373563"/>
            <a:ext cx="387350" cy="366712"/>
          </a:xfrm>
          <a:prstGeom prst="rect">
            <a:avLst/>
          </a:prstGeom>
          <a:noFill/>
          <a:ln w="9525" algn="ctr">
            <a:noFill/>
            <a:miter lim="800000"/>
            <a:headEnd/>
            <a:tailEnd/>
          </a:ln>
        </p:spPr>
        <p:txBody>
          <a:bodyPr wrap="none">
            <a:spAutoFit/>
          </a:bodyPr>
          <a:lstStyle/>
          <a:p>
            <a:r>
              <a:rPr lang="en-GB">
                <a:solidFill>
                  <a:srgbClr val="000000"/>
                </a:solidFill>
                <a:sym typeface="Symbol" pitchFamily="18" charset="2"/>
              </a:rPr>
              <a:t></a:t>
            </a:r>
            <a:r>
              <a:rPr lang="en-GB" baseline="30000">
                <a:solidFill>
                  <a:srgbClr val="000000"/>
                </a:solidFill>
                <a:sym typeface="Symbol" pitchFamily="18" charset="2"/>
              </a:rPr>
              <a:t>h</a:t>
            </a:r>
          </a:p>
        </p:txBody>
      </p:sp>
      <p:sp>
        <p:nvSpPr>
          <p:cNvPr id="77842" name="Line 18"/>
          <p:cNvSpPr>
            <a:spLocks noChangeShapeType="1"/>
          </p:cNvSpPr>
          <p:nvPr/>
        </p:nvSpPr>
        <p:spPr bwMode="auto">
          <a:xfrm>
            <a:off x="862013" y="3465513"/>
            <a:ext cx="71437" cy="0"/>
          </a:xfrm>
          <a:prstGeom prst="line">
            <a:avLst/>
          </a:prstGeom>
          <a:noFill/>
          <a:ln w="9525">
            <a:solidFill>
              <a:schemeClr val="tx1"/>
            </a:solidFill>
            <a:round/>
            <a:headEnd/>
            <a:tailEnd/>
          </a:ln>
        </p:spPr>
        <p:txBody>
          <a:bodyPr/>
          <a:lstStyle/>
          <a:p>
            <a:endParaRPr lang="en-US"/>
          </a:p>
        </p:txBody>
      </p:sp>
      <p:sp>
        <p:nvSpPr>
          <p:cNvPr id="77843" name="Line 19"/>
          <p:cNvSpPr>
            <a:spLocks noChangeShapeType="1"/>
          </p:cNvSpPr>
          <p:nvPr/>
        </p:nvSpPr>
        <p:spPr bwMode="auto">
          <a:xfrm>
            <a:off x="866775" y="5508625"/>
            <a:ext cx="71438" cy="0"/>
          </a:xfrm>
          <a:prstGeom prst="line">
            <a:avLst/>
          </a:prstGeom>
          <a:noFill/>
          <a:ln w="9525">
            <a:solidFill>
              <a:schemeClr val="tx1"/>
            </a:solidFill>
            <a:round/>
            <a:headEnd/>
            <a:tailEnd/>
          </a:ln>
        </p:spPr>
        <p:txBody>
          <a:bodyPr/>
          <a:lstStyle/>
          <a:p>
            <a:endParaRPr lang="en-US"/>
          </a:p>
        </p:txBody>
      </p:sp>
      <p:sp>
        <p:nvSpPr>
          <p:cNvPr id="77844" name="Line 20"/>
          <p:cNvSpPr>
            <a:spLocks noChangeShapeType="1"/>
          </p:cNvSpPr>
          <p:nvPr/>
        </p:nvSpPr>
        <p:spPr bwMode="auto">
          <a:xfrm>
            <a:off x="862013" y="5530850"/>
            <a:ext cx="1587" cy="431800"/>
          </a:xfrm>
          <a:prstGeom prst="line">
            <a:avLst/>
          </a:prstGeom>
          <a:noFill/>
          <a:ln w="9525">
            <a:solidFill>
              <a:schemeClr val="tx1"/>
            </a:solidFill>
            <a:round/>
            <a:headEnd/>
            <a:tailEnd/>
          </a:ln>
        </p:spPr>
        <p:txBody>
          <a:bodyPr/>
          <a:lstStyle/>
          <a:p>
            <a:endParaRPr lang="en-US"/>
          </a:p>
        </p:txBody>
      </p:sp>
      <p:sp>
        <p:nvSpPr>
          <p:cNvPr id="77845" name="Text Box 21"/>
          <p:cNvSpPr txBox="1">
            <a:spLocks noChangeArrowheads="1"/>
          </p:cNvSpPr>
          <p:nvPr/>
        </p:nvSpPr>
        <p:spPr bwMode="auto">
          <a:xfrm>
            <a:off x="533400" y="5524500"/>
            <a:ext cx="279400" cy="366713"/>
          </a:xfrm>
          <a:prstGeom prst="rect">
            <a:avLst/>
          </a:prstGeom>
          <a:noFill/>
          <a:ln w="9525" algn="ctr">
            <a:noFill/>
            <a:miter lim="800000"/>
            <a:headEnd/>
            <a:tailEnd/>
          </a:ln>
        </p:spPr>
        <p:txBody>
          <a:bodyPr wrap="none">
            <a:spAutoFit/>
          </a:bodyPr>
          <a:lstStyle/>
          <a:p>
            <a:r>
              <a:rPr lang="el-GR">
                <a:solidFill>
                  <a:srgbClr val="000000"/>
                </a:solidFill>
                <a:latin typeface="Times New Roman" pitchFamily="18" charset="0"/>
                <a:cs typeface="Times New Roman" pitchFamily="18" charset="0"/>
                <a:sym typeface="Symbol" pitchFamily="18" charset="2"/>
              </a:rPr>
              <a:t>ε</a:t>
            </a:r>
            <a:endParaRPr lang="el-GR" baseline="-25000">
              <a:solidFill>
                <a:srgbClr val="000000"/>
              </a:solidFill>
              <a:latin typeface="Times New Roman" pitchFamily="18" charset="0"/>
              <a:cs typeface="Times New Roman" pitchFamily="18" charset="0"/>
              <a:sym typeface="Symbol" pitchFamily="18" charset="2"/>
            </a:endParaRPr>
          </a:p>
        </p:txBody>
      </p:sp>
      <p:sp>
        <p:nvSpPr>
          <p:cNvPr id="77846" name="Line 22"/>
          <p:cNvSpPr>
            <a:spLocks noChangeShapeType="1"/>
          </p:cNvSpPr>
          <p:nvPr/>
        </p:nvSpPr>
        <p:spPr bwMode="auto">
          <a:xfrm>
            <a:off x="862013" y="5527675"/>
            <a:ext cx="71437" cy="0"/>
          </a:xfrm>
          <a:prstGeom prst="line">
            <a:avLst/>
          </a:prstGeom>
          <a:noFill/>
          <a:ln w="9525">
            <a:solidFill>
              <a:schemeClr val="tx1"/>
            </a:solidFill>
            <a:round/>
            <a:headEnd/>
            <a:tailEnd/>
          </a:ln>
        </p:spPr>
        <p:txBody>
          <a:bodyPr/>
          <a:lstStyle/>
          <a:p>
            <a:endParaRPr lang="en-US"/>
          </a:p>
        </p:txBody>
      </p:sp>
      <p:sp>
        <p:nvSpPr>
          <p:cNvPr id="77847" name="Line 23"/>
          <p:cNvSpPr>
            <a:spLocks noChangeShapeType="1"/>
          </p:cNvSpPr>
          <p:nvPr/>
        </p:nvSpPr>
        <p:spPr bwMode="auto">
          <a:xfrm>
            <a:off x="866775" y="5962650"/>
            <a:ext cx="71438" cy="0"/>
          </a:xfrm>
          <a:prstGeom prst="line">
            <a:avLst/>
          </a:prstGeom>
          <a:noFill/>
          <a:ln w="9525">
            <a:solidFill>
              <a:schemeClr val="tx1"/>
            </a:solidFill>
            <a:round/>
            <a:headEnd/>
            <a:tailEnd/>
          </a:ln>
        </p:spPr>
        <p:txBody>
          <a:bodyPr/>
          <a:lstStyle/>
          <a:p>
            <a:endParaRPr lang="en-US"/>
          </a:p>
        </p:txBody>
      </p:sp>
      <p:sp>
        <p:nvSpPr>
          <p:cNvPr id="77848" name="Rectangle 24"/>
          <p:cNvSpPr>
            <a:spLocks noChangeArrowheads="1"/>
          </p:cNvSpPr>
          <p:nvPr/>
        </p:nvSpPr>
        <p:spPr bwMode="auto">
          <a:xfrm>
            <a:off x="609600" y="414338"/>
            <a:ext cx="9058049" cy="547687"/>
          </a:xfrm>
          <a:prstGeom prst="rect">
            <a:avLst/>
          </a:prstGeom>
          <a:noFill/>
          <a:ln w="9525">
            <a:noFill/>
            <a:miter lim="800000"/>
            <a:headEnd/>
            <a:tailEnd/>
          </a:ln>
        </p:spPr>
        <p:txBody>
          <a:bodyPr anchor="ctr"/>
          <a:lstStyle/>
          <a:p>
            <a:r>
              <a:rPr lang="en-GB" sz="2800" dirty="0">
                <a:solidFill>
                  <a:srgbClr val="000000"/>
                </a:solidFill>
                <a:latin typeface="Arial Unicode MS" pitchFamily="34" charset="-128"/>
              </a:rPr>
              <a:t>How interdependent are neural and hemodynamic parameter estimates?</a:t>
            </a:r>
            <a:endParaRPr lang="en-US" sz="2800" dirty="0">
              <a:solidFill>
                <a:srgbClr val="000000"/>
              </a:solidFill>
              <a:latin typeface="Arial Unicode MS" pitchFamily="34" charset="-128"/>
            </a:endParaRPr>
          </a:p>
        </p:txBody>
      </p:sp>
      <p:sp>
        <p:nvSpPr>
          <p:cNvPr id="77849" name="Text Box 25"/>
          <p:cNvSpPr txBox="1">
            <a:spLocks noChangeArrowheads="1"/>
          </p:cNvSpPr>
          <p:nvPr/>
        </p:nvSpPr>
        <p:spPr bwMode="auto">
          <a:xfrm>
            <a:off x="7332663" y="6397625"/>
            <a:ext cx="2820987" cy="304800"/>
          </a:xfrm>
          <a:prstGeom prst="rect">
            <a:avLst/>
          </a:prstGeom>
          <a:noFill/>
          <a:ln w="9525">
            <a:noFill/>
            <a:miter lim="800000"/>
            <a:headEnd/>
            <a:tailEnd/>
          </a:ln>
        </p:spPr>
        <p:txBody>
          <a:bodyPr>
            <a:spAutoFit/>
          </a:bodyPr>
          <a:lstStyle/>
          <a:p>
            <a:pPr eaLnBrk="0" hangingPunct="0"/>
            <a:r>
              <a:rPr lang="de-DE" b="0">
                <a:solidFill>
                  <a:srgbClr val="000000"/>
                </a:solidFill>
                <a:latin typeface="Times New Roman" pitchFamily="18" charset="0"/>
              </a:rPr>
              <a:t>Stephan et al. 2007, </a:t>
            </a:r>
            <a:r>
              <a:rPr lang="de-DE" b="0" i="1">
                <a:solidFill>
                  <a:srgbClr val="000000"/>
                </a:solidFill>
                <a:latin typeface="Times New Roman" pitchFamily="18" charset="0"/>
              </a:rPr>
              <a:t>NeuroImage</a:t>
            </a:r>
            <a:endParaRPr lang="en-US" b="0" i="1">
              <a:solidFill>
                <a:srgbClr val="000000"/>
              </a:solidFill>
              <a:latin typeface="Times New Roman" pitchFamily="18" charset="0"/>
            </a:endParaRPr>
          </a:p>
        </p:txBody>
      </p:sp>
      <p:pic>
        <p:nvPicPr>
          <p:cNvPr id="77850" name="Picture 26"/>
          <p:cNvPicPr>
            <a:picLocks noChangeAspect="1" noChangeArrowheads="1"/>
          </p:cNvPicPr>
          <p:nvPr/>
        </p:nvPicPr>
        <p:blipFill>
          <a:blip r:embed="rId4" cstate="print"/>
          <a:srcRect/>
          <a:stretch>
            <a:fillRect/>
          </a:stretch>
        </p:blipFill>
        <p:spPr bwMode="auto">
          <a:xfrm>
            <a:off x="7234238" y="2025650"/>
            <a:ext cx="2608262" cy="3081338"/>
          </a:xfrm>
          <a:prstGeom prst="rect">
            <a:avLst/>
          </a:prstGeom>
          <a:noFill/>
          <a:ln w="9525" algn="ctr">
            <a:noFill/>
            <a:miter lim="800000"/>
            <a:headEnd/>
            <a:tailEnd/>
          </a:ln>
        </p:spPr>
      </p:pic>
      <p:sp>
        <p:nvSpPr>
          <p:cNvPr id="2488347" name="Rectangle 27"/>
          <p:cNvSpPr>
            <a:spLocks noChangeArrowheads="1"/>
          </p:cNvSpPr>
          <p:nvPr/>
        </p:nvSpPr>
        <p:spPr bwMode="auto">
          <a:xfrm rot="-5400000">
            <a:off x="3028157" y="2894806"/>
            <a:ext cx="2895600" cy="3160713"/>
          </a:xfrm>
          <a:prstGeom prst="rect">
            <a:avLst/>
          </a:prstGeom>
          <a:noFill/>
          <a:ln w="19050" algn="ctr">
            <a:solidFill>
              <a:srgbClr val="000000"/>
            </a:solidFill>
            <a:prstDash val="sysDot"/>
            <a:miter lim="800000"/>
            <a:headEnd/>
            <a:tailEnd/>
          </a:ln>
        </p:spPr>
        <p:txBody>
          <a:bodyPr anchor="ctr">
            <a:spAutoFit/>
          </a:bodyPr>
          <a:lstStyle/>
          <a:p>
            <a:endParaRPr lang="en-US">
              <a:solidFill>
                <a:srgbClr val="000000"/>
              </a:solidFill>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23" grpId="0" animBg="1"/>
      <p:bldP spid="24883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69938" y="222250"/>
            <a:ext cx="8743950" cy="868363"/>
          </a:xfrm>
          <a:prstGeom prst="rect">
            <a:avLst/>
          </a:prstGeom>
          <a:noFill/>
          <a:ln w="9525">
            <a:noFill/>
            <a:miter lim="800000"/>
            <a:headEnd/>
            <a:tailEnd/>
          </a:ln>
        </p:spPr>
        <p:txBody>
          <a:bodyPr lIns="0" tIns="0" rIns="0" bIns="0" anchor="ctr"/>
          <a:lstStyle/>
          <a:p>
            <a:pPr algn="ctr"/>
            <a:r>
              <a:rPr lang="de-DE" sz="3200">
                <a:latin typeface="Arial Unicode MS" pitchFamily="34" charset="-128"/>
              </a:rPr>
              <a:t>Overview</a:t>
            </a:r>
          </a:p>
        </p:txBody>
      </p:sp>
      <p:sp>
        <p:nvSpPr>
          <p:cNvPr id="35843" name="Rectangle 3"/>
          <p:cNvSpPr>
            <a:spLocks noChangeArrowheads="1"/>
          </p:cNvSpPr>
          <p:nvPr/>
        </p:nvSpPr>
        <p:spPr bwMode="auto">
          <a:xfrm>
            <a:off x="822325" y="1250950"/>
            <a:ext cx="9136063" cy="5187950"/>
          </a:xfrm>
          <a:prstGeom prst="rect">
            <a:avLst/>
          </a:prstGeom>
          <a:noFill/>
          <a:ln w="9525">
            <a:noFill/>
            <a:miter lim="800000"/>
            <a:headEnd/>
            <a:tailEnd/>
          </a:ln>
        </p:spPr>
        <p:txBody>
          <a:bodyPr/>
          <a:lstStyle/>
          <a:p>
            <a:pPr marL="342900" indent="-342900">
              <a:spcBef>
                <a:spcPct val="80000"/>
              </a:spcBef>
              <a:buFontTx/>
              <a:buChar char="•"/>
            </a:pPr>
            <a:r>
              <a:rPr lang="de-DE" sz="2400" b="0" dirty="0" smtClean="0">
                <a:latin typeface="Arial Unicode MS" pitchFamily="34" charset="-128"/>
              </a:rPr>
              <a:t>Dynamic </a:t>
            </a:r>
            <a:r>
              <a:rPr lang="de-DE" sz="2400" b="0" dirty="0">
                <a:latin typeface="Arial Unicode MS" pitchFamily="34" charset="-128"/>
              </a:rPr>
              <a:t>causal models (DCMs)</a:t>
            </a:r>
          </a:p>
          <a:p>
            <a:pPr marL="742950" lvl="1" indent="-285750">
              <a:spcBef>
                <a:spcPct val="30000"/>
              </a:spcBef>
              <a:buFontTx/>
              <a:buChar char="–"/>
            </a:pPr>
            <a:r>
              <a:rPr lang="de-DE" sz="2000" b="0" dirty="0">
                <a:latin typeface="Arial Unicode MS" pitchFamily="34" charset="-128"/>
              </a:rPr>
              <a:t>Basic idea</a:t>
            </a:r>
          </a:p>
          <a:p>
            <a:pPr marL="742950" lvl="1" indent="-285750">
              <a:spcBef>
                <a:spcPct val="30000"/>
              </a:spcBef>
              <a:buFontTx/>
              <a:buChar char="–"/>
            </a:pPr>
            <a:r>
              <a:rPr lang="de-DE" sz="2000" b="0" dirty="0">
                <a:latin typeface="Arial Unicode MS" pitchFamily="34" charset="-128"/>
              </a:rPr>
              <a:t>Neural level</a:t>
            </a:r>
          </a:p>
          <a:p>
            <a:pPr marL="742950" lvl="1" indent="-285750">
              <a:spcBef>
                <a:spcPct val="30000"/>
              </a:spcBef>
              <a:buFontTx/>
              <a:buChar char="–"/>
            </a:pPr>
            <a:r>
              <a:rPr lang="de-DE" sz="2000" b="0" dirty="0">
                <a:latin typeface="Arial Unicode MS" pitchFamily="34" charset="-128"/>
              </a:rPr>
              <a:t>Hemodynamic level</a:t>
            </a:r>
          </a:p>
          <a:p>
            <a:pPr marL="742950" lvl="1" indent="-285750">
              <a:spcBef>
                <a:spcPct val="30000"/>
              </a:spcBef>
              <a:buFontTx/>
              <a:buChar char="–"/>
            </a:pPr>
            <a:r>
              <a:rPr lang="de-DE" sz="2000" b="0" dirty="0">
                <a:latin typeface="Arial Unicode MS" pitchFamily="34" charset="-128"/>
              </a:rPr>
              <a:t>Parameter estimation, priors &amp; inference</a:t>
            </a:r>
          </a:p>
          <a:p>
            <a:pPr marL="342900" indent="-342900">
              <a:spcBef>
                <a:spcPct val="80000"/>
              </a:spcBef>
              <a:buFontTx/>
              <a:buChar char="•"/>
            </a:pPr>
            <a:r>
              <a:rPr lang="de-DE" sz="2400" b="0" dirty="0">
                <a:latin typeface="Arial Unicode MS" pitchFamily="34" charset="-128"/>
              </a:rPr>
              <a:t>Applications of DCM to fMRI </a:t>
            </a:r>
            <a:r>
              <a:rPr lang="de-DE" sz="2400" b="0" dirty="0" smtClean="0">
                <a:latin typeface="Arial Unicode MS" pitchFamily="34" charset="-128"/>
              </a:rPr>
              <a:t>data</a:t>
            </a:r>
          </a:p>
          <a:p>
            <a:pPr marL="342900" indent="-342900">
              <a:spcBef>
                <a:spcPct val="80000"/>
              </a:spcBef>
            </a:pPr>
            <a:r>
              <a:rPr lang="de-DE" sz="2000" b="0" dirty="0" smtClean="0">
                <a:latin typeface="Arial Unicode MS" pitchFamily="34" charset="-128"/>
              </a:rPr>
              <a:t>     - Attention to Motion</a:t>
            </a:r>
          </a:p>
          <a:p>
            <a:pPr marL="342900" indent="-342900">
              <a:spcBef>
                <a:spcPct val="80000"/>
              </a:spcBef>
            </a:pPr>
            <a:r>
              <a:rPr lang="de-DE" sz="2000" b="0" dirty="0" smtClean="0">
                <a:latin typeface="Arial Unicode MS" pitchFamily="34" charset="-128"/>
              </a:rPr>
              <a:t>     - The Status Quo Bias</a:t>
            </a:r>
            <a:endParaRPr lang="de-DE" sz="2000" b="0" dirty="0">
              <a:latin typeface="Arial Unicode MS" pitchFamily="34" charset="-128"/>
            </a:endParaRPr>
          </a:p>
          <a:p>
            <a:pPr marL="742950" lvl="1" indent="-285750">
              <a:spcBef>
                <a:spcPct val="80000"/>
              </a:spcBef>
              <a:buFontTx/>
              <a:buChar char="–"/>
            </a:pPr>
            <a:endParaRPr lang="de-DE" sz="2000" b="0" dirty="0">
              <a:latin typeface="Arial Unicode MS" pitchFamily="34" charset="-128"/>
            </a:endParaRPr>
          </a:p>
        </p:txBody>
      </p:sp>
      <p:sp>
        <p:nvSpPr>
          <p:cNvPr id="4" name="Rectangle 4"/>
          <p:cNvSpPr>
            <a:spLocks noChangeArrowheads="1"/>
          </p:cNvSpPr>
          <p:nvPr/>
        </p:nvSpPr>
        <p:spPr bwMode="auto">
          <a:xfrm>
            <a:off x="643867" y="2870473"/>
            <a:ext cx="9001125" cy="442912"/>
          </a:xfrm>
          <a:prstGeom prst="rect">
            <a:avLst/>
          </a:prstGeom>
          <a:noFill/>
          <a:ln w="38100">
            <a:solidFill>
              <a:srgbClr val="3333FF"/>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2"/>
          <p:cNvSpPr txBox="1">
            <a:spLocks noChangeArrowheads="1"/>
          </p:cNvSpPr>
          <p:nvPr/>
        </p:nvSpPr>
        <p:spPr bwMode="auto">
          <a:xfrm>
            <a:off x="333829" y="321355"/>
            <a:ext cx="6532109" cy="523220"/>
          </a:xfrm>
          <a:prstGeom prst="rect">
            <a:avLst/>
          </a:prstGeom>
          <a:noFill/>
          <a:ln w="9525">
            <a:noFill/>
            <a:miter lim="800000"/>
            <a:headEnd/>
            <a:tailEnd/>
          </a:ln>
        </p:spPr>
        <p:txBody>
          <a:bodyPr wrap="square">
            <a:spAutoFit/>
          </a:bodyPr>
          <a:lstStyle/>
          <a:p>
            <a:pPr eaLnBrk="0" hangingPunct="0"/>
            <a:r>
              <a:rPr lang="en-GB" sz="2800" dirty="0" smtClean="0">
                <a:solidFill>
                  <a:schemeClr val="tx2"/>
                </a:solidFill>
                <a:latin typeface="Arial Unicode MS" pitchFamily="34" charset="-128"/>
              </a:rPr>
              <a:t>DCM is a Bayesian approach</a:t>
            </a:r>
            <a:endParaRPr lang="en-US" sz="2800" dirty="0">
              <a:solidFill>
                <a:schemeClr val="tx2"/>
              </a:solidFill>
              <a:latin typeface="Arial Unicode MS" pitchFamily="34" charset="-128"/>
            </a:endParaRPr>
          </a:p>
        </p:txBody>
      </p:sp>
      <p:graphicFrame>
        <p:nvGraphicFramePr>
          <p:cNvPr id="13314" name="Object 3"/>
          <p:cNvGraphicFramePr>
            <a:graphicFrameLocks noChangeAspect="1"/>
          </p:cNvGraphicFramePr>
          <p:nvPr/>
        </p:nvGraphicFramePr>
        <p:xfrm>
          <a:off x="406400" y="2708275"/>
          <a:ext cx="4298950" cy="603250"/>
        </p:xfrm>
        <a:graphic>
          <a:graphicData uri="http://schemas.openxmlformats.org/presentationml/2006/ole">
            <mc:AlternateContent xmlns:mc="http://schemas.openxmlformats.org/markup-compatibility/2006">
              <mc:Choice xmlns:v="urn:schemas-microsoft-com:vml" Requires="v">
                <p:oleObj spid="_x0000_s13454" name="Equation" r:id="rId3" imgW="1447172" imgH="203112" progId="Equation.3">
                  <p:embed/>
                </p:oleObj>
              </mc:Choice>
              <mc:Fallback>
                <p:oleObj name="Equation" r:id="rId3" imgW="1447172" imgH="203112"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2708275"/>
                        <a:ext cx="4298950" cy="603250"/>
                      </a:xfrm>
                      <a:prstGeom prst="rect">
                        <a:avLst/>
                      </a:prstGeom>
                      <a:solidFill>
                        <a:schemeClr val="bg1"/>
                      </a:solidFill>
                      <a:ln w="9525">
                        <a:solidFill>
                          <a:schemeClr val="tx1"/>
                        </a:solidFill>
                        <a:miter lim="800000"/>
                        <a:headEnd/>
                        <a:tailEnd/>
                      </a:ln>
                      <a:effectLst>
                        <a:outerShdw blurRad="63500" dist="107763" dir="18900000" algn="ctr" rotWithShape="0">
                          <a:srgbClr val="000000">
                            <a:alpha val="50000"/>
                          </a:srgbClr>
                        </a:outerShdw>
                      </a:effectLst>
                    </p:spPr>
                  </p:pic>
                </p:oleObj>
              </mc:Fallback>
            </mc:AlternateContent>
          </a:graphicData>
        </a:graphic>
      </p:graphicFrame>
      <p:sp>
        <p:nvSpPr>
          <p:cNvPr id="13318" name="Text Box 4"/>
          <p:cNvSpPr txBox="1">
            <a:spLocks noChangeArrowheads="1"/>
          </p:cNvSpPr>
          <p:nvPr/>
        </p:nvSpPr>
        <p:spPr bwMode="auto">
          <a:xfrm>
            <a:off x="407988" y="3335338"/>
            <a:ext cx="4211637" cy="396875"/>
          </a:xfrm>
          <a:prstGeom prst="rect">
            <a:avLst/>
          </a:prstGeom>
          <a:noFill/>
          <a:ln w="9525" algn="ctr">
            <a:noFill/>
            <a:miter lim="800000"/>
            <a:headEnd/>
            <a:tailEnd/>
          </a:ln>
        </p:spPr>
        <p:txBody>
          <a:bodyPr wrap="none">
            <a:spAutoFit/>
          </a:bodyPr>
          <a:lstStyle/>
          <a:p>
            <a:pPr eaLnBrk="0" hangingPunct="0">
              <a:spcBef>
                <a:spcPct val="50000"/>
              </a:spcBef>
            </a:pPr>
            <a:r>
              <a:rPr lang="en-GB" sz="2000" b="0">
                <a:latin typeface="Arial Unicode MS" pitchFamily="34" charset="-128"/>
              </a:rPr>
              <a:t>posterior       </a:t>
            </a:r>
            <a:r>
              <a:rPr lang="en-GB" sz="2000" b="0">
                <a:latin typeface="Arial Unicode MS" pitchFamily="34" charset="-128"/>
                <a:sym typeface="Symbol" pitchFamily="18" charset="2"/>
              </a:rPr>
              <a:t>   </a:t>
            </a:r>
            <a:r>
              <a:rPr lang="en-GB" sz="2000" b="0">
                <a:latin typeface="Arial Unicode MS" pitchFamily="34" charset="-128"/>
              </a:rPr>
              <a:t>likelihood    ∙   prior</a:t>
            </a:r>
          </a:p>
        </p:txBody>
      </p:sp>
      <p:graphicFrame>
        <p:nvGraphicFramePr>
          <p:cNvPr id="13315" name="Object 5"/>
          <p:cNvGraphicFramePr>
            <a:graphicFrameLocks noChangeAspect="1"/>
          </p:cNvGraphicFramePr>
          <p:nvPr/>
        </p:nvGraphicFramePr>
        <p:xfrm>
          <a:off x="1379538" y="1517650"/>
          <a:ext cx="1508125" cy="603250"/>
        </p:xfrm>
        <a:graphic>
          <a:graphicData uri="http://schemas.openxmlformats.org/presentationml/2006/ole">
            <mc:AlternateContent xmlns:mc="http://schemas.openxmlformats.org/markup-compatibility/2006">
              <mc:Choice xmlns:v="urn:schemas-microsoft-com:vml" Requires="v">
                <p:oleObj spid="_x0000_s13455" name="Equation" r:id="rId5" imgW="507780" imgH="203112" progId="Equation.3">
                  <p:embed/>
                </p:oleObj>
              </mc:Choice>
              <mc:Fallback>
                <p:oleObj name="Equation" r:id="rId5" imgW="507780" imgH="203112" progId="Equation.3">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9538" y="1517650"/>
                        <a:ext cx="1508125" cy="603250"/>
                      </a:xfrm>
                      <a:prstGeom prst="rect">
                        <a:avLst/>
                      </a:prstGeom>
                      <a:solidFill>
                        <a:schemeClr val="bg1"/>
                      </a:solidFill>
                      <a:ln w="9525">
                        <a:solidFill>
                          <a:schemeClr val="tx1"/>
                        </a:solidFill>
                        <a:miter lim="800000"/>
                        <a:headEnd/>
                        <a:tailEnd/>
                      </a:ln>
                      <a:effectLst>
                        <a:outerShdw blurRad="63500" dist="107763" dir="18900000" algn="ctr" rotWithShape="0">
                          <a:srgbClr val="000000">
                            <a:alpha val="50000"/>
                          </a:srgbClr>
                        </a:outerShdw>
                      </a:effectLst>
                    </p:spPr>
                  </p:pic>
                </p:oleObj>
              </mc:Fallback>
            </mc:AlternateContent>
          </a:graphicData>
        </a:graphic>
      </p:graphicFrame>
      <p:graphicFrame>
        <p:nvGraphicFramePr>
          <p:cNvPr id="13316" name="Object 6"/>
          <p:cNvGraphicFramePr>
            <a:graphicFrameLocks noChangeAspect="1"/>
          </p:cNvGraphicFramePr>
          <p:nvPr/>
        </p:nvGraphicFramePr>
        <p:xfrm>
          <a:off x="3646488" y="1519238"/>
          <a:ext cx="1017587" cy="603250"/>
        </p:xfrm>
        <a:graphic>
          <a:graphicData uri="http://schemas.openxmlformats.org/presentationml/2006/ole">
            <mc:AlternateContent xmlns:mc="http://schemas.openxmlformats.org/markup-compatibility/2006">
              <mc:Choice xmlns:v="urn:schemas-microsoft-com:vml" Requires="v">
                <p:oleObj spid="_x0000_s13456" name="Equation" r:id="rId7" imgW="342751" imgH="203112" progId="Equation.3">
                  <p:embed/>
                </p:oleObj>
              </mc:Choice>
              <mc:Fallback>
                <p:oleObj name="Equation" r:id="rId7" imgW="342751" imgH="203112" progId="Equation.3">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6488" y="1519238"/>
                        <a:ext cx="1017587" cy="603250"/>
                      </a:xfrm>
                      <a:prstGeom prst="rect">
                        <a:avLst/>
                      </a:prstGeom>
                      <a:solidFill>
                        <a:schemeClr val="bg1"/>
                      </a:solidFill>
                      <a:ln w="9525">
                        <a:solidFill>
                          <a:schemeClr val="tx1"/>
                        </a:solidFill>
                        <a:miter lim="800000"/>
                        <a:headEnd/>
                        <a:tailEnd/>
                      </a:ln>
                      <a:effectLst>
                        <a:outerShdw blurRad="63500" dist="107763" dir="18900000" algn="ctr" rotWithShape="0">
                          <a:srgbClr val="000000">
                            <a:alpha val="50000"/>
                          </a:srgbClr>
                        </a:outerShdw>
                      </a:effectLst>
                    </p:spPr>
                  </p:pic>
                </p:oleObj>
              </mc:Fallback>
            </mc:AlternateContent>
          </a:graphicData>
        </a:graphic>
      </p:graphicFrame>
      <p:sp>
        <p:nvSpPr>
          <p:cNvPr id="13319" name="Text Box 7"/>
          <p:cNvSpPr txBox="1">
            <a:spLocks noChangeArrowheads="1"/>
          </p:cNvSpPr>
          <p:nvPr/>
        </p:nvSpPr>
        <p:spPr bwMode="auto">
          <a:xfrm>
            <a:off x="403225" y="4270375"/>
            <a:ext cx="4702175" cy="1920875"/>
          </a:xfrm>
          <a:prstGeom prst="rect">
            <a:avLst/>
          </a:prstGeom>
          <a:noFill/>
          <a:ln w="9525" algn="ctr">
            <a:noFill/>
            <a:miter lim="800000"/>
            <a:headEnd/>
            <a:tailEnd/>
          </a:ln>
        </p:spPr>
        <p:txBody>
          <a:bodyPr>
            <a:spAutoFit/>
          </a:bodyPr>
          <a:lstStyle/>
          <a:p>
            <a:pPr eaLnBrk="0" hangingPunct="0"/>
            <a:r>
              <a:rPr lang="en-GB" sz="2000" b="0">
                <a:latin typeface="Arial Unicode MS" pitchFamily="34" charset="-128"/>
              </a:rPr>
              <a:t>Bayes theorem allows one to formally incorporate prior knowledge into computing statistical probabilities.</a:t>
            </a:r>
          </a:p>
          <a:p>
            <a:pPr eaLnBrk="0" hangingPunct="0">
              <a:spcBef>
                <a:spcPct val="100000"/>
              </a:spcBef>
            </a:pPr>
            <a:r>
              <a:rPr lang="en-GB" sz="2000" b="0">
                <a:latin typeface="Arial Unicode MS" pitchFamily="34" charset="-128"/>
              </a:rPr>
              <a:t>In DCM: </a:t>
            </a:r>
            <a:br>
              <a:rPr lang="en-GB" sz="2000" b="0">
                <a:latin typeface="Arial Unicode MS" pitchFamily="34" charset="-128"/>
              </a:rPr>
            </a:br>
            <a:r>
              <a:rPr lang="en-GB" sz="2000" b="0">
                <a:latin typeface="Arial Unicode MS" pitchFamily="34" charset="-128"/>
              </a:rPr>
              <a:t>empirical, principled &amp; shrinkage priors.</a:t>
            </a:r>
          </a:p>
        </p:txBody>
      </p:sp>
      <p:sp>
        <p:nvSpPr>
          <p:cNvPr id="13320" name="Rectangle 8"/>
          <p:cNvSpPr>
            <a:spLocks noChangeArrowheads="1"/>
          </p:cNvSpPr>
          <p:nvPr/>
        </p:nvSpPr>
        <p:spPr bwMode="auto">
          <a:xfrm>
            <a:off x="5360988" y="4573588"/>
            <a:ext cx="4610100" cy="1616075"/>
          </a:xfrm>
          <a:prstGeom prst="rect">
            <a:avLst/>
          </a:prstGeom>
          <a:noFill/>
          <a:ln w="9525" algn="ctr">
            <a:noFill/>
            <a:miter lim="800000"/>
            <a:headEnd/>
            <a:tailEnd/>
          </a:ln>
        </p:spPr>
        <p:txBody>
          <a:bodyPr>
            <a:spAutoFit/>
          </a:bodyPr>
          <a:lstStyle/>
          <a:p>
            <a:pPr eaLnBrk="0" hangingPunct="0"/>
            <a:r>
              <a:rPr lang="en-GB" sz="2000" b="0">
                <a:latin typeface="Arial Unicode MS" pitchFamily="34" charset="-128"/>
              </a:rPr>
              <a:t>The “posterior” probability of the parameters given the data is an optimal combination of prior knowledge and new data, weighted by their relative precision.</a:t>
            </a:r>
            <a:endParaRPr lang="en-US" sz="2000" b="0">
              <a:latin typeface="Arial Unicode MS" pitchFamily="34" charset="-128"/>
            </a:endParaRPr>
          </a:p>
        </p:txBody>
      </p:sp>
      <p:sp>
        <p:nvSpPr>
          <p:cNvPr id="13321" name="Line 9"/>
          <p:cNvSpPr>
            <a:spLocks noChangeShapeType="1"/>
          </p:cNvSpPr>
          <p:nvPr/>
        </p:nvSpPr>
        <p:spPr bwMode="auto">
          <a:xfrm>
            <a:off x="2219325" y="2214563"/>
            <a:ext cx="436563" cy="604837"/>
          </a:xfrm>
          <a:prstGeom prst="line">
            <a:avLst/>
          </a:prstGeom>
          <a:noFill/>
          <a:ln w="38100">
            <a:solidFill>
              <a:srgbClr val="FF0000"/>
            </a:solidFill>
            <a:round/>
            <a:headEnd/>
            <a:tailEnd type="triangle" w="med" len="med"/>
          </a:ln>
        </p:spPr>
        <p:txBody>
          <a:bodyPr>
            <a:spAutoFit/>
          </a:bodyPr>
          <a:lstStyle/>
          <a:p>
            <a:endParaRPr lang="en-US"/>
          </a:p>
        </p:txBody>
      </p:sp>
      <p:sp>
        <p:nvSpPr>
          <p:cNvPr id="13322" name="Line 10"/>
          <p:cNvSpPr>
            <a:spLocks noChangeShapeType="1"/>
          </p:cNvSpPr>
          <p:nvPr/>
        </p:nvSpPr>
        <p:spPr bwMode="auto">
          <a:xfrm flipH="1">
            <a:off x="4268788" y="2157413"/>
            <a:ext cx="0" cy="622300"/>
          </a:xfrm>
          <a:prstGeom prst="line">
            <a:avLst/>
          </a:prstGeom>
          <a:noFill/>
          <a:ln w="38100">
            <a:solidFill>
              <a:srgbClr val="FF0000"/>
            </a:solidFill>
            <a:round/>
            <a:headEnd/>
            <a:tailEnd type="triangle" w="med" len="med"/>
          </a:ln>
        </p:spPr>
        <p:txBody>
          <a:bodyPr>
            <a:spAutoFit/>
          </a:bodyPr>
          <a:lstStyle/>
          <a:p>
            <a:endParaRPr lang="en-US"/>
          </a:p>
        </p:txBody>
      </p:sp>
      <p:sp>
        <p:nvSpPr>
          <p:cNvPr id="13323" name="Text Box 11"/>
          <p:cNvSpPr txBox="1">
            <a:spLocks noChangeArrowheads="1"/>
          </p:cNvSpPr>
          <p:nvPr/>
        </p:nvSpPr>
        <p:spPr bwMode="auto">
          <a:xfrm>
            <a:off x="1522413" y="1069975"/>
            <a:ext cx="1214437" cy="396875"/>
          </a:xfrm>
          <a:prstGeom prst="rect">
            <a:avLst/>
          </a:prstGeom>
          <a:noFill/>
          <a:ln w="9525" algn="ctr">
            <a:noFill/>
            <a:miter lim="800000"/>
            <a:headEnd/>
            <a:tailEnd/>
          </a:ln>
        </p:spPr>
        <p:txBody>
          <a:bodyPr wrap="none">
            <a:spAutoFit/>
          </a:bodyPr>
          <a:lstStyle/>
          <a:p>
            <a:pPr eaLnBrk="0" hangingPunct="0">
              <a:spcBef>
                <a:spcPct val="50000"/>
              </a:spcBef>
            </a:pPr>
            <a:r>
              <a:rPr lang="en-GB" sz="2000" b="0">
                <a:latin typeface="Arial Unicode MS" pitchFamily="34" charset="-128"/>
              </a:rPr>
              <a:t>new data</a:t>
            </a:r>
          </a:p>
        </p:txBody>
      </p:sp>
      <p:sp>
        <p:nvSpPr>
          <p:cNvPr id="13324" name="Text Box 12"/>
          <p:cNvSpPr txBox="1">
            <a:spLocks noChangeArrowheads="1"/>
          </p:cNvSpPr>
          <p:nvPr/>
        </p:nvSpPr>
        <p:spPr bwMode="auto">
          <a:xfrm>
            <a:off x="3109913" y="1076325"/>
            <a:ext cx="1978025" cy="396875"/>
          </a:xfrm>
          <a:prstGeom prst="rect">
            <a:avLst/>
          </a:prstGeom>
          <a:noFill/>
          <a:ln w="9525" algn="ctr">
            <a:noFill/>
            <a:miter lim="800000"/>
            <a:headEnd/>
            <a:tailEnd/>
          </a:ln>
        </p:spPr>
        <p:txBody>
          <a:bodyPr wrap="none">
            <a:spAutoFit/>
          </a:bodyPr>
          <a:lstStyle/>
          <a:p>
            <a:pPr eaLnBrk="0" hangingPunct="0">
              <a:spcBef>
                <a:spcPct val="50000"/>
              </a:spcBef>
            </a:pPr>
            <a:r>
              <a:rPr lang="en-GB" sz="2000" b="0">
                <a:latin typeface="Arial Unicode MS" pitchFamily="34" charset="-128"/>
              </a:rPr>
              <a:t>prior knowledge</a:t>
            </a:r>
          </a:p>
        </p:txBody>
      </p:sp>
      <p:pic>
        <p:nvPicPr>
          <p:cNvPr id="1861645" name="Picture 13" descr="bayes_10"/>
          <p:cNvPicPr>
            <a:picLocks noChangeAspect="1" noChangeArrowheads="1"/>
          </p:cNvPicPr>
          <p:nvPr/>
        </p:nvPicPr>
        <p:blipFill>
          <a:blip r:embed="rId9" cstate="print"/>
          <a:srcRect/>
          <a:stretch>
            <a:fillRect/>
          </a:stretch>
        </p:blipFill>
        <p:spPr bwMode="auto">
          <a:xfrm>
            <a:off x="5254625" y="1308100"/>
            <a:ext cx="4648200" cy="2817813"/>
          </a:xfrm>
          <a:prstGeom prst="rect">
            <a:avLst/>
          </a:prstGeom>
          <a:noFill/>
          <a:ln w="9525">
            <a:solidFill>
              <a:schemeClr val="tx1"/>
            </a:solidFill>
            <a:miter lim="800000"/>
            <a:headEnd/>
            <a:tailEnd/>
          </a:ln>
          <a:effectLst>
            <a:outerShdw dist="107763" dir="18900000" algn="ctr" rotWithShape="0">
              <a:srgbClr val="808080">
                <a:alpha val="50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6" name="Rectangle 2"/>
          <p:cNvSpPr>
            <a:spLocks noChangeArrowheads="1"/>
          </p:cNvSpPr>
          <p:nvPr/>
        </p:nvSpPr>
        <p:spPr bwMode="auto">
          <a:xfrm>
            <a:off x="0" y="2957513"/>
            <a:ext cx="9144000" cy="0"/>
          </a:xfrm>
          <a:prstGeom prst="rect">
            <a:avLst/>
          </a:prstGeom>
          <a:noFill/>
          <a:ln w="9525">
            <a:noFill/>
            <a:miter lim="800000"/>
            <a:headEnd/>
            <a:tailEnd/>
          </a:ln>
        </p:spPr>
        <p:txBody>
          <a:bodyPr wrap="none" anchor="ctr">
            <a:spAutoFit/>
          </a:bodyPr>
          <a:lstStyle/>
          <a:p>
            <a:endParaRPr lang="en-US"/>
          </a:p>
        </p:txBody>
      </p:sp>
      <p:sp>
        <p:nvSpPr>
          <p:cNvPr id="14357" name="Rectangle 3"/>
          <p:cNvSpPr>
            <a:spLocks noChangeArrowheads="1"/>
          </p:cNvSpPr>
          <p:nvPr/>
        </p:nvSpPr>
        <p:spPr bwMode="auto">
          <a:xfrm>
            <a:off x="4079875" y="1417638"/>
            <a:ext cx="4752975" cy="3594100"/>
          </a:xfrm>
          <a:prstGeom prst="rect">
            <a:avLst/>
          </a:prstGeom>
          <a:solidFill>
            <a:srgbClr val="EAEAEA"/>
          </a:solidFill>
          <a:ln w="12700">
            <a:noFill/>
            <a:miter lim="800000"/>
            <a:headEnd/>
            <a:tailEnd/>
          </a:ln>
        </p:spPr>
        <p:txBody>
          <a:bodyPr wrap="none" anchor="ctr"/>
          <a:lstStyle/>
          <a:p>
            <a:endParaRPr lang="en-US"/>
          </a:p>
        </p:txBody>
      </p:sp>
      <p:graphicFrame>
        <p:nvGraphicFramePr>
          <p:cNvPr id="14338" name="Object 4"/>
          <p:cNvGraphicFramePr>
            <a:graphicFrameLocks noChangeAspect="1"/>
          </p:cNvGraphicFramePr>
          <p:nvPr/>
        </p:nvGraphicFramePr>
        <p:xfrm>
          <a:off x="5856288" y="2643188"/>
          <a:ext cx="1249362" cy="433387"/>
        </p:xfrm>
        <a:graphic>
          <a:graphicData uri="http://schemas.openxmlformats.org/presentationml/2006/ole">
            <mc:AlternateContent xmlns:mc="http://schemas.openxmlformats.org/markup-compatibility/2006">
              <mc:Choice xmlns:v="urn:schemas-microsoft-com:vml" Requires="v">
                <p:oleObj spid="_x0000_s15156" name="Equation" r:id="rId3" imgW="1244600" imgH="431800" progId="Equation.3">
                  <p:embed/>
                </p:oleObj>
              </mc:Choice>
              <mc:Fallback>
                <p:oleObj name="Equation" r:id="rId3" imgW="1244600" imgH="431800" progId="Equation.3">
                  <p:embed/>
                  <p:pic>
                    <p:nvPicPr>
                      <p:cNvPr id="0" name="Picture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2643188"/>
                        <a:ext cx="1249362" cy="433387"/>
                      </a:xfrm>
                      <a:prstGeom prst="rect">
                        <a:avLst/>
                      </a:prstGeom>
                      <a:solidFill>
                        <a:schemeClr val="bg1"/>
                      </a:solidFill>
                      <a:ln w="3175">
                        <a:solidFill>
                          <a:srgbClr val="000000"/>
                        </a:solidFill>
                        <a:miter lim="800000"/>
                        <a:headEnd/>
                        <a:tailEnd/>
                      </a:ln>
                    </p:spPr>
                  </p:pic>
                </p:oleObj>
              </mc:Fallback>
            </mc:AlternateContent>
          </a:graphicData>
        </a:graphic>
      </p:graphicFrame>
      <p:graphicFrame>
        <p:nvGraphicFramePr>
          <p:cNvPr id="14339" name="Object 5"/>
          <p:cNvGraphicFramePr>
            <a:graphicFrameLocks noChangeAspect="1"/>
          </p:cNvGraphicFramePr>
          <p:nvPr/>
        </p:nvGraphicFramePr>
        <p:xfrm>
          <a:off x="6326188" y="2347913"/>
          <a:ext cx="125412" cy="150812"/>
        </p:xfrm>
        <a:graphic>
          <a:graphicData uri="http://schemas.openxmlformats.org/presentationml/2006/ole">
            <mc:AlternateContent xmlns:mc="http://schemas.openxmlformats.org/markup-compatibility/2006">
              <mc:Choice xmlns:v="urn:schemas-microsoft-com:vml" Requires="v">
                <p:oleObj spid="_x0000_s15157" name="Equation" r:id="rId5" imgW="126835" imgH="152202" progId="Equation.3">
                  <p:embed/>
                </p:oleObj>
              </mc:Choice>
              <mc:Fallback>
                <p:oleObj name="Equation" r:id="rId5" imgW="126835" imgH="152202" progId="Equation.3">
                  <p:embed/>
                  <p:pic>
                    <p:nvPicPr>
                      <p:cNvPr id="0" name="Picture 1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6188" y="2347913"/>
                        <a:ext cx="125412" cy="1508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graphicFrame>
        <p:nvGraphicFramePr>
          <p:cNvPr id="14340" name="Object 6"/>
          <p:cNvGraphicFramePr>
            <a:graphicFrameLocks/>
          </p:cNvGraphicFramePr>
          <p:nvPr/>
        </p:nvGraphicFramePr>
        <p:xfrm>
          <a:off x="5608638" y="4387850"/>
          <a:ext cx="123825" cy="139700"/>
        </p:xfrm>
        <a:graphic>
          <a:graphicData uri="http://schemas.openxmlformats.org/presentationml/2006/ole">
            <mc:AlternateContent xmlns:mc="http://schemas.openxmlformats.org/markup-compatibility/2006">
              <mc:Choice xmlns:v="urn:schemas-microsoft-com:vml" Requires="v">
                <p:oleObj spid="_x0000_s15158" name="Equation" r:id="rId7" imgW="126835" imgH="139518" progId="Equation.3">
                  <p:embed/>
                </p:oleObj>
              </mc:Choice>
              <mc:Fallback>
                <p:oleObj name="Equation" r:id="rId7" imgW="126835" imgH="139518" progId="Equation.3">
                  <p:embed/>
                  <p:pic>
                    <p:nvPicPr>
                      <p:cNvPr id="0" name="Picture 1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8638" y="4387850"/>
                        <a:ext cx="1238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cxnSp>
        <p:nvCxnSpPr>
          <p:cNvPr id="14358" name="AutoShape 7"/>
          <p:cNvCxnSpPr>
            <a:cxnSpLocks noChangeShapeType="1"/>
          </p:cNvCxnSpPr>
          <p:nvPr/>
        </p:nvCxnSpPr>
        <p:spPr bwMode="auto">
          <a:xfrm rot="5400000">
            <a:off x="5644356" y="3018632"/>
            <a:ext cx="779463" cy="895350"/>
          </a:xfrm>
          <a:prstGeom prst="bentConnector3">
            <a:avLst>
              <a:gd name="adj1" fmla="val 49898"/>
            </a:avLst>
          </a:prstGeom>
          <a:noFill/>
          <a:ln w="12700">
            <a:solidFill>
              <a:srgbClr val="000000"/>
            </a:solidFill>
            <a:miter lim="800000"/>
            <a:headEnd/>
            <a:tailEnd type="triangle" w="med" len="med"/>
          </a:ln>
        </p:spPr>
      </p:cxnSp>
      <p:cxnSp>
        <p:nvCxnSpPr>
          <p:cNvPr id="14359" name="AutoShape 8"/>
          <p:cNvCxnSpPr>
            <a:cxnSpLocks noChangeShapeType="1"/>
          </p:cNvCxnSpPr>
          <p:nvPr/>
        </p:nvCxnSpPr>
        <p:spPr bwMode="auto">
          <a:xfrm rot="16200000" flipH="1">
            <a:off x="6539706" y="3018632"/>
            <a:ext cx="779463" cy="895350"/>
          </a:xfrm>
          <a:prstGeom prst="bentConnector3">
            <a:avLst>
              <a:gd name="adj1" fmla="val 49898"/>
            </a:avLst>
          </a:prstGeom>
          <a:noFill/>
          <a:ln w="12700">
            <a:solidFill>
              <a:srgbClr val="000000"/>
            </a:solidFill>
            <a:miter lim="800000"/>
            <a:headEnd/>
            <a:tailEnd type="triangle" w="med" len="med"/>
          </a:ln>
        </p:spPr>
      </p:cxnSp>
      <p:graphicFrame>
        <p:nvGraphicFramePr>
          <p:cNvPr id="14341" name="Object 9"/>
          <p:cNvGraphicFramePr>
            <a:graphicFrameLocks/>
          </p:cNvGraphicFramePr>
          <p:nvPr/>
        </p:nvGraphicFramePr>
        <p:xfrm>
          <a:off x="6332538" y="3167063"/>
          <a:ext cx="114300" cy="165100"/>
        </p:xfrm>
        <a:graphic>
          <a:graphicData uri="http://schemas.openxmlformats.org/presentationml/2006/ole">
            <mc:AlternateContent xmlns:mc="http://schemas.openxmlformats.org/markup-compatibility/2006">
              <mc:Choice xmlns:v="urn:schemas-microsoft-com:vml" Requires="v">
                <p:oleObj spid="_x0000_s15159" name="Equation" r:id="rId9" imgW="114151" imgH="164885" progId="Equation.3">
                  <p:embed/>
                </p:oleObj>
              </mc:Choice>
              <mc:Fallback>
                <p:oleObj name="Equation" r:id="rId9" imgW="114151" imgH="164885" progId="Equation.3">
                  <p:embed/>
                  <p:pic>
                    <p:nvPicPr>
                      <p:cNvPr id="0" name="Picture 11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2538" y="3167063"/>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sp>
        <p:nvSpPr>
          <p:cNvPr id="14360" name="Text Box 10"/>
          <p:cNvSpPr txBox="1">
            <a:spLocks noChangeArrowheads="1"/>
          </p:cNvSpPr>
          <p:nvPr/>
        </p:nvSpPr>
        <p:spPr bwMode="auto">
          <a:xfrm>
            <a:off x="5394325" y="120650"/>
            <a:ext cx="2074863" cy="366713"/>
          </a:xfrm>
          <a:prstGeom prst="rect">
            <a:avLst/>
          </a:prstGeom>
          <a:noFill/>
          <a:ln w="9525">
            <a:noFill/>
            <a:miter lim="800000"/>
            <a:headEnd/>
            <a:tailEnd/>
          </a:ln>
        </p:spPr>
        <p:txBody>
          <a:bodyPr wrap="none">
            <a:spAutoFit/>
          </a:bodyPr>
          <a:lstStyle/>
          <a:p>
            <a:pPr eaLnBrk="0" hangingPunct="0"/>
            <a:r>
              <a:rPr lang="en-US" sz="1800" b="0">
                <a:latin typeface="Arial Unicode MS" pitchFamily="34" charset="-128"/>
              </a:rPr>
              <a:t>stimulus function </a:t>
            </a:r>
            <a:r>
              <a:rPr lang="en-US" sz="1800" b="0" i="1">
                <a:latin typeface="Arial Unicode MS" pitchFamily="34" charset="-128"/>
              </a:rPr>
              <a:t>u</a:t>
            </a:r>
            <a:endParaRPr lang="en-US" sz="1800" b="0">
              <a:latin typeface="Arial Unicode MS" pitchFamily="34" charset="-128"/>
            </a:endParaRPr>
          </a:p>
        </p:txBody>
      </p:sp>
      <p:sp>
        <p:nvSpPr>
          <p:cNvPr id="14361" name="Text Box 11"/>
          <p:cNvSpPr txBox="1">
            <a:spLocks noChangeArrowheads="1"/>
          </p:cNvSpPr>
          <p:nvPr/>
        </p:nvSpPr>
        <p:spPr bwMode="auto">
          <a:xfrm>
            <a:off x="5580063" y="5727700"/>
            <a:ext cx="1808162" cy="641350"/>
          </a:xfrm>
          <a:prstGeom prst="rect">
            <a:avLst/>
          </a:prstGeom>
          <a:noFill/>
          <a:ln w="9525">
            <a:noFill/>
            <a:miter lim="800000"/>
            <a:headEnd/>
            <a:tailEnd/>
          </a:ln>
        </p:spPr>
        <p:txBody>
          <a:bodyPr wrap="none">
            <a:spAutoFit/>
          </a:bodyPr>
          <a:lstStyle/>
          <a:p>
            <a:pPr algn="ctr" eaLnBrk="0" hangingPunct="0"/>
            <a:r>
              <a:rPr lang="en-US" sz="1800" b="0">
                <a:latin typeface="Arial Unicode MS" pitchFamily="34" charset="-128"/>
              </a:rPr>
              <a:t>modelled </a:t>
            </a:r>
            <a:br>
              <a:rPr lang="en-US" sz="1800" b="0">
                <a:latin typeface="Arial Unicode MS" pitchFamily="34" charset="-128"/>
              </a:rPr>
            </a:br>
            <a:r>
              <a:rPr lang="en-US" sz="1800" b="0">
                <a:latin typeface="Arial Unicode MS" pitchFamily="34" charset="-128"/>
              </a:rPr>
              <a:t>BOLD response</a:t>
            </a:r>
          </a:p>
        </p:txBody>
      </p:sp>
      <p:cxnSp>
        <p:nvCxnSpPr>
          <p:cNvPr id="14362" name="AutoShape 12"/>
          <p:cNvCxnSpPr>
            <a:cxnSpLocks noChangeShapeType="1"/>
          </p:cNvCxnSpPr>
          <p:nvPr/>
        </p:nvCxnSpPr>
        <p:spPr bwMode="auto">
          <a:xfrm rot="16200000" flipH="1">
            <a:off x="5573713" y="4324350"/>
            <a:ext cx="936625" cy="911225"/>
          </a:xfrm>
          <a:prstGeom prst="bentConnector3">
            <a:avLst>
              <a:gd name="adj1" fmla="val 50000"/>
            </a:avLst>
          </a:prstGeom>
          <a:noFill/>
          <a:ln w="28575">
            <a:solidFill>
              <a:srgbClr val="037C03"/>
            </a:solidFill>
            <a:miter lim="800000"/>
            <a:headEnd/>
            <a:tailEnd type="triangle" w="med" len="med"/>
          </a:ln>
        </p:spPr>
      </p:cxnSp>
      <p:graphicFrame>
        <p:nvGraphicFramePr>
          <p:cNvPr id="14342" name="Object 13"/>
          <p:cNvGraphicFramePr>
            <a:graphicFrameLocks/>
          </p:cNvGraphicFramePr>
          <p:nvPr/>
        </p:nvGraphicFramePr>
        <p:xfrm>
          <a:off x="6276975" y="3956050"/>
          <a:ext cx="125413" cy="139700"/>
        </p:xfrm>
        <a:graphic>
          <a:graphicData uri="http://schemas.openxmlformats.org/presentationml/2006/ole">
            <mc:AlternateContent xmlns:mc="http://schemas.openxmlformats.org/markup-compatibility/2006">
              <mc:Choice xmlns:v="urn:schemas-microsoft-com:vml" Requires="v">
                <p:oleObj spid="_x0000_s15160" name="Equation" r:id="rId11" imgW="126835" imgH="139518" progId="Equation.3">
                  <p:embed/>
                </p:oleObj>
              </mc:Choice>
              <mc:Fallback>
                <p:oleObj name="Equation" r:id="rId11" imgW="126835" imgH="139518" progId="Equation.3">
                  <p:embed/>
                  <p:pic>
                    <p:nvPicPr>
                      <p:cNvPr id="0" name="Picture 11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6975" y="3956050"/>
                        <a:ext cx="12541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graphicFrame>
        <p:nvGraphicFramePr>
          <p:cNvPr id="14343" name="Object 14"/>
          <p:cNvGraphicFramePr>
            <a:graphicFrameLocks noChangeAspect="1"/>
          </p:cNvGraphicFramePr>
          <p:nvPr/>
        </p:nvGraphicFramePr>
        <p:xfrm>
          <a:off x="7467600" y="4157663"/>
          <a:ext cx="114300" cy="149225"/>
        </p:xfrm>
        <a:graphic>
          <a:graphicData uri="http://schemas.openxmlformats.org/presentationml/2006/ole">
            <mc:AlternateContent xmlns:mc="http://schemas.openxmlformats.org/markup-compatibility/2006">
              <mc:Choice xmlns:v="urn:schemas-microsoft-com:vml" Requires="v">
                <p:oleObj spid="_x0000_s15161" name="Equation" r:id="rId13" imgW="126720" imgH="164880" progId="Equation.3">
                  <p:embed/>
                </p:oleObj>
              </mc:Choice>
              <mc:Fallback>
                <p:oleObj name="Equation" r:id="rId13" imgW="126720" imgH="164880" progId="Equation.3">
                  <p:embed/>
                  <p:pic>
                    <p:nvPicPr>
                      <p:cNvPr id="0" name="Picture 1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7600" y="4157663"/>
                        <a:ext cx="1143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graphicFrame>
        <p:nvGraphicFramePr>
          <p:cNvPr id="14344" name="Object 15"/>
          <p:cNvGraphicFramePr>
            <a:graphicFrameLocks noChangeAspect="1"/>
          </p:cNvGraphicFramePr>
          <p:nvPr/>
        </p:nvGraphicFramePr>
        <p:xfrm>
          <a:off x="6588125" y="3856038"/>
          <a:ext cx="1577975" cy="455612"/>
        </p:xfrm>
        <a:graphic>
          <a:graphicData uri="http://schemas.openxmlformats.org/presentationml/2006/ole">
            <mc:AlternateContent xmlns:mc="http://schemas.openxmlformats.org/markup-compatibility/2006">
              <mc:Choice xmlns:v="urn:schemas-microsoft-com:vml" Requires="v">
                <p:oleObj spid="_x0000_s15162" name="Equation" r:id="rId15" imgW="1574800" imgH="457200" progId="Equation.3">
                  <p:embed/>
                </p:oleObj>
              </mc:Choice>
              <mc:Fallback>
                <p:oleObj name="Equation" r:id="rId15" imgW="1574800" imgH="457200" progId="Equation.3">
                  <p:embed/>
                  <p:pic>
                    <p:nvPicPr>
                      <p:cNvPr id="0" name="Picture 1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88125" y="3856038"/>
                        <a:ext cx="1577975" cy="455612"/>
                      </a:xfrm>
                      <a:prstGeom prst="rect">
                        <a:avLst/>
                      </a:prstGeom>
                      <a:solidFill>
                        <a:schemeClr val="bg1"/>
                      </a:solidFill>
                      <a:ln w="3175">
                        <a:solidFill>
                          <a:srgbClr val="000000"/>
                        </a:solidFill>
                        <a:miter lim="800000"/>
                        <a:headEnd/>
                        <a:tailEnd/>
                      </a:ln>
                    </p:spPr>
                  </p:pic>
                </p:oleObj>
              </mc:Fallback>
            </mc:AlternateContent>
          </a:graphicData>
        </a:graphic>
      </p:graphicFrame>
      <p:graphicFrame>
        <p:nvGraphicFramePr>
          <p:cNvPr id="14345" name="Object 16"/>
          <p:cNvGraphicFramePr>
            <a:graphicFrameLocks noChangeAspect="1"/>
          </p:cNvGraphicFramePr>
          <p:nvPr/>
        </p:nvGraphicFramePr>
        <p:xfrm>
          <a:off x="5003800" y="3856038"/>
          <a:ext cx="1163638" cy="455612"/>
        </p:xfrm>
        <a:graphic>
          <a:graphicData uri="http://schemas.openxmlformats.org/presentationml/2006/ole">
            <mc:AlternateContent xmlns:mc="http://schemas.openxmlformats.org/markup-compatibility/2006">
              <mc:Choice xmlns:v="urn:schemas-microsoft-com:vml" Requires="v">
                <p:oleObj spid="_x0000_s15163" name="Equation" r:id="rId17" imgW="37376280" imgH="14640840" progId="Equation.3">
                  <p:embed/>
                </p:oleObj>
              </mc:Choice>
              <mc:Fallback>
                <p:oleObj name="Equation" r:id="rId17" imgW="37376280" imgH="14640840" progId="Equation.3">
                  <p:embed/>
                  <p:pic>
                    <p:nvPicPr>
                      <p:cNvPr id="0" name="Picture 1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03800" y="3856038"/>
                        <a:ext cx="1163638" cy="455612"/>
                      </a:xfrm>
                      <a:prstGeom prst="rect">
                        <a:avLst/>
                      </a:prstGeom>
                      <a:solidFill>
                        <a:schemeClr val="bg1"/>
                      </a:solidFill>
                      <a:ln w="3175">
                        <a:solidFill>
                          <a:srgbClr val="000000"/>
                        </a:solidFill>
                        <a:miter lim="800000"/>
                        <a:headEnd/>
                        <a:tailEnd/>
                      </a:ln>
                    </p:spPr>
                  </p:pic>
                </p:oleObj>
              </mc:Fallback>
            </mc:AlternateContent>
          </a:graphicData>
        </a:graphic>
      </p:graphicFrame>
      <p:cxnSp>
        <p:nvCxnSpPr>
          <p:cNvPr id="14363" name="AutoShape 17"/>
          <p:cNvCxnSpPr>
            <a:cxnSpLocks noChangeShapeType="1"/>
          </p:cNvCxnSpPr>
          <p:nvPr/>
        </p:nvCxnSpPr>
        <p:spPr bwMode="auto">
          <a:xfrm rot="5400000">
            <a:off x="6467475" y="4338638"/>
            <a:ext cx="936625" cy="882650"/>
          </a:xfrm>
          <a:prstGeom prst="bentConnector3">
            <a:avLst>
              <a:gd name="adj1" fmla="val 50000"/>
            </a:avLst>
          </a:prstGeom>
          <a:noFill/>
          <a:ln w="28575">
            <a:solidFill>
              <a:srgbClr val="037C03"/>
            </a:solidFill>
            <a:miter lim="800000"/>
            <a:headEnd/>
            <a:tailEnd type="triangle" w="med" len="med"/>
          </a:ln>
        </p:spPr>
      </p:cxnSp>
      <p:cxnSp>
        <p:nvCxnSpPr>
          <p:cNvPr id="14364" name="AutoShape 18"/>
          <p:cNvCxnSpPr>
            <a:cxnSpLocks noChangeShapeType="1"/>
          </p:cNvCxnSpPr>
          <p:nvPr/>
        </p:nvCxnSpPr>
        <p:spPr bwMode="auto">
          <a:xfrm>
            <a:off x="6167438" y="4084638"/>
            <a:ext cx="420687" cy="0"/>
          </a:xfrm>
          <a:prstGeom prst="straightConnector1">
            <a:avLst/>
          </a:prstGeom>
          <a:noFill/>
          <a:ln w="12700">
            <a:solidFill>
              <a:srgbClr val="000000"/>
            </a:solidFill>
            <a:round/>
            <a:headEnd/>
            <a:tailEnd type="triangle" w="med" len="med"/>
          </a:ln>
        </p:spPr>
      </p:cxnSp>
      <p:cxnSp>
        <p:nvCxnSpPr>
          <p:cNvPr id="14365" name="AutoShape 19"/>
          <p:cNvCxnSpPr>
            <a:cxnSpLocks noChangeShapeType="1"/>
          </p:cNvCxnSpPr>
          <p:nvPr/>
        </p:nvCxnSpPr>
        <p:spPr bwMode="auto">
          <a:xfrm rot="16200000" flipV="1">
            <a:off x="5181601" y="3906837"/>
            <a:ext cx="227012" cy="582613"/>
          </a:xfrm>
          <a:prstGeom prst="bentConnector4">
            <a:avLst>
              <a:gd name="adj1" fmla="val -100000"/>
              <a:gd name="adj2" fmla="val 139236"/>
            </a:avLst>
          </a:prstGeom>
          <a:noFill/>
          <a:ln w="12700">
            <a:solidFill>
              <a:srgbClr val="000000"/>
            </a:solidFill>
            <a:miter lim="800000"/>
            <a:headEnd/>
            <a:tailEnd type="triangle" w="med" len="med"/>
          </a:ln>
        </p:spPr>
      </p:cxnSp>
      <p:cxnSp>
        <p:nvCxnSpPr>
          <p:cNvPr id="14366" name="AutoShape 20"/>
          <p:cNvCxnSpPr>
            <a:cxnSpLocks noChangeShapeType="1"/>
          </p:cNvCxnSpPr>
          <p:nvPr/>
        </p:nvCxnSpPr>
        <p:spPr bwMode="auto">
          <a:xfrm rot="10800000">
            <a:off x="5467350" y="2054225"/>
            <a:ext cx="388938" cy="806450"/>
          </a:xfrm>
          <a:prstGeom prst="bentConnector3">
            <a:avLst>
              <a:gd name="adj1" fmla="val 158778"/>
            </a:avLst>
          </a:prstGeom>
          <a:noFill/>
          <a:ln w="12700">
            <a:solidFill>
              <a:srgbClr val="000000"/>
            </a:solidFill>
            <a:miter lim="800000"/>
            <a:headEnd/>
            <a:tailEnd type="triangle" w="med" len="med"/>
          </a:ln>
        </p:spPr>
      </p:cxnSp>
      <p:graphicFrame>
        <p:nvGraphicFramePr>
          <p:cNvPr id="14346" name="Object 21"/>
          <p:cNvGraphicFramePr>
            <a:graphicFrameLocks/>
          </p:cNvGraphicFramePr>
          <p:nvPr/>
        </p:nvGraphicFramePr>
        <p:xfrm>
          <a:off x="5292725" y="2333625"/>
          <a:ext cx="114300" cy="165100"/>
        </p:xfrm>
        <a:graphic>
          <a:graphicData uri="http://schemas.openxmlformats.org/presentationml/2006/ole">
            <mc:AlternateContent xmlns:mc="http://schemas.openxmlformats.org/markup-compatibility/2006">
              <mc:Choice xmlns:v="urn:schemas-microsoft-com:vml" Requires="v">
                <p:oleObj spid="_x0000_s15164" name="Equation" r:id="rId19" imgW="114151" imgH="164885" progId="Equation.3">
                  <p:embed/>
                </p:oleObj>
              </mc:Choice>
              <mc:Fallback>
                <p:oleObj name="Equation" r:id="rId19" imgW="114151" imgH="164885" progId="Equation.3">
                  <p:embed/>
                  <p:pic>
                    <p:nvPicPr>
                      <p:cNvPr id="0" name="Picture 118"/>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92725" y="233362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cxnSp>
        <p:nvCxnSpPr>
          <p:cNvPr id="14367" name="AutoShape 22"/>
          <p:cNvCxnSpPr>
            <a:cxnSpLocks noChangeShapeType="1"/>
          </p:cNvCxnSpPr>
          <p:nvPr/>
        </p:nvCxnSpPr>
        <p:spPr bwMode="auto">
          <a:xfrm rot="5400000" flipH="1" flipV="1">
            <a:off x="6880225" y="1651000"/>
            <a:ext cx="203200" cy="1009650"/>
          </a:xfrm>
          <a:prstGeom prst="bentConnector4">
            <a:avLst>
              <a:gd name="adj1" fmla="val -112500"/>
              <a:gd name="adj2" fmla="val 122644"/>
            </a:avLst>
          </a:prstGeom>
          <a:noFill/>
          <a:ln w="12700">
            <a:solidFill>
              <a:srgbClr val="000000"/>
            </a:solidFill>
            <a:miter lim="800000"/>
            <a:headEnd/>
            <a:tailEnd type="triangle" w="med" len="med"/>
          </a:ln>
        </p:spPr>
      </p:cxnSp>
      <p:graphicFrame>
        <p:nvGraphicFramePr>
          <p:cNvPr id="14347" name="Object 23"/>
          <p:cNvGraphicFramePr>
            <a:graphicFrameLocks/>
          </p:cNvGraphicFramePr>
          <p:nvPr/>
        </p:nvGraphicFramePr>
        <p:xfrm>
          <a:off x="7243763" y="4365625"/>
          <a:ext cx="138112" cy="176213"/>
        </p:xfrm>
        <a:graphic>
          <a:graphicData uri="http://schemas.openxmlformats.org/presentationml/2006/ole">
            <mc:AlternateContent xmlns:mc="http://schemas.openxmlformats.org/markup-compatibility/2006">
              <mc:Choice xmlns:v="urn:schemas-microsoft-com:vml" Requires="v">
                <p:oleObj spid="_x0000_s15165" name="Equation" r:id="rId21" imgW="139579" imgH="177646" progId="Equation.3">
                  <p:embed/>
                </p:oleObj>
              </mc:Choice>
              <mc:Fallback>
                <p:oleObj name="Equation" r:id="rId21" imgW="139579" imgH="177646" progId="Equation.3">
                  <p:embed/>
                  <p:pic>
                    <p:nvPicPr>
                      <p:cNvPr id="0" name="Picture 119"/>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43763" y="4365625"/>
                        <a:ext cx="1381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cxnSp>
        <p:nvCxnSpPr>
          <p:cNvPr id="14368" name="AutoShape 24"/>
          <p:cNvCxnSpPr>
            <a:cxnSpLocks noChangeShapeType="1"/>
          </p:cNvCxnSpPr>
          <p:nvPr/>
        </p:nvCxnSpPr>
        <p:spPr bwMode="auto">
          <a:xfrm rot="5400000">
            <a:off x="6206331" y="1578769"/>
            <a:ext cx="542925" cy="1588"/>
          </a:xfrm>
          <a:prstGeom prst="bentConnector3">
            <a:avLst>
              <a:gd name="adj1" fmla="val 50000"/>
            </a:avLst>
          </a:prstGeom>
          <a:noFill/>
          <a:ln w="28575">
            <a:solidFill>
              <a:srgbClr val="FFCC66"/>
            </a:solidFill>
            <a:miter lim="800000"/>
            <a:headEnd/>
            <a:tailEnd type="triangle" w="med" len="med"/>
          </a:ln>
        </p:spPr>
      </p:cxnSp>
      <p:graphicFrame>
        <p:nvGraphicFramePr>
          <p:cNvPr id="14348" name="Object 25"/>
          <p:cNvGraphicFramePr>
            <a:graphicFrameLocks/>
          </p:cNvGraphicFramePr>
          <p:nvPr/>
        </p:nvGraphicFramePr>
        <p:xfrm>
          <a:off x="5467350" y="1851025"/>
          <a:ext cx="2019300" cy="406400"/>
        </p:xfrm>
        <a:graphic>
          <a:graphicData uri="http://schemas.openxmlformats.org/presentationml/2006/ole">
            <mc:AlternateContent xmlns:mc="http://schemas.openxmlformats.org/markup-compatibility/2006">
              <mc:Choice xmlns:v="urn:schemas-microsoft-com:vml" Requires="v">
                <p:oleObj spid="_x0000_s15166" name="Equation" r:id="rId23" imgW="2019300" imgH="406400" progId="Equation.3">
                  <p:embed/>
                </p:oleObj>
              </mc:Choice>
              <mc:Fallback>
                <p:oleObj name="Equation" r:id="rId23" imgW="2019300" imgH="406400" progId="Equation.3">
                  <p:embed/>
                  <p:pic>
                    <p:nvPicPr>
                      <p:cNvPr id="0" name="Picture 120"/>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67350" y="1851025"/>
                        <a:ext cx="2019300" cy="406400"/>
                      </a:xfrm>
                      <a:prstGeom prst="rect">
                        <a:avLst/>
                      </a:prstGeom>
                      <a:solidFill>
                        <a:schemeClr val="bg1"/>
                      </a:solidFill>
                      <a:ln w="3175">
                        <a:solidFill>
                          <a:srgbClr val="000000"/>
                        </a:solidFill>
                        <a:miter lim="800000"/>
                        <a:headEnd/>
                        <a:tailEnd/>
                      </a:ln>
                    </p:spPr>
                  </p:pic>
                </p:oleObj>
              </mc:Fallback>
            </mc:AlternateContent>
          </a:graphicData>
        </a:graphic>
      </p:graphicFrame>
      <p:cxnSp>
        <p:nvCxnSpPr>
          <p:cNvPr id="14369" name="AutoShape 26"/>
          <p:cNvCxnSpPr>
            <a:cxnSpLocks noChangeShapeType="1"/>
          </p:cNvCxnSpPr>
          <p:nvPr/>
        </p:nvCxnSpPr>
        <p:spPr bwMode="auto">
          <a:xfrm rot="5400000" flipH="1" flipV="1">
            <a:off x="7658101" y="3803650"/>
            <a:ext cx="227012" cy="788987"/>
          </a:xfrm>
          <a:prstGeom prst="bentConnector4">
            <a:avLst>
              <a:gd name="adj1" fmla="val -100000"/>
              <a:gd name="adj2" fmla="val 128972"/>
            </a:avLst>
          </a:prstGeom>
          <a:noFill/>
          <a:ln w="12700">
            <a:solidFill>
              <a:srgbClr val="000000"/>
            </a:solidFill>
            <a:miter lim="800000"/>
            <a:headEnd/>
            <a:tailEnd type="triangle" w="med" len="med"/>
          </a:ln>
        </p:spPr>
      </p:cxnSp>
      <p:graphicFrame>
        <p:nvGraphicFramePr>
          <p:cNvPr id="14349" name="Object 27"/>
          <p:cNvGraphicFramePr>
            <a:graphicFrameLocks noChangeAspect="1"/>
          </p:cNvGraphicFramePr>
          <p:nvPr/>
        </p:nvGraphicFramePr>
        <p:xfrm>
          <a:off x="7723188" y="2339975"/>
          <a:ext cx="125412" cy="150813"/>
        </p:xfrm>
        <a:graphic>
          <a:graphicData uri="http://schemas.openxmlformats.org/presentationml/2006/ole">
            <mc:AlternateContent xmlns:mc="http://schemas.openxmlformats.org/markup-compatibility/2006">
              <mc:Choice xmlns:v="urn:schemas-microsoft-com:vml" Requires="v">
                <p:oleObj spid="_x0000_s15167" name="Equation" r:id="rId25" imgW="126835" imgH="152202" progId="Equation.3">
                  <p:embed/>
                </p:oleObj>
              </mc:Choice>
              <mc:Fallback>
                <p:oleObj name="Equation" r:id="rId25" imgW="126835" imgH="152202" progId="Equation.3">
                  <p:embed/>
                  <p:pic>
                    <p:nvPicPr>
                      <p:cNvPr id="0" name="Picture 1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23188" y="2339975"/>
                        <a:ext cx="125412" cy="1508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graphicFrame>
        <p:nvGraphicFramePr>
          <p:cNvPr id="14350" name="Object 28"/>
          <p:cNvGraphicFramePr>
            <a:graphicFrameLocks/>
          </p:cNvGraphicFramePr>
          <p:nvPr/>
        </p:nvGraphicFramePr>
        <p:xfrm>
          <a:off x="6038850" y="5307013"/>
          <a:ext cx="903288" cy="315912"/>
        </p:xfrm>
        <a:graphic>
          <a:graphicData uri="http://schemas.openxmlformats.org/presentationml/2006/ole">
            <mc:AlternateContent xmlns:mc="http://schemas.openxmlformats.org/markup-compatibility/2006">
              <mc:Choice xmlns:v="urn:schemas-microsoft-com:vml" Requires="v">
                <p:oleObj spid="_x0000_s15168" name="Equation" r:id="rId27" imgW="18681840" imgH="6499800" progId="Equation.3">
                  <p:embed/>
                </p:oleObj>
              </mc:Choice>
              <mc:Fallback>
                <p:oleObj name="Equation" r:id="rId27" imgW="18681840" imgH="6499800" progId="Equation.3">
                  <p:embed/>
                  <p:pic>
                    <p:nvPicPr>
                      <p:cNvPr id="0" name="Picture 122"/>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38850" y="5307013"/>
                        <a:ext cx="903288" cy="315912"/>
                      </a:xfrm>
                      <a:prstGeom prst="rect">
                        <a:avLst/>
                      </a:prstGeom>
                      <a:solidFill>
                        <a:srgbClr val="037C03"/>
                      </a:solidFill>
                      <a:effectLst>
                        <a:outerShdw blurRad="63500" dist="107763" dir="18900000" algn="ctr" rotWithShape="0">
                          <a:srgbClr val="000000">
                            <a:alpha val="50000"/>
                          </a:srgbClr>
                        </a:outerShdw>
                      </a:effectLst>
                    </p:spPr>
                  </p:pic>
                </p:oleObj>
              </mc:Fallback>
            </mc:AlternateContent>
          </a:graphicData>
        </a:graphic>
      </p:graphicFrame>
      <p:graphicFrame>
        <p:nvGraphicFramePr>
          <p:cNvPr id="14351" name="Object 29"/>
          <p:cNvGraphicFramePr>
            <a:graphicFrameLocks noChangeAspect="1"/>
          </p:cNvGraphicFramePr>
          <p:nvPr/>
        </p:nvGraphicFramePr>
        <p:xfrm>
          <a:off x="8194675" y="5310188"/>
          <a:ext cx="1925638" cy="314325"/>
        </p:xfrm>
        <a:graphic>
          <a:graphicData uri="http://schemas.openxmlformats.org/presentationml/2006/ole">
            <mc:AlternateContent xmlns:mc="http://schemas.openxmlformats.org/markup-compatibility/2006">
              <mc:Choice xmlns:v="urn:schemas-microsoft-com:vml" Requires="v">
                <p:oleObj spid="_x0000_s15169" name="Equation" r:id="rId29" imgW="39814560" imgH="6499800" progId="Equation.3">
                  <p:embed/>
                </p:oleObj>
              </mc:Choice>
              <mc:Fallback>
                <p:oleObj name="Equation" r:id="rId29" imgW="39814560" imgH="6499800" progId="Equation.3">
                  <p:embed/>
                  <p:pic>
                    <p:nvPicPr>
                      <p:cNvPr id="0" name="Picture 12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194675" y="5310188"/>
                        <a:ext cx="1925638"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70" name="Text Box 30"/>
          <p:cNvSpPr txBox="1">
            <a:spLocks noChangeArrowheads="1"/>
          </p:cNvSpPr>
          <p:nvPr/>
        </p:nvSpPr>
        <p:spPr bwMode="auto">
          <a:xfrm>
            <a:off x="8083550" y="5643563"/>
            <a:ext cx="2051050" cy="366712"/>
          </a:xfrm>
          <a:prstGeom prst="rect">
            <a:avLst/>
          </a:prstGeom>
          <a:noFill/>
          <a:ln w="9525">
            <a:noFill/>
            <a:miter lim="800000"/>
            <a:headEnd/>
            <a:tailEnd/>
          </a:ln>
        </p:spPr>
        <p:txBody>
          <a:bodyPr wrap="none">
            <a:spAutoFit/>
          </a:bodyPr>
          <a:lstStyle/>
          <a:p>
            <a:pPr eaLnBrk="0" hangingPunct="0"/>
            <a:r>
              <a:rPr lang="en-US" sz="1800" b="0">
                <a:latin typeface="Arial Unicode MS" pitchFamily="34" charset="-128"/>
              </a:rPr>
              <a:t>observation model</a:t>
            </a:r>
          </a:p>
        </p:txBody>
      </p:sp>
      <p:cxnSp>
        <p:nvCxnSpPr>
          <p:cNvPr id="14371" name="AutoShape 31"/>
          <p:cNvCxnSpPr>
            <a:cxnSpLocks noChangeShapeType="1"/>
            <a:stCxn id="14360" idx="3"/>
          </p:cNvCxnSpPr>
          <p:nvPr/>
        </p:nvCxnSpPr>
        <p:spPr bwMode="auto">
          <a:xfrm>
            <a:off x="7469188" y="304800"/>
            <a:ext cx="1958975" cy="4986338"/>
          </a:xfrm>
          <a:prstGeom prst="bentConnector2">
            <a:avLst/>
          </a:prstGeom>
          <a:noFill/>
          <a:ln w="9525">
            <a:solidFill>
              <a:schemeClr val="tx1"/>
            </a:solidFill>
            <a:miter lim="800000"/>
            <a:headEnd/>
            <a:tailEnd type="triangle" w="med" len="med"/>
          </a:ln>
        </p:spPr>
      </p:cxnSp>
      <p:sp>
        <p:nvSpPr>
          <p:cNvPr id="14372" name="Line 32"/>
          <p:cNvSpPr>
            <a:spLocks noChangeShapeType="1"/>
          </p:cNvSpPr>
          <p:nvPr/>
        </p:nvSpPr>
        <p:spPr bwMode="auto">
          <a:xfrm flipV="1">
            <a:off x="8510588" y="3400425"/>
            <a:ext cx="976312" cy="0"/>
          </a:xfrm>
          <a:prstGeom prst="line">
            <a:avLst/>
          </a:prstGeom>
          <a:noFill/>
          <a:ln w="9525">
            <a:solidFill>
              <a:schemeClr val="tx1"/>
            </a:solidFill>
            <a:round/>
            <a:headEnd/>
            <a:tailEnd/>
          </a:ln>
        </p:spPr>
        <p:txBody>
          <a:bodyPr/>
          <a:lstStyle/>
          <a:p>
            <a:endParaRPr lang="en-US"/>
          </a:p>
        </p:txBody>
      </p:sp>
      <p:sp>
        <p:nvSpPr>
          <p:cNvPr id="14373" name="Text Box 33"/>
          <p:cNvSpPr txBox="1">
            <a:spLocks noChangeArrowheads="1"/>
          </p:cNvSpPr>
          <p:nvPr/>
        </p:nvSpPr>
        <p:spPr bwMode="auto">
          <a:xfrm>
            <a:off x="4132263" y="2784475"/>
            <a:ext cx="1238250" cy="304800"/>
          </a:xfrm>
          <a:prstGeom prst="rect">
            <a:avLst/>
          </a:prstGeom>
          <a:noFill/>
          <a:ln w="9525">
            <a:noFill/>
            <a:miter lim="800000"/>
            <a:headEnd/>
            <a:tailEnd/>
          </a:ln>
        </p:spPr>
        <p:txBody>
          <a:bodyPr wrap="none">
            <a:spAutoFit/>
          </a:bodyPr>
          <a:lstStyle/>
          <a:p>
            <a:pPr eaLnBrk="0" hangingPunct="0"/>
            <a:r>
              <a:rPr lang="en-US" b="0">
                <a:solidFill>
                  <a:srgbClr val="808080"/>
                </a:solidFill>
                <a:latin typeface="Arial Unicode MS" pitchFamily="34" charset="-128"/>
              </a:rPr>
              <a:t>hidden states</a:t>
            </a:r>
          </a:p>
        </p:txBody>
      </p:sp>
      <p:graphicFrame>
        <p:nvGraphicFramePr>
          <p:cNvPr id="14352" name="Object 34"/>
          <p:cNvGraphicFramePr>
            <a:graphicFrameLocks/>
          </p:cNvGraphicFramePr>
          <p:nvPr>
            <p:extLst>
              <p:ext uri="{D42A27DB-BD31-4B8C-83A1-F6EECF244321}">
                <p14:modId xmlns:p14="http://schemas.microsoft.com/office/powerpoint/2010/main" val="3251074484"/>
              </p:ext>
            </p:extLst>
          </p:nvPr>
        </p:nvGraphicFramePr>
        <p:xfrm>
          <a:off x="4230688" y="3055938"/>
          <a:ext cx="979487" cy="201612"/>
        </p:xfrm>
        <a:graphic>
          <a:graphicData uri="http://schemas.openxmlformats.org/presentationml/2006/ole">
            <mc:AlternateContent xmlns:mc="http://schemas.openxmlformats.org/markup-compatibility/2006">
              <mc:Choice xmlns:v="urn:schemas-microsoft-com:vml" Requires="v">
                <p:oleObj spid="_x0000_s15170" name="Equation" r:id="rId31" imgW="977900" imgH="203200" progId="Equation.3">
                  <p:embed/>
                </p:oleObj>
              </mc:Choice>
              <mc:Fallback>
                <p:oleObj name="Equation" r:id="rId31" imgW="977900" imgH="203200" progId="Equation.3">
                  <p:embed/>
                  <p:pic>
                    <p:nvPicPr>
                      <p:cNvPr id="0" name="Picture 124"/>
                      <p:cNvPicPr>
                        <a:picLocks noChangeArrowheads="1"/>
                      </p:cNvPicPr>
                      <p:nvPr/>
                    </p:nvPicPr>
                    <p:blipFill>
                      <a:blip r:embed="rId32"/>
                      <a:srcRect/>
                      <a:stretch>
                        <a:fillRect/>
                      </a:stretch>
                    </p:blipFill>
                    <p:spPr bwMode="auto">
                      <a:xfrm>
                        <a:off x="4230688" y="3055938"/>
                        <a:ext cx="979487" cy="201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74" name="Text Box 35"/>
          <p:cNvSpPr txBox="1">
            <a:spLocks noChangeArrowheads="1"/>
          </p:cNvSpPr>
          <p:nvPr/>
        </p:nvSpPr>
        <p:spPr bwMode="auto">
          <a:xfrm>
            <a:off x="4133850" y="3286125"/>
            <a:ext cx="1296988" cy="304800"/>
          </a:xfrm>
          <a:prstGeom prst="rect">
            <a:avLst/>
          </a:prstGeom>
          <a:noFill/>
          <a:ln w="9525">
            <a:noFill/>
            <a:miter lim="800000"/>
            <a:headEnd/>
            <a:tailEnd/>
          </a:ln>
        </p:spPr>
        <p:txBody>
          <a:bodyPr wrap="none">
            <a:spAutoFit/>
          </a:bodyPr>
          <a:lstStyle/>
          <a:p>
            <a:pPr eaLnBrk="0" hangingPunct="0"/>
            <a:r>
              <a:rPr lang="en-US" b="0">
                <a:solidFill>
                  <a:srgbClr val="808080"/>
                </a:solidFill>
                <a:latin typeface="Arial Unicode MS" pitchFamily="34" charset="-128"/>
              </a:rPr>
              <a:t>state equation</a:t>
            </a:r>
          </a:p>
        </p:txBody>
      </p:sp>
      <p:graphicFrame>
        <p:nvGraphicFramePr>
          <p:cNvPr id="14353" name="Object 36"/>
          <p:cNvGraphicFramePr>
            <a:graphicFrameLocks/>
          </p:cNvGraphicFramePr>
          <p:nvPr>
            <p:extLst>
              <p:ext uri="{D42A27DB-BD31-4B8C-83A1-F6EECF244321}">
                <p14:modId xmlns:p14="http://schemas.microsoft.com/office/powerpoint/2010/main" val="770486583"/>
              </p:ext>
            </p:extLst>
          </p:nvPr>
        </p:nvGraphicFramePr>
        <p:xfrm>
          <a:off x="4235450" y="3557588"/>
          <a:ext cx="823913" cy="201612"/>
        </p:xfrm>
        <a:graphic>
          <a:graphicData uri="http://schemas.openxmlformats.org/presentationml/2006/ole">
            <mc:AlternateContent xmlns:mc="http://schemas.openxmlformats.org/markup-compatibility/2006">
              <mc:Choice xmlns:v="urn:schemas-microsoft-com:vml" Requires="v">
                <p:oleObj spid="_x0000_s15171" name="Equation" r:id="rId33" imgW="825500" imgH="203200" progId="Equation.3">
                  <p:embed/>
                </p:oleObj>
              </mc:Choice>
              <mc:Fallback>
                <p:oleObj name="Equation" r:id="rId33" imgW="825500" imgH="203200" progId="Equation.3">
                  <p:embed/>
                  <p:pic>
                    <p:nvPicPr>
                      <p:cNvPr id="0" name="Picture 125"/>
                      <p:cNvPicPr>
                        <a:picLocks noChangeArrowheads="1"/>
                      </p:cNvPicPr>
                      <p:nvPr/>
                    </p:nvPicPr>
                    <p:blipFill>
                      <a:blip r:embed="rId34"/>
                      <a:srcRect/>
                      <a:stretch>
                        <a:fillRect/>
                      </a:stretch>
                    </p:blipFill>
                    <p:spPr bwMode="auto">
                      <a:xfrm>
                        <a:off x="4235450" y="3557588"/>
                        <a:ext cx="823913" cy="201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375" name="AutoShape 37"/>
          <p:cNvCxnSpPr>
            <a:cxnSpLocks noChangeShapeType="1"/>
          </p:cNvCxnSpPr>
          <p:nvPr/>
        </p:nvCxnSpPr>
        <p:spPr bwMode="auto">
          <a:xfrm rot="16200000" flipH="1">
            <a:off x="6286500" y="2447925"/>
            <a:ext cx="385763" cy="4763"/>
          </a:xfrm>
          <a:prstGeom prst="bentConnector3">
            <a:avLst>
              <a:gd name="adj1" fmla="val 49796"/>
            </a:avLst>
          </a:prstGeom>
          <a:noFill/>
          <a:ln w="12700">
            <a:solidFill>
              <a:srgbClr val="000000"/>
            </a:solidFill>
            <a:miter lim="800000"/>
            <a:headEnd/>
            <a:tailEnd type="triangle" w="med" len="med"/>
          </a:ln>
        </p:spPr>
      </p:cxnSp>
      <p:sp>
        <p:nvSpPr>
          <p:cNvPr id="14376" name="Text Box 38"/>
          <p:cNvSpPr txBox="1">
            <a:spLocks noChangeArrowheads="1"/>
          </p:cNvSpPr>
          <p:nvPr/>
        </p:nvSpPr>
        <p:spPr bwMode="auto">
          <a:xfrm>
            <a:off x="7539038" y="2632075"/>
            <a:ext cx="1079500" cy="304800"/>
          </a:xfrm>
          <a:prstGeom prst="rect">
            <a:avLst/>
          </a:prstGeom>
          <a:noFill/>
          <a:ln w="9525">
            <a:noFill/>
            <a:miter lim="800000"/>
            <a:headEnd/>
            <a:tailEnd/>
          </a:ln>
        </p:spPr>
        <p:txBody>
          <a:bodyPr wrap="none">
            <a:spAutoFit/>
          </a:bodyPr>
          <a:lstStyle/>
          <a:p>
            <a:pPr eaLnBrk="0" hangingPunct="0"/>
            <a:r>
              <a:rPr lang="en-US" b="0">
                <a:solidFill>
                  <a:srgbClr val="808080"/>
                </a:solidFill>
                <a:latin typeface="Arial Unicode MS" pitchFamily="34" charset="-128"/>
              </a:rPr>
              <a:t>parameters</a:t>
            </a:r>
          </a:p>
        </p:txBody>
      </p:sp>
      <p:graphicFrame>
        <p:nvGraphicFramePr>
          <p:cNvPr id="14354" name="Object 39"/>
          <p:cNvGraphicFramePr>
            <a:graphicFrameLocks/>
          </p:cNvGraphicFramePr>
          <p:nvPr/>
        </p:nvGraphicFramePr>
        <p:xfrm>
          <a:off x="7564438" y="2908300"/>
          <a:ext cx="1227137" cy="733425"/>
        </p:xfrm>
        <a:graphic>
          <a:graphicData uri="http://schemas.openxmlformats.org/presentationml/2006/ole">
            <mc:AlternateContent xmlns:mc="http://schemas.openxmlformats.org/markup-compatibility/2006">
              <mc:Choice xmlns:v="urn:schemas-microsoft-com:vml" Requires="v">
                <p:oleObj spid="_x0000_s15172" name="Equation" r:id="rId35" imgW="1231900" imgH="736600" progId="Equation.3">
                  <p:embed/>
                </p:oleObj>
              </mc:Choice>
              <mc:Fallback>
                <p:oleObj name="Equation" r:id="rId35" imgW="1231900" imgH="736600" progId="Equation.3">
                  <p:embed/>
                  <p:pic>
                    <p:nvPicPr>
                      <p:cNvPr id="0" name="Picture 126"/>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564438" y="2908300"/>
                        <a:ext cx="1227137"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377" name="AutoShape 40"/>
          <p:cNvCxnSpPr>
            <a:cxnSpLocks noChangeShapeType="1"/>
          </p:cNvCxnSpPr>
          <p:nvPr/>
        </p:nvCxnSpPr>
        <p:spPr bwMode="auto">
          <a:xfrm>
            <a:off x="6942138" y="5465763"/>
            <a:ext cx="1252537" cy="1587"/>
          </a:xfrm>
          <a:prstGeom prst="straightConnector1">
            <a:avLst/>
          </a:prstGeom>
          <a:noFill/>
          <a:ln w="9525">
            <a:solidFill>
              <a:schemeClr val="tx1"/>
            </a:solidFill>
            <a:round/>
            <a:headEnd/>
            <a:tailEnd type="triangle" w="med" len="med"/>
          </a:ln>
        </p:spPr>
      </p:cxnSp>
      <p:sp>
        <p:nvSpPr>
          <p:cNvPr id="1628201" name="Rectangle 41"/>
          <p:cNvSpPr>
            <a:spLocks noChangeArrowheads="1"/>
          </p:cNvSpPr>
          <p:nvPr/>
        </p:nvSpPr>
        <p:spPr bwMode="auto">
          <a:xfrm>
            <a:off x="230188" y="1319213"/>
            <a:ext cx="3489325" cy="5246687"/>
          </a:xfrm>
          <a:prstGeom prst="rect">
            <a:avLst/>
          </a:prstGeom>
          <a:noFill/>
          <a:ln w="9525">
            <a:noFill/>
            <a:miter lim="800000"/>
            <a:headEnd/>
            <a:tailEnd/>
          </a:ln>
        </p:spPr>
        <p:txBody>
          <a:bodyPr/>
          <a:lstStyle/>
          <a:p>
            <a:pPr marL="342900" indent="-342900">
              <a:lnSpc>
                <a:spcPct val="80000"/>
              </a:lnSpc>
              <a:spcBef>
                <a:spcPct val="20000"/>
              </a:spcBef>
              <a:buFontTx/>
              <a:buChar char="•"/>
            </a:pPr>
            <a:r>
              <a:rPr lang="en-GB" sz="1800" b="0" dirty="0">
                <a:latin typeface="Arial Unicode MS" pitchFamily="34" charset="-128"/>
              </a:rPr>
              <a:t>Combining the neural and h</a:t>
            </a:r>
            <a:r>
              <a:rPr lang="en-US" sz="1800" b="0" dirty="0">
                <a:latin typeface="Arial Unicode MS" pitchFamily="34" charset="-128"/>
                <a:cs typeface="Arial" charset="0"/>
              </a:rPr>
              <a:t>e</a:t>
            </a:r>
            <a:r>
              <a:rPr lang="en-GB" sz="1800" b="0" dirty="0" err="1">
                <a:latin typeface="Arial Unicode MS" pitchFamily="34" charset="-128"/>
              </a:rPr>
              <a:t>modynamic</a:t>
            </a:r>
            <a:r>
              <a:rPr lang="en-GB" sz="1800" b="0" dirty="0">
                <a:latin typeface="Arial Unicode MS" pitchFamily="34" charset="-128"/>
              </a:rPr>
              <a:t> states gives the </a:t>
            </a:r>
            <a:r>
              <a:rPr lang="en-GB" sz="1800" b="0" u="sng" dirty="0">
                <a:latin typeface="Arial Unicode MS" pitchFamily="34" charset="-128"/>
              </a:rPr>
              <a:t>complete</a:t>
            </a:r>
            <a:r>
              <a:rPr lang="en-US" sz="1800" b="0" u="sng" dirty="0">
                <a:latin typeface="Arial Unicode MS" pitchFamily="34" charset="-128"/>
                <a:cs typeface="Arial" charset="0"/>
              </a:rPr>
              <a:t> forward model</a:t>
            </a:r>
            <a:r>
              <a:rPr lang="en-GB" sz="1800" b="0" dirty="0">
                <a:latin typeface="Arial Unicode MS" pitchFamily="34" charset="-128"/>
              </a:rPr>
              <a:t>.</a:t>
            </a:r>
          </a:p>
          <a:p>
            <a:pPr marL="342900" indent="-342900">
              <a:lnSpc>
                <a:spcPct val="80000"/>
              </a:lnSpc>
              <a:spcBef>
                <a:spcPct val="70000"/>
              </a:spcBef>
              <a:buFontTx/>
              <a:buChar char="•"/>
            </a:pPr>
            <a:r>
              <a:rPr lang="en-GB" sz="1800" b="0" dirty="0">
                <a:latin typeface="Arial Unicode MS" pitchFamily="34" charset="-128"/>
              </a:rPr>
              <a:t>An </a:t>
            </a:r>
            <a:r>
              <a:rPr lang="en-GB" sz="1800" b="0" u="sng" dirty="0">
                <a:latin typeface="Arial Unicode MS" pitchFamily="34" charset="-128"/>
              </a:rPr>
              <a:t>observation model</a:t>
            </a:r>
            <a:r>
              <a:rPr lang="en-GB" sz="1800" b="0" dirty="0">
                <a:latin typeface="Arial Unicode MS" pitchFamily="34" charset="-128"/>
              </a:rPr>
              <a:t> includes measurement </a:t>
            </a:r>
            <a:br>
              <a:rPr lang="en-GB" sz="1800" b="0" dirty="0">
                <a:latin typeface="Arial Unicode MS" pitchFamily="34" charset="-128"/>
              </a:rPr>
            </a:br>
            <a:r>
              <a:rPr lang="en-GB" sz="1800" b="0" dirty="0">
                <a:latin typeface="Arial Unicode MS" pitchFamily="34" charset="-128"/>
              </a:rPr>
              <a:t>error</a:t>
            </a:r>
            <a:r>
              <a:rPr lang="en-US" sz="1800" b="0" dirty="0">
                <a:latin typeface="Arial Unicode MS" pitchFamily="34" charset="-128"/>
                <a:cs typeface="Arial" charset="0"/>
              </a:rPr>
              <a:t> </a:t>
            </a:r>
            <a:r>
              <a:rPr lang="en-US" sz="1800" b="0" i="1" dirty="0">
                <a:latin typeface="Arial Unicode MS" pitchFamily="34" charset="-128"/>
                <a:cs typeface="Arial" charset="0"/>
                <a:sym typeface="Symbol" pitchFamily="18" charset="2"/>
              </a:rPr>
              <a:t>e</a:t>
            </a:r>
            <a:r>
              <a:rPr lang="en-GB" sz="1800" b="0" dirty="0">
                <a:latin typeface="Arial Unicode MS" pitchFamily="34" charset="-128"/>
                <a:cs typeface="Arial" charset="0"/>
              </a:rPr>
              <a:t> a</a:t>
            </a:r>
            <a:r>
              <a:rPr lang="en-GB" sz="1800" b="0" dirty="0">
                <a:latin typeface="Arial Unicode MS" pitchFamily="34" charset="-128"/>
              </a:rPr>
              <a:t>nd confounds </a:t>
            </a:r>
            <a:r>
              <a:rPr lang="en-GB" sz="1800" b="0" i="1" dirty="0">
                <a:latin typeface="Arial Unicode MS" pitchFamily="34" charset="-128"/>
              </a:rPr>
              <a:t>X</a:t>
            </a:r>
            <a:r>
              <a:rPr lang="en-GB" sz="1800" b="0" dirty="0">
                <a:latin typeface="Arial Unicode MS" pitchFamily="34" charset="-128"/>
              </a:rPr>
              <a:t> (e.g. drift).</a:t>
            </a:r>
          </a:p>
          <a:p>
            <a:pPr marL="342900" indent="-342900">
              <a:lnSpc>
                <a:spcPct val="80000"/>
              </a:lnSpc>
              <a:spcBef>
                <a:spcPct val="70000"/>
              </a:spcBef>
              <a:buFontTx/>
              <a:buChar char="•"/>
            </a:pPr>
            <a:r>
              <a:rPr lang="en-GB" sz="1800" b="0" u="sng" dirty="0">
                <a:latin typeface="Arial Unicode MS" pitchFamily="34" charset="-128"/>
              </a:rPr>
              <a:t>Bayesian </a:t>
            </a:r>
            <a:r>
              <a:rPr lang="en-GB" sz="1800" b="0" u="sng" dirty="0" smtClean="0">
                <a:latin typeface="Arial Unicode MS" pitchFamily="34" charset="-128"/>
              </a:rPr>
              <a:t>inversion: </a:t>
            </a:r>
            <a:r>
              <a:rPr lang="en-GB" sz="1800" b="0" dirty="0" smtClean="0">
                <a:latin typeface="Arial Unicode MS" pitchFamily="34" charset="-128"/>
              </a:rPr>
              <a:t>parameter </a:t>
            </a:r>
            <a:r>
              <a:rPr lang="en-GB" sz="1800" b="0" dirty="0">
                <a:latin typeface="Arial Unicode MS" pitchFamily="34" charset="-128"/>
              </a:rPr>
              <a:t>estimation </a:t>
            </a:r>
            <a:r>
              <a:rPr lang="en-US" sz="1800" b="0" dirty="0">
                <a:latin typeface="Arial Unicode MS" pitchFamily="34" charset="-128"/>
                <a:cs typeface="Arial" charset="0"/>
              </a:rPr>
              <a:t>by means of </a:t>
            </a:r>
            <a:r>
              <a:rPr lang="en-US" sz="1800" b="0" dirty="0" err="1" smtClean="0">
                <a:latin typeface="Arial Unicode MS" pitchFamily="34" charset="-128"/>
                <a:cs typeface="Arial" charset="0"/>
              </a:rPr>
              <a:t>variational</a:t>
            </a:r>
            <a:r>
              <a:rPr lang="en-US" sz="1800" b="0" dirty="0" smtClean="0">
                <a:latin typeface="Arial Unicode MS" pitchFamily="34" charset="-128"/>
                <a:cs typeface="Arial" charset="0"/>
              </a:rPr>
              <a:t> </a:t>
            </a:r>
            <a:r>
              <a:rPr lang="en-GB" sz="1800" b="0" dirty="0" smtClean="0">
                <a:latin typeface="Arial Unicode MS" pitchFamily="34" charset="-128"/>
              </a:rPr>
              <a:t>EM under Laplace approximation</a:t>
            </a:r>
            <a:endParaRPr lang="en-GB" sz="1800" b="0" dirty="0">
              <a:latin typeface="Arial Unicode MS" pitchFamily="34" charset="-128"/>
            </a:endParaRPr>
          </a:p>
          <a:p>
            <a:pPr marL="342900" indent="-342900">
              <a:lnSpc>
                <a:spcPct val="80000"/>
              </a:lnSpc>
              <a:spcBef>
                <a:spcPct val="70000"/>
              </a:spcBef>
              <a:buFontTx/>
              <a:buChar char="•"/>
            </a:pPr>
            <a:r>
              <a:rPr lang="en-GB" sz="1800" b="0" dirty="0">
                <a:latin typeface="Arial Unicode MS" pitchFamily="34" charset="-128"/>
              </a:rPr>
              <a:t>Result:</a:t>
            </a:r>
            <a:br>
              <a:rPr lang="en-GB" sz="1800" b="0" dirty="0">
                <a:latin typeface="Arial Unicode MS" pitchFamily="34" charset="-128"/>
              </a:rPr>
            </a:br>
            <a:r>
              <a:rPr lang="en-GB" sz="1800" b="0" u="sng" dirty="0">
                <a:latin typeface="Arial Unicode MS" pitchFamily="34" charset="-128"/>
              </a:rPr>
              <a:t>Gaussian a </a:t>
            </a:r>
            <a:r>
              <a:rPr lang="en-GB" sz="1800" b="0" u="sng" dirty="0" err="1">
                <a:latin typeface="Arial Unicode MS" pitchFamily="34" charset="-128"/>
              </a:rPr>
              <a:t>posteriori</a:t>
            </a:r>
            <a:r>
              <a:rPr lang="en-GB" sz="1800" b="0" u="sng" dirty="0">
                <a:latin typeface="Arial Unicode MS" pitchFamily="34" charset="-128"/>
              </a:rPr>
              <a:t> parameter distributions</a:t>
            </a:r>
            <a:r>
              <a:rPr lang="en-GB" sz="1800" b="0" dirty="0">
                <a:latin typeface="Arial Unicode MS" pitchFamily="34" charset="-128"/>
              </a:rPr>
              <a:t>, characterised by </a:t>
            </a:r>
            <a:br>
              <a:rPr lang="en-GB" sz="1800" b="0" dirty="0">
                <a:latin typeface="Arial Unicode MS" pitchFamily="34" charset="-128"/>
              </a:rPr>
            </a:br>
            <a:r>
              <a:rPr lang="en-GB" sz="1800" b="0" dirty="0">
                <a:latin typeface="Arial Unicode MS" pitchFamily="34" charset="-128"/>
              </a:rPr>
              <a:t>mean </a:t>
            </a:r>
            <a:r>
              <a:rPr lang="el-GR" sz="1800" b="0" i="1" dirty="0">
                <a:latin typeface="Arial Unicode MS" pitchFamily="34" charset="-128"/>
                <a:cs typeface="Times New Roman" pitchFamily="18" charset="0"/>
              </a:rPr>
              <a:t>η</a:t>
            </a:r>
            <a:r>
              <a:rPr lang="el-GR" sz="1800" b="0" i="1" baseline="-25000" dirty="0">
                <a:latin typeface="Arial Unicode MS" pitchFamily="34" charset="-128"/>
                <a:cs typeface="Times New Roman" pitchFamily="18" charset="0"/>
              </a:rPr>
              <a:t>θ</a:t>
            </a:r>
            <a:r>
              <a:rPr lang="en-GB" sz="1800" b="0" i="1" baseline="-25000" dirty="0">
                <a:latin typeface="Arial Unicode MS" pitchFamily="34" charset="-128"/>
                <a:cs typeface="Times New Roman" pitchFamily="18" charset="0"/>
              </a:rPr>
              <a:t>|y</a:t>
            </a:r>
            <a:r>
              <a:rPr lang="en-GB" sz="1800" b="0" dirty="0">
                <a:latin typeface="Arial Unicode MS" pitchFamily="34" charset="-128"/>
              </a:rPr>
              <a:t> and </a:t>
            </a:r>
            <a:br>
              <a:rPr lang="en-GB" sz="1800" b="0" dirty="0">
                <a:latin typeface="Arial Unicode MS" pitchFamily="34" charset="-128"/>
              </a:rPr>
            </a:br>
            <a:r>
              <a:rPr lang="en-GB" sz="1800" b="0" dirty="0">
                <a:latin typeface="Arial Unicode MS" pitchFamily="34" charset="-128"/>
              </a:rPr>
              <a:t>covariance </a:t>
            </a:r>
            <a:r>
              <a:rPr lang="en-GB" sz="1800" b="0" i="1" dirty="0">
                <a:latin typeface="Arial Unicode MS" pitchFamily="34" charset="-128"/>
              </a:rPr>
              <a:t>C</a:t>
            </a:r>
            <a:r>
              <a:rPr lang="el-GR" sz="1800" b="0" i="1" baseline="-25000" dirty="0">
                <a:latin typeface="Arial Unicode MS" pitchFamily="34" charset="-128"/>
                <a:cs typeface="Times New Roman" pitchFamily="18" charset="0"/>
              </a:rPr>
              <a:t>θ</a:t>
            </a:r>
            <a:r>
              <a:rPr lang="en-GB" sz="1800" b="0" i="1" baseline="-25000" dirty="0">
                <a:latin typeface="Arial Unicode MS" pitchFamily="34" charset="-128"/>
                <a:cs typeface="Times New Roman" pitchFamily="18" charset="0"/>
              </a:rPr>
              <a:t>|y</a:t>
            </a:r>
            <a:r>
              <a:rPr lang="en-GB" sz="1800" b="0" dirty="0">
                <a:latin typeface="Arial Unicode MS" pitchFamily="34" charset="-128"/>
              </a:rPr>
              <a:t>.</a:t>
            </a:r>
            <a:endParaRPr lang="en-US" sz="1800" b="0" dirty="0">
              <a:latin typeface="Arial Unicode MS" pitchFamily="34" charset="-128"/>
            </a:endParaRPr>
          </a:p>
        </p:txBody>
      </p:sp>
      <p:sp>
        <p:nvSpPr>
          <p:cNvPr id="14379" name="Rectangle 42"/>
          <p:cNvSpPr>
            <a:spLocks noChangeArrowheads="1"/>
          </p:cNvSpPr>
          <p:nvPr/>
        </p:nvSpPr>
        <p:spPr bwMode="auto">
          <a:xfrm>
            <a:off x="546100" y="414338"/>
            <a:ext cx="4141788" cy="547687"/>
          </a:xfrm>
          <a:prstGeom prst="rect">
            <a:avLst/>
          </a:prstGeom>
          <a:noFill/>
          <a:ln w="9525">
            <a:noFill/>
            <a:miter lim="800000"/>
            <a:headEnd/>
            <a:tailEnd/>
          </a:ln>
        </p:spPr>
        <p:txBody>
          <a:bodyPr anchor="ctr"/>
          <a:lstStyle/>
          <a:p>
            <a:r>
              <a:rPr lang="en-GB" sz="3200">
                <a:solidFill>
                  <a:schemeClr val="tx2"/>
                </a:solidFill>
                <a:latin typeface="Arial Unicode MS" pitchFamily="34" charset="-128"/>
              </a:rPr>
              <a:t>Overview:</a:t>
            </a:r>
            <a:br>
              <a:rPr lang="en-GB" sz="3200">
                <a:solidFill>
                  <a:schemeClr val="tx2"/>
                </a:solidFill>
                <a:latin typeface="Arial Unicode MS" pitchFamily="34" charset="-128"/>
              </a:rPr>
            </a:br>
            <a:r>
              <a:rPr lang="en-GB" sz="3200">
                <a:solidFill>
                  <a:schemeClr val="tx2"/>
                </a:solidFill>
                <a:latin typeface="Arial Unicode MS" pitchFamily="34" charset="-128"/>
              </a:rPr>
              <a:t>parameter estimation</a:t>
            </a:r>
            <a:endParaRPr lang="en-US" sz="3200">
              <a:solidFill>
                <a:schemeClr val="tx2"/>
              </a:solidFill>
              <a:latin typeface="Arial Unicode MS" pitchFamily="34" charset="-128"/>
            </a:endParaRPr>
          </a:p>
        </p:txBody>
      </p:sp>
      <p:sp>
        <p:nvSpPr>
          <p:cNvPr id="1628203" name="Rectangle 43"/>
          <p:cNvSpPr>
            <a:spLocks noChangeArrowheads="1"/>
          </p:cNvSpPr>
          <p:nvPr/>
        </p:nvSpPr>
        <p:spPr bwMode="auto">
          <a:xfrm>
            <a:off x="3956050" y="2798763"/>
            <a:ext cx="1538288" cy="971550"/>
          </a:xfrm>
          <a:prstGeom prst="rect">
            <a:avLst/>
          </a:prstGeom>
          <a:noFill/>
          <a:ln w="38100" algn="ctr">
            <a:solidFill>
              <a:schemeClr val="tx1"/>
            </a:solidFill>
            <a:miter lim="800000"/>
            <a:headEnd/>
            <a:tailEnd/>
          </a:ln>
        </p:spPr>
        <p:txBody>
          <a:bodyPr anchor="ctr"/>
          <a:lstStyle/>
          <a:p>
            <a:pPr algn="ctr"/>
            <a:endParaRPr lang="en-US"/>
          </a:p>
        </p:txBody>
      </p:sp>
      <p:sp>
        <p:nvSpPr>
          <p:cNvPr id="1628204" name="Rectangle 44"/>
          <p:cNvSpPr>
            <a:spLocks noChangeArrowheads="1"/>
          </p:cNvSpPr>
          <p:nvPr/>
        </p:nvSpPr>
        <p:spPr bwMode="auto">
          <a:xfrm>
            <a:off x="8108950" y="5092700"/>
            <a:ext cx="2043113" cy="1176338"/>
          </a:xfrm>
          <a:prstGeom prst="rect">
            <a:avLst/>
          </a:prstGeom>
          <a:noFill/>
          <a:ln w="38100" algn="ctr">
            <a:solidFill>
              <a:srgbClr val="FF0000"/>
            </a:solidFill>
            <a:miter lim="800000"/>
            <a:headEnd/>
            <a:tailEnd/>
          </a:ln>
        </p:spPr>
        <p:txBody>
          <a:bodyPr anchor="ctr">
            <a:spAutoFit/>
          </a:bodyPr>
          <a:lstStyle/>
          <a:p>
            <a:endParaRPr lang="en-US"/>
          </a:p>
        </p:txBody>
      </p:sp>
      <p:grpSp>
        <p:nvGrpSpPr>
          <p:cNvPr id="2" name="Group 45"/>
          <p:cNvGrpSpPr>
            <a:grpSpLocks/>
          </p:cNvGrpSpPr>
          <p:nvPr/>
        </p:nvGrpSpPr>
        <p:grpSpPr bwMode="auto">
          <a:xfrm>
            <a:off x="3279775" y="4991100"/>
            <a:ext cx="1600200" cy="1512888"/>
            <a:chOff x="2065" y="3144"/>
            <a:chExt cx="1008" cy="953"/>
          </a:xfrm>
        </p:grpSpPr>
        <p:sp>
          <p:nvSpPr>
            <p:cNvPr id="14385" name="Rectangle 46"/>
            <p:cNvSpPr>
              <a:spLocks noChangeArrowheads="1"/>
            </p:cNvSpPr>
            <p:nvPr/>
          </p:nvSpPr>
          <p:spPr bwMode="auto">
            <a:xfrm>
              <a:off x="2399" y="3144"/>
              <a:ext cx="367" cy="288"/>
            </a:xfrm>
            <a:prstGeom prst="rect">
              <a:avLst/>
            </a:prstGeom>
            <a:solidFill>
              <a:schemeClr val="bg1"/>
            </a:solidFill>
            <a:ln w="9525">
              <a:noFill/>
              <a:miter lim="800000"/>
              <a:headEnd/>
              <a:tailEnd/>
            </a:ln>
          </p:spPr>
          <p:txBody>
            <a:bodyPr wrap="none">
              <a:spAutoFit/>
            </a:bodyPr>
            <a:lstStyle/>
            <a:p>
              <a:pPr eaLnBrk="0" hangingPunct="0"/>
              <a:r>
                <a:rPr lang="el-GR" sz="2400" b="0">
                  <a:latin typeface="Times New Roman" pitchFamily="18" charset="0"/>
                </a:rPr>
                <a:t>η</a:t>
              </a:r>
              <a:r>
                <a:rPr lang="el-GR" sz="2400" b="0" baseline="-25000">
                  <a:latin typeface="Times New Roman" pitchFamily="18" charset="0"/>
                </a:rPr>
                <a:t>θ</a:t>
              </a:r>
              <a:r>
                <a:rPr lang="en-GB" sz="2400" b="0" baseline="-25000">
                  <a:latin typeface="Times New Roman" pitchFamily="18" charset="0"/>
                </a:rPr>
                <a:t>|y</a:t>
              </a:r>
              <a:endParaRPr lang="en-US" sz="2400" b="0" baseline="-25000">
                <a:latin typeface="Times New Roman" pitchFamily="18" charset="0"/>
              </a:endParaRPr>
            </a:p>
          </p:txBody>
        </p:sp>
        <p:sp>
          <p:nvSpPr>
            <p:cNvPr id="1628207" name="Rectangle 47"/>
            <p:cNvSpPr>
              <a:spLocks noChangeArrowheads="1"/>
            </p:cNvSpPr>
            <p:nvPr/>
          </p:nvSpPr>
          <p:spPr bwMode="auto">
            <a:xfrm>
              <a:off x="2065" y="3423"/>
              <a:ext cx="1008" cy="674"/>
            </a:xfrm>
            <a:prstGeom prst="rect">
              <a:avLst/>
            </a:prstGeom>
            <a:solidFill>
              <a:schemeClr val="bg1"/>
            </a:solidFill>
            <a:ln w="9525">
              <a:solidFill>
                <a:schemeClr val="tx1"/>
              </a:solidFill>
              <a:miter lim="800000"/>
              <a:headEnd/>
              <a:tailEnd/>
            </a:ln>
            <a:effectLst>
              <a:outerShdw dist="107763" dir="18900000" algn="ctr" rotWithShape="0">
                <a:srgbClr val="808080">
                  <a:alpha val="50000"/>
                </a:srgbClr>
              </a:outerShdw>
            </a:effectLst>
          </p:spPr>
          <p:txBody>
            <a:bodyPr wrap="none" anchor="ctr"/>
            <a:lstStyle/>
            <a:p>
              <a:pPr>
                <a:defRPr/>
              </a:pPr>
              <a:endParaRPr lang="en-US"/>
            </a:p>
          </p:txBody>
        </p:sp>
        <p:grpSp>
          <p:nvGrpSpPr>
            <p:cNvPr id="14387" name="Group 48"/>
            <p:cNvGrpSpPr>
              <a:grpSpLocks/>
            </p:cNvGrpSpPr>
            <p:nvPr/>
          </p:nvGrpSpPr>
          <p:grpSpPr bwMode="auto">
            <a:xfrm>
              <a:off x="2250" y="3437"/>
              <a:ext cx="770" cy="650"/>
              <a:chOff x="512" y="1468"/>
              <a:chExt cx="3570" cy="2817"/>
            </a:xfrm>
          </p:grpSpPr>
          <p:sp>
            <p:nvSpPr>
              <p:cNvPr id="14388" name="Freeform 49"/>
              <p:cNvSpPr>
                <a:spLocks/>
              </p:cNvSpPr>
              <p:nvPr/>
            </p:nvSpPr>
            <p:spPr bwMode="auto">
              <a:xfrm>
                <a:off x="1712" y="1832"/>
                <a:ext cx="1456" cy="2452"/>
              </a:xfrm>
              <a:custGeom>
                <a:avLst/>
                <a:gdLst>
                  <a:gd name="T0" fmla="*/ 0 w 1456"/>
                  <a:gd name="T1" fmla="*/ 2452 h 2452"/>
                  <a:gd name="T2" fmla="*/ 0 w 1456"/>
                  <a:gd name="T3" fmla="*/ 732 h 2452"/>
                  <a:gd name="T4" fmla="*/ 116 w 1456"/>
                  <a:gd name="T5" fmla="*/ 288 h 2452"/>
                  <a:gd name="T6" fmla="*/ 192 w 1456"/>
                  <a:gd name="T7" fmla="*/ 92 h 2452"/>
                  <a:gd name="T8" fmla="*/ 260 w 1456"/>
                  <a:gd name="T9" fmla="*/ 8 h 2452"/>
                  <a:gd name="T10" fmla="*/ 300 w 1456"/>
                  <a:gd name="T11" fmla="*/ 0 h 2452"/>
                  <a:gd name="T12" fmla="*/ 364 w 1456"/>
                  <a:gd name="T13" fmla="*/ 56 h 2452"/>
                  <a:gd name="T14" fmla="*/ 408 w 1456"/>
                  <a:gd name="T15" fmla="*/ 148 h 2452"/>
                  <a:gd name="T16" fmla="*/ 484 w 1456"/>
                  <a:gd name="T17" fmla="*/ 368 h 2452"/>
                  <a:gd name="T18" fmla="*/ 620 w 1456"/>
                  <a:gd name="T19" fmla="*/ 932 h 2452"/>
                  <a:gd name="T20" fmla="*/ 820 w 1456"/>
                  <a:gd name="T21" fmla="*/ 1748 h 2452"/>
                  <a:gd name="T22" fmla="*/ 932 w 1456"/>
                  <a:gd name="T23" fmla="*/ 2064 h 2452"/>
                  <a:gd name="T24" fmla="*/ 1040 w 1456"/>
                  <a:gd name="T25" fmla="*/ 2244 h 2452"/>
                  <a:gd name="T26" fmla="*/ 1108 w 1456"/>
                  <a:gd name="T27" fmla="*/ 2328 h 2452"/>
                  <a:gd name="T28" fmla="*/ 1196 w 1456"/>
                  <a:gd name="T29" fmla="*/ 2388 h 2452"/>
                  <a:gd name="T30" fmla="*/ 1292 w 1456"/>
                  <a:gd name="T31" fmla="*/ 2420 h 2452"/>
                  <a:gd name="T32" fmla="*/ 1432 w 1456"/>
                  <a:gd name="T33" fmla="*/ 2452 h 2452"/>
                  <a:gd name="T34" fmla="*/ 1456 w 1456"/>
                  <a:gd name="T35" fmla="*/ 2452 h 2452"/>
                  <a:gd name="T36" fmla="*/ 0 w 1456"/>
                  <a:gd name="T37" fmla="*/ 2452 h 24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6"/>
                  <a:gd name="T58" fmla="*/ 0 h 2452"/>
                  <a:gd name="T59" fmla="*/ 1456 w 1456"/>
                  <a:gd name="T60" fmla="*/ 2452 h 24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6" h="2452">
                    <a:moveTo>
                      <a:pt x="0" y="2452"/>
                    </a:moveTo>
                    <a:lnTo>
                      <a:pt x="0" y="732"/>
                    </a:lnTo>
                    <a:lnTo>
                      <a:pt x="116" y="288"/>
                    </a:lnTo>
                    <a:lnTo>
                      <a:pt x="192" y="92"/>
                    </a:lnTo>
                    <a:lnTo>
                      <a:pt x="260" y="8"/>
                    </a:lnTo>
                    <a:lnTo>
                      <a:pt x="300" y="0"/>
                    </a:lnTo>
                    <a:lnTo>
                      <a:pt x="364" y="56"/>
                    </a:lnTo>
                    <a:lnTo>
                      <a:pt x="408" y="148"/>
                    </a:lnTo>
                    <a:lnTo>
                      <a:pt x="484" y="368"/>
                    </a:lnTo>
                    <a:lnTo>
                      <a:pt x="620" y="932"/>
                    </a:lnTo>
                    <a:lnTo>
                      <a:pt x="820" y="1748"/>
                    </a:lnTo>
                    <a:lnTo>
                      <a:pt x="932" y="2064"/>
                    </a:lnTo>
                    <a:lnTo>
                      <a:pt x="1040" y="2244"/>
                    </a:lnTo>
                    <a:lnTo>
                      <a:pt x="1108" y="2328"/>
                    </a:lnTo>
                    <a:lnTo>
                      <a:pt x="1196" y="2388"/>
                    </a:lnTo>
                    <a:lnTo>
                      <a:pt x="1292" y="2420"/>
                    </a:lnTo>
                    <a:lnTo>
                      <a:pt x="1432" y="2452"/>
                    </a:lnTo>
                    <a:lnTo>
                      <a:pt x="1456" y="2452"/>
                    </a:lnTo>
                    <a:lnTo>
                      <a:pt x="0" y="2452"/>
                    </a:lnTo>
                    <a:close/>
                  </a:path>
                </a:pathLst>
              </a:custGeom>
              <a:solidFill>
                <a:schemeClr val="bg1"/>
              </a:solidFill>
              <a:ln w="9525">
                <a:solidFill>
                  <a:schemeClr val="tx1"/>
                </a:solidFill>
                <a:round/>
                <a:headEnd/>
                <a:tailEnd/>
              </a:ln>
            </p:spPr>
            <p:txBody>
              <a:bodyPr/>
              <a:lstStyle/>
              <a:p>
                <a:endParaRPr lang="en-US"/>
              </a:p>
            </p:txBody>
          </p:sp>
          <p:sp>
            <p:nvSpPr>
              <p:cNvPr id="14389" name="Rectangle 50"/>
              <p:cNvSpPr>
                <a:spLocks noChangeArrowheads="1"/>
              </p:cNvSpPr>
              <p:nvPr/>
            </p:nvSpPr>
            <p:spPr bwMode="auto">
              <a:xfrm>
                <a:off x="512" y="1468"/>
                <a:ext cx="3570" cy="2816"/>
              </a:xfrm>
              <a:prstGeom prst="rect">
                <a:avLst/>
              </a:prstGeom>
              <a:solidFill>
                <a:schemeClr val="bg1"/>
              </a:solidFill>
              <a:ln w="0">
                <a:solidFill>
                  <a:srgbClr val="FFFFFF"/>
                </a:solidFill>
                <a:miter lim="800000"/>
                <a:headEnd/>
                <a:tailEnd/>
              </a:ln>
            </p:spPr>
            <p:txBody>
              <a:bodyPr/>
              <a:lstStyle/>
              <a:p>
                <a:endParaRPr lang="en-US"/>
              </a:p>
            </p:txBody>
          </p:sp>
          <p:sp>
            <p:nvSpPr>
              <p:cNvPr id="14390" name="Line 51"/>
              <p:cNvSpPr>
                <a:spLocks noChangeShapeType="1"/>
              </p:cNvSpPr>
              <p:nvPr/>
            </p:nvSpPr>
            <p:spPr bwMode="auto">
              <a:xfrm>
                <a:off x="512" y="4284"/>
                <a:ext cx="3570" cy="1"/>
              </a:xfrm>
              <a:prstGeom prst="line">
                <a:avLst/>
              </a:prstGeom>
              <a:noFill/>
              <a:ln w="6350">
                <a:solidFill>
                  <a:srgbClr val="000000"/>
                </a:solidFill>
                <a:round/>
                <a:headEnd/>
                <a:tailEnd/>
              </a:ln>
            </p:spPr>
            <p:txBody>
              <a:bodyPr/>
              <a:lstStyle/>
              <a:p>
                <a:endParaRPr lang="en-US"/>
              </a:p>
            </p:txBody>
          </p:sp>
          <p:sp>
            <p:nvSpPr>
              <p:cNvPr id="14391" name="Line 52"/>
              <p:cNvSpPr>
                <a:spLocks noChangeShapeType="1"/>
              </p:cNvSpPr>
              <p:nvPr/>
            </p:nvSpPr>
            <p:spPr bwMode="auto">
              <a:xfrm>
                <a:off x="512" y="4284"/>
                <a:ext cx="3570" cy="1"/>
              </a:xfrm>
              <a:prstGeom prst="line">
                <a:avLst/>
              </a:prstGeom>
              <a:noFill/>
              <a:ln w="6350">
                <a:solidFill>
                  <a:srgbClr val="000000"/>
                </a:solidFill>
                <a:round/>
                <a:headEnd/>
                <a:tailEnd/>
              </a:ln>
            </p:spPr>
            <p:txBody>
              <a:bodyPr/>
              <a:lstStyle/>
              <a:p>
                <a:endParaRPr lang="en-US"/>
              </a:p>
            </p:txBody>
          </p:sp>
          <p:sp>
            <p:nvSpPr>
              <p:cNvPr id="14392" name="Line 53"/>
              <p:cNvSpPr>
                <a:spLocks noChangeShapeType="1"/>
              </p:cNvSpPr>
              <p:nvPr/>
            </p:nvSpPr>
            <p:spPr bwMode="auto">
              <a:xfrm>
                <a:off x="512" y="4284"/>
                <a:ext cx="3570" cy="1"/>
              </a:xfrm>
              <a:prstGeom prst="line">
                <a:avLst/>
              </a:prstGeom>
              <a:noFill/>
              <a:ln w="6350">
                <a:solidFill>
                  <a:srgbClr val="000000"/>
                </a:solidFill>
                <a:round/>
                <a:headEnd/>
                <a:tailEnd/>
              </a:ln>
            </p:spPr>
            <p:txBody>
              <a:bodyPr/>
              <a:lstStyle/>
              <a:p>
                <a:endParaRPr lang="en-US"/>
              </a:p>
            </p:txBody>
          </p:sp>
          <p:sp>
            <p:nvSpPr>
              <p:cNvPr id="14393" name="Freeform 54"/>
              <p:cNvSpPr>
                <a:spLocks/>
              </p:cNvSpPr>
              <p:nvPr/>
            </p:nvSpPr>
            <p:spPr bwMode="auto">
              <a:xfrm>
                <a:off x="512" y="1826"/>
                <a:ext cx="3570" cy="2458"/>
              </a:xfrm>
              <a:custGeom>
                <a:avLst/>
                <a:gdLst>
                  <a:gd name="T0" fmla="*/ 44 w 3570"/>
                  <a:gd name="T1" fmla="*/ 2458 h 2458"/>
                  <a:gd name="T2" fmla="*/ 132 w 3570"/>
                  <a:gd name="T3" fmla="*/ 2456 h 2458"/>
                  <a:gd name="T4" fmla="*/ 222 w 3570"/>
                  <a:gd name="T5" fmla="*/ 2456 h 2458"/>
                  <a:gd name="T6" fmla="*/ 312 w 3570"/>
                  <a:gd name="T7" fmla="*/ 2452 h 2458"/>
                  <a:gd name="T8" fmla="*/ 400 w 3570"/>
                  <a:gd name="T9" fmla="*/ 2442 h 2458"/>
                  <a:gd name="T10" fmla="*/ 490 w 3570"/>
                  <a:gd name="T11" fmla="*/ 2424 h 2458"/>
                  <a:gd name="T12" fmla="*/ 580 w 3570"/>
                  <a:gd name="T13" fmla="*/ 2388 h 2458"/>
                  <a:gd name="T14" fmla="*/ 668 w 3570"/>
                  <a:gd name="T15" fmla="*/ 2322 h 2458"/>
                  <a:gd name="T16" fmla="*/ 758 w 3570"/>
                  <a:gd name="T17" fmla="*/ 2210 h 2458"/>
                  <a:gd name="T18" fmla="*/ 848 w 3570"/>
                  <a:gd name="T19" fmla="*/ 2038 h 2458"/>
                  <a:gd name="T20" fmla="*/ 936 w 3570"/>
                  <a:gd name="T21" fmla="*/ 1794 h 2458"/>
                  <a:gd name="T22" fmla="*/ 1026 w 3570"/>
                  <a:gd name="T23" fmla="*/ 1478 h 2458"/>
                  <a:gd name="T24" fmla="*/ 1114 w 3570"/>
                  <a:gd name="T25" fmla="*/ 1106 h 2458"/>
                  <a:gd name="T26" fmla="*/ 1204 w 3570"/>
                  <a:gd name="T27" fmla="*/ 716 h 2458"/>
                  <a:gd name="T28" fmla="*/ 1294 w 3570"/>
                  <a:gd name="T29" fmla="*/ 366 h 2458"/>
                  <a:gd name="T30" fmla="*/ 1382 w 3570"/>
                  <a:gd name="T31" fmla="*/ 110 h 2458"/>
                  <a:gd name="T32" fmla="*/ 1472 w 3570"/>
                  <a:gd name="T33" fmla="*/ 0 h 2458"/>
                  <a:gd name="T34" fmla="*/ 1562 w 3570"/>
                  <a:gd name="T35" fmla="*/ 56 h 2458"/>
                  <a:gd name="T36" fmla="*/ 1650 w 3570"/>
                  <a:gd name="T37" fmla="*/ 268 h 2458"/>
                  <a:gd name="T38" fmla="*/ 1740 w 3570"/>
                  <a:gd name="T39" fmla="*/ 594 h 2458"/>
                  <a:gd name="T40" fmla="*/ 1828 w 3570"/>
                  <a:gd name="T41" fmla="*/ 976 h 2458"/>
                  <a:gd name="T42" fmla="*/ 1918 w 3570"/>
                  <a:gd name="T43" fmla="*/ 1360 h 2458"/>
                  <a:gd name="T44" fmla="*/ 2008 w 3570"/>
                  <a:gd name="T45" fmla="*/ 1698 h 2458"/>
                  <a:gd name="T46" fmla="*/ 2096 w 3570"/>
                  <a:gd name="T47" fmla="*/ 1966 h 2458"/>
                  <a:gd name="T48" fmla="*/ 2186 w 3570"/>
                  <a:gd name="T49" fmla="*/ 2162 h 2458"/>
                  <a:gd name="T50" fmla="*/ 2276 w 3570"/>
                  <a:gd name="T51" fmla="*/ 2292 h 2458"/>
                  <a:gd name="T52" fmla="*/ 2364 w 3570"/>
                  <a:gd name="T53" fmla="*/ 2370 h 2458"/>
                  <a:gd name="T54" fmla="*/ 2454 w 3570"/>
                  <a:gd name="T55" fmla="*/ 2414 h 2458"/>
                  <a:gd name="T56" fmla="*/ 2544 w 3570"/>
                  <a:gd name="T57" fmla="*/ 2438 h 2458"/>
                  <a:gd name="T58" fmla="*/ 2632 w 3570"/>
                  <a:gd name="T59" fmla="*/ 2450 h 2458"/>
                  <a:gd name="T60" fmla="*/ 2722 w 3570"/>
                  <a:gd name="T61" fmla="*/ 2454 h 2458"/>
                  <a:gd name="T62" fmla="*/ 2810 w 3570"/>
                  <a:gd name="T63" fmla="*/ 2456 h 2458"/>
                  <a:gd name="T64" fmla="*/ 2900 w 3570"/>
                  <a:gd name="T65" fmla="*/ 2458 h 2458"/>
                  <a:gd name="T66" fmla="*/ 2990 w 3570"/>
                  <a:gd name="T67" fmla="*/ 2458 h 2458"/>
                  <a:gd name="T68" fmla="*/ 3078 w 3570"/>
                  <a:gd name="T69" fmla="*/ 2458 h 2458"/>
                  <a:gd name="T70" fmla="*/ 3168 w 3570"/>
                  <a:gd name="T71" fmla="*/ 2458 h 2458"/>
                  <a:gd name="T72" fmla="*/ 3258 w 3570"/>
                  <a:gd name="T73" fmla="*/ 2458 h 2458"/>
                  <a:gd name="T74" fmla="*/ 3346 w 3570"/>
                  <a:gd name="T75" fmla="*/ 2458 h 2458"/>
                  <a:gd name="T76" fmla="*/ 3436 w 3570"/>
                  <a:gd name="T77" fmla="*/ 2458 h 2458"/>
                  <a:gd name="T78" fmla="*/ 3526 w 3570"/>
                  <a:gd name="T79" fmla="*/ 2458 h 24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70"/>
                  <a:gd name="T121" fmla="*/ 0 h 2458"/>
                  <a:gd name="T122" fmla="*/ 3570 w 3570"/>
                  <a:gd name="T123" fmla="*/ 2458 h 24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70" h="2458">
                    <a:moveTo>
                      <a:pt x="0" y="2458"/>
                    </a:moveTo>
                    <a:lnTo>
                      <a:pt x="44" y="2458"/>
                    </a:lnTo>
                    <a:lnTo>
                      <a:pt x="88" y="2458"/>
                    </a:lnTo>
                    <a:lnTo>
                      <a:pt x="132" y="2456"/>
                    </a:lnTo>
                    <a:lnTo>
                      <a:pt x="178" y="2456"/>
                    </a:lnTo>
                    <a:lnTo>
                      <a:pt x="222" y="2456"/>
                    </a:lnTo>
                    <a:lnTo>
                      <a:pt x="266" y="2454"/>
                    </a:lnTo>
                    <a:lnTo>
                      <a:pt x="312" y="2452"/>
                    </a:lnTo>
                    <a:lnTo>
                      <a:pt x="356" y="2448"/>
                    </a:lnTo>
                    <a:lnTo>
                      <a:pt x="400" y="2442"/>
                    </a:lnTo>
                    <a:lnTo>
                      <a:pt x="446" y="2436"/>
                    </a:lnTo>
                    <a:lnTo>
                      <a:pt x="490" y="2424"/>
                    </a:lnTo>
                    <a:lnTo>
                      <a:pt x="534" y="2408"/>
                    </a:lnTo>
                    <a:lnTo>
                      <a:pt x="580" y="2388"/>
                    </a:lnTo>
                    <a:lnTo>
                      <a:pt x="624" y="2360"/>
                    </a:lnTo>
                    <a:lnTo>
                      <a:pt x="668" y="2322"/>
                    </a:lnTo>
                    <a:lnTo>
                      <a:pt x="714" y="2274"/>
                    </a:lnTo>
                    <a:lnTo>
                      <a:pt x="758" y="2210"/>
                    </a:lnTo>
                    <a:lnTo>
                      <a:pt x="802" y="2134"/>
                    </a:lnTo>
                    <a:lnTo>
                      <a:pt x="848" y="2038"/>
                    </a:lnTo>
                    <a:lnTo>
                      <a:pt x="892" y="1926"/>
                    </a:lnTo>
                    <a:lnTo>
                      <a:pt x="936" y="1794"/>
                    </a:lnTo>
                    <a:lnTo>
                      <a:pt x="980" y="1644"/>
                    </a:lnTo>
                    <a:lnTo>
                      <a:pt x="1026" y="1478"/>
                    </a:lnTo>
                    <a:lnTo>
                      <a:pt x="1070" y="1296"/>
                    </a:lnTo>
                    <a:lnTo>
                      <a:pt x="1114" y="1106"/>
                    </a:lnTo>
                    <a:lnTo>
                      <a:pt x="1160" y="910"/>
                    </a:lnTo>
                    <a:lnTo>
                      <a:pt x="1204" y="716"/>
                    </a:lnTo>
                    <a:lnTo>
                      <a:pt x="1248" y="532"/>
                    </a:lnTo>
                    <a:lnTo>
                      <a:pt x="1294" y="366"/>
                    </a:lnTo>
                    <a:lnTo>
                      <a:pt x="1338" y="222"/>
                    </a:lnTo>
                    <a:lnTo>
                      <a:pt x="1382" y="110"/>
                    </a:lnTo>
                    <a:lnTo>
                      <a:pt x="1428" y="36"/>
                    </a:lnTo>
                    <a:lnTo>
                      <a:pt x="1472" y="0"/>
                    </a:lnTo>
                    <a:lnTo>
                      <a:pt x="1516" y="8"/>
                    </a:lnTo>
                    <a:lnTo>
                      <a:pt x="1562" y="56"/>
                    </a:lnTo>
                    <a:lnTo>
                      <a:pt x="1606" y="146"/>
                    </a:lnTo>
                    <a:lnTo>
                      <a:pt x="1650" y="268"/>
                    </a:lnTo>
                    <a:lnTo>
                      <a:pt x="1696" y="420"/>
                    </a:lnTo>
                    <a:lnTo>
                      <a:pt x="1740" y="594"/>
                    </a:lnTo>
                    <a:lnTo>
                      <a:pt x="1784" y="782"/>
                    </a:lnTo>
                    <a:lnTo>
                      <a:pt x="1828" y="976"/>
                    </a:lnTo>
                    <a:lnTo>
                      <a:pt x="1874" y="1172"/>
                    </a:lnTo>
                    <a:lnTo>
                      <a:pt x="1918" y="1360"/>
                    </a:lnTo>
                    <a:lnTo>
                      <a:pt x="1962" y="1536"/>
                    </a:lnTo>
                    <a:lnTo>
                      <a:pt x="2008" y="1698"/>
                    </a:lnTo>
                    <a:lnTo>
                      <a:pt x="2052" y="1842"/>
                    </a:lnTo>
                    <a:lnTo>
                      <a:pt x="2096" y="1966"/>
                    </a:lnTo>
                    <a:lnTo>
                      <a:pt x="2142" y="2074"/>
                    </a:lnTo>
                    <a:lnTo>
                      <a:pt x="2186" y="2162"/>
                    </a:lnTo>
                    <a:lnTo>
                      <a:pt x="2230" y="2234"/>
                    </a:lnTo>
                    <a:lnTo>
                      <a:pt x="2276" y="2292"/>
                    </a:lnTo>
                    <a:lnTo>
                      <a:pt x="2320" y="2336"/>
                    </a:lnTo>
                    <a:lnTo>
                      <a:pt x="2364" y="2370"/>
                    </a:lnTo>
                    <a:lnTo>
                      <a:pt x="2410" y="2396"/>
                    </a:lnTo>
                    <a:lnTo>
                      <a:pt x="2454" y="2414"/>
                    </a:lnTo>
                    <a:lnTo>
                      <a:pt x="2498" y="2428"/>
                    </a:lnTo>
                    <a:lnTo>
                      <a:pt x="2544" y="2438"/>
                    </a:lnTo>
                    <a:lnTo>
                      <a:pt x="2588" y="2444"/>
                    </a:lnTo>
                    <a:lnTo>
                      <a:pt x="2632" y="2450"/>
                    </a:lnTo>
                    <a:lnTo>
                      <a:pt x="2678" y="2452"/>
                    </a:lnTo>
                    <a:lnTo>
                      <a:pt x="2722" y="2454"/>
                    </a:lnTo>
                    <a:lnTo>
                      <a:pt x="2766" y="2456"/>
                    </a:lnTo>
                    <a:lnTo>
                      <a:pt x="2810" y="2456"/>
                    </a:lnTo>
                    <a:lnTo>
                      <a:pt x="2856" y="2456"/>
                    </a:lnTo>
                    <a:lnTo>
                      <a:pt x="2900" y="2458"/>
                    </a:lnTo>
                    <a:lnTo>
                      <a:pt x="2944" y="2458"/>
                    </a:lnTo>
                    <a:lnTo>
                      <a:pt x="2990" y="2458"/>
                    </a:lnTo>
                    <a:lnTo>
                      <a:pt x="3034" y="2458"/>
                    </a:lnTo>
                    <a:lnTo>
                      <a:pt x="3078" y="2458"/>
                    </a:lnTo>
                    <a:lnTo>
                      <a:pt x="3124" y="2458"/>
                    </a:lnTo>
                    <a:lnTo>
                      <a:pt x="3168" y="2458"/>
                    </a:lnTo>
                    <a:lnTo>
                      <a:pt x="3212" y="2458"/>
                    </a:lnTo>
                    <a:lnTo>
                      <a:pt x="3258" y="2458"/>
                    </a:lnTo>
                    <a:lnTo>
                      <a:pt x="3302" y="2458"/>
                    </a:lnTo>
                    <a:lnTo>
                      <a:pt x="3346" y="2458"/>
                    </a:lnTo>
                    <a:lnTo>
                      <a:pt x="3392" y="2458"/>
                    </a:lnTo>
                    <a:lnTo>
                      <a:pt x="3436" y="2458"/>
                    </a:lnTo>
                    <a:lnTo>
                      <a:pt x="3480" y="2458"/>
                    </a:lnTo>
                    <a:lnTo>
                      <a:pt x="3526" y="2458"/>
                    </a:lnTo>
                    <a:lnTo>
                      <a:pt x="3570" y="2458"/>
                    </a:lnTo>
                  </a:path>
                </a:pathLst>
              </a:custGeom>
              <a:solidFill>
                <a:schemeClr val="bg1"/>
              </a:solidFill>
              <a:ln w="25400">
                <a:solidFill>
                  <a:srgbClr val="000000"/>
                </a:solidFill>
                <a:round/>
                <a:headEnd/>
                <a:tailEnd/>
              </a:ln>
            </p:spPr>
            <p:txBody>
              <a:bodyPr/>
              <a:lstStyle/>
              <a:p>
                <a:endParaRPr lang="en-US"/>
              </a:p>
            </p:txBody>
          </p:sp>
          <p:sp>
            <p:nvSpPr>
              <p:cNvPr id="14394" name="Line 55"/>
              <p:cNvSpPr>
                <a:spLocks noChangeShapeType="1"/>
              </p:cNvSpPr>
              <p:nvPr/>
            </p:nvSpPr>
            <p:spPr bwMode="auto">
              <a:xfrm flipV="1">
                <a:off x="2004" y="1468"/>
                <a:ext cx="1" cy="2816"/>
              </a:xfrm>
              <a:prstGeom prst="line">
                <a:avLst/>
              </a:prstGeom>
              <a:noFill/>
              <a:ln w="25400">
                <a:solidFill>
                  <a:srgbClr val="000000"/>
                </a:solidFill>
                <a:round/>
                <a:headEnd/>
                <a:tailEnd/>
              </a:ln>
            </p:spPr>
            <p:txBody>
              <a:bodyPr/>
              <a:lstStyle/>
              <a:p>
                <a:endParaRPr lang="en-US"/>
              </a:p>
            </p:txBody>
          </p:sp>
        </p:grpSp>
      </p:grpSp>
      <p:sp>
        <p:nvSpPr>
          <p:cNvPr id="14383" name="Text Box 56"/>
          <p:cNvSpPr txBox="1">
            <a:spLocks noChangeArrowheads="1"/>
          </p:cNvSpPr>
          <p:nvPr/>
        </p:nvSpPr>
        <p:spPr bwMode="auto">
          <a:xfrm>
            <a:off x="7880350" y="723900"/>
            <a:ext cx="1376363" cy="641350"/>
          </a:xfrm>
          <a:prstGeom prst="rect">
            <a:avLst/>
          </a:prstGeom>
          <a:noFill/>
          <a:ln w="9525">
            <a:noFill/>
            <a:miter lim="800000"/>
            <a:headEnd/>
            <a:tailEnd/>
          </a:ln>
        </p:spPr>
        <p:txBody>
          <a:bodyPr wrap="none">
            <a:spAutoFit/>
          </a:bodyPr>
          <a:lstStyle/>
          <a:p>
            <a:pPr eaLnBrk="0" hangingPunct="0"/>
            <a:r>
              <a:rPr lang="en-US" sz="1800" b="0">
                <a:latin typeface="Arial Unicode MS" pitchFamily="34" charset="-128"/>
              </a:rPr>
              <a:t>neural state</a:t>
            </a:r>
          </a:p>
          <a:p>
            <a:pPr eaLnBrk="0" hangingPunct="0"/>
            <a:r>
              <a:rPr lang="en-US" sz="1800" b="0">
                <a:latin typeface="Arial Unicode MS" pitchFamily="34" charset="-128"/>
              </a:rPr>
              <a:t>equation</a:t>
            </a:r>
          </a:p>
        </p:txBody>
      </p:sp>
      <p:graphicFrame>
        <p:nvGraphicFramePr>
          <p:cNvPr id="14355" name="Object 57"/>
          <p:cNvGraphicFramePr>
            <a:graphicFrameLocks/>
          </p:cNvGraphicFramePr>
          <p:nvPr/>
        </p:nvGraphicFramePr>
        <p:xfrm>
          <a:off x="5243513" y="869950"/>
          <a:ext cx="2473325" cy="438150"/>
        </p:xfrm>
        <a:graphic>
          <a:graphicData uri="http://schemas.openxmlformats.org/presentationml/2006/ole">
            <mc:AlternateContent xmlns:mc="http://schemas.openxmlformats.org/markup-compatibility/2006">
              <mc:Choice xmlns:v="urn:schemas-microsoft-com:vml" Requires="v">
                <p:oleObj spid="_x0000_s15173" name="Equation" r:id="rId37" imgW="48349080" imgH="8128080" progId="">
                  <p:embed/>
                </p:oleObj>
              </mc:Choice>
              <mc:Fallback>
                <p:oleObj name="Equation" r:id="rId37" imgW="48349080" imgH="8128080" progId="">
                  <p:embed/>
                  <p:pic>
                    <p:nvPicPr>
                      <p:cNvPr id="0" name="Picture 127"/>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243513" y="869950"/>
                        <a:ext cx="2473325" cy="438150"/>
                      </a:xfrm>
                      <a:prstGeom prst="rect">
                        <a:avLst/>
                      </a:prstGeom>
                      <a:solidFill>
                        <a:srgbClr val="FFCC66"/>
                      </a:solidFill>
                      <a:ln>
                        <a:noFill/>
                      </a:ln>
                      <a:effectLst>
                        <a:outerShdw blurRad="63500" dist="107763" dir="18900000" algn="ctr" rotWithShape="0">
                          <a:srgbClr val="000000">
                            <a:alpha val="50000"/>
                          </a:srgbClr>
                        </a:outerShdw>
                      </a:effectLst>
                      <a:extLst>
                        <a:ext uri="{91240B29-F687-4f45-9708-019B960494DF}">
                          <a14:hiddenLine xmlns:a14="http://schemas.microsoft.com/office/drawing/2010/main" w="3175">
                            <a:solidFill>
                              <a:srgbClr val="000000"/>
                            </a:solidFill>
                            <a:miter lim="800000"/>
                            <a:headEnd/>
                            <a:tailEnd/>
                          </a14:hiddenLine>
                        </a:ext>
                      </a:extLst>
                    </p:spPr>
                  </p:pic>
                </p:oleObj>
              </mc:Fallback>
            </mc:AlternateContent>
          </a:graphicData>
        </a:graphic>
      </p:graphicFrame>
      <p:sp>
        <p:nvSpPr>
          <p:cNvPr id="14384" name="Line 58"/>
          <p:cNvSpPr>
            <a:spLocks noChangeShapeType="1"/>
          </p:cNvSpPr>
          <p:nvPr/>
        </p:nvSpPr>
        <p:spPr bwMode="auto">
          <a:xfrm>
            <a:off x="6475413" y="447675"/>
            <a:ext cx="0" cy="384175"/>
          </a:xfrm>
          <a:prstGeom prst="line">
            <a:avLst/>
          </a:prstGeom>
          <a:noFill/>
          <a:ln w="28575">
            <a:solidFill>
              <a:schemeClr val="tx1"/>
            </a:solidFill>
            <a:round/>
            <a:headEnd/>
            <a:tailEnd type="triangle" w="med" len="med"/>
          </a:ln>
        </p:spPr>
        <p:txBody>
          <a:bodyPr>
            <a:spAutoFit/>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2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8201">
                                            <p:txEl>
                                              <p:pRg st="1" end="1"/>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62820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282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62820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62820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28201">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3" grpId="0" animBg="1"/>
      <p:bldP spid="1628203" grpId="1" animBg="1"/>
      <p:bldP spid="1628204" grpId="0" animBg="1"/>
      <p:bldP spid="162820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69938" y="222250"/>
            <a:ext cx="8743950" cy="868363"/>
          </a:xfrm>
          <a:prstGeom prst="rect">
            <a:avLst/>
          </a:prstGeom>
          <a:noFill/>
          <a:ln w="9525">
            <a:noFill/>
            <a:miter lim="800000"/>
            <a:headEnd/>
            <a:tailEnd/>
          </a:ln>
        </p:spPr>
        <p:txBody>
          <a:bodyPr lIns="0" tIns="0" rIns="0" bIns="0" anchor="ctr"/>
          <a:lstStyle/>
          <a:p>
            <a:pPr algn="ctr"/>
            <a:r>
              <a:rPr lang="de-DE" sz="3200">
                <a:latin typeface="Arial Unicode MS" pitchFamily="34" charset="-128"/>
              </a:rPr>
              <a:t>Overview</a:t>
            </a:r>
          </a:p>
        </p:txBody>
      </p:sp>
      <p:sp>
        <p:nvSpPr>
          <p:cNvPr id="35843" name="Rectangle 3"/>
          <p:cNvSpPr>
            <a:spLocks noChangeArrowheads="1"/>
          </p:cNvSpPr>
          <p:nvPr/>
        </p:nvSpPr>
        <p:spPr bwMode="auto">
          <a:xfrm>
            <a:off x="822325" y="1250950"/>
            <a:ext cx="9136063" cy="5187950"/>
          </a:xfrm>
          <a:prstGeom prst="rect">
            <a:avLst/>
          </a:prstGeom>
          <a:noFill/>
          <a:ln w="9525">
            <a:noFill/>
            <a:miter lim="800000"/>
            <a:headEnd/>
            <a:tailEnd/>
          </a:ln>
        </p:spPr>
        <p:txBody>
          <a:bodyPr/>
          <a:lstStyle/>
          <a:p>
            <a:pPr marL="342900" indent="-342900">
              <a:spcBef>
                <a:spcPct val="80000"/>
              </a:spcBef>
              <a:buFontTx/>
              <a:buChar char="•"/>
            </a:pPr>
            <a:r>
              <a:rPr lang="de-DE" sz="2400" b="0" dirty="0" smtClean="0">
                <a:latin typeface="Arial Unicode MS" pitchFamily="34" charset="-128"/>
              </a:rPr>
              <a:t>Dynamic </a:t>
            </a:r>
            <a:r>
              <a:rPr lang="de-DE" sz="2400" b="0" dirty="0">
                <a:latin typeface="Arial Unicode MS" pitchFamily="34" charset="-128"/>
              </a:rPr>
              <a:t>causal models (DCMs)</a:t>
            </a:r>
          </a:p>
          <a:p>
            <a:pPr marL="742950" lvl="1" indent="-285750">
              <a:spcBef>
                <a:spcPct val="30000"/>
              </a:spcBef>
              <a:buFontTx/>
              <a:buChar char="–"/>
            </a:pPr>
            <a:r>
              <a:rPr lang="de-DE" sz="2000" b="0" dirty="0">
                <a:latin typeface="Arial Unicode MS" pitchFamily="34" charset="-128"/>
              </a:rPr>
              <a:t>Basic idea</a:t>
            </a:r>
          </a:p>
          <a:p>
            <a:pPr marL="742950" lvl="1" indent="-285750">
              <a:spcBef>
                <a:spcPct val="30000"/>
              </a:spcBef>
              <a:buFontTx/>
              <a:buChar char="–"/>
            </a:pPr>
            <a:r>
              <a:rPr lang="de-DE" sz="2000" b="0" dirty="0">
                <a:latin typeface="Arial Unicode MS" pitchFamily="34" charset="-128"/>
              </a:rPr>
              <a:t>Neural level</a:t>
            </a:r>
          </a:p>
          <a:p>
            <a:pPr marL="742950" lvl="1" indent="-285750">
              <a:spcBef>
                <a:spcPct val="30000"/>
              </a:spcBef>
              <a:buFontTx/>
              <a:buChar char="–"/>
            </a:pPr>
            <a:r>
              <a:rPr lang="de-DE" sz="2000" b="0" dirty="0">
                <a:latin typeface="Arial Unicode MS" pitchFamily="34" charset="-128"/>
              </a:rPr>
              <a:t>Hemodynamic level</a:t>
            </a:r>
          </a:p>
          <a:p>
            <a:pPr marL="742950" lvl="1" indent="-285750">
              <a:spcBef>
                <a:spcPct val="30000"/>
              </a:spcBef>
              <a:buFontTx/>
              <a:buChar char="–"/>
            </a:pPr>
            <a:r>
              <a:rPr lang="de-DE" sz="2000" b="0" dirty="0">
                <a:latin typeface="Arial Unicode MS" pitchFamily="34" charset="-128"/>
              </a:rPr>
              <a:t>Parameter estimation, priors &amp; inference</a:t>
            </a:r>
          </a:p>
          <a:p>
            <a:pPr marL="342900" indent="-342900">
              <a:spcBef>
                <a:spcPct val="80000"/>
              </a:spcBef>
              <a:buFontTx/>
              <a:buChar char="•"/>
            </a:pPr>
            <a:r>
              <a:rPr lang="de-DE" sz="2400" b="0" dirty="0">
                <a:latin typeface="Arial Unicode MS" pitchFamily="34" charset="-128"/>
              </a:rPr>
              <a:t>Applications of DCM to fMRI </a:t>
            </a:r>
            <a:r>
              <a:rPr lang="de-DE" sz="2400" b="0" dirty="0" smtClean="0">
                <a:latin typeface="Arial Unicode MS" pitchFamily="34" charset="-128"/>
              </a:rPr>
              <a:t>data</a:t>
            </a:r>
          </a:p>
          <a:p>
            <a:pPr marL="342900" indent="-342900">
              <a:spcBef>
                <a:spcPct val="80000"/>
              </a:spcBef>
            </a:pPr>
            <a:r>
              <a:rPr lang="de-DE" sz="2000" b="0" dirty="0" smtClean="0">
                <a:latin typeface="Arial Unicode MS" pitchFamily="34" charset="-128"/>
              </a:rPr>
              <a:t>     - Attention to Motion</a:t>
            </a:r>
          </a:p>
          <a:p>
            <a:pPr marL="342900" indent="-342900">
              <a:spcBef>
                <a:spcPct val="80000"/>
              </a:spcBef>
            </a:pPr>
            <a:r>
              <a:rPr lang="de-DE" sz="2000" b="0" dirty="0" smtClean="0">
                <a:latin typeface="Arial Unicode MS" pitchFamily="34" charset="-128"/>
              </a:rPr>
              <a:t>     - The Status Quo Bias</a:t>
            </a:r>
            <a:endParaRPr lang="de-DE" sz="2000" b="0" dirty="0">
              <a:latin typeface="Arial Unicode MS" pitchFamily="34" charset="-128"/>
            </a:endParaRPr>
          </a:p>
          <a:p>
            <a:pPr marL="742950" lvl="1" indent="-285750">
              <a:spcBef>
                <a:spcPct val="80000"/>
              </a:spcBef>
              <a:buFontTx/>
              <a:buChar char="–"/>
            </a:pPr>
            <a:endParaRPr lang="de-DE" sz="2000" b="0" dirty="0">
              <a:latin typeface="Arial Unicode MS"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sz="2800" b="1" dirty="0" smtClean="0">
                <a:latin typeface="Arial Unicode MS" pitchFamily="34" charset="-128"/>
                <a:ea typeface="Arial Unicode MS" pitchFamily="34" charset="-128"/>
                <a:cs typeface="Arial Unicode MS" pitchFamily="34" charset="-128"/>
              </a:rPr>
              <a:t>VB in a nutshell (mean-field approximation)</a:t>
            </a:r>
            <a:endParaRPr lang="en-US" sz="2800" b="1" dirty="0">
              <a:latin typeface="Arial Unicode MS" pitchFamily="34" charset="-128"/>
              <a:ea typeface="Arial Unicode MS" pitchFamily="34" charset="-128"/>
              <a:cs typeface="Arial Unicode MS" pitchFamily="34" charset="-128"/>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190283913"/>
              </p:ext>
            </p:extLst>
          </p:nvPr>
        </p:nvGraphicFramePr>
        <p:xfrm>
          <a:off x="4641850" y="2940050"/>
          <a:ext cx="4273550" cy="523875"/>
        </p:xfrm>
        <a:graphic>
          <a:graphicData uri="http://schemas.openxmlformats.org/presentationml/2006/ole">
            <mc:AlternateContent xmlns:mc="http://schemas.openxmlformats.org/markup-compatibility/2006">
              <mc:Choice xmlns:v="urn:schemas-microsoft-com:vml" Requires="v">
                <p:oleObj spid="_x0000_s418943" name="Equation" r:id="rId3" imgW="2070100" imgH="254000" progId="">
                  <p:embed/>
                </p:oleObj>
              </mc:Choice>
              <mc:Fallback>
                <p:oleObj name="Equation" r:id="rId3" imgW="2070100" imgH="254000"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850" y="2940050"/>
                        <a:ext cx="427355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66468" name="Content Placeholder 3"/>
          <p:cNvGraphicFramePr>
            <a:graphicFrameLocks noChangeAspect="1"/>
          </p:cNvGraphicFramePr>
          <p:nvPr>
            <p:extLst>
              <p:ext uri="{D42A27DB-BD31-4B8C-83A1-F6EECF244321}">
                <p14:modId xmlns:p14="http://schemas.microsoft.com/office/powerpoint/2010/main" val="86482534"/>
              </p:ext>
            </p:extLst>
          </p:nvPr>
        </p:nvGraphicFramePr>
        <p:xfrm>
          <a:off x="4010025" y="3759200"/>
          <a:ext cx="4810125" cy="1265238"/>
        </p:xfrm>
        <a:graphic>
          <a:graphicData uri="http://schemas.openxmlformats.org/presentationml/2006/ole">
            <mc:AlternateContent xmlns:mc="http://schemas.openxmlformats.org/markup-compatibility/2006">
              <mc:Choice xmlns:v="urn:schemas-microsoft-com:vml" Requires="v">
                <p:oleObj spid="_x0000_s418944" name="Equation" r:id="rId5" imgW="2603500" imgH="685800" progId="">
                  <p:embed/>
                </p:oleObj>
              </mc:Choice>
              <mc:Fallback>
                <p:oleObj name="Equation" r:id="rId5" imgW="2603500" imgH="6858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0025" y="3759200"/>
                        <a:ext cx="4810125" cy="1265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04155" y="5656527"/>
            <a:ext cx="8180615" cy="707886"/>
          </a:xfrm>
          <a:prstGeom prst="rect">
            <a:avLst/>
          </a:prstGeom>
          <a:noFill/>
        </p:spPr>
        <p:txBody>
          <a:bodyPr wrap="square" rtlCol="0">
            <a:spAutoFit/>
          </a:bodyPr>
          <a:lstStyle/>
          <a:p>
            <a:pPr marL="358775" indent="-358775"/>
            <a:r>
              <a:rPr lang="de-CH" sz="2000" b="0" dirty="0" smtClean="0">
                <a:solidFill>
                  <a:srgbClr val="000000"/>
                </a:solidFill>
                <a:sym typeface="Wingdings"/>
              </a:rPr>
              <a:t>  </a:t>
            </a:r>
            <a:r>
              <a:rPr lang="de-CH" sz="2000" b="0" dirty="0" smtClean="0">
                <a:solidFill>
                  <a:srgbClr val="000000"/>
                </a:solidFill>
              </a:rPr>
              <a:t>Iterative updating of sufficient statistics of approx. posteriors by gradient ascent.</a:t>
            </a:r>
            <a:endParaRPr lang="en-US" sz="2000" b="0" dirty="0">
              <a:solidFill>
                <a:srgbClr val="000000"/>
              </a:solidFill>
            </a:endParaRPr>
          </a:p>
        </p:txBody>
      </p:sp>
      <p:graphicFrame>
        <p:nvGraphicFramePr>
          <p:cNvPr id="11966470" name="Content Placeholder 3"/>
          <p:cNvGraphicFramePr>
            <a:graphicFrameLocks noChangeAspect="1"/>
          </p:cNvGraphicFramePr>
          <p:nvPr>
            <p:extLst>
              <p:ext uri="{D42A27DB-BD31-4B8C-83A1-F6EECF244321}">
                <p14:modId xmlns:p14="http://schemas.microsoft.com/office/powerpoint/2010/main" val="3854605276"/>
              </p:ext>
            </p:extLst>
          </p:nvPr>
        </p:nvGraphicFramePr>
        <p:xfrm>
          <a:off x="3616325" y="1492250"/>
          <a:ext cx="6483350" cy="1092200"/>
        </p:xfrm>
        <a:graphic>
          <a:graphicData uri="http://schemas.openxmlformats.org/presentationml/2006/ole">
            <mc:AlternateContent xmlns:mc="http://schemas.openxmlformats.org/markup-compatibility/2006">
              <mc:Choice xmlns:v="urn:schemas-microsoft-com:vml" Requires="v">
                <p:oleObj spid="_x0000_s418945" name="Equation" r:id="rId7" imgW="3467100" imgH="584200" progId="">
                  <p:embed/>
                </p:oleObj>
              </mc:Choice>
              <mc:Fallback>
                <p:oleObj name="Equation" r:id="rId7" imgW="3467100" imgH="5842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6325" y="1492250"/>
                        <a:ext cx="6483350"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609599" y="2993575"/>
            <a:ext cx="3080657" cy="400110"/>
          </a:xfrm>
          <a:prstGeom prst="rect">
            <a:avLst/>
          </a:prstGeom>
          <a:noFill/>
        </p:spPr>
        <p:txBody>
          <a:bodyPr wrap="square" rtlCol="0">
            <a:spAutoFit/>
          </a:bodyPr>
          <a:lstStyle/>
          <a:p>
            <a:r>
              <a:rPr lang="de-CH" sz="2000" b="0" dirty="0" smtClean="0">
                <a:solidFill>
                  <a:srgbClr val="000000"/>
                </a:solidFill>
                <a:sym typeface="Wingdings"/>
              </a:rPr>
              <a:t>  </a:t>
            </a:r>
            <a:r>
              <a:rPr lang="de-CH" sz="2000" b="0" dirty="0" smtClean="0">
                <a:solidFill>
                  <a:srgbClr val="000000"/>
                </a:solidFill>
              </a:rPr>
              <a:t>Mean field approx.</a:t>
            </a:r>
            <a:endParaRPr lang="en-US" sz="2000" b="0" dirty="0">
              <a:solidFill>
                <a:srgbClr val="000000"/>
              </a:solidFill>
            </a:endParaRPr>
          </a:p>
        </p:txBody>
      </p:sp>
      <p:sp>
        <p:nvSpPr>
          <p:cNvPr id="10" name="TextBox 9"/>
          <p:cNvSpPr txBox="1"/>
          <p:nvPr/>
        </p:nvSpPr>
        <p:spPr>
          <a:xfrm>
            <a:off x="598714" y="1464129"/>
            <a:ext cx="3080657" cy="1015663"/>
          </a:xfrm>
          <a:prstGeom prst="rect">
            <a:avLst/>
          </a:prstGeom>
          <a:noFill/>
        </p:spPr>
        <p:txBody>
          <a:bodyPr wrap="square" rtlCol="0">
            <a:spAutoFit/>
          </a:bodyPr>
          <a:lstStyle/>
          <a:p>
            <a:pPr marL="358775" indent="-358775"/>
            <a:r>
              <a:rPr lang="de-CH" sz="2000" b="0" dirty="0" smtClean="0">
                <a:solidFill>
                  <a:srgbClr val="000000"/>
                </a:solidFill>
                <a:sym typeface="Wingdings"/>
              </a:rPr>
              <a:t>  Neg. f</a:t>
            </a:r>
            <a:r>
              <a:rPr lang="de-CH" sz="2000" b="0" dirty="0" smtClean="0">
                <a:solidFill>
                  <a:srgbClr val="000000"/>
                </a:solidFill>
              </a:rPr>
              <a:t>ree-energy approx. to model evidence.</a:t>
            </a:r>
            <a:endParaRPr lang="en-US" sz="2000" b="0" dirty="0">
              <a:solidFill>
                <a:srgbClr val="000000"/>
              </a:solidFill>
            </a:endParaRPr>
          </a:p>
        </p:txBody>
      </p:sp>
      <p:sp>
        <p:nvSpPr>
          <p:cNvPr id="11" name="TextBox 10"/>
          <p:cNvSpPr txBox="1"/>
          <p:nvPr/>
        </p:nvSpPr>
        <p:spPr>
          <a:xfrm>
            <a:off x="604152" y="3755571"/>
            <a:ext cx="3080657" cy="1631216"/>
          </a:xfrm>
          <a:prstGeom prst="rect">
            <a:avLst/>
          </a:prstGeom>
          <a:noFill/>
        </p:spPr>
        <p:txBody>
          <a:bodyPr wrap="square" rtlCol="0">
            <a:spAutoFit/>
          </a:bodyPr>
          <a:lstStyle/>
          <a:p>
            <a:pPr marL="358775" indent="-358775"/>
            <a:r>
              <a:rPr lang="de-CH" sz="2000" b="0" dirty="0" smtClean="0">
                <a:solidFill>
                  <a:srgbClr val="000000"/>
                </a:solidFill>
                <a:sym typeface="Wingdings"/>
              </a:rPr>
              <a:t>  Maximise neg. free energy  wrt. q = m</a:t>
            </a:r>
            <a:r>
              <a:rPr lang="de-CH" sz="2000" b="0" dirty="0" smtClean="0">
                <a:solidFill>
                  <a:srgbClr val="000000"/>
                </a:solidFill>
              </a:rPr>
              <a:t>inimise divergence,</a:t>
            </a:r>
          </a:p>
          <a:p>
            <a:pPr marL="358775" indent="-358775"/>
            <a:r>
              <a:rPr lang="en-US" sz="2000" b="0" dirty="0" smtClean="0">
                <a:solidFill>
                  <a:srgbClr val="000000"/>
                </a:solidFill>
              </a:rPr>
              <a:t>	by </a:t>
            </a:r>
            <a:r>
              <a:rPr lang="en-US" sz="2000" b="0" dirty="0" err="1" smtClean="0">
                <a:solidFill>
                  <a:srgbClr val="000000"/>
                </a:solidFill>
              </a:rPr>
              <a:t>maximising</a:t>
            </a:r>
            <a:r>
              <a:rPr lang="en-US" sz="2000" b="0" dirty="0" smtClean="0">
                <a:solidFill>
                  <a:srgbClr val="000000"/>
                </a:solidFill>
              </a:rPr>
              <a:t> </a:t>
            </a:r>
            <a:r>
              <a:rPr lang="en-US" sz="2000" b="0" dirty="0" err="1" smtClean="0">
                <a:solidFill>
                  <a:srgbClr val="000000"/>
                </a:solidFill>
              </a:rPr>
              <a:t>variational</a:t>
            </a:r>
            <a:r>
              <a:rPr lang="en-US" sz="2000" b="0" dirty="0" smtClean="0">
                <a:solidFill>
                  <a:srgbClr val="000000"/>
                </a:solidFill>
              </a:rPr>
              <a:t> energies</a:t>
            </a:r>
            <a:endParaRPr lang="en-US" sz="2000" b="0" dirty="0">
              <a:solidFill>
                <a:srgbClr val="000000"/>
              </a:solidFill>
            </a:endParaRPr>
          </a:p>
        </p:txBody>
      </p:sp>
    </p:spTree>
    <p:extLst>
      <p:ext uri="{BB962C8B-B14F-4D97-AF65-F5344CB8AC3E}">
        <p14:creationId xmlns:p14="http://schemas.microsoft.com/office/powerpoint/2010/main" val="34442014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440217" y="176702"/>
            <a:ext cx="8743950" cy="792162"/>
          </a:xfrm>
          <a:prstGeom prst="rect">
            <a:avLst/>
          </a:prstGeom>
          <a:noFill/>
          <a:ln w="9525">
            <a:noFill/>
            <a:miter lim="800000"/>
            <a:headEnd/>
            <a:tailEnd/>
          </a:ln>
        </p:spPr>
        <p:txBody>
          <a:bodyPr anchor="ctr"/>
          <a:lstStyle/>
          <a:p>
            <a:r>
              <a:rPr lang="en-GB" sz="2800" b="0" dirty="0"/>
              <a:t>Bayesian </a:t>
            </a:r>
            <a:r>
              <a:rPr lang="en-GB" sz="2800" b="0" dirty="0" smtClean="0"/>
              <a:t>Inversion</a:t>
            </a:r>
            <a:endParaRPr lang="en-US" sz="2800" b="0" dirty="0"/>
          </a:p>
        </p:txBody>
      </p:sp>
      <p:cxnSp>
        <p:nvCxnSpPr>
          <p:cNvPr id="91148" name="AutoShape 12"/>
          <p:cNvCxnSpPr>
            <a:cxnSpLocks noChangeShapeType="1"/>
            <a:stCxn id="91152" idx="2"/>
            <a:endCxn id="91154" idx="1"/>
          </p:cNvCxnSpPr>
          <p:nvPr/>
        </p:nvCxnSpPr>
        <p:spPr bwMode="auto">
          <a:xfrm rot="16200000" flipH="1">
            <a:off x="1936464" y="1747132"/>
            <a:ext cx="998637" cy="1088551"/>
          </a:xfrm>
          <a:prstGeom prst="curvedConnector2">
            <a:avLst/>
          </a:prstGeom>
          <a:noFill/>
          <a:ln w="38100">
            <a:solidFill>
              <a:schemeClr val="tx1"/>
            </a:solidFill>
            <a:round/>
            <a:headEnd/>
            <a:tailEnd type="triangle" w="med" len="med"/>
          </a:ln>
        </p:spPr>
      </p:cxnSp>
      <p:cxnSp>
        <p:nvCxnSpPr>
          <p:cNvPr id="91149" name="AutoShape 13"/>
          <p:cNvCxnSpPr>
            <a:cxnSpLocks noChangeShapeType="1"/>
            <a:stCxn id="91153" idx="2"/>
            <a:endCxn id="91154" idx="3"/>
          </p:cNvCxnSpPr>
          <p:nvPr/>
        </p:nvCxnSpPr>
        <p:spPr bwMode="auto">
          <a:xfrm rot="5400000">
            <a:off x="6809473" y="1916700"/>
            <a:ext cx="938114" cy="809940"/>
          </a:xfrm>
          <a:prstGeom prst="curvedConnector2">
            <a:avLst/>
          </a:prstGeom>
          <a:noFill/>
          <a:ln w="38100">
            <a:solidFill>
              <a:schemeClr val="tx1"/>
            </a:solidFill>
            <a:round/>
            <a:headEnd/>
            <a:tailEnd type="triangle" w="med" len="med"/>
          </a:ln>
        </p:spPr>
      </p:cxnSp>
      <p:sp>
        <p:nvSpPr>
          <p:cNvPr id="91152" name="Rectangle 16"/>
          <p:cNvSpPr>
            <a:spLocks noChangeArrowheads="1"/>
          </p:cNvSpPr>
          <p:nvPr/>
        </p:nvSpPr>
        <p:spPr bwMode="auto">
          <a:xfrm>
            <a:off x="1008092" y="1484313"/>
            <a:ext cx="1766830" cy="307777"/>
          </a:xfrm>
          <a:prstGeom prst="rect">
            <a:avLst/>
          </a:prstGeom>
          <a:noFill/>
          <a:ln w="9525" algn="ctr">
            <a:noFill/>
            <a:miter lim="800000"/>
            <a:headEnd/>
            <a:tailEnd/>
          </a:ln>
        </p:spPr>
        <p:txBody>
          <a:bodyPr wrap="none">
            <a:spAutoFit/>
          </a:bodyPr>
          <a:lstStyle/>
          <a:p>
            <a:pPr algn="ctr"/>
            <a:r>
              <a:rPr lang="de-DE" b="0" dirty="0" smtClean="0"/>
              <a:t>Regional responses</a:t>
            </a:r>
            <a:endParaRPr lang="en-GB" b="0" dirty="0"/>
          </a:p>
        </p:txBody>
      </p:sp>
      <p:sp>
        <p:nvSpPr>
          <p:cNvPr id="91153" name="Rectangle 17"/>
          <p:cNvSpPr>
            <a:spLocks noChangeArrowheads="1"/>
          </p:cNvSpPr>
          <p:nvPr/>
        </p:nvSpPr>
        <p:spPr bwMode="auto">
          <a:xfrm>
            <a:off x="5838825" y="1268413"/>
            <a:ext cx="3689350" cy="584200"/>
          </a:xfrm>
          <a:prstGeom prst="rect">
            <a:avLst/>
          </a:prstGeom>
          <a:noFill/>
          <a:ln w="9525" algn="ctr">
            <a:noFill/>
            <a:miter lim="800000"/>
            <a:headEnd/>
            <a:tailEnd/>
          </a:ln>
        </p:spPr>
        <p:txBody>
          <a:bodyPr wrap="none">
            <a:spAutoFit/>
          </a:bodyPr>
          <a:lstStyle/>
          <a:p>
            <a:pPr algn="ctr" eaLnBrk="0" hangingPunct="0"/>
            <a:r>
              <a:rPr lang="de-DE" b="0"/>
              <a:t>Specify generative forward model </a:t>
            </a:r>
          </a:p>
          <a:p>
            <a:pPr algn="ctr" eaLnBrk="0" hangingPunct="0"/>
            <a:r>
              <a:rPr lang="de-DE" b="0"/>
              <a:t>(with prior distributions of parameters) </a:t>
            </a:r>
          </a:p>
        </p:txBody>
      </p:sp>
      <p:sp>
        <p:nvSpPr>
          <p:cNvPr id="91154" name="Rectangle 18"/>
          <p:cNvSpPr>
            <a:spLocks noChangeArrowheads="1"/>
          </p:cNvSpPr>
          <p:nvPr/>
        </p:nvSpPr>
        <p:spPr bwMode="auto">
          <a:xfrm>
            <a:off x="2980058" y="2636838"/>
            <a:ext cx="3893502" cy="307777"/>
          </a:xfrm>
          <a:prstGeom prst="rect">
            <a:avLst/>
          </a:prstGeom>
          <a:solidFill>
            <a:srgbClr val="FF6600">
              <a:alpha val="45097"/>
            </a:srgbClr>
          </a:solidFill>
          <a:ln w="9525" algn="ctr">
            <a:noFill/>
            <a:miter lim="800000"/>
            <a:headEnd/>
            <a:tailEnd/>
          </a:ln>
        </p:spPr>
        <p:txBody>
          <a:bodyPr wrap="none">
            <a:spAutoFit/>
          </a:bodyPr>
          <a:lstStyle/>
          <a:p>
            <a:pPr algn="ctr" eaLnBrk="0" hangingPunct="0"/>
            <a:r>
              <a:rPr lang="de-DE" b="0" dirty="0" smtClean="0"/>
              <a:t>Variational Expectation-Maximization </a:t>
            </a:r>
            <a:r>
              <a:rPr lang="de-DE" b="0" dirty="0"/>
              <a:t>algorithm</a:t>
            </a:r>
            <a:endParaRPr lang="en-GB" b="0" dirty="0"/>
          </a:p>
        </p:txBody>
      </p:sp>
      <p:sp>
        <p:nvSpPr>
          <p:cNvPr id="91155" name="Rectangle 19"/>
          <p:cNvSpPr>
            <a:spLocks noChangeArrowheads="1"/>
          </p:cNvSpPr>
          <p:nvPr/>
        </p:nvSpPr>
        <p:spPr bwMode="auto">
          <a:xfrm>
            <a:off x="1814513" y="3113088"/>
            <a:ext cx="1954212" cy="338137"/>
          </a:xfrm>
          <a:prstGeom prst="rect">
            <a:avLst/>
          </a:prstGeom>
          <a:noFill/>
          <a:ln w="9525" algn="ctr">
            <a:noFill/>
            <a:miter lim="800000"/>
            <a:headEnd/>
            <a:tailEnd/>
          </a:ln>
        </p:spPr>
        <p:txBody>
          <a:bodyPr wrap="none">
            <a:spAutoFit/>
          </a:bodyPr>
          <a:lstStyle/>
          <a:p>
            <a:pPr algn="ctr" eaLnBrk="0" hangingPunct="0"/>
            <a:r>
              <a:rPr lang="de-DE" b="0" u="sng"/>
              <a:t>Iterative procedure:</a:t>
            </a:r>
          </a:p>
        </p:txBody>
      </p:sp>
      <p:sp>
        <p:nvSpPr>
          <p:cNvPr id="91156" name="Rectangle 20"/>
          <p:cNvSpPr>
            <a:spLocks noChangeArrowheads="1"/>
          </p:cNvSpPr>
          <p:nvPr/>
        </p:nvSpPr>
        <p:spPr bwMode="auto">
          <a:xfrm>
            <a:off x="4171950" y="3140075"/>
            <a:ext cx="3768725" cy="1323975"/>
          </a:xfrm>
          <a:prstGeom prst="rect">
            <a:avLst/>
          </a:prstGeom>
          <a:noFill/>
          <a:ln w="9525" algn="ctr">
            <a:noFill/>
            <a:miter lim="800000"/>
            <a:headEnd/>
            <a:tailEnd/>
          </a:ln>
        </p:spPr>
        <p:txBody>
          <a:bodyPr wrap="none">
            <a:spAutoFit/>
          </a:bodyPr>
          <a:lstStyle/>
          <a:p>
            <a:pPr marL="342900" indent="-342900" eaLnBrk="0" hangingPunct="0">
              <a:buFontTx/>
              <a:buAutoNum type="arabicPeriod"/>
            </a:pPr>
            <a:r>
              <a:rPr lang="de-DE" b="0"/>
              <a:t>Compute model response using</a:t>
            </a:r>
            <a:br>
              <a:rPr lang="de-DE" b="0"/>
            </a:br>
            <a:r>
              <a:rPr lang="de-DE" b="0"/>
              <a:t> current set of parameters</a:t>
            </a:r>
          </a:p>
          <a:p>
            <a:pPr marL="342900" indent="-342900" eaLnBrk="0" hangingPunct="0">
              <a:buFontTx/>
              <a:buAutoNum type="arabicPeriod"/>
            </a:pPr>
            <a:r>
              <a:rPr lang="de-DE" b="0"/>
              <a:t>Compare model response with data</a:t>
            </a:r>
          </a:p>
          <a:p>
            <a:pPr marL="342900" indent="-342900" eaLnBrk="0" hangingPunct="0">
              <a:buFontTx/>
              <a:buAutoNum type="arabicPeriod"/>
            </a:pPr>
            <a:r>
              <a:rPr lang="de-DE" b="0"/>
              <a:t>Improve parameters, if possible</a:t>
            </a:r>
          </a:p>
          <a:p>
            <a:pPr marL="342900" indent="-342900" eaLnBrk="0" hangingPunct="0">
              <a:buFontTx/>
              <a:buAutoNum type="arabicPeriod"/>
            </a:pPr>
            <a:endParaRPr lang="de-DE" b="0"/>
          </a:p>
        </p:txBody>
      </p:sp>
      <p:sp>
        <p:nvSpPr>
          <p:cNvPr id="91159" name="Rectangle 23"/>
          <p:cNvSpPr>
            <a:spLocks noChangeArrowheads="1"/>
          </p:cNvSpPr>
          <p:nvPr/>
        </p:nvSpPr>
        <p:spPr bwMode="auto">
          <a:xfrm>
            <a:off x="2552700" y="5157788"/>
            <a:ext cx="4721225" cy="830997"/>
          </a:xfrm>
          <a:prstGeom prst="rect">
            <a:avLst/>
          </a:prstGeom>
          <a:solidFill>
            <a:srgbClr val="99FF33">
              <a:alpha val="50195"/>
            </a:srgbClr>
          </a:solidFill>
          <a:ln w="9525" algn="ctr">
            <a:noFill/>
            <a:miter lim="800000"/>
            <a:headEnd/>
            <a:tailEnd/>
          </a:ln>
        </p:spPr>
        <p:txBody>
          <a:bodyPr>
            <a:spAutoFit/>
          </a:bodyPr>
          <a:lstStyle/>
          <a:p>
            <a:pPr marL="342900" indent="-342900" eaLnBrk="0" hangingPunct="0">
              <a:buFontTx/>
              <a:buAutoNum type="arabicPeriod"/>
            </a:pPr>
            <a:r>
              <a:rPr lang="de-DE" sz="1600" dirty="0">
                <a:solidFill>
                  <a:srgbClr val="FF0000"/>
                </a:solidFill>
              </a:rPr>
              <a:t>Posterior distributions of parameters</a:t>
            </a:r>
            <a:br>
              <a:rPr lang="de-DE" sz="1600" dirty="0">
                <a:solidFill>
                  <a:srgbClr val="FF0000"/>
                </a:solidFill>
              </a:rPr>
            </a:br>
            <a:endParaRPr lang="de-DE" sz="1600" dirty="0">
              <a:solidFill>
                <a:srgbClr val="FF0000"/>
              </a:solidFill>
            </a:endParaRPr>
          </a:p>
          <a:p>
            <a:pPr marL="342900" indent="-342900" eaLnBrk="0" hangingPunct="0">
              <a:buFontTx/>
              <a:buAutoNum type="arabicPeriod"/>
            </a:pPr>
            <a:r>
              <a:rPr lang="de-DE" sz="1600" dirty="0">
                <a:solidFill>
                  <a:srgbClr val="FF0000"/>
                </a:solidFill>
              </a:rPr>
              <a:t>Model evidence </a:t>
            </a:r>
          </a:p>
        </p:txBody>
      </p:sp>
      <p:sp>
        <p:nvSpPr>
          <p:cNvPr id="91161" name="Rectangle 25"/>
          <p:cNvSpPr>
            <a:spLocks noChangeArrowheads="1"/>
          </p:cNvSpPr>
          <p:nvPr/>
        </p:nvSpPr>
        <p:spPr bwMode="auto">
          <a:xfrm>
            <a:off x="1498600" y="2997200"/>
            <a:ext cx="7534275" cy="1366838"/>
          </a:xfrm>
          <a:prstGeom prst="rect">
            <a:avLst/>
          </a:prstGeom>
          <a:noFill/>
          <a:ln w="9525" algn="ctr">
            <a:solidFill>
              <a:schemeClr val="tx1"/>
            </a:solidFill>
            <a:miter lim="800000"/>
            <a:headEnd/>
            <a:tailEnd/>
          </a:ln>
        </p:spPr>
        <p:txBody>
          <a:bodyPr wrap="none" anchor="ctr"/>
          <a:lstStyle/>
          <a:p>
            <a:pPr algn="ctr"/>
            <a:endParaRPr lang="en-GB" b="0"/>
          </a:p>
        </p:txBody>
      </p:sp>
      <p:cxnSp>
        <p:nvCxnSpPr>
          <p:cNvPr id="91162" name="AutoShape 26"/>
          <p:cNvCxnSpPr>
            <a:cxnSpLocks noChangeShapeType="1"/>
          </p:cNvCxnSpPr>
          <p:nvPr/>
        </p:nvCxnSpPr>
        <p:spPr bwMode="auto">
          <a:xfrm rot="5400000">
            <a:off x="4298156" y="4796632"/>
            <a:ext cx="720725" cy="1588"/>
          </a:xfrm>
          <a:prstGeom prst="curvedConnector3">
            <a:avLst>
              <a:gd name="adj1" fmla="val 50000"/>
            </a:avLst>
          </a:prstGeom>
          <a:noFill/>
          <a:ln w="38100">
            <a:solidFill>
              <a:schemeClr val="tx1"/>
            </a:solidFill>
            <a:round/>
            <a:headEnd/>
            <a:tailEnd type="triangle" w="med" len="med"/>
          </a:ln>
        </p:spPr>
      </p:cxnSp>
      <p:graphicFrame>
        <p:nvGraphicFramePr>
          <p:cNvPr id="132100" name="Object 4"/>
          <p:cNvGraphicFramePr>
            <a:graphicFrameLocks noChangeAspect="1"/>
          </p:cNvGraphicFramePr>
          <p:nvPr/>
        </p:nvGraphicFramePr>
        <p:xfrm>
          <a:off x="7302500" y="5734050"/>
          <a:ext cx="1139825" cy="379413"/>
        </p:xfrm>
        <a:graphic>
          <a:graphicData uri="http://schemas.openxmlformats.org/presentationml/2006/ole">
            <mc:AlternateContent xmlns:mc="http://schemas.openxmlformats.org/markup-compatibility/2006">
              <mc:Choice xmlns:v="urn:schemas-microsoft-com:vml" Requires="v">
                <p:oleObj spid="_x0000_s442454" name="Equation" r:id="rId4" imgW="533160" imgH="203040" progId="Equation.3">
                  <p:embed/>
                </p:oleObj>
              </mc:Choice>
              <mc:Fallback>
                <p:oleObj name="Equation" r:id="rId4" imgW="53316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00" y="5734050"/>
                        <a:ext cx="113982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146" name="Object 50"/>
          <p:cNvGraphicFramePr>
            <a:graphicFrameLocks noChangeAspect="1"/>
          </p:cNvGraphicFramePr>
          <p:nvPr/>
        </p:nvGraphicFramePr>
        <p:xfrm>
          <a:off x="7302500" y="5168900"/>
          <a:ext cx="1431925" cy="384175"/>
        </p:xfrm>
        <a:graphic>
          <a:graphicData uri="http://schemas.openxmlformats.org/presentationml/2006/ole">
            <mc:AlternateContent xmlns:mc="http://schemas.openxmlformats.org/markup-compatibility/2006">
              <mc:Choice xmlns:v="urn:schemas-microsoft-com:vml" Requires="v">
                <p:oleObj spid="_x0000_s442455" name="Equation" r:id="rId6" imgW="672840" imgH="203040" progId="Equation.3">
                  <p:embed/>
                </p:oleObj>
              </mc:Choice>
              <mc:Fallback>
                <p:oleObj name="Equation" r:id="rId6" imgW="672840" imgH="203040" progId="Equation.3">
                  <p:embed/>
                  <p:pic>
                    <p:nvPicPr>
                      <p:cNvPr id="0" name="Object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2500" y="5168900"/>
                        <a:ext cx="14319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1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1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115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115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115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11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11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21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2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2" grpId="0"/>
      <p:bldP spid="91153" grpId="0"/>
      <p:bldP spid="91154" grpId="0" animBg="1"/>
      <p:bldP spid="91155" grpId="0"/>
      <p:bldP spid="91159" grpId="0" animBg="1"/>
      <p:bldP spid="9116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319088" y="1527175"/>
            <a:ext cx="9648825" cy="4752975"/>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b="0" dirty="0" smtClean="0">
                <a:latin typeface="Arial Unicode MS" pitchFamily="34" charset="-128"/>
                <a:cs typeface="Arial" charset="0"/>
              </a:rPr>
              <a:t>Gaussian </a:t>
            </a:r>
            <a:r>
              <a:rPr lang="en-GB" sz="2400" b="0" dirty="0">
                <a:latin typeface="Arial Unicode MS" pitchFamily="34" charset="-128"/>
              </a:rPr>
              <a:t>assumptions about the posterior distributions of the parameters</a:t>
            </a:r>
          </a:p>
          <a:p>
            <a:pPr marL="342900" indent="-342900">
              <a:lnSpc>
                <a:spcPct val="90000"/>
              </a:lnSpc>
              <a:spcBef>
                <a:spcPct val="50000"/>
              </a:spcBef>
              <a:buFontTx/>
              <a:buChar char="•"/>
            </a:pPr>
            <a:r>
              <a:rPr lang="de-CH" sz="2400" b="0" dirty="0" smtClean="0">
                <a:latin typeface="Arial Unicode MS" pitchFamily="34" charset="-128"/>
              </a:rPr>
              <a:t>posterior</a:t>
            </a:r>
            <a:r>
              <a:rPr lang="en-US" sz="2400" b="0" dirty="0" smtClean="0">
                <a:latin typeface="Arial Unicode MS" pitchFamily="34" charset="-128"/>
                <a:cs typeface="Arial" charset="0"/>
              </a:rPr>
              <a:t> </a:t>
            </a:r>
            <a:r>
              <a:rPr lang="en-US" sz="2400" b="0" dirty="0">
                <a:latin typeface="Arial Unicode MS" pitchFamily="34" charset="-128"/>
                <a:cs typeface="Arial" charset="0"/>
              </a:rPr>
              <a:t>probability that a certain parameter (or contrast of </a:t>
            </a:r>
            <a:r>
              <a:rPr lang="en-US" sz="2400" b="0" dirty="0" smtClean="0">
                <a:latin typeface="Arial Unicode MS" pitchFamily="34" charset="-128"/>
                <a:cs typeface="Arial" charset="0"/>
              </a:rPr>
              <a:t>parameters) </a:t>
            </a:r>
            <a:r>
              <a:rPr lang="en-US" sz="2400" b="0" dirty="0">
                <a:latin typeface="Arial Unicode MS" pitchFamily="34" charset="-128"/>
                <a:cs typeface="Arial" charset="0"/>
              </a:rPr>
              <a:t>is above a chosen threshold </a:t>
            </a:r>
            <a:r>
              <a:rPr lang="el-GR" sz="2400" b="0" i="1" dirty="0" smtClean="0">
                <a:latin typeface="Times New Roman" pitchFamily="18" charset="0"/>
                <a:cs typeface="Times New Roman" pitchFamily="18" charset="0"/>
              </a:rPr>
              <a:t>γ</a:t>
            </a:r>
            <a:r>
              <a:rPr lang="en-GB" sz="2400" b="0" dirty="0" smtClean="0">
                <a:latin typeface="Arial Unicode MS" pitchFamily="34" charset="-128"/>
                <a:cs typeface="Arial" charset="0"/>
              </a:rPr>
              <a:t>:</a:t>
            </a:r>
            <a:endParaRPr lang="en-GB" sz="2400" b="0" dirty="0">
              <a:latin typeface="Arial Unicode MS" pitchFamily="34" charset="-128"/>
              <a:cs typeface="Arial" charset="0"/>
            </a:endParaRPr>
          </a:p>
          <a:p>
            <a:pPr marL="342900" indent="-342900">
              <a:lnSpc>
                <a:spcPct val="90000"/>
              </a:lnSpc>
              <a:spcBef>
                <a:spcPct val="50000"/>
              </a:spcBef>
              <a:buFontTx/>
              <a:buChar char="•"/>
            </a:pPr>
            <a:r>
              <a:rPr lang="en-GB" sz="2400" b="0" dirty="0" smtClean="0">
                <a:latin typeface="Arial Unicode MS" pitchFamily="34" charset="-128"/>
                <a:cs typeface="Times New Roman" pitchFamily="18" charset="0"/>
              </a:rPr>
              <a:t>By </a:t>
            </a:r>
            <a:r>
              <a:rPr lang="en-GB" sz="2400" b="0" dirty="0">
                <a:latin typeface="Arial Unicode MS" pitchFamily="34" charset="-128"/>
                <a:cs typeface="Times New Roman" pitchFamily="18" charset="0"/>
              </a:rPr>
              <a:t>default, </a:t>
            </a:r>
            <a:r>
              <a:rPr lang="el-GR" sz="2400" b="0" i="1" dirty="0" smtClean="0">
                <a:latin typeface="Times New Roman" pitchFamily="18" charset="0"/>
                <a:cs typeface="Times New Roman" pitchFamily="18" charset="0"/>
              </a:rPr>
              <a:t>γ</a:t>
            </a:r>
            <a:r>
              <a:rPr lang="en-GB" sz="2400" b="0" dirty="0" smtClean="0">
                <a:latin typeface="Arial Unicode MS" pitchFamily="34" charset="-128"/>
                <a:cs typeface="Arial" charset="0"/>
              </a:rPr>
              <a:t> is </a:t>
            </a:r>
            <a:r>
              <a:rPr lang="en-GB" sz="2400" b="0" dirty="0">
                <a:latin typeface="Arial Unicode MS" pitchFamily="34" charset="-128"/>
                <a:cs typeface="Arial" charset="0"/>
              </a:rPr>
              <a:t>chosen as zero </a:t>
            </a:r>
            <a:r>
              <a:rPr lang="en-GB" sz="2400" b="0" dirty="0" smtClean="0">
                <a:latin typeface="Arial Unicode MS" pitchFamily="34" charset="-128"/>
                <a:cs typeface="Arial" charset="0"/>
              </a:rPr>
              <a:t>– the prior (</a:t>
            </a:r>
            <a:r>
              <a:rPr lang="en-GB" sz="2400" b="0" dirty="0">
                <a:latin typeface="Arial Unicode MS" pitchFamily="34" charset="-128"/>
                <a:cs typeface="Arial" charset="0"/>
              </a:rPr>
              <a:t>"does the effect exist?").</a:t>
            </a:r>
            <a:endParaRPr lang="en-US" sz="2400" b="0" dirty="0">
              <a:latin typeface="Arial Unicode MS" pitchFamily="34" charset="-128"/>
              <a:cs typeface="Times New Roman" pitchFamily="18" charset="0"/>
            </a:endParaRPr>
          </a:p>
        </p:txBody>
      </p:sp>
      <p:sp>
        <p:nvSpPr>
          <p:cNvPr id="15365" name="Rectangle 4"/>
          <p:cNvSpPr>
            <a:spLocks noChangeArrowheads="1"/>
          </p:cNvSpPr>
          <p:nvPr/>
        </p:nvSpPr>
        <p:spPr bwMode="auto">
          <a:xfrm>
            <a:off x="465138" y="300950"/>
            <a:ext cx="9358312" cy="861774"/>
          </a:xfrm>
          <a:prstGeom prst="rect">
            <a:avLst/>
          </a:prstGeom>
          <a:noFill/>
          <a:ln w="9525">
            <a:noFill/>
            <a:miter lim="800000"/>
            <a:headEnd/>
            <a:tailEnd/>
          </a:ln>
        </p:spPr>
        <p:txBody>
          <a:bodyPr lIns="0" tIns="0" rIns="0" bIns="0" anchor="ctr">
            <a:spAutoFit/>
          </a:bodyPr>
          <a:lstStyle/>
          <a:p>
            <a:r>
              <a:rPr lang="en-GB" sz="2800" dirty="0">
                <a:solidFill>
                  <a:schemeClr val="tx2"/>
                </a:solidFill>
                <a:latin typeface="Arial Unicode MS" pitchFamily="34" charset="-128"/>
              </a:rPr>
              <a:t>Inference about DCM parameters:</a:t>
            </a:r>
            <a:br>
              <a:rPr lang="en-GB" sz="2800" dirty="0">
                <a:solidFill>
                  <a:schemeClr val="tx2"/>
                </a:solidFill>
                <a:latin typeface="Arial Unicode MS" pitchFamily="34" charset="-128"/>
              </a:rPr>
            </a:br>
            <a:r>
              <a:rPr lang="en-GB" sz="2800" dirty="0">
                <a:solidFill>
                  <a:schemeClr val="tx2"/>
                </a:solidFill>
                <a:latin typeface="Arial Unicode MS" pitchFamily="34" charset="-128"/>
              </a:rPr>
              <a:t>Bayesian single-subject analysis</a:t>
            </a:r>
            <a:endParaRPr lang="en-US" sz="2800" dirty="0">
              <a:solidFill>
                <a:schemeClr val="tx2"/>
              </a:solidFill>
              <a:latin typeface="Arial Unicode MS" pitchFamily="34" charset="-128"/>
              <a:cs typeface="Arial" charset="0"/>
            </a:endParaRPr>
          </a:p>
        </p:txBody>
      </p:sp>
      <p:grpSp>
        <p:nvGrpSpPr>
          <p:cNvPr id="2" name="Group 1"/>
          <p:cNvGrpSpPr/>
          <p:nvPr/>
        </p:nvGrpSpPr>
        <p:grpSpPr>
          <a:xfrm>
            <a:off x="2391128" y="4181237"/>
            <a:ext cx="3572531" cy="2194244"/>
            <a:chOff x="2391128" y="4181237"/>
            <a:chExt cx="2236787" cy="2111375"/>
          </a:xfrm>
        </p:grpSpPr>
        <p:pic>
          <p:nvPicPr>
            <p:cNvPr id="15364" name="Picture 3"/>
            <p:cNvPicPr>
              <a:picLocks noChangeAspect="1" noChangeArrowheads="1"/>
            </p:cNvPicPr>
            <p:nvPr/>
          </p:nvPicPr>
          <p:blipFill>
            <a:blip r:embed="rId2" cstate="print">
              <a:grayscl/>
            </a:blip>
            <a:srcRect/>
            <a:stretch>
              <a:fillRect/>
            </a:stretch>
          </p:blipFill>
          <p:spPr bwMode="auto">
            <a:xfrm>
              <a:off x="2391128" y="4181237"/>
              <a:ext cx="2236787" cy="2111375"/>
            </a:xfrm>
            <a:prstGeom prst="rect">
              <a:avLst/>
            </a:prstGeom>
            <a:noFill/>
            <a:ln w="9525">
              <a:noFill/>
              <a:miter lim="800000"/>
              <a:headEnd/>
              <a:tailEnd/>
            </a:ln>
          </p:spPr>
        </p:pic>
        <p:sp>
          <p:nvSpPr>
            <p:cNvPr id="15366" name="Line 6"/>
            <p:cNvSpPr>
              <a:spLocks noChangeShapeType="1"/>
            </p:cNvSpPr>
            <p:nvPr/>
          </p:nvSpPr>
          <p:spPr bwMode="auto">
            <a:xfrm>
              <a:off x="3251804" y="4229459"/>
              <a:ext cx="0" cy="1995487"/>
            </a:xfrm>
            <a:prstGeom prst="line">
              <a:avLst/>
            </a:prstGeom>
            <a:noFill/>
            <a:ln w="28575">
              <a:solidFill>
                <a:schemeClr val="bg2"/>
              </a:solidFill>
              <a:round/>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Rectangle 2"/>
          <p:cNvSpPr>
            <a:spLocks noChangeArrowheads="1"/>
          </p:cNvSpPr>
          <p:nvPr/>
        </p:nvSpPr>
        <p:spPr bwMode="auto">
          <a:xfrm>
            <a:off x="387350" y="1560513"/>
            <a:ext cx="4532313" cy="1941512"/>
          </a:xfrm>
          <a:prstGeom prst="rect">
            <a:avLst/>
          </a:prstGeom>
          <a:noFill/>
          <a:ln w="9525">
            <a:noFill/>
            <a:miter lim="800000"/>
            <a:headEnd/>
            <a:tailEnd/>
          </a:ln>
          <a:effectLst/>
        </p:spPr>
        <p:txBody>
          <a:bodyPr/>
          <a:lstStyle/>
          <a:p>
            <a:pPr>
              <a:lnSpc>
                <a:spcPct val="90000"/>
              </a:lnSpc>
              <a:spcBef>
                <a:spcPct val="20000"/>
              </a:spcBef>
            </a:pPr>
            <a:r>
              <a:rPr lang="en-GB" sz="2000" b="0" dirty="0">
                <a:solidFill>
                  <a:srgbClr val="000000"/>
                </a:solidFill>
                <a:latin typeface="Arial Unicode MS" pitchFamily="34" charset="-128"/>
                <a:ea typeface="Arial Unicode MS" pitchFamily="34" charset="-128"/>
                <a:cs typeface="Arial Unicode MS" pitchFamily="34" charset="-128"/>
              </a:rPr>
              <a:t>Likelihood distributions from different subjects are </a:t>
            </a:r>
            <a:r>
              <a:rPr lang="en-GB" sz="2000" b="0" dirty="0" smtClean="0">
                <a:solidFill>
                  <a:srgbClr val="000000"/>
                </a:solidFill>
                <a:latin typeface="Arial Unicode MS" pitchFamily="34" charset="-128"/>
                <a:ea typeface="Arial Unicode MS" pitchFamily="34" charset="-128"/>
                <a:cs typeface="Arial Unicode MS" pitchFamily="34" charset="-128"/>
              </a:rPr>
              <a:t>independent</a:t>
            </a:r>
            <a:endParaRPr lang="en-GB" sz="2000" b="0" dirty="0">
              <a:solidFill>
                <a:srgbClr val="000000"/>
              </a:solidFill>
              <a:latin typeface="Arial Unicode MS" pitchFamily="34" charset="-128"/>
              <a:ea typeface="Arial Unicode MS" pitchFamily="34" charset="-128"/>
              <a:cs typeface="Arial Unicode MS" pitchFamily="34" charset="-128"/>
            </a:endParaRPr>
          </a:p>
        </p:txBody>
      </p:sp>
      <p:graphicFrame>
        <p:nvGraphicFramePr>
          <p:cNvPr id="1498116" name="Object 4"/>
          <p:cNvGraphicFramePr>
            <a:graphicFrameLocks noChangeAspect="1"/>
          </p:cNvGraphicFramePr>
          <p:nvPr>
            <p:extLst>
              <p:ext uri="{D42A27DB-BD31-4B8C-83A1-F6EECF244321}">
                <p14:modId xmlns:p14="http://schemas.microsoft.com/office/powerpoint/2010/main" val="4205232370"/>
              </p:ext>
            </p:extLst>
          </p:nvPr>
        </p:nvGraphicFramePr>
        <p:xfrm>
          <a:off x="2647737" y="3553700"/>
          <a:ext cx="4569495" cy="1973359"/>
        </p:xfrm>
        <a:graphic>
          <a:graphicData uri="http://schemas.openxmlformats.org/presentationml/2006/ole">
            <mc:AlternateContent xmlns:mc="http://schemas.openxmlformats.org/markup-compatibility/2006">
              <mc:Choice xmlns:v="urn:schemas-microsoft-com:vml" Requires="v">
                <p:oleObj spid="_x0000_s134214" name="Equation" r:id="rId3" imgW="1955800" imgH="914400" progId="Equation.3">
                  <p:embed/>
                </p:oleObj>
              </mc:Choice>
              <mc:Fallback>
                <p:oleObj name="Equation" r:id="rId3" imgW="1955800" imgH="914400"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737" y="3553700"/>
                        <a:ext cx="4569495" cy="1973359"/>
                      </a:xfrm>
                      <a:prstGeom prst="rect">
                        <a:avLst/>
                      </a:prstGeom>
                      <a:solidFill>
                        <a:schemeClr val="bg1"/>
                      </a:solidFill>
                      <a:ln w="9525">
                        <a:solidFill>
                          <a:schemeClr val="tx1"/>
                        </a:solidFill>
                        <a:miter lim="800000"/>
                        <a:headEnd/>
                        <a:tailEnd/>
                      </a:ln>
                      <a:effectLst>
                        <a:outerShdw blurRad="63500" dist="107763" dir="18900000" algn="ctr" rotWithShape="0">
                          <a:srgbClr val="000000">
                            <a:alpha val="50000"/>
                          </a:srgbClr>
                        </a:outerShdw>
                      </a:effectLst>
                    </p:spPr>
                  </p:pic>
                </p:oleObj>
              </mc:Fallback>
            </mc:AlternateContent>
          </a:graphicData>
        </a:graphic>
      </p:graphicFrame>
      <p:sp>
        <p:nvSpPr>
          <p:cNvPr id="1498117" name="Rectangle 5"/>
          <p:cNvSpPr>
            <a:spLocks noChangeArrowheads="1"/>
          </p:cNvSpPr>
          <p:nvPr/>
        </p:nvSpPr>
        <p:spPr bwMode="auto">
          <a:xfrm>
            <a:off x="5653088" y="1541463"/>
            <a:ext cx="4713287" cy="955675"/>
          </a:xfrm>
          <a:prstGeom prst="rect">
            <a:avLst/>
          </a:prstGeom>
          <a:noFill/>
          <a:ln w="9525">
            <a:noFill/>
            <a:miter lim="800000"/>
            <a:headEnd/>
            <a:tailEnd/>
          </a:ln>
          <a:effectLst/>
        </p:spPr>
        <p:txBody>
          <a:bodyPr/>
          <a:lstStyle/>
          <a:p>
            <a:pPr>
              <a:lnSpc>
                <a:spcPct val="90000"/>
              </a:lnSpc>
              <a:spcBef>
                <a:spcPct val="20000"/>
              </a:spcBef>
            </a:pPr>
            <a:r>
              <a:rPr lang="en-GB" sz="2000" b="0">
                <a:solidFill>
                  <a:srgbClr val="000000"/>
                </a:solidFill>
                <a:latin typeface="Arial Unicode MS" pitchFamily="34" charset="-128"/>
                <a:ea typeface="Arial Unicode MS" pitchFamily="34" charset="-128"/>
                <a:cs typeface="Arial Unicode MS" pitchFamily="34" charset="-128"/>
              </a:rPr>
              <a:t>Under Gaussian assumptions this is easy to compute:</a:t>
            </a:r>
          </a:p>
        </p:txBody>
      </p:sp>
      <p:sp>
        <p:nvSpPr>
          <p:cNvPr id="1498118" name="Text Box 6"/>
          <p:cNvSpPr txBox="1">
            <a:spLocks noChangeArrowheads="1"/>
          </p:cNvSpPr>
          <p:nvPr/>
        </p:nvSpPr>
        <p:spPr bwMode="auto">
          <a:xfrm>
            <a:off x="1847249" y="2443035"/>
            <a:ext cx="1300957" cy="923330"/>
          </a:xfrm>
          <a:prstGeom prst="rect">
            <a:avLst/>
          </a:prstGeom>
          <a:noFill/>
          <a:ln w="9525" algn="ctr">
            <a:noFill/>
            <a:miter lim="800000"/>
            <a:headEnd/>
            <a:tailEnd/>
          </a:ln>
          <a:effectLst/>
        </p:spPr>
        <p:txBody>
          <a:bodyPr wrap="none">
            <a:spAutoFit/>
          </a:bodyPr>
          <a:lstStyle/>
          <a:p>
            <a:pPr eaLnBrk="0" hangingPunct="0">
              <a:spcBef>
                <a:spcPct val="50000"/>
              </a:spcBef>
            </a:pPr>
            <a:r>
              <a:rPr lang="en-GB" sz="1800" b="0" dirty="0">
                <a:solidFill>
                  <a:srgbClr val="000000"/>
                </a:solidFill>
                <a:latin typeface="Arial Unicode MS" pitchFamily="34" charset="-128"/>
                <a:ea typeface="Arial Unicode MS" pitchFamily="34" charset="-128"/>
                <a:cs typeface="Arial Unicode MS" pitchFamily="34" charset="-128"/>
              </a:rPr>
              <a:t>group</a:t>
            </a:r>
          </a:p>
          <a:p>
            <a:pPr eaLnBrk="0" hangingPunct="0"/>
            <a:r>
              <a:rPr lang="en-GB" sz="1800" b="0" dirty="0">
                <a:solidFill>
                  <a:srgbClr val="000000"/>
                </a:solidFill>
                <a:latin typeface="Arial Unicode MS" pitchFamily="34" charset="-128"/>
                <a:ea typeface="Arial Unicode MS" pitchFamily="34" charset="-128"/>
                <a:cs typeface="Arial Unicode MS" pitchFamily="34" charset="-128"/>
              </a:rPr>
              <a:t>posterior </a:t>
            </a:r>
          </a:p>
          <a:p>
            <a:pPr eaLnBrk="0" hangingPunct="0"/>
            <a:r>
              <a:rPr lang="en-GB" sz="1800" b="0" dirty="0" smtClean="0">
                <a:solidFill>
                  <a:srgbClr val="000000"/>
                </a:solidFill>
                <a:latin typeface="Arial Unicode MS" pitchFamily="34" charset="-128"/>
                <a:ea typeface="Arial Unicode MS" pitchFamily="34" charset="-128"/>
                <a:cs typeface="Arial Unicode MS" pitchFamily="34" charset="-128"/>
              </a:rPr>
              <a:t>covariance</a:t>
            </a:r>
            <a:endParaRPr lang="en-US" sz="1800" b="0" dirty="0">
              <a:solidFill>
                <a:srgbClr val="000000"/>
              </a:solidFill>
              <a:latin typeface="Arial Unicode MS" pitchFamily="34" charset="-128"/>
              <a:ea typeface="Arial Unicode MS" pitchFamily="34" charset="-128"/>
              <a:cs typeface="Arial Unicode MS" pitchFamily="34" charset="-128"/>
            </a:endParaRPr>
          </a:p>
        </p:txBody>
      </p:sp>
      <p:sp>
        <p:nvSpPr>
          <p:cNvPr id="1498119" name="Line 7"/>
          <p:cNvSpPr>
            <a:spLocks noChangeShapeType="1"/>
          </p:cNvSpPr>
          <p:nvPr/>
        </p:nvSpPr>
        <p:spPr bwMode="auto">
          <a:xfrm>
            <a:off x="3206670" y="3130679"/>
            <a:ext cx="0" cy="631825"/>
          </a:xfrm>
          <a:prstGeom prst="line">
            <a:avLst/>
          </a:prstGeom>
          <a:noFill/>
          <a:ln w="38100">
            <a:solidFill>
              <a:schemeClr val="tx1"/>
            </a:solidFill>
            <a:round/>
            <a:headEnd/>
            <a:tailEnd type="triangle" w="med" len="med"/>
          </a:ln>
          <a:effectLst/>
        </p:spPr>
        <p:txBody>
          <a:bodyPr>
            <a:spAutoFit/>
          </a:bodyPr>
          <a:lstStyle/>
          <a:p>
            <a:endParaRPr lang="en-US">
              <a:solidFill>
                <a:srgbClr val="000000"/>
              </a:solidFill>
            </a:endParaRPr>
          </a:p>
        </p:txBody>
      </p:sp>
      <p:sp>
        <p:nvSpPr>
          <p:cNvPr id="1498120" name="Text Box 8"/>
          <p:cNvSpPr txBox="1">
            <a:spLocks noChangeArrowheads="1"/>
          </p:cNvSpPr>
          <p:nvPr/>
        </p:nvSpPr>
        <p:spPr bwMode="auto">
          <a:xfrm>
            <a:off x="4812011" y="2310302"/>
            <a:ext cx="1403350" cy="915987"/>
          </a:xfrm>
          <a:prstGeom prst="rect">
            <a:avLst/>
          </a:prstGeom>
          <a:noFill/>
          <a:ln w="9525" algn="ctr">
            <a:noFill/>
            <a:miter lim="800000"/>
            <a:headEnd/>
            <a:tailEnd/>
          </a:ln>
          <a:effectLst/>
        </p:spPr>
        <p:txBody>
          <a:bodyPr wrap="none">
            <a:spAutoFit/>
          </a:bodyPr>
          <a:lstStyle/>
          <a:p>
            <a:pPr eaLnBrk="0" hangingPunct="0">
              <a:spcBef>
                <a:spcPct val="50000"/>
              </a:spcBef>
            </a:pPr>
            <a:r>
              <a:rPr lang="en-GB" sz="1800" b="0" dirty="0">
                <a:solidFill>
                  <a:srgbClr val="000000"/>
                </a:solidFill>
                <a:latin typeface="Arial Unicode MS" pitchFamily="34" charset="-128"/>
                <a:ea typeface="Arial Unicode MS" pitchFamily="34" charset="-128"/>
                <a:cs typeface="Arial Unicode MS" pitchFamily="34" charset="-128"/>
              </a:rPr>
              <a:t>individual</a:t>
            </a:r>
          </a:p>
          <a:p>
            <a:pPr eaLnBrk="0" hangingPunct="0"/>
            <a:r>
              <a:rPr lang="en-GB" sz="1800" b="0" dirty="0">
                <a:solidFill>
                  <a:srgbClr val="000000"/>
                </a:solidFill>
                <a:latin typeface="Arial Unicode MS" pitchFamily="34" charset="-128"/>
                <a:ea typeface="Arial Unicode MS" pitchFamily="34" charset="-128"/>
                <a:cs typeface="Arial Unicode MS" pitchFamily="34" charset="-128"/>
              </a:rPr>
              <a:t>posterior </a:t>
            </a:r>
          </a:p>
          <a:p>
            <a:pPr eaLnBrk="0" hangingPunct="0"/>
            <a:r>
              <a:rPr lang="en-GB" sz="1800" b="0" dirty="0" err="1">
                <a:solidFill>
                  <a:srgbClr val="000000"/>
                </a:solidFill>
                <a:latin typeface="Arial Unicode MS" pitchFamily="34" charset="-128"/>
                <a:ea typeface="Arial Unicode MS" pitchFamily="34" charset="-128"/>
                <a:cs typeface="Arial Unicode MS" pitchFamily="34" charset="-128"/>
              </a:rPr>
              <a:t>covariances</a:t>
            </a:r>
            <a:endParaRPr lang="en-US" sz="1800" b="0" dirty="0">
              <a:solidFill>
                <a:srgbClr val="000000"/>
              </a:solidFill>
              <a:latin typeface="Arial Unicode MS" pitchFamily="34" charset="-128"/>
              <a:ea typeface="Arial Unicode MS" pitchFamily="34" charset="-128"/>
              <a:cs typeface="Arial Unicode MS" pitchFamily="34" charset="-128"/>
            </a:endParaRPr>
          </a:p>
        </p:txBody>
      </p:sp>
      <p:sp>
        <p:nvSpPr>
          <p:cNvPr id="1498121" name="Line 9"/>
          <p:cNvSpPr>
            <a:spLocks noChangeShapeType="1"/>
          </p:cNvSpPr>
          <p:nvPr/>
        </p:nvSpPr>
        <p:spPr bwMode="auto">
          <a:xfrm>
            <a:off x="4711127" y="3107843"/>
            <a:ext cx="0" cy="631825"/>
          </a:xfrm>
          <a:prstGeom prst="line">
            <a:avLst/>
          </a:prstGeom>
          <a:noFill/>
          <a:ln w="38100">
            <a:solidFill>
              <a:schemeClr val="tx1"/>
            </a:solidFill>
            <a:round/>
            <a:headEnd/>
            <a:tailEnd type="triangle" w="med" len="med"/>
          </a:ln>
          <a:effectLst/>
        </p:spPr>
        <p:txBody>
          <a:bodyPr>
            <a:spAutoFit/>
          </a:bodyPr>
          <a:lstStyle/>
          <a:p>
            <a:endParaRPr lang="en-US">
              <a:solidFill>
                <a:srgbClr val="000000"/>
              </a:solidFill>
            </a:endParaRPr>
          </a:p>
        </p:txBody>
      </p:sp>
      <p:sp>
        <p:nvSpPr>
          <p:cNvPr id="1498122" name="Line 10"/>
          <p:cNvSpPr>
            <a:spLocks noChangeShapeType="1"/>
          </p:cNvSpPr>
          <p:nvPr/>
        </p:nvSpPr>
        <p:spPr bwMode="auto">
          <a:xfrm flipV="1">
            <a:off x="2819188" y="5338146"/>
            <a:ext cx="7937" cy="515938"/>
          </a:xfrm>
          <a:prstGeom prst="line">
            <a:avLst/>
          </a:prstGeom>
          <a:noFill/>
          <a:ln w="38100">
            <a:solidFill>
              <a:schemeClr val="tx1"/>
            </a:solidFill>
            <a:round/>
            <a:headEnd/>
            <a:tailEnd type="triangle" w="med" len="med"/>
          </a:ln>
          <a:effectLst/>
        </p:spPr>
        <p:txBody>
          <a:bodyPr>
            <a:spAutoFit/>
          </a:bodyPr>
          <a:lstStyle/>
          <a:p>
            <a:endParaRPr lang="en-US">
              <a:solidFill>
                <a:srgbClr val="000000"/>
              </a:solidFill>
            </a:endParaRPr>
          </a:p>
        </p:txBody>
      </p:sp>
      <p:sp>
        <p:nvSpPr>
          <p:cNvPr id="1498123" name="Text Box 11"/>
          <p:cNvSpPr txBox="1">
            <a:spLocks noChangeArrowheads="1"/>
          </p:cNvSpPr>
          <p:nvPr/>
        </p:nvSpPr>
        <p:spPr bwMode="auto">
          <a:xfrm>
            <a:off x="2585825" y="5798521"/>
            <a:ext cx="1136650" cy="915988"/>
          </a:xfrm>
          <a:prstGeom prst="rect">
            <a:avLst/>
          </a:prstGeom>
          <a:noFill/>
          <a:ln w="9525" algn="ctr">
            <a:noFill/>
            <a:miter lim="800000"/>
            <a:headEnd/>
            <a:tailEnd/>
          </a:ln>
          <a:effectLst/>
        </p:spPr>
        <p:txBody>
          <a:bodyPr wrap="none">
            <a:spAutoFit/>
          </a:bodyPr>
          <a:lstStyle/>
          <a:p>
            <a:pPr eaLnBrk="0" hangingPunct="0">
              <a:spcBef>
                <a:spcPct val="50000"/>
              </a:spcBef>
            </a:pPr>
            <a:r>
              <a:rPr lang="en-GB" sz="1800" b="0">
                <a:solidFill>
                  <a:srgbClr val="000000"/>
                </a:solidFill>
                <a:latin typeface="Arial Unicode MS" pitchFamily="34" charset="-128"/>
                <a:ea typeface="Arial Unicode MS" pitchFamily="34" charset="-128"/>
                <a:cs typeface="Arial Unicode MS" pitchFamily="34" charset="-128"/>
              </a:rPr>
              <a:t>group</a:t>
            </a:r>
          </a:p>
          <a:p>
            <a:pPr eaLnBrk="0" hangingPunct="0"/>
            <a:r>
              <a:rPr lang="en-GB" sz="1800" b="0">
                <a:solidFill>
                  <a:srgbClr val="000000"/>
                </a:solidFill>
                <a:latin typeface="Arial Unicode MS" pitchFamily="34" charset="-128"/>
                <a:ea typeface="Arial Unicode MS" pitchFamily="34" charset="-128"/>
                <a:cs typeface="Arial Unicode MS" pitchFamily="34" charset="-128"/>
              </a:rPr>
              <a:t>posterior </a:t>
            </a:r>
          </a:p>
          <a:p>
            <a:pPr eaLnBrk="0" hangingPunct="0"/>
            <a:r>
              <a:rPr lang="en-GB" sz="1800" b="0">
                <a:solidFill>
                  <a:srgbClr val="000000"/>
                </a:solidFill>
                <a:latin typeface="Arial Unicode MS" pitchFamily="34" charset="-128"/>
                <a:ea typeface="Arial Unicode MS" pitchFamily="34" charset="-128"/>
                <a:cs typeface="Arial Unicode MS" pitchFamily="34" charset="-128"/>
              </a:rPr>
              <a:t>mean</a:t>
            </a:r>
            <a:endParaRPr lang="en-US" sz="1800" b="0">
              <a:solidFill>
                <a:srgbClr val="000000"/>
              </a:solidFill>
              <a:latin typeface="Arial Unicode MS" pitchFamily="34" charset="-128"/>
              <a:ea typeface="Arial Unicode MS" pitchFamily="34" charset="-128"/>
              <a:cs typeface="Arial Unicode MS" pitchFamily="34" charset="-128"/>
            </a:endParaRPr>
          </a:p>
        </p:txBody>
      </p:sp>
      <p:sp>
        <p:nvSpPr>
          <p:cNvPr id="1498124" name="Text Box 12"/>
          <p:cNvSpPr txBox="1">
            <a:spLocks noChangeArrowheads="1"/>
          </p:cNvSpPr>
          <p:nvPr/>
        </p:nvSpPr>
        <p:spPr bwMode="auto">
          <a:xfrm>
            <a:off x="3817725" y="5808046"/>
            <a:ext cx="2597150" cy="641350"/>
          </a:xfrm>
          <a:prstGeom prst="rect">
            <a:avLst/>
          </a:prstGeom>
          <a:noFill/>
          <a:ln w="9525" algn="ctr">
            <a:noFill/>
            <a:miter lim="800000"/>
            <a:headEnd/>
            <a:tailEnd/>
          </a:ln>
          <a:effectLst/>
        </p:spPr>
        <p:txBody>
          <a:bodyPr wrap="none">
            <a:spAutoFit/>
          </a:bodyPr>
          <a:lstStyle/>
          <a:p>
            <a:pPr eaLnBrk="0" hangingPunct="0">
              <a:spcBef>
                <a:spcPct val="50000"/>
              </a:spcBef>
            </a:pPr>
            <a:r>
              <a:rPr lang="en-GB" sz="1800" b="0">
                <a:solidFill>
                  <a:srgbClr val="000000"/>
                </a:solidFill>
                <a:latin typeface="Arial Unicode MS" pitchFamily="34" charset="-128"/>
                <a:ea typeface="Arial Unicode MS" pitchFamily="34" charset="-128"/>
                <a:cs typeface="Arial Unicode MS" pitchFamily="34" charset="-128"/>
              </a:rPr>
              <a:t>individual posterior </a:t>
            </a:r>
          </a:p>
          <a:p>
            <a:pPr eaLnBrk="0" hangingPunct="0"/>
            <a:r>
              <a:rPr lang="en-GB" sz="1800" b="0">
                <a:solidFill>
                  <a:srgbClr val="000000"/>
                </a:solidFill>
                <a:latin typeface="Arial Unicode MS" pitchFamily="34" charset="-128"/>
                <a:ea typeface="Arial Unicode MS" pitchFamily="34" charset="-128"/>
                <a:cs typeface="Arial Unicode MS" pitchFamily="34" charset="-128"/>
              </a:rPr>
              <a:t>covariances and means</a:t>
            </a:r>
            <a:endParaRPr lang="en-US" sz="1800" b="0">
              <a:solidFill>
                <a:srgbClr val="000000"/>
              </a:solidFill>
              <a:latin typeface="Arial Unicode MS" pitchFamily="34" charset="-128"/>
              <a:ea typeface="Arial Unicode MS" pitchFamily="34" charset="-128"/>
              <a:cs typeface="Arial Unicode MS" pitchFamily="34" charset="-128"/>
            </a:endParaRPr>
          </a:p>
        </p:txBody>
      </p:sp>
      <p:sp>
        <p:nvSpPr>
          <p:cNvPr id="1498125" name="Line 13"/>
          <p:cNvSpPr>
            <a:spLocks noChangeShapeType="1"/>
          </p:cNvSpPr>
          <p:nvPr/>
        </p:nvSpPr>
        <p:spPr bwMode="auto">
          <a:xfrm flipH="1" flipV="1">
            <a:off x="4733713" y="5325446"/>
            <a:ext cx="165100" cy="541338"/>
          </a:xfrm>
          <a:prstGeom prst="line">
            <a:avLst/>
          </a:prstGeom>
          <a:noFill/>
          <a:ln w="38100">
            <a:solidFill>
              <a:schemeClr val="tx1"/>
            </a:solidFill>
            <a:round/>
            <a:headEnd/>
            <a:tailEnd type="triangle" w="med" len="med"/>
          </a:ln>
          <a:effectLst/>
        </p:spPr>
        <p:txBody>
          <a:bodyPr>
            <a:spAutoFit/>
          </a:bodyPr>
          <a:lstStyle/>
          <a:p>
            <a:endParaRPr lang="en-US">
              <a:solidFill>
                <a:srgbClr val="000000"/>
              </a:solidFill>
            </a:endParaRPr>
          </a:p>
        </p:txBody>
      </p:sp>
      <p:sp>
        <p:nvSpPr>
          <p:cNvPr id="1498126" name="Line 14"/>
          <p:cNvSpPr>
            <a:spLocks noChangeShapeType="1"/>
          </p:cNvSpPr>
          <p:nvPr/>
        </p:nvSpPr>
        <p:spPr bwMode="auto">
          <a:xfrm flipV="1">
            <a:off x="4901988" y="5327034"/>
            <a:ext cx="165100" cy="541337"/>
          </a:xfrm>
          <a:prstGeom prst="line">
            <a:avLst/>
          </a:prstGeom>
          <a:noFill/>
          <a:ln w="38100">
            <a:solidFill>
              <a:schemeClr val="tx1"/>
            </a:solidFill>
            <a:round/>
            <a:headEnd/>
            <a:tailEnd type="triangle" w="med" len="med"/>
          </a:ln>
          <a:effectLst/>
        </p:spPr>
        <p:txBody>
          <a:bodyPr>
            <a:spAutoFit/>
          </a:bodyPr>
          <a:lstStyle/>
          <a:p>
            <a:endParaRPr lang="en-US">
              <a:solidFill>
                <a:srgbClr val="000000"/>
              </a:solidFill>
            </a:endParaRPr>
          </a:p>
        </p:txBody>
      </p:sp>
      <p:sp>
        <p:nvSpPr>
          <p:cNvPr id="1498128" name="Text Box 16"/>
          <p:cNvSpPr txBox="1">
            <a:spLocks noChangeArrowheads="1"/>
          </p:cNvSpPr>
          <p:nvPr/>
        </p:nvSpPr>
        <p:spPr bwMode="auto">
          <a:xfrm>
            <a:off x="273050" y="304800"/>
            <a:ext cx="9786938" cy="835025"/>
          </a:xfrm>
          <a:prstGeom prst="rect">
            <a:avLst/>
          </a:prstGeom>
          <a:noFill/>
          <a:ln w="12700">
            <a:noFill/>
            <a:miter lim="800000"/>
            <a:headEnd/>
            <a:tailEnd/>
          </a:ln>
          <a:effectLst/>
        </p:spPr>
        <p:txBody>
          <a:bodyPr anchor="ctr"/>
          <a:lstStyle/>
          <a:p>
            <a:r>
              <a:rPr lang="en-GB" sz="2800" dirty="0" smtClean="0">
                <a:latin typeface="Arial Unicode MS" pitchFamily="34" charset="-128"/>
              </a:rPr>
              <a:t>Inference about DCM parameters:</a:t>
            </a:r>
            <a:br>
              <a:rPr lang="en-GB" sz="2800" dirty="0" smtClean="0">
                <a:latin typeface="Arial Unicode MS" pitchFamily="34" charset="-128"/>
              </a:rPr>
            </a:br>
            <a:r>
              <a:rPr lang="en-GB" sz="2800" dirty="0" smtClean="0">
                <a:latin typeface="Arial Unicode MS" pitchFamily="34" charset="-128"/>
              </a:rPr>
              <a:t> Bayesian parameter averaging (FFX group analysis)</a:t>
            </a:r>
            <a:endParaRPr lang="en-US" sz="2800" dirty="0">
              <a:latin typeface="Arial Unicode MS" pitchFamily="34" charset="-128"/>
            </a:endParaRPr>
          </a:p>
        </p:txBody>
      </p:sp>
      <p:sp>
        <p:nvSpPr>
          <p:cNvPr id="1498131" name="Rectangle 19"/>
          <p:cNvSpPr>
            <a:spLocks noChangeArrowheads="1"/>
          </p:cNvSpPr>
          <p:nvPr/>
        </p:nvSpPr>
        <p:spPr bwMode="auto">
          <a:xfrm>
            <a:off x="0" y="2770188"/>
            <a:ext cx="10287000" cy="0"/>
          </a:xfrm>
          <a:prstGeom prst="rect">
            <a:avLst/>
          </a:prstGeom>
          <a:noFill/>
          <a:ln w="9525" algn="ctr">
            <a:noFill/>
            <a:miter lim="800000"/>
            <a:headEnd/>
            <a:tailEnd/>
          </a:ln>
          <a:effectLst/>
        </p:spPr>
        <p:txBody>
          <a:bodyPr wrap="none" anchor="ctr">
            <a:spAutoFit/>
          </a:bodyPr>
          <a:lstStyle/>
          <a:p>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465138" y="300950"/>
            <a:ext cx="9358312" cy="861774"/>
          </a:xfrm>
          <a:prstGeom prst="rect">
            <a:avLst/>
          </a:prstGeom>
          <a:noFill/>
          <a:ln w="9525">
            <a:noFill/>
            <a:miter lim="800000"/>
            <a:headEnd/>
            <a:tailEnd/>
          </a:ln>
        </p:spPr>
        <p:txBody>
          <a:bodyPr lIns="0" tIns="0" rIns="0" bIns="0" anchor="ctr">
            <a:spAutoFit/>
          </a:bodyPr>
          <a:lstStyle/>
          <a:p>
            <a:r>
              <a:rPr lang="en-GB" sz="2800" dirty="0">
                <a:latin typeface="Arial Unicode MS" pitchFamily="34" charset="-128"/>
              </a:rPr>
              <a:t>Inference about DCM parameters:</a:t>
            </a:r>
            <a:br>
              <a:rPr lang="en-GB" sz="2800" dirty="0">
                <a:latin typeface="Arial Unicode MS" pitchFamily="34" charset="-128"/>
              </a:rPr>
            </a:br>
            <a:r>
              <a:rPr lang="en-GB" sz="2800" dirty="0" smtClean="0">
                <a:latin typeface="Arial Unicode MS" pitchFamily="34" charset="-128"/>
              </a:rPr>
              <a:t>RFX group </a:t>
            </a:r>
            <a:r>
              <a:rPr lang="en-GB" sz="2800" dirty="0">
                <a:latin typeface="Arial Unicode MS" pitchFamily="34" charset="-128"/>
              </a:rPr>
              <a:t>analysis </a:t>
            </a:r>
            <a:r>
              <a:rPr lang="en-GB" sz="2800" dirty="0" smtClean="0">
                <a:latin typeface="Arial Unicode MS" pitchFamily="34" charset="-128"/>
              </a:rPr>
              <a:t>(</a:t>
            </a:r>
            <a:r>
              <a:rPr lang="en-GB" sz="2800" dirty="0" err="1" smtClean="0">
                <a:latin typeface="Arial Unicode MS" pitchFamily="34" charset="-128"/>
              </a:rPr>
              <a:t>frequentist</a:t>
            </a:r>
            <a:r>
              <a:rPr lang="en-GB" sz="2800" dirty="0" smtClean="0">
                <a:latin typeface="Arial Unicode MS" pitchFamily="34" charset="-128"/>
              </a:rPr>
              <a:t>)</a:t>
            </a:r>
            <a:endParaRPr lang="en-US" sz="2800" dirty="0">
              <a:latin typeface="Arial Unicode MS" pitchFamily="34" charset="-128"/>
            </a:endParaRPr>
          </a:p>
        </p:txBody>
      </p:sp>
      <p:sp>
        <p:nvSpPr>
          <p:cNvPr id="79875" name="Rectangle 3"/>
          <p:cNvSpPr>
            <a:spLocks noChangeArrowheads="1"/>
          </p:cNvSpPr>
          <p:nvPr/>
        </p:nvSpPr>
        <p:spPr bwMode="auto">
          <a:xfrm>
            <a:off x="319088" y="1414463"/>
            <a:ext cx="9648825" cy="1006475"/>
          </a:xfrm>
          <a:prstGeom prst="rect">
            <a:avLst/>
          </a:prstGeom>
          <a:noFill/>
          <a:ln w="9525">
            <a:noFill/>
            <a:miter lim="800000"/>
            <a:headEnd/>
            <a:tailEnd/>
          </a:ln>
        </p:spPr>
        <p:txBody>
          <a:bodyPr/>
          <a:lstStyle/>
          <a:p>
            <a:pPr marL="342900" indent="-342900">
              <a:lnSpc>
                <a:spcPct val="90000"/>
              </a:lnSpc>
              <a:spcBef>
                <a:spcPct val="20000"/>
              </a:spcBef>
              <a:buFontTx/>
              <a:buChar char="•"/>
            </a:pPr>
            <a:r>
              <a:rPr lang="en-GB" sz="2400" b="0" dirty="0">
                <a:latin typeface="Arial Unicode MS" pitchFamily="34" charset="-128"/>
              </a:rPr>
              <a:t>In analogy to “random effects” analyses in SPM, </a:t>
            </a:r>
            <a:r>
              <a:rPr lang="en-US" sz="2400" b="0" dirty="0">
                <a:latin typeface="Arial Unicode MS" pitchFamily="34" charset="-128"/>
                <a:cs typeface="Arial" charset="0"/>
              </a:rPr>
              <a:t>2</a:t>
            </a:r>
            <a:r>
              <a:rPr lang="en-US" sz="2400" b="0" baseline="30000" dirty="0">
                <a:latin typeface="Arial Unicode MS" pitchFamily="34" charset="-128"/>
                <a:cs typeface="Arial" charset="0"/>
              </a:rPr>
              <a:t>nd</a:t>
            </a:r>
            <a:r>
              <a:rPr lang="en-US" sz="2400" b="0" dirty="0">
                <a:latin typeface="Arial Unicode MS" pitchFamily="34" charset="-128"/>
                <a:cs typeface="Arial" charset="0"/>
              </a:rPr>
              <a:t> level analyses can be applied to </a:t>
            </a:r>
            <a:r>
              <a:rPr lang="en-US" sz="2400" b="0" dirty="0" smtClean="0">
                <a:latin typeface="Arial Unicode MS" pitchFamily="34" charset="-128"/>
                <a:cs typeface="Arial" charset="0"/>
              </a:rPr>
              <a:t>DCM parameters:</a:t>
            </a:r>
            <a:endParaRPr lang="en-US" sz="2400" b="0" dirty="0">
              <a:latin typeface="Arial Unicode MS" pitchFamily="34" charset="-128"/>
              <a:cs typeface="Arial" charset="0"/>
            </a:endParaRPr>
          </a:p>
        </p:txBody>
      </p:sp>
      <p:sp>
        <p:nvSpPr>
          <p:cNvPr id="1662980" name="Text Box 4"/>
          <p:cNvSpPr txBox="1">
            <a:spLocks noChangeArrowheads="1"/>
          </p:cNvSpPr>
          <p:nvPr/>
        </p:nvSpPr>
        <p:spPr bwMode="auto">
          <a:xfrm>
            <a:off x="2625725" y="2420938"/>
            <a:ext cx="4464050" cy="771525"/>
          </a:xfrm>
          <a:prstGeom prst="rect">
            <a:avLst/>
          </a:prstGeom>
          <a:solidFill>
            <a:srgbClr val="DDDDDD"/>
          </a:solidFill>
          <a:ln w="9525">
            <a:solidFill>
              <a:schemeClr val="tx1"/>
            </a:solidFill>
            <a:miter lim="800000"/>
            <a:headEnd/>
            <a:tailEnd/>
          </a:ln>
          <a:effectLst>
            <a:outerShdw dist="107763" dir="18900000" algn="ctr" rotWithShape="0">
              <a:srgbClr val="808080">
                <a:alpha val="50000"/>
              </a:srgbClr>
            </a:outerShdw>
          </a:effectLst>
        </p:spPr>
        <p:txBody>
          <a:bodyPr>
            <a:spAutoFit/>
          </a:bodyPr>
          <a:lstStyle/>
          <a:p>
            <a:pPr algn="ctr" eaLnBrk="0" hangingPunct="0">
              <a:spcBef>
                <a:spcPct val="50000"/>
              </a:spcBef>
              <a:defRPr/>
            </a:pPr>
            <a:r>
              <a:rPr lang="en-GB" sz="2200" b="0">
                <a:latin typeface="Arial Unicode MS" pitchFamily="34" charset="-128"/>
              </a:rPr>
              <a:t>Separate fitting of identical models for each </a:t>
            </a:r>
            <a:r>
              <a:rPr lang="en-US" sz="2200" b="0">
                <a:latin typeface="Arial Unicode MS" pitchFamily="34" charset="-128"/>
                <a:cs typeface="Times New Roman" pitchFamily="18" charset="0"/>
              </a:rPr>
              <a:t>subject</a:t>
            </a:r>
          </a:p>
        </p:txBody>
      </p:sp>
      <p:sp>
        <p:nvSpPr>
          <p:cNvPr id="1662981" name="Text Box 5"/>
          <p:cNvSpPr txBox="1">
            <a:spLocks noChangeArrowheads="1"/>
          </p:cNvSpPr>
          <p:nvPr/>
        </p:nvSpPr>
        <p:spPr bwMode="auto">
          <a:xfrm>
            <a:off x="2625725" y="3789363"/>
            <a:ext cx="4464050" cy="430887"/>
          </a:xfrm>
          <a:prstGeom prst="rect">
            <a:avLst/>
          </a:prstGeom>
          <a:solidFill>
            <a:srgbClr val="DDDDDD"/>
          </a:solidFill>
          <a:ln w="9525">
            <a:solidFill>
              <a:schemeClr val="tx1"/>
            </a:solidFill>
            <a:miter lim="800000"/>
            <a:headEnd/>
            <a:tailEnd/>
          </a:ln>
          <a:effectLst>
            <a:outerShdw dist="107763" dir="18900000" algn="ctr" rotWithShape="0">
              <a:srgbClr val="808080">
                <a:alpha val="50000"/>
              </a:srgbClr>
            </a:outerShdw>
          </a:effectLst>
        </p:spPr>
        <p:txBody>
          <a:bodyPr>
            <a:spAutoFit/>
          </a:bodyPr>
          <a:lstStyle/>
          <a:p>
            <a:pPr algn="ctr" eaLnBrk="0" hangingPunct="0">
              <a:spcBef>
                <a:spcPct val="50000"/>
              </a:spcBef>
              <a:defRPr/>
            </a:pPr>
            <a:r>
              <a:rPr lang="en-GB" sz="2200" b="0" dirty="0">
                <a:latin typeface="Arial Unicode MS" pitchFamily="34" charset="-128"/>
              </a:rPr>
              <a:t>Selection of </a:t>
            </a:r>
            <a:r>
              <a:rPr lang="en-GB" sz="2200" b="0" dirty="0" smtClean="0">
                <a:latin typeface="Arial Unicode MS" pitchFamily="34" charset="-128"/>
              </a:rPr>
              <a:t>parameters </a:t>
            </a:r>
            <a:r>
              <a:rPr lang="en-GB" sz="2200" b="0" dirty="0">
                <a:latin typeface="Arial Unicode MS" pitchFamily="34" charset="-128"/>
              </a:rPr>
              <a:t>of interest</a:t>
            </a:r>
            <a:endParaRPr lang="en-US" sz="2200" b="0" dirty="0">
              <a:latin typeface="Arial Unicode MS" pitchFamily="34" charset="-128"/>
              <a:cs typeface="Times New Roman" pitchFamily="18" charset="0"/>
            </a:endParaRPr>
          </a:p>
        </p:txBody>
      </p:sp>
      <p:sp>
        <p:nvSpPr>
          <p:cNvPr id="1662982" name="Text Box 6"/>
          <p:cNvSpPr txBox="1">
            <a:spLocks noChangeArrowheads="1"/>
          </p:cNvSpPr>
          <p:nvPr/>
        </p:nvSpPr>
        <p:spPr bwMode="auto">
          <a:xfrm>
            <a:off x="390525" y="5189538"/>
            <a:ext cx="2665413" cy="771525"/>
          </a:xfrm>
          <a:prstGeom prst="rect">
            <a:avLst/>
          </a:prstGeom>
          <a:solidFill>
            <a:srgbClr val="DDDDDD"/>
          </a:solidFill>
          <a:ln w="9525">
            <a:solidFill>
              <a:schemeClr val="tx1"/>
            </a:solidFill>
            <a:miter lim="800000"/>
            <a:headEnd/>
            <a:tailEnd/>
          </a:ln>
          <a:effectLst>
            <a:outerShdw dist="107763" dir="18900000" algn="ctr" rotWithShape="0">
              <a:srgbClr val="808080">
                <a:alpha val="50000"/>
              </a:srgbClr>
            </a:outerShdw>
          </a:effectLst>
        </p:spPr>
        <p:txBody>
          <a:bodyPr>
            <a:spAutoFit/>
          </a:bodyPr>
          <a:lstStyle/>
          <a:p>
            <a:pPr algn="ctr" eaLnBrk="0" hangingPunct="0">
              <a:spcBef>
                <a:spcPct val="50000"/>
              </a:spcBef>
              <a:defRPr/>
            </a:pPr>
            <a:r>
              <a:rPr lang="en-GB" sz="2200">
                <a:latin typeface="Arial Unicode MS" pitchFamily="34" charset="-128"/>
              </a:rPr>
              <a:t>one-sample t-test:</a:t>
            </a:r>
            <a:r>
              <a:rPr lang="en-GB" sz="2200" b="0">
                <a:latin typeface="Arial Unicode MS" pitchFamily="34" charset="-128"/>
              </a:rPr>
              <a:t> </a:t>
            </a:r>
            <a:br>
              <a:rPr lang="en-GB" sz="2200" b="0">
                <a:latin typeface="Arial Unicode MS" pitchFamily="34" charset="-128"/>
              </a:rPr>
            </a:br>
            <a:r>
              <a:rPr lang="en-GB" sz="2200" b="0">
                <a:latin typeface="Arial Unicode MS" pitchFamily="34" charset="-128"/>
              </a:rPr>
              <a:t>parameter &gt; 0 ?</a:t>
            </a:r>
            <a:endParaRPr lang="en-US" sz="2200" b="0">
              <a:latin typeface="Arial Unicode MS" pitchFamily="34" charset="-128"/>
            </a:endParaRPr>
          </a:p>
        </p:txBody>
      </p:sp>
      <p:sp>
        <p:nvSpPr>
          <p:cNvPr id="1662983" name="Text Box 7"/>
          <p:cNvSpPr txBox="1">
            <a:spLocks noChangeArrowheads="1"/>
          </p:cNvSpPr>
          <p:nvPr/>
        </p:nvSpPr>
        <p:spPr bwMode="auto">
          <a:xfrm>
            <a:off x="3598863" y="5189538"/>
            <a:ext cx="2520950" cy="1106487"/>
          </a:xfrm>
          <a:prstGeom prst="rect">
            <a:avLst/>
          </a:prstGeom>
          <a:solidFill>
            <a:srgbClr val="DDDDDD"/>
          </a:solidFill>
          <a:ln w="9525">
            <a:solidFill>
              <a:schemeClr val="tx1"/>
            </a:solidFill>
            <a:miter lim="800000"/>
            <a:headEnd/>
            <a:tailEnd/>
          </a:ln>
          <a:effectLst>
            <a:outerShdw dist="107763" dir="18900000" algn="ctr" rotWithShape="0">
              <a:srgbClr val="808080">
                <a:alpha val="50000"/>
              </a:srgbClr>
            </a:outerShdw>
          </a:effectLst>
        </p:spPr>
        <p:txBody>
          <a:bodyPr>
            <a:spAutoFit/>
          </a:bodyPr>
          <a:lstStyle/>
          <a:p>
            <a:pPr algn="ctr" eaLnBrk="0" hangingPunct="0">
              <a:spcBef>
                <a:spcPct val="50000"/>
              </a:spcBef>
              <a:defRPr/>
            </a:pPr>
            <a:r>
              <a:rPr lang="en-GB" sz="2200">
                <a:latin typeface="Arial Unicode MS" pitchFamily="34" charset="-128"/>
              </a:rPr>
              <a:t>paired t-test:</a:t>
            </a:r>
            <a:r>
              <a:rPr lang="en-GB" sz="2200" b="0">
                <a:latin typeface="Arial Unicode MS" pitchFamily="34" charset="-128"/>
              </a:rPr>
              <a:t> </a:t>
            </a:r>
            <a:br>
              <a:rPr lang="en-GB" sz="2200" b="0">
                <a:latin typeface="Arial Unicode MS" pitchFamily="34" charset="-128"/>
              </a:rPr>
            </a:br>
            <a:r>
              <a:rPr lang="en-GB" sz="2200" b="0">
                <a:latin typeface="Arial Unicode MS" pitchFamily="34" charset="-128"/>
              </a:rPr>
              <a:t>parameter 1 &gt; </a:t>
            </a:r>
            <a:br>
              <a:rPr lang="en-GB" sz="2200" b="0">
                <a:latin typeface="Arial Unicode MS" pitchFamily="34" charset="-128"/>
              </a:rPr>
            </a:br>
            <a:r>
              <a:rPr lang="en-GB" sz="2200" b="0">
                <a:latin typeface="Arial Unicode MS" pitchFamily="34" charset="-128"/>
              </a:rPr>
              <a:t>parameter 2 ?</a:t>
            </a:r>
            <a:endParaRPr lang="en-US" sz="2200" b="0">
              <a:latin typeface="Arial Unicode MS" pitchFamily="34" charset="-128"/>
            </a:endParaRPr>
          </a:p>
        </p:txBody>
      </p:sp>
      <p:sp>
        <p:nvSpPr>
          <p:cNvPr id="1662984" name="Text Box 8"/>
          <p:cNvSpPr txBox="1">
            <a:spLocks noChangeArrowheads="1"/>
          </p:cNvSpPr>
          <p:nvPr/>
        </p:nvSpPr>
        <p:spPr bwMode="auto">
          <a:xfrm>
            <a:off x="6799263" y="5189538"/>
            <a:ext cx="3127375" cy="1106487"/>
          </a:xfrm>
          <a:prstGeom prst="rect">
            <a:avLst/>
          </a:prstGeom>
          <a:solidFill>
            <a:srgbClr val="DDDDDD"/>
          </a:solidFill>
          <a:ln w="9525">
            <a:solidFill>
              <a:schemeClr val="tx1"/>
            </a:solidFill>
            <a:miter lim="800000"/>
            <a:headEnd/>
            <a:tailEnd/>
          </a:ln>
          <a:effectLst>
            <a:outerShdw dist="107763" dir="18900000" algn="ctr" rotWithShape="0">
              <a:srgbClr val="808080">
                <a:alpha val="50000"/>
              </a:srgbClr>
            </a:outerShdw>
          </a:effectLst>
        </p:spPr>
        <p:txBody>
          <a:bodyPr>
            <a:spAutoFit/>
          </a:bodyPr>
          <a:lstStyle/>
          <a:p>
            <a:pPr algn="ctr" eaLnBrk="0" hangingPunct="0">
              <a:spcBef>
                <a:spcPct val="50000"/>
              </a:spcBef>
              <a:defRPr/>
            </a:pPr>
            <a:r>
              <a:rPr lang="en-GB" sz="2200">
                <a:latin typeface="Arial Unicode MS" pitchFamily="34" charset="-128"/>
              </a:rPr>
              <a:t>rmANOVA:</a:t>
            </a:r>
            <a:r>
              <a:rPr lang="en-GB" sz="2200" b="0">
                <a:latin typeface="Arial Unicode MS" pitchFamily="34" charset="-128"/>
              </a:rPr>
              <a:t> </a:t>
            </a:r>
            <a:br>
              <a:rPr lang="en-GB" sz="2200" b="0">
                <a:latin typeface="Arial Unicode MS" pitchFamily="34" charset="-128"/>
              </a:rPr>
            </a:br>
            <a:r>
              <a:rPr lang="en-GB" sz="2200" b="0">
                <a:latin typeface="Arial Unicode MS" pitchFamily="34" charset="-128"/>
              </a:rPr>
              <a:t>e.g. in case of multiple sessions per subject</a:t>
            </a:r>
            <a:endParaRPr lang="en-US" sz="2200" b="0">
              <a:latin typeface="Arial Unicode MS" pitchFamily="34" charset="-128"/>
            </a:endParaRPr>
          </a:p>
        </p:txBody>
      </p:sp>
      <p:cxnSp>
        <p:nvCxnSpPr>
          <p:cNvPr id="79881" name="AutoShape 9"/>
          <p:cNvCxnSpPr>
            <a:cxnSpLocks noChangeShapeType="1"/>
            <a:stCxn id="1662980" idx="2"/>
            <a:endCxn id="1662981" idx="0"/>
          </p:cNvCxnSpPr>
          <p:nvPr/>
        </p:nvCxnSpPr>
        <p:spPr bwMode="auto">
          <a:xfrm>
            <a:off x="4857750" y="3192463"/>
            <a:ext cx="0" cy="596900"/>
          </a:xfrm>
          <a:prstGeom prst="straightConnector1">
            <a:avLst/>
          </a:prstGeom>
          <a:noFill/>
          <a:ln w="38100">
            <a:solidFill>
              <a:schemeClr val="tx1"/>
            </a:solidFill>
            <a:round/>
            <a:headEnd/>
            <a:tailEnd type="triangle" w="med" len="med"/>
          </a:ln>
        </p:spPr>
      </p:cxnSp>
      <p:cxnSp>
        <p:nvCxnSpPr>
          <p:cNvPr id="79882" name="AutoShape 10"/>
          <p:cNvCxnSpPr>
            <a:cxnSpLocks noChangeShapeType="1"/>
            <a:stCxn id="1662981" idx="2"/>
            <a:endCxn id="1662982" idx="0"/>
          </p:cNvCxnSpPr>
          <p:nvPr/>
        </p:nvCxnSpPr>
        <p:spPr bwMode="auto">
          <a:xfrm flipH="1">
            <a:off x="1723232" y="4220250"/>
            <a:ext cx="3134518" cy="969288"/>
          </a:xfrm>
          <a:prstGeom prst="straightConnector1">
            <a:avLst/>
          </a:prstGeom>
          <a:noFill/>
          <a:ln w="38100">
            <a:solidFill>
              <a:schemeClr val="tx1"/>
            </a:solidFill>
            <a:round/>
            <a:headEnd/>
            <a:tailEnd type="triangle" w="med" len="med"/>
          </a:ln>
        </p:spPr>
      </p:cxnSp>
      <p:cxnSp>
        <p:nvCxnSpPr>
          <p:cNvPr id="79883" name="AutoShape 11"/>
          <p:cNvCxnSpPr>
            <a:cxnSpLocks noChangeShapeType="1"/>
            <a:stCxn id="1662981" idx="2"/>
            <a:endCxn id="1662983" idx="0"/>
          </p:cNvCxnSpPr>
          <p:nvPr/>
        </p:nvCxnSpPr>
        <p:spPr bwMode="auto">
          <a:xfrm>
            <a:off x="4857750" y="4220250"/>
            <a:ext cx="1588" cy="969288"/>
          </a:xfrm>
          <a:prstGeom prst="straightConnector1">
            <a:avLst/>
          </a:prstGeom>
          <a:noFill/>
          <a:ln w="38100">
            <a:solidFill>
              <a:schemeClr val="tx1"/>
            </a:solidFill>
            <a:round/>
            <a:headEnd/>
            <a:tailEnd type="triangle" w="med" len="med"/>
          </a:ln>
        </p:spPr>
      </p:cxnSp>
      <p:cxnSp>
        <p:nvCxnSpPr>
          <p:cNvPr id="79884" name="AutoShape 12"/>
          <p:cNvCxnSpPr>
            <a:cxnSpLocks noChangeShapeType="1"/>
            <a:stCxn id="1662981" idx="2"/>
            <a:endCxn id="1662984" idx="0"/>
          </p:cNvCxnSpPr>
          <p:nvPr/>
        </p:nvCxnSpPr>
        <p:spPr bwMode="auto">
          <a:xfrm>
            <a:off x="4857750" y="4220250"/>
            <a:ext cx="3505201" cy="969288"/>
          </a:xfrm>
          <a:prstGeom prst="straightConnector1">
            <a:avLst/>
          </a:prstGeom>
          <a:noFill/>
          <a:ln w="38100">
            <a:solidFill>
              <a:schemeClr val="tx1"/>
            </a:solidFill>
            <a:round/>
            <a:headEnd/>
            <a:tailEnd type="triangle" w="med" len="med"/>
          </a:ln>
        </p:spPr>
      </p:cxn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3"/>
          <p:cNvSpPr txBox="1">
            <a:spLocks noChangeArrowheads="1"/>
          </p:cNvSpPr>
          <p:nvPr/>
        </p:nvSpPr>
        <p:spPr bwMode="auto">
          <a:xfrm>
            <a:off x="527050" y="1574800"/>
            <a:ext cx="3838575" cy="457200"/>
          </a:xfrm>
          <a:prstGeom prst="rect">
            <a:avLst/>
          </a:prstGeom>
          <a:noFill/>
          <a:ln w="9525" algn="ctr">
            <a:noFill/>
            <a:miter lim="800000"/>
            <a:headEnd/>
            <a:tailEnd/>
          </a:ln>
        </p:spPr>
        <p:txBody>
          <a:bodyPr wrap="none"/>
          <a:lstStyle/>
          <a:p>
            <a:pPr eaLnBrk="0" hangingPunct="0">
              <a:spcBef>
                <a:spcPct val="50000"/>
              </a:spcBef>
            </a:pPr>
            <a:r>
              <a:rPr lang="en-GB" sz="2000">
                <a:latin typeface="Arial Unicode MS" pitchFamily="34" charset="-128"/>
              </a:rPr>
              <a:t>Model evidence:</a:t>
            </a:r>
          </a:p>
          <a:p>
            <a:pPr eaLnBrk="0" hangingPunct="0">
              <a:spcBef>
                <a:spcPct val="50000"/>
              </a:spcBef>
            </a:pPr>
            <a:r>
              <a:rPr lang="en-GB" sz="2000">
                <a:latin typeface="Arial Unicode MS" pitchFamily="34" charset="-128"/>
              </a:rPr>
              <a:t>Approximation:  Free Energy</a:t>
            </a:r>
            <a:endParaRPr lang="en-US" sz="2000">
              <a:latin typeface="Arial Unicode MS" pitchFamily="34" charset="-128"/>
            </a:endParaRPr>
          </a:p>
        </p:txBody>
      </p:sp>
      <p:sp>
        <p:nvSpPr>
          <p:cNvPr id="13320" name="Text Box 4"/>
          <p:cNvSpPr txBox="1">
            <a:spLocks noChangeArrowheads="1"/>
          </p:cNvSpPr>
          <p:nvPr/>
        </p:nvSpPr>
        <p:spPr bwMode="auto">
          <a:xfrm>
            <a:off x="1031875" y="4876800"/>
            <a:ext cx="4148138" cy="1865313"/>
          </a:xfrm>
          <a:prstGeom prst="rect">
            <a:avLst/>
          </a:prstGeom>
          <a:noFill/>
          <a:ln w="9525" algn="ctr">
            <a:noFill/>
            <a:miter lim="800000"/>
            <a:headEnd/>
            <a:tailEnd/>
          </a:ln>
        </p:spPr>
        <p:txBody>
          <a:bodyPr wrap="none"/>
          <a:lstStyle/>
          <a:p>
            <a:pPr marL="176213" indent="-176213" eaLnBrk="0" hangingPunct="0">
              <a:spcBef>
                <a:spcPct val="50000"/>
              </a:spcBef>
            </a:pPr>
            <a:endParaRPr lang="en-GB" sz="2000" b="0">
              <a:latin typeface="Arial Unicode MS" pitchFamily="34" charset="-128"/>
            </a:endParaRPr>
          </a:p>
        </p:txBody>
      </p:sp>
      <p:grpSp>
        <p:nvGrpSpPr>
          <p:cNvPr id="2" name="Group 17"/>
          <p:cNvGrpSpPr>
            <a:grpSpLocks/>
          </p:cNvGrpSpPr>
          <p:nvPr/>
        </p:nvGrpSpPr>
        <p:grpSpPr bwMode="auto">
          <a:xfrm>
            <a:off x="365125" y="4083050"/>
            <a:ext cx="5103813" cy="1617663"/>
            <a:chOff x="204" y="2069"/>
            <a:chExt cx="2858" cy="1019"/>
          </a:xfrm>
        </p:grpSpPr>
        <p:graphicFrame>
          <p:nvGraphicFramePr>
            <p:cNvPr id="13318" name="Object 7"/>
            <p:cNvGraphicFramePr>
              <a:graphicFrameLocks noChangeAspect="1"/>
            </p:cNvGraphicFramePr>
            <p:nvPr/>
          </p:nvGraphicFramePr>
          <p:xfrm>
            <a:off x="249" y="2658"/>
            <a:ext cx="2721" cy="409"/>
          </p:xfrm>
          <a:graphic>
            <a:graphicData uri="http://schemas.openxmlformats.org/presentationml/2006/ole">
              <mc:AlternateContent xmlns:mc="http://schemas.openxmlformats.org/markup-compatibility/2006">
                <mc:Choice xmlns:v="urn:schemas-microsoft-com:vml" Requires="v">
                  <p:oleObj spid="_x0000_s443592" name="Equation" r:id="rId3" imgW="2222280" imgH="342720" progId="Equation.3">
                    <p:embed/>
                  </p:oleObj>
                </mc:Choice>
                <mc:Fallback>
                  <p:oleObj name="Equation" r:id="rId3" imgW="2222280" imgH="34272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 y="2658"/>
                          <a:ext cx="2721" cy="4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30" name="Text Box 8"/>
            <p:cNvSpPr txBox="1">
              <a:spLocks noChangeArrowheads="1"/>
            </p:cNvSpPr>
            <p:nvPr/>
          </p:nvSpPr>
          <p:spPr bwMode="auto">
            <a:xfrm>
              <a:off x="204" y="2069"/>
              <a:ext cx="2858" cy="1019"/>
            </a:xfrm>
            <a:prstGeom prst="rect">
              <a:avLst/>
            </a:prstGeom>
            <a:noFill/>
            <a:ln w="38100" algn="ctr">
              <a:solidFill>
                <a:schemeClr val="tx1"/>
              </a:solidFill>
              <a:miter lim="800000"/>
              <a:headEnd/>
              <a:tailEnd/>
            </a:ln>
          </p:spPr>
          <p:txBody>
            <a:bodyPr wrap="none"/>
            <a:lstStyle/>
            <a:p>
              <a:pPr eaLnBrk="0" hangingPunct="0">
                <a:spcBef>
                  <a:spcPct val="50000"/>
                </a:spcBef>
              </a:pPr>
              <a:r>
                <a:rPr lang="en-GB">
                  <a:latin typeface="Arial Unicode MS" pitchFamily="34" charset="-128"/>
                </a:rPr>
                <a:t>Fixed Effects Model selection via </a:t>
              </a:r>
            </a:p>
            <a:p>
              <a:pPr eaLnBrk="0" hangingPunct="0">
                <a:spcBef>
                  <a:spcPct val="50000"/>
                </a:spcBef>
              </a:pPr>
              <a:r>
                <a:rPr lang="en-GB">
                  <a:latin typeface="Arial Unicode MS" pitchFamily="34" charset="-128"/>
                </a:rPr>
                <a:t>log Group Bayes factor:</a:t>
              </a:r>
              <a:endParaRPr lang="en-US">
                <a:latin typeface="Arial Unicode MS" pitchFamily="34" charset="-128"/>
              </a:endParaRPr>
            </a:p>
          </p:txBody>
        </p:sp>
      </p:grpSp>
      <p:sp>
        <p:nvSpPr>
          <p:cNvPr id="13322" name="AutoShape 11"/>
          <p:cNvSpPr>
            <a:spLocks noChangeArrowheads="1"/>
          </p:cNvSpPr>
          <p:nvPr/>
        </p:nvSpPr>
        <p:spPr bwMode="auto">
          <a:xfrm>
            <a:off x="515938" y="2767013"/>
            <a:ext cx="784225" cy="271462"/>
          </a:xfrm>
          <a:prstGeom prst="rightArrow">
            <a:avLst>
              <a:gd name="adj1" fmla="val 50000"/>
              <a:gd name="adj2" fmla="val 64198"/>
            </a:avLst>
          </a:prstGeom>
          <a:solidFill>
            <a:srgbClr val="FF0000"/>
          </a:solidFill>
          <a:ln w="9525" algn="ctr">
            <a:solidFill>
              <a:schemeClr val="tx1"/>
            </a:solidFill>
            <a:miter lim="800000"/>
            <a:headEnd/>
            <a:tailEnd/>
          </a:ln>
        </p:spPr>
        <p:txBody>
          <a:bodyPr wrap="none" anchor="ctr"/>
          <a:lstStyle/>
          <a:p>
            <a:endParaRPr lang="en-GB"/>
          </a:p>
        </p:txBody>
      </p:sp>
      <p:sp>
        <p:nvSpPr>
          <p:cNvPr id="13323" name="Text Box 12"/>
          <p:cNvSpPr txBox="1">
            <a:spLocks noChangeArrowheads="1"/>
          </p:cNvSpPr>
          <p:nvPr/>
        </p:nvSpPr>
        <p:spPr bwMode="auto">
          <a:xfrm>
            <a:off x="1335088" y="2714625"/>
            <a:ext cx="5253037" cy="338138"/>
          </a:xfrm>
          <a:prstGeom prst="rect">
            <a:avLst/>
          </a:prstGeom>
          <a:noFill/>
          <a:ln w="9525" algn="ctr">
            <a:noFill/>
            <a:miter lim="800000"/>
            <a:headEnd/>
            <a:tailEnd/>
          </a:ln>
        </p:spPr>
        <p:txBody>
          <a:bodyPr wrap="none">
            <a:spAutoFit/>
          </a:bodyPr>
          <a:lstStyle/>
          <a:p>
            <a:r>
              <a:rPr lang="en-GB" b="0"/>
              <a:t>accounts for </a:t>
            </a:r>
            <a:r>
              <a:rPr lang="en-GB" b="0" u="sng"/>
              <a:t>both</a:t>
            </a:r>
            <a:r>
              <a:rPr lang="en-GB" b="0"/>
              <a:t> accuracy and complexity of the model</a:t>
            </a:r>
            <a:endParaRPr lang="en-US" b="0"/>
          </a:p>
        </p:txBody>
      </p:sp>
      <p:sp>
        <p:nvSpPr>
          <p:cNvPr id="13324" name="AutoShape 13"/>
          <p:cNvSpPr>
            <a:spLocks noChangeArrowheads="1"/>
          </p:cNvSpPr>
          <p:nvPr/>
        </p:nvSpPr>
        <p:spPr bwMode="auto">
          <a:xfrm>
            <a:off x="509588" y="3205163"/>
            <a:ext cx="785812" cy="271462"/>
          </a:xfrm>
          <a:prstGeom prst="rightArrow">
            <a:avLst>
              <a:gd name="adj1" fmla="val 50000"/>
              <a:gd name="adj2" fmla="val 64328"/>
            </a:avLst>
          </a:prstGeom>
          <a:solidFill>
            <a:srgbClr val="FF0000"/>
          </a:solidFill>
          <a:ln w="9525" algn="ctr">
            <a:solidFill>
              <a:schemeClr val="tx1"/>
            </a:solidFill>
            <a:miter lim="800000"/>
            <a:headEnd/>
            <a:tailEnd/>
          </a:ln>
        </p:spPr>
        <p:txBody>
          <a:bodyPr wrap="none" anchor="ctr"/>
          <a:lstStyle/>
          <a:p>
            <a:endParaRPr lang="en-GB"/>
          </a:p>
        </p:txBody>
      </p:sp>
      <p:sp>
        <p:nvSpPr>
          <p:cNvPr id="13325" name="Text Box 14"/>
          <p:cNvSpPr txBox="1">
            <a:spLocks noChangeArrowheads="1"/>
          </p:cNvSpPr>
          <p:nvPr/>
        </p:nvSpPr>
        <p:spPr bwMode="auto">
          <a:xfrm>
            <a:off x="1328738" y="3152775"/>
            <a:ext cx="6115050" cy="338138"/>
          </a:xfrm>
          <a:prstGeom prst="rect">
            <a:avLst/>
          </a:prstGeom>
          <a:noFill/>
          <a:ln w="9525" algn="ctr">
            <a:noFill/>
            <a:miter lim="800000"/>
            <a:headEnd/>
            <a:tailEnd/>
          </a:ln>
        </p:spPr>
        <p:txBody>
          <a:bodyPr wrap="none">
            <a:spAutoFit/>
          </a:bodyPr>
          <a:lstStyle/>
          <a:p>
            <a:r>
              <a:rPr lang="en-GB" b="0"/>
              <a:t>allows for inference about structure (generalisability) of the model</a:t>
            </a:r>
            <a:endParaRPr lang="en-US" b="0"/>
          </a:p>
        </p:txBody>
      </p:sp>
      <p:graphicFrame>
        <p:nvGraphicFramePr>
          <p:cNvPr id="132149" name="Object 53"/>
          <p:cNvGraphicFramePr>
            <a:graphicFrameLocks noChangeAspect="1"/>
          </p:cNvGraphicFramePr>
          <p:nvPr/>
        </p:nvGraphicFramePr>
        <p:xfrm>
          <a:off x="2874963" y="1563688"/>
          <a:ext cx="1220787" cy="427037"/>
        </p:xfrm>
        <a:graphic>
          <a:graphicData uri="http://schemas.openxmlformats.org/presentationml/2006/ole">
            <mc:AlternateContent xmlns:mc="http://schemas.openxmlformats.org/markup-compatibility/2006">
              <mc:Choice xmlns:v="urn:schemas-microsoft-com:vml" Requires="v">
                <p:oleObj spid="_x0000_s443593" name="Equation" r:id="rId5" imgW="571320" imgH="228600" progId="Equation.3">
                  <p:embed/>
                </p:oleObj>
              </mc:Choice>
              <mc:Fallback>
                <p:oleObj name="Equation" r:id="rId5" imgW="571320" imgH="228600" progId="Equation.3">
                  <p:embed/>
                  <p:pic>
                    <p:nvPicPr>
                      <p:cNvPr id="0" name="Object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4963" y="1563688"/>
                        <a:ext cx="1220787"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18"/>
          <p:cNvGraphicFramePr>
            <a:graphicFrameLocks noChangeAspect="1"/>
          </p:cNvGraphicFramePr>
          <p:nvPr/>
        </p:nvGraphicFramePr>
        <p:xfrm>
          <a:off x="4495800" y="2066925"/>
          <a:ext cx="4375150" cy="376238"/>
        </p:xfrm>
        <a:graphic>
          <a:graphicData uri="http://schemas.openxmlformats.org/presentationml/2006/ole">
            <mc:AlternateContent xmlns:mc="http://schemas.openxmlformats.org/markup-compatibility/2006">
              <mc:Choice xmlns:v="urn:schemas-microsoft-com:vml" Requires="v">
                <p:oleObj spid="_x0000_s443594" name="Equation" r:id="rId7" imgW="2361960" imgH="228600" progId="Equation.3">
                  <p:embed/>
                </p:oleObj>
              </mc:Choice>
              <mc:Fallback>
                <p:oleObj name="Equation" r:id="rId7" imgW="2361960" imgH="228600"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066925"/>
                        <a:ext cx="437515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66"/>
                            </a:solidFill>
                            <a:miter lim="800000"/>
                            <a:headEnd/>
                            <a:tailEnd/>
                          </a14:hiddenLine>
                        </a:ext>
                      </a:extLst>
                    </p:spPr>
                  </p:pic>
                </p:oleObj>
              </mc:Fallback>
            </mc:AlternateContent>
          </a:graphicData>
        </a:graphic>
      </p:graphicFrame>
      <p:sp>
        <p:nvSpPr>
          <p:cNvPr id="13327" name="Rectangle 20"/>
          <p:cNvSpPr>
            <a:spLocks noChangeArrowheads="1"/>
          </p:cNvSpPr>
          <p:nvPr/>
        </p:nvSpPr>
        <p:spPr bwMode="auto">
          <a:xfrm>
            <a:off x="0" y="3159125"/>
            <a:ext cx="184150" cy="339725"/>
          </a:xfrm>
          <a:prstGeom prst="rect">
            <a:avLst/>
          </a:prstGeom>
          <a:noFill/>
          <a:ln w="9525" algn="ctr">
            <a:noFill/>
            <a:miter lim="800000"/>
            <a:headEnd/>
            <a:tailEnd/>
          </a:ln>
        </p:spPr>
        <p:txBody>
          <a:bodyPr wrap="none" anchor="ctr">
            <a:spAutoFit/>
          </a:bodyPr>
          <a:lstStyle/>
          <a:p>
            <a:endParaRPr lang="en-GB"/>
          </a:p>
        </p:txBody>
      </p:sp>
      <p:graphicFrame>
        <p:nvGraphicFramePr>
          <p:cNvPr id="13316" name="Object 19"/>
          <p:cNvGraphicFramePr>
            <a:graphicFrameLocks noChangeAspect="1"/>
          </p:cNvGraphicFramePr>
          <p:nvPr/>
        </p:nvGraphicFramePr>
        <p:xfrm>
          <a:off x="6034088" y="4868863"/>
          <a:ext cx="1620837" cy="312737"/>
        </p:xfrm>
        <a:graphic>
          <a:graphicData uri="http://schemas.openxmlformats.org/presentationml/2006/ole">
            <mc:AlternateContent xmlns:mc="http://schemas.openxmlformats.org/markup-compatibility/2006">
              <mc:Choice xmlns:v="urn:schemas-microsoft-com:vml" Requires="v">
                <p:oleObj spid="_x0000_s443595" r:id="rId9" imgW="647419" imgH="203112" progId="">
                  <p:embed/>
                </p:oleObj>
              </mc:Choice>
              <mc:Fallback>
                <p:oleObj r:id="rId9" imgW="647419" imgH="203112" progId="">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34088" y="4868863"/>
                        <a:ext cx="1620837"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8" name="Text Box 24"/>
          <p:cNvSpPr txBox="1">
            <a:spLocks noChangeArrowheads="1"/>
          </p:cNvSpPr>
          <p:nvPr/>
        </p:nvSpPr>
        <p:spPr bwMode="auto">
          <a:xfrm>
            <a:off x="5830888" y="4083050"/>
            <a:ext cx="4092575" cy="1617663"/>
          </a:xfrm>
          <a:prstGeom prst="rect">
            <a:avLst/>
          </a:prstGeom>
          <a:noFill/>
          <a:ln w="38100" algn="ctr">
            <a:solidFill>
              <a:schemeClr val="tx1"/>
            </a:solidFill>
            <a:miter lim="800000"/>
            <a:headEnd/>
            <a:tailEnd/>
          </a:ln>
        </p:spPr>
        <p:txBody>
          <a:bodyPr wrap="none"/>
          <a:lstStyle/>
          <a:p>
            <a:pPr eaLnBrk="0" hangingPunct="0">
              <a:spcBef>
                <a:spcPct val="50000"/>
              </a:spcBef>
            </a:pPr>
            <a:r>
              <a:rPr lang="en-GB">
                <a:latin typeface="Arial Unicode MS" pitchFamily="34" charset="-128"/>
              </a:rPr>
              <a:t>Random Effects Model selection</a:t>
            </a:r>
          </a:p>
          <a:p>
            <a:pPr eaLnBrk="0" hangingPunct="0">
              <a:spcBef>
                <a:spcPct val="50000"/>
              </a:spcBef>
            </a:pPr>
            <a:r>
              <a:rPr lang="en-GB">
                <a:latin typeface="Arial Unicode MS" pitchFamily="34" charset="-128"/>
              </a:rPr>
              <a:t>via Model probability:</a:t>
            </a:r>
            <a:endParaRPr lang="en-US">
              <a:latin typeface="Arial Unicode MS" pitchFamily="34" charset="-128"/>
            </a:endParaRPr>
          </a:p>
        </p:txBody>
      </p:sp>
      <p:sp>
        <p:nvSpPr>
          <p:cNvPr id="13329" name="Rectangle 26"/>
          <p:cNvSpPr>
            <a:spLocks noChangeArrowheads="1"/>
          </p:cNvSpPr>
          <p:nvPr/>
        </p:nvSpPr>
        <p:spPr bwMode="auto">
          <a:xfrm>
            <a:off x="0" y="3121025"/>
            <a:ext cx="184150" cy="339725"/>
          </a:xfrm>
          <a:prstGeom prst="rect">
            <a:avLst/>
          </a:prstGeom>
          <a:noFill/>
          <a:ln w="38100" algn="ctr">
            <a:noFill/>
            <a:miter lim="800000"/>
            <a:headEnd/>
            <a:tailEnd/>
          </a:ln>
        </p:spPr>
        <p:txBody>
          <a:bodyPr wrap="none" anchor="ctr">
            <a:spAutoFit/>
          </a:bodyPr>
          <a:lstStyle/>
          <a:p>
            <a:endParaRPr lang="en-GB"/>
          </a:p>
        </p:txBody>
      </p:sp>
      <p:graphicFrame>
        <p:nvGraphicFramePr>
          <p:cNvPr id="13317" name="Object 25"/>
          <p:cNvGraphicFramePr>
            <a:graphicFrameLocks noChangeAspect="1"/>
          </p:cNvGraphicFramePr>
          <p:nvPr/>
        </p:nvGraphicFramePr>
        <p:xfrm>
          <a:off x="6034088" y="5300663"/>
          <a:ext cx="2268537" cy="347662"/>
        </p:xfrm>
        <a:graphic>
          <a:graphicData uri="http://schemas.openxmlformats.org/presentationml/2006/ole">
            <mc:AlternateContent xmlns:mc="http://schemas.openxmlformats.org/markup-compatibility/2006">
              <mc:Choice xmlns:v="urn:schemas-microsoft-com:vml" Requires="v">
                <p:oleObj spid="_x0000_s443596" name="Equation" r:id="rId11" imgW="1600200" imgH="279400" progId="Equation.3">
                  <p:embed/>
                </p:oleObj>
              </mc:Choice>
              <mc:Fallback>
                <p:oleObj name="Equation" r:id="rId11" imgW="1600200" imgH="279400" progId="Equation.3">
                  <p:embed/>
                  <p:pic>
                    <p:nvPicPr>
                      <p:cNvPr id="0" name="Object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34088" y="5300663"/>
                        <a:ext cx="2268537"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2"/>
          <p:cNvSpPr>
            <a:spLocks noChangeArrowheads="1"/>
          </p:cNvSpPr>
          <p:nvPr/>
        </p:nvSpPr>
        <p:spPr bwMode="auto">
          <a:xfrm>
            <a:off x="465138" y="300950"/>
            <a:ext cx="9358312" cy="861774"/>
          </a:xfrm>
          <a:prstGeom prst="rect">
            <a:avLst/>
          </a:prstGeom>
          <a:noFill/>
          <a:ln w="9525">
            <a:noFill/>
            <a:miter lim="800000"/>
            <a:headEnd/>
            <a:tailEnd/>
          </a:ln>
        </p:spPr>
        <p:txBody>
          <a:bodyPr lIns="0" tIns="0" rIns="0" bIns="0" anchor="ctr">
            <a:spAutoFit/>
          </a:bodyPr>
          <a:lstStyle/>
          <a:p>
            <a:r>
              <a:rPr lang="en-GB" sz="2800" dirty="0">
                <a:latin typeface="Arial Unicode MS" pitchFamily="34" charset="-128"/>
              </a:rPr>
              <a:t>Inference about </a:t>
            </a:r>
            <a:r>
              <a:rPr lang="en-GB" sz="2800" dirty="0" smtClean="0">
                <a:latin typeface="Arial Unicode MS" pitchFamily="34" charset="-128"/>
              </a:rPr>
              <a:t>Model Architecture, Bayesian Model Selection</a:t>
            </a:r>
            <a:endParaRPr lang="en-US" sz="2800" dirty="0">
              <a:latin typeface="Arial Unicode MS"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69938" y="222250"/>
            <a:ext cx="8743950" cy="868363"/>
          </a:xfrm>
          <a:prstGeom prst="rect">
            <a:avLst/>
          </a:prstGeom>
          <a:noFill/>
          <a:ln w="9525">
            <a:noFill/>
            <a:miter lim="800000"/>
            <a:headEnd/>
            <a:tailEnd/>
          </a:ln>
        </p:spPr>
        <p:txBody>
          <a:bodyPr lIns="0" tIns="0" rIns="0" bIns="0" anchor="ctr"/>
          <a:lstStyle/>
          <a:p>
            <a:pPr algn="ctr"/>
            <a:r>
              <a:rPr lang="de-DE" sz="3200">
                <a:latin typeface="Arial Unicode MS" pitchFamily="34" charset="-128"/>
              </a:rPr>
              <a:t>Overview</a:t>
            </a:r>
          </a:p>
        </p:txBody>
      </p:sp>
      <p:sp>
        <p:nvSpPr>
          <p:cNvPr id="35843" name="Rectangle 3"/>
          <p:cNvSpPr>
            <a:spLocks noChangeArrowheads="1"/>
          </p:cNvSpPr>
          <p:nvPr/>
        </p:nvSpPr>
        <p:spPr bwMode="auto">
          <a:xfrm>
            <a:off x="822325" y="1250950"/>
            <a:ext cx="9136063" cy="5187950"/>
          </a:xfrm>
          <a:prstGeom prst="rect">
            <a:avLst/>
          </a:prstGeom>
          <a:noFill/>
          <a:ln w="9525">
            <a:noFill/>
            <a:miter lim="800000"/>
            <a:headEnd/>
            <a:tailEnd/>
          </a:ln>
        </p:spPr>
        <p:txBody>
          <a:bodyPr/>
          <a:lstStyle/>
          <a:p>
            <a:pPr marL="342900" indent="-342900">
              <a:spcBef>
                <a:spcPct val="80000"/>
              </a:spcBef>
              <a:buFontTx/>
              <a:buChar char="•"/>
            </a:pPr>
            <a:r>
              <a:rPr lang="de-DE" sz="2400" b="0" dirty="0" smtClean="0">
                <a:latin typeface="Arial Unicode MS" pitchFamily="34" charset="-128"/>
              </a:rPr>
              <a:t>Dynamic </a:t>
            </a:r>
            <a:r>
              <a:rPr lang="de-DE" sz="2400" b="0" dirty="0">
                <a:latin typeface="Arial Unicode MS" pitchFamily="34" charset="-128"/>
              </a:rPr>
              <a:t>causal models (DCMs)</a:t>
            </a:r>
          </a:p>
          <a:p>
            <a:pPr marL="742950" lvl="1" indent="-285750">
              <a:spcBef>
                <a:spcPct val="30000"/>
              </a:spcBef>
              <a:buFontTx/>
              <a:buChar char="–"/>
            </a:pPr>
            <a:r>
              <a:rPr lang="de-DE" sz="2000" b="0" dirty="0">
                <a:latin typeface="Arial Unicode MS" pitchFamily="34" charset="-128"/>
              </a:rPr>
              <a:t>Basic idea</a:t>
            </a:r>
          </a:p>
          <a:p>
            <a:pPr marL="742950" lvl="1" indent="-285750">
              <a:spcBef>
                <a:spcPct val="30000"/>
              </a:spcBef>
              <a:buFontTx/>
              <a:buChar char="–"/>
            </a:pPr>
            <a:r>
              <a:rPr lang="de-DE" sz="2000" b="0" dirty="0">
                <a:latin typeface="Arial Unicode MS" pitchFamily="34" charset="-128"/>
              </a:rPr>
              <a:t>Neural level</a:t>
            </a:r>
          </a:p>
          <a:p>
            <a:pPr marL="742950" lvl="1" indent="-285750">
              <a:spcBef>
                <a:spcPct val="30000"/>
              </a:spcBef>
              <a:buFontTx/>
              <a:buChar char="–"/>
            </a:pPr>
            <a:r>
              <a:rPr lang="de-DE" sz="2000" b="0" dirty="0">
                <a:latin typeface="Arial Unicode MS" pitchFamily="34" charset="-128"/>
              </a:rPr>
              <a:t>Hemodynamic level</a:t>
            </a:r>
          </a:p>
          <a:p>
            <a:pPr marL="742950" lvl="1" indent="-285750">
              <a:spcBef>
                <a:spcPct val="30000"/>
              </a:spcBef>
              <a:buFontTx/>
              <a:buChar char="–"/>
            </a:pPr>
            <a:r>
              <a:rPr lang="de-DE" sz="2000" b="0" dirty="0">
                <a:latin typeface="Arial Unicode MS" pitchFamily="34" charset="-128"/>
              </a:rPr>
              <a:t>Parameter estimation, priors &amp; inference</a:t>
            </a:r>
          </a:p>
          <a:p>
            <a:pPr marL="342900" indent="-342900">
              <a:spcBef>
                <a:spcPct val="80000"/>
              </a:spcBef>
              <a:buFontTx/>
              <a:buChar char="•"/>
            </a:pPr>
            <a:r>
              <a:rPr lang="de-DE" sz="2400" b="0" dirty="0">
                <a:latin typeface="Arial Unicode MS" pitchFamily="34" charset="-128"/>
              </a:rPr>
              <a:t>Applications of DCM to fMRI </a:t>
            </a:r>
            <a:r>
              <a:rPr lang="de-DE" sz="2400" b="0" dirty="0" smtClean="0">
                <a:latin typeface="Arial Unicode MS" pitchFamily="34" charset="-128"/>
              </a:rPr>
              <a:t>data</a:t>
            </a:r>
          </a:p>
          <a:p>
            <a:pPr marL="342900" indent="-342900">
              <a:spcBef>
                <a:spcPct val="80000"/>
              </a:spcBef>
            </a:pPr>
            <a:r>
              <a:rPr lang="de-DE" sz="2000" b="0" dirty="0" smtClean="0">
                <a:latin typeface="Arial Unicode MS" pitchFamily="34" charset="-128"/>
              </a:rPr>
              <a:t>     - Attention to Motion</a:t>
            </a:r>
          </a:p>
          <a:p>
            <a:pPr marL="342900" indent="-342900">
              <a:spcBef>
                <a:spcPct val="80000"/>
              </a:spcBef>
            </a:pPr>
            <a:r>
              <a:rPr lang="de-DE" sz="2000" b="0" dirty="0" smtClean="0">
                <a:latin typeface="Arial Unicode MS" pitchFamily="34" charset="-128"/>
              </a:rPr>
              <a:t>     - The Status Quo Bias</a:t>
            </a:r>
            <a:endParaRPr lang="de-DE" sz="2000" b="0" dirty="0">
              <a:latin typeface="Arial Unicode MS" pitchFamily="34" charset="-128"/>
            </a:endParaRPr>
          </a:p>
          <a:p>
            <a:pPr marL="742950" lvl="1" indent="-285750">
              <a:spcBef>
                <a:spcPct val="80000"/>
              </a:spcBef>
              <a:buFontTx/>
              <a:buChar char="–"/>
            </a:pPr>
            <a:endParaRPr lang="de-DE" sz="2000" b="0" dirty="0">
              <a:latin typeface="Arial Unicode MS" pitchFamily="34" charset="-128"/>
            </a:endParaRPr>
          </a:p>
        </p:txBody>
      </p:sp>
      <p:sp>
        <p:nvSpPr>
          <p:cNvPr id="4" name="Rectangle 4"/>
          <p:cNvSpPr>
            <a:spLocks noChangeArrowheads="1"/>
          </p:cNvSpPr>
          <p:nvPr/>
        </p:nvSpPr>
        <p:spPr bwMode="auto">
          <a:xfrm>
            <a:off x="675398" y="4079163"/>
            <a:ext cx="9001125" cy="442912"/>
          </a:xfrm>
          <a:prstGeom prst="rect">
            <a:avLst/>
          </a:prstGeom>
          <a:noFill/>
          <a:ln w="38100">
            <a:solidFill>
              <a:srgbClr val="3333FF"/>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363538" y="547688"/>
            <a:ext cx="9559925" cy="773112"/>
          </a:xfrm>
        </p:spPr>
        <p:txBody>
          <a:bodyPr/>
          <a:lstStyle/>
          <a:p>
            <a:r>
              <a:rPr lang="en-GB" smtClean="0">
                <a:solidFill>
                  <a:schemeClr val="bg1"/>
                </a:solidFill>
              </a:rPr>
              <a:t>DCM – Attention to Motion</a:t>
            </a:r>
          </a:p>
        </p:txBody>
      </p:sp>
      <p:sp>
        <p:nvSpPr>
          <p:cNvPr id="43011" name="Text Box 31"/>
          <p:cNvSpPr txBox="1">
            <a:spLocks noChangeArrowheads="1"/>
          </p:cNvSpPr>
          <p:nvPr/>
        </p:nvSpPr>
        <p:spPr bwMode="auto">
          <a:xfrm>
            <a:off x="452438" y="1484313"/>
            <a:ext cx="2547937" cy="457200"/>
          </a:xfrm>
          <a:prstGeom prst="rect">
            <a:avLst/>
          </a:prstGeom>
          <a:noFill/>
          <a:ln w="9525">
            <a:noFill/>
            <a:miter lim="800000"/>
            <a:headEnd/>
            <a:tailEnd/>
          </a:ln>
        </p:spPr>
        <p:txBody>
          <a:bodyPr>
            <a:spAutoFit/>
          </a:bodyPr>
          <a:lstStyle/>
          <a:p>
            <a:pPr>
              <a:spcBef>
                <a:spcPct val="50000"/>
              </a:spcBef>
            </a:pPr>
            <a:r>
              <a:rPr lang="en-GB" sz="2400">
                <a:solidFill>
                  <a:schemeClr val="accent2"/>
                </a:solidFill>
              </a:rPr>
              <a:t>Paradigm</a:t>
            </a:r>
            <a:endParaRPr lang="en-US" sz="2400">
              <a:solidFill>
                <a:schemeClr val="accent2"/>
              </a:solidFill>
            </a:endParaRPr>
          </a:p>
        </p:txBody>
      </p:sp>
      <p:sp>
        <p:nvSpPr>
          <p:cNvPr id="21537" name="Text Box 33"/>
          <p:cNvSpPr txBox="1">
            <a:spLocks noChangeArrowheads="1"/>
          </p:cNvSpPr>
          <p:nvPr/>
        </p:nvSpPr>
        <p:spPr bwMode="auto">
          <a:xfrm>
            <a:off x="2154238" y="5870575"/>
            <a:ext cx="6075362" cy="830997"/>
          </a:xfrm>
          <a:prstGeom prst="rect">
            <a:avLst/>
          </a:prstGeom>
          <a:noFill/>
          <a:ln w="9525">
            <a:noFill/>
            <a:miter lim="800000"/>
            <a:headEnd/>
            <a:tailEnd/>
          </a:ln>
        </p:spPr>
        <p:txBody>
          <a:bodyPr>
            <a:spAutoFit/>
          </a:bodyPr>
          <a:lstStyle/>
          <a:p>
            <a:pPr>
              <a:spcBef>
                <a:spcPct val="20000"/>
              </a:spcBef>
            </a:pPr>
            <a:r>
              <a:rPr lang="en-US" sz="2400" dirty="0">
                <a:solidFill>
                  <a:srgbClr val="FF0000"/>
                </a:solidFill>
              </a:rPr>
              <a:t>What connection in the network mediates attention ?</a:t>
            </a:r>
          </a:p>
        </p:txBody>
      </p:sp>
      <p:pic>
        <p:nvPicPr>
          <p:cNvPr id="43013" name="Picture 40" descr="dots"/>
          <p:cNvPicPr>
            <a:picLocks noChangeAspect="1" noChangeArrowheads="1"/>
          </p:cNvPicPr>
          <p:nvPr/>
        </p:nvPicPr>
        <p:blipFill>
          <a:blip r:embed="rId2" cstate="print"/>
          <a:srcRect/>
          <a:stretch>
            <a:fillRect/>
          </a:stretch>
        </p:blipFill>
        <p:spPr bwMode="auto">
          <a:xfrm>
            <a:off x="590550" y="2212975"/>
            <a:ext cx="1892300" cy="1735138"/>
          </a:xfrm>
          <a:prstGeom prst="rect">
            <a:avLst/>
          </a:prstGeom>
          <a:noFill/>
          <a:ln w="9525">
            <a:noFill/>
            <a:miter lim="800000"/>
            <a:headEnd/>
            <a:tailEnd/>
          </a:ln>
        </p:spPr>
      </p:pic>
      <p:grpSp>
        <p:nvGrpSpPr>
          <p:cNvPr id="2" name="Group 27"/>
          <p:cNvGrpSpPr>
            <a:grpSpLocks/>
          </p:cNvGrpSpPr>
          <p:nvPr/>
        </p:nvGrpSpPr>
        <p:grpSpPr bwMode="auto">
          <a:xfrm>
            <a:off x="787400" y="3911600"/>
            <a:ext cx="1539875" cy="1152525"/>
            <a:chOff x="2179" y="2280"/>
            <a:chExt cx="862" cy="726"/>
          </a:xfrm>
        </p:grpSpPr>
        <p:sp>
          <p:nvSpPr>
            <p:cNvPr id="43024" name="Oval 9"/>
            <p:cNvSpPr>
              <a:spLocks noChangeArrowheads="1"/>
            </p:cNvSpPr>
            <p:nvPr/>
          </p:nvSpPr>
          <p:spPr bwMode="auto">
            <a:xfrm>
              <a:off x="2179" y="2280"/>
              <a:ext cx="862" cy="726"/>
            </a:xfrm>
            <a:prstGeom prst="ellipse">
              <a:avLst/>
            </a:prstGeom>
            <a:solidFill>
              <a:schemeClr val="bg1"/>
            </a:solidFill>
            <a:ln w="508000">
              <a:solidFill>
                <a:schemeClr val="accent1"/>
              </a:solidFill>
              <a:round/>
              <a:headEnd/>
              <a:tailEnd/>
            </a:ln>
          </p:spPr>
          <p:txBody>
            <a:bodyPr wrap="none" anchor="ctr"/>
            <a:lstStyle/>
            <a:p>
              <a:endParaRPr lang="en-GB"/>
            </a:p>
          </p:txBody>
        </p:sp>
        <p:grpSp>
          <p:nvGrpSpPr>
            <p:cNvPr id="3" name="Group 18"/>
            <p:cNvGrpSpPr>
              <a:grpSpLocks/>
            </p:cNvGrpSpPr>
            <p:nvPr/>
          </p:nvGrpSpPr>
          <p:grpSpPr bwMode="auto">
            <a:xfrm>
              <a:off x="2665" y="2540"/>
              <a:ext cx="272" cy="409"/>
              <a:chOff x="3424" y="3067"/>
              <a:chExt cx="272" cy="409"/>
            </a:xfrm>
          </p:grpSpPr>
          <p:sp>
            <p:nvSpPr>
              <p:cNvPr id="43032" name="Oval 10"/>
              <p:cNvSpPr>
                <a:spLocks noChangeArrowheads="1"/>
              </p:cNvSpPr>
              <p:nvPr/>
            </p:nvSpPr>
            <p:spPr bwMode="auto">
              <a:xfrm rot="2400000">
                <a:off x="3424" y="3158"/>
                <a:ext cx="182" cy="318"/>
              </a:xfrm>
              <a:prstGeom prst="ellipse">
                <a:avLst/>
              </a:prstGeom>
              <a:solidFill>
                <a:srgbClr val="FFCC99"/>
              </a:solidFill>
              <a:ln w="9525">
                <a:solidFill>
                  <a:schemeClr val="tx1"/>
                </a:solidFill>
                <a:round/>
                <a:headEnd/>
                <a:tailEnd/>
              </a:ln>
            </p:spPr>
            <p:txBody>
              <a:bodyPr wrap="none" anchor="ctr"/>
              <a:lstStyle/>
              <a:p>
                <a:endParaRPr lang="en-GB"/>
              </a:p>
            </p:txBody>
          </p:sp>
          <p:sp>
            <p:nvSpPr>
              <p:cNvPr id="43033" name="Oval 13"/>
              <p:cNvSpPr>
                <a:spLocks noChangeAspect="1" noChangeArrowheads="1"/>
              </p:cNvSpPr>
              <p:nvPr/>
            </p:nvSpPr>
            <p:spPr bwMode="auto">
              <a:xfrm rot="1200000">
                <a:off x="3552" y="3067"/>
                <a:ext cx="52" cy="91"/>
              </a:xfrm>
              <a:prstGeom prst="ellipse">
                <a:avLst/>
              </a:prstGeom>
              <a:solidFill>
                <a:srgbClr val="FFCC99"/>
              </a:solidFill>
              <a:ln w="9525">
                <a:solidFill>
                  <a:schemeClr val="tx1"/>
                </a:solidFill>
                <a:round/>
                <a:headEnd/>
                <a:tailEnd/>
              </a:ln>
            </p:spPr>
            <p:txBody>
              <a:bodyPr wrap="none" anchor="ctr"/>
              <a:lstStyle/>
              <a:p>
                <a:endParaRPr lang="en-GB"/>
              </a:p>
            </p:txBody>
          </p:sp>
          <p:sp>
            <p:nvSpPr>
              <p:cNvPr id="43034" name="Oval 14"/>
              <p:cNvSpPr>
                <a:spLocks noChangeArrowheads="1"/>
              </p:cNvSpPr>
              <p:nvPr/>
            </p:nvSpPr>
            <p:spPr bwMode="auto">
              <a:xfrm>
                <a:off x="3619" y="3137"/>
                <a:ext cx="45" cy="45"/>
              </a:xfrm>
              <a:prstGeom prst="ellipse">
                <a:avLst/>
              </a:prstGeom>
              <a:solidFill>
                <a:srgbClr val="FFCC99"/>
              </a:solidFill>
              <a:ln w="9525">
                <a:solidFill>
                  <a:schemeClr val="tx1"/>
                </a:solidFill>
                <a:round/>
                <a:headEnd/>
                <a:tailEnd/>
              </a:ln>
            </p:spPr>
            <p:txBody>
              <a:bodyPr wrap="none" anchor="ctr"/>
              <a:lstStyle/>
              <a:p>
                <a:endParaRPr lang="en-GB"/>
              </a:p>
            </p:txBody>
          </p:sp>
          <p:sp>
            <p:nvSpPr>
              <p:cNvPr id="43035" name="Oval 15"/>
              <p:cNvSpPr>
                <a:spLocks noChangeArrowheads="1"/>
              </p:cNvSpPr>
              <p:nvPr/>
            </p:nvSpPr>
            <p:spPr bwMode="auto">
              <a:xfrm>
                <a:off x="3651" y="3193"/>
                <a:ext cx="45" cy="45"/>
              </a:xfrm>
              <a:prstGeom prst="ellipse">
                <a:avLst/>
              </a:prstGeom>
              <a:solidFill>
                <a:srgbClr val="FFCC99"/>
              </a:solidFill>
              <a:ln w="9525">
                <a:solidFill>
                  <a:schemeClr val="tx1"/>
                </a:solidFill>
                <a:round/>
                <a:headEnd/>
                <a:tailEnd/>
              </a:ln>
            </p:spPr>
            <p:txBody>
              <a:bodyPr wrap="none" anchor="ctr"/>
              <a:lstStyle/>
              <a:p>
                <a:endParaRPr lang="en-GB"/>
              </a:p>
            </p:txBody>
          </p:sp>
          <p:sp>
            <p:nvSpPr>
              <p:cNvPr id="43036" name="Oval 16"/>
              <p:cNvSpPr>
                <a:spLocks noChangeArrowheads="1"/>
              </p:cNvSpPr>
              <p:nvPr/>
            </p:nvSpPr>
            <p:spPr bwMode="auto">
              <a:xfrm>
                <a:off x="3651" y="3257"/>
                <a:ext cx="45" cy="45"/>
              </a:xfrm>
              <a:prstGeom prst="ellipse">
                <a:avLst/>
              </a:prstGeom>
              <a:solidFill>
                <a:srgbClr val="FFCC99"/>
              </a:solidFill>
              <a:ln w="9525">
                <a:solidFill>
                  <a:schemeClr val="tx1"/>
                </a:solidFill>
                <a:round/>
                <a:headEnd/>
                <a:tailEnd/>
              </a:ln>
            </p:spPr>
            <p:txBody>
              <a:bodyPr wrap="none" anchor="ctr"/>
              <a:lstStyle/>
              <a:p>
                <a:endParaRPr lang="en-GB"/>
              </a:p>
            </p:txBody>
          </p:sp>
        </p:grpSp>
        <p:grpSp>
          <p:nvGrpSpPr>
            <p:cNvPr id="4" name="Group 19"/>
            <p:cNvGrpSpPr>
              <a:grpSpLocks/>
            </p:cNvGrpSpPr>
            <p:nvPr/>
          </p:nvGrpSpPr>
          <p:grpSpPr bwMode="auto">
            <a:xfrm flipH="1">
              <a:off x="2285" y="2543"/>
              <a:ext cx="272" cy="409"/>
              <a:chOff x="3424" y="3067"/>
              <a:chExt cx="272" cy="409"/>
            </a:xfrm>
          </p:grpSpPr>
          <p:sp>
            <p:nvSpPr>
              <p:cNvPr id="43027" name="Oval 20"/>
              <p:cNvSpPr>
                <a:spLocks noChangeArrowheads="1"/>
              </p:cNvSpPr>
              <p:nvPr/>
            </p:nvSpPr>
            <p:spPr bwMode="auto">
              <a:xfrm rot="2400000">
                <a:off x="3424" y="3158"/>
                <a:ext cx="182" cy="318"/>
              </a:xfrm>
              <a:prstGeom prst="ellipse">
                <a:avLst/>
              </a:prstGeom>
              <a:solidFill>
                <a:srgbClr val="FFCC99"/>
              </a:solidFill>
              <a:ln w="9525">
                <a:solidFill>
                  <a:schemeClr val="tx1"/>
                </a:solidFill>
                <a:round/>
                <a:headEnd/>
                <a:tailEnd/>
              </a:ln>
            </p:spPr>
            <p:txBody>
              <a:bodyPr wrap="none" anchor="ctr"/>
              <a:lstStyle/>
              <a:p>
                <a:endParaRPr lang="en-GB"/>
              </a:p>
            </p:txBody>
          </p:sp>
          <p:sp>
            <p:nvSpPr>
              <p:cNvPr id="43028" name="Oval 21"/>
              <p:cNvSpPr>
                <a:spLocks noChangeAspect="1" noChangeArrowheads="1"/>
              </p:cNvSpPr>
              <p:nvPr/>
            </p:nvSpPr>
            <p:spPr bwMode="auto">
              <a:xfrm rot="1200000">
                <a:off x="3552" y="3067"/>
                <a:ext cx="52" cy="91"/>
              </a:xfrm>
              <a:prstGeom prst="ellipse">
                <a:avLst/>
              </a:prstGeom>
              <a:solidFill>
                <a:srgbClr val="FFCC99"/>
              </a:solidFill>
              <a:ln w="9525">
                <a:solidFill>
                  <a:schemeClr val="tx1"/>
                </a:solidFill>
                <a:round/>
                <a:headEnd/>
                <a:tailEnd/>
              </a:ln>
            </p:spPr>
            <p:txBody>
              <a:bodyPr wrap="none" anchor="ctr"/>
              <a:lstStyle/>
              <a:p>
                <a:endParaRPr lang="en-GB"/>
              </a:p>
            </p:txBody>
          </p:sp>
          <p:sp>
            <p:nvSpPr>
              <p:cNvPr id="43029" name="Oval 22"/>
              <p:cNvSpPr>
                <a:spLocks noChangeArrowheads="1"/>
              </p:cNvSpPr>
              <p:nvPr/>
            </p:nvSpPr>
            <p:spPr bwMode="auto">
              <a:xfrm>
                <a:off x="3619" y="3137"/>
                <a:ext cx="45" cy="45"/>
              </a:xfrm>
              <a:prstGeom prst="ellipse">
                <a:avLst/>
              </a:prstGeom>
              <a:solidFill>
                <a:srgbClr val="FFCC99"/>
              </a:solidFill>
              <a:ln w="9525">
                <a:solidFill>
                  <a:schemeClr val="tx1"/>
                </a:solidFill>
                <a:round/>
                <a:headEnd/>
                <a:tailEnd/>
              </a:ln>
            </p:spPr>
            <p:txBody>
              <a:bodyPr wrap="none" anchor="ctr"/>
              <a:lstStyle/>
              <a:p>
                <a:endParaRPr lang="en-GB"/>
              </a:p>
            </p:txBody>
          </p:sp>
          <p:sp>
            <p:nvSpPr>
              <p:cNvPr id="43030" name="Oval 23"/>
              <p:cNvSpPr>
                <a:spLocks noChangeArrowheads="1"/>
              </p:cNvSpPr>
              <p:nvPr/>
            </p:nvSpPr>
            <p:spPr bwMode="auto">
              <a:xfrm>
                <a:off x="3651" y="3193"/>
                <a:ext cx="45" cy="45"/>
              </a:xfrm>
              <a:prstGeom prst="ellipse">
                <a:avLst/>
              </a:prstGeom>
              <a:solidFill>
                <a:srgbClr val="FFCC99"/>
              </a:solidFill>
              <a:ln w="9525">
                <a:solidFill>
                  <a:schemeClr val="tx1"/>
                </a:solidFill>
                <a:round/>
                <a:headEnd/>
                <a:tailEnd/>
              </a:ln>
            </p:spPr>
            <p:txBody>
              <a:bodyPr wrap="none" anchor="ctr"/>
              <a:lstStyle/>
              <a:p>
                <a:endParaRPr lang="en-GB"/>
              </a:p>
            </p:txBody>
          </p:sp>
          <p:sp>
            <p:nvSpPr>
              <p:cNvPr id="43031" name="Oval 24"/>
              <p:cNvSpPr>
                <a:spLocks noChangeArrowheads="1"/>
              </p:cNvSpPr>
              <p:nvPr/>
            </p:nvSpPr>
            <p:spPr bwMode="auto">
              <a:xfrm>
                <a:off x="3651" y="3257"/>
                <a:ext cx="45" cy="45"/>
              </a:xfrm>
              <a:prstGeom prst="ellipse">
                <a:avLst/>
              </a:prstGeom>
              <a:solidFill>
                <a:srgbClr val="FFCC99"/>
              </a:solidFill>
              <a:ln w="9525">
                <a:solidFill>
                  <a:schemeClr val="tx1"/>
                </a:solidFill>
                <a:round/>
                <a:headEnd/>
                <a:tailEnd/>
              </a:ln>
            </p:spPr>
            <p:txBody>
              <a:bodyPr wrap="none" anchor="ctr"/>
              <a:lstStyle/>
              <a:p>
                <a:endParaRPr lang="en-GB"/>
              </a:p>
            </p:txBody>
          </p:sp>
        </p:grpSp>
      </p:grpSp>
      <p:sp>
        <p:nvSpPr>
          <p:cNvPr id="43015" name="Rectangle 41"/>
          <p:cNvSpPr>
            <a:spLocks noChangeArrowheads="1"/>
          </p:cNvSpPr>
          <p:nvPr/>
        </p:nvSpPr>
        <p:spPr bwMode="auto">
          <a:xfrm>
            <a:off x="2549525" y="2001838"/>
            <a:ext cx="4738688" cy="1970087"/>
          </a:xfrm>
          <a:prstGeom prst="rect">
            <a:avLst/>
          </a:prstGeom>
          <a:noFill/>
          <a:ln w="12700">
            <a:noFill/>
            <a:miter lim="800000"/>
            <a:headEnd/>
            <a:tailEnd/>
          </a:ln>
        </p:spPr>
        <p:txBody>
          <a:bodyPr wrap="none" lIns="90488" tIns="44450" rIns="90488" bIns="44450">
            <a:spAutoFit/>
          </a:bodyPr>
          <a:lstStyle/>
          <a:p>
            <a:pPr eaLnBrk="0" hangingPunct="0">
              <a:spcBef>
                <a:spcPct val="20000"/>
              </a:spcBef>
            </a:pPr>
            <a:endParaRPr lang="en-US" sz="700">
              <a:latin typeface="Arial Unicode MS" pitchFamily="34" charset="-128"/>
            </a:endParaRPr>
          </a:p>
          <a:p>
            <a:pPr>
              <a:spcBef>
                <a:spcPct val="20000"/>
              </a:spcBef>
            </a:pPr>
            <a:r>
              <a:rPr lang="en-GB"/>
              <a:t>4 conditions</a:t>
            </a:r>
          </a:p>
          <a:p>
            <a:pPr lvl="1">
              <a:spcBef>
                <a:spcPct val="20000"/>
              </a:spcBef>
            </a:pPr>
            <a:r>
              <a:rPr lang="en-GB"/>
              <a:t>- fixation only			baseline</a:t>
            </a:r>
          </a:p>
          <a:p>
            <a:pPr lvl="1">
              <a:spcBef>
                <a:spcPct val="20000"/>
              </a:spcBef>
              <a:buFontTx/>
              <a:buChar char="-"/>
            </a:pPr>
            <a:r>
              <a:rPr lang="en-GB"/>
              <a:t> observe static dots		+ photic</a:t>
            </a:r>
          </a:p>
          <a:p>
            <a:pPr lvl="1">
              <a:spcBef>
                <a:spcPct val="20000"/>
              </a:spcBef>
            </a:pPr>
            <a:r>
              <a:rPr lang="en-GB"/>
              <a:t>- observe moving dots		+ motion</a:t>
            </a:r>
            <a:endParaRPr lang="en-US"/>
          </a:p>
          <a:p>
            <a:pPr lvl="1">
              <a:spcBef>
                <a:spcPct val="20000"/>
              </a:spcBef>
              <a:buFontTx/>
              <a:buChar char="-"/>
            </a:pPr>
            <a:r>
              <a:rPr lang="en-GB"/>
              <a:t> attend to moving dots</a:t>
            </a:r>
          </a:p>
          <a:p>
            <a:pPr lvl="1">
              <a:spcBef>
                <a:spcPct val="20000"/>
              </a:spcBef>
            </a:pPr>
            <a:endParaRPr lang="en-GB"/>
          </a:p>
        </p:txBody>
      </p:sp>
      <p:sp>
        <p:nvSpPr>
          <p:cNvPr id="43016" name="Rectangle 2"/>
          <p:cNvSpPr>
            <a:spLocks noChangeArrowheads="1"/>
          </p:cNvSpPr>
          <p:nvPr/>
        </p:nvSpPr>
        <p:spPr bwMode="auto">
          <a:xfrm>
            <a:off x="769938" y="188913"/>
            <a:ext cx="8743950" cy="792162"/>
          </a:xfrm>
          <a:prstGeom prst="rect">
            <a:avLst/>
          </a:prstGeom>
          <a:noFill/>
          <a:ln w="9525">
            <a:noFill/>
            <a:miter lim="800000"/>
            <a:headEnd/>
            <a:tailEnd/>
          </a:ln>
        </p:spPr>
        <p:txBody>
          <a:bodyPr anchor="ctr"/>
          <a:lstStyle/>
          <a:p>
            <a:pPr algn="ctr"/>
            <a:r>
              <a:rPr lang="en-GB" sz="3200" b="0"/>
              <a:t>Bayesian Model Selection</a:t>
            </a:r>
            <a:endParaRPr lang="en-US" sz="3200" b="0"/>
          </a:p>
        </p:txBody>
      </p:sp>
      <p:sp>
        <p:nvSpPr>
          <p:cNvPr id="43017" name="Text Box 22"/>
          <p:cNvSpPr txBox="1">
            <a:spLocks noChangeArrowheads="1"/>
          </p:cNvSpPr>
          <p:nvPr/>
        </p:nvSpPr>
        <p:spPr bwMode="auto">
          <a:xfrm>
            <a:off x="7064375" y="1119188"/>
            <a:ext cx="2265363" cy="457200"/>
          </a:xfrm>
          <a:prstGeom prst="rect">
            <a:avLst/>
          </a:prstGeom>
          <a:noFill/>
          <a:ln w="9525">
            <a:noFill/>
            <a:miter lim="800000"/>
            <a:headEnd/>
            <a:tailEnd/>
          </a:ln>
        </p:spPr>
        <p:txBody>
          <a:bodyPr>
            <a:spAutoFit/>
          </a:bodyPr>
          <a:lstStyle/>
          <a:p>
            <a:pPr>
              <a:spcBef>
                <a:spcPct val="50000"/>
              </a:spcBef>
            </a:pPr>
            <a:r>
              <a:rPr lang="en-GB" sz="2400">
                <a:solidFill>
                  <a:schemeClr val="accent2"/>
                </a:solidFill>
              </a:rPr>
              <a:t>Results</a:t>
            </a:r>
            <a:endParaRPr lang="en-US" sz="2400">
              <a:solidFill>
                <a:schemeClr val="accent2"/>
              </a:solidFill>
            </a:endParaRPr>
          </a:p>
        </p:txBody>
      </p:sp>
      <p:sp>
        <p:nvSpPr>
          <p:cNvPr id="43018" name="Text Box 25"/>
          <p:cNvSpPr txBox="1">
            <a:spLocks noChangeArrowheads="1"/>
          </p:cNvSpPr>
          <p:nvPr/>
        </p:nvSpPr>
        <p:spPr bwMode="auto">
          <a:xfrm>
            <a:off x="6554788" y="4537075"/>
            <a:ext cx="3130550" cy="517525"/>
          </a:xfrm>
          <a:prstGeom prst="rect">
            <a:avLst/>
          </a:prstGeom>
          <a:noFill/>
          <a:ln w="12700">
            <a:noFill/>
            <a:miter lim="800000"/>
            <a:headEnd/>
            <a:tailEnd/>
          </a:ln>
        </p:spPr>
        <p:txBody>
          <a:bodyPr wrap="none">
            <a:spAutoFit/>
          </a:bodyPr>
          <a:lstStyle/>
          <a:p>
            <a:pPr eaLnBrk="0" hangingPunct="0"/>
            <a:r>
              <a:rPr lang="en-US" sz="1400">
                <a:latin typeface="Arial Unicode MS" pitchFamily="34" charset="-128"/>
              </a:rPr>
              <a:t>B</a:t>
            </a:r>
            <a:r>
              <a:rPr lang="en-US" sz="1400">
                <a:latin typeface="Arial Unicode MS" pitchFamily="34" charset="-128"/>
                <a:cs typeface="Times New Roman" pitchFamily="18" charset="0"/>
              </a:rPr>
              <a:t>ü</a:t>
            </a:r>
            <a:r>
              <a:rPr lang="en-US" sz="1400">
                <a:latin typeface="Arial Unicode MS" pitchFamily="34" charset="-128"/>
              </a:rPr>
              <a:t>chel &amp; Friston 1997, Cereb. Cortex</a:t>
            </a:r>
          </a:p>
          <a:p>
            <a:pPr eaLnBrk="0" hangingPunct="0"/>
            <a:r>
              <a:rPr lang="en-US" sz="1400">
                <a:latin typeface="Arial Unicode MS" pitchFamily="34" charset="-128"/>
              </a:rPr>
              <a:t>B</a:t>
            </a:r>
            <a:r>
              <a:rPr lang="en-US" sz="1400">
                <a:latin typeface="Arial Unicode MS" pitchFamily="34" charset="-128"/>
                <a:cs typeface="Times New Roman" pitchFamily="18" charset="0"/>
              </a:rPr>
              <a:t>ü</a:t>
            </a:r>
            <a:r>
              <a:rPr lang="en-US" sz="1400">
                <a:latin typeface="Arial Unicode MS" pitchFamily="34" charset="-128"/>
              </a:rPr>
              <a:t>chel et al.</a:t>
            </a:r>
            <a:r>
              <a:rPr lang="en-US" sz="1400" i="1">
                <a:latin typeface="Arial Unicode MS" pitchFamily="34" charset="-128"/>
              </a:rPr>
              <a:t> </a:t>
            </a:r>
            <a:r>
              <a:rPr lang="en-US" sz="1400">
                <a:latin typeface="Arial Unicode MS" pitchFamily="34" charset="-128"/>
              </a:rPr>
              <a:t>1998, Brain</a:t>
            </a:r>
          </a:p>
        </p:txBody>
      </p:sp>
      <p:pic>
        <p:nvPicPr>
          <p:cNvPr id="43019" name="Picture 26"/>
          <p:cNvPicPr>
            <a:picLocks noChangeArrowheads="1"/>
          </p:cNvPicPr>
          <p:nvPr/>
        </p:nvPicPr>
        <p:blipFill>
          <a:blip r:embed="rId3" cstate="print"/>
          <a:srcRect/>
          <a:stretch>
            <a:fillRect/>
          </a:stretch>
        </p:blipFill>
        <p:spPr bwMode="auto">
          <a:xfrm>
            <a:off x="5970588" y="1963738"/>
            <a:ext cx="4075112" cy="2112962"/>
          </a:xfrm>
          <a:prstGeom prst="rect">
            <a:avLst/>
          </a:prstGeom>
          <a:noFill/>
          <a:ln w="12700">
            <a:noFill/>
            <a:miter lim="800000"/>
            <a:headEnd/>
            <a:tailEnd/>
          </a:ln>
        </p:spPr>
      </p:pic>
      <p:sp>
        <p:nvSpPr>
          <p:cNvPr id="43020" name="Rectangle 27"/>
          <p:cNvSpPr>
            <a:spLocks noChangeArrowheads="1"/>
          </p:cNvSpPr>
          <p:nvPr/>
        </p:nvSpPr>
        <p:spPr bwMode="auto">
          <a:xfrm>
            <a:off x="6388100" y="3429000"/>
            <a:ext cx="549275" cy="333375"/>
          </a:xfrm>
          <a:prstGeom prst="rect">
            <a:avLst/>
          </a:prstGeom>
          <a:noFill/>
          <a:ln w="12700">
            <a:noFill/>
            <a:miter lim="800000"/>
            <a:headEnd/>
            <a:tailEnd/>
          </a:ln>
        </p:spPr>
        <p:txBody>
          <a:bodyPr wrap="none" lIns="90488" tIns="44450" rIns="90488" bIns="44450">
            <a:spAutoFit/>
          </a:bodyPr>
          <a:lstStyle/>
          <a:p>
            <a:pPr eaLnBrk="0" hangingPunct="0"/>
            <a:r>
              <a:rPr lang="en-US">
                <a:latin typeface="Arial Unicode MS" pitchFamily="34" charset="-128"/>
              </a:rPr>
              <a:t>V5+</a:t>
            </a:r>
          </a:p>
        </p:txBody>
      </p:sp>
      <p:sp>
        <p:nvSpPr>
          <p:cNvPr id="43021" name="Rectangle 28"/>
          <p:cNvSpPr>
            <a:spLocks noChangeArrowheads="1"/>
          </p:cNvSpPr>
          <p:nvPr/>
        </p:nvSpPr>
        <p:spPr bwMode="auto">
          <a:xfrm>
            <a:off x="6638925" y="2565400"/>
            <a:ext cx="601663" cy="333375"/>
          </a:xfrm>
          <a:prstGeom prst="rect">
            <a:avLst/>
          </a:prstGeom>
          <a:noFill/>
          <a:ln w="12700">
            <a:noFill/>
            <a:miter lim="800000"/>
            <a:headEnd/>
            <a:tailEnd/>
          </a:ln>
        </p:spPr>
        <p:txBody>
          <a:bodyPr wrap="none" lIns="90488" tIns="44450" rIns="90488" bIns="44450">
            <a:spAutoFit/>
          </a:bodyPr>
          <a:lstStyle/>
          <a:p>
            <a:pPr eaLnBrk="0" hangingPunct="0"/>
            <a:r>
              <a:rPr lang="en-US">
                <a:latin typeface="Arial Unicode MS" pitchFamily="34" charset="-128"/>
              </a:rPr>
              <a:t>SPC</a:t>
            </a:r>
          </a:p>
        </p:txBody>
      </p:sp>
      <p:sp>
        <p:nvSpPr>
          <p:cNvPr id="43022" name="Rectangle 29"/>
          <p:cNvSpPr>
            <a:spLocks noChangeArrowheads="1"/>
          </p:cNvSpPr>
          <p:nvPr/>
        </p:nvSpPr>
        <p:spPr bwMode="auto">
          <a:xfrm>
            <a:off x="6337300" y="2781300"/>
            <a:ext cx="566738" cy="333375"/>
          </a:xfrm>
          <a:prstGeom prst="rect">
            <a:avLst/>
          </a:prstGeom>
          <a:noFill/>
          <a:ln w="12700">
            <a:noFill/>
            <a:miter lim="800000"/>
            <a:headEnd/>
            <a:tailEnd/>
          </a:ln>
        </p:spPr>
        <p:txBody>
          <a:bodyPr wrap="none" lIns="90488" tIns="44450" rIns="90488" bIns="44450">
            <a:spAutoFit/>
          </a:bodyPr>
          <a:lstStyle/>
          <a:p>
            <a:pPr eaLnBrk="0" hangingPunct="0"/>
            <a:r>
              <a:rPr lang="en-US">
                <a:latin typeface="Arial Unicode MS" pitchFamily="34" charset="-128"/>
              </a:rPr>
              <a:t>V3A</a:t>
            </a:r>
          </a:p>
        </p:txBody>
      </p:sp>
      <p:sp>
        <p:nvSpPr>
          <p:cNvPr id="43023" name="Text Box 30"/>
          <p:cNvSpPr txBox="1">
            <a:spLocks noChangeArrowheads="1"/>
          </p:cNvSpPr>
          <p:nvPr/>
        </p:nvSpPr>
        <p:spPr bwMode="auto">
          <a:xfrm>
            <a:off x="6567488" y="4164013"/>
            <a:ext cx="2835275" cy="396875"/>
          </a:xfrm>
          <a:prstGeom prst="rect">
            <a:avLst/>
          </a:prstGeom>
          <a:noFill/>
          <a:ln w="9525" algn="ctr">
            <a:noFill/>
            <a:miter lim="800000"/>
            <a:headEnd/>
            <a:tailEnd/>
          </a:ln>
        </p:spPr>
        <p:txBody>
          <a:bodyPr wrap="none">
            <a:spAutoFit/>
          </a:bodyPr>
          <a:lstStyle/>
          <a:p>
            <a:pPr eaLnBrk="0" hangingPunct="0">
              <a:spcBef>
                <a:spcPct val="50000"/>
              </a:spcBef>
            </a:pPr>
            <a:r>
              <a:rPr lang="en-GB" sz="2000">
                <a:latin typeface="Arial Unicode MS" pitchFamily="34" charset="-128"/>
              </a:rPr>
              <a:t>Attention – No attention</a:t>
            </a:r>
            <a:endParaRPr lang="en-US" sz="2000">
              <a:latin typeface="Arial Unicode MS" pitchFamily="34" charset="-128"/>
            </a:endParaRPr>
          </a:p>
        </p:txBody>
      </p:sp>
      <p:pic>
        <p:nvPicPr>
          <p:cNvPr id="5" name="Picture 4"/>
          <p:cNvPicPr>
            <a:picLocks noChangeAspect="1"/>
          </p:cNvPicPr>
          <p:nvPr/>
        </p:nvPicPr>
        <p:blipFill>
          <a:blip r:embed="rId4"/>
          <a:stretch>
            <a:fillRect/>
          </a:stretch>
        </p:blipFill>
        <p:spPr>
          <a:xfrm>
            <a:off x="76200" y="127000"/>
            <a:ext cx="10134600" cy="6604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958850" y="1143000"/>
            <a:ext cx="431800" cy="338138"/>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A50021"/>
                </a:solidFill>
                <a:latin typeface="Arial Unicode MS" pitchFamily="34" charset="-128"/>
                <a:ea typeface="Arial Unicode MS" pitchFamily="34" charset="-128"/>
                <a:cs typeface="Arial Unicode MS" pitchFamily="34" charset="-128"/>
              </a:rPr>
              <a:t>m</a:t>
            </a:r>
            <a:r>
              <a:rPr lang="en-GB" baseline="-25000">
                <a:solidFill>
                  <a:srgbClr val="A50021"/>
                </a:solidFill>
                <a:latin typeface="Arial Unicode MS" pitchFamily="34" charset="-128"/>
                <a:ea typeface="Arial Unicode MS" pitchFamily="34" charset="-128"/>
                <a:cs typeface="Arial Unicode MS" pitchFamily="34" charset="-128"/>
              </a:rPr>
              <a:t>1</a:t>
            </a:r>
            <a:endParaRPr lang="en-US">
              <a:solidFill>
                <a:srgbClr val="A50021"/>
              </a:solidFill>
              <a:latin typeface="Arial Unicode MS" pitchFamily="34" charset="-128"/>
              <a:ea typeface="Arial Unicode MS" pitchFamily="34" charset="-128"/>
              <a:cs typeface="Arial Unicode MS" pitchFamily="34" charset="-128"/>
            </a:endParaRPr>
          </a:p>
        </p:txBody>
      </p:sp>
      <p:sp>
        <p:nvSpPr>
          <p:cNvPr id="13316" name="Rectangle 7"/>
          <p:cNvSpPr>
            <a:spLocks noChangeArrowheads="1"/>
          </p:cNvSpPr>
          <p:nvPr/>
        </p:nvSpPr>
        <p:spPr bwMode="auto">
          <a:xfrm>
            <a:off x="2655888" y="2233613"/>
            <a:ext cx="2814637" cy="338137"/>
          </a:xfrm>
          <a:prstGeom prst="rect">
            <a:avLst/>
          </a:prstGeom>
          <a:noFill/>
          <a:ln w="9525" algn="ctr">
            <a:noFill/>
            <a:miter lim="800000"/>
            <a:headEnd/>
            <a:tailEnd/>
          </a:ln>
        </p:spPr>
        <p:txBody>
          <a:bodyPr anchor="ctr">
            <a:spAutoFit/>
          </a:bodyPr>
          <a:lstStyle/>
          <a:p>
            <a:endParaRPr lang="en-GB"/>
          </a:p>
        </p:txBody>
      </p:sp>
      <p:sp>
        <p:nvSpPr>
          <p:cNvPr id="13317" name="Rectangle 8"/>
          <p:cNvSpPr>
            <a:spLocks noChangeArrowheads="1"/>
          </p:cNvSpPr>
          <p:nvPr/>
        </p:nvSpPr>
        <p:spPr bwMode="auto">
          <a:xfrm>
            <a:off x="6761163" y="2239963"/>
            <a:ext cx="2816225" cy="338137"/>
          </a:xfrm>
          <a:prstGeom prst="rect">
            <a:avLst/>
          </a:prstGeom>
          <a:noFill/>
          <a:ln w="9525" algn="ctr">
            <a:noFill/>
            <a:miter lim="800000"/>
            <a:headEnd/>
            <a:tailEnd/>
          </a:ln>
        </p:spPr>
        <p:txBody>
          <a:bodyPr anchor="ctr">
            <a:spAutoFit/>
          </a:bodyPr>
          <a:lstStyle/>
          <a:p>
            <a:endParaRPr lang="en-GB"/>
          </a:p>
        </p:txBody>
      </p:sp>
      <p:grpSp>
        <p:nvGrpSpPr>
          <p:cNvPr id="2" name="Group 117"/>
          <p:cNvGrpSpPr>
            <a:grpSpLocks/>
          </p:cNvGrpSpPr>
          <p:nvPr/>
        </p:nvGrpSpPr>
        <p:grpSpPr bwMode="auto">
          <a:xfrm>
            <a:off x="2757488" y="1143000"/>
            <a:ext cx="2284412" cy="2057400"/>
            <a:chOff x="2757488" y="1143000"/>
            <a:chExt cx="2284412" cy="2057400"/>
          </a:xfrm>
        </p:grpSpPr>
        <p:sp>
          <p:nvSpPr>
            <p:cNvPr id="13417" name="Text Box 3"/>
            <p:cNvSpPr txBox="1">
              <a:spLocks noChangeArrowheads="1"/>
            </p:cNvSpPr>
            <p:nvPr/>
          </p:nvSpPr>
          <p:spPr bwMode="auto">
            <a:xfrm>
              <a:off x="3632200" y="1143000"/>
              <a:ext cx="431800" cy="338138"/>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A50021"/>
                  </a:solidFill>
                  <a:latin typeface="Arial Unicode MS" pitchFamily="34" charset="-128"/>
                  <a:ea typeface="Arial Unicode MS" pitchFamily="34" charset="-128"/>
                  <a:cs typeface="Arial Unicode MS" pitchFamily="34" charset="-128"/>
                </a:rPr>
                <a:t>m</a:t>
              </a:r>
              <a:r>
                <a:rPr lang="en-GB" baseline="-25000">
                  <a:solidFill>
                    <a:srgbClr val="A50021"/>
                  </a:solidFill>
                  <a:latin typeface="Arial Unicode MS" pitchFamily="34" charset="-128"/>
                  <a:ea typeface="Arial Unicode MS" pitchFamily="34" charset="-128"/>
                  <a:cs typeface="Arial Unicode MS" pitchFamily="34" charset="-128"/>
                </a:rPr>
                <a:t>2</a:t>
              </a:r>
              <a:endParaRPr lang="en-US">
                <a:solidFill>
                  <a:srgbClr val="A50021"/>
                </a:solidFill>
                <a:latin typeface="Arial Unicode MS" pitchFamily="34" charset="-128"/>
                <a:ea typeface="Arial Unicode MS" pitchFamily="34" charset="-128"/>
                <a:cs typeface="Arial Unicode MS" pitchFamily="34" charset="-128"/>
              </a:endParaRPr>
            </a:p>
          </p:txBody>
        </p:sp>
        <p:cxnSp>
          <p:nvCxnSpPr>
            <p:cNvPr id="13418" name="AutoShape 9"/>
            <p:cNvCxnSpPr>
              <a:cxnSpLocks noChangeShapeType="1"/>
              <a:stCxn id="13419" idx="2"/>
              <a:endCxn id="13424" idx="3"/>
            </p:cNvCxnSpPr>
            <p:nvPr/>
          </p:nvCxnSpPr>
          <p:spPr bwMode="auto">
            <a:xfrm rot="10800000">
              <a:off x="3270250" y="2981325"/>
              <a:ext cx="363538" cy="3175"/>
            </a:xfrm>
            <a:prstGeom prst="straightConnector1">
              <a:avLst/>
            </a:prstGeom>
            <a:noFill/>
            <a:ln w="9525">
              <a:solidFill>
                <a:schemeClr val="tx1"/>
              </a:solidFill>
              <a:round/>
              <a:headEnd type="triangle" w="med" len="med"/>
              <a:tailEnd/>
            </a:ln>
          </p:spPr>
        </p:cxnSp>
        <p:sp>
          <p:nvSpPr>
            <p:cNvPr id="13419" name="Oval 10"/>
            <p:cNvSpPr>
              <a:spLocks noChangeAspect="1" noChangeArrowheads="1"/>
            </p:cNvSpPr>
            <p:nvPr/>
          </p:nvSpPr>
          <p:spPr bwMode="auto">
            <a:xfrm>
              <a:off x="3633788"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420" name="Text Box 11"/>
            <p:cNvSpPr txBox="1">
              <a:spLocks noChangeArrowheads="1"/>
            </p:cNvSpPr>
            <p:nvPr/>
          </p:nvSpPr>
          <p:spPr bwMode="auto">
            <a:xfrm>
              <a:off x="3690938" y="2841625"/>
              <a:ext cx="403225" cy="307975"/>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V1</a:t>
              </a:r>
              <a:endParaRPr lang="de-DE" sz="1400" baseline="-25000">
                <a:solidFill>
                  <a:srgbClr val="000000"/>
                </a:solidFill>
                <a:latin typeface="Arial Unicode MS" pitchFamily="34" charset="-128"/>
              </a:endParaRPr>
            </a:p>
          </p:txBody>
        </p:sp>
        <p:sp>
          <p:nvSpPr>
            <p:cNvPr id="13421" name="Oval 12"/>
            <p:cNvSpPr>
              <a:spLocks noChangeAspect="1" noChangeArrowheads="1"/>
            </p:cNvSpPr>
            <p:nvPr/>
          </p:nvSpPr>
          <p:spPr bwMode="auto">
            <a:xfrm>
              <a:off x="4524375"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422" name="Text Box 13"/>
            <p:cNvSpPr txBox="1">
              <a:spLocks noChangeArrowheads="1"/>
            </p:cNvSpPr>
            <p:nvPr/>
          </p:nvSpPr>
          <p:spPr bwMode="auto">
            <a:xfrm>
              <a:off x="4578350" y="2846388"/>
              <a:ext cx="403225" cy="307975"/>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V5</a:t>
              </a:r>
              <a:endParaRPr lang="de-DE" sz="1400" baseline="-25000">
                <a:solidFill>
                  <a:srgbClr val="000000"/>
                </a:solidFill>
                <a:latin typeface="Arial Unicode MS" pitchFamily="34" charset="-128"/>
              </a:endParaRPr>
            </a:p>
          </p:txBody>
        </p:sp>
        <p:cxnSp>
          <p:nvCxnSpPr>
            <p:cNvPr id="13423" name="AutoShape 14"/>
            <p:cNvCxnSpPr>
              <a:cxnSpLocks noChangeShapeType="1"/>
              <a:stCxn id="13419" idx="5"/>
              <a:endCxn id="13421" idx="3"/>
            </p:cNvCxnSpPr>
            <p:nvPr/>
          </p:nvCxnSpPr>
          <p:spPr bwMode="auto">
            <a:xfrm>
              <a:off x="4048125" y="3136900"/>
              <a:ext cx="547688" cy="0"/>
            </a:xfrm>
            <a:prstGeom prst="straightConnector1">
              <a:avLst/>
            </a:prstGeom>
            <a:noFill/>
            <a:ln w="9525">
              <a:solidFill>
                <a:schemeClr val="tx1"/>
              </a:solidFill>
              <a:round/>
              <a:headEnd type="triangle" w="med" len="med"/>
              <a:tailEnd/>
            </a:ln>
          </p:spPr>
        </p:cxnSp>
        <p:sp>
          <p:nvSpPr>
            <p:cNvPr id="13424" name="Text Box 15"/>
            <p:cNvSpPr txBox="1">
              <a:spLocks noChangeArrowheads="1"/>
            </p:cNvSpPr>
            <p:nvPr/>
          </p:nvSpPr>
          <p:spPr bwMode="auto">
            <a:xfrm>
              <a:off x="2757488" y="2841625"/>
              <a:ext cx="512762" cy="279400"/>
            </a:xfrm>
            <a:prstGeom prst="rect">
              <a:avLst/>
            </a:prstGeom>
            <a:noFill/>
            <a:ln w="9525">
              <a:noFill/>
              <a:miter lim="800000"/>
              <a:headEnd/>
              <a:tailEnd/>
            </a:ln>
          </p:spPr>
          <p:txBody>
            <a:bodyPr wrap="none" tIns="18000">
              <a:spAutoFit/>
            </a:bodyPr>
            <a:lstStyle/>
            <a:p>
              <a:r>
                <a:rPr lang="de-DE" sz="1400">
                  <a:latin typeface="Arial Unicode MS" pitchFamily="34" charset="-128"/>
                </a:rPr>
                <a:t>stim</a:t>
              </a:r>
            </a:p>
          </p:txBody>
        </p:sp>
        <p:sp>
          <p:nvSpPr>
            <p:cNvPr id="13425" name="Oval 16"/>
            <p:cNvSpPr>
              <a:spLocks noChangeAspect="1" noChangeArrowheads="1"/>
            </p:cNvSpPr>
            <p:nvPr/>
          </p:nvSpPr>
          <p:spPr bwMode="auto">
            <a:xfrm>
              <a:off x="4524375" y="1976438"/>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426" name="Text Box 17"/>
            <p:cNvSpPr txBox="1">
              <a:spLocks noChangeArrowheads="1"/>
            </p:cNvSpPr>
            <p:nvPr/>
          </p:nvSpPr>
          <p:spPr bwMode="auto">
            <a:xfrm>
              <a:off x="4487863" y="2060575"/>
              <a:ext cx="554037" cy="307975"/>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PPC</a:t>
              </a:r>
              <a:endParaRPr lang="de-DE" sz="1400" baseline="-25000">
                <a:solidFill>
                  <a:srgbClr val="000000"/>
                </a:solidFill>
                <a:latin typeface="Arial Unicode MS" pitchFamily="34" charset="-128"/>
              </a:endParaRPr>
            </a:p>
          </p:txBody>
        </p:sp>
        <p:cxnSp>
          <p:nvCxnSpPr>
            <p:cNvPr id="13427" name="AutoShape 18"/>
            <p:cNvCxnSpPr>
              <a:cxnSpLocks noChangeShapeType="1"/>
              <a:stCxn id="13421" idx="1"/>
              <a:endCxn id="13419" idx="7"/>
            </p:cNvCxnSpPr>
            <p:nvPr/>
          </p:nvCxnSpPr>
          <p:spPr bwMode="auto">
            <a:xfrm flipH="1">
              <a:off x="4048125" y="2832100"/>
              <a:ext cx="547688" cy="0"/>
            </a:xfrm>
            <a:prstGeom prst="straightConnector1">
              <a:avLst/>
            </a:prstGeom>
            <a:noFill/>
            <a:ln w="9525">
              <a:solidFill>
                <a:schemeClr val="tx1"/>
              </a:solidFill>
              <a:round/>
              <a:headEnd type="triangle" w="med" len="med"/>
              <a:tailEnd/>
            </a:ln>
          </p:spPr>
        </p:cxnSp>
        <p:cxnSp>
          <p:nvCxnSpPr>
            <p:cNvPr id="13428" name="AutoShape 19"/>
            <p:cNvCxnSpPr>
              <a:cxnSpLocks noChangeShapeType="1"/>
              <a:stCxn id="13425" idx="5"/>
              <a:endCxn id="13421" idx="7"/>
            </p:cNvCxnSpPr>
            <p:nvPr/>
          </p:nvCxnSpPr>
          <p:spPr bwMode="auto">
            <a:xfrm>
              <a:off x="4938713" y="2344738"/>
              <a:ext cx="0" cy="487362"/>
            </a:xfrm>
            <a:prstGeom prst="straightConnector1">
              <a:avLst/>
            </a:prstGeom>
            <a:noFill/>
            <a:ln w="9525">
              <a:solidFill>
                <a:schemeClr val="tx1"/>
              </a:solidFill>
              <a:round/>
              <a:headEnd/>
              <a:tailEnd type="triangle" w="med" len="med"/>
            </a:ln>
          </p:spPr>
        </p:cxnSp>
        <p:sp>
          <p:nvSpPr>
            <p:cNvPr id="13429" name="Text Box 20"/>
            <p:cNvSpPr txBox="1">
              <a:spLocks noChangeArrowheads="1"/>
            </p:cNvSpPr>
            <p:nvPr/>
          </p:nvSpPr>
          <p:spPr bwMode="auto">
            <a:xfrm>
              <a:off x="3357563" y="1600200"/>
              <a:ext cx="1130438" cy="495229"/>
            </a:xfrm>
            <a:prstGeom prst="rect">
              <a:avLst/>
            </a:prstGeom>
            <a:noFill/>
            <a:ln w="9525">
              <a:noFill/>
              <a:miter lim="800000"/>
              <a:headEnd/>
              <a:tailEnd/>
            </a:ln>
          </p:spPr>
          <p:txBody>
            <a:bodyPr wrap="none" tIns="18000">
              <a:spAutoFit/>
            </a:bodyPr>
            <a:lstStyle/>
            <a:p>
              <a:r>
                <a:rPr lang="de-DE" sz="1400">
                  <a:latin typeface="Arial Unicode MS" pitchFamily="34" charset="-128"/>
                </a:rPr>
                <a:t>Modulation</a:t>
              </a:r>
            </a:p>
            <a:p>
              <a:r>
                <a:rPr lang="de-DE" sz="1400">
                  <a:latin typeface="Arial Unicode MS" pitchFamily="34" charset="-128"/>
                </a:rPr>
                <a:t>By attention</a:t>
              </a:r>
            </a:p>
          </p:txBody>
        </p:sp>
        <p:sp>
          <p:nvSpPr>
            <p:cNvPr id="13430" name="Oval 21"/>
            <p:cNvSpPr>
              <a:spLocks noChangeArrowheads="1"/>
            </p:cNvSpPr>
            <p:nvPr/>
          </p:nvSpPr>
          <p:spPr bwMode="auto">
            <a:xfrm>
              <a:off x="4768850" y="2325688"/>
              <a:ext cx="258763" cy="474662"/>
            </a:xfrm>
            <a:prstGeom prst="ellipse">
              <a:avLst/>
            </a:prstGeom>
            <a:noFill/>
            <a:ln w="9525" algn="ctr">
              <a:noFill/>
              <a:round/>
              <a:headEnd/>
              <a:tailEnd/>
            </a:ln>
          </p:spPr>
          <p:txBody>
            <a:bodyPr wrap="none" anchor="ctr">
              <a:spAutoFit/>
            </a:bodyPr>
            <a:lstStyle/>
            <a:p>
              <a:endParaRPr lang="en-GB"/>
            </a:p>
          </p:txBody>
        </p:sp>
        <p:cxnSp>
          <p:nvCxnSpPr>
            <p:cNvPr id="13431" name="AutoShape 22"/>
            <p:cNvCxnSpPr>
              <a:cxnSpLocks noChangeShapeType="1"/>
              <a:stCxn id="13421" idx="1"/>
              <a:endCxn id="13425" idx="3"/>
            </p:cNvCxnSpPr>
            <p:nvPr/>
          </p:nvCxnSpPr>
          <p:spPr bwMode="auto">
            <a:xfrm flipV="1">
              <a:off x="4595813" y="2344738"/>
              <a:ext cx="0" cy="487362"/>
            </a:xfrm>
            <a:prstGeom prst="straightConnector1">
              <a:avLst/>
            </a:prstGeom>
            <a:noFill/>
            <a:ln w="9525">
              <a:solidFill>
                <a:schemeClr val="tx1"/>
              </a:solidFill>
              <a:round/>
              <a:headEnd/>
              <a:tailEnd type="triangle" w="med" len="med"/>
            </a:ln>
          </p:spPr>
        </p:cxnSp>
        <p:sp>
          <p:nvSpPr>
            <p:cNvPr id="13432" name="Line 23"/>
            <p:cNvSpPr>
              <a:spLocks noChangeShapeType="1"/>
            </p:cNvSpPr>
            <p:nvPr/>
          </p:nvSpPr>
          <p:spPr bwMode="auto">
            <a:xfrm>
              <a:off x="3856038" y="1908175"/>
              <a:ext cx="428625" cy="914400"/>
            </a:xfrm>
            <a:prstGeom prst="line">
              <a:avLst/>
            </a:prstGeom>
            <a:noFill/>
            <a:ln w="9525">
              <a:solidFill>
                <a:srgbClr val="FF0000"/>
              </a:solidFill>
              <a:round/>
              <a:headEnd/>
              <a:tailEnd type="oval" w="med" len="med"/>
            </a:ln>
          </p:spPr>
          <p:txBody>
            <a:bodyPr wrap="none" anchor="ctr">
              <a:spAutoFit/>
            </a:bodyPr>
            <a:lstStyle/>
            <a:p>
              <a:endParaRPr lang="en-GB"/>
            </a:p>
          </p:txBody>
        </p:sp>
      </p:grpSp>
      <p:cxnSp>
        <p:nvCxnSpPr>
          <p:cNvPr id="13319" name="AutoShape 24"/>
          <p:cNvCxnSpPr>
            <a:cxnSpLocks noChangeShapeType="1"/>
            <a:stCxn id="13320" idx="2"/>
            <a:endCxn id="13325" idx="3"/>
          </p:cNvCxnSpPr>
          <p:nvPr/>
        </p:nvCxnSpPr>
        <p:spPr bwMode="auto">
          <a:xfrm rot="10800000" flipV="1">
            <a:off x="925513" y="2984500"/>
            <a:ext cx="34925" cy="104775"/>
          </a:xfrm>
          <a:prstGeom prst="straightConnector1">
            <a:avLst/>
          </a:prstGeom>
          <a:noFill/>
          <a:ln w="9525">
            <a:solidFill>
              <a:schemeClr val="tx1"/>
            </a:solidFill>
            <a:round/>
            <a:headEnd type="triangle" w="med" len="med"/>
            <a:tailEnd/>
          </a:ln>
        </p:spPr>
      </p:cxnSp>
      <p:sp>
        <p:nvSpPr>
          <p:cNvPr id="13320" name="Oval 25"/>
          <p:cNvSpPr>
            <a:spLocks noChangeAspect="1" noChangeArrowheads="1"/>
          </p:cNvSpPr>
          <p:nvPr/>
        </p:nvSpPr>
        <p:spPr bwMode="auto">
          <a:xfrm>
            <a:off x="960438"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321" name="Text Box 26"/>
          <p:cNvSpPr txBox="1">
            <a:spLocks noChangeArrowheads="1"/>
          </p:cNvSpPr>
          <p:nvPr/>
        </p:nvSpPr>
        <p:spPr bwMode="auto">
          <a:xfrm>
            <a:off x="1016000" y="2841625"/>
            <a:ext cx="404813" cy="307975"/>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V1</a:t>
            </a:r>
            <a:endParaRPr lang="de-DE" sz="1400" baseline="-25000">
              <a:solidFill>
                <a:srgbClr val="000000"/>
              </a:solidFill>
              <a:latin typeface="Arial Unicode MS" pitchFamily="34" charset="-128"/>
            </a:endParaRPr>
          </a:p>
        </p:txBody>
      </p:sp>
      <p:sp>
        <p:nvSpPr>
          <p:cNvPr id="13322" name="Oval 27"/>
          <p:cNvSpPr>
            <a:spLocks noChangeAspect="1" noChangeArrowheads="1"/>
          </p:cNvSpPr>
          <p:nvPr/>
        </p:nvSpPr>
        <p:spPr bwMode="auto">
          <a:xfrm>
            <a:off x="1849438"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323" name="Text Box 28"/>
          <p:cNvSpPr txBox="1">
            <a:spLocks noChangeArrowheads="1"/>
          </p:cNvSpPr>
          <p:nvPr/>
        </p:nvSpPr>
        <p:spPr bwMode="auto">
          <a:xfrm>
            <a:off x="1905000" y="2846388"/>
            <a:ext cx="403225" cy="307975"/>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V5</a:t>
            </a:r>
            <a:endParaRPr lang="de-DE" sz="1400" baseline="-25000">
              <a:solidFill>
                <a:srgbClr val="000000"/>
              </a:solidFill>
              <a:latin typeface="Arial Unicode MS" pitchFamily="34" charset="-128"/>
            </a:endParaRPr>
          </a:p>
        </p:txBody>
      </p:sp>
      <p:cxnSp>
        <p:nvCxnSpPr>
          <p:cNvPr id="13324" name="AutoShape 29"/>
          <p:cNvCxnSpPr>
            <a:cxnSpLocks noChangeShapeType="1"/>
            <a:stCxn id="13320" idx="5"/>
            <a:endCxn id="13322" idx="3"/>
          </p:cNvCxnSpPr>
          <p:nvPr/>
        </p:nvCxnSpPr>
        <p:spPr bwMode="auto">
          <a:xfrm>
            <a:off x="1374775" y="3136900"/>
            <a:ext cx="547688" cy="0"/>
          </a:xfrm>
          <a:prstGeom prst="straightConnector1">
            <a:avLst/>
          </a:prstGeom>
          <a:noFill/>
          <a:ln w="9525">
            <a:solidFill>
              <a:schemeClr val="tx1"/>
            </a:solidFill>
            <a:round/>
            <a:headEnd type="triangle" w="med" len="med"/>
            <a:tailEnd/>
          </a:ln>
        </p:spPr>
      </p:cxnSp>
      <p:sp>
        <p:nvSpPr>
          <p:cNvPr id="13325" name="Text Box 30"/>
          <p:cNvSpPr txBox="1">
            <a:spLocks noChangeArrowheads="1"/>
          </p:cNvSpPr>
          <p:nvPr/>
        </p:nvSpPr>
        <p:spPr bwMode="auto">
          <a:xfrm>
            <a:off x="84138" y="2841625"/>
            <a:ext cx="841375" cy="495300"/>
          </a:xfrm>
          <a:prstGeom prst="rect">
            <a:avLst/>
          </a:prstGeom>
          <a:noFill/>
          <a:ln w="9525">
            <a:noFill/>
            <a:miter lim="800000"/>
            <a:headEnd/>
            <a:tailEnd/>
          </a:ln>
        </p:spPr>
        <p:txBody>
          <a:bodyPr wrap="none" tIns="18000">
            <a:spAutoFit/>
          </a:bodyPr>
          <a:lstStyle/>
          <a:p>
            <a:r>
              <a:rPr lang="de-DE" sz="1400">
                <a:latin typeface="Arial Unicode MS" pitchFamily="34" charset="-128"/>
              </a:rPr>
              <a:t>External</a:t>
            </a:r>
          </a:p>
          <a:p>
            <a:r>
              <a:rPr lang="de-DE" sz="1400">
                <a:latin typeface="Arial Unicode MS" pitchFamily="34" charset="-128"/>
              </a:rPr>
              <a:t>stim</a:t>
            </a:r>
          </a:p>
        </p:txBody>
      </p:sp>
      <p:sp>
        <p:nvSpPr>
          <p:cNvPr id="13326" name="Oval 31"/>
          <p:cNvSpPr>
            <a:spLocks noChangeAspect="1" noChangeArrowheads="1"/>
          </p:cNvSpPr>
          <p:nvPr/>
        </p:nvSpPr>
        <p:spPr bwMode="auto">
          <a:xfrm>
            <a:off x="1849438" y="1976438"/>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327" name="Text Box 32"/>
          <p:cNvSpPr txBox="1">
            <a:spLocks noChangeArrowheads="1"/>
          </p:cNvSpPr>
          <p:nvPr/>
        </p:nvSpPr>
        <p:spPr bwMode="auto">
          <a:xfrm>
            <a:off x="1814513" y="2060575"/>
            <a:ext cx="554037" cy="307975"/>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PPC</a:t>
            </a:r>
            <a:endParaRPr lang="de-DE" sz="1400" baseline="-25000">
              <a:solidFill>
                <a:srgbClr val="000000"/>
              </a:solidFill>
              <a:latin typeface="Arial Unicode MS" pitchFamily="34" charset="-128"/>
            </a:endParaRPr>
          </a:p>
        </p:txBody>
      </p:sp>
      <p:cxnSp>
        <p:nvCxnSpPr>
          <p:cNvPr id="13328" name="AutoShape 33"/>
          <p:cNvCxnSpPr>
            <a:cxnSpLocks noChangeShapeType="1"/>
            <a:stCxn id="13322" idx="1"/>
            <a:endCxn id="13320" idx="7"/>
          </p:cNvCxnSpPr>
          <p:nvPr/>
        </p:nvCxnSpPr>
        <p:spPr bwMode="auto">
          <a:xfrm flipH="1">
            <a:off x="1374775" y="2832100"/>
            <a:ext cx="547688" cy="0"/>
          </a:xfrm>
          <a:prstGeom prst="straightConnector1">
            <a:avLst/>
          </a:prstGeom>
          <a:noFill/>
          <a:ln w="9525">
            <a:solidFill>
              <a:schemeClr val="tx1"/>
            </a:solidFill>
            <a:round/>
            <a:headEnd type="triangle" w="med" len="med"/>
            <a:tailEnd/>
          </a:ln>
        </p:spPr>
      </p:cxnSp>
      <p:cxnSp>
        <p:nvCxnSpPr>
          <p:cNvPr id="13329" name="AutoShape 34"/>
          <p:cNvCxnSpPr>
            <a:cxnSpLocks noChangeShapeType="1"/>
            <a:stCxn id="13326" idx="5"/>
            <a:endCxn id="13322" idx="7"/>
          </p:cNvCxnSpPr>
          <p:nvPr/>
        </p:nvCxnSpPr>
        <p:spPr bwMode="auto">
          <a:xfrm>
            <a:off x="2265363" y="2344738"/>
            <a:ext cx="0" cy="487362"/>
          </a:xfrm>
          <a:prstGeom prst="straightConnector1">
            <a:avLst/>
          </a:prstGeom>
          <a:noFill/>
          <a:ln w="9525">
            <a:solidFill>
              <a:schemeClr val="tx1"/>
            </a:solidFill>
            <a:round/>
            <a:headEnd/>
            <a:tailEnd type="triangle" w="med" len="med"/>
          </a:ln>
        </p:spPr>
      </p:cxnSp>
      <p:sp>
        <p:nvSpPr>
          <p:cNvPr id="13330" name="Text Box 35"/>
          <p:cNvSpPr txBox="1">
            <a:spLocks noChangeArrowheads="1"/>
          </p:cNvSpPr>
          <p:nvPr/>
        </p:nvSpPr>
        <p:spPr bwMode="auto">
          <a:xfrm>
            <a:off x="684213" y="1600200"/>
            <a:ext cx="1130300" cy="495300"/>
          </a:xfrm>
          <a:prstGeom prst="rect">
            <a:avLst/>
          </a:prstGeom>
          <a:noFill/>
          <a:ln w="9525">
            <a:noFill/>
            <a:miter lim="800000"/>
            <a:headEnd/>
            <a:tailEnd/>
          </a:ln>
        </p:spPr>
        <p:txBody>
          <a:bodyPr wrap="none" tIns="18000">
            <a:spAutoFit/>
          </a:bodyPr>
          <a:lstStyle/>
          <a:p>
            <a:r>
              <a:rPr lang="de-DE" sz="1400">
                <a:latin typeface="Arial Unicode MS" pitchFamily="34" charset="-128"/>
              </a:rPr>
              <a:t>Modulation</a:t>
            </a:r>
          </a:p>
          <a:p>
            <a:r>
              <a:rPr lang="de-DE" sz="1400">
                <a:latin typeface="Arial Unicode MS" pitchFamily="34" charset="-128"/>
              </a:rPr>
              <a:t>By attention</a:t>
            </a:r>
          </a:p>
        </p:txBody>
      </p:sp>
      <p:sp>
        <p:nvSpPr>
          <p:cNvPr id="13331" name="Oval 36"/>
          <p:cNvSpPr>
            <a:spLocks noChangeArrowheads="1"/>
          </p:cNvSpPr>
          <p:nvPr/>
        </p:nvSpPr>
        <p:spPr bwMode="auto">
          <a:xfrm>
            <a:off x="2095500" y="2325688"/>
            <a:ext cx="258763" cy="474662"/>
          </a:xfrm>
          <a:prstGeom prst="ellipse">
            <a:avLst/>
          </a:prstGeom>
          <a:noFill/>
          <a:ln w="9525" algn="ctr">
            <a:noFill/>
            <a:round/>
            <a:headEnd/>
            <a:tailEnd/>
          </a:ln>
        </p:spPr>
        <p:txBody>
          <a:bodyPr wrap="none" anchor="ctr">
            <a:spAutoFit/>
          </a:bodyPr>
          <a:lstStyle/>
          <a:p>
            <a:endParaRPr lang="en-GB"/>
          </a:p>
        </p:txBody>
      </p:sp>
      <p:cxnSp>
        <p:nvCxnSpPr>
          <p:cNvPr id="13332" name="AutoShape 37"/>
          <p:cNvCxnSpPr>
            <a:cxnSpLocks noChangeShapeType="1"/>
            <a:stCxn id="13322" idx="1"/>
            <a:endCxn id="13326" idx="3"/>
          </p:cNvCxnSpPr>
          <p:nvPr/>
        </p:nvCxnSpPr>
        <p:spPr bwMode="auto">
          <a:xfrm flipV="1">
            <a:off x="1922463" y="2344738"/>
            <a:ext cx="0" cy="487362"/>
          </a:xfrm>
          <a:prstGeom prst="straightConnector1">
            <a:avLst/>
          </a:prstGeom>
          <a:noFill/>
          <a:ln w="9525">
            <a:solidFill>
              <a:schemeClr val="tx1"/>
            </a:solidFill>
            <a:round/>
            <a:headEnd/>
            <a:tailEnd type="triangle" w="med" len="med"/>
          </a:ln>
        </p:spPr>
      </p:cxnSp>
      <p:cxnSp>
        <p:nvCxnSpPr>
          <p:cNvPr id="13333" name="AutoShape 38"/>
          <p:cNvCxnSpPr>
            <a:cxnSpLocks noChangeShapeType="1"/>
          </p:cNvCxnSpPr>
          <p:nvPr/>
        </p:nvCxnSpPr>
        <p:spPr bwMode="auto">
          <a:xfrm>
            <a:off x="1752600" y="1752600"/>
            <a:ext cx="514350" cy="800100"/>
          </a:xfrm>
          <a:prstGeom prst="curvedConnector3">
            <a:avLst>
              <a:gd name="adj1" fmla="val 150000"/>
            </a:avLst>
          </a:prstGeom>
          <a:noFill/>
          <a:ln w="9525">
            <a:solidFill>
              <a:srgbClr val="FF0000"/>
            </a:solidFill>
            <a:round/>
            <a:headEnd/>
            <a:tailEnd type="oval" w="med" len="med"/>
          </a:ln>
        </p:spPr>
      </p:cxnSp>
      <p:grpSp>
        <p:nvGrpSpPr>
          <p:cNvPr id="3" name="Group 118"/>
          <p:cNvGrpSpPr>
            <a:grpSpLocks/>
          </p:cNvGrpSpPr>
          <p:nvPr/>
        </p:nvGrpSpPr>
        <p:grpSpPr bwMode="auto">
          <a:xfrm>
            <a:off x="5227638" y="1143000"/>
            <a:ext cx="2284412" cy="2057400"/>
            <a:chOff x="5227638" y="1143000"/>
            <a:chExt cx="2284412" cy="2057400"/>
          </a:xfrm>
        </p:grpSpPr>
        <p:sp>
          <p:nvSpPr>
            <p:cNvPr id="13400" name="Text Box 5"/>
            <p:cNvSpPr txBox="1">
              <a:spLocks noChangeArrowheads="1"/>
            </p:cNvSpPr>
            <p:nvPr/>
          </p:nvSpPr>
          <p:spPr bwMode="auto">
            <a:xfrm>
              <a:off x="6103938" y="1143000"/>
              <a:ext cx="431800" cy="338138"/>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A50021"/>
                  </a:solidFill>
                  <a:latin typeface="Arial Unicode MS" pitchFamily="34" charset="-128"/>
                  <a:ea typeface="Arial Unicode MS" pitchFamily="34" charset="-128"/>
                  <a:cs typeface="Arial Unicode MS" pitchFamily="34" charset="-128"/>
                </a:rPr>
                <a:t>m</a:t>
              </a:r>
              <a:r>
                <a:rPr lang="en-GB" baseline="-25000">
                  <a:solidFill>
                    <a:srgbClr val="A50021"/>
                  </a:solidFill>
                  <a:latin typeface="Arial Unicode MS" pitchFamily="34" charset="-128"/>
                  <a:ea typeface="Arial Unicode MS" pitchFamily="34" charset="-128"/>
                  <a:cs typeface="Arial Unicode MS" pitchFamily="34" charset="-128"/>
                </a:rPr>
                <a:t>3</a:t>
              </a:r>
              <a:endParaRPr lang="en-US">
                <a:solidFill>
                  <a:srgbClr val="A50021"/>
                </a:solidFill>
                <a:latin typeface="Arial Unicode MS" pitchFamily="34" charset="-128"/>
                <a:ea typeface="Arial Unicode MS" pitchFamily="34" charset="-128"/>
                <a:cs typeface="Arial Unicode MS" pitchFamily="34" charset="-128"/>
              </a:endParaRPr>
            </a:p>
          </p:txBody>
        </p:sp>
        <p:cxnSp>
          <p:nvCxnSpPr>
            <p:cNvPr id="13401" name="AutoShape 39"/>
            <p:cNvCxnSpPr>
              <a:cxnSpLocks noChangeShapeType="1"/>
              <a:stCxn id="13402" idx="2"/>
              <a:endCxn id="13407" idx="3"/>
            </p:cNvCxnSpPr>
            <p:nvPr/>
          </p:nvCxnSpPr>
          <p:spPr bwMode="auto">
            <a:xfrm rot="10800000">
              <a:off x="5740400" y="2981325"/>
              <a:ext cx="363538" cy="3175"/>
            </a:xfrm>
            <a:prstGeom prst="straightConnector1">
              <a:avLst/>
            </a:prstGeom>
            <a:noFill/>
            <a:ln w="9525">
              <a:solidFill>
                <a:schemeClr val="tx1"/>
              </a:solidFill>
              <a:round/>
              <a:headEnd type="triangle" w="med" len="med"/>
              <a:tailEnd/>
            </a:ln>
          </p:spPr>
        </p:cxnSp>
        <p:sp>
          <p:nvSpPr>
            <p:cNvPr id="13402" name="Oval 40"/>
            <p:cNvSpPr>
              <a:spLocks noChangeAspect="1" noChangeArrowheads="1"/>
            </p:cNvSpPr>
            <p:nvPr/>
          </p:nvSpPr>
          <p:spPr bwMode="auto">
            <a:xfrm>
              <a:off x="6103938"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403" name="Text Box 41"/>
            <p:cNvSpPr txBox="1">
              <a:spLocks noChangeArrowheads="1"/>
            </p:cNvSpPr>
            <p:nvPr/>
          </p:nvSpPr>
          <p:spPr bwMode="auto">
            <a:xfrm>
              <a:off x="6159500" y="2841625"/>
              <a:ext cx="404813" cy="307975"/>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V1</a:t>
              </a:r>
              <a:endParaRPr lang="de-DE" sz="1400" baseline="-25000">
                <a:solidFill>
                  <a:srgbClr val="000000"/>
                </a:solidFill>
                <a:latin typeface="Arial Unicode MS" pitchFamily="34" charset="-128"/>
              </a:endParaRPr>
            </a:p>
          </p:txBody>
        </p:sp>
        <p:sp>
          <p:nvSpPr>
            <p:cNvPr id="13404" name="Oval 42"/>
            <p:cNvSpPr>
              <a:spLocks noChangeAspect="1" noChangeArrowheads="1"/>
            </p:cNvSpPr>
            <p:nvPr/>
          </p:nvSpPr>
          <p:spPr bwMode="auto">
            <a:xfrm>
              <a:off x="6992938"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405" name="Text Box 43"/>
            <p:cNvSpPr txBox="1">
              <a:spLocks noChangeArrowheads="1"/>
            </p:cNvSpPr>
            <p:nvPr/>
          </p:nvSpPr>
          <p:spPr bwMode="auto">
            <a:xfrm>
              <a:off x="7048500" y="2846388"/>
              <a:ext cx="403225" cy="307975"/>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V5</a:t>
              </a:r>
              <a:endParaRPr lang="de-DE" sz="1400" baseline="-25000">
                <a:solidFill>
                  <a:srgbClr val="000000"/>
                </a:solidFill>
                <a:latin typeface="Arial Unicode MS" pitchFamily="34" charset="-128"/>
              </a:endParaRPr>
            </a:p>
          </p:txBody>
        </p:sp>
        <p:cxnSp>
          <p:nvCxnSpPr>
            <p:cNvPr id="13406" name="AutoShape 44"/>
            <p:cNvCxnSpPr>
              <a:cxnSpLocks noChangeShapeType="1"/>
              <a:stCxn id="13402" idx="5"/>
              <a:endCxn id="13404" idx="3"/>
            </p:cNvCxnSpPr>
            <p:nvPr/>
          </p:nvCxnSpPr>
          <p:spPr bwMode="auto">
            <a:xfrm>
              <a:off x="6518275" y="3136900"/>
              <a:ext cx="547688" cy="0"/>
            </a:xfrm>
            <a:prstGeom prst="straightConnector1">
              <a:avLst/>
            </a:prstGeom>
            <a:noFill/>
            <a:ln w="9525">
              <a:solidFill>
                <a:schemeClr val="tx1"/>
              </a:solidFill>
              <a:round/>
              <a:headEnd type="triangle" w="med" len="med"/>
              <a:tailEnd/>
            </a:ln>
          </p:spPr>
        </p:cxnSp>
        <p:sp>
          <p:nvSpPr>
            <p:cNvPr id="13407" name="Text Box 45"/>
            <p:cNvSpPr txBox="1">
              <a:spLocks noChangeArrowheads="1"/>
            </p:cNvSpPr>
            <p:nvPr/>
          </p:nvSpPr>
          <p:spPr bwMode="auto">
            <a:xfrm>
              <a:off x="5227638" y="2841625"/>
              <a:ext cx="512762" cy="279400"/>
            </a:xfrm>
            <a:prstGeom prst="rect">
              <a:avLst/>
            </a:prstGeom>
            <a:noFill/>
            <a:ln w="9525">
              <a:noFill/>
              <a:miter lim="800000"/>
              <a:headEnd/>
              <a:tailEnd/>
            </a:ln>
          </p:spPr>
          <p:txBody>
            <a:bodyPr wrap="none" tIns="18000">
              <a:spAutoFit/>
            </a:bodyPr>
            <a:lstStyle/>
            <a:p>
              <a:r>
                <a:rPr lang="de-DE" sz="1400">
                  <a:latin typeface="Arial Unicode MS" pitchFamily="34" charset="-128"/>
                </a:rPr>
                <a:t>stim</a:t>
              </a:r>
            </a:p>
          </p:txBody>
        </p:sp>
        <p:sp>
          <p:nvSpPr>
            <p:cNvPr id="13408" name="Oval 46"/>
            <p:cNvSpPr>
              <a:spLocks noChangeAspect="1" noChangeArrowheads="1"/>
            </p:cNvSpPr>
            <p:nvPr/>
          </p:nvSpPr>
          <p:spPr bwMode="auto">
            <a:xfrm>
              <a:off x="6992938" y="1976438"/>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409" name="Text Box 47"/>
            <p:cNvSpPr txBox="1">
              <a:spLocks noChangeArrowheads="1"/>
            </p:cNvSpPr>
            <p:nvPr/>
          </p:nvSpPr>
          <p:spPr bwMode="auto">
            <a:xfrm>
              <a:off x="6958013" y="2060575"/>
              <a:ext cx="554037" cy="307975"/>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PPC</a:t>
              </a:r>
              <a:endParaRPr lang="de-DE" sz="1400" baseline="-25000">
                <a:solidFill>
                  <a:srgbClr val="000000"/>
                </a:solidFill>
                <a:latin typeface="Arial Unicode MS" pitchFamily="34" charset="-128"/>
              </a:endParaRPr>
            </a:p>
          </p:txBody>
        </p:sp>
        <p:cxnSp>
          <p:nvCxnSpPr>
            <p:cNvPr id="13410" name="AutoShape 48"/>
            <p:cNvCxnSpPr>
              <a:cxnSpLocks noChangeShapeType="1"/>
              <a:stCxn id="13404" idx="1"/>
              <a:endCxn id="13402" idx="7"/>
            </p:cNvCxnSpPr>
            <p:nvPr/>
          </p:nvCxnSpPr>
          <p:spPr bwMode="auto">
            <a:xfrm flipH="1">
              <a:off x="6518275" y="2832100"/>
              <a:ext cx="547688" cy="0"/>
            </a:xfrm>
            <a:prstGeom prst="straightConnector1">
              <a:avLst/>
            </a:prstGeom>
            <a:noFill/>
            <a:ln w="9525">
              <a:solidFill>
                <a:schemeClr val="tx1"/>
              </a:solidFill>
              <a:round/>
              <a:headEnd type="triangle" w="med" len="med"/>
              <a:tailEnd/>
            </a:ln>
          </p:spPr>
        </p:cxnSp>
        <p:cxnSp>
          <p:nvCxnSpPr>
            <p:cNvPr id="13411" name="AutoShape 49"/>
            <p:cNvCxnSpPr>
              <a:cxnSpLocks noChangeShapeType="1"/>
              <a:stCxn id="13408" idx="5"/>
              <a:endCxn id="13404" idx="7"/>
            </p:cNvCxnSpPr>
            <p:nvPr/>
          </p:nvCxnSpPr>
          <p:spPr bwMode="auto">
            <a:xfrm>
              <a:off x="7408863" y="2344738"/>
              <a:ext cx="0" cy="487362"/>
            </a:xfrm>
            <a:prstGeom prst="straightConnector1">
              <a:avLst/>
            </a:prstGeom>
            <a:noFill/>
            <a:ln w="9525">
              <a:solidFill>
                <a:schemeClr val="tx1"/>
              </a:solidFill>
              <a:round/>
              <a:headEnd/>
              <a:tailEnd type="triangle" w="med" len="med"/>
            </a:ln>
          </p:spPr>
        </p:cxnSp>
        <p:sp>
          <p:nvSpPr>
            <p:cNvPr id="13412" name="Text Box 50"/>
            <p:cNvSpPr txBox="1">
              <a:spLocks noChangeArrowheads="1"/>
            </p:cNvSpPr>
            <p:nvPr/>
          </p:nvSpPr>
          <p:spPr bwMode="auto">
            <a:xfrm>
              <a:off x="5827713" y="1600200"/>
              <a:ext cx="1130438" cy="495229"/>
            </a:xfrm>
            <a:prstGeom prst="rect">
              <a:avLst/>
            </a:prstGeom>
            <a:noFill/>
            <a:ln w="9525">
              <a:noFill/>
              <a:miter lim="800000"/>
              <a:headEnd/>
              <a:tailEnd/>
            </a:ln>
          </p:spPr>
          <p:txBody>
            <a:bodyPr wrap="none" tIns="18000">
              <a:spAutoFit/>
            </a:bodyPr>
            <a:lstStyle/>
            <a:p>
              <a:r>
                <a:rPr lang="de-DE" sz="1400">
                  <a:latin typeface="Arial Unicode MS" pitchFamily="34" charset="-128"/>
                </a:rPr>
                <a:t>Modulation</a:t>
              </a:r>
            </a:p>
            <a:p>
              <a:r>
                <a:rPr lang="de-DE" sz="1400">
                  <a:latin typeface="Arial Unicode MS" pitchFamily="34" charset="-128"/>
                </a:rPr>
                <a:t>By attention</a:t>
              </a:r>
            </a:p>
          </p:txBody>
        </p:sp>
        <p:sp>
          <p:nvSpPr>
            <p:cNvPr id="13413" name="Oval 51"/>
            <p:cNvSpPr>
              <a:spLocks noChangeArrowheads="1"/>
            </p:cNvSpPr>
            <p:nvPr/>
          </p:nvSpPr>
          <p:spPr bwMode="auto">
            <a:xfrm>
              <a:off x="7239000" y="2325688"/>
              <a:ext cx="258763" cy="474662"/>
            </a:xfrm>
            <a:prstGeom prst="ellipse">
              <a:avLst/>
            </a:prstGeom>
            <a:noFill/>
            <a:ln w="9525" algn="ctr">
              <a:noFill/>
              <a:round/>
              <a:headEnd/>
              <a:tailEnd/>
            </a:ln>
          </p:spPr>
          <p:txBody>
            <a:bodyPr wrap="none" anchor="ctr">
              <a:spAutoFit/>
            </a:bodyPr>
            <a:lstStyle/>
            <a:p>
              <a:endParaRPr lang="en-GB"/>
            </a:p>
          </p:txBody>
        </p:sp>
        <p:cxnSp>
          <p:nvCxnSpPr>
            <p:cNvPr id="13414" name="AutoShape 52"/>
            <p:cNvCxnSpPr>
              <a:cxnSpLocks noChangeShapeType="1"/>
              <a:stCxn id="13404" idx="1"/>
              <a:endCxn id="13408" idx="3"/>
            </p:cNvCxnSpPr>
            <p:nvPr/>
          </p:nvCxnSpPr>
          <p:spPr bwMode="auto">
            <a:xfrm flipV="1">
              <a:off x="7065963" y="2344738"/>
              <a:ext cx="0" cy="487362"/>
            </a:xfrm>
            <a:prstGeom prst="straightConnector1">
              <a:avLst/>
            </a:prstGeom>
            <a:noFill/>
            <a:ln w="9525">
              <a:solidFill>
                <a:schemeClr val="tx1"/>
              </a:solidFill>
              <a:round/>
              <a:headEnd/>
              <a:tailEnd type="triangle" w="med" len="med"/>
            </a:ln>
          </p:spPr>
        </p:cxnSp>
        <p:sp>
          <p:nvSpPr>
            <p:cNvPr id="13415" name="Line 53"/>
            <p:cNvSpPr>
              <a:spLocks noChangeShapeType="1"/>
            </p:cNvSpPr>
            <p:nvPr/>
          </p:nvSpPr>
          <p:spPr bwMode="auto">
            <a:xfrm>
              <a:off x="6342063" y="1905000"/>
              <a:ext cx="428625" cy="914400"/>
            </a:xfrm>
            <a:prstGeom prst="line">
              <a:avLst/>
            </a:prstGeom>
            <a:noFill/>
            <a:ln w="9525">
              <a:solidFill>
                <a:srgbClr val="FF0000"/>
              </a:solidFill>
              <a:round/>
              <a:headEnd/>
              <a:tailEnd type="oval" w="med" len="med"/>
            </a:ln>
          </p:spPr>
          <p:txBody>
            <a:bodyPr wrap="none" anchor="ctr">
              <a:spAutoFit/>
            </a:bodyPr>
            <a:lstStyle/>
            <a:p>
              <a:endParaRPr lang="en-GB"/>
            </a:p>
          </p:txBody>
        </p:sp>
        <p:sp>
          <p:nvSpPr>
            <p:cNvPr id="13416" name="Line 54"/>
            <p:cNvSpPr>
              <a:spLocks noChangeShapeType="1"/>
            </p:cNvSpPr>
            <p:nvPr/>
          </p:nvSpPr>
          <p:spPr bwMode="auto">
            <a:xfrm>
              <a:off x="6799263" y="1866900"/>
              <a:ext cx="257175" cy="152400"/>
            </a:xfrm>
            <a:prstGeom prst="line">
              <a:avLst/>
            </a:prstGeom>
            <a:noFill/>
            <a:ln w="9525">
              <a:solidFill>
                <a:srgbClr val="FF0000"/>
              </a:solidFill>
              <a:round/>
              <a:headEnd/>
              <a:tailEnd type="triangle" w="med" len="med"/>
            </a:ln>
          </p:spPr>
          <p:txBody>
            <a:bodyPr wrap="none" anchor="ctr">
              <a:spAutoFit/>
            </a:bodyPr>
            <a:lstStyle/>
            <a:p>
              <a:endParaRPr lang="en-GB"/>
            </a:p>
          </p:txBody>
        </p:sp>
      </p:grpSp>
      <p:grpSp>
        <p:nvGrpSpPr>
          <p:cNvPr id="4" name="Group 119"/>
          <p:cNvGrpSpPr>
            <a:grpSpLocks/>
          </p:cNvGrpSpPr>
          <p:nvPr/>
        </p:nvGrpSpPr>
        <p:grpSpPr bwMode="auto">
          <a:xfrm>
            <a:off x="7800975" y="1143000"/>
            <a:ext cx="2284413" cy="2057400"/>
            <a:chOff x="7800975" y="1143000"/>
            <a:chExt cx="2284413" cy="2057400"/>
          </a:xfrm>
        </p:grpSpPr>
        <p:sp>
          <p:nvSpPr>
            <p:cNvPr id="13383" name="Text Box 6"/>
            <p:cNvSpPr txBox="1">
              <a:spLocks noChangeArrowheads="1"/>
            </p:cNvSpPr>
            <p:nvPr/>
          </p:nvSpPr>
          <p:spPr bwMode="auto">
            <a:xfrm>
              <a:off x="8675688" y="1143000"/>
              <a:ext cx="431800" cy="338138"/>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A50021"/>
                  </a:solidFill>
                  <a:latin typeface="Arial Unicode MS" pitchFamily="34" charset="-128"/>
                  <a:ea typeface="Arial Unicode MS" pitchFamily="34" charset="-128"/>
                  <a:cs typeface="Arial Unicode MS" pitchFamily="34" charset="-128"/>
                </a:rPr>
                <a:t>m</a:t>
              </a:r>
              <a:r>
                <a:rPr lang="en-GB" baseline="-25000">
                  <a:solidFill>
                    <a:srgbClr val="A50021"/>
                  </a:solidFill>
                  <a:latin typeface="Arial Unicode MS" pitchFamily="34" charset="-128"/>
                  <a:ea typeface="Arial Unicode MS" pitchFamily="34" charset="-128"/>
                  <a:cs typeface="Arial Unicode MS" pitchFamily="34" charset="-128"/>
                </a:rPr>
                <a:t>4</a:t>
              </a:r>
              <a:endParaRPr lang="en-US">
                <a:solidFill>
                  <a:srgbClr val="A50021"/>
                </a:solidFill>
                <a:latin typeface="Arial Unicode MS" pitchFamily="34" charset="-128"/>
                <a:ea typeface="Arial Unicode MS" pitchFamily="34" charset="-128"/>
                <a:cs typeface="Arial Unicode MS" pitchFamily="34" charset="-128"/>
              </a:endParaRPr>
            </a:p>
          </p:txBody>
        </p:sp>
        <p:cxnSp>
          <p:nvCxnSpPr>
            <p:cNvPr id="13384" name="AutoShape 55"/>
            <p:cNvCxnSpPr>
              <a:cxnSpLocks noChangeShapeType="1"/>
              <a:stCxn id="13385" idx="2"/>
              <a:endCxn id="13390" idx="3"/>
            </p:cNvCxnSpPr>
            <p:nvPr/>
          </p:nvCxnSpPr>
          <p:spPr bwMode="auto">
            <a:xfrm rot="10800000">
              <a:off x="8313738" y="2981325"/>
              <a:ext cx="363537" cy="3175"/>
            </a:xfrm>
            <a:prstGeom prst="straightConnector1">
              <a:avLst/>
            </a:prstGeom>
            <a:noFill/>
            <a:ln w="9525">
              <a:solidFill>
                <a:schemeClr val="tx1"/>
              </a:solidFill>
              <a:round/>
              <a:headEnd type="triangle" w="med" len="med"/>
              <a:tailEnd/>
            </a:ln>
          </p:spPr>
        </p:cxnSp>
        <p:sp>
          <p:nvSpPr>
            <p:cNvPr id="13385" name="Oval 56"/>
            <p:cNvSpPr>
              <a:spLocks noChangeAspect="1" noChangeArrowheads="1"/>
            </p:cNvSpPr>
            <p:nvPr/>
          </p:nvSpPr>
          <p:spPr bwMode="auto">
            <a:xfrm>
              <a:off x="8677275"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386" name="Text Box 57"/>
            <p:cNvSpPr txBox="1">
              <a:spLocks noChangeArrowheads="1"/>
            </p:cNvSpPr>
            <p:nvPr/>
          </p:nvSpPr>
          <p:spPr bwMode="auto">
            <a:xfrm>
              <a:off x="8734425" y="2841625"/>
              <a:ext cx="403225" cy="307975"/>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V1</a:t>
              </a:r>
              <a:endParaRPr lang="de-DE" sz="1400" baseline="-25000">
                <a:solidFill>
                  <a:srgbClr val="000000"/>
                </a:solidFill>
                <a:latin typeface="Arial Unicode MS" pitchFamily="34" charset="-128"/>
              </a:endParaRPr>
            </a:p>
          </p:txBody>
        </p:sp>
        <p:sp>
          <p:nvSpPr>
            <p:cNvPr id="13387" name="Oval 58"/>
            <p:cNvSpPr>
              <a:spLocks noChangeAspect="1" noChangeArrowheads="1"/>
            </p:cNvSpPr>
            <p:nvPr/>
          </p:nvSpPr>
          <p:spPr bwMode="auto">
            <a:xfrm>
              <a:off x="9567863" y="2768600"/>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388" name="Text Box 59"/>
            <p:cNvSpPr txBox="1">
              <a:spLocks noChangeArrowheads="1"/>
            </p:cNvSpPr>
            <p:nvPr/>
          </p:nvSpPr>
          <p:spPr bwMode="auto">
            <a:xfrm>
              <a:off x="9621838" y="2846388"/>
              <a:ext cx="403225" cy="307975"/>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V5</a:t>
              </a:r>
              <a:endParaRPr lang="de-DE" sz="1400" baseline="-25000">
                <a:solidFill>
                  <a:srgbClr val="000000"/>
                </a:solidFill>
                <a:latin typeface="Arial Unicode MS" pitchFamily="34" charset="-128"/>
              </a:endParaRPr>
            </a:p>
          </p:txBody>
        </p:sp>
        <p:cxnSp>
          <p:nvCxnSpPr>
            <p:cNvPr id="13389" name="AutoShape 60"/>
            <p:cNvCxnSpPr>
              <a:cxnSpLocks noChangeShapeType="1"/>
              <a:stCxn id="13385" idx="5"/>
              <a:endCxn id="13387" idx="3"/>
            </p:cNvCxnSpPr>
            <p:nvPr/>
          </p:nvCxnSpPr>
          <p:spPr bwMode="auto">
            <a:xfrm>
              <a:off x="9091613" y="3136900"/>
              <a:ext cx="547687" cy="0"/>
            </a:xfrm>
            <a:prstGeom prst="straightConnector1">
              <a:avLst/>
            </a:prstGeom>
            <a:noFill/>
            <a:ln w="9525">
              <a:solidFill>
                <a:schemeClr val="tx1"/>
              </a:solidFill>
              <a:round/>
              <a:headEnd type="triangle" w="med" len="med"/>
              <a:tailEnd/>
            </a:ln>
          </p:spPr>
        </p:cxnSp>
        <p:sp>
          <p:nvSpPr>
            <p:cNvPr id="13390" name="Text Box 61"/>
            <p:cNvSpPr txBox="1">
              <a:spLocks noChangeArrowheads="1"/>
            </p:cNvSpPr>
            <p:nvPr/>
          </p:nvSpPr>
          <p:spPr bwMode="auto">
            <a:xfrm>
              <a:off x="7800975" y="2841625"/>
              <a:ext cx="512763" cy="279400"/>
            </a:xfrm>
            <a:prstGeom prst="rect">
              <a:avLst/>
            </a:prstGeom>
            <a:noFill/>
            <a:ln w="9525">
              <a:noFill/>
              <a:miter lim="800000"/>
              <a:headEnd/>
              <a:tailEnd/>
            </a:ln>
          </p:spPr>
          <p:txBody>
            <a:bodyPr wrap="none" tIns="18000">
              <a:spAutoFit/>
            </a:bodyPr>
            <a:lstStyle/>
            <a:p>
              <a:r>
                <a:rPr lang="de-DE" sz="1400">
                  <a:latin typeface="Arial Unicode MS" pitchFamily="34" charset="-128"/>
                </a:rPr>
                <a:t>stim</a:t>
              </a:r>
            </a:p>
          </p:txBody>
        </p:sp>
        <p:sp>
          <p:nvSpPr>
            <p:cNvPr id="13391" name="Oval 62"/>
            <p:cNvSpPr>
              <a:spLocks noChangeAspect="1" noChangeArrowheads="1"/>
            </p:cNvSpPr>
            <p:nvPr/>
          </p:nvSpPr>
          <p:spPr bwMode="auto">
            <a:xfrm>
              <a:off x="9567863" y="1976438"/>
              <a:ext cx="485775"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GB"/>
            </a:p>
          </p:txBody>
        </p:sp>
        <p:sp>
          <p:nvSpPr>
            <p:cNvPr id="13392" name="Text Box 63"/>
            <p:cNvSpPr txBox="1">
              <a:spLocks noChangeArrowheads="1"/>
            </p:cNvSpPr>
            <p:nvPr/>
          </p:nvSpPr>
          <p:spPr bwMode="auto">
            <a:xfrm>
              <a:off x="9531350" y="2060575"/>
              <a:ext cx="554038" cy="307975"/>
            </a:xfrm>
            <a:prstGeom prst="rect">
              <a:avLst/>
            </a:prstGeom>
            <a:noFill/>
            <a:ln w="9525">
              <a:noFill/>
              <a:miter lim="800000"/>
              <a:headEnd/>
              <a:tailEnd/>
            </a:ln>
          </p:spPr>
          <p:txBody>
            <a:bodyPr wrap="none">
              <a:spAutoFit/>
            </a:bodyPr>
            <a:lstStyle/>
            <a:p>
              <a:pPr algn="ctr" eaLnBrk="0" hangingPunct="0"/>
              <a:r>
                <a:rPr lang="de-DE" sz="1400">
                  <a:solidFill>
                    <a:srgbClr val="000000"/>
                  </a:solidFill>
                  <a:latin typeface="Arial Unicode MS" pitchFamily="34" charset="-128"/>
                </a:rPr>
                <a:t>PPC</a:t>
              </a:r>
              <a:endParaRPr lang="de-DE" sz="1400" baseline="-25000">
                <a:solidFill>
                  <a:srgbClr val="000000"/>
                </a:solidFill>
                <a:latin typeface="Arial Unicode MS" pitchFamily="34" charset="-128"/>
              </a:endParaRPr>
            </a:p>
          </p:txBody>
        </p:sp>
        <p:cxnSp>
          <p:nvCxnSpPr>
            <p:cNvPr id="13393" name="AutoShape 64"/>
            <p:cNvCxnSpPr>
              <a:cxnSpLocks noChangeShapeType="1"/>
              <a:stCxn id="13387" idx="1"/>
              <a:endCxn id="13385" idx="7"/>
            </p:cNvCxnSpPr>
            <p:nvPr/>
          </p:nvCxnSpPr>
          <p:spPr bwMode="auto">
            <a:xfrm flipH="1">
              <a:off x="9091613" y="2832100"/>
              <a:ext cx="547687" cy="0"/>
            </a:xfrm>
            <a:prstGeom prst="straightConnector1">
              <a:avLst/>
            </a:prstGeom>
            <a:noFill/>
            <a:ln w="9525">
              <a:solidFill>
                <a:schemeClr val="tx1"/>
              </a:solidFill>
              <a:round/>
              <a:headEnd type="triangle" w="med" len="med"/>
              <a:tailEnd/>
            </a:ln>
          </p:spPr>
        </p:cxnSp>
        <p:cxnSp>
          <p:nvCxnSpPr>
            <p:cNvPr id="13394" name="AutoShape 65"/>
            <p:cNvCxnSpPr>
              <a:cxnSpLocks noChangeShapeType="1"/>
              <a:stCxn id="13391" idx="5"/>
              <a:endCxn id="13387" idx="7"/>
            </p:cNvCxnSpPr>
            <p:nvPr/>
          </p:nvCxnSpPr>
          <p:spPr bwMode="auto">
            <a:xfrm>
              <a:off x="9982200" y="2344738"/>
              <a:ext cx="0" cy="487362"/>
            </a:xfrm>
            <a:prstGeom prst="straightConnector1">
              <a:avLst/>
            </a:prstGeom>
            <a:noFill/>
            <a:ln w="9525">
              <a:solidFill>
                <a:schemeClr val="tx1"/>
              </a:solidFill>
              <a:round/>
              <a:headEnd/>
              <a:tailEnd type="triangle" w="med" len="med"/>
            </a:ln>
          </p:spPr>
        </p:cxnSp>
        <p:sp>
          <p:nvSpPr>
            <p:cNvPr id="13395" name="Text Box 66"/>
            <p:cNvSpPr txBox="1">
              <a:spLocks noChangeArrowheads="1"/>
            </p:cNvSpPr>
            <p:nvPr/>
          </p:nvSpPr>
          <p:spPr bwMode="auto">
            <a:xfrm>
              <a:off x="8401050" y="1600200"/>
              <a:ext cx="1130438" cy="495229"/>
            </a:xfrm>
            <a:prstGeom prst="rect">
              <a:avLst/>
            </a:prstGeom>
            <a:noFill/>
            <a:ln w="9525">
              <a:noFill/>
              <a:miter lim="800000"/>
              <a:headEnd/>
              <a:tailEnd/>
            </a:ln>
          </p:spPr>
          <p:txBody>
            <a:bodyPr wrap="none" tIns="18000">
              <a:spAutoFit/>
            </a:bodyPr>
            <a:lstStyle/>
            <a:p>
              <a:r>
                <a:rPr lang="de-DE" sz="1400">
                  <a:latin typeface="Arial Unicode MS" pitchFamily="34" charset="-128"/>
                </a:rPr>
                <a:t>Modulation</a:t>
              </a:r>
            </a:p>
            <a:p>
              <a:r>
                <a:rPr lang="de-DE" sz="1400">
                  <a:latin typeface="Arial Unicode MS" pitchFamily="34" charset="-128"/>
                </a:rPr>
                <a:t>By attention</a:t>
              </a:r>
            </a:p>
          </p:txBody>
        </p:sp>
        <p:sp>
          <p:nvSpPr>
            <p:cNvPr id="13396" name="Oval 67"/>
            <p:cNvSpPr>
              <a:spLocks noChangeArrowheads="1"/>
            </p:cNvSpPr>
            <p:nvPr/>
          </p:nvSpPr>
          <p:spPr bwMode="auto">
            <a:xfrm>
              <a:off x="9812338" y="2325688"/>
              <a:ext cx="258762" cy="474662"/>
            </a:xfrm>
            <a:prstGeom prst="ellipse">
              <a:avLst/>
            </a:prstGeom>
            <a:noFill/>
            <a:ln w="9525" algn="ctr">
              <a:noFill/>
              <a:round/>
              <a:headEnd/>
              <a:tailEnd/>
            </a:ln>
          </p:spPr>
          <p:txBody>
            <a:bodyPr wrap="none" anchor="ctr">
              <a:spAutoFit/>
            </a:bodyPr>
            <a:lstStyle/>
            <a:p>
              <a:endParaRPr lang="en-GB"/>
            </a:p>
          </p:txBody>
        </p:sp>
        <p:cxnSp>
          <p:nvCxnSpPr>
            <p:cNvPr id="13397" name="AutoShape 68"/>
            <p:cNvCxnSpPr>
              <a:cxnSpLocks noChangeShapeType="1"/>
              <a:stCxn id="13387" idx="1"/>
              <a:endCxn id="13391" idx="3"/>
            </p:cNvCxnSpPr>
            <p:nvPr/>
          </p:nvCxnSpPr>
          <p:spPr bwMode="auto">
            <a:xfrm flipV="1">
              <a:off x="9639300" y="2344738"/>
              <a:ext cx="0" cy="487362"/>
            </a:xfrm>
            <a:prstGeom prst="straightConnector1">
              <a:avLst/>
            </a:prstGeom>
            <a:noFill/>
            <a:ln w="9525">
              <a:solidFill>
                <a:schemeClr val="tx1"/>
              </a:solidFill>
              <a:round/>
              <a:headEnd/>
              <a:tailEnd type="triangle" w="med" len="med"/>
            </a:ln>
          </p:spPr>
        </p:cxnSp>
        <p:cxnSp>
          <p:nvCxnSpPr>
            <p:cNvPr id="13398" name="AutoShape 69"/>
            <p:cNvCxnSpPr>
              <a:cxnSpLocks noChangeShapeType="1"/>
            </p:cNvCxnSpPr>
            <p:nvPr/>
          </p:nvCxnSpPr>
          <p:spPr bwMode="auto">
            <a:xfrm rot="10800000" flipV="1">
              <a:off x="9272588" y="2247900"/>
              <a:ext cx="300037" cy="571500"/>
            </a:xfrm>
            <a:prstGeom prst="curvedConnector2">
              <a:avLst/>
            </a:prstGeom>
            <a:noFill/>
            <a:ln w="9525">
              <a:solidFill>
                <a:srgbClr val="FF0000"/>
              </a:solidFill>
              <a:round/>
              <a:headEnd/>
              <a:tailEnd type="oval" w="med" len="med"/>
            </a:ln>
          </p:spPr>
        </p:cxnSp>
        <p:sp>
          <p:nvSpPr>
            <p:cNvPr id="13399" name="Line 70"/>
            <p:cNvSpPr>
              <a:spLocks noChangeShapeType="1"/>
            </p:cNvSpPr>
            <p:nvPr/>
          </p:nvSpPr>
          <p:spPr bwMode="auto">
            <a:xfrm>
              <a:off x="9372600" y="1866900"/>
              <a:ext cx="257175" cy="152400"/>
            </a:xfrm>
            <a:prstGeom prst="line">
              <a:avLst/>
            </a:prstGeom>
            <a:noFill/>
            <a:ln w="9525">
              <a:solidFill>
                <a:srgbClr val="FF0000"/>
              </a:solidFill>
              <a:round/>
              <a:headEnd/>
              <a:tailEnd type="triangle" w="med" len="med"/>
            </a:ln>
          </p:spPr>
          <p:txBody>
            <a:bodyPr wrap="none" anchor="ctr">
              <a:spAutoFit/>
            </a:bodyPr>
            <a:lstStyle/>
            <a:p>
              <a:endParaRPr lang="en-GB"/>
            </a:p>
          </p:txBody>
        </p:sp>
      </p:grpSp>
      <p:grpSp>
        <p:nvGrpSpPr>
          <p:cNvPr id="5" name="Group 121"/>
          <p:cNvGrpSpPr>
            <a:grpSpLocks/>
          </p:cNvGrpSpPr>
          <p:nvPr/>
        </p:nvGrpSpPr>
        <p:grpSpPr bwMode="auto">
          <a:xfrm>
            <a:off x="4373563" y="3176588"/>
            <a:ext cx="5884862" cy="3376612"/>
            <a:chOff x="4286250" y="3176338"/>
            <a:chExt cx="5885251" cy="3376862"/>
          </a:xfrm>
        </p:grpSpPr>
        <p:pic>
          <p:nvPicPr>
            <p:cNvPr id="13354" name="Picture 85" descr="cortex"/>
            <p:cNvPicPr>
              <a:picLocks noChangeAspect="1" noChangeArrowheads="1"/>
            </p:cNvPicPr>
            <p:nvPr/>
          </p:nvPicPr>
          <p:blipFill>
            <a:blip r:embed="rId4" cstate="print"/>
            <a:srcRect l="15842" t="10330" r="16165" b="7809"/>
            <a:stretch>
              <a:fillRect/>
            </a:stretch>
          </p:blipFill>
          <p:spPr bwMode="auto">
            <a:xfrm>
              <a:off x="5743575" y="4064000"/>
              <a:ext cx="3100388" cy="2489200"/>
            </a:xfrm>
            <a:prstGeom prst="rect">
              <a:avLst/>
            </a:prstGeom>
            <a:noFill/>
            <a:ln w="9525">
              <a:noFill/>
              <a:miter lim="800000"/>
              <a:headEnd/>
              <a:tailEnd/>
            </a:ln>
          </p:spPr>
        </p:pic>
        <p:cxnSp>
          <p:nvCxnSpPr>
            <p:cNvPr id="13355" name="AutoShape 86"/>
            <p:cNvCxnSpPr>
              <a:cxnSpLocks noChangeAspect="1" noChangeShapeType="1"/>
              <a:stCxn id="13356" idx="2"/>
              <a:endCxn id="13361" idx="3"/>
            </p:cNvCxnSpPr>
            <p:nvPr/>
          </p:nvCxnSpPr>
          <p:spPr bwMode="auto">
            <a:xfrm rot="10800000" flipV="1">
              <a:off x="4798814" y="5270500"/>
              <a:ext cx="987623" cy="1588"/>
            </a:xfrm>
            <a:prstGeom prst="straightConnector1">
              <a:avLst/>
            </a:prstGeom>
            <a:noFill/>
            <a:ln w="9525">
              <a:solidFill>
                <a:schemeClr val="tx1"/>
              </a:solidFill>
              <a:round/>
              <a:headEnd type="triangle" w="med" len="med"/>
              <a:tailEnd/>
            </a:ln>
          </p:spPr>
        </p:cxnSp>
        <p:sp>
          <p:nvSpPr>
            <p:cNvPr id="13356" name="Oval 87"/>
            <p:cNvSpPr>
              <a:spLocks noChangeAspect="1" noChangeArrowheads="1"/>
            </p:cNvSpPr>
            <p:nvPr/>
          </p:nvSpPr>
          <p:spPr bwMode="auto">
            <a:xfrm>
              <a:off x="5786438" y="5065713"/>
              <a:ext cx="458986" cy="407988"/>
            </a:xfrm>
            <a:prstGeom prst="ellipse">
              <a:avLst/>
            </a:prstGeom>
            <a:gradFill rotWithShape="1">
              <a:gsLst>
                <a:gs pos="0">
                  <a:srgbClr val="FFFFFF"/>
                </a:gs>
                <a:gs pos="100000">
                  <a:srgbClr val="3366FF"/>
                </a:gs>
              </a:gsLst>
              <a:path path="shape">
                <a:fillToRect l="50000" t="50000" r="50000" b="50000"/>
              </a:path>
            </a:gradFill>
            <a:ln w="12700">
              <a:noFill/>
              <a:round/>
              <a:headEnd/>
              <a:tailEnd/>
            </a:ln>
          </p:spPr>
          <p:txBody>
            <a:bodyPr wrap="none" anchor="ctr"/>
            <a:lstStyle/>
            <a:p>
              <a:endParaRPr lang="en-GB"/>
            </a:p>
          </p:txBody>
        </p:sp>
        <p:sp>
          <p:nvSpPr>
            <p:cNvPr id="13357" name="Text Box 88"/>
            <p:cNvSpPr txBox="1">
              <a:spLocks noChangeAspect="1" noChangeArrowheads="1"/>
            </p:cNvSpPr>
            <p:nvPr/>
          </p:nvSpPr>
          <p:spPr bwMode="auto">
            <a:xfrm>
              <a:off x="5850731" y="5148263"/>
              <a:ext cx="371475" cy="276225"/>
            </a:xfrm>
            <a:prstGeom prst="rect">
              <a:avLst/>
            </a:prstGeom>
            <a:noFill/>
            <a:ln w="9525">
              <a:noFill/>
              <a:miter lim="800000"/>
              <a:headEnd/>
              <a:tailEnd/>
            </a:ln>
          </p:spPr>
          <p:txBody>
            <a:bodyPr wrap="none">
              <a:spAutoFit/>
            </a:bodyPr>
            <a:lstStyle/>
            <a:p>
              <a:pPr algn="ctr" eaLnBrk="0" hangingPunct="0"/>
              <a:r>
                <a:rPr lang="de-DE" sz="1200">
                  <a:solidFill>
                    <a:srgbClr val="000000"/>
                  </a:solidFill>
                  <a:latin typeface="Arial Unicode MS" pitchFamily="34" charset="-128"/>
                </a:rPr>
                <a:t>V1</a:t>
              </a:r>
              <a:endParaRPr lang="de-DE" sz="1200" baseline="-25000">
                <a:solidFill>
                  <a:srgbClr val="000000"/>
                </a:solidFill>
                <a:latin typeface="Arial Unicode MS" pitchFamily="34" charset="-128"/>
              </a:endParaRPr>
            </a:p>
          </p:txBody>
        </p:sp>
        <p:sp>
          <p:nvSpPr>
            <p:cNvPr id="13358" name="Oval 89"/>
            <p:cNvSpPr>
              <a:spLocks noChangeAspect="1" noChangeArrowheads="1"/>
            </p:cNvSpPr>
            <p:nvPr/>
          </p:nvSpPr>
          <p:spPr bwMode="auto">
            <a:xfrm>
              <a:off x="6849070" y="5146675"/>
              <a:ext cx="423267" cy="376238"/>
            </a:xfrm>
            <a:prstGeom prst="ellipse">
              <a:avLst/>
            </a:prstGeom>
            <a:gradFill rotWithShape="1">
              <a:gsLst>
                <a:gs pos="0">
                  <a:srgbClr val="FFFFFF"/>
                </a:gs>
                <a:gs pos="100000">
                  <a:srgbClr val="33CC33"/>
                </a:gs>
              </a:gsLst>
              <a:path path="shape">
                <a:fillToRect l="50000" t="50000" r="50000" b="50000"/>
              </a:path>
            </a:gradFill>
            <a:ln w="12700">
              <a:noFill/>
              <a:round/>
              <a:headEnd/>
              <a:tailEnd/>
            </a:ln>
          </p:spPr>
          <p:txBody>
            <a:bodyPr wrap="none" anchor="ctr"/>
            <a:lstStyle/>
            <a:p>
              <a:endParaRPr lang="en-GB"/>
            </a:p>
          </p:txBody>
        </p:sp>
        <p:sp>
          <p:nvSpPr>
            <p:cNvPr id="13359" name="Text Box 90"/>
            <p:cNvSpPr txBox="1">
              <a:spLocks noChangeAspect="1" noChangeArrowheads="1"/>
            </p:cNvSpPr>
            <p:nvPr/>
          </p:nvSpPr>
          <p:spPr bwMode="auto">
            <a:xfrm>
              <a:off x="6854428" y="5192713"/>
              <a:ext cx="371475" cy="276225"/>
            </a:xfrm>
            <a:prstGeom prst="rect">
              <a:avLst/>
            </a:prstGeom>
            <a:noFill/>
            <a:ln w="9525">
              <a:noFill/>
              <a:miter lim="800000"/>
              <a:headEnd/>
              <a:tailEnd/>
            </a:ln>
          </p:spPr>
          <p:txBody>
            <a:bodyPr wrap="none">
              <a:spAutoFit/>
            </a:bodyPr>
            <a:lstStyle/>
            <a:p>
              <a:pPr algn="ctr" eaLnBrk="0" hangingPunct="0"/>
              <a:r>
                <a:rPr lang="de-DE" sz="1200">
                  <a:solidFill>
                    <a:srgbClr val="000000"/>
                  </a:solidFill>
                  <a:latin typeface="Arial Unicode MS" pitchFamily="34" charset="-128"/>
                </a:rPr>
                <a:t>V5</a:t>
              </a:r>
              <a:endParaRPr lang="de-DE" sz="1200" baseline="-25000">
                <a:solidFill>
                  <a:srgbClr val="000000"/>
                </a:solidFill>
                <a:latin typeface="Arial Unicode MS" pitchFamily="34" charset="-128"/>
              </a:endParaRPr>
            </a:p>
          </p:txBody>
        </p:sp>
        <p:cxnSp>
          <p:nvCxnSpPr>
            <p:cNvPr id="13360" name="AutoShape 91"/>
            <p:cNvCxnSpPr>
              <a:cxnSpLocks noChangeAspect="1" noChangeShapeType="1"/>
              <a:stCxn id="13356" idx="5"/>
              <a:endCxn id="13358" idx="3"/>
            </p:cNvCxnSpPr>
            <p:nvPr/>
          </p:nvCxnSpPr>
          <p:spPr bwMode="auto">
            <a:xfrm>
              <a:off x="6177558" y="5413375"/>
              <a:ext cx="734020" cy="53975"/>
            </a:xfrm>
            <a:prstGeom prst="straightConnector1">
              <a:avLst/>
            </a:prstGeom>
            <a:noFill/>
            <a:ln w="9525">
              <a:solidFill>
                <a:schemeClr val="tx1"/>
              </a:solidFill>
              <a:round/>
              <a:headEnd type="triangle" w="med" len="med"/>
              <a:tailEnd/>
            </a:ln>
          </p:spPr>
        </p:cxnSp>
        <p:sp>
          <p:nvSpPr>
            <p:cNvPr id="13361" name="Text Box 92"/>
            <p:cNvSpPr txBox="1">
              <a:spLocks noChangeAspect="1" noChangeArrowheads="1"/>
            </p:cNvSpPr>
            <p:nvPr/>
          </p:nvSpPr>
          <p:spPr bwMode="auto">
            <a:xfrm>
              <a:off x="4286250" y="5130800"/>
              <a:ext cx="512564" cy="279400"/>
            </a:xfrm>
            <a:prstGeom prst="rect">
              <a:avLst/>
            </a:prstGeom>
            <a:noFill/>
            <a:ln w="9525">
              <a:noFill/>
              <a:miter lim="800000"/>
              <a:headEnd/>
              <a:tailEnd/>
            </a:ln>
          </p:spPr>
          <p:txBody>
            <a:bodyPr wrap="none" tIns="18000">
              <a:spAutoFit/>
            </a:bodyPr>
            <a:lstStyle/>
            <a:p>
              <a:r>
                <a:rPr lang="de-DE" sz="1400">
                  <a:latin typeface="Arial Unicode MS" pitchFamily="34" charset="-128"/>
                </a:rPr>
                <a:t>stim</a:t>
              </a:r>
              <a:endParaRPr lang="de-DE" sz="2000">
                <a:latin typeface="Arial Unicode MS" pitchFamily="34" charset="-128"/>
              </a:endParaRPr>
            </a:p>
          </p:txBody>
        </p:sp>
        <p:sp>
          <p:nvSpPr>
            <p:cNvPr id="13362" name="Oval 93"/>
            <p:cNvSpPr>
              <a:spLocks noChangeAspect="1" noChangeArrowheads="1"/>
            </p:cNvSpPr>
            <p:nvPr/>
          </p:nvSpPr>
          <p:spPr bwMode="auto">
            <a:xfrm>
              <a:off x="6136481" y="4344988"/>
              <a:ext cx="435769" cy="387350"/>
            </a:xfrm>
            <a:prstGeom prst="ellipse">
              <a:avLst/>
            </a:prstGeom>
            <a:gradFill rotWithShape="1">
              <a:gsLst>
                <a:gs pos="0">
                  <a:srgbClr val="FFFFFF"/>
                </a:gs>
                <a:gs pos="100000">
                  <a:srgbClr val="FF3300"/>
                </a:gs>
              </a:gsLst>
              <a:path path="shape">
                <a:fillToRect l="50000" t="50000" r="50000" b="50000"/>
              </a:path>
            </a:gradFill>
            <a:ln w="12700">
              <a:noFill/>
              <a:round/>
              <a:headEnd/>
              <a:tailEnd/>
            </a:ln>
          </p:spPr>
          <p:txBody>
            <a:bodyPr wrap="none" anchor="ctr"/>
            <a:lstStyle/>
            <a:p>
              <a:endParaRPr lang="en-GB"/>
            </a:p>
          </p:txBody>
        </p:sp>
        <p:sp>
          <p:nvSpPr>
            <p:cNvPr id="13363" name="Text Box 94"/>
            <p:cNvSpPr txBox="1">
              <a:spLocks noChangeAspect="1" noChangeArrowheads="1"/>
            </p:cNvSpPr>
            <p:nvPr/>
          </p:nvSpPr>
          <p:spPr bwMode="auto">
            <a:xfrm>
              <a:off x="6098977" y="4403725"/>
              <a:ext cx="500063" cy="276225"/>
            </a:xfrm>
            <a:prstGeom prst="rect">
              <a:avLst/>
            </a:prstGeom>
            <a:noFill/>
            <a:ln w="9525">
              <a:noFill/>
              <a:miter lim="800000"/>
              <a:headEnd/>
              <a:tailEnd/>
            </a:ln>
          </p:spPr>
          <p:txBody>
            <a:bodyPr wrap="none">
              <a:spAutoFit/>
            </a:bodyPr>
            <a:lstStyle/>
            <a:p>
              <a:pPr algn="ctr" eaLnBrk="0" hangingPunct="0"/>
              <a:r>
                <a:rPr lang="de-DE" sz="1200">
                  <a:solidFill>
                    <a:srgbClr val="000000"/>
                  </a:solidFill>
                  <a:latin typeface="Arial Unicode MS" pitchFamily="34" charset="-128"/>
                </a:rPr>
                <a:t>PPC</a:t>
              </a:r>
              <a:endParaRPr lang="de-DE" sz="1200" baseline="-25000">
                <a:solidFill>
                  <a:srgbClr val="000000"/>
                </a:solidFill>
                <a:latin typeface="Arial Unicode MS" pitchFamily="34" charset="-128"/>
              </a:endParaRPr>
            </a:p>
          </p:txBody>
        </p:sp>
        <p:cxnSp>
          <p:nvCxnSpPr>
            <p:cNvPr id="13364" name="AutoShape 95"/>
            <p:cNvCxnSpPr>
              <a:cxnSpLocks noChangeAspect="1" noChangeShapeType="1"/>
              <a:stCxn id="13358" idx="1"/>
              <a:endCxn id="13356" idx="7"/>
            </p:cNvCxnSpPr>
            <p:nvPr/>
          </p:nvCxnSpPr>
          <p:spPr bwMode="auto">
            <a:xfrm flipH="1" flipV="1">
              <a:off x="6177558" y="5126038"/>
              <a:ext cx="734020" cy="76200"/>
            </a:xfrm>
            <a:prstGeom prst="straightConnector1">
              <a:avLst/>
            </a:prstGeom>
            <a:noFill/>
            <a:ln w="9525">
              <a:solidFill>
                <a:schemeClr val="tx1"/>
              </a:solidFill>
              <a:round/>
              <a:headEnd type="triangle" w="med" len="med"/>
              <a:tailEnd/>
            </a:ln>
          </p:spPr>
        </p:cxnSp>
        <p:sp>
          <p:nvSpPr>
            <p:cNvPr id="13365" name="Oval 96"/>
            <p:cNvSpPr>
              <a:spLocks noChangeAspect="1" noChangeArrowheads="1"/>
            </p:cNvSpPr>
            <p:nvPr/>
          </p:nvSpPr>
          <p:spPr bwMode="auto">
            <a:xfrm>
              <a:off x="6609755" y="4932363"/>
              <a:ext cx="258961" cy="476250"/>
            </a:xfrm>
            <a:prstGeom prst="ellipse">
              <a:avLst/>
            </a:prstGeom>
            <a:noFill/>
            <a:ln w="3175" algn="ctr">
              <a:noFill/>
              <a:round/>
              <a:headEnd/>
              <a:tailEnd/>
            </a:ln>
          </p:spPr>
          <p:txBody>
            <a:bodyPr wrap="none" anchor="ctr">
              <a:spAutoFit/>
            </a:bodyPr>
            <a:lstStyle/>
            <a:p>
              <a:endParaRPr lang="en-GB"/>
            </a:p>
          </p:txBody>
        </p:sp>
        <p:cxnSp>
          <p:nvCxnSpPr>
            <p:cNvPr id="13366" name="AutoShape 97"/>
            <p:cNvCxnSpPr>
              <a:cxnSpLocks noChangeAspect="1" noChangeShapeType="1"/>
              <a:stCxn id="13362" idx="4"/>
            </p:cNvCxnSpPr>
            <p:nvPr/>
          </p:nvCxnSpPr>
          <p:spPr bwMode="auto">
            <a:xfrm>
              <a:off x="6354366" y="4732338"/>
              <a:ext cx="323255" cy="446088"/>
            </a:xfrm>
            <a:prstGeom prst="straightConnector1">
              <a:avLst/>
            </a:prstGeom>
            <a:noFill/>
            <a:ln w="9525">
              <a:solidFill>
                <a:srgbClr val="FF3300"/>
              </a:solidFill>
              <a:round/>
              <a:headEnd/>
              <a:tailEnd type="oval" w="med" len="med"/>
            </a:ln>
          </p:spPr>
        </p:cxnSp>
        <p:cxnSp>
          <p:nvCxnSpPr>
            <p:cNvPr id="13367" name="AutoShape 98"/>
            <p:cNvCxnSpPr>
              <a:cxnSpLocks noChangeAspect="1" noChangeShapeType="1"/>
              <a:stCxn id="13362" idx="1"/>
              <a:endCxn id="13368" idx="2"/>
            </p:cNvCxnSpPr>
            <p:nvPr/>
          </p:nvCxnSpPr>
          <p:spPr bwMode="auto">
            <a:xfrm rot="16200000" flipV="1">
              <a:off x="5863828" y="4065191"/>
              <a:ext cx="323850" cy="350044"/>
            </a:xfrm>
            <a:prstGeom prst="straightConnector1">
              <a:avLst/>
            </a:prstGeom>
            <a:noFill/>
            <a:ln w="9525">
              <a:solidFill>
                <a:schemeClr val="tx1"/>
              </a:solidFill>
              <a:round/>
              <a:headEnd type="triangle" w="med" len="med"/>
              <a:tailEnd/>
            </a:ln>
          </p:spPr>
        </p:cxnSp>
        <p:sp>
          <p:nvSpPr>
            <p:cNvPr id="13368" name="Text Box 99"/>
            <p:cNvSpPr txBox="1">
              <a:spLocks noChangeAspect="1" noChangeArrowheads="1"/>
            </p:cNvSpPr>
            <p:nvPr/>
          </p:nvSpPr>
          <p:spPr bwMode="auto">
            <a:xfrm>
              <a:off x="5414963" y="3797300"/>
              <a:ext cx="871538" cy="279400"/>
            </a:xfrm>
            <a:prstGeom prst="rect">
              <a:avLst/>
            </a:prstGeom>
            <a:noFill/>
            <a:ln w="9525">
              <a:noFill/>
              <a:miter lim="800000"/>
              <a:headEnd/>
              <a:tailEnd/>
            </a:ln>
          </p:spPr>
          <p:txBody>
            <a:bodyPr wrap="none" tIns="18000">
              <a:spAutoFit/>
            </a:bodyPr>
            <a:lstStyle/>
            <a:p>
              <a:r>
                <a:rPr lang="de-DE" sz="1400">
                  <a:latin typeface="Arial Unicode MS" pitchFamily="34" charset="-128"/>
                </a:rPr>
                <a:t>attention</a:t>
              </a:r>
            </a:p>
          </p:txBody>
        </p:sp>
        <p:cxnSp>
          <p:nvCxnSpPr>
            <p:cNvPr id="13369" name="AutoShape 100"/>
            <p:cNvCxnSpPr>
              <a:cxnSpLocks noChangeAspect="1" noChangeShapeType="1"/>
              <a:stCxn id="13362" idx="5"/>
              <a:endCxn id="13358" idx="0"/>
            </p:cNvCxnSpPr>
            <p:nvPr/>
          </p:nvCxnSpPr>
          <p:spPr bwMode="auto">
            <a:xfrm>
              <a:off x="6507956" y="4675188"/>
              <a:ext cx="553641" cy="471488"/>
            </a:xfrm>
            <a:prstGeom prst="straightConnector1">
              <a:avLst/>
            </a:prstGeom>
            <a:noFill/>
            <a:ln w="9525">
              <a:solidFill>
                <a:schemeClr val="tx1"/>
              </a:solidFill>
              <a:round/>
              <a:headEnd type="triangle" w="med" len="med"/>
              <a:tailEnd/>
            </a:ln>
          </p:spPr>
        </p:cxnSp>
        <p:cxnSp>
          <p:nvCxnSpPr>
            <p:cNvPr id="13370" name="AutoShape 101"/>
            <p:cNvCxnSpPr>
              <a:cxnSpLocks noChangeAspect="1" noChangeShapeType="1"/>
              <a:stCxn id="13362" idx="6"/>
              <a:endCxn id="13358" idx="7"/>
            </p:cNvCxnSpPr>
            <p:nvPr/>
          </p:nvCxnSpPr>
          <p:spPr bwMode="auto">
            <a:xfrm>
              <a:off x="6572250" y="4538663"/>
              <a:ext cx="637580" cy="663575"/>
            </a:xfrm>
            <a:prstGeom prst="curvedConnector2">
              <a:avLst/>
            </a:prstGeom>
            <a:noFill/>
            <a:ln w="9525">
              <a:solidFill>
                <a:schemeClr val="tx1"/>
              </a:solidFill>
              <a:round/>
              <a:headEnd/>
              <a:tailEnd type="triangle" w="med" len="med"/>
            </a:ln>
          </p:spPr>
        </p:cxnSp>
        <p:sp>
          <p:nvSpPr>
            <p:cNvPr id="13371" name="Oval 102"/>
            <p:cNvSpPr>
              <a:spLocks noChangeAspect="1" noChangeArrowheads="1"/>
            </p:cNvSpPr>
            <p:nvPr/>
          </p:nvSpPr>
          <p:spPr bwMode="auto">
            <a:xfrm>
              <a:off x="6449020" y="4913313"/>
              <a:ext cx="110728" cy="476250"/>
            </a:xfrm>
            <a:prstGeom prst="ellipse">
              <a:avLst/>
            </a:prstGeom>
            <a:noFill/>
            <a:ln w="3175" algn="ctr">
              <a:noFill/>
              <a:round/>
              <a:headEnd/>
              <a:tailEnd/>
            </a:ln>
          </p:spPr>
          <p:txBody>
            <a:bodyPr anchor="ctr">
              <a:spAutoFit/>
            </a:bodyPr>
            <a:lstStyle/>
            <a:p>
              <a:endParaRPr lang="en-GB"/>
            </a:p>
          </p:txBody>
        </p:sp>
        <p:sp>
          <p:nvSpPr>
            <p:cNvPr id="13372" name="Oval 103"/>
            <p:cNvSpPr>
              <a:spLocks noChangeAspect="1" noChangeArrowheads="1"/>
            </p:cNvSpPr>
            <p:nvPr/>
          </p:nvSpPr>
          <p:spPr bwMode="auto">
            <a:xfrm>
              <a:off x="7106245" y="4524375"/>
              <a:ext cx="258961" cy="476250"/>
            </a:xfrm>
            <a:prstGeom prst="ellipse">
              <a:avLst/>
            </a:prstGeom>
            <a:noFill/>
            <a:ln w="3175" algn="ctr">
              <a:noFill/>
              <a:round/>
              <a:headEnd/>
              <a:tailEnd/>
            </a:ln>
          </p:spPr>
          <p:txBody>
            <a:bodyPr wrap="none" anchor="ctr">
              <a:spAutoFit/>
            </a:bodyPr>
            <a:lstStyle/>
            <a:p>
              <a:endParaRPr lang="en-GB"/>
            </a:p>
          </p:txBody>
        </p:sp>
        <p:sp>
          <p:nvSpPr>
            <p:cNvPr id="13373" name="Text Box 104"/>
            <p:cNvSpPr txBox="1">
              <a:spLocks noChangeAspect="1" noChangeArrowheads="1"/>
            </p:cNvSpPr>
            <p:nvPr/>
          </p:nvSpPr>
          <p:spPr bwMode="auto">
            <a:xfrm>
              <a:off x="6000750" y="4803775"/>
              <a:ext cx="435769" cy="217488"/>
            </a:xfrm>
            <a:prstGeom prst="rect">
              <a:avLst/>
            </a:prstGeom>
            <a:noFill/>
            <a:ln w="9525">
              <a:noFill/>
              <a:miter lim="800000"/>
              <a:headEnd/>
              <a:tailEnd/>
            </a:ln>
          </p:spPr>
          <p:txBody>
            <a:bodyPr wrap="none" tIns="18000">
              <a:spAutoFit/>
            </a:bodyPr>
            <a:lstStyle/>
            <a:p>
              <a:r>
                <a:rPr lang="de-DE" sz="1000">
                  <a:solidFill>
                    <a:srgbClr val="FF0000"/>
                  </a:solidFill>
                  <a:latin typeface="Arial Unicode MS" pitchFamily="34" charset="-128"/>
                </a:rPr>
                <a:t>1.25</a:t>
              </a:r>
            </a:p>
          </p:txBody>
        </p:sp>
        <p:sp>
          <p:nvSpPr>
            <p:cNvPr id="13374" name="Text Box 105"/>
            <p:cNvSpPr txBox="1">
              <a:spLocks noChangeAspect="1" noChangeArrowheads="1"/>
            </p:cNvSpPr>
            <p:nvPr/>
          </p:nvSpPr>
          <p:spPr bwMode="auto">
            <a:xfrm>
              <a:off x="6215063" y="5194300"/>
              <a:ext cx="435769" cy="217488"/>
            </a:xfrm>
            <a:prstGeom prst="rect">
              <a:avLst/>
            </a:prstGeom>
            <a:noFill/>
            <a:ln w="9525">
              <a:noFill/>
              <a:miter lim="800000"/>
              <a:headEnd/>
              <a:tailEnd/>
            </a:ln>
          </p:spPr>
          <p:txBody>
            <a:bodyPr wrap="none" tIns="18000">
              <a:spAutoFit/>
            </a:bodyPr>
            <a:lstStyle/>
            <a:p>
              <a:r>
                <a:rPr lang="de-DE" sz="1000">
                  <a:latin typeface="Arial Unicode MS" pitchFamily="34" charset="-128"/>
                </a:rPr>
                <a:t>0.13</a:t>
              </a:r>
            </a:p>
          </p:txBody>
        </p:sp>
        <p:sp>
          <p:nvSpPr>
            <p:cNvPr id="13375" name="Text Box 106"/>
            <p:cNvSpPr txBox="1">
              <a:spLocks noChangeAspect="1" noChangeArrowheads="1"/>
            </p:cNvSpPr>
            <p:nvPr/>
          </p:nvSpPr>
          <p:spPr bwMode="auto">
            <a:xfrm>
              <a:off x="6343650" y="5473700"/>
              <a:ext cx="435769" cy="217488"/>
            </a:xfrm>
            <a:prstGeom prst="rect">
              <a:avLst/>
            </a:prstGeom>
            <a:noFill/>
            <a:ln w="9525">
              <a:noFill/>
              <a:miter lim="800000"/>
              <a:headEnd/>
              <a:tailEnd/>
            </a:ln>
          </p:spPr>
          <p:txBody>
            <a:bodyPr wrap="none" tIns="18000">
              <a:spAutoFit/>
            </a:bodyPr>
            <a:lstStyle/>
            <a:p>
              <a:r>
                <a:rPr lang="de-DE" sz="1000">
                  <a:latin typeface="Arial Unicode MS" pitchFamily="34" charset="-128"/>
                </a:rPr>
                <a:t>0.46</a:t>
              </a:r>
            </a:p>
          </p:txBody>
        </p:sp>
        <p:sp>
          <p:nvSpPr>
            <p:cNvPr id="13376" name="Text Box 107"/>
            <p:cNvSpPr txBox="1">
              <a:spLocks noChangeAspect="1" noChangeArrowheads="1"/>
            </p:cNvSpPr>
            <p:nvPr/>
          </p:nvSpPr>
          <p:spPr bwMode="auto">
            <a:xfrm>
              <a:off x="6858000" y="4508500"/>
              <a:ext cx="435769" cy="217488"/>
            </a:xfrm>
            <a:prstGeom prst="rect">
              <a:avLst/>
            </a:prstGeom>
            <a:noFill/>
            <a:ln w="9525">
              <a:noFill/>
              <a:miter lim="800000"/>
              <a:headEnd/>
              <a:tailEnd/>
            </a:ln>
          </p:spPr>
          <p:txBody>
            <a:bodyPr wrap="none" tIns="18000">
              <a:spAutoFit/>
            </a:bodyPr>
            <a:lstStyle/>
            <a:p>
              <a:r>
                <a:rPr lang="de-DE" sz="1000">
                  <a:latin typeface="Arial Unicode MS" pitchFamily="34" charset="-128"/>
                </a:rPr>
                <a:t>0.39</a:t>
              </a:r>
            </a:p>
          </p:txBody>
        </p:sp>
        <p:sp>
          <p:nvSpPr>
            <p:cNvPr id="13377" name="Text Box 108"/>
            <p:cNvSpPr txBox="1">
              <a:spLocks noChangeAspect="1" noChangeArrowheads="1"/>
            </p:cNvSpPr>
            <p:nvPr/>
          </p:nvSpPr>
          <p:spPr bwMode="auto">
            <a:xfrm>
              <a:off x="6545461" y="4676775"/>
              <a:ext cx="471488" cy="217488"/>
            </a:xfrm>
            <a:prstGeom prst="rect">
              <a:avLst/>
            </a:prstGeom>
            <a:noFill/>
            <a:ln w="9525">
              <a:noFill/>
              <a:miter lim="800000"/>
              <a:headEnd/>
              <a:tailEnd/>
            </a:ln>
          </p:spPr>
          <p:txBody>
            <a:bodyPr wrap="none" tIns="18000">
              <a:spAutoFit/>
            </a:bodyPr>
            <a:lstStyle/>
            <a:p>
              <a:r>
                <a:rPr lang="de-DE" sz="1000">
                  <a:latin typeface="Arial Unicode MS" pitchFamily="34" charset="-128"/>
                </a:rPr>
                <a:t> 0.26</a:t>
              </a:r>
            </a:p>
          </p:txBody>
        </p:sp>
        <p:sp>
          <p:nvSpPr>
            <p:cNvPr id="13378" name="Text Box 109"/>
            <p:cNvSpPr txBox="1">
              <a:spLocks noChangeAspect="1" noChangeArrowheads="1"/>
            </p:cNvSpPr>
            <p:nvPr/>
          </p:nvSpPr>
          <p:spPr bwMode="auto">
            <a:xfrm>
              <a:off x="5086350" y="5081588"/>
              <a:ext cx="435769" cy="217488"/>
            </a:xfrm>
            <a:prstGeom prst="rect">
              <a:avLst/>
            </a:prstGeom>
            <a:noFill/>
            <a:ln w="9525">
              <a:noFill/>
              <a:miter lim="800000"/>
              <a:headEnd/>
              <a:tailEnd/>
            </a:ln>
          </p:spPr>
          <p:txBody>
            <a:bodyPr wrap="none" tIns="18000">
              <a:spAutoFit/>
            </a:bodyPr>
            <a:lstStyle/>
            <a:p>
              <a:r>
                <a:rPr lang="de-DE" sz="1000">
                  <a:latin typeface="Arial Unicode MS" pitchFamily="34" charset="-128"/>
                </a:rPr>
                <a:t>0.26</a:t>
              </a:r>
            </a:p>
          </p:txBody>
        </p:sp>
        <p:sp>
          <p:nvSpPr>
            <p:cNvPr id="13379" name="Text Box 110"/>
            <p:cNvSpPr txBox="1">
              <a:spLocks noChangeAspect="1" noChangeArrowheads="1"/>
            </p:cNvSpPr>
            <p:nvPr/>
          </p:nvSpPr>
          <p:spPr bwMode="auto">
            <a:xfrm>
              <a:off x="5529263" y="4127500"/>
              <a:ext cx="435769" cy="217488"/>
            </a:xfrm>
            <a:prstGeom prst="rect">
              <a:avLst/>
            </a:prstGeom>
            <a:noFill/>
            <a:ln w="9525">
              <a:noFill/>
              <a:miter lim="800000"/>
              <a:headEnd/>
              <a:tailEnd/>
            </a:ln>
          </p:spPr>
          <p:txBody>
            <a:bodyPr wrap="none" tIns="18000">
              <a:spAutoFit/>
            </a:bodyPr>
            <a:lstStyle/>
            <a:p>
              <a:r>
                <a:rPr lang="de-DE" sz="1000">
                  <a:latin typeface="Arial Unicode MS" pitchFamily="34" charset="-128"/>
                </a:rPr>
                <a:t>0.10</a:t>
              </a:r>
            </a:p>
          </p:txBody>
        </p:sp>
        <p:grpSp>
          <p:nvGrpSpPr>
            <p:cNvPr id="6" name="Group 111"/>
            <p:cNvGrpSpPr>
              <a:grpSpLocks/>
            </p:cNvGrpSpPr>
            <p:nvPr/>
          </p:nvGrpSpPr>
          <p:grpSpPr bwMode="auto">
            <a:xfrm>
              <a:off x="7585463" y="3176338"/>
              <a:ext cx="2586038" cy="974172"/>
              <a:chOff x="2392" y="2313"/>
              <a:chExt cx="1448" cy="277"/>
            </a:xfrm>
          </p:grpSpPr>
          <p:sp>
            <p:nvSpPr>
              <p:cNvPr id="535664" name="Rectangle 112"/>
              <p:cNvSpPr>
                <a:spLocks noChangeArrowheads="1"/>
              </p:cNvSpPr>
              <p:nvPr/>
            </p:nvSpPr>
            <p:spPr bwMode="auto">
              <a:xfrm>
                <a:off x="2392" y="2377"/>
                <a:ext cx="1448" cy="213"/>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13382" name="Text Box 113"/>
              <p:cNvSpPr txBox="1">
                <a:spLocks noChangeArrowheads="1"/>
              </p:cNvSpPr>
              <p:nvPr/>
            </p:nvSpPr>
            <p:spPr bwMode="auto">
              <a:xfrm>
                <a:off x="2515" y="2313"/>
                <a:ext cx="1246" cy="223"/>
              </a:xfrm>
              <a:prstGeom prst="rect">
                <a:avLst/>
              </a:prstGeom>
              <a:noFill/>
              <a:ln w="9525">
                <a:noFill/>
                <a:miter lim="800000"/>
                <a:headEnd/>
                <a:tailEnd/>
              </a:ln>
            </p:spPr>
            <p:txBody>
              <a:bodyPr>
                <a:spAutoFit/>
              </a:bodyPr>
              <a:lstStyle/>
              <a:p>
                <a:pPr algn="ctr" eaLnBrk="0" hangingPunct="0">
                  <a:lnSpc>
                    <a:spcPct val="50000"/>
                  </a:lnSpc>
                  <a:spcBef>
                    <a:spcPct val="50000"/>
                  </a:spcBef>
                </a:pPr>
                <a:endParaRPr lang="en-US" sz="1000">
                  <a:latin typeface="Arial Unicode MS" pitchFamily="34" charset="-128"/>
                  <a:ea typeface="Arial Unicode MS" pitchFamily="34" charset="-128"/>
                  <a:cs typeface="Arial Unicode MS" pitchFamily="34" charset="-128"/>
                </a:endParaRPr>
              </a:p>
              <a:p>
                <a:pPr algn="ctr" eaLnBrk="0" hangingPunct="0">
                  <a:lnSpc>
                    <a:spcPct val="50000"/>
                  </a:lnSpc>
                  <a:spcBef>
                    <a:spcPct val="50000"/>
                  </a:spcBef>
                </a:pPr>
                <a:endParaRPr lang="en-US" sz="1000">
                  <a:latin typeface="Arial Unicode MS" pitchFamily="34" charset="-128"/>
                  <a:ea typeface="Arial Unicode MS" pitchFamily="34" charset="-128"/>
                  <a:cs typeface="Arial Unicode MS" pitchFamily="34" charset="-128"/>
                </a:endParaRPr>
              </a:p>
              <a:p>
                <a:pPr algn="ctr" eaLnBrk="0" hangingPunct="0">
                  <a:lnSpc>
                    <a:spcPct val="50000"/>
                  </a:lnSpc>
                  <a:spcBef>
                    <a:spcPct val="50000"/>
                  </a:spcBef>
                </a:pPr>
                <a:r>
                  <a:rPr lang="en-US" sz="1000">
                    <a:latin typeface="Arial Unicode MS" pitchFamily="34" charset="-128"/>
                    <a:ea typeface="Arial Unicode MS" pitchFamily="34" charset="-128"/>
                    <a:cs typeface="Arial Unicode MS" pitchFamily="34" charset="-128"/>
                  </a:rPr>
                  <a:t>estimated</a:t>
                </a:r>
              </a:p>
              <a:p>
                <a:pPr algn="ctr" eaLnBrk="0" hangingPunct="0">
                  <a:lnSpc>
                    <a:spcPct val="50000"/>
                  </a:lnSpc>
                  <a:spcBef>
                    <a:spcPct val="50000"/>
                  </a:spcBef>
                </a:pPr>
                <a:r>
                  <a:rPr lang="en-US" sz="1000">
                    <a:latin typeface="Arial Unicode MS" pitchFamily="34" charset="-128"/>
                    <a:ea typeface="Arial Unicode MS" pitchFamily="34" charset="-128"/>
                    <a:cs typeface="Arial Unicode MS" pitchFamily="34" charset="-128"/>
                  </a:rPr>
                  <a:t>effective synaptic strengths</a:t>
                </a:r>
              </a:p>
              <a:p>
                <a:pPr algn="ctr" eaLnBrk="0" hangingPunct="0">
                  <a:lnSpc>
                    <a:spcPct val="50000"/>
                  </a:lnSpc>
                  <a:spcBef>
                    <a:spcPct val="50000"/>
                  </a:spcBef>
                </a:pPr>
                <a:r>
                  <a:rPr lang="en-US" sz="1000">
                    <a:latin typeface="Arial Unicode MS" pitchFamily="34" charset="-128"/>
                    <a:ea typeface="Arial Unicode MS" pitchFamily="34" charset="-128"/>
                    <a:cs typeface="Arial Unicode MS" pitchFamily="34" charset="-128"/>
                  </a:rPr>
                  <a:t>for best model (m</a:t>
                </a:r>
                <a:r>
                  <a:rPr lang="en-US" sz="1000" baseline="-25000">
                    <a:latin typeface="Arial Unicode MS" pitchFamily="34" charset="-128"/>
                    <a:ea typeface="Arial Unicode MS" pitchFamily="34" charset="-128"/>
                    <a:cs typeface="Arial Unicode MS" pitchFamily="34" charset="-128"/>
                  </a:rPr>
                  <a:t>4</a:t>
                </a:r>
                <a:r>
                  <a:rPr lang="en-US" sz="1000">
                    <a:latin typeface="Arial Unicode MS" pitchFamily="34" charset="-128"/>
                    <a:ea typeface="Arial Unicode MS" pitchFamily="34" charset="-128"/>
                    <a:cs typeface="Arial Unicode MS" pitchFamily="34" charset="-128"/>
                  </a:rPr>
                  <a:t>)</a:t>
                </a:r>
              </a:p>
            </p:txBody>
          </p:sp>
        </p:grpSp>
      </p:grpSp>
      <p:grpSp>
        <p:nvGrpSpPr>
          <p:cNvPr id="7" name="Group 120"/>
          <p:cNvGrpSpPr>
            <a:grpSpLocks/>
          </p:cNvGrpSpPr>
          <p:nvPr/>
        </p:nvGrpSpPr>
        <p:grpSpPr bwMode="auto">
          <a:xfrm>
            <a:off x="0" y="3819525"/>
            <a:ext cx="4264025" cy="3040063"/>
            <a:chOff x="0" y="3818916"/>
            <a:chExt cx="4263992" cy="3040672"/>
          </a:xfrm>
        </p:grpSpPr>
        <p:sp>
          <p:nvSpPr>
            <p:cNvPr id="13339" name="Text Box 71"/>
            <p:cNvSpPr txBox="1">
              <a:spLocks noChangeArrowheads="1"/>
            </p:cNvSpPr>
            <p:nvPr/>
          </p:nvSpPr>
          <p:spPr bwMode="auto">
            <a:xfrm>
              <a:off x="0" y="6613525"/>
              <a:ext cx="2263775" cy="246063"/>
            </a:xfrm>
            <a:prstGeom prst="rect">
              <a:avLst/>
            </a:prstGeom>
            <a:noFill/>
            <a:ln w="9525">
              <a:noFill/>
              <a:miter lim="800000"/>
              <a:headEnd/>
              <a:tailEnd/>
            </a:ln>
          </p:spPr>
          <p:txBody>
            <a:bodyPr wrap="none">
              <a:spAutoFit/>
            </a:bodyPr>
            <a:lstStyle/>
            <a:p>
              <a:r>
                <a:rPr lang="en-GB" sz="1000"/>
                <a:t>[Stephan et al., Neuroimage, 2008]</a:t>
              </a:r>
              <a:endParaRPr lang="en-US" sz="1000"/>
            </a:p>
          </p:txBody>
        </p:sp>
        <p:grpSp>
          <p:nvGrpSpPr>
            <p:cNvPr id="8" name="Group 72"/>
            <p:cNvGrpSpPr>
              <a:grpSpLocks noChangeAspect="1"/>
            </p:cNvGrpSpPr>
            <p:nvPr/>
          </p:nvGrpSpPr>
          <p:grpSpPr bwMode="auto">
            <a:xfrm>
              <a:off x="259882" y="4120547"/>
              <a:ext cx="2589196" cy="1958451"/>
              <a:chOff x="3935" y="2544"/>
              <a:chExt cx="1297" cy="1529"/>
            </a:xfrm>
          </p:grpSpPr>
          <p:pic>
            <p:nvPicPr>
              <p:cNvPr id="13344" name="Picture 73" descr="bmcKlaas"/>
              <p:cNvPicPr>
                <a:picLocks noChangeAspect="1" noChangeArrowheads="1"/>
              </p:cNvPicPr>
              <p:nvPr/>
            </p:nvPicPr>
            <p:blipFill>
              <a:blip r:embed="rId5" cstate="print"/>
              <a:srcRect/>
              <a:stretch>
                <a:fillRect/>
              </a:stretch>
            </p:blipFill>
            <p:spPr bwMode="auto">
              <a:xfrm>
                <a:off x="3984" y="2544"/>
                <a:ext cx="1248" cy="1488"/>
              </a:xfrm>
              <a:prstGeom prst="rect">
                <a:avLst/>
              </a:prstGeom>
              <a:noFill/>
              <a:ln w="9525">
                <a:noFill/>
                <a:miter lim="800000"/>
                <a:headEnd/>
                <a:tailEnd/>
              </a:ln>
            </p:spPr>
          </p:pic>
          <p:sp>
            <p:nvSpPr>
              <p:cNvPr id="13345" name="Text Box 75"/>
              <p:cNvSpPr txBox="1">
                <a:spLocks noChangeAspect="1" noChangeArrowheads="1"/>
              </p:cNvSpPr>
              <p:nvPr/>
            </p:nvSpPr>
            <p:spPr bwMode="auto">
              <a:xfrm>
                <a:off x="4233" y="3881"/>
                <a:ext cx="94" cy="192"/>
              </a:xfrm>
              <a:prstGeom prst="rect">
                <a:avLst/>
              </a:prstGeom>
              <a:noFill/>
              <a:ln w="9525">
                <a:noFill/>
                <a:miter lim="800000"/>
                <a:headEnd/>
                <a:tailEnd/>
              </a:ln>
            </p:spPr>
            <p:txBody>
              <a:bodyPr wrap="none">
                <a:spAutoFit/>
              </a:bodyPr>
              <a:lstStyle/>
              <a:p>
                <a:pPr eaLnBrk="0" hangingPunct="0">
                  <a:spcBef>
                    <a:spcPct val="50000"/>
                  </a:spcBef>
                </a:pPr>
                <a:endParaRPr lang="en-US" sz="1000">
                  <a:solidFill>
                    <a:srgbClr val="A50021"/>
                  </a:solidFill>
                  <a:latin typeface="Arial Unicode MS" pitchFamily="34" charset="-128"/>
                  <a:ea typeface="Arial Unicode MS" pitchFamily="34" charset="-128"/>
                  <a:cs typeface="Arial Unicode MS" pitchFamily="34" charset="-128"/>
                </a:endParaRPr>
              </a:p>
            </p:txBody>
          </p:sp>
          <p:sp>
            <p:nvSpPr>
              <p:cNvPr id="13346" name="Text Box 76"/>
              <p:cNvSpPr txBox="1">
                <a:spLocks noChangeAspect="1" noChangeArrowheads="1"/>
              </p:cNvSpPr>
              <p:nvPr/>
            </p:nvSpPr>
            <p:spPr bwMode="auto">
              <a:xfrm>
                <a:off x="4425" y="3881"/>
                <a:ext cx="94" cy="192"/>
              </a:xfrm>
              <a:prstGeom prst="rect">
                <a:avLst/>
              </a:prstGeom>
              <a:noFill/>
              <a:ln w="9525">
                <a:noFill/>
                <a:miter lim="800000"/>
                <a:headEnd/>
                <a:tailEnd/>
              </a:ln>
            </p:spPr>
            <p:txBody>
              <a:bodyPr wrap="none">
                <a:spAutoFit/>
              </a:bodyPr>
              <a:lstStyle/>
              <a:p>
                <a:pPr eaLnBrk="0" hangingPunct="0">
                  <a:spcBef>
                    <a:spcPct val="50000"/>
                  </a:spcBef>
                </a:pPr>
                <a:endParaRPr lang="en-US" sz="1000">
                  <a:latin typeface="Arial Unicode MS" pitchFamily="34" charset="-128"/>
                  <a:ea typeface="Arial Unicode MS" pitchFamily="34" charset="-128"/>
                  <a:cs typeface="Arial Unicode MS" pitchFamily="34" charset="-128"/>
                </a:endParaRPr>
              </a:p>
            </p:txBody>
          </p:sp>
          <p:sp>
            <p:nvSpPr>
              <p:cNvPr id="13347" name="Text Box 77"/>
              <p:cNvSpPr txBox="1">
                <a:spLocks noChangeAspect="1" noChangeArrowheads="1"/>
              </p:cNvSpPr>
              <p:nvPr/>
            </p:nvSpPr>
            <p:spPr bwMode="auto">
              <a:xfrm>
                <a:off x="4617" y="3881"/>
                <a:ext cx="94" cy="192"/>
              </a:xfrm>
              <a:prstGeom prst="rect">
                <a:avLst/>
              </a:prstGeom>
              <a:noFill/>
              <a:ln w="9525">
                <a:noFill/>
                <a:miter lim="800000"/>
                <a:headEnd/>
                <a:tailEnd/>
              </a:ln>
            </p:spPr>
            <p:txBody>
              <a:bodyPr wrap="none">
                <a:spAutoFit/>
              </a:bodyPr>
              <a:lstStyle/>
              <a:p>
                <a:pPr eaLnBrk="0" hangingPunct="0">
                  <a:spcBef>
                    <a:spcPct val="50000"/>
                  </a:spcBef>
                </a:pPr>
                <a:endParaRPr lang="en-US" sz="1000">
                  <a:latin typeface="Arial Unicode MS" pitchFamily="34" charset="-128"/>
                  <a:ea typeface="Arial Unicode MS" pitchFamily="34" charset="-128"/>
                  <a:cs typeface="Arial Unicode MS" pitchFamily="34" charset="-128"/>
                </a:endParaRPr>
              </a:p>
            </p:txBody>
          </p:sp>
          <p:sp>
            <p:nvSpPr>
              <p:cNvPr id="13348" name="Text Box 78"/>
              <p:cNvSpPr txBox="1">
                <a:spLocks noChangeAspect="1" noChangeArrowheads="1"/>
              </p:cNvSpPr>
              <p:nvPr/>
            </p:nvSpPr>
            <p:spPr bwMode="auto">
              <a:xfrm>
                <a:off x="4810" y="3881"/>
                <a:ext cx="94" cy="192"/>
              </a:xfrm>
              <a:prstGeom prst="rect">
                <a:avLst/>
              </a:prstGeom>
              <a:noFill/>
              <a:ln w="9525">
                <a:noFill/>
                <a:miter lim="800000"/>
                <a:headEnd/>
                <a:tailEnd/>
              </a:ln>
            </p:spPr>
            <p:txBody>
              <a:bodyPr wrap="none">
                <a:spAutoFit/>
              </a:bodyPr>
              <a:lstStyle/>
              <a:p>
                <a:pPr eaLnBrk="0" hangingPunct="0">
                  <a:spcBef>
                    <a:spcPct val="50000"/>
                  </a:spcBef>
                </a:pPr>
                <a:endParaRPr lang="en-US" sz="1000">
                  <a:latin typeface="Arial Unicode MS" pitchFamily="34" charset="-128"/>
                  <a:ea typeface="Arial Unicode MS" pitchFamily="34" charset="-128"/>
                  <a:cs typeface="Arial Unicode MS" pitchFamily="34" charset="-128"/>
                </a:endParaRPr>
              </a:p>
            </p:txBody>
          </p:sp>
          <p:sp>
            <p:nvSpPr>
              <p:cNvPr id="13349" name="Rectangle 79"/>
              <p:cNvSpPr>
                <a:spLocks noChangeAspect="1" noChangeArrowheads="1"/>
              </p:cNvSpPr>
              <p:nvPr/>
            </p:nvSpPr>
            <p:spPr bwMode="auto">
              <a:xfrm>
                <a:off x="3999" y="3156"/>
                <a:ext cx="128" cy="264"/>
              </a:xfrm>
              <a:prstGeom prst="rect">
                <a:avLst/>
              </a:prstGeom>
              <a:solidFill>
                <a:schemeClr val="bg1"/>
              </a:solidFill>
              <a:ln w="9525">
                <a:noFill/>
                <a:miter lim="800000"/>
                <a:headEnd/>
                <a:tailEnd/>
              </a:ln>
            </p:spPr>
            <p:txBody>
              <a:bodyPr wrap="none" anchor="ctr">
                <a:spAutoFit/>
              </a:bodyPr>
              <a:lstStyle/>
              <a:p>
                <a:endParaRPr lang="en-GB"/>
              </a:p>
            </p:txBody>
          </p:sp>
          <p:sp>
            <p:nvSpPr>
              <p:cNvPr id="13350" name="Text Box 80"/>
              <p:cNvSpPr txBox="1">
                <a:spLocks noChangeAspect="1" noChangeArrowheads="1"/>
              </p:cNvSpPr>
              <p:nvPr/>
            </p:nvSpPr>
            <p:spPr bwMode="auto">
              <a:xfrm>
                <a:off x="3935" y="2577"/>
                <a:ext cx="93" cy="192"/>
              </a:xfrm>
              <a:prstGeom prst="rect">
                <a:avLst/>
              </a:prstGeom>
              <a:noFill/>
              <a:ln w="9525">
                <a:noFill/>
                <a:miter lim="800000"/>
                <a:headEnd/>
                <a:tailEnd/>
              </a:ln>
            </p:spPr>
            <p:txBody>
              <a:bodyPr wrap="none">
                <a:spAutoFit/>
              </a:bodyPr>
              <a:lstStyle/>
              <a:p>
                <a:pPr eaLnBrk="0" hangingPunct="0">
                  <a:spcBef>
                    <a:spcPct val="50000"/>
                  </a:spcBef>
                </a:pPr>
                <a:endParaRPr lang="en-US" sz="1000">
                  <a:latin typeface="Arial Unicode MS" pitchFamily="34" charset="-128"/>
                  <a:ea typeface="Arial Unicode MS" pitchFamily="34" charset="-128"/>
                  <a:cs typeface="Arial Unicode MS" pitchFamily="34" charset="-128"/>
                </a:endParaRPr>
              </a:p>
            </p:txBody>
          </p:sp>
          <p:sp>
            <p:nvSpPr>
              <p:cNvPr id="13351" name="Text Box 81"/>
              <p:cNvSpPr txBox="1">
                <a:spLocks noChangeAspect="1" noChangeArrowheads="1"/>
              </p:cNvSpPr>
              <p:nvPr/>
            </p:nvSpPr>
            <p:spPr bwMode="auto">
              <a:xfrm>
                <a:off x="3936" y="2977"/>
                <a:ext cx="93" cy="192"/>
              </a:xfrm>
              <a:prstGeom prst="rect">
                <a:avLst/>
              </a:prstGeom>
              <a:noFill/>
              <a:ln w="9525">
                <a:noFill/>
                <a:miter lim="800000"/>
                <a:headEnd/>
                <a:tailEnd/>
              </a:ln>
            </p:spPr>
            <p:txBody>
              <a:bodyPr wrap="none">
                <a:spAutoFit/>
              </a:bodyPr>
              <a:lstStyle/>
              <a:p>
                <a:pPr eaLnBrk="0" hangingPunct="0">
                  <a:spcBef>
                    <a:spcPct val="50000"/>
                  </a:spcBef>
                </a:pPr>
                <a:endParaRPr lang="en-US" sz="1000">
                  <a:latin typeface="Arial Unicode MS" pitchFamily="34" charset="-128"/>
                  <a:ea typeface="Arial Unicode MS" pitchFamily="34" charset="-128"/>
                  <a:cs typeface="Arial Unicode MS" pitchFamily="34" charset="-128"/>
                </a:endParaRPr>
              </a:p>
            </p:txBody>
          </p:sp>
          <p:sp>
            <p:nvSpPr>
              <p:cNvPr id="13352" name="Text Box 82"/>
              <p:cNvSpPr txBox="1">
                <a:spLocks noChangeAspect="1" noChangeArrowheads="1"/>
              </p:cNvSpPr>
              <p:nvPr/>
            </p:nvSpPr>
            <p:spPr bwMode="auto">
              <a:xfrm>
                <a:off x="3980" y="3387"/>
                <a:ext cx="93" cy="192"/>
              </a:xfrm>
              <a:prstGeom prst="rect">
                <a:avLst/>
              </a:prstGeom>
              <a:noFill/>
              <a:ln w="9525">
                <a:noFill/>
                <a:miter lim="800000"/>
                <a:headEnd/>
                <a:tailEnd/>
              </a:ln>
            </p:spPr>
            <p:txBody>
              <a:bodyPr wrap="none">
                <a:spAutoFit/>
              </a:bodyPr>
              <a:lstStyle/>
              <a:p>
                <a:pPr eaLnBrk="0" hangingPunct="0">
                  <a:spcBef>
                    <a:spcPct val="50000"/>
                  </a:spcBef>
                </a:pPr>
                <a:endParaRPr lang="en-US" sz="1000">
                  <a:latin typeface="Arial Unicode MS" pitchFamily="34" charset="-128"/>
                  <a:ea typeface="Arial Unicode MS" pitchFamily="34" charset="-128"/>
                  <a:cs typeface="Arial Unicode MS" pitchFamily="34" charset="-128"/>
                </a:endParaRPr>
              </a:p>
            </p:txBody>
          </p:sp>
          <p:sp>
            <p:nvSpPr>
              <p:cNvPr id="13353" name="Text Box 83"/>
              <p:cNvSpPr txBox="1">
                <a:spLocks noChangeAspect="1" noChangeArrowheads="1"/>
              </p:cNvSpPr>
              <p:nvPr/>
            </p:nvSpPr>
            <p:spPr bwMode="auto">
              <a:xfrm>
                <a:off x="3980" y="3792"/>
                <a:ext cx="93" cy="192"/>
              </a:xfrm>
              <a:prstGeom prst="rect">
                <a:avLst/>
              </a:prstGeom>
              <a:noFill/>
              <a:ln w="9525">
                <a:noFill/>
                <a:miter lim="800000"/>
                <a:headEnd/>
                <a:tailEnd/>
              </a:ln>
            </p:spPr>
            <p:txBody>
              <a:bodyPr wrap="none">
                <a:spAutoFit/>
              </a:bodyPr>
              <a:lstStyle/>
              <a:p>
                <a:pPr eaLnBrk="0" hangingPunct="0">
                  <a:spcBef>
                    <a:spcPct val="50000"/>
                  </a:spcBef>
                </a:pPr>
                <a:endParaRPr lang="en-US" sz="1000">
                  <a:latin typeface="Arial Unicode MS" pitchFamily="34" charset="-128"/>
                  <a:ea typeface="Arial Unicode MS" pitchFamily="34" charset="-128"/>
                  <a:cs typeface="Arial Unicode MS" pitchFamily="34" charset="-128"/>
                </a:endParaRPr>
              </a:p>
            </p:txBody>
          </p:sp>
        </p:grpSp>
        <p:grpSp>
          <p:nvGrpSpPr>
            <p:cNvPr id="9" name="Group 114"/>
            <p:cNvGrpSpPr>
              <a:grpSpLocks/>
            </p:cNvGrpSpPr>
            <p:nvPr/>
          </p:nvGrpSpPr>
          <p:grpSpPr bwMode="auto">
            <a:xfrm>
              <a:off x="1555082" y="3818916"/>
              <a:ext cx="2708910" cy="698313"/>
              <a:chOff x="2868" y="3412"/>
              <a:chExt cx="1104" cy="213"/>
            </a:xfrm>
          </p:grpSpPr>
          <p:sp>
            <p:nvSpPr>
              <p:cNvPr id="535667" name="Rectangle 115"/>
              <p:cNvSpPr>
                <a:spLocks noChangeArrowheads="1"/>
              </p:cNvSpPr>
              <p:nvPr/>
            </p:nvSpPr>
            <p:spPr bwMode="auto">
              <a:xfrm>
                <a:off x="2868" y="3412"/>
                <a:ext cx="1104" cy="213"/>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13343" name="Text Box 116"/>
              <p:cNvSpPr txBox="1">
                <a:spLocks noChangeArrowheads="1"/>
              </p:cNvSpPr>
              <p:nvPr/>
            </p:nvSpPr>
            <p:spPr bwMode="auto">
              <a:xfrm>
                <a:off x="2941" y="3446"/>
                <a:ext cx="957" cy="107"/>
              </a:xfrm>
              <a:prstGeom prst="rect">
                <a:avLst/>
              </a:prstGeom>
              <a:noFill/>
              <a:ln w="9525">
                <a:noFill/>
                <a:miter lim="800000"/>
                <a:headEnd/>
                <a:tailEnd/>
              </a:ln>
            </p:spPr>
            <p:txBody>
              <a:bodyPr wrap="none">
                <a:spAutoFit/>
              </a:bodyPr>
              <a:lstStyle/>
              <a:p>
                <a:pPr algn="ctr" eaLnBrk="0" hangingPunct="0">
                  <a:lnSpc>
                    <a:spcPct val="50000"/>
                  </a:lnSpc>
                  <a:spcBef>
                    <a:spcPct val="50000"/>
                  </a:spcBef>
                </a:pPr>
                <a:r>
                  <a:rPr lang="en-US" sz="1000">
                    <a:latin typeface="Arial Unicode MS" pitchFamily="34" charset="-128"/>
                    <a:ea typeface="Arial Unicode MS" pitchFamily="34" charset="-128"/>
                    <a:cs typeface="Arial Unicode MS" pitchFamily="34" charset="-128"/>
                  </a:rPr>
                  <a:t>models marginal likelihood</a:t>
                </a:r>
              </a:p>
            </p:txBody>
          </p:sp>
          <p:graphicFrame>
            <p:nvGraphicFramePr>
              <p:cNvPr id="13314" name="Object 2"/>
              <p:cNvGraphicFramePr>
                <a:graphicFrameLocks noChangeAspect="1"/>
              </p:cNvGraphicFramePr>
              <p:nvPr/>
            </p:nvGraphicFramePr>
            <p:xfrm>
              <a:off x="3274" y="3504"/>
              <a:ext cx="369" cy="108"/>
            </p:xfrm>
            <a:graphic>
              <a:graphicData uri="http://schemas.openxmlformats.org/presentationml/2006/ole">
                <mc:AlternateContent xmlns:mc="http://schemas.openxmlformats.org/markup-compatibility/2006">
                  <mc:Choice xmlns:v="urn:schemas-microsoft-com:vml" Requires="v">
                    <p:oleObj spid="_x0000_s444464" name="Equation" r:id="rId6" imgW="660400" imgH="254000" progId="">
                      <p:embed/>
                    </p:oleObj>
                  </mc:Choice>
                  <mc:Fallback>
                    <p:oleObj name="Equation" r:id="rId6" imgW="660400" imgH="254000"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4" y="3504"/>
                            <a:ext cx="369" cy="10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sp>
        <p:nvSpPr>
          <p:cNvPr id="9291" name="Rectangle 118"/>
          <p:cNvSpPr>
            <a:spLocks noChangeArrowheads="1"/>
          </p:cNvSpPr>
          <p:nvPr/>
        </p:nvSpPr>
        <p:spPr bwMode="auto">
          <a:xfrm>
            <a:off x="514350" y="44450"/>
            <a:ext cx="9258300" cy="1008063"/>
          </a:xfrm>
          <a:prstGeom prst="rect">
            <a:avLst/>
          </a:prstGeom>
          <a:noFill/>
          <a:ln w="9525">
            <a:noFill/>
            <a:miter lim="800000"/>
            <a:headEnd/>
            <a:tailEnd/>
          </a:ln>
        </p:spPr>
        <p:txBody>
          <a:bodyPr anchor="ctr"/>
          <a:lstStyle/>
          <a:p>
            <a:pPr>
              <a:defRPr/>
            </a:pPr>
            <a:r>
              <a:rPr lang="en-US" sz="3200" b="0" dirty="0">
                <a:latin typeface="+mj-lt"/>
              </a:rPr>
              <a:t>Bayesian Model Selection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lateral"/>
          <p:cNvPicPr>
            <a:picLocks noChangeAspect="1" noChangeArrowheads="1"/>
          </p:cNvPicPr>
          <p:nvPr/>
        </p:nvPicPr>
        <p:blipFill>
          <a:blip r:embed="rId3" cstate="print"/>
          <a:srcRect/>
          <a:stretch>
            <a:fillRect/>
          </a:stretch>
        </p:blipFill>
        <p:spPr bwMode="auto">
          <a:xfrm>
            <a:off x="1203325" y="1189038"/>
            <a:ext cx="4319588" cy="4327525"/>
          </a:xfrm>
          <a:prstGeom prst="rect">
            <a:avLst/>
          </a:prstGeom>
          <a:noFill/>
          <a:ln w="9525">
            <a:noFill/>
            <a:miter lim="800000"/>
            <a:headEnd/>
            <a:tailEnd/>
          </a:ln>
        </p:spPr>
      </p:pic>
      <p:cxnSp>
        <p:nvCxnSpPr>
          <p:cNvPr id="17412" name="AutoShape 3"/>
          <p:cNvCxnSpPr>
            <a:cxnSpLocks noChangeShapeType="1"/>
            <a:stCxn id="17413" idx="2"/>
            <a:endCxn id="17418" idx="3"/>
          </p:cNvCxnSpPr>
          <p:nvPr/>
        </p:nvCxnSpPr>
        <p:spPr bwMode="auto">
          <a:xfrm flipH="1">
            <a:off x="938213" y="3413125"/>
            <a:ext cx="471487" cy="6350"/>
          </a:xfrm>
          <a:prstGeom prst="straightConnector1">
            <a:avLst/>
          </a:prstGeom>
          <a:noFill/>
          <a:ln w="38100">
            <a:solidFill>
              <a:schemeClr val="tx1"/>
            </a:solidFill>
            <a:round/>
            <a:headEnd type="triangle" w="med" len="med"/>
            <a:tailEnd/>
          </a:ln>
        </p:spPr>
      </p:cxnSp>
      <p:sp>
        <p:nvSpPr>
          <p:cNvPr id="17413" name="Oval 4"/>
          <p:cNvSpPr>
            <a:spLocks noChangeAspect="1" noChangeArrowheads="1"/>
          </p:cNvSpPr>
          <p:nvPr/>
        </p:nvSpPr>
        <p:spPr bwMode="auto">
          <a:xfrm>
            <a:off x="1409700" y="3052763"/>
            <a:ext cx="719138" cy="719137"/>
          </a:xfrm>
          <a:prstGeom prst="ellipse">
            <a:avLst/>
          </a:prstGeom>
          <a:gradFill rotWithShape="1">
            <a:gsLst>
              <a:gs pos="0">
                <a:srgbClr val="FFFFFF"/>
              </a:gs>
              <a:gs pos="100000">
                <a:srgbClr val="3366FF"/>
              </a:gs>
            </a:gsLst>
            <a:path path="shape">
              <a:fillToRect l="50000" t="50000" r="50000" b="50000"/>
            </a:path>
          </a:gradFill>
          <a:ln w="12700">
            <a:noFill/>
            <a:round/>
            <a:headEnd/>
            <a:tailEnd/>
          </a:ln>
        </p:spPr>
        <p:txBody>
          <a:bodyPr wrap="none" anchor="ctr"/>
          <a:lstStyle/>
          <a:p>
            <a:endParaRPr lang="en-US">
              <a:solidFill>
                <a:srgbClr val="000000"/>
              </a:solidFill>
            </a:endParaRPr>
          </a:p>
        </p:txBody>
      </p:sp>
      <p:sp>
        <p:nvSpPr>
          <p:cNvPr id="17414" name="Text Box 5"/>
          <p:cNvSpPr txBox="1">
            <a:spLocks noChangeArrowheads="1"/>
          </p:cNvSpPr>
          <p:nvPr/>
        </p:nvSpPr>
        <p:spPr bwMode="auto">
          <a:xfrm>
            <a:off x="1533525" y="3217863"/>
            <a:ext cx="495300" cy="396875"/>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V1</a:t>
            </a:r>
            <a:endParaRPr lang="de-DE" sz="2000" baseline="-25000">
              <a:solidFill>
                <a:srgbClr val="000000"/>
              </a:solidFill>
              <a:latin typeface="Arial Unicode MS" pitchFamily="34" charset="-128"/>
            </a:endParaRPr>
          </a:p>
        </p:txBody>
      </p:sp>
      <p:sp>
        <p:nvSpPr>
          <p:cNvPr id="17415" name="Oval 6"/>
          <p:cNvSpPr>
            <a:spLocks noChangeAspect="1" noChangeArrowheads="1"/>
          </p:cNvSpPr>
          <p:nvPr/>
        </p:nvSpPr>
        <p:spPr bwMode="auto">
          <a:xfrm>
            <a:off x="2738438" y="3187700"/>
            <a:ext cx="719137" cy="719138"/>
          </a:xfrm>
          <a:prstGeom prst="ellipse">
            <a:avLst/>
          </a:prstGeom>
          <a:gradFill rotWithShape="1">
            <a:gsLst>
              <a:gs pos="0">
                <a:srgbClr val="FFFFFF"/>
              </a:gs>
              <a:gs pos="100000">
                <a:srgbClr val="33CC33"/>
              </a:gs>
            </a:gsLst>
            <a:path path="shape">
              <a:fillToRect l="50000" t="50000" r="50000" b="50000"/>
            </a:path>
          </a:gradFill>
          <a:ln w="12700">
            <a:noFill/>
            <a:round/>
            <a:headEnd/>
            <a:tailEnd/>
          </a:ln>
        </p:spPr>
        <p:txBody>
          <a:bodyPr wrap="none" anchor="ctr"/>
          <a:lstStyle/>
          <a:p>
            <a:endParaRPr lang="en-US">
              <a:solidFill>
                <a:srgbClr val="000000"/>
              </a:solidFill>
            </a:endParaRPr>
          </a:p>
        </p:txBody>
      </p:sp>
      <p:sp>
        <p:nvSpPr>
          <p:cNvPr id="17416" name="Text Box 7"/>
          <p:cNvSpPr txBox="1">
            <a:spLocks noChangeArrowheads="1"/>
          </p:cNvSpPr>
          <p:nvPr/>
        </p:nvSpPr>
        <p:spPr bwMode="auto">
          <a:xfrm>
            <a:off x="2843213" y="3351213"/>
            <a:ext cx="495300" cy="396875"/>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V5</a:t>
            </a:r>
            <a:endParaRPr lang="de-DE" sz="2000" baseline="-25000">
              <a:solidFill>
                <a:srgbClr val="000000"/>
              </a:solidFill>
              <a:latin typeface="Arial Unicode MS" pitchFamily="34" charset="-128"/>
            </a:endParaRPr>
          </a:p>
        </p:txBody>
      </p:sp>
      <p:cxnSp>
        <p:nvCxnSpPr>
          <p:cNvPr id="17417" name="AutoShape 8"/>
          <p:cNvCxnSpPr>
            <a:cxnSpLocks noChangeShapeType="1"/>
            <a:stCxn id="17413" idx="5"/>
            <a:endCxn id="17415" idx="3"/>
          </p:cNvCxnSpPr>
          <p:nvPr/>
        </p:nvCxnSpPr>
        <p:spPr bwMode="auto">
          <a:xfrm>
            <a:off x="2024063" y="3667125"/>
            <a:ext cx="819150" cy="134938"/>
          </a:xfrm>
          <a:prstGeom prst="straightConnector1">
            <a:avLst/>
          </a:prstGeom>
          <a:noFill/>
          <a:ln w="38100">
            <a:solidFill>
              <a:schemeClr val="bg1"/>
            </a:solidFill>
            <a:round/>
            <a:headEnd type="triangle" w="med" len="med"/>
            <a:tailEnd/>
          </a:ln>
        </p:spPr>
      </p:cxnSp>
      <p:sp>
        <p:nvSpPr>
          <p:cNvPr id="17418" name="Text Box 9"/>
          <p:cNvSpPr txBox="1">
            <a:spLocks noChangeArrowheads="1"/>
          </p:cNvSpPr>
          <p:nvPr/>
        </p:nvSpPr>
        <p:spPr bwMode="auto">
          <a:xfrm>
            <a:off x="287338" y="3235325"/>
            <a:ext cx="650875" cy="368300"/>
          </a:xfrm>
          <a:prstGeom prst="rect">
            <a:avLst/>
          </a:prstGeom>
          <a:noFill/>
          <a:ln w="9525">
            <a:noFill/>
            <a:miter lim="800000"/>
            <a:headEnd/>
            <a:tailEnd/>
          </a:ln>
        </p:spPr>
        <p:txBody>
          <a:bodyPr wrap="none" tIns="18000">
            <a:spAutoFit/>
          </a:bodyPr>
          <a:lstStyle/>
          <a:p>
            <a:r>
              <a:rPr lang="de-DE" sz="2000" b="0">
                <a:solidFill>
                  <a:srgbClr val="000000"/>
                </a:solidFill>
                <a:latin typeface="Arial Unicode MS" pitchFamily="34" charset="-128"/>
              </a:rPr>
              <a:t>stim</a:t>
            </a:r>
          </a:p>
        </p:txBody>
      </p:sp>
      <p:sp>
        <p:nvSpPr>
          <p:cNvPr id="17419" name="Oval 10"/>
          <p:cNvSpPr>
            <a:spLocks noChangeAspect="1" noChangeArrowheads="1"/>
          </p:cNvSpPr>
          <p:nvPr/>
        </p:nvSpPr>
        <p:spPr bwMode="auto">
          <a:xfrm>
            <a:off x="1697038" y="1943100"/>
            <a:ext cx="719137" cy="719138"/>
          </a:xfrm>
          <a:prstGeom prst="ellipse">
            <a:avLst/>
          </a:prstGeom>
          <a:gradFill rotWithShape="1">
            <a:gsLst>
              <a:gs pos="0">
                <a:srgbClr val="FFFFFF"/>
              </a:gs>
              <a:gs pos="100000">
                <a:srgbClr val="FF3300"/>
              </a:gs>
            </a:gsLst>
            <a:path path="shape">
              <a:fillToRect l="50000" t="50000" r="50000" b="50000"/>
            </a:path>
          </a:gradFill>
          <a:ln w="12700">
            <a:noFill/>
            <a:round/>
            <a:headEnd/>
            <a:tailEnd/>
          </a:ln>
        </p:spPr>
        <p:txBody>
          <a:bodyPr wrap="none" anchor="ctr"/>
          <a:lstStyle/>
          <a:p>
            <a:endParaRPr lang="en-US">
              <a:solidFill>
                <a:srgbClr val="000000"/>
              </a:solidFill>
            </a:endParaRPr>
          </a:p>
        </p:txBody>
      </p:sp>
      <p:sp>
        <p:nvSpPr>
          <p:cNvPr id="17420" name="Text Box 11"/>
          <p:cNvSpPr txBox="1">
            <a:spLocks noChangeArrowheads="1"/>
          </p:cNvSpPr>
          <p:nvPr/>
        </p:nvSpPr>
        <p:spPr bwMode="auto">
          <a:xfrm>
            <a:off x="1717675" y="2100263"/>
            <a:ext cx="708025" cy="396875"/>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PPC</a:t>
            </a:r>
            <a:endParaRPr lang="de-DE" sz="2000" baseline="-25000">
              <a:solidFill>
                <a:srgbClr val="000000"/>
              </a:solidFill>
              <a:latin typeface="Arial Unicode MS" pitchFamily="34" charset="-128"/>
            </a:endParaRPr>
          </a:p>
        </p:txBody>
      </p:sp>
      <p:cxnSp>
        <p:nvCxnSpPr>
          <p:cNvPr id="17421" name="AutoShape 12"/>
          <p:cNvCxnSpPr>
            <a:cxnSpLocks noChangeShapeType="1"/>
            <a:stCxn id="17415" idx="1"/>
            <a:endCxn id="17413" idx="7"/>
          </p:cNvCxnSpPr>
          <p:nvPr/>
        </p:nvCxnSpPr>
        <p:spPr bwMode="auto">
          <a:xfrm flipH="1" flipV="1">
            <a:off x="2024063" y="3157538"/>
            <a:ext cx="819150" cy="134937"/>
          </a:xfrm>
          <a:prstGeom prst="straightConnector1">
            <a:avLst/>
          </a:prstGeom>
          <a:noFill/>
          <a:ln w="38100">
            <a:solidFill>
              <a:schemeClr val="bg1"/>
            </a:solidFill>
            <a:round/>
            <a:headEnd type="triangle" w="med" len="med"/>
            <a:tailEnd/>
          </a:ln>
        </p:spPr>
      </p:cxnSp>
      <p:sp>
        <p:nvSpPr>
          <p:cNvPr id="17422" name="Oval 13"/>
          <p:cNvSpPr>
            <a:spLocks noChangeArrowheads="1"/>
          </p:cNvSpPr>
          <p:nvPr/>
        </p:nvSpPr>
        <p:spPr bwMode="auto">
          <a:xfrm>
            <a:off x="2509838" y="3233738"/>
            <a:ext cx="149225" cy="149225"/>
          </a:xfrm>
          <a:prstGeom prst="ellipse">
            <a:avLst/>
          </a:prstGeom>
          <a:noFill/>
          <a:ln w="3175" algn="ctr">
            <a:noFill/>
            <a:round/>
            <a:headEnd/>
            <a:tailEnd/>
          </a:ln>
        </p:spPr>
        <p:txBody>
          <a:bodyPr wrap="none" anchor="ctr">
            <a:spAutoFit/>
          </a:bodyPr>
          <a:lstStyle/>
          <a:p>
            <a:endParaRPr lang="en-US">
              <a:solidFill>
                <a:srgbClr val="000000"/>
              </a:solidFill>
            </a:endParaRPr>
          </a:p>
        </p:txBody>
      </p:sp>
      <p:cxnSp>
        <p:nvCxnSpPr>
          <p:cNvPr id="17423" name="AutoShape 14"/>
          <p:cNvCxnSpPr>
            <a:cxnSpLocks noChangeShapeType="1"/>
            <a:stCxn id="17419" idx="4"/>
            <a:endCxn id="17422" idx="0"/>
          </p:cNvCxnSpPr>
          <p:nvPr/>
        </p:nvCxnSpPr>
        <p:spPr bwMode="auto">
          <a:xfrm>
            <a:off x="2057400" y="2662238"/>
            <a:ext cx="527050" cy="571500"/>
          </a:xfrm>
          <a:prstGeom prst="straightConnector1">
            <a:avLst/>
          </a:prstGeom>
          <a:noFill/>
          <a:ln w="38100">
            <a:solidFill>
              <a:srgbClr val="FF3300"/>
            </a:solidFill>
            <a:round/>
            <a:headEnd/>
            <a:tailEnd type="oval" w="med" len="med"/>
          </a:ln>
        </p:spPr>
      </p:cxnSp>
      <p:cxnSp>
        <p:nvCxnSpPr>
          <p:cNvPr id="17424" name="AutoShape 15"/>
          <p:cNvCxnSpPr>
            <a:cxnSpLocks noChangeShapeType="1"/>
            <a:stCxn id="17419" idx="0"/>
            <a:endCxn id="17425" idx="2"/>
          </p:cNvCxnSpPr>
          <p:nvPr/>
        </p:nvCxnSpPr>
        <p:spPr bwMode="auto">
          <a:xfrm flipH="1" flipV="1">
            <a:off x="2051050" y="1384300"/>
            <a:ext cx="6350" cy="558800"/>
          </a:xfrm>
          <a:prstGeom prst="straightConnector1">
            <a:avLst/>
          </a:prstGeom>
          <a:noFill/>
          <a:ln w="38100">
            <a:solidFill>
              <a:schemeClr val="tx1"/>
            </a:solidFill>
            <a:round/>
            <a:headEnd type="triangle" w="med" len="med"/>
            <a:tailEnd/>
          </a:ln>
        </p:spPr>
      </p:cxnSp>
      <p:sp>
        <p:nvSpPr>
          <p:cNvPr id="17425" name="Text Box 16"/>
          <p:cNvSpPr txBox="1">
            <a:spLocks noChangeArrowheads="1"/>
          </p:cNvSpPr>
          <p:nvPr/>
        </p:nvSpPr>
        <p:spPr bwMode="auto">
          <a:xfrm>
            <a:off x="1471613" y="1016000"/>
            <a:ext cx="1157287" cy="368300"/>
          </a:xfrm>
          <a:prstGeom prst="rect">
            <a:avLst/>
          </a:prstGeom>
          <a:noFill/>
          <a:ln w="9525">
            <a:noFill/>
            <a:miter lim="800000"/>
            <a:headEnd/>
            <a:tailEnd/>
          </a:ln>
        </p:spPr>
        <p:txBody>
          <a:bodyPr wrap="none" tIns="18000">
            <a:spAutoFit/>
          </a:bodyPr>
          <a:lstStyle/>
          <a:p>
            <a:r>
              <a:rPr lang="de-DE" sz="2000" b="0">
                <a:solidFill>
                  <a:srgbClr val="000000"/>
                </a:solidFill>
                <a:latin typeface="Arial Unicode MS" pitchFamily="34" charset="-128"/>
              </a:rPr>
              <a:t>attention</a:t>
            </a:r>
          </a:p>
        </p:txBody>
      </p:sp>
      <p:cxnSp>
        <p:nvCxnSpPr>
          <p:cNvPr id="17426" name="AutoShape 17"/>
          <p:cNvCxnSpPr>
            <a:cxnSpLocks noChangeShapeType="1"/>
            <a:stCxn id="17419" idx="5"/>
            <a:endCxn id="17415" idx="0"/>
          </p:cNvCxnSpPr>
          <p:nvPr/>
        </p:nvCxnSpPr>
        <p:spPr bwMode="auto">
          <a:xfrm>
            <a:off x="2311400" y="2557463"/>
            <a:ext cx="787400" cy="630237"/>
          </a:xfrm>
          <a:prstGeom prst="straightConnector1">
            <a:avLst/>
          </a:prstGeom>
          <a:noFill/>
          <a:ln w="38100">
            <a:solidFill>
              <a:schemeClr val="bg1"/>
            </a:solidFill>
            <a:round/>
            <a:headEnd type="triangle" w="med" len="med"/>
            <a:tailEnd/>
          </a:ln>
        </p:spPr>
      </p:cxnSp>
      <p:cxnSp>
        <p:nvCxnSpPr>
          <p:cNvPr id="17427" name="AutoShape 18"/>
          <p:cNvCxnSpPr>
            <a:cxnSpLocks noChangeShapeType="1"/>
            <a:stCxn id="17419" idx="6"/>
            <a:endCxn id="17415" idx="7"/>
          </p:cNvCxnSpPr>
          <p:nvPr/>
        </p:nvCxnSpPr>
        <p:spPr bwMode="auto">
          <a:xfrm>
            <a:off x="2416175" y="2303463"/>
            <a:ext cx="936625" cy="989012"/>
          </a:xfrm>
          <a:prstGeom prst="curvedConnector2">
            <a:avLst/>
          </a:prstGeom>
          <a:noFill/>
          <a:ln w="38100">
            <a:solidFill>
              <a:schemeClr val="bg1"/>
            </a:solidFill>
            <a:round/>
            <a:headEnd/>
            <a:tailEnd type="triangle" w="med" len="med"/>
          </a:ln>
        </p:spPr>
      </p:cxnSp>
      <p:sp>
        <p:nvSpPr>
          <p:cNvPr id="17428" name="Text Box 19"/>
          <p:cNvSpPr txBox="1">
            <a:spLocks noChangeArrowheads="1"/>
          </p:cNvSpPr>
          <p:nvPr/>
        </p:nvSpPr>
        <p:spPr bwMode="auto">
          <a:xfrm>
            <a:off x="1631950" y="4699000"/>
            <a:ext cx="947738" cy="368300"/>
          </a:xfrm>
          <a:prstGeom prst="rect">
            <a:avLst/>
          </a:prstGeom>
          <a:noFill/>
          <a:ln w="9525">
            <a:noFill/>
            <a:miter lim="800000"/>
            <a:headEnd/>
            <a:tailEnd/>
          </a:ln>
        </p:spPr>
        <p:txBody>
          <a:bodyPr wrap="none" tIns="18000">
            <a:spAutoFit/>
          </a:bodyPr>
          <a:lstStyle/>
          <a:p>
            <a:r>
              <a:rPr lang="de-DE" sz="2000" b="0">
                <a:solidFill>
                  <a:srgbClr val="000000"/>
                </a:solidFill>
                <a:latin typeface="Arial Unicode MS" pitchFamily="34" charset="-128"/>
              </a:rPr>
              <a:t>motion</a:t>
            </a:r>
          </a:p>
        </p:txBody>
      </p:sp>
      <p:sp>
        <p:nvSpPr>
          <p:cNvPr id="17429" name="Oval 20"/>
          <p:cNvSpPr>
            <a:spLocks noChangeArrowheads="1"/>
          </p:cNvSpPr>
          <p:nvPr/>
        </p:nvSpPr>
        <p:spPr bwMode="auto">
          <a:xfrm>
            <a:off x="2293938" y="3203575"/>
            <a:ext cx="147637" cy="149225"/>
          </a:xfrm>
          <a:prstGeom prst="ellipse">
            <a:avLst/>
          </a:prstGeom>
          <a:noFill/>
          <a:ln w="3175" algn="ctr">
            <a:noFill/>
            <a:round/>
            <a:headEnd/>
            <a:tailEnd/>
          </a:ln>
        </p:spPr>
        <p:txBody>
          <a:bodyPr anchor="ctr">
            <a:spAutoFit/>
          </a:bodyPr>
          <a:lstStyle/>
          <a:p>
            <a:endParaRPr lang="en-US">
              <a:solidFill>
                <a:srgbClr val="000000"/>
              </a:solidFill>
            </a:endParaRPr>
          </a:p>
        </p:txBody>
      </p:sp>
      <p:cxnSp>
        <p:nvCxnSpPr>
          <p:cNvPr id="17430" name="AutoShape 21"/>
          <p:cNvCxnSpPr>
            <a:cxnSpLocks noChangeShapeType="1"/>
            <a:stCxn id="17428" idx="0"/>
            <a:endCxn id="17429" idx="0"/>
          </p:cNvCxnSpPr>
          <p:nvPr/>
        </p:nvCxnSpPr>
        <p:spPr bwMode="auto">
          <a:xfrm flipV="1">
            <a:off x="2106613" y="3203575"/>
            <a:ext cx="261937" cy="1495425"/>
          </a:xfrm>
          <a:prstGeom prst="straightConnector1">
            <a:avLst/>
          </a:prstGeom>
          <a:noFill/>
          <a:ln w="38100">
            <a:solidFill>
              <a:srgbClr val="33CC33"/>
            </a:solidFill>
            <a:round/>
            <a:headEnd/>
            <a:tailEnd type="oval" w="med" len="med"/>
          </a:ln>
        </p:spPr>
      </p:cxnSp>
      <p:sp>
        <p:nvSpPr>
          <p:cNvPr id="17431" name="Oval 22"/>
          <p:cNvSpPr>
            <a:spLocks noChangeArrowheads="1"/>
          </p:cNvSpPr>
          <p:nvPr/>
        </p:nvSpPr>
        <p:spPr bwMode="auto">
          <a:xfrm>
            <a:off x="3182938" y="2611438"/>
            <a:ext cx="149225" cy="149225"/>
          </a:xfrm>
          <a:prstGeom prst="ellipse">
            <a:avLst/>
          </a:prstGeom>
          <a:noFill/>
          <a:ln w="3175" algn="ctr">
            <a:noFill/>
            <a:round/>
            <a:headEnd/>
            <a:tailEnd/>
          </a:ln>
        </p:spPr>
        <p:txBody>
          <a:bodyPr wrap="none" anchor="ctr">
            <a:spAutoFit/>
          </a:bodyPr>
          <a:lstStyle/>
          <a:p>
            <a:endParaRPr lang="en-US">
              <a:solidFill>
                <a:srgbClr val="000000"/>
              </a:solidFill>
            </a:endParaRPr>
          </a:p>
        </p:txBody>
      </p:sp>
      <p:pic>
        <p:nvPicPr>
          <p:cNvPr id="17432" name="Picture 23" descr="D"/>
          <p:cNvPicPr>
            <a:picLocks noChangeAspect="1" noChangeArrowheads="1"/>
          </p:cNvPicPr>
          <p:nvPr/>
        </p:nvPicPr>
        <p:blipFill>
          <a:blip r:embed="rId4" cstate="print"/>
          <a:srcRect/>
          <a:stretch>
            <a:fillRect/>
          </a:stretch>
        </p:blipFill>
        <p:spPr bwMode="auto">
          <a:xfrm>
            <a:off x="5865813" y="1544638"/>
            <a:ext cx="4111625" cy="3084512"/>
          </a:xfrm>
          <a:prstGeom prst="rect">
            <a:avLst/>
          </a:prstGeom>
          <a:noFill/>
          <a:ln w="9525">
            <a:noFill/>
            <a:miter lim="800000"/>
            <a:headEnd/>
            <a:tailEnd/>
          </a:ln>
        </p:spPr>
      </p:pic>
      <p:graphicFrame>
        <p:nvGraphicFramePr>
          <p:cNvPr id="17410" name="Object 24"/>
          <p:cNvGraphicFramePr>
            <a:graphicFrameLocks noChangeAspect="1"/>
          </p:cNvGraphicFramePr>
          <p:nvPr/>
        </p:nvGraphicFramePr>
        <p:xfrm>
          <a:off x="6365875" y="4568825"/>
          <a:ext cx="3173413" cy="515938"/>
        </p:xfrm>
        <a:graphic>
          <a:graphicData uri="http://schemas.openxmlformats.org/presentationml/2006/ole">
            <mc:AlternateContent xmlns:mc="http://schemas.openxmlformats.org/markup-compatibility/2006">
              <mc:Choice xmlns:v="urn:schemas-microsoft-com:vml" Requires="v">
                <p:oleObj spid="_x0000_s265264" name="Equation" r:id="rId5" imgW="1562040" imgH="253800" progId="Equation.3">
                  <p:embed/>
                </p:oleObj>
              </mc:Choice>
              <mc:Fallback>
                <p:oleObj name="Equation" r:id="rId5" imgW="1562040" imgH="2538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875" y="4568825"/>
                        <a:ext cx="3173413"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3" name="Text Box 25"/>
          <p:cNvSpPr txBox="1">
            <a:spLocks noChangeArrowheads="1"/>
          </p:cNvSpPr>
          <p:nvPr/>
        </p:nvSpPr>
        <p:spPr bwMode="auto">
          <a:xfrm>
            <a:off x="2330450" y="2909888"/>
            <a:ext cx="479425" cy="246062"/>
          </a:xfrm>
          <a:prstGeom prst="rect">
            <a:avLst/>
          </a:prstGeom>
          <a:noFill/>
          <a:ln w="9525">
            <a:noFill/>
            <a:miter lim="800000"/>
            <a:headEnd/>
            <a:tailEnd/>
          </a:ln>
        </p:spPr>
        <p:txBody>
          <a:bodyPr wrap="none" tIns="18000">
            <a:spAutoFit/>
          </a:bodyPr>
          <a:lstStyle/>
          <a:p>
            <a:r>
              <a:rPr lang="de-DE" sz="1200">
                <a:solidFill>
                  <a:srgbClr val="FF0000"/>
                </a:solidFill>
                <a:latin typeface="Arial Unicode MS" pitchFamily="34" charset="-128"/>
              </a:rPr>
              <a:t>1.25</a:t>
            </a:r>
          </a:p>
        </p:txBody>
      </p:sp>
      <p:sp>
        <p:nvSpPr>
          <p:cNvPr id="17434" name="Text Box 26"/>
          <p:cNvSpPr txBox="1">
            <a:spLocks noChangeArrowheads="1"/>
          </p:cNvSpPr>
          <p:nvPr/>
        </p:nvSpPr>
        <p:spPr bwMode="auto">
          <a:xfrm>
            <a:off x="2311400" y="3284538"/>
            <a:ext cx="479425" cy="246062"/>
          </a:xfrm>
          <a:prstGeom prst="rect">
            <a:avLst/>
          </a:prstGeom>
          <a:noFill/>
          <a:ln w="9525">
            <a:noFill/>
            <a:miter lim="800000"/>
            <a:headEnd/>
            <a:tailEnd/>
          </a:ln>
        </p:spPr>
        <p:txBody>
          <a:bodyPr wrap="none" tIns="18000">
            <a:spAutoFit/>
          </a:bodyPr>
          <a:lstStyle/>
          <a:p>
            <a:r>
              <a:rPr lang="de-DE" sz="1200">
                <a:solidFill>
                  <a:srgbClr val="FFFFFF"/>
                </a:solidFill>
                <a:latin typeface="Arial Unicode MS" pitchFamily="34" charset="-128"/>
              </a:rPr>
              <a:t>0.13</a:t>
            </a:r>
          </a:p>
        </p:txBody>
      </p:sp>
      <p:sp>
        <p:nvSpPr>
          <p:cNvPr id="17435" name="Text Box 27"/>
          <p:cNvSpPr txBox="1">
            <a:spLocks noChangeArrowheads="1"/>
          </p:cNvSpPr>
          <p:nvPr/>
        </p:nvSpPr>
        <p:spPr bwMode="auto">
          <a:xfrm>
            <a:off x="1779588" y="3759200"/>
            <a:ext cx="479425" cy="246063"/>
          </a:xfrm>
          <a:prstGeom prst="rect">
            <a:avLst/>
          </a:prstGeom>
          <a:noFill/>
          <a:ln w="9525">
            <a:noFill/>
            <a:miter lim="800000"/>
            <a:headEnd/>
            <a:tailEnd/>
          </a:ln>
        </p:spPr>
        <p:txBody>
          <a:bodyPr wrap="none" tIns="18000">
            <a:spAutoFit/>
          </a:bodyPr>
          <a:lstStyle/>
          <a:p>
            <a:r>
              <a:rPr lang="de-DE" sz="1200">
                <a:solidFill>
                  <a:srgbClr val="FFFFFF"/>
                </a:solidFill>
                <a:latin typeface="Arial Unicode MS" pitchFamily="34" charset="-128"/>
              </a:rPr>
              <a:t>0.46</a:t>
            </a:r>
          </a:p>
        </p:txBody>
      </p:sp>
      <p:sp>
        <p:nvSpPr>
          <p:cNvPr id="17436" name="Text Box 28"/>
          <p:cNvSpPr txBox="1">
            <a:spLocks noChangeArrowheads="1"/>
          </p:cNvSpPr>
          <p:nvPr/>
        </p:nvSpPr>
        <p:spPr bwMode="auto">
          <a:xfrm>
            <a:off x="3243263" y="2822575"/>
            <a:ext cx="479425" cy="246063"/>
          </a:xfrm>
          <a:prstGeom prst="rect">
            <a:avLst/>
          </a:prstGeom>
          <a:noFill/>
          <a:ln w="9525">
            <a:noFill/>
            <a:miter lim="800000"/>
            <a:headEnd/>
            <a:tailEnd/>
          </a:ln>
        </p:spPr>
        <p:txBody>
          <a:bodyPr wrap="none" tIns="18000">
            <a:spAutoFit/>
          </a:bodyPr>
          <a:lstStyle/>
          <a:p>
            <a:r>
              <a:rPr lang="de-DE" sz="1200">
                <a:solidFill>
                  <a:srgbClr val="FFFFFF"/>
                </a:solidFill>
                <a:latin typeface="Arial Unicode MS" pitchFamily="34" charset="-128"/>
              </a:rPr>
              <a:t>0.39</a:t>
            </a:r>
          </a:p>
        </p:txBody>
      </p:sp>
      <p:sp>
        <p:nvSpPr>
          <p:cNvPr id="17437" name="Text Box 29"/>
          <p:cNvSpPr txBox="1">
            <a:spLocks noChangeArrowheads="1"/>
          </p:cNvSpPr>
          <p:nvPr/>
        </p:nvSpPr>
        <p:spPr bwMode="auto">
          <a:xfrm>
            <a:off x="2465388" y="2565400"/>
            <a:ext cx="479425" cy="246063"/>
          </a:xfrm>
          <a:prstGeom prst="rect">
            <a:avLst/>
          </a:prstGeom>
          <a:noFill/>
          <a:ln w="9525">
            <a:noFill/>
            <a:miter lim="800000"/>
            <a:headEnd/>
            <a:tailEnd/>
          </a:ln>
        </p:spPr>
        <p:txBody>
          <a:bodyPr wrap="none" tIns="18000">
            <a:spAutoFit/>
          </a:bodyPr>
          <a:lstStyle/>
          <a:p>
            <a:r>
              <a:rPr lang="de-DE" sz="1200">
                <a:solidFill>
                  <a:srgbClr val="FFFFFF"/>
                </a:solidFill>
                <a:latin typeface="Arial Unicode MS" pitchFamily="34" charset="-128"/>
              </a:rPr>
              <a:t>0.26</a:t>
            </a:r>
          </a:p>
        </p:txBody>
      </p:sp>
      <p:sp>
        <p:nvSpPr>
          <p:cNvPr id="17438" name="Text Box 30"/>
          <p:cNvSpPr txBox="1">
            <a:spLocks noChangeArrowheads="1"/>
          </p:cNvSpPr>
          <p:nvPr/>
        </p:nvSpPr>
        <p:spPr bwMode="auto">
          <a:xfrm>
            <a:off x="2182813" y="4005263"/>
            <a:ext cx="479425" cy="246062"/>
          </a:xfrm>
          <a:prstGeom prst="rect">
            <a:avLst/>
          </a:prstGeom>
          <a:noFill/>
          <a:ln w="9525">
            <a:noFill/>
            <a:miter lim="800000"/>
            <a:headEnd/>
            <a:tailEnd/>
          </a:ln>
        </p:spPr>
        <p:txBody>
          <a:bodyPr wrap="none" tIns="18000">
            <a:spAutoFit/>
          </a:bodyPr>
          <a:lstStyle/>
          <a:p>
            <a:r>
              <a:rPr lang="de-DE" sz="1200">
                <a:solidFill>
                  <a:srgbClr val="33CC33"/>
                </a:solidFill>
                <a:latin typeface="Arial Unicode MS" pitchFamily="34" charset="-128"/>
              </a:rPr>
              <a:t>0.50</a:t>
            </a:r>
          </a:p>
        </p:txBody>
      </p:sp>
      <p:sp>
        <p:nvSpPr>
          <p:cNvPr id="17439" name="Text Box 31"/>
          <p:cNvSpPr txBox="1">
            <a:spLocks noChangeArrowheads="1"/>
          </p:cNvSpPr>
          <p:nvPr/>
        </p:nvSpPr>
        <p:spPr bwMode="auto">
          <a:xfrm>
            <a:off x="822325" y="3141663"/>
            <a:ext cx="479425" cy="246062"/>
          </a:xfrm>
          <a:prstGeom prst="rect">
            <a:avLst/>
          </a:prstGeom>
          <a:noFill/>
          <a:ln w="9525">
            <a:noFill/>
            <a:miter lim="800000"/>
            <a:headEnd/>
            <a:tailEnd/>
          </a:ln>
        </p:spPr>
        <p:txBody>
          <a:bodyPr wrap="none" tIns="18000">
            <a:spAutoFit/>
          </a:bodyPr>
          <a:lstStyle/>
          <a:p>
            <a:r>
              <a:rPr lang="de-DE" sz="1200">
                <a:solidFill>
                  <a:srgbClr val="000000"/>
                </a:solidFill>
                <a:latin typeface="Arial Unicode MS" pitchFamily="34" charset="-128"/>
              </a:rPr>
              <a:t>0.26</a:t>
            </a:r>
          </a:p>
        </p:txBody>
      </p:sp>
      <p:sp>
        <p:nvSpPr>
          <p:cNvPr id="17440" name="Text Box 32"/>
          <p:cNvSpPr txBox="1">
            <a:spLocks noChangeArrowheads="1"/>
          </p:cNvSpPr>
          <p:nvPr/>
        </p:nvSpPr>
        <p:spPr bwMode="auto">
          <a:xfrm>
            <a:off x="1573213" y="1484313"/>
            <a:ext cx="479425" cy="246062"/>
          </a:xfrm>
          <a:prstGeom prst="rect">
            <a:avLst/>
          </a:prstGeom>
          <a:noFill/>
          <a:ln w="9525">
            <a:noFill/>
            <a:miter lim="800000"/>
            <a:headEnd/>
            <a:tailEnd/>
          </a:ln>
        </p:spPr>
        <p:txBody>
          <a:bodyPr wrap="none" tIns="18000">
            <a:spAutoFit/>
          </a:bodyPr>
          <a:lstStyle/>
          <a:p>
            <a:r>
              <a:rPr lang="de-DE" sz="1200">
                <a:solidFill>
                  <a:srgbClr val="000000"/>
                </a:solidFill>
                <a:latin typeface="Arial Unicode MS" pitchFamily="34" charset="-128"/>
              </a:rPr>
              <a:t>0.10</a:t>
            </a:r>
          </a:p>
        </p:txBody>
      </p:sp>
      <p:sp>
        <p:nvSpPr>
          <p:cNvPr id="17441" name="Line 33"/>
          <p:cNvSpPr>
            <a:spLocks noChangeShapeType="1"/>
          </p:cNvSpPr>
          <p:nvPr/>
        </p:nvSpPr>
        <p:spPr bwMode="auto">
          <a:xfrm>
            <a:off x="7880350" y="1557338"/>
            <a:ext cx="0" cy="2735262"/>
          </a:xfrm>
          <a:prstGeom prst="line">
            <a:avLst/>
          </a:prstGeom>
          <a:noFill/>
          <a:ln w="9525">
            <a:solidFill>
              <a:schemeClr val="tx1"/>
            </a:solidFill>
            <a:prstDash val="dash"/>
            <a:round/>
            <a:headEnd/>
            <a:tailEnd/>
          </a:ln>
        </p:spPr>
        <p:txBody>
          <a:bodyPr>
            <a:spAutoFit/>
          </a:bodyPr>
          <a:lstStyle/>
          <a:p>
            <a:endParaRPr lang="en-US">
              <a:solidFill>
                <a:srgbClr val="000000"/>
              </a:solidFill>
            </a:endParaRPr>
          </a:p>
        </p:txBody>
      </p:sp>
      <p:sp>
        <p:nvSpPr>
          <p:cNvPr id="17442" name="Text Box 34"/>
          <p:cNvSpPr txBox="1">
            <a:spLocks noChangeArrowheads="1"/>
          </p:cNvSpPr>
          <p:nvPr/>
        </p:nvSpPr>
        <p:spPr bwMode="auto">
          <a:xfrm>
            <a:off x="7312025" y="1285875"/>
            <a:ext cx="1116013" cy="304800"/>
          </a:xfrm>
          <a:prstGeom prst="rect">
            <a:avLst/>
          </a:prstGeom>
          <a:noFill/>
          <a:ln w="9525" algn="ctr">
            <a:noFill/>
            <a:miter lim="800000"/>
            <a:headEnd/>
            <a:tailEnd/>
          </a:ln>
        </p:spPr>
        <p:txBody>
          <a:bodyPr wrap="none">
            <a:spAutoFit/>
          </a:bodyPr>
          <a:lstStyle/>
          <a:p>
            <a:pPr eaLnBrk="0" hangingPunct="0">
              <a:spcBef>
                <a:spcPct val="50000"/>
              </a:spcBef>
            </a:pPr>
            <a:r>
              <a:rPr lang="en-GB" b="0">
                <a:solidFill>
                  <a:srgbClr val="000000"/>
                </a:solidFill>
                <a:latin typeface="Arial Unicode MS" pitchFamily="34" charset="-128"/>
                <a:ea typeface="Arial Unicode MS" pitchFamily="34" charset="-128"/>
                <a:cs typeface="Arial Unicode MS" pitchFamily="34" charset="-128"/>
              </a:rPr>
              <a:t>MAP = 1.25</a:t>
            </a:r>
            <a:endParaRPr lang="en-US" b="0">
              <a:solidFill>
                <a:srgbClr val="000000"/>
              </a:solidFill>
              <a:latin typeface="Arial Unicode MS" pitchFamily="34" charset="-128"/>
              <a:ea typeface="Arial Unicode MS" pitchFamily="34" charset="-128"/>
              <a:cs typeface="Arial Unicode MS" pitchFamily="34" charset="-128"/>
            </a:endParaRPr>
          </a:p>
        </p:txBody>
      </p:sp>
      <p:sp>
        <p:nvSpPr>
          <p:cNvPr id="17443" name="Text Box 35"/>
          <p:cNvSpPr txBox="1">
            <a:spLocks noChangeArrowheads="1"/>
          </p:cNvSpPr>
          <p:nvPr/>
        </p:nvSpPr>
        <p:spPr bwMode="auto">
          <a:xfrm>
            <a:off x="274638" y="6343650"/>
            <a:ext cx="3703637" cy="304800"/>
          </a:xfrm>
          <a:prstGeom prst="rect">
            <a:avLst/>
          </a:prstGeom>
          <a:noFill/>
          <a:ln w="9525">
            <a:noFill/>
            <a:miter lim="800000"/>
            <a:headEnd/>
            <a:tailEnd/>
          </a:ln>
        </p:spPr>
        <p:txBody>
          <a:bodyPr>
            <a:spAutoFit/>
          </a:bodyPr>
          <a:lstStyle/>
          <a:p>
            <a:pPr eaLnBrk="0" hangingPunct="0"/>
            <a:r>
              <a:rPr lang="de-DE" b="0">
                <a:solidFill>
                  <a:srgbClr val="000000"/>
                </a:solidFill>
                <a:latin typeface="Times New Roman" pitchFamily="18" charset="0"/>
              </a:rPr>
              <a:t>Stephan et al. 2008, </a:t>
            </a:r>
            <a:r>
              <a:rPr lang="de-DE" b="0" i="1">
                <a:solidFill>
                  <a:srgbClr val="000000"/>
                </a:solidFill>
                <a:latin typeface="Times New Roman" pitchFamily="18" charset="0"/>
              </a:rPr>
              <a:t>NeuroImage</a:t>
            </a:r>
            <a:endParaRPr lang="en-US" b="0" i="1">
              <a:solidFill>
                <a:srgbClr val="000000"/>
              </a:solidFill>
              <a:latin typeface="Times New Roman" pitchFamily="18" charset="0"/>
            </a:endParaRPr>
          </a:p>
        </p:txBody>
      </p:sp>
      <p:sp>
        <p:nvSpPr>
          <p:cNvPr id="36" name="TextBox 35"/>
          <p:cNvSpPr txBox="1"/>
          <p:nvPr/>
        </p:nvSpPr>
        <p:spPr>
          <a:xfrm>
            <a:off x="199698" y="210208"/>
            <a:ext cx="3918060" cy="584775"/>
          </a:xfrm>
          <a:prstGeom prst="rect">
            <a:avLst/>
          </a:prstGeom>
          <a:noFill/>
        </p:spPr>
        <p:txBody>
          <a:bodyPr wrap="none" rtlCol="0">
            <a:spAutoFit/>
          </a:bodyPr>
          <a:lstStyle/>
          <a:p>
            <a:r>
              <a:rPr lang="en-GB" sz="3200" b="0" dirty="0" smtClean="0"/>
              <a:t>Parameter Inference</a:t>
            </a:r>
            <a:endParaRPr lang="en-GB" sz="3200" b="0" dirty="0"/>
          </a:p>
        </p:txBody>
      </p:sp>
    </p:spTree>
    <p:extLst>
      <p:ext uri="{BB962C8B-B14F-4D97-AF65-F5344CB8AC3E}">
        <p14:creationId xmlns:p14="http://schemas.microsoft.com/office/powerpoint/2010/main" val="15254868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69938" y="222250"/>
            <a:ext cx="8743950" cy="868363"/>
          </a:xfrm>
          <a:prstGeom prst="rect">
            <a:avLst/>
          </a:prstGeom>
          <a:noFill/>
          <a:ln w="9525">
            <a:noFill/>
            <a:miter lim="800000"/>
            <a:headEnd/>
            <a:tailEnd/>
          </a:ln>
        </p:spPr>
        <p:txBody>
          <a:bodyPr lIns="0" tIns="0" rIns="0" bIns="0" anchor="ctr"/>
          <a:lstStyle/>
          <a:p>
            <a:pPr algn="ctr"/>
            <a:r>
              <a:rPr lang="de-DE" sz="3200">
                <a:latin typeface="Arial Unicode MS" pitchFamily="34" charset="-128"/>
              </a:rPr>
              <a:t>Overview</a:t>
            </a:r>
          </a:p>
        </p:txBody>
      </p:sp>
      <p:sp>
        <p:nvSpPr>
          <p:cNvPr id="35843" name="Rectangle 3"/>
          <p:cNvSpPr>
            <a:spLocks noChangeArrowheads="1"/>
          </p:cNvSpPr>
          <p:nvPr/>
        </p:nvSpPr>
        <p:spPr bwMode="auto">
          <a:xfrm>
            <a:off x="822325" y="1250950"/>
            <a:ext cx="9136063" cy="5187950"/>
          </a:xfrm>
          <a:prstGeom prst="rect">
            <a:avLst/>
          </a:prstGeom>
          <a:noFill/>
          <a:ln w="9525">
            <a:noFill/>
            <a:miter lim="800000"/>
            <a:headEnd/>
            <a:tailEnd/>
          </a:ln>
        </p:spPr>
        <p:txBody>
          <a:bodyPr/>
          <a:lstStyle/>
          <a:p>
            <a:pPr marL="342900" indent="-342900">
              <a:spcBef>
                <a:spcPct val="80000"/>
              </a:spcBef>
              <a:buFontTx/>
              <a:buChar char="•"/>
            </a:pPr>
            <a:r>
              <a:rPr lang="de-DE" sz="2400" b="0" dirty="0" smtClean="0">
                <a:latin typeface="Arial Unicode MS" pitchFamily="34" charset="-128"/>
              </a:rPr>
              <a:t>Dynamic </a:t>
            </a:r>
            <a:r>
              <a:rPr lang="de-DE" sz="2400" b="0" dirty="0">
                <a:latin typeface="Arial Unicode MS" pitchFamily="34" charset="-128"/>
              </a:rPr>
              <a:t>causal models (DCMs)</a:t>
            </a:r>
          </a:p>
          <a:p>
            <a:pPr marL="742950" lvl="1" indent="-285750">
              <a:spcBef>
                <a:spcPct val="30000"/>
              </a:spcBef>
              <a:buFontTx/>
              <a:buChar char="–"/>
            </a:pPr>
            <a:r>
              <a:rPr lang="de-DE" sz="2000" b="0" dirty="0">
                <a:latin typeface="Arial Unicode MS" pitchFamily="34" charset="-128"/>
              </a:rPr>
              <a:t>Basic idea</a:t>
            </a:r>
          </a:p>
          <a:p>
            <a:pPr marL="742950" lvl="1" indent="-285750">
              <a:spcBef>
                <a:spcPct val="30000"/>
              </a:spcBef>
              <a:buFontTx/>
              <a:buChar char="–"/>
            </a:pPr>
            <a:r>
              <a:rPr lang="de-DE" sz="2000" b="0" dirty="0">
                <a:latin typeface="Arial Unicode MS" pitchFamily="34" charset="-128"/>
              </a:rPr>
              <a:t>Neural level</a:t>
            </a:r>
          </a:p>
          <a:p>
            <a:pPr marL="742950" lvl="1" indent="-285750">
              <a:spcBef>
                <a:spcPct val="30000"/>
              </a:spcBef>
              <a:buFontTx/>
              <a:buChar char="–"/>
            </a:pPr>
            <a:r>
              <a:rPr lang="de-DE" sz="2000" b="0" dirty="0">
                <a:latin typeface="Arial Unicode MS" pitchFamily="34" charset="-128"/>
              </a:rPr>
              <a:t>Hemodynamic level</a:t>
            </a:r>
          </a:p>
          <a:p>
            <a:pPr marL="742950" lvl="1" indent="-285750">
              <a:spcBef>
                <a:spcPct val="30000"/>
              </a:spcBef>
              <a:buFontTx/>
              <a:buChar char="–"/>
            </a:pPr>
            <a:r>
              <a:rPr lang="de-DE" sz="2000" b="0" dirty="0">
                <a:latin typeface="Arial Unicode MS" pitchFamily="34" charset="-128"/>
              </a:rPr>
              <a:t>Parameter estimation, priors &amp; inference</a:t>
            </a:r>
          </a:p>
          <a:p>
            <a:pPr marL="342900" indent="-342900">
              <a:spcBef>
                <a:spcPct val="80000"/>
              </a:spcBef>
              <a:buFontTx/>
              <a:buChar char="•"/>
            </a:pPr>
            <a:r>
              <a:rPr lang="de-DE" sz="2400" b="0" dirty="0">
                <a:latin typeface="Arial Unicode MS" pitchFamily="34" charset="-128"/>
              </a:rPr>
              <a:t>Applications of DCM to fMRI </a:t>
            </a:r>
            <a:r>
              <a:rPr lang="de-DE" sz="2400" b="0" dirty="0" smtClean="0">
                <a:latin typeface="Arial Unicode MS" pitchFamily="34" charset="-128"/>
              </a:rPr>
              <a:t>data</a:t>
            </a:r>
          </a:p>
          <a:p>
            <a:pPr marL="342900" indent="-342900">
              <a:spcBef>
                <a:spcPct val="80000"/>
              </a:spcBef>
            </a:pPr>
            <a:r>
              <a:rPr lang="de-DE" sz="2000" b="0" dirty="0" smtClean="0">
                <a:latin typeface="Arial Unicode MS" pitchFamily="34" charset="-128"/>
              </a:rPr>
              <a:t>     - Attention to Motion</a:t>
            </a:r>
          </a:p>
          <a:p>
            <a:pPr marL="342900" indent="-342900">
              <a:spcBef>
                <a:spcPct val="80000"/>
              </a:spcBef>
            </a:pPr>
            <a:r>
              <a:rPr lang="de-DE" sz="2000" b="0" dirty="0" smtClean="0">
                <a:latin typeface="Arial Unicode MS" pitchFamily="34" charset="-128"/>
              </a:rPr>
              <a:t>     - The Status Quo Bias</a:t>
            </a:r>
            <a:endParaRPr lang="de-DE" sz="2000" b="0" dirty="0">
              <a:latin typeface="Arial Unicode MS" pitchFamily="34" charset="-128"/>
            </a:endParaRPr>
          </a:p>
          <a:p>
            <a:pPr marL="742950" lvl="1" indent="-285750">
              <a:spcBef>
                <a:spcPct val="80000"/>
              </a:spcBef>
              <a:buFontTx/>
              <a:buChar char="–"/>
            </a:pPr>
            <a:endParaRPr lang="de-DE" sz="2000" b="0" dirty="0">
              <a:latin typeface="Arial Unicode MS" pitchFamily="34" charset="-128"/>
            </a:endParaRPr>
          </a:p>
        </p:txBody>
      </p:sp>
      <p:sp>
        <p:nvSpPr>
          <p:cNvPr id="35844" name="Rectangle 4"/>
          <p:cNvSpPr>
            <a:spLocks noChangeArrowheads="1"/>
          </p:cNvSpPr>
          <p:nvPr/>
        </p:nvSpPr>
        <p:spPr bwMode="auto">
          <a:xfrm>
            <a:off x="654378" y="1682805"/>
            <a:ext cx="9001125" cy="442912"/>
          </a:xfrm>
          <a:prstGeom prst="rect">
            <a:avLst/>
          </a:prstGeom>
          <a:noFill/>
          <a:ln w="38100">
            <a:solidFill>
              <a:srgbClr val="3333FF"/>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612900" y="1089025"/>
            <a:ext cx="7064375" cy="4678363"/>
          </a:xfrm>
          <a:prstGeom prst="rect">
            <a:avLst/>
          </a:prstGeom>
          <a:noFill/>
          <a:ln w="9525" algn="ctr">
            <a:noFill/>
            <a:miter lim="800000"/>
            <a:headEnd/>
            <a:tailEnd/>
          </a:ln>
        </p:spPr>
      </p:pic>
      <p:sp>
        <p:nvSpPr>
          <p:cNvPr id="48131" name="Line 3"/>
          <p:cNvSpPr>
            <a:spLocks noChangeShapeType="1"/>
          </p:cNvSpPr>
          <p:nvPr/>
        </p:nvSpPr>
        <p:spPr bwMode="auto">
          <a:xfrm>
            <a:off x="8799513" y="1784350"/>
            <a:ext cx="228600" cy="0"/>
          </a:xfrm>
          <a:prstGeom prst="line">
            <a:avLst/>
          </a:prstGeom>
          <a:noFill/>
          <a:ln w="38100">
            <a:solidFill>
              <a:srgbClr val="333399"/>
            </a:solidFill>
            <a:round/>
            <a:headEnd/>
            <a:tailEnd/>
          </a:ln>
        </p:spPr>
        <p:txBody>
          <a:bodyPr/>
          <a:lstStyle/>
          <a:p>
            <a:endParaRPr lang="en-US">
              <a:solidFill>
                <a:srgbClr val="000000"/>
              </a:solidFill>
            </a:endParaRPr>
          </a:p>
        </p:txBody>
      </p:sp>
      <p:sp>
        <p:nvSpPr>
          <p:cNvPr id="48132" name="Line 4"/>
          <p:cNvSpPr>
            <a:spLocks noChangeShapeType="1"/>
          </p:cNvSpPr>
          <p:nvPr/>
        </p:nvSpPr>
        <p:spPr bwMode="auto">
          <a:xfrm>
            <a:off x="8799513" y="2089150"/>
            <a:ext cx="228600" cy="0"/>
          </a:xfrm>
          <a:prstGeom prst="line">
            <a:avLst/>
          </a:prstGeom>
          <a:noFill/>
          <a:ln w="38100">
            <a:solidFill>
              <a:srgbClr val="008000"/>
            </a:solidFill>
            <a:round/>
            <a:headEnd/>
            <a:tailEnd/>
          </a:ln>
        </p:spPr>
        <p:txBody>
          <a:bodyPr/>
          <a:lstStyle/>
          <a:p>
            <a:endParaRPr lang="en-US">
              <a:solidFill>
                <a:srgbClr val="000000"/>
              </a:solidFill>
            </a:endParaRPr>
          </a:p>
        </p:txBody>
      </p:sp>
      <p:sp>
        <p:nvSpPr>
          <p:cNvPr id="48133" name="Line 5"/>
          <p:cNvSpPr>
            <a:spLocks noChangeShapeType="1"/>
          </p:cNvSpPr>
          <p:nvPr/>
        </p:nvSpPr>
        <p:spPr bwMode="auto">
          <a:xfrm>
            <a:off x="8799513" y="2393950"/>
            <a:ext cx="228600" cy="0"/>
          </a:xfrm>
          <a:prstGeom prst="line">
            <a:avLst/>
          </a:prstGeom>
          <a:noFill/>
          <a:ln w="38100">
            <a:solidFill>
              <a:srgbClr val="FF0000"/>
            </a:solidFill>
            <a:round/>
            <a:headEnd/>
            <a:tailEnd/>
          </a:ln>
        </p:spPr>
        <p:txBody>
          <a:bodyPr/>
          <a:lstStyle/>
          <a:p>
            <a:endParaRPr lang="en-US">
              <a:solidFill>
                <a:srgbClr val="000000"/>
              </a:solidFill>
            </a:endParaRPr>
          </a:p>
        </p:txBody>
      </p:sp>
      <p:sp>
        <p:nvSpPr>
          <p:cNvPr id="48134" name="Text Box 6"/>
          <p:cNvSpPr txBox="1">
            <a:spLocks noChangeArrowheads="1"/>
          </p:cNvSpPr>
          <p:nvPr/>
        </p:nvSpPr>
        <p:spPr bwMode="auto">
          <a:xfrm>
            <a:off x="9034463" y="1570038"/>
            <a:ext cx="463550" cy="366712"/>
          </a:xfrm>
          <a:prstGeom prst="rect">
            <a:avLst/>
          </a:prstGeom>
          <a:noFill/>
          <a:ln w="9525">
            <a:noFill/>
            <a:miter lim="800000"/>
            <a:headEnd/>
            <a:tailEnd/>
          </a:ln>
        </p:spPr>
        <p:txBody>
          <a:bodyPr wrap="none">
            <a:spAutoFit/>
          </a:bodyPr>
          <a:lstStyle/>
          <a:p>
            <a:pPr eaLnBrk="0" hangingPunct="0"/>
            <a:r>
              <a:rPr lang="en-GB" sz="1800" b="0">
                <a:solidFill>
                  <a:srgbClr val="000000"/>
                </a:solidFill>
              </a:rPr>
              <a:t>V1</a:t>
            </a:r>
            <a:endParaRPr lang="en-US" sz="1800" b="0">
              <a:solidFill>
                <a:srgbClr val="000000"/>
              </a:solidFill>
            </a:endParaRPr>
          </a:p>
        </p:txBody>
      </p:sp>
      <p:sp>
        <p:nvSpPr>
          <p:cNvPr id="48135" name="Text Box 7"/>
          <p:cNvSpPr txBox="1">
            <a:spLocks noChangeArrowheads="1"/>
          </p:cNvSpPr>
          <p:nvPr/>
        </p:nvSpPr>
        <p:spPr bwMode="auto">
          <a:xfrm>
            <a:off x="9028113" y="1908175"/>
            <a:ext cx="463550"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V5</a:t>
            </a:r>
            <a:endParaRPr lang="en-US" sz="1800" b="0">
              <a:solidFill>
                <a:srgbClr val="000000"/>
              </a:solidFill>
            </a:endParaRPr>
          </a:p>
        </p:txBody>
      </p:sp>
      <p:sp>
        <p:nvSpPr>
          <p:cNvPr id="48136" name="Text Box 8"/>
          <p:cNvSpPr txBox="1">
            <a:spLocks noChangeArrowheads="1"/>
          </p:cNvSpPr>
          <p:nvPr/>
        </p:nvSpPr>
        <p:spPr bwMode="auto">
          <a:xfrm>
            <a:off x="9028113" y="2212975"/>
            <a:ext cx="654050"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PPC</a:t>
            </a:r>
            <a:endParaRPr lang="en-US" sz="1800" b="0">
              <a:solidFill>
                <a:srgbClr val="000000"/>
              </a:solidFill>
            </a:endParaRPr>
          </a:p>
        </p:txBody>
      </p:sp>
      <p:sp>
        <p:nvSpPr>
          <p:cNvPr id="48137" name="Line 9"/>
          <p:cNvSpPr>
            <a:spLocks noChangeShapeType="1"/>
          </p:cNvSpPr>
          <p:nvPr/>
        </p:nvSpPr>
        <p:spPr bwMode="auto">
          <a:xfrm>
            <a:off x="8799513" y="3170238"/>
            <a:ext cx="228600" cy="0"/>
          </a:xfrm>
          <a:prstGeom prst="line">
            <a:avLst/>
          </a:prstGeom>
          <a:noFill/>
          <a:ln w="28575">
            <a:solidFill>
              <a:srgbClr val="000000"/>
            </a:solidFill>
            <a:prstDash val="sysDot"/>
            <a:round/>
            <a:headEnd/>
            <a:tailEnd/>
          </a:ln>
        </p:spPr>
        <p:txBody>
          <a:bodyPr/>
          <a:lstStyle/>
          <a:p>
            <a:endParaRPr lang="en-US">
              <a:solidFill>
                <a:srgbClr val="000000"/>
              </a:solidFill>
            </a:endParaRPr>
          </a:p>
        </p:txBody>
      </p:sp>
      <p:sp>
        <p:nvSpPr>
          <p:cNvPr id="48138" name="Text Box 10"/>
          <p:cNvSpPr txBox="1">
            <a:spLocks noChangeArrowheads="1"/>
          </p:cNvSpPr>
          <p:nvPr/>
        </p:nvSpPr>
        <p:spPr bwMode="auto">
          <a:xfrm>
            <a:off x="9028113" y="2978150"/>
            <a:ext cx="1123950"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observed</a:t>
            </a:r>
            <a:endParaRPr lang="en-US" sz="1800" b="0">
              <a:solidFill>
                <a:srgbClr val="000000"/>
              </a:solidFill>
            </a:endParaRPr>
          </a:p>
        </p:txBody>
      </p:sp>
      <p:sp>
        <p:nvSpPr>
          <p:cNvPr id="48139" name="Line 11"/>
          <p:cNvSpPr>
            <a:spLocks noChangeShapeType="1"/>
          </p:cNvSpPr>
          <p:nvPr/>
        </p:nvSpPr>
        <p:spPr bwMode="auto">
          <a:xfrm>
            <a:off x="8799513" y="3452813"/>
            <a:ext cx="228600" cy="0"/>
          </a:xfrm>
          <a:prstGeom prst="line">
            <a:avLst/>
          </a:prstGeom>
          <a:noFill/>
          <a:ln w="38100">
            <a:solidFill>
              <a:srgbClr val="000000"/>
            </a:solidFill>
            <a:round/>
            <a:headEnd/>
            <a:tailEnd/>
          </a:ln>
        </p:spPr>
        <p:txBody>
          <a:bodyPr/>
          <a:lstStyle/>
          <a:p>
            <a:endParaRPr lang="en-US">
              <a:solidFill>
                <a:srgbClr val="000000"/>
              </a:solidFill>
            </a:endParaRPr>
          </a:p>
        </p:txBody>
      </p:sp>
      <p:sp>
        <p:nvSpPr>
          <p:cNvPr id="48140" name="Text Box 12"/>
          <p:cNvSpPr txBox="1">
            <a:spLocks noChangeArrowheads="1"/>
          </p:cNvSpPr>
          <p:nvPr/>
        </p:nvSpPr>
        <p:spPr bwMode="auto">
          <a:xfrm>
            <a:off x="9028113" y="3260725"/>
            <a:ext cx="681037"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fitted</a:t>
            </a:r>
            <a:endParaRPr lang="en-US" sz="1800" b="0">
              <a:solidFill>
                <a:srgbClr val="000000"/>
              </a:solidFill>
            </a:endParaRPr>
          </a:p>
        </p:txBody>
      </p:sp>
      <p:sp>
        <p:nvSpPr>
          <p:cNvPr id="1836045" name="Text Box 13"/>
          <p:cNvSpPr txBox="1">
            <a:spLocks noChangeArrowheads="1"/>
          </p:cNvSpPr>
          <p:nvPr/>
        </p:nvSpPr>
        <p:spPr bwMode="auto">
          <a:xfrm>
            <a:off x="2979738" y="404813"/>
            <a:ext cx="1174750" cy="641350"/>
          </a:xfrm>
          <a:prstGeom prst="rect">
            <a:avLst/>
          </a:prstGeom>
          <a:noFill/>
          <a:ln w="9525">
            <a:noFill/>
            <a:miter lim="800000"/>
            <a:headEnd/>
            <a:tailEnd/>
          </a:ln>
        </p:spPr>
        <p:txBody>
          <a:bodyPr wrap="none">
            <a:spAutoFit/>
          </a:bodyPr>
          <a:lstStyle/>
          <a:p>
            <a:pPr eaLnBrk="0" hangingPunct="0"/>
            <a:r>
              <a:rPr lang="en-GB" sz="1800">
                <a:solidFill>
                  <a:srgbClr val="008000"/>
                </a:solidFill>
              </a:rPr>
              <a:t>motion &amp;</a:t>
            </a:r>
          </a:p>
          <a:p>
            <a:pPr eaLnBrk="0" hangingPunct="0"/>
            <a:r>
              <a:rPr lang="en-GB" sz="1800">
                <a:solidFill>
                  <a:srgbClr val="008000"/>
                </a:solidFill>
              </a:rPr>
              <a:t>attention</a:t>
            </a:r>
            <a:endParaRPr lang="en-US" sz="1800">
              <a:solidFill>
                <a:srgbClr val="008000"/>
              </a:solidFill>
            </a:endParaRPr>
          </a:p>
        </p:txBody>
      </p:sp>
      <p:sp>
        <p:nvSpPr>
          <p:cNvPr id="1836046" name="Text Box 14"/>
          <p:cNvSpPr txBox="1">
            <a:spLocks noChangeArrowheads="1"/>
          </p:cNvSpPr>
          <p:nvPr/>
        </p:nvSpPr>
        <p:spPr bwMode="auto">
          <a:xfrm>
            <a:off x="4270375" y="412750"/>
            <a:ext cx="1492250" cy="641350"/>
          </a:xfrm>
          <a:prstGeom prst="rect">
            <a:avLst/>
          </a:prstGeom>
          <a:noFill/>
          <a:ln w="9525">
            <a:noFill/>
            <a:miter lim="800000"/>
            <a:headEnd/>
            <a:tailEnd/>
          </a:ln>
        </p:spPr>
        <p:txBody>
          <a:bodyPr wrap="none">
            <a:spAutoFit/>
          </a:bodyPr>
          <a:lstStyle/>
          <a:p>
            <a:pPr eaLnBrk="0" hangingPunct="0"/>
            <a:r>
              <a:rPr lang="en-GB" sz="1800">
                <a:solidFill>
                  <a:srgbClr val="008000"/>
                </a:solidFill>
              </a:rPr>
              <a:t>motion &amp;</a:t>
            </a:r>
          </a:p>
          <a:p>
            <a:pPr eaLnBrk="0" hangingPunct="0"/>
            <a:r>
              <a:rPr lang="en-GB" sz="1800">
                <a:solidFill>
                  <a:srgbClr val="008000"/>
                </a:solidFill>
              </a:rPr>
              <a:t>no attention</a:t>
            </a:r>
            <a:endParaRPr lang="en-US" sz="1800">
              <a:solidFill>
                <a:srgbClr val="008000"/>
              </a:solidFill>
            </a:endParaRPr>
          </a:p>
        </p:txBody>
      </p:sp>
      <p:sp>
        <p:nvSpPr>
          <p:cNvPr id="1836047" name="Line 15"/>
          <p:cNvSpPr>
            <a:spLocks noChangeShapeType="1"/>
          </p:cNvSpPr>
          <p:nvPr/>
        </p:nvSpPr>
        <p:spPr bwMode="auto">
          <a:xfrm>
            <a:off x="3625850" y="1052513"/>
            <a:ext cx="908050" cy="852487"/>
          </a:xfrm>
          <a:prstGeom prst="line">
            <a:avLst/>
          </a:prstGeom>
          <a:noFill/>
          <a:ln w="28575">
            <a:solidFill>
              <a:srgbClr val="008000"/>
            </a:solidFill>
            <a:round/>
            <a:headEnd/>
            <a:tailEnd type="triangle" w="med" len="med"/>
          </a:ln>
        </p:spPr>
        <p:txBody>
          <a:bodyPr/>
          <a:lstStyle/>
          <a:p>
            <a:endParaRPr lang="en-US">
              <a:solidFill>
                <a:srgbClr val="000000"/>
              </a:solidFill>
            </a:endParaRPr>
          </a:p>
        </p:txBody>
      </p:sp>
      <p:sp>
        <p:nvSpPr>
          <p:cNvPr id="1836048" name="Line 16"/>
          <p:cNvSpPr>
            <a:spLocks noChangeShapeType="1"/>
          </p:cNvSpPr>
          <p:nvPr/>
        </p:nvSpPr>
        <p:spPr bwMode="auto">
          <a:xfrm flipH="1">
            <a:off x="4838700" y="1052513"/>
            <a:ext cx="160338" cy="1462087"/>
          </a:xfrm>
          <a:prstGeom prst="line">
            <a:avLst/>
          </a:prstGeom>
          <a:noFill/>
          <a:ln w="28575">
            <a:solidFill>
              <a:srgbClr val="008000"/>
            </a:solidFill>
            <a:round/>
            <a:headEnd/>
            <a:tailEnd type="triangle" w="med" len="med"/>
          </a:ln>
        </p:spPr>
        <p:txBody>
          <a:bodyPr/>
          <a:lstStyle/>
          <a:p>
            <a:endParaRPr lang="en-US">
              <a:solidFill>
                <a:srgbClr val="000000"/>
              </a:solidFill>
            </a:endParaRPr>
          </a:p>
        </p:txBody>
      </p:sp>
      <p:sp>
        <p:nvSpPr>
          <p:cNvPr id="1836049" name="Text Box 17"/>
          <p:cNvSpPr txBox="1">
            <a:spLocks noChangeArrowheads="1"/>
          </p:cNvSpPr>
          <p:nvPr/>
        </p:nvSpPr>
        <p:spPr bwMode="auto">
          <a:xfrm>
            <a:off x="5676900" y="404813"/>
            <a:ext cx="844550" cy="641350"/>
          </a:xfrm>
          <a:prstGeom prst="rect">
            <a:avLst/>
          </a:prstGeom>
          <a:noFill/>
          <a:ln w="9525">
            <a:noFill/>
            <a:miter lim="800000"/>
            <a:headEnd/>
            <a:tailEnd/>
          </a:ln>
        </p:spPr>
        <p:txBody>
          <a:bodyPr wrap="none">
            <a:spAutoFit/>
          </a:bodyPr>
          <a:lstStyle/>
          <a:p>
            <a:pPr eaLnBrk="0" hangingPunct="0"/>
            <a:r>
              <a:rPr lang="en-GB" sz="1800">
                <a:solidFill>
                  <a:srgbClr val="008000"/>
                </a:solidFill>
              </a:rPr>
              <a:t>static </a:t>
            </a:r>
          </a:p>
          <a:p>
            <a:pPr eaLnBrk="0" hangingPunct="0"/>
            <a:r>
              <a:rPr lang="en-GB" sz="1800">
                <a:solidFill>
                  <a:srgbClr val="008000"/>
                </a:solidFill>
              </a:rPr>
              <a:t>dots</a:t>
            </a:r>
            <a:endParaRPr lang="en-US" sz="1800">
              <a:solidFill>
                <a:srgbClr val="008000"/>
              </a:solidFill>
            </a:endParaRPr>
          </a:p>
        </p:txBody>
      </p:sp>
      <p:sp>
        <p:nvSpPr>
          <p:cNvPr id="1836050" name="Line 18"/>
          <p:cNvSpPr>
            <a:spLocks noChangeShapeType="1"/>
          </p:cNvSpPr>
          <p:nvPr/>
        </p:nvSpPr>
        <p:spPr bwMode="auto">
          <a:xfrm flipH="1">
            <a:off x="4991100" y="990600"/>
            <a:ext cx="762000" cy="2590800"/>
          </a:xfrm>
          <a:prstGeom prst="line">
            <a:avLst/>
          </a:prstGeom>
          <a:noFill/>
          <a:ln w="28575">
            <a:solidFill>
              <a:srgbClr val="008000"/>
            </a:solidFill>
            <a:round/>
            <a:headEnd/>
            <a:tailEnd type="triangle" w="med" len="med"/>
          </a:ln>
        </p:spPr>
        <p:txBody>
          <a:bodyPr/>
          <a:lstStyle/>
          <a:p>
            <a:endParaRPr lang="en-US">
              <a:solidFill>
                <a:srgbClr val="000000"/>
              </a:solidFill>
            </a:endParaRPr>
          </a:p>
        </p:txBody>
      </p:sp>
      <p:sp>
        <p:nvSpPr>
          <p:cNvPr id="19" name="TextBox 18"/>
          <p:cNvSpPr txBox="1"/>
          <p:nvPr/>
        </p:nvSpPr>
        <p:spPr>
          <a:xfrm>
            <a:off x="199698" y="210208"/>
            <a:ext cx="1824538" cy="584775"/>
          </a:xfrm>
          <a:prstGeom prst="rect">
            <a:avLst/>
          </a:prstGeom>
          <a:noFill/>
        </p:spPr>
        <p:txBody>
          <a:bodyPr wrap="none" rtlCol="0">
            <a:spAutoFit/>
          </a:bodyPr>
          <a:lstStyle/>
          <a:p>
            <a:r>
              <a:rPr lang="en-GB" sz="3200" b="0" dirty="0" smtClean="0"/>
              <a:t>Data Fits</a:t>
            </a:r>
            <a:endParaRPr lang="en-GB" sz="3200" b="0" dirty="0"/>
          </a:p>
        </p:txBody>
      </p:sp>
    </p:spTree>
    <p:extLst>
      <p:ext uri="{BB962C8B-B14F-4D97-AF65-F5344CB8AC3E}">
        <p14:creationId xmlns:p14="http://schemas.microsoft.com/office/powerpoint/2010/main" val="3953922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60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60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360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60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60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36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6045" grpId="0"/>
      <p:bldP spid="1836046" grpId="0"/>
      <p:bldP spid="1836047" grpId="0" animBg="1"/>
      <p:bldP spid="1836048" grpId="0" animBg="1"/>
      <p:bldP spid="1836049" grpId="0"/>
      <p:bldP spid="183605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69938" y="222250"/>
            <a:ext cx="8743950" cy="868363"/>
          </a:xfrm>
          <a:prstGeom prst="rect">
            <a:avLst/>
          </a:prstGeom>
          <a:noFill/>
          <a:ln w="9525">
            <a:noFill/>
            <a:miter lim="800000"/>
            <a:headEnd/>
            <a:tailEnd/>
          </a:ln>
        </p:spPr>
        <p:txBody>
          <a:bodyPr lIns="0" tIns="0" rIns="0" bIns="0" anchor="ctr"/>
          <a:lstStyle/>
          <a:p>
            <a:pPr algn="ctr"/>
            <a:r>
              <a:rPr lang="de-DE" sz="3200">
                <a:latin typeface="Arial Unicode MS" pitchFamily="34" charset="-128"/>
              </a:rPr>
              <a:t>Overview</a:t>
            </a:r>
          </a:p>
        </p:txBody>
      </p:sp>
      <p:sp>
        <p:nvSpPr>
          <p:cNvPr id="35843" name="Rectangle 3"/>
          <p:cNvSpPr>
            <a:spLocks noChangeArrowheads="1"/>
          </p:cNvSpPr>
          <p:nvPr/>
        </p:nvSpPr>
        <p:spPr bwMode="auto">
          <a:xfrm>
            <a:off x="822325" y="1250950"/>
            <a:ext cx="9136063" cy="5187950"/>
          </a:xfrm>
          <a:prstGeom prst="rect">
            <a:avLst/>
          </a:prstGeom>
          <a:noFill/>
          <a:ln w="9525">
            <a:noFill/>
            <a:miter lim="800000"/>
            <a:headEnd/>
            <a:tailEnd/>
          </a:ln>
        </p:spPr>
        <p:txBody>
          <a:bodyPr/>
          <a:lstStyle/>
          <a:p>
            <a:pPr marL="342900" indent="-342900">
              <a:spcBef>
                <a:spcPct val="80000"/>
              </a:spcBef>
              <a:buFontTx/>
              <a:buChar char="•"/>
            </a:pPr>
            <a:r>
              <a:rPr lang="de-DE" sz="2400" b="0" dirty="0" smtClean="0">
                <a:latin typeface="Arial Unicode MS" pitchFamily="34" charset="-128"/>
              </a:rPr>
              <a:t>Dynamic </a:t>
            </a:r>
            <a:r>
              <a:rPr lang="de-DE" sz="2400" b="0" dirty="0">
                <a:latin typeface="Arial Unicode MS" pitchFamily="34" charset="-128"/>
              </a:rPr>
              <a:t>causal models (DCMs)</a:t>
            </a:r>
          </a:p>
          <a:p>
            <a:pPr marL="742950" lvl="1" indent="-285750">
              <a:spcBef>
                <a:spcPct val="30000"/>
              </a:spcBef>
              <a:buFontTx/>
              <a:buChar char="–"/>
            </a:pPr>
            <a:r>
              <a:rPr lang="de-DE" sz="2000" b="0" dirty="0">
                <a:latin typeface="Arial Unicode MS" pitchFamily="34" charset="-128"/>
              </a:rPr>
              <a:t>Basic idea</a:t>
            </a:r>
          </a:p>
          <a:p>
            <a:pPr marL="742950" lvl="1" indent="-285750">
              <a:spcBef>
                <a:spcPct val="30000"/>
              </a:spcBef>
              <a:buFontTx/>
              <a:buChar char="–"/>
            </a:pPr>
            <a:r>
              <a:rPr lang="de-DE" sz="2000" b="0" dirty="0">
                <a:latin typeface="Arial Unicode MS" pitchFamily="34" charset="-128"/>
              </a:rPr>
              <a:t>Neural level</a:t>
            </a:r>
          </a:p>
          <a:p>
            <a:pPr marL="742950" lvl="1" indent="-285750">
              <a:spcBef>
                <a:spcPct val="30000"/>
              </a:spcBef>
              <a:buFontTx/>
              <a:buChar char="–"/>
            </a:pPr>
            <a:r>
              <a:rPr lang="de-DE" sz="2000" b="0" dirty="0">
                <a:latin typeface="Arial Unicode MS" pitchFamily="34" charset="-128"/>
              </a:rPr>
              <a:t>Hemodynamic level</a:t>
            </a:r>
          </a:p>
          <a:p>
            <a:pPr marL="742950" lvl="1" indent="-285750">
              <a:spcBef>
                <a:spcPct val="30000"/>
              </a:spcBef>
              <a:buFontTx/>
              <a:buChar char="–"/>
            </a:pPr>
            <a:r>
              <a:rPr lang="de-DE" sz="2000" b="0" dirty="0">
                <a:latin typeface="Arial Unicode MS" pitchFamily="34" charset="-128"/>
              </a:rPr>
              <a:t>Parameter estimation, priors &amp; inference</a:t>
            </a:r>
          </a:p>
          <a:p>
            <a:pPr marL="342900" indent="-342900">
              <a:spcBef>
                <a:spcPct val="80000"/>
              </a:spcBef>
              <a:buFontTx/>
              <a:buChar char="•"/>
            </a:pPr>
            <a:r>
              <a:rPr lang="de-DE" sz="2400" b="0" dirty="0">
                <a:latin typeface="Arial Unicode MS" pitchFamily="34" charset="-128"/>
              </a:rPr>
              <a:t>Applications of DCM to fMRI </a:t>
            </a:r>
            <a:r>
              <a:rPr lang="de-DE" sz="2400" b="0" dirty="0" smtClean="0">
                <a:latin typeface="Arial Unicode MS" pitchFamily="34" charset="-128"/>
              </a:rPr>
              <a:t>data</a:t>
            </a:r>
          </a:p>
          <a:p>
            <a:pPr marL="342900" indent="-342900">
              <a:spcBef>
                <a:spcPct val="80000"/>
              </a:spcBef>
            </a:pPr>
            <a:r>
              <a:rPr lang="de-DE" sz="2000" b="0" dirty="0" smtClean="0">
                <a:latin typeface="Arial Unicode MS" pitchFamily="34" charset="-128"/>
              </a:rPr>
              <a:t>     - Attention to Motion</a:t>
            </a:r>
          </a:p>
          <a:p>
            <a:pPr marL="342900" indent="-342900">
              <a:spcBef>
                <a:spcPct val="80000"/>
              </a:spcBef>
            </a:pPr>
            <a:r>
              <a:rPr lang="de-DE" sz="2000" b="0" dirty="0" smtClean="0">
                <a:latin typeface="Arial Unicode MS" pitchFamily="34" charset="-128"/>
              </a:rPr>
              <a:t>     - The Status Quo Bias</a:t>
            </a:r>
            <a:endParaRPr lang="de-DE" sz="2000" b="0" dirty="0">
              <a:latin typeface="Arial Unicode MS" pitchFamily="34" charset="-128"/>
            </a:endParaRPr>
          </a:p>
          <a:p>
            <a:pPr marL="742950" lvl="1" indent="-285750">
              <a:spcBef>
                <a:spcPct val="80000"/>
              </a:spcBef>
              <a:buFontTx/>
              <a:buChar char="–"/>
            </a:pPr>
            <a:endParaRPr lang="de-DE" sz="2000" b="0" dirty="0">
              <a:latin typeface="Arial Unicode MS" pitchFamily="34" charset="-128"/>
            </a:endParaRPr>
          </a:p>
        </p:txBody>
      </p:sp>
      <p:sp>
        <p:nvSpPr>
          <p:cNvPr id="4" name="Rectangle 4"/>
          <p:cNvSpPr>
            <a:spLocks noChangeArrowheads="1"/>
          </p:cNvSpPr>
          <p:nvPr/>
        </p:nvSpPr>
        <p:spPr bwMode="auto">
          <a:xfrm>
            <a:off x="664887" y="4678253"/>
            <a:ext cx="9001125" cy="442912"/>
          </a:xfrm>
          <a:prstGeom prst="rect">
            <a:avLst/>
          </a:prstGeom>
          <a:noFill/>
          <a:ln w="38100">
            <a:solidFill>
              <a:srgbClr val="3333FF"/>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7"/>
          <p:cNvSpPr>
            <a:spLocks noChangeArrowheads="1"/>
          </p:cNvSpPr>
          <p:nvPr/>
        </p:nvSpPr>
        <p:spPr bwMode="auto">
          <a:xfrm>
            <a:off x="668338" y="447675"/>
            <a:ext cx="8428037" cy="863600"/>
          </a:xfrm>
          <a:prstGeom prst="rect">
            <a:avLst/>
          </a:prstGeom>
          <a:noFill/>
          <a:ln w="9525">
            <a:noFill/>
            <a:miter lim="800000"/>
            <a:headEnd/>
            <a:tailEnd/>
          </a:ln>
        </p:spPr>
        <p:txBody>
          <a:bodyPr anchor="ctr"/>
          <a:lstStyle/>
          <a:p>
            <a:r>
              <a:rPr lang="en-GB" sz="2800" dirty="0" smtClean="0"/>
              <a:t>Overcoming </a:t>
            </a:r>
            <a:r>
              <a:rPr lang="en-GB" sz="2800" dirty="0"/>
              <a:t>status quo bias in the human brain</a:t>
            </a:r>
            <a:r>
              <a:rPr lang="en-GB" sz="2800" dirty="0">
                <a:solidFill>
                  <a:schemeClr val="tx2"/>
                </a:solidFill>
                <a:latin typeface="Arial Unicode MS" pitchFamily="34" charset="-128"/>
                <a:ea typeface="Arial Unicode MS" pitchFamily="34" charset="-128"/>
                <a:cs typeface="Arial Unicode MS" pitchFamily="34" charset="-128"/>
              </a:rPr>
              <a:t> </a:t>
            </a:r>
            <a:r>
              <a:rPr lang="en-GB" sz="2000" i="1" dirty="0">
                <a:solidFill>
                  <a:schemeClr val="tx2"/>
                </a:solidFill>
                <a:latin typeface="Arial Unicode MS" pitchFamily="34" charset="-128"/>
                <a:ea typeface="Arial Unicode MS" pitchFamily="34" charset="-128"/>
                <a:cs typeface="Arial Unicode MS" pitchFamily="34" charset="-128"/>
              </a:rPr>
              <a:t>Fleming et al PNAS 2010</a:t>
            </a:r>
            <a:endParaRPr lang="en-US" sz="2000" i="1" dirty="0">
              <a:solidFill>
                <a:schemeClr val="tx2"/>
              </a:solidFill>
              <a:latin typeface="Arial Unicode MS" pitchFamily="34" charset="-128"/>
              <a:ea typeface="Arial Unicode MS" pitchFamily="34" charset="-128"/>
              <a:cs typeface="Arial Unicode MS" pitchFamily="34" charset="-128"/>
            </a:endParaRPr>
          </a:p>
        </p:txBody>
      </p:sp>
      <p:pic>
        <p:nvPicPr>
          <p:cNvPr id="43011" name="Picture 48"/>
          <p:cNvPicPr>
            <a:picLocks noChangeAspect="1" noChangeArrowheads="1"/>
          </p:cNvPicPr>
          <p:nvPr/>
        </p:nvPicPr>
        <p:blipFill>
          <a:blip r:embed="rId3" cstate="print"/>
          <a:srcRect/>
          <a:stretch>
            <a:fillRect/>
          </a:stretch>
        </p:blipFill>
        <p:spPr bwMode="auto">
          <a:xfrm>
            <a:off x="633413" y="1870075"/>
            <a:ext cx="4025900" cy="4548188"/>
          </a:xfrm>
          <a:prstGeom prst="rect">
            <a:avLst/>
          </a:prstGeom>
          <a:noFill/>
          <a:ln w="9525" algn="ctr">
            <a:noFill/>
            <a:miter lim="800000"/>
            <a:headEnd/>
            <a:tailEnd/>
          </a:ln>
        </p:spPr>
      </p:pic>
      <p:sp>
        <p:nvSpPr>
          <p:cNvPr id="43012" name="Rectangle 48"/>
          <p:cNvSpPr>
            <a:spLocks noChangeArrowheads="1"/>
          </p:cNvSpPr>
          <p:nvPr/>
        </p:nvSpPr>
        <p:spPr bwMode="auto">
          <a:xfrm>
            <a:off x="5923463" y="3132138"/>
            <a:ext cx="1379537" cy="488950"/>
          </a:xfrm>
          <a:prstGeom prst="rect">
            <a:avLst/>
          </a:prstGeom>
          <a:noFill/>
          <a:ln w="9525" algn="ctr">
            <a:solidFill>
              <a:schemeClr val="tx1"/>
            </a:solidFill>
            <a:round/>
            <a:headEnd/>
            <a:tailEnd/>
          </a:ln>
        </p:spPr>
        <p:txBody>
          <a:bodyPr/>
          <a:lstStyle/>
          <a:p>
            <a:endParaRPr lang="en-GB" sz="1600"/>
          </a:p>
        </p:txBody>
      </p:sp>
      <p:sp>
        <p:nvSpPr>
          <p:cNvPr id="43013" name="Rectangle 49"/>
          <p:cNvSpPr>
            <a:spLocks noChangeArrowheads="1"/>
          </p:cNvSpPr>
          <p:nvPr/>
        </p:nvSpPr>
        <p:spPr bwMode="auto">
          <a:xfrm>
            <a:off x="7342188" y="3132138"/>
            <a:ext cx="1379537" cy="487362"/>
          </a:xfrm>
          <a:prstGeom prst="rect">
            <a:avLst/>
          </a:prstGeom>
          <a:noFill/>
          <a:ln w="9525" algn="ctr">
            <a:solidFill>
              <a:schemeClr val="tx1"/>
            </a:solidFill>
            <a:round/>
            <a:headEnd/>
            <a:tailEnd/>
          </a:ln>
        </p:spPr>
        <p:txBody>
          <a:bodyPr/>
          <a:lstStyle/>
          <a:p>
            <a:endParaRPr lang="en-GB" sz="1600"/>
          </a:p>
        </p:txBody>
      </p:sp>
      <p:sp>
        <p:nvSpPr>
          <p:cNvPr id="43014" name="Rectangle 50"/>
          <p:cNvSpPr>
            <a:spLocks noChangeArrowheads="1"/>
          </p:cNvSpPr>
          <p:nvPr/>
        </p:nvSpPr>
        <p:spPr bwMode="auto">
          <a:xfrm>
            <a:off x="5945188" y="3692525"/>
            <a:ext cx="1379537" cy="488950"/>
          </a:xfrm>
          <a:prstGeom prst="rect">
            <a:avLst/>
          </a:prstGeom>
          <a:noFill/>
          <a:ln w="9525" algn="ctr">
            <a:solidFill>
              <a:schemeClr val="tx1"/>
            </a:solidFill>
            <a:round/>
            <a:headEnd/>
            <a:tailEnd/>
          </a:ln>
        </p:spPr>
        <p:txBody>
          <a:bodyPr/>
          <a:lstStyle/>
          <a:p>
            <a:endParaRPr lang="en-GB" sz="1600"/>
          </a:p>
        </p:txBody>
      </p:sp>
      <p:sp>
        <p:nvSpPr>
          <p:cNvPr id="43015" name="Rectangle 51"/>
          <p:cNvSpPr>
            <a:spLocks noChangeArrowheads="1"/>
          </p:cNvSpPr>
          <p:nvPr/>
        </p:nvSpPr>
        <p:spPr bwMode="auto">
          <a:xfrm>
            <a:off x="7356475" y="3687763"/>
            <a:ext cx="1379538" cy="488950"/>
          </a:xfrm>
          <a:prstGeom prst="rect">
            <a:avLst/>
          </a:prstGeom>
          <a:noFill/>
          <a:ln w="9525" algn="ctr">
            <a:solidFill>
              <a:schemeClr val="tx1"/>
            </a:solidFill>
            <a:round/>
            <a:headEnd/>
            <a:tailEnd/>
          </a:ln>
        </p:spPr>
        <p:txBody>
          <a:bodyPr/>
          <a:lstStyle/>
          <a:p>
            <a:endParaRPr lang="en-GB" sz="1600"/>
          </a:p>
        </p:txBody>
      </p:sp>
      <p:sp>
        <p:nvSpPr>
          <p:cNvPr id="43023" name="Rectangle 68"/>
          <p:cNvSpPr>
            <a:spLocks noChangeArrowheads="1"/>
          </p:cNvSpPr>
          <p:nvPr/>
        </p:nvSpPr>
        <p:spPr bwMode="auto">
          <a:xfrm>
            <a:off x="703263" y="1992313"/>
            <a:ext cx="374650" cy="539750"/>
          </a:xfrm>
          <a:prstGeom prst="rect">
            <a:avLst/>
          </a:prstGeom>
          <a:solidFill>
            <a:schemeClr val="bg1"/>
          </a:solidFill>
          <a:ln w="9525" algn="ctr">
            <a:solidFill>
              <a:schemeClr val="bg1"/>
            </a:solidFill>
            <a:round/>
            <a:headEnd/>
            <a:tailEnd/>
          </a:ln>
        </p:spPr>
        <p:txBody>
          <a:bodyPr/>
          <a:lstStyle/>
          <a:p>
            <a:endParaRPr lang="en-GB"/>
          </a:p>
        </p:txBody>
      </p:sp>
      <p:sp>
        <p:nvSpPr>
          <p:cNvPr id="43024" name="TextBox 69"/>
          <p:cNvSpPr txBox="1">
            <a:spLocks noChangeArrowheads="1"/>
          </p:cNvSpPr>
          <p:nvPr/>
        </p:nvSpPr>
        <p:spPr bwMode="auto">
          <a:xfrm>
            <a:off x="6159008" y="2562330"/>
            <a:ext cx="2396810" cy="584776"/>
          </a:xfrm>
          <a:prstGeom prst="rect">
            <a:avLst/>
          </a:prstGeom>
          <a:noFill/>
          <a:ln w="9525">
            <a:noFill/>
            <a:miter lim="800000"/>
            <a:headEnd/>
            <a:tailEnd/>
          </a:ln>
        </p:spPr>
        <p:txBody>
          <a:bodyPr wrap="none">
            <a:spAutoFit/>
          </a:bodyPr>
          <a:lstStyle/>
          <a:p>
            <a:pPr algn="ctr"/>
            <a:r>
              <a:rPr lang="en-GB" sz="1600" dirty="0">
                <a:solidFill>
                  <a:srgbClr val="008000"/>
                </a:solidFill>
              </a:rPr>
              <a:t>Decision </a:t>
            </a:r>
          </a:p>
          <a:p>
            <a:pPr algn="ctr"/>
            <a:r>
              <a:rPr lang="en-GB" sz="1600" dirty="0"/>
              <a:t>Accept                Reject</a:t>
            </a:r>
          </a:p>
        </p:txBody>
      </p:sp>
      <p:sp>
        <p:nvSpPr>
          <p:cNvPr id="43028" name="TextBox 76"/>
          <p:cNvSpPr txBox="1">
            <a:spLocks noChangeArrowheads="1"/>
          </p:cNvSpPr>
          <p:nvPr/>
        </p:nvSpPr>
        <p:spPr bwMode="auto">
          <a:xfrm rot="-5400000">
            <a:off x="4931345" y="3433475"/>
            <a:ext cx="1449836" cy="584776"/>
          </a:xfrm>
          <a:prstGeom prst="rect">
            <a:avLst/>
          </a:prstGeom>
          <a:noFill/>
          <a:ln w="9525">
            <a:noFill/>
            <a:miter lim="800000"/>
            <a:headEnd/>
            <a:tailEnd/>
          </a:ln>
        </p:spPr>
        <p:txBody>
          <a:bodyPr wrap="none">
            <a:spAutoFit/>
          </a:bodyPr>
          <a:lstStyle/>
          <a:p>
            <a:pPr algn="ctr"/>
            <a:r>
              <a:rPr lang="en-GB" sz="1600" dirty="0">
                <a:solidFill>
                  <a:schemeClr val="accent1">
                    <a:lumMod val="75000"/>
                  </a:schemeClr>
                </a:solidFill>
              </a:rPr>
              <a:t>Difficulty</a:t>
            </a:r>
          </a:p>
          <a:p>
            <a:pPr algn="ctr"/>
            <a:r>
              <a:rPr lang="en-GB" sz="1600" dirty="0"/>
              <a:t>Low       High</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7"/>
          <p:cNvSpPr>
            <a:spLocks noChangeArrowheads="1"/>
          </p:cNvSpPr>
          <p:nvPr/>
        </p:nvSpPr>
        <p:spPr bwMode="auto">
          <a:xfrm>
            <a:off x="668338" y="447675"/>
            <a:ext cx="8428037" cy="863600"/>
          </a:xfrm>
          <a:prstGeom prst="rect">
            <a:avLst/>
          </a:prstGeom>
          <a:noFill/>
          <a:ln w="9525">
            <a:noFill/>
            <a:miter lim="800000"/>
            <a:headEnd/>
            <a:tailEnd/>
          </a:ln>
        </p:spPr>
        <p:txBody>
          <a:bodyPr anchor="ctr"/>
          <a:lstStyle/>
          <a:p>
            <a:r>
              <a:rPr lang="en-GB" sz="2800" dirty="0" smtClean="0"/>
              <a:t>Overcoming </a:t>
            </a:r>
            <a:r>
              <a:rPr lang="en-GB" sz="2800" dirty="0"/>
              <a:t>status quo bias in the human brain</a:t>
            </a:r>
            <a:r>
              <a:rPr lang="en-GB" sz="2800" dirty="0">
                <a:solidFill>
                  <a:schemeClr val="tx2"/>
                </a:solidFill>
                <a:latin typeface="Arial Unicode MS" pitchFamily="34" charset="-128"/>
                <a:ea typeface="Arial Unicode MS" pitchFamily="34" charset="-128"/>
                <a:cs typeface="Arial Unicode MS" pitchFamily="34" charset="-128"/>
              </a:rPr>
              <a:t> </a:t>
            </a:r>
            <a:r>
              <a:rPr lang="en-GB" sz="2000" i="1" dirty="0">
                <a:solidFill>
                  <a:schemeClr val="tx2"/>
                </a:solidFill>
                <a:latin typeface="Arial Unicode MS" pitchFamily="34" charset="-128"/>
                <a:ea typeface="Arial Unicode MS" pitchFamily="34" charset="-128"/>
                <a:cs typeface="Arial Unicode MS" pitchFamily="34" charset="-128"/>
              </a:rPr>
              <a:t>Fleming et al PNAS 2010</a:t>
            </a:r>
            <a:endParaRPr lang="en-US" sz="2000" i="1" dirty="0">
              <a:solidFill>
                <a:schemeClr val="tx2"/>
              </a:solidFill>
              <a:latin typeface="Arial Unicode MS" pitchFamily="34" charset="-128"/>
              <a:ea typeface="Arial Unicode MS" pitchFamily="34" charset="-128"/>
              <a:cs typeface="Arial Unicode MS" pitchFamily="34" charset="-128"/>
            </a:endParaRPr>
          </a:p>
        </p:txBody>
      </p:sp>
      <p:sp>
        <p:nvSpPr>
          <p:cNvPr id="44050" name="TextBox 21"/>
          <p:cNvSpPr txBox="1">
            <a:spLocks noChangeArrowheads="1"/>
          </p:cNvSpPr>
          <p:nvPr/>
        </p:nvSpPr>
        <p:spPr bwMode="auto">
          <a:xfrm>
            <a:off x="4479054" y="4670574"/>
            <a:ext cx="5429692" cy="646331"/>
          </a:xfrm>
          <a:prstGeom prst="rect">
            <a:avLst/>
          </a:prstGeom>
          <a:noFill/>
          <a:ln w="9525">
            <a:noFill/>
            <a:miter lim="800000"/>
            <a:headEnd/>
            <a:tailEnd/>
          </a:ln>
        </p:spPr>
        <p:txBody>
          <a:bodyPr wrap="none">
            <a:spAutoFit/>
          </a:bodyPr>
          <a:lstStyle/>
          <a:p>
            <a:r>
              <a:rPr lang="en-GB" sz="1800" dirty="0">
                <a:solidFill>
                  <a:schemeClr val="accent1">
                    <a:lumMod val="75000"/>
                  </a:schemeClr>
                </a:solidFill>
              </a:rPr>
              <a:t>Main effect of difficulty </a:t>
            </a:r>
          </a:p>
          <a:p>
            <a:r>
              <a:rPr lang="en-GB" sz="1800" dirty="0">
                <a:solidFill>
                  <a:schemeClr val="accent1">
                    <a:lumMod val="75000"/>
                  </a:schemeClr>
                </a:solidFill>
              </a:rPr>
              <a:t>in medial frontal and right inferior frontal cortex</a:t>
            </a:r>
          </a:p>
        </p:txBody>
      </p:sp>
      <p:pic>
        <p:nvPicPr>
          <p:cNvPr id="44051" name="Picture 2"/>
          <p:cNvPicPr>
            <a:picLocks noChangeAspect="1" noChangeArrowheads="1"/>
          </p:cNvPicPr>
          <p:nvPr/>
        </p:nvPicPr>
        <p:blipFill>
          <a:blip r:embed="rId3" cstate="print"/>
          <a:srcRect r="13432" b="59660"/>
          <a:stretch>
            <a:fillRect/>
          </a:stretch>
        </p:blipFill>
        <p:spPr bwMode="auto">
          <a:xfrm>
            <a:off x="4867275" y="2174875"/>
            <a:ext cx="5419725" cy="2281238"/>
          </a:xfrm>
          <a:prstGeom prst="rect">
            <a:avLst/>
          </a:prstGeom>
          <a:noFill/>
          <a:ln w="9525" algn="ctr">
            <a:noFill/>
            <a:miter lim="800000"/>
            <a:headEnd/>
            <a:tailEnd/>
          </a:ln>
        </p:spPr>
      </p:pic>
      <p:grpSp>
        <p:nvGrpSpPr>
          <p:cNvPr id="2" name="Group 1"/>
          <p:cNvGrpSpPr/>
          <p:nvPr/>
        </p:nvGrpSpPr>
        <p:grpSpPr>
          <a:xfrm>
            <a:off x="607949" y="2251027"/>
            <a:ext cx="3372138" cy="1888451"/>
            <a:chOff x="2002375" y="2562330"/>
            <a:chExt cx="3372138" cy="1888451"/>
          </a:xfrm>
        </p:grpSpPr>
        <p:sp>
          <p:nvSpPr>
            <p:cNvPr id="20" name="Rectangle 48"/>
            <p:cNvSpPr>
              <a:spLocks noChangeArrowheads="1"/>
            </p:cNvSpPr>
            <p:nvPr/>
          </p:nvSpPr>
          <p:spPr bwMode="auto">
            <a:xfrm>
              <a:off x="2561963" y="3132138"/>
              <a:ext cx="1379537" cy="488950"/>
            </a:xfrm>
            <a:prstGeom prst="rect">
              <a:avLst/>
            </a:prstGeom>
            <a:noFill/>
            <a:ln w="9525" algn="ctr">
              <a:solidFill>
                <a:schemeClr val="tx1"/>
              </a:solidFill>
              <a:round/>
              <a:headEnd/>
              <a:tailEnd/>
            </a:ln>
          </p:spPr>
          <p:txBody>
            <a:bodyPr/>
            <a:lstStyle/>
            <a:p>
              <a:endParaRPr lang="en-GB" sz="1600"/>
            </a:p>
          </p:txBody>
        </p:sp>
        <p:sp>
          <p:nvSpPr>
            <p:cNvPr id="21" name="Rectangle 49"/>
            <p:cNvSpPr>
              <a:spLocks noChangeArrowheads="1"/>
            </p:cNvSpPr>
            <p:nvPr/>
          </p:nvSpPr>
          <p:spPr bwMode="auto">
            <a:xfrm>
              <a:off x="3980688" y="3132138"/>
              <a:ext cx="1379537" cy="487362"/>
            </a:xfrm>
            <a:prstGeom prst="rect">
              <a:avLst/>
            </a:prstGeom>
            <a:noFill/>
            <a:ln w="9525" algn="ctr">
              <a:solidFill>
                <a:schemeClr val="tx1"/>
              </a:solidFill>
              <a:round/>
              <a:headEnd/>
              <a:tailEnd/>
            </a:ln>
          </p:spPr>
          <p:txBody>
            <a:bodyPr/>
            <a:lstStyle/>
            <a:p>
              <a:endParaRPr lang="en-GB" sz="1600"/>
            </a:p>
          </p:txBody>
        </p:sp>
        <p:sp>
          <p:nvSpPr>
            <p:cNvPr id="22" name="Rectangle 50"/>
            <p:cNvSpPr>
              <a:spLocks noChangeArrowheads="1"/>
            </p:cNvSpPr>
            <p:nvPr/>
          </p:nvSpPr>
          <p:spPr bwMode="auto">
            <a:xfrm>
              <a:off x="2583688" y="3692525"/>
              <a:ext cx="1379537" cy="488950"/>
            </a:xfrm>
            <a:prstGeom prst="rect">
              <a:avLst/>
            </a:prstGeom>
            <a:noFill/>
            <a:ln w="9525" algn="ctr">
              <a:solidFill>
                <a:schemeClr val="tx1"/>
              </a:solidFill>
              <a:round/>
              <a:headEnd/>
              <a:tailEnd/>
            </a:ln>
          </p:spPr>
          <p:txBody>
            <a:bodyPr/>
            <a:lstStyle/>
            <a:p>
              <a:endParaRPr lang="en-GB" sz="1600"/>
            </a:p>
          </p:txBody>
        </p:sp>
        <p:sp>
          <p:nvSpPr>
            <p:cNvPr id="23" name="Rectangle 51"/>
            <p:cNvSpPr>
              <a:spLocks noChangeArrowheads="1"/>
            </p:cNvSpPr>
            <p:nvPr/>
          </p:nvSpPr>
          <p:spPr bwMode="auto">
            <a:xfrm>
              <a:off x="3994975" y="3687763"/>
              <a:ext cx="1379538" cy="488950"/>
            </a:xfrm>
            <a:prstGeom prst="rect">
              <a:avLst/>
            </a:prstGeom>
            <a:noFill/>
            <a:ln w="9525" algn="ctr">
              <a:solidFill>
                <a:schemeClr val="tx1"/>
              </a:solidFill>
              <a:round/>
              <a:headEnd/>
              <a:tailEnd/>
            </a:ln>
          </p:spPr>
          <p:txBody>
            <a:bodyPr/>
            <a:lstStyle/>
            <a:p>
              <a:endParaRPr lang="en-GB" sz="1600"/>
            </a:p>
          </p:txBody>
        </p:sp>
        <p:sp>
          <p:nvSpPr>
            <p:cNvPr id="24" name="TextBox 69"/>
            <p:cNvSpPr txBox="1">
              <a:spLocks noChangeArrowheads="1"/>
            </p:cNvSpPr>
            <p:nvPr/>
          </p:nvSpPr>
          <p:spPr bwMode="auto">
            <a:xfrm>
              <a:off x="2797508" y="2562330"/>
              <a:ext cx="2396810" cy="584776"/>
            </a:xfrm>
            <a:prstGeom prst="rect">
              <a:avLst/>
            </a:prstGeom>
            <a:noFill/>
            <a:ln w="9525">
              <a:noFill/>
              <a:miter lim="800000"/>
              <a:headEnd/>
              <a:tailEnd/>
            </a:ln>
          </p:spPr>
          <p:txBody>
            <a:bodyPr wrap="none">
              <a:spAutoFit/>
            </a:bodyPr>
            <a:lstStyle/>
            <a:p>
              <a:pPr algn="ctr"/>
              <a:r>
                <a:rPr lang="en-GB" sz="1600" dirty="0"/>
                <a:t>Decision </a:t>
              </a:r>
            </a:p>
            <a:p>
              <a:pPr algn="ctr"/>
              <a:r>
                <a:rPr lang="en-GB" sz="1600" dirty="0"/>
                <a:t>Accept                Reject</a:t>
              </a:r>
            </a:p>
          </p:txBody>
        </p:sp>
        <p:sp>
          <p:nvSpPr>
            <p:cNvPr id="25" name="TextBox 76"/>
            <p:cNvSpPr txBox="1">
              <a:spLocks noChangeArrowheads="1"/>
            </p:cNvSpPr>
            <p:nvPr/>
          </p:nvSpPr>
          <p:spPr bwMode="auto">
            <a:xfrm rot="16200000">
              <a:off x="1569845" y="3433475"/>
              <a:ext cx="1449836" cy="584776"/>
            </a:xfrm>
            <a:prstGeom prst="rect">
              <a:avLst/>
            </a:prstGeom>
            <a:noFill/>
            <a:ln w="9525">
              <a:noFill/>
              <a:miter lim="800000"/>
              <a:headEnd/>
              <a:tailEnd/>
            </a:ln>
          </p:spPr>
          <p:txBody>
            <a:bodyPr wrap="none">
              <a:spAutoFit/>
            </a:bodyPr>
            <a:lstStyle/>
            <a:p>
              <a:pPr algn="ctr"/>
              <a:r>
                <a:rPr lang="en-GB" sz="1600" dirty="0">
                  <a:solidFill>
                    <a:schemeClr val="accent1">
                      <a:lumMod val="75000"/>
                    </a:schemeClr>
                  </a:solidFill>
                </a:rPr>
                <a:t>Difficulty</a:t>
              </a:r>
            </a:p>
            <a:p>
              <a:pPr algn="ctr"/>
              <a:r>
                <a:rPr lang="en-GB" sz="1600" dirty="0"/>
                <a:t>Low       High</a:t>
              </a:r>
            </a:p>
          </p:txBody>
        </p:sp>
      </p:gr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7"/>
          <p:cNvSpPr>
            <a:spLocks noChangeArrowheads="1"/>
          </p:cNvSpPr>
          <p:nvPr/>
        </p:nvSpPr>
        <p:spPr bwMode="auto">
          <a:xfrm>
            <a:off x="668338" y="447675"/>
            <a:ext cx="8428037" cy="863600"/>
          </a:xfrm>
          <a:prstGeom prst="rect">
            <a:avLst/>
          </a:prstGeom>
          <a:noFill/>
          <a:ln w="9525">
            <a:noFill/>
            <a:miter lim="800000"/>
            <a:headEnd/>
            <a:tailEnd/>
          </a:ln>
        </p:spPr>
        <p:txBody>
          <a:bodyPr anchor="ctr"/>
          <a:lstStyle/>
          <a:p>
            <a:r>
              <a:rPr lang="en-GB" sz="2800" dirty="0" smtClean="0"/>
              <a:t>Overcoming </a:t>
            </a:r>
            <a:r>
              <a:rPr lang="en-GB" sz="2800" dirty="0"/>
              <a:t>status quo bias in the human brain</a:t>
            </a:r>
            <a:r>
              <a:rPr lang="en-GB" sz="2800" dirty="0">
                <a:solidFill>
                  <a:schemeClr val="tx2"/>
                </a:solidFill>
                <a:latin typeface="Arial Unicode MS" pitchFamily="34" charset="-128"/>
                <a:ea typeface="Arial Unicode MS" pitchFamily="34" charset="-128"/>
                <a:cs typeface="Arial Unicode MS" pitchFamily="34" charset="-128"/>
              </a:rPr>
              <a:t> </a:t>
            </a:r>
            <a:r>
              <a:rPr lang="en-GB" sz="2000" i="1" dirty="0">
                <a:solidFill>
                  <a:schemeClr val="tx2"/>
                </a:solidFill>
                <a:latin typeface="Arial Unicode MS" pitchFamily="34" charset="-128"/>
                <a:ea typeface="Arial Unicode MS" pitchFamily="34" charset="-128"/>
                <a:cs typeface="Arial Unicode MS" pitchFamily="34" charset="-128"/>
              </a:rPr>
              <a:t>Fleming et al PNAS 2010</a:t>
            </a:r>
            <a:endParaRPr lang="en-US" sz="2000" i="1" dirty="0">
              <a:solidFill>
                <a:schemeClr val="tx2"/>
              </a:solidFill>
              <a:latin typeface="Arial Unicode MS" pitchFamily="34" charset="-128"/>
              <a:ea typeface="Arial Unicode MS" pitchFamily="34" charset="-128"/>
              <a:cs typeface="Arial Unicode MS" pitchFamily="34" charset="-128"/>
            </a:endParaRPr>
          </a:p>
        </p:txBody>
      </p:sp>
      <p:pic>
        <p:nvPicPr>
          <p:cNvPr id="45075" name="Picture 2"/>
          <p:cNvPicPr>
            <a:picLocks noChangeAspect="1" noChangeArrowheads="1"/>
          </p:cNvPicPr>
          <p:nvPr/>
        </p:nvPicPr>
        <p:blipFill>
          <a:blip r:embed="rId3" cstate="print"/>
          <a:srcRect/>
          <a:stretch>
            <a:fillRect/>
          </a:stretch>
        </p:blipFill>
        <p:spPr bwMode="auto">
          <a:xfrm>
            <a:off x="4868039" y="1403316"/>
            <a:ext cx="4837171" cy="4221841"/>
          </a:xfrm>
          <a:prstGeom prst="rect">
            <a:avLst/>
          </a:prstGeom>
          <a:noFill/>
          <a:ln w="9525" algn="ctr">
            <a:noFill/>
            <a:miter lim="800000"/>
            <a:headEnd/>
            <a:tailEnd/>
          </a:ln>
        </p:spPr>
      </p:pic>
      <p:sp>
        <p:nvSpPr>
          <p:cNvPr id="45076" name="TextBox 21"/>
          <p:cNvSpPr txBox="1">
            <a:spLocks noChangeArrowheads="1"/>
          </p:cNvSpPr>
          <p:nvPr/>
        </p:nvSpPr>
        <p:spPr bwMode="auto">
          <a:xfrm>
            <a:off x="2874671" y="5737325"/>
            <a:ext cx="7060045" cy="923330"/>
          </a:xfrm>
          <a:prstGeom prst="rect">
            <a:avLst/>
          </a:prstGeom>
          <a:noFill/>
          <a:ln w="9525">
            <a:noFill/>
            <a:miter lim="800000"/>
            <a:headEnd/>
            <a:tailEnd/>
          </a:ln>
        </p:spPr>
        <p:txBody>
          <a:bodyPr wrap="none">
            <a:spAutoFit/>
          </a:bodyPr>
          <a:lstStyle/>
          <a:p>
            <a:r>
              <a:rPr lang="en-GB" sz="1800" dirty="0">
                <a:solidFill>
                  <a:srgbClr val="009973"/>
                </a:solidFill>
              </a:rPr>
              <a:t>Interaction of decision and difficulty </a:t>
            </a:r>
          </a:p>
          <a:p>
            <a:r>
              <a:rPr lang="en-GB" sz="1800" dirty="0">
                <a:solidFill>
                  <a:srgbClr val="009973"/>
                </a:solidFill>
              </a:rPr>
              <a:t>in region of </a:t>
            </a:r>
            <a:r>
              <a:rPr lang="en-GB" sz="1800" dirty="0" err="1">
                <a:solidFill>
                  <a:srgbClr val="009973"/>
                </a:solidFill>
              </a:rPr>
              <a:t>subthalamic</a:t>
            </a:r>
            <a:r>
              <a:rPr lang="en-GB" sz="1800" dirty="0">
                <a:solidFill>
                  <a:srgbClr val="009973"/>
                </a:solidFill>
              </a:rPr>
              <a:t> </a:t>
            </a:r>
            <a:r>
              <a:rPr lang="en-GB" sz="1800" dirty="0" smtClean="0">
                <a:solidFill>
                  <a:srgbClr val="009973"/>
                </a:solidFill>
              </a:rPr>
              <a:t>nucleus:</a:t>
            </a:r>
          </a:p>
          <a:p>
            <a:r>
              <a:rPr lang="en-GB" sz="1800" dirty="0" smtClean="0">
                <a:solidFill>
                  <a:srgbClr val="009973"/>
                </a:solidFill>
              </a:rPr>
              <a:t>Greater activity in STN when default is rejected in difficult trials</a:t>
            </a:r>
            <a:endParaRPr lang="en-GB" sz="1800" dirty="0">
              <a:solidFill>
                <a:srgbClr val="009973"/>
              </a:solidFill>
            </a:endParaRPr>
          </a:p>
        </p:txBody>
      </p:sp>
      <p:grpSp>
        <p:nvGrpSpPr>
          <p:cNvPr id="21" name="Group 20"/>
          <p:cNvGrpSpPr/>
          <p:nvPr/>
        </p:nvGrpSpPr>
        <p:grpSpPr>
          <a:xfrm>
            <a:off x="607949" y="2251027"/>
            <a:ext cx="3372138" cy="1888451"/>
            <a:chOff x="2002375" y="2562330"/>
            <a:chExt cx="3372138" cy="1888451"/>
          </a:xfrm>
        </p:grpSpPr>
        <p:sp>
          <p:nvSpPr>
            <p:cNvPr id="22" name="Rectangle 48"/>
            <p:cNvSpPr>
              <a:spLocks noChangeArrowheads="1"/>
            </p:cNvSpPr>
            <p:nvPr/>
          </p:nvSpPr>
          <p:spPr bwMode="auto">
            <a:xfrm>
              <a:off x="2561963" y="3132138"/>
              <a:ext cx="1379537" cy="488950"/>
            </a:xfrm>
            <a:prstGeom prst="rect">
              <a:avLst/>
            </a:prstGeom>
            <a:noFill/>
            <a:ln w="9525" algn="ctr">
              <a:solidFill>
                <a:schemeClr val="tx1"/>
              </a:solidFill>
              <a:round/>
              <a:headEnd/>
              <a:tailEnd/>
            </a:ln>
          </p:spPr>
          <p:txBody>
            <a:bodyPr/>
            <a:lstStyle/>
            <a:p>
              <a:endParaRPr lang="en-GB" sz="1600"/>
            </a:p>
          </p:txBody>
        </p:sp>
        <p:sp>
          <p:nvSpPr>
            <p:cNvPr id="23" name="Rectangle 49"/>
            <p:cNvSpPr>
              <a:spLocks noChangeArrowheads="1"/>
            </p:cNvSpPr>
            <p:nvPr/>
          </p:nvSpPr>
          <p:spPr bwMode="auto">
            <a:xfrm>
              <a:off x="3980688" y="3132138"/>
              <a:ext cx="1379537" cy="487362"/>
            </a:xfrm>
            <a:prstGeom prst="rect">
              <a:avLst/>
            </a:prstGeom>
            <a:noFill/>
            <a:ln w="9525" algn="ctr">
              <a:solidFill>
                <a:schemeClr val="tx1"/>
              </a:solidFill>
              <a:round/>
              <a:headEnd/>
              <a:tailEnd/>
            </a:ln>
          </p:spPr>
          <p:txBody>
            <a:bodyPr/>
            <a:lstStyle/>
            <a:p>
              <a:endParaRPr lang="en-GB" sz="1600"/>
            </a:p>
          </p:txBody>
        </p:sp>
        <p:sp>
          <p:nvSpPr>
            <p:cNvPr id="24" name="Rectangle 50"/>
            <p:cNvSpPr>
              <a:spLocks noChangeArrowheads="1"/>
            </p:cNvSpPr>
            <p:nvPr/>
          </p:nvSpPr>
          <p:spPr bwMode="auto">
            <a:xfrm>
              <a:off x="2583688" y="3692525"/>
              <a:ext cx="1379537" cy="488950"/>
            </a:xfrm>
            <a:prstGeom prst="rect">
              <a:avLst/>
            </a:prstGeom>
            <a:noFill/>
            <a:ln w="9525" algn="ctr">
              <a:solidFill>
                <a:schemeClr val="tx1"/>
              </a:solidFill>
              <a:round/>
              <a:headEnd/>
              <a:tailEnd/>
            </a:ln>
          </p:spPr>
          <p:txBody>
            <a:bodyPr/>
            <a:lstStyle/>
            <a:p>
              <a:endParaRPr lang="en-GB" sz="1600"/>
            </a:p>
          </p:txBody>
        </p:sp>
        <p:sp>
          <p:nvSpPr>
            <p:cNvPr id="25" name="Rectangle 51"/>
            <p:cNvSpPr>
              <a:spLocks noChangeArrowheads="1"/>
            </p:cNvSpPr>
            <p:nvPr/>
          </p:nvSpPr>
          <p:spPr bwMode="auto">
            <a:xfrm>
              <a:off x="3994975" y="3687763"/>
              <a:ext cx="1379538" cy="488950"/>
            </a:xfrm>
            <a:prstGeom prst="rect">
              <a:avLst/>
            </a:prstGeom>
            <a:noFill/>
            <a:ln w="9525" algn="ctr">
              <a:solidFill>
                <a:schemeClr val="tx1"/>
              </a:solidFill>
              <a:round/>
              <a:headEnd/>
              <a:tailEnd/>
            </a:ln>
          </p:spPr>
          <p:txBody>
            <a:bodyPr/>
            <a:lstStyle/>
            <a:p>
              <a:endParaRPr lang="en-GB" sz="1600"/>
            </a:p>
          </p:txBody>
        </p:sp>
        <p:sp>
          <p:nvSpPr>
            <p:cNvPr id="26" name="TextBox 69"/>
            <p:cNvSpPr txBox="1">
              <a:spLocks noChangeArrowheads="1"/>
            </p:cNvSpPr>
            <p:nvPr/>
          </p:nvSpPr>
          <p:spPr bwMode="auto">
            <a:xfrm>
              <a:off x="2797508" y="2562330"/>
              <a:ext cx="2396810" cy="584776"/>
            </a:xfrm>
            <a:prstGeom prst="rect">
              <a:avLst/>
            </a:prstGeom>
            <a:noFill/>
            <a:ln w="9525">
              <a:noFill/>
              <a:miter lim="800000"/>
              <a:headEnd/>
              <a:tailEnd/>
            </a:ln>
          </p:spPr>
          <p:txBody>
            <a:bodyPr wrap="none">
              <a:spAutoFit/>
            </a:bodyPr>
            <a:lstStyle/>
            <a:p>
              <a:pPr algn="ctr"/>
              <a:r>
                <a:rPr lang="en-GB" sz="1600" dirty="0">
                  <a:solidFill>
                    <a:srgbClr val="009973"/>
                  </a:solidFill>
                </a:rPr>
                <a:t>Decision</a:t>
              </a:r>
              <a:r>
                <a:rPr lang="en-GB" sz="1600" dirty="0"/>
                <a:t> </a:t>
              </a:r>
            </a:p>
            <a:p>
              <a:pPr algn="ctr"/>
              <a:r>
                <a:rPr lang="en-GB" sz="1600" dirty="0"/>
                <a:t>Accept                Reject</a:t>
              </a:r>
            </a:p>
          </p:txBody>
        </p:sp>
        <p:sp>
          <p:nvSpPr>
            <p:cNvPr id="27" name="TextBox 76"/>
            <p:cNvSpPr txBox="1">
              <a:spLocks noChangeArrowheads="1"/>
            </p:cNvSpPr>
            <p:nvPr/>
          </p:nvSpPr>
          <p:spPr bwMode="auto">
            <a:xfrm rot="16200000">
              <a:off x="1569845" y="3433475"/>
              <a:ext cx="1449836" cy="584776"/>
            </a:xfrm>
            <a:prstGeom prst="rect">
              <a:avLst/>
            </a:prstGeom>
            <a:noFill/>
            <a:ln w="9525">
              <a:noFill/>
              <a:miter lim="800000"/>
              <a:headEnd/>
              <a:tailEnd/>
            </a:ln>
          </p:spPr>
          <p:txBody>
            <a:bodyPr wrap="none">
              <a:spAutoFit/>
            </a:bodyPr>
            <a:lstStyle/>
            <a:p>
              <a:pPr algn="ctr"/>
              <a:r>
                <a:rPr lang="en-GB" sz="1600" dirty="0">
                  <a:solidFill>
                    <a:schemeClr val="accent1">
                      <a:lumMod val="75000"/>
                    </a:schemeClr>
                  </a:solidFill>
                </a:rPr>
                <a:t>Difficulty</a:t>
              </a:r>
            </a:p>
            <a:p>
              <a:pPr algn="ctr"/>
              <a:r>
                <a:rPr lang="en-GB" sz="1600" dirty="0"/>
                <a:t>Low       High</a:t>
              </a:r>
            </a:p>
          </p:txBody>
        </p:sp>
      </p:gr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7"/>
          <p:cNvSpPr>
            <a:spLocks noChangeArrowheads="1"/>
          </p:cNvSpPr>
          <p:nvPr/>
        </p:nvSpPr>
        <p:spPr bwMode="auto">
          <a:xfrm>
            <a:off x="668338" y="447675"/>
            <a:ext cx="8428037" cy="863600"/>
          </a:xfrm>
          <a:prstGeom prst="rect">
            <a:avLst/>
          </a:prstGeom>
          <a:noFill/>
          <a:ln w="9525">
            <a:noFill/>
            <a:miter lim="800000"/>
            <a:headEnd/>
            <a:tailEnd/>
          </a:ln>
        </p:spPr>
        <p:txBody>
          <a:bodyPr anchor="ctr"/>
          <a:lstStyle/>
          <a:p>
            <a:r>
              <a:rPr lang="en-GB" sz="2800" dirty="0" smtClean="0"/>
              <a:t>Overcoming </a:t>
            </a:r>
            <a:r>
              <a:rPr lang="en-GB" sz="2800" dirty="0"/>
              <a:t>status quo bias in the human brain</a:t>
            </a:r>
            <a:r>
              <a:rPr lang="en-GB" sz="2800" dirty="0">
                <a:solidFill>
                  <a:schemeClr val="tx2"/>
                </a:solidFill>
                <a:latin typeface="Arial Unicode MS" pitchFamily="34" charset="-128"/>
                <a:ea typeface="Arial Unicode MS" pitchFamily="34" charset="-128"/>
                <a:cs typeface="Arial Unicode MS" pitchFamily="34" charset="-128"/>
              </a:rPr>
              <a:t> </a:t>
            </a:r>
            <a:r>
              <a:rPr lang="en-GB" sz="2000" i="1" dirty="0">
                <a:solidFill>
                  <a:schemeClr val="tx2"/>
                </a:solidFill>
                <a:latin typeface="Arial Unicode MS" pitchFamily="34" charset="-128"/>
                <a:ea typeface="Arial Unicode MS" pitchFamily="34" charset="-128"/>
                <a:cs typeface="Arial Unicode MS" pitchFamily="34" charset="-128"/>
              </a:rPr>
              <a:t>Fleming et al PNAS 2010</a:t>
            </a:r>
            <a:endParaRPr lang="en-US" sz="2000" i="1" dirty="0">
              <a:solidFill>
                <a:schemeClr val="tx2"/>
              </a:solidFill>
              <a:latin typeface="Arial Unicode MS" pitchFamily="34" charset="-128"/>
              <a:ea typeface="Arial Unicode MS" pitchFamily="34" charset="-128"/>
              <a:cs typeface="Arial Unicode MS" pitchFamily="34" charset="-128"/>
            </a:endParaRPr>
          </a:p>
        </p:txBody>
      </p:sp>
      <p:sp>
        <p:nvSpPr>
          <p:cNvPr id="46083" name="TextBox 21"/>
          <p:cNvSpPr txBox="1">
            <a:spLocks noChangeArrowheads="1"/>
          </p:cNvSpPr>
          <p:nvPr/>
        </p:nvSpPr>
        <p:spPr bwMode="auto">
          <a:xfrm>
            <a:off x="291417" y="1958467"/>
            <a:ext cx="9581613" cy="1200329"/>
          </a:xfrm>
          <a:prstGeom prst="rect">
            <a:avLst/>
          </a:prstGeom>
          <a:noFill/>
          <a:ln w="9525">
            <a:noFill/>
            <a:miter lim="800000"/>
            <a:headEnd/>
            <a:tailEnd/>
          </a:ln>
        </p:spPr>
        <p:txBody>
          <a:bodyPr wrap="square">
            <a:spAutoFit/>
          </a:bodyPr>
          <a:lstStyle/>
          <a:p>
            <a:r>
              <a:rPr lang="en-GB" sz="1800" dirty="0">
                <a:solidFill>
                  <a:srgbClr val="009973"/>
                </a:solidFill>
              </a:rPr>
              <a:t>DCM: “aim was to establish </a:t>
            </a:r>
            <a:r>
              <a:rPr lang="en-GB" sz="1800" dirty="0" smtClean="0">
                <a:solidFill>
                  <a:srgbClr val="009973"/>
                </a:solidFill>
              </a:rPr>
              <a:t>a </a:t>
            </a:r>
            <a:r>
              <a:rPr lang="en-GB" sz="1800" dirty="0">
                <a:solidFill>
                  <a:srgbClr val="009973"/>
                </a:solidFill>
              </a:rPr>
              <a:t>possible </a:t>
            </a:r>
            <a:r>
              <a:rPr lang="en-GB" sz="1800" dirty="0" smtClean="0">
                <a:solidFill>
                  <a:srgbClr val="009973"/>
                </a:solidFill>
              </a:rPr>
              <a:t>mechanistic explanation </a:t>
            </a:r>
            <a:r>
              <a:rPr lang="en-GB" sz="1800" dirty="0">
                <a:solidFill>
                  <a:srgbClr val="009973"/>
                </a:solidFill>
              </a:rPr>
              <a:t>for the interaction effect seen in the STN. </a:t>
            </a:r>
            <a:endParaRPr lang="en-GB" sz="1800" dirty="0" smtClean="0">
              <a:solidFill>
                <a:srgbClr val="009973"/>
              </a:solidFill>
            </a:endParaRPr>
          </a:p>
          <a:p>
            <a:r>
              <a:rPr lang="en-GB" sz="1800" dirty="0">
                <a:solidFill>
                  <a:srgbClr val="009973"/>
                </a:solidFill>
              </a:rPr>
              <a:t>W</a:t>
            </a:r>
            <a:r>
              <a:rPr lang="en-GB" sz="1800" dirty="0" smtClean="0">
                <a:solidFill>
                  <a:srgbClr val="009973"/>
                </a:solidFill>
              </a:rPr>
              <a:t>hether rejecting the default option </a:t>
            </a:r>
            <a:r>
              <a:rPr lang="en-GB" sz="1800" dirty="0">
                <a:solidFill>
                  <a:srgbClr val="009973"/>
                </a:solidFill>
              </a:rPr>
              <a:t>is reflected in </a:t>
            </a:r>
            <a:r>
              <a:rPr lang="en-GB" sz="1800" dirty="0" smtClean="0">
                <a:solidFill>
                  <a:srgbClr val="009973"/>
                </a:solidFill>
              </a:rPr>
              <a:t>a modulation </a:t>
            </a:r>
            <a:r>
              <a:rPr lang="en-GB" sz="1800" dirty="0">
                <a:solidFill>
                  <a:srgbClr val="009973"/>
                </a:solidFill>
              </a:rPr>
              <a:t>of connection </a:t>
            </a:r>
            <a:r>
              <a:rPr lang="en-GB" sz="1800" dirty="0" smtClean="0">
                <a:solidFill>
                  <a:srgbClr val="009973"/>
                </a:solidFill>
              </a:rPr>
              <a:t>strength from </a:t>
            </a:r>
            <a:r>
              <a:rPr lang="en-GB" sz="1800" dirty="0" err="1">
                <a:solidFill>
                  <a:srgbClr val="009973"/>
                </a:solidFill>
              </a:rPr>
              <a:t>rIFC</a:t>
            </a:r>
            <a:r>
              <a:rPr lang="en-GB" sz="1800" dirty="0">
                <a:solidFill>
                  <a:srgbClr val="009973"/>
                </a:solidFill>
              </a:rPr>
              <a:t> to STN, from MFC </a:t>
            </a:r>
            <a:r>
              <a:rPr lang="en-GB" sz="1800" dirty="0" smtClean="0">
                <a:solidFill>
                  <a:srgbClr val="009973"/>
                </a:solidFill>
              </a:rPr>
              <a:t>to STN</a:t>
            </a:r>
            <a:r>
              <a:rPr lang="en-GB" sz="1800" dirty="0">
                <a:solidFill>
                  <a:srgbClr val="009973"/>
                </a:solidFill>
              </a:rPr>
              <a:t>, or both “</a:t>
            </a:r>
            <a:r>
              <a:rPr lang="en-GB" sz="1800" dirty="0" smtClean="0">
                <a:solidFill>
                  <a:srgbClr val="009973"/>
                </a:solidFill>
              </a:rPr>
              <a:t>…</a:t>
            </a:r>
            <a:endParaRPr lang="en-GB" sz="1800" dirty="0">
              <a:solidFill>
                <a:srgbClr val="009973"/>
              </a:solidFill>
            </a:endParaRPr>
          </a:p>
        </p:txBody>
      </p:sp>
      <p:sp>
        <p:nvSpPr>
          <p:cNvPr id="24" name="Oval 23"/>
          <p:cNvSpPr/>
          <p:nvPr/>
        </p:nvSpPr>
        <p:spPr bwMode="auto">
          <a:xfrm>
            <a:off x="1617043" y="4312117"/>
            <a:ext cx="1193534"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dirty="0">
                <a:solidFill>
                  <a:schemeClr val="bg1"/>
                </a:solidFill>
              </a:rPr>
              <a:t>MFC</a:t>
            </a:r>
          </a:p>
        </p:txBody>
      </p:sp>
      <p:sp>
        <p:nvSpPr>
          <p:cNvPr id="25" name="Oval 24"/>
          <p:cNvSpPr/>
          <p:nvPr/>
        </p:nvSpPr>
        <p:spPr bwMode="auto">
          <a:xfrm>
            <a:off x="2914850" y="4974657"/>
            <a:ext cx="1137385"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dirty="0" err="1">
                <a:solidFill>
                  <a:schemeClr val="bg1"/>
                </a:solidFill>
              </a:rPr>
              <a:t>rIFC</a:t>
            </a:r>
            <a:endParaRPr lang="en-GB" dirty="0">
              <a:solidFill>
                <a:schemeClr val="bg1"/>
              </a:solidFill>
            </a:endParaRPr>
          </a:p>
        </p:txBody>
      </p:sp>
      <p:sp>
        <p:nvSpPr>
          <p:cNvPr id="26" name="Oval 25"/>
          <p:cNvSpPr/>
          <p:nvPr/>
        </p:nvSpPr>
        <p:spPr bwMode="auto">
          <a:xfrm>
            <a:off x="1777465" y="5704572"/>
            <a:ext cx="1148614" cy="606392"/>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dirty="0">
                <a:solidFill>
                  <a:schemeClr val="bg1"/>
                </a:solidFill>
              </a:rPr>
              <a:t>STN</a:t>
            </a:r>
          </a:p>
        </p:txBody>
      </p:sp>
      <p:cxnSp>
        <p:nvCxnSpPr>
          <p:cNvPr id="46093" name="Straight Arrow Connector 27"/>
          <p:cNvCxnSpPr>
            <a:cxnSpLocks noChangeShapeType="1"/>
          </p:cNvCxnSpPr>
          <p:nvPr/>
        </p:nvCxnSpPr>
        <p:spPr bwMode="auto">
          <a:xfrm rot="5400000">
            <a:off x="1702594" y="5255419"/>
            <a:ext cx="665163" cy="9525"/>
          </a:xfrm>
          <a:prstGeom prst="straightConnector1">
            <a:avLst/>
          </a:prstGeom>
          <a:noFill/>
          <a:ln w="25400" algn="ctr">
            <a:solidFill>
              <a:schemeClr val="tx1"/>
            </a:solidFill>
            <a:round/>
            <a:headEnd/>
            <a:tailEnd type="arrow" w="med" len="med"/>
          </a:ln>
        </p:spPr>
      </p:cxnSp>
      <p:cxnSp>
        <p:nvCxnSpPr>
          <p:cNvPr id="46094" name="Straight Arrow Connector 28"/>
          <p:cNvCxnSpPr>
            <a:cxnSpLocks noChangeShapeType="1"/>
          </p:cNvCxnSpPr>
          <p:nvPr/>
        </p:nvCxnSpPr>
        <p:spPr bwMode="auto">
          <a:xfrm rot="5400000" flipH="1" flipV="1">
            <a:off x="1915319" y="5217319"/>
            <a:ext cx="500062" cy="19050"/>
          </a:xfrm>
          <a:prstGeom prst="straightConnector1">
            <a:avLst/>
          </a:prstGeom>
          <a:noFill/>
          <a:ln w="25400" algn="ctr">
            <a:solidFill>
              <a:schemeClr val="tx1"/>
            </a:solidFill>
            <a:round/>
            <a:headEnd/>
            <a:tailEnd type="arrow" w="med" len="med"/>
          </a:ln>
        </p:spPr>
      </p:cxnSp>
      <p:cxnSp>
        <p:nvCxnSpPr>
          <p:cNvPr id="46095" name="Straight Arrow Connector 32"/>
          <p:cNvCxnSpPr>
            <a:cxnSpLocks noChangeShapeType="1"/>
          </p:cNvCxnSpPr>
          <p:nvPr/>
        </p:nvCxnSpPr>
        <p:spPr bwMode="auto">
          <a:xfrm rot="5400000" flipH="1" flipV="1">
            <a:off x="2636838" y="5380038"/>
            <a:ext cx="241300" cy="241300"/>
          </a:xfrm>
          <a:prstGeom prst="straightConnector1">
            <a:avLst/>
          </a:prstGeom>
          <a:noFill/>
          <a:ln w="25400" algn="ctr">
            <a:solidFill>
              <a:schemeClr val="tx1"/>
            </a:solidFill>
            <a:round/>
            <a:headEnd/>
            <a:tailEnd type="arrow" w="med" len="med"/>
          </a:ln>
        </p:spPr>
      </p:cxnSp>
      <p:cxnSp>
        <p:nvCxnSpPr>
          <p:cNvPr id="46096" name="Straight Arrow Connector 35"/>
          <p:cNvCxnSpPr>
            <a:cxnSpLocks noChangeShapeType="1"/>
          </p:cNvCxnSpPr>
          <p:nvPr/>
        </p:nvCxnSpPr>
        <p:spPr bwMode="auto">
          <a:xfrm rot="10800000" flipV="1">
            <a:off x="2733675" y="5419725"/>
            <a:ext cx="279400" cy="249238"/>
          </a:xfrm>
          <a:prstGeom prst="straightConnector1">
            <a:avLst/>
          </a:prstGeom>
          <a:noFill/>
          <a:ln w="25400" algn="ctr">
            <a:solidFill>
              <a:schemeClr val="tx1"/>
            </a:solidFill>
            <a:round/>
            <a:headEnd/>
            <a:tailEnd type="arrow" w="med" len="med"/>
          </a:ln>
        </p:spPr>
      </p:cxnSp>
      <p:cxnSp>
        <p:nvCxnSpPr>
          <p:cNvPr id="46097" name="Straight Arrow Connector 41"/>
          <p:cNvCxnSpPr>
            <a:cxnSpLocks noChangeShapeType="1"/>
          </p:cNvCxnSpPr>
          <p:nvPr/>
        </p:nvCxnSpPr>
        <p:spPr bwMode="auto">
          <a:xfrm>
            <a:off x="2808288" y="4714875"/>
            <a:ext cx="339725" cy="261938"/>
          </a:xfrm>
          <a:prstGeom prst="straightConnector1">
            <a:avLst/>
          </a:prstGeom>
          <a:noFill/>
          <a:ln w="25400" algn="ctr">
            <a:solidFill>
              <a:schemeClr val="tx1"/>
            </a:solidFill>
            <a:round/>
            <a:headEnd/>
            <a:tailEnd type="arrow" w="med" len="med"/>
          </a:ln>
        </p:spPr>
      </p:cxnSp>
      <p:cxnSp>
        <p:nvCxnSpPr>
          <p:cNvPr id="46098" name="Straight Arrow Connector 42"/>
          <p:cNvCxnSpPr>
            <a:cxnSpLocks noChangeShapeType="1"/>
          </p:cNvCxnSpPr>
          <p:nvPr/>
        </p:nvCxnSpPr>
        <p:spPr bwMode="auto">
          <a:xfrm rot="10800000">
            <a:off x="2733675" y="4783138"/>
            <a:ext cx="288925" cy="241300"/>
          </a:xfrm>
          <a:prstGeom prst="straightConnector1">
            <a:avLst/>
          </a:prstGeom>
          <a:noFill/>
          <a:ln w="25400" algn="ctr">
            <a:solidFill>
              <a:schemeClr val="tx1"/>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7"/>
          <p:cNvSpPr>
            <a:spLocks noChangeArrowheads="1"/>
          </p:cNvSpPr>
          <p:nvPr/>
        </p:nvSpPr>
        <p:spPr bwMode="auto">
          <a:xfrm>
            <a:off x="668338" y="447675"/>
            <a:ext cx="8428037" cy="863600"/>
          </a:xfrm>
          <a:prstGeom prst="rect">
            <a:avLst/>
          </a:prstGeom>
          <a:noFill/>
          <a:ln w="9525">
            <a:noFill/>
            <a:miter lim="800000"/>
            <a:headEnd/>
            <a:tailEnd/>
          </a:ln>
        </p:spPr>
        <p:txBody>
          <a:bodyPr anchor="ctr"/>
          <a:lstStyle/>
          <a:p>
            <a:r>
              <a:rPr lang="en-GB" sz="2800" dirty="0" smtClean="0"/>
              <a:t>Overcoming </a:t>
            </a:r>
            <a:r>
              <a:rPr lang="en-GB" sz="2800" dirty="0"/>
              <a:t>status quo bias in the human brain</a:t>
            </a:r>
            <a:r>
              <a:rPr lang="en-GB" sz="2800" dirty="0">
                <a:solidFill>
                  <a:schemeClr val="tx2"/>
                </a:solidFill>
                <a:latin typeface="Arial Unicode MS" pitchFamily="34" charset="-128"/>
                <a:ea typeface="Arial Unicode MS" pitchFamily="34" charset="-128"/>
                <a:cs typeface="Arial Unicode MS" pitchFamily="34" charset="-128"/>
              </a:rPr>
              <a:t> </a:t>
            </a:r>
            <a:r>
              <a:rPr lang="en-GB" sz="2000" i="1" dirty="0">
                <a:solidFill>
                  <a:schemeClr val="tx2"/>
                </a:solidFill>
                <a:latin typeface="Arial Unicode MS" pitchFamily="34" charset="-128"/>
                <a:ea typeface="Arial Unicode MS" pitchFamily="34" charset="-128"/>
                <a:cs typeface="Arial Unicode MS" pitchFamily="34" charset="-128"/>
              </a:rPr>
              <a:t>Fleming et al PNAS 2010</a:t>
            </a:r>
            <a:endParaRPr lang="en-US" sz="2000" i="1" dirty="0">
              <a:solidFill>
                <a:schemeClr val="tx2"/>
              </a:solidFill>
              <a:latin typeface="Arial Unicode MS" pitchFamily="34" charset="-128"/>
              <a:ea typeface="Arial Unicode MS" pitchFamily="34" charset="-128"/>
              <a:cs typeface="Arial Unicode MS" pitchFamily="34" charset="-128"/>
            </a:endParaRPr>
          </a:p>
        </p:txBody>
      </p:sp>
      <p:grpSp>
        <p:nvGrpSpPr>
          <p:cNvPr id="2" name="Group 64"/>
          <p:cNvGrpSpPr>
            <a:grpSpLocks/>
          </p:cNvGrpSpPr>
          <p:nvPr/>
        </p:nvGrpSpPr>
        <p:grpSpPr bwMode="auto">
          <a:xfrm>
            <a:off x="327025" y="1838325"/>
            <a:ext cx="2117725" cy="1501775"/>
            <a:chOff x="0" y="2926080"/>
            <a:chExt cx="2897203" cy="2624488"/>
          </a:xfrm>
        </p:grpSpPr>
        <p:sp>
          <p:nvSpPr>
            <p:cNvPr id="24" name="Oval 23"/>
            <p:cNvSpPr/>
            <p:nvPr/>
          </p:nvSpPr>
          <p:spPr bwMode="auto">
            <a:xfrm>
              <a:off x="462011" y="3551721"/>
              <a:ext cx="1193534"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25" name="Oval 24"/>
            <p:cNvSpPr/>
            <p:nvPr/>
          </p:nvSpPr>
          <p:spPr bwMode="auto">
            <a:xfrm>
              <a:off x="1759818" y="4214261"/>
              <a:ext cx="1137385"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26" name="Oval 25"/>
            <p:cNvSpPr/>
            <p:nvPr/>
          </p:nvSpPr>
          <p:spPr bwMode="auto">
            <a:xfrm>
              <a:off x="622433" y="4944176"/>
              <a:ext cx="1148614" cy="606392"/>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286" name="Straight Arrow Connector 27"/>
            <p:cNvCxnSpPr>
              <a:cxnSpLocks noChangeShapeType="1"/>
            </p:cNvCxnSpPr>
            <p:nvPr/>
          </p:nvCxnSpPr>
          <p:spPr bwMode="auto">
            <a:xfrm rot="5400000">
              <a:off x="548641" y="4494998"/>
              <a:ext cx="664143" cy="9625"/>
            </a:xfrm>
            <a:prstGeom prst="straightConnector1">
              <a:avLst/>
            </a:prstGeom>
            <a:noFill/>
            <a:ln w="25400" algn="ctr">
              <a:solidFill>
                <a:schemeClr val="tx1"/>
              </a:solidFill>
              <a:round/>
              <a:headEnd/>
              <a:tailEnd type="arrow" w="med" len="med"/>
            </a:ln>
          </p:spPr>
        </p:cxnSp>
        <p:cxnSp>
          <p:nvCxnSpPr>
            <p:cNvPr id="47287" name="Straight Arrow Connector 28"/>
            <p:cNvCxnSpPr>
              <a:cxnSpLocks noChangeShapeType="1"/>
            </p:cNvCxnSpPr>
            <p:nvPr/>
          </p:nvCxnSpPr>
          <p:spPr bwMode="auto">
            <a:xfrm rot="5400000" flipH="1" flipV="1">
              <a:off x="760396" y="4456498"/>
              <a:ext cx="500513" cy="19251"/>
            </a:xfrm>
            <a:prstGeom prst="straightConnector1">
              <a:avLst/>
            </a:prstGeom>
            <a:noFill/>
            <a:ln w="25400" algn="ctr">
              <a:solidFill>
                <a:schemeClr val="tx1"/>
              </a:solidFill>
              <a:round/>
              <a:headEnd/>
              <a:tailEnd type="arrow" w="med" len="med"/>
            </a:ln>
          </p:spPr>
        </p:cxnSp>
        <p:cxnSp>
          <p:nvCxnSpPr>
            <p:cNvPr id="47288" name="Straight Arrow Connector 32"/>
            <p:cNvCxnSpPr>
              <a:cxnSpLocks noChangeShapeType="1"/>
            </p:cNvCxnSpPr>
            <p:nvPr/>
          </p:nvCxnSpPr>
          <p:spPr bwMode="auto">
            <a:xfrm rot="5400000" flipH="1" flipV="1">
              <a:off x="1482290" y="4620126"/>
              <a:ext cx="240632" cy="240632"/>
            </a:xfrm>
            <a:prstGeom prst="straightConnector1">
              <a:avLst/>
            </a:prstGeom>
            <a:noFill/>
            <a:ln w="25400" algn="ctr">
              <a:solidFill>
                <a:schemeClr val="tx1"/>
              </a:solidFill>
              <a:round/>
              <a:headEnd/>
              <a:tailEnd type="arrow" w="med" len="med"/>
            </a:ln>
          </p:spPr>
        </p:cxnSp>
        <p:cxnSp>
          <p:nvCxnSpPr>
            <p:cNvPr id="47289" name="Straight Arrow Connector 35"/>
            <p:cNvCxnSpPr>
              <a:cxnSpLocks noChangeShapeType="1"/>
            </p:cNvCxnSpPr>
            <p:nvPr/>
          </p:nvCxnSpPr>
          <p:spPr bwMode="auto">
            <a:xfrm rot="10800000" flipV="1">
              <a:off x="1578543" y="4658626"/>
              <a:ext cx="279134" cy="250257"/>
            </a:xfrm>
            <a:prstGeom prst="straightConnector1">
              <a:avLst/>
            </a:prstGeom>
            <a:noFill/>
            <a:ln w="25400" algn="ctr">
              <a:solidFill>
                <a:schemeClr val="tx1"/>
              </a:solidFill>
              <a:round/>
              <a:headEnd/>
              <a:tailEnd type="arrow" w="med" len="med"/>
            </a:ln>
          </p:spPr>
        </p:cxnSp>
        <p:cxnSp>
          <p:nvCxnSpPr>
            <p:cNvPr id="47290" name="Straight Arrow Connector 41"/>
            <p:cNvCxnSpPr>
              <a:cxnSpLocks noChangeShapeType="1"/>
            </p:cNvCxnSpPr>
            <p:nvPr/>
          </p:nvCxnSpPr>
          <p:spPr bwMode="auto">
            <a:xfrm>
              <a:off x="1653940" y="3954378"/>
              <a:ext cx="338489" cy="261487"/>
            </a:xfrm>
            <a:prstGeom prst="straightConnector1">
              <a:avLst/>
            </a:prstGeom>
            <a:noFill/>
            <a:ln w="25400" algn="ctr">
              <a:solidFill>
                <a:schemeClr val="tx1"/>
              </a:solidFill>
              <a:round/>
              <a:headEnd/>
              <a:tailEnd type="arrow" w="med" len="med"/>
            </a:ln>
          </p:spPr>
        </p:cxnSp>
        <p:cxnSp>
          <p:nvCxnSpPr>
            <p:cNvPr id="47291" name="Straight Arrow Connector 42"/>
            <p:cNvCxnSpPr>
              <a:cxnSpLocks noChangeShapeType="1"/>
            </p:cNvCxnSpPr>
            <p:nvPr/>
          </p:nvCxnSpPr>
          <p:spPr bwMode="auto">
            <a:xfrm rot="10800000">
              <a:off x="1578545" y="4023363"/>
              <a:ext cx="288756" cy="240629"/>
            </a:xfrm>
            <a:prstGeom prst="straightConnector1">
              <a:avLst/>
            </a:prstGeom>
            <a:noFill/>
            <a:ln w="25400" algn="ctr">
              <a:solidFill>
                <a:schemeClr val="tx1"/>
              </a:solidFill>
              <a:round/>
              <a:headEnd/>
              <a:tailEnd type="arrow" w="med" len="med"/>
            </a:ln>
          </p:spPr>
        </p:cxnSp>
        <p:cxnSp>
          <p:nvCxnSpPr>
            <p:cNvPr id="47292" name="Straight Arrow Connector 13"/>
            <p:cNvCxnSpPr>
              <a:cxnSpLocks noChangeShapeType="1"/>
              <a:stCxn id="47293" idx="1"/>
            </p:cNvCxnSpPr>
            <p:nvPr/>
          </p:nvCxnSpPr>
          <p:spPr bwMode="auto">
            <a:xfrm rot="10800000" flipV="1">
              <a:off x="1232034" y="3148093"/>
              <a:ext cx="259881" cy="288126"/>
            </a:xfrm>
            <a:prstGeom prst="straightConnector1">
              <a:avLst/>
            </a:prstGeom>
            <a:noFill/>
            <a:ln w="25400" algn="ctr">
              <a:solidFill>
                <a:srgbClr val="FF0000"/>
              </a:solidFill>
              <a:round/>
              <a:headEnd/>
              <a:tailEnd type="arrow" w="med" len="med"/>
            </a:ln>
          </p:spPr>
        </p:cxnSp>
        <p:sp>
          <p:nvSpPr>
            <p:cNvPr id="47293" name="TextBox 14"/>
            <p:cNvSpPr txBox="1">
              <a:spLocks noChangeArrowheads="1"/>
            </p:cNvSpPr>
            <p:nvPr/>
          </p:nvSpPr>
          <p:spPr bwMode="auto">
            <a:xfrm>
              <a:off x="1491916" y="2926080"/>
              <a:ext cx="1111824" cy="444024"/>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294" name="Straight Arrow Connector 50"/>
            <p:cNvCxnSpPr>
              <a:cxnSpLocks noChangeShapeType="1"/>
            </p:cNvCxnSpPr>
            <p:nvPr/>
          </p:nvCxnSpPr>
          <p:spPr bwMode="auto">
            <a:xfrm>
              <a:off x="240632" y="4475747"/>
              <a:ext cx="654517" cy="38501"/>
            </a:xfrm>
            <a:prstGeom prst="straightConnector1">
              <a:avLst/>
            </a:prstGeom>
            <a:noFill/>
            <a:ln w="25400" algn="ctr">
              <a:solidFill>
                <a:srgbClr val="FF0000"/>
              </a:solidFill>
              <a:round/>
              <a:headEnd/>
              <a:tailEnd type="oval" w="med" len="med"/>
            </a:ln>
          </p:spPr>
        </p:cxnSp>
        <p:sp>
          <p:nvSpPr>
            <p:cNvPr id="47295" name="TextBox 56"/>
            <p:cNvSpPr txBox="1">
              <a:spLocks noChangeArrowheads="1"/>
            </p:cNvSpPr>
            <p:nvPr/>
          </p:nvSpPr>
          <p:spPr bwMode="auto">
            <a:xfrm>
              <a:off x="0" y="4543124"/>
              <a:ext cx="845226" cy="444024"/>
            </a:xfrm>
            <a:prstGeom prst="rect">
              <a:avLst/>
            </a:prstGeom>
            <a:noFill/>
            <a:ln w="9525">
              <a:noFill/>
              <a:miter lim="800000"/>
              <a:headEnd/>
              <a:tailEnd/>
            </a:ln>
          </p:spPr>
          <p:txBody>
            <a:bodyPr wrap="none">
              <a:spAutoFit/>
            </a:bodyPr>
            <a:lstStyle/>
            <a:p>
              <a:r>
                <a:rPr lang="en-GB" sz="1400">
                  <a:solidFill>
                    <a:srgbClr val="FF0000"/>
                  </a:solidFill>
                </a:rPr>
                <a:t>Reject</a:t>
              </a:r>
            </a:p>
          </p:txBody>
        </p:sp>
      </p:grpSp>
      <p:grpSp>
        <p:nvGrpSpPr>
          <p:cNvPr id="3" name="Group 65"/>
          <p:cNvGrpSpPr>
            <a:grpSpLocks/>
          </p:cNvGrpSpPr>
          <p:nvPr/>
        </p:nvGrpSpPr>
        <p:grpSpPr bwMode="auto">
          <a:xfrm>
            <a:off x="3559175" y="2058988"/>
            <a:ext cx="2940050" cy="1223962"/>
            <a:chOff x="2760846" y="3578993"/>
            <a:chExt cx="3724284" cy="1998847"/>
          </a:xfrm>
        </p:grpSpPr>
        <p:sp>
          <p:nvSpPr>
            <p:cNvPr id="17" name="Oval 16"/>
            <p:cNvSpPr/>
            <p:nvPr/>
          </p:nvSpPr>
          <p:spPr bwMode="auto">
            <a:xfrm>
              <a:off x="3251733" y="3578993"/>
              <a:ext cx="1193534"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18" name="Oval 17"/>
            <p:cNvSpPr/>
            <p:nvPr/>
          </p:nvSpPr>
          <p:spPr bwMode="auto">
            <a:xfrm>
              <a:off x="4549540" y="4241533"/>
              <a:ext cx="1137385"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19" name="Oval 18"/>
            <p:cNvSpPr/>
            <p:nvPr/>
          </p:nvSpPr>
          <p:spPr bwMode="auto">
            <a:xfrm>
              <a:off x="3412155" y="4971448"/>
              <a:ext cx="1148614" cy="606392"/>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267" name="Straight Arrow Connector 20"/>
            <p:cNvCxnSpPr>
              <a:cxnSpLocks noChangeShapeType="1"/>
            </p:cNvCxnSpPr>
            <p:nvPr/>
          </p:nvCxnSpPr>
          <p:spPr bwMode="auto">
            <a:xfrm rot="5400000" flipH="1" flipV="1">
              <a:off x="3550118" y="4483770"/>
              <a:ext cx="500513" cy="19251"/>
            </a:xfrm>
            <a:prstGeom prst="straightConnector1">
              <a:avLst/>
            </a:prstGeom>
            <a:noFill/>
            <a:ln w="25400" algn="ctr">
              <a:solidFill>
                <a:schemeClr val="tx1"/>
              </a:solidFill>
              <a:round/>
              <a:headEnd/>
              <a:tailEnd type="arrow" w="med" len="med"/>
            </a:ln>
          </p:spPr>
        </p:cxnSp>
        <p:cxnSp>
          <p:nvCxnSpPr>
            <p:cNvPr id="47268" name="Straight Arrow Connector 22"/>
            <p:cNvCxnSpPr>
              <a:cxnSpLocks noChangeShapeType="1"/>
            </p:cNvCxnSpPr>
            <p:nvPr/>
          </p:nvCxnSpPr>
          <p:spPr bwMode="auto">
            <a:xfrm rot="5400000" flipH="1" flipV="1">
              <a:off x="4272012" y="4647398"/>
              <a:ext cx="240632" cy="240632"/>
            </a:xfrm>
            <a:prstGeom prst="straightConnector1">
              <a:avLst/>
            </a:prstGeom>
            <a:noFill/>
            <a:ln w="25400" algn="ctr">
              <a:solidFill>
                <a:schemeClr val="tx1"/>
              </a:solidFill>
              <a:round/>
              <a:headEnd/>
              <a:tailEnd type="arrow" w="med" len="med"/>
            </a:ln>
          </p:spPr>
        </p:cxnSp>
        <p:cxnSp>
          <p:nvCxnSpPr>
            <p:cNvPr id="47269" name="Straight Arrow Connector 26"/>
            <p:cNvCxnSpPr>
              <a:cxnSpLocks noChangeShapeType="1"/>
            </p:cNvCxnSpPr>
            <p:nvPr/>
          </p:nvCxnSpPr>
          <p:spPr bwMode="auto">
            <a:xfrm rot="10800000" flipV="1">
              <a:off x="4368265" y="4685898"/>
              <a:ext cx="279134" cy="250257"/>
            </a:xfrm>
            <a:prstGeom prst="straightConnector1">
              <a:avLst/>
            </a:prstGeom>
            <a:noFill/>
            <a:ln w="25400" algn="ctr">
              <a:solidFill>
                <a:schemeClr val="tx1"/>
              </a:solidFill>
              <a:round/>
              <a:headEnd/>
              <a:tailEnd type="arrow" w="med" len="med"/>
            </a:ln>
          </p:spPr>
        </p:cxnSp>
        <p:cxnSp>
          <p:nvCxnSpPr>
            <p:cNvPr id="47270" name="Straight Arrow Connector 29"/>
            <p:cNvCxnSpPr>
              <a:cxnSpLocks noChangeShapeType="1"/>
            </p:cNvCxnSpPr>
            <p:nvPr/>
          </p:nvCxnSpPr>
          <p:spPr bwMode="auto">
            <a:xfrm>
              <a:off x="4443662" y="3981650"/>
              <a:ext cx="338489" cy="261487"/>
            </a:xfrm>
            <a:prstGeom prst="straightConnector1">
              <a:avLst/>
            </a:prstGeom>
            <a:noFill/>
            <a:ln w="25400" algn="ctr">
              <a:solidFill>
                <a:schemeClr val="tx1"/>
              </a:solidFill>
              <a:round/>
              <a:headEnd/>
              <a:tailEnd type="arrow" w="med" len="med"/>
            </a:ln>
          </p:spPr>
        </p:cxnSp>
        <p:cxnSp>
          <p:nvCxnSpPr>
            <p:cNvPr id="47271" name="Straight Arrow Connector 30"/>
            <p:cNvCxnSpPr>
              <a:cxnSpLocks noChangeShapeType="1"/>
            </p:cNvCxnSpPr>
            <p:nvPr/>
          </p:nvCxnSpPr>
          <p:spPr bwMode="auto">
            <a:xfrm rot="10800000">
              <a:off x="4368267" y="4050635"/>
              <a:ext cx="288756" cy="240629"/>
            </a:xfrm>
            <a:prstGeom prst="straightConnector1">
              <a:avLst/>
            </a:prstGeom>
            <a:noFill/>
            <a:ln w="25400" algn="ctr">
              <a:solidFill>
                <a:schemeClr val="tx1"/>
              </a:solidFill>
              <a:round/>
              <a:headEnd/>
              <a:tailEnd type="arrow" w="med" len="med"/>
            </a:ln>
          </p:spPr>
        </p:cxnSp>
        <p:cxnSp>
          <p:nvCxnSpPr>
            <p:cNvPr id="47272" name="Straight Arrow Connector 31"/>
            <p:cNvCxnSpPr>
              <a:cxnSpLocks noChangeShapeType="1"/>
            </p:cNvCxnSpPr>
            <p:nvPr/>
          </p:nvCxnSpPr>
          <p:spPr bwMode="auto">
            <a:xfrm rot="10800000" flipV="1">
              <a:off x="5215289" y="3873399"/>
              <a:ext cx="259883" cy="340862"/>
            </a:xfrm>
            <a:prstGeom prst="straightConnector1">
              <a:avLst/>
            </a:prstGeom>
            <a:noFill/>
            <a:ln w="25400" algn="ctr">
              <a:solidFill>
                <a:srgbClr val="FF0000"/>
              </a:solidFill>
              <a:round/>
              <a:headEnd/>
              <a:tailEnd type="arrow" w="med" len="med"/>
            </a:ln>
          </p:spPr>
        </p:cxnSp>
        <p:sp>
          <p:nvSpPr>
            <p:cNvPr id="47273" name="TextBox 33"/>
            <p:cNvSpPr txBox="1">
              <a:spLocks noChangeArrowheads="1"/>
            </p:cNvSpPr>
            <p:nvPr/>
          </p:nvSpPr>
          <p:spPr bwMode="auto">
            <a:xfrm>
              <a:off x="5282666" y="3607870"/>
              <a:ext cx="1202464" cy="502608"/>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274" name="Straight Arrow Connector 58"/>
            <p:cNvCxnSpPr>
              <a:cxnSpLocks noChangeShapeType="1"/>
            </p:cNvCxnSpPr>
            <p:nvPr/>
          </p:nvCxnSpPr>
          <p:spPr bwMode="auto">
            <a:xfrm rot="5400000">
              <a:off x="3309487" y="4541520"/>
              <a:ext cx="664143" cy="9625"/>
            </a:xfrm>
            <a:prstGeom prst="straightConnector1">
              <a:avLst/>
            </a:prstGeom>
            <a:noFill/>
            <a:ln w="25400" algn="ctr">
              <a:solidFill>
                <a:schemeClr val="tx1"/>
              </a:solidFill>
              <a:round/>
              <a:headEnd/>
              <a:tailEnd type="arrow" w="med" len="med"/>
            </a:ln>
          </p:spPr>
        </p:cxnSp>
        <p:cxnSp>
          <p:nvCxnSpPr>
            <p:cNvPr id="47275" name="Straight Arrow Connector 59"/>
            <p:cNvCxnSpPr>
              <a:cxnSpLocks noChangeShapeType="1"/>
            </p:cNvCxnSpPr>
            <p:nvPr/>
          </p:nvCxnSpPr>
          <p:spPr bwMode="auto">
            <a:xfrm>
              <a:off x="3001478" y="4522269"/>
              <a:ext cx="654517" cy="38501"/>
            </a:xfrm>
            <a:prstGeom prst="straightConnector1">
              <a:avLst/>
            </a:prstGeom>
            <a:noFill/>
            <a:ln w="25400" algn="ctr">
              <a:solidFill>
                <a:srgbClr val="FF0000"/>
              </a:solidFill>
              <a:round/>
              <a:headEnd/>
              <a:tailEnd type="oval" w="med" len="med"/>
            </a:ln>
          </p:spPr>
        </p:cxnSp>
        <p:sp>
          <p:nvSpPr>
            <p:cNvPr id="47276" name="TextBox 60"/>
            <p:cNvSpPr txBox="1">
              <a:spLocks noChangeArrowheads="1"/>
            </p:cNvSpPr>
            <p:nvPr/>
          </p:nvSpPr>
          <p:spPr bwMode="auto">
            <a:xfrm>
              <a:off x="2760846" y="4589646"/>
              <a:ext cx="914132" cy="502608"/>
            </a:xfrm>
            <a:prstGeom prst="rect">
              <a:avLst/>
            </a:prstGeom>
            <a:noFill/>
            <a:ln w="9525">
              <a:noFill/>
              <a:miter lim="800000"/>
              <a:headEnd/>
              <a:tailEnd/>
            </a:ln>
          </p:spPr>
          <p:txBody>
            <a:bodyPr wrap="none">
              <a:spAutoFit/>
            </a:bodyPr>
            <a:lstStyle/>
            <a:p>
              <a:r>
                <a:rPr lang="en-GB" sz="1400">
                  <a:solidFill>
                    <a:srgbClr val="FF0000"/>
                  </a:solidFill>
                </a:rPr>
                <a:t>Reject</a:t>
              </a:r>
            </a:p>
          </p:txBody>
        </p:sp>
      </p:grpSp>
      <p:grpSp>
        <p:nvGrpSpPr>
          <p:cNvPr id="4" name="Group 66"/>
          <p:cNvGrpSpPr>
            <a:grpSpLocks/>
          </p:cNvGrpSpPr>
          <p:nvPr/>
        </p:nvGrpSpPr>
        <p:grpSpPr bwMode="auto">
          <a:xfrm>
            <a:off x="7237413" y="1679575"/>
            <a:ext cx="2800350" cy="1622425"/>
            <a:chOff x="6349465" y="2988645"/>
            <a:chExt cx="3808902" cy="2577966"/>
          </a:xfrm>
        </p:grpSpPr>
        <p:sp>
          <p:nvSpPr>
            <p:cNvPr id="38" name="Oval 37"/>
            <p:cNvSpPr/>
            <p:nvPr/>
          </p:nvSpPr>
          <p:spPr bwMode="auto">
            <a:xfrm>
              <a:off x="6888478" y="3567764"/>
              <a:ext cx="1193534"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39" name="Oval 38"/>
            <p:cNvSpPr/>
            <p:nvPr/>
          </p:nvSpPr>
          <p:spPr bwMode="auto">
            <a:xfrm>
              <a:off x="8186285" y="4230304"/>
              <a:ext cx="1137385"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40" name="Oval 39"/>
            <p:cNvSpPr/>
            <p:nvPr/>
          </p:nvSpPr>
          <p:spPr bwMode="auto">
            <a:xfrm>
              <a:off x="7048900" y="4960219"/>
              <a:ext cx="1148614" cy="606392"/>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246" name="Straight Arrow Connector 43"/>
            <p:cNvCxnSpPr>
              <a:cxnSpLocks noChangeShapeType="1"/>
            </p:cNvCxnSpPr>
            <p:nvPr/>
          </p:nvCxnSpPr>
          <p:spPr bwMode="auto">
            <a:xfrm rot="5400000" flipH="1" flipV="1">
              <a:off x="7186863" y="4472541"/>
              <a:ext cx="500513" cy="19251"/>
            </a:xfrm>
            <a:prstGeom prst="straightConnector1">
              <a:avLst/>
            </a:prstGeom>
            <a:noFill/>
            <a:ln w="25400" algn="ctr">
              <a:solidFill>
                <a:schemeClr val="tx1"/>
              </a:solidFill>
              <a:round/>
              <a:headEnd/>
              <a:tailEnd type="arrow" w="med" len="med"/>
            </a:ln>
          </p:spPr>
        </p:cxnSp>
        <p:cxnSp>
          <p:nvCxnSpPr>
            <p:cNvPr id="47247" name="Straight Arrow Connector 44"/>
            <p:cNvCxnSpPr>
              <a:cxnSpLocks noChangeShapeType="1"/>
            </p:cNvCxnSpPr>
            <p:nvPr/>
          </p:nvCxnSpPr>
          <p:spPr bwMode="auto">
            <a:xfrm rot="5400000" flipH="1" flipV="1">
              <a:off x="7908757" y="4636169"/>
              <a:ext cx="240632" cy="240632"/>
            </a:xfrm>
            <a:prstGeom prst="straightConnector1">
              <a:avLst/>
            </a:prstGeom>
            <a:noFill/>
            <a:ln w="25400" algn="ctr">
              <a:solidFill>
                <a:schemeClr val="tx1"/>
              </a:solidFill>
              <a:round/>
              <a:headEnd/>
              <a:tailEnd type="arrow" w="med" len="med"/>
            </a:ln>
          </p:spPr>
        </p:cxnSp>
        <p:cxnSp>
          <p:nvCxnSpPr>
            <p:cNvPr id="47248" name="Straight Arrow Connector 45"/>
            <p:cNvCxnSpPr>
              <a:cxnSpLocks noChangeShapeType="1"/>
            </p:cNvCxnSpPr>
            <p:nvPr/>
          </p:nvCxnSpPr>
          <p:spPr bwMode="auto">
            <a:xfrm rot="10800000" flipV="1">
              <a:off x="8005010" y="4674669"/>
              <a:ext cx="279134" cy="250257"/>
            </a:xfrm>
            <a:prstGeom prst="straightConnector1">
              <a:avLst/>
            </a:prstGeom>
            <a:noFill/>
            <a:ln w="25400" algn="ctr">
              <a:solidFill>
                <a:schemeClr val="tx1"/>
              </a:solidFill>
              <a:round/>
              <a:headEnd/>
              <a:tailEnd type="arrow" w="med" len="med"/>
            </a:ln>
          </p:spPr>
        </p:cxnSp>
        <p:cxnSp>
          <p:nvCxnSpPr>
            <p:cNvPr id="47249" name="Straight Arrow Connector 46"/>
            <p:cNvCxnSpPr>
              <a:cxnSpLocks noChangeShapeType="1"/>
            </p:cNvCxnSpPr>
            <p:nvPr/>
          </p:nvCxnSpPr>
          <p:spPr bwMode="auto">
            <a:xfrm>
              <a:off x="8080407" y="3970421"/>
              <a:ext cx="338489" cy="261487"/>
            </a:xfrm>
            <a:prstGeom prst="straightConnector1">
              <a:avLst/>
            </a:prstGeom>
            <a:noFill/>
            <a:ln w="25400" algn="ctr">
              <a:solidFill>
                <a:schemeClr val="tx1"/>
              </a:solidFill>
              <a:round/>
              <a:headEnd/>
              <a:tailEnd type="arrow" w="med" len="med"/>
            </a:ln>
          </p:spPr>
        </p:cxnSp>
        <p:cxnSp>
          <p:nvCxnSpPr>
            <p:cNvPr id="47250" name="Straight Arrow Connector 47"/>
            <p:cNvCxnSpPr>
              <a:cxnSpLocks noChangeShapeType="1"/>
            </p:cNvCxnSpPr>
            <p:nvPr/>
          </p:nvCxnSpPr>
          <p:spPr bwMode="auto">
            <a:xfrm rot="10800000">
              <a:off x="8005012" y="4039406"/>
              <a:ext cx="288756" cy="240629"/>
            </a:xfrm>
            <a:prstGeom prst="straightConnector1">
              <a:avLst/>
            </a:prstGeom>
            <a:noFill/>
            <a:ln w="25400" algn="ctr">
              <a:solidFill>
                <a:schemeClr val="tx1"/>
              </a:solidFill>
              <a:round/>
              <a:headEnd/>
              <a:tailEnd type="arrow" w="med" len="med"/>
            </a:ln>
          </p:spPr>
        </p:cxnSp>
        <p:cxnSp>
          <p:nvCxnSpPr>
            <p:cNvPr id="47251" name="Straight Arrow Connector 48"/>
            <p:cNvCxnSpPr>
              <a:cxnSpLocks noChangeShapeType="1"/>
              <a:stCxn id="47252" idx="1"/>
            </p:cNvCxnSpPr>
            <p:nvPr/>
          </p:nvCxnSpPr>
          <p:spPr bwMode="auto">
            <a:xfrm rot="10800000" flipV="1">
              <a:off x="8659532" y="3814143"/>
              <a:ext cx="259881" cy="292638"/>
            </a:xfrm>
            <a:prstGeom prst="straightConnector1">
              <a:avLst/>
            </a:prstGeom>
            <a:noFill/>
            <a:ln w="25400" algn="ctr">
              <a:solidFill>
                <a:srgbClr val="FF0000"/>
              </a:solidFill>
              <a:round/>
              <a:headEnd/>
              <a:tailEnd type="arrow" w="med" len="med"/>
            </a:ln>
          </p:spPr>
        </p:cxnSp>
        <p:sp>
          <p:nvSpPr>
            <p:cNvPr id="47252" name="TextBox 49"/>
            <p:cNvSpPr txBox="1">
              <a:spLocks noChangeArrowheads="1"/>
            </p:cNvSpPr>
            <p:nvPr/>
          </p:nvSpPr>
          <p:spPr bwMode="auto">
            <a:xfrm>
              <a:off x="8919411" y="3596641"/>
              <a:ext cx="1238956" cy="435002"/>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253" name="Straight Arrow Connector 54"/>
            <p:cNvCxnSpPr>
              <a:cxnSpLocks noChangeShapeType="1"/>
              <a:stCxn id="47254" idx="1"/>
            </p:cNvCxnSpPr>
            <p:nvPr/>
          </p:nvCxnSpPr>
          <p:spPr bwMode="auto">
            <a:xfrm rot="10800000" flipV="1">
              <a:off x="7705026" y="3206145"/>
              <a:ext cx="259879" cy="292637"/>
            </a:xfrm>
            <a:prstGeom prst="straightConnector1">
              <a:avLst/>
            </a:prstGeom>
            <a:noFill/>
            <a:ln w="25400" algn="ctr">
              <a:solidFill>
                <a:srgbClr val="FF0000"/>
              </a:solidFill>
              <a:round/>
              <a:headEnd/>
              <a:tailEnd type="arrow" w="med" len="med"/>
            </a:ln>
          </p:spPr>
        </p:cxnSp>
        <p:sp>
          <p:nvSpPr>
            <p:cNvPr id="47254" name="TextBox 55"/>
            <p:cNvSpPr txBox="1">
              <a:spLocks noChangeArrowheads="1"/>
            </p:cNvSpPr>
            <p:nvPr/>
          </p:nvSpPr>
          <p:spPr bwMode="auto">
            <a:xfrm>
              <a:off x="7964905" y="2988645"/>
              <a:ext cx="1238956" cy="435002"/>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255" name="Straight Arrow Connector 61"/>
            <p:cNvCxnSpPr>
              <a:cxnSpLocks noChangeShapeType="1"/>
            </p:cNvCxnSpPr>
            <p:nvPr/>
          </p:nvCxnSpPr>
          <p:spPr bwMode="auto">
            <a:xfrm rot="5400000">
              <a:off x="6898106" y="4568791"/>
              <a:ext cx="664143" cy="9625"/>
            </a:xfrm>
            <a:prstGeom prst="straightConnector1">
              <a:avLst/>
            </a:prstGeom>
            <a:noFill/>
            <a:ln w="25400" algn="ctr">
              <a:solidFill>
                <a:schemeClr val="tx1"/>
              </a:solidFill>
              <a:round/>
              <a:headEnd/>
              <a:tailEnd type="arrow" w="med" len="med"/>
            </a:ln>
          </p:spPr>
        </p:cxnSp>
        <p:cxnSp>
          <p:nvCxnSpPr>
            <p:cNvPr id="47256" name="Straight Arrow Connector 62"/>
            <p:cNvCxnSpPr>
              <a:cxnSpLocks noChangeShapeType="1"/>
            </p:cNvCxnSpPr>
            <p:nvPr/>
          </p:nvCxnSpPr>
          <p:spPr bwMode="auto">
            <a:xfrm>
              <a:off x="6590097" y="4549540"/>
              <a:ext cx="654517" cy="38501"/>
            </a:xfrm>
            <a:prstGeom prst="straightConnector1">
              <a:avLst/>
            </a:prstGeom>
            <a:noFill/>
            <a:ln w="25400" algn="ctr">
              <a:solidFill>
                <a:srgbClr val="FF0000"/>
              </a:solidFill>
              <a:round/>
              <a:headEnd/>
              <a:tailEnd type="oval" w="med" len="med"/>
            </a:ln>
          </p:spPr>
        </p:cxnSp>
        <p:sp>
          <p:nvSpPr>
            <p:cNvPr id="47257" name="TextBox 63"/>
            <p:cNvSpPr txBox="1">
              <a:spLocks noChangeArrowheads="1"/>
            </p:cNvSpPr>
            <p:nvPr/>
          </p:nvSpPr>
          <p:spPr bwMode="auto">
            <a:xfrm>
              <a:off x="6349465" y="4616916"/>
              <a:ext cx="941874" cy="435002"/>
            </a:xfrm>
            <a:prstGeom prst="rect">
              <a:avLst/>
            </a:prstGeom>
            <a:noFill/>
            <a:ln w="9525">
              <a:noFill/>
              <a:miter lim="800000"/>
              <a:headEnd/>
              <a:tailEnd/>
            </a:ln>
          </p:spPr>
          <p:txBody>
            <a:bodyPr wrap="none">
              <a:spAutoFit/>
            </a:bodyPr>
            <a:lstStyle/>
            <a:p>
              <a:r>
                <a:rPr lang="en-GB" sz="1400">
                  <a:solidFill>
                    <a:srgbClr val="FF0000"/>
                  </a:solidFill>
                </a:rPr>
                <a:t>Reject</a:t>
              </a:r>
            </a:p>
          </p:txBody>
        </p:sp>
      </p:grpSp>
      <p:sp>
        <p:nvSpPr>
          <p:cNvPr id="69" name="Oval 68"/>
          <p:cNvSpPr/>
          <p:nvPr/>
        </p:nvSpPr>
        <p:spPr bwMode="auto">
          <a:xfrm>
            <a:off x="586336" y="3898440"/>
            <a:ext cx="872351" cy="346933"/>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70" name="Oval 69"/>
          <p:cNvSpPr/>
          <p:nvPr/>
        </p:nvSpPr>
        <p:spPr bwMode="auto">
          <a:xfrm>
            <a:off x="1534899" y="4277497"/>
            <a:ext cx="831312" cy="346933"/>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71" name="Oval 70"/>
          <p:cNvSpPr/>
          <p:nvPr/>
        </p:nvSpPr>
        <p:spPr bwMode="auto">
          <a:xfrm>
            <a:off x="703588" y="4695101"/>
            <a:ext cx="839519" cy="346933"/>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119" name="Straight Arrow Connector 71"/>
          <p:cNvCxnSpPr>
            <a:cxnSpLocks noChangeShapeType="1"/>
          </p:cNvCxnSpPr>
          <p:nvPr/>
        </p:nvCxnSpPr>
        <p:spPr bwMode="auto">
          <a:xfrm rot="5400000">
            <a:off x="702468" y="4437857"/>
            <a:ext cx="379413" cy="6350"/>
          </a:xfrm>
          <a:prstGeom prst="straightConnector1">
            <a:avLst/>
          </a:prstGeom>
          <a:noFill/>
          <a:ln w="25400" algn="ctr">
            <a:solidFill>
              <a:schemeClr val="tx1"/>
            </a:solidFill>
            <a:round/>
            <a:headEnd/>
            <a:tailEnd type="arrow" w="med" len="med"/>
          </a:ln>
        </p:spPr>
      </p:cxnSp>
      <p:cxnSp>
        <p:nvCxnSpPr>
          <p:cNvPr id="47120" name="Straight Arrow Connector 72"/>
          <p:cNvCxnSpPr>
            <a:cxnSpLocks noChangeShapeType="1"/>
          </p:cNvCxnSpPr>
          <p:nvPr/>
        </p:nvCxnSpPr>
        <p:spPr bwMode="auto">
          <a:xfrm rot="5400000" flipH="1" flipV="1">
            <a:off x="844550" y="4414838"/>
            <a:ext cx="285750" cy="12700"/>
          </a:xfrm>
          <a:prstGeom prst="straightConnector1">
            <a:avLst/>
          </a:prstGeom>
          <a:noFill/>
          <a:ln w="25400" algn="ctr">
            <a:solidFill>
              <a:schemeClr val="tx1"/>
            </a:solidFill>
            <a:round/>
            <a:headEnd/>
            <a:tailEnd type="arrow" w="med" len="med"/>
          </a:ln>
        </p:spPr>
      </p:cxnSp>
      <p:cxnSp>
        <p:nvCxnSpPr>
          <p:cNvPr id="47121" name="Straight Arrow Connector 73"/>
          <p:cNvCxnSpPr>
            <a:cxnSpLocks noChangeShapeType="1"/>
          </p:cNvCxnSpPr>
          <p:nvPr/>
        </p:nvCxnSpPr>
        <p:spPr bwMode="auto">
          <a:xfrm rot="5400000" flipH="1" flipV="1">
            <a:off x="1351756" y="4490245"/>
            <a:ext cx="136525" cy="176212"/>
          </a:xfrm>
          <a:prstGeom prst="straightConnector1">
            <a:avLst/>
          </a:prstGeom>
          <a:noFill/>
          <a:ln w="25400" algn="ctr">
            <a:solidFill>
              <a:schemeClr val="tx1"/>
            </a:solidFill>
            <a:round/>
            <a:headEnd/>
            <a:tailEnd type="arrow" w="med" len="med"/>
          </a:ln>
        </p:spPr>
      </p:cxnSp>
      <p:cxnSp>
        <p:nvCxnSpPr>
          <p:cNvPr id="47122" name="Straight Arrow Connector 74"/>
          <p:cNvCxnSpPr>
            <a:cxnSpLocks noChangeShapeType="1"/>
          </p:cNvCxnSpPr>
          <p:nvPr/>
        </p:nvCxnSpPr>
        <p:spPr bwMode="auto">
          <a:xfrm rot="10800000" flipV="1">
            <a:off x="1401763" y="4532313"/>
            <a:ext cx="204787" cy="142875"/>
          </a:xfrm>
          <a:prstGeom prst="straightConnector1">
            <a:avLst/>
          </a:prstGeom>
          <a:noFill/>
          <a:ln w="25400" algn="ctr">
            <a:solidFill>
              <a:schemeClr val="tx1"/>
            </a:solidFill>
            <a:round/>
            <a:headEnd/>
            <a:tailEnd type="arrow" w="med" len="med"/>
          </a:ln>
        </p:spPr>
      </p:cxnSp>
      <p:cxnSp>
        <p:nvCxnSpPr>
          <p:cNvPr id="47123" name="Straight Arrow Connector 75"/>
          <p:cNvCxnSpPr>
            <a:cxnSpLocks noChangeShapeType="1"/>
          </p:cNvCxnSpPr>
          <p:nvPr/>
        </p:nvCxnSpPr>
        <p:spPr bwMode="auto">
          <a:xfrm>
            <a:off x="1457325" y="4129088"/>
            <a:ext cx="247650" cy="149225"/>
          </a:xfrm>
          <a:prstGeom prst="straightConnector1">
            <a:avLst/>
          </a:prstGeom>
          <a:noFill/>
          <a:ln w="25400" algn="ctr">
            <a:solidFill>
              <a:schemeClr val="tx1"/>
            </a:solidFill>
            <a:round/>
            <a:headEnd/>
            <a:tailEnd type="arrow" w="med" len="med"/>
          </a:ln>
        </p:spPr>
      </p:cxnSp>
      <p:cxnSp>
        <p:nvCxnSpPr>
          <p:cNvPr id="47124" name="Straight Arrow Connector 76"/>
          <p:cNvCxnSpPr>
            <a:cxnSpLocks noChangeShapeType="1"/>
          </p:cNvCxnSpPr>
          <p:nvPr/>
        </p:nvCxnSpPr>
        <p:spPr bwMode="auto">
          <a:xfrm rot="10800000">
            <a:off x="1401763" y="4168775"/>
            <a:ext cx="211137" cy="136525"/>
          </a:xfrm>
          <a:prstGeom prst="straightConnector1">
            <a:avLst/>
          </a:prstGeom>
          <a:noFill/>
          <a:ln w="25400" algn="ctr">
            <a:solidFill>
              <a:schemeClr val="tx1"/>
            </a:solidFill>
            <a:round/>
            <a:headEnd/>
            <a:tailEnd type="arrow" w="med" len="med"/>
          </a:ln>
        </p:spPr>
      </p:cxnSp>
      <p:cxnSp>
        <p:nvCxnSpPr>
          <p:cNvPr id="47125" name="Straight Arrow Connector 77"/>
          <p:cNvCxnSpPr>
            <a:cxnSpLocks noChangeShapeType="1"/>
            <a:stCxn id="47126" idx="1"/>
          </p:cNvCxnSpPr>
          <p:nvPr/>
        </p:nvCxnSpPr>
        <p:spPr bwMode="auto">
          <a:xfrm rot="10800000" flipV="1">
            <a:off x="1149350" y="3667125"/>
            <a:ext cx="190500" cy="165100"/>
          </a:xfrm>
          <a:prstGeom prst="straightConnector1">
            <a:avLst/>
          </a:prstGeom>
          <a:noFill/>
          <a:ln w="25400" algn="ctr">
            <a:solidFill>
              <a:srgbClr val="FF0000"/>
            </a:solidFill>
            <a:round/>
            <a:headEnd/>
            <a:tailEnd type="arrow" w="med" len="med"/>
          </a:ln>
        </p:spPr>
      </p:cxnSp>
      <p:sp>
        <p:nvSpPr>
          <p:cNvPr id="47126" name="TextBox 78"/>
          <p:cNvSpPr txBox="1">
            <a:spLocks noChangeArrowheads="1"/>
          </p:cNvSpPr>
          <p:nvPr/>
        </p:nvSpPr>
        <p:spPr bwMode="auto">
          <a:xfrm>
            <a:off x="1339850" y="3540125"/>
            <a:ext cx="811213" cy="254000"/>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127" name="Straight Arrow Connector 79"/>
          <p:cNvCxnSpPr>
            <a:cxnSpLocks noChangeShapeType="1"/>
          </p:cNvCxnSpPr>
          <p:nvPr/>
        </p:nvCxnSpPr>
        <p:spPr bwMode="auto">
          <a:xfrm rot="10800000">
            <a:off x="1568450" y="4552950"/>
            <a:ext cx="309563" cy="201613"/>
          </a:xfrm>
          <a:prstGeom prst="straightConnector1">
            <a:avLst/>
          </a:prstGeom>
          <a:noFill/>
          <a:ln w="25400" algn="ctr">
            <a:solidFill>
              <a:srgbClr val="FF0000"/>
            </a:solidFill>
            <a:round/>
            <a:headEnd/>
            <a:tailEnd type="oval" w="med" len="med"/>
          </a:ln>
        </p:spPr>
      </p:cxnSp>
      <p:sp>
        <p:nvSpPr>
          <p:cNvPr id="47128" name="TextBox 80"/>
          <p:cNvSpPr txBox="1">
            <a:spLocks noChangeArrowheads="1"/>
          </p:cNvSpPr>
          <p:nvPr/>
        </p:nvSpPr>
        <p:spPr bwMode="auto">
          <a:xfrm>
            <a:off x="1817688" y="4735513"/>
            <a:ext cx="617537" cy="254000"/>
          </a:xfrm>
          <a:prstGeom prst="rect">
            <a:avLst/>
          </a:prstGeom>
          <a:noFill/>
          <a:ln w="9525">
            <a:noFill/>
            <a:miter lim="800000"/>
            <a:headEnd/>
            <a:tailEnd/>
          </a:ln>
        </p:spPr>
        <p:txBody>
          <a:bodyPr wrap="none">
            <a:spAutoFit/>
          </a:bodyPr>
          <a:lstStyle/>
          <a:p>
            <a:r>
              <a:rPr lang="en-GB" sz="1400">
                <a:solidFill>
                  <a:srgbClr val="FF0000"/>
                </a:solidFill>
              </a:rPr>
              <a:t>Reject</a:t>
            </a:r>
          </a:p>
        </p:txBody>
      </p:sp>
      <p:sp>
        <p:nvSpPr>
          <p:cNvPr id="83" name="Oval 82"/>
          <p:cNvSpPr/>
          <p:nvPr/>
        </p:nvSpPr>
        <p:spPr bwMode="auto">
          <a:xfrm>
            <a:off x="3820550" y="3731391"/>
            <a:ext cx="942250" cy="371330"/>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84" name="Oval 83"/>
          <p:cNvSpPr/>
          <p:nvPr/>
        </p:nvSpPr>
        <p:spPr bwMode="auto">
          <a:xfrm>
            <a:off x="4845119" y="4137104"/>
            <a:ext cx="897922" cy="371330"/>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85" name="Oval 84"/>
          <p:cNvSpPr/>
          <p:nvPr/>
        </p:nvSpPr>
        <p:spPr bwMode="auto">
          <a:xfrm>
            <a:off x="3947197" y="4584074"/>
            <a:ext cx="906787" cy="371330"/>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138" name="Straight Arrow Connector 85"/>
          <p:cNvCxnSpPr>
            <a:cxnSpLocks noChangeShapeType="1"/>
          </p:cNvCxnSpPr>
          <p:nvPr/>
        </p:nvCxnSpPr>
        <p:spPr bwMode="auto">
          <a:xfrm rot="5400000" flipH="1" flipV="1">
            <a:off x="4100513" y="4284663"/>
            <a:ext cx="306387" cy="14287"/>
          </a:xfrm>
          <a:prstGeom prst="straightConnector1">
            <a:avLst/>
          </a:prstGeom>
          <a:noFill/>
          <a:ln w="25400" algn="ctr">
            <a:solidFill>
              <a:schemeClr val="tx1"/>
            </a:solidFill>
            <a:round/>
            <a:headEnd/>
            <a:tailEnd type="arrow" w="med" len="med"/>
          </a:ln>
        </p:spPr>
      </p:cxnSp>
      <p:cxnSp>
        <p:nvCxnSpPr>
          <p:cNvPr id="47139" name="Straight Arrow Connector 86"/>
          <p:cNvCxnSpPr>
            <a:cxnSpLocks noChangeShapeType="1"/>
          </p:cNvCxnSpPr>
          <p:nvPr/>
        </p:nvCxnSpPr>
        <p:spPr bwMode="auto">
          <a:xfrm rot="5400000" flipH="1" flipV="1">
            <a:off x="4648200" y="4364038"/>
            <a:ext cx="146050" cy="190500"/>
          </a:xfrm>
          <a:prstGeom prst="straightConnector1">
            <a:avLst/>
          </a:prstGeom>
          <a:noFill/>
          <a:ln w="25400" algn="ctr">
            <a:solidFill>
              <a:schemeClr val="tx1"/>
            </a:solidFill>
            <a:round/>
            <a:headEnd/>
            <a:tailEnd type="arrow" w="med" len="med"/>
          </a:ln>
        </p:spPr>
      </p:cxnSp>
      <p:cxnSp>
        <p:nvCxnSpPr>
          <p:cNvPr id="47140" name="Straight Arrow Connector 87"/>
          <p:cNvCxnSpPr>
            <a:cxnSpLocks noChangeShapeType="1"/>
          </p:cNvCxnSpPr>
          <p:nvPr/>
        </p:nvCxnSpPr>
        <p:spPr bwMode="auto">
          <a:xfrm rot="10800000" flipV="1">
            <a:off x="4702175" y="4408488"/>
            <a:ext cx="220663" cy="153987"/>
          </a:xfrm>
          <a:prstGeom prst="straightConnector1">
            <a:avLst/>
          </a:prstGeom>
          <a:noFill/>
          <a:ln w="25400" algn="ctr">
            <a:solidFill>
              <a:schemeClr val="tx1"/>
            </a:solidFill>
            <a:round/>
            <a:headEnd/>
            <a:tailEnd type="arrow" w="med" len="med"/>
          </a:ln>
        </p:spPr>
      </p:cxnSp>
      <p:cxnSp>
        <p:nvCxnSpPr>
          <p:cNvPr id="47141" name="Straight Arrow Connector 88"/>
          <p:cNvCxnSpPr>
            <a:cxnSpLocks noChangeShapeType="1"/>
          </p:cNvCxnSpPr>
          <p:nvPr/>
        </p:nvCxnSpPr>
        <p:spPr bwMode="auto">
          <a:xfrm>
            <a:off x="4760913" y="3978275"/>
            <a:ext cx="268287" cy="160338"/>
          </a:xfrm>
          <a:prstGeom prst="straightConnector1">
            <a:avLst/>
          </a:prstGeom>
          <a:noFill/>
          <a:ln w="25400" algn="ctr">
            <a:solidFill>
              <a:schemeClr val="tx1"/>
            </a:solidFill>
            <a:round/>
            <a:headEnd/>
            <a:tailEnd type="arrow" w="med" len="med"/>
          </a:ln>
        </p:spPr>
      </p:cxnSp>
      <p:cxnSp>
        <p:nvCxnSpPr>
          <p:cNvPr id="47142" name="Straight Arrow Connector 89"/>
          <p:cNvCxnSpPr>
            <a:cxnSpLocks noChangeShapeType="1"/>
          </p:cNvCxnSpPr>
          <p:nvPr/>
        </p:nvCxnSpPr>
        <p:spPr bwMode="auto">
          <a:xfrm rot="10800000">
            <a:off x="4702175" y="4019550"/>
            <a:ext cx="227013" cy="147638"/>
          </a:xfrm>
          <a:prstGeom prst="straightConnector1">
            <a:avLst/>
          </a:prstGeom>
          <a:noFill/>
          <a:ln w="25400" algn="ctr">
            <a:solidFill>
              <a:schemeClr val="tx1"/>
            </a:solidFill>
            <a:round/>
            <a:headEnd/>
            <a:tailEnd type="arrow" w="med" len="med"/>
          </a:ln>
        </p:spPr>
      </p:cxnSp>
      <p:cxnSp>
        <p:nvCxnSpPr>
          <p:cNvPr id="47143" name="Straight Arrow Connector 90"/>
          <p:cNvCxnSpPr>
            <a:cxnSpLocks noChangeShapeType="1"/>
          </p:cNvCxnSpPr>
          <p:nvPr/>
        </p:nvCxnSpPr>
        <p:spPr bwMode="auto">
          <a:xfrm rot="10800000" flipV="1">
            <a:off x="5370513" y="3911600"/>
            <a:ext cx="204787" cy="209550"/>
          </a:xfrm>
          <a:prstGeom prst="straightConnector1">
            <a:avLst/>
          </a:prstGeom>
          <a:noFill/>
          <a:ln w="25400" algn="ctr">
            <a:solidFill>
              <a:srgbClr val="FF0000"/>
            </a:solidFill>
            <a:round/>
            <a:headEnd/>
            <a:tailEnd type="arrow" w="med" len="med"/>
          </a:ln>
        </p:spPr>
      </p:cxnSp>
      <p:sp>
        <p:nvSpPr>
          <p:cNvPr id="47144" name="TextBox 91"/>
          <p:cNvSpPr txBox="1">
            <a:spLocks noChangeArrowheads="1"/>
          </p:cNvSpPr>
          <p:nvPr/>
        </p:nvSpPr>
        <p:spPr bwMode="auto">
          <a:xfrm>
            <a:off x="5424488" y="3749675"/>
            <a:ext cx="949325" cy="306388"/>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145" name="Straight Arrow Connector 92"/>
          <p:cNvCxnSpPr>
            <a:cxnSpLocks noChangeShapeType="1"/>
          </p:cNvCxnSpPr>
          <p:nvPr/>
        </p:nvCxnSpPr>
        <p:spPr bwMode="auto">
          <a:xfrm rot="5400000">
            <a:off x="3925094" y="4320381"/>
            <a:ext cx="406400" cy="7938"/>
          </a:xfrm>
          <a:prstGeom prst="straightConnector1">
            <a:avLst/>
          </a:prstGeom>
          <a:noFill/>
          <a:ln w="25400" algn="ctr">
            <a:solidFill>
              <a:schemeClr val="tx1"/>
            </a:solidFill>
            <a:round/>
            <a:headEnd/>
            <a:tailEnd type="arrow" w="med" len="med"/>
          </a:ln>
        </p:spPr>
      </p:cxnSp>
      <p:cxnSp>
        <p:nvCxnSpPr>
          <p:cNvPr id="47146" name="Straight Arrow Connector 93"/>
          <p:cNvCxnSpPr>
            <a:cxnSpLocks noChangeShapeType="1"/>
          </p:cNvCxnSpPr>
          <p:nvPr/>
        </p:nvCxnSpPr>
        <p:spPr bwMode="auto">
          <a:xfrm rot="10800000">
            <a:off x="4841875" y="4494213"/>
            <a:ext cx="225425" cy="112712"/>
          </a:xfrm>
          <a:prstGeom prst="straightConnector1">
            <a:avLst/>
          </a:prstGeom>
          <a:noFill/>
          <a:ln w="25400" algn="ctr">
            <a:solidFill>
              <a:srgbClr val="FF0000"/>
            </a:solidFill>
            <a:round/>
            <a:headEnd/>
            <a:tailEnd type="oval" w="med" len="med"/>
          </a:ln>
        </p:spPr>
      </p:cxnSp>
      <p:sp>
        <p:nvSpPr>
          <p:cNvPr id="47147" name="TextBox 94"/>
          <p:cNvSpPr txBox="1">
            <a:spLocks noChangeArrowheads="1"/>
          </p:cNvSpPr>
          <p:nvPr/>
        </p:nvSpPr>
        <p:spPr bwMode="auto">
          <a:xfrm>
            <a:off x="5002213" y="4572000"/>
            <a:ext cx="720725" cy="307975"/>
          </a:xfrm>
          <a:prstGeom prst="rect">
            <a:avLst/>
          </a:prstGeom>
          <a:noFill/>
          <a:ln w="9525">
            <a:noFill/>
            <a:miter lim="800000"/>
            <a:headEnd/>
            <a:tailEnd/>
          </a:ln>
        </p:spPr>
        <p:txBody>
          <a:bodyPr wrap="none">
            <a:spAutoFit/>
          </a:bodyPr>
          <a:lstStyle/>
          <a:p>
            <a:r>
              <a:rPr lang="en-GB" sz="1400">
                <a:solidFill>
                  <a:srgbClr val="FF0000"/>
                </a:solidFill>
              </a:rPr>
              <a:t>Reject</a:t>
            </a:r>
          </a:p>
        </p:txBody>
      </p:sp>
      <p:sp>
        <p:nvSpPr>
          <p:cNvPr id="97" name="Oval 96"/>
          <p:cNvSpPr/>
          <p:nvPr/>
        </p:nvSpPr>
        <p:spPr bwMode="auto">
          <a:xfrm>
            <a:off x="7392160" y="3823016"/>
            <a:ext cx="877298" cy="381495"/>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98" name="Oval 97"/>
          <p:cNvSpPr/>
          <p:nvPr/>
        </p:nvSpPr>
        <p:spPr bwMode="auto">
          <a:xfrm>
            <a:off x="8346103" y="4239834"/>
            <a:ext cx="836026" cy="381495"/>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99" name="Oval 98"/>
          <p:cNvSpPr/>
          <p:nvPr/>
        </p:nvSpPr>
        <p:spPr bwMode="auto">
          <a:xfrm>
            <a:off x="7510077" y="4699040"/>
            <a:ext cx="844280" cy="381495"/>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157" name="Straight Arrow Connector 99"/>
          <p:cNvCxnSpPr>
            <a:cxnSpLocks noChangeShapeType="1"/>
          </p:cNvCxnSpPr>
          <p:nvPr/>
        </p:nvCxnSpPr>
        <p:spPr bwMode="auto">
          <a:xfrm rot="5400000" flipH="1" flipV="1">
            <a:off x="7637463" y="4391025"/>
            <a:ext cx="315912" cy="14288"/>
          </a:xfrm>
          <a:prstGeom prst="straightConnector1">
            <a:avLst/>
          </a:prstGeom>
          <a:noFill/>
          <a:ln w="25400" algn="ctr">
            <a:solidFill>
              <a:schemeClr val="tx1"/>
            </a:solidFill>
            <a:round/>
            <a:headEnd/>
            <a:tailEnd type="arrow" w="med" len="med"/>
          </a:ln>
        </p:spPr>
      </p:cxnSp>
      <p:cxnSp>
        <p:nvCxnSpPr>
          <p:cNvPr id="47158" name="Straight Arrow Connector 100"/>
          <p:cNvCxnSpPr>
            <a:cxnSpLocks noChangeShapeType="1"/>
          </p:cNvCxnSpPr>
          <p:nvPr/>
        </p:nvCxnSpPr>
        <p:spPr bwMode="auto">
          <a:xfrm rot="5400000" flipH="1" flipV="1">
            <a:off x="8154987" y="4483101"/>
            <a:ext cx="150813" cy="176212"/>
          </a:xfrm>
          <a:prstGeom prst="straightConnector1">
            <a:avLst/>
          </a:prstGeom>
          <a:noFill/>
          <a:ln w="25400" algn="ctr">
            <a:solidFill>
              <a:schemeClr val="tx1"/>
            </a:solidFill>
            <a:round/>
            <a:headEnd/>
            <a:tailEnd type="arrow" w="med" len="med"/>
          </a:ln>
        </p:spPr>
      </p:cxnSp>
      <p:cxnSp>
        <p:nvCxnSpPr>
          <p:cNvPr id="47159" name="Straight Arrow Connector 101"/>
          <p:cNvCxnSpPr>
            <a:cxnSpLocks noChangeShapeType="1"/>
          </p:cNvCxnSpPr>
          <p:nvPr/>
        </p:nvCxnSpPr>
        <p:spPr bwMode="auto">
          <a:xfrm rot="10800000" flipV="1">
            <a:off x="8212138" y="4519613"/>
            <a:ext cx="206375" cy="157162"/>
          </a:xfrm>
          <a:prstGeom prst="straightConnector1">
            <a:avLst/>
          </a:prstGeom>
          <a:noFill/>
          <a:ln w="25400" algn="ctr">
            <a:solidFill>
              <a:schemeClr val="tx1"/>
            </a:solidFill>
            <a:round/>
            <a:headEnd/>
            <a:tailEnd type="arrow" w="med" len="med"/>
          </a:ln>
        </p:spPr>
      </p:cxnSp>
      <p:cxnSp>
        <p:nvCxnSpPr>
          <p:cNvPr id="47160" name="Straight Arrow Connector 102"/>
          <p:cNvCxnSpPr>
            <a:cxnSpLocks noChangeShapeType="1"/>
          </p:cNvCxnSpPr>
          <p:nvPr/>
        </p:nvCxnSpPr>
        <p:spPr bwMode="auto">
          <a:xfrm>
            <a:off x="8267700" y="4076700"/>
            <a:ext cx="249238" cy="163513"/>
          </a:xfrm>
          <a:prstGeom prst="straightConnector1">
            <a:avLst/>
          </a:prstGeom>
          <a:noFill/>
          <a:ln w="25400" algn="ctr">
            <a:solidFill>
              <a:schemeClr val="tx1"/>
            </a:solidFill>
            <a:round/>
            <a:headEnd/>
            <a:tailEnd type="arrow" w="med" len="med"/>
          </a:ln>
        </p:spPr>
      </p:cxnSp>
      <p:cxnSp>
        <p:nvCxnSpPr>
          <p:cNvPr id="47161" name="Straight Arrow Connector 103"/>
          <p:cNvCxnSpPr>
            <a:cxnSpLocks noChangeShapeType="1"/>
          </p:cNvCxnSpPr>
          <p:nvPr/>
        </p:nvCxnSpPr>
        <p:spPr bwMode="auto">
          <a:xfrm rot="10800000">
            <a:off x="8212138" y="4119563"/>
            <a:ext cx="212725" cy="150812"/>
          </a:xfrm>
          <a:prstGeom prst="straightConnector1">
            <a:avLst/>
          </a:prstGeom>
          <a:noFill/>
          <a:ln w="25400" algn="ctr">
            <a:solidFill>
              <a:schemeClr val="tx1"/>
            </a:solidFill>
            <a:round/>
            <a:headEnd/>
            <a:tailEnd type="arrow" w="med" len="med"/>
          </a:ln>
        </p:spPr>
      </p:cxnSp>
      <p:cxnSp>
        <p:nvCxnSpPr>
          <p:cNvPr id="47162" name="Straight Arrow Connector 104"/>
          <p:cNvCxnSpPr>
            <a:cxnSpLocks noChangeShapeType="1"/>
            <a:stCxn id="47163" idx="1"/>
          </p:cNvCxnSpPr>
          <p:nvPr/>
        </p:nvCxnSpPr>
        <p:spPr bwMode="auto">
          <a:xfrm rot="10800000" flipV="1">
            <a:off x="8694738" y="3978275"/>
            <a:ext cx="190500" cy="184150"/>
          </a:xfrm>
          <a:prstGeom prst="straightConnector1">
            <a:avLst/>
          </a:prstGeom>
          <a:noFill/>
          <a:ln w="25400" algn="ctr">
            <a:solidFill>
              <a:srgbClr val="FF0000"/>
            </a:solidFill>
            <a:round/>
            <a:headEnd/>
            <a:tailEnd type="arrow" w="med" len="med"/>
          </a:ln>
        </p:spPr>
      </p:cxnSp>
      <p:sp>
        <p:nvSpPr>
          <p:cNvPr id="47163" name="TextBox 105"/>
          <p:cNvSpPr txBox="1">
            <a:spLocks noChangeArrowheads="1"/>
          </p:cNvSpPr>
          <p:nvPr/>
        </p:nvSpPr>
        <p:spPr bwMode="auto">
          <a:xfrm>
            <a:off x="8885238" y="3841750"/>
            <a:ext cx="909637" cy="273050"/>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164" name="Straight Arrow Connector 106"/>
          <p:cNvCxnSpPr>
            <a:cxnSpLocks noChangeShapeType="1"/>
            <a:stCxn id="47165" idx="1"/>
          </p:cNvCxnSpPr>
          <p:nvPr/>
        </p:nvCxnSpPr>
        <p:spPr bwMode="auto">
          <a:xfrm rot="10800000" flipV="1">
            <a:off x="7993063" y="3595688"/>
            <a:ext cx="190500" cy="184150"/>
          </a:xfrm>
          <a:prstGeom prst="straightConnector1">
            <a:avLst/>
          </a:prstGeom>
          <a:noFill/>
          <a:ln w="25400" algn="ctr">
            <a:solidFill>
              <a:srgbClr val="FF0000"/>
            </a:solidFill>
            <a:round/>
            <a:headEnd/>
            <a:tailEnd type="arrow" w="med" len="med"/>
          </a:ln>
        </p:spPr>
      </p:cxnSp>
      <p:sp>
        <p:nvSpPr>
          <p:cNvPr id="47165" name="TextBox 107"/>
          <p:cNvSpPr txBox="1">
            <a:spLocks noChangeArrowheads="1"/>
          </p:cNvSpPr>
          <p:nvPr/>
        </p:nvSpPr>
        <p:spPr bwMode="auto">
          <a:xfrm>
            <a:off x="8183563" y="3459163"/>
            <a:ext cx="911225" cy="273050"/>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166" name="Straight Arrow Connector 108"/>
          <p:cNvCxnSpPr>
            <a:cxnSpLocks noChangeShapeType="1"/>
          </p:cNvCxnSpPr>
          <p:nvPr/>
        </p:nvCxnSpPr>
        <p:spPr bwMode="auto">
          <a:xfrm rot="5400000">
            <a:off x="7434263" y="4451350"/>
            <a:ext cx="417512" cy="7938"/>
          </a:xfrm>
          <a:prstGeom prst="straightConnector1">
            <a:avLst/>
          </a:prstGeom>
          <a:noFill/>
          <a:ln w="25400" algn="ctr">
            <a:solidFill>
              <a:schemeClr val="tx1"/>
            </a:solidFill>
            <a:round/>
            <a:headEnd/>
            <a:tailEnd type="arrow" w="med" len="med"/>
          </a:ln>
        </p:spPr>
      </p:cxnSp>
      <p:cxnSp>
        <p:nvCxnSpPr>
          <p:cNvPr id="47167" name="Straight Arrow Connector 109"/>
          <p:cNvCxnSpPr>
            <a:cxnSpLocks noChangeShapeType="1"/>
          </p:cNvCxnSpPr>
          <p:nvPr/>
        </p:nvCxnSpPr>
        <p:spPr bwMode="auto">
          <a:xfrm rot="10800000">
            <a:off x="8393113" y="4572000"/>
            <a:ext cx="242887" cy="138113"/>
          </a:xfrm>
          <a:prstGeom prst="straightConnector1">
            <a:avLst/>
          </a:prstGeom>
          <a:noFill/>
          <a:ln w="25400" algn="ctr">
            <a:solidFill>
              <a:srgbClr val="FF0000"/>
            </a:solidFill>
            <a:round/>
            <a:headEnd/>
            <a:tailEnd type="oval" w="med" len="med"/>
          </a:ln>
        </p:spPr>
      </p:cxnSp>
      <p:sp>
        <p:nvSpPr>
          <p:cNvPr id="47168" name="TextBox 110"/>
          <p:cNvSpPr txBox="1">
            <a:spLocks noChangeArrowheads="1"/>
          </p:cNvSpPr>
          <p:nvPr/>
        </p:nvSpPr>
        <p:spPr bwMode="auto">
          <a:xfrm>
            <a:off x="8651875" y="4724400"/>
            <a:ext cx="692150" cy="273050"/>
          </a:xfrm>
          <a:prstGeom prst="rect">
            <a:avLst/>
          </a:prstGeom>
          <a:noFill/>
          <a:ln w="9525">
            <a:noFill/>
            <a:miter lim="800000"/>
            <a:headEnd/>
            <a:tailEnd/>
          </a:ln>
        </p:spPr>
        <p:txBody>
          <a:bodyPr wrap="none">
            <a:spAutoFit/>
          </a:bodyPr>
          <a:lstStyle/>
          <a:p>
            <a:r>
              <a:rPr lang="en-GB" sz="1400">
                <a:solidFill>
                  <a:srgbClr val="FF0000"/>
                </a:solidFill>
              </a:rPr>
              <a:t>Reject</a:t>
            </a:r>
          </a:p>
        </p:txBody>
      </p:sp>
      <p:grpSp>
        <p:nvGrpSpPr>
          <p:cNvPr id="5" name="Group 111"/>
          <p:cNvGrpSpPr>
            <a:grpSpLocks/>
          </p:cNvGrpSpPr>
          <p:nvPr/>
        </p:nvGrpSpPr>
        <p:grpSpPr bwMode="auto">
          <a:xfrm>
            <a:off x="217488" y="5211763"/>
            <a:ext cx="2117725" cy="1501775"/>
            <a:chOff x="0" y="2926080"/>
            <a:chExt cx="2897203" cy="2624488"/>
          </a:xfrm>
        </p:grpSpPr>
        <p:sp>
          <p:nvSpPr>
            <p:cNvPr id="113" name="Oval 112"/>
            <p:cNvSpPr/>
            <p:nvPr/>
          </p:nvSpPr>
          <p:spPr bwMode="auto">
            <a:xfrm>
              <a:off x="462011" y="3551721"/>
              <a:ext cx="1193534"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114" name="Oval 113"/>
            <p:cNvSpPr/>
            <p:nvPr/>
          </p:nvSpPr>
          <p:spPr bwMode="auto">
            <a:xfrm>
              <a:off x="1759818" y="4214261"/>
              <a:ext cx="1137385"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115" name="Oval 114"/>
            <p:cNvSpPr/>
            <p:nvPr/>
          </p:nvSpPr>
          <p:spPr bwMode="auto">
            <a:xfrm>
              <a:off x="622433" y="4944176"/>
              <a:ext cx="1148614" cy="606392"/>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227" name="Straight Arrow Connector 115"/>
            <p:cNvCxnSpPr>
              <a:cxnSpLocks noChangeShapeType="1"/>
            </p:cNvCxnSpPr>
            <p:nvPr/>
          </p:nvCxnSpPr>
          <p:spPr bwMode="auto">
            <a:xfrm rot="5400000">
              <a:off x="548641" y="4494998"/>
              <a:ext cx="664143" cy="9625"/>
            </a:xfrm>
            <a:prstGeom prst="straightConnector1">
              <a:avLst/>
            </a:prstGeom>
            <a:noFill/>
            <a:ln w="25400" algn="ctr">
              <a:solidFill>
                <a:schemeClr val="tx1"/>
              </a:solidFill>
              <a:round/>
              <a:headEnd/>
              <a:tailEnd type="arrow" w="med" len="med"/>
            </a:ln>
          </p:spPr>
        </p:cxnSp>
        <p:cxnSp>
          <p:nvCxnSpPr>
            <p:cNvPr id="47228" name="Straight Arrow Connector 116"/>
            <p:cNvCxnSpPr>
              <a:cxnSpLocks noChangeShapeType="1"/>
            </p:cNvCxnSpPr>
            <p:nvPr/>
          </p:nvCxnSpPr>
          <p:spPr bwMode="auto">
            <a:xfrm rot="5400000" flipH="1" flipV="1">
              <a:off x="760396" y="4456498"/>
              <a:ext cx="500513" cy="19251"/>
            </a:xfrm>
            <a:prstGeom prst="straightConnector1">
              <a:avLst/>
            </a:prstGeom>
            <a:noFill/>
            <a:ln w="25400" algn="ctr">
              <a:solidFill>
                <a:schemeClr val="tx1"/>
              </a:solidFill>
              <a:round/>
              <a:headEnd/>
              <a:tailEnd type="arrow" w="med" len="med"/>
            </a:ln>
          </p:spPr>
        </p:cxnSp>
        <p:cxnSp>
          <p:nvCxnSpPr>
            <p:cNvPr id="47229" name="Straight Arrow Connector 117"/>
            <p:cNvCxnSpPr>
              <a:cxnSpLocks noChangeShapeType="1"/>
            </p:cNvCxnSpPr>
            <p:nvPr/>
          </p:nvCxnSpPr>
          <p:spPr bwMode="auto">
            <a:xfrm rot="5400000" flipH="1" flipV="1">
              <a:off x="1482290" y="4620126"/>
              <a:ext cx="240632" cy="240632"/>
            </a:xfrm>
            <a:prstGeom prst="straightConnector1">
              <a:avLst/>
            </a:prstGeom>
            <a:noFill/>
            <a:ln w="25400" algn="ctr">
              <a:solidFill>
                <a:schemeClr val="tx1"/>
              </a:solidFill>
              <a:round/>
              <a:headEnd/>
              <a:tailEnd type="arrow" w="med" len="med"/>
            </a:ln>
          </p:spPr>
        </p:cxnSp>
        <p:cxnSp>
          <p:nvCxnSpPr>
            <p:cNvPr id="47230" name="Straight Arrow Connector 118"/>
            <p:cNvCxnSpPr>
              <a:cxnSpLocks noChangeShapeType="1"/>
            </p:cNvCxnSpPr>
            <p:nvPr/>
          </p:nvCxnSpPr>
          <p:spPr bwMode="auto">
            <a:xfrm rot="10800000" flipV="1">
              <a:off x="1578543" y="4658626"/>
              <a:ext cx="279134" cy="250257"/>
            </a:xfrm>
            <a:prstGeom prst="straightConnector1">
              <a:avLst/>
            </a:prstGeom>
            <a:noFill/>
            <a:ln w="25400" algn="ctr">
              <a:solidFill>
                <a:schemeClr val="tx1"/>
              </a:solidFill>
              <a:round/>
              <a:headEnd/>
              <a:tailEnd type="arrow" w="med" len="med"/>
            </a:ln>
          </p:spPr>
        </p:cxnSp>
        <p:cxnSp>
          <p:nvCxnSpPr>
            <p:cNvPr id="47231" name="Straight Arrow Connector 119"/>
            <p:cNvCxnSpPr>
              <a:cxnSpLocks noChangeShapeType="1"/>
            </p:cNvCxnSpPr>
            <p:nvPr/>
          </p:nvCxnSpPr>
          <p:spPr bwMode="auto">
            <a:xfrm>
              <a:off x="1653940" y="3954378"/>
              <a:ext cx="338489" cy="261487"/>
            </a:xfrm>
            <a:prstGeom prst="straightConnector1">
              <a:avLst/>
            </a:prstGeom>
            <a:noFill/>
            <a:ln w="25400" algn="ctr">
              <a:solidFill>
                <a:schemeClr val="tx1"/>
              </a:solidFill>
              <a:round/>
              <a:headEnd/>
              <a:tailEnd type="arrow" w="med" len="med"/>
            </a:ln>
          </p:spPr>
        </p:cxnSp>
        <p:cxnSp>
          <p:nvCxnSpPr>
            <p:cNvPr id="47232" name="Straight Arrow Connector 120"/>
            <p:cNvCxnSpPr>
              <a:cxnSpLocks noChangeShapeType="1"/>
            </p:cNvCxnSpPr>
            <p:nvPr/>
          </p:nvCxnSpPr>
          <p:spPr bwMode="auto">
            <a:xfrm rot="10800000">
              <a:off x="1578545" y="4023363"/>
              <a:ext cx="288756" cy="240629"/>
            </a:xfrm>
            <a:prstGeom prst="straightConnector1">
              <a:avLst/>
            </a:prstGeom>
            <a:noFill/>
            <a:ln w="25400" algn="ctr">
              <a:solidFill>
                <a:schemeClr val="tx1"/>
              </a:solidFill>
              <a:round/>
              <a:headEnd/>
              <a:tailEnd type="arrow" w="med" len="med"/>
            </a:ln>
          </p:spPr>
        </p:cxnSp>
        <p:cxnSp>
          <p:nvCxnSpPr>
            <p:cNvPr id="47233" name="Straight Arrow Connector 121"/>
            <p:cNvCxnSpPr>
              <a:cxnSpLocks noChangeShapeType="1"/>
              <a:stCxn id="47234" idx="1"/>
            </p:cNvCxnSpPr>
            <p:nvPr/>
          </p:nvCxnSpPr>
          <p:spPr bwMode="auto">
            <a:xfrm rot="10800000" flipV="1">
              <a:off x="1232034" y="3148093"/>
              <a:ext cx="259881" cy="288126"/>
            </a:xfrm>
            <a:prstGeom prst="straightConnector1">
              <a:avLst/>
            </a:prstGeom>
            <a:noFill/>
            <a:ln w="25400" algn="ctr">
              <a:solidFill>
                <a:srgbClr val="FF0000"/>
              </a:solidFill>
              <a:round/>
              <a:headEnd/>
              <a:tailEnd type="arrow" w="med" len="med"/>
            </a:ln>
          </p:spPr>
        </p:cxnSp>
        <p:sp>
          <p:nvSpPr>
            <p:cNvPr id="47234" name="TextBox 122"/>
            <p:cNvSpPr txBox="1">
              <a:spLocks noChangeArrowheads="1"/>
            </p:cNvSpPr>
            <p:nvPr/>
          </p:nvSpPr>
          <p:spPr bwMode="auto">
            <a:xfrm>
              <a:off x="1491916" y="2926080"/>
              <a:ext cx="1111824" cy="444024"/>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235" name="Straight Arrow Connector 123"/>
            <p:cNvCxnSpPr>
              <a:cxnSpLocks noChangeShapeType="1"/>
            </p:cNvCxnSpPr>
            <p:nvPr/>
          </p:nvCxnSpPr>
          <p:spPr bwMode="auto">
            <a:xfrm>
              <a:off x="240632" y="4475747"/>
              <a:ext cx="654517" cy="38501"/>
            </a:xfrm>
            <a:prstGeom prst="straightConnector1">
              <a:avLst/>
            </a:prstGeom>
            <a:noFill/>
            <a:ln w="25400" algn="ctr">
              <a:solidFill>
                <a:srgbClr val="FF0000"/>
              </a:solidFill>
              <a:round/>
              <a:headEnd/>
              <a:tailEnd type="oval" w="med" len="med"/>
            </a:ln>
          </p:spPr>
        </p:cxnSp>
        <p:sp>
          <p:nvSpPr>
            <p:cNvPr id="47236" name="TextBox 124"/>
            <p:cNvSpPr txBox="1">
              <a:spLocks noChangeArrowheads="1"/>
            </p:cNvSpPr>
            <p:nvPr/>
          </p:nvSpPr>
          <p:spPr bwMode="auto">
            <a:xfrm>
              <a:off x="0" y="4543124"/>
              <a:ext cx="845226" cy="444024"/>
            </a:xfrm>
            <a:prstGeom prst="rect">
              <a:avLst/>
            </a:prstGeom>
            <a:noFill/>
            <a:ln w="9525">
              <a:noFill/>
              <a:miter lim="800000"/>
              <a:headEnd/>
              <a:tailEnd/>
            </a:ln>
          </p:spPr>
          <p:txBody>
            <a:bodyPr wrap="none">
              <a:spAutoFit/>
            </a:bodyPr>
            <a:lstStyle/>
            <a:p>
              <a:r>
                <a:rPr lang="en-GB" sz="1400">
                  <a:solidFill>
                    <a:srgbClr val="FF0000"/>
                  </a:solidFill>
                </a:rPr>
                <a:t>Reject</a:t>
              </a:r>
            </a:p>
          </p:txBody>
        </p:sp>
      </p:grpSp>
      <p:grpSp>
        <p:nvGrpSpPr>
          <p:cNvPr id="6" name="Group 125"/>
          <p:cNvGrpSpPr>
            <a:grpSpLocks/>
          </p:cNvGrpSpPr>
          <p:nvPr/>
        </p:nvGrpSpPr>
        <p:grpSpPr bwMode="auto">
          <a:xfrm>
            <a:off x="3392488" y="5480050"/>
            <a:ext cx="2940050" cy="1223963"/>
            <a:chOff x="2760846" y="3578993"/>
            <a:chExt cx="3724284" cy="1998847"/>
          </a:xfrm>
        </p:grpSpPr>
        <p:sp>
          <p:nvSpPr>
            <p:cNvPr id="127" name="Oval 126"/>
            <p:cNvSpPr/>
            <p:nvPr/>
          </p:nvSpPr>
          <p:spPr bwMode="auto">
            <a:xfrm>
              <a:off x="3251733" y="3578993"/>
              <a:ext cx="1193534"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128" name="Oval 127"/>
            <p:cNvSpPr/>
            <p:nvPr/>
          </p:nvSpPr>
          <p:spPr bwMode="auto">
            <a:xfrm>
              <a:off x="4549540" y="4241533"/>
              <a:ext cx="1137385"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129" name="Oval 128"/>
            <p:cNvSpPr/>
            <p:nvPr/>
          </p:nvSpPr>
          <p:spPr bwMode="auto">
            <a:xfrm>
              <a:off x="3412155" y="4971448"/>
              <a:ext cx="1148614" cy="606392"/>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208" name="Straight Arrow Connector 129"/>
            <p:cNvCxnSpPr>
              <a:cxnSpLocks noChangeShapeType="1"/>
            </p:cNvCxnSpPr>
            <p:nvPr/>
          </p:nvCxnSpPr>
          <p:spPr bwMode="auto">
            <a:xfrm rot="5400000" flipH="1" flipV="1">
              <a:off x="3550118" y="4483770"/>
              <a:ext cx="500513" cy="19251"/>
            </a:xfrm>
            <a:prstGeom prst="straightConnector1">
              <a:avLst/>
            </a:prstGeom>
            <a:noFill/>
            <a:ln w="25400" algn="ctr">
              <a:solidFill>
                <a:schemeClr val="tx1"/>
              </a:solidFill>
              <a:round/>
              <a:headEnd/>
              <a:tailEnd type="arrow" w="med" len="med"/>
            </a:ln>
          </p:spPr>
        </p:cxnSp>
        <p:cxnSp>
          <p:nvCxnSpPr>
            <p:cNvPr id="47209" name="Straight Arrow Connector 130"/>
            <p:cNvCxnSpPr>
              <a:cxnSpLocks noChangeShapeType="1"/>
            </p:cNvCxnSpPr>
            <p:nvPr/>
          </p:nvCxnSpPr>
          <p:spPr bwMode="auto">
            <a:xfrm rot="5400000" flipH="1" flipV="1">
              <a:off x="4272012" y="4647398"/>
              <a:ext cx="240632" cy="240632"/>
            </a:xfrm>
            <a:prstGeom prst="straightConnector1">
              <a:avLst/>
            </a:prstGeom>
            <a:noFill/>
            <a:ln w="25400" algn="ctr">
              <a:solidFill>
                <a:schemeClr val="tx1"/>
              </a:solidFill>
              <a:round/>
              <a:headEnd/>
              <a:tailEnd type="arrow" w="med" len="med"/>
            </a:ln>
          </p:spPr>
        </p:cxnSp>
        <p:cxnSp>
          <p:nvCxnSpPr>
            <p:cNvPr id="47210" name="Straight Arrow Connector 131"/>
            <p:cNvCxnSpPr>
              <a:cxnSpLocks noChangeShapeType="1"/>
            </p:cNvCxnSpPr>
            <p:nvPr/>
          </p:nvCxnSpPr>
          <p:spPr bwMode="auto">
            <a:xfrm rot="10800000" flipV="1">
              <a:off x="4368265" y="4685898"/>
              <a:ext cx="279134" cy="250257"/>
            </a:xfrm>
            <a:prstGeom prst="straightConnector1">
              <a:avLst/>
            </a:prstGeom>
            <a:noFill/>
            <a:ln w="25400" algn="ctr">
              <a:solidFill>
                <a:schemeClr val="tx1"/>
              </a:solidFill>
              <a:round/>
              <a:headEnd/>
              <a:tailEnd type="arrow" w="med" len="med"/>
            </a:ln>
          </p:spPr>
        </p:cxnSp>
        <p:cxnSp>
          <p:nvCxnSpPr>
            <p:cNvPr id="47211" name="Straight Arrow Connector 132"/>
            <p:cNvCxnSpPr>
              <a:cxnSpLocks noChangeShapeType="1"/>
            </p:cNvCxnSpPr>
            <p:nvPr/>
          </p:nvCxnSpPr>
          <p:spPr bwMode="auto">
            <a:xfrm>
              <a:off x="4443662" y="3981650"/>
              <a:ext cx="338489" cy="261487"/>
            </a:xfrm>
            <a:prstGeom prst="straightConnector1">
              <a:avLst/>
            </a:prstGeom>
            <a:noFill/>
            <a:ln w="25400" algn="ctr">
              <a:solidFill>
                <a:schemeClr val="tx1"/>
              </a:solidFill>
              <a:round/>
              <a:headEnd/>
              <a:tailEnd type="arrow" w="med" len="med"/>
            </a:ln>
          </p:spPr>
        </p:cxnSp>
        <p:cxnSp>
          <p:nvCxnSpPr>
            <p:cNvPr id="47212" name="Straight Arrow Connector 133"/>
            <p:cNvCxnSpPr>
              <a:cxnSpLocks noChangeShapeType="1"/>
            </p:cNvCxnSpPr>
            <p:nvPr/>
          </p:nvCxnSpPr>
          <p:spPr bwMode="auto">
            <a:xfrm rot="10800000">
              <a:off x="4368267" y="4050635"/>
              <a:ext cx="288756" cy="240629"/>
            </a:xfrm>
            <a:prstGeom prst="straightConnector1">
              <a:avLst/>
            </a:prstGeom>
            <a:noFill/>
            <a:ln w="25400" algn="ctr">
              <a:solidFill>
                <a:schemeClr val="tx1"/>
              </a:solidFill>
              <a:round/>
              <a:headEnd/>
              <a:tailEnd type="arrow" w="med" len="med"/>
            </a:ln>
          </p:spPr>
        </p:cxnSp>
        <p:cxnSp>
          <p:nvCxnSpPr>
            <p:cNvPr id="47213" name="Straight Arrow Connector 134"/>
            <p:cNvCxnSpPr>
              <a:cxnSpLocks noChangeShapeType="1"/>
            </p:cNvCxnSpPr>
            <p:nvPr/>
          </p:nvCxnSpPr>
          <p:spPr bwMode="auto">
            <a:xfrm rot="10800000" flipV="1">
              <a:off x="5215289" y="3873399"/>
              <a:ext cx="259883" cy="340862"/>
            </a:xfrm>
            <a:prstGeom prst="straightConnector1">
              <a:avLst/>
            </a:prstGeom>
            <a:noFill/>
            <a:ln w="25400" algn="ctr">
              <a:solidFill>
                <a:srgbClr val="FF0000"/>
              </a:solidFill>
              <a:round/>
              <a:headEnd/>
              <a:tailEnd type="arrow" w="med" len="med"/>
            </a:ln>
          </p:spPr>
        </p:cxnSp>
        <p:sp>
          <p:nvSpPr>
            <p:cNvPr id="47214" name="TextBox 135"/>
            <p:cNvSpPr txBox="1">
              <a:spLocks noChangeArrowheads="1"/>
            </p:cNvSpPr>
            <p:nvPr/>
          </p:nvSpPr>
          <p:spPr bwMode="auto">
            <a:xfrm>
              <a:off x="5282666" y="3607870"/>
              <a:ext cx="1202464" cy="502608"/>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215" name="Straight Arrow Connector 136"/>
            <p:cNvCxnSpPr>
              <a:cxnSpLocks noChangeShapeType="1"/>
            </p:cNvCxnSpPr>
            <p:nvPr/>
          </p:nvCxnSpPr>
          <p:spPr bwMode="auto">
            <a:xfrm rot="5400000">
              <a:off x="3309487" y="4541520"/>
              <a:ext cx="664143" cy="9625"/>
            </a:xfrm>
            <a:prstGeom prst="straightConnector1">
              <a:avLst/>
            </a:prstGeom>
            <a:noFill/>
            <a:ln w="25400" algn="ctr">
              <a:solidFill>
                <a:schemeClr val="tx1"/>
              </a:solidFill>
              <a:round/>
              <a:headEnd/>
              <a:tailEnd type="arrow" w="med" len="med"/>
            </a:ln>
          </p:spPr>
        </p:cxnSp>
        <p:cxnSp>
          <p:nvCxnSpPr>
            <p:cNvPr id="47216" name="Straight Arrow Connector 137"/>
            <p:cNvCxnSpPr>
              <a:cxnSpLocks noChangeShapeType="1"/>
            </p:cNvCxnSpPr>
            <p:nvPr/>
          </p:nvCxnSpPr>
          <p:spPr bwMode="auto">
            <a:xfrm>
              <a:off x="3001478" y="4522269"/>
              <a:ext cx="654517" cy="38501"/>
            </a:xfrm>
            <a:prstGeom prst="straightConnector1">
              <a:avLst/>
            </a:prstGeom>
            <a:noFill/>
            <a:ln w="25400" algn="ctr">
              <a:solidFill>
                <a:srgbClr val="FF0000"/>
              </a:solidFill>
              <a:round/>
              <a:headEnd/>
              <a:tailEnd type="oval" w="med" len="med"/>
            </a:ln>
          </p:spPr>
        </p:cxnSp>
        <p:sp>
          <p:nvSpPr>
            <p:cNvPr id="47217" name="TextBox 138"/>
            <p:cNvSpPr txBox="1">
              <a:spLocks noChangeArrowheads="1"/>
            </p:cNvSpPr>
            <p:nvPr/>
          </p:nvSpPr>
          <p:spPr bwMode="auto">
            <a:xfrm>
              <a:off x="2760846" y="4589646"/>
              <a:ext cx="914132" cy="502608"/>
            </a:xfrm>
            <a:prstGeom prst="rect">
              <a:avLst/>
            </a:prstGeom>
            <a:noFill/>
            <a:ln w="9525">
              <a:noFill/>
              <a:miter lim="800000"/>
              <a:headEnd/>
              <a:tailEnd/>
            </a:ln>
          </p:spPr>
          <p:txBody>
            <a:bodyPr wrap="none">
              <a:spAutoFit/>
            </a:bodyPr>
            <a:lstStyle/>
            <a:p>
              <a:r>
                <a:rPr lang="en-GB" sz="1400">
                  <a:solidFill>
                    <a:srgbClr val="FF0000"/>
                  </a:solidFill>
                </a:rPr>
                <a:t>Reject</a:t>
              </a:r>
            </a:p>
          </p:txBody>
        </p:sp>
      </p:grpSp>
      <p:grpSp>
        <p:nvGrpSpPr>
          <p:cNvPr id="7" name="Group 139"/>
          <p:cNvGrpSpPr>
            <a:grpSpLocks/>
          </p:cNvGrpSpPr>
          <p:nvPr/>
        </p:nvGrpSpPr>
        <p:grpSpPr bwMode="auto">
          <a:xfrm>
            <a:off x="6946900" y="5235575"/>
            <a:ext cx="2798763" cy="1622425"/>
            <a:chOff x="6349465" y="2988645"/>
            <a:chExt cx="3808902" cy="2577966"/>
          </a:xfrm>
        </p:grpSpPr>
        <p:sp>
          <p:nvSpPr>
            <p:cNvPr id="141" name="Oval 140"/>
            <p:cNvSpPr/>
            <p:nvPr/>
          </p:nvSpPr>
          <p:spPr bwMode="auto">
            <a:xfrm>
              <a:off x="6888478" y="3567764"/>
              <a:ext cx="1193534"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142" name="Oval 141"/>
            <p:cNvSpPr/>
            <p:nvPr/>
          </p:nvSpPr>
          <p:spPr bwMode="auto">
            <a:xfrm>
              <a:off x="8186285" y="4230304"/>
              <a:ext cx="1137385" cy="606392"/>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143" name="Oval 142"/>
            <p:cNvSpPr/>
            <p:nvPr/>
          </p:nvSpPr>
          <p:spPr bwMode="auto">
            <a:xfrm>
              <a:off x="7048900" y="4960219"/>
              <a:ext cx="1148614" cy="606392"/>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7187" name="Straight Arrow Connector 143"/>
            <p:cNvCxnSpPr>
              <a:cxnSpLocks noChangeShapeType="1"/>
            </p:cNvCxnSpPr>
            <p:nvPr/>
          </p:nvCxnSpPr>
          <p:spPr bwMode="auto">
            <a:xfrm rot="5400000" flipH="1" flipV="1">
              <a:off x="7186863" y="4472541"/>
              <a:ext cx="500513" cy="19251"/>
            </a:xfrm>
            <a:prstGeom prst="straightConnector1">
              <a:avLst/>
            </a:prstGeom>
            <a:noFill/>
            <a:ln w="25400" algn="ctr">
              <a:solidFill>
                <a:schemeClr val="tx1"/>
              </a:solidFill>
              <a:round/>
              <a:headEnd/>
              <a:tailEnd type="arrow" w="med" len="med"/>
            </a:ln>
          </p:spPr>
        </p:cxnSp>
        <p:cxnSp>
          <p:nvCxnSpPr>
            <p:cNvPr id="47188" name="Straight Arrow Connector 144"/>
            <p:cNvCxnSpPr>
              <a:cxnSpLocks noChangeShapeType="1"/>
            </p:cNvCxnSpPr>
            <p:nvPr/>
          </p:nvCxnSpPr>
          <p:spPr bwMode="auto">
            <a:xfrm rot="5400000" flipH="1" flipV="1">
              <a:off x="7908757" y="4636169"/>
              <a:ext cx="240632" cy="240632"/>
            </a:xfrm>
            <a:prstGeom prst="straightConnector1">
              <a:avLst/>
            </a:prstGeom>
            <a:noFill/>
            <a:ln w="25400" algn="ctr">
              <a:solidFill>
                <a:schemeClr val="tx1"/>
              </a:solidFill>
              <a:round/>
              <a:headEnd/>
              <a:tailEnd type="arrow" w="med" len="med"/>
            </a:ln>
          </p:spPr>
        </p:cxnSp>
        <p:cxnSp>
          <p:nvCxnSpPr>
            <p:cNvPr id="47189" name="Straight Arrow Connector 145"/>
            <p:cNvCxnSpPr>
              <a:cxnSpLocks noChangeShapeType="1"/>
            </p:cNvCxnSpPr>
            <p:nvPr/>
          </p:nvCxnSpPr>
          <p:spPr bwMode="auto">
            <a:xfrm rot="10800000" flipV="1">
              <a:off x="8005010" y="4674669"/>
              <a:ext cx="279134" cy="250257"/>
            </a:xfrm>
            <a:prstGeom prst="straightConnector1">
              <a:avLst/>
            </a:prstGeom>
            <a:noFill/>
            <a:ln w="25400" algn="ctr">
              <a:solidFill>
                <a:schemeClr val="tx1"/>
              </a:solidFill>
              <a:round/>
              <a:headEnd/>
              <a:tailEnd type="arrow" w="med" len="med"/>
            </a:ln>
          </p:spPr>
        </p:cxnSp>
        <p:cxnSp>
          <p:nvCxnSpPr>
            <p:cNvPr id="47190" name="Straight Arrow Connector 146"/>
            <p:cNvCxnSpPr>
              <a:cxnSpLocks noChangeShapeType="1"/>
            </p:cNvCxnSpPr>
            <p:nvPr/>
          </p:nvCxnSpPr>
          <p:spPr bwMode="auto">
            <a:xfrm>
              <a:off x="8080407" y="3970421"/>
              <a:ext cx="338489" cy="261487"/>
            </a:xfrm>
            <a:prstGeom prst="straightConnector1">
              <a:avLst/>
            </a:prstGeom>
            <a:noFill/>
            <a:ln w="25400" algn="ctr">
              <a:solidFill>
                <a:schemeClr val="tx1"/>
              </a:solidFill>
              <a:round/>
              <a:headEnd/>
              <a:tailEnd type="arrow" w="med" len="med"/>
            </a:ln>
          </p:spPr>
        </p:cxnSp>
        <p:cxnSp>
          <p:nvCxnSpPr>
            <p:cNvPr id="47191" name="Straight Arrow Connector 147"/>
            <p:cNvCxnSpPr>
              <a:cxnSpLocks noChangeShapeType="1"/>
            </p:cNvCxnSpPr>
            <p:nvPr/>
          </p:nvCxnSpPr>
          <p:spPr bwMode="auto">
            <a:xfrm rot="10800000">
              <a:off x="8005012" y="4039406"/>
              <a:ext cx="288756" cy="240629"/>
            </a:xfrm>
            <a:prstGeom prst="straightConnector1">
              <a:avLst/>
            </a:prstGeom>
            <a:noFill/>
            <a:ln w="25400" algn="ctr">
              <a:solidFill>
                <a:schemeClr val="tx1"/>
              </a:solidFill>
              <a:round/>
              <a:headEnd/>
              <a:tailEnd type="arrow" w="med" len="med"/>
            </a:ln>
          </p:spPr>
        </p:cxnSp>
        <p:cxnSp>
          <p:nvCxnSpPr>
            <p:cNvPr id="47192" name="Straight Arrow Connector 148"/>
            <p:cNvCxnSpPr>
              <a:cxnSpLocks noChangeShapeType="1"/>
              <a:stCxn id="47193" idx="1"/>
            </p:cNvCxnSpPr>
            <p:nvPr/>
          </p:nvCxnSpPr>
          <p:spPr bwMode="auto">
            <a:xfrm rot="10800000" flipV="1">
              <a:off x="8659532" y="3814143"/>
              <a:ext cx="259881" cy="292638"/>
            </a:xfrm>
            <a:prstGeom prst="straightConnector1">
              <a:avLst/>
            </a:prstGeom>
            <a:noFill/>
            <a:ln w="25400" algn="ctr">
              <a:solidFill>
                <a:srgbClr val="FF0000"/>
              </a:solidFill>
              <a:round/>
              <a:headEnd/>
              <a:tailEnd type="arrow" w="med" len="med"/>
            </a:ln>
          </p:spPr>
        </p:cxnSp>
        <p:sp>
          <p:nvSpPr>
            <p:cNvPr id="47193" name="TextBox 149"/>
            <p:cNvSpPr txBox="1">
              <a:spLocks noChangeArrowheads="1"/>
            </p:cNvSpPr>
            <p:nvPr/>
          </p:nvSpPr>
          <p:spPr bwMode="auto">
            <a:xfrm>
              <a:off x="8919411" y="3596641"/>
              <a:ext cx="1238956" cy="435002"/>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194" name="Straight Arrow Connector 150"/>
            <p:cNvCxnSpPr>
              <a:cxnSpLocks noChangeShapeType="1"/>
              <a:stCxn id="47195" idx="1"/>
            </p:cNvCxnSpPr>
            <p:nvPr/>
          </p:nvCxnSpPr>
          <p:spPr bwMode="auto">
            <a:xfrm rot="10800000" flipV="1">
              <a:off x="7705026" y="3206145"/>
              <a:ext cx="259879" cy="292637"/>
            </a:xfrm>
            <a:prstGeom prst="straightConnector1">
              <a:avLst/>
            </a:prstGeom>
            <a:noFill/>
            <a:ln w="25400" algn="ctr">
              <a:solidFill>
                <a:srgbClr val="FF0000"/>
              </a:solidFill>
              <a:round/>
              <a:headEnd/>
              <a:tailEnd type="arrow" w="med" len="med"/>
            </a:ln>
          </p:spPr>
        </p:cxnSp>
        <p:sp>
          <p:nvSpPr>
            <p:cNvPr id="47195" name="TextBox 151"/>
            <p:cNvSpPr txBox="1">
              <a:spLocks noChangeArrowheads="1"/>
            </p:cNvSpPr>
            <p:nvPr/>
          </p:nvSpPr>
          <p:spPr bwMode="auto">
            <a:xfrm>
              <a:off x="7964905" y="2988645"/>
              <a:ext cx="1238956" cy="435002"/>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7196" name="Straight Arrow Connector 152"/>
            <p:cNvCxnSpPr>
              <a:cxnSpLocks noChangeShapeType="1"/>
            </p:cNvCxnSpPr>
            <p:nvPr/>
          </p:nvCxnSpPr>
          <p:spPr bwMode="auto">
            <a:xfrm rot="5400000">
              <a:off x="6898106" y="4568791"/>
              <a:ext cx="664143" cy="9625"/>
            </a:xfrm>
            <a:prstGeom prst="straightConnector1">
              <a:avLst/>
            </a:prstGeom>
            <a:noFill/>
            <a:ln w="25400" algn="ctr">
              <a:solidFill>
                <a:schemeClr val="tx1"/>
              </a:solidFill>
              <a:round/>
              <a:headEnd/>
              <a:tailEnd type="arrow" w="med" len="med"/>
            </a:ln>
          </p:spPr>
        </p:cxnSp>
        <p:cxnSp>
          <p:nvCxnSpPr>
            <p:cNvPr id="47197" name="Straight Arrow Connector 153"/>
            <p:cNvCxnSpPr>
              <a:cxnSpLocks noChangeShapeType="1"/>
            </p:cNvCxnSpPr>
            <p:nvPr/>
          </p:nvCxnSpPr>
          <p:spPr bwMode="auto">
            <a:xfrm>
              <a:off x="6590097" y="4549540"/>
              <a:ext cx="654517" cy="38501"/>
            </a:xfrm>
            <a:prstGeom prst="straightConnector1">
              <a:avLst/>
            </a:prstGeom>
            <a:noFill/>
            <a:ln w="25400" algn="ctr">
              <a:solidFill>
                <a:srgbClr val="FF0000"/>
              </a:solidFill>
              <a:round/>
              <a:headEnd/>
              <a:tailEnd type="oval" w="med" len="med"/>
            </a:ln>
          </p:spPr>
        </p:cxnSp>
        <p:sp>
          <p:nvSpPr>
            <p:cNvPr id="47198" name="TextBox 154"/>
            <p:cNvSpPr txBox="1">
              <a:spLocks noChangeArrowheads="1"/>
            </p:cNvSpPr>
            <p:nvPr/>
          </p:nvSpPr>
          <p:spPr bwMode="auto">
            <a:xfrm>
              <a:off x="6349465" y="4616916"/>
              <a:ext cx="941874" cy="435002"/>
            </a:xfrm>
            <a:prstGeom prst="rect">
              <a:avLst/>
            </a:prstGeom>
            <a:noFill/>
            <a:ln w="9525">
              <a:noFill/>
              <a:miter lim="800000"/>
              <a:headEnd/>
              <a:tailEnd/>
            </a:ln>
          </p:spPr>
          <p:txBody>
            <a:bodyPr wrap="none">
              <a:spAutoFit/>
            </a:bodyPr>
            <a:lstStyle/>
            <a:p>
              <a:r>
                <a:rPr lang="en-GB" sz="1400">
                  <a:solidFill>
                    <a:srgbClr val="FF0000"/>
                  </a:solidFill>
                </a:rPr>
                <a:t>Reject</a:t>
              </a:r>
            </a:p>
          </p:txBody>
        </p:sp>
      </p:grpSp>
      <p:cxnSp>
        <p:nvCxnSpPr>
          <p:cNvPr id="47172" name="Straight Arrow Connector 158"/>
          <p:cNvCxnSpPr>
            <a:cxnSpLocks noChangeShapeType="1"/>
          </p:cNvCxnSpPr>
          <p:nvPr/>
        </p:nvCxnSpPr>
        <p:spPr bwMode="auto">
          <a:xfrm rot="10800000">
            <a:off x="8343900" y="6311900"/>
            <a:ext cx="242888" cy="138113"/>
          </a:xfrm>
          <a:prstGeom prst="straightConnector1">
            <a:avLst/>
          </a:prstGeom>
          <a:noFill/>
          <a:ln w="25400" algn="ctr">
            <a:solidFill>
              <a:srgbClr val="FF0000"/>
            </a:solidFill>
            <a:round/>
            <a:headEnd/>
            <a:tailEnd type="oval" w="med" len="med"/>
          </a:ln>
        </p:spPr>
      </p:cxnSp>
      <p:sp>
        <p:nvSpPr>
          <p:cNvPr id="47173" name="TextBox 159"/>
          <p:cNvSpPr txBox="1">
            <a:spLocks noChangeArrowheads="1"/>
          </p:cNvSpPr>
          <p:nvPr/>
        </p:nvSpPr>
        <p:spPr bwMode="auto">
          <a:xfrm>
            <a:off x="8601075" y="6464300"/>
            <a:ext cx="693738" cy="273050"/>
          </a:xfrm>
          <a:prstGeom prst="rect">
            <a:avLst/>
          </a:prstGeom>
          <a:noFill/>
          <a:ln w="9525">
            <a:noFill/>
            <a:miter lim="800000"/>
            <a:headEnd/>
            <a:tailEnd/>
          </a:ln>
        </p:spPr>
        <p:txBody>
          <a:bodyPr wrap="none">
            <a:spAutoFit/>
          </a:bodyPr>
          <a:lstStyle/>
          <a:p>
            <a:r>
              <a:rPr lang="en-GB" sz="1400">
                <a:solidFill>
                  <a:srgbClr val="FF0000"/>
                </a:solidFill>
              </a:rPr>
              <a:t>Reject</a:t>
            </a:r>
          </a:p>
        </p:txBody>
      </p:sp>
      <p:cxnSp>
        <p:nvCxnSpPr>
          <p:cNvPr id="47174" name="Straight Arrow Connector 160"/>
          <p:cNvCxnSpPr>
            <a:cxnSpLocks noChangeShapeType="1"/>
          </p:cNvCxnSpPr>
          <p:nvPr/>
        </p:nvCxnSpPr>
        <p:spPr bwMode="auto">
          <a:xfrm rot="10800000">
            <a:off x="4799013" y="6205538"/>
            <a:ext cx="242887" cy="138112"/>
          </a:xfrm>
          <a:prstGeom prst="straightConnector1">
            <a:avLst/>
          </a:prstGeom>
          <a:noFill/>
          <a:ln w="25400" algn="ctr">
            <a:solidFill>
              <a:srgbClr val="FF0000"/>
            </a:solidFill>
            <a:round/>
            <a:headEnd/>
            <a:tailEnd type="oval" w="med" len="med"/>
          </a:ln>
        </p:spPr>
      </p:cxnSp>
      <p:sp>
        <p:nvSpPr>
          <p:cNvPr id="47175" name="TextBox 161"/>
          <p:cNvSpPr txBox="1">
            <a:spLocks noChangeArrowheads="1"/>
          </p:cNvSpPr>
          <p:nvPr/>
        </p:nvSpPr>
        <p:spPr bwMode="auto">
          <a:xfrm>
            <a:off x="5057775" y="6356350"/>
            <a:ext cx="692150" cy="274638"/>
          </a:xfrm>
          <a:prstGeom prst="rect">
            <a:avLst/>
          </a:prstGeom>
          <a:noFill/>
          <a:ln w="9525">
            <a:noFill/>
            <a:miter lim="800000"/>
            <a:headEnd/>
            <a:tailEnd/>
          </a:ln>
        </p:spPr>
        <p:txBody>
          <a:bodyPr wrap="none">
            <a:spAutoFit/>
          </a:bodyPr>
          <a:lstStyle/>
          <a:p>
            <a:r>
              <a:rPr lang="en-GB" sz="1400">
                <a:solidFill>
                  <a:srgbClr val="FF0000"/>
                </a:solidFill>
              </a:rPr>
              <a:t>Reject</a:t>
            </a:r>
          </a:p>
        </p:txBody>
      </p:sp>
      <p:cxnSp>
        <p:nvCxnSpPr>
          <p:cNvPr id="47176" name="Straight Arrow Connector 162"/>
          <p:cNvCxnSpPr>
            <a:cxnSpLocks noChangeShapeType="1"/>
          </p:cNvCxnSpPr>
          <p:nvPr/>
        </p:nvCxnSpPr>
        <p:spPr bwMode="auto">
          <a:xfrm rot="10800000">
            <a:off x="1516063" y="6251575"/>
            <a:ext cx="242887" cy="138113"/>
          </a:xfrm>
          <a:prstGeom prst="straightConnector1">
            <a:avLst/>
          </a:prstGeom>
          <a:noFill/>
          <a:ln w="25400" algn="ctr">
            <a:solidFill>
              <a:srgbClr val="FF0000"/>
            </a:solidFill>
            <a:round/>
            <a:headEnd/>
            <a:tailEnd type="oval" w="med" len="med"/>
          </a:ln>
        </p:spPr>
      </p:cxnSp>
      <p:sp>
        <p:nvSpPr>
          <p:cNvPr id="47177" name="TextBox 163"/>
          <p:cNvSpPr txBox="1">
            <a:spLocks noChangeArrowheads="1"/>
          </p:cNvSpPr>
          <p:nvPr/>
        </p:nvSpPr>
        <p:spPr bwMode="auto">
          <a:xfrm>
            <a:off x="1774825" y="6403975"/>
            <a:ext cx="692150" cy="273050"/>
          </a:xfrm>
          <a:prstGeom prst="rect">
            <a:avLst/>
          </a:prstGeom>
          <a:noFill/>
          <a:ln w="9525">
            <a:noFill/>
            <a:miter lim="800000"/>
            <a:headEnd/>
            <a:tailEnd/>
          </a:ln>
        </p:spPr>
        <p:txBody>
          <a:bodyPr wrap="none">
            <a:spAutoFit/>
          </a:bodyPr>
          <a:lstStyle/>
          <a:p>
            <a:r>
              <a:rPr lang="en-GB" sz="1400">
                <a:solidFill>
                  <a:srgbClr val="FF0000"/>
                </a:solidFill>
              </a:rPr>
              <a:t>Reject</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7"/>
          <p:cNvSpPr>
            <a:spLocks noChangeArrowheads="1"/>
          </p:cNvSpPr>
          <p:nvPr/>
        </p:nvSpPr>
        <p:spPr bwMode="auto">
          <a:xfrm>
            <a:off x="668338" y="447675"/>
            <a:ext cx="8428037" cy="863600"/>
          </a:xfrm>
          <a:prstGeom prst="rect">
            <a:avLst/>
          </a:prstGeom>
          <a:noFill/>
          <a:ln w="9525">
            <a:noFill/>
            <a:miter lim="800000"/>
            <a:headEnd/>
            <a:tailEnd/>
          </a:ln>
        </p:spPr>
        <p:txBody>
          <a:bodyPr anchor="ctr"/>
          <a:lstStyle/>
          <a:p>
            <a:r>
              <a:rPr lang="en-GB" sz="3200">
                <a:solidFill>
                  <a:schemeClr val="tx2"/>
                </a:solidFill>
                <a:latin typeface="Arial Unicode MS" pitchFamily="34" charset="-128"/>
              </a:rPr>
              <a:t>Example:</a:t>
            </a:r>
          </a:p>
          <a:p>
            <a:r>
              <a:rPr lang="en-GB" sz="2800"/>
              <a:t>Overcoming status quo bias in the human brain</a:t>
            </a:r>
            <a:r>
              <a:rPr lang="en-GB" sz="2800">
                <a:solidFill>
                  <a:schemeClr val="tx2"/>
                </a:solidFill>
                <a:latin typeface="Arial Unicode MS" pitchFamily="34" charset="-128"/>
                <a:ea typeface="Arial Unicode MS" pitchFamily="34" charset="-128"/>
                <a:cs typeface="Arial Unicode MS" pitchFamily="34" charset="-128"/>
              </a:rPr>
              <a:t> </a:t>
            </a:r>
            <a:r>
              <a:rPr lang="en-GB" sz="2000" i="1">
                <a:solidFill>
                  <a:schemeClr val="tx2"/>
                </a:solidFill>
                <a:latin typeface="Arial Unicode MS" pitchFamily="34" charset="-128"/>
                <a:ea typeface="Arial Unicode MS" pitchFamily="34" charset="-128"/>
                <a:cs typeface="Arial Unicode MS" pitchFamily="34" charset="-128"/>
              </a:rPr>
              <a:t>Fleming et al PNAS 2010</a:t>
            </a:r>
            <a:endParaRPr lang="en-US" sz="2000" i="1">
              <a:solidFill>
                <a:schemeClr val="tx2"/>
              </a:solidFill>
              <a:latin typeface="Arial Unicode MS" pitchFamily="34" charset="-128"/>
              <a:ea typeface="Arial Unicode MS" pitchFamily="34" charset="-128"/>
              <a:cs typeface="Arial Unicode MS" pitchFamily="34" charset="-128"/>
            </a:endParaRPr>
          </a:p>
        </p:txBody>
      </p:sp>
      <p:sp>
        <p:nvSpPr>
          <p:cNvPr id="24" name="Oval 23"/>
          <p:cNvSpPr/>
          <p:nvPr/>
        </p:nvSpPr>
        <p:spPr bwMode="auto">
          <a:xfrm>
            <a:off x="664942" y="2196374"/>
            <a:ext cx="872351" cy="346933"/>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25" name="Oval 24"/>
          <p:cNvSpPr/>
          <p:nvPr/>
        </p:nvSpPr>
        <p:spPr bwMode="auto">
          <a:xfrm>
            <a:off x="1613505" y="2575431"/>
            <a:ext cx="831312" cy="346933"/>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26" name="Oval 25"/>
          <p:cNvSpPr/>
          <p:nvPr/>
        </p:nvSpPr>
        <p:spPr bwMode="auto">
          <a:xfrm>
            <a:off x="782194" y="2993035"/>
            <a:ext cx="839519" cy="346933"/>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28" name="Straight Arrow Connector 27"/>
          <p:cNvCxnSpPr/>
          <p:nvPr/>
        </p:nvCxnSpPr>
        <p:spPr bwMode="auto">
          <a:xfrm rot="5400000">
            <a:off x="781050" y="2735263"/>
            <a:ext cx="379413" cy="7937"/>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29" name="Straight Arrow Connector 28"/>
          <p:cNvCxnSpPr/>
          <p:nvPr/>
        </p:nvCxnSpPr>
        <p:spPr bwMode="auto">
          <a:xfrm rot="5400000" flipH="1" flipV="1">
            <a:off x="923132" y="2712244"/>
            <a:ext cx="285750" cy="14287"/>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33" name="Straight Arrow Connector 32"/>
          <p:cNvCxnSpPr/>
          <p:nvPr/>
        </p:nvCxnSpPr>
        <p:spPr bwMode="auto">
          <a:xfrm rot="5400000" flipH="1" flipV="1">
            <a:off x="1430338" y="2789238"/>
            <a:ext cx="136525" cy="174625"/>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36" name="Straight Arrow Connector 35"/>
          <p:cNvCxnSpPr/>
          <p:nvPr/>
        </p:nvCxnSpPr>
        <p:spPr bwMode="auto">
          <a:xfrm rot="10800000" flipV="1">
            <a:off x="1481138" y="2828925"/>
            <a:ext cx="203200" cy="144463"/>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42" name="Straight Arrow Connector 41"/>
          <p:cNvCxnSpPr/>
          <p:nvPr/>
        </p:nvCxnSpPr>
        <p:spPr bwMode="auto">
          <a:xfrm>
            <a:off x="1536700" y="2427288"/>
            <a:ext cx="246063" cy="149225"/>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43" name="Straight Arrow Connector 42"/>
          <p:cNvCxnSpPr/>
          <p:nvPr/>
        </p:nvCxnSpPr>
        <p:spPr bwMode="auto">
          <a:xfrm rot="10800000">
            <a:off x="1481138" y="2466975"/>
            <a:ext cx="211137" cy="136525"/>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4" name="Straight Arrow Connector 13"/>
          <p:cNvCxnSpPr>
            <a:stCxn id="15" idx="1"/>
          </p:cNvCxnSpPr>
          <p:nvPr/>
        </p:nvCxnSpPr>
        <p:spPr bwMode="auto">
          <a:xfrm rot="10800000" flipV="1">
            <a:off x="1227138" y="1992313"/>
            <a:ext cx="190500" cy="138112"/>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sp>
        <p:nvSpPr>
          <p:cNvPr id="15" name="TextBox 14"/>
          <p:cNvSpPr txBox="1"/>
          <p:nvPr/>
        </p:nvSpPr>
        <p:spPr>
          <a:xfrm>
            <a:off x="1417638" y="1838325"/>
            <a:ext cx="949325" cy="307975"/>
          </a:xfrm>
          <a:prstGeom prst="rect">
            <a:avLst/>
          </a:prstGeom>
          <a:noFill/>
          <a:ln>
            <a:noFill/>
          </a:ln>
        </p:spPr>
        <p:txBody>
          <a:bodyPr wrap="none">
            <a:spAutoFit/>
          </a:bodyPr>
          <a:lstStyle/>
          <a:p>
            <a:pPr>
              <a:defRPr/>
            </a:pPr>
            <a:r>
              <a:rPr lang="en-GB" sz="1400" dirty="0">
                <a:solidFill>
                  <a:schemeClr val="bg1">
                    <a:lumMod val="85000"/>
                  </a:schemeClr>
                </a:solidFill>
              </a:rPr>
              <a:t>Difficulty</a:t>
            </a:r>
          </a:p>
        </p:txBody>
      </p:sp>
      <p:cxnSp>
        <p:nvCxnSpPr>
          <p:cNvPr id="51" name="Straight Arrow Connector 50"/>
          <p:cNvCxnSpPr/>
          <p:nvPr/>
        </p:nvCxnSpPr>
        <p:spPr bwMode="auto">
          <a:xfrm>
            <a:off x="503238" y="2725738"/>
            <a:ext cx="477837" cy="20637"/>
          </a:xfrm>
          <a:prstGeom prst="straightConnector1">
            <a:avLst/>
          </a:prstGeom>
          <a:solidFill>
            <a:schemeClr val="accent1"/>
          </a:solidFill>
          <a:ln w="25400" cap="flat" cmpd="sng" algn="ctr">
            <a:solidFill>
              <a:schemeClr val="bg1">
                <a:lumMod val="85000"/>
              </a:schemeClr>
            </a:solidFill>
            <a:prstDash val="solid"/>
            <a:round/>
            <a:headEnd type="none" w="med" len="med"/>
            <a:tailEnd type="oval"/>
          </a:ln>
          <a:effectLst/>
        </p:spPr>
      </p:cxnSp>
      <p:sp>
        <p:nvSpPr>
          <p:cNvPr id="57" name="TextBox 56"/>
          <p:cNvSpPr txBox="1"/>
          <p:nvPr/>
        </p:nvSpPr>
        <p:spPr>
          <a:xfrm>
            <a:off x="327025" y="2763838"/>
            <a:ext cx="722313" cy="307975"/>
          </a:xfrm>
          <a:prstGeom prst="rect">
            <a:avLst/>
          </a:prstGeom>
          <a:noFill/>
          <a:ln>
            <a:noFill/>
          </a:ln>
        </p:spPr>
        <p:txBody>
          <a:bodyPr wrap="none">
            <a:spAutoFit/>
          </a:bodyPr>
          <a:lstStyle/>
          <a:p>
            <a:pPr>
              <a:defRPr/>
            </a:pPr>
            <a:r>
              <a:rPr lang="en-GB" sz="1400" dirty="0">
                <a:solidFill>
                  <a:schemeClr val="bg1">
                    <a:lumMod val="85000"/>
                  </a:schemeClr>
                </a:solidFill>
              </a:rPr>
              <a:t>Reject</a:t>
            </a:r>
          </a:p>
        </p:txBody>
      </p:sp>
      <p:sp>
        <p:nvSpPr>
          <p:cNvPr id="17" name="Oval 16"/>
          <p:cNvSpPr/>
          <p:nvPr/>
        </p:nvSpPr>
        <p:spPr bwMode="auto">
          <a:xfrm>
            <a:off x="3947281" y="2058200"/>
            <a:ext cx="942250" cy="371330"/>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18" name="Oval 17"/>
          <p:cNvSpPr/>
          <p:nvPr/>
        </p:nvSpPr>
        <p:spPr bwMode="auto">
          <a:xfrm>
            <a:off x="4971850" y="2463913"/>
            <a:ext cx="897922" cy="371330"/>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19" name="Oval 18"/>
          <p:cNvSpPr/>
          <p:nvPr/>
        </p:nvSpPr>
        <p:spPr bwMode="auto">
          <a:xfrm>
            <a:off x="4073928" y="2910883"/>
            <a:ext cx="906787" cy="371330"/>
          </a:xfrm>
          <a:prstGeom prst="ellipse">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21" name="Straight Arrow Connector 20"/>
          <p:cNvCxnSpPr/>
          <p:nvPr/>
        </p:nvCxnSpPr>
        <p:spPr bwMode="auto">
          <a:xfrm rot="5400000" flipH="1" flipV="1">
            <a:off x="4227513" y="2611438"/>
            <a:ext cx="306387" cy="14287"/>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23" name="Straight Arrow Connector 22"/>
          <p:cNvCxnSpPr/>
          <p:nvPr/>
        </p:nvCxnSpPr>
        <p:spPr bwMode="auto">
          <a:xfrm rot="5400000" flipH="1" flipV="1">
            <a:off x="4775200" y="2690813"/>
            <a:ext cx="146050" cy="190500"/>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27" name="Straight Arrow Connector 26"/>
          <p:cNvCxnSpPr/>
          <p:nvPr/>
        </p:nvCxnSpPr>
        <p:spPr bwMode="auto">
          <a:xfrm rot="10800000" flipV="1">
            <a:off x="4829175" y="2735263"/>
            <a:ext cx="220663" cy="153987"/>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30" name="Straight Arrow Connector 29"/>
          <p:cNvCxnSpPr/>
          <p:nvPr/>
        </p:nvCxnSpPr>
        <p:spPr bwMode="auto">
          <a:xfrm>
            <a:off x="4887913" y="2305050"/>
            <a:ext cx="268287" cy="160338"/>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31" name="Straight Arrow Connector 30"/>
          <p:cNvCxnSpPr/>
          <p:nvPr/>
        </p:nvCxnSpPr>
        <p:spPr bwMode="auto">
          <a:xfrm rot="10800000">
            <a:off x="4829175" y="2346325"/>
            <a:ext cx="227013" cy="147638"/>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32" name="Straight Arrow Connector 31"/>
          <p:cNvCxnSpPr/>
          <p:nvPr/>
        </p:nvCxnSpPr>
        <p:spPr bwMode="auto">
          <a:xfrm rot="10800000" flipV="1">
            <a:off x="5497513" y="2238375"/>
            <a:ext cx="204787" cy="209550"/>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sp>
        <p:nvSpPr>
          <p:cNvPr id="34" name="TextBox 33"/>
          <p:cNvSpPr txBox="1"/>
          <p:nvPr/>
        </p:nvSpPr>
        <p:spPr>
          <a:xfrm>
            <a:off x="5549900" y="2076450"/>
            <a:ext cx="949325" cy="307975"/>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59" name="Straight Arrow Connector 58"/>
          <p:cNvCxnSpPr/>
          <p:nvPr/>
        </p:nvCxnSpPr>
        <p:spPr bwMode="auto">
          <a:xfrm rot="5400000">
            <a:off x="4052094" y="2647156"/>
            <a:ext cx="406400" cy="7938"/>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60" name="Straight Arrow Connector 59"/>
          <p:cNvCxnSpPr/>
          <p:nvPr/>
        </p:nvCxnSpPr>
        <p:spPr bwMode="auto">
          <a:xfrm>
            <a:off x="3749675" y="2635250"/>
            <a:ext cx="517525" cy="23813"/>
          </a:xfrm>
          <a:prstGeom prst="straightConnector1">
            <a:avLst/>
          </a:prstGeom>
          <a:solidFill>
            <a:schemeClr val="accent1"/>
          </a:solidFill>
          <a:ln w="25400" cap="flat" cmpd="sng" algn="ctr">
            <a:solidFill>
              <a:schemeClr val="bg1">
                <a:lumMod val="85000"/>
              </a:schemeClr>
            </a:solidFill>
            <a:prstDash val="solid"/>
            <a:round/>
            <a:headEnd type="none" w="med" len="med"/>
            <a:tailEnd type="oval"/>
          </a:ln>
          <a:effectLst/>
        </p:spPr>
      </p:cxnSp>
      <p:sp>
        <p:nvSpPr>
          <p:cNvPr id="61" name="TextBox 60"/>
          <p:cNvSpPr txBox="1"/>
          <p:nvPr/>
        </p:nvSpPr>
        <p:spPr>
          <a:xfrm>
            <a:off x="3559175" y="2676525"/>
            <a:ext cx="722313" cy="307975"/>
          </a:xfrm>
          <a:prstGeom prst="rect">
            <a:avLst/>
          </a:prstGeom>
          <a:noFill/>
        </p:spPr>
        <p:txBody>
          <a:bodyPr wrap="none">
            <a:spAutoFit/>
          </a:bodyPr>
          <a:lstStyle/>
          <a:p>
            <a:pPr>
              <a:defRPr/>
            </a:pPr>
            <a:r>
              <a:rPr lang="en-GB" sz="1400" dirty="0">
                <a:solidFill>
                  <a:schemeClr val="bg1">
                    <a:lumMod val="85000"/>
                  </a:schemeClr>
                </a:solidFill>
              </a:rPr>
              <a:t>Reject</a:t>
            </a:r>
          </a:p>
        </p:txBody>
      </p:sp>
      <p:sp>
        <p:nvSpPr>
          <p:cNvPr id="38" name="Oval 37"/>
          <p:cNvSpPr/>
          <p:nvPr/>
        </p:nvSpPr>
        <p:spPr bwMode="auto">
          <a:xfrm>
            <a:off x="7634396" y="2043947"/>
            <a:ext cx="877298" cy="381495"/>
          </a:xfrm>
          <a:prstGeom prst="ellipse">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39" name="Oval 38"/>
          <p:cNvSpPr/>
          <p:nvPr/>
        </p:nvSpPr>
        <p:spPr bwMode="auto">
          <a:xfrm>
            <a:off x="8588339" y="2460765"/>
            <a:ext cx="836026" cy="381495"/>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40" name="Oval 39"/>
          <p:cNvSpPr/>
          <p:nvPr/>
        </p:nvSpPr>
        <p:spPr bwMode="auto">
          <a:xfrm>
            <a:off x="7752313" y="2919971"/>
            <a:ext cx="844280" cy="381495"/>
          </a:xfrm>
          <a:prstGeom prst="ellipse">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44" name="Straight Arrow Connector 43"/>
          <p:cNvCxnSpPr/>
          <p:nvPr/>
        </p:nvCxnSpPr>
        <p:spPr bwMode="auto">
          <a:xfrm rot="5400000" flipH="1" flipV="1">
            <a:off x="7881144" y="2612232"/>
            <a:ext cx="314325" cy="14287"/>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45" name="Straight Arrow Connector 44"/>
          <p:cNvCxnSpPr/>
          <p:nvPr/>
        </p:nvCxnSpPr>
        <p:spPr bwMode="auto">
          <a:xfrm rot="5400000" flipH="1" flipV="1">
            <a:off x="8397082" y="2702719"/>
            <a:ext cx="150812" cy="177800"/>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46" name="Straight Arrow Connector 45"/>
          <p:cNvCxnSpPr/>
          <p:nvPr/>
        </p:nvCxnSpPr>
        <p:spPr bwMode="auto">
          <a:xfrm rot="10800000" flipV="1">
            <a:off x="8455025" y="2740025"/>
            <a:ext cx="204788" cy="157163"/>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47" name="Straight Arrow Connector 46"/>
          <p:cNvCxnSpPr/>
          <p:nvPr/>
        </p:nvCxnSpPr>
        <p:spPr bwMode="auto">
          <a:xfrm>
            <a:off x="8510588" y="2297113"/>
            <a:ext cx="249237" cy="165100"/>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48" name="Straight Arrow Connector 47"/>
          <p:cNvCxnSpPr/>
          <p:nvPr/>
        </p:nvCxnSpPr>
        <p:spPr bwMode="auto">
          <a:xfrm rot="10800000">
            <a:off x="8455025" y="2339975"/>
            <a:ext cx="212725" cy="152400"/>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49" name="Straight Arrow Connector 48"/>
          <p:cNvCxnSpPr>
            <a:stCxn id="50" idx="1"/>
          </p:cNvCxnSpPr>
          <p:nvPr/>
        </p:nvCxnSpPr>
        <p:spPr bwMode="auto">
          <a:xfrm rot="10800000" flipV="1">
            <a:off x="8936038" y="2216150"/>
            <a:ext cx="190500" cy="166688"/>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sp>
        <p:nvSpPr>
          <p:cNvPr id="50" name="TextBox 49"/>
          <p:cNvSpPr txBox="1"/>
          <p:nvPr/>
        </p:nvSpPr>
        <p:spPr>
          <a:xfrm>
            <a:off x="9126538" y="2062163"/>
            <a:ext cx="949325" cy="307975"/>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55" name="Straight Arrow Connector 54"/>
          <p:cNvCxnSpPr>
            <a:stCxn id="56" idx="1"/>
          </p:cNvCxnSpPr>
          <p:nvPr/>
        </p:nvCxnSpPr>
        <p:spPr bwMode="auto">
          <a:xfrm rot="10800000" flipV="1">
            <a:off x="8234363" y="1833563"/>
            <a:ext cx="190500" cy="166687"/>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sp>
        <p:nvSpPr>
          <p:cNvPr id="56" name="TextBox 55"/>
          <p:cNvSpPr txBox="1"/>
          <p:nvPr/>
        </p:nvSpPr>
        <p:spPr>
          <a:xfrm>
            <a:off x="8424863" y="1679575"/>
            <a:ext cx="949325" cy="307975"/>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62" name="Straight Arrow Connector 61"/>
          <p:cNvCxnSpPr/>
          <p:nvPr/>
        </p:nvCxnSpPr>
        <p:spPr bwMode="auto">
          <a:xfrm rot="5400000">
            <a:off x="7677151" y="2673350"/>
            <a:ext cx="417512" cy="7937"/>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63" name="Straight Arrow Connector 62"/>
          <p:cNvCxnSpPr/>
          <p:nvPr/>
        </p:nvCxnSpPr>
        <p:spPr bwMode="auto">
          <a:xfrm>
            <a:off x="7415213" y="2662238"/>
            <a:ext cx="481012" cy="23812"/>
          </a:xfrm>
          <a:prstGeom prst="straightConnector1">
            <a:avLst/>
          </a:prstGeom>
          <a:solidFill>
            <a:schemeClr val="accent1"/>
          </a:solidFill>
          <a:ln w="25400" cap="flat" cmpd="sng" algn="ctr">
            <a:solidFill>
              <a:schemeClr val="bg1">
                <a:lumMod val="75000"/>
              </a:schemeClr>
            </a:solidFill>
            <a:prstDash val="solid"/>
            <a:round/>
            <a:headEnd type="none" w="med" len="med"/>
            <a:tailEnd type="oval"/>
          </a:ln>
          <a:effectLst/>
        </p:spPr>
      </p:cxnSp>
      <p:sp>
        <p:nvSpPr>
          <p:cNvPr id="64" name="TextBox 63"/>
          <p:cNvSpPr txBox="1"/>
          <p:nvPr/>
        </p:nvSpPr>
        <p:spPr>
          <a:xfrm>
            <a:off x="7237413" y="2703513"/>
            <a:ext cx="722312" cy="307975"/>
          </a:xfrm>
          <a:prstGeom prst="rect">
            <a:avLst/>
          </a:prstGeom>
          <a:noFill/>
        </p:spPr>
        <p:txBody>
          <a:bodyPr wrap="none">
            <a:spAutoFit/>
          </a:bodyPr>
          <a:lstStyle/>
          <a:p>
            <a:pPr>
              <a:defRPr/>
            </a:pPr>
            <a:r>
              <a:rPr lang="en-GB" sz="1400" dirty="0">
                <a:solidFill>
                  <a:schemeClr val="bg1">
                    <a:lumMod val="85000"/>
                  </a:schemeClr>
                </a:solidFill>
              </a:rPr>
              <a:t>Reject</a:t>
            </a:r>
          </a:p>
        </p:txBody>
      </p:sp>
      <p:sp>
        <p:nvSpPr>
          <p:cNvPr id="69" name="Oval 68"/>
          <p:cNvSpPr/>
          <p:nvPr/>
        </p:nvSpPr>
        <p:spPr bwMode="auto">
          <a:xfrm>
            <a:off x="586336" y="3898440"/>
            <a:ext cx="872351" cy="346933"/>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70" name="Oval 69"/>
          <p:cNvSpPr/>
          <p:nvPr/>
        </p:nvSpPr>
        <p:spPr bwMode="auto">
          <a:xfrm>
            <a:off x="1534899" y="4277497"/>
            <a:ext cx="831312" cy="346933"/>
          </a:xfrm>
          <a:prstGeom prst="ellipse">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71" name="Oval 70"/>
          <p:cNvSpPr/>
          <p:nvPr/>
        </p:nvSpPr>
        <p:spPr bwMode="auto">
          <a:xfrm>
            <a:off x="703588" y="4695101"/>
            <a:ext cx="839519" cy="346933"/>
          </a:xfrm>
          <a:prstGeom prst="ellipse">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72" name="Straight Arrow Connector 71"/>
          <p:cNvCxnSpPr/>
          <p:nvPr/>
        </p:nvCxnSpPr>
        <p:spPr bwMode="auto">
          <a:xfrm rot="5400000">
            <a:off x="702468" y="4437857"/>
            <a:ext cx="379413" cy="6350"/>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73" name="Straight Arrow Connector 72"/>
          <p:cNvCxnSpPr/>
          <p:nvPr/>
        </p:nvCxnSpPr>
        <p:spPr bwMode="auto">
          <a:xfrm rot="5400000" flipH="1" flipV="1">
            <a:off x="844550" y="4414838"/>
            <a:ext cx="285750" cy="12700"/>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74" name="Straight Arrow Connector 73"/>
          <p:cNvCxnSpPr/>
          <p:nvPr/>
        </p:nvCxnSpPr>
        <p:spPr bwMode="auto">
          <a:xfrm rot="5400000" flipH="1" flipV="1">
            <a:off x="1351756" y="4490245"/>
            <a:ext cx="136525" cy="176212"/>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75" name="Straight Arrow Connector 74"/>
          <p:cNvCxnSpPr/>
          <p:nvPr/>
        </p:nvCxnSpPr>
        <p:spPr bwMode="auto">
          <a:xfrm rot="10800000" flipV="1">
            <a:off x="1401763" y="4532313"/>
            <a:ext cx="204787" cy="14287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76" name="Straight Arrow Connector 75"/>
          <p:cNvCxnSpPr/>
          <p:nvPr/>
        </p:nvCxnSpPr>
        <p:spPr bwMode="auto">
          <a:xfrm>
            <a:off x="1457325" y="4129088"/>
            <a:ext cx="247650" cy="14922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77" name="Straight Arrow Connector 76"/>
          <p:cNvCxnSpPr/>
          <p:nvPr/>
        </p:nvCxnSpPr>
        <p:spPr bwMode="auto">
          <a:xfrm rot="10800000">
            <a:off x="1401763" y="4168775"/>
            <a:ext cx="211137" cy="13652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78" name="Straight Arrow Connector 77"/>
          <p:cNvCxnSpPr>
            <a:stCxn id="79" idx="1"/>
          </p:cNvCxnSpPr>
          <p:nvPr/>
        </p:nvCxnSpPr>
        <p:spPr bwMode="auto">
          <a:xfrm rot="10800000" flipV="1">
            <a:off x="1149350" y="3694113"/>
            <a:ext cx="190500" cy="138112"/>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sp>
        <p:nvSpPr>
          <p:cNvPr id="79" name="TextBox 78"/>
          <p:cNvSpPr txBox="1"/>
          <p:nvPr/>
        </p:nvSpPr>
        <p:spPr>
          <a:xfrm>
            <a:off x="1339850" y="3540125"/>
            <a:ext cx="949325" cy="307975"/>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80" name="Straight Arrow Connector 79"/>
          <p:cNvCxnSpPr/>
          <p:nvPr/>
        </p:nvCxnSpPr>
        <p:spPr bwMode="auto">
          <a:xfrm rot="10800000">
            <a:off x="1568450" y="4552950"/>
            <a:ext cx="309563" cy="201613"/>
          </a:xfrm>
          <a:prstGeom prst="straightConnector1">
            <a:avLst/>
          </a:prstGeom>
          <a:solidFill>
            <a:schemeClr val="accent1"/>
          </a:solidFill>
          <a:ln w="25400" cap="flat" cmpd="sng" algn="ctr">
            <a:solidFill>
              <a:schemeClr val="bg1">
                <a:lumMod val="75000"/>
              </a:schemeClr>
            </a:solidFill>
            <a:prstDash val="solid"/>
            <a:round/>
            <a:headEnd type="none" w="med" len="med"/>
            <a:tailEnd type="oval"/>
          </a:ln>
          <a:effectLst/>
        </p:spPr>
      </p:cxnSp>
      <p:sp>
        <p:nvSpPr>
          <p:cNvPr id="81" name="TextBox 80"/>
          <p:cNvSpPr txBox="1"/>
          <p:nvPr/>
        </p:nvSpPr>
        <p:spPr>
          <a:xfrm>
            <a:off x="1817688" y="4735513"/>
            <a:ext cx="722312" cy="307975"/>
          </a:xfrm>
          <a:prstGeom prst="rect">
            <a:avLst/>
          </a:prstGeom>
          <a:noFill/>
        </p:spPr>
        <p:txBody>
          <a:bodyPr wrap="none">
            <a:spAutoFit/>
          </a:bodyPr>
          <a:lstStyle/>
          <a:p>
            <a:pPr>
              <a:defRPr/>
            </a:pPr>
            <a:r>
              <a:rPr lang="en-GB" sz="1400" dirty="0">
                <a:solidFill>
                  <a:schemeClr val="bg1">
                    <a:lumMod val="85000"/>
                  </a:schemeClr>
                </a:solidFill>
              </a:rPr>
              <a:t>Reject</a:t>
            </a:r>
          </a:p>
        </p:txBody>
      </p:sp>
      <p:sp>
        <p:nvSpPr>
          <p:cNvPr id="83" name="Oval 82"/>
          <p:cNvSpPr/>
          <p:nvPr/>
        </p:nvSpPr>
        <p:spPr bwMode="auto">
          <a:xfrm>
            <a:off x="3820550" y="3731391"/>
            <a:ext cx="942250" cy="371330"/>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solidFill>
              </a:rPr>
              <a:t>MFC</a:t>
            </a:r>
          </a:p>
        </p:txBody>
      </p:sp>
      <p:sp>
        <p:nvSpPr>
          <p:cNvPr id="84" name="Oval 83"/>
          <p:cNvSpPr/>
          <p:nvPr/>
        </p:nvSpPr>
        <p:spPr bwMode="auto">
          <a:xfrm>
            <a:off x="4845119" y="4137104"/>
            <a:ext cx="897922" cy="371330"/>
          </a:xfrm>
          <a:prstGeom prst="ellipse">
            <a:avLst/>
          </a:prstGeom>
          <a:solidFill>
            <a:srgbClr val="3333FF"/>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solidFill>
              </a:rPr>
              <a:t>rIFC</a:t>
            </a:r>
            <a:endParaRPr lang="en-GB" sz="1400" dirty="0">
              <a:solidFill>
                <a:schemeClr val="bg1"/>
              </a:solidFill>
            </a:endParaRPr>
          </a:p>
        </p:txBody>
      </p:sp>
      <p:sp>
        <p:nvSpPr>
          <p:cNvPr id="85" name="Oval 84"/>
          <p:cNvSpPr/>
          <p:nvPr/>
        </p:nvSpPr>
        <p:spPr bwMode="auto">
          <a:xfrm>
            <a:off x="3947197" y="4584074"/>
            <a:ext cx="906787" cy="371330"/>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solidFill>
              </a:rPr>
              <a:t>STN</a:t>
            </a:r>
          </a:p>
        </p:txBody>
      </p:sp>
      <p:cxnSp>
        <p:nvCxnSpPr>
          <p:cNvPr id="48218" name="Straight Arrow Connector 85"/>
          <p:cNvCxnSpPr>
            <a:cxnSpLocks noChangeShapeType="1"/>
          </p:cNvCxnSpPr>
          <p:nvPr/>
        </p:nvCxnSpPr>
        <p:spPr bwMode="auto">
          <a:xfrm rot="5400000" flipH="1" flipV="1">
            <a:off x="4100513" y="4284663"/>
            <a:ext cx="306387" cy="14287"/>
          </a:xfrm>
          <a:prstGeom prst="straightConnector1">
            <a:avLst/>
          </a:prstGeom>
          <a:noFill/>
          <a:ln w="25400" algn="ctr">
            <a:solidFill>
              <a:schemeClr val="tx1"/>
            </a:solidFill>
            <a:round/>
            <a:headEnd/>
            <a:tailEnd type="arrow" w="med" len="med"/>
          </a:ln>
        </p:spPr>
      </p:cxnSp>
      <p:cxnSp>
        <p:nvCxnSpPr>
          <p:cNvPr id="48219" name="Straight Arrow Connector 86"/>
          <p:cNvCxnSpPr>
            <a:cxnSpLocks noChangeShapeType="1"/>
          </p:cNvCxnSpPr>
          <p:nvPr/>
        </p:nvCxnSpPr>
        <p:spPr bwMode="auto">
          <a:xfrm rot="5400000" flipH="1" flipV="1">
            <a:off x="4648200" y="4364038"/>
            <a:ext cx="146050" cy="190500"/>
          </a:xfrm>
          <a:prstGeom prst="straightConnector1">
            <a:avLst/>
          </a:prstGeom>
          <a:noFill/>
          <a:ln w="25400" algn="ctr">
            <a:solidFill>
              <a:schemeClr val="tx1"/>
            </a:solidFill>
            <a:round/>
            <a:headEnd/>
            <a:tailEnd type="arrow" w="med" len="med"/>
          </a:ln>
        </p:spPr>
      </p:cxnSp>
      <p:cxnSp>
        <p:nvCxnSpPr>
          <p:cNvPr id="48220" name="Straight Arrow Connector 87"/>
          <p:cNvCxnSpPr>
            <a:cxnSpLocks noChangeShapeType="1"/>
          </p:cNvCxnSpPr>
          <p:nvPr/>
        </p:nvCxnSpPr>
        <p:spPr bwMode="auto">
          <a:xfrm rot="10800000" flipV="1">
            <a:off x="4702175" y="4408488"/>
            <a:ext cx="220663" cy="153987"/>
          </a:xfrm>
          <a:prstGeom prst="straightConnector1">
            <a:avLst/>
          </a:prstGeom>
          <a:noFill/>
          <a:ln w="25400" algn="ctr">
            <a:solidFill>
              <a:schemeClr val="tx1"/>
            </a:solidFill>
            <a:round/>
            <a:headEnd/>
            <a:tailEnd type="arrow" w="med" len="med"/>
          </a:ln>
        </p:spPr>
      </p:cxnSp>
      <p:cxnSp>
        <p:nvCxnSpPr>
          <p:cNvPr id="48221" name="Straight Arrow Connector 88"/>
          <p:cNvCxnSpPr>
            <a:cxnSpLocks noChangeShapeType="1"/>
          </p:cNvCxnSpPr>
          <p:nvPr/>
        </p:nvCxnSpPr>
        <p:spPr bwMode="auto">
          <a:xfrm>
            <a:off x="4760913" y="3978275"/>
            <a:ext cx="268287" cy="160338"/>
          </a:xfrm>
          <a:prstGeom prst="straightConnector1">
            <a:avLst/>
          </a:prstGeom>
          <a:noFill/>
          <a:ln w="25400" algn="ctr">
            <a:solidFill>
              <a:schemeClr val="tx1"/>
            </a:solidFill>
            <a:round/>
            <a:headEnd/>
            <a:tailEnd type="arrow" w="med" len="med"/>
          </a:ln>
        </p:spPr>
      </p:cxnSp>
      <p:cxnSp>
        <p:nvCxnSpPr>
          <p:cNvPr id="48222" name="Straight Arrow Connector 89"/>
          <p:cNvCxnSpPr>
            <a:cxnSpLocks noChangeShapeType="1"/>
          </p:cNvCxnSpPr>
          <p:nvPr/>
        </p:nvCxnSpPr>
        <p:spPr bwMode="auto">
          <a:xfrm rot="10800000">
            <a:off x="4702175" y="4019550"/>
            <a:ext cx="227013" cy="147638"/>
          </a:xfrm>
          <a:prstGeom prst="straightConnector1">
            <a:avLst/>
          </a:prstGeom>
          <a:noFill/>
          <a:ln w="25400" algn="ctr">
            <a:solidFill>
              <a:schemeClr val="tx1"/>
            </a:solidFill>
            <a:round/>
            <a:headEnd/>
            <a:tailEnd type="arrow" w="med" len="med"/>
          </a:ln>
        </p:spPr>
      </p:cxnSp>
      <p:cxnSp>
        <p:nvCxnSpPr>
          <p:cNvPr id="48223" name="Straight Arrow Connector 90"/>
          <p:cNvCxnSpPr>
            <a:cxnSpLocks noChangeShapeType="1"/>
          </p:cNvCxnSpPr>
          <p:nvPr/>
        </p:nvCxnSpPr>
        <p:spPr bwMode="auto">
          <a:xfrm rot="10800000" flipV="1">
            <a:off x="5370513" y="3911600"/>
            <a:ext cx="204787" cy="209550"/>
          </a:xfrm>
          <a:prstGeom prst="straightConnector1">
            <a:avLst/>
          </a:prstGeom>
          <a:noFill/>
          <a:ln w="25400" algn="ctr">
            <a:solidFill>
              <a:srgbClr val="FF0000"/>
            </a:solidFill>
            <a:round/>
            <a:headEnd/>
            <a:tailEnd type="arrow" w="med" len="med"/>
          </a:ln>
        </p:spPr>
      </p:cxnSp>
      <p:sp>
        <p:nvSpPr>
          <p:cNvPr id="48224" name="TextBox 91"/>
          <p:cNvSpPr txBox="1">
            <a:spLocks noChangeArrowheads="1"/>
          </p:cNvSpPr>
          <p:nvPr/>
        </p:nvSpPr>
        <p:spPr bwMode="auto">
          <a:xfrm>
            <a:off x="5510213" y="3614738"/>
            <a:ext cx="949325" cy="307975"/>
          </a:xfrm>
          <a:prstGeom prst="rect">
            <a:avLst/>
          </a:prstGeom>
          <a:noFill/>
          <a:ln w="9525">
            <a:noFill/>
            <a:miter lim="800000"/>
            <a:headEnd/>
            <a:tailEnd/>
          </a:ln>
        </p:spPr>
        <p:txBody>
          <a:bodyPr wrap="none">
            <a:spAutoFit/>
          </a:bodyPr>
          <a:lstStyle/>
          <a:p>
            <a:r>
              <a:rPr lang="en-GB" sz="1400">
                <a:solidFill>
                  <a:srgbClr val="FF0000"/>
                </a:solidFill>
              </a:rPr>
              <a:t>Difficulty</a:t>
            </a:r>
          </a:p>
        </p:txBody>
      </p:sp>
      <p:cxnSp>
        <p:nvCxnSpPr>
          <p:cNvPr id="48225" name="Straight Arrow Connector 92"/>
          <p:cNvCxnSpPr>
            <a:cxnSpLocks noChangeShapeType="1"/>
          </p:cNvCxnSpPr>
          <p:nvPr/>
        </p:nvCxnSpPr>
        <p:spPr bwMode="auto">
          <a:xfrm rot="5400000">
            <a:off x="3925094" y="4320381"/>
            <a:ext cx="406400" cy="7938"/>
          </a:xfrm>
          <a:prstGeom prst="straightConnector1">
            <a:avLst/>
          </a:prstGeom>
          <a:noFill/>
          <a:ln w="25400" algn="ctr">
            <a:solidFill>
              <a:schemeClr val="tx1"/>
            </a:solidFill>
            <a:round/>
            <a:headEnd/>
            <a:tailEnd type="arrow" w="med" len="med"/>
          </a:ln>
        </p:spPr>
      </p:cxnSp>
      <p:cxnSp>
        <p:nvCxnSpPr>
          <p:cNvPr id="48226" name="Straight Arrow Connector 93"/>
          <p:cNvCxnSpPr>
            <a:cxnSpLocks noChangeShapeType="1"/>
          </p:cNvCxnSpPr>
          <p:nvPr/>
        </p:nvCxnSpPr>
        <p:spPr bwMode="auto">
          <a:xfrm rot="10800000">
            <a:off x="4841875" y="4494213"/>
            <a:ext cx="225425" cy="112712"/>
          </a:xfrm>
          <a:prstGeom prst="straightConnector1">
            <a:avLst/>
          </a:prstGeom>
          <a:noFill/>
          <a:ln w="25400" algn="ctr">
            <a:solidFill>
              <a:srgbClr val="FF0000"/>
            </a:solidFill>
            <a:round/>
            <a:headEnd/>
            <a:tailEnd type="oval" w="med" len="med"/>
          </a:ln>
        </p:spPr>
      </p:cxnSp>
      <p:sp>
        <p:nvSpPr>
          <p:cNvPr id="48227" name="TextBox 94"/>
          <p:cNvSpPr txBox="1">
            <a:spLocks noChangeArrowheads="1"/>
          </p:cNvSpPr>
          <p:nvPr/>
        </p:nvSpPr>
        <p:spPr bwMode="auto">
          <a:xfrm>
            <a:off x="5002213" y="4572000"/>
            <a:ext cx="720725" cy="307975"/>
          </a:xfrm>
          <a:prstGeom prst="rect">
            <a:avLst/>
          </a:prstGeom>
          <a:noFill/>
          <a:ln w="9525">
            <a:noFill/>
            <a:miter lim="800000"/>
            <a:headEnd/>
            <a:tailEnd/>
          </a:ln>
        </p:spPr>
        <p:txBody>
          <a:bodyPr wrap="none">
            <a:spAutoFit/>
          </a:bodyPr>
          <a:lstStyle/>
          <a:p>
            <a:r>
              <a:rPr lang="en-GB" sz="1400">
                <a:solidFill>
                  <a:srgbClr val="FF0000"/>
                </a:solidFill>
              </a:rPr>
              <a:t>Reject</a:t>
            </a:r>
          </a:p>
        </p:txBody>
      </p:sp>
      <p:sp>
        <p:nvSpPr>
          <p:cNvPr id="97" name="Oval 96"/>
          <p:cNvSpPr/>
          <p:nvPr/>
        </p:nvSpPr>
        <p:spPr bwMode="auto">
          <a:xfrm>
            <a:off x="7392160" y="3823016"/>
            <a:ext cx="877298" cy="381495"/>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98" name="Oval 97"/>
          <p:cNvSpPr/>
          <p:nvPr/>
        </p:nvSpPr>
        <p:spPr bwMode="auto">
          <a:xfrm>
            <a:off x="8346103" y="4239834"/>
            <a:ext cx="836026" cy="381495"/>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99" name="Oval 98"/>
          <p:cNvSpPr/>
          <p:nvPr/>
        </p:nvSpPr>
        <p:spPr bwMode="auto">
          <a:xfrm>
            <a:off x="7510077" y="4699040"/>
            <a:ext cx="844280" cy="381495"/>
          </a:xfrm>
          <a:prstGeom prst="ellipse">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100" name="Straight Arrow Connector 99"/>
          <p:cNvCxnSpPr/>
          <p:nvPr/>
        </p:nvCxnSpPr>
        <p:spPr bwMode="auto">
          <a:xfrm rot="5400000" flipH="1" flipV="1">
            <a:off x="7637463" y="4391025"/>
            <a:ext cx="315912" cy="14288"/>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01" name="Straight Arrow Connector 100"/>
          <p:cNvCxnSpPr/>
          <p:nvPr/>
        </p:nvCxnSpPr>
        <p:spPr bwMode="auto">
          <a:xfrm rot="5400000" flipH="1" flipV="1">
            <a:off x="8154987" y="4483101"/>
            <a:ext cx="150813" cy="176212"/>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02" name="Straight Arrow Connector 101"/>
          <p:cNvCxnSpPr/>
          <p:nvPr/>
        </p:nvCxnSpPr>
        <p:spPr bwMode="auto">
          <a:xfrm rot="10800000" flipV="1">
            <a:off x="8212138" y="4519613"/>
            <a:ext cx="206375" cy="157162"/>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03" name="Straight Arrow Connector 102"/>
          <p:cNvCxnSpPr/>
          <p:nvPr/>
        </p:nvCxnSpPr>
        <p:spPr bwMode="auto">
          <a:xfrm>
            <a:off x="8267700" y="4076700"/>
            <a:ext cx="249238" cy="163513"/>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04" name="Straight Arrow Connector 103"/>
          <p:cNvCxnSpPr/>
          <p:nvPr/>
        </p:nvCxnSpPr>
        <p:spPr bwMode="auto">
          <a:xfrm rot="10800000">
            <a:off x="8212138" y="4119563"/>
            <a:ext cx="212725" cy="150812"/>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05" name="Straight Arrow Connector 104"/>
          <p:cNvCxnSpPr>
            <a:stCxn id="106" idx="1"/>
          </p:cNvCxnSpPr>
          <p:nvPr/>
        </p:nvCxnSpPr>
        <p:spPr bwMode="auto">
          <a:xfrm rot="10800000" flipV="1">
            <a:off x="8694738" y="3995738"/>
            <a:ext cx="190500" cy="166687"/>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sp>
        <p:nvSpPr>
          <p:cNvPr id="106" name="TextBox 105"/>
          <p:cNvSpPr txBox="1"/>
          <p:nvPr/>
        </p:nvSpPr>
        <p:spPr>
          <a:xfrm>
            <a:off x="8885238" y="3841750"/>
            <a:ext cx="949325" cy="307975"/>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107" name="Straight Arrow Connector 106"/>
          <p:cNvCxnSpPr>
            <a:stCxn id="108" idx="1"/>
          </p:cNvCxnSpPr>
          <p:nvPr/>
        </p:nvCxnSpPr>
        <p:spPr bwMode="auto">
          <a:xfrm rot="10800000" flipV="1">
            <a:off x="7993063" y="3613150"/>
            <a:ext cx="190500" cy="166688"/>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sp>
        <p:nvSpPr>
          <p:cNvPr id="108" name="TextBox 107"/>
          <p:cNvSpPr txBox="1"/>
          <p:nvPr/>
        </p:nvSpPr>
        <p:spPr>
          <a:xfrm>
            <a:off x="8183563" y="3459163"/>
            <a:ext cx="949325" cy="307975"/>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109" name="Straight Arrow Connector 108"/>
          <p:cNvCxnSpPr/>
          <p:nvPr/>
        </p:nvCxnSpPr>
        <p:spPr bwMode="auto">
          <a:xfrm rot="5400000">
            <a:off x="7434263" y="4451350"/>
            <a:ext cx="417512" cy="7938"/>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10" name="Straight Arrow Connector 109"/>
          <p:cNvCxnSpPr/>
          <p:nvPr/>
        </p:nvCxnSpPr>
        <p:spPr bwMode="auto">
          <a:xfrm rot="10800000">
            <a:off x="8393113" y="4572000"/>
            <a:ext cx="242887" cy="138113"/>
          </a:xfrm>
          <a:prstGeom prst="straightConnector1">
            <a:avLst/>
          </a:prstGeom>
          <a:solidFill>
            <a:schemeClr val="accent1"/>
          </a:solidFill>
          <a:ln w="25400" cap="flat" cmpd="sng" algn="ctr">
            <a:solidFill>
              <a:schemeClr val="bg1">
                <a:lumMod val="85000"/>
              </a:schemeClr>
            </a:solidFill>
            <a:prstDash val="solid"/>
            <a:round/>
            <a:headEnd type="none" w="med" len="med"/>
            <a:tailEnd type="oval"/>
          </a:ln>
          <a:effectLst/>
        </p:spPr>
      </p:cxnSp>
      <p:sp>
        <p:nvSpPr>
          <p:cNvPr id="111" name="TextBox 110"/>
          <p:cNvSpPr txBox="1"/>
          <p:nvPr/>
        </p:nvSpPr>
        <p:spPr>
          <a:xfrm>
            <a:off x="8651875" y="4724400"/>
            <a:ext cx="720725" cy="306388"/>
          </a:xfrm>
          <a:prstGeom prst="rect">
            <a:avLst/>
          </a:prstGeom>
          <a:noFill/>
        </p:spPr>
        <p:txBody>
          <a:bodyPr wrap="none">
            <a:spAutoFit/>
          </a:bodyPr>
          <a:lstStyle/>
          <a:p>
            <a:pPr>
              <a:defRPr/>
            </a:pPr>
            <a:r>
              <a:rPr lang="en-GB" sz="1400" dirty="0">
                <a:solidFill>
                  <a:schemeClr val="bg1">
                    <a:lumMod val="85000"/>
                  </a:schemeClr>
                </a:solidFill>
              </a:rPr>
              <a:t>Reject</a:t>
            </a:r>
          </a:p>
        </p:txBody>
      </p:sp>
      <p:sp>
        <p:nvSpPr>
          <p:cNvPr id="113" name="Oval 112"/>
          <p:cNvSpPr/>
          <p:nvPr/>
        </p:nvSpPr>
        <p:spPr bwMode="auto">
          <a:xfrm>
            <a:off x="555857" y="5570027"/>
            <a:ext cx="872351" cy="346933"/>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114" name="Oval 113"/>
          <p:cNvSpPr/>
          <p:nvPr/>
        </p:nvSpPr>
        <p:spPr bwMode="auto">
          <a:xfrm>
            <a:off x="1504420" y="5949084"/>
            <a:ext cx="831312" cy="346933"/>
          </a:xfrm>
          <a:prstGeom prst="ellipse">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115" name="Oval 114"/>
          <p:cNvSpPr/>
          <p:nvPr/>
        </p:nvSpPr>
        <p:spPr bwMode="auto">
          <a:xfrm>
            <a:off x="673109" y="6366688"/>
            <a:ext cx="839519" cy="346933"/>
          </a:xfrm>
          <a:prstGeom prst="ellipse">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116" name="Straight Arrow Connector 115"/>
          <p:cNvCxnSpPr/>
          <p:nvPr/>
        </p:nvCxnSpPr>
        <p:spPr bwMode="auto">
          <a:xfrm rot="5400000">
            <a:off x="672307" y="6109494"/>
            <a:ext cx="379412" cy="6350"/>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17" name="Straight Arrow Connector 116"/>
          <p:cNvCxnSpPr/>
          <p:nvPr/>
        </p:nvCxnSpPr>
        <p:spPr bwMode="auto">
          <a:xfrm rot="5400000" flipH="1" flipV="1">
            <a:off x="813594" y="6085681"/>
            <a:ext cx="285750" cy="14288"/>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18" name="Straight Arrow Connector 117"/>
          <p:cNvCxnSpPr/>
          <p:nvPr/>
        </p:nvCxnSpPr>
        <p:spPr bwMode="auto">
          <a:xfrm rot="5400000" flipH="1" flipV="1">
            <a:off x="1321594" y="6161881"/>
            <a:ext cx="136525" cy="176213"/>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19" name="Straight Arrow Connector 118"/>
          <p:cNvCxnSpPr/>
          <p:nvPr/>
        </p:nvCxnSpPr>
        <p:spPr bwMode="auto">
          <a:xfrm rot="10800000" flipV="1">
            <a:off x="1371600" y="6203950"/>
            <a:ext cx="204788" cy="14287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20" name="Straight Arrow Connector 119"/>
          <p:cNvCxnSpPr/>
          <p:nvPr/>
        </p:nvCxnSpPr>
        <p:spPr bwMode="auto">
          <a:xfrm>
            <a:off x="1427163" y="5800725"/>
            <a:ext cx="247650" cy="14922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21" name="Straight Arrow Connector 120"/>
          <p:cNvCxnSpPr/>
          <p:nvPr/>
        </p:nvCxnSpPr>
        <p:spPr bwMode="auto">
          <a:xfrm rot="10800000">
            <a:off x="1371600" y="5840413"/>
            <a:ext cx="211138" cy="13652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22" name="Straight Arrow Connector 121"/>
          <p:cNvCxnSpPr>
            <a:stCxn id="123" idx="1"/>
          </p:cNvCxnSpPr>
          <p:nvPr/>
        </p:nvCxnSpPr>
        <p:spPr bwMode="auto">
          <a:xfrm rot="10800000" flipV="1">
            <a:off x="1119188" y="5365750"/>
            <a:ext cx="188912" cy="138113"/>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sp>
        <p:nvSpPr>
          <p:cNvPr id="123" name="TextBox 122"/>
          <p:cNvSpPr txBox="1"/>
          <p:nvPr/>
        </p:nvSpPr>
        <p:spPr>
          <a:xfrm>
            <a:off x="1308100" y="5211763"/>
            <a:ext cx="949325" cy="307975"/>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124" name="Straight Arrow Connector 123"/>
          <p:cNvCxnSpPr/>
          <p:nvPr/>
        </p:nvCxnSpPr>
        <p:spPr bwMode="auto">
          <a:xfrm>
            <a:off x="393700" y="6099175"/>
            <a:ext cx="479425" cy="22225"/>
          </a:xfrm>
          <a:prstGeom prst="straightConnector1">
            <a:avLst/>
          </a:prstGeom>
          <a:solidFill>
            <a:schemeClr val="accent1"/>
          </a:solidFill>
          <a:ln w="25400" cap="flat" cmpd="sng" algn="ctr">
            <a:solidFill>
              <a:schemeClr val="bg1">
                <a:lumMod val="75000"/>
              </a:schemeClr>
            </a:solidFill>
            <a:prstDash val="solid"/>
            <a:round/>
            <a:headEnd type="none" w="med" len="med"/>
            <a:tailEnd type="oval"/>
          </a:ln>
          <a:effectLst/>
        </p:spPr>
      </p:cxnSp>
      <p:sp>
        <p:nvSpPr>
          <p:cNvPr id="125" name="TextBox 124"/>
          <p:cNvSpPr txBox="1"/>
          <p:nvPr/>
        </p:nvSpPr>
        <p:spPr>
          <a:xfrm>
            <a:off x="217488" y="6137275"/>
            <a:ext cx="722312" cy="307975"/>
          </a:xfrm>
          <a:prstGeom prst="rect">
            <a:avLst/>
          </a:prstGeom>
          <a:noFill/>
        </p:spPr>
        <p:txBody>
          <a:bodyPr wrap="none">
            <a:spAutoFit/>
          </a:bodyPr>
          <a:lstStyle/>
          <a:p>
            <a:pPr>
              <a:defRPr/>
            </a:pPr>
            <a:r>
              <a:rPr lang="en-GB" sz="1400" dirty="0">
                <a:solidFill>
                  <a:schemeClr val="bg1">
                    <a:lumMod val="85000"/>
                  </a:schemeClr>
                </a:solidFill>
              </a:rPr>
              <a:t>Reject</a:t>
            </a:r>
          </a:p>
        </p:txBody>
      </p:sp>
      <p:sp>
        <p:nvSpPr>
          <p:cNvPr id="127" name="Oval 126"/>
          <p:cNvSpPr/>
          <p:nvPr/>
        </p:nvSpPr>
        <p:spPr bwMode="auto">
          <a:xfrm>
            <a:off x="3780445" y="5479981"/>
            <a:ext cx="942250" cy="371330"/>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128" name="Oval 127"/>
          <p:cNvSpPr/>
          <p:nvPr/>
        </p:nvSpPr>
        <p:spPr bwMode="auto">
          <a:xfrm>
            <a:off x="4805014" y="5885694"/>
            <a:ext cx="897922" cy="371330"/>
          </a:xfrm>
          <a:prstGeom prst="ellipse">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129" name="Oval 128"/>
          <p:cNvSpPr/>
          <p:nvPr/>
        </p:nvSpPr>
        <p:spPr bwMode="auto">
          <a:xfrm>
            <a:off x="3907092" y="6332664"/>
            <a:ext cx="906787" cy="371330"/>
          </a:xfrm>
          <a:prstGeom prst="ellipse">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130" name="Straight Arrow Connector 129"/>
          <p:cNvCxnSpPr/>
          <p:nvPr/>
        </p:nvCxnSpPr>
        <p:spPr bwMode="auto">
          <a:xfrm rot="5400000" flipH="1" flipV="1">
            <a:off x="4060032" y="6031706"/>
            <a:ext cx="306388" cy="15875"/>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31" name="Straight Arrow Connector 130"/>
          <p:cNvCxnSpPr/>
          <p:nvPr/>
        </p:nvCxnSpPr>
        <p:spPr bwMode="auto">
          <a:xfrm rot="5400000" flipH="1" flipV="1">
            <a:off x="4606925" y="6113463"/>
            <a:ext cx="147638" cy="188912"/>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32" name="Straight Arrow Connector 131"/>
          <p:cNvCxnSpPr/>
          <p:nvPr/>
        </p:nvCxnSpPr>
        <p:spPr bwMode="auto">
          <a:xfrm rot="10800000" flipV="1">
            <a:off x="4662488" y="6157913"/>
            <a:ext cx="219075" cy="152400"/>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33" name="Straight Arrow Connector 132"/>
          <p:cNvCxnSpPr/>
          <p:nvPr/>
        </p:nvCxnSpPr>
        <p:spPr bwMode="auto">
          <a:xfrm>
            <a:off x="4721225" y="5726113"/>
            <a:ext cx="266700" cy="160337"/>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34" name="Straight Arrow Connector 133"/>
          <p:cNvCxnSpPr/>
          <p:nvPr/>
        </p:nvCxnSpPr>
        <p:spPr bwMode="auto">
          <a:xfrm rot="10800000">
            <a:off x="4662488" y="5768975"/>
            <a:ext cx="227012" cy="147638"/>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35" name="Straight Arrow Connector 134"/>
          <p:cNvCxnSpPr/>
          <p:nvPr/>
        </p:nvCxnSpPr>
        <p:spPr bwMode="auto">
          <a:xfrm rot="10800000" flipV="1">
            <a:off x="5330825" y="5661025"/>
            <a:ext cx="204788" cy="207963"/>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sp>
        <p:nvSpPr>
          <p:cNvPr id="136" name="TextBox 135"/>
          <p:cNvSpPr txBox="1"/>
          <p:nvPr/>
        </p:nvSpPr>
        <p:spPr>
          <a:xfrm>
            <a:off x="5383213" y="5497513"/>
            <a:ext cx="949325" cy="307975"/>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137" name="Straight Arrow Connector 136"/>
          <p:cNvCxnSpPr/>
          <p:nvPr/>
        </p:nvCxnSpPr>
        <p:spPr bwMode="auto">
          <a:xfrm rot="5400000">
            <a:off x="3885407" y="6068219"/>
            <a:ext cx="406400" cy="7937"/>
          </a:xfrm>
          <a:prstGeom prst="straightConnector1">
            <a:avLst/>
          </a:prstGeom>
          <a:solidFill>
            <a:schemeClr val="accent1"/>
          </a:solidFill>
          <a:ln w="25400" cap="flat" cmpd="sng" algn="ctr">
            <a:solidFill>
              <a:schemeClr val="bg1">
                <a:lumMod val="75000"/>
              </a:schemeClr>
            </a:solidFill>
            <a:prstDash val="solid"/>
            <a:round/>
            <a:headEnd type="none" w="med" len="med"/>
            <a:tailEnd type="arrow"/>
          </a:ln>
          <a:effectLst/>
        </p:spPr>
      </p:cxnSp>
      <p:cxnSp>
        <p:nvCxnSpPr>
          <p:cNvPr id="138" name="Straight Arrow Connector 137"/>
          <p:cNvCxnSpPr/>
          <p:nvPr/>
        </p:nvCxnSpPr>
        <p:spPr bwMode="auto">
          <a:xfrm>
            <a:off x="3582988" y="6057900"/>
            <a:ext cx="515937" cy="23813"/>
          </a:xfrm>
          <a:prstGeom prst="straightConnector1">
            <a:avLst/>
          </a:prstGeom>
          <a:solidFill>
            <a:schemeClr val="accent1"/>
          </a:solidFill>
          <a:ln w="25400" cap="flat" cmpd="sng" algn="ctr">
            <a:solidFill>
              <a:schemeClr val="bg1">
                <a:lumMod val="75000"/>
              </a:schemeClr>
            </a:solidFill>
            <a:prstDash val="solid"/>
            <a:round/>
            <a:headEnd type="none" w="med" len="med"/>
            <a:tailEnd type="oval"/>
          </a:ln>
          <a:effectLst/>
        </p:spPr>
      </p:cxnSp>
      <p:sp>
        <p:nvSpPr>
          <p:cNvPr id="139" name="TextBox 138"/>
          <p:cNvSpPr txBox="1"/>
          <p:nvPr/>
        </p:nvSpPr>
        <p:spPr>
          <a:xfrm>
            <a:off x="3392488" y="6099175"/>
            <a:ext cx="722312" cy="307975"/>
          </a:xfrm>
          <a:prstGeom prst="rect">
            <a:avLst/>
          </a:prstGeom>
          <a:noFill/>
        </p:spPr>
        <p:txBody>
          <a:bodyPr wrap="none">
            <a:spAutoFit/>
          </a:bodyPr>
          <a:lstStyle/>
          <a:p>
            <a:pPr>
              <a:defRPr/>
            </a:pPr>
            <a:r>
              <a:rPr lang="en-GB" sz="1400" dirty="0">
                <a:solidFill>
                  <a:schemeClr val="bg1">
                    <a:lumMod val="85000"/>
                  </a:schemeClr>
                </a:solidFill>
              </a:rPr>
              <a:t>Reject</a:t>
            </a:r>
          </a:p>
        </p:txBody>
      </p:sp>
      <p:sp>
        <p:nvSpPr>
          <p:cNvPr id="141" name="Oval 140"/>
          <p:cNvSpPr/>
          <p:nvPr/>
        </p:nvSpPr>
        <p:spPr bwMode="auto">
          <a:xfrm>
            <a:off x="7342430" y="5600481"/>
            <a:ext cx="877298" cy="381495"/>
          </a:xfrm>
          <a:prstGeom prst="ellips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a:solidFill>
                  <a:schemeClr val="bg1">
                    <a:lumMod val="85000"/>
                  </a:schemeClr>
                </a:solidFill>
              </a:rPr>
              <a:t>MFC</a:t>
            </a:r>
          </a:p>
        </p:txBody>
      </p:sp>
      <p:sp>
        <p:nvSpPr>
          <p:cNvPr id="142" name="Oval 141"/>
          <p:cNvSpPr/>
          <p:nvPr/>
        </p:nvSpPr>
        <p:spPr bwMode="auto">
          <a:xfrm>
            <a:off x="8296373" y="6017299"/>
            <a:ext cx="836026" cy="381495"/>
          </a:xfrm>
          <a:prstGeom prst="ellipse">
            <a:avLst/>
          </a:prstGeom>
          <a:solidFill>
            <a:schemeClr val="bg1">
              <a:lumMod val="85000"/>
            </a:schemeClr>
          </a:solidFill>
          <a:ln w="9525" cap="flat" cmpd="sng" algn="ctr">
            <a:noFill/>
            <a:prstDash val="solid"/>
            <a:round/>
            <a:headEnd type="none" w="med" len="med"/>
            <a:tailEnd type="none" w="med" len="med"/>
          </a:ln>
          <a:effectLst>
            <a:outerShdw blurRad="50800" dist="50800" dir="5400000" sx="107000" sy="107000" algn="ctr" rotWithShape="0">
              <a:srgbClr val="000000">
                <a:alpha val="29000"/>
              </a:srgbClr>
            </a:outerShdw>
          </a:effectLst>
          <a:scene3d>
            <a:camera prst="orthographicFront"/>
            <a:lightRig rig="threePt" dir="t"/>
          </a:scene3d>
          <a:sp3d>
            <a:bevelT/>
          </a:sp3d>
        </p:spPr>
        <p:txBody>
          <a:bodyPr/>
          <a:lstStyle/>
          <a:p>
            <a:pPr>
              <a:defRPr/>
            </a:pPr>
            <a:r>
              <a:rPr lang="en-GB" sz="1400" dirty="0" err="1">
                <a:solidFill>
                  <a:schemeClr val="bg1">
                    <a:lumMod val="85000"/>
                  </a:schemeClr>
                </a:solidFill>
              </a:rPr>
              <a:t>rIFC</a:t>
            </a:r>
            <a:endParaRPr lang="en-GB" sz="1400" dirty="0">
              <a:solidFill>
                <a:schemeClr val="bg1">
                  <a:lumMod val="85000"/>
                </a:schemeClr>
              </a:solidFill>
            </a:endParaRPr>
          </a:p>
        </p:txBody>
      </p:sp>
      <p:sp>
        <p:nvSpPr>
          <p:cNvPr id="143" name="Oval 142"/>
          <p:cNvSpPr/>
          <p:nvPr/>
        </p:nvSpPr>
        <p:spPr bwMode="auto">
          <a:xfrm>
            <a:off x="7460347" y="6476505"/>
            <a:ext cx="844280" cy="381495"/>
          </a:xfrm>
          <a:prstGeom prst="ellipse">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p>
            <a:pPr>
              <a:defRPr/>
            </a:pPr>
            <a:r>
              <a:rPr lang="en-GB" sz="1400" dirty="0">
                <a:solidFill>
                  <a:schemeClr val="bg1">
                    <a:lumMod val="85000"/>
                  </a:schemeClr>
                </a:solidFill>
              </a:rPr>
              <a:t>STN</a:t>
            </a:r>
          </a:p>
        </p:txBody>
      </p:sp>
      <p:cxnSp>
        <p:nvCxnSpPr>
          <p:cNvPr id="144" name="Straight Arrow Connector 143"/>
          <p:cNvCxnSpPr/>
          <p:nvPr/>
        </p:nvCxnSpPr>
        <p:spPr bwMode="auto">
          <a:xfrm rot="5400000" flipH="1" flipV="1">
            <a:off x="7589044" y="6168232"/>
            <a:ext cx="314325" cy="14287"/>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45" name="Straight Arrow Connector 144"/>
          <p:cNvCxnSpPr/>
          <p:nvPr/>
        </p:nvCxnSpPr>
        <p:spPr bwMode="auto">
          <a:xfrm rot="5400000" flipH="1" flipV="1">
            <a:off x="8104982" y="6260306"/>
            <a:ext cx="152400" cy="176213"/>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46" name="Straight Arrow Connector 145"/>
          <p:cNvCxnSpPr/>
          <p:nvPr/>
        </p:nvCxnSpPr>
        <p:spPr bwMode="auto">
          <a:xfrm rot="10800000" flipV="1">
            <a:off x="8162925" y="6297613"/>
            <a:ext cx="204788" cy="157162"/>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47" name="Straight Arrow Connector 146"/>
          <p:cNvCxnSpPr/>
          <p:nvPr/>
        </p:nvCxnSpPr>
        <p:spPr bwMode="auto">
          <a:xfrm>
            <a:off x="8218488" y="5853113"/>
            <a:ext cx="249237" cy="165100"/>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48" name="Straight Arrow Connector 147"/>
          <p:cNvCxnSpPr/>
          <p:nvPr/>
        </p:nvCxnSpPr>
        <p:spPr bwMode="auto">
          <a:xfrm rot="10800000">
            <a:off x="8162925" y="5897563"/>
            <a:ext cx="212725" cy="150812"/>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49" name="Straight Arrow Connector 148"/>
          <p:cNvCxnSpPr>
            <a:stCxn id="150" idx="1"/>
          </p:cNvCxnSpPr>
          <p:nvPr/>
        </p:nvCxnSpPr>
        <p:spPr bwMode="auto">
          <a:xfrm rot="10800000" flipV="1">
            <a:off x="8643938" y="5772150"/>
            <a:ext cx="192087" cy="166688"/>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sp>
        <p:nvSpPr>
          <p:cNvPr id="150" name="TextBox 149"/>
          <p:cNvSpPr txBox="1"/>
          <p:nvPr/>
        </p:nvSpPr>
        <p:spPr>
          <a:xfrm>
            <a:off x="8836025" y="5618163"/>
            <a:ext cx="947738" cy="307975"/>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151" name="Straight Arrow Connector 150"/>
          <p:cNvCxnSpPr>
            <a:stCxn id="152" idx="1"/>
          </p:cNvCxnSpPr>
          <p:nvPr/>
        </p:nvCxnSpPr>
        <p:spPr bwMode="auto">
          <a:xfrm rot="10800000" flipV="1">
            <a:off x="7942263" y="5389563"/>
            <a:ext cx="192087" cy="168275"/>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sp>
        <p:nvSpPr>
          <p:cNvPr id="152" name="TextBox 151"/>
          <p:cNvSpPr txBox="1"/>
          <p:nvPr/>
        </p:nvSpPr>
        <p:spPr>
          <a:xfrm>
            <a:off x="8134350" y="5235575"/>
            <a:ext cx="949325" cy="307975"/>
          </a:xfrm>
          <a:prstGeom prst="rect">
            <a:avLst/>
          </a:prstGeom>
          <a:noFill/>
        </p:spPr>
        <p:txBody>
          <a:bodyPr wrap="none">
            <a:spAutoFit/>
          </a:bodyPr>
          <a:lstStyle/>
          <a:p>
            <a:pPr>
              <a:defRPr/>
            </a:pPr>
            <a:r>
              <a:rPr lang="en-GB" sz="1400" dirty="0">
                <a:solidFill>
                  <a:schemeClr val="bg1">
                    <a:lumMod val="85000"/>
                  </a:schemeClr>
                </a:solidFill>
              </a:rPr>
              <a:t>Difficulty</a:t>
            </a:r>
          </a:p>
        </p:txBody>
      </p:sp>
      <p:cxnSp>
        <p:nvCxnSpPr>
          <p:cNvPr id="153" name="Straight Arrow Connector 152"/>
          <p:cNvCxnSpPr/>
          <p:nvPr/>
        </p:nvCxnSpPr>
        <p:spPr bwMode="auto">
          <a:xfrm rot="5400000">
            <a:off x="7385051" y="6229350"/>
            <a:ext cx="417512" cy="7937"/>
          </a:xfrm>
          <a:prstGeom prst="straightConnector1">
            <a:avLst/>
          </a:prstGeom>
          <a:solidFill>
            <a:schemeClr val="accent1"/>
          </a:solidFill>
          <a:ln w="25400" cap="flat" cmpd="sng" algn="ctr">
            <a:solidFill>
              <a:schemeClr val="bg1">
                <a:lumMod val="85000"/>
              </a:schemeClr>
            </a:solidFill>
            <a:prstDash val="solid"/>
            <a:round/>
            <a:headEnd type="none" w="med" len="med"/>
            <a:tailEnd type="arrow"/>
          </a:ln>
          <a:effectLst/>
        </p:spPr>
      </p:cxnSp>
      <p:cxnSp>
        <p:nvCxnSpPr>
          <p:cNvPr id="154" name="Straight Arrow Connector 153"/>
          <p:cNvCxnSpPr/>
          <p:nvPr/>
        </p:nvCxnSpPr>
        <p:spPr bwMode="auto">
          <a:xfrm>
            <a:off x="7123113" y="6218238"/>
            <a:ext cx="481012" cy="23812"/>
          </a:xfrm>
          <a:prstGeom prst="straightConnector1">
            <a:avLst/>
          </a:prstGeom>
          <a:solidFill>
            <a:schemeClr val="accent1"/>
          </a:solidFill>
          <a:ln w="25400" cap="flat" cmpd="sng" algn="ctr">
            <a:solidFill>
              <a:schemeClr val="bg1">
                <a:lumMod val="75000"/>
              </a:schemeClr>
            </a:solidFill>
            <a:prstDash val="solid"/>
            <a:round/>
            <a:headEnd type="none" w="med" len="med"/>
            <a:tailEnd type="oval"/>
          </a:ln>
          <a:effectLst/>
        </p:spPr>
      </p:cxnSp>
      <p:sp>
        <p:nvSpPr>
          <p:cNvPr id="155" name="TextBox 154"/>
          <p:cNvSpPr txBox="1"/>
          <p:nvPr/>
        </p:nvSpPr>
        <p:spPr>
          <a:xfrm>
            <a:off x="6946900" y="6261100"/>
            <a:ext cx="720725" cy="307975"/>
          </a:xfrm>
          <a:prstGeom prst="rect">
            <a:avLst/>
          </a:prstGeom>
          <a:noFill/>
        </p:spPr>
        <p:txBody>
          <a:bodyPr wrap="none">
            <a:spAutoFit/>
          </a:bodyPr>
          <a:lstStyle/>
          <a:p>
            <a:pPr>
              <a:defRPr/>
            </a:pPr>
            <a:r>
              <a:rPr lang="en-GB" sz="1400" dirty="0">
                <a:solidFill>
                  <a:schemeClr val="bg1">
                    <a:lumMod val="85000"/>
                  </a:schemeClr>
                </a:solidFill>
              </a:rPr>
              <a:t>Reject</a:t>
            </a:r>
          </a:p>
        </p:txBody>
      </p:sp>
      <p:cxnSp>
        <p:nvCxnSpPr>
          <p:cNvPr id="159" name="Straight Arrow Connector 158"/>
          <p:cNvCxnSpPr/>
          <p:nvPr/>
        </p:nvCxnSpPr>
        <p:spPr bwMode="auto">
          <a:xfrm rot="10800000">
            <a:off x="8343900" y="6311900"/>
            <a:ext cx="242888" cy="138113"/>
          </a:xfrm>
          <a:prstGeom prst="straightConnector1">
            <a:avLst/>
          </a:prstGeom>
          <a:solidFill>
            <a:schemeClr val="accent1"/>
          </a:solidFill>
          <a:ln w="25400" cap="flat" cmpd="sng" algn="ctr">
            <a:solidFill>
              <a:schemeClr val="bg1">
                <a:lumMod val="85000"/>
              </a:schemeClr>
            </a:solidFill>
            <a:prstDash val="solid"/>
            <a:round/>
            <a:headEnd type="none" w="med" len="med"/>
            <a:tailEnd type="oval"/>
          </a:ln>
          <a:effectLst/>
        </p:spPr>
      </p:cxnSp>
      <p:sp>
        <p:nvSpPr>
          <p:cNvPr id="160" name="TextBox 159"/>
          <p:cNvSpPr txBox="1"/>
          <p:nvPr/>
        </p:nvSpPr>
        <p:spPr>
          <a:xfrm>
            <a:off x="8601075" y="6464300"/>
            <a:ext cx="722313" cy="307975"/>
          </a:xfrm>
          <a:prstGeom prst="rect">
            <a:avLst/>
          </a:prstGeom>
          <a:noFill/>
        </p:spPr>
        <p:txBody>
          <a:bodyPr wrap="none">
            <a:spAutoFit/>
          </a:bodyPr>
          <a:lstStyle/>
          <a:p>
            <a:pPr>
              <a:defRPr/>
            </a:pPr>
            <a:r>
              <a:rPr lang="en-GB" sz="1400" dirty="0">
                <a:solidFill>
                  <a:schemeClr val="bg1">
                    <a:lumMod val="85000"/>
                  </a:schemeClr>
                </a:solidFill>
              </a:rPr>
              <a:t>Reject</a:t>
            </a:r>
          </a:p>
        </p:txBody>
      </p:sp>
      <p:cxnSp>
        <p:nvCxnSpPr>
          <p:cNvPr id="161" name="Straight Arrow Connector 160"/>
          <p:cNvCxnSpPr/>
          <p:nvPr/>
        </p:nvCxnSpPr>
        <p:spPr bwMode="auto">
          <a:xfrm rot="10800000">
            <a:off x="4799013" y="6205538"/>
            <a:ext cx="242887" cy="138112"/>
          </a:xfrm>
          <a:prstGeom prst="straightConnector1">
            <a:avLst/>
          </a:prstGeom>
          <a:solidFill>
            <a:schemeClr val="accent1"/>
          </a:solidFill>
          <a:ln w="25400" cap="flat" cmpd="sng" algn="ctr">
            <a:solidFill>
              <a:schemeClr val="bg1">
                <a:lumMod val="85000"/>
              </a:schemeClr>
            </a:solidFill>
            <a:prstDash val="solid"/>
            <a:round/>
            <a:headEnd type="none" w="med" len="med"/>
            <a:tailEnd type="oval"/>
          </a:ln>
          <a:effectLst/>
        </p:spPr>
      </p:cxnSp>
      <p:sp>
        <p:nvSpPr>
          <p:cNvPr id="162" name="TextBox 161"/>
          <p:cNvSpPr txBox="1"/>
          <p:nvPr/>
        </p:nvSpPr>
        <p:spPr>
          <a:xfrm>
            <a:off x="5057775" y="6356350"/>
            <a:ext cx="722313" cy="307975"/>
          </a:xfrm>
          <a:prstGeom prst="rect">
            <a:avLst/>
          </a:prstGeom>
          <a:noFill/>
        </p:spPr>
        <p:txBody>
          <a:bodyPr wrap="none">
            <a:spAutoFit/>
          </a:bodyPr>
          <a:lstStyle/>
          <a:p>
            <a:pPr>
              <a:defRPr/>
            </a:pPr>
            <a:r>
              <a:rPr lang="en-GB" sz="1400" dirty="0">
                <a:solidFill>
                  <a:schemeClr val="bg1">
                    <a:lumMod val="85000"/>
                  </a:schemeClr>
                </a:solidFill>
              </a:rPr>
              <a:t>Reject</a:t>
            </a:r>
          </a:p>
        </p:txBody>
      </p:sp>
      <p:cxnSp>
        <p:nvCxnSpPr>
          <p:cNvPr id="163" name="Straight Arrow Connector 162"/>
          <p:cNvCxnSpPr/>
          <p:nvPr/>
        </p:nvCxnSpPr>
        <p:spPr bwMode="auto">
          <a:xfrm rot="10800000">
            <a:off x="1516063" y="6251575"/>
            <a:ext cx="242887" cy="138113"/>
          </a:xfrm>
          <a:prstGeom prst="straightConnector1">
            <a:avLst/>
          </a:prstGeom>
          <a:solidFill>
            <a:schemeClr val="accent1"/>
          </a:solidFill>
          <a:ln w="25400" cap="flat" cmpd="sng" algn="ctr">
            <a:solidFill>
              <a:schemeClr val="bg1">
                <a:lumMod val="75000"/>
              </a:schemeClr>
            </a:solidFill>
            <a:prstDash val="solid"/>
            <a:round/>
            <a:headEnd type="none" w="med" len="med"/>
            <a:tailEnd type="oval"/>
          </a:ln>
          <a:effectLst/>
        </p:spPr>
      </p:cxnSp>
      <p:sp>
        <p:nvSpPr>
          <p:cNvPr id="164" name="TextBox 163"/>
          <p:cNvSpPr txBox="1"/>
          <p:nvPr/>
        </p:nvSpPr>
        <p:spPr>
          <a:xfrm>
            <a:off x="1774825" y="6403975"/>
            <a:ext cx="720725" cy="306388"/>
          </a:xfrm>
          <a:prstGeom prst="rect">
            <a:avLst/>
          </a:prstGeom>
          <a:noFill/>
        </p:spPr>
        <p:txBody>
          <a:bodyPr wrap="none">
            <a:spAutoFit/>
          </a:bodyPr>
          <a:lstStyle/>
          <a:p>
            <a:pPr>
              <a:defRPr/>
            </a:pPr>
            <a:r>
              <a:rPr lang="en-GB" sz="1400" dirty="0">
                <a:solidFill>
                  <a:schemeClr val="bg1">
                    <a:lumMod val="85000"/>
                  </a:schemeClr>
                </a:solidFill>
              </a:rPr>
              <a:t>Reject</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7"/>
          <p:cNvSpPr>
            <a:spLocks noChangeArrowheads="1"/>
          </p:cNvSpPr>
          <p:nvPr/>
        </p:nvSpPr>
        <p:spPr bwMode="auto">
          <a:xfrm>
            <a:off x="668338" y="447675"/>
            <a:ext cx="8428037" cy="863600"/>
          </a:xfrm>
          <a:prstGeom prst="rect">
            <a:avLst/>
          </a:prstGeom>
          <a:noFill/>
          <a:ln w="9525">
            <a:noFill/>
            <a:miter lim="800000"/>
            <a:headEnd/>
            <a:tailEnd/>
          </a:ln>
        </p:spPr>
        <p:txBody>
          <a:bodyPr anchor="ctr"/>
          <a:lstStyle/>
          <a:p>
            <a:r>
              <a:rPr lang="en-GB" sz="2800" dirty="0" smtClean="0"/>
              <a:t>Overcoming </a:t>
            </a:r>
            <a:r>
              <a:rPr lang="en-GB" sz="2800" dirty="0"/>
              <a:t>status quo bias in the human brain</a:t>
            </a:r>
            <a:r>
              <a:rPr lang="en-GB" sz="2800" dirty="0">
                <a:solidFill>
                  <a:schemeClr val="tx2"/>
                </a:solidFill>
                <a:latin typeface="Arial Unicode MS" pitchFamily="34" charset="-128"/>
                <a:ea typeface="Arial Unicode MS" pitchFamily="34" charset="-128"/>
                <a:cs typeface="Arial Unicode MS" pitchFamily="34" charset="-128"/>
              </a:rPr>
              <a:t> </a:t>
            </a:r>
            <a:r>
              <a:rPr lang="en-GB" sz="2000" i="1" dirty="0">
                <a:solidFill>
                  <a:schemeClr val="tx2"/>
                </a:solidFill>
                <a:latin typeface="Arial Unicode MS" pitchFamily="34" charset="-128"/>
                <a:ea typeface="Arial Unicode MS" pitchFamily="34" charset="-128"/>
                <a:cs typeface="Arial Unicode MS" pitchFamily="34" charset="-128"/>
              </a:rPr>
              <a:t>Fleming et al PNAS 2010</a:t>
            </a:r>
            <a:endParaRPr lang="en-US" sz="2000" i="1" dirty="0">
              <a:solidFill>
                <a:schemeClr val="tx2"/>
              </a:solidFill>
              <a:latin typeface="Arial Unicode MS" pitchFamily="34" charset="-128"/>
              <a:ea typeface="Arial Unicode MS" pitchFamily="34" charset="-128"/>
              <a:cs typeface="Arial Unicode MS" pitchFamily="34" charset="-128"/>
            </a:endParaRPr>
          </a:p>
        </p:txBody>
      </p:sp>
      <p:pic>
        <p:nvPicPr>
          <p:cNvPr id="49156" name="Picture 2"/>
          <p:cNvPicPr>
            <a:picLocks noChangeAspect="1" noChangeArrowheads="1"/>
          </p:cNvPicPr>
          <p:nvPr/>
        </p:nvPicPr>
        <p:blipFill>
          <a:blip r:embed="rId3" cstate="print"/>
          <a:srcRect t="37674" r="20174"/>
          <a:stretch>
            <a:fillRect/>
          </a:stretch>
        </p:blipFill>
        <p:spPr bwMode="auto">
          <a:xfrm>
            <a:off x="712737" y="2901292"/>
            <a:ext cx="3890963" cy="2744788"/>
          </a:xfrm>
          <a:prstGeom prst="rect">
            <a:avLst/>
          </a:prstGeom>
          <a:noFill/>
          <a:ln w="9525" algn="ctr">
            <a:noFill/>
            <a:miter lim="800000"/>
            <a:headEnd/>
            <a:tailEnd/>
          </a:ln>
        </p:spPr>
      </p:pic>
      <p:sp>
        <p:nvSpPr>
          <p:cNvPr id="49157" name="TextBox 4"/>
          <p:cNvSpPr txBox="1">
            <a:spLocks noChangeArrowheads="1"/>
          </p:cNvSpPr>
          <p:nvPr/>
        </p:nvSpPr>
        <p:spPr bwMode="auto">
          <a:xfrm>
            <a:off x="4086285" y="1543758"/>
            <a:ext cx="6111469" cy="1477328"/>
          </a:xfrm>
          <a:prstGeom prst="rect">
            <a:avLst/>
          </a:prstGeom>
          <a:noFill/>
          <a:ln w="9525">
            <a:noFill/>
            <a:miter lim="800000"/>
            <a:headEnd/>
            <a:tailEnd/>
          </a:ln>
        </p:spPr>
        <p:txBody>
          <a:bodyPr wrap="none">
            <a:spAutoFit/>
          </a:bodyPr>
          <a:lstStyle/>
          <a:p>
            <a:endParaRPr lang="en-GB" sz="1800" i="1" dirty="0"/>
          </a:p>
          <a:p>
            <a:r>
              <a:rPr lang="en-GB" sz="1800" dirty="0"/>
              <a:t>The summary statistic approach</a:t>
            </a:r>
          </a:p>
          <a:p>
            <a:r>
              <a:rPr lang="en-GB" sz="1800" dirty="0"/>
              <a:t>E</a:t>
            </a:r>
            <a:r>
              <a:rPr lang="en-GB" sz="1800" dirty="0" smtClean="0"/>
              <a:t>ffects across subjects consistently </a:t>
            </a:r>
            <a:r>
              <a:rPr lang="en-GB" sz="1800" dirty="0"/>
              <a:t>greater than zero </a:t>
            </a:r>
          </a:p>
          <a:p>
            <a:r>
              <a:rPr lang="en-GB" sz="1800" dirty="0"/>
              <a:t>P &lt; 0.01 *</a:t>
            </a:r>
          </a:p>
          <a:p>
            <a:r>
              <a:rPr lang="en-GB" sz="1800" dirty="0" smtClean="0"/>
              <a:t>P &lt; 0.001 </a:t>
            </a:r>
            <a:r>
              <a:rPr lang="en-GB" sz="1800" dirty="0"/>
              <a:t>**</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sz="2800" b="1" dirty="0" smtClean="0">
                <a:solidFill>
                  <a:srgbClr val="000000"/>
                </a:solidFill>
                <a:latin typeface="Arial Unicode MS" pitchFamily="34" charset="-128"/>
                <a:ea typeface="Arial Unicode MS" pitchFamily="34" charset="-128"/>
                <a:cs typeface="Arial Unicode MS" pitchFamily="34" charset="-128"/>
              </a:rPr>
              <a:t>The evolution of DCM in SPM</a:t>
            </a:r>
            <a:endParaRPr lang="en-US" sz="4000" dirty="0"/>
          </a:p>
        </p:txBody>
      </p:sp>
      <p:sp>
        <p:nvSpPr>
          <p:cNvPr id="3" name="Content Placeholder 2"/>
          <p:cNvSpPr>
            <a:spLocks noGrp="1"/>
          </p:cNvSpPr>
          <p:nvPr>
            <p:ph idx="1"/>
          </p:nvPr>
        </p:nvSpPr>
        <p:spPr>
          <a:xfrm>
            <a:off x="514350" y="1286354"/>
            <a:ext cx="9258300" cy="2748617"/>
          </a:xfrm>
        </p:spPr>
        <p:txBody>
          <a:bodyPr/>
          <a:lstStyle/>
          <a:p>
            <a:pPr lvl="0">
              <a:spcBef>
                <a:spcPts val="1800"/>
              </a:spcBef>
            </a:pPr>
            <a:r>
              <a:rPr lang="de-CH" sz="2000" dirty="0" smtClean="0"/>
              <a:t>DCM is not one specific model, but a framework  for Bayesian inversion of dynamic system models</a:t>
            </a:r>
          </a:p>
          <a:p>
            <a:pPr lvl="0">
              <a:spcBef>
                <a:spcPts val="2400"/>
              </a:spcBef>
            </a:pPr>
            <a:r>
              <a:rPr lang="de-CH" sz="2000" dirty="0" smtClean="0"/>
              <a:t>The default implementation in SPM is evolving over time</a:t>
            </a:r>
          </a:p>
          <a:p>
            <a:pPr lvl="1">
              <a:spcBef>
                <a:spcPts val="600"/>
              </a:spcBef>
            </a:pPr>
            <a:r>
              <a:rPr lang="de-CH" sz="2000" dirty="0" smtClean="0"/>
              <a:t>better numerical routines for inversion</a:t>
            </a:r>
          </a:p>
          <a:p>
            <a:pPr lvl="1">
              <a:spcBef>
                <a:spcPts val="600"/>
              </a:spcBef>
            </a:pPr>
            <a:r>
              <a:rPr lang="de-CH" sz="2000" dirty="0" smtClean="0"/>
              <a:t>change in priors to cover new variants (e.g., stochastic DCMs, endogenous DCMs etc.)</a:t>
            </a:r>
          </a:p>
        </p:txBody>
      </p:sp>
      <p:sp>
        <p:nvSpPr>
          <p:cNvPr id="4" name="TextBox 3"/>
          <p:cNvSpPr txBox="1"/>
          <p:nvPr/>
        </p:nvSpPr>
        <p:spPr>
          <a:xfrm>
            <a:off x="1959420" y="4051627"/>
            <a:ext cx="7024923" cy="707886"/>
          </a:xfrm>
          <a:prstGeom prst="rect">
            <a:avLst/>
          </a:prstGeom>
          <a:noFill/>
        </p:spPr>
        <p:txBody>
          <a:bodyPr wrap="square" rtlCol="0">
            <a:spAutoFit/>
          </a:bodyPr>
          <a:lstStyle/>
          <a:p>
            <a:pPr lvl="0"/>
            <a:r>
              <a:rPr lang="de-CH" sz="2000" b="0" dirty="0" smtClean="0"/>
              <a:t>To enable replication of your results, you should ideally state which SPM version you are using when publishing papers.</a:t>
            </a:r>
            <a:endParaRPr lang="de-CH" sz="2000" b="0" dirty="0" smtClean="0">
              <a:solidFill>
                <a:srgbClr val="000000"/>
              </a:solidFill>
            </a:endParaRPr>
          </a:p>
        </p:txBody>
      </p:sp>
      <p:sp>
        <p:nvSpPr>
          <p:cNvPr id="5" name="Right Arrow 4"/>
          <p:cNvSpPr/>
          <p:nvPr/>
        </p:nvSpPr>
        <p:spPr bwMode="auto">
          <a:xfrm>
            <a:off x="928914" y="4209145"/>
            <a:ext cx="769257" cy="362857"/>
          </a:xfrm>
          <a:prstGeom prst="rightArrow">
            <a:avLst/>
          </a:prstGeom>
          <a:solidFill>
            <a:srgbClr val="333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480123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100" y="241300"/>
            <a:ext cx="9944100" cy="6362700"/>
          </a:xfrm>
          <a:prstGeom prst="rect">
            <a:avLst/>
          </a:prstGeom>
        </p:spPr>
      </p:pic>
    </p:spTree>
    <p:extLst>
      <p:ext uri="{BB962C8B-B14F-4D97-AF65-F5344CB8AC3E}">
        <p14:creationId xmlns:p14="http://schemas.microsoft.com/office/powerpoint/2010/main" val="309973547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14350" y="274638"/>
            <a:ext cx="9258300" cy="746125"/>
          </a:xfrm>
        </p:spPr>
        <p:txBody>
          <a:bodyPr/>
          <a:lstStyle/>
          <a:p>
            <a:pPr algn="l" eaLnBrk="1" hangingPunct="1"/>
            <a:r>
              <a:rPr lang="en-GB" sz="2800" b="1" dirty="0" smtClean="0">
                <a:latin typeface="Arial Unicode MS" pitchFamily="34" charset="-128"/>
                <a:ea typeface="Arial Unicode MS" pitchFamily="34" charset="-128"/>
                <a:cs typeface="Arial Unicode MS" pitchFamily="34" charset="-128"/>
              </a:rPr>
              <a:t>GLM vs. DCM</a:t>
            </a:r>
            <a:endParaRPr lang="en-US" sz="2800" b="1" dirty="0" smtClean="0">
              <a:latin typeface="Arial Unicode MS" pitchFamily="34" charset="-128"/>
              <a:ea typeface="Arial Unicode MS" pitchFamily="34" charset="-128"/>
              <a:cs typeface="Arial Unicode MS" pitchFamily="34" charset="-128"/>
            </a:endParaRPr>
          </a:p>
        </p:txBody>
      </p:sp>
      <p:sp>
        <p:nvSpPr>
          <p:cNvPr id="82947" name="Rectangle 3"/>
          <p:cNvSpPr>
            <a:spLocks noGrp="1" noChangeArrowheads="1"/>
          </p:cNvSpPr>
          <p:nvPr>
            <p:ph type="body" idx="1"/>
          </p:nvPr>
        </p:nvSpPr>
        <p:spPr>
          <a:xfrm>
            <a:off x="514350" y="1059543"/>
            <a:ext cx="9258300" cy="5066620"/>
          </a:xfrm>
        </p:spPr>
        <p:txBody>
          <a:bodyPr/>
          <a:lstStyle/>
          <a:p>
            <a:pPr marL="0" indent="0" eaLnBrk="1" hangingPunct="1">
              <a:spcBef>
                <a:spcPct val="50000"/>
              </a:spcBef>
              <a:buFontTx/>
              <a:buNone/>
            </a:pPr>
            <a:r>
              <a:rPr lang="de-CH" sz="2000" dirty="0" smtClean="0">
                <a:solidFill>
                  <a:schemeClr val="tx2"/>
                </a:solidFill>
              </a:rPr>
              <a:t>DCM tries to model the same phenomena (i.e. local BOLD responses) as a GLM, just in a different way (via connectivity and its modulation).</a:t>
            </a:r>
          </a:p>
          <a:p>
            <a:pPr marL="0" indent="0" eaLnBrk="1" hangingPunct="1">
              <a:spcBef>
                <a:spcPct val="50000"/>
              </a:spcBef>
              <a:buFontTx/>
              <a:buNone/>
            </a:pPr>
            <a:r>
              <a:rPr lang="de-CH" sz="2000" b="1" dirty="0" smtClean="0"/>
              <a:t>No activation detected by a GLM </a:t>
            </a:r>
            <a:br>
              <a:rPr lang="de-CH" sz="2000" b="1" dirty="0" smtClean="0"/>
            </a:br>
            <a:r>
              <a:rPr lang="de-CH" sz="2000" b="1" dirty="0" smtClean="0">
                <a:cs typeface="Arial" charset="0"/>
              </a:rPr>
              <a:t>→ no motivation to include this region in a deterministic DCM.</a:t>
            </a:r>
          </a:p>
          <a:p>
            <a:pPr marL="0" indent="0" eaLnBrk="1" hangingPunct="1">
              <a:spcBef>
                <a:spcPct val="50000"/>
              </a:spcBef>
              <a:buFontTx/>
              <a:buNone/>
            </a:pPr>
            <a:r>
              <a:rPr lang="de-CH" sz="2000" dirty="0" smtClean="0">
                <a:cs typeface="Arial" charset="0"/>
              </a:rPr>
              <a:t>However, a stochastic DCM could be applied despite the absence of a local activation.</a:t>
            </a:r>
          </a:p>
        </p:txBody>
      </p:sp>
      <p:pic>
        <p:nvPicPr>
          <p:cNvPr id="82948" name="Picture 4"/>
          <p:cNvPicPr>
            <a:picLocks noChangeAspect="1" noChangeArrowheads="1"/>
          </p:cNvPicPr>
          <p:nvPr/>
        </p:nvPicPr>
        <p:blipFill>
          <a:blip r:embed="rId2" cstate="print"/>
          <a:srcRect/>
          <a:stretch>
            <a:fillRect/>
          </a:stretch>
        </p:blipFill>
        <p:spPr bwMode="auto">
          <a:xfrm>
            <a:off x="1352550" y="3684353"/>
            <a:ext cx="3282950" cy="2608263"/>
          </a:xfrm>
          <a:prstGeom prst="rect">
            <a:avLst/>
          </a:prstGeom>
          <a:noFill/>
          <a:ln w="9525" algn="ctr">
            <a:noFill/>
            <a:miter lim="800000"/>
            <a:headEnd/>
            <a:tailEnd/>
          </a:ln>
        </p:spPr>
      </p:pic>
      <p:pic>
        <p:nvPicPr>
          <p:cNvPr id="82949" name="Picture 5"/>
          <p:cNvPicPr>
            <a:picLocks noChangeAspect="1" noChangeArrowheads="1"/>
          </p:cNvPicPr>
          <p:nvPr/>
        </p:nvPicPr>
        <p:blipFill>
          <a:blip r:embed="rId3" cstate="print"/>
          <a:srcRect/>
          <a:stretch>
            <a:fillRect/>
          </a:stretch>
        </p:blipFill>
        <p:spPr bwMode="auto">
          <a:xfrm>
            <a:off x="5962650" y="3775749"/>
            <a:ext cx="2887663" cy="2336800"/>
          </a:xfrm>
          <a:prstGeom prst="rect">
            <a:avLst/>
          </a:prstGeom>
          <a:noFill/>
          <a:ln w="9525" algn="ctr">
            <a:noFill/>
            <a:miter lim="800000"/>
            <a:headEnd/>
            <a:tailEnd/>
          </a:ln>
        </p:spPr>
      </p:pic>
      <p:sp>
        <p:nvSpPr>
          <p:cNvPr id="82950" name="Text Box 6"/>
          <p:cNvSpPr txBox="1">
            <a:spLocks noChangeArrowheads="1"/>
          </p:cNvSpPr>
          <p:nvPr/>
        </p:nvSpPr>
        <p:spPr bwMode="auto">
          <a:xfrm>
            <a:off x="7937500" y="6289675"/>
            <a:ext cx="1793875" cy="304800"/>
          </a:xfrm>
          <a:prstGeom prst="rect">
            <a:avLst/>
          </a:prstGeom>
          <a:noFill/>
          <a:ln w="9525">
            <a:noFill/>
            <a:miter lim="800000"/>
            <a:headEnd/>
            <a:tailEnd/>
          </a:ln>
        </p:spPr>
        <p:txBody>
          <a:bodyPr wrap="none">
            <a:spAutoFit/>
          </a:bodyPr>
          <a:lstStyle/>
          <a:p>
            <a:pPr eaLnBrk="0" hangingPunct="0"/>
            <a:r>
              <a:rPr lang="en-GB" b="0">
                <a:latin typeface="Times New Roman" pitchFamily="18" charset="0"/>
              </a:rPr>
              <a:t>Stephan 2004, </a:t>
            </a:r>
            <a:r>
              <a:rPr lang="en-GB" b="0" i="1">
                <a:latin typeface="Times New Roman" pitchFamily="18" charset="0"/>
              </a:rPr>
              <a:t>J. Anat.</a:t>
            </a:r>
            <a:endParaRPr lang="en-US" b="0">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26561" y="5439889"/>
            <a:ext cx="9258300" cy="1143000"/>
          </a:xfrm>
        </p:spPr>
        <p:txBody>
          <a:bodyPr/>
          <a:lstStyle/>
          <a:p>
            <a:pPr eaLnBrk="1" hangingPunct="1"/>
            <a:r>
              <a:rPr lang="en-GB" sz="3200" b="1" dirty="0" smtClean="0"/>
              <a:t>Thank you</a:t>
            </a:r>
            <a:endParaRPr lang="en-US" sz="3200" b="1"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 y="114300"/>
            <a:ext cx="10210800" cy="6616700"/>
          </a:xfrm>
          <a:prstGeom prst="rect">
            <a:avLst/>
          </a:prstGeom>
        </p:spPr>
      </p:pic>
    </p:spTree>
    <p:extLst>
      <p:ext uri="{BB962C8B-B14F-4D97-AF65-F5344CB8AC3E}">
        <p14:creationId xmlns:p14="http://schemas.microsoft.com/office/powerpoint/2010/main" val="11511684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35" y="314257"/>
            <a:ext cx="3770483" cy="954107"/>
          </a:xfrm>
          <a:prstGeom prst="rect">
            <a:avLst/>
          </a:prstGeom>
          <a:noFill/>
        </p:spPr>
        <p:txBody>
          <a:bodyPr wrap="none" rtlCol="0">
            <a:spAutoFit/>
          </a:bodyPr>
          <a:lstStyle/>
          <a:p>
            <a:r>
              <a:rPr lang="en-US" sz="2800" b="0" dirty="0" smtClean="0"/>
              <a:t>Functional </a:t>
            </a:r>
            <a:r>
              <a:rPr lang="en-US" sz="2800" b="0" dirty="0" err="1" smtClean="0"/>
              <a:t>vs</a:t>
            </a:r>
            <a:r>
              <a:rPr lang="en-US" sz="2800" b="0" dirty="0" smtClean="0"/>
              <a:t> Effective </a:t>
            </a:r>
          </a:p>
          <a:p>
            <a:r>
              <a:rPr lang="en-US" sz="2800" b="0" dirty="0" smtClean="0"/>
              <a:t>Connectivity</a:t>
            </a:r>
            <a:endParaRPr lang="en-US" sz="2800" b="0" dirty="0"/>
          </a:p>
        </p:txBody>
      </p:sp>
      <p:sp>
        <p:nvSpPr>
          <p:cNvPr id="3" name="TextBox 2"/>
          <p:cNvSpPr txBox="1"/>
          <p:nvPr/>
        </p:nvSpPr>
        <p:spPr>
          <a:xfrm>
            <a:off x="484402" y="1623660"/>
            <a:ext cx="9242917" cy="5078314"/>
          </a:xfrm>
          <a:prstGeom prst="rect">
            <a:avLst/>
          </a:prstGeom>
          <a:noFill/>
        </p:spPr>
        <p:txBody>
          <a:bodyPr wrap="square" rtlCol="0">
            <a:spAutoFit/>
          </a:bodyPr>
          <a:lstStyle/>
          <a:p>
            <a:r>
              <a:rPr lang="en-US" sz="1800" dirty="0"/>
              <a:t>F</a:t>
            </a:r>
            <a:r>
              <a:rPr lang="en-US" sz="1800" dirty="0" smtClean="0"/>
              <a:t>unctional </a:t>
            </a:r>
            <a:r>
              <a:rPr lang="en-US" sz="1800" dirty="0"/>
              <a:t>connectivity </a:t>
            </a:r>
            <a:r>
              <a:rPr lang="en-US" sz="1800" b="0" dirty="0"/>
              <a:t>is defined in terms of statistical dependencies, it is an operational concept that underlies the detection of (inference about) a functional connection, without any commitment to how that </a:t>
            </a:r>
            <a:r>
              <a:rPr lang="en-US" sz="1800" b="0" dirty="0" smtClean="0"/>
              <a:t>connection </a:t>
            </a:r>
            <a:r>
              <a:rPr lang="en-US" sz="1800" b="0" dirty="0"/>
              <a:t>was caused </a:t>
            </a:r>
            <a:endParaRPr lang="en-US" sz="1800" b="0" dirty="0" smtClean="0"/>
          </a:p>
          <a:p>
            <a:endParaRPr lang="en-US" sz="1800" b="0" dirty="0" smtClean="0"/>
          </a:p>
          <a:p>
            <a:pPr marL="285750" indent="-285750">
              <a:buFontTx/>
              <a:buChar char="-"/>
            </a:pPr>
            <a:r>
              <a:rPr lang="en-US" sz="1800" b="0" dirty="0" smtClean="0"/>
              <a:t>Assessing mutual information &amp; testing for significant departures from zero</a:t>
            </a:r>
          </a:p>
          <a:p>
            <a:pPr marL="285750" indent="-285750">
              <a:buFontTx/>
              <a:buChar char="-"/>
            </a:pPr>
            <a:r>
              <a:rPr lang="en-US" sz="1800" b="0" dirty="0" smtClean="0"/>
              <a:t>Simple assessment: patterns of correlations</a:t>
            </a:r>
          </a:p>
          <a:p>
            <a:pPr marL="285750" indent="-285750">
              <a:buFontTx/>
              <a:buChar char="-"/>
            </a:pPr>
            <a:r>
              <a:rPr lang="en-US" sz="1800" b="0" dirty="0" smtClean="0"/>
              <a:t>Undirected or Directed Functional Connectivity </a:t>
            </a:r>
            <a:r>
              <a:rPr lang="en-US" sz="1800" b="0" dirty="0" err="1" smtClean="0"/>
              <a:t>eg</a:t>
            </a:r>
            <a:r>
              <a:rPr lang="en-US" sz="1800" b="0" dirty="0" smtClean="0"/>
              <a:t>. Granger Connectivity</a:t>
            </a:r>
          </a:p>
          <a:p>
            <a:pPr marL="285750" indent="-285750">
              <a:buFontTx/>
              <a:buChar char="-"/>
            </a:pPr>
            <a:endParaRPr lang="en-US" sz="1800" b="0" dirty="0"/>
          </a:p>
          <a:p>
            <a:r>
              <a:rPr lang="en-US" sz="1800" dirty="0"/>
              <a:t>E</a:t>
            </a:r>
            <a:r>
              <a:rPr lang="en-US" sz="1800" dirty="0" smtClean="0"/>
              <a:t>ffective </a:t>
            </a:r>
            <a:r>
              <a:rPr lang="en-US" sz="1800" dirty="0"/>
              <a:t>connectivity </a:t>
            </a:r>
            <a:r>
              <a:rPr lang="en-US" sz="1800" b="0" dirty="0"/>
              <a:t>is </a:t>
            </a:r>
            <a:r>
              <a:rPr lang="en-US" sz="1800" b="0" dirty="0" smtClean="0"/>
              <a:t>defined at the level of hidden </a:t>
            </a:r>
            <a:r>
              <a:rPr lang="en-US" sz="1800" b="0" dirty="0"/>
              <a:t>neuronal states generating measurements. </a:t>
            </a:r>
            <a:r>
              <a:rPr lang="en-US" sz="1800" b="0" dirty="0"/>
              <a:t>E</a:t>
            </a:r>
            <a:r>
              <a:rPr lang="en-US" sz="1800" b="0" dirty="0" smtClean="0"/>
              <a:t>ffective connectivity </a:t>
            </a:r>
            <a:r>
              <a:rPr lang="en-US" sz="1800" b="0" dirty="0"/>
              <a:t>is always directed and rests on an explicit (</a:t>
            </a:r>
            <a:r>
              <a:rPr lang="en-US" sz="1800" b="0" dirty="0" err="1" smtClean="0"/>
              <a:t>parameterised</a:t>
            </a:r>
            <a:r>
              <a:rPr lang="en-US" sz="1800" b="0" dirty="0"/>
              <a:t>) model of causal influences — usually expressed in terms of difference (discrete time) or </a:t>
            </a:r>
            <a:r>
              <a:rPr lang="en-US" sz="1800" b="0" dirty="0" smtClean="0"/>
              <a:t>differential </a:t>
            </a:r>
            <a:r>
              <a:rPr lang="en-US" sz="1800" b="0" dirty="0"/>
              <a:t>(continuous time) equations. </a:t>
            </a:r>
            <a:endParaRPr lang="en-US" sz="1800" b="0" dirty="0" smtClean="0"/>
          </a:p>
          <a:p>
            <a:endParaRPr lang="en-US" sz="1800" b="0" dirty="0"/>
          </a:p>
          <a:p>
            <a:pPr marL="285750" indent="-285750">
              <a:buFontTx/>
              <a:buChar char="-"/>
            </a:pPr>
            <a:r>
              <a:rPr lang="en-US" sz="1800" b="0" dirty="0" err="1" smtClean="0"/>
              <a:t>Eg</a:t>
            </a:r>
            <a:r>
              <a:rPr lang="en-US" sz="1800" b="0" dirty="0" smtClean="0"/>
              <a:t>. DCM</a:t>
            </a:r>
          </a:p>
          <a:p>
            <a:pPr marL="285750" indent="-285750">
              <a:buFontTx/>
              <a:buChar char="-"/>
            </a:pPr>
            <a:r>
              <a:rPr lang="en-US" sz="1800" b="0" dirty="0" smtClean="0"/>
              <a:t>causality </a:t>
            </a:r>
            <a:r>
              <a:rPr lang="en-US" sz="1800" b="0" dirty="0"/>
              <a:t>is inherent in the form of the </a:t>
            </a:r>
            <a:r>
              <a:rPr lang="en-US" sz="1800" b="0" dirty="0" smtClean="0"/>
              <a:t>model</a:t>
            </a:r>
            <a:r>
              <a:rPr lang="en-US" sz="1800" b="0" dirty="0"/>
              <a:t> </a:t>
            </a:r>
            <a:r>
              <a:rPr lang="en-US" sz="1800" b="0" dirty="0" err="1" smtClean="0"/>
              <a:t>ie</a:t>
            </a:r>
            <a:r>
              <a:rPr lang="en-US" sz="1800" b="0" dirty="0" smtClean="0"/>
              <a:t>. fluctuations </a:t>
            </a:r>
            <a:r>
              <a:rPr lang="en-US" sz="1800" b="0" dirty="0"/>
              <a:t>in hidden neuronal states cause changes in others: for example, changes in postsynaptic potentials in one area are caused by inputs from other areas</a:t>
            </a:r>
            <a:r>
              <a:rPr lang="en-US" sz="1800" dirty="0"/>
              <a:t>. </a:t>
            </a:r>
            <a:endParaRPr lang="en-US" sz="1800" b="0" dirty="0"/>
          </a:p>
          <a:p>
            <a:endParaRPr lang="en-US" sz="1800" dirty="0"/>
          </a:p>
        </p:txBody>
      </p:sp>
      <p:pic>
        <p:nvPicPr>
          <p:cNvPr id="4" name="Picture 3"/>
          <p:cNvPicPr>
            <a:picLocks noChangeAspect="1"/>
          </p:cNvPicPr>
          <p:nvPr/>
        </p:nvPicPr>
        <p:blipFill rotWithShape="1">
          <a:blip r:embed="rId2"/>
          <a:srcRect t="15083"/>
          <a:stretch/>
        </p:blipFill>
        <p:spPr>
          <a:xfrm>
            <a:off x="4372711" y="183317"/>
            <a:ext cx="5629539" cy="1201377"/>
          </a:xfrm>
          <a:prstGeom prst="rect">
            <a:avLst/>
          </a:prstGeom>
        </p:spPr>
      </p:pic>
    </p:spTree>
    <p:extLst>
      <p:ext uri="{BB962C8B-B14F-4D97-AF65-F5344CB8AC3E}">
        <p14:creationId xmlns:p14="http://schemas.microsoft.com/office/powerpoint/2010/main" val="40679097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367213" y="3487738"/>
          <a:ext cx="1939925" cy="801687"/>
        </p:xfrm>
        <a:graphic>
          <a:graphicData uri="http://schemas.openxmlformats.org/presentationml/2006/ole">
            <mc:AlternateContent xmlns:mc="http://schemas.openxmlformats.org/markup-compatibility/2006">
              <mc:Choice xmlns:v="urn:schemas-microsoft-com:vml" Requires="v">
                <p:oleObj spid="_x0000_s256086" name="Equation" r:id="rId3" imgW="30467160" imgH="12605400" progId="Equation.3">
                  <p:embed/>
                </p:oleObj>
              </mc:Choice>
              <mc:Fallback>
                <p:oleObj name="Equation" r:id="rId3" imgW="30467160" imgH="12605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213" y="3487738"/>
                        <a:ext cx="1939925" cy="80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3"/>
          <p:cNvSpPr txBox="1">
            <a:spLocks noChangeArrowheads="1"/>
          </p:cNvSpPr>
          <p:nvPr/>
        </p:nvSpPr>
        <p:spPr bwMode="auto">
          <a:xfrm>
            <a:off x="3968750" y="3152775"/>
            <a:ext cx="2676525" cy="396875"/>
          </a:xfrm>
          <a:prstGeom prst="rect">
            <a:avLst/>
          </a:prstGeom>
          <a:noFill/>
          <a:ln w="9525" algn="ctr">
            <a:noFill/>
            <a:miter lim="800000"/>
            <a:headEnd/>
            <a:tailEnd/>
          </a:ln>
        </p:spPr>
        <p:txBody>
          <a:bodyPr wrap="none">
            <a:spAutoFit/>
          </a:bodyPr>
          <a:lstStyle/>
          <a:p>
            <a:pPr eaLnBrk="0" hangingPunct="0">
              <a:spcBef>
                <a:spcPct val="50000"/>
              </a:spcBef>
            </a:pPr>
            <a:r>
              <a:rPr lang="en-GB" sz="2000" b="0">
                <a:latin typeface="Arial Unicode MS" pitchFamily="34" charset="-128"/>
              </a:rPr>
              <a:t>Neural state equation:</a:t>
            </a:r>
            <a:endParaRPr lang="en-US" sz="2000" b="0">
              <a:latin typeface="Arial Unicode MS" pitchFamily="34" charset="-128"/>
            </a:endParaRPr>
          </a:p>
        </p:txBody>
      </p:sp>
      <p:cxnSp>
        <p:nvCxnSpPr>
          <p:cNvPr id="1029" name="AutoShape 4"/>
          <p:cNvCxnSpPr>
            <a:cxnSpLocks noChangeShapeType="1"/>
          </p:cNvCxnSpPr>
          <p:nvPr/>
        </p:nvCxnSpPr>
        <p:spPr bwMode="auto">
          <a:xfrm flipV="1">
            <a:off x="6307138" y="3049588"/>
            <a:ext cx="2454275" cy="839787"/>
          </a:xfrm>
          <a:prstGeom prst="curvedConnector2">
            <a:avLst/>
          </a:prstGeom>
          <a:noFill/>
          <a:ln w="38100">
            <a:solidFill>
              <a:schemeClr val="tx1"/>
            </a:solidFill>
            <a:round/>
            <a:headEnd/>
            <a:tailEnd type="triangle" w="med" len="med"/>
          </a:ln>
        </p:spPr>
      </p:cxnSp>
      <p:sp>
        <p:nvSpPr>
          <p:cNvPr id="1030" name="Text Box 5"/>
          <p:cNvSpPr txBox="1">
            <a:spLocks noChangeArrowheads="1"/>
          </p:cNvSpPr>
          <p:nvPr/>
        </p:nvSpPr>
        <p:spPr bwMode="auto">
          <a:xfrm>
            <a:off x="5060950" y="1279525"/>
            <a:ext cx="2530475" cy="1495425"/>
          </a:xfrm>
          <a:prstGeom prst="rect">
            <a:avLst/>
          </a:prstGeom>
          <a:noFill/>
          <a:ln w="9525" algn="ctr">
            <a:noFill/>
            <a:miter lim="800000"/>
            <a:headEnd/>
            <a:tailEnd/>
          </a:ln>
        </p:spPr>
        <p:txBody>
          <a:bodyPr wrap="none">
            <a:spAutoFit/>
          </a:bodyPr>
          <a:lstStyle/>
          <a:p>
            <a:pPr algn="r" eaLnBrk="0" hangingPunct="0">
              <a:spcBef>
                <a:spcPct val="50000"/>
              </a:spcBef>
            </a:pPr>
            <a:r>
              <a:rPr lang="en-GB" sz="2000">
                <a:latin typeface="Arial Unicode MS" pitchFamily="34" charset="-128"/>
              </a:rPr>
              <a:t>Electromagnetic</a:t>
            </a:r>
          </a:p>
          <a:p>
            <a:pPr algn="r" eaLnBrk="0" hangingPunct="0">
              <a:lnSpc>
                <a:spcPct val="90000"/>
              </a:lnSpc>
            </a:pPr>
            <a:r>
              <a:rPr lang="en-GB" sz="2000">
                <a:latin typeface="Arial Unicode MS" pitchFamily="34" charset="-128"/>
              </a:rPr>
              <a:t>forward model:</a:t>
            </a:r>
            <a:br>
              <a:rPr lang="en-GB" sz="2000">
                <a:latin typeface="Arial Unicode MS" pitchFamily="34" charset="-128"/>
              </a:rPr>
            </a:br>
            <a:r>
              <a:rPr lang="en-GB" sz="2000" b="0">
                <a:latin typeface="Arial Unicode MS" pitchFamily="34" charset="-128"/>
              </a:rPr>
              <a:t>neural activity</a:t>
            </a:r>
            <a:r>
              <a:rPr lang="en-GB" sz="2000" b="0">
                <a:latin typeface="Arial Unicode MS" pitchFamily="34" charset="-128"/>
                <a:sym typeface="Symbol" pitchFamily="18" charset="2"/>
              </a:rPr>
              <a:t>EEG</a:t>
            </a:r>
            <a:br>
              <a:rPr lang="en-GB" sz="2000" b="0">
                <a:latin typeface="Arial Unicode MS" pitchFamily="34" charset="-128"/>
                <a:sym typeface="Symbol" pitchFamily="18" charset="2"/>
              </a:rPr>
            </a:br>
            <a:r>
              <a:rPr lang="en-GB" sz="2000" b="0">
                <a:latin typeface="Arial Unicode MS" pitchFamily="34" charset="-128"/>
                <a:sym typeface="Symbol" pitchFamily="18" charset="2"/>
              </a:rPr>
              <a:t>MEG</a:t>
            </a:r>
          </a:p>
          <a:p>
            <a:pPr algn="r" eaLnBrk="0" hangingPunct="0">
              <a:lnSpc>
                <a:spcPct val="90000"/>
              </a:lnSpc>
            </a:pPr>
            <a:r>
              <a:rPr lang="en-GB" sz="2000" b="0">
                <a:latin typeface="Arial Unicode MS" pitchFamily="34" charset="-128"/>
                <a:sym typeface="Symbol" pitchFamily="18" charset="2"/>
              </a:rPr>
              <a:t>LFP</a:t>
            </a:r>
          </a:p>
        </p:txBody>
      </p:sp>
      <p:cxnSp>
        <p:nvCxnSpPr>
          <p:cNvPr id="1031" name="AutoShape 6"/>
          <p:cNvCxnSpPr>
            <a:cxnSpLocks noChangeShapeType="1"/>
          </p:cNvCxnSpPr>
          <p:nvPr/>
        </p:nvCxnSpPr>
        <p:spPr bwMode="auto">
          <a:xfrm rot="10800000">
            <a:off x="1758950" y="2967038"/>
            <a:ext cx="2608263" cy="922337"/>
          </a:xfrm>
          <a:prstGeom prst="curvedConnector2">
            <a:avLst/>
          </a:prstGeom>
          <a:noFill/>
          <a:ln w="38100">
            <a:solidFill>
              <a:schemeClr val="tx1"/>
            </a:solidFill>
            <a:round/>
            <a:headEnd/>
            <a:tailEnd type="triangle" w="med" len="med"/>
          </a:ln>
        </p:spPr>
      </p:cxnSp>
      <p:sp>
        <p:nvSpPr>
          <p:cNvPr id="1032" name="Rectangle 7"/>
          <p:cNvSpPr>
            <a:spLocks noChangeArrowheads="1"/>
          </p:cNvSpPr>
          <p:nvPr/>
        </p:nvSpPr>
        <p:spPr bwMode="auto">
          <a:xfrm>
            <a:off x="331788" y="168275"/>
            <a:ext cx="9577387" cy="838200"/>
          </a:xfrm>
          <a:prstGeom prst="rect">
            <a:avLst/>
          </a:prstGeom>
          <a:noFill/>
          <a:ln w="57150" cmpd="thickThin">
            <a:noFill/>
            <a:miter lim="800000"/>
            <a:headEnd/>
            <a:tailEnd/>
          </a:ln>
        </p:spPr>
        <p:txBody>
          <a:bodyPr lIns="90488" tIns="44450" rIns="90488" bIns="44450" anchor="ctr"/>
          <a:lstStyle/>
          <a:p>
            <a:r>
              <a:rPr lang="de-DE" sz="2800" dirty="0">
                <a:latin typeface="Arial Unicode MS" pitchFamily="34" charset="-128"/>
              </a:rPr>
              <a:t>Dynamic Causal Modeling (DCM)</a:t>
            </a:r>
            <a:endParaRPr lang="en-US" sz="2800" dirty="0">
              <a:latin typeface="Arial Unicode MS" pitchFamily="34" charset="-128"/>
            </a:endParaRPr>
          </a:p>
        </p:txBody>
      </p:sp>
      <p:sp>
        <p:nvSpPr>
          <p:cNvPr id="1033" name="Text Box 8"/>
          <p:cNvSpPr txBox="1">
            <a:spLocks noChangeArrowheads="1"/>
          </p:cNvSpPr>
          <p:nvPr/>
        </p:nvSpPr>
        <p:spPr bwMode="auto">
          <a:xfrm>
            <a:off x="212725" y="4702175"/>
            <a:ext cx="3224213" cy="641350"/>
          </a:xfrm>
          <a:prstGeom prst="rect">
            <a:avLst/>
          </a:prstGeom>
          <a:noFill/>
          <a:ln w="9525" algn="ctr">
            <a:noFill/>
            <a:miter lim="800000"/>
            <a:headEnd/>
            <a:tailEnd/>
          </a:ln>
        </p:spPr>
        <p:txBody>
          <a:bodyPr wrap="none">
            <a:spAutoFit/>
          </a:bodyPr>
          <a:lstStyle/>
          <a:p>
            <a:pPr eaLnBrk="0" hangingPunct="0">
              <a:lnSpc>
                <a:spcPct val="90000"/>
              </a:lnSpc>
            </a:pPr>
            <a:r>
              <a:rPr lang="en-GB" sz="2000" b="0">
                <a:latin typeface="Arial Unicode MS" pitchFamily="34" charset="-128"/>
              </a:rPr>
              <a:t>simple neuronal model</a:t>
            </a:r>
          </a:p>
          <a:p>
            <a:pPr eaLnBrk="0" hangingPunct="0">
              <a:lnSpc>
                <a:spcPct val="90000"/>
              </a:lnSpc>
            </a:pPr>
            <a:r>
              <a:rPr lang="en-GB" sz="2000" b="0">
                <a:latin typeface="Arial Unicode MS" pitchFamily="34" charset="-128"/>
              </a:rPr>
              <a:t>complicated forward model</a:t>
            </a:r>
          </a:p>
        </p:txBody>
      </p:sp>
      <p:sp>
        <p:nvSpPr>
          <p:cNvPr id="1034" name="Text Box 9"/>
          <p:cNvSpPr txBox="1">
            <a:spLocks noChangeArrowheads="1"/>
          </p:cNvSpPr>
          <p:nvPr/>
        </p:nvSpPr>
        <p:spPr bwMode="auto">
          <a:xfrm>
            <a:off x="6823075" y="4703763"/>
            <a:ext cx="3363913" cy="641350"/>
          </a:xfrm>
          <a:prstGeom prst="rect">
            <a:avLst/>
          </a:prstGeom>
          <a:noFill/>
          <a:ln w="9525" algn="ctr">
            <a:noFill/>
            <a:miter lim="800000"/>
            <a:headEnd/>
            <a:tailEnd/>
          </a:ln>
        </p:spPr>
        <p:txBody>
          <a:bodyPr wrap="none">
            <a:spAutoFit/>
          </a:bodyPr>
          <a:lstStyle/>
          <a:p>
            <a:pPr algn="r" eaLnBrk="0" hangingPunct="0">
              <a:lnSpc>
                <a:spcPct val="90000"/>
              </a:lnSpc>
            </a:pPr>
            <a:r>
              <a:rPr lang="en-GB" sz="2000" b="0">
                <a:latin typeface="Arial Unicode MS" pitchFamily="34" charset="-128"/>
              </a:rPr>
              <a:t>complicated neuronal model</a:t>
            </a:r>
          </a:p>
          <a:p>
            <a:pPr algn="r" eaLnBrk="0" hangingPunct="0">
              <a:lnSpc>
                <a:spcPct val="90000"/>
              </a:lnSpc>
            </a:pPr>
            <a:r>
              <a:rPr lang="en-GB" sz="2000" b="0">
                <a:latin typeface="Arial Unicode MS" pitchFamily="34" charset="-128"/>
              </a:rPr>
              <a:t>simple forward model</a:t>
            </a:r>
          </a:p>
        </p:txBody>
      </p:sp>
      <p:sp>
        <p:nvSpPr>
          <p:cNvPr id="2352138" name="Text Box 10"/>
          <p:cNvSpPr txBox="1">
            <a:spLocks noChangeArrowheads="1"/>
          </p:cNvSpPr>
          <p:nvPr/>
        </p:nvSpPr>
        <p:spPr bwMode="auto">
          <a:xfrm>
            <a:off x="341313" y="3811588"/>
            <a:ext cx="938212" cy="519112"/>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eaLnBrk="0" hangingPunct="0">
              <a:spcBef>
                <a:spcPct val="50000"/>
              </a:spcBef>
              <a:defRPr/>
            </a:pPr>
            <a:r>
              <a:rPr lang="en-GB" sz="2800">
                <a:solidFill>
                  <a:srgbClr val="FFFFFF"/>
                </a:solidFill>
                <a:latin typeface="Arial Unicode MS" pitchFamily="34" charset="-128"/>
              </a:rPr>
              <a:t>fMRI</a:t>
            </a:r>
            <a:endParaRPr lang="en-US" sz="2800">
              <a:solidFill>
                <a:srgbClr val="FFFFFF"/>
              </a:solidFill>
              <a:latin typeface="Arial Unicode MS" pitchFamily="34" charset="-128"/>
            </a:endParaRPr>
          </a:p>
        </p:txBody>
      </p:sp>
      <p:sp>
        <p:nvSpPr>
          <p:cNvPr id="2352139" name="Text Box 11"/>
          <p:cNvSpPr txBox="1">
            <a:spLocks noChangeArrowheads="1"/>
          </p:cNvSpPr>
          <p:nvPr/>
        </p:nvSpPr>
        <p:spPr bwMode="auto">
          <a:xfrm>
            <a:off x="8242300" y="3811588"/>
            <a:ext cx="1852613" cy="519112"/>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eaLnBrk="0" hangingPunct="0">
              <a:spcBef>
                <a:spcPct val="50000"/>
              </a:spcBef>
              <a:defRPr/>
            </a:pPr>
            <a:r>
              <a:rPr lang="en-GB" sz="2800">
                <a:solidFill>
                  <a:srgbClr val="FFFFFF"/>
                </a:solidFill>
                <a:latin typeface="Arial Unicode MS" pitchFamily="34" charset="-128"/>
              </a:rPr>
              <a:t>EEG/MEG</a:t>
            </a:r>
            <a:endParaRPr lang="en-US" sz="2800">
              <a:solidFill>
                <a:srgbClr val="FFFFFF"/>
              </a:solidFill>
              <a:latin typeface="Arial Unicode MS" pitchFamily="34" charset="-128"/>
            </a:endParaRPr>
          </a:p>
        </p:txBody>
      </p:sp>
      <p:graphicFrame>
        <p:nvGraphicFramePr>
          <p:cNvPr id="1027" name="Object 3"/>
          <p:cNvGraphicFramePr>
            <a:graphicFrameLocks noChangeAspect="1"/>
          </p:cNvGraphicFramePr>
          <p:nvPr/>
        </p:nvGraphicFramePr>
        <p:xfrm>
          <a:off x="4194175" y="4427538"/>
          <a:ext cx="2322513" cy="2190750"/>
        </p:xfrm>
        <a:graphic>
          <a:graphicData uri="http://schemas.openxmlformats.org/presentationml/2006/ole">
            <mc:AlternateContent xmlns:mc="http://schemas.openxmlformats.org/markup-compatibility/2006">
              <mc:Choice xmlns:v="urn:schemas-microsoft-com:vml" Requires="v">
                <p:oleObj spid="_x0000_s256087" name="Photo Editor Photo" r:id="rId5" imgW="5229955" imgH="4933333" progId="">
                  <p:embed/>
                </p:oleObj>
              </mc:Choice>
              <mc:Fallback>
                <p:oleObj name="Photo Editor Photo" r:id="rId5" imgW="5229955" imgH="4933333"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4175" y="4427538"/>
                        <a:ext cx="2322513" cy="2190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7" name="Text Box 13"/>
          <p:cNvSpPr txBox="1">
            <a:spLocks noChangeArrowheads="1"/>
          </p:cNvSpPr>
          <p:nvPr/>
        </p:nvSpPr>
        <p:spPr bwMode="auto">
          <a:xfrm>
            <a:off x="3487738" y="6257925"/>
            <a:ext cx="727075" cy="312738"/>
          </a:xfrm>
          <a:prstGeom prst="rect">
            <a:avLst/>
          </a:prstGeom>
          <a:noFill/>
          <a:ln w="9525" algn="ctr">
            <a:noFill/>
            <a:miter lim="800000"/>
            <a:headEnd/>
            <a:tailEnd/>
          </a:ln>
        </p:spPr>
        <p:txBody>
          <a:bodyPr wrap="none">
            <a:spAutoFit/>
          </a:bodyPr>
          <a:lstStyle/>
          <a:p>
            <a:pPr eaLnBrk="0" hangingPunct="0">
              <a:lnSpc>
                <a:spcPct val="90000"/>
              </a:lnSpc>
            </a:pPr>
            <a:r>
              <a:rPr lang="en-GB" sz="1600">
                <a:latin typeface="Arial Unicode MS" pitchFamily="34" charset="-128"/>
              </a:rPr>
              <a:t>inputs</a:t>
            </a:r>
            <a:endParaRPr lang="en-US" sz="1600">
              <a:latin typeface="Arial Unicode MS" pitchFamily="34" charset="-128"/>
            </a:endParaRPr>
          </a:p>
        </p:txBody>
      </p:sp>
      <p:sp>
        <p:nvSpPr>
          <p:cNvPr id="1038" name="Oval 14"/>
          <p:cNvSpPr>
            <a:spLocks noChangeAspect="1" noChangeArrowheads="1"/>
          </p:cNvSpPr>
          <p:nvPr/>
        </p:nvSpPr>
        <p:spPr bwMode="auto">
          <a:xfrm>
            <a:off x="4430713" y="5178425"/>
            <a:ext cx="360362"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sp>
        <p:nvSpPr>
          <p:cNvPr id="1039" name="Oval 15"/>
          <p:cNvSpPr>
            <a:spLocks noChangeAspect="1" noChangeArrowheads="1"/>
          </p:cNvSpPr>
          <p:nvPr/>
        </p:nvSpPr>
        <p:spPr bwMode="auto">
          <a:xfrm>
            <a:off x="5080000" y="5394325"/>
            <a:ext cx="358775"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sp>
        <p:nvSpPr>
          <p:cNvPr id="1040" name="Oval 16"/>
          <p:cNvSpPr>
            <a:spLocks noChangeAspect="1" noChangeArrowheads="1"/>
          </p:cNvSpPr>
          <p:nvPr/>
        </p:nvSpPr>
        <p:spPr bwMode="auto">
          <a:xfrm>
            <a:off x="4862513" y="4673600"/>
            <a:ext cx="360362"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sp>
        <p:nvSpPr>
          <p:cNvPr id="1041" name="Oval 17"/>
          <p:cNvSpPr>
            <a:spLocks noChangeAspect="1" noChangeArrowheads="1"/>
          </p:cNvSpPr>
          <p:nvPr/>
        </p:nvSpPr>
        <p:spPr bwMode="auto">
          <a:xfrm>
            <a:off x="5799138" y="4962525"/>
            <a:ext cx="360362"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cxnSp>
        <p:nvCxnSpPr>
          <p:cNvPr id="1042" name="AutoShape 18"/>
          <p:cNvCxnSpPr>
            <a:cxnSpLocks noChangeShapeType="1"/>
            <a:stCxn id="1038" idx="5"/>
            <a:endCxn id="1039" idx="2"/>
          </p:cNvCxnSpPr>
          <p:nvPr/>
        </p:nvCxnSpPr>
        <p:spPr bwMode="auto">
          <a:xfrm>
            <a:off x="4738688" y="5495925"/>
            <a:ext cx="331787" cy="79375"/>
          </a:xfrm>
          <a:prstGeom prst="straightConnector1">
            <a:avLst/>
          </a:prstGeom>
          <a:noFill/>
          <a:ln w="28575">
            <a:solidFill>
              <a:srgbClr val="FFFF66"/>
            </a:solidFill>
            <a:round/>
            <a:headEnd/>
            <a:tailEnd type="triangle" w="med" len="med"/>
          </a:ln>
        </p:spPr>
      </p:cxnSp>
      <p:cxnSp>
        <p:nvCxnSpPr>
          <p:cNvPr id="1043" name="AutoShape 19"/>
          <p:cNvCxnSpPr>
            <a:cxnSpLocks noChangeShapeType="1"/>
            <a:stCxn id="1038" idx="7"/>
            <a:endCxn id="1040" idx="3"/>
          </p:cNvCxnSpPr>
          <p:nvPr/>
        </p:nvCxnSpPr>
        <p:spPr bwMode="auto">
          <a:xfrm flipV="1">
            <a:off x="4738688" y="4991100"/>
            <a:ext cx="176212" cy="230188"/>
          </a:xfrm>
          <a:prstGeom prst="straightConnector1">
            <a:avLst/>
          </a:prstGeom>
          <a:noFill/>
          <a:ln w="28575">
            <a:solidFill>
              <a:srgbClr val="FFFF66"/>
            </a:solidFill>
            <a:round/>
            <a:headEnd/>
            <a:tailEnd type="triangle" w="med" len="med"/>
          </a:ln>
        </p:spPr>
      </p:cxnSp>
      <p:cxnSp>
        <p:nvCxnSpPr>
          <p:cNvPr id="1044" name="AutoShape 20"/>
          <p:cNvCxnSpPr>
            <a:cxnSpLocks noChangeShapeType="1"/>
            <a:stCxn id="1040" idx="6"/>
            <a:endCxn id="1041" idx="1"/>
          </p:cNvCxnSpPr>
          <p:nvPr/>
        </p:nvCxnSpPr>
        <p:spPr bwMode="auto">
          <a:xfrm>
            <a:off x="5232400" y="4854575"/>
            <a:ext cx="619125" cy="150813"/>
          </a:xfrm>
          <a:prstGeom prst="straightConnector1">
            <a:avLst/>
          </a:prstGeom>
          <a:noFill/>
          <a:ln w="28575">
            <a:solidFill>
              <a:srgbClr val="FFFF66"/>
            </a:solidFill>
            <a:round/>
            <a:headEnd/>
            <a:tailEnd type="triangle" w="med" len="med"/>
          </a:ln>
        </p:spPr>
      </p:cxnSp>
      <p:cxnSp>
        <p:nvCxnSpPr>
          <p:cNvPr id="1045" name="AutoShape 21"/>
          <p:cNvCxnSpPr>
            <a:cxnSpLocks noChangeShapeType="1"/>
            <a:stCxn id="1039" idx="6"/>
            <a:endCxn id="1041" idx="3"/>
          </p:cNvCxnSpPr>
          <p:nvPr/>
        </p:nvCxnSpPr>
        <p:spPr bwMode="auto">
          <a:xfrm flipV="1">
            <a:off x="5448300" y="5280025"/>
            <a:ext cx="403225" cy="295275"/>
          </a:xfrm>
          <a:prstGeom prst="straightConnector1">
            <a:avLst/>
          </a:prstGeom>
          <a:noFill/>
          <a:ln w="28575">
            <a:solidFill>
              <a:srgbClr val="FFFF66"/>
            </a:solidFill>
            <a:round/>
            <a:headEnd/>
            <a:tailEnd type="triangle" w="med" len="med"/>
          </a:ln>
        </p:spPr>
      </p:cxnSp>
      <p:cxnSp>
        <p:nvCxnSpPr>
          <p:cNvPr id="1046" name="AutoShape 22"/>
          <p:cNvCxnSpPr>
            <a:cxnSpLocks noChangeShapeType="1"/>
            <a:stCxn id="1037" idx="0"/>
            <a:endCxn id="1038" idx="3"/>
          </p:cNvCxnSpPr>
          <p:nvPr/>
        </p:nvCxnSpPr>
        <p:spPr bwMode="auto">
          <a:xfrm flipV="1">
            <a:off x="3851275" y="5495925"/>
            <a:ext cx="631825" cy="762000"/>
          </a:xfrm>
          <a:prstGeom prst="straightConnector1">
            <a:avLst/>
          </a:prstGeom>
          <a:noFill/>
          <a:ln w="28575">
            <a:solidFill>
              <a:srgbClr val="FF0000"/>
            </a:solidFill>
            <a:round/>
            <a:headEnd/>
            <a:tailEnd type="triangle" w="med" len="med"/>
          </a:ln>
        </p:spPr>
      </p:cxnSp>
      <p:pic>
        <p:nvPicPr>
          <p:cNvPr id="1047" name="Picture 23"/>
          <p:cNvPicPr>
            <a:picLocks noChangeAspect="1" noChangeArrowheads="1"/>
          </p:cNvPicPr>
          <p:nvPr/>
        </p:nvPicPr>
        <p:blipFill>
          <a:blip r:embed="rId7" cstate="print"/>
          <a:srcRect/>
          <a:stretch>
            <a:fillRect/>
          </a:stretch>
        </p:blipFill>
        <p:spPr bwMode="auto">
          <a:xfrm>
            <a:off x="822325" y="1292225"/>
            <a:ext cx="1873250" cy="1674813"/>
          </a:xfrm>
          <a:prstGeom prst="rect">
            <a:avLst/>
          </a:prstGeom>
          <a:noFill/>
          <a:ln w="9525">
            <a:noFill/>
            <a:miter lim="800000"/>
            <a:headEnd/>
            <a:tailEnd/>
          </a:ln>
        </p:spPr>
      </p:pic>
      <p:sp>
        <p:nvSpPr>
          <p:cNvPr id="1048" name="Text Box 24"/>
          <p:cNvSpPr txBox="1">
            <a:spLocks noChangeArrowheads="1"/>
          </p:cNvSpPr>
          <p:nvPr/>
        </p:nvSpPr>
        <p:spPr bwMode="auto">
          <a:xfrm>
            <a:off x="1776413" y="1279525"/>
            <a:ext cx="2686050" cy="1006475"/>
          </a:xfrm>
          <a:prstGeom prst="rect">
            <a:avLst/>
          </a:prstGeom>
          <a:noFill/>
          <a:ln w="9525" algn="ctr">
            <a:noFill/>
            <a:miter lim="800000"/>
            <a:headEnd/>
            <a:tailEnd/>
          </a:ln>
        </p:spPr>
        <p:txBody>
          <a:bodyPr wrap="none">
            <a:spAutoFit/>
          </a:bodyPr>
          <a:lstStyle/>
          <a:p>
            <a:pPr eaLnBrk="0" hangingPunct="0">
              <a:spcBef>
                <a:spcPct val="50000"/>
              </a:spcBef>
            </a:pPr>
            <a:r>
              <a:rPr lang="en-GB" sz="2000">
                <a:latin typeface="Arial Unicode MS" pitchFamily="34" charset="-128"/>
              </a:rPr>
              <a:t>Hemodynamic</a:t>
            </a:r>
            <a:br>
              <a:rPr lang="en-GB" sz="2000">
                <a:latin typeface="Arial Unicode MS" pitchFamily="34" charset="-128"/>
              </a:rPr>
            </a:br>
            <a:r>
              <a:rPr lang="en-GB" sz="2000">
                <a:latin typeface="Arial Unicode MS" pitchFamily="34" charset="-128"/>
              </a:rPr>
              <a:t>forward model:</a:t>
            </a:r>
            <a:br>
              <a:rPr lang="en-GB" sz="2000">
                <a:latin typeface="Arial Unicode MS" pitchFamily="34" charset="-128"/>
              </a:rPr>
            </a:br>
            <a:r>
              <a:rPr lang="en-GB" sz="2000" b="0">
                <a:latin typeface="Arial Unicode MS" pitchFamily="34" charset="-128"/>
              </a:rPr>
              <a:t>neural activity</a:t>
            </a:r>
            <a:r>
              <a:rPr lang="en-GB" sz="2000" b="0">
                <a:latin typeface="Arial Unicode MS" pitchFamily="34" charset="-128"/>
                <a:sym typeface="Symbol" pitchFamily="18" charset="2"/>
              </a:rPr>
              <a:t>BOLD</a:t>
            </a:r>
          </a:p>
        </p:txBody>
      </p:sp>
      <p:pic>
        <p:nvPicPr>
          <p:cNvPr id="1049" name="Picture 25"/>
          <p:cNvPicPr>
            <a:picLocks noChangeAspect="1" noChangeArrowheads="1"/>
          </p:cNvPicPr>
          <p:nvPr/>
        </p:nvPicPr>
        <p:blipFill>
          <a:blip r:embed="rId8" cstate="print"/>
          <a:srcRect/>
          <a:stretch>
            <a:fillRect/>
          </a:stretch>
        </p:blipFill>
        <p:spPr bwMode="auto">
          <a:xfrm>
            <a:off x="7737475" y="868363"/>
            <a:ext cx="2046288" cy="2181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7474" y="285096"/>
            <a:ext cx="7213525" cy="535130"/>
          </a:xfrm>
        </p:spPr>
        <p:txBody>
          <a:bodyPr>
            <a:noAutofit/>
          </a:bodyPr>
          <a:lstStyle/>
          <a:p>
            <a:pPr algn="l"/>
            <a:r>
              <a:rPr lang="en-US" sz="3200" dirty="0" smtClean="0"/>
              <a:t>Deterministic DCM</a:t>
            </a:r>
            <a:endParaRPr lang="en-US" sz="3200" dirty="0"/>
          </a:p>
        </p:txBody>
      </p:sp>
      <p:sp>
        <p:nvSpPr>
          <p:cNvPr id="5" name="Oval 4"/>
          <p:cNvSpPr/>
          <p:nvPr/>
        </p:nvSpPr>
        <p:spPr>
          <a:xfrm>
            <a:off x="2980861" y="4500062"/>
            <a:ext cx="677575" cy="628513"/>
          </a:xfrm>
          <a:prstGeom prst="ellipse">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62" name="Group 61"/>
          <p:cNvGrpSpPr/>
          <p:nvPr/>
        </p:nvGrpSpPr>
        <p:grpSpPr>
          <a:xfrm>
            <a:off x="175846" y="4638461"/>
            <a:ext cx="1747900" cy="400110"/>
            <a:chOff x="554664" y="3761339"/>
            <a:chExt cx="2168760" cy="1057653"/>
          </a:xfrm>
        </p:grpSpPr>
        <p:grpSp>
          <p:nvGrpSpPr>
            <p:cNvPr id="50" name="Group 49"/>
            <p:cNvGrpSpPr/>
            <p:nvPr/>
          </p:nvGrpSpPr>
          <p:grpSpPr>
            <a:xfrm>
              <a:off x="554664" y="3970559"/>
              <a:ext cx="2168760" cy="684267"/>
              <a:chOff x="1178393" y="2862867"/>
              <a:chExt cx="2168760" cy="1196282"/>
            </a:xfrm>
          </p:grpSpPr>
          <p:cxnSp>
            <p:nvCxnSpPr>
              <p:cNvPr id="7" name="Straight Connector 6"/>
              <p:cNvCxnSpPr/>
              <p:nvPr/>
            </p:nvCxnSpPr>
            <p:spPr>
              <a:xfrm>
                <a:off x="1178393" y="3941304"/>
                <a:ext cx="955807" cy="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391346" y="3941305"/>
                <a:ext cx="955807" cy="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8" name="Round Single Corner Rectangle 47"/>
              <p:cNvSpPr/>
              <p:nvPr/>
            </p:nvSpPr>
            <p:spPr>
              <a:xfrm>
                <a:off x="2090200" y="2862867"/>
                <a:ext cx="314239" cy="1078438"/>
              </a:xfrm>
              <a:prstGeom prst="round1Rect">
                <a:avLst/>
              </a:prstGeom>
              <a:noFill/>
              <a:ln w="38100" cmpd="sng"/>
              <a:effectLst>
                <a:outerShdw blurRad="38100" dist="25400" dir="66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134200" y="2906876"/>
                <a:ext cx="257146" cy="1152273"/>
              </a:xfrm>
              <a:prstGeom prst="rect">
                <a:avLst/>
              </a:prstGeom>
              <a:solidFill>
                <a:schemeClr val="bg1"/>
              </a:solidFill>
              <a:ln w="952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1" name="TextBox 50"/>
            <p:cNvSpPr txBox="1"/>
            <p:nvPr/>
          </p:nvSpPr>
          <p:spPr>
            <a:xfrm>
              <a:off x="829515" y="3761339"/>
              <a:ext cx="600509" cy="1057653"/>
            </a:xfrm>
            <a:prstGeom prst="rect">
              <a:avLst/>
            </a:prstGeom>
            <a:noFill/>
            <a:ln>
              <a:noFill/>
            </a:ln>
          </p:spPr>
          <p:txBody>
            <a:bodyPr wrap="none" rtlCol="0">
              <a:spAutoFit/>
            </a:bodyPr>
            <a:lstStyle/>
            <a:p>
              <a:r>
                <a:rPr lang="en-US" sz="2000" dirty="0" smtClean="0">
                  <a:solidFill>
                    <a:srgbClr val="FF0000"/>
                  </a:solidFill>
                </a:rPr>
                <a:t>u1</a:t>
              </a:r>
              <a:endParaRPr lang="en-US" sz="2000" dirty="0">
                <a:solidFill>
                  <a:srgbClr val="FF0000"/>
                </a:solidFill>
              </a:endParaRPr>
            </a:p>
          </p:txBody>
        </p:sp>
      </p:grpSp>
      <p:sp>
        <p:nvSpPr>
          <p:cNvPr id="52" name="Oval 51"/>
          <p:cNvSpPr/>
          <p:nvPr/>
        </p:nvSpPr>
        <p:spPr>
          <a:xfrm>
            <a:off x="4566382" y="3229941"/>
            <a:ext cx="677575" cy="62851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cxnSp>
        <p:nvCxnSpPr>
          <p:cNvPr id="54" name="Curved Connector 53"/>
          <p:cNvCxnSpPr/>
          <p:nvPr/>
        </p:nvCxnSpPr>
        <p:spPr>
          <a:xfrm rot="5400000" flipH="1" flipV="1">
            <a:off x="3267053" y="3295328"/>
            <a:ext cx="1047908" cy="1300116"/>
          </a:xfrm>
          <a:prstGeom prst="curvedConnector2">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5" name="Curved Connector 54"/>
          <p:cNvCxnSpPr>
            <a:stCxn id="52" idx="5"/>
          </p:cNvCxnSpPr>
          <p:nvPr/>
        </p:nvCxnSpPr>
        <p:spPr>
          <a:xfrm rot="5400000">
            <a:off x="3943913" y="3613503"/>
            <a:ext cx="1047910" cy="1353722"/>
          </a:xfrm>
          <a:prstGeom prst="curvedConnector2">
            <a:avLst/>
          </a:prstGeom>
          <a:ln>
            <a:tailEnd type="triangle"/>
          </a:ln>
        </p:spPr>
        <p:style>
          <a:lnRef idx="2">
            <a:schemeClr val="accent4"/>
          </a:lnRef>
          <a:fillRef idx="0">
            <a:schemeClr val="accent4"/>
          </a:fillRef>
          <a:effectRef idx="1">
            <a:schemeClr val="accent4"/>
          </a:effectRef>
          <a:fontRef idx="minor">
            <a:schemeClr val="tx1"/>
          </a:fontRef>
        </p:style>
      </p:cxnSp>
      <p:sp>
        <p:nvSpPr>
          <p:cNvPr id="70" name="TextBox 69"/>
          <p:cNvSpPr txBox="1"/>
          <p:nvPr/>
        </p:nvSpPr>
        <p:spPr>
          <a:xfrm>
            <a:off x="2918004" y="4638460"/>
            <a:ext cx="754734" cy="338554"/>
          </a:xfrm>
          <a:prstGeom prst="rect">
            <a:avLst/>
          </a:prstGeom>
          <a:noFill/>
        </p:spPr>
        <p:txBody>
          <a:bodyPr wrap="none" rtlCol="0">
            <a:spAutoFit/>
          </a:bodyPr>
          <a:lstStyle/>
          <a:p>
            <a:r>
              <a:rPr lang="en-US" sz="1600" dirty="0" smtClean="0">
                <a:solidFill>
                  <a:schemeClr val="bg1"/>
                </a:solidFill>
              </a:rPr>
              <a:t>A(1,1</a:t>
            </a:r>
            <a:r>
              <a:rPr lang="en-US" sz="1600" dirty="0" smtClean="0">
                <a:solidFill>
                  <a:srgbClr val="FFFFFF"/>
                </a:solidFill>
              </a:rPr>
              <a:t>) </a:t>
            </a:r>
            <a:r>
              <a:rPr lang="en-US" sz="1600" dirty="0" smtClean="0"/>
              <a:t>  </a:t>
            </a:r>
            <a:endParaRPr lang="en-US" sz="1600" dirty="0"/>
          </a:p>
        </p:txBody>
      </p:sp>
      <p:sp>
        <p:nvSpPr>
          <p:cNvPr id="71" name="TextBox 70"/>
          <p:cNvSpPr txBox="1"/>
          <p:nvPr/>
        </p:nvSpPr>
        <p:spPr>
          <a:xfrm>
            <a:off x="3369245" y="3685521"/>
            <a:ext cx="754734" cy="338554"/>
          </a:xfrm>
          <a:prstGeom prst="rect">
            <a:avLst/>
          </a:prstGeom>
          <a:noFill/>
        </p:spPr>
        <p:txBody>
          <a:bodyPr wrap="none" rtlCol="0">
            <a:spAutoFit/>
          </a:bodyPr>
          <a:lstStyle/>
          <a:p>
            <a:r>
              <a:rPr lang="en-US" sz="1600" dirty="0" smtClean="0"/>
              <a:t>A(2,1)   </a:t>
            </a:r>
            <a:endParaRPr lang="en-US" sz="1600" dirty="0"/>
          </a:p>
        </p:txBody>
      </p:sp>
      <p:sp>
        <p:nvSpPr>
          <p:cNvPr id="72" name="TextBox 71"/>
          <p:cNvSpPr txBox="1"/>
          <p:nvPr/>
        </p:nvSpPr>
        <p:spPr>
          <a:xfrm>
            <a:off x="4025643" y="4061296"/>
            <a:ext cx="754734" cy="338554"/>
          </a:xfrm>
          <a:prstGeom prst="rect">
            <a:avLst/>
          </a:prstGeom>
          <a:noFill/>
        </p:spPr>
        <p:txBody>
          <a:bodyPr wrap="none" rtlCol="0">
            <a:spAutoFit/>
          </a:bodyPr>
          <a:lstStyle/>
          <a:p>
            <a:r>
              <a:rPr lang="en-US" sz="1600" dirty="0" smtClean="0"/>
              <a:t>A(1,2)   </a:t>
            </a:r>
            <a:endParaRPr lang="en-US" sz="1600" dirty="0"/>
          </a:p>
        </p:txBody>
      </p:sp>
      <p:sp>
        <p:nvSpPr>
          <p:cNvPr id="73" name="TextBox 72"/>
          <p:cNvSpPr txBox="1"/>
          <p:nvPr/>
        </p:nvSpPr>
        <p:spPr>
          <a:xfrm>
            <a:off x="4513440" y="3378353"/>
            <a:ext cx="754734" cy="338554"/>
          </a:xfrm>
          <a:prstGeom prst="rect">
            <a:avLst/>
          </a:prstGeom>
          <a:noFill/>
        </p:spPr>
        <p:txBody>
          <a:bodyPr wrap="none" rtlCol="0">
            <a:spAutoFit/>
          </a:bodyPr>
          <a:lstStyle/>
          <a:p>
            <a:r>
              <a:rPr lang="en-US" sz="1600" dirty="0" smtClean="0">
                <a:solidFill>
                  <a:srgbClr val="FFFFFF"/>
                </a:solidFill>
              </a:rPr>
              <a:t>A(2,2)</a:t>
            </a:r>
            <a:r>
              <a:rPr lang="en-US" sz="1600" dirty="0" smtClean="0"/>
              <a:t>   </a:t>
            </a:r>
            <a:endParaRPr lang="en-US" sz="1600" dirty="0"/>
          </a:p>
        </p:txBody>
      </p:sp>
      <p:sp>
        <p:nvSpPr>
          <p:cNvPr id="102" name="Oval 101"/>
          <p:cNvSpPr/>
          <p:nvPr/>
        </p:nvSpPr>
        <p:spPr>
          <a:xfrm>
            <a:off x="3015743" y="4160101"/>
            <a:ext cx="250410" cy="2378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2494019" y="4099139"/>
            <a:ext cx="527075" cy="461665"/>
          </a:xfrm>
          <a:prstGeom prst="rect">
            <a:avLst/>
          </a:prstGeom>
          <a:noFill/>
        </p:spPr>
        <p:txBody>
          <a:bodyPr wrap="none" rtlCol="0">
            <a:spAutoFit/>
          </a:bodyPr>
          <a:lstStyle/>
          <a:p>
            <a:r>
              <a:rPr lang="en-US" sz="2400" i="1" dirty="0" smtClean="0"/>
              <a:t>x</a:t>
            </a:r>
            <a:r>
              <a:rPr lang="en-US" sz="2400" i="1" baseline="-25000" dirty="0" smtClean="0"/>
              <a:t>1</a:t>
            </a:r>
            <a:endParaRPr lang="en-US" sz="2400" i="1" baseline="-25000" dirty="0"/>
          </a:p>
        </p:txBody>
      </p:sp>
      <p:graphicFrame>
        <p:nvGraphicFramePr>
          <p:cNvPr id="145" name="Object 144"/>
          <p:cNvGraphicFramePr>
            <a:graphicFrameLocks noChangeAspect="1"/>
          </p:cNvGraphicFramePr>
          <p:nvPr>
            <p:extLst>
              <p:ext uri="{D42A27DB-BD31-4B8C-83A1-F6EECF244321}">
                <p14:modId xmlns:p14="http://schemas.microsoft.com/office/powerpoint/2010/main" val="3748447627"/>
              </p:ext>
            </p:extLst>
          </p:nvPr>
        </p:nvGraphicFramePr>
        <p:xfrm>
          <a:off x="7013913" y="1066051"/>
          <a:ext cx="2748557" cy="1397000"/>
        </p:xfrm>
        <a:graphic>
          <a:graphicData uri="http://schemas.openxmlformats.org/presentationml/2006/ole">
            <mc:AlternateContent xmlns:mc="http://schemas.openxmlformats.org/markup-compatibility/2006">
              <mc:Choice xmlns:v="urn:schemas-microsoft-com:vml" Requires="v">
                <p:oleObj spid="_x0000_s586780" name="Equation" r:id="rId4" imgW="1142640" imgH="649080" progId="Equation.3">
                  <p:embed/>
                </p:oleObj>
              </mc:Choice>
              <mc:Fallback>
                <p:oleObj name="Equation" r:id="rId4" imgW="1142640" imgH="649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3913" y="1066051"/>
                        <a:ext cx="2748557"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0" name="Group 79"/>
          <p:cNvGrpSpPr/>
          <p:nvPr/>
        </p:nvGrpSpPr>
        <p:grpSpPr>
          <a:xfrm>
            <a:off x="5213106" y="4372304"/>
            <a:ext cx="2995641" cy="588741"/>
            <a:chOff x="4633872" y="3958131"/>
            <a:chExt cx="2662792" cy="588741"/>
          </a:xfrm>
        </p:grpSpPr>
        <p:grpSp>
          <p:nvGrpSpPr>
            <p:cNvPr id="153" name="Group 152"/>
            <p:cNvGrpSpPr/>
            <p:nvPr/>
          </p:nvGrpSpPr>
          <p:grpSpPr>
            <a:xfrm>
              <a:off x="5206953" y="4160100"/>
              <a:ext cx="2089711" cy="297485"/>
              <a:chOff x="6414806" y="5109307"/>
              <a:chExt cx="2533038" cy="1183284"/>
            </a:xfrm>
          </p:grpSpPr>
          <p:cxnSp>
            <p:nvCxnSpPr>
              <p:cNvPr id="147" name="Straight Connector 146"/>
              <p:cNvCxnSpPr/>
              <p:nvPr/>
            </p:nvCxnSpPr>
            <p:spPr>
              <a:xfrm>
                <a:off x="6414806" y="6189655"/>
                <a:ext cx="417348" cy="1"/>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7280680" y="6189656"/>
                <a:ext cx="1667164" cy="1"/>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149" name="Round Single Corner Rectangle 148"/>
              <p:cNvSpPr/>
              <p:nvPr/>
            </p:nvSpPr>
            <p:spPr>
              <a:xfrm>
                <a:off x="6772373" y="5109307"/>
                <a:ext cx="1440969" cy="1078438"/>
              </a:xfrm>
              <a:prstGeom prst="round1Rect">
                <a:avLst/>
              </a:prstGeom>
              <a:noFill/>
              <a:ln w="38100" cmpd="sng"/>
              <a:effectLst>
                <a:outerShdw blurRad="38100" dist="25400" dir="66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6819060" y="5140318"/>
                <a:ext cx="1381189" cy="1152273"/>
              </a:xfrm>
              <a:prstGeom prst="rect">
                <a:avLst/>
              </a:prstGeom>
              <a:solidFill>
                <a:schemeClr val="bg1"/>
              </a:solidFill>
              <a:ln w="952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159" name="TextBox 158"/>
            <p:cNvSpPr txBox="1"/>
            <p:nvPr/>
          </p:nvSpPr>
          <p:spPr>
            <a:xfrm>
              <a:off x="6253538" y="4146762"/>
              <a:ext cx="451835" cy="400110"/>
            </a:xfrm>
            <a:prstGeom prst="rect">
              <a:avLst/>
            </a:prstGeom>
            <a:noFill/>
          </p:spPr>
          <p:txBody>
            <a:bodyPr wrap="square" rtlCol="0">
              <a:spAutoFit/>
            </a:bodyPr>
            <a:lstStyle/>
            <a:p>
              <a:r>
                <a:rPr lang="en-US" sz="2000" dirty="0" smtClean="0">
                  <a:solidFill>
                    <a:srgbClr val="FF0000"/>
                  </a:solidFill>
                </a:rPr>
                <a:t>u2</a:t>
              </a:r>
              <a:endParaRPr lang="en-US" sz="2000" dirty="0">
                <a:solidFill>
                  <a:srgbClr val="FF0000"/>
                </a:solidFill>
              </a:endParaRPr>
            </a:p>
          </p:txBody>
        </p:sp>
        <p:sp>
          <p:nvSpPr>
            <p:cNvPr id="161" name="TextBox 160"/>
            <p:cNvSpPr txBox="1"/>
            <p:nvPr/>
          </p:nvSpPr>
          <p:spPr>
            <a:xfrm>
              <a:off x="4633872" y="3958131"/>
              <a:ext cx="670875" cy="338554"/>
            </a:xfrm>
            <a:prstGeom prst="rect">
              <a:avLst/>
            </a:prstGeom>
            <a:noFill/>
          </p:spPr>
          <p:txBody>
            <a:bodyPr wrap="none" rtlCol="0">
              <a:spAutoFit/>
            </a:bodyPr>
            <a:lstStyle/>
            <a:p>
              <a:r>
                <a:rPr lang="en-US" sz="1600" dirty="0" smtClean="0"/>
                <a:t>B(1,2)   </a:t>
              </a:r>
              <a:endParaRPr lang="en-US" sz="1600" dirty="0"/>
            </a:p>
          </p:txBody>
        </p:sp>
      </p:grpSp>
      <p:sp>
        <p:nvSpPr>
          <p:cNvPr id="57" name="Freeform 468"/>
          <p:cNvSpPr>
            <a:spLocks/>
          </p:cNvSpPr>
          <p:nvPr/>
        </p:nvSpPr>
        <p:spPr bwMode="auto">
          <a:xfrm>
            <a:off x="1548692" y="4403998"/>
            <a:ext cx="1459239" cy="313611"/>
          </a:xfrm>
          <a:custGeom>
            <a:avLst/>
            <a:gdLst/>
            <a:ahLst/>
            <a:cxnLst>
              <a:cxn ang="0">
                <a:pos x="3" y="139"/>
              </a:cxn>
              <a:cxn ang="0">
                <a:pos x="7" y="139"/>
              </a:cxn>
              <a:cxn ang="0">
                <a:pos x="10" y="70"/>
              </a:cxn>
              <a:cxn ang="0">
                <a:pos x="12" y="92"/>
              </a:cxn>
              <a:cxn ang="0">
                <a:pos x="14" y="103"/>
              </a:cxn>
              <a:cxn ang="0">
                <a:pos x="17" y="110"/>
              </a:cxn>
              <a:cxn ang="0">
                <a:pos x="18" y="116"/>
              </a:cxn>
              <a:cxn ang="0">
                <a:pos x="21" y="120"/>
              </a:cxn>
              <a:cxn ang="0">
                <a:pos x="26" y="124"/>
              </a:cxn>
              <a:cxn ang="0">
                <a:pos x="29" y="46"/>
              </a:cxn>
              <a:cxn ang="0">
                <a:pos x="32" y="72"/>
              </a:cxn>
              <a:cxn ang="0">
                <a:pos x="33" y="83"/>
              </a:cxn>
              <a:cxn ang="0">
                <a:pos x="36" y="90"/>
              </a:cxn>
              <a:cxn ang="0">
                <a:pos x="38" y="96"/>
              </a:cxn>
              <a:cxn ang="0">
                <a:pos x="40" y="100"/>
              </a:cxn>
              <a:cxn ang="0">
                <a:pos x="45" y="106"/>
              </a:cxn>
              <a:cxn ang="0">
                <a:pos x="49" y="109"/>
              </a:cxn>
              <a:cxn ang="0">
                <a:pos x="50" y="44"/>
              </a:cxn>
              <a:cxn ang="0">
                <a:pos x="53" y="61"/>
              </a:cxn>
              <a:cxn ang="0">
                <a:pos x="54" y="74"/>
              </a:cxn>
              <a:cxn ang="0">
                <a:pos x="57" y="79"/>
              </a:cxn>
              <a:cxn ang="0">
                <a:pos x="59" y="83"/>
              </a:cxn>
              <a:cxn ang="0">
                <a:pos x="61" y="19"/>
              </a:cxn>
              <a:cxn ang="0">
                <a:pos x="63" y="43"/>
              </a:cxn>
              <a:cxn ang="0">
                <a:pos x="66" y="53"/>
              </a:cxn>
              <a:cxn ang="0">
                <a:pos x="67" y="61"/>
              </a:cxn>
              <a:cxn ang="0">
                <a:pos x="70" y="65"/>
              </a:cxn>
              <a:cxn ang="0">
                <a:pos x="71" y="70"/>
              </a:cxn>
              <a:cxn ang="0">
                <a:pos x="74" y="74"/>
              </a:cxn>
              <a:cxn ang="0">
                <a:pos x="78" y="79"/>
              </a:cxn>
              <a:cxn ang="0">
                <a:pos x="81" y="85"/>
              </a:cxn>
              <a:cxn ang="0">
                <a:pos x="85" y="89"/>
              </a:cxn>
              <a:cxn ang="0">
                <a:pos x="89" y="93"/>
              </a:cxn>
              <a:cxn ang="0">
                <a:pos x="93" y="97"/>
              </a:cxn>
              <a:cxn ang="0">
                <a:pos x="98" y="100"/>
              </a:cxn>
              <a:cxn ang="0">
                <a:pos x="102" y="104"/>
              </a:cxn>
              <a:cxn ang="0">
                <a:pos x="106" y="107"/>
              </a:cxn>
              <a:cxn ang="0">
                <a:pos x="110" y="28"/>
              </a:cxn>
              <a:cxn ang="0">
                <a:pos x="112" y="56"/>
              </a:cxn>
              <a:cxn ang="0">
                <a:pos x="114" y="68"/>
              </a:cxn>
              <a:cxn ang="0">
                <a:pos x="116" y="75"/>
              </a:cxn>
              <a:cxn ang="0">
                <a:pos x="119" y="82"/>
              </a:cxn>
            </a:cxnLst>
            <a:rect l="0" t="0" r="r" b="b"/>
            <a:pathLst>
              <a:path w="120" h="139">
                <a:moveTo>
                  <a:pt x="0" y="139"/>
                </a:moveTo>
                <a:lnTo>
                  <a:pt x="1" y="139"/>
                </a:lnTo>
                <a:lnTo>
                  <a:pt x="3" y="139"/>
                </a:lnTo>
                <a:lnTo>
                  <a:pt x="4" y="139"/>
                </a:lnTo>
                <a:lnTo>
                  <a:pt x="6" y="139"/>
                </a:lnTo>
                <a:lnTo>
                  <a:pt x="7" y="139"/>
                </a:lnTo>
                <a:lnTo>
                  <a:pt x="8" y="139"/>
                </a:lnTo>
                <a:lnTo>
                  <a:pt x="10" y="63"/>
                </a:lnTo>
                <a:lnTo>
                  <a:pt x="10" y="70"/>
                </a:lnTo>
                <a:lnTo>
                  <a:pt x="11" y="77"/>
                </a:lnTo>
                <a:lnTo>
                  <a:pt x="11" y="88"/>
                </a:lnTo>
                <a:lnTo>
                  <a:pt x="12" y="92"/>
                </a:lnTo>
                <a:lnTo>
                  <a:pt x="12" y="96"/>
                </a:lnTo>
                <a:lnTo>
                  <a:pt x="14" y="100"/>
                </a:lnTo>
                <a:lnTo>
                  <a:pt x="14" y="103"/>
                </a:lnTo>
                <a:lnTo>
                  <a:pt x="15" y="106"/>
                </a:lnTo>
                <a:lnTo>
                  <a:pt x="15" y="109"/>
                </a:lnTo>
                <a:lnTo>
                  <a:pt x="17" y="110"/>
                </a:lnTo>
                <a:lnTo>
                  <a:pt x="17" y="111"/>
                </a:lnTo>
                <a:lnTo>
                  <a:pt x="18" y="114"/>
                </a:lnTo>
                <a:lnTo>
                  <a:pt x="18" y="116"/>
                </a:lnTo>
                <a:lnTo>
                  <a:pt x="19" y="117"/>
                </a:lnTo>
                <a:lnTo>
                  <a:pt x="19" y="118"/>
                </a:lnTo>
                <a:lnTo>
                  <a:pt x="21" y="120"/>
                </a:lnTo>
                <a:lnTo>
                  <a:pt x="22" y="121"/>
                </a:lnTo>
                <a:lnTo>
                  <a:pt x="24" y="123"/>
                </a:lnTo>
                <a:lnTo>
                  <a:pt x="26" y="124"/>
                </a:lnTo>
                <a:lnTo>
                  <a:pt x="28" y="125"/>
                </a:lnTo>
                <a:lnTo>
                  <a:pt x="29" y="125"/>
                </a:lnTo>
                <a:lnTo>
                  <a:pt x="29" y="46"/>
                </a:lnTo>
                <a:lnTo>
                  <a:pt x="31" y="54"/>
                </a:lnTo>
                <a:lnTo>
                  <a:pt x="31" y="67"/>
                </a:lnTo>
                <a:lnTo>
                  <a:pt x="32" y="72"/>
                </a:lnTo>
                <a:lnTo>
                  <a:pt x="32" y="77"/>
                </a:lnTo>
                <a:lnTo>
                  <a:pt x="33" y="81"/>
                </a:lnTo>
                <a:lnTo>
                  <a:pt x="33" y="83"/>
                </a:lnTo>
                <a:lnTo>
                  <a:pt x="35" y="86"/>
                </a:lnTo>
                <a:lnTo>
                  <a:pt x="35" y="88"/>
                </a:lnTo>
                <a:lnTo>
                  <a:pt x="36" y="90"/>
                </a:lnTo>
                <a:lnTo>
                  <a:pt x="36" y="93"/>
                </a:lnTo>
                <a:lnTo>
                  <a:pt x="38" y="95"/>
                </a:lnTo>
                <a:lnTo>
                  <a:pt x="38" y="96"/>
                </a:lnTo>
                <a:lnTo>
                  <a:pt x="39" y="97"/>
                </a:lnTo>
                <a:lnTo>
                  <a:pt x="39" y="99"/>
                </a:lnTo>
                <a:lnTo>
                  <a:pt x="40" y="100"/>
                </a:lnTo>
                <a:lnTo>
                  <a:pt x="43" y="103"/>
                </a:lnTo>
                <a:lnTo>
                  <a:pt x="43" y="104"/>
                </a:lnTo>
                <a:lnTo>
                  <a:pt x="45" y="106"/>
                </a:lnTo>
                <a:lnTo>
                  <a:pt x="46" y="107"/>
                </a:lnTo>
                <a:lnTo>
                  <a:pt x="47" y="107"/>
                </a:lnTo>
                <a:lnTo>
                  <a:pt x="49" y="109"/>
                </a:lnTo>
                <a:lnTo>
                  <a:pt x="49" y="28"/>
                </a:lnTo>
                <a:lnTo>
                  <a:pt x="50" y="36"/>
                </a:lnTo>
                <a:lnTo>
                  <a:pt x="50" y="44"/>
                </a:lnTo>
                <a:lnTo>
                  <a:pt x="52" y="50"/>
                </a:lnTo>
                <a:lnTo>
                  <a:pt x="52" y="56"/>
                </a:lnTo>
                <a:lnTo>
                  <a:pt x="53" y="61"/>
                </a:lnTo>
                <a:lnTo>
                  <a:pt x="53" y="64"/>
                </a:lnTo>
                <a:lnTo>
                  <a:pt x="54" y="68"/>
                </a:lnTo>
                <a:lnTo>
                  <a:pt x="54" y="74"/>
                </a:lnTo>
                <a:lnTo>
                  <a:pt x="56" y="75"/>
                </a:lnTo>
                <a:lnTo>
                  <a:pt x="56" y="78"/>
                </a:lnTo>
                <a:lnTo>
                  <a:pt x="57" y="79"/>
                </a:lnTo>
                <a:lnTo>
                  <a:pt x="57" y="81"/>
                </a:lnTo>
                <a:lnTo>
                  <a:pt x="59" y="82"/>
                </a:lnTo>
                <a:lnTo>
                  <a:pt x="59" y="83"/>
                </a:lnTo>
                <a:lnTo>
                  <a:pt x="60" y="0"/>
                </a:lnTo>
                <a:lnTo>
                  <a:pt x="60" y="11"/>
                </a:lnTo>
                <a:lnTo>
                  <a:pt x="61" y="19"/>
                </a:lnTo>
                <a:lnTo>
                  <a:pt x="61" y="33"/>
                </a:lnTo>
                <a:lnTo>
                  <a:pt x="63" y="37"/>
                </a:lnTo>
                <a:lnTo>
                  <a:pt x="63" y="43"/>
                </a:lnTo>
                <a:lnTo>
                  <a:pt x="64" y="46"/>
                </a:lnTo>
                <a:lnTo>
                  <a:pt x="64" y="50"/>
                </a:lnTo>
                <a:lnTo>
                  <a:pt x="66" y="53"/>
                </a:lnTo>
                <a:lnTo>
                  <a:pt x="66" y="56"/>
                </a:lnTo>
                <a:lnTo>
                  <a:pt x="67" y="57"/>
                </a:lnTo>
                <a:lnTo>
                  <a:pt x="67" y="61"/>
                </a:lnTo>
                <a:lnTo>
                  <a:pt x="68" y="63"/>
                </a:lnTo>
                <a:lnTo>
                  <a:pt x="68" y="64"/>
                </a:lnTo>
                <a:lnTo>
                  <a:pt x="70" y="65"/>
                </a:lnTo>
                <a:lnTo>
                  <a:pt x="70" y="67"/>
                </a:lnTo>
                <a:lnTo>
                  <a:pt x="71" y="68"/>
                </a:lnTo>
                <a:lnTo>
                  <a:pt x="71" y="70"/>
                </a:lnTo>
                <a:lnTo>
                  <a:pt x="72" y="71"/>
                </a:lnTo>
                <a:lnTo>
                  <a:pt x="72" y="72"/>
                </a:lnTo>
                <a:lnTo>
                  <a:pt x="74" y="74"/>
                </a:lnTo>
                <a:lnTo>
                  <a:pt x="74" y="75"/>
                </a:lnTo>
                <a:lnTo>
                  <a:pt x="75" y="77"/>
                </a:lnTo>
                <a:lnTo>
                  <a:pt x="78" y="79"/>
                </a:lnTo>
                <a:lnTo>
                  <a:pt x="78" y="81"/>
                </a:lnTo>
                <a:lnTo>
                  <a:pt x="81" y="83"/>
                </a:lnTo>
                <a:lnTo>
                  <a:pt x="81" y="85"/>
                </a:lnTo>
                <a:lnTo>
                  <a:pt x="82" y="86"/>
                </a:lnTo>
                <a:lnTo>
                  <a:pt x="84" y="88"/>
                </a:lnTo>
                <a:lnTo>
                  <a:pt x="85" y="89"/>
                </a:lnTo>
                <a:lnTo>
                  <a:pt x="86" y="90"/>
                </a:lnTo>
                <a:lnTo>
                  <a:pt x="88" y="92"/>
                </a:lnTo>
                <a:lnTo>
                  <a:pt x="89" y="93"/>
                </a:lnTo>
                <a:lnTo>
                  <a:pt x="91" y="95"/>
                </a:lnTo>
                <a:lnTo>
                  <a:pt x="92" y="96"/>
                </a:lnTo>
                <a:lnTo>
                  <a:pt x="93" y="97"/>
                </a:lnTo>
                <a:lnTo>
                  <a:pt x="95" y="99"/>
                </a:lnTo>
                <a:lnTo>
                  <a:pt x="96" y="100"/>
                </a:lnTo>
                <a:lnTo>
                  <a:pt x="98" y="100"/>
                </a:lnTo>
                <a:lnTo>
                  <a:pt x="99" y="102"/>
                </a:lnTo>
                <a:lnTo>
                  <a:pt x="100" y="103"/>
                </a:lnTo>
                <a:lnTo>
                  <a:pt x="102" y="104"/>
                </a:lnTo>
                <a:lnTo>
                  <a:pt x="103" y="104"/>
                </a:lnTo>
                <a:lnTo>
                  <a:pt x="105" y="106"/>
                </a:lnTo>
                <a:lnTo>
                  <a:pt x="106" y="107"/>
                </a:lnTo>
                <a:lnTo>
                  <a:pt x="107" y="109"/>
                </a:lnTo>
                <a:lnTo>
                  <a:pt x="109" y="109"/>
                </a:lnTo>
                <a:lnTo>
                  <a:pt x="110" y="28"/>
                </a:lnTo>
                <a:lnTo>
                  <a:pt x="110" y="44"/>
                </a:lnTo>
                <a:lnTo>
                  <a:pt x="112" y="50"/>
                </a:lnTo>
                <a:lnTo>
                  <a:pt x="112" y="56"/>
                </a:lnTo>
                <a:lnTo>
                  <a:pt x="113" y="60"/>
                </a:lnTo>
                <a:lnTo>
                  <a:pt x="113" y="64"/>
                </a:lnTo>
                <a:lnTo>
                  <a:pt x="114" y="68"/>
                </a:lnTo>
                <a:lnTo>
                  <a:pt x="114" y="71"/>
                </a:lnTo>
                <a:lnTo>
                  <a:pt x="116" y="72"/>
                </a:lnTo>
                <a:lnTo>
                  <a:pt x="116" y="75"/>
                </a:lnTo>
                <a:lnTo>
                  <a:pt x="117" y="77"/>
                </a:lnTo>
                <a:lnTo>
                  <a:pt x="117" y="81"/>
                </a:lnTo>
                <a:lnTo>
                  <a:pt x="119" y="82"/>
                </a:lnTo>
                <a:lnTo>
                  <a:pt x="119" y="83"/>
                </a:lnTo>
                <a:lnTo>
                  <a:pt x="120" y="0"/>
                </a:lnTo>
              </a:path>
            </a:pathLst>
          </a:custGeom>
          <a:noFill/>
          <a:ln w="3810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468"/>
          <p:cNvSpPr>
            <a:spLocks/>
          </p:cNvSpPr>
          <p:nvPr/>
        </p:nvSpPr>
        <p:spPr bwMode="auto">
          <a:xfrm>
            <a:off x="4066725" y="2828223"/>
            <a:ext cx="1459239" cy="313611"/>
          </a:xfrm>
          <a:custGeom>
            <a:avLst/>
            <a:gdLst/>
            <a:ahLst/>
            <a:cxnLst>
              <a:cxn ang="0">
                <a:pos x="3" y="139"/>
              </a:cxn>
              <a:cxn ang="0">
                <a:pos x="7" y="139"/>
              </a:cxn>
              <a:cxn ang="0">
                <a:pos x="10" y="70"/>
              </a:cxn>
              <a:cxn ang="0">
                <a:pos x="12" y="92"/>
              </a:cxn>
              <a:cxn ang="0">
                <a:pos x="14" y="103"/>
              </a:cxn>
              <a:cxn ang="0">
                <a:pos x="17" y="110"/>
              </a:cxn>
              <a:cxn ang="0">
                <a:pos x="18" y="116"/>
              </a:cxn>
              <a:cxn ang="0">
                <a:pos x="21" y="120"/>
              </a:cxn>
              <a:cxn ang="0">
                <a:pos x="26" y="124"/>
              </a:cxn>
              <a:cxn ang="0">
                <a:pos x="29" y="46"/>
              </a:cxn>
              <a:cxn ang="0">
                <a:pos x="32" y="72"/>
              </a:cxn>
              <a:cxn ang="0">
                <a:pos x="33" y="83"/>
              </a:cxn>
              <a:cxn ang="0">
                <a:pos x="36" y="90"/>
              </a:cxn>
              <a:cxn ang="0">
                <a:pos x="38" y="96"/>
              </a:cxn>
              <a:cxn ang="0">
                <a:pos x="40" y="100"/>
              </a:cxn>
              <a:cxn ang="0">
                <a:pos x="45" y="106"/>
              </a:cxn>
              <a:cxn ang="0">
                <a:pos x="49" y="109"/>
              </a:cxn>
              <a:cxn ang="0">
                <a:pos x="50" y="44"/>
              </a:cxn>
              <a:cxn ang="0">
                <a:pos x="53" y="61"/>
              </a:cxn>
              <a:cxn ang="0">
                <a:pos x="54" y="74"/>
              </a:cxn>
              <a:cxn ang="0">
                <a:pos x="57" y="79"/>
              </a:cxn>
              <a:cxn ang="0">
                <a:pos x="59" y="83"/>
              </a:cxn>
              <a:cxn ang="0">
                <a:pos x="61" y="19"/>
              </a:cxn>
              <a:cxn ang="0">
                <a:pos x="63" y="43"/>
              </a:cxn>
              <a:cxn ang="0">
                <a:pos x="66" y="53"/>
              </a:cxn>
              <a:cxn ang="0">
                <a:pos x="67" y="61"/>
              </a:cxn>
              <a:cxn ang="0">
                <a:pos x="70" y="65"/>
              </a:cxn>
              <a:cxn ang="0">
                <a:pos x="71" y="70"/>
              </a:cxn>
              <a:cxn ang="0">
                <a:pos x="74" y="74"/>
              </a:cxn>
              <a:cxn ang="0">
                <a:pos x="78" y="79"/>
              </a:cxn>
              <a:cxn ang="0">
                <a:pos x="81" y="85"/>
              </a:cxn>
              <a:cxn ang="0">
                <a:pos x="85" y="89"/>
              </a:cxn>
              <a:cxn ang="0">
                <a:pos x="89" y="93"/>
              </a:cxn>
              <a:cxn ang="0">
                <a:pos x="93" y="97"/>
              </a:cxn>
              <a:cxn ang="0">
                <a:pos x="98" y="100"/>
              </a:cxn>
              <a:cxn ang="0">
                <a:pos x="102" y="104"/>
              </a:cxn>
              <a:cxn ang="0">
                <a:pos x="106" y="107"/>
              </a:cxn>
              <a:cxn ang="0">
                <a:pos x="110" y="28"/>
              </a:cxn>
              <a:cxn ang="0">
                <a:pos x="112" y="56"/>
              </a:cxn>
              <a:cxn ang="0">
                <a:pos x="114" y="68"/>
              </a:cxn>
              <a:cxn ang="0">
                <a:pos x="116" y="75"/>
              </a:cxn>
              <a:cxn ang="0">
                <a:pos x="119" y="82"/>
              </a:cxn>
            </a:cxnLst>
            <a:rect l="0" t="0" r="r" b="b"/>
            <a:pathLst>
              <a:path w="120" h="139">
                <a:moveTo>
                  <a:pt x="0" y="139"/>
                </a:moveTo>
                <a:lnTo>
                  <a:pt x="1" y="139"/>
                </a:lnTo>
                <a:lnTo>
                  <a:pt x="3" y="139"/>
                </a:lnTo>
                <a:lnTo>
                  <a:pt x="4" y="139"/>
                </a:lnTo>
                <a:lnTo>
                  <a:pt x="6" y="139"/>
                </a:lnTo>
                <a:lnTo>
                  <a:pt x="7" y="139"/>
                </a:lnTo>
                <a:lnTo>
                  <a:pt x="8" y="139"/>
                </a:lnTo>
                <a:lnTo>
                  <a:pt x="10" y="63"/>
                </a:lnTo>
                <a:lnTo>
                  <a:pt x="10" y="70"/>
                </a:lnTo>
                <a:lnTo>
                  <a:pt x="11" y="77"/>
                </a:lnTo>
                <a:lnTo>
                  <a:pt x="11" y="88"/>
                </a:lnTo>
                <a:lnTo>
                  <a:pt x="12" y="92"/>
                </a:lnTo>
                <a:lnTo>
                  <a:pt x="12" y="96"/>
                </a:lnTo>
                <a:lnTo>
                  <a:pt x="14" y="100"/>
                </a:lnTo>
                <a:lnTo>
                  <a:pt x="14" y="103"/>
                </a:lnTo>
                <a:lnTo>
                  <a:pt x="15" y="106"/>
                </a:lnTo>
                <a:lnTo>
                  <a:pt x="15" y="109"/>
                </a:lnTo>
                <a:lnTo>
                  <a:pt x="17" y="110"/>
                </a:lnTo>
                <a:lnTo>
                  <a:pt x="17" y="111"/>
                </a:lnTo>
                <a:lnTo>
                  <a:pt x="18" y="114"/>
                </a:lnTo>
                <a:lnTo>
                  <a:pt x="18" y="116"/>
                </a:lnTo>
                <a:lnTo>
                  <a:pt x="19" y="117"/>
                </a:lnTo>
                <a:lnTo>
                  <a:pt x="19" y="118"/>
                </a:lnTo>
                <a:lnTo>
                  <a:pt x="21" y="120"/>
                </a:lnTo>
                <a:lnTo>
                  <a:pt x="22" y="121"/>
                </a:lnTo>
                <a:lnTo>
                  <a:pt x="24" y="123"/>
                </a:lnTo>
                <a:lnTo>
                  <a:pt x="26" y="124"/>
                </a:lnTo>
                <a:lnTo>
                  <a:pt x="28" y="125"/>
                </a:lnTo>
                <a:lnTo>
                  <a:pt x="29" y="125"/>
                </a:lnTo>
                <a:lnTo>
                  <a:pt x="29" y="46"/>
                </a:lnTo>
                <a:lnTo>
                  <a:pt x="31" y="54"/>
                </a:lnTo>
                <a:lnTo>
                  <a:pt x="31" y="67"/>
                </a:lnTo>
                <a:lnTo>
                  <a:pt x="32" y="72"/>
                </a:lnTo>
                <a:lnTo>
                  <a:pt x="32" y="77"/>
                </a:lnTo>
                <a:lnTo>
                  <a:pt x="33" y="81"/>
                </a:lnTo>
                <a:lnTo>
                  <a:pt x="33" y="83"/>
                </a:lnTo>
                <a:lnTo>
                  <a:pt x="35" y="86"/>
                </a:lnTo>
                <a:lnTo>
                  <a:pt x="35" y="88"/>
                </a:lnTo>
                <a:lnTo>
                  <a:pt x="36" y="90"/>
                </a:lnTo>
                <a:lnTo>
                  <a:pt x="36" y="93"/>
                </a:lnTo>
                <a:lnTo>
                  <a:pt x="38" y="95"/>
                </a:lnTo>
                <a:lnTo>
                  <a:pt x="38" y="96"/>
                </a:lnTo>
                <a:lnTo>
                  <a:pt x="39" y="97"/>
                </a:lnTo>
                <a:lnTo>
                  <a:pt x="39" y="99"/>
                </a:lnTo>
                <a:lnTo>
                  <a:pt x="40" y="100"/>
                </a:lnTo>
                <a:lnTo>
                  <a:pt x="43" y="103"/>
                </a:lnTo>
                <a:lnTo>
                  <a:pt x="43" y="104"/>
                </a:lnTo>
                <a:lnTo>
                  <a:pt x="45" y="106"/>
                </a:lnTo>
                <a:lnTo>
                  <a:pt x="46" y="107"/>
                </a:lnTo>
                <a:lnTo>
                  <a:pt x="47" y="107"/>
                </a:lnTo>
                <a:lnTo>
                  <a:pt x="49" y="109"/>
                </a:lnTo>
                <a:lnTo>
                  <a:pt x="49" y="28"/>
                </a:lnTo>
                <a:lnTo>
                  <a:pt x="50" y="36"/>
                </a:lnTo>
                <a:lnTo>
                  <a:pt x="50" y="44"/>
                </a:lnTo>
                <a:lnTo>
                  <a:pt x="52" y="50"/>
                </a:lnTo>
                <a:lnTo>
                  <a:pt x="52" y="56"/>
                </a:lnTo>
                <a:lnTo>
                  <a:pt x="53" y="61"/>
                </a:lnTo>
                <a:lnTo>
                  <a:pt x="53" y="64"/>
                </a:lnTo>
                <a:lnTo>
                  <a:pt x="54" y="68"/>
                </a:lnTo>
                <a:lnTo>
                  <a:pt x="54" y="74"/>
                </a:lnTo>
                <a:lnTo>
                  <a:pt x="56" y="75"/>
                </a:lnTo>
                <a:lnTo>
                  <a:pt x="56" y="78"/>
                </a:lnTo>
                <a:lnTo>
                  <a:pt x="57" y="79"/>
                </a:lnTo>
                <a:lnTo>
                  <a:pt x="57" y="81"/>
                </a:lnTo>
                <a:lnTo>
                  <a:pt x="59" y="82"/>
                </a:lnTo>
                <a:lnTo>
                  <a:pt x="59" y="83"/>
                </a:lnTo>
                <a:lnTo>
                  <a:pt x="60" y="0"/>
                </a:lnTo>
                <a:lnTo>
                  <a:pt x="60" y="11"/>
                </a:lnTo>
                <a:lnTo>
                  <a:pt x="61" y="19"/>
                </a:lnTo>
                <a:lnTo>
                  <a:pt x="61" y="33"/>
                </a:lnTo>
                <a:lnTo>
                  <a:pt x="63" y="37"/>
                </a:lnTo>
                <a:lnTo>
                  <a:pt x="63" y="43"/>
                </a:lnTo>
                <a:lnTo>
                  <a:pt x="64" y="46"/>
                </a:lnTo>
                <a:lnTo>
                  <a:pt x="64" y="50"/>
                </a:lnTo>
                <a:lnTo>
                  <a:pt x="66" y="53"/>
                </a:lnTo>
                <a:lnTo>
                  <a:pt x="66" y="56"/>
                </a:lnTo>
                <a:lnTo>
                  <a:pt x="67" y="57"/>
                </a:lnTo>
                <a:lnTo>
                  <a:pt x="67" y="61"/>
                </a:lnTo>
                <a:lnTo>
                  <a:pt x="68" y="63"/>
                </a:lnTo>
                <a:lnTo>
                  <a:pt x="68" y="64"/>
                </a:lnTo>
                <a:lnTo>
                  <a:pt x="70" y="65"/>
                </a:lnTo>
                <a:lnTo>
                  <a:pt x="70" y="67"/>
                </a:lnTo>
                <a:lnTo>
                  <a:pt x="71" y="68"/>
                </a:lnTo>
                <a:lnTo>
                  <a:pt x="71" y="70"/>
                </a:lnTo>
                <a:lnTo>
                  <a:pt x="72" y="71"/>
                </a:lnTo>
                <a:lnTo>
                  <a:pt x="72" y="72"/>
                </a:lnTo>
                <a:lnTo>
                  <a:pt x="74" y="74"/>
                </a:lnTo>
                <a:lnTo>
                  <a:pt x="74" y="75"/>
                </a:lnTo>
                <a:lnTo>
                  <a:pt x="75" y="77"/>
                </a:lnTo>
                <a:lnTo>
                  <a:pt x="78" y="79"/>
                </a:lnTo>
                <a:lnTo>
                  <a:pt x="78" y="81"/>
                </a:lnTo>
                <a:lnTo>
                  <a:pt x="81" y="83"/>
                </a:lnTo>
                <a:lnTo>
                  <a:pt x="81" y="85"/>
                </a:lnTo>
                <a:lnTo>
                  <a:pt x="82" y="86"/>
                </a:lnTo>
                <a:lnTo>
                  <a:pt x="84" y="88"/>
                </a:lnTo>
                <a:lnTo>
                  <a:pt x="85" y="89"/>
                </a:lnTo>
                <a:lnTo>
                  <a:pt x="86" y="90"/>
                </a:lnTo>
                <a:lnTo>
                  <a:pt x="88" y="92"/>
                </a:lnTo>
                <a:lnTo>
                  <a:pt x="89" y="93"/>
                </a:lnTo>
                <a:lnTo>
                  <a:pt x="91" y="95"/>
                </a:lnTo>
                <a:lnTo>
                  <a:pt x="92" y="96"/>
                </a:lnTo>
                <a:lnTo>
                  <a:pt x="93" y="97"/>
                </a:lnTo>
                <a:lnTo>
                  <a:pt x="95" y="99"/>
                </a:lnTo>
                <a:lnTo>
                  <a:pt x="96" y="100"/>
                </a:lnTo>
                <a:lnTo>
                  <a:pt x="98" y="100"/>
                </a:lnTo>
                <a:lnTo>
                  <a:pt x="99" y="102"/>
                </a:lnTo>
                <a:lnTo>
                  <a:pt x="100" y="103"/>
                </a:lnTo>
                <a:lnTo>
                  <a:pt x="102" y="104"/>
                </a:lnTo>
                <a:lnTo>
                  <a:pt x="103" y="104"/>
                </a:lnTo>
                <a:lnTo>
                  <a:pt x="105" y="106"/>
                </a:lnTo>
                <a:lnTo>
                  <a:pt x="106" y="107"/>
                </a:lnTo>
                <a:lnTo>
                  <a:pt x="107" y="109"/>
                </a:lnTo>
                <a:lnTo>
                  <a:pt x="109" y="109"/>
                </a:lnTo>
                <a:lnTo>
                  <a:pt x="110" y="28"/>
                </a:lnTo>
                <a:lnTo>
                  <a:pt x="110" y="44"/>
                </a:lnTo>
                <a:lnTo>
                  <a:pt x="112" y="50"/>
                </a:lnTo>
                <a:lnTo>
                  <a:pt x="112" y="56"/>
                </a:lnTo>
                <a:lnTo>
                  <a:pt x="113" y="60"/>
                </a:lnTo>
                <a:lnTo>
                  <a:pt x="113" y="64"/>
                </a:lnTo>
                <a:lnTo>
                  <a:pt x="114" y="68"/>
                </a:lnTo>
                <a:lnTo>
                  <a:pt x="114" y="71"/>
                </a:lnTo>
                <a:lnTo>
                  <a:pt x="116" y="72"/>
                </a:lnTo>
                <a:lnTo>
                  <a:pt x="116" y="75"/>
                </a:lnTo>
                <a:lnTo>
                  <a:pt x="117" y="77"/>
                </a:lnTo>
                <a:lnTo>
                  <a:pt x="117" y="81"/>
                </a:lnTo>
                <a:lnTo>
                  <a:pt x="119" y="82"/>
                </a:lnTo>
                <a:lnTo>
                  <a:pt x="119" y="83"/>
                </a:lnTo>
                <a:lnTo>
                  <a:pt x="120" y="0"/>
                </a:lnTo>
              </a:path>
            </a:pathLst>
          </a:custGeom>
          <a:noFill/>
          <a:ln w="3810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81" name="Group 80"/>
          <p:cNvGrpSpPr/>
          <p:nvPr/>
        </p:nvGrpSpPr>
        <p:grpSpPr>
          <a:xfrm>
            <a:off x="745643" y="1383584"/>
            <a:ext cx="3045364" cy="1760710"/>
            <a:chOff x="662794" y="1383583"/>
            <a:chExt cx="2706990" cy="1760710"/>
          </a:xfrm>
        </p:grpSpPr>
        <p:sp>
          <p:nvSpPr>
            <p:cNvPr id="101" name="TextBox 100"/>
            <p:cNvSpPr txBox="1"/>
            <p:nvPr/>
          </p:nvSpPr>
          <p:spPr>
            <a:xfrm>
              <a:off x="1846360" y="2836516"/>
              <a:ext cx="492363" cy="307777"/>
            </a:xfrm>
            <a:prstGeom prst="rect">
              <a:avLst/>
            </a:prstGeom>
            <a:noFill/>
          </p:spPr>
          <p:txBody>
            <a:bodyPr wrap="none" rtlCol="0">
              <a:spAutoFit/>
            </a:bodyPr>
            <a:lstStyle/>
            <a:p>
              <a:r>
                <a:rPr lang="en-US" dirty="0" smtClean="0"/>
                <a:t>H{1}</a:t>
              </a:r>
              <a:endParaRPr lang="en-US" dirty="0"/>
            </a:p>
          </p:txBody>
        </p:sp>
        <p:sp>
          <p:nvSpPr>
            <p:cNvPr id="103" name="TextBox 102"/>
            <p:cNvSpPr txBox="1"/>
            <p:nvPr/>
          </p:nvSpPr>
          <p:spPr>
            <a:xfrm>
              <a:off x="2016339" y="1383583"/>
              <a:ext cx="396776" cy="461665"/>
            </a:xfrm>
            <a:prstGeom prst="rect">
              <a:avLst/>
            </a:prstGeom>
            <a:noFill/>
          </p:spPr>
          <p:txBody>
            <a:bodyPr wrap="none" rtlCol="0">
              <a:spAutoFit/>
            </a:bodyPr>
            <a:lstStyle/>
            <a:p>
              <a:r>
                <a:rPr lang="en-US" sz="2400" i="1" dirty="0" smtClean="0"/>
                <a:t>y</a:t>
              </a:r>
              <a:endParaRPr lang="en-US" sz="2400" i="1" dirty="0"/>
            </a:p>
          </p:txBody>
        </p:sp>
        <p:sp>
          <p:nvSpPr>
            <p:cNvPr id="69" name="Freeform 867"/>
            <p:cNvSpPr>
              <a:spLocks/>
            </p:cNvSpPr>
            <p:nvPr/>
          </p:nvSpPr>
          <p:spPr bwMode="auto">
            <a:xfrm>
              <a:off x="662794" y="2017199"/>
              <a:ext cx="2706990" cy="418452"/>
            </a:xfrm>
            <a:custGeom>
              <a:avLst/>
              <a:gdLst/>
              <a:ahLst/>
              <a:cxnLst>
                <a:cxn ang="0">
                  <a:pos x="9" y="107"/>
                </a:cxn>
                <a:cxn ang="0">
                  <a:pos x="29" y="100"/>
                </a:cxn>
                <a:cxn ang="0">
                  <a:pos x="50" y="82"/>
                </a:cxn>
                <a:cxn ang="0">
                  <a:pos x="69" y="52"/>
                </a:cxn>
                <a:cxn ang="0">
                  <a:pos x="89" y="18"/>
                </a:cxn>
                <a:cxn ang="0">
                  <a:pos x="110" y="3"/>
                </a:cxn>
                <a:cxn ang="0">
                  <a:pos x="129" y="0"/>
                </a:cxn>
                <a:cxn ang="0">
                  <a:pos x="150" y="0"/>
                </a:cxn>
                <a:cxn ang="0">
                  <a:pos x="170" y="7"/>
                </a:cxn>
                <a:cxn ang="0">
                  <a:pos x="189" y="22"/>
                </a:cxn>
                <a:cxn ang="0">
                  <a:pos x="210" y="42"/>
                </a:cxn>
                <a:cxn ang="0">
                  <a:pos x="230" y="63"/>
                </a:cxn>
                <a:cxn ang="0">
                  <a:pos x="249" y="79"/>
                </a:cxn>
                <a:cxn ang="0">
                  <a:pos x="270" y="91"/>
                </a:cxn>
                <a:cxn ang="0">
                  <a:pos x="290" y="96"/>
                </a:cxn>
                <a:cxn ang="0">
                  <a:pos x="311" y="99"/>
                </a:cxn>
                <a:cxn ang="0">
                  <a:pos x="330" y="102"/>
                </a:cxn>
                <a:cxn ang="0">
                  <a:pos x="350" y="96"/>
                </a:cxn>
                <a:cxn ang="0">
                  <a:pos x="371" y="82"/>
                </a:cxn>
                <a:cxn ang="0">
                  <a:pos x="390" y="74"/>
                </a:cxn>
                <a:cxn ang="0">
                  <a:pos x="410" y="70"/>
                </a:cxn>
                <a:cxn ang="0">
                  <a:pos x="431" y="66"/>
                </a:cxn>
                <a:cxn ang="0">
                  <a:pos x="450" y="61"/>
                </a:cxn>
                <a:cxn ang="0">
                  <a:pos x="471" y="66"/>
                </a:cxn>
                <a:cxn ang="0">
                  <a:pos x="491" y="70"/>
                </a:cxn>
                <a:cxn ang="0">
                  <a:pos x="510" y="68"/>
                </a:cxn>
                <a:cxn ang="0">
                  <a:pos x="531" y="67"/>
                </a:cxn>
                <a:cxn ang="0">
                  <a:pos x="551" y="67"/>
                </a:cxn>
                <a:cxn ang="0">
                  <a:pos x="572" y="63"/>
                </a:cxn>
                <a:cxn ang="0">
                  <a:pos x="591" y="50"/>
                </a:cxn>
                <a:cxn ang="0">
                  <a:pos x="611" y="35"/>
                </a:cxn>
                <a:cxn ang="0">
                  <a:pos x="632" y="22"/>
                </a:cxn>
                <a:cxn ang="0">
                  <a:pos x="651" y="20"/>
                </a:cxn>
                <a:cxn ang="0">
                  <a:pos x="671" y="29"/>
                </a:cxn>
                <a:cxn ang="0">
                  <a:pos x="692" y="42"/>
                </a:cxn>
                <a:cxn ang="0">
                  <a:pos x="711" y="46"/>
                </a:cxn>
                <a:cxn ang="0">
                  <a:pos x="732" y="43"/>
                </a:cxn>
                <a:cxn ang="0">
                  <a:pos x="752" y="39"/>
                </a:cxn>
                <a:cxn ang="0">
                  <a:pos x="771" y="29"/>
                </a:cxn>
                <a:cxn ang="0">
                  <a:pos x="792" y="22"/>
                </a:cxn>
                <a:cxn ang="0">
                  <a:pos x="812" y="29"/>
                </a:cxn>
                <a:cxn ang="0">
                  <a:pos x="831" y="47"/>
                </a:cxn>
                <a:cxn ang="0">
                  <a:pos x="852" y="67"/>
                </a:cxn>
                <a:cxn ang="0">
                  <a:pos x="872" y="84"/>
                </a:cxn>
                <a:cxn ang="0">
                  <a:pos x="893" y="99"/>
                </a:cxn>
                <a:cxn ang="0">
                  <a:pos x="912" y="100"/>
                </a:cxn>
                <a:cxn ang="0">
                  <a:pos x="932" y="89"/>
                </a:cxn>
                <a:cxn ang="0">
                  <a:pos x="953" y="82"/>
                </a:cxn>
                <a:cxn ang="0">
                  <a:pos x="972" y="82"/>
                </a:cxn>
                <a:cxn ang="0">
                  <a:pos x="993" y="88"/>
                </a:cxn>
              </a:cxnLst>
              <a:rect l="0" t="0" r="r" b="b"/>
              <a:pathLst>
                <a:path w="993" h="107">
                  <a:moveTo>
                    <a:pt x="0" y="107"/>
                  </a:moveTo>
                  <a:lnTo>
                    <a:pt x="9" y="107"/>
                  </a:lnTo>
                  <a:lnTo>
                    <a:pt x="19" y="106"/>
                  </a:lnTo>
                  <a:lnTo>
                    <a:pt x="29" y="100"/>
                  </a:lnTo>
                  <a:lnTo>
                    <a:pt x="39" y="93"/>
                  </a:lnTo>
                  <a:lnTo>
                    <a:pt x="50" y="82"/>
                  </a:lnTo>
                  <a:lnTo>
                    <a:pt x="60" y="68"/>
                  </a:lnTo>
                  <a:lnTo>
                    <a:pt x="69" y="52"/>
                  </a:lnTo>
                  <a:lnTo>
                    <a:pt x="79" y="33"/>
                  </a:lnTo>
                  <a:lnTo>
                    <a:pt x="89" y="18"/>
                  </a:lnTo>
                  <a:lnTo>
                    <a:pt x="100" y="8"/>
                  </a:lnTo>
                  <a:lnTo>
                    <a:pt x="110" y="3"/>
                  </a:lnTo>
                  <a:lnTo>
                    <a:pt x="120" y="1"/>
                  </a:lnTo>
                  <a:lnTo>
                    <a:pt x="129" y="0"/>
                  </a:lnTo>
                  <a:lnTo>
                    <a:pt x="139" y="0"/>
                  </a:lnTo>
                  <a:lnTo>
                    <a:pt x="150" y="0"/>
                  </a:lnTo>
                  <a:lnTo>
                    <a:pt x="160" y="3"/>
                  </a:lnTo>
                  <a:lnTo>
                    <a:pt x="170" y="7"/>
                  </a:lnTo>
                  <a:lnTo>
                    <a:pt x="180" y="13"/>
                  </a:lnTo>
                  <a:lnTo>
                    <a:pt x="189" y="22"/>
                  </a:lnTo>
                  <a:lnTo>
                    <a:pt x="199" y="32"/>
                  </a:lnTo>
                  <a:lnTo>
                    <a:pt x="210" y="42"/>
                  </a:lnTo>
                  <a:lnTo>
                    <a:pt x="220" y="53"/>
                  </a:lnTo>
                  <a:lnTo>
                    <a:pt x="230" y="63"/>
                  </a:lnTo>
                  <a:lnTo>
                    <a:pt x="240" y="71"/>
                  </a:lnTo>
                  <a:lnTo>
                    <a:pt x="249" y="79"/>
                  </a:lnTo>
                  <a:lnTo>
                    <a:pt x="261" y="85"/>
                  </a:lnTo>
                  <a:lnTo>
                    <a:pt x="270" y="91"/>
                  </a:lnTo>
                  <a:lnTo>
                    <a:pt x="280" y="93"/>
                  </a:lnTo>
                  <a:lnTo>
                    <a:pt x="290" y="96"/>
                  </a:lnTo>
                  <a:lnTo>
                    <a:pt x="300" y="98"/>
                  </a:lnTo>
                  <a:lnTo>
                    <a:pt x="311" y="99"/>
                  </a:lnTo>
                  <a:lnTo>
                    <a:pt x="321" y="100"/>
                  </a:lnTo>
                  <a:lnTo>
                    <a:pt x="330" y="102"/>
                  </a:lnTo>
                  <a:lnTo>
                    <a:pt x="340" y="100"/>
                  </a:lnTo>
                  <a:lnTo>
                    <a:pt x="350" y="96"/>
                  </a:lnTo>
                  <a:lnTo>
                    <a:pt x="361" y="89"/>
                  </a:lnTo>
                  <a:lnTo>
                    <a:pt x="371" y="82"/>
                  </a:lnTo>
                  <a:lnTo>
                    <a:pt x="381" y="78"/>
                  </a:lnTo>
                  <a:lnTo>
                    <a:pt x="390" y="74"/>
                  </a:lnTo>
                  <a:lnTo>
                    <a:pt x="400" y="71"/>
                  </a:lnTo>
                  <a:lnTo>
                    <a:pt x="410" y="70"/>
                  </a:lnTo>
                  <a:lnTo>
                    <a:pt x="421" y="68"/>
                  </a:lnTo>
                  <a:lnTo>
                    <a:pt x="431" y="66"/>
                  </a:lnTo>
                  <a:lnTo>
                    <a:pt x="441" y="63"/>
                  </a:lnTo>
                  <a:lnTo>
                    <a:pt x="450" y="61"/>
                  </a:lnTo>
                  <a:lnTo>
                    <a:pt x="460" y="63"/>
                  </a:lnTo>
                  <a:lnTo>
                    <a:pt x="471" y="66"/>
                  </a:lnTo>
                  <a:lnTo>
                    <a:pt x="481" y="68"/>
                  </a:lnTo>
                  <a:lnTo>
                    <a:pt x="491" y="70"/>
                  </a:lnTo>
                  <a:lnTo>
                    <a:pt x="501" y="70"/>
                  </a:lnTo>
                  <a:lnTo>
                    <a:pt x="510" y="68"/>
                  </a:lnTo>
                  <a:lnTo>
                    <a:pt x="521" y="68"/>
                  </a:lnTo>
                  <a:lnTo>
                    <a:pt x="531" y="67"/>
                  </a:lnTo>
                  <a:lnTo>
                    <a:pt x="541" y="67"/>
                  </a:lnTo>
                  <a:lnTo>
                    <a:pt x="551" y="67"/>
                  </a:lnTo>
                  <a:lnTo>
                    <a:pt x="561" y="66"/>
                  </a:lnTo>
                  <a:lnTo>
                    <a:pt x="572" y="63"/>
                  </a:lnTo>
                  <a:lnTo>
                    <a:pt x="581" y="59"/>
                  </a:lnTo>
                  <a:lnTo>
                    <a:pt x="591" y="50"/>
                  </a:lnTo>
                  <a:lnTo>
                    <a:pt x="601" y="43"/>
                  </a:lnTo>
                  <a:lnTo>
                    <a:pt x="611" y="35"/>
                  </a:lnTo>
                  <a:lnTo>
                    <a:pt x="621" y="28"/>
                  </a:lnTo>
                  <a:lnTo>
                    <a:pt x="632" y="22"/>
                  </a:lnTo>
                  <a:lnTo>
                    <a:pt x="641" y="20"/>
                  </a:lnTo>
                  <a:lnTo>
                    <a:pt x="651" y="20"/>
                  </a:lnTo>
                  <a:lnTo>
                    <a:pt x="661" y="24"/>
                  </a:lnTo>
                  <a:lnTo>
                    <a:pt x="671" y="29"/>
                  </a:lnTo>
                  <a:lnTo>
                    <a:pt x="682" y="36"/>
                  </a:lnTo>
                  <a:lnTo>
                    <a:pt x="692" y="42"/>
                  </a:lnTo>
                  <a:lnTo>
                    <a:pt x="701" y="45"/>
                  </a:lnTo>
                  <a:lnTo>
                    <a:pt x="711" y="46"/>
                  </a:lnTo>
                  <a:lnTo>
                    <a:pt x="721" y="46"/>
                  </a:lnTo>
                  <a:lnTo>
                    <a:pt x="732" y="43"/>
                  </a:lnTo>
                  <a:lnTo>
                    <a:pt x="742" y="42"/>
                  </a:lnTo>
                  <a:lnTo>
                    <a:pt x="752" y="39"/>
                  </a:lnTo>
                  <a:lnTo>
                    <a:pt x="761" y="35"/>
                  </a:lnTo>
                  <a:lnTo>
                    <a:pt x="771" y="29"/>
                  </a:lnTo>
                  <a:lnTo>
                    <a:pt x="782" y="25"/>
                  </a:lnTo>
                  <a:lnTo>
                    <a:pt x="792" y="22"/>
                  </a:lnTo>
                  <a:lnTo>
                    <a:pt x="802" y="24"/>
                  </a:lnTo>
                  <a:lnTo>
                    <a:pt x="812" y="29"/>
                  </a:lnTo>
                  <a:lnTo>
                    <a:pt x="821" y="39"/>
                  </a:lnTo>
                  <a:lnTo>
                    <a:pt x="831" y="47"/>
                  </a:lnTo>
                  <a:lnTo>
                    <a:pt x="842" y="57"/>
                  </a:lnTo>
                  <a:lnTo>
                    <a:pt x="852" y="67"/>
                  </a:lnTo>
                  <a:lnTo>
                    <a:pt x="862" y="75"/>
                  </a:lnTo>
                  <a:lnTo>
                    <a:pt x="872" y="84"/>
                  </a:lnTo>
                  <a:lnTo>
                    <a:pt x="881" y="92"/>
                  </a:lnTo>
                  <a:lnTo>
                    <a:pt x="893" y="99"/>
                  </a:lnTo>
                  <a:lnTo>
                    <a:pt x="902" y="102"/>
                  </a:lnTo>
                  <a:lnTo>
                    <a:pt x="912" y="100"/>
                  </a:lnTo>
                  <a:lnTo>
                    <a:pt x="922" y="95"/>
                  </a:lnTo>
                  <a:lnTo>
                    <a:pt x="932" y="89"/>
                  </a:lnTo>
                  <a:lnTo>
                    <a:pt x="943" y="85"/>
                  </a:lnTo>
                  <a:lnTo>
                    <a:pt x="953" y="82"/>
                  </a:lnTo>
                  <a:lnTo>
                    <a:pt x="962" y="81"/>
                  </a:lnTo>
                  <a:lnTo>
                    <a:pt x="972" y="82"/>
                  </a:lnTo>
                  <a:lnTo>
                    <a:pt x="982" y="85"/>
                  </a:lnTo>
                  <a:lnTo>
                    <a:pt x="993" y="88"/>
                  </a:lnTo>
                </a:path>
              </a:pathLst>
            </a:custGeom>
            <a:noFill/>
            <a:ln w="25400" cap="flat">
              <a:solidFill>
                <a:schemeClr val="tx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6" name="Rectangle 75"/>
          <p:cNvSpPr/>
          <p:nvPr/>
        </p:nvSpPr>
        <p:spPr>
          <a:xfrm>
            <a:off x="2714755" y="1695939"/>
            <a:ext cx="2033075" cy="10846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7" name="Rectangle 76"/>
          <p:cNvSpPr/>
          <p:nvPr/>
        </p:nvSpPr>
        <p:spPr>
          <a:xfrm>
            <a:off x="7000109" y="1617820"/>
            <a:ext cx="2325439" cy="10846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3" name="Group 82"/>
          <p:cNvGrpSpPr/>
          <p:nvPr/>
        </p:nvGrpSpPr>
        <p:grpSpPr>
          <a:xfrm>
            <a:off x="3777238" y="1535983"/>
            <a:ext cx="3045364" cy="998219"/>
            <a:chOff x="3357545" y="1535983"/>
            <a:chExt cx="2706990" cy="998219"/>
          </a:xfrm>
        </p:grpSpPr>
        <p:sp>
          <p:nvSpPr>
            <p:cNvPr id="74" name="Freeform 867"/>
            <p:cNvSpPr>
              <a:spLocks/>
            </p:cNvSpPr>
            <p:nvPr/>
          </p:nvSpPr>
          <p:spPr bwMode="auto">
            <a:xfrm>
              <a:off x="3357545" y="1807973"/>
              <a:ext cx="2706990" cy="418452"/>
            </a:xfrm>
            <a:custGeom>
              <a:avLst/>
              <a:gdLst/>
              <a:ahLst/>
              <a:cxnLst>
                <a:cxn ang="0">
                  <a:pos x="9" y="107"/>
                </a:cxn>
                <a:cxn ang="0">
                  <a:pos x="29" y="100"/>
                </a:cxn>
                <a:cxn ang="0">
                  <a:pos x="50" y="82"/>
                </a:cxn>
                <a:cxn ang="0">
                  <a:pos x="69" y="52"/>
                </a:cxn>
                <a:cxn ang="0">
                  <a:pos x="89" y="18"/>
                </a:cxn>
                <a:cxn ang="0">
                  <a:pos x="110" y="3"/>
                </a:cxn>
                <a:cxn ang="0">
                  <a:pos x="129" y="0"/>
                </a:cxn>
                <a:cxn ang="0">
                  <a:pos x="150" y="0"/>
                </a:cxn>
                <a:cxn ang="0">
                  <a:pos x="170" y="7"/>
                </a:cxn>
                <a:cxn ang="0">
                  <a:pos x="189" y="22"/>
                </a:cxn>
                <a:cxn ang="0">
                  <a:pos x="210" y="42"/>
                </a:cxn>
                <a:cxn ang="0">
                  <a:pos x="230" y="63"/>
                </a:cxn>
                <a:cxn ang="0">
                  <a:pos x="249" y="79"/>
                </a:cxn>
                <a:cxn ang="0">
                  <a:pos x="270" y="91"/>
                </a:cxn>
                <a:cxn ang="0">
                  <a:pos x="290" y="96"/>
                </a:cxn>
                <a:cxn ang="0">
                  <a:pos x="311" y="99"/>
                </a:cxn>
                <a:cxn ang="0">
                  <a:pos x="330" y="102"/>
                </a:cxn>
                <a:cxn ang="0">
                  <a:pos x="350" y="96"/>
                </a:cxn>
                <a:cxn ang="0">
                  <a:pos x="371" y="82"/>
                </a:cxn>
                <a:cxn ang="0">
                  <a:pos x="390" y="74"/>
                </a:cxn>
                <a:cxn ang="0">
                  <a:pos x="410" y="70"/>
                </a:cxn>
                <a:cxn ang="0">
                  <a:pos x="431" y="66"/>
                </a:cxn>
                <a:cxn ang="0">
                  <a:pos x="450" y="61"/>
                </a:cxn>
                <a:cxn ang="0">
                  <a:pos x="471" y="66"/>
                </a:cxn>
                <a:cxn ang="0">
                  <a:pos x="491" y="70"/>
                </a:cxn>
                <a:cxn ang="0">
                  <a:pos x="510" y="68"/>
                </a:cxn>
                <a:cxn ang="0">
                  <a:pos x="531" y="67"/>
                </a:cxn>
                <a:cxn ang="0">
                  <a:pos x="551" y="67"/>
                </a:cxn>
                <a:cxn ang="0">
                  <a:pos x="572" y="63"/>
                </a:cxn>
                <a:cxn ang="0">
                  <a:pos x="591" y="50"/>
                </a:cxn>
                <a:cxn ang="0">
                  <a:pos x="611" y="35"/>
                </a:cxn>
                <a:cxn ang="0">
                  <a:pos x="632" y="22"/>
                </a:cxn>
                <a:cxn ang="0">
                  <a:pos x="651" y="20"/>
                </a:cxn>
                <a:cxn ang="0">
                  <a:pos x="671" y="29"/>
                </a:cxn>
                <a:cxn ang="0">
                  <a:pos x="692" y="42"/>
                </a:cxn>
                <a:cxn ang="0">
                  <a:pos x="711" y="46"/>
                </a:cxn>
                <a:cxn ang="0">
                  <a:pos x="732" y="43"/>
                </a:cxn>
                <a:cxn ang="0">
                  <a:pos x="752" y="39"/>
                </a:cxn>
                <a:cxn ang="0">
                  <a:pos x="771" y="29"/>
                </a:cxn>
                <a:cxn ang="0">
                  <a:pos x="792" y="22"/>
                </a:cxn>
                <a:cxn ang="0">
                  <a:pos x="812" y="29"/>
                </a:cxn>
                <a:cxn ang="0">
                  <a:pos x="831" y="47"/>
                </a:cxn>
                <a:cxn ang="0">
                  <a:pos x="852" y="67"/>
                </a:cxn>
                <a:cxn ang="0">
                  <a:pos x="872" y="84"/>
                </a:cxn>
                <a:cxn ang="0">
                  <a:pos x="893" y="99"/>
                </a:cxn>
                <a:cxn ang="0">
                  <a:pos x="912" y="100"/>
                </a:cxn>
                <a:cxn ang="0">
                  <a:pos x="932" y="89"/>
                </a:cxn>
                <a:cxn ang="0">
                  <a:pos x="953" y="82"/>
                </a:cxn>
                <a:cxn ang="0">
                  <a:pos x="972" y="82"/>
                </a:cxn>
                <a:cxn ang="0">
                  <a:pos x="993" y="88"/>
                </a:cxn>
              </a:cxnLst>
              <a:rect l="0" t="0" r="r" b="b"/>
              <a:pathLst>
                <a:path w="993" h="107">
                  <a:moveTo>
                    <a:pt x="0" y="107"/>
                  </a:moveTo>
                  <a:lnTo>
                    <a:pt x="9" y="107"/>
                  </a:lnTo>
                  <a:lnTo>
                    <a:pt x="19" y="106"/>
                  </a:lnTo>
                  <a:lnTo>
                    <a:pt x="29" y="100"/>
                  </a:lnTo>
                  <a:lnTo>
                    <a:pt x="39" y="93"/>
                  </a:lnTo>
                  <a:lnTo>
                    <a:pt x="50" y="82"/>
                  </a:lnTo>
                  <a:lnTo>
                    <a:pt x="60" y="68"/>
                  </a:lnTo>
                  <a:lnTo>
                    <a:pt x="69" y="52"/>
                  </a:lnTo>
                  <a:lnTo>
                    <a:pt x="79" y="33"/>
                  </a:lnTo>
                  <a:lnTo>
                    <a:pt x="89" y="18"/>
                  </a:lnTo>
                  <a:lnTo>
                    <a:pt x="100" y="8"/>
                  </a:lnTo>
                  <a:lnTo>
                    <a:pt x="110" y="3"/>
                  </a:lnTo>
                  <a:lnTo>
                    <a:pt x="120" y="1"/>
                  </a:lnTo>
                  <a:lnTo>
                    <a:pt x="129" y="0"/>
                  </a:lnTo>
                  <a:lnTo>
                    <a:pt x="139" y="0"/>
                  </a:lnTo>
                  <a:lnTo>
                    <a:pt x="150" y="0"/>
                  </a:lnTo>
                  <a:lnTo>
                    <a:pt x="160" y="3"/>
                  </a:lnTo>
                  <a:lnTo>
                    <a:pt x="170" y="7"/>
                  </a:lnTo>
                  <a:lnTo>
                    <a:pt x="180" y="13"/>
                  </a:lnTo>
                  <a:lnTo>
                    <a:pt x="189" y="22"/>
                  </a:lnTo>
                  <a:lnTo>
                    <a:pt x="199" y="32"/>
                  </a:lnTo>
                  <a:lnTo>
                    <a:pt x="210" y="42"/>
                  </a:lnTo>
                  <a:lnTo>
                    <a:pt x="220" y="53"/>
                  </a:lnTo>
                  <a:lnTo>
                    <a:pt x="230" y="63"/>
                  </a:lnTo>
                  <a:lnTo>
                    <a:pt x="240" y="71"/>
                  </a:lnTo>
                  <a:lnTo>
                    <a:pt x="249" y="79"/>
                  </a:lnTo>
                  <a:lnTo>
                    <a:pt x="261" y="85"/>
                  </a:lnTo>
                  <a:lnTo>
                    <a:pt x="270" y="91"/>
                  </a:lnTo>
                  <a:lnTo>
                    <a:pt x="280" y="93"/>
                  </a:lnTo>
                  <a:lnTo>
                    <a:pt x="290" y="96"/>
                  </a:lnTo>
                  <a:lnTo>
                    <a:pt x="300" y="98"/>
                  </a:lnTo>
                  <a:lnTo>
                    <a:pt x="311" y="99"/>
                  </a:lnTo>
                  <a:lnTo>
                    <a:pt x="321" y="100"/>
                  </a:lnTo>
                  <a:lnTo>
                    <a:pt x="330" y="102"/>
                  </a:lnTo>
                  <a:lnTo>
                    <a:pt x="340" y="100"/>
                  </a:lnTo>
                  <a:lnTo>
                    <a:pt x="350" y="96"/>
                  </a:lnTo>
                  <a:lnTo>
                    <a:pt x="361" y="89"/>
                  </a:lnTo>
                  <a:lnTo>
                    <a:pt x="371" y="82"/>
                  </a:lnTo>
                  <a:lnTo>
                    <a:pt x="381" y="78"/>
                  </a:lnTo>
                  <a:lnTo>
                    <a:pt x="390" y="74"/>
                  </a:lnTo>
                  <a:lnTo>
                    <a:pt x="400" y="71"/>
                  </a:lnTo>
                  <a:lnTo>
                    <a:pt x="410" y="70"/>
                  </a:lnTo>
                  <a:lnTo>
                    <a:pt x="421" y="68"/>
                  </a:lnTo>
                  <a:lnTo>
                    <a:pt x="431" y="66"/>
                  </a:lnTo>
                  <a:lnTo>
                    <a:pt x="441" y="63"/>
                  </a:lnTo>
                  <a:lnTo>
                    <a:pt x="450" y="61"/>
                  </a:lnTo>
                  <a:lnTo>
                    <a:pt x="460" y="63"/>
                  </a:lnTo>
                  <a:lnTo>
                    <a:pt x="471" y="66"/>
                  </a:lnTo>
                  <a:lnTo>
                    <a:pt x="481" y="68"/>
                  </a:lnTo>
                  <a:lnTo>
                    <a:pt x="491" y="70"/>
                  </a:lnTo>
                  <a:lnTo>
                    <a:pt x="501" y="70"/>
                  </a:lnTo>
                  <a:lnTo>
                    <a:pt x="510" y="68"/>
                  </a:lnTo>
                  <a:lnTo>
                    <a:pt x="521" y="68"/>
                  </a:lnTo>
                  <a:lnTo>
                    <a:pt x="531" y="67"/>
                  </a:lnTo>
                  <a:lnTo>
                    <a:pt x="541" y="67"/>
                  </a:lnTo>
                  <a:lnTo>
                    <a:pt x="551" y="67"/>
                  </a:lnTo>
                  <a:lnTo>
                    <a:pt x="561" y="66"/>
                  </a:lnTo>
                  <a:lnTo>
                    <a:pt x="572" y="63"/>
                  </a:lnTo>
                  <a:lnTo>
                    <a:pt x="581" y="59"/>
                  </a:lnTo>
                  <a:lnTo>
                    <a:pt x="591" y="50"/>
                  </a:lnTo>
                  <a:lnTo>
                    <a:pt x="601" y="43"/>
                  </a:lnTo>
                  <a:lnTo>
                    <a:pt x="611" y="35"/>
                  </a:lnTo>
                  <a:lnTo>
                    <a:pt x="621" y="28"/>
                  </a:lnTo>
                  <a:lnTo>
                    <a:pt x="632" y="22"/>
                  </a:lnTo>
                  <a:lnTo>
                    <a:pt x="641" y="20"/>
                  </a:lnTo>
                  <a:lnTo>
                    <a:pt x="651" y="20"/>
                  </a:lnTo>
                  <a:lnTo>
                    <a:pt x="661" y="24"/>
                  </a:lnTo>
                  <a:lnTo>
                    <a:pt x="671" y="29"/>
                  </a:lnTo>
                  <a:lnTo>
                    <a:pt x="682" y="36"/>
                  </a:lnTo>
                  <a:lnTo>
                    <a:pt x="692" y="42"/>
                  </a:lnTo>
                  <a:lnTo>
                    <a:pt x="701" y="45"/>
                  </a:lnTo>
                  <a:lnTo>
                    <a:pt x="711" y="46"/>
                  </a:lnTo>
                  <a:lnTo>
                    <a:pt x="721" y="46"/>
                  </a:lnTo>
                  <a:lnTo>
                    <a:pt x="732" y="43"/>
                  </a:lnTo>
                  <a:lnTo>
                    <a:pt x="742" y="42"/>
                  </a:lnTo>
                  <a:lnTo>
                    <a:pt x="752" y="39"/>
                  </a:lnTo>
                  <a:lnTo>
                    <a:pt x="761" y="35"/>
                  </a:lnTo>
                  <a:lnTo>
                    <a:pt x="771" y="29"/>
                  </a:lnTo>
                  <a:lnTo>
                    <a:pt x="782" y="25"/>
                  </a:lnTo>
                  <a:lnTo>
                    <a:pt x="792" y="22"/>
                  </a:lnTo>
                  <a:lnTo>
                    <a:pt x="802" y="24"/>
                  </a:lnTo>
                  <a:lnTo>
                    <a:pt x="812" y="29"/>
                  </a:lnTo>
                  <a:lnTo>
                    <a:pt x="821" y="39"/>
                  </a:lnTo>
                  <a:lnTo>
                    <a:pt x="831" y="47"/>
                  </a:lnTo>
                  <a:lnTo>
                    <a:pt x="842" y="57"/>
                  </a:lnTo>
                  <a:lnTo>
                    <a:pt x="852" y="67"/>
                  </a:lnTo>
                  <a:lnTo>
                    <a:pt x="862" y="75"/>
                  </a:lnTo>
                  <a:lnTo>
                    <a:pt x="872" y="84"/>
                  </a:lnTo>
                  <a:lnTo>
                    <a:pt x="881" y="92"/>
                  </a:lnTo>
                  <a:lnTo>
                    <a:pt x="893" y="99"/>
                  </a:lnTo>
                  <a:lnTo>
                    <a:pt x="902" y="102"/>
                  </a:lnTo>
                  <a:lnTo>
                    <a:pt x="912" y="100"/>
                  </a:lnTo>
                  <a:lnTo>
                    <a:pt x="922" y="95"/>
                  </a:lnTo>
                  <a:lnTo>
                    <a:pt x="932" y="89"/>
                  </a:lnTo>
                  <a:lnTo>
                    <a:pt x="943" y="85"/>
                  </a:lnTo>
                  <a:lnTo>
                    <a:pt x="953" y="82"/>
                  </a:lnTo>
                  <a:lnTo>
                    <a:pt x="962" y="81"/>
                  </a:lnTo>
                  <a:lnTo>
                    <a:pt x="972" y="82"/>
                  </a:lnTo>
                  <a:lnTo>
                    <a:pt x="982" y="85"/>
                  </a:lnTo>
                  <a:lnTo>
                    <a:pt x="993" y="88"/>
                  </a:lnTo>
                </a:path>
              </a:pathLst>
            </a:custGeom>
            <a:noFill/>
            <a:ln w="25400" cap="flat">
              <a:solidFill>
                <a:schemeClr val="tx1">
                  <a:lumMod val="85000"/>
                  <a:lumOff val="1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82" name="Group 81"/>
            <p:cNvGrpSpPr/>
            <p:nvPr/>
          </p:nvGrpSpPr>
          <p:grpSpPr>
            <a:xfrm>
              <a:off x="4661295" y="1535983"/>
              <a:ext cx="1351704" cy="998219"/>
              <a:chOff x="4661295" y="1535983"/>
              <a:chExt cx="1351704" cy="998219"/>
            </a:xfrm>
          </p:grpSpPr>
          <p:sp>
            <p:nvSpPr>
              <p:cNvPr id="100" name="TextBox 99"/>
              <p:cNvSpPr txBox="1"/>
              <p:nvPr/>
            </p:nvSpPr>
            <p:spPr>
              <a:xfrm>
                <a:off x="5520636" y="2226425"/>
                <a:ext cx="492363" cy="307777"/>
              </a:xfrm>
              <a:prstGeom prst="rect">
                <a:avLst/>
              </a:prstGeom>
              <a:noFill/>
            </p:spPr>
            <p:txBody>
              <a:bodyPr wrap="none" rtlCol="0">
                <a:spAutoFit/>
              </a:bodyPr>
              <a:lstStyle/>
              <a:p>
                <a:r>
                  <a:rPr lang="en-US" dirty="0" smtClean="0"/>
                  <a:t>H{2}</a:t>
                </a:r>
                <a:endParaRPr lang="en-US" dirty="0"/>
              </a:p>
            </p:txBody>
          </p:sp>
          <p:sp>
            <p:nvSpPr>
              <p:cNvPr id="78" name="TextBox 77"/>
              <p:cNvSpPr txBox="1"/>
              <p:nvPr/>
            </p:nvSpPr>
            <p:spPr>
              <a:xfrm>
                <a:off x="4661295" y="1535983"/>
                <a:ext cx="396776" cy="461665"/>
              </a:xfrm>
              <a:prstGeom prst="rect">
                <a:avLst/>
              </a:prstGeom>
              <a:noFill/>
            </p:spPr>
            <p:txBody>
              <a:bodyPr wrap="none" rtlCol="0">
                <a:spAutoFit/>
              </a:bodyPr>
              <a:lstStyle/>
              <a:p>
                <a:r>
                  <a:rPr lang="en-US" sz="2400" i="1" dirty="0" smtClean="0"/>
                  <a:t>y</a:t>
                </a:r>
                <a:endParaRPr lang="en-US" sz="2400" i="1" dirty="0"/>
              </a:p>
            </p:txBody>
          </p:sp>
        </p:grpSp>
      </p:grpSp>
      <p:sp>
        <p:nvSpPr>
          <p:cNvPr id="79" name="TextBox 78"/>
          <p:cNvSpPr txBox="1"/>
          <p:nvPr/>
        </p:nvSpPr>
        <p:spPr>
          <a:xfrm>
            <a:off x="4975782" y="2493603"/>
            <a:ext cx="527075" cy="461665"/>
          </a:xfrm>
          <a:prstGeom prst="rect">
            <a:avLst/>
          </a:prstGeom>
          <a:noFill/>
        </p:spPr>
        <p:txBody>
          <a:bodyPr wrap="none" rtlCol="0">
            <a:spAutoFit/>
          </a:bodyPr>
          <a:lstStyle/>
          <a:p>
            <a:r>
              <a:rPr lang="en-US" sz="2400" i="1" dirty="0" smtClean="0"/>
              <a:t>x</a:t>
            </a:r>
            <a:r>
              <a:rPr lang="en-US" sz="2400" i="1" baseline="-25000" dirty="0" smtClean="0"/>
              <a:t>2</a:t>
            </a:r>
            <a:endParaRPr lang="en-US" sz="2400" i="1" baseline="-25000" dirty="0"/>
          </a:p>
        </p:txBody>
      </p:sp>
      <p:sp>
        <p:nvSpPr>
          <p:cNvPr id="84" name="TextBox 83"/>
          <p:cNvSpPr txBox="1"/>
          <p:nvPr/>
        </p:nvSpPr>
        <p:spPr>
          <a:xfrm>
            <a:off x="910711" y="4377595"/>
            <a:ext cx="588263" cy="338554"/>
          </a:xfrm>
          <a:prstGeom prst="rect">
            <a:avLst/>
          </a:prstGeom>
          <a:noFill/>
        </p:spPr>
        <p:txBody>
          <a:bodyPr wrap="none" rtlCol="0">
            <a:spAutoFit/>
          </a:bodyPr>
          <a:lstStyle/>
          <a:p>
            <a:r>
              <a:rPr lang="en-US" sz="1600" dirty="0" smtClean="0"/>
              <a:t>C(1)</a:t>
            </a:r>
            <a:endParaRPr lang="en-US" sz="1600" dirty="0"/>
          </a:p>
        </p:txBody>
      </p:sp>
    </p:spTree>
    <p:extLst>
      <p:ext uri="{BB962C8B-B14F-4D97-AF65-F5344CB8AC3E}">
        <p14:creationId xmlns:p14="http://schemas.microsoft.com/office/powerpoint/2010/main" val="1802961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grpId="0" nodeType="clickEffect">
                                  <p:stCondLst>
                                    <p:cond delay="0"/>
                                  </p:stCondLst>
                                  <p:childTnLst>
                                    <p:animMotion origin="layout" path="M -0.01545 0.06062 C -0.01024 -0.0037 0.01476 -0.0627 0.05695 -0.09833 C 0.09931 -0.13396 0.15 -0.13882 0.19566 -0.11753 C 0.19045 -0.05321 0.16545 0.00579 0.12327 0.04142 C 0.0809 0.07705 0.03021 0.08191 -0.01545 0.06062 Z " pathEditMode="relative" rAng="-1938680" ptsTypes="fffff">
                                      <p:cBhvr>
                                        <p:cTn id="6" dur="2000" fill="hold"/>
                                        <p:tgtEl>
                                          <p:spTgt spid="102"/>
                                        </p:tgtEl>
                                        <p:attrNameLst>
                                          <p:attrName>ppt_x</p:attrName>
                                          <p:attrName>ppt_y</p:attrName>
                                        </p:attrNameLst>
                                      </p:cBhvr>
                                      <p:rCtr x="10600" y="-8900"/>
                                    </p:animMotion>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102" grpId="0" animBg="1"/>
      <p:bldP spid="57" grpId="0" animBg="1"/>
      <p:bldP spid="63" grpId="0" animBg="1"/>
      <p:bldP spid="77" grpId="0" animBg="1"/>
      <p:bldP spid="79" grpId="0"/>
      <p:bldP spid="8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0.3|26.5|11.5|38.5|48.7|16.4|17"/>
</p:tagLst>
</file>

<file path=ppt/tags/tag2.xml><?xml version="1.0" encoding="utf-8"?>
<p:tagLst xmlns:a="http://schemas.openxmlformats.org/drawingml/2006/main" xmlns:r="http://schemas.openxmlformats.org/officeDocument/2006/relationships" xmlns:p="http://schemas.openxmlformats.org/presentationml/2006/main">
  <p:tag name="TIMING" val="|30.3|26.5|11.5|38.5|48.7|16.4|17"/>
</p:tagLst>
</file>

<file path=ppt/tags/tag3.xml><?xml version="1.0" encoding="utf-8"?>
<p:tagLst xmlns:a="http://schemas.openxmlformats.org/drawingml/2006/main" xmlns:r="http://schemas.openxmlformats.org/officeDocument/2006/relationships" xmlns:p="http://schemas.openxmlformats.org/presentationml/2006/main">
  <p:tag name="TIMING" val="|6.4|1.3|24.6|3.8|6|5.6|3.5"/>
</p:tagLst>
</file>

<file path=ppt/tags/tag4.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S:\vortrag_000523\Ahmet\Power_Point_Vorlagen\csn.pot</Template>
  <TotalTime>18992</TotalTime>
  <Words>2246</Words>
  <Application>Microsoft Macintosh PowerPoint</Application>
  <PresentationFormat>35mm Slides</PresentationFormat>
  <Paragraphs>661</Paragraphs>
  <Slides>51</Slides>
  <Notes>21</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51</vt:i4>
      </vt:variant>
    </vt:vector>
  </HeadingPairs>
  <TitlesOfParts>
    <vt:vector size="59" baseType="lpstr">
      <vt:lpstr>Blank Presentation</vt:lpstr>
      <vt:lpstr>Default Design</vt:lpstr>
      <vt:lpstr>1_Default Design</vt:lpstr>
      <vt:lpstr>4_Default Design</vt:lpstr>
      <vt:lpstr>2_Default Design</vt:lpstr>
      <vt:lpstr>3_Default Design</vt:lpstr>
      <vt:lpstr>Equation</vt:lpstr>
      <vt:lpstr>Photo Editor Photo</vt:lpstr>
      <vt:lpstr>PowerPoint Presentation</vt:lpstr>
      <vt:lpstr>Dynamic causal modelling (DCM)</vt:lpstr>
      <vt:lpstr>PowerPoint Presentation</vt:lpstr>
      <vt:lpstr>PowerPoint Presentation</vt:lpstr>
      <vt:lpstr>PowerPoint Presentation</vt:lpstr>
      <vt:lpstr>PowerPoint Presentation</vt:lpstr>
      <vt:lpstr>PowerPoint Presentation</vt:lpstr>
      <vt:lpstr>PowerPoint Presentation</vt:lpstr>
      <vt:lpstr>Deterministic DCM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VB in a nutshell (mean-field approximation)</vt:lpstr>
      <vt:lpstr>PowerPoint Presentation</vt:lpstr>
      <vt:lpstr>PowerPoint Presentation</vt:lpstr>
      <vt:lpstr>PowerPoint Presentation</vt:lpstr>
      <vt:lpstr>PowerPoint Presentation</vt:lpstr>
      <vt:lpstr>PowerPoint Presentation</vt:lpstr>
      <vt:lpstr>PowerPoint Presentation</vt:lpstr>
      <vt:lpstr>DCM – Attention to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evolution of DCM in SPM</vt:lpstr>
      <vt:lpstr>GLM vs. DCM</vt:lpstr>
      <vt:lpstr>Thank you</vt:lpstr>
    </vt:vector>
  </TitlesOfParts>
  <Company>FIL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DCM</dc:title>
  <dc:creator>Klaas Enno Stephan</dc:creator>
  <cp:lastModifiedBy>Rosalyn Moran</cp:lastModifiedBy>
  <cp:revision>1683</cp:revision>
  <cp:lastPrinted>2000-08-31T18:39:38Z</cp:lastPrinted>
  <dcterms:created xsi:type="dcterms:W3CDTF">2000-05-18T20:05:13Z</dcterms:created>
  <dcterms:modified xsi:type="dcterms:W3CDTF">2013-05-17T08:43:10Z</dcterms:modified>
</cp:coreProperties>
</file>