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9" r:id="rId2"/>
    <p:sldId id="387" r:id="rId3"/>
    <p:sldId id="388" r:id="rId4"/>
    <p:sldId id="392" r:id="rId5"/>
    <p:sldId id="393" r:id="rId6"/>
    <p:sldId id="394" r:id="rId7"/>
    <p:sldId id="395" r:id="rId8"/>
    <p:sldId id="345" r:id="rId9"/>
    <p:sldId id="346" r:id="rId10"/>
    <p:sldId id="347" r:id="rId11"/>
    <p:sldId id="389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358" r:id="rId29"/>
    <p:sldId id="390" r:id="rId30"/>
    <p:sldId id="391" r:id="rId31"/>
    <p:sldId id="386" r:id="rId32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70" d="100"/>
          <a:sy n="70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A2C555-DB88-4B40-8427-17CCD78AAA79}" type="presOf" srcId="{95AD3304-8A86-47D3-ACA9-A22CF21B1A19}" destId="{19E3FD93-D702-452F-928E-EBB2CF327AB3}" srcOrd="0" destOrd="0" presId="urn:microsoft.com/office/officeart/2005/8/layout/hProcess9"/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27DE42A0-C92E-4CB1-824F-B91250C74D5E}" type="presOf" srcId="{598913D8-6819-4A61-ACC7-3C58A6756E17}" destId="{485CFA58-1618-42E8-851F-0EF9C89F8A5E}" srcOrd="0" destOrd="0" presId="urn:microsoft.com/office/officeart/2005/8/layout/hProcess9"/>
    <dgm:cxn modelId="{000EE932-B219-48E9-ABB1-4A22E0D5CDD4}" type="presOf" srcId="{37BB517C-CE6C-41AE-80B3-7D9BBD808FE5}" destId="{B3041CDB-A4B1-4D4D-9568-280B51D4DAC6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D104FB2A-2DAF-498F-AD37-CF877F5B00BD}" type="presOf" srcId="{7F2097DB-0DFF-4C46-B452-E4172835F56A}" destId="{BFEEEEEA-778B-4F06-B710-A97A7A089BA9}" srcOrd="0" destOrd="0" presId="urn:microsoft.com/office/officeart/2005/8/layout/hProcess9"/>
    <dgm:cxn modelId="{51FBBEF3-A725-4B15-A7D4-E3D114BDF28D}" type="presParOf" srcId="{485CFA58-1618-42E8-851F-0EF9C89F8A5E}" destId="{0BD764C0-0D4A-4803-85EC-B73CE0E85678}" srcOrd="0" destOrd="0" presId="urn:microsoft.com/office/officeart/2005/8/layout/hProcess9"/>
    <dgm:cxn modelId="{69CEADC8-52A8-4EBB-8CB3-007204BE49B4}" type="presParOf" srcId="{485CFA58-1618-42E8-851F-0EF9C89F8A5E}" destId="{596EA026-47E5-4DDE-9A33-1A52C89AF46B}" srcOrd="1" destOrd="0" presId="urn:microsoft.com/office/officeart/2005/8/layout/hProcess9"/>
    <dgm:cxn modelId="{513BCE17-2FCB-4C6C-979E-5F94F9906A32}" type="presParOf" srcId="{596EA026-47E5-4DDE-9A33-1A52C89AF46B}" destId="{BFEEEEEA-778B-4F06-B710-A97A7A089BA9}" srcOrd="0" destOrd="0" presId="urn:microsoft.com/office/officeart/2005/8/layout/hProcess9"/>
    <dgm:cxn modelId="{161D58F6-8B12-4A28-9A23-324F914AD192}" type="presParOf" srcId="{596EA026-47E5-4DDE-9A33-1A52C89AF46B}" destId="{A30807E0-4F39-43A6-AB5B-29192E43260D}" srcOrd="1" destOrd="0" presId="urn:microsoft.com/office/officeart/2005/8/layout/hProcess9"/>
    <dgm:cxn modelId="{80D45AD4-E82E-42B0-A656-6CBDA56D7B26}" type="presParOf" srcId="{596EA026-47E5-4DDE-9A33-1A52C89AF46B}" destId="{19E3FD93-D702-452F-928E-EBB2CF327AB3}" srcOrd="2" destOrd="0" presId="urn:microsoft.com/office/officeart/2005/8/layout/hProcess9"/>
    <dgm:cxn modelId="{56815B23-3470-455C-BE16-6330652B66C6}" type="presParOf" srcId="{596EA026-47E5-4DDE-9A33-1A52C89AF46B}" destId="{4A5A60CF-13C1-41C8-A27A-F0C6B01050C6}" srcOrd="3" destOrd="0" presId="urn:microsoft.com/office/officeart/2005/8/layout/hProcess9"/>
    <dgm:cxn modelId="{7713667C-A854-4DD3-872E-1B2F8D91D4FB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11" Type="http://schemas.openxmlformats.org/officeDocument/2006/relationships/image" Target="../media/image36.w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wmf"/><Relationship Id="rId4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1FD13C6-CFAB-482B-9D1C-BAA13FF0B446}" type="slidenum">
              <a:rPr lang="en-GB" sz="1300" smtClean="0"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en-GB" sz="1300" smtClean="0">
              <a:latin typeface="Arial" pitchFamily="34" charset="0"/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C2D5665-C90F-4332-BB98-C6AD12592639}" type="slidenum">
              <a:rPr lang="en-GB" sz="1300" smtClean="0">
                <a:latin typeface="Arial" pitchFamily="34" charset="0"/>
              </a:rPr>
              <a:pPr eaLnBrk="1" hangingPunct="1">
                <a:defRPr/>
              </a:pPr>
              <a:t>5</a:t>
            </a:fld>
            <a:endParaRPr lang="en-GB" sz="1300" smtClean="0">
              <a:latin typeface="Arial" pitchFamily="34" charset="0"/>
            </a:endParaRPr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DA9E80-28B6-471C-AD5B-F2646187C20A}" type="slidenum">
              <a:rPr lang="en-GB"/>
              <a:pPr/>
              <a:t>6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0C15F4-A9C7-409E-99D7-7683E4D7ECD1}" type="slidenum">
              <a:rPr lang="en-GB"/>
              <a:pPr/>
              <a:t>7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027AEB-ABF4-40C4-9D89-5BB1AC47188B}" type="slidenum">
              <a:rPr lang="en-GB"/>
              <a:pPr/>
              <a:t>12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FAF46-51F4-4FCF-A36D-F4274E780EB9}" type="slidenum">
              <a:rPr lang="en-GB"/>
              <a:pPr/>
              <a:t>15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8FDEC5-A6D7-40FD-894F-363E07EE5B3D}" type="slidenum">
              <a:rPr lang="en-GB"/>
              <a:pPr/>
              <a:t>17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B343B-7BD3-4986-9B7C-DB584BC0EAC8}" type="slidenum">
              <a:rPr lang="en-GB"/>
              <a:pPr/>
              <a:t>18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4.png"/><Relationship Id="rId4" Type="http://schemas.openxmlformats.org/officeDocument/2006/relationships/image" Target="../media/image38.emf"/><Relationship Id="rId9" Type="http://schemas.openxmlformats.org/officeDocument/2006/relationships/image" Target="../media/image25.png"/><Relationship Id="rId1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4.bin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8.w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0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6.wmf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86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0.wmf"/><Relationship Id="rId2" Type="http://schemas.openxmlformats.org/officeDocument/2006/relationships/tags" Target="../tags/tag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3.e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2263502"/>
          </a:xfrm>
        </p:spPr>
        <p:txBody>
          <a:bodyPr/>
          <a:lstStyle/>
          <a:p>
            <a:pPr algn="ctr" eaLnBrk="1" hangingPunct="1"/>
            <a:r>
              <a:rPr lang="en-GB" sz="4800" dirty="0" smtClean="0"/>
              <a:t>General Linear Model</a:t>
            </a:r>
            <a:br>
              <a:rPr lang="en-GB" sz="4800" dirty="0" smtClean="0"/>
            </a:br>
            <a:r>
              <a:rPr lang="en-GB" sz="4800" dirty="0" smtClean="0"/>
              <a:t>&amp;</a:t>
            </a:r>
            <a:br>
              <a:rPr lang="en-GB" sz="4800" dirty="0" smtClean="0"/>
            </a:br>
            <a:r>
              <a:rPr lang="en-GB" sz="4800" dirty="0" smtClean="0"/>
              <a:t> Classical Inference</a:t>
            </a:r>
            <a:endParaRPr lang="en-US" sz="4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M/</a:t>
            </a:r>
            <a:r>
              <a:rPr lang="en-GB" sz="1600" b="1" dirty="0" err="1" smtClean="0">
                <a:solidFill>
                  <a:schemeClr val="bg1"/>
                </a:solidFill>
              </a:rPr>
              <a:t>EEGCourse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403648" y="5635389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78683"/>
              </p:ext>
            </p:extLst>
          </p:nvPr>
        </p:nvGraphicFramePr>
        <p:xfrm>
          <a:off x="1575505" y="5781662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2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505" y="5781662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3" name="Equation" r:id="rId5" imgW="1133399" imgH="228753" progId="Equation.3">
                  <p:embed/>
                </p:oleObj>
              </mc:Choice>
              <mc:Fallback>
                <p:oleObj name="Equation" r:id="rId5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4" name="Equation" r:id="rId7" imgW="368280" imgH="431640" progId="Equation.3">
                  <p:embed/>
                </p:oleObj>
              </mc:Choice>
              <mc:Fallback>
                <p:oleObj name="Equation" r:id="rId7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188197" y="2961357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800" b="1">
                <a:latin typeface="Times New Roman" pitchFamily="18" charset="0"/>
              </a:rPr>
              <a:t>=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3858372" y="2961357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800" b="1">
                <a:latin typeface="Times New Roman" pitchFamily="18" charset="0"/>
              </a:rPr>
              <a:t>+</a:t>
            </a:r>
          </a:p>
        </p:txBody>
      </p:sp>
      <p:pic>
        <p:nvPicPr>
          <p:cNvPr id="24" name="Picture 37" descr="fig_ERP_data_gr"/>
          <p:cNvPicPr>
            <a:picLocks noChangeArrowheads="1"/>
          </p:cNvPicPr>
          <p:nvPr/>
        </p:nvPicPr>
        <p:blipFill>
          <a:blip r:embed="rId9" cstate="print"/>
          <a:srcRect l="14714" t="6897" r="11925" b="9709"/>
          <a:stretch>
            <a:fillRect/>
          </a:stretch>
        </p:blipFill>
        <p:spPr bwMode="auto">
          <a:xfrm>
            <a:off x="461122" y="1419895"/>
            <a:ext cx="7191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3012235" y="2527970"/>
            <a:ext cx="830262" cy="1384300"/>
            <a:chOff x="3169" y="2146"/>
            <a:chExt cx="523" cy="872"/>
          </a:xfrm>
        </p:grpSpPr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3260" y="2188"/>
              <a:ext cx="313" cy="764"/>
              <a:chOff x="3260" y="1641"/>
              <a:chExt cx="313" cy="764"/>
            </a:xfrm>
          </p:grpSpPr>
          <p:sp>
            <p:nvSpPr>
              <p:cNvPr id="28" name="Rectangle 42"/>
              <p:cNvSpPr>
                <a:spLocks noChangeArrowheads="1"/>
              </p:cNvSpPr>
              <p:nvPr/>
            </p:nvSpPr>
            <p:spPr bwMode="auto">
              <a:xfrm>
                <a:off x="3260" y="2080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GB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2</a:t>
                </a:r>
                <a:endParaRPr lang="en-GB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/>
            </p:nvSpPr>
            <p:spPr bwMode="auto">
              <a:xfrm>
                <a:off x="3260" y="1641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GB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1</a:t>
                </a:r>
                <a:endParaRPr lang="en-GB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>
              <a:off x="3169" y="2146"/>
              <a:ext cx="523" cy="87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54"/>
          <p:cNvGrpSpPr>
            <a:grpSpLocks/>
          </p:cNvGrpSpPr>
          <p:nvPr/>
        </p:nvGrpSpPr>
        <p:grpSpPr bwMode="auto">
          <a:xfrm>
            <a:off x="1597772" y="1419895"/>
            <a:ext cx="1276350" cy="3598862"/>
            <a:chOff x="1948" y="679"/>
            <a:chExt cx="804" cy="2267"/>
          </a:xfrm>
        </p:grpSpPr>
        <p:grpSp>
          <p:nvGrpSpPr>
            <p:cNvPr id="31" name="Group 46"/>
            <p:cNvGrpSpPr>
              <a:grpSpLocks/>
            </p:cNvGrpSpPr>
            <p:nvPr/>
          </p:nvGrpSpPr>
          <p:grpSpPr bwMode="auto">
            <a:xfrm>
              <a:off x="1948" y="679"/>
              <a:ext cx="402" cy="2267"/>
              <a:chOff x="2166" y="910"/>
              <a:chExt cx="402" cy="2604"/>
            </a:xfrm>
          </p:grpSpPr>
          <p:sp>
            <p:nvSpPr>
              <p:cNvPr id="35" name="Rectangle 47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2350" y="679"/>
              <a:ext cx="402" cy="2267"/>
              <a:chOff x="3850" y="910"/>
              <a:chExt cx="402" cy="2604"/>
            </a:xfrm>
          </p:grpSpPr>
          <p:sp>
            <p:nvSpPr>
              <p:cNvPr id="33" name="Rectangle 5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5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7" name="Picture 55" descr="fig_ERP_residual"/>
          <p:cNvPicPr>
            <a:picLocks noChangeArrowheads="1"/>
          </p:cNvPicPr>
          <p:nvPr/>
        </p:nvPicPr>
        <p:blipFill>
          <a:blip r:embed="rId10" cstate="print"/>
          <a:srcRect l="13535" t="7144" r="9448" b="10580"/>
          <a:stretch>
            <a:fillRect/>
          </a:stretch>
        </p:blipFill>
        <p:spPr bwMode="auto">
          <a:xfrm>
            <a:off x="4242547" y="1419895"/>
            <a:ext cx="7191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712404"/>
              </p:ext>
            </p:extLst>
          </p:nvPr>
        </p:nvGraphicFramePr>
        <p:xfrm>
          <a:off x="4432300" y="5037138"/>
          <a:ext cx="3365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5" name="Equation" r:id="rId11" imgW="114120" imgH="177480" progId="Equation.3">
                  <p:embed/>
                </p:oleObj>
              </mc:Choice>
              <mc:Fallback>
                <p:oleObj name="Equation" r:id="rId11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037138"/>
                        <a:ext cx="336550" cy="493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79524"/>
              </p:ext>
            </p:extLst>
          </p:nvPr>
        </p:nvGraphicFramePr>
        <p:xfrm>
          <a:off x="1983535" y="5101307"/>
          <a:ext cx="4460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6" name="Équation" r:id="rId13" imgW="215640" imgH="191520" progId="Equation.3">
                  <p:embed/>
                </p:oleObj>
              </mc:Choice>
              <mc:Fallback>
                <p:oleObj name="Équation" r:id="rId13" imgW="215640" imgH="19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535" y="5101307"/>
                        <a:ext cx="44608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82020"/>
              </p:ext>
            </p:extLst>
          </p:nvPr>
        </p:nvGraphicFramePr>
        <p:xfrm>
          <a:off x="450010" y="5101307"/>
          <a:ext cx="352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7" name="Équation" r:id="rId15" imgW="167760" imgH="191520" progId="Equation.3">
                  <p:embed/>
                </p:oleObj>
              </mc:Choice>
              <mc:Fallback>
                <p:oleObj name="Équation" r:id="rId15" imgW="167760" imgH="19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10" y="5101307"/>
                        <a:ext cx="3524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7005" name="Group 47"/>
          <p:cNvGrpSpPr>
            <a:grpSpLocks/>
          </p:cNvGrpSpPr>
          <p:nvPr/>
        </p:nvGrpSpPr>
        <p:grpSpPr bwMode="auto">
          <a:xfrm>
            <a:off x="401638" y="1350963"/>
            <a:ext cx="4718050" cy="4281487"/>
            <a:chOff x="1479" y="1093"/>
            <a:chExt cx="3343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479" y="2439"/>
              <a:ext cx="3170" cy="729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67009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0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1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2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67013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7014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>
                  <a:latin typeface="Arial Unicode MS" pitchFamily="34" charset="-128"/>
                </a:rPr>
                <a:t>Design space defined by </a:t>
              </a:r>
              <a:r>
                <a:rPr lang="en-GB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7015" name="Line 30"/>
            <p:cNvSpPr>
              <a:spLocks noChangeShapeType="1"/>
            </p:cNvSpPr>
            <p:nvPr/>
          </p:nvSpPr>
          <p:spPr bwMode="auto">
            <a:xfrm>
              <a:off x="2339" y="2832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6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7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7018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66999" name="Object 87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477" name="Equation" r:id="rId4" imgW="495148" imgH="228753" progId="Equation.3">
                    <p:embed/>
                  </p:oleObj>
                </mc:Choice>
                <mc:Fallback>
                  <p:oleObj name="Equation" r:id="rId4" imgW="495148" imgH="2287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0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8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9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0"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1"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2473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"/>
          <p:cNvSpPr>
            <a:spLocks noGrp="1" noChangeArrowheads="1"/>
          </p:cNvSpPr>
          <p:nvPr>
            <p:ph type="title"/>
          </p:nvPr>
        </p:nvSpPr>
        <p:spPr>
          <a:xfrm>
            <a:off x="304800" y="656692"/>
            <a:ext cx="8229600" cy="792162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</a:t>
            </a:r>
            <a:r>
              <a:rPr lang="en-US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univariate</a:t>
            </a: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 voxel-wise 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400" b="1" dirty="0" smtClean="0"/>
              <a:t>Evoked response image</a:t>
            </a:r>
            <a:endParaRPr lang="en-GB" sz="2400" b="1" dirty="0" smtClean="0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6200000">
            <a:off x="553803" y="3435795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261704" y="3500885"/>
            <a:ext cx="3638549" cy="95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1455502" y="6066844"/>
            <a:ext cx="63754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all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subjects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conditions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SPM: Analyse data at each voxel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46077" y="1443483"/>
            <a:ext cx="1108075" cy="4306887"/>
            <a:chOff x="1729581" y="257969"/>
            <a:chExt cx="1108075" cy="430768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715294" y="3443288"/>
              <a:ext cx="1136650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29582" y="3212008"/>
              <a:ext cx="1108075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8951" y="2972395"/>
              <a:ext cx="1050925" cy="101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0220" y="2723208"/>
              <a:ext cx="1068387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4982" y="2508772"/>
              <a:ext cx="1057275" cy="102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2919" y="2307431"/>
              <a:ext cx="1042988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81969" y="2077244"/>
              <a:ext cx="100330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2125" y="1835150"/>
              <a:ext cx="1042988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6094" y="1602581"/>
              <a:ext cx="1033463" cy="101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3395" y="1339056"/>
              <a:ext cx="10604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44663" y="1052512"/>
              <a:ext cx="1076325" cy="104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1332" y="794543"/>
              <a:ext cx="1042988" cy="101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70063" y="547688"/>
              <a:ext cx="1028700" cy="101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47044" y="264319"/>
              <a:ext cx="1074738" cy="10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</p:grpSp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077" y="1849883"/>
            <a:ext cx="165258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>
            <a:off x="3646252" y="2953194"/>
            <a:ext cx="1963737" cy="10461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573428" y="2177979"/>
            <a:ext cx="1984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Sensor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voxel</a:t>
            </a:r>
            <a:endParaRPr lang="de-D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</a:t>
            </a:r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4209814" y="2495995"/>
            <a:ext cx="838200" cy="64389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33" grpId="0" animBg="1"/>
      <p:bldP spid="41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an hypothesis, we construct “test statistics”.</a:t>
            </a:r>
            <a:endParaRPr lang="en-US" sz="2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3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8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49263" y="872716"/>
            <a:ext cx="8008937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 dirty="0"/>
              <a:t>Contrast</a:t>
            </a:r>
            <a:r>
              <a:rPr lang="en-US" sz="2400" b="1" dirty="0"/>
              <a:t> : </a:t>
            </a:r>
            <a:r>
              <a:rPr lang="en-US" sz="2400" dirty="0"/>
              <a:t>specifies linear combination of 		parameter vector:</a:t>
            </a:r>
            <a:endParaRPr lang="en-US" sz="2800" b="1" u="sng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01164" name="Rectangle 12"/>
          <p:cNvSpPr>
            <a:spLocks noChangeArrowheads="1"/>
          </p:cNvSpPr>
          <p:nvPr/>
        </p:nvSpPr>
        <p:spPr bwMode="auto">
          <a:xfrm>
            <a:off x="2262188" y="2160736"/>
            <a:ext cx="3430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dirty="0"/>
              <a:t>ERP: </a:t>
            </a:r>
            <a:r>
              <a:rPr lang="en-GB" sz="2000" dirty="0">
                <a:solidFill>
                  <a:srgbClr val="CC0000"/>
                </a:solidFill>
              </a:rPr>
              <a:t>faces</a:t>
            </a:r>
            <a:r>
              <a:rPr lang="en-GB" sz="20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CC0000"/>
                </a:solidFill>
              </a:rPr>
              <a:t>&lt; scrambled ?</a:t>
            </a:r>
          </a:p>
          <a:p>
            <a:pPr algn="ctr" eaLnBrk="0" hangingPunct="0"/>
            <a:r>
              <a:rPr lang="en-GB" sz="2000" b="1" dirty="0"/>
              <a:t>=</a:t>
            </a:r>
            <a:endParaRPr lang="en-GB" sz="2000" b="1" dirty="0">
              <a:latin typeface="Times New Roman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303748" y="4759474"/>
            <a:ext cx="4605337" cy="1763712"/>
            <a:chOff x="1656" y="3051"/>
            <a:chExt cx="2901" cy="1111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56" y="3082"/>
              <a:ext cx="1264" cy="1080"/>
              <a:chOff x="1501" y="3010"/>
              <a:chExt cx="1264" cy="1080"/>
            </a:xfrm>
          </p:grpSpPr>
          <p:sp>
            <p:nvSpPr>
              <p:cNvPr id="20511" name="Rectangle 26"/>
              <p:cNvSpPr>
                <a:spLocks noChangeArrowheads="1"/>
              </p:cNvSpPr>
              <p:nvPr/>
            </p:nvSpPr>
            <p:spPr bwMode="auto">
              <a:xfrm>
                <a:off x="1501" y="3543"/>
                <a:ext cx="3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1" i="1">
                    <a:latin typeface="Times New Roman" pitchFamily="18" charset="0"/>
                  </a:rPr>
                  <a:t>t</a:t>
                </a:r>
                <a:r>
                  <a:rPr lang="en-GB" sz="2000" b="1">
                    <a:latin typeface="Times New Roman" pitchFamily="18" charset="0"/>
                  </a:rPr>
                  <a:t> = </a:t>
                </a:r>
              </a:p>
            </p:txBody>
          </p:sp>
          <p:sp>
            <p:nvSpPr>
              <p:cNvPr id="20512" name="Rectangle 27"/>
              <p:cNvSpPr>
                <a:spLocks noChangeArrowheads="1"/>
              </p:cNvSpPr>
              <p:nvPr/>
            </p:nvSpPr>
            <p:spPr bwMode="auto">
              <a:xfrm>
                <a:off x="1719" y="3010"/>
                <a:ext cx="1046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1" i="1" dirty="0"/>
                  <a:t>contrast</a:t>
                </a:r>
                <a:r>
                  <a:rPr lang="en-GB" b="1" dirty="0"/>
                  <a:t> of</a:t>
                </a:r>
                <a:br>
                  <a:rPr lang="en-GB" b="1" dirty="0"/>
                </a:br>
                <a:r>
                  <a:rPr lang="en-GB" b="1" dirty="0">
                    <a:solidFill>
                      <a:srgbClr val="CC0000"/>
                    </a:solidFill>
                  </a:rPr>
                  <a:t>estimated</a:t>
                </a:r>
                <a:br>
                  <a:rPr lang="en-GB" b="1" dirty="0">
                    <a:solidFill>
                      <a:srgbClr val="CC0000"/>
                    </a:solidFill>
                  </a:rPr>
                </a:br>
                <a:r>
                  <a:rPr lang="en-GB" b="1" dirty="0">
                    <a:solidFill>
                      <a:srgbClr val="CC0000"/>
                    </a:solidFill>
                  </a:rPr>
                  <a:t>parameters</a:t>
                </a:r>
                <a:endParaRPr lang="en-GB" b="1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3" name="Rectangle 28"/>
              <p:cNvSpPr>
                <a:spLocks noChangeArrowheads="1"/>
              </p:cNvSpPr>
              <p:nvPr/>
            </p:nvSpPr>
            <p:spPr bwMode="auto">
              <a:xfrm>
                <a:off x="1863" y="3688"/>
                <a:ext cx="82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1">
                    <a:solidFill>
                      <a:srgbClr val="CC0000"/>
                    </a:solidFill>
                  </a:rPr>
                  <a:t>variance</a:t>
                </a:r>
                <a:br>
                  <a:rPr lang="en-GB" b="1">
                    <a:solidFill>
                      <a:srgbClr val="CC0000"/>
                    </a:solidFill>
                  </a:rPr>
                </a:br>
                <a:r>
                  <a:rPr lang="en-GB" b="1">
                    <a:solidFill>
                      <a:srgbClr val="CC0000"/>
                    </a:solidFill>
                  </a:rPr>
                  <a:t>estimate</a:t>
                </a:r>
                <a:endParaRPr lang="en-GB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4" name="Line 29"/>
              <p:cNvSpPr>
                <a:spLocks noChangeShapeType="1"/>
              </p:cNvSpPr>
              <p:nvPr/>
            </p:nvSpPr>
            <p:spPr bwMode="auto">
              <a:xfrm flipV="1">
                <a:off x="1854" y="3648"/>
                <a:ext cx="817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30"/>
              <p:cNvSpPr>
                <a:spLocks/>
              </p:cNvSpPr>
              <p:nvPr/>
            </p:nvSpPr>
            <p:spPr bwMode="auto">
              <a:xfrm>
                <a:off x="1741" y="3724"/>
                <a:ext cx="987" cy="364"/>
              </a:xfrm>
              <a:custGeom>
                <a:avLst/>
                <a:gdLst>
                  <a:gd name="T0" fmla="*/ 0 w 1070"/>
                  <a:gd name="T1" fmla="*/ 245 h 364"/>
                  <a:gd name="T2" fmla="*/ 105 w 1070"/>
                  <a:gd name="T3" fmla="*/ 363 h 364"/>
                  <a:gd name="T4" fmla="*/ 105 w 1070"/>
                  <a:gd name="T5" fmla="*/ 0 h 364"/>
                  <a:gd name="T6" fmla="*/ 938 w 1070"/>
                  <a:gd name="T7" fmla="*/ 0 h 364"/>
                  <a:gd name="T8" fmla="*/ 986 w 1070"/>
                  <a:gd name="T9" fmla="*/ 54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0" h="364">
                    <a:moveTo>
                      <a:pt x="0" y="245"/>
                    </a:moveTo>
                    <a:lnTo>
                      <a:pt x="114" y="363"/>
                    </a:lnTo>
                    <a:lnTo>
                      <a:pt x="114" y="0"/>
                    </a:lnTo>
                    <a:lnTo>
                      <a:pt x="1017" y="0"/>
                    </a:lnTo>
                    <a:lnTo>
                      <a:pt x="1069" y="54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9" name="Rectangle 34"/>
            <p:cNvSpPr>
              <a:spLocks noChangeArrowheads="1"/>
            </p:cNvSpPr>
            <p:nvPr/>
          </p:nvSpPr>
          <p:spPr bwMode="auto">
            <a:xfrm>
              <a:off x="4452" y="3051"/>
              <a:ext cx="10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endParaRPr lang="en-US" sz="2000" b="1">
                <a:solidFill>
                  <a:srgbClr val="FAFD00"/>
                </a:solidFill>
                <a:latin typeface="Times New Roman" pitchFamily="18" charset="0"/>
              </a:endParaRPr>
            </a:p>
          </p:txBody>
        </p:sp>
        <p:sp>
          <p:nvSpPr>
            <p:cNvPr id="20510" name="Line 40"/>
            <p:cNvSpPr>
              <a:spLocks noChangeShapeType="1"/>
            </p:cNvSpPr>
            <p:nvPr/>
          </p:nvSpPr>
          <p:spPr bwMode="auto">
            <a:xfrm>
              <a:off x="2971" y="3721"/>
              <a:ext cx="57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5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-63388"/>
            <a:ext cx="8229600" cy="792162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Contrast &amp; </a:t>
            </a:r>
            <a:r>
              <a:rPr lang="en-GB" b="1" i="1" dirty="0" smtClean="0">
                <a:solidFill>
                  <a:schemeClr val="bg1"/>
                </a:solidFill>
              </a:rPr>
              <a:t>t</a:t>
            </a:r>
            <a:r>
              <a:rPr lang="en-GB" b="1" dirty="0" smtClean="0">
                <a:solidFill>
                  <a:schemeClr val="bg1"/>
                </a:solidFill>
              </a:rPr>
              <a:t>-test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28600" y="1906736"/>
            <a:ext cx="1420813" cy="1104900"/>
            <a:chOff x="144" y="1254"/>
            <a:chExt cx="895" cy="696"/>
          </a:xfrm>
        </p:grpSpPr>
        <p:sp>
          <p:nvSpPr>
            <p:cNvPr id="20503" name="Rectangle 7"/>
            <p:cNvSpPr>
              <a:spLocks noChangeArrowheads="1"/>
            </p:cNvSpPr>
            <p:nvPr/>
          </p:nvSpPr>
          <p:spPr bwMode="auto">
            <a:xfrm>
              <a:off x="144" y="1254"/>
              <a:ext cx="8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c</a:t>
              </a:r>
              <a:r>
                <a:rPr lang="en-US" sz="2000" b="1" i="1" baseline="30000">
                  <a:latin typeface="Times New Roman" pitchFamily="18" charset="0"/>
                </a:rPr>
                <a:t>T</a:t>
              </a:r>
              <a:r>
                <a:rPr lang="en-US" sz="2000" b="1">
                  <a:latin typeface="Times New Roman" pitchFamily="18" charset="0"/>
                </a:rPr>
                <a:t> = -1   +1</a:t>
              </a: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 flipV="1">
              <a:off x="436" y="1554"/>
              <a:ext cx="603" cy="396"/>
              <a:chOff x="436" y="1679"/>
              <a:chExt cx="603" cy="396"/>
            </a:xfrm>
          </p:grpSpPr>
          <p:sp>
            <p:nvSpPr>
              <p:cNvPr id="20505" name="Rectangle 5"/>
              <p:cNvSpPr>
                <a:spLocks noChangeArrowheads="1"/>
              </p:cNvSpPr>
              <p:nvPr/>
            </p:nvSpPr>
            <p:spPr bwMode="auto">
              <a:xfrm>
                <a:off x="440" y="1679"/>
                <a:ext cx="262" cy="19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Line 6"/>
              <p:cNvSpPr>
                <a:spLocks noChangeShapeType="1"/>
              </p:cNvSpPr>
              <p:nvPr/>
            </p:nvSpPr>
            <p:spPr bwMode="auto">
              <a:xfrm flipV="1">
                <a:off x="436" y="1872"/>
                <a:ext cx="603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Rectangle 44"/>
              <p:cNvSpPr>
                <a:spLocks noChangeArrowheads="1"/>
              </p:cNvSpPr>
              <p:nvPr/>
            </p:nvSpPr>
            <p:spPr bwMode="auto">
              <a:xfrm>
                <a:off x="704" y="1880"/>
                <a:ext cx="262" cy="19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03263" y="3117999"/>
            <a:ext cx="836612" cy="3417887"/>
            <a:chOff x="1948" y="679"/>
            <a:chExt cx="804" cy="2267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948" y="679"/>
              <a:ext cx="402" cy="2267"/>
              <a:chOff x="2166" y="910"/>
              <a:chExt cx="402" cy="2604"/>
            </a:xfrm>
          </p:grpSpPr>
          <p:sp>
            <p:nvSpPr>
              <p:cNvPr id="20501" name="Rectangle 48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Rectangle 49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0" y="679"/>
              <a:ext cx="402" cy="2267"/>
              <a:chOff x="3850" y="910"/>
              <a:chExt cx="402" cy="2604"/>
            </a:xfrm>
          </p:grpSpPr>
          <p:sp>
            <p:nvSpPr>
              <p:cNvPr id="20499" name="Rectangle 51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Rectangle 52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210300" y="1844824"/>
            <a:ext cx="2724150" cy="2981325"/>
            <a:chOff x="3912" y="1215"/>
            <a:chExt cx="1716" cy="1878"/>
          </a:xfrm>
        </p:grpSpPr>
        <p:pic>
          <p:nvPicPr>
            <p:cNvPr id="20495" name="Picture 53" descr="fig_ERP_spm"/>
            <p:cNvPicPr>
              <a:picLocks noChangeAspect="1" noChangeArrowheads="1"/>
            </p:cNvPicPr>
            <p:nvPr/>
          </p:nvPicPr>
          <p:blipFill>
            <a:blip r:embed="rId4" cstate="print"/>
            <a:srcRect l="6999" t="5649" r="41570" b="61249"/>
            <a:stretch>
              <a:fillRect/>
            </a:stretch>
          </p:blipFill>
          <p:spPr bwMode="auto">
            <a:xfrm>
              <a:off x="3912" y="1642"/>
              <a:ext cx="1716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0496" name="Text Box 54"/>
            <p:cNvSpPr txBox="1">
              <a:spLocks noChangeArrowheads="1"/>
            </p:cNvSpPr>
            <p:nvPr/>
          </p:nvSpPr>
          <p:spPr bwMode="auto">
            <a:xfrm>
              <a:off x="4135" y="1215"/>
              <a:ext cx="127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2000"/>
                <a:t>SPM-t over time &amp; space</a:t>
              </a:r>
            </a:p>
          </p:txBody>
        </p:sp>
      </p:grpSp>
      <p:graphicFrame>
        <p:nvGraphicFramePr>
          <p:cNvPr id="2049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6729"/>
              </p:ext>
            </p:extLst>
          </p:nvPr>
        </p:nvGraphicFramePr>
        <p:xfrm>
          <a:off x="4103948" y="1263241"/>
          <a:ext cx="6572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9" name="Equation" r:id="rId5" imgW="291960" imgH="228600" progId="Equation.3">
                  <p:embed/>
                </p:oleObj>
              </mc:Choice>
              <mc:Fallback>
                <p:oleObj name="Equation" r:id="rId5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948" y="1263241"/>
                        <a:ext cx="65722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10165"/>
              </p:ext>
            </p:extLst>
          </p:nvPr>
        </p:nvGraphicFramePr>
        <p:xfrm>
          <a:off x="3505200" y="2862411"/>
          <a:ext cx="9810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0" name="Equation" r:id="rId7" imgW="558720" imgH="241200" progId="Equation.3">
                  <p:embed/>
                </p:oleObj>
              </mc:Choice>
              <mc:Fallback>
                <p:oleObj name="Equation" r:id="rId7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62411"/>
                        <a:ext cx="9810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8309"/>
              </p:ext>
            </p:extLst>
          </p:nvPr>
        </p:nvGraphicFramePr>
        <p:xfrm>
          <a:off x="3022600" y="3343424"/>
          <a:ext cx="17605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1" name="Equation" r:id="rId9" imgW="1002960" imgH="241200" progId="Equation.3">
                  <p:embed/>
                </p:oleObj>
              </mc:Choice>
              <mc:Fallback>
                <p:oleObj name="Equation" r:id="rId9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43424"/>
                        <a:ext cx="176053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33188"/>
              </p:ext>
            </p:extLst>
          </p:nvPr>
        </p:nvGraphicFramePr>
        <p:xfrm>
          <a:off x="3722688" y="3776811"/>
          <a:ext cx="1047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2" name="Equation" r:id="rId11" imgW="596880" imgH="241200" progId="Equation.3">
                  <p:embed/>
                </p:oleObj>
              </mc:Choice>
              <mc:Fallback>
                <p:oleObj name="Equation" r:id="rId11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3776811"/>
                        <a:ext cx="10477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2627313" y="3830786"/>
            <a:ext cx="130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Test H</a:t>
            </a:r>
            <a:r>
              <a:rPr lang="en-GB" b="1" baseline="-25000"/>
              <a:t>0</a:t>
            </a:r>
            <a:r>
              <a:rPr lang="en-GB"/>
              <a:t>: 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6381"/>
              </p:ext>
            </p:extLst>
          </p:nvPr>
        </p:nvGraphicFramePr>
        <p:xfrm>
          <a:off x="5543425" y="5325417"/>
          <a:ext cx="34210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3" name="Equation" r:id="rId13" imgW="1726920" imgH="533160" progId="Equation.3">
                  <p:embed/>
                </p:oleObj>
              </mc:Choice>
              <mc:Fallback>
                <p:oleObj name="Equation" r:id="rId13" imgW="1726920" imgH="5331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425" y="5325417"/>
                        <a:ext cx="3421063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64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98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99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8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164171"/>
            <a:ext cx="8229600" cy="42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Model comparison: </a:t>
            </a:r>
            <a:r>
              <a:rPr lang="en-GB" i="1" dirty="0" smtClean="0"/>
              <a:t>Full vs. Reduced model?</a:t>
            </a:r>
            <a:endParaRPr lang="en-US" i="1" dirty="0" smtClean="0"/>
          </a:p>
        </p:txBody>
      </p:sp>
      <p:sp>
        <p:nvSpPr>
          <p:cNvPr id="1290244" name="Rectangle 4"/>
          <p:cNvSpPr>
            <a:spLocks noChangeArrowheads="1"/>
          </p:cNvSpPr>
          <p:nvPr/>
        </p:nvSpPr>
        <p:spPr bwMode="auto">
          <a:xfrm>
            <a:off x="992188" y="1849326"/>
            <a:ext cx="7164387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/>
              <a:t>Null Hypothesis</a:t>
            </a:r>
            <a:r>
              <a:rPr lang="en-GB" sz="2400" b="1"/>
              <a:t> H</a:t>
            </a:r>
            <a:r>
              <a:rPr lang="en-GB" sz="2400" b="1" baseline="-25000"/>
              <a:t>0</a:t>
            </a:r>
            <a:r>
              <a:rPr lang="en-GB" sz="2400"/>
              <a:t>:</a:t>
            </a:r>
            <a:r>
              <a:rPr lang="en-GB" sz="2000" b="1"/>
              <a:t> </a:t>
            </a:r>
            <a:r>
              <a:rPr lang="en-GB" sz="2000"/>
              <a:t>True model is </a:t>
            </a:r>
            <a:r>
              <a:rPr lang="en-GB" sz="2000" i="1"/>
              <a:t>X</a:t>
            </a:r>
            <a:r>
              <a:rPr lang="en-GB" sz="2000" baseline="-25000"/>
              <a:t>0 </a:t>
            </a:r>
            <a:r>
              <a:rPr lang="en-GB" sz="1600"/>
              <a:t>(reduced model)</a:t>
            </a:r>
            <a:endParaRPr lang="en-GB" sz="1600" baseline="-25000"/>
          </a:p>
        </p:txBody>
      </p:sp>
      <p:graphicFrame>
        <p:nvGraphicFramePr>
          <p:cNvPr id="1290259" name="Object 19"/>
          <p:cNvGraphicFramePr>
            <a:graphicFrameLocks noChangeAspect="1"/>
          </p:cNvGraphicFramePr>
          <p:nvPr/>
        </p:nvGraphicFramePr>
        <p:xfrm>
          <a:off x="6121400" y="3732213"/>
          <a:ext cx="2484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8" name="Equation" r:id="rId4" imgW="1066337" imgH="393529" progId="Equation.3">
                  <p:embed/>
                </p:oleObj>
              </mc:Choice>
              <mc:Fallback>
                <p:oleObj name="Equation" r:id="rId4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732213"/>
                        <a:ext cx="2484438" cy="915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60" name="Object 20"/>
          <p:cNvGraphicFramePr>
            <a:graphicFrameLocks noChangeAspect="1"/>
          </p:cNvGraphicFramePr>
          <p:nvPr/>
        </p:nvGraphicFramePr>
        <p:xfrm>
          <a:off x="6146800" y="5272088"/>
          <a:ext cx="24384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9" name="Equation" r:id="rId6" imgW="1066337" imgH="393529" progId="Equation.3">
                  <p:embed/>
                </p:oleObj>
              </mc:Choice>
              <mc:Fallback>
                <p:oleObj name="Equation" r:id="rId6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5272088"/>
                        <a:ext cx="2438400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61" name="Text Box 21"/>
          <p:cNvSpPr txBox="1">
            <a:spLocks noChangeArrowheads="1"/>
          </p:cNvSpPr>
          <p:nvPr/>
        </p:nvSpPr>
        <p:spPr bwMode="auto">
          <a:xfrm>
            <a:off x="5662613" y="2562225"/>
            <a:ext cx="3405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Test statistic:</a:t>
            </a:r>
            <a:r>
              <a:rPr lang="en-GB"/>
              <a:t> ratio of explained and unexplained variability </a:t>
            </a:r>
            <a:r>
              <a:rPr lang="en-GB" sz="1400"/>
              <a:t>(error)</a:t>
            </a:r>
            <a:endParaRPr lang="en-US" sz="1400"/>
          </a:p>
        </p:txBody>
      </p:sp>
      <p:sp>
        <p:nvSpPr>
          <p:cNvPr id="1290262" name="Text Box 22"/>
          <p:cNvSpPr txBox="1">
            <a:spLocks noChangeArrowheads="1"/>
          </p:cNvSpPr>
          <p:nvPr/>
        </p:nvSpPr>
        <p:spPr bwMode="auto">
          <a:xfrm>
            <a:off x="6383338" y="6248400"/>
            <a:ext cx="1963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latin typeface="Arial" pitchFamily="34" charset="0"/>
                <a:sym typeface="Symbol" pitchFamily="18" charset="2"/>
              </a:rPr>
              <a:t></a:t>
            </a:r>
            <a:r>
              <a:rPr lang="en-GB" sz="1400" baseline="-25000">
                <a:latin typeface="Arial" pitchFamily="34" charset="0"/>
              </a:rPr>
              <a:t>1</a:t>
            </a:r>
            <a:r>
              <a:rPr lang="en-GB" sz="1400">
                <a:latin typeface="Arial" pitchFamily="34" charset="0"/>
              </a:rPr>
              <a:t> = rank(X) – rank(X</a:t>
            </a:r>
            <a:r>
              <a:rPr lang="en-GB" sz="1400" baseline="-25000">
                <a:latin typeface="Arial" pitchFamily="34" charset="0"/>
              </a:rPr>
              <a:t>0</a:t>
            </a:r>
            <a:r>
              <a:rPr lang="en-GB" sz="1400">
                <a:latin typeface="Arial" pitchFamily="34" charset="0"/>
              </a:rPr>
              <a:t>)</a:t>
            </a:r>
          </a:p>
          <a:p>
            <a:pPr eaLnBrk="0" hangingPunct="0"/>
            <a:r>
              <a:rPr lang="en-GB" sz="1400">
                <a:latin typeface="Arial" pitchFamily="34" charset="0"/>
                <a:sym typeface="Symbol" pitchFamily="18" charset="2"/>
              </a:rPr>
              <a:t></a:t>
            </a:r>
            <a:r>
              <a:rPr lang="en-GB" sz="1400" baseline="-25000">
                <a:latin typeface="Arial" pitchFamily="34" charset="0"/>
              </a:rPr>
              <a:t>2</a:t>
            </a:r>
            <a:r>
              <a:rPr lang="en-GB" sz="1400">
                <a:latin typeface="Arial" pitchFamily="34" charset="0"/>
              </a:rPr>
              <a:t> = N – rank(X)</a:t>
            </a:r>
            <a:endParaRPr lang="en-US" sz="1400">
              <a:latin typeface="Arial" pitchFamily="34" charset="0"/>
            </a:endParaRPr>
          </a:p>
        </p:txBody>
      </p:sp>
      <p:grpSp>
        <p:nvGrpSpPr>
          <p:cNvPr id="1290263" name="Group 23"/>
          <p:cNvGrpSpPr>
            <a:grpSpLocks/>
          </p:cNvGrpSpPr>
          <p:nvPr/>
        </p:nvGrpSpPr>
        <p:grpSpPr bwMode="auto">
          <a:xfrm>
            <a:off x="1716088" y="4319588"/>
            <a:ext cx="1581150" cy="871537"/>
            <a:chOff x="1356" y="2721"/>
            <a:chExt cx="996" cy="549"/>
          </a:xfrm>
        </p:grpSpPr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1836" y="2721"/>
              <a:ext cx="4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22556" name="Line 2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57" name="Object 26"/>
            <p:cNvGraphicFramePr>
              <a:graphicFrameLocks noChangeAspect="1"/>
            </p:cNvGraphicFramePr>
            <p:nvPr/>
          </p:nvGraphicFramePr>
          <p:xfrm>
            <a:off x="1824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40" name="Equation" r:id="rId8" imgW="457002" imgH="253890" progId="Equation.3">
                    <p:embed/>
                  </p:oleObj>
                </mc:Choice>
                <mc:Fallback>
                  <p:oleObj name="Equation" r:id="rId8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90267" name="Group 27"/>
          <p:cNvGrpSpPr>
            <a:grpSpLocks/>
          </p:cNvGrpSpPr>
          <p:nvPr/>
        </p:nvGrpSpPr>
        <p:grpSpPr bwMode="auto">
          <a:xfrm>
            <a:off x="4283075" y="4267200"/>
            <a:ext cx="1733550" cy="949325"/>
            <a:chOff x="2748" y="2688"/>
            <a:chExt cx="1092" cy="598"/>
          </a:xfrm>
        </p:grpSpPr>
        <p:sp>
          <p:nvSpPr>
            <p:cNvPr id="22552" name="Rectangle 28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22553" name="Line 29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54" name="Object 30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41" name="Equation" r:id="rId10" imgW="622030" imgH="253890" progId="Equation.3">
                    <p:embed/>
                  </p:oleObj>
                </mc:Choice>
                <mc:Fallback>
                  <p:oleObj name="Equation" r:id="rId10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319088" y="6423025"/>
            <a:ext cx="18161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Full model ? </a:t>
            </a:r>
          </a:p>
        </p:txBody>
      </p:sp>
      <p:pic>
        <p:nvPicPr>
          <p:cNvPr id="22539" name="Picture 31" descr="fig_ERP_spm_regr"/>
          <p:cNvPicPr>
            <a:picLocks noChangeArrowheads="1"/>
          </p:cNvPicPr>
          <p:nvPr/>
        </p:nvPicPr>
        <p:blipFill>
          <a:blip r:embed="rId12" cstate="print"/>
          <a:srcRect l="64568" t="19666" r="9744" b="54651"/>
          <a:stretch>
            <a:fillRect/>
          </a:stretch>
        </p:blipFill>
        <p:spPr bwMode="auto">
          <a:xfrm>
            <a:off x="431800" y="2987675"/>
            <a:ext cx="12382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0276" name="Group 36"/>
          <p:cNvGrpSpPr>
            <a:grpSpLocks/>
          </p:cNvGrpSpPr>
          <p:nvPr/>
        </p:nvGrpSpPr>
        <p:grpSpPr bwMode="auto">
          <a:xfrm>
            <a:off x="441325" y="2379663"/>
            <a:ext cx="1316038" cy="4010025"/>
            <a:chOff x="278" y="1569"/>
            <a:chExt cx="829" cy="2526"/>
          </a:xfrm>
        </p:grpSpPr>
        <p:grpSp>
          <p:nvGrpSpPr>
            <p:cNvPr id="22546" name="Group 10"/>
            <p:cNvGrpSpPr>
              <a:grpSpLocks/>
            </p:cNvGrpSpPr>
            <p:nvPr/>
          </p:nvGrpSpPr>
          <p:grpSpPr bwMode="auto">
            <a:xfrm>
              <a:off x="675" y="1906"/>
              <a:ext cx="384" cy="27"/>
              <a:chOff x="383" y="1855"/>
              <a:chExt cx="646" cy="42"/>
            </a:xfrm>
          </p:grpSpPr>
          <p:sp>
            <p:nvSpPr>
              <p:cNvPr id="22550" name="Arc 11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Arc 12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7" name="Rectangle 13"/>
            <p:cNvSpPr>
              <a:spLocks noChangeArrowheads="1"/>
            </p:cNvSpPr>
            <p:nvPr/>
          </p:nvSpPr>
          <p:spPr bwMode="auto">
            <a:xfrm>
              <a:off x="705" y="1570"/>
              <a:ext cx="40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22548" name="Text Box 14"/>
            <p:cNvSpPr txBox="1">
              <a:spLocks noChangeArrowheads="1"/>
            </p:cNvSpPr>
            <p:nvPr/>
          </p:nvSpPr>
          <p:spPr bwMode="auto">
            <a:xfrm>
              <a:off x="278" y="1569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2549" name="Line 9"/>
            <p:cNvSpPr>
              <a:spLocks noChangeShapeType="1"/>
            </p:cNvSpPr>
            <p:nvPr/>
          </p:nvSpPr>
          <p:spPr bwMode="auto">
            <a:xfrm flipH="1">
              <a:off x="662" y="1647"/>
              <a:ext cx="0" cy="244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277" name="Group 37"/>
          <p:cNvGrpSpPr>
            <a:grpSpLocks/>
          </p:cNvGrpSpPr>
          <p:nvPr/>
        </p:nvGrpSpPr>
        <p:grpSpPr bwMode="auto">
          <a:xfrm>
            <a:off x="2536825" y="2501900"/>
            <a:ext cx="2697163" cy="4324350"/>
            <a:chOff x="1598" y="1536"/>
            <a:chExt cx="1699" cy="2724"/>
          </a:xfrm>
        </p:grpSpPr>
        <p:sp>
          <p:nvSpPr>
            <p:cNvPr id="22543" name="Text Box 17"/>
            <p:cNvSpPr txBox="1">
              <a:spLocks noChangeArrowheads="1"/>
            </p:cNvSpPr>
            <p:nvPr/>
          </p:nvSpPr>
          <p:spPr bwMode="auto">
            <a:xfrm>
              <a:off x="1598" y="4010"/>
              <a:ext cx="169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/>
                <a:t>Or reduced model? </a:t>
              </a:r>
            </a:p>
          </p:txBody>
        </p:sp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2315" y="1536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  <p:pic>
          <p:nvPicPr>
            <p:cNvPr id="22545" name="Picture 32" descr="fig_ERP_spm_regr"/>
            <p:cNvPicPr>
              <a:picLocks noChangeArrowheads="1"/>
            </p:cNvPicPr>
            <p:nvPr/>
          </p:nvPicPr>
          <p:blipFill>
            <a:blip r:embed="rId12" cstate="print"/>
            <a:srcRect l="64568" t="19666" r="22786" b="54651"/>
            <a:stretch>
              <a:fillRect/>
            </a:stretch>
          </p:blipFill>
          <p:spPr bwMode="auto">
            <a:xfrm>
              <a:off x="2277" y="1860"/>
              <a:ext cx="384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2" name="Rectangle 35"/>
          <p:cNvSpPr>
            <a:spLocks noGrp="1" noChangeArrowheads="1"/>
          </p:cNvSpPr>
          <p:nvPr>
            <p:ph type="title"/>
          </p:nvPr>
        </p:nvSpPr>
        <p:spPr>
          <a:xfrm>
            <a:off x="304800" y="512676"/>
            <a:ext cx="8229600" cy="792162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Extra-sum-of-squares &amp; </a:t>
            </a:r>
            <a:r>
              <a:rPr lang="en-GB" i="1" dirty="0" smtClean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-test</a:t>
            </a:r>
          </a:p>
        </p:txBody>
      </p:sp>
    </p:spTree>
    <p:extLst>
      <p:ext uri="{BB962C8B-B14F-4D97-AF65-F5344CB8AC3E}">
        <p14:creationId xmlns:p14="http://schemas.microsoft.com/office/powerpoint/2010/main" val="2883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4" grpId="0" animBg="1"/>
      <p:bldP spid="1290261" grpId="0"/>
      <p:bldP spid="12902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/>
          <p:cNvSpPr>
            <a:spLocks noGrp="1" noChangeArrowheads="1"/>
          </p:cNvSpPr>
          <p:nvPr>
            <p:ph type="title"/>
          </p:nvPr>
        </p:nvSpPr>
        <p:spPr>
          <a:xfrm>
            <a:off x="304800" y="548680"/>
            <a:ext cx="8229600" cy="792162"/>
          </a:xfrm>
        </p:spPr>
        <p:txBody>
          <a:bodyPr/>
          <a:lstStyle/>
          <a:p>
            <a:pPr eaLnBrk="1" hangingPunct="1"/>
            <a:r>
              <a:rPr lang="en-GB" i="1" dirty="0" smtClean="0"/>
              <a:t>F</a:t>
            </a:r>
            <a:r>
              <a:rPr lang="en-GB" dirty="0" smtClean="0"/>
              <a:t>-test</a:t>
            </a:r>
            <a:r>
              <a:rPr lang="en-GB" b="1" dirty="0" smtClean="0"/>
              <a:t> </a:t>
            </a:r>
            <a:r>
              <a:rPr lang="en-GB" dirty="0" smtClean="0"/>
              <a:t>&amp; multidimensional contrasts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7508"/>
            <a:ext cx="6764337" cy="39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Tests multiple linear hypotheses:</a:t>
            </a:r>
            <a:endParaRPr lang="en-US" dirty="0" smtClean="0"/>
          </a:p>
        </p:txBody>
      </p:sp>
      <p:sp>
        <p:nvSpPr>
          <p:cNvPr id="23556" name="Rectangle 22"/>
          <p:cNvSpPr>
            <a:spLocks noChangeArrowheads="1"/>
          </p:cNvSpPr>
          <p:nvPr/>
        </p:nvSpPr>
        <p:spPr bwMode="auto">
          <a:xfrm>
            <a:off x="152400" y="1749425"/>
            <a:ext cx="3159125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</a:rPr>
              <a:t>H</a:t>
            </a:r>
            <a:r>
              <a:rPr lang="en-GB" sz="2400" b="1" baseline="-25000">
                <a:latin typeface="Times New Roman" pitchFamily="18" charset="0"/>
              </a:rPr>
              <a:t>0</a:t>
            </a:r>
            <a:r>
              <a:rPr lang="en-GB" sz="2400" b="1">
                <a:latin typeface="Times New Roman" pitchFamily="18" charset="0"/>
              </a:rPr>
              <a:t>: </a:t>
            </a:r>
            <a:r>
              <a:rPr lang="en-GB" sz="2400"/>
              <a:t>True model is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en-GB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23557" name="Text Box 38"/>
          <p:cNvSpPr txBox="1">
            <a:spLocks noChangeArrowheads="1"/>
          </p:cNvSpPr>
          <p:nvPr/>
        </p:nvSpPr>
        <p:spPr bwMode="auto">
          <a:xfrm>
            <a:off x="320675" y="6288088"/>
            <a:ext cx="3186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Full or reduced model? </a:t>
            </a:r>
          </a:p>
        </p:txBody>
      </p:sp>
      <p:pic>
        <p:nvPicPr>
          <p:cNvPr id="23558" name="Picture 39" descr="fig_ERP_spm_regr"/>
          <p:cNvPicPr>
            <a:picLocks noChangeArrowheads="1"/>
          </p:cNvPicPr>
          <p:nvPr/>
        </p:nvPicPr>
        <p:blipFill>
          <a:blip r:embed="rId3" cstate="print"/>
          <a:srcRect l="64568" t="19666" r="9744" b="54651"/>
          <a:stretch>
            <a:fillRect/>
          </a:stretch>
        </p:blipFill>
        <p:spPr bwMode="auto">
          <a:xfrm>
            <a:off x="250825" y="2908300"/>
            <a:ext cx="12382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Group 41"/>
          <p:cNvGrpSpPr>
            <a:grpSpLocks/>
          </p:cNvGrpSpPr>
          <p:nvPr/>
        </p:nvGrpSpPr>
        <p:grpSpPr bwMode="auto">
          <a:xfrm>
            <a:off x="890588" y="2835275"/>
            <a:ext cx="609600" cy="42863"/>
            <a:chOff x="383" y="1855"/>
            <a:chExt cx="646" cy="42"/>
          </a:xfrm>
        </p:grpSpPr>
        <p:sp>
          <p:nvSpPr>
            <p:cNvPr id="23578" name="Arc 42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rc 43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Rectangle 44"/>
          <p:cNvSpPr>
            <a:spLocks noChangeArrowheads="1"/>
          </p:cNvSpPr>
          <p:nvPr/>
        </p:nvSpPr>
        <p:spPr bwMode="auto">
          <a:xfrm>
            <a:off x="938213" y="2301875"/>
            <a:ext cx="1279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3-4</a:t>
            </a:r>
            <a:r>
              <a:rPr lang="en-GB" sz="2400" b="1">
                <a:latin typeface="Times New Roman" pitchFamily="18" charset="0"/>
              </a:rPr>
              <a:t>) </a:t>
            </a:r>
          </a:p>
        </p:txBody>
      </p:sp>
      <p:sp>
        <p:nvSpPr>
          <p:cNvPr id="23561" name="Text Box 45"/>
          <p:cNvSpPr txBox="1">
            <a:spLocks noChangeArrowheads="1"/>
          </p:cNvSpPr>
          <p:nvPr/>
        </p:nvSpPr>
        <p:spPr bwMode="auto">
          <a:xfrm>
            <a:off x="260350" y="2300288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23562" name="Line 46"/>
          <p:cNvSpPr>
            <a:spLocks noChangeShapeType="1"/>
          </p:cNvSpPr>
          <p:nvPr/>
        </p:nvSpPr>
        <p:spPr bwMode="auto">
          <a:xfrm flipH="1">
            <a:off x="869950" y="2424113"/>
            <a:ext cx="0" cy="388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49"/>
          <p:cNvSpPr txBox="1">
            <a:spLocks noChangeArrowheads="1"/>
          </p:cNvSpPr>
          <p:nvPr/>
        </p:nvSpPr>
        <p:spPr bwMode="auto">
          <a:xfrm>
            <a:off x="2547938" y="240665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pic>
        <p:nvPicPr>
          <p:cNvPr id="23564" name="Picture 50" descr="fig_ERP_spm_regr"/>
          <p:cNvPicPr>
            <a:picLocks noChangeArrowheads="1"/>
          </p:cNvPicPr>
          <p:nvPr/>
        </p:nvPicPr>
        <p:blipFill>
          <a:blip r:embed="rId3" cstate="print"/>
          <a:srcRect l="64568" t="19666" r="22786" b="54651"/>
          <a:stretch>
            <a:fillRect/>
          </a:stretch>
        </p:blipFill>
        <p:spPr bwMode="auto">
          <a:xfrm>
            <a:off x="2487613" y="2921000"/>
            <a:ext cx="6096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1318" name="Group 54"/>
          <p:cNvGrpSpPr>
            <a:grpSpLocks/>
          </p:cNvGrpSpPr>
          <p:nvPr/>
        </p:nvGrpSpPr>
        <p:grpSpPr bwMode="auto">
          <a:xfrm>
            <a:off x="3603625" y="1758950"/>
            <a:ext cx="2112963" cy="4527550"/>
            <a:chOff x="2465" y="1108"/>
            <a:chExt cx="1331" cy="2852"/>
          </a:xfrm>
        </p:grpSpPr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2944" y="1454"/>
              <a:ext cx="53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GB" sz="1600" b="1">
                  <a:latin typeface="Times New Roman" pitchFamily="18" charset="0"/>
                </a:rPr>
                <a:t>0 0 </a:t>
              </a:r>
              <a:r>
                <a:rPr lang="en-GB" sz="16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r>
                <a:rPr lang="en-GB" sz="1600" b="1">
                  <a:latin typeface="Times New Roman" pitchFamily="18" charset="0"/>
                </a:rPr>
                <a:t> 0  </a:t>
              </a:r>
            </a:p>
            <a:p>
              <a:pPr eaLnBrk="0" hangingPunct="0"/>
              <a:r>
                <a:rPr lang="en-GB" sz="1600" b="1">
                  <a:latin typeface="Times New Roman" pitchFamily="18" charset="0"/>
                </a:rPr>
                <a:t>0 0 0 </a:t>
              </a:r>
              <a:r>
                <a:rPr lang="en-GB" sz="16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r>
                <a:rPr lang="en-GB" sz="1600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2605" y="1495"/>
              <a:ext cx="42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1" i="1">
                  <a:latin typeface="Times New Roman" pitchFamily="18" charset="0"/>
                </a:rPr>
                <a:t>c</a:t>
              </a:r>
              <a:r>
                <a:rPr lang="en-GB" sz="2000" b="1" i="1" baseline="30000">
                  <a:latin typeface="Times New Roman" pitchFamily="18" charset="0"/>
                </a:rPr>
                <a:t>T</a:t>
              </a:r>
              <a:r>
                <a:rPr lang="en-GB" sz="2000" b="1">
                  <a:latin typeface="Times New Roman" pitchFamily="18" charset="0"/>
                </a:rPr>
                <a:t>  =</a:t>
              </a:r>
            </a:p>
          </p:txBody>
        </p:sp>
        <p:sp>
          <p:nvSpPr>
            <p:cNvPr id="23575" name="Rectangle 11"/>
            <p:cNvSpPr>
              <a:spLocks noChangeArrowheads="1"/>
            </p:cNvSpPr>
            <p:nvPr/>
          </p:nvSpPr>
          <p:spPr bwMode="auto">
            <a:xfrm>
              <a:off x="2465" y="1108"/>
              <a:ext cx="1331" cy="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H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r>
                <a:rPr lang="en-GB" sz="2400" b="1">
                  <a:latin typeface="Times New Roman" pitchFamily="18" charset="0"/>
                </a:rPr>
                <a:t>: 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 baseline="-25000">
                  <a:latin typeface="Times New Roman" pitchFamily="18" charset="0"/>
                </a:rPr>
                <a:t>3</a:t>
              </a:r>
              <a:r>
                <a:rPr lang="en-GB" sz="2400" i="1">
                  <a:latin typeface="Times New Roman" pitchFamily="18" charset="0"/>
                </a:rPr>
                <a:t> = 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 baseline="-25000">
                  <a:latin typeface="Times New Roman" pitchFamily="18" charset="0"/>
                </a:rPr>
                <a:t>4</a:t>
              </a:r>
              <a:r>
                <a:rPr lang="en-GB" sz="2400" i="1">
                  <a:latin typeface="Times New Roman" pitchFamily="18" charset="0"/>
                </a:rPr>
                <a:t> = 0</a:t>
              </a:r>
            </a:p>
          </p:txBody>
        </p:sp>
        <p:pic>
          <p:nvPicPr>
            <p:cNvPr id="23576" name="Picture 51" descr="fig_ERP_spm_regr"/>
            <p:cNvPicPr>
              <a:picLocks noChangeArrowheads="1"/>
            </p:cNvPicPr>
            <p:nvPr/>
          </p:nvPicPr>
          <p:blipFill>
            <a:blip r:embed="rId3" cstate="print"/>
            <a:srcRect l="64568" t="19666" r="9744" b="54651"/>
            <a:stretch>
              <a:fillRect/>
            </a:stretch>
          </p:blipFill>
          <p:spPr bwMode="auto">
            <a:xfrm>
              <a:off x="2791" y="1843"/>
              <a:ext cx="780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Line 6"/>
            <p:cNvSpPr>
              <a:spLocks noChangeShapeType="1"/>
            </p:cNvSpPr>
            <p:nvPr/>
          </p:nvSpPr>
          <p:spPr bwMode="auto">
            <a:xfrm flipH="1" flipV="1">
              <a:off x="3183" y="1455"/>
              <a:ext cx="10" cy="250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1319" name="Group 55"/>
          <p:cNvGrpSpPr>
            <a:grpSpLocks/>
          </p:cNvGrpSpPr>
          <p:nvPr/>
        </p:nvGrpSpPr>
        <p:grpSpPr bwMode="auto">
          <a:xfrm>
            <a:off x="6191250" y="1755775"/>
            <a:ext cx="2752725" cy="4357688"/>
            <a:chOff x="3900" y="1106"/>
            <a:chExt cx="1734" cy="2745"/>
          </a:xfrm>
        </p:grpSpPr>
        <p:sp>
          <p:nvSpPr>
            <p:cNvPr id="23567" name="Rectangle 25"/>
            <p:cNvSpPr>
              <a:spLocks noChangeArrowheads="1"/>
            </p:cNvSpPr>
            <p:nvPr/>
          </p:nvSpPr>
          <p:spPr bwMode="auto">
            <a:xfrm>
              <a:off x="3900" y="1106"/>
              <a:ext cx="1734" cy="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2400" b="1"/>
                <a:t>test </a:t>
              </a:r>
              <a:r>
                <a:rPr lang="en-GB" sz="2400" b="1">
                  <a:latin typeface="Times New Roman" pitchFamily="18" charset="0"/>
                </a:rPr>
                <a:t>H</a:t>
              </a:r>
              <a:r>
                <a:rPr lang="en-GB" sz="2400" b="1" baseline="-25000">
                  <a:latin typeface="Times New Roman" pitchFamily="18" charset="0"/>
                </a:rPr>
                <a:t>0 </a:t>
              </a:r>
              <a:r>
                <a:rPr lang="en-GB" sz="2400" b="1">
                  <a:latin typeface="Times New Roman" pitchFamily="18" charset="0"/>
                </a:rPr>
                <a:t>:  </a:t>
              </a:r>
              <a:r>
                <a:rPr lang="en-GB" sz="2400" i="1">
                  <a:latin typeface="Times New Roman" pitchFamily="18" charset="0"/>
                </a:rPr>
                <a:t>c</a:t>
              </a:r>
              <a:r>
                <a:rPr lang="en-GB" sz="2400" i="1" baseline="30000">
                  <a:latin typeface="Times New Roman" pitchFamily="18" charset="0"/>
                </a:rPr>
                <a:t>T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23568" name="Group 52"/>
            <p:cNvGrpSpPr>
              <a:grpSpLocks/>
            </p:cNvGrpSpPr>
            <p:nvPr/>
          </p:nvGrpSpPr>
          <p:grpSpPr bwMode="auto">
            <a:xfrm>
              <a:off x="4396" y="1730"/>
              <a:ext cx="741" cy="554"/>
              <a:chOff x="4554" y="1545"/>
              <a:chExt cx="399" cy="304"/>
            </a:xfrm>
          </p:grpSpPr>
          <p:sp>
            <p:nvSpPr>
              <p:cNvPr id="23570" name="Rectangle 27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393" cy="303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Rectangle 28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Rectangle 29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569" name="Picture 53" descr="fig_ERP_spm_regr"/>
            <p:cNvPicPr>
              <a:picLocks noChangeAspect="1" noChangeArrowheads="1"/>
            </p:cNvPicPr>
            <p:nvPr/>
          </p:nvPicPr>
          <p:blipFill>
            <a:blip r:embed="rId3" cstate="print"/>
            <a:srcRect l="7422" t="5946" r="42090" b="61423"/>
            <a:stretch>
              <a:fillRect/>
            </a:stretch>
          </p:blipFill>
          <p:spPr bwMode="auto">
            <a:xfrm>
              <a:off x="3915" y="2405"/>
              <a:ext cx="1703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701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83589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2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83154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3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43969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7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2067477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228600" y="47244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381000" y="48768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533400" y="50292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143000" y="53340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295400" y="54864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447800" y="56388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gflandin\My Documents\spm5\man\multimodal\figures\figure_32_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20502" r="38569" b="19996"/>
          <a:stretch/>
        </p:blipFill>
        <p:spPr bwMode="auto">
          <a:xfrm>
            <a:off x="990600" y="838200"/>
            <a:ext cx="1295400" cy="15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008027" y="52578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160427" y="54102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312827" y="55626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8157471" y="5109747"/>
            <a:ext cx="757929" cy="5591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0" y="4724400"/>
            <a:ext cx="540360" cy="144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3" y="5181600"/>
            <a:ext cx="567697" cy="49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67"/>
          <p:cNvGrpSpPr>
            <a:grpSpLocks/>
          </p:cNvGrpSpPr>
          <p:nvPr/>
        </p:nvGrpSpPr>
        <p:grpSpPr bwMode="auto">
          <a:xfrm>
            <a:off x="6264188" y="4689140"/>
            <a:ext cx="2739729" cy="1905000"/>
            <a:chOff x="3895" y="1474"/>
            <a:chExt cx="1607" cy="1087"/>
          </a:xfrm>
        </p:grpSpPr>
        <p:pic>
          <p:nvPicPr>
            <p:cNvPr id="34" name="Picture 63" descr="fig_ERP_spm"/>
            <p:cNvPicPr>
              <a:picLocks noChangeAspect="1" noChangeArrowheads="1"/>
            </p:cNvPicPr>
            <p:nvPr/>
          </p:nvPicPr>
          <p:blipFill>
            <a:blip r:embed="rId20"/>
            <a:srcRect l="36641" t="5649" r="41570" b="84291"/>
            <a:stretch>
              <a:fillRect/>
            </a:stretch>
          </p:blipFill>
          <p:spPr bwMode="auto">
            <a:xfrm>
              <a:off x="4775" y="1474"/>
              <a:ext cx="727" cy="4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5" name="Picture 65" descr="fig_ERP_spm"/>
            <p:cNvPicPr>
              <a:picLocks noChangeAspect="1" noChangeArrowheads="1"/>
            </p:cNvPicPr>
            <p:nvPr/>
          </p:nvPicPr>
          <p:blipFill>
            <a:blip r:embed="rId20"/>
            <a:srcRect l="6999" t="23877" r="44656" b="61249"/>
            <a:stretch>
              <a:fillRect/>
            </a:stretch>
          </p:blipFill>
          <p:spPr bwMode="auto">
            <a:xfrm>
              <a:off x="3895" y="1909"/>
              <a:ext cx="1607" cy="65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6" name="Picture 66" descr="fig_ERP_spm"/>
            <p:cNvPicPr>
              <a:picLocks noChangeAspect="1" noChangeArrowheads="1"/>
            </p:cNvPicPr>
            <p:nvPr/>
          </p:nvPicPr>
          <p:blipFill>
            <a:blip r:embed="rId20"/>
            <a:srcRect l="6999" t="5649" r="66656" b="84291"/>
            <a:stretch>
              <a:fillRect/>
            </a:stretch>
          </p:blipFill>
          <p:spPr bwMode="auto">
            <a:xfrm>
              <a:off x="3895" y="1474"/>
              <a:ext cx="879" cy="4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3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233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844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328431"/>
          </a:xfrm>
        </p:spPr>
        <p:txBody>
          <a:bodyPr/>
          <a:lstStyle/>
          <a:p>
            <a:pPr eaLnBrk="1" hangingPunct="1"/>
            <a:r>
              <a:rPr lang="en-GB" dirty="0" smtClean="0"/>
              <a:t>Mass-</a:t>
            </a:r>
            <a:r>
              <a:rPr lang="en-GB" dirty="0" err="1" smtClean="0"/>
              <a:t>univariate</a:t>
            </a:r>
            <a:r>
              <a:rPr lang="en-GB" dirty="0" smtClean="0"/>
              <a:t> GLM:</a:t>
            </a:r>
          </a:p>
          <a:p>
            <a:pPr eaLnBrk="1" hangingPunct="1"/>
            <a:endParaRPr lang="en-GB" sz="1400" dirty="0" smtClean="0"/>
          </a:p>
          <a:p>
            <a:pPr lvl="1" eaLnBrk="1" hangingPunct="1"/>
            <a:r>
              <a:rPr lang="en-GB" dirty="0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z="1400" dirty="0" smtClean="0"/>
          </a:p>
          <a:p>
            <a:pPr lvl="1" eaLnBrk="1" hangingPunct="1"/>
            <a:r>
              <a:rPr lang="en-GB" dirty="0" smtClean="0"/>
              <a:t>GLM is a very general approach</a:t>
            </a:r>
            <a:br>
              <a:rPr lang="en-GB" dirty="0" smtClean="0"/>
            </a:br>
            <a:r>
              <a:rPr lang="en-GB" dirty="0" smtClean="0"/>
              <a:t>(one-sample, two-sample, paired </a:t>
            </a:r>
            <a:r>
              <a:rPr lang="en-GB" i="1" dirty="0" smtClean="0"/>
              <a:t>t</a:t>
            </a:r>
            <a:r>
              <a:rPr lang="en-GB" dirty="0" smtClean="0"/>
              <a:t>-tests, ANCOVAs, …)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Hypothesis testing framework</a:t>
            </a:r>
          </a:p>
          <a:p>
            <a:pPr eaLnBrk="1" hangingPunct="1"/>
            <a:endParaRPr lang="en-GB" sz="1400" dirty="0" smtClean="0"/>
          </a:p>
          <a:p>
            <a:pPr lvl="1" eaLnBrk="1" hangingPunct="1"/>
            <a:r>
              <a:rPr lang="en-GB" dirty="0" smtClean="0"/>
              <a:t>Contrasts</a:t>
            </a:r>
          </a:p>
          <a:p>
            <a:pPr eaLnBrk="1" hangingPunct="1"/>
            <a:endParaRPr lang="en-GB" sz="1400" dirty="0" smtClean="0"/>
          </a:p>
          <a:p>
            <a:pPr lvl="1" eaLnBrk="1" hangingPunct="1"/>
            <a:r>
              <a:rPr lang="en-GB" i="1" dirty="0" smtClean="0"/>
              <a:t>t</a:t>
            </a:r>
            <a:r>
              <a:rPr lang="en-GB" dirty="0" smtClean="0"/>
              <a:t>-tests</a:t>
            </a:r>
          </a:p>
          <a:p>
            <a:pPr eaLnBrk="1" hangingPunct="1"/>
            <a:endParaRPr lang="en-GB" sz="1400" dirty="0" smtClean="0"/>
          </a:p>
          <a:p>
            <a:pPr lvl="1" eaLnBrk="1" hangingPunct="1"/>
            <a:r>
              <a:rPr lang="en-GB" dirty="0" smtClean="0"/>
              <a:t>F-tests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0173811"/>
              </p:ext>
            </p:extLst>
          </p:nvPr>
        </p:nvGraphicFramePr>
        <p:xfrm>
          <a:off x="5292080" y="2276872"/>
          <a:ext cx="324036" cy="48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4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76872"/>
                        <a:ext cx="324036" cy="485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6627" r="16793" b="10021"/>
          <a:stretch/>
        </p:blipFill>
        <p:spPr>
          <a:xfrm>
            <a:off x="6948488" y="3862825"/>
            <a:ext cx="1940047" cy="1926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6982" r="15659" b="9748"/>
          <a:stretch/>
        </p:blipFill>
        <p:spPr>
          <a:xfrm>
            <a:off x="3815916" y="3862825"/>
            <a:ext cx="1995252" cy="19247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6240" r="16491" b="10081"/>
          <a:stretch/>
        </p:blipFill>
        <p:spPr>
          <a:xfrm>
            <a:off x="647694" y="3853386"/>
            <a:ext cx="1955819" cy="19341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13184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5004048" y="3811190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811190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2015716" y="3853386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70630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6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944591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1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8" y="3782535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6048164" y="4849335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505364" y="4815581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941485" y="3172935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5508353" y="3724712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952371" y="1953735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5519239" y="235880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62085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1419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57840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16527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57840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14527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43421" y="5839934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584466" y="5839934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591021" y="3776844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-121032" y="459448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537644" y="5237538"/>
            <a:ext cx="18389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3D M/EEG source</a:t>
            </a:r>
            <a:br>
              <a:rPr lang="en-GB" sz="1600" dirty="0" smtClean="0"/>
            </a:br>
            <a:r>
              <a:rPr lang="en-GB" sz="1600" dirty="0" smtClean="0"/>
              <a:t>reconstruction,</a:t>
            </a:r>
            <a:br>
              <a:rPr lang="en-GB" sz="1600" dirty="0" smtClean="0"/>
            </a:br>
            <a:r>
              <a:rPr lang="en-GB" sz="1600" dirty="0" smtClean="0"/>
              <a:t>fMRI, VBM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67856" y="6205284"/>
            <a:ext cx="1919115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0970" y="5511225"/>
            <a:ext cx="111921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0" y="1401470"/>
            <a:ext cx="2362200" cy="149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81620" y="3306470"/>
            <a:ext cx="89159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1D 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848220" y="2925470"/>
            <a:ext cx="20409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571027" y="2891716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27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92207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08122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5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6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7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19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592138" y="4086225"/>
            <a:ext cx="20701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stimulus"/>
          <p:cNvPicPr>
            <a:picLocks noChangeAspect="1" noChangeArrowheads="1"/>
          </p:cNvPicPr>
          <p:nvPr/>
        </p:nvPicPr>
        <p:blipFill>
          <a:blip r:embed="rId3"/>
          <a:srcRect l="13049" t="34821" r="10820" b="48148"/>
          <a:stretch>
            <a:fillRect/>
          </a:stretch>
        </p:blipFill>
        <p:spPr bwMode="auto">
          <a:xfrm>
            <a:off x="4668838" y="4149725"/>
            <a:ext cx="1847850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3005138" y="3897313"/>
            <a:ext cx="1881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1976438" y="2039938"/>
            <a:ext cx="5143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Form statistic using estimates of effects and error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1976438" y="1147763"/>
            <a:ext cx="513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Make inferences about effects of interest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2" name="Rectangle 27"/>
          <p:cNvSpPr>
            <a:spLocks noChangeArrowheads="1"/>
          </p:cNvSpPr>
          <p:nvPr/>
        </p:nvSpPr>
        <p:spPr bwMode="auto">
          <a:xfrm>
            <a:off x="617538" y="133508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Why?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617538" y="234473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How?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467" name="AutoShape 31"/>
          <p:cNvCxnSpPr>
            <a:cxnSpLocks noChangeShapeType="1"/>
          </p:cNvCxnSpPr>
          <p:nvPr/>
        </p:nvCxnSpPr>
        <p:spPr bwMode="auto">
          <a:xfrm>
            <a:off x="2962275" y="5943600"/>
            <a:ext cx="460375" cy="0"/>
          </a:xfrm>
          <a:prstGeom prst="straightConnector1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cxnSp>
        <p:nvCxnSpPr>
          <p:cNvPr id="19468" name="AutoShape 32"/>
          <p:cNvCxnSpPr>
            <a:cxnSpLocks noChangeShapeType="1"/>
            <a:stCxn id="19459" idx="2"/>
          </p:cNvCxnSpPr>
          <p:nvPr/>
        </p:nvCxnSpPr>
        <p:spPr bwMode="auto">
          <a:xfrm rot="16200000" flipH="1">
            <a:off x="3552031" y="5123657"/>
            <a:ext cx="790575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472" name="Rectangle 37"/>
          <p:cNvSpPr>
            <a:spLocks noChangeArrowheads="1"/>
          </p:cNvSpPr>
          <p:nvPr/>
        </p:nvSpPr>
        <p:spPr bwMode="auto">
          <a:xfrm>
            <a:off x="323850" y="430213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3" name="Line 38"/>
          <p:cNvSpPr>
            <a:spLocks noChangeShapeType="1"/>
          </p:cNvSpPr>
          <p:nvPr/>
        </p:nvSpPr>
        <p:spPr bwMode="auto">
          <a:xfrm flipV="1">
            <a:off x="6604000" y="5853113"/>
            <a:ext cx="690563" cy="5143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>
            <a:off x="6604000" y="5319713"/>
            <a:ext cx="690563" cy="533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5" name="Line 40"/>
          <p:cNvSpPr>
            <a:spLocks noChangeShapeType="1"/>
          </p:cNvSpPr>
          <p:nvPr/>
        </p:nvSpPr>
        <p:spPr bwMode="auto">
          <a:xfrm flipV="1">
            <a:off x="4429125" y="5368925"/>
            <a:ext cx="701675" cy="509588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6" name="Line 41"/>
          <p:cNvSpPr>
            <a:spLocks noChangeShapeType="1"/>
          </p:cNvSpPr>
          <p:nvPr/>
        </p:nvSpPr>
        <p:spPr bwMode="auto">
          <a:xfrm>
            <a:off x="4473575" y="5853113"/>
            <a:ext cx="654050" cy="4889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5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ERP example</a:t>
            </a:r>
          </a:p>
        </p:txBody>
      </p:sp>
      <p:sp>
        <p:nvSpPr>
          <p:cNvPr id="89498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2123972"/>
            <a:ext cx="4429125" cy="202510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Random presentation of </a:t>
            </a:r>
            <a:r>
              <a:rPr lang="ja-JP" altLang="en-GB" dirty="0" smtClean="0">
                <a:latin typeface="Arial" pitchFamily="34" charset="0"/>
              </a:rPr>
              <a:t>‘</a:t>
            </a:r>
            <a:r>
              <a:rPr lang="en-GB" altLang="ja-JP" i="1" dirty="0" smtClean="0"/>
              <a:t>faces</a:t>
            </a:r>
            <a:r>
              <a:rPr lang="ja-JP" altLang="en-GB" dirty="0" smtClean="0">
                <a:latin typeface="Arial" pitchFamily="34" charset="0"/>
              </a:rPr>
              <a:t>’</a:t>
            </a:r>
            <a:r>
              <a:rPr lang="en-GB" altLang="ja-JP" dirty="0" smtClean="0"/>
              <a:t> and </a:t>
            </a:r>
            <a:r>
              <a:rPr lang="ja-JP" altLang="en-GB" dirty="0" smtClean="0">
                <a:latin typeface="Arial" pitchFamily="34" charset="0"/>
              </a:rPr>
              <a:t>‘</a:t>
            </a:r>
            <a:r>
              <a:rPr lang="en-GB" altLang="ja-JP" i="1" dirty="0" smtClean="0"/>
              <a:t>scrambled faces</a:t>
            </a:r>
            <a:r>
              <a:rPr lang="ja-JP" altLang="en-GB" dirty="0" smtClean="0">
                <a:latin typeface="Arial" pitchFamily="34" charset="0"/>
              </a:rPr>
              <a:t>’</a:t>
            </a:r>
            <a:endParaRPr lang="en-GB" altLang="ja-JP" dirty="0" smtClean="0"/>
          </a:p>
          <a:p>
            <a:pPr eaLnBrk="1" hangingPunct="1">
              <a:defRPr/>
            </a:pPr>
            <a:r>
              <a:rPr lang="en-GB" dirty="0" smtClean="0"/>
              <a:t>70 trials of each type</a:t>
            </a:r>
          </a:p>
          <a:p>
            <a:pPr eaLnBrk="1" hangingPunct="1">
              <a:defRPr/>
            </a:pPr>
            <a:r>
              <a:rPr lang="en-GB" dirty="0" smtClean="0"/>
              <a:t>128 EEG channels</a:t>
            </a:r>
          </a:p>
        </p:txBody>
      </p:sp>
      <p:grpSp>
        <p:nvGrpSpPr>
          <p:cNvPr id="7172" name="Group 7"/>
          <p:cNvGrpSpPr>
            <a:grpSpLocks noChangeAspect="1"/>
          </p:cNvGrpSpPr>
          <p:nvPr/>
        </p:nvGrpSpPr>
        <p:grpSpPr bwMode="auto">
          <a:xfrm>
            <a:off x="4810125" y="1282700"/>
            <a:ext cx="4111625" cy="3130550"/>
            <a:chOff x="2591" y="1535"/>
            <a:chExt cx="2881" cy="2353"/>
          </a:xfrm>
        </p:grpSpPr>
        <p:pic>
          <p:nvPicPr>
            <p:cNvPr id="8949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1" y="1535"/>
              <a:ext cx="2881" cy="2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4980" name="Rectangle 4"/>
            <p:cNvSpPr>
              <a:spLocks noChangeAspect="1" noChangeArrowheads="1"/>
            </p:cNvSpPr>
            <p:nvPr/>
          </p:nvSpPr>
          <p:spPr bwMode="auto">
            <a:xfrm>
              <a:off x="3924" y="3149"/>
              <a:ext cx="455" cy="7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800">
                <a:latin typeface="Verdana" charset="0"/>
                <a:ea typeface="ＭＳ Ｐゴシック" charset="0"/>
              </a:endParaRPr>
            </a:p>
          </p:txBody>
        </p:sp>
        <p:sp>
          <p:nvSpPr>
            <p:cNvPr id="894981" name="Rectangle 5"/>
            <p:cNvSpPr>
              <a:spLocks noChangeAspect="1" noChangeArrowheads="1"/>
            </p:cNvSpPr>
            <p:nvPr/>
          </p:nvSpPr>
          <p:spPr bwMode="auto">
            <a:xfrm>
              <a:off x="4236" y="3480"/>
              <a:ext cx="534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800">
                <a:latin typeface="Verdana" charset="0"/>
                <a:ea typeface="ＭＳ Ｐゴシック" charset="0"/>
              </a:endParaRPr>
            </a:p>
          </p:txBody>
        </p:sp>
        <p:sp>
          <p:nvSpPr>
            <p:cNvPr id="894982" name="Rectangle 6"/>
            <p:cNvSpPr>
              <a:spLocks noChangeAspect="1" noChangeArrowheads="1"/>
            </p:cNvSpPr>
            <p:nvPr/>
          </p:nvSpPr>
          <p:spPr bwMode="auto">
            <a:xfrm>
              <a:off x="3762" y="3690"/>
              <a:ext cx="160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800"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508000" y="5080000"/>
            <a:ext cx="8178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sz="2800" i="1" u="sng" smtClean="0"/>
              <a:t>Question:</a:t>
            </a:r>
          </a:p>
          <a:p>
            <a:pPr algn="ctr" eaLnBrk="1" hangingPunct="1">
              <a:defRPr/>
            </a:pPr>
            <a:r>
              <a:rPr lang="en-GB" sz="2800" smtClean="0"/>
              <a:t>is there a difference between the ERP of </a:t>
            </a:r>
            <a:r>
              <a:rPr lang="ja-JP" altLang="en-GB" sz="2800" smtClean="0">
                <a:latin typeface="Arial" pitchFamily="34" charset="0"/>
              </a:rPr>
              <a:t>‘</a:t>
            </a:r>
            <a:r>
              <a:rPr lang="en-GB" altLang="ja-JP" sz="2800" i="1" smtClean="0"/>
              <a:t>faces</a:t>
            </a:r>
            <a:r>
              <a:rPr lang="ja-JP" altLang="en-GB" sz="2800" smtClean="0">
                <a:latin typeface="Arial" pitchFamily="34" charset="0"/>
              </a:rPr>
              <a:t>’</a:t>
            </a:r>
            <a:r>
              <a:rPr lang="en-GB" altLang="ja-JP" sz="2800" smtClean="0"/>
              <a:t> and </a:t>
            </a:r>
            <a:r>
              <a:rPr lang="ja-JP" altLang="en-GB" sz="2800" smtClean="0">
                <a:latin typeface="Arial" pitchFamily="34" charset="0"/>
              </a:rPr>
              <a:t>‘</a:t>
            </a:r>
            <a:r>
              <a:rPr lang="en-GB" altLang="ja-JP" sz="2800" i="1" smtClean="0"/>
              <a:t>scrambled faces</a:t>
            </a:r>
            <a:r>
              <a:rPr lang="ja-JP" altLang="en-GB" sz="2800" smtClean="0">
                <a:latin typeface="Arial" pitchFamily="34" charset="0"/>
              </a:rPr>
              <a:t>’</a:t>
            </a:r>
            <a:r>
              <a:rPr lang="en-GB" altLang="ja-JP" sz="2800" smtClean="0"/>
              <a:t>?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24012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278" name="Picture 22" descr="fig_ERP_N17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041400"/>
            <a:ext cx="29527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8279" name="Picture 23" descr="fig_ERP_N170_b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046163"/>
            <a:ext cx="2952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-63462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ERP example: channel B9</a:t>
            </a:r>
          </a:p>
        </p:txBody>
      </p:sp>
      <p:pic>
        <p:nvPicPr>
          <p:cNvPr id="1248259" name="Picture 3" descr="fig_ERP_si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2855"/>
            <a:ext cx="37274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8270" name="Text Box 14"/>
          <p:cNvSpPr txBox="1">
            <a:spLocks noChangeArrowheads="1"/>
          </p:cNvSpPr>
          <p:nvPr/>
        </p:nvSpPr>
        <p:spPr bwMode="auto">
          <a:xfrm>
            <a:off x="4543425" y="5889625"/>
            <a:ext cx="4430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latin typeface="Verdana" charset="0"/>
                <a:ea typeface="ＭＳ Ｐゴシック" charset="0"/>
              </a:rPr>
              <a:t>compares size of effect to its error standard deviation</a:t>
            </a:r>
          </a:p>
        </p:txBody>
      </p:sp>
      <p:graphicFrame>
        <p:nvGraphicFramePr>
          <p:cNvPr id="1248275" name="Object 19"/>
          <p:cNvGraphicFramePr>
            <a:graphicFrameLocks noChangeAspect="1"/>
          </p:cNvGraphicFramePr>
          <p:nvPr/>
        </p:nvGraphicFramePr>
        <p:xfrm>
          <a:off x="5689600" y="4522788"/>
          <a:ext cx="27940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Equation" r:id="rId7" imgW="1345616" imgH="634725" progId="Equation.3">
                  <p:embed/>
                </p:oleObj>
              </mc:Choice>
              <mc:Fallback>
                <p:oleObj name="Equation" r:id="rId7" imgW="1345616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522788"/>
                        <a:ext cx="2794000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21" descr="fig_ERP_AllFacesScramb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82005"/>
            <a:ext cx="37274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8266" name="Group 10"/>
          <p:cNvGrpSpPr>
            <a:grpSpLocks/>
          </p:cNvGrpSpPr>
          <p:nvPr/>
        </p:nvGrpSpPr>
        <p:grpSpPr bwMode="auto">
          <a:xfrm>
            <a:off x="2200275" y="1228725"/>
            <a:ext cx="3343275" cy="2130425"/>
            <a:chOff x="1374" y="816"/>
            <a:chExt cx="2106" cy="1342"/>
          </a:xfrm>
        </p:grpSpPr>
        <p:sp>
          <p:nvSpPr>
            <p:cNvPr id="1248264" name="Rectangle 8"/>
            <p:cNvSpPr>
              <a:spLocks noChangeArrowheads="1"/>
            </p:cNvSpPr>
            <p:nvPr/>
          </p:nvSpPr>
          <p:spPr bwMode="auto">
            <a:xfrm>
              <a:off x="1374" y="960"/>
              <a:ext cx="114" cy="11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800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248265" name="Freeform 9"/>
            <p:cNvSpPr>
              <a:spLocks/>
            </p:cNvSpPr>
            <p:nvPr/>
          </p:nvSpPr>
          <p:spPr bwMode="auto">
            <a:xfrm>
              <a:off x="1554" y="816"/>
              <a:ext cx="1926" cy="246"/>
            </a:xfrm>
            <a:custGeom>
              <a:avLst/>
              <a:gdLst>
                <a:gd name="T0" fmla="*/ 0 w 1926"/>
                <a:gd name="T1" fmla="*/ 246 h 246"/>
                <a:gd name="T2" fmla="*/ 1164 w 1926"/>
                <a:gd name="T3" fmla="*/ 18 h 246"/>
                <a:gd name="T4" fmla="*/ 1926 w 1926"/>
                <a:gd name="T5" fmla="*/ 138 h 2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6" h="246">
                  <a:moveTo>
                    <a:pt x="0" y="246"/>
                  </a:moveTo>
                  <a:cubicBezTo>
                    <a:pt x="421" y="141"/>
                    <a:pt x="843" y="36"/>
                    <a:pt x="1164" y="18"/>
                  </a:cubicBezTo>
                  <a:cubicBezTo>
                    <a:pt x="1485" y="0"/>
                    <a:pt x="1705" y="69"/>
                    <a:pt x="1926" y="138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248280" name="AutoShape 24"/>
          <p:cNvSpPr>
            <a:spLocks noChangeArrowheads="1"/>
          </p:cNvSpPr>
          <p:nvPr/>
        </p:nvSpPr>
        <p:spPr bwMode="auto">
          <a:xfrm>
            <a:off x="3984625" y="3275917"/>
            <a:ext cx="358775" cy="2438400"/>
          </a:xfrm>
          <a:prstGeom prst="curvedLeftArrow">
            <a:avLst>
              <a:gd name="adj1" fmla="val 135929"/>
              <a:gd name="adj2" fmla="val 271858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800">
              <a:latin typeface="Verdana" charset="0"/>
              <a:ea typeface="ＭＳ Ｐゴシック" charset="0"/>
            </a:endParaRPr>
          </a:p>
        </p:txBody>
      </p:sp>
      <p:sp>
        <p:nvSpPr>
          <p:cNvPr id="1248281" name="Text Box 25"/>
          <p:cNvSpPr txBox="1">
            <a:spLocks noChangeArrowheads="1"/>
          </p:cNvSpPr>
          <p:nvPr/>
        </p:nvSpPr>
        <p:spPr bwMode="auto">
          <a:xfrm>
            <a:off x="3383868" y="836712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Verdana" charset="0"/>
                <a:ea typeface="ＭＳ Ｐゴシック" charset="0"/>
              </a:rPr>
              <a:t>Focus on N170</a:t>
            </a:r>
          </a:p>
        </p:txBody>
      </p:sp>
    </p:spTree>
    <p:extLst>
      <p:ext uri="{BB962C8B-B14F-4D97-AF65-F5344CB8AC3E}">
        <p14:creationId xmlns:p14="http://schemas.microsoft.com/office/powerpoint/2010/main" val="33996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70" grpId="0"/>
      <p:bldP spid="1248280" grpId="0" animBg="1"/>
      <p:bldP spid="12482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Data </a:t>
            </a:r>
            <a:r>
              <a:rPr lang="en-US" b="1" dirty="0" err="1" smtClean="0"/>
              <a:t>modelling</a:t>
            </a:r>
            <a:endParaRPr lang="en-US" b="1" dirty="0" smtClean="0"/>
          </a:p>
        </p:txBody>
      </p:sp>
      <p:pic>
        <p:nvPicPr>
          <p:cNvPr id="11267" name="Picture 4" descr="fig_ERP_N170_c"/>
          <p:cNvPicPr>
            <a:picLocks noChangeAspect="1" noChangeArrowheads="1"/>
          </p:cNvPicPr>
          <p:nvPr/>
        </p:nvPicPr>
        <p:blipFill>
          <a:blip r:embed="rId3" cstate="print"/>
          <a:srcRect l="14687" t="5254" r="16304" b="6886"/>
          <a:stretch>
            <a:fillRect/>
          </a:stretch>
        </p:blipFill>
        <p:spPr bwMode="auto">
          <a:xfrm>
            <a:off x="457200" y="1877603"/>
            <a:ext cx="1411288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7481" name="Rectangle 9"/>
          <p:cNvSpPr>
            <a:spLocks noChangeArrowheads="1"/>
          </p:cNvSpPr>
          <p:nvPr/>
        </p:nvSpPr>
        <p:spPr bwMode="auto">
          <a:xfrm>
            <a:off x="2057400" y="3325403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=</a:t>
            </a:r>
          </a:p>
        </p:txBody>
      </p:sp>
      <p:sp>
        <p:nvSpPr>
          <p:cNvPr id="1257482" name="Rectangle 10"/>
          <p:cNvSpPr>
            <a:spLocks noChangeArrowheads="1"/>
          </p:cNvSpPr>
          <p:nvPr/>
        </p:nvSpPr>
        <p:spPr bwMode="auto">
          <a:xfrm>
            <a:off x="5175250" y="3325403"/>
            <a:ext cx="4968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800" b="1" baseline="-25000">
                <a:solidFill>
                  <a:srgbClr val="CC0000"/>
                </a:solidFill>
                <a:latin typeface="Symbol" pitchFamily="18" charset="2"/>
              </a:rPr>
              <a:t>2</a:t>
            </a:r>
            <a:endParaRPr lang="en-US" sz="2400" b="1" baseline="-2500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57483" name="Rectangle 11"/>
          <p:cNvSpPr>
            <a:spLocks noChangeArrowheads="1"/>
          </p:cNvSpPr>
          <p:nvPr/>
        </p:nvSpPr>
        <p:spPr bwMode="auto">
          <a:xfrm>
            <a:off x="2552700" y="3325403"/>
            <a:ext cx="4968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800" b="1" baseline="-25000">
                <a:solidFill>
                  <a:srgbClr val="CC0000"/>
                </a:solidFill>
                <a:latin typeface="Symbol" pitchFamily="18" charset="2"/>
              </a:rPr>
              <a:t>1</a:t>
            </a:r>
            <a:endParaRPr lang="en-US" sz="2400" b="1" baseline="-2500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57484" name="Rectangle 12"/>
          <p:cNvSpPr>
            <a:spLocks noChangeArrowheads="1"/>
          </p:cNvSpPr>
          <p:nvPr/>
        </p:nvSpPr>
        <p:spPr bwMode="auto">
          <a:xfrm>
            <a:off x="4667250" y="3325403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257485" name="Rectangle 13"/>
          <p:cNvSpPr>
            <a:spLocks noChangeArrowheads="1"/>
          </p:cNvSpPr>
          <p:nvPr/>
        </p:nvSpPr>
        <p:spPr bwMode="auto">
          <a:xfrm>
            <a:off x="7188200" y="3401603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257486" name="Rectangle 14"/>
          <p:cNvSpPr>
            <a:spLocks noChangeArrowheads="1"/>
          </p:cNvSpPr>
          <p:nvPr/>
        </p:nvSpPr>
        <p:spPr bwMode="auto">
          <a:xfrm>
            <a:off x="7620000" y="1877603"/>
            <a:ext cx="1066800" cy="3598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7487" name="Rectangle 15"/>
          <p:cNvSpPr>
            <a:spLocks noChangeArrowheads="1"/>
          </p:cNvSpPr>
          <p:nvPr/>
        </p:nvSpPr>
        <p:spPr bwMode="auto">
          <a:xfrm rot="-2853128">
            <a:off x="7674769" y="3480185"/>
            <a:ext cx="9096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Error</a:t>
            </a:r>
          </a:p>
        </p:txBody>
      </p:sp>
      <p:grpSp>
        <p:nvGrpSpPr>
          <p:cNvPr id="1257513" name="Group 41"/>
          <p:cNvGrpSpPr>
            <a:grpSpLocks/>
          </p:cNvGrpSpPr>
          <p:nvPr/>
        </p:nvGrpSpPr>
        <p:grpSpPr bwMode="auto">
          <a:xfrm>
            <a:off x="2743200" y="1514066"/>
            <a:ext cx="2101850" cy="3962400"/>
            <a:chOff x="1728" y="627"/>
            <a:chExt cx="1324" cy="2496"/>
          </a:xfrm>
        </p:grpSpPr>
        <p:sp>
          <p:nvSpPr>
            <p:cNvPr id="11294" name="Rectangle 16"/>
            <p:cNvSpPr>
              <a:spLocks noChangeArrowheads="1"/>
            </p:cNvSpPr>
            <p:nvPr/>
          </p:nvSpPr>
          <p:spPr bwMode="auto">
            <a:xfrm>
              <a:off x="1728" y="627"/>
              <a:ext cx="132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Faces</a:t>
              </a:r>
            </a:p>
          </p:txBody>
        </p:sp>
        <p:grpSp>
          <p:nvGrpSpPr>
            <p:cNvPr id="11295" name="Group 23"/>
            <p:cNvGrpSpPr>
              <a:grpSpLocks/>
            </p:cNvGrpSpPr>
            <p:nvPr/>
          </p:nvGrpSpPr>
          <p:grpSpPr bwMode="auto">
            <a:xfrm>
              <a:off x="2166" y="856"/>
              <a:ext cx="402" cy="2267"/>
              <a:chOff x="2166" y="910"/>
              <a:chExt cx="402" cy="2604"/>
            </a:xfrm>
          </p:grpSpPr>
          <p:sp>
            <p:nvSpPr>
              <p:cNvPr id="11296" name="Rectangle 18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Rectangle 19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57514" name="Group 42"/>
          <p:cNvGrpSpPr>
            <a:grpSpLocks/>
          </p:cNvGrpSpPr>
          <p:nvPr/>
        </p:nvGrpSpPr>
        <p:grpSpPr bwMode="auto">
          <a:xfrm>
            <a:off x="5562600" y="1514066"/>
            <a:ext cx="1828800" cy="3962400"/>
            <a:chOff x="3504" y="627"/>
            <a:chExt cx="1152" cy="2496"/>
          </a:xfrm>
        </p:grpSpPr>
        <p:sp>
          <p:nvSpPr>
            <p:cNvPr id="11290" name="Rectangle 17"/>
            <p:cNvSpPr>
              <a:spLocks noChangeArrowheads="1"/>
            </p:cNvSpPr>
            <p:nvPr/>
          </p:nvSpPr>
          <p:spPr bwMode="auto">
            <a:xfrm>
              <a:off x="3504" y="627"/>
              <a:ext cx="115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Scrambled</a:t>
              </a:r>
            </a:p>
          </p:txBody>
        </p:sp>
        <p:grpSp>
          <p:nvGrpSpPr>
            <p:cNvPr id="11291" name="Group 24"/>
            <p:cNvGrpSpPr>
              <a:grpSpLocks/>
            </p:cNvGrpSpPr>
            <p:nvPr/>
          </p:nvGrpSpPr>
          <p:grpSpPr bwMode="auto">
            <a:xfrm>
              <a:off x="3850" y="856"/>
              <a:ext cx="402" cy="2267"/>
              <a:chOff x="3850" y="910"/>
              <a:chExt cx="402" cy="2604"/>
            </a:xfrm>
          </p:grpSpPr>
          <p:sp>
            <p:nvSpPr>
              <p:cNvPr id="11292" name="Rectangle 2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Rectangle 2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7" name="Rectangle 22"/>
          <p:cNvSpPr>
            <a:spLocks noChangeArrowheads="1"/>
          </p:cNvSpPr>
          <p:nvPr/>
        </p:nvSpPr>
        <p:spPr bwMode="auto">
          <a:xfrm>
            <a:off x="149225" y="1514066"/>
            <a:ext cx="21018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Data</a:t>
            </a:r>
          </a:p>
        </p:txBody>
      </p:sp>
      <p:grpSp>
        <p:nvGrpSpPr>
          <p:cNvPr id="1257509" name="Group 37"/>
          <p:cNvGrpSpPr>
            <a:grpSpLocks/>
          </p:cNvGrpSpPr>
          <p:nvPr/>
        </p:nvGrpSpPr>
        <p:grpSpPr bwMode="auto">
          <a:xfrm>
            <a:off x="831850" y="5694363"/>
            <a:ext cx="7540625" cy="533400"/>
            <a:chOff x="524" y="3587"/>
            <a:chExt cx="4750" cy="336"/>
          </a:xfrm>
        </p:grpSpPr>
        <p:sp>
          <p:nvSpPr>
            <p:cNvPr id="11279" name="Rectangle 26"/>
            <p:cNvSpPr>
              <a:spLocks noChangeArrowheads="1"/>
            </p:cNvSpPr>
            <p:nvPr/>
          </p:nvSpPr>
          <p:spPr bwMode="auto">
            <a:xfrm>
              <a:off x="4999" y="3598"/>
              <a:ext cx="2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</a:t>
              </a:r>
              <a:endParaRPr lang="en-US" sz="2800" b="1" baseline="-250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1280" name="Rectangle 27"/>
            <p:cNvSpPr>
              <a:spLocks noChangeArrowheads="1"/>
            </p:cNvSpPr>
            <p:nvPr/>
          </p:nvSpPr>
          <p:spPr bwMode="auto">
            <a:xfrm>
              <a:off x="1148" y="3598"/>
              <a:ext cx="2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1281" name="Rectangle 28"/>
            <p:cNvSpPr>
              <a:spLocks noChangeArrowheads="1"/>
            </p:cNvSpPr>
            <p:nvPr/>
          </p:nvSpPr>
          <p:spPr bwMode="auto">
            <a:xfrm>
              <a:off x="3260" y="3598"/>
              <a:ext cx="4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r>
                <a:rPr lang="en-US" sz="2800" b="1" baseline="-25000">
                  <a:solidFill>
                    <a:srgbClr val="CC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1282" name="Rectangle 29"/>
            <p:cNvSpPr>
              <a:spLocks noChangeArrowheads="1"/>
            </p:cNvSpPr>
            <p:nvPr/>
          </p:nvSpPr>
          <p:spPr bwMode="auto">
            <a:xfrm>
              <a:off x="1608" y="3598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r>
                <a:rPr lang="en-US" sz="2800" b="1" baseline="-25000">
                  <a:solidFill>
                    <a:srgbClr val="CC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1283" name="Rectangle 30"/>
            <p:cNvSpPr>
              <a:spLocks noChangeArrowheads="1"/>
            </p:cNvSpPr>
            <p:nvPr/>
          </p:nvSpPr>
          <p:spPr bwMode="auto">
            <a:xfrm>
              <a:off x="2924" y="3598"/>
              <a:ext cx="2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1284" name="Rectangle 31"/>
            <p:cNvSpPr>
              <a:spLocks noChangeArrowheads="1"/>
            </p:cNvSpPr>
            <p:nvPr/>
          </p:nvSpPr>
          <p:spPr bwMode="auto">
            <a:xfrm>
              <a:off x="4528" y="3598"/>
              <a:ext cx="2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1285" name="Rectangle 32"/>
            <p:cNvSpPr>
              <a:spLocks noChangeArrowheads="1"/>
            </p:cNvSpPr>
            <p:nvPr/>
          </p:nvSpPr>
          <p:spPr bwMode="auto">
            <a:xfrm>
              <a:off x="3926" y="3587"/>
              <a:ext cx="54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de-DE" sz="2800" b="1" baseline="-25000">
                  <a:latin typeface="Symbol" pitchFamily="18" charset="2"/>
                  <a:sym typeface="Symbol" pitchFamily="18" charset="2"/>
                </a:rPr>
                <a:t>2</a:t>
              </a:r>
              <a:endParaRPr lang="en-US" sz="28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1286" name="Rectangle 33"/>
            <p:cNvSpPr>
              <a:spLocks noChangeArrowheads="1"/>
            </p:cNvSpPr>
            <p:nvPr/>
          </p:nvSpPr>
          <p:spPr bwMode="auto">
            <a:xfrm>
              <a:off x="2162" y="3598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de-DE" sz="2800" b="1" baseline="-25000">
                  <a:latin typeface="Symbol" pitchFamily="18" charset="2"/>
                  <a:sym typeface="Symbol" pitchFamily="18" charset="2"/>
                </a:rPr>
                <a:t>1</a:t>
              </a:r>
              <a:endParaRPr lang="en-US" sz="20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1287" name="Rectangle 34"/>
            <p:cNvSpPr>
              <a:spLocks noChangeArrowheads="1"/>
            </p:cNvSpPr>
            <p:nvPr/>
          </p:nvSpPr>
          <p:spPr bwMode="auto">
            <a:xfrm>
              <a:off x="524" y="3598"/>
              <a:ext cx="3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>
                  <a:latin typeface="Times New Roman" pitchFamily="18" charset="0"/>
                </a:rPr>
                <a:t>Y</a:t>
              </a:r>
              <a:endParaRPr lang="en-US" sz="2800" b="1" i="1" baseline="-25000">
                <a:latin typeface="Times New Roman" pitchFamily="18" charset="0"/>
              </a:endParaRPr>
            </a:p>
          </p:txBody>
        </p:sp>
        <p:sp>
          <p:nvSpPr>
            <p:cNvPr id="11288" name="Rectangle 35"/>
            <p:cNvSpPr>
              <a:spLocks noChangeArrowheads="1"/>
            </p:cNvSpPr>
            <p:nvPr/>
          </p:nvSpPr>
          <p:spPr bwMode="auto">
            <a:xfrm>
              <a:off x="3713" y="3598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11289" name="Rectangle 36"/>
            <p:cNvSpPr>
              <a:spLocks noChangeArrowheads="1"/>
            </p:cNvSpPr>
            <p:nvPr/>
          </p:nvSpPr>
          <p:spPr bwMode="auto">
            <a:xfrm>
              <a:off x="1981" y="3598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8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81" grpId="0"/>
      <p:bldP spid="1257482" grpId="0"/>
      <p:bldP spid="1257483" grpId="0"/>
      <p:bldP spid="1257484" grpId="0"/>
      <p:bldP spid="1257485" grpId="0"/>
      <p:bldP spid="1257486" grpId="0" animBg="1"/>
      <p:bldP spid="12574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Design matrix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057400" y="3792538"/>
            <a:ext cx="384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=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6254750" y="3792538"/>
            <a:ext cx="384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grpSp>
        <p:nvGrpSpPr>
          <p:cNvPr id="1261618" name="Group 50"/>
          <p:cNvGrpSpPr>
            <a:grpSpLocks/>
          </p:cNvGrpSpPr>
          <p:nvPr/>
        </p:nvGrpSpPr>
        <p:grpSpPr bwMode="auto">
          <a:xfrm>
            <a:off x="820738" y="6102350"/>
            <a:ext cx="6875462" cy="515938"/>
            <a:chOff x="517" y="3844"/>
            <a:chExt cx="4331" cy="325"/>
          </a:xfrm>
        </p:grpSpPr>
        <p:sp>
          <p:nvSpPr>
            <p:cNvPr id="12316" name="Rectangle 24"/>
            <p:cNvSpPr>
              <a:spLocks noChangeArrowheads="1"/>
            </p:cNvSpPr>
            <p:nvPr/>
          </p:nvSpPr>
          <p:spPr bwMode="auto">
            <a:xfrm>
              <a:off x="4573" y="3844"/>
              <a:ext cx="2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</a:t>
              </a:r>
              <a:endParaRPr lang="en-US" sz="2800" b="1" baseline="-250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17" name="Rectangle 25"/>
            <p:cNvSpPr>
              <a:spLocks noChangeArrowheads="1"/>
            </p:cNvSpPr>
            <p:nvPr/>
          </p:nvSpPr>
          <p:spPr bwMode="auto">
            <a:xfrm>
              <a:off x="1148" y="3844"/>
              <a:ext cx="2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2318" name="Rectangle 26"/>
            <p:cNvSpPr>
              <a:spLocks noChangeArrowheads="1"/>
            </p:cNvSpPr>
            <p:nvPr/>
          </p:nvSpPr>
          <p:spPr bwMode="auto">
            <a:xfrm>
              <a:off x="3289" y="3844"/>
              <a:ext cx="34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endParaRPr lang="en-US" sz="2800" b="1" baseline="-25000">
                <a:solidFill>
                  <a:srgbClr val="CC0000"/>
                </a:solidFill>
                <a:latin typeface="Symbol" pitchFamily="18" charset="2"/>
              </a:endParaRP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4102" y="3844"/>
              <a:ext cx="2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320" name="Rectangle 31"/>
            <p:cNvSpPr>
              <a:spLocks noChangeArrowheads="1"/>
            </p:cNvSpPr>
            <p:nvPr/>
          </p:nvSpPr>
          <p:spPr bwMode="auto">
            <a:xfrm>
              <a:off x="2359" y="3844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2321" name="Rectangle 32"/>
            <p:cNvSpPr>
              <a:spLocks noChangeArrowheads="1"/>
            </p:cNvSpPr>
            <p:nvPr/>
          </p:nvSpPr>
          <p:spPr bwMode="auto">
            <a:xfrm>
              <a:off x="517" y="3844"/>
              <a:ext cx="3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>
                  <a:latin typeface="Times New Roman" pitchFamily="18" charset="0"/>
                </a:rPr>
                <a:t>Y</a:t>
              </a:r>
              <a:endParaRPr lang="en-US" sz="2800" b="1" i="1" baseline="-25000">
                <a:latin typeface="Times New Roman" pitchFamily="18" charset="0"/>
              </a:endParaRPr>
            </a:p>
          </p:txBody>
        </p:sp>
        <p:sp>
          <p:nvSpPr>
            <p:cNvPr id="12322" name="Rectangle 33"/>
            <p:cNvSpPr>
              <a:spLocks noChangeArrowheads="1"/>
            </p:cNvSpPr>
            <p:nvPr/>
          </p:nvSpPr>
          <p:spPr bwMode="auto">
            <a:xfrm>
              <a:off x="3068" y="3844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</p:grpSp>
      <p:sp>
        <p:nvSpPr>
          <p:cNvPr id="12294" name="Rectangle 35"/>
          <p:cNvSpPr>
            <a:spLocks noChangeArrowheads="1"/>
          </p:cNvSpPr>
          <p:nvPr/>
        </p:nvSpPr>
        <p:spPr bwMode="auto">
          <a:xfrm rot="-2400000">
            <a:off x="627063" y="1241425"/>
            <a:ext cx="14382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Data vector</a:t>
            </a:r>
          </a:p>
        </p:txBody>
      </p:sp>
      <p:sp>
        <p:nvSpPr>
          <p:cNvPr id="12295" name="Rectangle 36"/>
          <p:cNvSpPr>
            <a:spLocks noChangeArrowheads="1"/>
          </p:cNvSpPr>
          <p:nvPr/>
        </p:nvSpPr>
        <p:spPr bwMode="auto">
          <a:xfrm rot="-2407244">
            <a:off x="3638550" y="1222375"/>
            <a:ext cx="1498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Design matrix</a:t>
            </a:r>
          </a:p>
        </p:txBody>
      </p:sp>
      <p:sp>
        <p:nvSpPr>
          <p:cNvPr id="12296" name="Rectangle 38"/>
          <p:cNvSpPr>
            <a:spLocks noChangeArrowheads="1"/>
          </p:cNvSpPr>
          <p:nvPr/>
        </p:nvSpPr>
        <p:spPr bwMode="auto">
          <a:xfrm rot="-2407244">
            <a:off x="4895850" y="1095375"/>
            <a:ext cx="1889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Parameter vector</a:t>
            </a:r>
          </a:p>
        </p:txBody>
      </p:sp>
      <p:sp>
        <p:nvSpPr>
          <p:cNvPr id="12297" name="Rectangle 39"/>
          <p:cNvSpPr>
            <a:spLocks noChangeArrowheads="1"/>
          </p:cNvSpPr>
          <p:nvPr/>
        </p:nvSpPr>
        <p:spPr bwMode="auto">
          <a:xfrm rot="-2407244">
            <a:off x="6953250" y="1214438"/>
            <a:ext cx="15208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Error vector</a:t>
            </a:r>
          </a:p>
        </p:txBody>
      </p:sp>
      <p:grpSp>
        <p:nvGrpSpPr>
          <p:cNvPr id="12298" name="Group 48"/>
          <p:cNvGrpSpPr>
            <a:grpSpLocks/>
          </p:cNvGrpSpPr>
          <p:nvPr/>
        </p:nvGrpSpPr>
        <p:grpSpPr bwMode="auto">
          <a:xfrm>
            <a:off x="574675" y="2160588"/>
            <a:ext cx="990600" cy="3778250"/>
            <a:chOff x="536" y="1277"/>
            <a:chExt cx="624" cy="2380"/>
          </a:xfrm>
        </p:grpSpPr>
        <p:pic>
          <p:nvPicPr>
            <p:cNvPr id="12314" name="Picture 40" descr="fig_ERP_data_gr"/>
            <p:cNvPicPr>
              <a:picLocks noChangeArrowheads="1"/>
            </p:cNvPicPr>
            <p:nvPr/>
          </p:nvPicPr>
          <p:blipFill>
            <a:blip r:embed="rId3" cstate="print"/>
            <a:srcRect l="14714" t="6897" r="11925" b="9709"/>
            <a:stretch>
              <a:fillRect/>
            </a:stretch>
          </p:blipFill>
          <p:spPr bwMode="auto">
            <a:xfrm>
              <a:off x="630" y="1334"/>
              <a:ext cx="453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AutoShape 41"/>
            <p:cNvSpPr>
              <a:spLocks noChangeArrowheads="1"/>
            </p:cNvSpPr>
            <p:nvPr/>
          </p:nvSpPr>
          <p:spPr bwMode="auto">
            <a:xfrm>
              <a:off x="536" y="1277"/>
              <a:ext cx="624" cy="2380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AutoShape 43"/>
          <p:cNvSpPr>
            <a:spLocks noChangeArrowheads="1"/>
          </p:cNvSpPr>
          <p:nvPr/>
        </p:nvSpPr>
        <p:spPr bwMode="auto">
          <a:xfrm>
            <a:off x="6934200" y="2162175"/>
            <a:ext cx="990600" cy="377825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0" name="Group 45"/>
          <p:cNvGrpSpPr>
            <a:grpSpLocks/>
          </p:cNvGrpSpPr>
          <p:nvPr/>
        </p:nvGrpSpPr>
        <p:grpSpPr bwMode="auto">
          <a:xfrm>
            <a:off x="5078413" y="3359150"/>
            <a:ext cx="830262" cy="1384300"/>
            <a:chOff x="3169" y="2146"/>
            <a:chExt cx="523" cy="872"/>
          </a:xfrm>
        </p:grpSpPr>
        <p:grpSp>
          <p:nvGrpSpPr>
            <p:cNvPr id="12310" name="Group 37"/>
            <p:cNvGrpSpPr>
              <a:grpSpLocks/>
            </p:cNvGrpSpPr>
            <p:nvPr/>
          </p:nvGrpSpPr>
          <p:grpSpPr bwMode="auto">
            <a:xfrm>
              <a:off x="3260" y="2188"/>
              <a:ext cx="313" cy="764"/>
              <a:chOff x="3260" y="1641"/>
              <a:chExt cx="313" cy="764"/>
            </a:xfrm>
          </p:grpSpPr>
          <p:sp>
            <p:nvSpPr>
              <p:cNvPr id="12312" name="Rectangle 6"/>
              <p:cNvSpPr>
                <a:spLocks noChangeArrowheads="1"/>
              </p:cNvSpPr>
              <p:nvPr/>
            </p:nvSpPr>
            <p:spPr bwMode="auto">
              <a:xfrm>
                <a:off x="3260" y="2080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US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2</a:t>
                </a:r>
                <a:endParaRPr lang="en-US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  <p:sp>
            <p:nvSpPr>
              <p:cNvPr id="12313" name="Rectangle 7"/>
              <p:cNvSpPr>
                <a:spLocks noChangeArrowheads="1"/>
              </p:cNvSpPr>
              <p:nvPr/>
            </p:nvSpPr>
            <p:spPr bwMode="auto">
              <a:xfrm>
                <a:off x="3260" y="1641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US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1</a:t>
                </a:r>
                <a:endParaRPr lang="en-US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2311" name="AutoShape 44"/>
            <p:cNvSpPr>
              <a:spLocks noChangeArrowheads="1"/>
            </p:cNvSpPr>
            <p:nvPr/>
          </p:nvSpPr>
          <p:spPr bwMode="auto">
            <a:xfrm>
              <a:off x="3169" y="2146"/>
              <a:ext cx="523" cy="87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1" name="Group 49"/>
          <p:cNvGrpSpPr>
            <a:grpSpLocks/>
          </p:cNvGrpSpPr>
          <p:nvPr/>
        </p:nvGrpSpPr>
        <p:grpSpPr bwMode="auto">
          <a:xfrm>
            <a:off x="3238500" y="2160588"/>
            <a:ext cx="1620838" cy="3778250"/>
            <a:chOff x="2040" y="1361"/>
            <a:chExt cx="1021" cy="2380"/>
          </a:xfrm>
        </p:grpSpPr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2166" y="1418"/>
              <a:ext cx="402" cy="2267"/>
              <a:chOff x="2166" y="910"/>
              <a:chExt cx="402" cy="2604"/>
            </a:xfrm>
          </p:grpSpPr>
          <p:sp>
            <p:nvSpPr>
              <p:cNvPr id="12308" name="Rectangle 15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Rectangle 16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3" name="Group 19"/>
            <p:cNvGrpSpPr>
              <a:grpSpLocks/>
            </p:cNvGrpSpPr>
            <p:nvPr/>
          </p:nvGrpSpPr>
          <p:grpSpPr bwMode="auto">
            <a:xfrm>
              <a:off x="2568" y="1418"/>
              <a:ext cx="402" cy="2267"/>
              <a:chOff x="3850" y="910"/>
              <a:chExt cx="402" cy="2604"/>
            </a:xfrm>
          </p:grpSpPr>
          <p:sp>
            <p:nvSpPr>
              <p:cNvPr id="12306" name="Rectangle 2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Rectangle 2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4" name="AutoShape 46"/>
            <p:cNvSpPr>
              <a:spLocks/>
            </p:cNvSpPr>
            <p:nvPr/>
          </p:nvSpPr>
          <p:spPr bwMode="auto">
            <a:xfrm>
              <a:off x="2040" y="1361"/>
              <a:ext cx="91" cy="2380"/>
            </a:xfrm>
            <a:prstGeom prst="leftBracket">
              <a:avLst>
                <a:gd name="adj" fmla="val 21794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AutoShape 47"/>
            <p:cNvSpPr>
              <a:spLocks/>
            </p:cNvSpPr>
            <p:nvPr/>
          </p:nvSpPr>
          <p:spPr bwMode="auto">
            <a:xfrm flipH="1">
              <a:off x="2970" y="1361"/>
              <a:ext cx="91" cy="2380"/>
            </a:xfrm>
            <a:prstGeom prst="leftBracket">
              <a:avLst>
                <a:gd name="adj" fmla="val 21794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Linear Model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3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4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5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6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7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8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9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0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1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2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3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4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32614</TotalTime>
  <Words>1210</Words>
  <Application>Microsoft Office PowerPoint</Application>
  <PresentationFormat>On-screen Show (4:3)</PresentationFormat>
  <Paragraphs>286</Paragraphs>
  <Slides>31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Equation</vt:lpstr>
      <vt:lpstr>Équation</vt:lpstr>
      <vt:lpstr>General Linear Model &amp;  Classical Inference</vt:lpstr>
      <vt:lpstr>PowerPoint Presentation</vt:lpstr>
      <vt:lpstr>Statistical Parametric Maps</vt:lpstr>
      <vt:lpstr>ERP example</vt:lpstr>
      <vt:lpstr>ERP example: channel B9</vt:lpstr>
      <vt:lpstr>Data modelling</vt:lpstr>
      <vt:lpstr>Design matrix</vt:lpstr>
      <vt:lpstr>PowerPoint Presentation</vt:lpstr>
      <vt:lpstr>PowerPoint Presentation</vt:lpstr>
      <vt:lpstr>PowerPoint Presentation</vt:lpstr>
      <vt:lpstr>PowerPoint Presentation</vt:lpstr>
      <vt:lpstr>Mass-univariate analysis: voxel-wise GLM Evoked response image</vt:lpstr>
      <vt:lpstr>Hypothesis Testing</vt:lpstr>
      <vt:lpstr>Hypothesis Testing</vt:lpstr>
      <vt:lpstr>Contrast &amp; t-test</vt:lpstr>
      <vt:lpstr>T-test: summary</vt:lpstr>
      <vt:lpstr>Extra-sum-of-squares &amp; F-test</vt:lpstr>
      <vt:lpstr>F-test &amp; multidimensional contrasts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</cp:lastModifiedBy>
  <cp:revision>166</cp:revision>
  <cp:lastPrinted>1601-01-01T00:00:00Z</cp:lastPrinted>
  <dcterms:created xsi:type="dcterms:W3CDTF">1601-01-01T00:00:00Z</dcterms:created>
  <dcterms:modified xsi:type="dcterms:W3CDTF">2013-05-13T09:25:09Z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