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sldIdLst>
    <p:sldId id="256" r:id="rId2"/>
    <p:sldId id="333" r:id="rId3"/>
    <p:sldId id="332" r:id="rId4"/>
    <p:sldId id="358" r:id="rId5"/>
    <p:sldId id="301" r:id="rId6"/>
    <p:sldId id="365" r:id="rId7"/>
    <p:sldId id="366" r:id="rId8"/>
    <p:sldId id="368" r:id="rId9"/>
    <p:sldId id="367" r:id="rId10"/>
    <p:sldId id="369" r:id="rId11"/>
    <p:sldId id="374" r:id="rId12"/>
    <p:sldId id="375" r:id="rId13"/>
    <p:sldId id="335" r:id="rId14"/>
    <p:sldId id="341" r:id="rId15"/>
    <p:sldId id="339" r:id="rId16"/>
    <p:sldId id="340" r:id="rId17"/>
    <p:sldId id="336" r:id="rId18"/>
    <p:sldId id="338" r:id="rId19"/>
    <p:sldId id="342" r:id="rId20"/>
    <p:sldId id="334" r:id="rId21"/>
    <p:sldId id="337" r:id="rId22"/>
    <p:sldId id="346" r:id="rId23"/>
    <p:sldId id="345" r:id="rId24"/>
    <p:sldId id="343" r:id="rId25"/>
    <p:sldId id="376" r:id="rId26"/>
    <p:sldId id="344" r:id="rId27"/>
    <p:sldId id="347" r:id="rId28"/>
    <p:sldId id="348" r:id="rId29"/>
    <p:sldId id="377" r:id="rId30"/>
    <p:sldId id="349" r:id="rId31"/>
    <p:sldId id="351" r:id="rId32"/>
    <p:sldId id="355" r:id="rId33"/>
    <p:sldId id="356" r:id="rId34"/>
    <p:sldId id="357" r:id="rId35"/>
    <p:sldId id="353" r:id="rId36"/>
    <p:sldId id="378" r:id="rId37"/>
    <p:sldId id="359" r:id="rId38"/>
    <p:sldId id="364" r:id="rId39"/>
    <p:sldId id="360" r:id="rId40"/>
    <p:sldId id="361" r:id="rId41"/>
    <p:sldId id="362" r:id="rId42"/>
    <p:sldId id="363" r:id="rId43"/>
    <p:sldId id="373" r:id="rId44"/>
    <p:sldId id="370" r:id="rId45"/>
    <p:sldId id="371" r:id="rId46"/>
    <p:sldId id="322" r:id="rId47"/>
    <p:sldId id="326" r:id="rId48"/>
    <p:sldId id="328" r:id="rId49"/>
    <p:sldId id="329" r:id="rId50"/>
    <p:sldId id="330" r:id="rId51"/>
    <p:sldId id="331"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7575"/>
    <a:srgbClr val="A4A4A4"/>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42" autoAdjust="0"/>
  </p:normalViewPr>
  <p:slideViewPr>
    <p:cSldViewPr>
      <p:cViewPr>
        <p:scale>
          <a:sx n="75" d="100"/>
          <a:sy n="75" d="100"/>
        </p:scale>
        <p:origin x="1356" y="1098"/>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4BEE7-D011-4E28-804A-12EE6C71EA1B}" type="datetimeFigureOut">
              <a:rPr lang="en-GB" smtClean="0"/>
              <a:t>12/05/2015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3C870-6B4F-4A5E-B2D0-48662C7CC358}" type="slidenum">
              <a:rPr lang="en-GB" smtClean="0"/>
              <a:t>‹#›</a:t>
            </a:fld>
            <a:endParaRPr lang="en-GB"/>
          </a:p>
        </p:txBody>
      </p:sp>
    </p:spTree>
    <p:extLst>
      <p:ext uri="{BB962C8B-B14F-4D97-AF65-F5344CB8AC3E}">
        <p14:creationId xmlns:p14="http://schemas.microsoft.com/office/powerpoint/2010/main" val="157735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Experimental stimulation</a:t>
            </a:r>
            <a:r>
              <a:rPr lang="en-GB" baseline="0" dirty="0" smtClean="0"/>
              <a:t> causes changes in neural activity. Neural activity in turn causes the BOLD response, which we observe via the scanner. We are interested in the hidden neural activity, which we cannot directly observe - so it must be inferred.</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2</a:t>
            </a:fld>
            <a:endParaRPr lang="en-GB"/>
          </a:p>
        </p:txBody>
      </p:sp>
    </p:spTree>
    <p:extLst>
      <p:ext uri="{BB962C8B-B14F-4D97-AF65-F5344CB8AC3E}">
        <p14:creationId xmlns:p14="http://schemas.microsoft.com/office/powerpoint/2010/main" val="13369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3</a:t>
            </a:fld>
            <a:endParaRPr lang="en-GB"/>
          </a:p>
        </p:txBody>
      </p:sp>
    </p:spTree>
    <p:extLst>
      <p:ext uri="{BB962C8B-B14F-4D97-AF65-F5344CB8AC3E}">
        <p14:creationId xmlns:p14="http://schemas.microsoft.com/office/powerpoint/2010/main" val="374391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4</a:t>
            </a:fld>
            <a:endParaRPr lang="en-GB"/>
          </a:p>
        </p:txBody>
      </p:sp>
    </p:spTree>
    <p:extLst>
      <p:ext uri="{BB962C8B-B14F-4D97-AF65-F5344CB8AC3E}">
        <p14:creationId xmlns:p14="http://schemas.microsoft.com/office/powerpoint/2010/main" val="112562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14</a:t>
            </a:fld>
            <a:endParaRPr lang="en-GB"/>
          </a:p>
        </p:txBody>
      </p:sp>
    </p:spTree>
    <p:extLst>
      <p:ext uri="{BB962C8B-B14F-4D97-AF65-F5344CB8AC3E}">
        <p14:creationId xmlns:p14="http://schemas.microsoft.com/office/powerpoint/2010/main" val="119732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15</a:t>
            </a:fld>
            <a:endParaRPr lang="en-GB"/>
          </a:p>
        </p:txBody>
      </p:sp>
    </p:spTree>
    <p:extLst>
      <p:ext uri="{BB962C8B-B14F-4D97-AF65-F5344CB8AC3E}">
        <p14:creationId xmlns:p14="http://schemas.microsoft.com/office/powerpoint/2010/main" val="202192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16</a:t>
            </a:fld>
            <a:endParaRPr lang="en-GB"/>
          </a:p>
        </p:txBody>
      </p:sp>
    </p:spTree>
    <p:extLst>
      <p:ext uri="{BB962C8B-B14F-4D97-AF65-F5344CB8AC3E}">
        <p14:creationId xmlns:p14="http://schemas.microsoft.com/office/powerpoint/2010/main" val="247328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28</a:t>
            </a:fld>
            <a:endParaRPr lang="en-GB"/>
          </a:p>
        </p:txBody>
      </p:sp>
    </p:spTree>
    <p:extLst>
      <p:ext uri="{BB962C8B-B14F-4D97-AF65-F5344CB8AC3E}">
        <p14:creationId xmlns:p14="http://schemas.microsoft.com/office/powerpoint/2010/main" val="156701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38</a:t>
            </a:fld>
            <a:endParaRPr lang="en-GB"/>
          </a:p>
        </p:txBody>
      </p:sp>
    </p:spTree>
    <p:extLst>
      <p:ext uri="{BB962C8B-B14F-4D97-AF65-F5344CB8AC3E}">
        <p14:creationId xmlns:p14="http://schemas.microsoft.com/office/powerpoint/2010/main" val="162118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1D147-2400-4F97-B392-A28A148470DB}" type="slidenum">
              <a:rPr lang="en-GB" altLang="en-US"/>
              <a:pPr/>
              <a:t>49</a:t>
            </a:fld>
            <a:endParaRPr lang="en-GB" alt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lvl="1">
              <a:buFont typeface="Wingdings" pitchFamily="2" charset="2"/>
              <a:buNone/>
            </a:pPr>
            <a:endParaRPr lang="en-US" altLang="en-US" dirty="0"/>
          </a:p>
        </p:txBody>
      </p:sp>
    </p:spTree>
    <p:extLst>
      <p:ext uri="{BB962C8B-B14F-4D97-AF65-F5344CB8AC3E}">
        <p14:creationId xmlns:p14="http://schemas.microsoft.com/office/powerpoint/2010/main" val="4116060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340768"/>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2852936"/>
            <a:ext cx="8496300" cy="3312914"/>
          </a:xfrm>
        </p:spPr>
        <p:txBody>
          <a:bodyPr/>
          <a:lstStyle>
            <a:lvl1pPr marL="0" indent="0">
              <a:buFontTx/>
              <a:buNone/>
              <a:defRPr/>
            </a:lvl1pPr>
          </a:lstStyle>
          <a:p>
            <a:pPr lvl="0"/>
            <a:r>
              <a:rPr lang="en-US" altLang="en-US" noProof="0" smtClean="0"/>
              <a:t>Click to edit Master subtitle style</a:t>
            </a:r>
          </a:p>
        </p:txBody>
      </p:sp>
      <p:pic>
        <p:nvPicPr>
          <p:cNvPr id="4104"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5AF1463-378D-445B-98D7-01DA2B456669}" type="slidenum">
              <a:rPr lang="en-US" altLang="en-US"/>
              <a:pPr/>
              <a:t>‹#›</a:t>
            </a:fld>
            <a:endParaRPr lang="en-US" altLang="en-US"/>
          </a:p>
        </p:txBody>
      </p:sp>
    </p:spTree>
    <p:extLst>
      <p:ext uri="{BB962C8B-B14F-4D97-AF65-F5344CB8AC3E}">
        <p14:creationId xmlns:p14="http://schemas.microsoft.com/office/powerpoint/2010/main" val="2183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9E32D36-3644-49FD-BFBA-ED3DDF5BEC3D}" type="slidenum">
              <a:rPr lang="en-US" altLang="en-US"/>
              <a:pPr/>
              <a:t>‹#›</a:t>
            </a:fld>
            <a:endParaRPr lang="en-US" altLang="en-US"/>
          </a:p>
        </p:txBody>
      </p:sp>
    </p:spTree>
    <p:extLst>
      <p:ext uri="{BB962C8B-B14F-4D97-AF65-F5344CB8AC3E}">
        <p14:creationId xmlns:p14="http://schemas.microsoft.com/office/powerpoint/2010/main" val="193229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1296988"/>
          </a:xfrm>
        </p:spPr>
        <p:txBody>
          <a:bodyPr/>
          <a:lstStyle/>
          <a:p>
            <a:r>
              <a:rPr lang="en-US" smtClean="0"/>
              <a:t>Click to edit Master title style</a:t>
            </a:r>
            <a:endParaRPr lang="en-GB"/>
          </a:p>
        </p:txBody>
      </p:sp>
      <p:sp>
        <p:nvSpPr>
          <p:cNvPr id="3" name="Content Placeholder 2"/>
          <p:cNvSpPr>
            <a:spLocks noGrp="1"/>
          </p:cNvSpPr>
          <p:nvPr>
            <p:ph idx="1"/>
          </p:nvPr>
        </p:nvSpPr>
        <p:spPr>
          <a:xfrm>
            <a:off x="330200" y="2204865"/>
            <a:ext cx="8489950" cy="39609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BD37A50-F04C-4D30-A0D9-19C69B63CECB}" type="slidenum">
              <a:rPr lang="en-US" altLang="en-US"/>
              <a:pPr/>
              <a:t>‹#›</a:t>
            </a:fld>
            <a:endParaRPr lang="en-US" altLang="en-US"/>
          </a:p>
        </p:txBody>
      </p:sp>
    </p:spTree>
    <p:extLst>
      <p:ext uri="{BB962C8B-B14F-4D97-AF65-F5344CB8AC3E}">
        <p14:creationId xmlns:p14="http://schemas.microsoft.com/office/powerpoint/2010/main" val="25809633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A784B04-9D34-4D47-BF48-582A2708BA4E}" type="slidenum">
              <a:rPr lang="en-US" altLang="en-US"/>
              <a:pPr/>
              <a:t>‹#›</a:t>
            </a:fld>
            <a:endParaRPr lang="en-US" altLang="en-US"/>
          </a:p>
        </p:txBody>
      </p:sp>
    </p:spTree>
    <p:extLst>
      <p:ext uri="{BB962C8B-B14F-4D97-AF65-F5344CB8AC3E}">
        <p14:creationId xmlns:p14="http://schemas.microsoft.com/office/powerpoint/2010/main" val="2628772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5B39E19-D7CC-4809-832B-ECD627A3313F}" type="slidenum">
              <a:rPr lang="en-US" altLang="en-US"/>
              <a:pPr/>
              <a:t>‹#›</a:t>
            </a:fld>
            <a:endParaRPr lang="en-US" altLang="en-US"/>
          </a:p>
        </p:txBody>
      </p:sp>
    </p:spTree>
    <p:extLst>
      <p:ext uri="{BB962C8B-B14F-4D97-AF65-F5344CB8AC3E}">
        <p14:creationId xmlns:p14="http://schemas.microsoft.com/office/powerpoint/2010/main" val="34587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4F1A1A7F-2F40-47F1-8CD3-BDFC768B1345}" type="slidenum">
              <a:rPr lang="en-US" altLang="en-US"/>
              <a:pPr/>
              <a:t>‹#›</a:t>
            </a:fld>
            <a:endParaRPr lang="en-US" altLang="en-US"/>
          </a:p>
        </p:txBody>
      </p:sp>
    </p:spTree>
    <p:extLst>
      <p:ext uri="{BB962C8B-B14F-4D97-AF65-F5344CB8AC3E}">
        <p14:creationId xmlns:p14="http://schemas.microsoft.com/office/powerpoint/2010/main" val="426988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BD36E84-ECD4-4628-ACE2-30C34DDC65AF}" type="slidenum">
              <a:rPr lang="en-US" altLang="en-US"/>
              <a:pPr/>
              <a:t>‹#›</a:t>
            </a:fld>
            <a:endParaRPr lang="en-US" altLang="en-US"/>
          </a:p>
        </p:txBody>
      </p:sp>
    </p:spTree>
    <p:extLst>
      <p:ext uri="{BB962C8B-B14F-4D97-AF65-F5344CB8AC3E}">
        <p14:creationId xmlns:p14="http://schemas.microsoft.com/office/powerpoint/2010/main" val="25466459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FD08CE-9BCE-40E6-A8EF-7E73B78C45E0}" type="slidenum">
              <a:rPr lang="en-US" altLang="en-US"/>
              <a:pPr/>
              <a:t>‹#›</a:t>
            </a:fld>
            <a:endParaRPr lang="en-US" altLang="en-US"/>
          </a:p>
        </p:txBody>
      </p:sp>
    </p:spTree>
    <p:extLst>
      <p:ext uri="{BB962C8B-B14F-4D97-AF65-F5344CB8AC3E}">
        <p14:creationId xmlns:p14="http://schemas.microsoft.com/office/powerpoint/2010/main" val="2513526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5D76A3-009E-4740-8952-9652F899977E}" type="slidenum">
              <a:rPr lang="en-US" altLang="en-US"/>
              <a:pPr/>
              <a:t>‹#›</a:t>
            </a:fld>
            <a:endParaRPr lang="en-US" altLang="en-US"/>
          </a:p>
        </p:txBody>
      </p:sp>
    </p:spTree>
    <p:extLst>
      <p:ext uri="{BB962C8B-B14F-4D97-AF65-F5344CB8AC3E}">
        <p14:creationId xmlns:p14="http://schemas.microsoft.com/office/powerpoint/2010/main" val="38578190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731FA67-171E-43F4-9CFE-75CDC8188C7F}" type="slidenum">
              <a:rPr lang="en-US" altLang="en-US"/>
              <a:pPr/>
              <a:t>‹#›</a:t>
            </a:fld>
            <a:endParaRPr lang="en-US" altLang="en-US"/>
          </a:p>
        </p:txBody>
      </p:sp>
    </p:spTree>
    <p:extLst>
      <p:ext uri="{BB962C8B-B14F-4D97-AF65-F5344CB8AC3E}">
        <p14:creationId xmlns:p14="http://schemas.microsoft.com/office/powerpoint/2010/main" val="21469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BA4A9D-2B1A-42A0-8FFA-40ED0A284BD8}" type="slidenum">
              <a:rPr lang="en-US" altLang="en-US"/>
              <a:pPr/>
              <a:t>‹#›</a:t>
            </a:fld>
            <a:endParaRPr lang="en-US" altLang="en-US"/>
          </a:p>
        </p:txBody>
      </p:sp>
      <p:pic>
        <p:nvPicPr>
          <p:cNvPr id="3084" name="Picture 12" descr="Black10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8.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s://creativecommons.org/licenses/by/2.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8.wmf"/><Relationship Id="rId3" Type="http://schemas.openxmlformats.org/officeDocument/2006/relationships/oleObject" Target="../embeddings/oleObject1.bin"/><Relationship Id="rId7" Type="http://schemas.openxmlformats.org/officeDocument/2006/relationships/image" Target="../media/image70.png"/><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5.wmf"/><Relationship Id="rId11" Type="http://schemas.openxmlformats.org/officeDocument/2006/relationships/image" Target="../media/image67.wmf"/><Relationship Id="rId5" Type="http://schemas.openxmlformats.org/officeDocument/2006/relationships/oleObject" Target="../embeddings/oleObject2.bin"/><Relationship Id="rId15" Type="http://schemas.openxmlformats.org/officeDocument/2006/relationships/image" Target="../media/image69.wmf"/><Relationship Id="rId10" Type="http://schemas.openxmlformats.org/officeDocument/2006/relationships/oleObject" Target="../embeddings/oleObject4.bin"/><Relationship Id="rId4" Type="http://schemas.openxmlformats.org/officeDocument/2006/relationships/image" Target="../media/image64.wmf"/><Relationship Id="rId9" Type="http://schemas.openxmlformats.org/officeDocument/2006/relationships/image" Target="../media/image66.wmf"/><Relationship Id="rId1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2.emf"/><Relationship Id="rId4" Type="http://schemas.openxmlformats.org/officeDocument/2006/relationships/image" Target="../media/image7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ltLang="en-US" dirty="0" smtClean="0"/>
              <a:t>Dynamic Causal </a:t>
            </a:r>
            <a:r>
              <a:rPr lang="en-GB" altLang="en-US" dirty="0" smtClean="0"/>
              <a:t>Modelling</a:t>
            </a:r>
            <a:br>
              <a:rPr lang="en-GB" altLang="en-US" dirty="0" smtClean="0"/>
            </a:br>
            <a:r>
              <a:rPr lang="en-GB" altLang="en-US" dirty="0" smtClean="0">
                <a:solidFill>
                  <a:schemeClr val="tx1">
                    <a:lumMod val="50000"/>
                    <a:lumOff val="50000"/>
                  </a:schemeClr>
                </a:solidFill>
              </a:rPr>
              <a:t>Advanced Topics</a:t>
            </a:r>
            <a:endParaRPr lang="en-GB" altLang="en-US" dirty="0">
              <a:solidFill>
                <a:schemeClr val="tx1">
                  <a:lumMod val="50000"/>
                  <a:lumOff val="50000"/>
                </a:schemeClr>
              </a:solidFill>
            </a:endParaRPr>
          </a:p>
        </p:txBody>
      </p:sp>
      <p:sp>
        <p:nvSpPr>
          <p:cNvPr id="2051" name="Rectangle 3"/>
          <p:cNvSpPr>
            <a:spLocks noGrp="1" noChangeArrowheads="1"/>
          </p:cNvSpPr>
          <p:nvPr>
            <p:ph type="subTitle" idx="1"/>
          </p:nvPr>
        </p:nvSpPr>
        <p:spPr/>
        <p:txBody>
          <a:bodyPr/>
          <a:lstStyle/>
          <a:p>
            <a:r>
              <a:rPr lang="en-GB" altLang="en-US" dirty="0" smtClean="0"/>
              <a:t>SPM Course (fMRI), </a:t>
            </a:r>
            <a:r>
              <a:rPr lang="en-GB" altLang="en-US" dirty="0" smtClean="0"/>
              <a:t>May 2015</a:t>
            </a:r>
            <a:endParaRPr lang="en-GB" altLang="en-US" dirty="0" smtClean="0"/>
          </a:p>
          <a:p>
            <a:endParaRPr lang="en-GB" altLang="en-US" dirty="0" smtClean="0"/>
          </a:p>
          <a:p>
            <a:endParaRPr lang="en-GB" altLang="en-US" dirty="0" smtClean="0"/>
          </a:p>
          <a:p>
            <a:r>
              <a:rPr lang="en-GB" altLang="en-US" sz="2000" dirty="0" smtClean="0"/>
              <a:t>Peter Zeidman</a:t>
            </a:r>
            <a:endParaRPr lang="en-GB" altLang="en-US" sz="2000" dirty="0"/>
          </a:p>
          <a:p>
            <a:r>
              <a:rPr lang="en-GB" altLang="en-US" sz="2000" dirty="0" err="1" smtClean="0"/>
              <a:t>Wellcome</a:t>
            </a:r>
            <a:r>
              <a:rPr lang="en-GB" altLang="en-US" sz="2000" dirty="0" smtClean="0"/>
              <a:t> Trust Centre for </a:t>
            </a:r>
            <a:r>
              <a:rPr lang="en-GB" altLang="en-US" sz="2000" dirty="0" smtClean="0"/>
              <a:t>Neuroimaging</a:t>
            </a:r>
            <a:endParaRPr lang="en-GB" altLang="en-US" sz="2000" dirty="0" smtClean="0"/>
          </a:p>
          <a:p>
            <a:r>
              <a:rPr lang="en-GB" altLang="en-US" sz="2000" dirty="0" smtClean="0"/>
              <a:t>University College London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425" b="52844"/>
          <a:stretch/>
        </p:blipFill>
        <p:spPr>
          <a:xfrm>
            <a:off x="5004048" y="1066399"/>
            <a:ext cx="3424511" cy="2973429"/>
          </a:xfrm>
          <a:prstGeom prst="rect">
            <a:avLst/>
          </a:prstGeom>
        </p:spPr>
      </p:pic>
      <p:sp>
        <p:nvSpPr>
          <p:cNvPr id="3" name="TextBox 2"/>
          <p:cNvSpPr txBox="1"/>
          <p:nvPr/>
        </p:nvSpPr>
        <p:spPr>
          <a:xfrm>
            <a:off x="4614" y="548680"/>
            <a:ext cx="1864613" cy="369332"/>
          </a:xfrm>
          <a:prstGeom prst="rect">
            <a:avLst/>
          </a:prstGeom>
          <a:noFill/>
        </p:spPr>
        <p:txBody>
          <a:bodyPr wrap="none" rtlCol="0">
            <a:spAutoFit/>
          </a:bodyPr>
          <a:lstStyle/>
          <a:p>
            <a:r>
              <a:rPr lang="en-GB" b="1" dirty="0" smtClean="0"/>
              <a:t>Pre-processing</a:t>
            </a:r>
            <a:endParaRPr lang="en-GB" b="1" dirty="0"/>
          </a:p>
        </p:txBody>
      </p:sp>
      <p:sp>
        <p:nvSpPr>
          <p:cNvPr id="4" name="TextBox 3"/>
          <p:cNvSpPr txBox="1"/>
          <p:nvPr/>
        </p:nvSpPr>
        <p:spPr>
          <a:xfrm>
            <a:off x="179512" y="980728"/>
            <a:ext cx="3960440" cy="2862322"/>
          </a:xfrm>
          <a:prstGeom prst="rect">
            <a:avLst/>
          </a:prstGeom>
          <a:noFill/>
        </p:spPr>
        <p:txBody>
          <a:bodyPr wrap="square" rtlCol="0">
            <a:spAutoFit/>
          </a:bodyPr>
          <a:lstStyle/>
          <a:p>
            <a:pPr marL="342900" indent="-342900">
              <a:buAutoNum type="arabicPeriod"/>
            </a:pPr>
            <a:r>
              <a:rPr lang="en-GB" dirty="0" smtClean="0"/>
              <a:t>Regress out nuisance effects (anything not specified in the ‘effects of interest f-contrast’)</a:t>
            </a:r>
            <a:br>
              <a:rPr lang="en-GB" dirty="0" smtClean="0"/>
            </a:br>
            <a:endParaRPr lang="en-GB" dirty="0" smtClean="0"/>
          </a:p>
          <a:p>
            <a:pPr marL="342900" indent="-342900">
              <a:buAutoNum type="arabicPeriod"/>
            </a:pPr>
            <a:r>
              <a:rPr lang="en-GB" dirty="0" smtClean="0"/>
              <a:t>Remove confounds such as low frequency drift</a:t>
            </a:r>
            <a:br>
              <a:rPr lang="en-GB" dirty="0" smtClean="0"/>
            </a:br>
            <a:endParaRPr lang="en-GB" dirty="0" smtClean="0"/>
          </a:p>
          <a:p>
            <a:pPr marL="342900" indent="-342900">
              <a:buAutoNum type="arabicPeriod"/>
            </a:pPr>
            <a:r>
              <a:rPr lang="en-GB" dirty="0" smtClean="0"/>
              <a:t>Summarise the ROI by performing PCA and retaining the first component</a:t>
            </a:r>
          </a:p>
        </p:txBody>
      </p:sp>
      <p:grpSp>
        <p:nvGrpSpPr>
          <p:cNvPr id="66" name="Group 65"/>
          <p:cNvGrpSpPr/>
          <p:nvPr/>
        </p:nvGrpSpPr>
        <p:grpSpPr>
          <a:xfrm>
            <a:off x="899592" y="3984113"/>
            <a:ext cx="2842125" cy="2685247"/>
            <a:chOff x="899592" y="3984113"/>
            <a:chExt cx="2842125" cy="2685247"/>
          </a:xfrm>
        </p:grpSpPr>
        <p:sp>
          <p:nvSpPr>
            <p:cNvPr id="5" name="Rectangle 9"/>
            <p:cNvSpPr>
              <a:spLocks noChangeArrowheads="1"/>
            </p:cNvSpPr>
            <p:nvPr/>
          </p:nvSpPr>
          <p:spPr bwMode="auto">
            <a:xfrm>
              <a:off x="1297673" y="4120868"/>
              <a:ext cx="1805158" cy="1807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Rectangle 10"/>
            <p:cNvSpPr>
              <a:spLocks noChangeArrowheads="1"/>
            </p:cNvSpPr>
            <p:nvPr/>
          </p:nvSpPr>
          <p:spPr bwMode="auto">
            <a:xfrm>
              <a:off x="1297673" y="4120868"/>
              <a:ext cx="1805158" cy="1807184"/>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Line 11"/>
            <p:cNvSpPr>
              <a:spLocks noChangeShapeType="1"/>
            </p:cNvSpPr>
            <p:nvPr/>
          </p:nvSpPr>
          <p:spPr bwMode="auto">
            <a:xfrm>
              <a:off x="1297673" y="4120868"/>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2"/>
            <p:cNvSpPr>
              <a:spLocks noChangeShapeType="1"/>
            </p:cNvSpPr>
            <p:nvPr/>
          </p:nvSpPr>
          <p:spPr bwMode="auto">
            <a:xfrm>
              <a:off x="1297673" y="5928052"/>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3"/>
            <p:cNvSpPr>
              <a:spLocks noChangeShapeType="1"/>
            </p:cNvSpPr>
            <p:nvPr/>
          </p:nvSpPr>
          <p:spPr bwMode="auto">
            <a:xfrm flipV="1">
              <a:off x="3102831"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4"/>
            <p:cNvSpPr>
              <a:spLocks noChangeShapeType="1"/>
            </p:cNvSpPr>
            <p:nvPr/>
          </p:nvSpPr>
          <p:spPr bwMode="auto">
            <a:xfrm flipV="1">
              <a:off x="1297673"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5"/>
            <p:cNvSpPr>
              <a:spLocks noChangeShapeType="1"/>
            </p:cNvSpPr>
            <p:nvPr/>
          </p:nvSpPr>
          <p:spPr bwMode="auto">
            <a:xfrm>
              <a:off x="1297673" y="5928052"/>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6"/>
            <p:cNvSpPr>
              <a:spLocks noChangeShapeType="1"/>
            </p:cNvSpPr>
            <p:nvPr/>
          </p:nvSpPr>
          <p:spPr bwMode="auto">
            <a:xfrm flipV="1">
              <a:off x="1297673"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7"/>
            <p:cNvSpPr>
              <a:spLocks noChangeShapeType="1"/>
            </p:cNvSpPr>
            <p:nvPr/>
          </p:nvSpPr>
          <p:spPr bwMode="auto">
            <a:xfrm flipV="1">
              <a:off x="1607649"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8"/>
            <p:cNvSpPr>
              <a:spLocks noChangeShapeType="1"/>
            </p:cNvSpPr>
            <p:nvPr/>
          </p:nvSpPr>
          <p:spPr bwMode="auto">
            <a:xfrm>
              <a:off x="1607649"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9"/>
            <p:cNvSpPr>
              <a:spLocks noChangeArrowheads="1"/>
            </p:cNvSpPr>
            <p:nvPr/>
          </p:nvSpPr>
          <p:spPr bwMode="auto">
            <a:xfrm>
              <a:off x="1551935"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Line 20"/>
            <p:cNvSpPr>
              <a:spLocks noChangeShapeType="1"/>
            </p:cNvSpPr>
            <p:nvPr/>
          </p:nvSpPr>
          <p:spPr bwMode="auto">
            <a:xfrm flipV="1">
              <a:off x="1917626"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21"/>
            <p:cNvSpPr>
              <a:spLocks noChangeShapeType="1"/>
            </p:cNvSpPr>
            <p:nvPr/>
          </p:nvSpPr>
          <p:spPr bwMode="auto">
            <a:xfrm>
              <a:off x="1917626"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22"/>
            <p:cNvSpPr>
              <a:spLocks noChangeArrowheads="1"/>
            </p:cNvSpPr>
            <p:nvPr/>
          </p:nvSpPr>
          <p:spPr bwMode="auto">
            <a:xfrm>
              <a:off x="1861912"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400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Line 23"/>
            <p:cNvSpPr>
              <a:spLocks noChangeShapeType="1"/>
            </p:cNvSpPr>
            <p:nvPr/>
          </p:nvSpPr>
          <p:spPr bwMode="auto">
            <a:xfrm flipV="1">
              <a:off x="2228616"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24"/>
            <p:cNvSpPr>
              <a:spLocks noChangeShapeType="1"/>
            </p:cNvSpPr>
            <p:nvPr/>
          </p:nvSpPr>
          <p:spPr bwMode="auto">
            <a:xfrm>
              <a:off x="2228616"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Rectangle 25"/>
            <p:cNvSpPr>
              <a:spLocks noChangeArrowheads="1"/>
            </p:cNvSpPr>
            <p:nvPr/>
          </p:nvSpPr>
          <p:spPr bwMode="auto">
            <a:xfrm>
              <a:off x="2171888"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600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6"/>
            <p:cNvSpPr>
              <a:spLocks noChangeShapeType="1"/>
            </p:cNvSpPr>
            <p:nvPr/>
          </p:nvSpPr>
          <p:spPr bwMode="auto">
            <a:xfrm flipV="1">
              <a:off x="2538593"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7"/>
            <p:cNvSpPr>
              <a:spLocks noChangeShapeType="1"/>
            </p:cNvSpPr>
            <p:nvPr/>
          </p:nvSpPr>
          <p:spPr bwMode="auto">
            <a:xfrm>
              <a:off x="2538593"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8"/>
            <p:cNvSpPr>
              <a:spLocks noChangeArrowheads="1"/>
            </p:cNvSpPr>
            <p:nvPr/>
          </p:nvSpPr>
          <p:spPr bwMode="auto">
            <a:xfrm>
              <a:off x="2482878" y="5946286"/>
              <a:ext cx="14283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800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Line 29"/>
            <p:cNvSpPr>
              <a:spLocks noChangeShapeType="1"/>
            </p:cNvSpPr>
            <p:nvPr/>
          </p:nvSpPr>
          <p:spPr bwMode="auto">
            <a:xfrm flipV="1">
              <a:off x="2854647" y="5908804"/>
              <a:ext cx="0" cy="192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30"/>
            <p:cNvSpPr>
              <a:spLocks noChangeShapeType="1"/>
            </p:cNvSpPr>
            <p:nvPr/>
          </p:nvSpPr>
          <p:spPr bwMode="auto">
            <a:xfrm>
              <a:off x="2854647" y="4120868"/>
              <a:ext cx="0" cy="182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Rectangle 31"/>
            <p:cNvSpPr>
              <a:spLocks noChangeArrowheads="1"/>
            </p:cNvSpPr>
            <p:nvPr/>
          </p:nvSpPr>
          <p:spPr bwMode="auto">
            <a:xfrm>
              <a:off x="2780698" y="5946286"/>
              <a:ext cx="180313"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Line 32"/>
            <p:cNvSpPr>
              <a:spLocks noChangeShapeType="1"/>
            </p:cNvSpPr>
            <p:nvPr/>
          </p:nvSpPr>
          <p:spPr bwMode="auto">
            <a:xfrm>
              <a:off x="1297673" y="5921974"/>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33"/>
            <p:cNvSpPr>
              <a:spLocks noChangeShapeType="1"/>
            </p:cNvSpPr>
            <p:nvPr/>
          </p:nvSpPr>
          <p:spPr bwMode="auto">
            <a:xfrm flipH="1">
              <a:off x="3084597" y="5921974"/>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34"/>
            <p:cNvSpPr>
              <a:spLocks noChangeArrowheads="1"/>
            </p:cNvSpPr>
            <p:nvPr/>
          </p:nvSpPr>
          <p:spPr bwMode="auto">
            <a:xfrm>
              <a:off x="1216633" y="5872337"/>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5"/>
            <p:cNvSpPr>
              <a:spLocks noChangeShapeType="1"/>
            </p:cNvSpPr>
            <p:nvPr/>
          </p:nvSpPr>
          <p:spPr bwMode="auto">
            <a:xfrm>
              <a:off x="1297673" y="569810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36"/>
            <p:cNvSpPr>
              <a:spLocks noChangeShapeType="1"/>
            </p:cNvSpPr>
            <p:nvPr/>
          </p:nvSpPr>
          <p:spPr bwMode="auto">
            <a:xfrm flipH="1">
              <a:off x="3084597" y="569810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Rectangle 37"/>
            <p:cNvSpPr>
              <a:spLocks noChangeArrowheads="1"/>
            </p:cNvSpPr>
            <p:nvPr/>
          </p:nvSpPr>
          <p:spPr bwMode="auto">
            <a:xfrm>
              <a:off x="1216633" y="5648465"/>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Line 38"/>
            <p:cNvSpPr>
              <a:spLocks noChangeShapeType="1"/>
            </p:cNvSpPr>
            <p:nvPr/>
          </p:nvSpPr>
          <p:spPr bwMode="auto">
            <a:xfrm>
              <a:off x="1297673" y="5468152"/>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39"/>
            <p:cNvSpPr>
              <a:spLocks noChangeShapeType="1"/>
            </p:cNvSpPr>
            <p:nvPr/>
          </p:nvSpPr>
          <p:spPr bwMode="auto">
            <a:xfrm flipH="1">
              <a:off x="3084597" y="5468152"/>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40"/>
            <p:cNvSpPr>
              <a:spLocks noChangeArrowheads="1"/>
            </p:cNvSpPr>
            <p:nvPr/>
          </p:nvSpPr>
          <p:spPr bwMode="auto">
            <a:xfrm>
              <a:off x="1216633" y="5418515"/>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Line 41"/>
            <p:cNvSpPr>
              <a:spLocks noChangeShapeType="1"/>
            </p:cNvSpPr>
            <p:nvPr/>
          </p:nvSpPr>
          <p:spPr bwMode="auto">
            <a:xfrm>
              <a:off x="1297673" y="524427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42"/>
            <p:cNvSpPr>
              <a:spLocks noChangeShapeType="1"/>
            </p:cNvSpPr>
            <p:nvPr/>
          </p:nvSpPr>
          <p:spPr bwMode="auto">
            <a:xfrm flipH="1">
              <a:off x="3084597" y="524427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Rectangle 43"/>
            <p:cNvSpPr>
              <a:spLocks noChangeArrowheads="1"/>
            </p:cNvSpPr>
            <p:nvPr/>
          </p:nvSpPr>
          <p:spPr bwMode="auto">
            <a:xfrm>
              <a:off x="1216633" y="5194643"/>
              <a:ext cx="87118"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44"/>
            <p:cNvSpPr>
              <a:spLocks noChangeShapeType="1"/>
            </p:cNvSpPr>
            <p:nvPr/>
          </p:nvSpPr>
          <p:spPr bwMode="auto">
            <a:xfrm>
              <a:off x="1297673" y="5021420"/>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45"/>
            <p:cNvSpPr>
              <a:spLocks noChangeShapeType="1"/>
            </p:cNvSpPr>
            <p:nvPr/>
          </p:nvSpPr>
          <p:spPr bwMode="auto">
            <a:xfrm flipH="1">
              <a:off x="3084597" y="5021420"/>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Rectangle 46"/>
            <p:cNvSpPr>
              <a:spLocks noChangeArrowheads="1"/>
            </p:cNvSpPr>
            <p:nvPr/>
          </p:nvSpPr>
          <p:spPr bwMode="auto">
            <a:xfrm>
              <a:off x="1241958" y="4971784"/>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Line 47"/>
            <p:cNvSpPr>
              <a:spLocks noChangeShapeType="1"/>
            </p:cNvSpPr>
            <p:nvPr/>
          </p:nvSpPr>
          <p:spPr bwMode="auto">
            <a:xfrm>
              <a:off x="1297673" y="479147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48"/>
            <p:cNvSpPr>
              <a:spLocks noChangeShapeType="1"/>
            </p:cNvSpPr>
            <p:nvPr/>
          </p:nvSpPr>
          <p:spPr bwMode="auto">
            <a:xfrm flipH="1">
              <a:off x="3084597" y="4791471"/>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Rectangle 49"/>
            <p:cNvSpPr>
              <a:spLocks noChangeArrowheads="1"/>
            </p:cNvSpPr>
            <p:nvPr/>
          </p:nvSpPr>
          <p:spPr bwMode="auto">
            <a:xfrm>
              <a:off x="1241958" y="4741834"/>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Line 50"/>
            <p:cNvSpPr>
              <a:spLocks noChangeShapeType="1"/>
            </p:cNvSpPr>
            <p:nvPr/>
          </p:nvSpPr>
          <p:spPr bwMode="auto">
            <a:xfrm>
              <a:off x="1297673" y="4567598"/>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51"/>
            <p:cNvSpPr>
              <a:spLocks noChangeShapeType="1"/>
            </p:cNvSpPr>
            <p:nvPr/>
          </p:nvSpPr>
          <p:spPr bwMode="auto">
            <a:xfrm flipH="1">
              <a:off x="3084597" y="4567598"/>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52"/>
            <p:cNvSpPr>
              <a:spLocks noChangeArrowheads="1"/>
            </p:cNvSpPr>
            <p:nvPr/>
          </p:nvSpPr>
          <p:spPr bwMode="auto">
            <a:xfrm>
              <a:off x="1241958" y="4517962"/>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53"/>
            <p:cNvSpPr>
              <a:spLocks noChangeShapeType="1"/>
            </p:cNvSpPr>
            <p:nvPr/>
          </p:nvSpPr>
          <p:spPr bwMode="auto">
            <a:xfrm>
              <a:off x="1297673" y="434473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54"/>
            <p:cNvSpPr>
              <a:spLocks noChangeShapeType="1"/>
            </p:cNvSpPr>
            <p:nvPr/>
          </p:nvSpPr>
          <p:spPr bwMode="auto">
            <a:xfrm flipH="1">
              <a:off x="3084597" y="4344739"/>
              <a:ext cx="1823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Rectangle 55"/>
            <p:cNvSpPr>
              <a:spLocks noChangeArrowheads="1"/>
            </p:cNvSpPr>
            <p:nvPr/>
          </p:nvSpPr>
          <p:spPr bwMode="auto">
            <a:xfrm>
              <a:off x="1241958" y="4294090"/>
              <a:ext cx="6787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Line 56"/>
            <p:cNvSpPr>
              <a:spLocks noChangeShapeType="1"/>
            </p:cNvSpPr>
            <p:nvPr/>
          </p:nvSpPr>
          <p:spPr bwMode="auto">
            <a:xfrm>
              <a:off x="1297673" y="4120868"/>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57"/>
            <p:cNvSpPr>
              <a:spLocks noChangeShapeType="1"/>
            </p:cNvSpPr>
            <p:nvPr/>
          </p:nvSpPr>
          <p:spPr bwMode="auto">
            <a:xfrm>
              <a:off x="1297673" y="5928052"/>
              <a:ext cx="1805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58"/>
            <p:cNvSpPr>
              <a:spLocks noChangeShapeType="1"/>
            </p:cNvSpPr>
            <p:nvPr/>
          </p:nvSpPr>
          <p:spPr bwMode="auto">
            <a:xfrm flipV="1">
              <a:off x="3102831"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59"/>
            <p:cNvSpPr>
              <a:spLocks noChangeShapeType="1"/>
            </p:cNvSpPr>
            <p:nvPr/>
          </p:nvSpPr>
          <p:spPr bwMode="auto">
            <a:xfrm flipV="1">
              <a:off x="1297673" y="4120868"/>
              <a:ext cx="0" cy="1807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Freeform 60"/>
            <p:cNvSpPr>
              <a:spLocks/>
            </p:cNvSpPr>
            <p:nvPr/>
          </p:nvSpPr>
          <p:spPr bwMode="auto">
            <a:xfrm>
              <a:off x="1297673" y="4126946"/>
              <a:ext cx="297821" cy="1682586"/>
            </a:xfrm>
            <a:custGeom>
              <a:avLst/>
              <a:gdLst>
                <a:gd name="T0" fmla="*/ 0 w 294"/>
                <a:gd name="T1" fmla="*/ 993 h 1661"/>
                <a:gd name="T2" fmla="*/ 6 w 294"/>
                <a:gd name="T3" fmla="*/ 981 h 1661"/>
                <a:gd name="T4" fmla="*/ 12 w 294"/>
                <a:gd name="T5" fmla="*/ 993 h 1661"/>
                <a:gd name="T6" fmla="*/ 18 w 294"/>
                <a:gd name="T7" fmla="*/ 1085 h 1661"/>
                <a:gd name="T8" fmla="*/ 24 w 294"/>
                <a:gd name="T9" fmla="*/ 1251 h 1661"/>
                <a:gd name="T10" fmla="*/ 30 w 294"/>
                <a:gd name="T11" fmla="*/ 1293 h 1661"/>
                <a:gd name="T12" fmla="*/ 30 w 294"/>
                <a:gd name="T13" fmla="*/ 1134 h 1661"/>
                <a:gd name="T14" fmla="*/ 36 w 294"/>
                <a:gd name="T15" fmla="*/ 1183 h 1661"/>
                <a:gd name="T16" fmla="*/ 43 w 294"/>
                <a:gd name="T17" fmla="*/ 981 h 1661"/>
                <a:gd name="T18" fmla="*/ 49 w 294"/>
                <a:gd name="T19" fmla="*/ 1281 h 1661"/>
                <a:gd name="T20" fmla="*/ 55 w 294"/>
                <a:gd name="T21" fmla="*/ 926 h 1661"/>
                <a:gd name="T22" fmla="*/ 55 w 294"/>
                <a:gd name="T23" fmla="*/ 503 h 1661"/>
                <a:gd name="T24" fmla="*/ 61 w 294"/>
                <a:gd name="T25" fmla="*/ 245 h 1661"/>
                <a:gd name="T26" fmla="*/ 67 w 294"/>
                <a:gd name="T27" fmla="*/ 202 h 1661"/>
                <a:gd name="T28" fmla="*/ 73 w 294"/>
                <a:gd name="T29" fmla="*/ 208 h 1661"/>
                <a:gd name="T30" fmla="*/ 79 w 294"/>
                <a:gd name="T31" fmla="*/ 110 h 1661"/>
                <a:gd name="T32" fmla="*/ 79 w 294"/>
                <a:gd name="T33" fmla="*/ 300 h 1661"/>
                <a:gd name="T34" fmla="*/ 85 w 294"/>
                <a:gd name="T35" fmla="*/ 441 h 1661"/>
                <a:gd name="T36" fmla="*/ 92 w 294"/>
                <a:gd name="T37" fmla="*/ 552 h 1661"/>
                <a:gd name="T38" fmla="*/ 98 w 294"/>
                <a:gd name="T39" fmla="*/ 613 h 1661"/>
                <a:gd name="T40" fmla="*/ 104 w 294"/>
                <a:gd name="T41" fmla="*/ 441 h 1661"/>
                <a:gd name="T42" fmla="*/ 104 w 294"/>
                <a:gd name="T43" fmla="*/ 852 h 1661"/>
                <a:gd name="T44" fmla="*/ 110 w 294"/>
                <a:gd name="T45" fmla="*/ 1392 h 1661"/>
                <a:gd name="T46" fmla="*/ 116 w 294"/>
                <a:gd name="T47" fmla="*/ 1447 h 1661"/>
                <a:gd name="T48" fmla="*/ 122 w 294"/>
                <a:gd name="T49" fmla="*/ 1318 h 1661"/>
                <a:gd name="T50" fmla="*/ 128 w 294"/>
                <a:gd name="T51" fmla="*/ 1661 h 1661"/>
                <a:gd name="T52" fmla="*/ 134 w 294"/>
                <a:gd name="T53" fmla="*/ 1214 h 1661"/>
                <a:gd name="T54" fmla="*/ 134 w 294"/>
                <a:gd name="T55" fmla="*/ 1336 h 1661"/>
                <a:gd name="T56" fmla="*/ 141 w 294"/>
                <a:gd name="T57" fmla="*/ 1410 h 1661"/>
                <a:gd name="T58" fmla="*/ 147 w 294"/>
                <a:gd name="T59" fmla="*/ 1600 h 1661"/>
                <a:gd name="T60" fmla="*/ 153 w 294"/>
                <a:gd name="T61" fmla="*/ 1520 h 1661"/>
                <a:gd name="T62" fmla="*/ 159 w 294"/>
                <a:gd name="T63" fmla="*/ 1110 h 1661"/>
                <a:gd name="T64" fmla="*/ 159 w 294"/>
                <a:gd name="T65" fmla="*/ 607 h 1661"/>
                <a:gd name="T66" fmla="*/ 165 w 294"/>
                <a:gd name="T67" fmla="*/ 527 h 1661"/>
                <a:gd name="T68" fmla="*/ 171 w 294"/>
                <a:gd name="T69" fmla="*/ 294 h 1661"/>
                <a:gd name="T70" fmla="*/ 177 w 294"/>
                <a:gd name="T71" fmla="*/ 282 h 1661"/>
                <a:gd name="T72" fmla="*/ 183 w 294"/>
                <a:gd name="T73" fmla="*/ 533 h 1661"/>
                <a:gd name="T74" fmla="*/ 183 w 294"/>
                <a:gd name="T75" fmla="*/ 466 h 1661"/>
                <a:gd name="T76" fmla="*/ 190 w 294"/>
                <a:gd name="T77" fmla="*/ 460 h 1661"/>
                <a:gd name="T78" fmla="*/ 196 w 294"/>
                <a:gd name="T79" fmla="*/ 202 h 1661"/>
                <a:gd name="T80" fmla="*/ 202 w 294"/>
                <a:gd name="T81" fmla="*/ 533 h 1661"/>
                <a:gd name="T82" fmla="*/ 208 w 294"/>
                <a:gd name="T83" fmla="*/ 736 h 1661"/>
                <a:gd name="T84" fmla="*/ 208 w 294"/>
                <a:gd name="T85" fmla="*/ 1067 h 1661"/>
                <a:gd name="T86" fmla="*/ 214 w 294"/>
                <a:gd name="T87" fmla="*/ 1214 h 1661"/>
                <a:gd name="T88" fmla="*/ 220 w 294"/>
                <a:gd name="T89" fmla="*/ 1343 h 1661"/>
                <a:gd name="T90" fmla="*/ 226 w 294"/>
                <a:gd name="T91" fmla="*/ 1533 h 1661"/>
                <a:gd name="T92" fmla="*/ 232 w 294"/>
                <a:gd name="T93" fmla="*/ 1428 h 1661"/>
                <a:gd name="T94" fmla="*/ 232 w 294"/>
                <a:gd name="T95" fmla="*/ 1232 h 1661"/>
                <a:gd name="T96" fmla="*/ 239 w 294"/>
                <a:gd name="T97" fmla="*/ 1514 h 1661"/>
                <a:gd name="T98" fmla="*/ 245 w 294"/>
                <a:gd name="T99" fmla="*/ 1624 h 1661"/>
                <a:gd name="T100" fmla="*/ 251 w 294"/>
                <a:gd name="T101" fmla="*/ 1073 h 1661"/>
                <a:gd name="T102" fmla="*/ 257 w 294"/>
                <a:gd name="T103" fmla="*/ 588 h 1661"/>
                <a:gd name="T104" fmla="*/ 263 w 294"/>
                <a:gd name="T105" fmla="*/ 539 h 1661"/>
                <a:gd name="T106" fmla="*/ 263 w 294"/>
                <a:gd name="T107" fmla="*/ 325 h 1661"/>
                <a:gd name="T108" fmla="*/ 269 w 294"/>
                <a:gd name="T109" fmla="*/ 239 h 1661"/>
                <a:gd name="T110" fmla="*/ 275 w 294"/>
                <a:gd name="T111" fmla="*/ 435 h 1661"/>
                <a:gd name="T112" fmla="*/ 281 w 294"/>
                <a:gd name="T113" fmla="*/ 257 h 1661"/>
                <a:gd name="T114" fmla="*/ 288 w 294"/>
                <a:gd name="T115" fmla="*/ 337 h 1661"/>
                <a:gd name="T116" fmla="*/ 288 w 294"/>
                <a:gd name="T117" fmla="*/ 392 h 1661"/>
                <a:gd name="T118" fmla="*/ 294 w 294"/>
                <a:gd name="T119" fmla="*/ 0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661">
                  <a:moveTo>
                    <a:pt x="0" y="993"/>
                  </a:moveTo>
                  <a:lnTo>
                    <a:pt x="6" y="981"/>
                  </a:lnTo>
                  <a:lnTo>
                    <a:pt x="12" y="993"/>
                  </a:lnTo>
                  <a:lnTo>
                    <a:pt x="18" y="1085"/>
                  </a:lnTo>
                  <a:lnTo>
                    <a:pt x="24" y="1251"/>
                  </a:lnTo>
                  <a:lnTo>
                    <a:pt x="30" y="1293"/>
                  </a:lnTo>
                  <a:lnTo>
                    <a:pt x="30" y="1134"/>
                  </a:lnTo>
                  <a:lnTo>
                    <a:pt x="36" y="1183"/>
                  </a:lnTo>
                  <a:lnTo>
                    <a:pt x="43" y="981"/>
                  </a:lnTo>
                  <a:lnTo>
                    <a:pt x="49" y="1281"/>
                  </a:lnTo>
                  <a:lnTo>
                    <a:pt x="55" y="926"/>
                  </a:lnTo>
                  <a:lnTo>
                    <a:pt x="55" y="503"/>
                  </a:lnTo>
                  <a:lnTo>
                    <a:pt x="61" y="245"/>
                  </a:lnTo>
                  <a:lnTo>
                    <a:pt x="67" y="202"/>
                  </a:lnTo>
                  <a:lnTo>
                    <a:pt x="73" y="208"/>
                  </a:lnTo>
                  <a:lnTo>
                    <a:pt x="79" y="110"/>
                  </a:lnTo>
                  <a:lnTo>
                    <a:pt x="79" y="300"/>
                  </a:lnTo>
                  <a:lnTo>
                    <a:pt x="85" y="441"/>
                  </a:lnTo>
                  <a:lnTo>
                    <a:pt x="92" y="552"/>
                  </a:lnTo>
                  <a:lnTo>
                    <a:pt x="98" y="613"/>
                  </a:lnTo>
                  <a:lnTo>
                    <a:pt x="104" y="441"/>
                  </a:lnTo>
                  <a:lnTo>
                    <a:pt x="104" y="852"/>
                  </a:lnTo>
                  <a:lnTo>
                    <a:pt x="110" y="1392"/>
                  </a:lnTo>
                  <a:lnTo>
                    <a:pt x="116" y="1447"/>
                  </a:lnTo>
                  <a:lnTo>
                    <a:pt x="122" y="1318"/>
                  </a:lnTo>
                  <a:lnTo>
                    <a:pt x="128" y="1661"/>
                  </a:lnTo>
                  <a:lnTo>
                    <a:pt x="134" y="1214"/>
                  </a:lnTo>
                  <a:lnTo>
                    <a:pt x="134" y="1336"/>
                  </a:lnTo>
                  <a:lnTo>
                    <a:pt x="141" y="1410"/>
                  </a:lnTo>
                  <a:lnTo>
                    <a:pt x="147" y="1600"/>
                  </a:lnTo>
                  <a:lnTo>
                    <a:pt x="153" y="1520"/>
                  </a:lnTo>
                  <a:lnTo>
                    <a:pt x="159" y="1110"/>
                  </a:lnTo>
                  <a:lnTo>
                    <a:pt x="159" y="607"/>
                  </a:lnTo>
                  <a:lnTo>
                    <a:pt x="165" y="527"/>
                  </a:lnTo>
                  <a:lnTo>
                    <a:pt x="171" y="294"/>
                  </a:lnTo>
                  <a:lnTo>
                    <a:pt x="177" y="282"/>
                  </a:lnTo>
                  <a:lnTo>
                    <a:pt x="183" y="533"/>
                  </a:lnTo>
                  <a:lnTo>
                    <a:pt x="183" y="466"/>
                  </a:lnTo>
                  <a:lnTo>
                    <a:pt x="190" y="460"/>
                  </a:lnTo>
                  <a:lnTo>
                    <a:pt x="196" y="202"/>
                  </a:lnTo>
                  <a:lnTo>
                    <a:pt x="202" y="533"/>
                  </a:lnTo>
                  <a:lnTo>
                    <a:pt x="208" y="736"/>
                  </a:lnTo>
                  <a:lnTo>
                    <a:pt x="208" y="1067"/>
                  </a:lnTo>
                  <a:lnTo>
                    <a:pt x="214" y="1214"/>
                  </a:lnTo>
                  <a:lnTo>
                    <a:pt x="220" y="1343"/>
                  </a:lnTo>
                  <a:lnTo>
                    <a:pt x="226" y="1533"/>
                  </a:lnTo>
                  <a:lnTo>
                    <a:pt x="232" y="1428"/>
                  </a:lnTo>
                  <a:lnTo>
                    <a:pt x="232" y="1232"/>
                  </a:lnTo>
                  <a:lnTo>
                    <a:pt x="239" y="1514"/>
                  </a:lnTo>
                  <a:lnTo>
                    <a:pt x="245" y="1624"/>
                  </a:lnTo>
                  <a:lnTo>
                    <a:pt x="251" y="1073"/>
                  </a:lnTo>
                  <a:lnTo>
                    <a:pt x="257" y="588"/>
                  </a:lnTo>
                  <a:lnTo>
                    <a:pt x="263" y="539"/>
                  </a:lnTo>
                  <a:lnTo>
                    <a:pt x="263" y="325"/>
                  </a:lnTo>
                  <a:lnTo>
                    <a:pt x="269" y="239"/>
                  </a:lnTo>
                  <a:lnTo>
                    <a:pt x="275" y="435"/>
                  </a:lnTo>
                  <a:lnTo>
                    <a:pt x="281" y="257"/>
                  </a:lnTo>
                  <a:lnTo>
                    <a:pt x="288" y="337"/>
                  </a:lnTo>
                  <a:lnTo>
                    <a:pt x="288" y="392"/>
                  </a:lnTo>
                  <a:lnTo>
                    <a:pt x="294"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61"/>
            <p:cNvSpPr>
              <a:spLocks/>
            </p:cNvSpPr>
            <p:nvPr/>
          </p:nvSpPr>
          <p:spPr bwMode="auto">
            <a:xfrm>
              <a:off x="1595493" y="4126946"/>
              <a:ext cx="645279" cy="1801106"/>
            </a:xfrm>
            <a:custGeom>
              <a:avLst/>
              <a:gdLst>
                <a:gd name="T0" fmla="*/ 12 w 637"/>
                <a:gd name="T1" fmla="*/ 870 h 1778"/>
                <a:gd name="T2" fmla="*/ 24 w 637"/>
                <a:gd name="T3" fmla="*/ 1655 h 1778"/>
                <a:gd name="T4" fmla="*/ 43 w 637"/>
                <a:gd name="T5" fmla="*/ 1116 h 1778"/>
                <a:gd name="T6" fmla="*/ 55 w 637"/>
                <a:gd name="T7" fmla="*/ 1122 h 1778"/>
                <a:gd name="T8" fmla="*/ 73 w 637"/>
                <a:gd name="T9" fmla="*/ 729 h 1778"/>
                <a:gd name="T10" fmla="*/ 92 w 637"/>
                <a:gd name="T11" fmla="*/ 742 h 1778"/>
                <a:gd name="T12" fmla="*/ 104 w 637"/>
                <a:gd name="T13" fmla="*/ 362 h 1778"/>
                <a:gd name="T14" fmla="*/ 122 w 637"/>
                <a:gd name="T15" fmla="*/ 588 h 1778"/>
                <a:gd name="T16" fmla="*/ 135 w 637"/>
                <a:gd name="T17" fmla="*/ 766 h 1778"/>
                <a:gd name="T18" fmla="*/ 147 w 637"/>
                <a:gd name="T19" fmla="*/ 723 h 1778"/>
                <a:gd name="T20" fmla="*/ 165 w 637"/>
                <a:gd name="T21" fmla="*/ 1146 h 1778"/>
                <a:gd name="T22" fmla="*/ 177 w 637"/>
                <a:gd name="T23" fmla="*/ 1312 h 1778"/>
                <a:gd name="T24" fmla="*/ 196 w 637"/>
                <a:gd name="T25" fmla="*/ 1202 h 1778"/>
                <a:gd name="T26" fmla="*/ 208 w 637"/>
                <a:gd name="T27" fmla="*/ 889 h 1778"/>
                <a:gd name="T28" fmla="*/ 226 w 637"/>
                <a:gd name="T29" fmla="*/ 6 h 1778"/>
                <a:gd name="T30" fmla="*/ 239 w 637"/>
                <a:gd name="T31" fmla="*/ 405 h 1778"/>
                <a:gd name="T32" fmla="*/ 251 w 637"/>
                <a:gd name="T33" fmla="*/ 441 h 1778"/>
                <a:gd name="T34" fmla="*/ 269 w 637"/>
                <a:gd name="T35" fmla="*/ 1545 h 1778"/>
                <a:gd name="T36" fmla="*/ 282 w 637"/>
                <a:gd name="T37" fmla="*/ 1251 h 1778"/>
                <a:gd name="T38" fmla="*/ 300 w 637"/>
                <a:gd name="T39" fmla="*/ 1361 h 1778"/>
                <a:gd name="T40" fmla="*/ 312 w 637"/>
                <a:gd name="T41" fmla="*/ 650 h 1778"/>
                <a:gd name="T42" fmla="*/ 324 w 637"/>
                <a:gd name="T43" fmla="*/ 484 h 1778"/>
                <a:gd name="T44" fmla="*/ 343 w 637"/>
                <a:gd name="T45" fmla="*/ 533 h 1778"/>
                <a:gd name="T46" fmla="*/ 355 w 637"/>
                <a:gd name="T47" fmla="*/ 625 h 1778"/>
                <a:gd name="T48" fmla="*/ 373 w 637"/>
                <a:gd name="T49" fmla="*/ 1208 h 1778"/>
                <a:gd name="T50" fmla="*/ 386 w 637"/>
                <a:gd name="T51" fmla="*/ 1471 h 1778"/>
                <a:gd name="T52" fmla="*/ 404 w 637"/>
                <a:gd name="T53" fmla="*/ 1079 h 1778"/>
                <a:gd name="T54" fmla="*/ 416 w 637"/>
                <a:gd name="T55" fmla="*/ 398 h 1778"/>
                <a:gd name="T56" fmla="*/ 429 w 637"/>
                <a:gd name="T57" fmla="*/ 356 h 1778"/>
                <a:gd name="T58" fmla="*/ 447 w 637"/>
                <a:gd name="T59" fmla="*/ 43 h 1778"/>
                <a:gd name="T60" fmla="*/ 459 w 637"/>
                <a:gd name="T61" fmla="*/ 1281 h 1778"/>
                <a:gd name="T62" fmla="*/ 478 w 637"/>
                <a:gd name="T63" fmla="*/ 1674 h 1778"/>
                <a:gd name="T64" fmla="*/ 490 w 637"/>
                <a:gd name="T65" fmla="*/ 1631 h 1778"/>
                <a:gd name="T66" fmla="*/ 508 w 637"/>
                <a:gd name="T67" fmla="*/ 1042 h 1778"/>
                <a:gd name="T68" fmla="*/ 520 w 637"/>
                <a:gd name="T69" fmla="*/ 343 h 1778"/>
                <a:gd name="T70" fmla="*/ 533 w 637"/>
                <a:gd name="T71" fmla="*/ 607 h 1778"/>
                <a:gd name="T72" fmla="*/ 551 w 637"/>
                <a:gd name="T73" fmla="*/ 601 h 1778"/>
                <a:gd name="T74" fmla="*/ 563 w 637"/>
                <a:gd name="T75" fmla="*/ 484 h 1778"/>
                <a:gd name="T76" fmla="*/ 582 w 637"/>
                <a:gd name="T77" fmla="*/ 907 h 1778"/>
                <a:gd name="T78" fmla="*/ 594 w 637"/>
                <a:gd name="T79" fmla="*/ 1018 h 1778"/>
                <a:gd name="T80" fmla="*/ 612 w 637"/>
                <a:gd name="T81" fmla="*/ 1110 h 1778"/>
                <a:gd name="T82" fmla="*/ 625 w 637"/>
                <a:gd name="T83" fmla="*/ 1146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7" h="1778">
                  <a:moveTo>
                    <a:pt x="0" y="0"/>
                  </a:moveTo>
                  <a:lnTo>
                    <a:pt x="6" y="190"/>
                  </a:lnTo>
                  <a:lnTo>
                    <a:pt x="12" y="870"/>
                  </a:lnTo>
                  <a:lnTo>
                    <a:pt x="18" y="1514"/>
                  </a:lnTo>
                  <a:lnTo>
                    <a:pt x="18" y="1361"/>
                  </a:lnTo>
                  <a:lnTo>
                    <a:pt x="24" y="1655"/>
                  </a:lnTo>
                  <a:lnTo>
                    <a:pt x="30" y="1508"/>
                  </a:lnTo>
                  <a:lnTo>
                    <a:pt x="36" y="1569"/>
                  </a:lnTo>
                  <a:lnTo>
                    <a:pt x="43" y="1116"/>
                  </a:lnTo>
                  <a:lnTo>
                    <a:pt x="43" y="1778"/>
                  </a:lnTo>
                  <a:lnTo>
                    <a:pt x="49" y="1667"/>
                  </a:lnTo>
                  <a:lnTo>
                    <a:pt x="55" y="1122"/>
                  </a:lnTo>
                  <a:lnTo>
                    <a:pt x="61" y="883"/>
                  </a:lnTo>
                  <a:lnTo>
                    <a:pt x="67" y="668"/>
                  </a:lnTo>
                  <a:lnTo>
                    <a:pt x="73" y="729"/>
                  </a:lnTo>
                  <a:lnTo>
                    <a:pt x="79" y="613"/>
                  </a:lnTo>
                  <a:lnTo>
                    <a:pt x="85" y="625"/>
                  </a:lnTo>
                  <a:lnTo>
                    <a:pt x="92" y="742"/>
                  </a:lnTo>
                  <a:lnTo>
                    <a:pt x="98" y="821"/>
                  </a:lnTo>
                  <a:lnTo>
                    <a:pt x="98" y="405"/>
                  </a:lnTo>
                  <a:lnTo>
                    <a:pt x="104" y="362"/>
                  </a:lnTo>
                  <a:lnTo>
                    <a:pt x="110" y="588"/>
                  </a:lnTo>
                  <a:lnTo>
                    <a:pt x="116" y="650"/>
                  </a:lnTo>
                  <a:lnTo>
                    <a:pt x="122" y="588"/>
                  </a:lnTo>
                  <a:lnTo>
                    <a:pt x="122" y="398"/>
                  </a:lnTo>
                  <a:lnTo>
                    <a:pt x="128" y="570"/>
                  </a:lnTo>
                  <a:lnTo>
                    <a:pt x="135" y="766"/>
                  </a:lnTo>
                  <a:lnTo>
                    <a:pt x="141" y="809"/>
                  </a:lnTo>
                  <a:lnTo>
                    <a:pt x="147" y="883"/>
                  </a:lnTo>
                  <a:lnTo>
                    <a:pt x="147" y="723"/>
                  </a:lnTo>
                  <a:lnTo>
                    <a:pt x="153" y="1336"/>
                  </a:lnTo>
                  <a:lnTo>
                    <a:pt x="159" y="1244"/>
                  </a:lnTo>
                  <a:lnTo>
                    <a:pt x="165" y="1146"/>
                  </a:lnTo>
                  <a:lnTo>
                    <a:pt x="171" y="1293"/>
                  </a:lnTo>
                  <a:lnTo>
                    <a:pt x="171" y="1490"/>
                  </a:lnTo>
                  <a:lnTo>
                    <a:pt x="177" y="1312"/>
                  </a:lnTo>
                  <a:lnTo>
                    <a:pt x="184" y="1300"/>
                  </a:lnTo>
                  <a:lnTo>
                    <a:pt x="190" y="1477"/>
                  </a:lnTo>
                  <a:lnTo>
                    <a:pt x="196" y="1202"/>
                  </a:lnTo>
                  <a:lnTo>
                    <a:pt x="196" y="1343"/>
                  </a:lnTo>
                  <a:lnTo>
                    <a:pt x="202" y="1159"/>
                  </a:lnTo>
                  <a:lnTo>
                    <a:pt x="208" y="889"/>
                  </a:lnTo>
                  <a:lnTo>
                    <a:pt x="214" y="607"/>
                  </a:lnTo>
                  <a:lnTo>
                    <a:pt x="220" y="294"/>
                  </a:lnTo>
                  <a:lnTo>
                    <a:pt x="226" y="6"/>
                  </a:lnTo>
                  <a:lnTo>
                    <a:pt x="226" y="178"/>
                  </a:lnTo>
                  <a:lnTo>
                    <a:pt x="233" y="306"/>
                  </a:lnTo>
                  <a:lnTo>
                    <a:pt x="239" y="405"/>
                  </a:lnTo>
                  <a:lnTo>
                    <a:pt x="245" y="270"/>
                  </a:lnTo>
                  <a:lnTo>
                    <a:pt x="251" y="331"/>
                  </a:lnTo>
                  <a:lnTo>
                    <a:pt x="251" y="441"/>
                  </a:lnTo>
                  <a:lnTo>
                    <a:pt x="257" y="460"/>
                  </a:lnTo>
                  <a:lnTo>
                    <a:pt x="263" y="1379"/>
                  </a:lnTo>
                  <a:lnTo>
                    <a:pt x="269" y="1545"/>
                  </a:lnTo>
                  <a:lnTo>
                    <a:pt x="275" y="1496"/>
                  </a:lnTo>
                  <a:lnTo>
                    <a:pt x="275" y="1588"/>
                  </a:lnTo>
                  <a:lnTo>
                    <a:pt x="282" y="1251"/>
                  </a:lnTo>
                  <a:lnTo>
                    <a:pt x="288" y="1490"/>
                  </a:lnTo>
                  <a:lnTo>
                    <a:pt x="294" y="1484"/>
                  </a:lnTo>
                  <a:lnTo>
                    <a:pt x="300" y="1361"/>
                  </a:lnTo>
                  <a:lnTo>
                    <a:pt x="300" y="1349"/>
                  </a:lnTo>
                  <a:lnTo>
                    <a:pt x="306" y="999"/>
                  </a:lnTo>
                  <a:lnTo>
                    <a:pt x="312" y="650"/>
                  </a:lnTo>
                  <a:lnTo>
                    <a:pt x="318" y="362"/>
                  </a:lnTo>
                  <a:lnTo>
                    <a:pt x="324" y="227"/>
                  </a:lnTo>
                  <a:lnTo>
                    <a:pt x="324" y="484"/>
                  </a:lnTo>
                  <a:lnTo>
                    <a:pt x="331" y="288"/>
                  </a:lnTo>
                  <a:lnTo>
                    <a:pt x="337" y="215"/>
                  </a:lnTo>
                  <a:lnTo>
                    <a:pt x="343" y="533"/>
                  </a:lnTo>
                  <a:lnTo>
                    <a:pt x="349" y="570"/>
                  </a:lnTo>
                  <a:lnTo>
                    <a:pt x="355" y="417"/>
                  </a:lnTo>
                  <a:lnTo>
                    <a:pt x="355" y="625"/>
                  </a:lnTo>
                  <a:lnTo>
                    <a:pt x="361" y="1459"/>
                  </a:lnTo>
                  <a:lnTo>
                    <a:pt x="367" y="1441"/>
                  </a:lnTo>
                  <a:lnTo>
                    <a:pt x="373" y="1208"/>
                  </a:lnTo>
                  <a:lnTo>
                    <a:pt x="380" y="1300"/>
                  </a:lnTo>
                  <a:lnTo>
                    <a:pt x="380" y="1557"/>
                  </a:lnTo>
                  <a:lnTo>
                    <a:pt x="386" y="1471"/>
                  </a:lnTo>
                  <a:lnTo>
                    <a:pt x="392" y="1257"/>
                  </a:lnTo>
                  <a:lnTo>
                    <a:pt x="398" y="1392"/>
                  </a:lnTo>
                  <a:lnTo>
                    <a:pt x="404" y="1079"/>
                  </a:lnTo>
                  <a:lnTo>
                    <a:pt x="404" y="1061"/>
                  </a:lnTo>
                  <a:lnTo>
                    <a:pt x="410" y="472"/>
                  </a:lnTo>
                  <a:lnTo>
                    <a:pt x="416" y="398"/>
                  </a:lnTo>
                  <a:lnTo>
                    <a:pt x="422" y="515"/>
                  </a:lnTo>
                  <a:lnTo>
                    <a:pt x="429" y="264"/>
                  </a:lnTo>
                  <a:lnTo>
                    <a:pt x="429" y="356"/>
                  </a:lnTo>
                  <a:lnTo>
                    <a:pt x="435" y="368"/>
                  </a:lnTo>
                  <a:lnTo>
                    <a:pt x="441" y="337"/>
                  </a:lnTo>
                  <a:lnTo>
                    <a:pt x="447" y="43"/>
                  </a:lnTo>
                  <a:lnTo>
                    <a:pt x="453" y="386"/>
                  </a:lnTo>
                  <a:lnTo>
                    <a:pt x="453" y="625"/>
                  </a:lnTo>
                  <a:lnTo>
                    <a:pt x="459" y="1281"/>
                  </a:lnTo>
                  <a:lnTo>
                    <a:pt x="465" y="1349"/>
                  </a:lnTo>
                  <a:lnTo>
                    <a:pt x="471" y="1471"/>
                  </a:lnTo>
                  <a:lnTo>
                    <a:pt x="478" y="1674"/>
                  </a:lnTo>
                  <a:lnTo>
                    <a:pt x="484" y="1324"/>
                  </a:lnTo>
                  <a:lnTo>
                    <a:pt x="484" y="1238"/>
                  </a:lnTo>
                  <a:lnTo>
                    <a:pt x="490" y="1631"/>
                  </a:lnTo>
                  <a:lnTo>
                    <a:pt x="496" y="1582"/>
                  </a:lnTo>
                  <a:lnTo>
                    <a:pt x="502" y="1336"/>
                  </a:lnTo>
                  <a:lnTo>
                    <a:pt x="508" y="1042"/>
                  </a:lnTo>
                  <a:lnTo>
                    <a:pt x="508" y="631"/>
                  </a:lnTo>
                  <a:lnTo>
                    <a:pt x="514" y="570"/>
                  </a:lnTo>
                  <a:lnTo>
                    <a:pt x="520" y="343"/>
                  </a:lnTo>
                  <a:lnTo>
                    <a:pt x="527" y="687"/>
                  </a:lnTo>
                  <a:lnTo>
                    <a:pt x="533" y="772"/>
                  </a:lnTo>
                  <a:lnTo>
                    <a:pt x="533" y="607"/>
                  </a:lnTo>
                  <a:lnTo>
                    <a:pt x="539" y="417"/>
                  </a:lnTo>
                  <a:lnTo>
                    <a:pt x="545" y="674"/>
                  </a:lnTo>
                  <a:lnTo>
                    <a:pt x="551" y="601"/>
                  </a:lnTo>
                  <a:lnTo>
                    <a:pt x="557" y="668"/>
                  </a:lnTo>
                  <a:lnTo>
                    <a:pt x="557" y="576"/>
                  </a:lnTo>
                  <a:lnTo>
                    <a:pt x="563" y="484"/>
                  </a:lnTo>
                  <a:lnTo>
                    <a:pt x="569" y="558"/>
                  </a:lnTo>
                  <a:lnTo>
                    <a:pt x="576" y="638"/>
                  </a:lnTo>
                  <a:lnTo>
                    <a:pt x="582" y="907"/>
                  </a:lnTo>
                  <a:lnTo>
                    <a:pt x="582" y="834"/>
                  </a:lnTo>
                  <a:lnTo>
                    <a:pt x="588" y="858"/>
                  </a:lnTo>
                  <a:lnTo>
                    <a:pt x="594" y="1018"/>
                  </a:lnTo>
                  <a:lnTo>
                    <a:pt x="600" y="1637"/>
                  </a:lnTo>
                  <a:lnTo>
                    <a:pt x="606" y="1318"/>
                  </a:lnTo>
                  <a:lnTo>
                    <a:pt x="612" y="1110"/>
                  </a:lnTo>
                  <a:lnTo>
                    <a:pt x="612" y="1281"/>
                  </a:lnTo>
                  <a:lnTo>
                    <a:pt x="618" y="1459"/>
                  </a:lnTo>
                  <a:lnTo>
                    <a:pt x="625" y="1146"/>
                  </a:lnTo>
                  <a:lnTo>
                    <a:pt x="631" y="1042"/>
                  </a:lnTo>
                  <a:lnTo>
                    <a:pt x="637" y="137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Freeform 62"/>
            <p:cNvSpPr>
              <a:spLocks/>
            </p:cNvSpPr>
            <p:nvPr/>
          </p:nvSpPr>
          <p:spPr bwMode="auto">
            <a:xfrm>
              <a:off x="2240772" y="4151258"/>
              <a:ext cx="633123" cy="1695754"/>
            </a:xfrm>
            <a:custGeom>
              <a:avLst/>
              <a:gdLst>
                <a:gd name="T0" fmla="*/ 6 w 625"/>
                <a:gd name="T1" fmla="*/ 1159 h 1674"/>
                <a:gd name="T2" fmla="*/ 24 w 625"/>
                <a:gd name="T3" fmla="*/ 332 h 1674"/>
                <a:gd name="T4" fmla="*/ 37 w 625"/>
                <a:gd name="T5" fmla="*/ 430 h 1674"/>
                <a:gd name="T6" fmla="*/ 49 w 625"/>
                <a:gd name="T7" fmla="*/ 417 h 1674"/>
                <a:gd name="T8" fmla="*/ 67 w 625"/>
                <a:gd name="T9" fmla="*/ 748 h 1674"/>
                <a:gd name="T10" fmla="*/ 79 w 625"/>
                <a:gd name="T11" fmla="*/ 1380 h 1674"/>
                <a:gd name="T12" fmla="*/ 98 w 625"/>
                <a:gd name="T13" fmla="*/ 1490 h 1674"/>
                <a:gd name="T14" fmla="*/ 110 w 625"/>
                <a:gd name="T15" fmla="*/ 1613 h 1674"/>
                <a:gd name="T16" fmla="*/ 128 w 625"/>
                <a:gd name="T17" fmla="*/ 595 h 1674"/>
                <a:gd name="T18" fmla="*/ 141 w 625"/>
                <a:gd name="T19" fmla="*/ 289 h 1674"/>
                <a:gd name="T20" fmla="*/ 153 w 625"/>
                <a:gd name="T21" fmla="*/ 338 h 1674"/>
                <a:gd name="T22" fmla="*/ 171 w 625"/>
                <a:gd name="T23" fmla="*/ 1447 h 1674"/>
                <a:gd name="T24" fmla="*/ 184 w 625"/>
                <a:gd name="T25" fmla="*/ 1239 h 1674"/>
                <a:gd name="T26" fmla="*/ 202 w 625"/>
                <a:gd name="T27" fmla="*/ 1227 h 1674"/>
                <a:gd name="T28" fmla="*/ 214 w 625"/>
                <a:gd name="T29" fmla="*/ 362 h 1674"/>
                <a:gd name="T30" fmla="*/ 233 w 625"/>
                <a:gd name="T31" fmla="*/ 718 h 1674"/>
                <a:gd name="T32" fmla="*/ 245 w 625"/>
                <a:gd name="T33" fmla="*/ 577 h 1674"/>
                <a:gd name="T34" fmla="*/ 257 w 625"/>
                <a:gd name="T35" fmla="*/ 344 h 1674"/>
                <a:gd name="T36" fmla="*/ 276 w 625"/>
                <a:gd name="T37" fmla="*/ 1257 h 1674"/>
                <a:gd name="T38" fmla="*/ 288 w 625"/>
                <a:gd name="T39" fmla="*/ 1269 h 1674"/>
                <a:gd name="T40" fmla="*/ 306 w 625"/>
                <a:gd name="T41" fmla="*/ 1650 h 1674"/>
                <a:gd name="T42" fmla="*/ 318 w 625"/>
                <a:gd name="T43" fmla="*/ 632 h 1674"/>
                <a:gd name="T44" fmla="*/ 331 w 625"/>
                <a:gd name="T45" fmla="*/ 448 h 1674"/>
                <a:gd name="T46" fmla="*/ 349 w 625"/>
                <a:gd name="T47" fmla="*/ 491 h 1674"/>
                <a:gd name="T48" fmla="*/ 361 w 625"/>
                <a:gd name="T49" fmla="*/ 289 h 1674"/>
                <a:gd name="T50" fmla="*/ 380 w 625"/>
                <a:gd name="T51" fmla="*/ 748 h 1674"/>
                <a:gd name="T52" fmla="*/ 392 w 625"/>
                <a:gd name="T53" fmla="*/ 1239 h 1674"/>
                <a:gd name="T54" fmla="*/ 410 w 625"/>
                <a:gd name="T55" fmla="*/ 1319 h 1674"/>
                <a:gd name="T56" fmla="*/ 423 w 625"/>
                <a:gd name="T57" fmla="*/ 1233 h 1674"/>
                <a:gd name="T58" fmla="*/ 435 w 625"/>
                <a:gd name="T59" fmla="*/ 1079 h 1674"/>
                <a:gd name="T60" fmla="*/ 453 w 625"/>
                <a:gd name="T61" fmla="*/ 1104 h 1674"/>
                <a:gd name="T62" fmla="*/ 465 w 625"/>
                <a:gd name="T63" fmla="*/ 381 h 1674"/>
                <a:gd name="T64" fmla="*/ 484 w 625"/>
                <a:gd name="T65" fmla="*/ 227 h 1674"/>
                <a:gd name="T66" fmla="*/ 496 w 625"/>
                <a:gd name="T67" fmla="*/ 276 h 1674"/>
                <a:gd name="T68" fmla="*/ 514 w 625"/>
                <a:gd name="T69" fmla="*/ 736 h 1674"/>
                <a:gd name="T70" fmla="*/ 527 w 625"/>
                <a:gd name="T71" fmla="*/ 1521 h 1674"/>
                <a:gd name="T72" fmla="*/ 539 w 625"/>
                <a:gd name="T73" fmla="*/ 1502 h 1674"/>
                <a:gd name="T74" fmla="*/ 557 w 625"/>
                <a:gd name="T75" fmla="*/ 1190 h 1674"/>
                <a:gd name="T76" fmla="*/ 570 w 625"/>
                <a:gd name="T77" fmla="*/ 417 h 1674"/>
                <a:gd name="T78" fmla="*/ 588 w 625"/>
                <a:gd name="T79" fmla="*/ 466 h 1674"/>
                <a:gd name="T80" fmla="*/ 600 w 625"/>
                <a:gd name="T81" fmla="*/ 479 h 1674"/>
                <a:gd name="T82" fmla="*/ 619 w 625"/>
                <a:gd name="T83" fmla="*/ 1233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5" h="1674">
                  <a:moveTo>
                    <a:pt x="0" y="1355"/>
                  </a:moveTo>
                  <a:lnTo>
                    <a:pt x="0" y="1110"/>
                  </a:lnTo>
                  <a:lnTo>
                    <a:pt x="6" y="1159"/>
                  </a:lnTo>
                  <a:lnTo>
                    <a:pt x="12" y="1104"/>
                  </a:lnTo>
                  <a:lnTo>
                    <a:pt x="18" y="779"/>
                  </a:lnTo>
                  <a:lnTo>
                    <a:pt x="24" y="332"/>
                  </a:lnTo>
                  <a:lnTo>
                    <a:pt x="24" y="62"/>
                  </a:lnTo>
                  <a:lnTo>
                    <a:pt x="30" y="240"/>
                  </a:lnTo>
                  <a:lnTo>
                    <a:pt x="37" y="430"/>
                  </a:lnTo>
                  <a:lnTo>
                    <a:pt x="43" y="301"/>
                  </a:lnTo>
                  <a:lnTo>
                    <a:pt x="49" y="460"/>
                  </a:lnTo>
                  <a:lnTo>
                    <a:pt x="49" y="417"/>
                  </a:lnTo>
                  <a:lnTo>
                    <a:pt x="55" y="74"/>
                  </a:lnTo>
                  <a:lnTo>
                    <a:pt x="61" y="264"/>
                  </a:lnTo>
                  <a:lnTo>
                    <a:pt x="67" y="748"/>
                  </a:lnTo>
                  <a:lnTo>
                    <a:pt x="73" y="1202"/>
                  </a:lnTo>
                  <a:lnTo>
                    <a:pt x="73" y="1257"/>
                  </a:lnTo>
                  <a:lnTo>
                    <a:pt x="79" y="1380"/>
                  </a:lnTo>
                  <a:lnTo>
                    <a:pt x="86" y="1668"/>
                  </a:lnTo>
                  <a:lnTo>
                    <a:pt x="92" y="1343"/>
                  </a:lnTo>
                  <a:lnTo>
                    <a:pt x="98" y="1490"/>
                  </a:lnTo>
                  <a:lnTo>
                    <a:pt x="104" y="1453"/>
                  </a:lnTo>
                  <a:lnTo>
                    <a:pt x="104" y="1551"/>
                  </a:lnTo>
                  <a:lnTo>
                    <a:pt x="110" y="1613"/>
                  </a:lnTo>
                  <a:lnTo>
                    <a:pt x="116" y="859"/>
                  </a:lnTo>
                  <a:lnTo>
                    <a:pt x="122" y="712"/>
                  </a:lnTo>
                  <a:lnTo>
                    <a:pt x="128" y="595"/>
                  </a:lnTo>
                  <a:lnTo>
                    <a:pt x="128" y="325"/>
                  </a:lnTo>
                  <a:lnTo>
                    <a:pt x="135" y="307"/>
                  </a:lnTo>
                  <a:lnTo>
                    <a:pt x="141" y="289"/>
                  </a:lnTo>
                  <a:lnTo>
                    <a:pt x="147" y="405"/>
                  </a:lnTo>
                  <a:lnTo>
                    <a:pt x="153" y="319"/>
                  </a:lnTo>
                  <a:lnTo>
                    <a:pt x="153" y="338"/>
                  </a:lnTo>
                  <a:lnTo>
                    <a:pt x="159" y="129"/>
                  </a:lnTo>
                  <a:lnTo>
                    <a:pt x="165" y="307"/>
                  </a:lnTo>
                  <a:lnTo>
                    <a:pt x="171" y="1447"/>
                  </a:lnTo>
                  <a:lnTo>
                    <a:pt x="178" y="1386"/>
                  </a:lnTo>
                  <a:lnTo>
                    <a:pt x="178" y="1674"/>
                  </a:lnTo>
                  <a:lnTo>
                    <a:pt x="184" y="1239"/>
                  </a:lnTo>
                  <a:lnTo>
                    <a:pt x="190" y="1171"/>
                  </a:lnTo>
                  <a:lnTo>
                    <a:pt x="196" y="1539"/>
                  </a:lnTo>
                  <a:lnTo>
                    <a:pt x="202" y="1227"/>
                  </a:lnTo>
                  <a:lnTo>
                    <a:pt x="202" y="1343"/>
                  </a:lnTo>
                  <a:lnTo>
                    <a:pt x="208" y="816"/>
                  </a:lnTo>
                  <a:lnTo>
                    <a:pt x="214" y="362"/>
                  </a:lnTo>
                  <a:lnTo>
                    <a:pt x="220" y="473"/>
                  </a:lnTo>
                  <a:lnTo>
                    <a:pt x="227" y="797"/>
                  </a:lnTo>
                  <a:lnTo>
                    <a:pt x="233" y="718"/>
                  </a:lnTo>
                  <a:lnTo>
                    <a:pt x="233" y="405"/>
                  </a:lnTo>
                  <a:lnTo>
                    <a:pt x="239" y="368"/>
                  </a:lnTo>
                  <a:lnTo>
                    <a:pt x="245" y="577"/>
                  </a:lnTo>
                  <a:lnTo>
                    <a:pt x="251" y="319"/>
                  </a:lnTo>
                  <a:lnTo>
                    <a:pt x="257" y="356"/>
                  </a:lnTo>
                  <a:lnTo>
                    <a:pt x="257" y="344"/>
                  </a:lnTo>
                  <a:lnTo>
                    <a:pt x="263" y="399"/>
                  </a:lnTo>
                  <a:lnTo>
                    <a:pt x="269" y="1233"/>
                  </a:lnTo>
                  <a:lnTo>
                    <a:pt x="276" y="1257"/>
                  </a:lnTo>
                  <a:lnTo>
                    <a:pt x="282" y="1435"/>
                  </a:lnTo>
                  <a:lnTo>
                    <a:pt x="282" y="1496"/>
                  </a:lnTo>
                  <a:lnTo>
                    <a:pt x="288" y="1269"/>
                  </a:lnTo>
                  <a:lnTo>
                    <a:pt x="294" y="1527"/>
                  </a:lnTo>
                  <a:lnTo>
                    <a:pt x="300" y="1637"/>
                  </a:lnTo>
                  <a:lnTo>
                    <a:pt x="306" y="1650"/>
                  </a:lnTo>
                  <a:lnTo>
                    <a:pt x="306" y="1496"/>
                  </a:lnTo>
                  <a:lnTo>
                    <a:pt x="312" y="1110"/>
                  </a:lnTo>
                  <a:lnTo>
                    <a:pt x="318" y="632"/>
                  </a:lnTo>
                  <a:lnTo>
                    <a:pt x="325" y="338"/>
                  </a:lnTo>
                  <a:lnTo>
                    <a:pt x="331" y="325"/>
                  </a:lnTo>
                  <a:lnTo>
                    <a:pt x="331" y="448"/>
                  </a:lnTo>
                  <a:lnTo>
                    <a:pt x="337" y="374"/>
                  </a:lnTo>
                  <a:lnTo>
                    <a:pt x="343" y="264"/>
                  </a:lnTo>
                  <a:lnTo>
                    <a:pt x="349" y="491"/>
                  </a:lnTo>
                  <a:lnTo>
                    <a:pt x="355" y="503"/>
                  </a:lnTo>
                  <a:lnTo>
                    <a:pt x="361" y="338"/>
                  </a:lnTo>
                  <a:lnTo>
                    <a:pt x="361" y="289"/>
                  </a:lnTo>
                  <a:lnTo>
                    <a:pt x="367" y="669"/>
                  </a:lnTo>
                  <a:lnTo>
                    <a:pt x="374" y="669"/>
                  </a:lnTo>
                  <a:lnTo>
                    <a:pt x="380" y="748"/>
                  </a:lnTo>
                  <a:lnTo>
                    <a:pt x="386" y="981"/>
                  </a:lnTo>
                  <a:lnTo>
                    <a:pt x="386" y="1208"/>
                  </a:lnTo>
                  <a:lnTo>
                    <a:pt x="392" y="1239"/>
                  </a:lnTo>
                  <a:lnTo>
                    <a:pt x="398" y="705"/>
                  </a:lnTo>
                  <a:lnTo>
                    <a:pt x="404" y="1104"/>
                  </a:lnTo>
                  <a:lnTo>
                    <a:pt x="410" y="1319"/>
                  </a:lnTo>
                  <a:lnTo>
                    <a:pt x="410" y="1171"/>
                  </a:lnTo>
                  <a:lnTo>
                    <a:pt x="416" y="1122"/>
                  </a:lnTo>
                  <a:lnTo>
                    <a:pt x="423" y="1233"/>
                  </a:lnTo>
                  <a:lnTo>
                    <a:pt x="429" y="1453"/>
                  </a:lnTo>
                  <a:lnTo>
                    <a:pt x="435" y="1024"/>
                  </a:lnTo>
                  <a:lnTo>
                    <a:pt x="435" y="1079"/>
                  </a:lnTo>
                  <a:lnTo>
                    <a:pt x="441" y="1288"/>
                  </a:lnTo>
                  <a:lnTo>
                    <a:pt x="447" y="1116"/>
                  </a:lnTo>
                  <a:lnTo>
                    <a:pt x="453" y="1104"/>
                  </a:lnTo>
                  <a:lnTo>
                    <a:pt x="459" y="1037"/>
                  </a:lnTo>
                  <a:lnTo>
                    <a:pt x="459" y="791"/>
                  </a:lnTo>
                  <a:lnTo>
                    <a:pt x="465" y="381"/>
                  </a:lnTo>
                  <a:lnTo>
                    <a:pt x="472" y="0"/>
                  </a:lnTo>
                  <a:lnTo>
                    <a:pt x="478" y="332"/>
                  </a:lnTo>
                  <a:lnTo>
                    <a:pt x="484" y="227"/>
                  </a:lnTo>
                  <a:lnTo>
                    <a:pt x="490" y="362"/>
                  </a:lnTo>
                  <a:lnTo>
                    <a:pt x="490" y="436"/>
                  </a:lnTo>
                  <a:lnTo>
                    <a:pt x="496" y="276"/>
                  </a:lnTo>
                  <a:lnTo>
                    <a:pt x="502" y="571"/>
                  </a:lnTo>
                  <a:lnTo>
                    <a:pt x="508" y="356"/>
                  </a:lnTo>
                  <a:lnTo>
                    <a:pt x="514" y="736"/>
                  </a:lnTo>
                  <a:lnTo>
                    <a:pt x="514" y="1392"/>
                  </a:lnTo>
                  <a:lnTo>
                    <a:pt x="521" y="1049"/>
                  </a:lnTo>
                  <a:lnTo>
                    <a:pt x="527" y="1521"/>
                  </a:lnTo>
                  <a:lnTo>
                    <a:pt x="533" y="1594"/>
                  </a:lnTo>
                  <a:lnTo>
                    <a:pt x="539" y="1239"/>
                  </a:lnTo>
                  <a:lnTo>
                    <a:pt x="539" y="1502"/>
                  </a:lnTo>
                  <a:lnTo>
                    <a:pt x="545" y="1441"/>
                  </a:lnTo>
                  <a:lnTo>
                    <a:pt x="551" y="1159"/>
                  </a:lnTo>
                  <a:lnTo>
                    <a:pt x="557" y="1190"/>
                  </a:lnTo>
                  <a:lnTo>
                    <a:pt x="563" y="994"/>
                  </a:lnTo>
                  <a:lnTo>
                    <a:pt x="563" y="705"/>
                  </a:lnTo>
                  <a:lnTo>
                    <a:pt x="570" y="417"/>
                  </a:lnTo>
                  <a:lnTo>
                    <a:pt x="576" y="264"/>
                  </a:lnTo>
                  <a:lnTo>
                    <a:pt x="582" y="92"/>
                  </a:lnTo>
                  <a:lnTo>
                    <a:pt x="588" y="466"/>
                  </a:lnTo>
                  <a:lnTo>
                    <a:pt x="588" y="552"/>
                  </a:lnTo>
                  <a:lnTo>
                    <a:pt x="594" y="485"/>
                  </a:lnTo>
                  <a:lnTo>
                    <a:pt x="600" y="479"/>
                  </a:lnTo>
                  <a:lnTo>
                    <a:pt x="606" y="368"/>
                  </a:lnTo>
                  <a:lnTo>
                    <a:pt x="612" y="546"/>
                  </a:lnTo>
                  <a:lnTo>
                    <a:pt x="619" y="1233"/>
                  </a:lnTo>
                  <a:lnTo>
                    <a:pt x="619" y="1453"/>
                  </a:lnTo>
                  <a:lnTo>
                    <a:pt x="625" y="158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63"/>
            <p:cNvSpPr>
              <a:spLocks/>
            </p:cNvSpPr>
            <p:nvPr/>
          </p:nvSpPr>
          <p:spPr bwMode="auto">
            <a:xfrm>
              <a:off x="2873894" y="4244453"/>
              <a:ext cx="228937" cy="1627884"/>
            </a:xfrm>
            <a:custGeom>
              <a:avLst/>
              <a:gdLst>
                <a:gd name="T0" fmla="*/ 0 w 226"/>
                <a:gd name="T1" fmla="*/ 1496 h 1607"/>
                <a:gd name="T2" fmla="*/ 6 w 226"/>
                <a:gd name="T3" fmla="*/ 1263 h 1607"/>
                <a:gd name="T4" fmla="*/ 12 w 226"/>
                <a:gd name="T5" fmla="*/ 1521 h 1607"/>
                <a:gd name="T6" fmla="*/ 18 w 226"/>
                <a:gd name="T7" fmla="*/ 1331 h 1607"/>
                <a:gd name="T8" fmla="*/ 18 w 226"/>
                <a:gd name="T9" fmla="*/ 1300 h 1607"/>
                <a:gd name="T10" fmla="*/ 24 w 226"/>
                <a:gd name="T11" fmla="*/ 1453 h 1607"/>
                <a:gd name="T12" fmla="*/ 30 w 226"/>
                <a:gd name="T13" fmla="*/ 938 h 1607"/>
                <a:gd name="T14" fmla="*/ 36 w 226"/>
                <a:gd name="T15" fmla="*/ 626 h 1607"/>
                <a:gd name="T16" fmla="*/ 43 w 226"/>
                <a:gd name="T17" fmla="*/ 264 h 1607"/>
                <a:gd name="T18" fmla="*/ 43 w 226"/>
                <a:gd name="T19" fmla="*/ 31 h 1607"/>
                <a:gd name="T20" fmla="*/ 49 w 226"/>
                <a:gd name="T21" fmla="*/ 0 h 1607"/>
                <a:gd name="T22" fmla="*/ 55 w 226"/>
                <a:gd name="T23" fmla="*/ 184 h 1607"/>
                <a:gd name="T24" fmla="*/ 61 w 226"/>
                <a:gd name="T25" fmla="*/ 313 h 1607"/>
                <a:gd name="T26" fmla="*/ 67 w 226"/>
                <a:gd name="T27" fmla="*/ 289 h 1607"/>
                <a:gd name="T28" fmla="*/ 67 w 226"/>
                <a:gd name="T29" fmla="*/ 31 h 1607"/>
                <a:gd name="T30" fmla="*/ 73 w 226"/>
                <a:gd name="T31" fmla="*/ 215 h 1607"/>
                <a:gd name="T32" fmla="*/ 79 w 226"/>
                <a:gd name="T33" fmla="*/ 356 h 1607"/>
                <a:gd name="T34" fmla="*/ 85 w 226"/>
                <a:gd name="T35" fmla="*/ 779 h 1607"/>
                <a:gd name="T36" fmla="*/ 92 w 226"/>
                <a:gd name="T37" fmla="*/ 1294 h 1607"/>
                <a:gd name="T38" fmla="*/ 92 w 226"/>
                <a:gd name="T39" fmla="*/ 1184 h 1607"/>
                <a:gd name="T40" fmla="*/ 98 w 226"/>
                <a:gd name="T41" fmla="*/ 1006 h 1607"/>
                <a:gd name="T42" fmla="*/ 104 w 226"/>
                <a:gd name="T43" fmla="*/ 1331 h 1607"/>
                <a:gd name="T44" fmla="*/ 110 w 226"/>
                <a:gd name="T45" fmla="*/ 1607 h 1607"/>
                <a:gd name="T46" fmla="*/ 116 w 226"/>
                <a:gd name="T47" fmla="*/ 932 h 1607"/>
                <a:gd name="T48" fmla="*/ 122 w 226"/>
                <a:gd name="T49" fmla="*/ 1337 h 1607"/>
                <a:gd name="T50" fmla="*/ 122 w 226"/>
                <a:gd name="T51" fmla="*/ 1582 h 1607"/>
                <a:gd name="T52" fmla="*/ 128 w 226"/>
                <a:gd name="T53" fmla="*/ 1251 h 1607"/>
                <a:gd name="T54" fmla="*/ 134 w 226"/>
                <a:gd name="T55" fmla="*/ 773 h 1607"/>
                <a:gd name="T56" fmla="*/ 141 w 226"/>
                <a:gd name="T57" fmla="*/ 736 h 1607"/>
                <a:gd name="T58" fmla="*/ 147 w 226"/>
                <a:gd name="T59" fmla="*/ 203 h 1607"/>
                <a:gd name="T60" fmla="*/ 147 w 226"/>
                <a:gd name="T61" fmla="*/ 43 h 1607"/>
                <a:gd name="T62" fmla="*/ 153 w 226"/>
                <a:gd name="T63" fmla="*/ 571 h 1607"/>
                <a:gd name="T64" fmla="*/ 159 w 226"/>
                <a:gd name="T65" fmla="*/ 663 h 1607"/>
                <a:gd name="T66" fmla="*/ 165 w 226"/>
                <a:gd name="T67" fmla="*/ 509 h 1607"/>
                <a:gd name="T68" fmla="*/ 171 w 226"/>
                <a:gd name="T69" fmla="*/ 430 h 1607"/>
                <a:gd name="T70" fmla="*/ 171 w 226"/>
                <a:gd name="T71" fmla="*/ 399 h 1607"/>
                <a:gd name="T72" fmla="*/ 177 w 226"/>
                <a:gd name="T73" fmla="*/ 626 h 1607"/>
                <a:gd name="T74" fmla="*/ 184 w 226"/>
                <a:gd name="T75" fmla="*/ 663 h 1607"/>
                <a:gd name="T76" fmla="*/ 190 w 226"/>
                <a:gd name="T77" fmla="*/ 761 h 1607"/>
                <a:gd name="T78" fmla="*/ 196 w 226"/>
                <a:gd name="T79" fmla="*/ 957 h 1607"/>
                <a:gd name="T80" fmla="*/ 196 w 226"/>
                <a:gd name="T81" fmla="*/ 638 h 1607"/>
                <a:gd name="T82" fmla="*/ 202 w 226"/>
                <a:gd name="T83" fmla="*/ 681 h 1607"/>
                <a:gd name="T84" fmla="*/ 208 w 226"/>
                <a:gd name="T85" fmla="*/ 1067 h 1607"/>
                <a:gd name="T86" fmla="*/ 214 w 226"/>
                <a:gd name="T87" fmla="*/ 902 h 1607"/>
                <a:gd name="T88" fmla="*/ 220 w 226"/>
                <a:gd name="T89" fmla="*/ 834 h 1607"/>
                <a:gd name="T90" fmla="*/ 226 w 226"/>
                <a:gd name="T91" fmla="*/ 104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6" h="1607">
                  <a:moveTo>
                    <a:pt x="0" y="1496"/>
                  </a:moveTo>
                  <a:lnTo>
                    <a:pt x="6" y="1263"/>
                  </a:lnTo>
                  <a:lnTo>
                    <a:pt x="12" y="1521"/>
                  </a:lnTo>
                  <a:lnTo>
                    <a:pt x="18" y="1331"/>
                  </a:lnTo>
                  <a:lnTo>
                    <a:pt x="18" y="1300"/>
                  </a:lnTo>
                  <a:lnTo>
                    <a:pt x="24" y="1453"/>
                  </a:lnTo>
                  <a:lnTo>
                    <a:pt x="30" y="938"/>
                  </a:lnTo>
                  <a:lnTo>
                    <a:pt x="36" y="626"/>
                  </a:lnTo>
                  <a:lnTo>
                    <a:pt x="43" y="264"/>
                  </a:lnTo>
                  <a:lnTo>
                    <a:pt x="43" y="31"/>
                  </a:lnTo>
                  <a:lnTo>
                    <a:pt x="49" y="0"/>
                  </a:lnTo>
                  <a:lnTo>
                    <a:pt x="55" y="184"/>
                  </a:lnTo>
                  <a:lnTo>
                    <a:pt x="61" y="313"/>
                  </a:lnTo>
                  <a:lnTo>
                    <a:pt x="67" y="289"/>
                  </a:lnTo>
                  <a:lnTo>
                    <a:pt x="67" y="31"/>
                  </a:lnTo>
                  <a:lnTo>
                    <a:pt x="73" y="215"/>
                  </a:lnTo>
                  <a:lnTo>
                    <a:pt x="79" y="356"/>
                  </a:lnTo>
                  <a:lnTo>
                    <a:pt x="85" y="779"/>
                  </a:lnTo>
                  <a:lnTo>
                    <a:pt x="92" y="1294"/>
                  </a:lnTo>
                  <a:lnTo>
                    <a:pt x="92" y="1184"/>
                  </a:lnTo>
                  <a:lnTo>
                    <a:pt x="98" y="1006"/>
                  </a:lnTo>
                  <a:lnTo>
                    <a:pt x="104" y="1331"/>
                  </a:lnTo>
                  <a:lnTo>
                    <a:pt x="110" y="1607"/>
                  </a:lnTo>
                  <a:lnTo>
                    <a:pt x="116" y="932"/>
                  </a:lnTo>
                  <a:lnTo>
                    <a:pt x="122" y="1337"/>
                  </a:lnTo>
                  <a:lnTo>
                    <a:pt x="122" y="1582"/>
                  </a:lnTo>
                  <a:lnTo>
                    <a:pt x="128" y="1251"/>
                  </a:lnTo>
                  <a:lnTo>
                    <a:pt x="134" y="773"/>
                  </a:lnTo>
                  <a:lnTo>
                    <a:pt x="141" y="736"/>
                  </a:lnTo>
                  <a:lnTo>
                    <a:pt x="147" y="203"/>
                  </a:lnTo>
                  <a:lnTo>
                    <a:pt x="147" y="43"/>
                  </a:lnTo>
                  <a:lnTo>
                    <a:pt x="153" y="571"/>
                  </a:lnTo>
                  <a:lnTo>
                    <a:pt x="159" y="663"/>
                  </a:lnTo>
                  <a:lnTo>
                    <a:pt x="165" y="509"/>
                  </a:lnTo>
                  <a:lnTo>
                    <a:pt x="171" y="430"/>
                  </a:lnTo>
                  <a:lnTo>
                    <a:pt x="171" y="399"/>
                  </a:lnTo>
                  <a:lnTo>
                    <a:pt x="177" y="626"/>
                  </a:lnTo>
                  <a:lnTo>
                    <a:pt x="184" y="663"/>
                  </a:lnTo>
                  <a:lnTo>
                    <a:pt x="190" y="761"/>
                  </a:lnTo>
                  <a:lnTo>
                    <a:pt x="196" y="957"/>
                  </a:lnTo>
                  <a:lnTo>
                    <a:pt x="196" y="638"/>
                  </a:lnTo>
                  <a:lnTo>
                    <a:pt x="202" y="681"/>
                  </a:lnTo>
                  <a:lnTo>
                    <a:pt x="208" y="1067"/>
                  </a:lnTo>
                  <a:lnTo>
                    <a:pt x="214" y="902"/>
                  </a:lnTo>
                  <a:lnTo>
                    <a:pt x="220" y="834"/>
                  </a:lnTo>
                  <a:lnTo>
                    <a:pt x="226" y="1043"/>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Rectangle 64"/>
            <p:cNvSpPr>
              <a:spLocks noChangeArrowheads="1"/>
            </p:cNvSpPr>
            <p:nvPr/>
          </p:nvSpPr>
          <p:spPr bwMode="auto">
            <a:xfrm>
              <a:off x="1899392" y="3984113"/>
              <a:ext cx="639201"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1st eigenvariate: test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Rectangle 65"/>
            <p:cNvSpPr>
              <a:spLocks noChangeArrowheads="1"/>
            </p:cNvSpPr>
            <p:nvPr/>
          </p:nvSpPr>
          <p:spPr bwMode="auto">
            <a:xfrm>
              <a:off x="1967263" y="6051637"/>
              <a:ext cx="502446"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time \{seconds\}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Rectangle 66"/>
            <p:cNvSpPr>
              <a:spLocks noChangeArrowheads="1"/>
            </p:cNvSpPr>
            <p:nvPr/>
          </p:nvSpPr>
          <p:spPr bwMode="auto">
            <a:xfrm>
              <a:off x="2185057" y="6150911"/>
              <a:ext cx="49637" cy="1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Rectangle 67"/>
            <p:cNvSpPr>
              <a:spLocks noChangeArrowheads="1"/>
            </p:cNvSpPr>
            <p:nvPr/>
          </p:nvSpPr>
          <p:spPr bwMode="auto">
            <a:xfrm>
              <a:off x="899592" y="6280069"/>
              <a:ext cx="28421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Narrow" panose="020B0606020202030204" pitchFamily="34" charset="0"/>
                </a:rPr>
                <a:t>230 voxels in VOI from mask </a:t>
              </a:r>
              <a:r>
                <a:rPr kumimoji="0" lang="en-US" altLang="en-US" sz="1200" b="1" i="0" u="none" strike="noStrike" cap="none" normalizeH="0" baseline="0" dirty="0" err="1" smtClean="0">
                  <a:ln>
                    <a:noFill/>
                  </a:ln>
                  <a:solidFill>
                    <a:srgbClr val="000000"/>
                  </a:solidFill>
                  <a:effectLst/>
                  <a:latin typeface="Arial Narrow" panose="020B0606020202030204" pitchFamily="34" charset="0"/>
                </a:rPr>
                <a:t>VOI_test_mask.nii</a:t>
              </a:r>
              <a:endParaRPr kumimoji="0" lang="en-US" altLang="en-US" sz="1200" b="1" i="0" u="none" strike="noStrike" cap="none" normalizeH="0" baseline="0" dirty="0" smtClean="0">
                <a:ln>
                  <a:noFill/>
                </a:ln>
                <a:solidFill>
                  <a:schemeClr val="tx1"/>
                </a:solidFill>
                <a:effectLst/>
              </a:endParaRPr>
            </a:p>
          </p:txBody>
        </p:sp>
        <p:sp>
          <p:nvSpPr>
            <p:cNvPr id="64" name="Rectangle 68"/>
            <p:cNvSpPr>
              <a:spLocks noChangeArrowheads="1"/>
            </p:cNvSpPr>
            <p:nvPr/>
          </p:nvSpPr>
          <p:spPr bwMode="auto">
            <a:xfrm>
              <a:off x="1588429" y="6484694"/>
              <a:ext cx="10286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Narrow" panose="020B0606020202030204" pitchFamily="34" charset="0"/>
                </a:rPr>
                <a:t>Variance: 81.66%</a:t>
              </a:r>
              <a:endParaRPr kumimoji="0" lang="en-US" altLang="en-US" sz="1200" b="1" i="0" u="none" strike="noStrike" cap="none" normalizeH="0" baseline="0" smtClean="0">
                <a:ln>
                  <a:noFill/>
                </a:ln>
                <a:solidFill>
                  <a:schemeClr val="tx1"/>
                </a:solidFill>
                <a:effectLst/>
              </a:endParaRPr>
            </a:p>
          </p:txBody>
        </p:sp>
      </p:grpSp>
      <p:sp>
        <p:nvSpPr>
          <p:cNvPr id="65" name="TextBox 64"/>
          <p:cNvSpPr txBox="1"/>
          <p:nvPr/>
        </p:nvSpPr>
        <p:spPr>
          <a:xfrm>
            <a:off x="5004048" y="4328801"/>
            <a:ext cx="3583032" cy="646331"/>
          </a:xfrm>
          <a:prstGeom prst="rect">
            <a:avLst/>
          </a:prstGeom>
          <a:noFill/>
        </p:spPr>
        <p:txBody>
          <a:bodyPr wrap="none" rtlCol="0">
            <a:spAutoFit/>
          </a:bodyPr>
          <a:lstStyle/>
          <a:p>
            <a:pPr algn="ctr"/>
            <a:r>
              <a:rPr lang="en-GB" dirty="0" smtClean="0"/>
              <a:t>New in SPM12: </a:t>
            </a:r>
            <a:r>
              <a:rPr lang="en-GB" dirty="0" err="1" smtClean="0"/>
              <a:t>VOI_xx_eigen.nii</a:t>
            </a:r>
            <a:endParaRPr lang="en-GB" dirty="0" smtClean="0"/>
          </a:p>
          <a:p>
            <a:pPr algn="ctr"/>
            <a:r>
              <a:rPr lang="en-GB" dirty="0" smtClean="0"/>
              <a:t>(When using the batch only)</a:t>
            </a:r>
            <a:endParaRPr lang="en-GB" dirty="0"/>
          </a:p>
        </p:txBody>
      </p:sp>
    </p:spTree>
    <p:extLst>
      <p:ext uri="{BB962C8B-B14F-4D97-AF65-F5344CB8AC3E}">
        <p14:creationId xmlns:p14="http://schemas.microsoft.com/office/powerpoint/2010/main" val="210336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8136904" cy="3693319"/>
          </a:xfrm>
          <a:prstGeom prst="rect">
            <a:avLst/>
          </a:prstGeom>
          <a:noFill/>
        </p:spPr>
        <p:txBody>
          <a:bodyPr wrap="square" rtlCol="0">
            <a:spAutoFit/>
          </a:bodyPr>
          <a:lstStyle/>
          <a:p>
            <a:r>
              <a:rPr lang="en-GB" b="1" dirty="0" smtClean="0"/>
              <a:t>Interim Summary: Preparing Data</a:t>
            </a:r>
          </a:p>
          <a:p>
            <a:r>
              <a:rPr lang="en-GB" dirty="0" smtClean="0"/>
              <a:t/>
            </a:r>
            <a:br>
              <a:rPr lang="en-GB" dirty="0" smtClean="0"/>
            </a:br>
            <a:endParaRPr lang="en-GB" dirty="0" smtClean="0"/>
          </a:p>
          <a:p>
            <a:pPr marL="285750" indent="-285750">
              <a:buFont typeface="Arial" panose="020B0604020202020204" pitchFamily="34" charset="0"/>
              <a:buChar char="•"/>
            </a:pPr>
            <a:r>
              <a:rPr lang="en-GB" dirty="0" smtClean="0"/>
              <a:t>DCM helps us to explain the coupling between regions showing an experimental effect</a:t>
            </a:r>
          </a:p>
          <a:p>
            <a:r>
              <a:rPr lang="en-GB" dirty="0" smtClean="0"/>
              <a:t/>
            </a:r>
            <a:br>
              <a:rPr lang="en-GB" dirty="0" smtClean="0"/>
            </a:br>
            <a:endParaRPr lang="en-GB" dirty="0" smtClean="0"/>
          </a:p>
          <a:p>
            <a:pPr marL="285750" indent="-285750">
              <a:buFont typeface="Arial" panose="020B0604020202020204" pitchFamily="34" charset="0"/>
              <a:buChar char="•"/>
            </a:pPr>
            <a:r>
              <a:rPr lang="en-GB" dirty="0" smtClean="0"/>
              <a:t>We can choose our Regions of Interest (ROIs) from any series of contrasts in our GLM</a:t>
            </a:r>
          </a:p>
          <a:p>
            <a:r>
              <a:rPr lang="en-GB" dirty="0" smtClean="0"/>
              <a:t/>
            </a:r>
            <a:br>
              <a:rPr lang="en-GB" dirty="0" smtClean="0"/>
            </a:br>
            <a:endParaRPr lang="en-GB" dirty="0" smtClean="0"/>
          </a:p>
          <a:p>
            <a:pPr marL="285750" indent="-285750">
              <a:buFont typeface="Arial" panose="020B0604020202020204" pitchFamily="34" charset="0"/>
              <a:buChar char="•"/>
            </a:pPr>
            <a:r>
              <a:rPr lang="en-GB" dirty="0" smtClean="0"/>
              <a:t>We use Principle Components Analysis (PCA) to summarise the voxels in each ROI as a single </a:t>
            </a:r>
            <a:r>
              <a:rPr lang="en-GB" dirty="0" err="1" smtClean="0"/>
              <a:t>timeseries</a:t>
            </a:r>
            <a:endParaRPr lang="en-GB" dirty="0"/>
          </a:p>
        </p:txBody>
      </p:sp>
    </p:spTree>
    <p:extLst>
      <p:ext uri="{BB962C8B-B14F-4D97-AF65-F5344CB8AC3E}">
        <p14:creationId xmlns:p14="http://schemas.microsoft.com/office/powerpoint/2010/main" val="21234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330200" y="1700808"/>
            <a:ext cx="8489950" cy="3960986"/>
          </a:xfrm>
        </p:spPr>
        <p:txBody>
          <a:bodyPr/>
          <a:lstStyle/>
          <a:p>
            <a:r>
              <a:rPr lang="en-GB" sz="2000" b="1" dirty="0" smtClean="0">
                <a:solidFill>
                  <a:schemeClr val="bg1">
                    <a:lumMod val="50000"/>
                  </a:schemeClr>
                </a:solidFill>
              </a:rPr>
              <a:t>Creating </a:t>
            </a:r>
            <a:r>
              <a:rPr lang="en-GB" sz="2000" b="1" dirty="0" smtClean="0">
                <a:solidFill>
                  <a:schemeClr val="bg1">
                    <a:lumMod val="50000"/>
                  </a:schemeClr>
                </a:solidFill>
              </a:rPr>
              <a:t>models</a:t>
            </a:r>
          </a:p>
          <a:p>
            <a:pPr lvl="1"/>
            <a:r>
              <a:rPr lang="en-GB" sz="2000" dirty="0" smtClean="0">
                <a:solidFill>
                  <a:schemeClr val="bg1">
                    <a:lumMod val="50000"/>
                  </a:schemeClr>
                </a:solidFill>
              </a:rPr>
              <a:t>Preparing data for DCM</a:t>
            </a:r>
            <a:r>
              <a:rPr lang="en-GB" sz="2000" dirty="0" smtClean="0">
                <a:solidFill>
                  <a:schemeClr val="accent6">
                    <a:lumMod val="75000"/>
                  </a:schemeClr>
                </a:solidFill>
              </a:rPr>
              <a:t/>
            </a:r>
            <a:br>
              <a:rPr lang="en-GB" sz="2000" dirty="0" smtClean="0">
                <a:solidFill>
                  <a:schemeClr val="accent6">
                    <a:lumMod val="75000"/>
                  </a:schemeClr>
                </a:solidFill>
              </a:rPr>
            </a:br>
            <a:endParaRPr lang="en-GB" sz="2000" dirty="0" smtClean="0">
              <a:solidFill>
                <a:schemeClr val="accent6">
                  <a:lumMod val="75000"/>
                </a:schemeClr>
              </a:solidFill>
            </a:endParaRPr>
          </a:p>
          <a:p>
            <a:r>
              <a:rPr lang="en-GB" sz="2000" b="1" dirty="0" smtClean="0"/>
              <a:t>Inference over models</a:t>
            </a:r>
            <a:endParaRPr lang="en-GB" sz="2000" b="1" dirty="0" smtClean="0">
              <a:solidFill>
                <a:schemeClr val="accent2"/>
              </a:solidFill>
            </a:endParaRPr>
          </a:p>
          <a:p>
            <a:pPr lvl="1"/>
            <a:r>
              <a:rPr lang="en-GB" sz="2000" dirty="0" smtClean="0">
                <a:solidFill>
                  <a:schemeClr val="accent6">
                    <a:lumMod val="75000"/>
                  </a:schemeClr>
                </a:solidFill>
              </a:rPr>
              <a:t>Fixed Effects</a:t>
            </a:r>
          </a:p>
          <a:p>
            <a:pPr lvl="1"/>
            <a:r>
              <a:rPr lang="en-GB" sz="2000" dirty="0" smtClean="0">
                <a:solidFill>
                  <a:schemeClr val="accent6">
                    <a:lumMod val="75000"/>
                  </a:schemeClr>
                </a:solidFill>
              </a:rPr>
              <a:t>Random Effects</a:t>
            </a:r>
          </a:p>
          <a:p>
            <a:endParaRPr lang="en-GB" sz="2000" b="1" dirty="0" smtClean="0"/>
          </a:p>
          <a:p>
            <a:r>
              <a:rPr lang="en-GB" sz="2000" b="1" dirty="0" smtClean="0"/>
              <a:t>Inference over parameters</a:t>
            </a:r>
          </a:p>
          <a:p>
            <a:pPr lvl="1"/>
            <a:r>
              <a:rPr lang="en-GB" sz="2000" dirty="0" smtClean="0">
                <a:solidFill>
                  <a:schemeClr val="accent6">
                    <a:lumMod val="75000"/>
                  </a:schemeClr>
                </a:solidFill>
              </a:rPr>
              <a:t>Bayesian Model Averaging</a:t>
            </a:r>
            <a:endParaRPr lang="en-GB" sz="2000" dirty="0" smtClean="0">
              <a:solidFill>
                <a:schemeClr val="accent6">
                  <a:lumMod val="75000"/>
                </a:schemeClr>
              </a:solidFill>
            </a:endParaRPr>
          </a:p>
          <a:p>
            <a:endParaRPr lang="en-GB" sz="2000" b="1" dirty="0" smtClean="0"/>
          </a:p>
          <a:p>
            <a:r>
              <a:rPr lang="en-GB" sz="2000" b="1" dirty="0" smtClean="0"/>
              <a:t>Example</a:t>
            </a:r>
            <a:r>
              <a:rPr lang="en-GB" sz="2000" dirty="0" smtClean="0"/>
              <a:t/>
            </a:r>
            <a:br>
              <a:rPr lang="en-GB" sz="2000" dirty="0" smtClean="0"/>
            </a:br>
            <a:endParaRPr lang="en-GB" sz="2000" dirty="0" smtClean="0"/>
          </a:p>
          <a:p>
            <a:r>
              <a:rPr lang="en-GB" sz="2000" b="1" dirty="0" smtClean="0"/>
              <a:t>DCM Extensions</a:t>
            </a:r>
            <a:endParaRPr lang="en-GB" sz="2000" b="1" dirty="0" smtClean="0"/>
          </a:p>
        </p:txBody>
      </p:sp>
    </p:spTree>
    <p:extLst>
      <p:ext uri="{BB962C8B-B14F-4D97-AF65-F5344CB8AC3E}">
        <p14:creationId xmlns:p14="http://schemas.microsoft.com/office/powerpoint/2010/main" val="856445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Inference over models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078498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672" y="1338444"/>
            <a:ext cx="7056784" cy="2234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773915" y="1338445"/>
            <a:ext cx="7118565" cy="2091285"/>
            <a:chOff x="244404" y="1328970"/>
            <a:chExt cx="8864100" cy="2604086"/>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pic>
          <p:nvPicPr>
            <p:cNvPr id="12295"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36544"/>
            </a:xfrm>
            <a:prstGeom prst="rect">
              <a:avLst/>
            </a:prstGeom>
            <a:noFill/>
          </p:spPr>
          <p:txBody>
            <a:bodyPr wrap="square" rtlCol="0">
              <a:spAutoFit/>
            </a:bodyPr>
            <a:lstStyle/>
            <a:p>
              <a:pPr algn="ctr"/>
              <a:r>
                <a:rPr lang="en-GB" sz="1100" b="1" dirty="0" smtClean="0"/>
                <a:t>Experimental Stimulus (u)</a:t>
              </a:r>
              <a:endParaRPr lang="en-GB" sz="1100" b="1"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5" y="1510044"/>
              <a:ext cx="2232249" cy="325759"/>
            </a:xfrm>
            <a:prstGeom prst="rect">
              <a:avLst/>
            </a:prstGeom>
            <a:noFill/>
          </p:spPr>
          <p:txBody>
            <a:bodyPr wrap="square" rtlCol="0">
              <a:spAutoFit/>
            </a:bodyPr>
            <a:lstStyle/>
            <a:p>
              <a:pPr algn="ctr"/>
              <a:r>
                <a:rPr lang="en-GB" sz="1100" b="1" dirty="0" smtClean="0"/>
                <a:t>Observations (y)</a:t>
              </a:r>
              <a:endParaRPr lang="en-GB" sz="1100" b="1"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25759"/>
              </a:xfrm>
              <a:prstGeom prst="rect">
                <a:avLst/>
              </a:prstGeom>
              <a:noFill/>
            </p:spPr>
            <p:txBody>
              <a:bodyPr wrap="square" rtlCol="0">
                <a:spAutoFit/>
              </a:bodyPr>
              <a:lstStyle/>
              <a:p>
                <a:pPr algn="ctr"/>
                <a:r>
                  <a:rPr lang="en-GB" sz="1100" b="1" dirty="0" smtClean="0"/>
                  <a:t>Neural Model</a:t>
                </a:r>
                <a:endParaRPr lang="en-GB" sz="1100" b="1" dirty="0"/>
              </a:p>
            </p:txBody>
          </p:sp>
          <p:pic>
            <p:nvPicPr>
              <p:cNvPr id="17410" name="Picture 2" descr="D:\Documents\teaching\spm course\effective_con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25759"/>
              </a:xfrm>
              <a:prstGeom prst="rect">
                <a:avLst/>
              </a:prstGeom>
              <a:noFill/>
            </p:spPr>
            <p:txBody>
              <a:bodyPr wrap="square" rtlCol="0">
                <a:spAutoFit/>
              </a:bodyPr>
              <a:lstStyle/>
              <a:p>
                <a:pPr algn="ctr"/>
                <a:r>
                  <a:rPr lang="en-GB" sz="1100" b="1" dirty="0" smtClean="0"/>
                  <a:t>Observation Model</a:t>
                </a:r>
                <a:endParaRPr lang="en-GB" sz="1100" b="1" dirty="0"/>
              </a:p>
            </p:txBody>
          </p:sp>
        </p:grpSp>
      </p:grpSp>
      <p:sp>
        <p:nvSpPr>
          <p:cNvPr id="23" name="Rectangle 22"/>
          <p:cNvSpPr/>
          <p:nvPr/>
        </p:nvSpPr>
        <p:spPr>
          <a:xfrm>
            <a:off x="3425714" y="4583931"/>
            <a:ext cx="3558440" cy="1809925"/>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pic>
        <p:nvPicPr>
          <p:cNvPr id="24"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1773915" y="4963122"/>
            <a:ext cx="1145189" cy="1094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73915" y="4438514"/>
            <a:ext cx="1129306" cy="430887"/>
          </a:xfrm>
          <a:prstGeom prst="rect">
            <a:avLst/>
          </a:prstGeom>
          <a:noFill/>
        </p:spPr>
        <p:txBody>
          <a:bodyPr wrap="square" rtlCol="0">
            <a:spAutoFit/>
          </a:bodyPr>
          <a:lstStyle/>
          <a:p>
            <a:pPr algn="ctr"/>
            <a:r>
              <a:rPr lang="en-GB" sz="1100" b="1" dirty="0" smtClean="0"/>
              <a:t>Experimental Stimulus (u)</a:t>
            </a:r>
            <a:endParaRPr lang="en-GB" sz="1100" b="1" dirty="0"/>
          </a:p>
        </p:txBody>
      </p:sp>
      <p:cxnSp>
        <p:nvCxnSpPr>
          <p:cNvPr id="26" name="Straight Arrow Connector 25"/>
          <p:cNvCxnSpPr/>
          <p:nvPr/>
        </p:nvCxnSpPr>
        <p:spPr>
          <a:xfrm>
            <a:off x="2994019" y="5565659"/>
            <a:ext cx="3738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423711" y="4900015"/>
            <a:ext cx="1138413" cy="1095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099810" y="4447988"/>
            <a:ext cx="1792670" cy="261610"/>
          </a:xfrm>
          <a:prstGeom prst="rect">
            <a:avLst/>
          </a:prstGeom>
          <a:noFill/>
        </p:spPr>
        <p:txBody>
          <a:bodyPr wrap="square" rtlCol="0">
            <a:spAutoFit/>
          </a:bodyPr>
          <a:lstStyle/>
          <a:p>
            <a:pPr algn="ctr"/>
            <a:r>
              <a:rPr lang="en-GB" sz="1100" b="1" dirty="0" smtClean="0"/>
              <a:t>Observations (y)</a:t>
            </a:r>
            <a:endParaRPr lang="en-GB" sz="1100" b="1" dirty="0"/>
          </a:p>
        </p:txBody>
      </p:sp>
      <p:cxnSp>
        <p:nvCxnSpPr>
          <p:cNvPr id="29" name="Straight Arrow Connector 28"/>
          <p:cNvCxnSpPr/>
          <p:nvPr/>
        </p:nvCxnSpPr>
        <p:spPr>
          <a:xfrm>
            <a:off x="6996571" y="5523375"/>
            <a:ext cx="3738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98524" y="4312046"/>
            <a:ext cx="1877397" cy="261610"/>
          </a:xfrm>
          <a:prstGeom prst="rect">
            <a:avLst/>
          </a:prstGeom>
          <a:noFill/>
        </p:spPr>
        <p:txBody>
          <a:bodyPr wrap="square" rtlCol="0">
            <a:spAutoFit/>
          </a:bodyPr>
          <a:lstStyle/>
          <a:p>
            <a:pPr algn="ctr"/>
            <a:r>
              <a:rPr lang="en-GB" sz="1100" b="1" dirty="0" smtClean="0"/>
              <a:t>Neural Model</a:t>
            </a:r>
            <a:endParaRPr lang="en-GB" sz="1100" b="1" dirty="0"/>
          </a:p>
        </p:txBody>
      </p:sp>
      <p:pic>
        <p:nvPicPr>
          <p:cNvPr id="37" name="Picture 2" descr="D:\Documents\teaching\spm course\effective_con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143" y="4707836"/>
            <a:ext cx="1430161" cy="1454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5001558" y="4302571"/>
            <a:ext cx="2064331" cy="1939032"/>
            <a:chOff x="4263493" y="1328970"/>
            <a:chExt cx="2570523" cy="2414499"/>
          </a:xfrm>
        </p:grpSpPr>
        <p:cxnSp>
          <p:nvCxnSpPr>
            <p:cNvPr id="33" name="Straight Arrow Connector 32"/>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96265" y="1328970"/>
              <a:ext cx="2337751" cy="325759"/>
            </a:xfrm>
            <a:prstGeom prst="rect">
              <a:avLst/>
            </a:prstGeom>
            <a:noFill/>
          </p:spPr>
          <p:txBody>
            <a:bodyPr wrap="square" rtlCol="0">
              <a:spAutoFit/>
            </a:bodyPr>
            <a:lstStyle/>
            <a:p>
              <a:pPr algn="ctr"/>
              <a:r>
                <a:rPr lang="en-GB" sz="1100" b="1" dirty="0" smtClean="0"/>
                <a:t>Observation Model</a:t>
              </a:r>
              <a:endParaRPr lang="en-GB" sz="1100" b="1" dirty="0"/>
            </a:p>
          </p:txBody>
        </p:sp>
      </p:grpSp>
      <p:sp>
        <p:nvSpPr>
          <p:cNvPr id="4" name="TextBox 3"/>
          <p:cNvSpPr txBox="1"/>
          <p:nvPr/>
        </p:nvSpPr>
        <p:spPr>
          <a:xfrm>
            <a:off x="251520" y="2348880"/>
            <a:ext cx="1069524" cy="369332"/>
          </a:xfrm>
          <a:prstGeom prst="rect">
            <a:avLst/>
          </a:prstGeom>
          <a:noFill/>
        </p:spPr>
        <p:txBody>
          <a:bodyPr wrap="none" rtlCol="0">
            <a:spAutoFit/>
          </a:bodyPr>
          <a:lstStyle/>
          <a:p>
            <a:r>
              <a:rPr lang="en-GB" dirty="0" smtClean="0"/>
              <a:t>Model 1:</a:t>
            </a:r>
            <a:endParaRPr lang="en-GB" dirty="0"/>
          </a:p>
        </p:txBody>
      </p:sp>
      <p:sp>
        <p:nvSpPr>
          <p:cNvPr id="38" name="TextBox 37"/>
          <p:cNvSpPr txBox="1"/>
          <p:nvPr/>
        </p:nvSpPr>
        <p:spPr>
          <a:xfrm>
            <a:off x="262116" y="5363924"/>
            <a:ext cx="1069524" cy="369332"/>
          </a:xfrm>
          <a:prstGeom prst="rect">
            <a:avLst/>
          </a:prstGeom>
          <a:noFill/>
        </p:spPr>
        <p:txBody>
          <a:bodyPr wrap="none" rtlCol="0">
            <a:spAutoFit/>
          </a:bodyPr>
          <a:lstStyle/>
          <a:p>
            <a:r>
              <a:rPr lang="en-GB" dirty="0" smtClean="0"/>
              <a:t>Model 2:</a:t>
            </a:r>
            <a:endParaRPr lang="en-GB" dirty="0"/>
          </a:p>
        </p:txBody>
      </p:sp>
      <p:sp>
        <p:nvSpPr>
          <p:cNvPr id="39" name="Rectangle 38"/>
          <p:cNvSpPr/>
          <p:nvPr/>
        </p:nvSpPr>
        <p:spPr>
          <a:xfrm>
            <a:off x="1619672" y="4246638"/>
            <a:ext cx="7056784" cy="2234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4103948" y="5157192"/>
            <a:ext cx="36004" cy="290683"/>
          </a:xfrm>
          <a:prstGeom prst="straightConnector1">
            <a:avLst/>
          </a:prstGeom>
          <a:ln w="1905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29940" y="3718373"/>
            <a:ext cx="7046515" cy="369332"/>
          </a:xfrm>
          <a:prstGeom prst="rect">
            <a:avLst/>
          </a:prstGeom>
          <a:noFill/>
        </p:spPr>
        <p:txBody>
          <a:bodyPr wrap="square" rtlCol="0">
            <a:spAutoFit/>
          </a:bodyPr>
          <a:lstStyle/>
          <a:p>
            <a:r>
              <a:rPr lang="en-GB" dirty="0" smtClean="0">
                <a:solidFill>
                  <a:srgbClr val="C00000"/>
                </a:solidFill>
              </a:rPr>
              <a:t>Model comparison: Which model best explains my observed data?</a:t>
            </a:r>
            <a:endParaRPr lang="en-GB" dirty="0">
              <a:solidFill>
                <a:srgbClr val="C00000"/>
              </a:solidFill>
            </a:endParaRPr>
          </a:p>
        </p:txBody>
      </p:sp>
    </p:spTree>
    <p:extLst>
      <p:ext uri="{BB962C8B-B14F-4D97-AF65-F5344CB8AC3E}">
        <p14:creationId xmlns:p14="http://schemas.microsoft.com/office/powerpoint/2010/main" val="368605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5040560" cy="369332"/>
          </a:xfrm>
          <a:prstGeom prst="rect">
            <a:avLst/>
          </a:prstGeom>
          <a:noFill/>
        </p:spPr>
        <p:txBody>
          <a:bodyPr wrap="square" rtlCol="0">
            <a:spAutoFit/>
          </a:bodyPr>
          <a:lstStyle/>
          <a:p>
            <a:r>
              <a:rPr lang="en-GB" b="1" dirty="0" smtClean="0"/>
              <a:t>Bayes Factor</a:t>
            </a:r>
            <a:endParaRPr lang="en-GB" b="1" dirty="0"/>
          </a:p>
        </p:txBody>
      </p:sp>
      <mc:AlternateContent xmlns:mc="http://schemas.openxmlformats.org/markup-compatibility/2006">
        <mc:Choice xmlns:a14="http://schemas.microsoft.com/office/drawing/2010/main" Requires="a14">
          <p:sp>
            <p:nvSpPr>
              <p:cNvPr id="4" name="TextBox 3"/>
              <p:cNvSpPr txBox="1"/>
              <p:nvPr/>
            </p:nvSpPr>
            <p:spPr>
              <a:xfrm>
                <a:off x="2555776" y="2139306"/>
                <a:ext cx="1757917" cy="57426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𝐵</m:t>
                          </m:r>
                        </m:e>
                        <m:sub>
                          <m:r>
                            <a:rPr lang="en-GB" b="0" i="1" smtClean="0">
                              <a:latin typeface="Cambria Math" panose="02040503050406030204" pitchFamily="18" charset="0"/>
                            </a:rPr>
                            <m:t>𝑗𝑖</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num>
                        <m:den>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m:t>
                          </m:r>
                        </m:den>
                      </m:f>
                    </m:oMath>
                  </m:oMathPara>
                </a14:m>
                <a:endParaRPr lang="en-GB" dirty="0"/>
              </a:p>
            </p:txBody>
          </p:sp>
        </mc:Choice>
        <mc:Fallback>
          <p:sp>
            <p:nvSpPr>
              <p:cNvPr id="4" name="TextBox 3"/>
              <p:cNvSpPr txBox="1">
                <a:spLocks noRot="1" noChangeAspect="1" noMove="1" noResize="1" noEditPoints="1" noAdjustHandles="1" noChangeArrowheads="1" noChangeShapeType="1" noTextEdit="1"/>
              </p:cNvSpPr>
              <p:nvPr/>
            </p:nvSpPr>
            <p:spPr>
              <a:xfrm>
                <a:off x="2555776" y="2139306"/>
                <a:ext cx="1757917" cy="57426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323528" y="1268760"/>
                <a:ext cx="8208912" cy="369332"/>
              </a:xfrm>
              <a:prstGeom prst="rect">
                <a:avLst/>
              </a:prstGeom>
              <a:noFill/>
            </p:spPr>
            <p:txBody>
              <a:bodyPr wrap="square" rtlCol="0">
                <a:spAutoFit/>
              </a:bodyPr>
              <a:lstStyle/>
              <a:p>
                <a:r>
                  <a:rPr lang="en-GB" dirty="0" smtClean="0">
                    <a:solidFill>
                      <a:schemeClr val="accent6">
                        <a:lumMod val="75000"/>
                      </a:schemeClr>
                    </a:solidFill>
                  </a:rPr>
                  <a:t>How good is model </a:t>
                </a:r>
                <a14:m>
                  <m:oMath xmlns:m="http://schemas.openxmlformats.org/officeDocument/2006/math">
                    <m:r>
                      <a:rPr lang="en-GB" i="1" dirty="0" smtClean="0">
                        <a:solidFill>
                          <a:schemeClr val="accent6">
                            <a:lumMod val="75000"/>
                          </a:schemeClr>
                        </a:solidFill>
                        <a:latin typeface="Cambria Math" panose="02040503050406030204" pitchFamily="18" charset="0"/>
                      </a:rPr>
                      <m:t>𝑗</m:t>
                    </m:r>
                  </m:oMath>
                </a14:m>
                <a:r>
                  <a:rPr lang="en-GB" dirty="0" smtClean="0">
                    <a:solidFill>
                      <a:schemeClr val="accent6">
                        <a:lumMod val="75000"/>
                      </a:schemeClr>
                    </a:solidFill>
                  </a:rPr>
                  <a:t> versus model </a:t>
                </a:r>
                <a14:m>
                  <m:oMath xmlns:m="http://schemas.openxmlformats.org/officeDocument/2006/math">
                    <m:r>
                      <a:rPr lang="en-GB" i="1" dirty="0" smtClean="0">
                        <a:solidFill>
                          <a:schemeClr val="accent6">
                            <a:lumMod val="75000"/>
                          </a:schemeClr>
                        </a:solidFill>
                        <a:latin typeface="Cambria Math" panose="02040503050406030204" pitchFamily="18" charset="0"/>
                      </a:rPr>
                      <m:t>𝑖</m:t>
                    </m:r>
                  </m:oMath>
                </a14:m>
                <a:r>
                  <a:rPr lang="en-GB" dirty="0" smtClean="0">
                    <a:solidFill>
                      <a:schemeClr val="accent6">
                        <a:lumMod val="75000"/>
                      </a:schemeClr>
                    </a:solidFill>
                  </a:rPr>
                  <a:t> in one subject?</a:t>
                </a:r>
                <a:endParaRPr lang="en-GB" dirty="0">
                  <a:solidFill>
                    <a:schemeClr val="accent6">
                      <a:lumMod val="75000"/>
                    </a:schemeClr>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323528" y="1268760"/>
                <a:ext cx="8208912" cy="369332"/>
              </a:xfrm>
              <a:prstGeom prst="rect">
                <a:avLst/>
              </a:prstGeom>
              <a:blipFill rotWithShape="0">
                <a:blip r:embed="rId4"/>
                <a:stretch>
                  <a:fillRect l="-594" t="-8197" b="-245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532750" y="3993783"/>
                <a:ext cx="4154855" cy="2993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sSub>
                            <m:sSubPr>
                              <m:ctrlPr>
                                <a:rPr lang="en-GB" i="1">
                                  <a:latin typeface="Cambria Math" panose="02040503050406030204" pitchFamily="18" charset="0"/>
                                </a:rPr>
                              </m:ctrlPr>
                            </m:sSubPr>
                            <m:e>
                              <m:r>
                                <a:rPr lang="en-GB" i="1">
                                  <a:latin typeface="Cambria Math" panose="02040503050406030204" pitchFamily="18" charset="0"/>
                                </a:rPr>
                                <m:t>𝐵</m:t>
                              </m:r>
                            </m:e>
                            <m:sub>
                              <m:r>
                                <a:rPr lang="en-GB" i="1">
                                  <a:latin typeface="Cambria Math" panose="02040503050406030204" pitchFamily="18" charset="0"/>
                                </a:rPr>
                                <m:t>𝑗𝑖</m:t>
                              </m:r>
                            </m:sub>
                          </m:sSub>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m:t>
                              </m:r>
                            </m:e>
                          </m:func>
                        </m:e>
                      </m:func>
                    </m:oMath>
                  </m:oMathPara>
                </a14:m>
                <a:endParaRPr lang="en-GB" dirty="0"/>
              </a:p>
            </p:txBody>
          </p:sp>
        </mc:Choice>
        <mc:Fallback>
          <p:sp>
            <p:nvSpPr>
              <p:cNvPr id="6" name="TextBox 5"/>
              <p:cNvSpPr txBox="1">
                <a:spLocks noRot="1" noChangeAspect="1" noMove="1" noResize="1" noEditPoints="1" noAdjustHandles="1" noChangeArrowheads="1" noChangeShapeType="1" noTextEdit="1"/>
              </p:cNvSpPr>
              <p:nvPr/>
            </p:nvSpPr>
            <p:spPr>
              <a:xfrm>
                <a:off x="2532750" y="3993783"/>
                <a:ext cx="4154855" cy="299313"/>
              </a:xfrm>
              <a:prstGeom prst="rect">
                <a:avLst/>
              </a:prstGeom>
              <a:blipFill rotWithShape="0">
                <a:blip r:embed="rId5"/>
                <a:stretch>
                  <a:fillRect l="-1466" r="-1320" b="-2653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219614" y="4353823"/>
                <a:ext cx="956672" cy="2993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𝐹</m:t>
                          </m:r>
                        </m:e>
                        <m:sub>
                          <m:r>
                            <a:rPr lang="en-GB" b="0" i="1" smtClean="0">
                              <a:latin typeface="Cambria Math" panose="02040503050406030204" pitchFamily="18" charset="0"/>
                              <a:ea typeface="Cambria Math" panose="02040503050406030204" pitchFamily="18" charset="0"/>
                            </a:rPr>
                            <m:t>𝑗</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𝐹</m:t>
                          </m:r>
                        </m:e>
                        <m:sub>
                          <m:r>
                            <a:rPr lang="en-GB" b="0" i="1" smtClean="0">
                              <a:latin typeface="Cambria Math" panose="02040503050406030204" pitchFamily="18" charset="0"/>
                              <a:ea typeface="Cambria Math" panose="02040503050406030204" pitchFamily="18" charset="0"/>
                            </a:rPr>
                            <m:t>𝑖</m:t>
                          </m:r>
                        </m:sub>
                      </m:sSub>
                    </m:oMath>
                  </m:oMathPara>
                </a14:m>
                <a:endParaRPr lang="en-GB" dirty="0"/>
              </a:p>
            </p:txBody>
          </p:sp>
        </mc:Choice>
        <mc:Fallback>
          <p:sp>
            <p:nvSpPr>
              <p:cNvPr id="7" name="TextBox 6"/>
              <p:cNvSpPr txBox="1">
                <a:spLocks noRot="1" noChangeAspect="1" noMove="1" noResize="1" noEditPoints="1" noAdjustHandles="1" noChangeArrowheads="1" noChangeShapeType="1" noTextEdit="1"/>
              </p:cNvSpPr>
              <p:nvPr/>
            </p:nvSpPr>
            <p:spPr>
              <a:xfrm>
                <a:off x="3219614" y="4353823"/>
                <a:ext cx="956672" cy="299313"/>
              </a:xfrm>
              <a:prstGeom prst="rect">
                <a:avLst/>
              </a:prstGeom>
              <a:blipFill rotWithShape="0">
                <a:blip r:embed="rId6"/>
                <a:stretch>
                  <a:fillRect l="-2548" r="-1911" b="-26531"/>
                </a:stretch>
              </a:blipFill>
            </p:spPr>
            <p:txBody>
              <a:bodyPr/>
              <a:lstStyle/>
              <a:p>
                <a:r>
                  <a:rPr lang="en-GB">
                    <a:noFill/>
                  </a:rPr>
                  <a:t> </a:t>
                </a:r>
              </a:p>
            </p:txBody>
          </p:sp>
        </mc:Fallback>
      </mc:AlternateContent>
      <p:sp>
        <p:nvSpPr>
          <p:cNvPr id="8" name="TextBox 7"/>
          <p:cNvSpPr txBox="1"/>
          <p:nvPr/>
        </p:nvSpPr>
        <p:spPr>
          <a:xfrm>
            <a:off x="383966" y="3201516"/>
            <a:ext cx="4993675" cy="369332"/>
          </a:xfrm>
          <a:prstGeom prst="rect">
            <a:avLst/>
          </a:prstGeom>
          <a:noFill/>
        </p:spPr>
        <p:txBody>
          <a:bodyPr wrap="none" rtlCol="0">
            <a:spAutoFit/>
          </a:bodyPr>
          <a:lstStyle/>
          <a:p>
            <a:r>
              <a:rPr lang="en-GB" dirty="0" smtClean="0">
                <a:solidFill>
                  <a:schemeClr val="accent6">
                    <a:lumMod val="75000"/>
                  </a:schemeClr>
                </a:solidFill>
              </a:rPr>
              <a:t>In practice we subtract the log model evidence:</a:t>
            </a:r>
            <a:endParaRPr lang="en-GB" dirty="0">
              <a:solidFill>
                <a:schemeClr val="accent6">
                  <a:lumMod val="75000"/>
                </a:schemeClr>
              </a:solidFill>
            </a:endParaRPr>
          </a:p>
        </p:txBody>
      </p:sp>
      <mc:AlternateContent xmlns:mc="http://schemas.openxmlformats.org/markup-compatibility/2006">
        <mc:Choice xmlns:a14="http://schemas.microsoft.com/office/drawing/2010/main" Requires="a14">
          <p:sp>
            <p:nvSpPr>
              <p:cNvPr id="17" name="TextBox 16"/>
              <p:cNvSpPr txBox="1"/>
              <p:nvPr/>
            </p:nvSpPr>
            <p:spPr>
              <a:xfrm>
                <a:off x="2634515" y="5815903"/>
                <a:ext cx="1600438" cy="67217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𝐺𝐵</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𝑗𝑖</m:t>
                          </m:r>
                        </m:sub>
                      </m:sSub>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m:rPr>
                              <m:brk m:alnAt="7"/>
                            </m:rPr>
                            <a:rPr lang="en-GB" b="0" i="1" smtClean="0">
                              <a:latin typeface="Cambria Math" panose="02040503050406030204" pitchFamily="18" charset="0"/>
                            </a:rPr>
                            <m:t>𝑘</m:t>
                          </m:r>
                        </m:sub>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𝐵</m:t>
                              </m:r>
                            </m:e>
                            <m:sub>
                              <m:r>
                                <a:rPr lang="en-GB" b="0" i="1" smtClean="0">
                                  <a:latin typeface="Cambria Math" panose="02040503050406030204" pitchFamily="18" charset="0"/>
                                </a:rPr>
                                <m:t>𝑖𝑗</m:t>
                              </m:r>
                            </m:sub>
                            <m:sup>
                              <m:r>
                                <a:rPr lang="en-GB" b="0" i="1" smtClean="0">
                                  <a:latin typeface="Cambria Math" panose="02040503050406030204" pitchFamily="18" charset="0"/>
                                </a:rPr>
                                <m:t>𝑘</m:t>
                              </m:r>
                            </m:sup>
                          </m:sSubSup>
                        </m:e>
                      </m:nary>
                    </m:oMath>
                  </m:oMathPara>
                </a14:m>
                <a:endParaRPr lang="en-GB" dirty="0"/>
              </a:p>
            </p:txBody>
          </p:sp>
        </mc:Choice>
        <mc:Fallback>
          <p:sp>
            <p:nvSpPr>
              <p:cNvPr id="17" name="TextBox 16"/>
              <p:cNvSpPr txBox="1">
                <a:spLocks noRot="1" noChangeAspect="1" noMove="1" noResize="1" noEditPoints="1" noAdjustHandles="1" noChangeArrowheads="1" noChangeShapeType="1" noTextEdit="1"/>
              </p:cNvSpPr>
              <p:nvPr/>
            </p:nvSpPr>
            <p:spPr>
              <a:xfrm>
                <a:off x="2634515" y="5815903"/>
                <a:ext cx="1600438" cy="672172"/>
              </a:xfrm>
              <a:prstGeom prst="rect">
                <a:avLst/>
              </a:prstGeom>
              <a:blipFill rotWithShape="0">
                <a:blip r:embed="rId7"/>
                <a:stretch>
                  <a:fillRect/>
                </a:stretch>
              </a:blipFill>
            </p:spPr>
            <p:txBody>
              <a:bodyPr/>
              <a:lstStyle/>
              <a:p>
                <a:r>
                  <a:rPr lang="en-GB">
                    <a:noFill/>
                  </a:rPr>
                  <a:t> </a:t>
                </a:r>
              </a:p>
            </p:txBody>
          </p:sp>
        </mc:Fallback>
      </mc:AlternateContent>
      <p:sp>
        <p:nvSpPr>
          <p:cNvPr id="19" name="TextBox 18"/>
          <p:cNvSpPr txBox="1"/>
          <p:nvPr/>
        </p:nvSpPr>
        <p:spPr>
          <a:xfrm>
            <a:off x="383965" y="5076515"/>
            <a:ext cx="3749744" cy="369332"/>
          </a:xfrm>
          <a:prstGeom prst="rect">
            <a:avLst/>
          </a:prstGeom>
          <a:noFill/>
        </p:spPr>
        <p:txBody>
          <a:bodyPr wrap="none" rtlCol="0">
            <a:spAutoFit/>
          </a:bodyPr>
          <a:lstStyle/>
          <a:p>
            <a:r>
              <a:rPr lang="en-GB" dirty="0" smtClean="0">
                <a:solidFill>
                  <a:schemeClr val="accent6">
                    <a:lumMod val="75000"/>
                  </a:schemeClr>
                </a:solidFill>
              </a:rPr>
              <a:t>At the group level, over K subjects:</a:t>
            </a:r>
            <a:endParaRPr lang="en-GB" dirty="0">
              <a:solidFill>
                <a:schemeClr val="accent6">
                  <a:lumMod val="75000"/>
                </a:schemeClr>
              </a:solidFill>
            </a:endParaRPr>
          </a:p>
        </p:txBody>
      </p:sp>
    </p:spTree>
    <p:extLst>
      <p:ext uri="{BB962C8B-B14F-4D97-AF65-F5344CB8AC3E}">
        <p14:creationId xmlns:p14="http://schemas.microsoft.com/office/powerpoint/2010/main" val="26906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5040560" cy="369332"/>
          </a:xfrm>
          <a:prstGeom prst="rect">
            <a:avLst/>
          </a:prstGeom>
          <a:noFill/>
        </p:spPr>
        <p:txBody>
          <a:bodyPr wrap="square" rtlCol="0">
            <a:spAutoFit/>
          </a:bodyPr>
          <a:lstStyle/>
          <a:p>
            <a:r>
              <a:rPr lang="en-GB" b="1" dirty="0" smtClean="0"/>
              <a:t>Bayes Factor - Interpretation</a:t>
            </a:r>
            <a:endParaRPr lang="en-GB" b="1" dirty="0"/>
          </a:p>
        </p:txBody>
      </p:sp>
      <p:pic>
        <p:nvPicPr>
          <p:cNvPr id="6" name="Picture 5"/>
          <p:cNvPicPr>
            <a:picLocks noChangeAspect="1"/>
          </p:cNvPicPr>
          <p:nvPr/>
        </p:nvPicPr>
        <p:blipFill>
          <a:blip r:embed="rId3"/>
          <a:stretch>
            <a:fillRect/>
          </a:stretch>
        </p:blipFill>
        <p:spPr>
          <a:xfrm>
            <a:off x="4816548" y="1916832"/>
            <a:ext cx="3898022" cy="1901343"/>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280044" y="1916832"/>
                <a:ext cx="3763113" cy="1292662"/>
              </a:xfrm>
              <a:prstGeom prst="rect">
                <a:avLst/>
              </a:prstGeom>
              <a:noFill/>
            </p:spPr>
            <p:txBody>
              <a:bodyPr wrap="square" rtlCol="0">
                <a:spAutoFit/>
              </a:bodyPr>
              <a:lstStyle/>
              <a:p>
                <a:r>
                  <a:rPr lang="en-GB" dirty="0" smtClean="0"/>
                  <a:t>A log Bayes factor of 3 is termed “strong evidence”. </a:t>
                </a:r>
                <a:r>
                  <a:rPr lang="en-GB" dirty="0" smtClean="0">
                    <a:solidFill>
                      <a:schemeClr val="accent6">
                        <a:lumMod val="75000"/>
                      </a:schemeClr>
                    </a:solidFill>
                  </a:rPr>
                  <a:t/>
                </a:r>
                <a:br>
                  <a:rPr lang="en-GB" dirty="0" smtClean="0">
                    <a:solidFill>
                      <a:schemeClr val="accent6">
                        <a:lumMod val="75000"/>
                      </a:schemeClr>
                    </a:solidFill>
                  </a:rPr>
                </a:br>
                <a:endParaRPr lang="en-GB" dirty="0" smtClean="0">
                  <a:solidFill>
                    <a:schemeClr val="accent6">
                      <a:lumMod val="75000"/>
                    </a:schemeClr>
                  </a:solidFill>
                </a:endParaRPr>
              </a:p>
              <a:p>
                <a:r>
                  <a:rPr lang="en-GB" sz="1200" dirty="0" err="1" smtClean="0">
                    <a:solidFill>
                      <a:schemeClr val="accent6">
                        <a:lumMod val="75000"/>
                      </a:schemeClr>
                    </a:solidFill>
                  </a:rPr>
                  <a:t>exp</a:t>
                </a:r>
                <a:r>
                  <a:rPr lang="en-GB" sz="1200" dirty="0" smtClean="0">
                    <a:solidFill>
                      <a:schemeClr val="accent6">
                        <a:lumMod val="75000"/>
                      </a:schemeClr>
                    </a:solidFill>
                  </a:rPr>
                  <a:t>(3) = 20 x stronger evidence for model </a:t>
                </a:r>
                <a14:m>
                  <m:oMath xmlns:m="http://schemas.openxmlformats.org/officeDocument/2006/math">
                    <m:r>
                      <a:rPr lang="en-GB" sz="1200" i="1" dirty="0" smtClean="0">
                        <a:solidFill>
                          <a:schemeClr val="accent6">
                            <a:lumMod val="75000"/>
                          </a:schemeClr>
                        </a:solidFill>
                        <a:latin typeface="Cambria Math" panose="02040503050406030204" pitchFamily="18" charset="0"/>
                      </a:rPr>
                      <m:t>𝑗</m:t>
                    </m:r>
                  </m:oMath>
                </a14:m>
                <a:r>
                  <a:rPr lang="en-GB" sz="1200" dirty="0" smtClean="0">
                    <a:solidFill>
                      <a:schemeClr val="accent6">
                        <a:lumMod val="75000"/>
                      </a:schemeClr>
                    </a:solidFill>
                  </a:rPr>
                  <a:t> the than model </a:t>
                </a:r>
                <a14:m>
                  <m:oMath xmlns:m="http://schemas.openxmlformats.org/officeDocument/2006/math">
                    <m:r>
                      <a:rPr lang="en-GB" sz="1200" i="1" dirty="0" smtClean="0">
                        <a:solidFill>
                          <a:schemeClr val="accent6">
                            <a:lumMod val="75000"/>
                          </a:schemeClr>
                        </a:solidFill>
                        <a:latin typeface="Cambria Math" panose="02040503050406030204" pitchFamily="18" charset="0"/>
                      </a:rPr>
                      <m:t>𝑖</m:t>
                    </m:r>
                  </m:oMath>
                </a14:m>
                <a:endParaRPr lang="en-GB" sz="1200" dirty="0">
                  <a:solidFill>
                    <a:schemeClr val="accent6">
                      <a:lumMod val="75000"/>
                    </a:schemeClr>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280044" y="1916832"/>
                <a:ext cx="3763113" cy="1292662"/>
              </a:xfrm>
              <a:prstGeom prst="rect">
                <a:avLst/>
              </a:prstGeom>
              <a:blipFill rotWithShape="0">
                <a:blip r:embed="rId4"/>
                <a:stretch>
                  <a:fillRect l="-1459" t="-2358" b="-2358"/>
                </a:stretch>
              </a:blipFill>
            </p:spPr>
            <p:txBody>
              <a:bodyPr/>
              <a:lstStyle/>
              <a:p>
                <a:r>
                  <a:rPr lang="en-GB">
                    <a:noFill/>
                  </a:rPr>
                  <a:t> </a:t>
                </a:r>
              </a:p>
            </p:txBody>
          </p:sp>
        </mc:Fallback>
      </mc:AlternateContent>
      <p:sp>
        <p:nvSpPr>
          <p:cNvPr id="8" name="Rectangle 7"/>
          <p:cNvSpPr/>
          <p:nvPr/>
        </p:nvSpPr>
        <p:spPr>
          <a:xfrm>
            <a:off x="6776483" y="3806306"/>
            <a:ext cx="1939955" cy="246221"/>
          </a:xfrm>
          <a:prstGeom prst="rect">
            <a:avLst/>
          </a:prstGeom>
        </p:spPr>
        <p:txBody>
          <a:bodyPr wrap="none">
            <a:spAutoFit/>
          </a:bodyPr>
          <a:lstStyle/>
          <a:p>
            <a:r>
              <a:rPr lang="en-GB" sz="1000" i="1" dirty="0" err="1">
                <a:solidFill>
                  <a:schemeClr val="tx1">
                    <a:lumMod val="50000"/>
                    <a:lumOff val="50000"/>
                  </a:schemeClr>
                </a:solidFill>
              </a:rPr>
              <a:t>Kass</a:t>
            </a:r>
            <a:r>
              <a:rPr lang="en-GB" sz="1000" i="1" dirty="0">
                <a:solidFill>
                  <a:schemeClr val="tx1">
                    <a:lumMod val="50000"/>
                    <a:lumOff val="50000"/>
                  </a:schemeClr>
                </a:solidFill>
              </a:rPr>
              <a:t> and </a:t>
            </a:r>
            <a:r>
              <a:rPr lang="en-GB" sz="1000" i="1" dirty="0" err="1">
                <a:solidFill>
                  <a:schemeClr val="tx1">
                    <a:lumMod val="50000"/>
                    <a:lumOff val="50000"/>
                  </a:schemeClr>
                </a:solidFill>
              </a:rPr>
              <a:t>Raftery</a:t>
            </a:r>
            <a:r>
              <a:rPr lang="en-GB" sz="1000" i="1" dirty="0">
                <a:solidFill>
                  <a:schemeClr val="tx1">
                    <a:lumMod val="50000"/>
                    <a:lumOff val="50000"/>
                  </a:schemeClr>
                </a:solidFill>
              </a:rPr>
              <a:t>, JASA, 1995.</a:t>
            </a:r>
          </a:p>
        </p:txBody>
      </p:sp>
      <p:pic>
        <p:nvPicPr>
          <p:cNvPr id="11" name="Picture 10"/>
          <p:cNvPicPr>
            <a:picLocks noChangeAspect="1"/>
          </p:cNvPicPr>
          <p:nvPr/>
        </p:nvPicPr>
        <p:blipFill>
          <a:blip r:embed="rId5"/>
          <a:stretch>
            <a:fillRect/>
          </a:stretch>
        </p:blipFill>
        <p:spPr>
          <a:xfrm>
            <a:off x="6155288" y="4509120"/>
            <a:ext cx="2516879" cy="1970215"/>
          </a:xfrm>
          <a:prstGeom prst="rect">
            <a:avLst/>
          </a:prstGeom>
        </p:spPr>
      </p:pic>
      <p:sp>
        <p:nvSpPr>
          <p:cNvPr id="12" name="TextBox 11"/>
          <p:cNvSpPr txBox="1"/>
          <p:nvPr/>
        </p:nvSpPr>
        <p:spPr>
          <a:xfrm>
            <a:off x="280045" y="4941168"/>
            <a:ext cx="4363964" cy="1384995"/>
          </a:xfrm>
          <a:prstGeom prst="rect">
            <a:avLst/>
          </a:prstGeom>
          <a:noFill/>
        </p:spPr>
        <p:txBody>
          <a:bodyPr wrap="square" rtlCol="0">
            <a:spAutoFit/>
          </a:bodyPr>
          <a:lstStyle/>
          <a:p>
            <a:r>
              <a:rPr lang="en-GB" dirty="0" smtClean="0"/>
              <a:t>We can convert the Bayes Factor to a</a:t>
            </a:r>
          </a:p>
          <a:p>
            <a:r>
              <a:rPr lang="en-GB" dirty="0" smtClean="0"/>
              <a:t>posterior probability using a sigmoid function</a:t>
            </a:r>
          </a:p>
          <a:p>
            <a:endParaRPr lang="en-GB" dirty="0"/>
          </a:p>
          <a:p>
            <a:r>
              <a:rPr lang="en-GB" sz="1200" dirty="0">
                <a:solidFill>
                  <a:schemeClr val="accent6">
                    <a:lumMod val="75000"/>
                  </a:schemeClr>
                </a:solidFill>
              </a:rPr>
              <a:t>BF of 3 = 95% probability</a:t>
            </a:r>
            <a:endParaRPr lang="en-GB" sz="1200" dirty="0">
              <a:solidFill>
                <a:schemeClr val="accent6">
                  <a:lumMod val="75000"/>
                </a:schemeClr>
              </a:solidFill>
            </a:endParaRPr>
          </a:p>
        </p:txBody>
      </p:sp>
      <p:sp>
        <p:nvSpPr>
          <p:cNvPr id="13" name="Rectangle 12"/>
          <p:cNvSpPr/>
          <p:nvPr/>
        </p:nvSpPr>
        <p:spPr>
          <a:xfrm>
            <a:off x="7927723" y="6356224"/>
            <a:ext cx="788999" cy="246221"/>
          </a:xfrm>
          <a:prstGeom prst="rect">
            <a:avLst/>
          </a:prstGeom>
        </p:spPr>
        <p:txBody>
          <a:bodyPr wrap="none">
            <a:spAutoFit/>
          </a:bodyPr>
          <a:lstStyle/>
          <a:p>
            <a:r>
              <a:rPr lang="en-GB" sz="1000" i="1" dirty="0" smtClean="0">
                <a:solidFill>
                  <a:schemeClr val="tx1">
                    <a:lumMod val="50000"/>
                    <a:lumOff val="50000"/>
                  </a:schemeClr>
                </a:solidFill>
              </a:rPr>
              <a:t>Will Penny</a:t>
            </a:r>
            <a:endParaRPr lang="en-GB" sz="1000" i="1" dirty="0">
              <a:solidFill>
                <a:schemeClr val="tx1">
                  <a:lumMod val="50000"/>
                  <a:lumOff val="50000"/>
                </a:schemeClr>
              </a:solidFill>
            </a:endParaRPr>
          </a:p>
        </p:txBody>
      </p:sp>
    </p:spTree>
    <p:extLst>
      <p:ext uri="{BB962C8B-B14F-4D97-AF65-F5344CB8AC3E}">
        <p14:creationId xmlns:p14="http://schemas.microsoft.com/office/powerpoint/2010/main" val="11094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71600" y="1412776"/>
            <a:ext cx="3225771" cy="3744402"/>
          </a:xfrm>
          <a:prstGeom prst="rect">
            <a:avLst/>
          </a:prstGeom>
        </p:spPr>
      </p:pic>
      <p:sp>
        <p:nvSpPr>
          <p:cNvPr id="7" name="TextBox 6"/>
          <p:cNvSpPr txBox="1"/>
          <p:nvPr/>
        </p:nvSpPr>
        <p:spPr>
          <a:xfrm>
            <a:off x="251520" y="692696"/>
            <a:ext cx="5400600" cy="369332"/>
          </a:xfrm>
          <a:prstGeom prst="rect">
            <a:avLst/>
          </a:prstGeom>
          <a:noFill/>
        </p:spPr>
        <p:txBody>
          <a:bodyPr wrap="square" rtlCol="0">
            <a:spAutoFit/>
          </a:bodyPr>
          <a:lstStyle/>
          <a:p>
            <a:r>
              <a:rPr lang="en-GB" b="1" dirty="0" smtClean="0"/>
              <a:t>Fixed Effects Bayesian Model Selection (BMS)</a:t>
            </a:r>
            <a:endParaRPr lang="en-GB" b="1" dirty="0"/>
          </a:p>
        </p:txBody>
      </p:sp>
      <p:sp>
        <p:nvSpPr>
          <p:cNvPr id="8" name="TextBox 7"/>
          <p:cNvSpPr txBox="1"/>
          <p:nvPr/>
        </p:nvSpPr>
        <p:spPr>
          <a:xfrm>
            <a:off x="467544" y="5517232"/>
            <a:ext cx="4189993" cy="646331"/>
          </a:xfrm>
          <a:prstGeom prst="rect">
            <a:avLst/>
          </a:prstGeom>
          <a:noFill/>
        </p:spPr>
        <p:txBody>
          <a:bodyPr wrap="none" rtlCol="0">
            <a:spAutoFit/>
          </a:bodyPr>
          <a:lstStyle/>
          <a:p>
            <a:r>
              <a:rPr lang="en-GB" dirty="0" smtClean="0">
                <a:solidFill>
                  <a:schemeClr val="accent6">
                    <a:lumMod val="75000"/>
                  </a:schemeClr>
                </a:solidFill>
              </a:rPr>
              <a:t>Assumption: Subjects’ data arose from </a:t>
            </a:r>
          </a:p>
          <a:p>
            <a:r>
              <a:rPr lang="en-GB" dirty="0" smtClean="0">
                <a:solidFill>
                  <a:schemeClr val="accent6">
                    <a:lumMod val="75000"/>
                  </a:schemeClr>
                </a:solidFill>
              </a:rPr>
              <a:t>the same underlying model</a:t>
            </a:r>
            <a:endParaRPr lang="en-GB" dirty="0">
              <a:solidFill>
                <a:schemeClr val="accent6">
                  <a:lumMod val="75000"/>
                </a:schemeClr>
              </a:solidFill>
            </a:endParaRPr>
          </a:p>
        </p:txBody>
      </p:sp>
      <p:pic>
        <p:nvPicPr>
          <p:cNvPr id="9" name="Picture 8"/>
          <p:cNvPicPr>
            <a:picLocks noChangeAspect="1"/>
          </p:cNvPicPr>
          <p:nvPr/>
        </p:nvPicPr>
        <p:blipFill>
          <a:blip r:embed="rId3"/>
          <a:stretch>
            <a:fillRect/>
          </a:stretch>
        </p:blipFill>
        <p:spPr>
          <a:xfrm>
            <a:off x="5004048" y="404664"/>
            <a:ext cx="4647600" cy="6689685"/>
          </a:xfrm>
          <a:prstGeom prst="rect">
            <a:avLst/>
          </a:prstGeom>
        </p:spPr>
      </p:pic>
    </p:spTree>
    <p:extLst>
      <p:ext uri="{BB962C8B-B14F-4D97-AF65-F5344CB8AC3E}">
        <p14:creationId xmlns:p14="http://schemas.microsoft.com/office/powerpoint/2010/main" val="31072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5696" y="1772816"/>
            <a:ext cx="5394480" cy="3491515"/>
          </a:xfrm>
          <a:prstGeom prst="rect">
            <a:avLst/>
          </a:prstGeom>
        </p:spPr>
      </p:pic>
      <p:sp>
        <p:nvSpPr>
          <p:cNvPr id="3" name="TextBox 2"/>
          <p:cNvSpPr txBox="1"/>
          <p:nvPr/>
        </p:nvSpPr>
        <p:spPr>
          <a:xfrm>
            <a:off x="251520" y="692696"/>
            <a:ext cx="5832648" cy="369332"/>
          </a:xfrm>
          <a:prstGeom prst="rect">
            <a:avLst/>
          </a:prstGeom>
          <a:noFill/>
        </p:spPr>
        <p:txBody>
          <a:bodyPr wrap="square" rtlCol="0">
            <a:spAutoFit/>
          </a:bodyPr>
          <a:lstStyle/>
          <a:p>
            <a:r>
              <a:rPr lang="en-GB" b="1" dirty="0" smtClean="0"/>
              <a:t>Random Effects Bayesian Model Selection (BMS)</a:t>
            </a:r>
            <a:endParaRPr lang="en-GB" b="1" dirty="0"/>
          </a:p>
        </p:txBody>
      </p:sp>
      <p:sp>
        <p:nvSpPr>
          <p:cNvPr id="4" name="TextBox 3"/>
          <p:cNvSpPr txBox="1"/>
          <p:nvPr/>
        </p:nvSpPr>
        <p:spPr>
          <a:xfrm>
            <a:off x="2627784" y="5651953"/>
            <a:ext cx="4104456" cy="646331"/>
          </a:xfrm>
          <a:prstGeom prst="rect">
            <a:avLst/>
          </a:prstGeom>
          <a:noFill/>
        </p:spPr>
        <p:txBody>
          <a:bodyPr wrap="square" rtlCol="0">
            <a:spAutoFit/>
          </a:bodyPr>
          <a:lstStyle/>
          <a:p>
            <a:r>
              <a:rPr lang="en-GB" dirty="0" smtClean="0">
                <a:solidFill>
                  <a:schemeClr val="accent6">
                    <a:lumMod val="75000"/>
                  </a:schemeClr>
                </a:solidFill>
              </a:rPr>
              <a:t>11 out of 12 subjects favour model 2</a:t>
            </a:r>
          </a:p>
          <a:p>
            <a:r>
              <a:rPr lang="en-GB" dirty="0" smtClean="0">
                <a:solidFill>
                  <a:schemeClr val="accent6">
                    <a:lumMod val="75000"/>
                  </a:schemeClr>
                </a:solidFill>
              </a:rPr>
              <a:t>But… GBF = 15 in favour of model 1</a:t>
            </a:r>
            <a:endParaRPr lang="en-GB" dirty="0">
              <a:solidFill>
                <a:schemeClr val="accent6">
                  <a:lumMod val="75000"/>
                </a:schemeClr>
              </a:solidFill>
            </a:endParaRPr>
          </a:p>
        </p:txBody>
      </p:sp>
      <p:sp>
        <p:nvSpPr>
          <p:cNvPr id="5" name="TextBox 4"/>
          <p:cNvSpPr txBox="1"/>
          <p:nvPr/>
        </p:nvSpPr>
        <p:spPr>
          <a:xfrm>
            <a:off x="6228184" y="6453336"/>
            <a:ext cx="2820003" cy="307777"/>
          </a:xfrm>
          <a:prstGeom prst="rect">
            <a:avLst/>
          </a:prstGeom>
          <a:noFill/>
        </p:spPr>
        <p:txBody>
          <a:bodyPr wrap="none" rtlCol="0">
            <a:spAutoFit/>
          </a:bodyPr>
          <a:lstStyle/>
          <a:p>
            <a:r>
              <a:rPr lang="en-GB" sz="1400" i="1" dirty="0" smtClean="0">
                <a:solidFill>
                  <a:schemeClr val="tx1">
                    <a:lumMod val="50000"/>
                    <a:lumOff val="50000"/>
                  </a:schemeClr>
                </a:solidFill>
              </a:rPr>
              <a:t>Stephan et al. 2009, </a:t>
            </a:r>
            <a:r>
              <a:rPr lang="en-GB" sz="1400" i="1" dirty="0" err="1" smtClean="0">
                <a:solidFill>
                  <a:schemeClr val="tx1">
                    <a:lumMod val="50000"/>
                    <a:lumOff val="50000"/>
                  </a:schemeClr>
                </a:solidFill>
              </a:rPr>
              <a:t>NeuroImage</a:t>
            </a:r>
            <a:endParaRPr lang="en-GB" sz="1400" i="1" dirty="0">
              <a:solidFill>
                <a:schemeClr val="tx1">
                  <a:lumMod val="50000"/>
                  <a:lumOff val="50000"/>
                </a:schemeClr>
              </a:solidFill>
            </a:endParaRPr>
          </a:p>
        </p:txBody>
      </p:sp>
    </p:spTree>
    <p:extLst>
      <p:ext uri="{BB962C8B-B14F-4D97-AF65-F5344CB8AC3E}">
        <p14:creationId xmlns:p14="http://schemas.microsoft.com/office/powerpoint/2010/main" val="1794315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5904656" cy="369332"/>
          </a:xfrm>
          <a:prstGeom prst="rect">
            <a:avLst/>
          </a:prstGeom>
          <a:noFill/>
        </p:spPr>
        <p:txBody>
          <a:bodyPr wrap="square" rtlCol="0">
            <a:spAutoFit/>
          </a:bodyPr>
          <a:lstStyle/>
          <a:p>
            <a:r>
              <a:rPr lang="en-GB" b="1" dirty="0" smtClean="0"/>
              <a:t>Random Effects Bayesian Model Selection (BMS)</a:t>
            </a:r>
            <a:endParaRPr lang="en-GB" b="1" dirty="0"/>
          </a:p>
        </p:txBody>
      </p:sp>
      <p:sp>
        <p:nvSpPr>
          <p:cNvPr id="3" name="TextBox 2"/>
          <p:cNvSpPr txBox="1"/>
          <p:nvPr/>
        </p:nvSpPr>
        <p:spPr>
          <a:xfrm>
            <a:off x="6228184" y="6453336"/>
            <a:ext cx="2820003" cy="307777"/>
          </a:xfrm>
          <a:prstGeom prst="rect">
            <a:avLst/>
          </a:prstGeom>
          <a:noFill/>
        </p:spPr>
        <p:txBody>
          <a:bodyPr wrap="none" rtlCol="0">
            <a:spAutoFit/>
          </a:bodyPr>
          <a:lstStyle/>
          <a:p>
            <a:r>
              <a:rPr lang="en-GB" sz="1400" i="1" dirty="0" smtClean="0">
                <a:solidFill>
                  <a:schemeClr val="tx1">
                    <a:lumMod val="50000"/>
                    <a:lumOff val="50000"/>
                  </a:schemeClr>
                </a:solidFill>
              </a:rPr>
              <a:t>Stephan et al. 2009, </a:t>
            </a:r>
            <a:r>
              <a:rPr lang="en-GB" sz="1400" i="1" dirty="0" err="1" smtClean="0">
                <a:solidFill>
                  <a:schemeClr val="tx1">
                    <a:lumMod val="50000"/>
                    <a:lumOff val="50000"/>
                  </a:schemeClr>
                </a:solidFill>
              </a:rPr>
              <a:t>NeuroImage</a:t>
            </a:r>
            <a:endParaRPr lang="en-GB" sz="1400" i="1" dirty="0">
              <a:solidFill>
                <a:schemeClr val="tx1">
                  <a:lumMod val="50000"/>
                  <a:lumOff val="50000"/>
                </a:schemeClr>
              </a:solidFill>
            </a:endParaRPr>
          </a:p>
        </p:txBody>
      </p:sp>
      <p:pic>
        <p:nvPicPr>
          <p:cNvPr id="4" name="Picture 3"/>
          <p:cNvPicPr>
            <a:picLocks noChangeAspect="1"/>
          </p:cNvPicPr>
          <p:nvPr/>
        </p:nvPicPr>
        <p:blipFill>
          <a:blip r:embed="rId2"/>
          <a:stretch>
            <a:fillRect/>
          </a:stretch>
        </p:blipFill>
        <p:spPr>
          <a:xfrm>
            <a:off x="6156176" y="1641464"/>
            <a:ext cx="2806720" cy="2749376"/>
          </a:xfrm>
          <a:prstGeom prst="rect">
            <a:avLst/>
          </a:prstGeom>
        </p:spPr>
      </p:pic>
      <p:sp>
        <p:nvSpPr>
          <p:cNvPr id="5" name="TextBox 4"/>
          <p:cNvSpPr txBox="1"/>
          <p:nvPr/>
        </p:nvSpPr>
        <p:spPr>
          <a:xfrm>
            <a:off x="395536" y="1268760"/>
            <a:ext cx="5404043" cy="369332"/>
          </a:xfrm>
          <a:prstGeom prst="rect">
            <a:avLst/>
          </a:prstGeom>
          <a:noFill/>
        </p:spPr>
        <p:txBody>
          <a:bodyPr wrap="none" rtlCol="0">
            <a:spAutoFit/>
          </a:bodyPr>
          <a:lstStyle/>
          <a:p>
            <a:r>
              <a:rPr lang="en-GB" dirty="0" smtClean="0">
                <a:solidFill>
                  <a:schemeClr val="accent6">
                    <a:lumMod val="75000"/>
                  </a:schemeClr>
                </a:solidFill>
              </a:rPr>
              <a:t>SPM estimates a hierarchical model with variables:</a:t>
            </a:r>
            <a:endParaRPr lang="en-GB" dirty="0">
              <a:solidFill>
                <a:schemeClr val="accent6">
                  <a:lumMod val="75000"/>
                </a:schemeClr>
              </a:solidFill>
            </a:endParaRPr>
          </a:p>
        </p:txBody>
      </p:sp>
      <mc:AlternateContent xmlns:mc="http://schemas.openxmlformats.org/markup-compatibility/2006">
        <mc:Choice xmlns:a14="http://schemas.microsoft.com/office/drawing/2010/main" Requires="a14">
          <p:sp>
            <p:nvSpPr>
              <p:cNvPr id="6" name="TextBox 5"/>
              <p:cNvSpPr txBox="1"/>
              <p:nvPr/>
            </p:nvSpPr>
            <p:spPr>
              <a:xfrm>
                <a:off x="395536" y="1700808"/>
                <a:ext cx="5472608" cy="923330"/>
              </a:xfrm>
              <a:prstGeom prst="rect">
                <a:avLst/>
              </a:prstGeom>
              <a:noFill/>
            </p:spPr>
            <p:txBody>
              <a:bodyPr wrap="square" rtlCol="0">
                <a:spAutoFit/>
              </a:bodyPr>
              <a:lstStyle/>
              <a:p>
                <a14:m>
                  <m:oMath xmlns:m="http://schemas.openxmlformats.org/officeDocument/2006/math">
                    <m:r>
                      <a:rPr lang="en-GB" b="0" i="1" dirty="0" smtClean="0">
                        <a:latin typeface="Cambria Math" panose="02040503050406030204" pitchFamily="18" charset="0"/>
                      </a:rPr>
                      <m:t>𝑟</m:t>
                    </m:r>
                  </m:oMath>
                </a14:m>
                <a:r>
                  <a:rPr lang="en-GB" dirty="0" smtClean="0"/>
                  <a:t> 	The frequency of each model in the group</a:t>
                </a:r>
              </a:p>
              <a:p>
                <a14:m>
                  <m:oMath xmlns:m="http://schemas.openxmlformats.org/officeDocument/2006/math">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𝑚</m:t>
                        </m:r>
                      </m:e>
                      <m:sub>
                        <m:r>
                          <a:rPr lang="en-GB" i="1" dirty="0" smtClean="0">
                            <a:latin typeface="Cambria Math" panose="02040503050406030204" pitchFamily="18" charset="0"/>
                          </a:rPr>
                          <m:t>𝑖</m:t>
                        </m:r>
                      </m:sub>
                    </m:sSub>
                  </m:oMath>
                </a14:m>
                <a:r>
                  <a:rPr lang="en-GB" dirty="0" smtClean="0"/>
                  <a:t> 	The model assigned to subject </a:t>
                </a:r>
                <a14:m>
                  <m:oMath xmlns:m="http://schemas.openxmlformats.org/officeDocument/2006/math">
                    <m:r>
                      <a:rPr lang="en-GB" i="1" dirty="0" smtClean="0">
                        <a:latin typeface="Cambria Math" panose="02040503050406030204" pitchFamily="18" charset="0"/>
                      </a:rPr>
                      <m:t>𝑖</m:t>
                    </m:r>
                  </m:oMath>
                </a14:m>
                <a:endParaRPr lang="en-GB" dirty="0" smtClean="0"/>
              </a:p>
              <a:p>
                <a14:m>
                  <m:oMath xmlns:m="http://schemas.openxmlformats.org/officeDocument/2006/math">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𝑦</m:t>
                        </m:r>
                      </m:e>
                      <m:sub>
                        <m:r>
                          <a:rPr lang="en-GB" i="1" dirty="0" smtClean="0">
                            <a:latin typeface="Cambria Math" panose="02040503050406030204" pitchFamily="18" charset="0"/>
                          </a:rPr>
                          <m:t>𝑖</m:t>
                        </m:r>
                      </m:sub>
                    </m:sSub>
                  </m:oMath>
                </a14:m>
                <a:r>
                  <a:rPr lang="en-GB" dirty="0"/>
                  <a:t> </a:t>
                </a:r>
                <a:r>
                  <a:rPr lang="en-GB" dirty="0" smtClean="0"/>
                  <a:t>	The data for subject </a:t>
                </a:r>
                <a14:m>
                  <m:oMath xmlns:m="http://schemas.openxmlformats.org/officeDocument/2006/math">
                    <m:r>
                      <a:rPr lang="en-GB" i="1" dirty="0" smtClean="0">
                        <a:latin typeface="Cambria Math" panose="02040503050406030204" pitchFamily="18" charset="0"/>
                      </a:rPr>
                      <m:t>𝑖</m:t>
                    </m:r>
                  </m:oMath>
                </a14:m>
                <a:endParaRPr lang="en-GB" dirty="0"/>
              </a:p>
            </p:txBody>
          </p:sp>
        </mc:Choice>
        <mc:Fallback>
          <p:sp>
            <p:nvSpPr>
              <p:cNvPr id="6" name="TextBox 5"/>
              <p:cNvSpPr txBox="1">
                <a:spLocks noRot="1" noChangeAspect="1" noMove="1" noResize="1" noEditPoints="1" noAdjustHandles="1" noChangeArrowheads="1" noChangeShapeType="1" noTextEdit="1"/>
              </p:cNvSpPr>
              <p:nvPr/>
            </p:nvSpPr>
            <p:spPr>
              <a:xfrm>
                <a:off x="395536" y="1700808"/>
                <a:ext cx="5472608" cy="923330"/>
              </a:xfrm>
              <a:prstGeom prst="rect">
                <a:avLst/>
              </a:prstGeom>
              <a:blipFill rotWithShape="0">
                <a:blip r:embed="rId3"/>
                <a:stretch>
                  <a:fillRect t="-3311" b="-9934"/>
                </a:stretch>
              </a:blipFill>
            </p:spPr>
            <p:txBody>
              <a:bodyPr/>
              <a:lstStyle/>
              <a:p>
                <a:r>
                  <a:rPr lang="en-GB">
                    <a:noFill/>
                  </a:rPr>
                  <a:t> </a:t>
                </a:r>
              </a:p>
            </p:txBody>
          </p:sp>
        </mc:Fallback>
      </mc:AlternateContent>
      <p:grpSp>
        <p:nvGrpSpPr>
          <p:cNvPr id="17" name="Group 16"/>
          <p:cNvGrpSpPr/>
          <p:nvPr/>
        </p:nvGrpSpPr>
        <p:grpSpPr>
          <a:xfrm>
            <a:off x="373444" y="3078252"/>
            <a:ext cx="6430804" cy="3093920"/>
            <a:chOff x="373444" y="3078252"/>
            <a:chExt cx="6430804" cy="3093920"/>
          </a:xfrm>
        </p:grpSpPr>
        <mc:AlternateContent xmlns:mc="http://schemas.openxmlformats.org/markup-compatibility/2006">
          <mc:Choice xmlns:a14="http://schemas.microsoft.com/office/drawing/2010/main" Requires="a14">
            <p:sp>
              <p:nvSpPr>
                <p:cNvPr id="8" name="TextBox 7"/>
                <p:cNvSpPr txBox="1"/>
                <p:nvPr/>
              </p:nvSpPr>
              <p:spPr>
                <a:xfrm>
                  <a:off x="689123" y="5419382"/>
                  <a:ext cx="152227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e>
                          <m:e>
                            <m:r>
                              <a:rPr lang="en-GB" b="0" i="1" smtClean="0">
                                <a:latin typeface="Cambria Math" panose="02040503050406030204" pitchFamily="18" charset="0"/>
                              </a:rPr>
                              <m:t>𝑌</m:t>
                            </m:r>
                          </m:e>
                        </m:d>
                        <m:r>
                          <a:rPr lang="en-GB" b="0" i="1" smtClean="0">
                            <a:latin typeface="Cambria Math" panose="02040503050406030204" pitchFamily="18" charset="0"/>
                          </a:rPr>
                          <m:t>=0.84</m:t>
                        </m:r>
                      </m:oMath>
                    </m:oMathPara>
                  </a14:m>
                  <a:endParaRPr lang="en-GB" b="0" dirty="0" smtClean="0"/>
                </a:p>
              </p:txBody>
            </p:sp>
          </mc:Choice>
          <mc:Fallback>
            <p:sp>
              <p:nvSpPr>
                <p:cNvPr id="8" name="TextBox 7"/>
                <p:cNvSpPr txBox="1">
                  <a:spLocks noRot="1" noChangeAspect="1" noMove="1" noResize="1" noEditPoints="1" noAdjustHandles="1" noChangeArrowheads="1" noChangeShapeType="1" noTextEdit="1"/>
                </p:cNvSpPr>
                <p:nvPr/>
              </p:nvSpPr>
              <p:spPr>
                <a:xfrm>
                  <a:off x="689123" y="5419382"/>
                  <a:ext cx="1522275" cy="276999"/>
                </a:xfrm>
                <a:prstGeom prst="rect">
                  <a:avLst/>
                </a:prstGeom>
                <a:blipFill rotWithShape="0">
                  <a:blip r:embed="rId4"/>
                  <a:stretch>
                    <a:fillRect l="-2800" r="-3200" b="-20000"/>
                  </a:stretch>
                </a:blipFill>
              </p:spPr>
              <p:txBody>
                <a:bodyPr/>
                <a:lstStyle/>
                <a:p>
                  <a:r>
                    <a:rPr lang="en-GB">
                      <a:noFill/>
                    </a:rPr>
                    <a:t> </a:t>
                  </a:r>
                </a:p>
              </p:txBody>
            </p:sp>
          </mc:Fallback>
        </mc:AlternateContent>
        <p:pic>
          <p:nvPicPr>
            <p:cNvPr id="9" name="Picture 8"/>
            <p:cNvPicPr>
              <a:picLocks noChangeAspect="1"/>
            </p:cNvPicPr>
            <p:nvPr/>
          </p:nvPicPr>
          <p:blipFill>
            <a:blip r:embed="rId5"/>
            <a:stretch>
              <a:fillRect/>
            </a:stretch>
          </p:blipFill>
          <p:spPr>
            <a:xfrm>
              <a:off x="1583668" y="3295109"/>
              <a:ext cx="2520280" cy="1810035"/>
            </a:xfrm>
            <a:prstGeom prst="rect">
              <a:avLst/>
            </a:prstGeom>
          </p:spPr>
        </p:pic>
        <mc:AlternateContent xmlns:mc="http://schemas.openxmlformats.org/markup-compatibility/2006">
          <mc:Choice xmlns:a14="http://schemas.microsoft.com/office/drawing/2010/main" Requires="a14">
            <p:sp>
              <p:nvSpPr>
                <p:cNvPr id="10" name="TextBox 9"/>
                <p:cNvSpPr txBox="1"/>
                <p:nvPr/>
              </p:nvSpPr>
              <p:spPr>
                <a:xfrm>
                  <a:off x="696639" y="5848737"/>
                  <a:ext cx="2017027"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r>
                              <a:rPr lang="en-GB" b="0" i="1" smtClean="0">
                                <a:latin typeface="Cambria Math" panose="02040503050406030204" pitchFamily="18" charset="0"/>
                              </a:rPr>
                              <m:t>&gt;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1</m:t>
                                </m:r>
                              </m:sub>
                            </m:sSub>
                          </m:e>
                          <m:e>
                            <m:r>
                              <a:rPr lang="en-GB" b="0" i="1" smtClean="0">
                                <a:latin typeface="Cambria Math" panose="02040503050406030204" pitchFamily="18" charset="0"/>
                              </a:rPr>
                              <m:t>𝑌</m:t>
                            </m:r>
                          </m:e>
                        </m:d>
                        <m:r>
                          <a:rPr lang="en-GB" b="0" i="1" smtClean="0">
                            <a:latin typeface="Cambria Math" panose="02040503050406030204" pitchFamily="18" charset="0"/>
                          </a:rPr>
                          <m:t>=0.99</m:t>
                        </m:r>
                      </m:oMath>
                    </m:oMathPara>
                  </a14:m>
                  <a:endParaRPr lang="en-GB" b="0" dirty="0" smtClean="0"/>
                </a:p>
              </p:txBody>
            </p:sp>
          </mc:Choice>
          <mc:Fallback>
            <p:sp>
              <p:nvSpPr>
                <p:cNvPr id="10" name="TextBox 9"/>
                <p:cNvSpPr txBox="1">
                  <a:spLocks noRot="1" noChangeAspect="1" noMove="1" noResize="1" noEditPoints="1" noAdjustHandles="1" noChangeArrowheads="1" noChangeShapeType="1" noTextEdit="1"/>
                </p:cNvSpPr>
                <p:nvPr/>
              </p:nvSpPr>
              <p:spPr>
                <a:xfrm>
                  <a:off x="696639" y="5848737"/>
                  <a:ext cx="2017027" cy="276999"/>
                </a:xfrm>
                <a:prstGeom prst="rect">
                  <a:avLst/>
                </a:prstGeom>
                <a:blipFill rotWithShape="0">
                  <a:blip r:embed="rId6"/>
                  <a:stretch>
                    <a:fillRect l="-2115" r="-2417" b="-26087"/>
                  </a:stretch>
                </a:blipFill>
              </p:spPr>
              <p:txBody>
                <a:bodyPr/>
                <a:lstStyle/>
                <a:p>
                  <a:r>
                    <a:rPr lang="en-GB">
                      <a:noFill/>
                    </a:rPr>
                    <a:t> </a:t>
                  </a:r>
                </a:p>
              </p:txBody>
            </p:sp>
          </mc:Fallback>
        </mc:AlternateContent>
        <p:sp>
          <p:nvSpPr>
            <p:cNvPr id="11" name="TextBox 10"/>
            <p:cNvSpPr txBox="1"/>
            <p:nvPr/>
          </p:nvSpPr>
          <p:spPr>
            <a:xfrm>
              <a:off x="3092976" y="5373215"/>
              <a:ext cx="3531736" cy="369332"/>
            </a:xfrm>
            <a:prstGeom prst="rect">
              <a:avLst/>
            </a:prstGeom>
            <a:noFill/>
          </p:spPr>
          <p:txBody>
            <a:bodyPr wrap="none" rtlCol="0">
              <a:spAutoFit/>
            </a:bodyPr>
            <a:lstStyle/>
            <a:p>
              <a:r>
                <a:rPr lang="en-GB" dirty="0" smtClean="0">
                  <a:solidFill>
                    <a:schemeClr val="accent6">
                      <a:lumMod val="75000"/>
                    </a:schemeClr>
                  </a:solidFill>
                </a:rPr>
                <a:t>Expected probability of model 2  </a:t>
              </a:r>
              <a:endParaRPr lang="en-GB" dirty="0">
                <a:solidFill>
                  <a:schemeClr val="accent6">
                    <a:lumMod val="75000"/>
                  </a:schemeClr>
                </a:solidFill>
              </a:endParaRPr>
            </a:p>
          </p:txBody>
        </p:sp>
        <p:sp>
          <p:nvSpPr>
            <p:cNvPr id="12" name="TextBox 11"/>
            <p:cNvSpPr txBox="1"/>
            <p:nvPr/>
          </p:nvSpPr>
          <p:spPr>
            <a:xfrm>
              <a:off x="373444" y="3078252"/>
              <a:ext cx="1056700" cy="369332"/>
            </a:xfrm>
            <a:prstGeom prst="rect">
              <a:avLst/>
            </a:prstGeom>
            <a:noFill/>
          </p:spPr>
          <p:txBody>
            <a:bodyPr wrap="none" rtlCol="0">
              <a:spAutoFit/>
            </a:bodyPr>
            <a:lstStyle/>
            <a:p>
              <a:r>
                <a:rPr lang="en-GB" dirty="0" smtClean="0">
                  <a:solidFill>
                    <a:schemeClr val="accent6">
                      <a:lumMod val="75000"/>
                    </a:schemeClr>
                  </a:solidFill>
                </a:rPr>
                <a:t>Outputs:</a:t>
              </a:r>
              <a:endParaRPr lang="en-GB" dirty="0">
                <a:solidFill>
                  <a:schemeClr val="accent6">
                    <a:lumMod val="75000"/>
                  </a:schemeClr>
                </a:solidFill>
              </a:endParaRPr>
            </a:p>
          </p:txBody>
        </p:sp>
        <p:sp>
          <p:nvSpPr>
            <p:cNvPr id="13" name="TextBox 12"/>
            <p:cNvSpPr txBox="1"/>
            <p:nvPr/>
          </p:nvSpPr>
          <p:spPr>
            <a:xfrm>
              <a:off x="3092976" y="5802840"/>
              <a:ext cx="3711272" cy="369332"/>
            </a:xfrm>
            <a:prstGeom prst="rect">
              <a:avLst/>
            </a:prstGeom>
            <a:noFill/>
          </p:spPr>
          <p:txBody>
            <a:bodyPr wrap="none" rtlCol="0">
              <a:spAutoFit/>
            </a:bodyPr>
            <a:lstStyle/>
            <a:p>
              <a:r>
                <a:rPr lang="en-GB" dirty="0" smtClean="0">
                  <a:solidFill>
                    <a:schemeClr val="accent6">
                      <a:lumMod val="75000"/>
                    </a:schemeClr>
                  </a:solidFill>
                </a:rPr>
                <a:t>Exceedance probability of model 2</a:t>
              </a:r>
              <a:endParaRPr lang="en-GB" dirty="0">
                <a:solidFill>
                  <a:schemeClr val="accent6">
                    <a:lumMod val="75000"/>
                  </a:schemeClr>
                </a:solidFill>
              </a:endParaRPr>
            </a:p>
          </p:txBody>
        </p:sp>
        <p:cxnSp>
          <p:nvCxnSpPr>
            <p:cNvPr id="15" name="Straight Arrow Connector 14"/>
            <p:cNvCxnSpPr>
              <a:stCxn id="11" idx="1"/>
            </p:cNvCxnSpPr>
            <p:nvPr/>
          </p:nvCxnSpPr>
          <p:spPr>
            <a:xfrm flipH="1">
              <a:off x="2843808" y="5557881"/>
              <a:ext cx="24916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43808" y="6021288"/>
              <a:ext cx="24916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808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48680"/>
            <a:ext cx="8489950" cy="1296988"/>
          </a:xfrm>
        </p:spPr>
        <p:txBody>
          <a:bodyPr/>
          <a:lstStyle/>
          <a:p>
            <a:r>
              <a:rPr lang="en-GB" dirty="0" smtClean="0"/>
              <a:t>The system of interest</a:t>
            </a:r>
            <a:endParaRPr lang="en-GB" dirty="0"/>
          </a:p>
        </p:txBody>
      </p:sp>
      <p:pic>
        <p:nvPicPr>
          <p:cNvPr id="12290" name="Picture 2" descr="C:\Users\pzeidman\Downloads\2961565820_5a03199811_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4219" y="1819978"/>
            <a:ext cx="2123800" cy="2163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8184" y="6351711"/>
            <a:ext cx="2915816" cy="461665"/>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4"/>
              </a:rPr>
              <a:t>CC 2.0</a:t>
            </a:r>
            <a:endParaRPr lang="en-GB" sz="1200" dirty="0">
              <a:solidFill>
                <a:schemeClr val="tx1">
                  <a:lumMod val="50000"/>
                  <a:lumOff val="50000"/>
                </a:schemeClr>
              </a:solidFill>
            </a:endParaRPr>
          </a:p>
        </p:txBody>
      </p:sp>
      <p:grpSp>
        <p:nvGrpSpPr>
          <p:cNvPr id="12310" name="Group 12309"/>
          <p:cNvGrpSpPr/>
          <p:nvPr/>
        </p:nvGrpSpPr>
        <p:grpSpPr>
          <a:xfrm>
            <a:off x="532573" y="1340768"/>
            <a:ext cx="2297200" cy="2642810"/>
            <a:chOff x="532573" y="1340768"/>
            <a:chExt cx="2297200" cy="2642810"/>
          </a:xfrm>
        </p:grpSpPr>
        <p:pic>
          <p:nvPicPr>
            <p:cNvPr id="12295" name="Picture 7" descr="D:\Documents\teaching\spm course\starfield.png"/>
            <p:cNvPicPr>
              <a:picLocks noChangeAspect="1" noChangeArrowheads="1"/>
            </p:cNvPicPr>
            <p:nvPr/>
          </p:nvPicPr>
          <p:blipFill rotWithShape="1">
            <a:blip r:embed="rId5">
              <a:extLst>
                <a:ext uri="{28A0092B-C50C-407E-A947-70E740481C1C}">
                  <a14:useLocalDpi xmlns:a14="http://schemas.microsoft.com/office/drawing/2010/main" val="0"/>
                </a:ext>
              </a:extLst>
            </a:blip>
            <a:srcRect l="10959" t="11791" r="23378" b="16482"/>
            <a:stretch/>
          </p:blipFill>
          <p:spPr bwMode="auto">
            <a:xfrm>
              <a:off x="566129" y="1819978"/>
              <a:ext cx="2263644"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573" y="1340768"/>
              <a:ext cx="2232248" cy="338554"/>
            </a:xfrm>
            <a:prstGeom prst="rect">
              <a:avLst/>
            </a:prstGeom>
            <a:noFill/>
          </p:spPr>
          <p:txBody>
            <a:bodyPr wrap="square" rtlCol="0">
              <a:spAutoFit/>
            </a:bodyPr>
            <a:lstStyle/>
            <a:p>
              <a:r>
                <a:rPr lang="en-GB" sz="1600" dirty="0" smtClean="0"/>
                <a:t>Experimental Stimulus</a:t>
              </a:r>
              <a:endParaRPr lang="en-GB" sz="1600" dirty="0"/>
            </a:p>
          </p:txBody>
        </p:sp>
      </p:grpSp>
      <p:sp>
        <p:nvSpPr>
          <p:cNvPr id="17" name="TextBox 16"/>
          <p:cNvSpPr txBox="1"/>
          <p:nvPr/>
        </p:nvSpPr>
        <p:spPr>
          <a:xfrm>
            <a:off x="3298716" y="1340768"/>
            <a:ext cx="2337751" cy="338554"/>
          </a:xfrm>
          <a:prstGeom prst="rect">
            <a:avLst/>
          </a:prstGeom>
          <a:noFill/>
        </p:spPr>
        <p:txBody>
          <a:bodyPr wrap="square" rtlCol="0">
            <a:spAutoFit/>
          </a:bodyPr>
          <a:lstStyle/>
          <a:p>
            <a:pPr algn="ctr"/>
            <a:r>
              <a:rPr lang="en-GB" sz="1600" dirty="0" smtClean="0"/>
              <a:t>(Hidden) Neural Activity</a:t>
            </a:r>
            <a:endParaRPr lang="en-GB" sz="1600" dirty="0"/>
          </a:p>
        </p:txBody>
      </p:sp>
      <p:cxnSp>
        <p:nvCxnSpPr>
          <p:cNvPr id="10" name="Straight Arrow Connector 9"/>
          <p:cNvCxnSpPr/>
          <p:nvPr/>
        </p:nvCxnSpPr>
        <p:spPr>
          <a:xfrm>
            <a:off x="2870096"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313" name="Group 12312"/>
          <p:cNvGrpSpPr/>
          <p:nvPr/>
        </p:nvGrpSpPr>
        <p:grpSpPr>
          <a:xfrm>
            <a:off x="5641485" y="1340768"/>
            <a:ext cx="2852855" cy="2642810"/>
            <a:chOff x="5641485" y="1340768"/>
            <a:chExt cx="2852855" cy="2642810"/>
          </a:xfrm>
        </p:grpSpPr>
        <p:pic>
          <p:nvPicPr>
            <p:cNvPr id="7" name="Picture 5" descr="http://www.carl-olsson.com/wp-content/uploads/2012/08/siemens-magnetom-trio-a-tim-system-3-t-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769" r="7326"/>
            <a:stretch/>
          </p:blipFill>
          <p:spPr bwMode="auto">
            <a:xfrm>
              <a:off x="6212531" y="1819978"/>
              <a:ext cx="2247901"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641485" y="2902084"/>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62092" y="1340768"/>
              <a:ext cx="2232248" cy="338554"/>
            </a:xfrm>
            <a:prstGeom prst="rect">
              <a:avLst/>
            </a:prstGeom>
            <a:noFill/>
          </p:spPr>
          <p:txBody>
            <a:bodyPr wrap="square" rtlCol="0">
              <a:spAutoFit/>
            </a:bodyPr>
            <a:lstStyle/>
            <a:p>
              <a:pPr algn="ctr"/>
              <a:r>
                <a:rPr lang="en-GB" sz="1600" dirty="0" smtClean="0"/>
                <a:t>Observations (BOLD)</a:t>
              </a:r>
              <a:endParaRPr lang="en-GB" sz="1600" dirty="0"/>
            </a:p>
          </p:txBody>
        </p:sp>
      </p:grpSp>
      <p:grpSp>
        <p:nvGrpSpPr>
          <p:cNvPr id="12314" name="Group 12313"/>
          <p:cNvGrpSpPr/>
          <p:nvPr/>
        </p:nvGrpSpPr>
        <p:grpSpPr>
          <a:xfrm>
            <a:off x="6228184" y="4343618"/>
            <a:ext cx="2208624" cy="1753801"/>
            <a:chOff x="6228184" y="4343618"/>
            <a:chExt cx="2208624" cy="1753801"/>
          </a:xfrm>
        </p:grpSpPr>
        <p:sp>
          <p:nvSpPr>
            <p:cNvPr id="47" name="Rectangle 46"/>
            <p:cNvSpPr/>
            <p:nvPr/>
          </p:nvSpPr>
          <p:spPr>
            <a:xfrm>
              <a:off x="6228184"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Arrow Connector 58"/>
            <p:cNvCxnSpPr/>
            <p:nvPr/>
          </p:nvCxnSpPr>
          <p:spPr>
            <a:xfrm>
              <a:off x="6595080" y="5808310"/>
              <a:ext cx="1728956"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13908" y="5789642"/>
              <a:ext cx="522900" cy="307777"/>
            </a:xfrm>
            <a:prstGeom prst="rect">
              <a:avLst/>
            </a:prstGeom>
            <a:noFill/>
          </p:spPr>
          <p:txBody>
            <a:bodyPr wrap="none" rtlCol="0">
              <a:spAutoFit/>
            </a:bodyPr>
            <a:lstStyle/>
            <a:p>
              <a:r>
                <a:rPr lang="en-GB" sz="1400" dirty="0" smtClean="0"/>
                <a:t>time</a:t>
              </a:r>
              <a:endParaRPr lang="en-GB" sz="1400" dirty="0"/>
            </a:p>
          </p:txBody>
        </p:sp>
        <p:sp>
          <p:nvSpPr>
            <p:cNvPr id="61" name="TextBox 60"/>
            <p:cNvSpPr txBox="1"/>
            <p:nvPr/>
          </p:nvSpPr>
          <p:spPr>
            <a:xfrm>
              <a:off x="6916299" y="4406334"/>
              <a:ext cx="1031116" cy="369332"/>
            </a:xfrm>
            <a:prstGeom prst="rect">
              <a:avLst/>
            </a:prstGeom>
            <a:noFill/>
          </p:spPr>
          <p:txBody>
            <a:bodyPr wrap="none" rtlCol="0">
              <a:spAutoFit/>
            </a:bodyPr>
            <a:lstStyle/>
            <a:p>
              <a:r>
                <a:rPr lang="en-GB" dirty="0" smtClean="0"/>
                <a:t>Vector y</a:t>
              </a:r>
              <a:endParaRPr lang="en-GB" dirty="0"/>
            </a:p>
          </p:txBody>
        </p:sp>
        <p:pic>
          <p:nvPicPr>
            <p:cNvPr id="12299" name="Picture 10" descr="D:\Documents\teaching\spm course\timeseries.png"/>
            <p:cNvPicPr>
              <a:picLocks noChangeAspect="1" noChangeArrowheads="1"/>
            </p:cNvPicPr>
            <p:nvPr/>
          </p:nvPicPr>
          <p:blipFill rotWithShape="1">
            <a:blip r:embed="rId7">
              <a:extLst>
                <a:ext uri="{28A0092B-C50C-407E-A947-70E740481C1C}">
                  <a14:useLocalDpi xmlns:a14="http://schemas.microsoft.com/office/drawing/2010/main" val="0"/>
                </a:ext>
              </a:extLst>
            </a:blip>
            <a:srcRect r="23092"/>
            <a:stretch/>
          </p:blipFill>
          <p:spPr bwMode="auto">
            <a:xfrm>
              <a:off x="6602700" y="4736028"/>
              <a:ext cx="167875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p:nvPr/>
          </p:nvCxnSpPr>
          <p:spPr>
            <a:xfrm flipV="1">
              <a:off x="6595080" y="4821927"/>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6200000">
              <a:off x="6059758" y="5030577"/>
              <a:ext cx="673582" cy="307777"/>
            </a:xfrm>
            <a:prstGeom prst="rect">
              <a:avLst/>
            </a:prstGeom>
            <a:noFill/>
          </p:spPr>
          <p:txBody>
            <a:bodyPr wrap="none" rtlCol="0">
              <a:spAutoFit/>
            </a:bodyPr>
            <a:lstStyle/>
            <a:p>
              <a:r>
                <a:rPr lang="en-GB" sz="1400" dirty="0" smtClean="0"/>
                <a:t>BOLD</a:t>
              </a:r>
              <a:endParaRPr lang="en-GB" sz="1400" dirty="0"/>
            </a:p>
          </p:txBody>
        </p:sp>
      </p:grpSp>
      <p:grpSp>
        <p:nvGrpSpPr>
          <p:cNvPr id="12312" name="Group 12311"/>
          <p:cNvGrpSpPr/>
          <p:nvPr/>
        </p:nvGrpSpPr>
        <p:grpSpPr>
          <a:xfrm>
            <a:off x="3371488" y="4343618"/>
            <a:ext cx="2208624" cy="1753801"/>
            <a:chOff x="3371488" y="4343618"/>
            <a:chExt cx="2208624" cy="1753801"/>
          </a:xfrm>
        </p:grpSpPr>
        <p:sp>
          <p:nvSpPr>
            <p:cNvPr id="94" name="Rectangle 93"/>
            <p:cNvSpPr/>
            <p:nvPr/>
          </p:nvSpPr>
          <p:spPr>
            <a:xfrm>
              <a:off x="3371488"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295780" y="5126414"/>
              <a:ext cx="360040" cy="369332"/>
            </a:xfrm>
            <a:prstGeom prst="rect">
              <a:avLst/>
            </a:prstGeom>
            <a:noFill/>
          </p:spPr>
          <p:txBody>
            <a:bodyPr wrap="square" rtlCol="0">
              <a:spAutoFit/>
            </a:bodyPr>
            <a:lstStyle/>
            <a:p>
              <a:r>
                <a:rPr lang="en-GB" b="1" dirty="0" smtClean="0"/>
                <a:t>?</a:t>
              </a:r>
              <a:endParaRPr lang="en-GB" b="1" dirty="0"/>
            </a:p>
          </p:txBody>
        </p:sp>
      </p:grpSp>
      <p:grpSp>
        <p:nvGrpSpPr>
          <p:cNvPr id="12311" name="Group 12310"/>
          <p:cNvGrpSpPr/>
          <p:nvPr/>
        </p:nvGrpSpPr>
        <p:grpSpPr>
          <a:xfrm>
            <a:off x="563176" y="4343618"/>
            <a:ext cx="2208624" cy="1753801"/>
            <a:chOff x="563176" y="4343618"/>
            <a:chExt cx="2208624" cy="1753801"/>
          </a:xfrm>
        </p:grpSpPr>
        <p:sp>
          <p:nvSpPr>
            <p:cNvPr id="41" name="Rectangle 40"/>
            <p:cNvSpPr/>
            <p:nvPr/>
          </p:nvSpPr>
          <p:spPr>
            <a:xfrm>
              <a:off x="563176"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3176" y="5431358"/>
              <a:ext cx="380169" cy="307777"/>
            </a:xfrm>
            <a:prstGeom prst="rect">
              <a:avLst/>
            </a:prstGeom>
            <a:noFill/>
          </p:spPr>
          <p:txBody>
            <a:bodyPr wrap="none" rtlCol="0">
              <a:spAutoFit/>
            </a:bodyPr>
            <a:lstStyle/>
            <a:p>
              <a:r>
                <a:rPr lang="en-GB" sz="1400" dirty="0" smtClean="0"/>
                <a:t>off</a:t>
              </a:r>
              <a:endParaRPr lang="en-GB" sz="1400" dirty="0"/>
            </a:p>
          </p:txBody>
        </p:sp>
        <p:sp>
          <p:nvSpPr>
            <p:cNvPr id="39" name="TextBox 38"/>
            <p:cNvSpPr txBox="1"/>
            <p:nvPr/>
          </p:nvSpPr>
          <p:spPr>
            <a:xfrm>
              <a:off x="563176" y="4802480"/>
              <a:ext cx="383438" cy="307777"/>
            </a:xfrm>
            <a:prstGeom prst="rect">
              <a:avLst/>
            </a:prstGeom>
            <a:noFill/>
          </p:spPr>
          <p:txBody>
            <a:bodyPr wrap="none" rtlCol="0">
              <a:spAutoFit/>
            </a:bodyPr>
            <a:lstStyle/>
            <a:p>
              <a:r>
                <a:rPr lang="en-GB" sz="1400" dirty="0" smtClean="0"/>
                <a:t>on</a:t>
              </a:r>
              <a:endParaRPr lang="en-GB" sz="1400" dirty="0"/>
            </a:p>
          </p:txBody>
        </p:sp>
        <p:cxnSp>
          <p:nvCxnSpPr>
            <p:cNvPr id="30" name="Straight Arrow Connector 29"/>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48900" y="5789642"/>
              <a:ext cx="522900" cy="307777"/>
            </a:xfrm>
            <a:prstGeom prst="rect">
              <a:avLst/>
            </a:prstGeom>
            <a:noFill/>
          </p:spPr>
          <p:txBody>
            <a:bodyPr wrap="none" rtlCol="0">
              <a:spAutoFit/>
            </a:bodyPr>
            <a:lstStyle/>
            <a:p>
              <a:r>
                <a:rPr lang="en-GB" sz="1400" dirty="0" smtClean="0"/>
                <a:t>time</a:t>
              </a:r>
              <a:endParaRPr lang="en-GB" sz="1400" dirty="0"/>
            </a:p>
          </p:txBody>
        </p:sp>
        <p:sp>
          <p:nvSpPr>
            <p:cNvPr id="40" name="TextBox 39"/>
            <p:cNvSpPr txBox="1"/>
            <p:nvPr/>
          </p:nvSpPr>
          <p:spPr>
            <a:xfrm>
              <a:off x="1251291" y="4406334"/>
              <a:ext cx="1031116" cy="369332"/>
            </a:xfrm>
            <a:prstGeom prst="rect">
              <a:avLst/>
            </a:prstGeom>
            <a:noFill/>
          </p:spPr>
          <p:txBody>
            <a:bodyPr wrap="none" rtlCol="0">
              <a:spAutoFit/>
            </a:bodyPr>
            <a:lstStyle/>
            <a:p>
              <a:r>
                <a:rPr lang="en-GB" dirty="0" smtClean="0"/>
                <a:t>Vector u</a:t>
              </a:r>
              <a:endParaRPr lang="en-GB" dirty="0"/>
            </a:p>
          </p:txBody>
        </p:sp>
        <p:cxnSp>
          <p:nvCxnSpPr>
            <p:cNvPr id="124" name="Straight Arrow Connector 123"/>
            <p:cNvCxnSpPr/>
            <p:nvPr/>
          </p:nvCxnSpPr>
          <p:spPr>
            <a:xfrm flipV="1">
              <a:off x="996654" y="4810100"/>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151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fade">
                                      <p:cBhvr>
                                        <p:cTn id="7" dur="500"/>
                                        <p:tgtEl>
                                          <p:spTgt spid="12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11"/>
                                        </p:tgtEl>
                                        <p:attrNameLst>
                                          <p:attrName>style.visibility</p:attrName>
                                        </p:attrNameLst>
                                      </p:cBhvr>
                                      <p:to>
                                        <p:strVal val="visible"/>
                                      </p:to>
                                    </p:set>
                                    <p:animEffect transition="in" filter="fade">
                                      <p:cBhvr>
                                        <p:cTn id="12" dur="500"/>
                                        <p:tgtEl>
                                          <p:spTgt spid="12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500"/>
                                        <p:tgtEl>
                                          <p:spTgt spid="1229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312"/>
                                        </p:tgtEl>
                                        <p:attrNameLst>
                                          <p:attrName>style.visibility</p:attrName>
                                        </p:attrNameLst>
                                      </p:cBhvr>
                                      <p:to>
                                        <p:strVal val="visible"/>
                                      </p:to>
                                    </p:set>
                                    <p:animEffect transition="in" filter="fade">
                                      <p:cBhvr>
                                        <p:cTn id="28" dur="500"/>
                                        <p:tgtEl>
                                          <p:spTgt spid="123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313"/>
                                        </p:tgtEl>
                                        <p:attrNameLst>
                                          <p:attrName>style.visibility</p:attrName>
                                        </p:attrNameLst>
                                      </p:cBhvr>
                                      <p:to>
                                        <p:strVal val="visible"/>
                                      </p:to>
                                    </p:set>
                                    <p:animEffect transition="in" filter="fade">
                                      <p:cBhvr>
                                        <p:cTn id="33" dur="500"/>
                                        <p:tgtEl>
                                          <p:spTgt spid="123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314"/>
                                        </p:tgtEl>
                                        <p:attrNameLst>
                                          <p:attrName>style.visibility</p:attrName>
                                        </p:attrNameLst>
                                      </p:cBhvr>
                                      <p:to>
                                        <p:strVal val="visible"/>
                                      </p:to>
                                    </p:set>
                                    <p:animEffect transition="in" filter="fade">
                                      <p:cBhvr>
                                        <p:cTn id="38" dur="5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71600" y="1419840"/>
            <a:ext cx="3225600" cy="3744204"/>
          </a:xfrm>
          <a:prstGeom prst="rect">
            <a:avLst/>
          </a:prstGeom>
        </p:spPr>
      </p:pic>
      <p:sp>
        <p:nvSpPr>
          <p:cNvPr id="7" name="TextBox 6"/>
          <p:cNvSpPr txBox="1"/>
          <p:nvPr/>
        </p:nvSpPr>
        <p:spPr>
          <a:xfrm>
            <a:off x="251520" y="692696"/>
            <a:ext cx="5544616" cy="369332"/>
          </a:xfrm>
          <a:prstGeom prst="rect">
            <a:avLst/>
          </a:prstGeom>
          <a:noFill/>
        </p:spPr>
        <p:txBody>
          <a:bodyPr wrap="square" rtlCol="0">
            <a:spAutoFit/>
          </a:bodyPr>
          <a:lstStyle/>
          <a:p>
            <a:r>
              <a:rPr lang="en-GB" b="1" dirty="0" smtClean="0"/>
              <a:t>Random Effects Bayesian Model Selection (BMS)</a:t>
            </a:r>
            <a:endParaRPr lang="en-GB" b="1" dirty="0"/>
          </a:p>
        </p:txBody>
      </p:sp>
      <p:grpSp>
        <p:nvGrpSpPr>
          <p:cNvPr id="10" name="Group 9"/>
          <p:cNvGrpSpPr/>
          <p:nvPr/>
        </p:nvGrpSpPr>
        <p:grpSpPr>
          <a:xfrm>
            <a:off x="467544" y="404664"/>
            <a:ext cx="8968080" cy="6689685"/>
            <a:chOff x="467544" y="404664"/>
            <a:chExt cx="8968080" cy="6689685"/>
          </a:xfrm>
        </p:grpSpPr>
        <p:pic>
          <p:nvPicPr>
            <p:cNvPr id="4" name="Picture 3"/>
            <p:cNvPicPr>
              <a:picLocks noChangeAspect="1"/>
            </p:cNvPicPr>
            <p:nvPr/>
          </p:nvPicPr>
          <p:blipFill>
            <a:blip r:embed="rId3"/>
            <a:stretch>
              <a:fillRect/>
            </a:stretch>
          </p:blipFill>
          <p:spPr>
            <a:xfrm>
              <a:off x="4788024" y="404664"/>
              <a:ext cx="4647600" cy="6689685"/>
            </a:xfrm>
            <a:prstGeom prst="rect">
              <a:avLst/>
            </a:prstGeom>
          </p:spPr>
        </p:pic>
        <p:sp>
          <p:nvSpPr>
            <p:cNvPr id="8" name="TextBox 7"/>
            <p:cNvSpPr txBox="1"/>
            <p:nvPr/>
          </p:nvSpPr>
          <p:spPr>
            <a:xfrm>
              <a:off x="467544" y="5517232"/>
              <a:ext cx="4125873" cy="646331"/>
            </a:xfrm>
            <a:prstGeom prst="rect">
              <a:avLst/>
            </a:prstGeom>
            <a:noFill/>
          </p:spPr>
          <p:txBody>
            <a:bodyPr wrap="none" rtlCol="0">
              <a:spAutoFit/>
            </a:bodyPr>
            <a:lstStyle/>
            <a:p>
              <a:r>
                <a:rPr lang="en-GB" dirty="0" smtClean="0">
                  <a:solidFill>
                    <a:schemeClr val="accent6">
                      <a:lumMod val="75000"/>
                    </a:schemeClr>
                  </a:solidFill>
                </a:rPr>
                <a:t>Assumption: Subjects’ data arose from</a:t>
              </a:r>
            </a:p>
            <a:p>
              <a:r>
                <a:rPr lang="en-GB" dirty="0" smtClean="0">
                  <a:solidFill>
                    <a:schemeClr val="accent6">
                      <a:lumMod val="75000"/>
                    </a:schemeClr>
                  </a:solidFill>
                </a:rPr>
                <a:t>different models</a:t>
              </a:r>
              <a:endParaRPr lang="en-GB" dirty="0">
                <a:solidFill>
                  <a:schemeClr val="accent6">
                    <a:lumMod val="75000"/>
                  </a:schemeClr>
                </a:solidFill>
              </a:endParaRPr>
            </a:p>
          </p:txBody>
        </p:sp>
      </p:grpSp>
      <p:sp>
        <p:nvSpPr>
          <p:cNvPr id="9" name="TextBox 8"/>
          <p:cNvSpPr txBox="1"/>
          <p:nvPr/>
        </p:nvSpPr>
        <p:spPr>
          <a:xfrm>
            <a:off x="467544" y="6518175"/>
            <a:ext cx="2820003" cy="307777"/>
          </a:xfrm>
          <a:prstGeom prst="rect">
            <a:avLst/>
          </a:prstGeom>
          <a:noFill/>
        </p:spPr>
        <p:txBody>
          <a:bodyPr wrap="none" rtlCol="0">
            <a:spAutoFit/>
          </a:bodyPr>
          <a:lstStyle/>
          <a:p>
            <a:r>
              <a:rPr lang="en-GB" sz="1400" i="1" dirty="0" smtClean="0">
                <a:solidFill>
                  <a:schemeClr val="tx1">
                    <a:lumMod val="50000"/>
                    <a:lumOff val="50000"/>
                  </a:schemeClr>
                </a:solidFill>
              </a:rPr>
              <a:t>Stephan et al. 2009, </a:t>
            </a:r>
            <a:r>
              <a:rPr lang="en-GB" sz="1400" i="1" dirty="0" err="1" smtClean="0">
                <a:solidFill>
                  <a:schemeClr val="tx1">
                    <a:lumMod val="50000"/>
                    <a:lumOff val="50000"/>
                  </a:schemeClr>
                </a:solidFill>
              </a:rPr>
              <a:t>NeuroImage</a:t>
            </a:r>
            <a:endParaRPr lang="en-GB" sz="1400" i="1" dirty="0">
              <a:solidFill>
                <a:schemeClr val="tx1">
                  <a:lumMod val="50000"/>
                  <a:lumOff val="50000"/>
                </a:schemeClr>
              </a:solidFill>
            </a:endParaRPr>
          </a:p>
        </p:txBody>
      </p:sp>
    </p:spTree>
    <p:extLst>
      <p:ext uri="{BB962C8B-B14F-4D97-AF65-F5344CB8AC3E}">
        <p14:creationId xmlns:p14="http://schemas.microsoft.com/office/powerpoint/2010/main" val="401987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5832648" cy="369332"/>
          </a:xfrm>
          <a:prstGeom prst="rect">
            <a:avLst/>
          </a:prstGeom>
          <a:noFill/>
        </p:spPr>
        <p:txBody>
          <a:bodyPr wrap="square" rtlCol="0">
            <a:spAutoFit/>
          </a:bodyPr>
          <a:lstStyle/>
          <a:p>
            <a:r>
              <a:rPr lang="en-GB" b="1" dirty="0" smtClean="0"/>
              <a:t>Random Effects Bayesian Model Selection (BMS)</a:t>
            </a:r>
            <a:endParaRPr lang="en-GB" b="1" dirty="0"/>
          </a:p>
        </p:txBody>
      </p:sp>
      <p:sp>
        <p:nvSpPr>
          <p:cNvPr id="7" name="Rectangle 5"/>
          <p:cNvSpPr>
            <a:spLocks noChangeArrowheads="1"/>
          </p:cNvSpPr>
          <p:nvPr/>
        </p:nvSpPr>
        <p:spPr bwMode="auto">
          <a:xfrm>
            <a:off x="5502895" y="2215083"/>
            <a:ext cx="2990850" cy="2989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6"/>
          <p:cNvSpPr>
            <a:spLocks noChangeArrowheads="1"/>
          </p:cNvSpPr>
          <p:nvPr/>
        </p:nvSpPr>
        <p:spPr bwMode="auto">
          <a:xfrm>
            <a:off x="5502895" y="2215083"/>
            <a:ext cx="2990850" cy="2989262"/>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flipV="1">
            <a:off x="6250608" y="2215083"/>
            <a:ext cx="0" cy="2989262"/>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flipV="1">
            <a:off x="7746033" y="2215083"/>
            <a:ext cx="0" cy="2989262"/>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a:off x="5502895" y="5204346"/>
            <a:ext cx="299085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a:off x="5502895" y="4831283"/>
            <a:ext cx="299085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5502895" y="4456633"/>
            <a:ext cx="299085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2"/>
          <p:cNvSpPr>
            <a:spLocks noChangeShapeType="1"/>
          </p:cNvSpPr>
          <p:nvPr/>
        </p:nvSpPr>
        <p:spPr bwMode="auto">
          <a:xfrm>
            <a:off x="5502895" y="4083571"/>
            <a:ext cx="299085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p:nvSpPr>
        <p:spPr bwMode="auto">
          <a:xfrm>
            <a:off x="5502895" y="3710508"/>
            <a:ext cx="299085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a:off x="5502895" y="3335858"/>
            <a:ext cx="299085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a:off x="5502895" y="2962796"/>
            <a:ext cx="299085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6"/>
          <p:cNvSpPr>
            <a:spLocks noChangeShapeType="1"/>
          </p:cNvSpPr>
          <p:nvPr/>
        </p:nvSpPr>
        <p:spPr bwMode="auto">
          <a:xfrm>
            <a:off x="5502895" y="2589733"/>
            <a:ext cx="299085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7"/>
          <p:cNvSpPr>
            <a:spLocks noChangeShapeType="1"/>
          </p:cNvSpPr>
          <p:nvPr/>
        </p:nvSpPr>
        <p:spPr bwMode="auto">
          <a:xfrm>
            <a:off x="5502895" y="2215083"/>
            <a:ext cx="2990850"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8"/>
          <p:cNvSpPr>
            <a:spLocks noChangeShapeType="1"/>
          </p:cNvSpPr>
          <p:nvPr/>
        </p:nvSpPr>
        <p:spPr bwMode="auto">
          <a:xfrm>
            <a:off x="5502895" y="2215083"/>
            <a:ext cx="2990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9"/>
          <p:cNvSpPr>
            <a:spLocks noChangeShapeType="1"/>
          </p:cNvSpPr>
          <p:nvPr/>
        </p:nvSpPr>
        <p:spPr bwMode="auto">
          <a:xfrm>
            <a:off x="5502895" y="5204346"/>
            <a:ext cx="2990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20"/>
          <p:cNvSpPr>
            <a:spLocks noChangeShapeType="1"/>
          </p:cNvSpPr>
          <p:nvPr/>
        </p:nvSpPr>
        <p:spPr bwMode="auto">
          <a:xfrm flipV="1">
            <a:off x="8493745" y="2215083"/>
            <a:ext cx="0" cy="2989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1"/>
          <p:cNvSpPr>
            <a:spLocks noChangeShapeType="1"/>
          </p:cNvSpPr>
          <p:nvPr/>
        </p:nvSpPr>
        <p:spPr bwMode="auto">
          <a:xfrm flipV="1">
            <a:off x="5502895" y="2215083"/>
            <a:ext cx="0" cy="2989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2"/>
          <p:cNvSpPr>
            <a:spLocks noChangeShapeType="1"/>
          </p:cNvSpPr>
          <p:nvPr/>
        </p:nvSpPr>
        <p:spPr bwMode="auto">
          <a:xfrm>
            <a:off x="5502895" y="5204346"/>
            <a:ext cx="2990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3"/>
          <p:cNvSpPr>
            <a:spLocks noChangeShapeType="1"/>
          </p:cNvSpPr>
          <p:nvPr/>
        </p:nvSpPr>
        <p:spPr bwMode="auto">
          <a:xfrm flipV="1">
            <a:off x="5502895" y="2215083"/>
            <a:ext cx="0" cy="2989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4"/>
          <p:cNvSpPr>
            <a:spLocks noChangeShapeType="1"/>
          </p:cNvSpPr>
          <p:nvPr/>
        </p:nvSpPr>
        <p:spPr bwMode="auto">
          <a:xfrm flipV="1">
            <a:off x="6250608" y="517259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5"/>
          <p:cNvSpPr>
            <a:spLocks noChangeShapeType="1"/>
          </p:cNvSpPr>
          <p:nvPr/>
        </p:nvSpPr>
        <p:spPr bwMode="auto">
          <a:xfrm>
            <a:off x="6250608" y="2215083"/>
            <a:ext cx="0" cy="333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Rectangle 26"/>
          <p:cNvSpPr>
            <a:spLocks noChangeArrowheads="1"/>
          </p:cNvSpPr>
          <p:nvPr/>
        </p:nvSpPr>
        <p:spPr bwMode="auto">
          <a:xfrm>
            <a:off x="6218858" y="5236096"/>
            <a:ext cx="11747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Line 27"/>
          <p:cNvSpPr>
            <a:spLocks noChangeShapeType="1"/>
          </p:cNvSpPr>
          <p:nvPr/>
        </p:nvSpPr>
        <p:spPr bwMode="auto">
          <a:xfrm flipV="1">
            <a:off x="7746033" y="5172596"/>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8"/>
          <p:cNvSpPr>
            <a:spLocks noChangeShapeType="1"/>
          </p:cNvSpPr>
          <p:nvPr/>
        </p:nvSpPr>
        <p:spPr bwMode="auto">
          <a:xfrm>
            <a:off x="7746033" y="2215083"/>
            <a:ext cx="0" cy="333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29"/>
          <p:cNvSpPr>
            <a:spLocks noChangeArrowheads="1"/>
          </p:cNvSpPr>
          <p:nvPr/>
        </p:nvSpPr>
        <p:spPr bwMode="auto">
          <a:xfrm>
            <a:off x="7714283" y="5236096"/>
            <a:ext cx="11747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Line 30"/>
          <p:cNvSpPr>
            <a:spLocks noChangeShapeType="1"/>
          </p:cNvSpPr>
          <p:nvPr/>
        </p:nvSpPr>
        <p:spPr bwMode="auto">
          <a:xfrm>
            <a:off x="5502895" y="5204346"/>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31"/>
          <p:cNvSpPr>
            <a:spLocks noChangeShapeType="1"/>
          </p:cNvSpPr>
          <p:nvPr/>
        </p:nvSpPr>
        <p:spPr bwMode="auto">
          <a:xfrm flipH="1">
            <a:off x="8461995" y="5204346"/>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Rectangle 32"/>
          <p:cNvSpPr>
            <a:spLocks noChangeArrowheads="1"/>
          </p:cNvSpPr>
          <p:nvPr/>
        </p:nvSpPr>
        <p:spPr bwMode="auto">
          <a:xfrm>
            <a:off x="5406058" y="5118621"/>
            <a:ext cx="11747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Line 33"/>
          <p:cNvSpPr>
            <a:spLocks noChangeShapeType="1"/>
          </p:cNvSpPr>
          <p:nvPr/>
        </p:nvSpPr>
        <p:spPr bwMode="auto">
          <a:xfrm>
            <a:off x="5502895" y="4831283"/>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34"/>
          <p:cNvSpPr>
            <a:spLocks noChangeShapeType="1"/>
          </p:cNvSpPr>
          <p:nvPr/>
        </p:nvSpPr>
        <p:spPr bwMode="auto">
          <a:xfrm flipH="1">
            <a:off x="8461995" y="4831283"/>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Rectangle 35"/>
          <p:cNvSpPr>
            <a:spLocks noChangeArrowheads="1"/>
          </p:cNvSpPr>
          <p:nvPr/>
        </p:nvSpPr>
        <p:spPr bwMode="auto">
          <a:xfrm>
            <a:off x="5310808" y="4745558"/>
            <a:ext cx="2143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0.1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Line 36"/>
          <p:cNvSpPr>
            <a:spLocks noChangeShapeType="1"/>
          </p:cNvSpPr>
          <p:nvPr/>
        </p:nvSpPr>
        <p:spPr bwMode="auto">
          <a:xfrm>
            <a:off x="5502895" y="4456633"/>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37"/>
          <p:cNvSpPr>
            <a:spLocks noChangeShapeType="1"/>
          </p:cNvSpPr>
          <p:nvPr/>
        </p:nvSpPr>
        <p:spPr bwMode="auto">
          <a:xfrm flipH="1">
            <a:off x="8461995" y="4456633"/>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Rectangle 38"/>
          <p:cNvSpPr>
            <a:spLocks noChangeArrowheads="1"/>
          </p:cNvSpPr>
          <p:nvPr/>
        </p:nvSpPr>
        <p:spPr bwMode="auto">
          <a:xfrm>
            <a:off x="5310808" y="4370908"/>
            <a:ext cx="2143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0.2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Line 39"/>
          <p:cNvSpPr>
            <a:spLocks noChangeShapeType="1"/>
          </p:cNvSpPr>
          <p:nvPr/>
        </p:nvSpPr>
        <p:spPr bwMode="auto">
          <a:xfrm>
            <a:off x="5502895" y="4083571"/>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40"/>
          <p:cNvSpPr>
            <a:spLocks noChangeShapeType="1"/>
          </p:cNvSpPr>
          <p:nvPr/>
        </p:nvSpPr>
        <p:spPr bwMode="auto">
          <a:xfrm flipH="1">
            <a:off x="8461995" y="4083571"/>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Rectangle 41"/>
          <p:cNvSpPr>
            <a:spLocks noChangeArrowheads="1"/>
          </p:cNvSpPr>
          <p:nvPr/>
        </p:nvSpPr>
        <p:spPr bwMode="auto">
          <a:xfrm>
            <a:off x="5310808" y="3997846"/>
            <a:ext cx="2143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0.3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Line 42"/>
          <p:cNvSpPr>
            <a:spLocks noChangeShapeType="1"/>
          </p:cNvSpPr>
          <p:nvPr/>
        </p:nvSpPr>
        <p:spPr bwMode="auto">
          <a:xfrm>
            <a:off x="5502895" y="3710508"/>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43"/>
          <p:cNvSpPr>
            <a:spLocks noChangeShapeType="1"/>
          </p:cNvSpPr>
          <p:nvPr/>
        </p:nvSpPr>
        <p:spPr bwMode="auto">
          <a:xfrm flipH="1">
            <a:off x="8461995" y="3710508"/>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44"/>
          <p:cNvSpPr>
            <a:spLocks noChangeArrowheads="1"/>
          </p:cNvSpPr>
          <p:nvPr/>
        </p:nvSpPr>
        <p:spPr bwMode="auto">
          <a:xfrm>
            <a:off x="5310808" y="3624783"/>
            <a:ext cx="2143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0.4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Line 45"/>
          <p:cNvSpPr>
            <a:spLocks noChangeShapeType="1"/>
          </p:cNvSpPr>
          <p:nvPr/>
        </p:nvSpPr>
        <p:spPr bwMode="auto">
          <a:xfrm>
            <a:off x="5502895" y="3335858"/>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46"/>
          <p:cNvSpPr>
            <a:spLocks noChangeShapeType="1"/>
          </p:cNvSpPr>
          <p:nvPr/>
        </p:nvSpPr>
        <p:spPr bwMode="auto">
          <a:xfrm flipH="1">
            <a:off x="8461995" y="3335858"/>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Rectangle 47"/>
          <p:cNvSpPr>
            <a:spLocks noChangeArrowheads="1"/>
          </p:cNvSpPr>
          <p:nvPr/>
        </p:nvSpPr>
        <p:spPr bwMode="auto">
          <a:xfrm>
            <a:off x="5310808" y="3251721"/>
            <a:ext cx="2143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0.5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Line 48"/>
          <p:cNvSpPr>
            <a:spLocks noChangeShapeType="1"/>
          </p:cNvSpPr>
          <p:nvPr/>
        </p:nvSpPr>
        <p:spPr bwMode="auto">
          <a:xfrm>
            <a:off x="5502895" y="2962796"/>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49"/>
          <p:cNvSpPr>
            <a:spLocks noChangeShapeType="1"/>
          </p:cNvSpPr>
          <p:nvPr/>
        </p:nvSpPr>
        <p:spPr bwMode="auto">
          <a:xfrm flipH="1">
            <a:off x="8461995" y="2962796"/>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Rectangle 50"/>
          <p:cNvSpPr>
            <a:spLocks noChangeArrowheads="1"/>
          </p:cNvSpPr>
          <p:nvPr/>
        </p:nvSpPr>
        <p:spPr bwMode="auto">
          <a:xfrm>
            <a:off x="5310808" y="2877071"/>
            <a:ext cx="2143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0.6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Line 51"/>
          <p:cNvSpPr>
            <a:spLocks noChangeShapeType="1"/>
          </p:cNvSpPr>
          <p:nvPr/>
        </p:nvSpPr>
        <p:spPr bwMode="auto">
          <a:xfrm>
            <a:off x="5502895" y="2589733"/>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52"/>
          <p:cNvSpPr>
            <a:spLocks noChangeShapeType="1"/>
          </p:cNvSpPr>
          <p:nvPr/>
        </p:nvSpPr>
        <p:spPr bwMode="auto">
          <a:xfrm flipH="1">
            <a:off x="8461995" y="2589733"/>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Rectangle 53"/>
          <p:cNvSpPr>
            <a:spLocks noChangeArrowheads="1"/>
          </p:cNvSpPr>
          <p:nvPr/>
        </p:nvSpPr>
        <p:spPr bwMode="auto">
          <a:xfrm>
            <a:off x="5310808" y="2504008"/>
            <a:ext cx="2143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0.7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Line 54"/>
          <p:cNvSpPr>
            <a:spLocks noChangeShapeType="1"/>
          </p:cNvSpPr>
          <p:nvPr/>
        </p:nvSpPr>
        <p:spPr bwMode="auto">
          <a:xfrm>
            <a:off x="5502895" y="2215083"/>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55"/>
          <p:cNvSpPr>
            <a:spLocks noChangeShapeType="1"/>
          </p:cNvSpPr>
          <p:nvPr/>
        </p:nvSpPr>
        <p:spPr bwMode="auto">
          <a:xfrm flipH="1">
            <a:off x="8461995" y="2215083"/>
            <a:ext cx="317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Rectangle 56"/>
          <p:cNvSpPr>
            <a:spLocks noChangeArrowheads="1"/>
          </p:cNvSpPr>
          <p:nvPr/>
        </p:nvSpPr>
        <p:spPr bwMode="auto">
          <a:xfrm>
            <a:off x="5310808" y="2130946"/>
            <a:ext cx="2143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0.8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Line 57"/>
          <p:cNvSpPr>
            <a:spLocks noChangeShapeType="1"/>
          </p:cNvSpPr>
          <p:nvPr/>
        </p:nvSpPr>
        <p:spPr bwMode="auto">
          <a:xfrm>
            <a:off x="5502895" y="2215083"/>
            <a:ext cx="2990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58"/>
          <p:cNvSpPr>
            <a:spLocks noChangeShapeType="1"/>
          </p:cNvSpPr>
          <p:nvPr/>
        </p:nvSpPr>
        <p:spPr bwMode="auto">
          <a:xfrm>
            <a:off x="5502895" y="5204346"/>
            <a:ext cx="2990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59"/>
          <p:cNvSpPr>
            <a:spLocks noChangeShapeType="1"/>
          </p:cNvSpPr>
          <p:nvPr/>
        </p:nvSpPr>
        <p:spPr bwMode="auto">
          <a:xfrm flipV="1">
            <a:off x="8493745" y="2215083"/>
            <a:ext cx="0" cy="2989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60"/>
          <p:cNvSpPr>
            <a:spLocks noChangeShapeType="1"/>
          </p:cNvSpPr>
          <p:nvPr/>
        </p:nvSpPr>
        <p:spPr bwMode="auto">
          <a:xfrm flipV="1">
            <a:off x="5502895" y="2215083"/>
            <a:ext cx="0" cy="29892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Rectangle 61"/>
          <p:cNvSpPr>
            <a:spLocks noChangeArrowheads="1"/>
          </p:cNvSpPr>
          <p:nvPr/>
        </p:nvSpPr>
        <p:spPr bwMode="auto">
          <a:xfrm>
            <a:off x="5652120" y="2492896"/>
            <a:ext cx="1196975" cy="2711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Rectangle 62"/>
          <p:cNvSpPr>
            <a:spLocks noChangeArrowheads="1"/>
          </p:cNvSpPr>
          <p:nvPr/>
        </p:nvSpPr>
        <p:spPr bwMode="auto">
          <a:xfrm>
            <a:off x="5652120" y="2492896"/>
            <a:ext cx="1196975" cy="27114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Rectangle 63"/>
          <p:cNvSpPr>
            <a:spLocks noChangeArrowheads="1"/>
          </p:cNvSpPr>
          <p:nvPr/>
        </p:nvSpPr>
        <p:spPr bwMode="auto">
          <a:xfrm>
            <a:off x="7147545" y="4189933"/>
            <a:ext cx="1196975" cy="10144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Rectangle 64"/>
          <p:cNvSpPr>
            <a:spLocks noChangeArrowheads="1"/>
          </p:cNvSpPr>
          <p:nvPr/>
        </p:nvSpPr>
        <p:spPr bwMode="auto">
          <a:xfrm>
            <a:off x="7147545" y="4189933"/>
            <a:ext cx="1196975" cy="101441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65"/>
          <p:cNvSpPr>
            <a:spLocks noChangeShapeType="1"/>
          </p:cNvSpPr>
          <p:nvPr/>
        </p:nvSpPr>
        <p:spPr bwMode="auto">
          <a:xfrm>
            <a:off x="5502895" y="5204346"/>
            <a:ext cx="2990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Rectangle 66"/>
          <p:cNvSpPr>
            <a:spLocks noChangeArrowheads="1"/>
          </p:cNvSpPr>
          <p:nvPr/>
        </p:nvSpPr>
        <p:spPr bwMode="auto">
          <a:xfrm rot="16200000">
            <a:off x="3847133" y="3535883"/>
            <a:ext cx="25638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Narrow" panose="020B0606020202030204" pitchFamily="34" charset="0"/>
              </a:rPr>
              <a:t>Protected Exceedance Probability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9" name="Rectangle 67"/>
          <p:cNvSpPr>
            <a:spLocks noChangeArrowheads="1"/>
          </p:cNvSpPr>
          <p:nvPr/>
        </p:nvSpPr>
        <p:spPr bwMode="auto">
          <a:xfrm>
            <a:off x="6709395" y="5407546"/>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Narrow" panose="020B0606020202030204" pitchFamily="34" charset="0"/>
              </a:rPr>
              <a:t>Models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0" name="Rectangle 68"/>
          <p:cNvSpPr>
            <a:spLocks noChangeArrowheads="1"/>
          </p:cNvSpPr>
          <p:nvPr/>
        </p:nvSpPr>
        <p:spPr bwMode="auto">
          <a:xfrm>
            <a:off x="5234608" y="1895996"/>
            <a:ext cx="3568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Narrow" panose="020B0606020202030204" pitchFamily="34" charset="0"/>
              </a:rPr>
              <a:t>Prob of Equal Model Frequencies (BOR) = 0.45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TextBox 70"/>
          <p:cNvSpPr txBox="1"/>
          <p:nvPr/>
        </p:nvSpPr>
        <p:spPr>
          <a:xfrm>
            <a:off x="467544" y="6518175"/>
            <a:ext cx="2710999" cy="307777"/>
          </a:xfrm>
          <a:prstGeom prst="rect">
            <a:avLst/>
          </a:prstGeom>
          <a:noFill/>
        </p:spPr>
        <p:txBody>
          <a:bodyPr wrap="none" rtlCol="0">
            <a:spAutoFit/>
          </a:bodyPr>
          <a:lstStyle/>
          <a:p>
            <a:r>
              <a:rPr lang="en-GB" sz="1400" i="1" dirty="0" err="1" smtClean="0">
                <a:solidFill>
                  <a:schemeClr val="bg1">
                    <a:lumMod val="65000"/>
                  </a:schemeClr>
                </a:solidFill>
              </a:rPr>
              <a:t>Rigoux</a:t>
            </a:r>
            <a:r>
              <a:rPr lang="en-GB" sz="1400" i="1" dirty="0" smtClean="0">
                <a:solidFill>
                  <a:schemeClr val="bg1">
                    <a:lumMod val="65000"/>
                  </a:schemeClr>
                </a:solidFill>
              </a:rPr>
              <a:t> et al. 2014, </a:t>
            </a:r>
            <a:r>
              <a:rPr lang="en-GB" sz="1400" i="1" dirty="0" err="1" smtClean="0">
                <a:solidFill>
                  <a:schemeClr val="bg1">
                    <a:lumMod val="65000"/>
                  </a:schemeClr>
                </a:solidFill>
              </a:rPr>
              <a:t>NeuroImage</a:t>
            </a:r>
            <a:endParaRPr lang="en-GB" sz="1400" i="1" dirty="0">
              <a:solidFill>
                <a:schemeClr val="bg1">
                  <a:lumMod val="65000"/>
                </a:schemeClr>
              </a:solidFill>
            </a:endParaRPr>
          </a:p>
        </p:txBody>
      </p:sp>
      <mc:AlternateContent xmlns:mc="http://schemas.openxmlformats.org/markup-compatibility/2006">
        <mc:Choice xmlns:a14="http://schemas.microsoft.com/office/drawing/2010/main" Requires="a14">
          <p:sp>
            <p:nvSpPr>
              <p:cNvPr id="72" name="TextBox 71"/>
              <p:cNvSpPr txBox="1"/>
              <p:nvPr/>
            </p:nvSpPr>
            <p:spPr>
              <a:xfrm>
                <a:off x="395536" y="1895996"/>
                <a:ext cx="3744416" cy="4247317"/>
              </a:xfrm>
              <a:prstGeom prst="rect">
                <a:avLst/>
              </a:prstGeom>
              <a:noFill/>
            </p:spPr>
            <p:txBody>
              <a:bodyPr wrap="square" rtlCol="0">
                <a:spAutoFit/>
              </a:bodyPr>
              <a:lstStyle/>
              <a:p>
                <a:r>
                  <a:rPr lang="en-GB" dirty="0" smtClean="0">
                    <a:solidFill>
                      <a:schemeClr val="accent6">
                        <a:lumMod val="75000"/>
                      </a:schemeClr>
                    </a:solidFill>
                  </a:rPr>
                  <a:t>Exceedance probability (</a:t>
                </a:r>
                <a:r>
                  <a:rPr lang="en-GB" dirty="0" err="1" smtClean="0">
                    <a:solidFill>
                      <a:schemeClr val="accent6">
                        <a:lumMod val="75000"/>
                      </a:schemeClr>
                    </a:solidFill>
                  </a:rPr>
                  <a:t>xp</a:t>
                </a:r>
                <a:r>
                  <a:rPr lang="en-GB" dirty="0" smtClean="0">
                    <a:solidFill>
                      <a:schemeClr val="accent6">
                        <a:lumMod val="75000"/>
                      </a:schemeClr>
                    </a:solidFill>
                  </a:rPr>
                  <a:t>) assumes each model has a different frequency in the group. It is over-confident.</a:t>
                </a:r>
              </a:p>
              <a:p>
                <a:endParaRPr lang="en-GB" dirty="0">
                  <a:solidFill>
                    <a:schemeClr val="accent6">
                      <a:lumMod val="75000"/>
                    </a:schemeClr>
                  </a:solidFill>
                </a:endParaRPr>
              </a:p>
              <a:p>
                <a:r>
                  <a:rPr lang="en-GB" u="sng" dirty="0" smtClean="0">
                    <a:solidFill>
                      <a:schemeClr val="accent6">
                        <a:lumMod val="75000"/>
                      </a:schemeClr>
                    </a:solidFill>
                  </a:rPr>
                  <a:t>Bayesian Omnibus Risk (BOR)</a:t>
                </a:r>
              </a:p>
              <a:p>
                <a:r>
                  <a:rPr lang="en-GB" dirty="0" smtClean="0">
                    <a:solidFill>
                      <a:schemeClr val="accent6">
                        <a:lumMod val="75000"/>
                      </a:schemeClr>
                    </a:solidFill>
                  </a:rPr>
                  <a:t>The probability that all models have the same frequency in the group:</a:t>
                </a:r>
              </a:p>
              <a:p>
                <a:endParaRPr lang="en-GB" dirty="0">
                  <a:solidFill>
                    <a:schemeClr val="accent6">
                      <a:lumMod val="75000"/>
                    </a:schemeClr>
                  </a:solidFill>
                </a:endParaRPr>
              </a:p>
              <a:p>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BOR</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m:t>
                      </m:r>
                    </m:oMath>
                  </m:oMathPara>
                </a14:m>
                <a:endParaRPr lang="en-GB" dirty="0" smtClean="0"/>
              </a:p>
              <a:p>
                <a:endParaRPr lang="en-GB" dirty="0">
                  <a:solidFill>
                    <a:schemeClr val="accent6">
                      <a:lumMod val="75000"/>
                    </a:schemeClr>
                  </a:solidFill>
                </a:endParaRPr>
              </a:p>
              <a:p>
                <a:r>
                  <a:rPr lang="en-GB" dirty="0" smtClean="0">
                    <a:solidFill>
                      <a:schemeClr val="accent6">
                        <a:lumMod val="75000"/>
                      </a:schemeClr>
                    </a:solidFill>
                  </a:rPr>
                  <a:t>The </a:t>
                </a:r>
                <a:r>
                  <a:rPr lang="en-GB" dirty="0" err="1" smtClean="0">
                    <a:solidFill>
                      <a:schemeClr val="accent6">
                        <a:lumMod val="75000"/>
                      </a:schemeClr>
                    </a:solidFill>
                  </a:rPr>
                  <a:t>xp</a:t>
                </a:r>
                <a:r>
                  <a:rPr lang="en-GB" dirty="0" smtClean="0">
                    <a:solidFill>
                      <a:schemeClr val="accent6">
                        <a:lumMod val="75000"/>
                      </a:schemeClr>
                    </a:solidFill>
                  </a:rPr>
                  <a:t> is adjusted using the BOR to give the protected exceedance probability (</a:t>
                </a:r>
                <a:r>
                  <a:rPr lang="en-GB" dirty="0" err="1" smtClean="0">
                    <a:solidFill>
                      <a:schemeClr val="accent6">
                        <a:lumMod val="75000"/>
                      </a:schemeClr>
                    </a:solidFill>
                  </a:rPr>
                  <a:t>pxp</a:t>
                </a:r>
                <a:r>
                  <a:rPr lang="en-GB" dirty="0" smtClean="0">
                    <a:solidFill>
                      <a:schemeClr val="accent6">
                        <a:lumMod val="75000"/>
                      </a:schemeClr>
                    </a:solidFill>
                  </a:rPr>
                  <a:t>).</a:t>
                </a:r>
                <a:endParaRPr lang="en-GB" dirty="0">
                  <a:solidFill>
                    <a:schemeClr val="accent6">
                      <a:lumMod val="75000"/>
                    </a:schemeClr>
                  </a:solidFill>
                </a:endParaRPr>
              </a:p>
            </p:txBody>
          </p:sp>
        </mc:Choice>
        <mc:Fallback>
          <p:sp>
            <p:nvSpPr>
              <p:cNvPr id="72" name="TextBox 71"/>
              <p:cNvSpPr txBox="1">
                <a:spLocks noRot="1" noChangeAspect="1" noMove="1" noResize="1" noEditPoints="1" noAdjustHandles="1" noChangeArrowheads="1" noChangeShapeType="1" noTextEdit="1"/>
              </p:cNvSpPr>
              <p:nvPr/>
            </p:nvSpPr>
            <p:spPr>
              <a:xfrm>
                <a:off x="395536" y="1895996"/>
                <a:ext cx="3744416" cy="4247317"/>
              </a:xfrm>
              <a:prstGeom prst="rect">
                <a:avLst/>
              </a:prstGeom>
              <a:blipFill rotWithShape="0">
                <a:blip r:embed="rId2"/>
                <a:stretch>
                  <a:fillRect l="-1466" t="-717" b="-1291"/>
                </a:stretch>
              </a:blipFill>
            </p:spPr>
            <p:txBody>
              <a:bodyPr/>
              <a:lstStyle/>
              <a:p>
                <a:r>
                  <a:rPr lang="en-GB">
                    <a:noFill/>
                  </a:rPr>
                  <a:t> </a:t>
                </a:r>
              </a:p>
            </p:txBody>
          </p:sp>
        </mc:Fallback>
      </mc:AlternateContent>
    </p:spTree>
    <p:extLst>
      <p:ext uri="{BB962C8B-B14F-4D97-AF65-F5344CB8AC3E}">
        <p14:creationId xmlns:p14="http://schemas.microsoft.com/office/powerpoint/2010/main" val="3505707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692696"/>
            <a:ext cx="3024336" cy="369332"/>
          </a:xfrm>
          <a:prstGeom prst="rect">
            <a:avLst/>
          </a:prstGeom>
          <a:noFill/>
        </p:spPr>
        <p:txBody>
          <a:bodyPr wrap="square" rtlCol="0">
            <a:spAutoFit/>
          </a:bodyPr>
          <a:lstStyle/>
          <a:p>
            <a:r>
              <a:rPr lang="en-GB" b="1" dirty="0" smtClean="0"/>
              <a:t>Family Inference</a:t>
            </a:r>
            <a:endParaRPr lang="en-GB" b="1" dirty="0"/>
          </a:p>
        </p:txBody>
      </p:sp>
      <p:sp>
        <p:nvSpPr>
          <p:cNvPr id="6" name="TextBox 5"/>
          <p:cNvSpPr txBox="1"/>
          <p:nvPr/>
        </p:nvSpPr>
        <p:spPr>
          <a:xfrm>
            <a:off x="577833" y="2371882"/>
            <a:ext cx="3888432" cy="2308324"/>
          </a:xfrm>
          <a:prstGeom prst="rect">
            <a:avLst/>
          </a:prstGeom>
          <a:noFill/>
        </p:spPr>
        <p:txBody>
          <a:bodyPr wrap="square" rtlCol="0">
            <a:spAutoFit/>
          </a:bodyPr>
          <a:lstStyle/>
          <a:p>
            <a:r>
              <a:rPr lang="en-GB" dirty="0" smtClean="0"/>
              <a:t>Rather than having one hypothesis per model, we can group models into families.</a:t>
            </a:r>
          </a:p>
          <a:p>
            <a:endParaRPr lang="en-GB" dirty="0"/>
          </a:p>
          <a:p>
            <a:r>
              <a:rPr lang="en-GB" dirty="0" smtClean="0"/>
              <a:t>E.g. we have 9 models which all have a bottom-up connection and 5 models which all have a top-down connection. </a:t>
            </a:r>
          </a:p>
        </p:txBody>
      </p:sp>
      <p:sp>
        <p:nvSpPr>
          <p:cNvPr id="79" name="Rectangle 5"/>
          <p:cNvSpPr>
            <a:spLocks noChangeArrowheads="1"/>
          </p:cNvSpPr>
          <p:nvPr/>
        </p:nvSpPr>
        <p:spPr bwMode="auto">
          <a:xfrm>
            <a:off x="5726812" y="2276872"/>
            <a:ext cx="2555753" cy="2567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 name="Rectangle 6"/>
          <p:cNvSpPr>
            <a:spLocks noChangeArrowheads="1"/>
          </p:cNvSpPr>
          <p:nvPr/>
        </p:nvSpPr>
        <p:spPr bwMode="auto">
          <a:xfrm>
            <a:off x="5726812" y="2276872"/>
            <a:ext cx="2555753" cy="256782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1" name="Line 7"/>
          <p:cNvSpPr>
            <a:spLocks noChangeShapeType="1"/>
          </p:cNvSpPr>
          <p:nvPr/>
        </p:nvSpPr>
        <p:spPr bwMode="auto">
          <a:xfrm flipV="1">
            <a:off x="5893842"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2" name="Line 8"/>
          <p:cNvSpPr>
            <a:spLocks noChangeShapeType="1"/>
          </p:cNvSpPr>
          <p:nvPr/>
        </p:nvSpPr>
        <p:spPr bwMode="auto">
          <a:xfrm flipV="1">
            <a:off x="6068921"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3" name="Line 9"/>
          <p:cNvSpPr>
            <a:spLocks noChangeShapeType="1"/>
          </p:cNvSpPr>
          <p:nvPr/>
        </p:nvSpPr>
        <p:spPr bwMode="auto">
          <a:xfrm flipV="1">
            <a:off x="6235951"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4" name="Line 10"/>
          <p:cNvSpPr>
            <a:spLocks noChangeShapeType="1"/>
          </p:cNvSpPr>
          <p:nvPr/>
        </p:nvSpPr>
        <p:spPr bwMode="auto">
          <a:xfrm flipV="1">
            <a:off x="6411029"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5" name="Line 11"/>
          <p:cNvSpPr>
            <a:spLocks noChangeShapeType="1"/>
          </p:cNvSpPr>
          <p:nvPr/>
        </p:nvSpPr>
        <p:spPr bwMode="auto">
          <a:xfrm flipV="1">
            <a:off x="6578060"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6" name="Line 12"/>
          <p:cNvSpPr>
            <a:spLocks noChangeShapeType="1"/>
          </p:cNvSpPr>
          <p:nvPr/>
        </p:nvSpPr>
        <p:spPr bwMode="auto">
          <a:xfrm flipV="1">
            <a:off x="6745088"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7" name="Line 13"/>
          <p:cNvSpPr>
            <a:spLocks noChangeShapeType="1"/>
          </p:cNvSpPr>
          <p:nvPr/>
        </p:nvSpPr>
        <p:spPr bwMode="auto">
          <a:xfrm flipV="1">
            <a:off x="6920168"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8" name="Line 14"/>
          <p:cNvSpPr>
            <a:spLocks noChangeShapeType="1"/>
          </p:cNvSpPr>
          <p:nvPr/>
        </p:nvSpPr>
        <p:spPr bwMode="auto">
          <a:xfrm flipV="1">
            <a:off x="7087197"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9" name="Line 15"/>
          <p:cNvSpPr>
            <a:spLocks noChangeShapeType="1"/>
          </p:cNvSpPr>
          <p:nvPr/>
        </p:nvSpPr>
        <p:spPr bwMode="auto">
          <a:xfrm flipV="1">
            <a:off x="7262277"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0" name="Line 16"/>
          <p:cNvSpPr>
            <a:spLocks noChangeShapeType="1"/>
          </p:cNvSpPr>
          <p:nvPr/>
        </p:nvSpPr>
        <p:spPr bwMode="auto">
          <a:xfrm flipV="1">
            <a:off x="7429306"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1" name="Line 17"/>
          <p:cNvSpPr>
            <a:spLocks noChangeShapeType="1"/>
          </p:cNvSpPr>
          <p:nvPr/>
        </p:nvSpPr>
        <p:spPr bwMode="auto">
          <a:xfrm flipV="1">
            <a:off x="7596336"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2" name="Line 18"/>
          <p:cNvSpPr>
            <a:spLocks noChangeShapeType="1"/>
          </p:cNvSpPr>
          <p:nvPr/>
        </p:nvSpPr>
        <p:spPr bwMode="auto">
          <a:xfrm flipV="1">
            <a:off x="7773427"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3" name="Line 19"/>
          <p:cNvSpPr>
            <a:spLocks noChangeShapeType="1"/>
          </p:cNvSpPr>
          <p:nvPr/>
        </p:nvSpPr>
        <p:spPr bwMode="auto">
          <a:xfrm flipV="1">
            <a:off x="7940456"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4" name="Line 20"/>
          <p:cNvSpPr>
            <a:spLocks noChangeShapeType="1"/>
          </p:cNvSpPr>
          <p:nvPr/>
        </p:nvSpPr>
        <p:spPr bwMode="auto">
          <a:xfrm flipV="1">
            <a:off x="8115536" y="2276872"/>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5" name="Line 21"/>
          <p:cNvSpPr>
            <a:spLocks noChangeShapeType="1"/>
          </p:cNvSpPr>
          <p:nvPr/>
        </p:nvSpPr>
        <p:spPr bwMode="auto">
          <a:xfrm>
            <a:off x="5726812" y="4844699"/>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6" name="Line 22"/>
          <p:cNvSpPr>
            <a:spLocks noChangeShapeType="1"/>
          </p:cNvSpPr>
          <p:nvPr/>
        </p:nvSpPr>
        <p:spPr bwMode="auto">
          <a:xfrm>
            <a:off x="5726812" y="4474416"/>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7" name="Line 23"/>
          <p:cNvSpPr>
            <a:spLocks noChangeShapeType="1"/>
          </p:cNvSpPr>
          <p:nvPr/>
        </p:nvSpPr>
        <p:spPr bwMode="auto">
          <a:xfrm>
            <a:off x="5726812" y="4106146"/>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8" name="Line 24"/>
          <p:cNvSpPr>
            <a:spLocks noChangeShapeType="1"/>
          </p:cNvSpPr>
          <p:nvPr/>
        </p:nvSpPr>
        <p:spPr bwMode="auto">
          <a:xfrm>
            <a:off x="5726812" y="3745926"/>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9" name="Line 25"/>
          <p:cNvSpPr>
            <a:spLocks noChangeShapeType="1"/>
          </p:cNvSpPr>
          <p:nvPr/>
        </p:nvSpPr>
        <p:spPr bwMode="auto">
          <a:xfrm>
            <a:off x="5726812" y="3375644"/>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0" name="Line 26"/>
          <p:cNvSpPr>
            <a:spLocks noChangeShapeType="1"/>
          </p:cNvSpPr>
          <p:nvPr/>
        </p:nvSpPr>
        <p:spPr bwMode="auto">
          <a:xfrm>
            <a:off x="5726812" y="3015423"/>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1" name="Line 27"/>
          <p:cNvSpPr>
            <a:spLocks noChangeShapeType="1"/>
          </p:cNvSpPr>
          <p:nvPr/>
        </p:nvSpPr>
        <p:spPr bwMode="auto">
          <a:xfrm>
            <a:off x="5726812" y="2647154"/>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2" name="Line 28"/>
          <p:cNvSpPr>
            <a:spLocks noChangeShapeType="1"/>
          </p:cNvSpPr>
          <p:nvPr/>
        </p:nvSpPr>
        <p:spPr bwMode="auto">
          <a:xfrm>
            <a:off x="5726812" y="2276872"/>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 name="Line 29"/>
          <p:cNvSpPr>
            <a:spLocks noChangeShapeType="1"/>
          </p:cNvSpPr>
          <p:nvPr/>
        </p:nvSpPr>
        <p:spPr bwMode="auto">
          <a:xfrm>
            <a:off x="5726812" y="2276872"/>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4" name="Line 30"/>
          <p:cNvSpPr>
            <a:spLocks noChangeShapeType="1"/>
          </p:cNvSpPr>
          <p:nvPr/>
        </p:nvSpPr>
        <p:spPr bwMode="auto">
          <a:xfrm>
            <a:off x="5726812" y="4844699"/>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5" name="Line 31"/>
          <p:cNvSpPr>
            <a:spLocks noChangeShapeType="1"/>
          </p:cNvSpPr>
          <p:nvPr/>
        </p:nvSpPr>
        <p:spPr bwMode="auto">
          <a:xfrm flipV="1">
            <a:off x="8282565" y="2276872"/>
            <a:ext cx="0" cy="2567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6" name="Line 32"/>
          <p:cNvSpPr>
            <a:spLocks noChangeShapeType="1"/>
          </p:cNvSpPr>
          <p:nvPr/>
        </p:nvSpPr>
        <p:spPr bwMode="auto">
          <a:xfrm flipV="1">
            <a:off x="5726812" y="2276872"/>
            <a:ext cx="0" cy="2567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7" name="Line 33"/>
          <p:cNvSpPr>
            <a:spLocks noChangeShapeType="1"/>
          </p:cNvSpPr>
          <p:nvPr/>
        </p:nvSpPr>
        <p:spPr bwMode="auto">
          <a:xfrm>
            <a:off x="5726812" y="4844699"/>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8" name="Line 34"/>
          <p:cNvSpPr>
            <a:spLocks noChangeShapeType="1"/>
          </p:cNvSpPr>
          <p:nvPr/>
        </p:nvSpPr>
        <p:spPr bwMode="auto">
          <a:xfrm flipV="1">
            <a:off x="5726812" y="2276872"/>
            <a:ext cx="0" cy="2567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9" name="Line 35"/>
          <p:cNvSpPr>
            <a:spLocks noChangeShapeType="1"/>
          </p:cNvSpPr>
          <p:nvPr/>
        </p:nvSpPr>
        <p:spPr bwMode="auto">
          <a:xfrm flipV="1">
            <a:off x="5893842"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0" name="Line 36"/>
          <p:cNvSpPr>
            <a:spLocks noChangeShapeType="1"/>
          </p:cNvSpPr>
          <p:nvPr/>
        </p:nvSpPr>
        <p:spPr bwMode="auto">
          <a:xfrm>
            <a:off x="5893842"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1" name="Rectangle 37"/>
          <p:cNvSpPr>
            <a:spLocks noChangeArrowheads="1"/>
          </p:cNvSpPr>
          <p:nvPr/>
        </p:nvSpPr>
        <p:spPr bwMode="auto">
          <a:xfrm>
            <a:off x="5865669" y="4870859"/>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a:t>
            </a:r>
            <a:endParaRPr kumimoji="0" lang="en-US" altLang="en-US" sz="1200" b="0" i="0" u="none" strike="noStrike" cap="none" normalizeH="0" baseline="0" smtClean="0">
              <a:ln>
                <a:noFill/>
              </a:ln>
              <a:solidFill>
                <a:schemeClr val="tx1"/>
              </a:solidFill>
              <a:effectLst/>
            </a:endParaRPr>
          </a:p>
        </p:txBody>
      </p:sp>
      <p:sp>
        <p:nvSpPr>
          <p:cNvPr id="112" name="Line 38"/>
          <p:cNvSpPr>
            <a:spLocks noChangeShapeType="1"/>
          </p:cNvSpPr>
          <p:nvPr/>
        </p:nvSpPr>
        <p:spPr bwMode="auto">
          <a:xfrm flipV="1">
            <a:off x="6068921"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3" name="Line 39"/>
          <p:cNvSpPr>
            <a:spLocks noChangeShapeType="1"/>
          </p:cNvSpPr>
          <p:nvPr/>
        </p:nvSpPr>
        <p:spPr bwMode="auto">
          <a:xfrm>
            <a:off x="6068921"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4" name="Rectangle 40"/>
          <p:cNvSpPr>
            <a:spLocks noChangeArrowheads="1"/>
          </p:cNvSpPr>
          <p:nvPr/>
        </p:nvSpPr>
        <p:spPr bwMode="auto">
          <a:xfrm>
            <a:off x="6042760" y="4870859"/>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2</a:t>
            </a:r>
            <a:endParaRPr kumimoji="0" lang="en-US" altLang="en-US" sz="1200" b="0" i="0" u="none" strike="noStrike" cap="none" normalizeH="0" baseline="0" smtClean="0">
              <a:ln>
                <a:noFill/>
              </a:ln>
              <a:solidFill>
                <a:schemeClr val="tx1"/>
              </a:solidFill>
              <a:effectLst/>
            </a:endParaRPr>
          </a:p>
        </p:txBody>
      </p:sp>
      <p:sp>
        <p:nvSpPr>
          <p:cNvPr id="115" name="Line 41"/>
          <p:cNvSpPr>
            <a:spLocks noChangeShapeType="1"/>
          </p:cNvSpPr>
          <p:nvPr/>
        </p:nvSpPr>
        <p:spPr bwMode="auto">
          <a:xfrm flipV="1">
            <a:off x="6235951"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6" name="Line 42"/>
          <p:cNvSpPr>
            <a:spLocks noChangeShapeType="1"/>
          </p:cNvSpPr>
          <p:nvPr/>
        </p:nvSpPr>
        <p:spPr bwMode="auto">
          <a:xfrm>
            <a:off x="6235951"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7" name="Rectangle 43"/>
          <p:cNvSpPr>
            <a:spLocks noChangeArrowheads="1"/>
          </p:cNvSpPr>
          <p:nvPr/>
        </p:nvSpPr>
        <p:spPr bwMode="auto">
          <a:xfrm>
            <a:off x="6209789" y="4870859"/>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3</a:t>
            </a:r>
            <a:endParaRPr kumimoji="0" lang="en-US" altLang="en-US" sz="1200" b="0" i="0" u="none" strike="noStrike" cap="none" normalizeH="0" baseline="0" smtClean="0">
              <a:ln>
                <a:noFill/>
              </a:ln>
              <a:solidFill>
                <a:schemeClr val="tx1"/>
              </a:solidFill>
              <a:effectLst/>
            </a:endParaRPr>
          </a:p>
        </p:txBody>
      </p:sp>
      <p:sp>
        <p:nvSpPr>
          <p:cNvPr id="118" name="Line 44"/>
          <p:cNvSpPr>
            <a:spLocks noChangeShapeType="1"/>
          </p:cNvSpPr>
          <p:nvPr/>
        </p:nvSpPr>
        <p:spPr bwMode="auto">
          <a:xfrm flipV="1">
            <a:off x="6411029"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9" name="Line 45"/>
          <p:cNvSpPr>
            <a:spLocks noChangeShapeType="1"/>
          </p:cNvSpPr>
          <p:nvPr/>
        </p:nvSpPr>
        <p:spPr bwMode="auto">
          <a:xfrm>
            <a:off x="6411029"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0" name="Rectangle 46"/>
          <p:cNvSpPr>
            <a:spLocks noChangeArrowheads="1"/>
          </p:cNvSpPr>
          <p:nvPr/>
        </p:nvSpPr>
        <p:spPr bwMode="auto">
          <a:xfrm>
            <a:off x="6384869" y="4870859"/>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4</a:t>
            </a:r>
            <a:endParaRPr kumimoji="0" lang="en-US" altLang="en-US" sz="1200" b="0" i="0" u="none" strike="noStrike" cap="none" normalizeH="0" baseline="0" smtClean="0">
              <a:ln>
                <a:noFill/>
              </a:ln>
              <a:solidFill>
                <a:schemeClr val="tx1"/>
              </a:solidFill>
              <a:effectLst/>
            </a:endParaRPr>
          </a:p>
        </p:txBody>
      </p:sp>
      <p:sp>
        <p:nvSpPr>
          <p:cNvPr id="121" name="Line 47"/>
          <p:cNvSpPr>
            <a:spLocks noChangeShapeType="1"/>
          </p:cNvSpPr>
          <p:nvPr/>
        </p:nvSpPr>
        <p:spPr bwMode="auto">
          <a:xfrm flipV="1">
            <a:off x="6578060"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2" name="Line 48"/>
          <p:cNvSpPr>
            <a:spLocks noChangeShapeType="1"/>
          </p:cNvSpPr>
          <p:nvPr/>
        </p:nvSpPr>
        <p:spPr bwMode="auto">
          <a:xfrm>
            <a:off x="6578060"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3" name="Rectangle 49"/>
          <p:cNvSpPr>
            <a:spLocks noChangeArrowheads="1"/>
          </p:cNvSpPr>
          <p:nvPr/>
        </p:nvSpPr>
        <p:spPr bwMode="auto">
          <a:xfrm>
            <a:off x="6551898" y="4870859"/>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5</a:t>
            </a:r>
            <a:endParaRPr kumimoji="0" lang="en-US" altLang="en-US" sz="1200" b="0" i="0" u="none" strike="noStrike" cap="none" normalizeH="0" baseline="0" smtClean="0">
              <a:ln>
                <a:noFill/>
              </a:ln>
              <a:solidFill>
                <a:schemeClr val="tx1"/>
              </a:solidFill>
              <a:effectLst/>
            </a:endParaRPr>
          </a:p>
        </p:txBody>
      </p:sp>
      <p:sp>
        <p:nvSpPr>
          <p:cNvPr id="124" name="Line 50"/>
          <p:cNvSpPr>
            <a:spLocks noChangeShapeType="1"/>
          </p:cNvSpPr>
          <p:nvPr/>
        </p:nvSpPr>
        <p:spPr bwMode="auto">
          <a:xfrm flipV="1">
            <a:off x="6745088"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5" name="Line 51"/>
          <p:cNvSpPr>
            <a:spLocks noChangeShapeType="1"/>
          </p:cNvSpPr>
          <p:nvPr/>
        </p:nvSpPr>
        <p:spPr bwMode="auto">
          <a:xfrm>
            <a:off x="6745088"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6" name="Rectangle 52"/>
          <p:cNvSpPr>
            <a:spLocks noChangeArrowheads="1"/>
          </p:cNvSpPr>
          <p:nvPr/>
        </p:nvSpPr>
        <p:spPr bwMode="auto">
          <a:xfrm>
            <a:off x="6718928" y="4870859"/>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6</a:t>
            </a:r>
            <a:endParaRPr kumimoji="0" lang="en-US" altLang="en-US" sz="1200" b="0" i="0" u="none" strike="noStrike" cap="none" normalizeH="0" baseline="0" smtClean="0">
              <a:ln>
                <a:noFill/>
              </a:ln>
              <a:solidFill>
                <a:schemeClr val="tx1"/>
              </a:solidFill>
              <a:effectLst/>
            </a:endParaRPr>
          </a:p>
        </p:txBody>
      </p:sp>
      <p:sp>
        <p:nvSpPr>
          <p:cNvPr id="127" name="Line 53"/>
          <p:cNvSpPr>
            <a:spLocks noChangeShapeType="1"/>
          </p:cNvSpPr>
          <p:nvPr/>
        </p:nvSpPr>
        <p:spPr bwMode="auto">
          <a:xfrm flipV="1">
            <a:off x="6920168"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8" name="Line 54"/>
          <p:cNvSpPr>
            <a:spLocks noChangeShapeType="1"/>
          </p:cNvSpPr>
          <p:nvPr/>
        </p:nvSpPr>
        <p:spPr bwMode="auto">
          <a:xfrm>
            <a:off x="6920168"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9" name="Rectangle 55"/>
          <p:cNvSpPr>
            <a:spLocks noChangeArrowheads="1"/>
          </p:cNvSpPr>
          <p:nvPr/>
        </p:nvSpPr>
        <p:spPr bwMode="auto">
          <a:xfrm>
            <a:off x="6894006" y="4870859"/>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7</a:t>
            </a:r>
            <a:endParaRPr kumimoji="0" lang="en-US" altLang="en-US" sz="1200" b="0" i="0" u="none" strike="noStrike" cap="none" normalizeH="0" baseline="0" smtClean="0">
              <a:ln>
                <a:noFill/>
              </a:ln>
              <a:solidFill>
                <a:schemeClr val="tx1"/>
              </a:solidFill>
              <a:effectLst/>
            </a:endParaRPr>
          </a:p>
        </p:txBody>
      </p:sp>
      <p:sp>
        <p:nvSpPr>
          <p:cNvPr id="130" name="Line 56"/>
          <p:cNvSpPr>
            <a:spLocks noChangeShapeType="1"/>
          </p:cNvSpPr>
          <p:nvPr/>
        </p:nvSpPr>
        <p:spPr bwMode="auto">
          <a:xfrm flipV="1">
            <a:off x="7087197"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1" name="Line 57"/>
          <p:cNvSpPr>
            <a:spLocks noChangeShapeType="1"/>
          </p:cNvSpPr>
          <p:nvPr/>
        </p:nvSpPr>
        <p:spPr bwMode="auto">
          <a:xfrm>
            <a:off x="7087197"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2" name="Rectangle 58"/>
          <p:cNvSpPr>
            <a:spLocks noChangeArrowheads="1"/>
          </p:cNvSpPr>
          <p:nvPr/>
        </p:nvSpPr>
        <p:spPr bwMode="auto">
          <a:xfrm>
            <a:off x="7061036" y="4870859"/>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8</a:t>
            </a:r>
            <a:endParaRPr kumimoji="0" lang="en-US" altLang="en-US" sz="1200" b="0" i="0" u="none" strike="noStrike" cap="none" normalizeH="0" baseline="0" smtClean="0">
              <a:ln>
                <a:noFill/>
              </a:ln>
              <a:solidFill>
                <a:schemeClr val="tx1"/>
              </a:solidFill>
              <a:effectLst/>
            </a:endParaRPr>
          </a:p>
        </p:txBody>
      </p:sp>
      <p:sp>
        <p:nvSpPr>
          <p:cNvPr id="133" name="Line 59"/>
          <p:cNvSpPr>
            <a:spLocks noChangeShapeType="1"/>
          </p:cNvSpPr>
          <p:nvPr/>
        </p:nvSpPr>
        <p:spPr bwMode="auto">
          <a:xfrm flipV="1">
            <a:off x="7262277"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4" name="Line 60"/>
          <p:cNvSpPr>
            <a:spLocks noChangeShapeType="1"/>
          </p:cNvSpPr>
          <p:nvPr/>
        </p:nvSpPr>
        <p:spPr bwMode="auto">
          <a:xfrm>
            <a:off x="7262277"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5" name="Rectangle 61"/>
          <p:cNvSpPr>
            <a:spLocks noChangeArrowheads="1"/>
          </p:cNvSpPr>
          <p:nvPr/>
        </p:nvSpPr>
        <p:spPr bwMode="auto">
          <a:xfrm>
            <a:off x="7236115" y="4870859"/>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9</a:t>
            </a:r>
            <a:endParaRPr kumimoji="0" lang="en-US" altLang="en-US" sz="1200" b="0" i="0" u="none" strike="noStrike" cap="none" normalizeH="0" baseline="0" smtClean="0">
              <a:ln>
                <a:noFill/>
              </a:ln>
              <a:solidFill>
                <a:schemeClr val="tx1"/>
              </a:solidFill>
              <a:effectLst/>
            </a:endParaRPr>
          </a:p>
        </p:txBody>
      </p:sp>
      <p:sp>
        <p:nvSpPr>
          <p:cNvPr id="136" name="Line 62"/>
          <p:cNvSpPr>
            <a:spLocks noChangeShapeType="1"/>
          </p:cNvSpPr>
          <p:nvPr/>
        </p:nvSpPr>
        <p:spPr bwMode="auto">
          <a:xfrm flipV="1">
            <a:off x="7429306"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7" name="Line 63"/>
          <p:cNvSpPr>
            <a:spLocks noChangeShapeType="1"/>
          </p:cNvSpPr>
          <p:nvPr/>
        </p:nvSpPr>
        <p:spPr bwMode="auto">
          <a:xfrm>
            <a:off x="7429306"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8" name="Rectangle 64"/>
          <p:cNvSpPr>
            <a:spLocks noChangeArrowheads="1"/>
          </p:cNvSpPr>
          <p:nvPr/>
        </p:nvSpPr>
        <p:spPr bwMode="auto">
          <a:xfrm>
            <a:off x="7376983" y="4870859"/>
            <a:ext cx="1410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10</a:t>
            </a:r>
            <a:endParaRPr kumimoji="0" lang="en-US" altLang="en-US" sz="1200" b="0" i="0" u="none" strike="noStrike" cap="none" normalizeH="0" baseline="0" smtClean="0">
              <a:ln>
                <a:noFill/>
              </a:ln>
              <a:solidFill>
                <a:schemeClr val="tx1"/>
              </a:solidFill>
              <a:effectLst/>
            </a:endParaRPr>
          </a:p>
        </p:txBody>
      </p:sp>
      <p:sp>
        <p:nvSpPr>
          <p:cNvPr id="139" name="Line 65"/>
          <p:cNvSpPr>
            <a:spLocks noChangeShapeType="1"/>
          </p:cNvSpPr>
          <p:nvPr/>
        </p:nvSpPr>
        <p:spPr bwMode="auto">
          <a:xfrm flipV="1">
            <a:off x="7596336"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0" name="Line 66"/>
          <p:cNvSpPr>
            <a:spLocks noChangeShapeType="1"/>
          </p:cNvSpPr>
          <p:nvPr/>
        </p:nvSpPr>
        <p:spPr bwMode="auto">
          <a:xfrm>
            <a:off x="7596336"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1" name="Rectangle 67"/>
          <p:cNvSpPr>
            <a:spLocks noChangeArrowheads="1"/>
          </p:cNvSpPr>
          <p:nvPr/>
        </p:nvSpPr>
        <p:spPr bwMode="auto">
          <a:xfrm>
            <a:off x="7544013" y="4870859"/>
            <a:ext cx="131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11</a:t>
            </a:r>
            <a:endParaRPr kumimoji="0" lang="en-US" altLang="en-US" sz="1200" b="0" i="0" u="none" strike="noStrike" cap="none" normalizeH="0" baseline="0" smtClean="0">
              <a:ln>
                <a:noFill/>
              </a:ln>
              <a:solidFill>
                <a:schemeClr val="tx1"/>
              </a:solidFill>
              <a:effectLst/>
            </a:endParaRPr>
          </a:p>
        </p:txBody>
      </p:sp>
      <p:sp>
        <p:nvSpPr>
          <p:cNvPr id="142" name="Line 68"/>
          <p:cNvSpPr>
            <a:spLocks noChangeShapeType="1"/>
          </p:cNvSpPr>
          <p:nvPr/>
        </p:nvSpPr>
        <p:spPr bwMode="auto">
          <a:xfrm flipV="1">
            <a:off x="7773427"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3" name="Line 69"/>
          <p:cNvSpPr>
            <a:spLocks noChangeShapeType="1"/>
          </p:cNvSpPr>
          <p:nvPr/>
        </p:nvSpPr>
        <p:spPr bwMode="auto">
          <a:xfrm>
            <a:off x="7773427"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4" name="Rectangle 70"/>
          <p:cNvSpPr>
            <a:spLocks noChangeArrowheads="1"/>
          </p:cNvSpPr>
          <p:nvPr/>
        </p:nvSpPr>
        <p:spPr bwMode="auto">
          <a:xfrm>
            <a:off x="7719092" y="4870859"/>
            <a:ext cx="1410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12</a:t>
            </a:r>
            <a:endParaRPr kumimoji="0" lang="en-US" altLang="en-US" sz="1200" b="0" i="0" u="none" strike="noStrike" cap="none" normalizeH="0" baseline="0" smtClean="0">
              <a:ln>
                <a:noFill/>
              </a:ln>
              <a:solidFill>
                <a:schemeClr val="tx1"/>
              </a:solidFill>
              <a:effectLst/>
            </a:endParaRPr>
          </a:p>
        </p:txBody>
      </p:sp>
      <p:sp>
        <p:nvSpPr>
          <p:cNvPr id="145" name="Line 71"/>
          <p:cNvSpPr>
            <a:spLocks noChangeShapeType="1"/>
          </p:cNvSpPr>
          <p:nvPr/>
        </p:nvSpPr>
        <p:spPr bwMode="auto">
          <a:xfrm flipV="1">
            <a:off x="7940456"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6" name="Line 72"/>
          <p:cNvSpPr>
            <a:spLocks noChangeShapeType="1"/>
          </p:cNvSpPr>
          <p:nvPr/>
        </p:nvSpPr>
        <p:spPr bwMode="auto">
          <a:xfrm>
            <a:off x="7940456"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7" name="Rectangle 73"/>
          <p:cNvSpPr>
            <a:spLocks noChangeArrowheads="1"/>
          </p:cNvSpPr>
          <p:nvPr/>
        </p:nvSpPr>
        <p:spPr bwMode="auto">
          <a:xfrm>
            <a:off x="7886122" y="4870859"/>
            <a:ext cx="1410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13</a:t>
            </a:r>
            <a:endParaRPr kumimoji="0" lang="en-US" altLang="en-US" sz="1200" b="0" i="0" u="none" strike="noStrike" cap="none" normalizeH="0" baseline="0" smtClean="0">
              <a:ln>
                <a:noFill/>
              </a:ln>
              <a:solidFill>
                <a:schemeClr val="tx1"/>
              </a:solidFill>
              <a:effectLst/>
            </a:endParaRPr>
          </a:p>
        </p:txBody>
      </p:sp>
      <p:sp>
        <p:nvSpPr>
          <p:cNvPr id="148" name="Line 74"/>
          <p:cNvSpPr>
            <a:spLocks noChangeShapeType="1"/>
          </p:cNvSpPr>
          <p:nvPr/>
        </p:nvSpPr>
        <p:spPr bwMode="auto">
          <a:xfrm flipV="1">
            <a:off x="8115536" y="4818537"/>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9" name="Line 75"/>
          <p:cNvSpPr>
            <a:spLocks noChangeShapeType="1"/>
          </p:cNvSpPr>
          <p:nvPr/>
        </p:nvSpPr>
        <p:spPr bwMode="auto">
          <a:xfrm>
            <a:off x="8115536" y="2276872"/>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0" name="Rectangle 76"/>
          <p:cNvSpPr>
            <a:spLocks noChangeArrowheads="1"/>
          </p:cNvSpPr>
          <p:nvPr/>
        </p:nvSpPr>
        <p:spPr bwMode="auto">
          <a:xfrm>
            <a:off x="8063213" y="4870859"/>
            <a:ext cx="1410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14</a:t>
            </a:r>
            <a:endParaRPr kumimoji="0" lang="en-US" altLang="en-US" sz="1200" b="0" i="0" u="none" strike="noStrike" cap="none" normalizeH="0" baseline="0" smtClean="0">
              <a:ln>
                <a:noFill/>
              </a:ln>
              <a:solidFill>
                <a:schemeClr val="tx1"/>
              </a:solidFill>
              <a:effectLst/>
            </a:endParaRPr>
          </a:p>
        </p:txBody>
      </p:sp>
      <p:sp>
        <p:nvSpPr>
          <p:cNvPr id="151" name="Line 77"/>
          <p:cNvSpPr>
            <a:spLocks noChangeShapeType="1"/>
          </p:cNvSpPr>
          <p:nvPr/>
        </p:nvSpPr>
        <p:spPr bwMode="auto">
          <a:xfrm>
            <a:off x="5726812" y="4844699"/>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2" name="Line 78"/>
          <p:cNvSpPr>
            <a:spLocks noChangeShapeType="1"/>
          </p:cNvSpPr>
          <p:nvPr/>
        </p:nvSpPr>
        <p:spPr bwMode="auto">
          <a:xfrm flipH="1">
            <a:off x="8256404" y="4844699"/>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3" name="Rectangle 79"/>
          <p:cNvSpPr>
            <a:spLocks noChangeArrowheads="1"/>
          </p:cNvSpPr>
          <p:nvPr/>
        </p:nvSpPr>
        <p:spPr bwMode="auto">
          <a:xfrm>
            <a:off x="5561838" y="4774264"/>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a:t>
            </a:r>
            <a:endParaRPr kumimoji="0" lang="en-US" altLang="en-US" sz="1200" b="0" i="0" u="none" strike="noStrike" cap="none" normalizeH="0" baseline="0" smtClean="0">
              <a:ln>
                <a:noFill/>
              </a:ln>
              <a:solidFill>
                <a:schemeClr val="tx1"/>
              </a:solidFill>
              <a:effectLst/>
            </a:endParaRPr>
          </a:p>
        </p:txBody>
      </p:sp>
      <p:sp>
        <p:nvSpPr>
          <p:cNvPr id="154" name="Line 80"/>
          <p:cNvSpPr>
            <a:spLocks noChangeShapeType="1"/>
          </p:cNvSpPr>
          <p:nvPr/>
        </p:nvSpPr>
        <p:spPr bwMode="auto">
          <a:xfrm>
            <a:off x="5726812" y="4474416"/>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5" name="Line 81"/>
          <p:cNvSpPr>
            <a:spLocks noChangeShapeType="1"/>
          </p:cNvSpPr>
          <p:nvPr/>
        </p:nvSpPr>
        <p:spPr bwMode="auto">
          <a:xfrm flipH="1">
            <a:off x="8256404" y="4474416"/>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6" name="Rectangle 82"/>
          <p:cNvSpPr>
            <a:spLocks noChangeArrowheads="1"/>
          </p:cNvSpPr>
          <p:nvPr/>
        </p:nvSpPr>
        <p:spPr bwMode="auto">
          <a:xfrm>
            <a:off x="5429020" y="4403981"/>
            <a:ext cx="246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0.05</a:t>
            </a:r>
            <a:endParaRPr kumimoji="0" lang="en-US" altLang="en-US" sz="1200" b="0" i="0" u="none" strike="noStrike" cap="none" normalizeH="0" baseline="0" smtClean="0">
              <a:ln>
                <a:noFill/>
              </a:ln>
              <a:solidFill>
                <a:schemeClr val="tx1"/>
              </a:solidFill>
              <a:effectLst/>
            </a:endParaRPr>
          </a:p>
        </p:txBody>
      </p:sp>
      <p:sp>
        <p:nvSpPr>
          <p:cNvPr id="157" name="Line 83"/>
          <p:cNvSpPr>
            <a:spLocks noChangeShapeType="1"/>
          </p:cNvSpPr>
          <p:nvPr/>
        </p:nvSpPr>
        <p:spPr bwMode="auto">
          <a:xfrm>
            <a:off x="5726812" y="4106146"/>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8" name="Line 84"/>
          <p:cNvSpPr>
            <a:spLocks noChangeShapeType="1"/>
          </p:cNvSpPr>
          <p:nvPr/>
        </p:nvSpPr>
        <p:spPr bwMode="auto">
          <a:xfrm flipH="1">
            <a:off x="8256404" y="4106146"/>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9" name="Rectangle 85"/>
          <p:cNvSpPr>
            <a:spLocks noChangeArrowheads="1"/>
          </p:cNvSpPr>
          <p:nvPr/>
        </p:nvSpPr>
        <p:spPr bwMode="auto">
          <a:xfrm>
            <a:off x="5483355" y="4035712"/>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0.1</a:t>
            </a:r>
            <a:endParaRPr kumimoji="0" lang="en-US" altLang="en-US" sz="1200" b="0" i="0" u="none" strike="noStrike" cap="none" normalizeH="0" baseline="0" smtClean="0">
              <a:ln>
                <a:noFill/>
              </a:ln>
              <a:solidFill>
                <a:schemeClr val="tx1"/>
              </a:solidFill>
              <a:effectLst/>
            </a:endParaRPr>
          </a:p>
        </p:txBody>
      </p:sp>
      <p:sp>
        <p:nvSpPr>
          <p:cNvPr id="160" name="Line 86"/>
          <p:cNvSpPr>
            <a:spLocks noChangeShapeType="1"/>
          </p:cNvSpPr>
          <p:nvPr/>
        </p:nvSpPr>
        <p:spPr bwMode="auto">
          <a:xfrm>
            <a:off x="5726812" y="3745926"/>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1" name="Line 87"/>
          <p:cNvSpPr>
            <a:spLocks noChangeShapeType="1"/>
          </p:cNvSpPr>
          <p:nvPr/>
        </p:nvSpPr>
        <p:spPr bwMode="auto">
          <a:xfrm flipH="1">
            <a:off x="8256404" y="3745926"/>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2" name="Rectangle 88"/>
          <p:cNvSpPr>
            <a:spLocks noChangeArrowheads="1"/>
          </p:cNvSpPr>
          <p:nvPr/>
        </p:nvSpPr>
        <p:spPr bwMode="auto">
          <a:xfrm>
            <a:off x="5429020" y="3675491"/>
            <a:ext cx="246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0.15</a:t>
            </a:r>
            <a:endParaRPr kumimoji="0" lang="en-US" altLang="en-US" sz="1200" b="0" i="0" u="none" strike="noStrike" cap="none" normalizeH="0" baseline="0" smtClean="0">
              <a:ln>
                <a:noFill/>
              </a:ln>
              <a:solidFill>
                <a:schemeClr val="tx1"/>
              </a:solidFill>
              <a:effectLst/>
            </a:endParaRPr>
          </a:p>
        </p:txBody>
      </p:sp>
      <p:sp>
        <p:nvSpPr>
          <p:cNvPr id="163" name="Line 89"/>
          <p:cNvSpPr>
            <a:spLocks noChangeShapeType="1"/>
          </p:cNvSpPr>
          <p:nvPr/>
        </p:nvSpPr>
        <p:spPr bwMode="auto">
          <a:xfrm>
            <a:off x="5726812" y="3375644"/>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4" name="Line 90"/>
          <p:cNvSpPr>
            <a:spLocks noChangeShapeType="1"/>
          </p:cNvSpPr>
          <p:nvPr/>
        </p:nvSpPr>
        <p:spPr bwMode="auto">
          <a:xfrm flipH="1">
            <a:off x="8256404" y="3375644"/>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5" name="Rectangle 91"/>
          <p:cNvSpPr>
            <a:spLocks noChangeArrowheads="1"/>
          </p:cNvSpPr>
          <p:nvPr/>
        </p:nvSpPr>
        <p:spPr bwMode="auto">
          <a:xfrm>
            <a:off x="5483355" y="3305209"/>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0.2</a:t>
            </a:r>
            <a:endParaRPr kumimoji="0" lang="en-US" altLang="en-US" sz="1200" b="0" i="0" u="none" strike="noStrike" cap="none" normalizeH="0" baseline="0" smtClean="0">
              <a:ln>
                <a:noFill/>
              </a:ln>
              <a:solidFill>
                <a:schemeClr val="tx1"/>
              </a:solidFill>
              <a:effectLst/>
            </a:endParaRPr>
          </a:p>
        </p:txBody>
      </p:sp>
      <p:sp>
        <p:nvSpPr>
          <p:cNvPr id="166" name="Line 92"/>
          <p:cNvSpPr>
            <a:spLocks noChangeShapeType="1"/>
          </p:cNvSpPr>
          <p:nvPr/>
        </p:nvSpPr>
        <p:spPr bwMode="auto">
          <a:xfrm>
            <a:off x="5726812" y="3015423"/>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7" name="Line 93"/>
          <p:cNvSpPr>
            <a:spLocks noChangeShapeType="1"/>
          </p:cNvSpPr>
          <p:nvPr/>
        </p:nvSpPr>
        <p:spPr bwMode="auto">
          <a:xfrm flipH="1">
            <a:off x="8256404" y="3015423"/>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8" name="Rectangle 94"/>
          <p:cNvSpPr>
            <a:spLocks noChangeArrowheads="1"/>
          </p:cNvSpPr>
          <p:nvPr/>
        </p:nvSpPr>
        <p:spPr bwMode="auto">
          <a:xfrm>
            <a:off x="5429020" y="2944990"/>
            <a:ext cx="246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0.25</a:t>
            </a:r>
            <a:endParaRPr kumimoji="0" lang="en-US" altLang="en-US" sz="1200" b="0" i="0" u="none" strike="noStrike" cap="none" normalizeH="0" baseline="0" smtClean="0">
              <a:ln>
                <a:noFill/>
              </a:ln>
              <a:solidFill>
                <a:schemeClr val="tx1"/>
              </a:solidFill>
              <a:effectLst/>
            </a:endParaRPr>
          </a:p>
        </p:txBody>
      </p:sp>
      <p:sp>
        <p:nvSpPr>
          <p:cNvPr id="169" name="Line 95"/>
          <p:cNvSpPr>
            <a:spLocks noChangeShapeType="1"/>
          </p:cNvSpPr>
          <p:nvPr/>
        </p:nvSpPr>
        <p:spPr bwMode="auto">
          <a:xfrm>
            <a:off x="5726812" y="2647154"/>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0" name="Line 96"/>
          <p:cNvSpPr>
            <a:spLocks noChangeShapeType="1"/>
          </p:cNvSpPr>
          <p:nvPr/>
        </p:nvSpPr>
        <p:spPr bwMode="auto">
          <a:xfrm flipH="1">
            <a:off x="8256404" y="2647154"/>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1" name="Rectangle 97"/>
          <p:cNvSpPr>
            <a:spLocks noChangeArrowheads="1"/>
          </p:cNvSpPr>
          <p:nvPr/>
        </p:nvSpPr>
        <p:spPr bwMode="auto">
          <a:xfrm>
            <a:off x="5483355" y="2576719"/>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0.3</a:t>
            </a:r>
            <a:endParaRPr kumimoji="0" lang="en-US" altLang="en-US" sz="1200" b="0" i="0" u="none" strike="noStrike" cap="none" normalizeH="0" baseline="0" smtClean="0">
              <a:ln>
                <a:noFill/>
              </a:ln>
              <a:solidFill>
                <a:schemeClr val="tx1"/>
              </a:solidFill>
              <a:effectLst/>
            </a:endParaRPr>
          </a:p>
        </p:txBody>
      </p:sp>
      <p:sp>
        <p:nvSpPr>
          <p:cNvPr id="172" name="Line 98"/>
          <p:cNvSpPr>
            <a:spLocks noChangeShapeType="1"/>
          </p:cNvSpPr>
          <p:nvPr/>
        </p:nvSpPr>
        <p:spPr bwMode="auto">
          <a:xfrm>
            <a:off x="5726812" y="2276872"/>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3" name="Line 99"/>
          <p:cNvSpPr>
            <a:spLocks noChangeShapeType="1"/>
          </p:cNvSpPr>
          <p:nvPr/>
        </p:nvSpPr>
        <p:spPr bwMode="auto">
          <a:xfrm flipH="1">
            <a:off x="8256404" y="2276872"/>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4" name="Rectangle 100"/>
          <p:cNvSpPr>
            <a:spLocks noChangeArrowheads="1"/>
          </p:cNvSpPr>
          <p:nvPr/>
        </p:nvSpPr>
        <p:spPr bwMode="auto">
          <a:xfrm>
            <a:off x="5429020" y="2206437"/>
            <a:ext cx="246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0.35</a:t>
            </a:r>
            <a:endParaRPr kumimoji="0" lang="en-US" altLang="en-US" sz="1200" b="0" i="0" u="none" strike="noStrike" cap="none" normalizeH="0" baseline="0" smtClean="0">
              <a:ln>
                <a:noFill/>
              </a:ln>
              <a:solidFill>
                <a:schemeClr val="tx1"/>
              </a:solidFill>
              <a:effectLst/>
            </a:endParaRPr>
          </a:p>
        </p:txBody>
      </p:sp>
      <p:sp>
        <p:nvSpPr>
          <p:cNvPr id="175" name="Line 101"/>
          <p:cNvSpPr>
            <a:spLocks noChangeShapeType="1"/>
          </p:cNvSpPr>
          <p:nvPr/>
        </p:nvSpPr>
        <p:spPr bwMode="auto">
          <a:xfrm>
            <a:off x="5726812" y="2276872"/>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6" name="Line 102"/>
          <p:cNvSpPr>
            <a:spLocks noChangeShapeType="1"/>
          </p:cNvSpPr>
          <p:nvPr/>
        </p:nvSpPr>
        <p:spPr bwMode="auto">
          <a:xfrm>
            <a:off x="5726812" y="4844699"/>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7" name="Line 103"/>
          <p:cNvSpPr>
            <a:spLocks noChangeShapeType="1"/>
          </p:cNvSpPr>
          <p:nvPr/>
        </p:nvSpPr>
        <p:spPr bwMode="auto">
          <a:xfrm flipV="1">
            <a:off x="8282565" y="2276872"/>
            <a:ext cx="0" cy="2567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8" name="Line 104"/>
          <p:cNvSpPr>
            <a:spLocks noChangeShapeType="1"/>
          </p:cNvSpPr>
          <p:nvPr/>
        </p:nvSpPr>
        <p:spPr bwMode="auto">
          <a:xfrm flipV="1">
            <a:off x="5726812" y="2276872"/>
            <a:ext cx="0" cy="2567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9" name="Rectangle 105"/>
          <p:cNvSpPr>
            <a:spLocks noChangeArrowheads="1"/>
          </p:cNvSpPr>
          <p:nvPr/>
        </p:nvSpPr>
        <p:spPr bwMode="auto">
          <a:xfrm>
            <a:off x="5831457" y="4667607"/>
            <a:ext cx="130807" cy="177092"/>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80" name="Rectangle 106"/>
          <p:cNvSpPr>
            <a:spLocks noChangeArrowheads="1"/>
          </p:cNvSpPr>
          <p:nvPr/>
        </p:nvSpPr>
        <p:spPr bwMode="auto">
          <a:xfrm>
            <a:off x="5831457" y="4667607"/>
            <a:ext cx="130807" cy="17709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1" name="Rectangle 107"/>
          <p:cNvSpPr>
            <a:spLocks noChangeArrowheads="1"/>
          </p:cNvSpPr>
          <p:nvPr/>
        </p:nvSpPr>
        <p:spPr bwMode="auto">
          <a:xfrm>
            <a:off x="5998487" y="4677668"/>
            <a:ext cx="140868" cy="16703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82" name="Rectangle 108"/>
          <p:cNvSpPr>
            <a:spLocks noChangeArrowheads="1"/>
          </p:cNvSpPr>
          <p:nvPr/>
        </p:nvSpPr>
        <p:spPr bwMode="auto">
          <a:xfrm>
            <a:off x="5998487" y="4677668"/>
            <a:ext cx="140868" cy="16703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3" name="Rectangle 109"/>
          <p:cNvSpPr>
            <a:spLocks noChangeArrowheads="1"/>
          </p:cNvSpPr>
          <p:nvPr/>
        </p:nvSpPr>
        <p:spPr bwMode="auto">
          <a:xfrm>
            <a:off x="6165516" y="4677668"/>
            <a:ext cx="140868" cy="16703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84" name="Rectangle 110"/>
          <p:cNvSpPr>
            <a:spLocks noChangeArrowheads="1"/>
          </p:cNvSpPr>
          <p:nvPr/>
        </p:nvSpPr>
        <p:spPr bwMode="auto">
          <a:xfrm>
            <a:off x="6165516" y="4677668"/>
            <a:ext cx="140868" cy="16703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5" name="Rectangle 111"/>
          <p:cNvSpPr>
            <a:spLocks noChangeArrowheads="1"/>
          </p:cNvSpPr>
          <p:nvPr/>
        </p:nvSpPr>
        <p:spPr bwMode="auto">
          <a:xfrm>
            <a:off x="6340596" y="4677668"/>
            <a:ext cx="132819" cy="16703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86" name="Rectangle 112"/>
          <p:cNvSpPr>
            <a:spLocks noChangeArrowheads="1"/>
          </p:cNvSpPr>
          <p:nvPr/>
        </p:nvSpPr>
        <p:spPr bwMode="auto">
          <a:xfrm>
            <a:off x="6340596" y="4677668"/>
            <a:ext cx="132819" cy="16703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7" name="Rectangle 113"/>
          <p:cNvSpPr>
            <a:spLocks noChangeArrowheads="1"/>
          </p:cNvSpPr>
          <p:nvPr/>
        </p:nvSpPr>
        <p:spPr bwMode="auto">
          <a:xfrm>
            <a:off x="6507625" y="4667607"/>
            <a:ext cx="140868" cy="177092"/>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88" name="Rectangle 114"/>
          <p:cNvSpPr>
            <a:spLocks noChangeArrowheads="1"/>
          </p:cNvSpPr>
          <p:nvPr/>
        </p:nvSpPr>
        <p:spPr bwMode="auto">
          <a:xfrm>
            <a:off x="6507625" y="4667607"/>
            <a:ext cx="140868" cy="17709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9" name="Rectangle 115"/>
          <p:cNvSpPr>
            <a:spLocks noChangeArrowheads="1"/>
          </p:cNvSpPr>
          <p:nvPr/>
        </p:nvSpPr>
        <p:spPr bwMode="auto">
          <a:xfrm>
            <a:off x="6682704" y="4677668"/>
            <a:ext cx="132819" cy="16703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90" name="Rectangle 116"/>
          <p:cNvSpPr>
            <a:spLocks noChangeArrowheads="1"/>
          </p:cNvSpPr>
          <p:nvPr/>
        </p:nvSpPr>
        <p:spPr bwMode="auto">
          <a:xfrm>
            <a:off x="6682704" y="4677668"/>
            <a:ext cx="132819" cy="16703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1" name="Rectangle 117"/>
          <p:cNvSpPr>
            <a:spLocks noChangeArrowheads="1"/>
          </p:cNvSpPr>
          <p:nvPr/>
        </p:nvSpPr>
        <p:spPr bwMode="auto">
          <a:xfrm>
            <a:off x="6849733" y="4667607"/>
            <a:ext cx="140868" cy="177092"/>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92" name="Rectangle 118"/>
          <p:cNvSpPr>
            <a:spLocks noChangeArrowheads="1"/>
          </p:cNvSpPr>
          <p:nvPr/>
        </p:nvSpPr>
        <p:spPr bwMode="auto">
          <a:xfrm>
            <a:off x="6849733" y="4667607"/>
            <a:ext cx="140868" cy="17709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3" name="Rectangle 119"/>
          <p:cNvSpPr>
            <a:spLocks noChangeArrowheads="1"/>
          </p:cNvSpPr>
          <p:nvPr/>
        </p:nvSpPr>
        <p:spPr bwMode="auto">
          <a:xfrm>
            <a:off x="7016763" y="4667607"/>
            <a:ext cx="140868" cy="177092"/>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94" name="Rectangle 120"/>
          <p:cNvSpPr>
            <a:spLocks noChangeArrowheads="1"/>
          </p:cNvSpPr>
          <p:nvPr/>
        </p:nvSpPr>
        <p:spPr bwMode="auto">
          <a:xfrm>
            <a:off x="7016763" y="4667607"/>
            <a:ext cx="140868" cy="17709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5" name="Rectangle 121"/>
          <p:cNvSpPr>
            <a:spLocks noChangeArrowheads="1"/>
          </p:cNvSpPr>
          <p:nvPr/>
        </p:nvSpPr>
        <p:spPr bwMode="auto">
          <a:xfrm>
            <a:off x="7193855" y="4667607"/>
            <a:ext cx="130807" cy="177092"/>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96" name="Rectangle 122"/>
          <p:cNvSpPr>
            <a:spLocks noChangeArrowheads="1"/>
          </p:cNvSpPr>
          <p:nvPr/>
        </p:nvSpPr>
        <p:spPr bwMode="auto">
          <a:xfrm>
            <a:off x="7193855" y="4667607"/>
            <a:ext cx="130807" cy="17709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7" name="Rectangle 123"/>
          <p:cNvSpPr>
            <a:spLocks noChangeArrowheads="1"/>
          </p:cNvSpPr>
          <p:nvPr/>
        </p:nvSpPr>
        <p:spPr bwMode="auto">
          <a:xfrm>
            <a:off x="7358872" y="3999489"/>
            <a:ext cx="140868" cy="845210"/>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98" name="Rectangle 124"/>
          <p:cNvSpPr>
            <a:spLocks noChangeArrowheads="1"/>
          </p:cNvSpPr>
          <p:nvPr/>
        </p:nvSpPr>
        <p:spPr bwMode="auto">
          <a:xfrm>
            <a:off x="7358872" y="3999489"/>
            <a:ext cx="140868" cy="84521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9" name="Rectangle 125"/>
          <p:cNvSpPr>
            <a:spLocks noChangeArrowheads="1"/>
          </p:cNvSpPr>
          <p:nvPr/>
        </p:nvSpPr>
        <p:spPr bwMode="auto">
          <a:xfrm>
            <a:off x="7535964" y="3860633"/>
            <a:ext cx="130807" cy="984066"/>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200" name="Rectangle 126"/>
          <p:cNvSpPr>
            <a:spLocks noChangeArrowheads="1"/>
          </p:cNvSpPr>
          <p:nvPr/>
        </p:nvSpPr>
        <p:spPr bwMode="auto">
          <a:xfrm>
            <a:off x="7535964" y="3860633"/>
            <a:ext cx="130807" cy="98406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1" name="Rectangle 127"/>
          <p:cNvSpPr>
            <a:spLocks noChangeArrowheads="1"/>
          </p:cNvSpPr>
          <p:nvPr/>
        </p:nvSpPr>
        <p:spPr bwMode="auto">
          <a:xfrm>
            <a:off x="7702992" y="3753976"/>
            <a:ext cx="140868" cy="1090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02" name="Rectangle 128"/>
          <p:cNvSpPr>
            <a:spLocks noChangeArrowheads="1"/>
          </p:cNvSpPr>
          <p:nvPr/>
        </p:nvSpPr>
        <p:spPr bwMode="auto">
          <a:xfrm>
            <a:off x="7702992" y="3753976"/>
            <a:ext cx="140868" cy="1090723"/>
          </a:xfrm>
          <a:prstGeom prst="rect">
            <a:avLst/>
          </a:prstGeom>
          <a:solidFill>
            <a:srgbClr val="00B05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203" name="Rectangle 129"/>
          <p:cNvSpPr>
            <a:spLocks noChangeArrowheads="1"/>
          </p:cNvSpPr>
          <p:nvPr/>
        </p:nvSpPr>
        <p:spPr bwMode="auto">
          <a:xfrm>
            <a:off x="7870023" y="2725637"/>
            <a:ext cx="138856" cy="2119062"/>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204" name="Rectangle 130"/>
          <p:cNvSpPr>
            <a:spLocks noChangeArrowheads="1"/>
          </p:cNvSpPr>
          <p:nvPr/>
        </p:nvSpPr>
        <p:spPr bwMode="auto">
          <a:xfrm>
            <a:off x="7870023" y="2725637"/>
            <a:ext cx="138856" cy="211906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5" name="Rectangle 131"/>
          <p:cNvSpPr>
            <a:spLocks noChangeArrowheads="1"/>
          </p:cNvSpPr>
          <p:nvPr/>
        </p:nvSpPr>
        <p:spPr bwMode="auto">
          <a:xfrm>
            <a:off x="8045101" y="4043762"/>
            <a:ext cx="130807" cy="800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06" name="Rectangle 132"/>
          <p:cNvSpPr>
            <a:spLocks noChangeArrowheads="1"/>
          </p:cNvSpPr>
          <p:nvPr/>
        </p:nvSpPr>
        <p:spPr bwMode="auto">
          <a:xfrm>
            <a:off x="8045101" y="4043762"/>
            <a:ext cx="130807" cy="800937"/>
          </a:xfrm>
          <a:prstGeom prst="rect">
            <a:avLst/>
          </a:prstGeom>
          <a:solidFill>
            <a:srgbClr val="00B05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207" name="Line 133"/>
          <p:cNvSpPr>
            <a:spLocks noChangeShapeType="1"/>
          </p:cNvSpPr>
          <p:nvPr/>
        </p:nvSpPr>
        <p:spPr bwMode="auto">
          <a:xfrm>
            <a:off x="5726812" y="4844699"/>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8" name="Rectangle 134"/>
          <p:cNvSpPr>
            <a:spLocks noChangeArrowheads="1"/>
          </p:cNvSpPr>
          <p:nvPr/>
        </p:nvSpPr>
        <p:spPr bwMode="auto">
          <a:xfrm rot="16200000">
            <a:off x="4433391" y="3383931"/>
            <a:ext cx="16526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Narrow" panose="020B0606020202030204" pitchFamily="34" charset="0"/>
              </a:rPr>
              <a:t>Model Expected Probability</a:t>
            </a:r>
            <a:endParaRPr kumimoji="0" lang="en-US" altLang="en-US" sz="1200" b="1" i="0" u="none" strike="noStrike" cap="none" normalizeH="0" baseline="0" smtClean="0">
              <a:ln>
                <a:noFill/>
              </a:ln>
              <a:solidFill>
                <a:schemeClr val="tx1"/>
              </a:solidFill>
              <a:effectLst/>
            </a:endParaRPr>
          </a:p>
        </p:txBody>
      </p:sp>
      <p:sp>
        <p:nvSpPr>
          <p:cNvPr id="209" name="Rectangle 135"/>
          <p:cNvSpPr>
            <a:spLocks noChangeArrowheads="1"/>
          </p:cNvSpPr>
          <p:nvPr/>
        </p:nvSpPr>
        <p:spPr bwMode="auto">
          <a:xfrm>
            <a:off x="6771250" y="5140948"/>
            <a:ext cx="4360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Narrow" panose="020B0606020202030204" pitchFamily="34" charset="0"/>
              </a:rPr>
              <a:t>Models</a:t>
            </a:r>
            <a:endParaRPr kumimoji="0" lang="en-US" altLang="en-US" sz="1200" b="1" i="0" u="none" strike="noStrike" cap="none" normalizeH="0" baseline="0" dirty="0" smtClean="0">
              <a:ln>
                <a:noFill/>
              </a:ln>
              <a:solidFill>
                <a:schemeClr val="tx1"/>
              </a:solidFill>
              <a:effectLst/>
            </a:endParaRPr>
          </a:p>
        </p:txBody>
      </p:sp>
      <p:sp>
        <p:nvSpPr>
          <p:cNvPr id="210" name="Rectangle 136"/>
          <p:cNvSpPr>
            <a:spLocks noChangeArrowheads="1"/>
          </p:cNvSpPr>
          <p:nvPr/>
        </p:nvSpPr>
        <p:spPr bwMode="auto">
          <a:xfrm>
            <a:off x="6042760" y="2013246"/>
            <a:ext cx="18851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Narrow" panose="020B0606020202030204" pitchFamily="34" charset="0"/>
              </a:rPr>
              <a:t>Bayesian Model Selection: RFX</a:t>
            </a:r>
            <a:endParaRPr kumimoji="0" lang="en-US" altLang="en-US" sz="1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88581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92696"/>
            <a:ext cx="3024336" cy="369332"/>
          </a:xfrm>
          <a:prstGeom prst="rect">
            <a:avLst/>
          </a:prstGeom>
          <a:noFill/>
        </p:spPr>
        <p:txBody>
          <a:bodyPr wrap="square" rtlCol="0">
            <a:spAutoFit/>
          </a:bodyPr>
          <a:lstStyle/>
          <a:p>
            <a:r>
              <a:rPr lang="en-GB" b="1" dirty="0" smtClean="0"/>
              <a:t>Family Inference</a:t>
            </a:r>
            <a:endParaRPr lang="en-GB" b="1" dirty="0"/>
          </a:p>
        </p:txBody>
      </p:sp>
      <p:grpSp>
        <p:nvGrpSpPr>
          <p:cNvPr id="6" name="Group 4"/>
          <p:cNvGrpSpPr>
            <a:grpSpLocks noChangeAspect="1"/>
          </p:cNvGrpSpPr>
          <p:nvPr/>
        </p:nvGrpSpPr>
        <p:grpSpPr bwMode="auto">
          <a:xfrm>
            <a:off x="4499992" y="1059835"/>
            <a:ext cx="5104800" cy="5672311"/>
            <a:chOff x="2562" y="422"/>
            <a:chExt cx="3652" cy="4058"/>
          </a:xfrm>
        </p:grpSpPr>
        <p:sp>
          <p:nvSpPr>
            <p:cNvPr id="7" name="AutoShape 3"/>
            <p:cNvSpPr>
              <a:spLocks noChangeAspect="1" noChangeArrowheads="1" noTextEdit="1"/>
            </p:cNvSpPr>
            <p:nvPr/>
          </p:nvSpPr>
          <p:spPr bwMode="auto">
            <a:xfrm>
              <a:off x="2562" y="422"/>
              <a:ext cx="3652" cy="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5"/>
            <p:cNvSpPr>
              <a:spLocks noChangeArrowheads="1"/>
            </p:cNvSpPr>
            <p:nvPr/>
          </p:nvSpPr>
          <p:spPr bwMode="auto">
            <a:xfrm>
              <a:off x="3757" y="722"/>
              <a:ext cx="1386" cy="1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6"/>
            <p:cNvSpPr>
              <a:spLocks noChangeArrowheads="1"/>
            </p:cNvSpPr>
            <p:nvPr/>
          </p:nvSpPr>
          <p:spPr bwMode="auto">
            <a:xfrm>
              <a:off x="3757" y="722"/>
              <a:ext cx="1386" cy="1391"/>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7"/>
            <p:cNvSpPr>
              <a:spLocks noChangeShapeType="1"/>
            </p:cNvSpPr>
            <p:nvPr/>
          </p:nvSpPr>
          <p:spPr bwMode="auto">
            <a:xfrm flipV="1">
              <a:off x="4105" y="722"/>
              <a:ext cx="0" cy="139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8"/>
            <p:cNvSpPr>
              <a:spLocks noChangeShapeType="1"/>
            </p:cNvSpPr>
            <p:nvPr/>
          </p:nvSpPr>
          <p:spPr bwMode="auto">
            <a:xfrm flipV="1">
              <a:off x="4795" y="722"/>
              <a:ext cx="0" cy="1391"/>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9"/>
            <p:cNvSpPr>
              <a:spLocks noChangeShapeType="1"/>
            </p:cNvSpPr>
            <p:nvPr/>
          </p:nvSpPr>
          <p:spPr bwMode="auto">
            <a:xfrm>
              <a:off x="3757" y="2113"/>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0"/>
            <p:cNvSpPr>
              <a:spLocks noChangeShapeType="1"/>
            </p:cNvSpPr>
            <p:nvPr/>
          </p:nvSpPr>
          <p:spPr bwMode="auto">
            <a:xfrm>
              <a:off x="3757" y="1937"/>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1"/>
            <p:cNvSpPr>
              <a:spLocks noChangeShapeType="1"/>
            </p:cNvSpPr>
            <p:nvPr/>
          </p:nvSpPr>
          <p:spPr bwMode="auto">
            <a:xfrm>
              <a:off x="3757" y="1765"/>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2"/>
            <p:cNvSpPr>
              <a:spLocks noChangeShapeType="1"/>
            </p:cNvSpPr>
            <p:nvPr/>
          </p:nvSpPr>
          <p:spPr bwMode="auto">
            <a:xfrm>
              <a:off x="3757" y="1589"/>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3"/>
            <p:cNvSpPr>
              <a:spLocks noChangeShapeType="1"/>
            </p:cNvSpPr>
            <p:nvPr/>
          </p:nvSpPr>
          <p:spPr bwMode="auto">
            <a:xfrm>
              <a:off x="3757" y="1417"/>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4"/>
            <p:cNvSpPr>
              <a:spLocks noChangeShapeType="1"/>
            </p:cNvSpPr>
            <p:nvPr/>
          </p:nvSpPr>
          <p:spPr bwMode="auto">
            <a:xfrm>
              <a:off x="3757" y="1246"/>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5"/>
            <p:cNvSpPr>
              <a:spLocks noChangeShapeType="1"/>
            </p:cNvSpPr>
            <p:nvPr/>
          </p:nvSpPr>
          <p:spPr bwMode="auto">
            <a:xfrm>
              <a:off x="3757" y="1070"/>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6"/>
            <p:cNvSpPr>
              <a:spLocks noChangeShapeType="1"/>
            </p:cNvSpPr>
            <p:nvPr/>
          </p:nvSpPr>
          <p:spPr bwMode="auto">
            <a:xfrm>
              <a:off x="3757" y="898"/>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7"/>
            <p:cNvSpPr>
              <a:spLocks noChangeShapeType="1"/>
            </p:cNvSpPr>
            <p:nvPr/>
          </p:nvSpPr>
          <p:spPr bwMode="auto">
            <a:xfrm>
              <a:off x="3757" y="722"/>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8"/>
            <p:cNvSpPr>
              <a:spLocks noChangeShapeType="1"/>
            </p:cNvSpPr>
            <p:nvPr/>
          </p:nvSpPr>
          <p:spPr bwMode="auto">
            <a:xfrm>
              <a:off x="3757" y="722"/>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9"/>
            <p:cNvSpPr>
              <a:spLocks noChangeShapeType="1"/>
            </p:cNvSpPr>
            <p:nvPr/>
          </p:nvSpPr>
          <p:spPr bwMode="auto">
            <a:xfrm>
              <a:off x="3757" y="2113"/>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0"/>
            <p:cNvSpPr>
              <a:spLocks noChangeShapeType="1"/>
            </p:cNvSpPr>
            <p:nvPr/>
          </p:nvSpPr>
          <p:spPr bwMode="auto">
            <a:xfrm flipV="1">
              <a:off x="5143" y="722"/>
              <a:ext cx="0" cy="13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1"/>
            <p:cNvSpPr>
              <a:spLocks noChangeShapeType="1"/>
            </p:cNvSpPr>
            <p:nvPr/>
          </p:nvSpPr>
          <p:spPr bwMode="auto">
            <a:xfrm flipV="1">
              <a:off x="3757" y="722"/>
              <a:ext cx="0" cy="13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2"/>
            <p:cNvSpPr>
              <a:spLocks noChangeShapeType="1"/>
            </p:cNvSpPr>
            <p:nvPr/>
          </p:nvSpPr>
          <p:spPr bwMode="auto">
            <a:xfrm>
              <a:off x="3757" y="2113"/>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3"/>
            <p:cNvSpPr>
              <a:spLocks noChangeShapeType="1"/>
            </p:cNvSpPr>
            <p:nvPr/>
          </p:nvSpPr>
          <p:spPr bwMode="auto">
            <a:xfrm flipV="1">
              <a:off x="3757" y="722"/>
              <a:ext cx="0" cy="13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4"/>
            <p:cNvSpPr>
              <a:spLocks noChangeShapeType="1"/>
            </p:cNvSpPr>
            <p:nvPr/>
          </p:nvSpPr>
          <p:spPr bwMode="auto">
            <a:xfrm flipV="1">
              <a:off x="4105" y="2099"/>
              <a:ext cx="0" cy="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5"/>
            <p:cNvSpPr>
              <a:spLocks noChangeShapeType="1"/>
            </p:cNvSpPr>
            <p:nvPr/>
          </p:nvSpPr>
          <p:spPr bwMode="auto">
            <a:xfrm>
              <a:off x="4105" y="722"/>
              <a:ext cx="0" cy="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Rectangle 26"/>
            <p:cNvSpPr>
              <a:spLocks noChangeArrowheads="1"/>
            </p:cNvSpPr>
            <p:nvPr/>
          </p:nvSpPr>
          <p:spPr bwMode="auto">
            <a:xfrm>
              <a:off x="3995" y="2127"/>
              <a:ext cx="25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Bottom-up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Line 27"/>
            <p:cNvSpPr>
              <a:spLocks noChangeShapeType="1"/>
            </p:cNvSpPr>
            <p:nvPr/>
          </p:nvSpPr>
          <p:spPr bwMode="auto">
            <a:xfrm flipV="1">
              <a:off x="4795" y="2099"/>
              <a:ext cx="0" cy="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8"/>
            <p:cNvSpPr>
              <a:spLocks noChangeShapeType="1"/>
            </p:cNvSpPr>
            <p:nvPr/>
          </p:nvSpPr>
          <p:spPr bwMode="auto">
            <a:xfrm>
              <a:off x="4795" y="722"/>
              <a:ext cx="0" cy="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Rectangle 29"/>
            <p:cNvSpPr>
              <a:spLocks noChangeArrowheads="1"/>
            </p:cNvSpPr>
            <p:nvPr/>
          </p:nvSpPr>
          <p:spPr bwMode="auto">
            <a:xfrm>
              <a:off x="4681" y="2127"/>
              <a:ext cx="2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Top-down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Line 30"/>
            <p:cNvSpPr>
              <a:spLocks noChangeShapeType="1"/>
            </p:cNvSpPr>
            <p:nvPr/>
          </p:nvSpPr>
          <p:spPr bwMode="auto">
            <a:xfrm>
              <a:off x="3757" y="2113"/>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31"/>
            <p:cNvSpPr>
              <a:spLocks noChangeShapeType="1"/>
            </p:cNvSpPr>
            <p:nvPr/>
          </p:nvSpPr>
          <p:spPr bwMode="auto">
            <a:xfrm flipH="1">
              <a:off x="5128" y="2113"/>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Rectangle 32"/>
            <p:cNvSpPr>
              <a:spLocks noChangeArrowheads="1"/>
            </p:cNvSpPr>
            <p:nvPr/>
          </p:nvSpPr>
          <p:spPr bwMode="auto">
            <a:xfrm>
              <a:off x="3709" y="2075"/>
              <a:ext cx="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Line 33"/>
            <p:cNvSpPr>
              <a:spLocks noChangeShapeType="1"/>
            </p:cNvSpPr>
            <p:nvPr/>
          </p:nvSpPr>
          <p:spPr bwMode="auto">
            <a:xfrm>
              <a:off x="3757" y="1937"/>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34"/>
            <p:cNvSpPr>
              <a:spLocks noChangeShapeType="1"/>
            </p:cNvSpPr>
            <p:nvPr/>
          </p:nvSpPr>
          <p:spPr bwMode="auto">
            <a:xfrm flipH="1">
              <a:off x="5128" y="1937"/>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Rectangle 35"/>
            <p:cNvSpPr>
              <a:spLocks noChangeArrowheads="1"/>
            </p:cNvSpPr>
            <p:nvPr/>
          </p:nvSpPr>
          <p:spPr bwMode="auto">
            <a:xfrm>
              <a:off x="3667" y="1899"/>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Line 36"/>
            <p:cNvSpPr>
              <a:spLocks noChangeShapeType="1"/>
            </p:cNvSpPr>
            <p:nvPr/>
          </p:nvSpPr>
          <p:spPr bwMode="auto">
            <a:xfrm>
              <a:off x="3757" y="1765"/>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37"/>
            <p:cNvSpPr>
              <a:spLocks noChangeShapeType="1"/>
            </p:cNvSpPr>
            <p:nvPr/>
          </p:nvSpPr>
          <p:spPr bwMode="auto">
            <a:xfrm flipH="1">
              <a:off x="5128" y="1765"/>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Rectangle 38"/>
            <p:cNvSpPr>
              <a:spLocks noChangeArrowheads="1"/>
            </p:cNvSpPr>
            <p:nvPr/>
          </p:nvSpPr>
          <p:spPr bwMode="auto">
            <a:xfrm>
              <a:off x="3667" y="1727"/>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Line 39"/>
            <p:cNvSpPr>
              <a:spLocks noChangeShapeType="1"/>
            </p:cNvSpPr>
            <p:nvPr/>
          </p:nvSpPr>
          <p:spPr bwMode="auto">
            <a:xfrm>
              <a:off x="3757" y="1589"/>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40"/>
            <p:cNvSpPr>
              <a:spLocks noChangeShapeType="1"/>
            </p:cNvSpPr>
            <p:nvPr/>
          </p:nvSpPr>
          <p:spPr bwMode="auto">
            <a:xfrm flipH="1">
              <a:off x="5128" y="1589"/>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Rectangle 41"/>
            <p:cNvSpPr>
              <a:spLocks noChangeArrowheads="1"/>
            </p:cNvSpPr>
            <p:nvPr/>
          </p:nvSpPr>
          <p:spPr bwMode="auto">
            <a:xfrm>
              <a:off x="3667" y="1551"/>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Line 42"/>
            <p:cNvSpPr>
              <a:spLocks noChangeShapeType="1"/>
            </p:cNvSpPr>
            <p:nvPr/>
          </p:nvSpPr>
          <p:spPr bwMode="auto">
            <a:xfrm>
              <a:off x="3757" y="1417"/>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3"/>
            <p:cNvSpPr>
              <a:spLocks noChangeShapeType="1"/>
            </p:cNvSpPr>
            <p:nvPr/>
          </p:nvSpPr>
          <p:spPr bwMode="auto">
            <a:xfrm flipH="1">
              <a:off x="5128" y="1417"/>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Rectangle 44"/>
            <p:cNvSpPr>
              <a:spLocks noChangeArrowheads="1"/>
            </p:cNvSpPr>
            <p:nvPr/>
          </p:nvSpPr>
          <p:spPr bwMode="auto">
            <a:xfrm>
              <a:off x="3667" y="1379"/>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Line 45"/>
            <p:cNvSpPr>
              <a:spLocks noChangeShapeType="1"/>
            </p:cNvSpPr>
            <p:nvPr/>
          </p:nvSpPr>
          <p:spPr bwMode="auto">
            <a:xfrm>
              <a:off x="3757" y="1246"/>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46"/>
            <p:cNvSpPr>
              <a:spLocks noChangeShapeType="1"/>
            </p:cNvSpPr>
            <p:nvPr/>
          </p:nvSpPr>
          <p:spPr bwMode="auto">
            <a:xfrm flipH="1">
              <a:off x="5128" y="1246"/>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Rectangle 47"/>
            <p:cNvSpPr>
              <a:spLocks noChangeArrowheads="1"/>
            </p:cNvSpPr>
            <p:nvPr/>
          </p:nvSpPr>
          <p:spPr bwMode="auto">
            <a:xfrm>
              <a:off x="3667" y="1208"/>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Line 48"/>
            <p:cNvSpPr>
              <a:spLocks noChangeShapeType="1"/>
            </p:cNvSpPr>
            <p:nvPr/>
          </p:nvSpPr>
          <p:spPr bwMode="auto">
            <a:xfrm>
              <a:off x="3757" y="1070"/>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49"/>
            <p:cNvSpPr>
              <a:spLocks noChangeShapeType="1"/>
            </p:cNvSpPr>
            <p:nvPr/>
          </p:nvSpPr>
          <p:spPr bwMode="auto">
            <a:xfrm flipH="1">
              <a:off x="5128" y="1070"/>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Rectangle 50"/>
            <p:cNvSpPr>
              <a:spLocks noChangeArrowheads="1"/>
            </p:cNvSpPr>
            <p:nvPr/>
          </p:nvSpPr>
          <p:spPr bwMode="auto">
            <a:xfrm>
              <a:off x="3667" y="1032"/>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Line 51"/>
            <p:cNvSpPr>
              <a:spLocks noChangeShapeType="1"/>
            </p:cNvSpPr>
            <p:nvPr/>
          </p:nvSpPr>
          <p:spPr bwMode="auto">
            <a:xfrm>
              <a:off x="3757" y="898"/>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52"/>
            <p:cNvSpPr>
              <a:spLocks noChangeShapeType="1"/>
            </p:cNvSpPr>
            <p:nvPr/>
          </p:nvSpPr>
          <p:spPr bwMode="auto">
            <a:xfrm flipH="1">
              <a:off x="5128" y="898"/>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Rectangle 53"/>
            <p:cNvSpPr>
              <a:spLocks noChangeArrowheads="1"/>
            </p:cNvSpPr>
            <p:nvPr/>
          </p:nvSpPr>
          <p:spPr bwMode="auto">
            <a:xfrm>
              <a:off x="3667" y="860"/>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Line 54"/>
            <p:cNvSpPr>
              <a:spLocks noChangeShapeType="1"/>
            </p:cNvSpPr>
            <p:nvPr/>
          </p:nvSpPr>
          <p:spPr bwMode="auto">
            <a:xfrm>
              <a:off x="3757" y="722"/>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55"/>
            <p:cNvSpPr>
              <a:spLocks noChangeShapeType="1"/>
            </p:cNvSpPr>
            <p:nvPr/>
          </p:nvSpPr>
          <p:spPr bwMode="auto">
            <a:xfrm flipH="1">
              <a:off x="5128" y="722"/>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Rectangle 56"/>
            <p:cNvSpPr>
              <a:spLocks noChangeArrowheads="1"/>
            </p:cNvSpPr>
            <p:nvPr/>
          </p:nvSpPr>
          <p:spPr bwMode="auto">
            <a:xfrm>
              <a:off x="3667" y="684"/>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Line 57"/>
            <p:cNvSpPr>
              <a:spLocks noChangeShapeType="1"/>
            </p:cNvSpPr>
            <p:nvPr/>
          </p:nvSpPr>
          <p:spPr bwMode="auto">
            <a:xfrm>
              <a:off x="3757" y="722"/>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58"/>
            <p:cNvSpPr>
              <a:spLocks noChangeShapeType="1"/>
            </p:cNvSpPr>
            <p:nvPr/>
          </p:nvSpPr>
          <p:spPr bwMode="auto">
            <a:xfrm>
              <a:off x="3757" y="2113"/>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59"/>
            <p:cNvSpPr>
              <a:spLocks noChangeShapeType="1"/>
            </p:cNvSpPr>
            <p:nvPr/>
          </p:nvSpPr>
          <p:spPr bwMode="auto">
            <a:xfrm flipV="1">
              <a:off x="5143" y="722"/>
              <a:ext cx="0" cy="13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60"/>
            <p:cNvSpPr>
              <a:spLocks noChangeShapeType="1"/>
            </p:cNvSpPr>
            <p:nvPr/>
          </p:nvSpPr>
          <p:spPr bwMode="auto">
            <a:xfrm flipV="1">
              <a:off x="3757" y="722"/>
              <a:ext cx="0" cy="13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Rectangle 61"/>
            <p:cNvSpPr>
              <a:spLocks noChangeArrowheads="1"/>
            </p:cNvSpPr>
            <p:nvPr/>
          </p:nvSpPr>
          <p:spPr bwMode="auto">
            <a:xfrm>
              <a:off x="3828" y="1756"/>
              <a:ext cx="553" cy="3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Rectangle 62"/>
            <p:cNvSpPr>
              <a:spLocks noChangeArrowheads="1"/>
            </p:cNvSpPr>
            <p:nvPr/>
          </p:nvSpPr>
          <p:spPr bwMode="auto">
            <a:xfrm>
              <a:off x="3828" y="1756"/>
              <a:ext cx="553" cy="35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Rectangle 63"/>
            <p:cNvSpPr>
              <a:spLocks noChangeArrowheads="1"/>
            </p:cNvSpPr>
            <p:nvPr/>
          </p:nvSpPr>
          <p:spPr bwMode="auto">
            <a:xfrm>
              <a:off x="4519" y="732"/>
              <a:ext cx="552" cy="13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64"/>
            <p:cNvSpPr>
              <a:spLocks noChangeArrowheads="1"/>
            </p:cNvSpPr>
            <p:nvPr/>
          </p:nvSpPr>
          <p:spPr bwMode="auto">
            <a:xfrm>
              <a:off x="4519" y="732"/>
              <a:ext cx="552" cy="1381"/>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65"/>
            <p:cNvSpPr>
              <a:spLocks noChangeShapeType="1"/>
            </p:cNvSpPr>
            <p:nvPr/>
          </p:nvSpPr>
          <p:spPr bwMode="auto">
            <a:xfrm>
              <a:off x="3757" y="2113"/>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Rectangle 66"/>
            <p:cNvSpPr>
              <a:spLocks noChangeArrowheads="1"/>
            </p:cNvSpPr>
            <p:nvPr/>
          </p:nvSpPr>
          <p:spPr bwMode="auto">
            <a:xfrm rot="16200000">
              <a:off x="3096" y="1307"/>
              <a:ext cx="99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Family Expected Probability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0" name="Rectangle 67"/>
            <p:cNvSpPr>
              <a:spLocks noChangeArrowheads="1"/>
            </p:cNvSpPr>
            <p:nvPr/>
          </p:nvSpPr>
          <p:spPr bwMode="auto">
            <a:xfrm>
              <a:off x="4309" y="2203"/>
              <a:ext cx="32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Families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Rectangle 68"/>
            <p:cNvSpPr>
              <a:spLocks noChangeArrowheads="1"/>
            </p:cNvSpPr>
            <p:nvPr/>
          </p:nvSpPr>
          <p:spPr bwMode="auto">
            <a:xfrm>
              <a:off x="3928" y="579"/>
              <a:ext cx="112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Bayesian Model Selection: RFX</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69"/>
            <p:cNvSpPr>
              <a:spLocks noChangeArrowheads="1"/>
            </p:cNvSpPr>
            <p:nvPr/>
          </p:nvSpPr>
          <p:spPr bwMode="auto">
            <a:xfrm>
              <a:off x="3757" y="2646"/>
              <a:ext cx="1386" cy="13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Rectangle 70"/>
            <p:cNvSpPr>
              <a:spLocks noChangeArrowheads="1"/>
            </p:cNvSpPr>
            <p:nvPr/>
          </p:nvSpPr>
          <p:spPr bwMode="auto">
            <a:xfrm>
              <a:off x="3757" y="2646"/>
              <a:ext cx="1386" cy="1386"/>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71"/>
            <p:cNvSpPr>
              <a:spLocks noChangeShapeType="1"/>
            </p:cNvSpPr>
            <p:nvPr/>
          </p:nvSpPr>
          <p:spPr bwMode="auto">
            <a:xfrm flipV="1">
              <a:off x="4105" y="2646"/>
              <a:ext cx="0" cy="1386"/>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72"/>
            <p:cNvSpPr>
              <a:spLocks noChangeShapeType="1"/>
            </p:cNvSpPr>
            <p:nvPr/>
          </p:nvSpPr>
          <p:spPr bwMode="auto">
            <a:xfrm flipV="1">
              <a:off x="4795" y="2646"/>
              <a:ext cx="0" cy="1386"/>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73"/>
            <p:cNvSpPr>
              <a:spLocks noChangeShapeType="1"/>
            </p:cNvSpPr>
            <p:nvPr/>
          </p:nvSpPr>
          <p:spPr bwMode="auto">
            <a:xfrm>
              <a:off x="3757" y="4032"/>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74"/>
            <p:cNvSpPr>
              <a:spLocks noChangeShapeType="1"/>
            </p:cNvSpPr>
            <p:nvPr/>
          </p:nvSpPr>
          <p:spPr bwMode="auto">
            <a:xfrm>
              <a:off x="3757" y="3894"/>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75"/>
            <p:cNvSpPr>
              <a:spLocks noChangeShapeType="1"/>
            </p:cNvSpPr>
            <p:nvPr/>
          </p:nvSpPr>
          <p:spPr bwMode="auto">
            <a:xfrm>
              <a:off x="3757" y="3756"/>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76"/>
            <p:cNvSpPr>
              <a:spLocks noChangeShapeType="1"/>
            </p:cNvSpPr>
            <p:nvPr/>
          </p:nvSpPr>
          <p:spPr bwMode="auto">
            <a:xfrm>
              <a:off x="3757" y="3618"/>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77"/>
            <p:cNvSpPr>
              <a:spLocks noChangeShapeType="1"/>
            </p:cNvSpPr>
            <p:nvPr/>
          </p:nvSpPr>
          <p:spPr bwMode="auto">
            <a:xfrm>
              <a:off x="3757" y="3480"/>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78"/>
            <p:cNvSpPr>
              <a:spLocks noChangeShapeType="1"/>
            </p:cNvSpPr>
            <p:nvPr/>
          </p:nvSpPr>
          <p:spPr bwMode="auto">
            <a:xfrm>
              <a:off x="3757" y="3342"/>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79"/>
            <p:cNvSpPr>
              <a:spLocks noChangeShapeType="1"/>
            </p:cNvSpPr>
            <p:nvPr/>
          </p:nvSpPr>
          <p:spPr bwMode="auto">
            <a:xfrm>
              <a:off x="3757" y="3204"/>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80"/>
            <p:cNvSpPr>
              <a:spLocks noChangeShapeType="1"/>
            </p:cNvSpPr>
            <p:nvPr/>
          </p:nvSpPr>
          <p:spPr bwMode="auto">
            <a:xfrm>
              <a:off x="3757" y="3065"/>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81"/>
            <p:cNvSpPr>
              <a:spLocks noChangeShapeType="1"/>
            </p:cNvSpPr>
            <p:nvPr/>
          </p:nvSpPr>
          <p:spPr bwMode="auto">
            <a:xfrm>
              <a:off x="3757" y="2927"/>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82"/>
            <p:cNvSpPr>
              <a:spLocks noChangeShapeType="1"/>
            </p:cNvSpPr>
            <p:nvPr/>
          </p:nvSpPr>
          <p:spPr bwMode="auto">
            <a:xfrm>
              <a:off x="3757" y="2784"/>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83"/>
            <p:cNvSpPr>
              <a:spLocks noChangeShapeType="1"/>
            </p:cNvSpPr>
            <p:nvPr/>
          </p:nvSpPr>
          <p:spPr bwMode="auto">
            <a:xfrm>
              <a:off x="3757" y="2646"/>
              <a:ext cx="1386"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84"/>
            <p:cNvSpPr>
              <a:spLocks noChangeShapeType="1"/>
            </p:cNvSpPr>
            <p:nvPr/>
          </p:nvSpPr>
          <p:spPr bwMode="auto">
            <a:xfrm>
              <a:off x="3757" y="2646"/>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85"/>
            <p:cNvSpPr>
              <a:spLocks noChangeShapeType="1"/>
            </p:cNvSpPr>
            <p:nvPr/>
          </p:nvSpPr>
          <p:spPr bwMode="auto">
            <a:xfrm>
              <a:off x="3757" y="4032"/>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86"/>
            <p:cNvSpPr>
              <a:spLocks noChangeShapeType="1"/>
            </p:cNvSpPr>
            <p:nvPr/>
          </p:nvSpPr>
          <p:spPr bwMode="auto">
            <a:xfrm flipV="1">
              <a:off x="5143" y="2646"/>
              <a:ext cx="0" cy="13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87"/>
            <p:cNvSpPr>
              <a:spLocks noChangeShapeType="1"/>
            </p:cNvSpPr>
            <p:nvPr/>
          </p:nvSpPr>
          <p:spPr bwMode="auto">
            <a:xfrm flipV="1">
              <a:off x="3757" y="2646"/>
              <a:ext cx="0" cy="13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88"/>
            <p:cNvSpPr>
              <a:spLocks noChangeShapeType="1"/>
            </p:cNvSpPr>
            <p:nvPr/>
          </p:nvSpPr>
          <p:spPr bwMode="auto">
            <a:xfrm>
              <a:off x="3757" y="4032"/>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89"/>
            <p:cNvSpPr>
              <a:spLocks noChangeShapeType="1"/>
            </p:cNvSpPr>
            <p:nvPr/>
          </p:nvSpPr>
          <p:spPr bwMode="auto">
            <a:xfrm flipV="1">
              <a:off x="3757" y="2646"/>
              <a:ext cx="0" cy="13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90"/>
            <p:cNvSpPr>
              <a:spLocks noChangeShapeType="1"/>
            </p:cNvSpPr>
            <p:nvPr/>
          </p:nvSpPr>
          <p:spPr bwMode="auto">
            <a:xfrm flipV="1">
              <a:off x="4105" y="4018"/>
              <a:ext cx="0" cy="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91"/>
            <p:cNvSpPr>
              <a:spLocks noChangeShapeType="1"/>
            </p:cNvSpPr>
            <p:nvPr/>
          </p:nvSpPr>
          <p:spPr bwMode="auto">
            <a:xfrm>
              <a:off x="4105" y="2646"/>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Rectangle 92"/>
            <p:cNvSpPr>
              <a:spLocks noChangeArrowheads="1"/>
            </p:cNvSpPr>
            <p:nvPr/>
          </p:nvSpPr>
          <p:spPr bwMode="auto">
            <a:xfrm>
              <a:off x="3995" y="4047"/>
              <a:ext cx="25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Bottom-up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Line 93"/>
            <p:cNvSpPr>
              <a:spLocks noChangeShapeType="1"/>
            </p:cNvSpPr>
            <p:nvPr/>
          </p:nvSpPr>
          <p:spPr bwMode="auto">
            <a:xfrm flipV="1">
              <a:off x="4795" y="4018"/>
              <a:ext cx="0" cy="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94"/>
            <p:cNvSpPr>
              <a:spLocks noChangeShapeType="1"/>
            </p:cNvSpPr>
            <p:nvPr/>
          </p:nvSpPr>
          <p:spPr bwMode="auto">
            <a:xfrm>
              <a:off x="4795" y="2646"/>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Rectangle 95"/>
            <p:cNvSpPr>
              <a:spLocks noChangeArrowheads="1"/>
            </p:cNvSpPr>
            <p:nvPr/>
          </p:nvSpPr>
          <p:spPr bwMode="auto">
            <a:xfrm>
              <a:off x="4681" y="4047"/>
              <a:ext cx="2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Top-down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Line 96"/>
            <p:cNvSpPr>
              <a:spLocks noChangeShapeType="1"/>
            </p:cNvSpPr>
            <p:nvPr/>
          </p:nvSpPr>
          <p:spPr bwMode="auto">
            <a:xfrm>
              <a:off x="3757" y="4032"/>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97"/>
            <p:cNvSpPr>
              <a:spLocks noChangeShapeType="1"/>
            </p:cNvSpPr>
            <p:nvPr/>
          </p:nvSpPr>
          <p:spPr bwMode="auto">
            <a:xfrm flipH="1">
              <a:off x="5128" y="4032"/>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Rectangle 98"/>
            <p:cNvSpPr>
              <a:spLocks noChangeArrowheads="1"/>
            </p:cNvSpPr>
            <p:nvPr/>
          </p:nvSpPr>
          <p:spPr bwMode="auto">
            <a:xfrm>
              <a:off x="3714" y="3994"/>
              <a:ext cx="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Line 99"/>
            <p:cNvSpPr>
              <a:spLocks noChangeShapeType="1"/>
            </p:cNvSpPr>
            <p:nvPr/>
          </p:nvSpPr>
          <p:spPr bwMode="auto">
            <a:xfrm>
              <a:off x="3757" y="3894"/>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100"/>
            <p:cNvSpPr>
              <a:spLocks noChangeShapeType="1"/>
            </p:cNvSpPr>
            <p:nvPr/>
          </p:nvSpPr>
          <p:spPr bwMode="auto">
            <a:xfrm flipH="1">
              <a:off x="5128" y="3894"/>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Rectangle 101"/>
            <p:cNvSpPr>
              <a:spLocks noChangeArrowheads="1"/>
            </p:cNvSpPr>
            <p:nvPr/>
          </p:nvSpPr>
          <p:spPr bwMode="auto">
            <a:xfrm>
              <a:off x="3671" y="3856"/>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Line 102"/>
            <p:cNvSpPr>
              <a:spLocks noChangeShapeType="1"/>
            </p:cNvSpPr>
            <p:nvPr/>
          </p:nvSpPr>
          <p:spPr bwMode="auto">
            <a:xfrm>
              <a:off x="3757" y="3756"/>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103"/>
            <p:cNvSpPr>
              <a:spLocks noChangeShapeType="1"/>
            </p:cNvSpPr>
            <p:nvPr/>
          </p:nvSpPr>
          <p:spPr bwMode="auto">
            <a:xfrm flipH="1">
              <a:off x="5128" y="3756"/>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Rectangle 104"/>
            <p:cNvSpPr>
              <a:spLocks noChangeArrowheads="1"/>
            </p:cNvSpPr>
            <p:nvPr/>
          </p:nvSpPr>
          <p:spPr bwMode="auto">
            <a:xfrm>
              <a:off x="3671" y="3718"/>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8" name="Line 105"/>
            <p:cNvSpPr>
              <a:spLocks noChangeShapeType="1"/>
            </p:cNvSpPr>
            <p:nvPr/>
          </p:nvSpPr>
          <p:spPr bwMode="auto">
            <a:xfrm>
              <a:off x="3757" y="3618"/>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106"/>
            <p:cNvSpPr>
              <a:spLocks noChangeShapeType="1"/>
            </p:cNvSpPr>
            <p:nvPr/>
          </p:nvSpPr>
          <p:spPr bwMode="auto">
            <a:xfrm flipH="1">
              <a:off x="5128" y="3618"/>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Rectangle 107"/>
            <p:cNvSpPr>
              <a:spLocks noChangeArrowheads="1"/>
            </p:cNvSpPr>
            <p:nvPr/>
          </p:nvSpPr>
          <p:spPr bwMode="auto">
            <a:xfrm>
              <a:off x="3671" y="3580"/>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1" name="Line 108"/>
            <p:cNvSpPr>
              <a:spLocks noChangeShapeType="1"/>
            </p:cNvSpPr>
            <p:nvPr/>
          </p:nvSpPr>
          <p:spPr bwMode="auto">
            <a:xfrm>
              <a:off x="3757" y="3480"/>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109"/>
            <p:cNvSpPr>
              <a:spLocks noChangeShapeType="1"/>
            </p:cNvSpPr>
            <p:nvPr/>
          </p:nvSpPr>
          <p:spPr bwMode="auto">
            <a:xfrm flipH="1">
              <a:off x="5128" y="3480"/>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Rectangle 110"/>
            <p:cNvSpPr>
              <a:spLocks noChangeArrowheads="1"/>
            </p:cNvSpPr>
            <p:nvPr/>
          </p:nvSpPr>
          <p:spPr bwMode="auto">
            <a:xfrm>
              <a:off x="3671" y="3442"/>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Line 111"/>
            <p:cNvSpPr>
              <a:spLocks noChangeShapeType="1"/>
            </p:cNvSpPr>
            <p:nvPr/>
          </p:nvSpPr>
          <p:spPr bwMode="auto">
            <a:xfrm>
              <a:off x="3757" y="3342"/>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112"/>
            <p:cNvSpPr>
              <a:spLocks noChangeShapeType="1"/>
            </p:cNvSpPr>
            <p:nvPr/>
          </p:nvSpPr>
          <p:spPr bwMode="auto">
            <a:xfrm flipH="1">
              <a:off x="5128" y="3342"/>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Rectangle 113"/>
            <p:cNvSpPr>
              <a:spLocks noChangeArrowheads="1"/>
            </p:cNvSpPr>
            <p:nvPr/>
          </p:nvSpPr>
          <p:spPr bwMode="auto">
            <a:xfrm>
              <a:off x="3671" y="3304"/>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7" name="Line 114"/>
            <p:cNvSpPr>
              <a:spLocks noChangeShapeType="1"/>
            </p:cNvSpPr>
            <p:nvPr/>
          </p:nvSpPr>
          <p:spPr bwMode="auto">
            <a:xfrm>
              <a:off x="3757" y="3204"/>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115"/>
            <p:cNvSpPr>
              <a:spLocks noChangeShapeType="1"/>
            </p:cNvSpPr>
            <p:nvPr/>
          </p:nvSpPr>
          <p:spPr bwMode="auto">
            <a:xfrm flipH="1">
              <a:off x="5128" y="3204"/>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Rectangle 116"/>
            <p:cNvSpPr>
              <a:spLocks noChangeArrowheads="1"/>
            </p:cNvSpPr>
            <p:nvPr/>
          </p:nvSpPr>
          <p:spPr bwMode="auto">
            <a:xfrm>
              <a:off x="3671" y="3165"/>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0" name="Line 117"/>
            <p:cNvSpPr>
              <a:spLocks noChangeShapeType="1"/>
            </p:cNvSpPr>
            <p:nvPr/>
          </p:nvSpPr>
          <p:spPr bwMode="auto">
            <a:xfrm>
              <a:off x="3757" y="3065"/>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118"/>
            <p:cNvSpPr>
              <a:spLocks noChangeShapeType="1"/>
            </p:cNvSpPr>
            <p:nvPr/>
          </p:nvSpPr>
          <p:spPr bwMode="auto">
            <a:xfrm flipH="1">
              <a:off x="5128" y="3065"/>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Rectangle 119"/>
            <p:cNvSpPr>
              <a:spLocks noChangeArrowheads="1"/>
            </p:cNvSpPr>
            <p:nvPr/>
          </p:nvSpPr>
          <p:spPr bwMode="auto">
            <a:xfrm>
              <a:off x="3671" y="3027"/>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3" name="Line 120"/>
            <p:cNvSpPr>
              <a:spLocks noChangeShapeType="1"/>
            </p:cNvSpPr>
            <p:nvPr/>
          </p:nvSpPr>
          <p:spPr bwMode="auto">
            <a:xfrm>
              <a:off x="3757" y="2927"/>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121"/>
            <p:cNvSpPr>
              <a:spLocks noChangeShapeType="1"/>
            </p:cNvSpPr>
            <p:nvPr/>
          </p:nvSpPr>
          <p:spPr bwMode="auto">
            <a:xfrm flipH="1">
              <a:off x="5128" y="2927"/>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Rectangle 122"/>
            <p:cNvSpPr>
              <a:spLocks noChangeArrowheads="1"/>
            </p:cNvSpPr>
            <p:nvPr/>
          </p:nvSpPr>
          <p:spPr bwMode="auto">
            <a:xfrm>
              <a:off x="3671" y="2889"/>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6" name="Line 123"/>
            <p:cNvSpPr>
              <a:spLocks noChangeShapeType="1"/>
            </p:cNvSpPr>
            <p:nvPr/>
          </p:nvSpPr>
          <p:spPr bwMode="auto">
            <a:xfrm>
              <a:off x="3757" y="2784"/>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24"/>
            <p:cNvSpPr>
              <a:spLocks noChangeShapeType="1"/>
            </p:cNvSpPr>
            <p:nvPr/>
          </p:nvSpPr>
          <p:spPr bwMode="auto">
            <a:xfrm flipH="1">
              <a:off x="5128" y="2784"/>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Rectangle 125"/>
            <p:cNvSpPr>
              <a:spLocks noChangeArrowheads="1"/>
            </p:cNvSpPr>
            <p:nvPr/>
          </p:nvSpPr>
          <p:spPr bwMode="auto">
            <a:xfrm>
              <a:off x="3671" y="2746"/>
              <a:ext cx="9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0.9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9" name="Line 126"/>
            <p:cNvSpPr>
              <a:spLocks noChangeShapeType="1"/>
            </p:cNvSpPr>
            <p:nvPr/>
          </p:nvSpPr>
          <p:spPr bwMode="auto">
            <a:xfrm>
              <a:off x="3757" y="2646"/>
              <a:ext cx="1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27"/>
            <p:cNvSpPr>
              <a:spLocks noChangeShapeType="1"/>
            </p:cNvSpPr>
            <p:nvPr/>
          </p:nvSpPr>
          <p:spPr bwMode="auto">
            <a:xfrm flipH="1">
              <a:off x="5128" y="2646"/>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Rectangle 128"/>
            <p:cNvSpPr>
              <a:spLocks noChangeArrowheads="1"/>
            </p:cNvSpPr>
            <p:nvPr/>
          </p:nvSpPr>
          <p:spPr bwMode="auto">
            <a:xfrm>
              <a:off x="3714" y="2608"/>
              <a:ext cx="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Narrow" panose="020B060602020203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2" name="Line 129"/>
            <p:cNvSpPr>
              <a:spLocks noChangeShapeType="1"/>
            </p:cNvSpPr>
            <p:nvPr/>
          </p:nvSpPr>
          <p:spPr bwMode="auto">
            <a:xfrm>
              <a:off x="3757" y="2646"/>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30"/>
            <p:cNvSpPr>
              <a:spLocks noChangeShapeType="1"/>
            </p:cNvSpPr>
            <p:nvPr/>
          </p:nvSpPr>
          <p:spPr bwMode="auto">
            <a:xfrm>
              <a:off x="3757" y="4032"/>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31"/>
            <p:cNvSpPr>
              <a:spLocks noChangeShapeType="1"/>
            </p:cNvSpPr>
            <p:nvPr/>
          </p:nvSpPr>
          <p:spPr bwMode="auto">
            <a:xfrm flipV="1">
              <a:off x="5143" y="2646"/>
              <a:ext cx="0" cy="13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32"/>
            <p:cNvSpPr>
              <a:spLocks noChangeShapeType="1"/>
            </p:cNvSpPr>
            <p:nvPr/>
          </p:nvSpPr>
          <p:spPr bwMode="auto">
            <a:xfrm flipV="1">
              <a:off x="3757" y="2646"/>
              <a:ext cx="0" cy="13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Rectangle 133"/>
            <p:cNvSpPr>
              <a:spLocks noChangeArrowheads="1"/>
            </p:cNvSpPr>
            <p:nvPr/>
          </p:nvSpPr>
          <p:spPr bwMode="auto">
            <a:xfrm>
              <a:off x="3828" y="3932"/>
              <a:ext cx="553" cy="1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Rectangle 134"/>
            <p:cNvSpPr>
              <a:spLocks noChangeArrowheads="1"/>
            </p:cNvSpPr>
            <p:nvPr/>
          </p:nvSpPr>
          <p:spPr bwMode="auto">
            <a:xfrm>
              <a:off x="3828" y="3932"/>
              <a:ext cx="553" cy="10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Rectangle 135"/>
            <p:cNvSpPr>
              <a:spLocks noChangeArrowheads="1"/>
            </p:cNvSpPr>
            <p:nvPr/>
          </p:nvSpPr>
          <p:spPr bwMode="auto">
            <a:xfrm>
              <a:off x="4519" y="2746"/>
              <a:ext cx="552" cy="12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136"/>
            <p:cNvSpPr>
              <a:spLocks noChangeArrowheads="1"/>
            </p:cNvSpPr>
            <p:nvPr/>
          </p:nvSpPr>
          <p:spPr bwMode="auto">
            <a:xfrm>
              <a:off x="4519" y="2746"/>
              <a:ext cx="552" cy="128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37"/>
            <p:cNvSpPr>
              <a:spLocks noChangeShapeType="1"/>
            </p:cNvSpPr>
            <p:nvPr/>
          </p:nvSpPr>
          <p:spPr bwMode="auto">
            <a:xfrm>
              <a:off x="3757" y="4032"/>
              <a:ext cx="13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Rectangle 138"/>
            <p:cNvSpPr>
              <a:spLocks noChangeArrowheads="1"/>
            </p:cNvSpPr>
            <p:nvPr/>
          </p:nvSpPr>
          <p:spPr bwMode="auto">
            <a:xfrm rot="16200000">
              <a:off x="3047" y="3236"/>
              <a:ext cx="109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Family Exceedance Probability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Rectangle 139"/>
            <p:cNvSpPr>
              <a:spLocks noChangeArrowheads="1"/>
            </p:cNvSpPr>
            <p:nvPr/>
          </p:nvSpPr>
          <p:spPr bwMode="auto">
            <a:xfrm>
              <a:off x="4309" y="4123"/>
              <a:ext cx="32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Families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 name="Rectangle 140"/>
            <p:cNvSpPr>
              <a:spLocks noChangeArrowheads="1"/>
            </p:cNvSpPr>
            <p:nvPr/>
          </p:nvSpPr>
          <p:spPr bwMode="auto">
            <a:xfrm>
              <a:off x="3928" y="2508"/>
              <a:ext cx="112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Arial Narrow" panose="020B0606020202030204" pitchFamily="34" charset="0"/>
                </a:rPr>
                <a:t>Bayesian Model Selection: RFX</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pic>
        <p:nvPicPr>
          <p:cNvPr id="146" name="Picture 145"/>
          <p:cNvPicPr>
            <a:picLocks noChangeAspect="1"/>
          </p:cNvPicPr>
          <p:nvPr/>
        </p:nvPicPr>
        <p:blipFill>
          <a:blip r:embed="rId2"/>
          <a:stretch>
            <a:fillRect/>
          </a:stretch>
        </p:blipFill>
        <p:spPr>
          <a:xfrm>
            <a:off x="779707" y="1499005"/>
            <a:ext cx="3767810" cy="4373589"/>
          </a:xfrm>
          <a:prstGeom prst="rect">
            <a:avLst/>
          </a:prstGeom>
        </p:spPr>
      </p:pic>
    </p:spTree>
    <p:extLst>
      <p:ext uri="{BB962C8B-B14F-4D97-AF65-F5344CB8AC3E}">
        <p14:creationId xmlns:p14="http://schemas.microsoft.com/office/powerpoint/2010/main" val="375080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8136904" cy="3970318"/>
          </a:xfrm>
          <a:prstGeom prst="rect">
            <a:avLst/>
          </a:prstGeom>
          <a:noFill/>
        </p:spPr>
        <p:txBody>
          <a:bodyPr wrap="square" rtlCol="0">
            <a:spAutoFit/>
          </a:bodyPr>
          <a:lstStyle/>
          <a:p>
            <a:r>
              <a:rPr lang="en-GB" b="1" dirty="0" smtClean="0"/>
              <a:t>Interim Summary: Inference over Models</a:t>
            </a:r>
          </a:p>
          <a:p>
            <a:r>
              <a:rPr lang="en-GB" dirty="0" smtClean="0"/>
              <a:t/>
            </a:r>
            <a:br>
              <a:rPr lang="en-GB" dirty="0" smtClean="0"/>
            </a:br>
            <a:r>
              <a:rPr lang="en-GB" dirty="0" smtClean="0"/>
              <a:t/>
            </a:r>
            <a:br>
              <a:rPr lang="en-GB" dirty="0" smtClean="0"/>
            </a:br>
            <a:endParaRPr lang="en-GB" dirty="0"/>
          </a:p>
          <a:p>
            <a:pPr marL="285750" indent="-285750">
              <a:buFont typeface="Arial" panose="020B0604020202020204" pitchFamily="34" charset="0"/>
              <a:buChar char="•"/>
            </a:pPr>
            <a:r>
              <a:rPr lang="en-GB" dirty="0" smtClean="0"/>
              <a:t>We embody each of our hypotheses as a </a:t>
            </a:r>
            <a:r>
              <a:rPr lang="en-GB" b="1" dirty="0" smtClean="0">
                <a:solidFill>
                  <a:schemeClr val="accent2">
                    <a:lumMod val="75000"/>
                  </a:schemeClr>
                </a:solidFill>
              </a:rPr>
              <a:t>model </a:t>
            </a:r>
            <a:r>
              <a:rPr lang="en-GB" dirty="0" smtClean="0"/>
              <a:t>or as a </a:t>
            </a:r>
            <a:r>
              <a:rPr lang="en-GB" b="1" dirty="0">
                <a:solidFill>
                  <a:schemeClr val="accent2">
                    <a:lumMod val="75000"/>
                  </a:schemeClr>
                </a:solidFill>
              </a:rPr>
              <a:t>family</a:t>
            </a:r>
            <a:r>
              <a:rPr lang="en-GB" dirty="0" smtClean="0"/>
              <a:t> of models.</a:t>
            </a:r>
            <a:endParaRPr lang="en-GB" b="1" dirty="0" smtClean="0">
              <a:solidFill>
                <a:schemeClr val="accent2">
                  <a:lumMod val="75000"/>
                </a:schemeClr>
              </a:solidFill>
            </a:endParaRPr>
          </a:p>
          <a:p>
            <a:r>
              <a:rPr lang="en-GB" dirty="0" smtClean="0"/>
              <a:t/>
            </a:r>
            <a:br>
              <a:rPr lang="en-GB" dirty="0" smtClean="0"/>
            </a:b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We can compare models or families using a </a:t>
            </a:r>
            <a:r>
              <a:rPr lang="en-GB" b="1" dirty="0" smtClean="0">
                <a:solidFill>
                  <a:schemeClr val="accent2">
                    <a:lumMod val="75000"/>
                  </a:schemeClr>
                </a:solidFill>
              </a:rPr>
              <a:t>fixed effects analysis</a:t>
            </a:r>
            <a:r>
              <a:rPr lang="en-GB" dirty="0" smtClean="0"/>
              <a:t>,</a:t>
            </a:r>
            <a:r>
              <a:rPr lang="en-GB" b="1" dirty="0" smtClean="0">
                <a:solidFill>
                  <a:schemeClr val="accent2">
                    <a:lumMod val="75000"/>
                  </a:schemeClr>
                </a:solidFill>
              </a:rPr>
              <a:t> </a:t>
            </a:r>
            <a:r>
              <a:rPr lang="en-GB" dirty="0" smtClean="0"/>
              <a:t>only if we believe that all subjects have the same underlying model</a:t>
            </a:r>
            <a:br>
              <a:rPr lang="en-GB" dirty="0" smtClean="0"/>
            </a:br>
            <a:r>
              <a:rPr lang="en-GB" dirty="0" smtClean="0"/>
              <a:t/>
            </a:r>
            <a:br>
              <a:rPr lang="en-GB" dirty="0" smtClean="0"/>
            </a:br>
            <a:endParaRPr lang="en-GB" dirty="0" smtClean="0"/>
          </a:p>
          <a:p>
            <a:pPr marL="285750" indent="-285750">
              <a:buFont typeface="Arial" panose="020B0604020202020204" pitchFamily="34" charset="0"/>
              <a:buChar char="•"/>
            </a:pPr>
            <a:r>
              <a:rPr lang="en-GB" dirty="0" smtClean="0"/>
              <a:t>Otherwise we use a </a:t>
            </a:r>
            <a:r>
              <a:rPr lang="en-GB" b="1" dirty="0" smtClean="0">
                <a:solidFill>
                  <a:schemeClr val="accent2">
                    <a:lumMod val="75000"/>
                  </a:schemeClr>
                </a:solidFill>
              </a:rPr>
              <a:t>random effects analysis </a:t>
            </a:r>
            <a:r>
              <a:rPr lang="en-GB" dirty="0" smtClean="0"/>
              <a:t>and report the </a:t>
            </a:r>
            <a:r>
              <a:rPr lang="en-GB" b="1" dirty="0" smtClean="0">
                <a:solidFill>
                  <a:schemeClr val="accent2">
                    <a:lumMod val="75000"/>
                  </a:schemeClr>
                </a:solidFill>
              </a:rPr>
              <a:t>protected exceedance probability</a:t>
            </a:r>
            <a:r>
              <a:rPr lang="en-GB" b="1" dirty="0" smtClean="0"/>
              <a:t> </a:t>
            </a:r>
            <a:r>
              <a:rPr lang="en-GB" dirty="0" smtClean="0"/>
              <a:t>and the </a:t>
            </a:r>
            <a:r>
              <a:rPr lang="en-GB" b="1" dirty="0" smtClean="0">
                <a:solidFill>
                  <a:schemeClr val="accent2">
                    <a:lumMod val="75000"/>
                  </a:schemeClr>
                </a:solidFill>
              </a:rPr>
              <a:t>Bayesian Omnibus Risk</a:t>
            </a:r>
            <a:r>
              <a:rPr lang="en-GB" dirty="0" smtClean="0"/>
              <a:t>.</a:t>
            </a:r>
            <a:endParaRPr lang="en-GB" dirty="0"/>
          </a:p>
        </p:txBody>
      </p:sp>
    </p:spTree>
    <p:extLst>
      <p:ext uri="{BB962C8B-B14F-4D97-AF65-F5344CB8AC3E}">
        <p14:creationId xmlns:p14="http://schemas.microsoft.com/office/powerpoint/2010/main" val="37268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330200" y="1700808"/>
            <a:ext cx="8489950" cy="3960986"/>
          </a:xfrm>
        </p:spPr>
        <p:txBody>
          <a:bodyPr/>
          <a:lstStyle/>
          <a:p>
            <a:r>
              <a:rPr lang="en-GB" sz="2000" b="1" dirty="0" smtClean="0">
                <a:solidFill>
                  <a:schemeClr val="bg1">
                    <a:lumMod val="50000"/>
                  </a:schemeClr>
                </a:solidFill>
              </a:rPr>
              <a:t>Creating </a:t>
            </a:r>
            <a:r>
              <a:rPr lang="en-GB" sz="2000" b="1" dirty="0" smtClean="0">
                <a:solidFill>
                  <a:schemeClr val="bg1">
                    <a:lumMod val="50000"/>
                  </a:schemeClr>
                </a:solidFill>
              </a:rPr>
              <a:t>models</a:t>
            </a:r>
          </a:p>
          <a:p>
            <a:pPr lvl="1"/>
            <a:r>
              <a:rPr lang="en-GB" sz="2000" dirty="0" smtClean="0">
                <a:solidFill>
                  <a:schemeClr val="bg1">
                    <a:lumMod val="50000"/>
                  </a:schemeClr>
                </a:solidFill>
              </a:rPr>
              <a:t>Preparing data for DCM</a:t>
            </a:r>
            <a:r>
              <a:rPr lang="en-GB" sz="2000" dirty="0" smtClean="0">
                <a:solidFill>
                  <a:schemeClr val="accent6">
                    <a:lumMod val="75000"/>
                  </a:schemeClr>
                </a:solidFill>
              </a:rPr>
              <a:t/>
            </a:r>
            <a:br>
              <a:rPr lang="en-GB" sz="2000" dirty="0" smtClean="0">
                <a:solidFill>
                  <a:schemeClr val="accent6">
                    <a:lumMod val="75000"/>
                  </a:schemeClr>
                </a:solidFill>
              </a:rPr>
            </a:br>
            <a:endParaRPr lang="en-GB" sz="2000" dirty="0" smtClean="0">
              <a:solidFill>
                <a:schemeClr val="accent6">
                  <a:lumMod val="75000"/>
                </a:schemeClr>
              </a:solidFill>
            </a:endParaRPr>
          </a:p>
          <a:p>
            <a:r>
              <a:rPr lang="en-GB" sz="2000" b="1" dirty="0" smtClean="0">
                <a:solidFill>
                  <a:schemeClr val="bg1">
                    <a:lumMod val="50000"/>
                  </a:schemeClr>
                </a:solidFill>
              </a:rPr>
              <a:t>Inference over models</a:t>
            </a:r>
            <a:endParaRPr lang="en-GB" sz="2000" b="1" dirty="0" smtClean="0">
              <a:solidFill>
                <a:schemeClr val="bg1">
                  <a:lumMod val="50000"/>
                </a:schemeClr>
              </a:solidFill>
            </a:endParaRPr>
          </a:p>
          <a:p>
            <a:pPr lvl="1"/>
            <a:r>
              <a:rPr lang="en-GB" sz="2000" dirty="0" smtClean="0">
                <a:solidFill>
                  <a:schemeClr val="bg1">
                    <a:lumMod val="50000"/>
                  </a:schemeClr>
                </a:solidFill>
              </a:rPr>
              <a:t>Fixed Effects</a:t>
            </a:r>
          </a:p>
          <a:p>
            <a:pPr lvl="1"/>
            <a:r>
              <a:rPr lang="en-GB" sz="2000" dirty="0" smtClean="0">
                <a:solidFill>
                  <a:schemeClr val="bg1">
                    <a:lumMod val="50000"/>
                  </a:schemeClr>
                </a:solidFill>
              </a:rPr>
              <a:t>Random Effects</a:t>
            </a:r>
          </a:p>
          <a:p>
            <a:endParaRPr lang="en-GB" sz="2000" b="1" dirty="0" smtClean="0"/>
          </a:p>
          <a:p>
            <a:r>
              <a:rPr lang="en-GB" sz="2000" b="1" dirty="0" smtClean="0"/>
              <a:t>Inference over parameters</a:t>
            </a:r>
          </a:p>
          <a:p>
            <a:pPr lvl="1"/>
            <a:r>
              <a:rPr lang="en-GB" sz="2000" dirty="0" smtClean="0">
                <a:solidFill>
                  <a:schemeClr val="accent6">
                    <a:lumMod val="75000"/>
                  </a:schemeClr>
                </a:solidFill>
              </a:rPr>
              <a:t>Bayesian Model Averaging</a:t>
            </a:r>
            <a:endParaRPr lang="en-GB" sz="2000" dirty="0" smtClean="0">
              <a:solidFill>
                <a:schemeClr val="accent6">
                  <a:lumMod val="75000"/>
                </a:schemeClr>
              </a:solidFill>
            </a:endParaRPr>
          </a:p>
          <a:p>
            <a:endParaRPr lang="en-GB" sz="2000" b="1" dirty="0" smtClean="0"/>
          </a:p>
          <a:p>
            <a:r>
              <a:rPr lang="en-GB" sz="2000" b="1" dirty="0" smtClean="0"/>
              <a:t>Example</a:t>
            </a:r>
            <a:r>
              <a:rPr lang="en-GB" sz="2000" dirty="0" smtClean="0"/>
              <a:t/>
            </a:r>
            <a:br>
              <a:rPr lang="en-GB" sz="2000" dirty="0" smtClean="0"/>
            </a:br>
            <a:endParaRPr lang="en-GB" sz="2000" dirty="0" smtClean="0"/>
          </a:p>
          <a:p>
            <a:r>
              <a:rPr lang="en-GB" sz="2000" b="1" dirty="0" smtClean="0"/>
              <a:t>DCM Extensions</a:t>
            </a:r>
            <a:endParaRPr lang="en-GB" sz="2000" b="1" dirty="0" smtClean="0"/>
          </a:p>
        </p:txBody>
      </p:sp>
    </p:spTree>
    <p:extLst>
      <p:ext uri="{BB962C8B-B14F-4D97-AF65-F5344CB8AC3E}">
        <p14:creationId xmlns:p14="http://schemas.microsoft.com/office/powerpoint/2010/main" val="2268360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Inference over parameters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85718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692696"/>
            <a:ext cx="3024336" cy="369332"/>
          </a:xfrm>
          <a:prstGeom prst="rect">
            <a:avLst/>
          </a:prstGeom>
          <a:noFill/>
        </p:spPr>
        <p:txBody>
          <a:bodyPr wrap="square" rtlCol="0">
            <a:spAutoFit/>
          </a:bodyPr>
          <a:lstStyle/>
          <a:p>
            <a:r>
              <a:rPr lang="en-GB" b="1" dirty="0" smtClean="0"/>
              <a:t>Parameter Estimates</a:t>
            </a:r>
            <a:endParaRPr lang="en-GB" b="1" dirty="0"/>
          </a:p>
        </p:txBody>
      </p:sp>
      <p:sp>
        <p:nvSpPr>
          <p:cNvPr id="6" name="TextBox 5"/>
          <p:cNvSpPr txBox="1"/>
          <p:nvPr/>
        </p:nvSpPr>
        <p:spPr>
          <a:xfrm>
            <a:off x="755576" y="1484784"/>
            <a:ext cx="6912768" cy="646331"/>
          </a:xfrm>
          <a:prstGeom prst="rect">
            <a:avLst/>
          </a:prstGeom>
          <a:noFill/>
        </p:spPr>
        <p:txBody>
          <a:bodyPr wrap="square" rtlCol="0">
            <a:spAutoFit/>
          </a:bodyPr>
          <a:lstStyle/>
          <a:p>
            <a:r>
              <a:rPr lang="en-GB" dirty="0" smtClean="0"/>
              <a:t>The estimated parameters for a single model can be found in each </a:t>
            </a:r>
            <a:r>
              <a:rPr lang="en-GB" dirty="0" err="1" smtClean="0"/>
              <a:t>DCM.mat</a:t>
            </a:r>
            <a:r>
              <a:rPr lang="en-GB" dirty="0" smtClean="0"/>
              <a:t> file</a:t>
            </a:r>
            <a:endParaRPr lang="en-GB" dirty="0"/>
          </a:p>
        </p:txBody>
      </p:sp>
      <p:pic>
        <p:nvPicPr>
          <p:cNvPr id="7" name="Picture 6"/>
          <p:cNvPicPr>
            <a:picLocks noChangeAspect="1"/>
          </p:cNvPicPr>
          <p:nvPr/>
        </p:nvPicPr>
        <p:blipFill>
          <a:blip r:embed="rId2"/>
          <a:stretch>
            <a:fillRect/>
          </a:stretch>
        </p:blipFill>
        <p:spPr>
          <a:xfrm>
            <a:off x="755576" y="2954163"/>
            <a:ext cx="2955104" cy="3355157"/>
          </a:xfrm>
          <a:prstGeom prst="rect">
            <a:avLst/>
          </a:prstGeom>
        </p:spPr>
      </p:pic>
      <p:sp>
        <p:nvSpPr>
          <p:cNvPr id="8" name="TextBox 7"/>
          <p:cNvSpPr txBox="1"/>
          <p:nvPr/>
        </p:nvSpPr>
        <p:spPr>
          <a:xfrm>
            <a:off x="1115616" y="2420888"/>
            <a:ext cx="2262158" cy="369332"/>
          </a:xfrm>
          <a:prstGeom prst="rect">
            <a:avLst/>
          </a:prstGeom>
          <a:noFill/>
        </p:spPr>
        <p:txBody>
          <a:bodyPr wrap="none" rtlCol="0">
            <a:spAutoFit/>
          </a:bodyPr>
          <a:lstStyle/>
          <a:p>
            <a:r>
              <a:rPr lang="en-GB" b="1" dirty="0" smtClean="0"/>
              <a:t>Inspect via the GUI</a:t>
            </a:r>
            <a:endParaRPr lang="en-GB" b="1" dirty="0"/>
          </a:p>
        </p:txBody>
      </p:sp>
      <p:sp>
        <p:nvSpPr>
          <p:cNvPr id="9" name="TextBox 8"/>
          <p:cNvSpPr txBox="1"/>
          <p:nvPr/>
        </p:nvSpPr>
        <p:spPr>
          <a:xfrm>
            <a:off x="5474334" y="2404154"/>
            <a:ext cx="2172390" cy="369332"/>
          </a:xfrm>
          <a:prstGeom prst="rect">
            <a:avLst/>
          </a:prstGeom>
          <a:noFill/>
        </p:spPr>
        <p:txBody>
          <a:bodyPr wrap="none" rtlCol="0">
            <a:spAutoFit/>
          </a:bodyPr>
          <a:lstStyle/>
          <a:p>
            <a:r>
              <a:rPr lang="en-GB" b="1" dirty="0" smtClean="0"/>
              <a:t>Inspect via </a:t>
            </a:r>
            <a:r>
              <a:rPr lang="en-GB" b="1" dirty="0" err="1" smtClean="0"/>
              <a:t>Matlab</a:t>
            </a:r>
            <a:endParaRPr lang="en-GB" b="1" dirty="0"/>
          </a:p>
        </p:txBody>
      </p:sp>
      <p:sp>
        <p:nvSpPr>
          <p:cNvPr id="10" name="TextBox 9"/>
          <p:cNvSpPr txBox="1"/>
          <p:nvPr/>
        </p:nvSpPr>
        <p:spPr>
          <a:xfrm>
            <a:off x="4518944" y="3046525"/>
            <a:ext cx="4083169" cy="369332"/>
          </a:xfrm>
          <a:prstGeom prst="rect">
            <a:avLst/>
          </a:prstGeom>
          <a:noFill/>
        </p:spPr>
        <p:txBody>
          <a:bodyPr wrap="none" rtlCol="0">
            <a:spAutoFit/>
          </a:bodyPr>
          <a:lstStyle/>
          <a:p>
            <a:r>
              <a:rPr lang="en-GB" dirty="0" smtClean="0"/>
              <a:t>Estimated parameter means: </a:t>
            </a:r>
            <a:r>
              <a:rPr lang="en-GB" dirty="0" err="1" smtClean="0"/>
              <a:t>DCM.Ep</a:t>
            </a:r>
            <a:endParaRPr lang="en-GB" dirty="0"/>
          </a:p>
        </p:txBody>
      </p:sp>
      <p:sp>
        <p:nvSpPr>
          <p:cNvPr id="11" name="TextBox 10"/>
          <p:cNvSpPr txBox="1"/>
          <p:nvPr/>
        </p:nvSpPr>
        <p:spPr>
          <a:xfrm>
            <a:off x="4518944" y="3417983"/>
            <a:ext cx="4403770" cy="369332"/>
          </a:xfrm>
          <a:prstGeom prst="rect">
            <a:avLst/>
          </a:prstGeom>
          <a:noFill/>
        </p:spPr>
        <p:txBody>
          <a:bodyPr wrap="none" rtlCol="0">
            <a:spAutoFit/>
          </a:bodyPr>
          <a:lstStyle/>
          <a:p>
            <a:r>
              <a:rPr lang="en-GB" dirty="0" smtClean="0"/>
              <a:t>Estimated parameter variance: </a:t>
            </a:r>
            <a:r>
              <a:rPr lang="en-GB" dirty="0" err="1" smtClean="0"/>
              <a:t>DCM.Cp</a:t>
            </a:r>
            <a:endParaRPr lang="en-GB" dirty="0"/>
          </a:p>
        </p:txBody>
      </p:sp>
      <p:pic>
        <p:nvPicPr>
          <p:cNvPr id="12" name="Picture 11"/>
          <p:cNvPicPr>
            <a:picLocks noChangeAspect="1"/>
          </p:cNvPicPr>
          <p:nvPr/>
        </p:nvPicPr>
        <p:blipFill>
          <a:blip r:embed="rId3"/>
          <a:stretch>
            <a:fillRect/>
          </a:stretch>
        </p:blipFill>
        <p:spPr>
          <a:xfrm>
            <a:off x="4644008" y="4070945"/>
            <a:ext cx="2552700" cy="2238375"/>
          </a:xfrm>
          <a:prstGeom prst="rect">
            <a:avLst/>
          </a:prstGeom>
        </p:spPr>
      </p:pic>
    </p:spTree>
    <p:extLst>
      <p:ext uri="{BB962C8B-B14F-4D97-AF65-F5344CB8AC3E}">
        <p14:creationId xmlns:p14="http://schemas.microsoft.com/office/powerpoint/2010/main" val="186359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p:cNvGrpSpPr/>
          <p:nvPr/>
        </p:nvGrpSpPr>
        <p:grpSpPr>
          <a:xfrm>
            <a:off x="443193" y="1239356"/>
            <a:ext cx="2808312" cy="2986096"/>
            <a:chOff x="412195" y="1149150"/>
            <a:chExt cx="3115159" cy="3312368"/>
          </a:xfrm>
        </p:grpSpPr>
        <p:sp>
          <p:nvSpPr>
            <p:cNvPr id="2" name="Rectangle 5"/>
            <p:cNvSpPr>
              <a:spLocks noChangeArrowheads="1"/>
            </p:cNvSpPr>
            <p:nvPr/>
          </p:nvSpPr>
          <p:spPr bwMode="auto">
            <a:xfrm>
              <a:off x="971600" y="1412776"/>
              <a:ext cx="2555753" cy="2567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 name="Rectangle 6"/>
            <p:cNvSpPr>
              <a:spLocks noChangeArrowheads="1"/>
            </p:cNvSpPr>
            <p:nvPr/>
          </p:nvSpPr>
          <p:spPr bwMode="auto">
            <a:xfrm>
              <a:off x="971600" y="1412776"/>
              <a:ext cx="2555753" cy="256782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 name="Line 7"/>
            <p:cNvSpPr>
              <a:spLocks noChangeShapeType="1"/>
            </p:cNvSpPr>
            <p:nvPr/>
          </p:nvSpPr>
          <p:spPr bwMode="auto">
            <a:xfrm flipV="1">
              <a:off x="1138630"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 name="Line 8"/>
            <p:cNvSpPr>
              <a:spLocks noChangeShapeType="1"/>
            </p:cNvSpPr>
            <p:nvPr/>
          </p:nvSpPr>
          <p:spPr bwMode="auto">
            <a:xfrm flipV="1">
              <a:off x="1313709"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 name="Line 9"/>
            <p:cNvSpPr>
              <a:spLocks noChangeShapeType="1"/>
            </p:cNvSpPr>
            <p:nvPr/>
          </p:nvSpPr>
          <p:spPr bwMode="auto">
            <a:xfrm flipV="1">
              <a:off x="1480739"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 name="Line 10"/>
            <p:cNvSpPr>
              <a:spLocks noChangeShapeType="1"/>
            </p:cNvSpPr>
            <p:nvPr/>
          </p:nvSpPr>
          <p:spPr bwMode="auto">
            <a:xfrm flipV="1">
              <a:off x="1655817"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 name="Line 11"/>
            <p:cNvSpPr>
              <a:spLocks noChangeShapeType="1"/>
            </p:cNvSpPr>
            <p:nvPr/>
          </p:nvSpPr>
          <p:spPr bwMode="auto">
            <a:xfrm flipV="1">
              <a:off x="1822848"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 name="Line 12"/>
            <p:cNvSpPr>
              <a:spLocks noChangeShapeType="1"/>
            </p:cNvSpPr>
            <p:nvPr/>
          </p:nvSpPr>
          <p:spPr bwMode="auto">
            <a:xfrm flipV="1">
              <a:off x="1989876"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Line 13"/>
            <p:cNvSpPr>
              <a:spLocks noChangeShapeType="1"/>
            </p:cNvSpPr>
            <p:nvPr/>
          </p:nvSpPr>
          <p:spPr bwMode="auto">
            <a:xfrm flipV="1">
              <a:off x="2164956"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 name="Line 14"/>
            <p:cNvSpPr>
              <a:spLocks noChangeShapeType="1"/>
            </p:cNvSpPr>
            <p:nvPr/>
          </p:nvSpPr>
          <p:spPr bwMode="auto">
            <a:xfrm flipV="1">
              <a:off x="2331985"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 name="Line 15"/>
            <p:cNvSpPr>
              <a:spLocks noChangeShapeType="1"/>
            </p:cNvSpPr>
            <p:nvPr/>
          </p:nvSpPr>
          <p:spPr bwMode="auto">
            <a:xfrm flipV="1">
              <a:off x="2507065"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 name="Line 16"/>
            <p:cNvSpPr>
              <a:spLocks noChangeShapeType="1"/>
            </p:cNvSpPr>
            <p:nvPr/>
          </p:nvSpPr>
          <p:spPr bwMode="auto">
            <a:xfrm flipV="1">
              <a:off x="2674094"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 name="Line 17"/>
            <p:cNvSpPr>
              <a:spLocks noChangeShapeType="1"/>
            </p:cNvSpPr>
            <p:nvPr/>
          </p:nvSpPr>
          <p:spPr bwMode="auto">
            <a:xfrm flipV="1">
              <a:off x="2841124"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 name="Line 18"/>
            <p:cNvSpPr>
              <a:spLocks noChangeShapeType="1"/>
            </p:cNvSpPr>
            <p:nvPr/>
          </p:nvSpPr>
          <p:spPr bwMode="auto">
            <a:xfrm flipV="1">
              <a:off x="3018215"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 name="Line 19"/>
            <p:cNvSpPr>
              <a:spLocks noChangeShapeType="1"/>
            </p:cNvSpPr>
            <p:nvPr/>
          </p:nvSpPr>
          <p:spPr bwMode="auto">
            <a:xfrm flipV="1">
              <a:off x="3185244"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 name="Line 20"/>
            <p:cNvSpPr>
              <a:spLocks noChangeShapeType="1"/>
            </p:cNvSpPr>
            <p:nvPr/>
          </p:nvSpPr>
          <p:spPr bwMode="auto">
            <a:xfrm flipV="1">
              <a:off x="3360324" y="1412776"/>
              <a:ext cx="0" cy="2567827"/>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 name="Line 21"/>
            <p:cNvSpPr>
              <a:spLocks noChangeShapeType="1"/>
            </p:cNvSpPr>
            <p:nvPr/>
          </p:nvSpPr>
          <p:spPr bwMode="auto">
            <a:xfrm>
              <a:off x="971600" y="3980603"/>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 name="Line 22"/>
            <p:cNvSpPr>
              <a:spLocks noChangeShapeType="1"/>
            </p:cNvSpPr>
            <p:nvPr/>
          </p:nvSpPr>
          <p:spPr bwMode="auto">
            <a:xfrm>
              <a:off x="971600" y="3610320"/>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 name="Line 23"/>
            <p:cNvSpPr>
              <a:spLocks noChangeShapeType="1"/>
            </p:cNvSpPr>
            <p:nvPr/>
          </p:nvSpPr>
          <p:spPr bwMode="auto">
            <a:xfrm>
              <a:off x="971600" y="3242050"/>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 name="Line 24"/>
            <p:cNvSpPr>
              <a:spLocks noChangeShapeType="1"/>
            </p:cNvSpPr>
            <p:nvPr/>
          </p:nvSpPr>
          <p:spPr bwMode="auto">
            <a:xfrm>
              <a:off x="971600" y="2881830"/>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 name="Line 25"/>
            <p:cNvSpPr>
              <a:spLocks noChangeShapeType="1"/>
            </p:cNvSpPr>
            <p:nvPr/>
          </p:nvSpPr>
          <p:spPr bwMode="auto">
            <a:xfrm>
              <a:off x="971600" y="2511548"/>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3" name="Line 26"/>
            <p:cNvSpPr>
              <a:spLocks noChangeShapeType="1"/>
            </p:cNvSpPr>
            <p:nvPr/>
          </p:nvSpPr>
          <p:spPr bwMode="auto">
            <a:xfrm>
              <a:off x="971600" y="2151327"/>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4" name="Line 27"/>
            <p:cNvSpPr>
              <a:spLocks noChangeShapeType="1"/>
            </p:cNvSpPr>
            <p:nvPr/>
          </p:nvSpPr>
          <p:spPr bwMode="auto">
            <a:xfrm>
              <a:off x="971600" y="1783058"/>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5" name="Line 28"/>
            <p:cNvSpPr>
              <a:spLocks noChangeShapeType="1"/>
            </p:cNvSpPr>
            <p:nvPr/>
          </p:nvSpPr>
          <p:spPr bwMode="auto">
            <a:xfrm>
              <a:off x="971600" y="1412776"/>
              <a:ext cx="2555753"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6" name="Line 29"/>
            <p:cNvSpPr>
              <a:spLocks noChangeShapeType="1"/>
            </p:cNvSpPr>
            <p:nvPr/>
          </p:nvSpPr>
          <p:spPr bwMode="auto">
            <a:xfrm>
              <a:off x="971600" y="1412776"/>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7" name="Line 30"/>
            <p:cNvSpPr>
              <a:spLocks noChangeShapeType="1"/>
            </p:cNvSpPr>
            <p:nvPr/>
          </p:nvSpPr>
          <p:spPr bwMode="auto">
            <a:xfrm>
              <a:off x="971600" y="3980603"/>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8" name="Line 31"/>
            <p:cNvSpPr>
              <a:spLocks noChangeShapeType="1"/>
            </p:cNvSpPr>
            <p:nvPr/>
          </p:nvSpPr>
          <p:spPr bwMode="auto">
            <a:xfrm flipV="1">
              <a:off x="3527353" y="1412776"/>
              <a:ext cx="0" cy="2567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9" name="Line 32"/>
            <p:cNvSpPr>
              <a:spLocks noChangeShapeType="1"/>
            </p:cNvSpPr>
            <p:nvPr/>
          </p:nvSpPr>
          <p:spPr bwMode="auto">
            <a:xfrm flipV="1">
              <a:off x="971600" y="1412776"/>
              <a:ext cx="0" cy="2567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0" name="Line 33"/>
            <p:cNvSpPr>
              <a:spLocks noChangeShapeType="1"/>
            </p:cNvSpPr>
            <p:nvPr/>
          </p:nvSpPr>
          <p:spPr bwMode="auto">
            <a:xfrm>
              <a:off x="971600" y="3980603"/>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1" name="Line 34"/>
            <p:cNvSpPr>
              <a:spLocks noChangeShapeType="1"/>
            </p:cNvSpPr>
            <p:nvPr/>
          </p:nvSpPr>
          <p:spPr bwMode="auto">
            <a:xfrm flipV="1">
              <a:off x="971600" y="1412776"/>
              <a:ext cx="0" cy="2567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2" name="Line 35"/>
            <p:cNvSpPr>
              <a:spLocks noChangeShapeType="1"/>
            </p:cNvSpPr>
            <p:nvPr/>
          </p:nvSpPr>
          <p:spPr bwMode="auto">
            <a:xfrm flipV="1">
              <a:off x="1138630"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3" name="Line 36"/>
            <p:cNvSpPr>
              <a:spLocks noChangeShapeType="1"/>
            </p:cNvSpPr>
            <p:nvPr/>
          </p:nvSpPr>
          <p:spPr bwMode="auto">
            <a:xfrm>
              <a:off x="1138630"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4" name="Rectangle 37"/>
            <p:cNvSpPr>
              <a:spLocks noChangeArrowheads="1"/>
            </p:cNvSpPr>
            <p:nvPr/>
          </p:nvSpPr>
          <p:spPr bwMode="auto">
            <a:xfrm>
              <a:off x="1110457" y="4006763"/>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a:t>
              </a:r>
              <a:endParaRPr kumimoji="0" lang="en-US" altLang="en-US" sz="1200" b="0" i="0" u="none" strike="noStrike" cap="none" normalizeH="0" baseline="0" smtClean="0">
                <a:ln>
                  <a:noFill/>
                </a:ln>
                <a:solidFill>
                  <a:schemeClr val="tx1"/>
                </a:solidFill>
                <a:effectLst/>
              </a:endParaRPr>
            </a:p>
          </p:txBody>
        </p:sp>
        <p:sp>
          <p:nvSpPr>
            <p:cNvPr id="35" name="Line 38"/>
            <p:cNvSpPr>
              <a:spLocks noChangeShapeType="1"/>
            </p:cNvSpPr>
            <p:nvPr/>
          </p:nvSpPr>
          <p:spPr bwMode="auto">
            <a:xfrm flipV="1">
              <a:off x="1313709"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6" name="Line 39"/>
            <p:cNvSpPr>
              <a:spLocks noChangeShapeType="1"/>
            </p:cNvSpPr>
            <p:nvPr/>
          </p:nvSpPr>
          <p:spPr bwMode="auto">
            <a:xfrm>
              <a:off x="1313709"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7" name="Rectangle 40"/>
            <p:cNvSpPr>
              <a:spLocks noChangeArrowheads="1"/>
            </p:cNvSpPr>
            <p:nvPr/>
          </p:nvSpPr>
          <p:spPr bwMode="auto">
            <a:xfrm>
              <a:off x="1287548" y="4006763"/>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2</a:t>
              </a:r>
              <a:endParaRPr kumimoji="0" lang="en-US" altLang="en-US" sz="1200" b="0" i="0" u="none" strike="noStrike" cap="none" normalizeH="0" baseline="0" smtClean="0">
                <a:ln>
                  <a:noFill/>
                </a:ln>
                <a:solidFill>
                  <a:schemeClr val="tx1"/>
                </a:solidFill>
                <a:effectLst/>
              </a:endParaRPr>
            </a:p>
          </p:txBody>
        </p:sp>
        <p:sp>
          <p:nvSpPr>
            <p:cNvPr id="38" name="Line 41"/>
            <p:cNvSpPr>
              <a:spLocks noChangeShapeType="1"/>
            </p:cNvSpPr>
            <p:nvPr/>
          </p:nvSpPr>
          <p:spPr bwMode="auto">
            <a:xfrm flipV="1">
              <a:off x="1480739"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9" name="Line 42"/>
            <p:cNvSpPr>
              <a:spLocks noChangeShapeType="1"/>
            </p:cNvSpPr>
            <p:nvPr/>
          </p:nvSpPr>
          <p:spPr bwMode="auto">
            <a:xfrm>
              <a:off x="1480739"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0" name="Rectangle 43"/>
            <p:cNvSpPr>
              <a:spLocks noChangeArrowheads="1"/>
            </p:cNvSpPr>
            <p:nvPr/>
          </p:nvSpPr>
          <p:spPr bwMode="auto">
            <a:xfrm>
              <a:off x="1454577" y="4006763"/>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3</a:t>
              </a:r>
              <a:endParaRPr kumimoji="0" lang="en-US" altLang="en-US" sz="1200" b="0" i="0" u="none" strike="noStrike" cap="none" normalizeH="0" baseline="0" smtClean="0">
                <a:ln>
                  <a:noFill/>
                </a:ln>
                <a:solidFill>
                  <a:schemeClr val="tx1"/>
                </a:solidFill>
                <a:effectLst/>
              </a:endParaRPr>
            </a:p>
          </p:txBody>
        </p:sp>
        <p:sp>
          <p:nvSpPr>
            <p:cNvPr id="41" name="Line 44"/>
            <p:cNvSpPr>
              <a:spLocks noChangeShapeType="1"/>
            </p:cNvSpPr>
            <p:nvPr/>
          </p:nvSpPr>
          <p:spPr bwMode="auto">
            <a:xfrm flipV="1">
              <a:off x="1655817"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2" name="Line 45"/>
            <p:cNvSpPr>
              <a:spLocks noChangeShapeType="1"/>
            </p:cNvSpPr>
            <p:nvPr/>
          </p:nvSpPr>
          <p:spPr bwMode="auto">
            <a:xfrm>
              <a:off x="1655817"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3" name="Rectangle 46"/>
            <p:cNvSpPr>
              <a:spLocks noChangeArrowheads="1"/>
            </p:cNvSpPr>
            <p:nvPr/>
          </p:nvSpPr>
          <p:spPr bwMode="auto">
            <a:xfrm>
              <a:off x="1629657" y="4006763"/>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4</a:t>
              </a:r>
              <a:endParaRPr kumimoji="0" lang="en-US" altLang="en-US" sz="1200" b="0" i="0" u="none" strike="noStrike" cap="none" normalizeH="0" baseline="0" smtClean="0">
                <a:ln>
                  <a:noFill/>
                </a:ln>
                <a:solidFill>
                  <a:schemeClr val="tx1"/>
                </a:solidFill>
                <a:effectLst/>
              </a:endParaRPr>
            </a:p>
          </p:txBody>
        </p:sp>
        <p:sp>
          <p:nvSpPr>
            <p:cNvPr id="44" name="Line 47"/>
            <p:cNvSpPr>
              <a:spLocks noChangeShapeType="1"/>
            </p:cNvSpPr>
            <p:nvPr/>
          </p:nvSpPr>
          <p:spPr bwMode="auto">
            <a:xfrm flipV="1">
              <a:off x="1822848"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5" name="Line 48"/>
            <p:cNvSpPr>
              <a:spLocks noChangeShapeType="1"/>
            </p:cNvSpPr>
            <p:nvPr/>
          </p:nvSpPr>
          <p:spPr bwMode="auto">
            <a:xfrm>
              <a:off x="1822848"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6" name="Rectangle 49"/>
            <p:cNvSpPr>
              <a:spLocks noChangeArrowheads="1"/>
            </p:cNvSpPr>
            <p:nvPr/>
          </p:nvSpPr>
          <p:spPr bwMode="auto">
            <a:xfrm>
              <a:off x="1796686" y="4006763"/>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5</a:t>
              </a:r>
              <a:endParaRPr kumimoji="0" lang="en-US" altLang="en-US" sz="1200" b="0" i="0" u="none" strike="noStrike" cap="none" normalizeH="0" baseline="0" smtClean="0">
                <a:ln>
                  <a:noFill/>
                </a:ln>
                <a:solidFill>
                  <a:schemeClr val="tx1"/>
                </a:solidFill>
                <a:effectLst/>
              </a:endParaRPr>
            </a:p>
          </p:txBody>
        </p:sp>
        <p:sp>
          <p:nvSpPr>
            <p:cNvPr id="47" name="Line 50"/>
            <p:cNvSpPr>
              <a:spLocks noChangeShapeType="1"/>
            </p:cNvSpPr>
            <p:nvPr/>
          </p:nvSpPr>
          <p:spPr bwMode="auto">
            <a:xfrm flipV="1">
              <a:off x="1989876"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8" name="Line 51"/>
            <p:cNvSpPr>
              <a:spLocks noChangeShapeType="1"/>
            </p:cNvSpPr>
            <p:nvPr/>
          </p:nvSpPr>
          <p:spPr bwMode="auto">
            <a:xfrm>
              <a:off x="1989876"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9" name="Rectangle 52"/>
            <p:cNvSpPr>
              <a:spLocks noChangeArrowheads="1"/>
            </p:cNvSpPr>
            <p:nvPr/>
          </p:nvSpPr>
          <p:spPr bwMode="auto">
            <a:xfrm>
              <a:off x="1963716" y="4006763"/>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6</a:t>
              </a:r>
              <a:endParaRPr kumimoji="0" lang="en-US" altLang="en-US" sz="1200" b="0" i="0" u="none" strike="noStrike" cap="none" normalizeH="0" baseline="0" smtClean="0">
                <a:ln>
                  <a:noFill/>
                </a:ln>
                <a:solidFill>
                  <a:schemeClr val="tx1"/>
                </a:solidFill>
                <a:effectLst/>
              </a:endParaRPr>
            </a:p>
          </p:txBody>
        </p:sp>
        <p:sp>
          <p:nvSpPr>
            <p:cNvPr id="50" name="Line 53"/>
            <p:cNvSpPr>
              <a:spLocks noChangeShapeType="1"/>
            </p:cNvSpPr>
            <p:nvPr/>
          </p:nvSpPr>
          <p:spPr bwMode="auto">
            <a:xfrm flipV="1">
              <a:off x="2164956"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1" name="Line 54"/>
            <p:cNvSpPr>
              <a:spLocks noChangeShapeType="1"/>
            </p:cNvSpPr>
            <p:nvPr/>
          </p:nvSpPr>
          <p:spPr bwMode="auto">
            <a:xfrm>
              <a:off x="2164956"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2" name="Rectangle 55"/>
            <p:cNvSpPr>
              <a:spLocks noChangeArrowheads="1"/>
            </p:cNvSpPr>
            <p:nvPr/>
          </p:nvSpPr>
          <p:spPr bwMode="auto">
            <a:xfrm>
              <a:off x="2138794" y="4006763"/>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7</a:t>
              </a:r>
              <a:endParaRPr kumimoji="0" lang="en-US" altLang="en-US" sz="1200" b="0" i="0" u="none" strike="noStrike" cap="none" normalizeH="0" baseline="0" smtClean="0">
                <a:ln>
                  <a:noFill/>
                </a:ln>
                <a:solidFill>
                  <a:schemeClr val="tx1"/>
                </a:solidFill>
                <a:effectLst/>
              </a:endParaRPr>
            </a:p>
          </p:txBody>
        </p:sp>
        <p:sp>
          <p:nvSpPr>
            <p:cNvPr id="53" name="Line 56"/>
            <p:cNvSpPr>
              <a:spLocks noChangeShapeType="1"/>
            </p:cNvSpPr>
            <p:nvPr/>
          </p:nvSpPr>
          <p:spPr bwMode="auto">
            <a:xfrm flipV="1">
              <a:off x="2331985"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4" name="Line 57"/>
            <p:cNvSpPr>
              <a:spLocks noChangeShapeType="1"/>
            </p:cNvSpPr>
            <p:nvPr/>
          </p:nvSpPr>
          <p:spPr bwMode="auto">
            <a:xfrm>
              <a:off x="2331985"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5" name="Rectangle 58"/>
            <p:cNvSpPr>
              <a:spLocks noChangeArrowheads="1"/>
            </p:cNvSpPr>
            <p:nvPr/>
          </p:nvSpPr>
          <p:spPr bwMode="auto">
            <a:xfrm>
              <a:off x="2305824" y="4006763"/>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8</a:t>
              </a:r>
              <a:endParaRPr kumimoji="0" lang="en-US" altLang="en-US" sz="1200" b="0" i="0" u="none" strike="noStrike" cap="none" normalizeH="0" baseline="0" smtClean="0">
                <a:ln>
                  <a:noFill/>
                </a:ln>
                <a:solidFill>
                  <a:schemeClr val="tx1"/>
                </a:solidFill>
                <a:effectLst/>
              </a:endParaRPr>
            </a:p>
          </p:txBody>
        </p:sp>
        <p:sp>
          <p:nvSpPr>
            <p:cNvPr id="56" name="Line 59"/>
            <p:cNvSpPr>
              <a:spLocks noChangeShapeType="1"/>
            </p:cNvSpPr>
            <p:nvPr/>
          </p:nvSpPr>
          <p:spPr bwMode="auto">
            <a:xfrm flipV="1">
              <a:off x="2507065"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7" name="Line 60"/>
            <p:cNvSpPr>
              <a:spLocks noChangeShapeType="1"/>
            </p:cNvSpPr>
            <p:nvPr/>
          </p:nvSpPr>
          <p:spPr bwMode="auto">
            <a:xfrm>
              <a:off x="2507065"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8" name="Rectangle 61"/>
            <p:cNvSpPr>
              <a:spLocks noChangeArrowheads="1"/>
            </p:cNvSpPr>
            <p:nvPr/>
          </p:nvSpPr>
          <p:spPr bwMode="auto">
            <a:xfrm>
              <a:off x="2480903" y="4006763"/>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9</a:t>
              </a:r>
              <a:endParaRPr kumimoji="0" lang="en-US" altLang="en-US" sz="1200" b="0" i="0" u="none" strike="noStrike" cap="none" normalizeH="0" baseline="0" smtClean="0">
                <a:ln>
                  <a:noFill/>
                </a:ln>
                <a:solidFill>
                  <a:schemeClr val="tx1"/>
                </a:solidFill>
                <a:effectLst/>
              </a:endParaRPr>
            </a:p>
          </p:txBody>
        </p:sp>
        <p:sp>
          <p:nvSpPr>
            <p:cNvPr id="59" name="Line 62"/>
            <p:cNvSpPr>
              <a:spLocks noChangeShapeType="1"/>
            </p:cNvSpPr>
            <p:nvPr/>
          </p:nvSpPr>
          <p:spPr bwMode="auto">
            <a:xfrm flipV="1">
              <a:off x="2674094"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0" name="Line 63"/>
            <p:cNvSpPr>
              <a:spLocks noChangeShapeType="1"/>
            </p:cNvSpPr>
            <p:nvPr/>
          </p:nvSpPr>
          <p:spPr bwMode="auto">
            <a:xfrm>
              <a:off x="2674094"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1" name="Rectangle 64"/>
            <p:cNvSpPr>
              <a:spLocks noChangeArrowheads="1"/>
            </p:cNvSpPr>
            <p:nvPr/>
          </p:nvSpPr>
          <p:spPr bwMode="auto">
            <a:xfrm>
              <a:off x="2621771" y="4006763"/>
              <a:ext cx="1410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10</a:t>
              </a:r>
              <a:endParaRPr kumimoji="0" lang="en-US" altLang="en-US" sz="1200" b="0" i="0" u="none" strike="noStrike" cap="none" normalizeH="0" baseline="0" smtClean="0">
                <a:ln>
                  <a:noFill/>
                </a:ln>
                <a:solidFill>
                  <a:schemeClr val="tx1"/>
                </a:solidFill>
                <a:effectLst/>
              </a:endParaRPr>
            </a:p>
          </p:txBody>
        </p:sp>
        <p:sp>
          <p:nvSpPr>
            <p:cNvPr id="62" name="Line 65"/>
            <p:cNvSpPr>
              <a:spLocks noChangeShapeType="1"/>
            </p:cNvSpPr>
            <p:nvPr/>
          </p:nvSpPr>
          <p:spPr bwMode="auto">
            <a:xfrm flipV="1">
              <a:off x="2841124"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3" name="Line 66"/>
            <p:cNvSpPr>
              <a:spLocks noChangeShapeType="1"/>
            </p:cNvSpPr>
            <p:nvPr/>
          </p:nvSpPr>
          <p:spPr bwMode="auto">
            <a:xfrm>
              <a:off x="2841124"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4" name="Rectangle 67"/>
            <p:cNvSpPr>
              <a:spLocks noChangeArrowheads="1"/>
            </p:cNvSpPr>
            <p:nvPr/>
          </p:nvSpPr>
          <p:spPr bwMode="auto">
            <a:xfrm>
              <a:off x="2788801" y="4006763"/>
              <a:ext cx="131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11</a:t>
              </a:r>
              <a:endParaRPr kumimoji="0" lang="en-US" altLang="en-US" sz="1200" b="0" i="0" u="none" strike="noStrike" cap="none" normalizeH="0" baseline="0" smtClean="0">
                <a:ln>
                  <a:noFill/>
                </a:ln>
                <a:solidFill>
                  <a:schemeClr val="tx1"/>
                </a:solidFill>
                <a:effectLst/>
              </a:endParaRPr>
            </a:p>
          </p:txBody>
        </p:sp>
        <p:sp>
          <p:nvSpPr>
            <p:cNvPr id="65" name="Line 68"/>
            <p:cNvSpPr>
              <a:spLocks noChangeShapeType="1"/>
            </p:cNvSpPr>
            <p:nvPr/>
          </p:nvSpPr>
          <p:spPr bwMode="auto">
            <a:xfrm flipV="1">
              <a:off x="3018215"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6" name="Line 69"/>
            <p:cNvSpPr>
              <a:spLocks noChangeShapeType="1"/>
            </p:cNvSpPr>
            <p:nvPr/>
          </p:nvSpPr>
          <p:spPr bwMode="auto">
            <a:xfrm>
              <a:off x="3018215"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7" name="Rectangle 70"/>
            <p:cNvSpPr>
              <a:spLocks noChangeArrowheads="1"/>
            </p:cNvSpPr>
            <p:nvPr/>
          </p:nvSpPr>
          <p:spPr bwMode="auto">
            <a:xfrm>
              <a:off x="2963880" y="4006763"/>
              <a:ext cx="1410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12</a:t>
              </a:r>
              <a:endParaRPr kumimoji="0" lang="en-US" altLang="en-US" sz="1200" b="0" i="0" u="none" strike="noStrike" cap="none" normalizeH="0" baseline="0" smtClean="0">
                <a:ln>
                  <a:noFill/>
                </a:ln>
                <a:solidFill>
                  <a:schemeClr val="tx1"/>
                </a:solidFill>
                <a:effectLst/>
              </a:endParaRPr>
            </a:p>
          </p:txBody>
        </p:sp>
        <p:sp>
          <p:nvSpPr>
            <p:cNvPr id="68" name="Line 71"/>
            <p:cNvSpPr>
              <a:spLocks noChangeShapeType="1"/>
            </p:cNvSpPr>
            <p:nvPr/>
          </p:nvSpPr>
          <p:spPr bwMode="auto">
            <a:xfrm flipV="1">
              <a:off x="3185244"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9" name="Line 72"/>
            <p:cNvSpPr>
              <a:spLocks noChangeShapeType="1"/>
            </p:cNvSpPr>
            <p:nvPr/>
          </p:nvSpPr>
          <p:spPr bwMode="auto">
            <a:xfrm>
              <a:off x="3185244"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0" name="Rectangle 73"/>
            <p:cNvSpPr>
              <a:spLocks noChangeArrowheads="1"/>
            </p:cNvSpPr>
            <p:nvPr/>
          </p:nvSpPr>
          <p:spPr bwMode="auto">
            <a:xfrm>
              <a:off x="3130910" y="4006763"/>
              <a:ext cx="1410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13</a:t>
              </a:r>
              <a:endParaRPr kumimoji="0" lang="en-US" altLang="en-US" sz="1200" b="0" i="0" u="none" strike="noStrike" cap="none" normalizeH="0" baseline="0" smtClean="0">
                <a:ln>
                  <a:noFill/>
                </a:ln>
                <a:solidFill>
                  <a:schemeClr val="tx1"/>
                </a:solidFill>
                <a:effectLst/>
              </a:endParaRPr>
            </a:p>
          </p:txBody>
        </p:sp>
        <p:sp>
          <p:nvSpPr>
            <p:cNvPr id="71" name="Line 74"/>
            <p:cNvSpPr>
              <a:spLocks noChangeShapeType="1"/>
            </p:cNvSpPr>
            <p:nvPr/>
          </p:nvSpPr>
          <p:spPr bwMode="auto">
            <a:xfrm flipV="1">
              <a:off x="3360324" y="3954441"/>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2" name="Line 75"/>
            <p:cNvSpPr>
              <a:spLocks noChangeShapeType="1"/>
            </p:cNvSpPr>
            <p:nvPr/>
          </p:nvSpPr>
          <p:spPr bwMode="auto">
            <a:xfrm>
              <a:off x="3360324" y="1412776"/>
              <a:ext cx="0" cy="26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3" name="Rectangle 76"/>
            <p:cNvSpPr>
              <a:spLocks noChangeArrowheads="1"/>
            </p:cNvSpPr>
            <p:nvPr/>
          </p:nvSpPr>
          <p:spPr bwMode="auto">
            <a:xfrm>
              <a:off x="3308001" y="4006763"/>
              <a:ext cx="1410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14</a:t>
              </a:r>
              <a:endParaRPr kumimoji="0" lang="en-US" altLang="en-US" sz="1200" b="0" i="0" u="none" strike="noStrike" cap="none" normalizeH="0" baseline="0" smtClean="0">
                <a:ln>
                  <a:noFill/>
                </a:ln>
                <a:solidFill>
                  <a:schemeClr val="tx1"/>
                </a:solidFill>
                <a:effectLst/>
              </a:endParaRPr>
            </a:p>
          </p:txBody>
        </p:sp>
        <p:sp>
          <p:nvSpPr>
            <p:cNvPr id="74" name="Line 77"/>
            <p:cNvSpPr>
              <a:spLocks noChangeShapeType="1"/>
            </p:cNvSpPr>
            <p:nvPr/>
          </p:nvSpPr>
          <p:spPr bwMode="auto">
            <a:xfrm>
              <a:off x="971600" y="3980603"/>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5" name="Line 78"/>
            <p:cNvSpPr>
              <a:spLocks noChangeShapeType="1"/>
            </p:cNvSpPr>
            <p:nvPr/>
          </p:nvSpPr>
          <p:spPr bwMode="auto">
            <a:xfrm flipH="1">
              <a:off x="3501192" y="3980603"/>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6" name="Rectangle 79"/>
            <p:cNvSpPr>
              <a:spLocks noChangeArrowheads="1"/>
            </p:cNvSpPr>
            <p:nvPr/>
          </p:nvSpPr>
          <p:spPr bwMode="auto">
            <a:xfrm>
              <a:off x="806626" y="3910168"/>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a:t>
              </a:r>
              <a:endParaRPr kumimoji="0" lang="en-US" altLang="en-US" sz="1200" b="0" i="0" u="none" strike="noStrike" cap="none" normalizeH="0" baseline="0" smtClean="0">
                <a:ln>
                  <a:noFill/>
                </a:ln>
                <a:solidFill>
                  <a:schemeClr val="tx1"/>
                </a:solidFill>
                <a:effectLst/>
              </a:endParaRPr>
            </a:p>
          </p:txBody>
        </p:sp>
        <p:sp>
          <p:nvSpPr>
            <p:cNvPr id="77" name="Line 80"/>
            <p:cNvSpPr>
              <a:spLocks noChangeShapeType="1"/>
            </p:cNvSpPr>
            <p:nvPr/>
          </p:nvSpPr>
          <p:spPr bwMode="auto">
            <a:xfrm>
              <a:off x="971600" y="3610320"/>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8" name="Line 81"/>
            <p:cNvSpPr>
              <a:spLocks noChangeShapeType="1"/>
            </p:cNvSpPr>
            <p:nvPr/>
          </p:nvSpPr>
          <p:spPr bwMode="auto">
            <a:xfrm flipH="1">
              <a:off x="3501192" y="3610320"/>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9" name="Rectangle 82"/>
            <p:cNvSpPr>
              <a:spLocks noChangeArrowheads="1"/>
            </p:cNvSpPr>
            <p:nvPr/>
          </p:nvSpPr>
          <p:spPr bwMode="auto">
            <a:xfrm>
              <a:off x="673808" y="3539885"/>
              <a:ext cx="246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0.05</a:t>
              </a:r>
              <a:endParaRPr kumimoji="0" lang="en-US" altLang="en-US" sz="1200" b="0" i="0" u="none" strike="noStrike" cap="none" normalizeH="0" baseline="0" smtClean="0">
                <a:ln>
                  <a:noFill/>
                </a:ln>
                <a:solidFill>
                  <a:schemeClr val="tx1"/>
                </a:solidFill>
                <a:effectLst/>
              </a:endParaRPr>
            </a:p>
          </p:txBody>
        </p:sp>
        <p:sp>
          <p:nvSpPr>
            <p:cNvPr id="80" name="Line 83"/>
            <p:cNvSpPr>
              <a:spLocks noChangeShapeType="1"/>
            </p:cNvSpPr>
            <p:nvPr/>
          </p:nvSpPr>
          <p:spPr bwMode="auto">
            <a:xfrm>
              <a:off x="971600" y="3242050"/>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1" name="Line 84"/>
            <p:cNvSpPr>
              <a:spLocks noChangeShapeType="1"/>
            </p:cNvSpPr>
            <p:nvPr/>
          </p:nvSpPr>
          <p:spPr bwMode="auto">
            <a:xfrm flipH="1">
              <a:off x="3501192" y="3242050"/>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2" name="Rectangle 85"/>
            <p:cNvSpPr>
              <a:spLocks noChangeArrowheads="1"/>
            </p:cNvSpPr>
            <p:nvPr/>
          </p:nvSpPr>
          <p:spPr bwMode="auto">
            <a:xfrm>
              <a:off x="728143" y="3171616"/>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0.1</a:t>
              </a:r>
              <a:endParaRPr kumimoji="0" lang="en-US" altLang="en-US" sz="1200" b="0" i="0" u="none" strike="noStrike" cap="none" normalizeH="0" baseline="0" smtClean="0">
                <a:ln>
                  <a:noFill/>
                </a:ln>
                <a:solidFill>
                  <a:schemeClr val="tx1"/>
                </a:solidFill>
                <a:effectLst/>
              </a:endParaRPr>
            </a:p>
          </p:txBody>
        </p:sp>
        <p:sp>
          <p:nvSpPr>
            <p:cNvPr id="83" name="Line 86"/>
            <p:cNvSpPr>
              <a:spLocks noChangeShapeType="1"/>
            </p:cNvSpPr>
            <p:nvPr/>
          </p:nvSpPr>
          <p:spPr bwMode="auto">
            <a:xfrm>
              <a:off x="971600" y="2881830"/>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4" name="Line 87"/>
            <p:cNvSpPr>
              <a:spLocks noChangeShapeType="1"/>
            </p:cNvSpPr>
            <p:nvPr/>
          </p:nvSpPr>
          <p:spPr bwMode="auto">
            <a:xfrm flipH="1">
              <a:off x="3501192" y="2881830"/>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5" name="Rectangle 88"/>
            <p:cNvSpPr>
              <a:spLocks noChangeArrowheads="1"/>
            </p:cNvSpPr>
            <p:nvPr/>
          </p:nvSpPr>
          <p:spPr bwMode="auto">
            <a:xfrm>
              <a:off x="673808" y="2811395"/>
              <a:ext cx="246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Narrow" panose="020B0606020202030204" pitchFamily="34" charset="0"/>
                </a:rPr>
                <a:t>0.15</a:t>
              </a:r>
              <a:endParaRPr kumimoji="0" lang="en-US" altLang="en-US" sz="1200" b="0" i="0" u="none" strike="noStrike" cap="none" normalizeH="0" baseline="0" dirty="0" smtClean="0">
                <a:ln>
                  <a:noFill/>
                </a:ln>
                <a:solidFill>
                  <a:schemeClr val="tx1"/>
                </a:solidFill>
                <a:effectLst/>
              </a:endParaRPr>
            </a:p>
          </p:txBody>
        </p:sp>
        <p:sp>
          <p:nvSpPr>
            <p:cNvPr id="86" name="Line 89"/>
            <p:cNvSpPr>
              <a:spLocks noChangeShapeType="1"/>
            </p:cNvSpPr>
            <p:nvPr/>
          </p:nvSpPr>
          <p:spPr bwMode="auto">
            <a:xfrm>
              <a:off x="971600" y="2511548"/>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7" name="Line 90"/>
            <p:cNvSpPr>
              <a:spLocks noChangeShapeType="1"/>
            </p:cNvSpPr>
            <p:nvPr/>
          </p:nvSpPr>
          <p:spPr bwMode="auto">
            <a:xfrm flipH="1">
              <a:off x="3501192" y="2511548"/>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8" name="Rectangle 91"/>
            <p:cNvSpPr>
              <a:spLocks noChangeArrowheads="1"/>
            </p:cNvSpPr>
            <p:nvPr/>
          </p:nvSpPr>
          <p:spPr bwMode="auto">
            <a:xfrm>
              <a:off x="728143" y="2441113"/>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0.2</a:t>
              </a:r>
              <a:endParaRPr kumimoji="0" lang="en-US" altLang="en-US" sz="1200" b="0" i="0" u="none" strike="noStrike" cap="none" normalizeH="0" baseline="0" smtClean="0">
                <a:ln>
                  <a:noFill/>
                </a:ln>
                <a:solidFill>
                  <a:schemeClr val="tx1"/>
                </a:solidFill>
                <a:effectLst/>
              </a:endParaRPr>
            </a:p>
          </p:txBody>
        </p:sp>
        <p:sp>
          <p:nvSpPr>
            <p:cNvPr id="89" name="Line 92"/>
            <p:cNvSpPr>
              <a:spLocks noChangeShapeType="1"/>
            </p:cNvSpPr>
            <p:nvPr/>
          </p:nvSpPr>
          <p:spPr bwMode="auto">
            <a:xfrm>
              <a:off x="971600" y="2151327"/>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0" name="Line 93"/>
            <p:cNvSpPr>
              <a:spLocks noChangeShapeType="1"/>
            </p:cNvSpPr>
            <p:nvPr/>
          </p:nvSpPr>
          <p:spPr bwMode="auto">
            <a:xfrm flipH="1">
              <a:off x="3501192" y="2151327"/>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1" name="Rectangle 94"/>
            <p:cNvSpPr>
              <a:spLocks noChangeArrowheads="1"/>
            </p:cNvSpPr>
            <p:nvPr/>
          </p:nvSpPr>
          <p:spPr bwMode="auto">
            <a:xfrm>
              <a:off x="673808" y="2080894"/>
              <a:ext cx="246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0.25</a:t>
              </a:r>
              <a:endParaRPr kumimoji="0" lang="en-US" altLang="en-US" sz="1200" b="0" i="0" u="none" strike="noStrike" cap="none" normalizeH="0" baseline="0" smtClean="0">
                <a:ln>
                  <a:noFill/>
                </a:ln>
                <a:solidFill>
                  <a:schemeClr val="tx1"/>
                </a:solidFill>
                <a:effectLst/>
              </a:endParaRPr>
            </a:p>
          </p:txBody>
        </p:sp>
        <p:sp>
          <p:nvSpPr>
            <p:cNvPr id="92" name="Line 95"/>
            <p:cNvSpPr>
              <a:spLocks noChangeShapeType="1"/>
            </p:cNvSpPr>
            <p:nvPr/>
          </p:nvSpPr>
          <p:spPr bwMode="auto">
            <a:xfrm>
              <a:off x="971600" y="1783058"/>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3" name="Line 96"/>
            <p:cNvSpPr>
              <a:spLocks noChangeShapeType="1"/>
            </p:cNvSpPr>
            <p:nvPr/>
          </p:nvSpPr>
          <p:spPr bwMode="auto">
            <a:xfrm flipH="1">
              <a:off x="3501192" y="1783058"/>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4" name="Rectangle 97"/>
            <p:cNvSpPr>
              <a:spLocks noChangeArrowheads="1"/>
            </p:cNvSpPr>
            <p:nvPr/>
          </p:nvSpPr>
          <p:spPr bwMode="auto">
            <a:xfrm>
              <a:off x="728143" y="1712623"/>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0.3</a:t>
              </a:r>
              <a:endParaRPr kumimoji="0" lang="en-US" altLang="en-US" sz="1200" b="0" i="0" u="none" strike="noStrike" cap="none" normalizeH="0" baseline="0" smtClean="0">
                <a:ln>
                  <a:noFill/>
                </a:ln>
                <a:solidFill>
                  <a:schemeClr val="tx1"/>
                </a:solidFill>
                <a:effectLst/>
              </a:endParaRPr>
            </a:p>
          </p:txBody>
        </p:sp>
        <p:sp>
          <p:nvSpPr>
            <p:cNvPr id="95" name="Line 98"/>
            <p:cNvSpPr>
              <a:spLocks noChangeShapeType="1"/>
            </p:cNvSpPr>
            <p:nvPr/>
          </p:nvSpPr>
          <p:spPr bwMode="auto">
            <a:xfrm>
              <a:off x="971600" y="1412776"/>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6" name="Line 99"/>
            <p:cNvSpPr>
              <a:spLocks noChangeShapeType="1"/>
            </p:cNvSpPr>
            <p:nvPr/>
          </p:nvSpPr>
          <p:spPr bwMode="auto">
            <a:xfrm flipH="1">
              <a:off x="3501192" y="1412776"/>
              <a:ext cx="2616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7" name="Rectangle 100"/>
            <p:cNvSpPr>
              <a:spLocks noChangeArrowheads="1"/>
            </p:cNvSpPr>
            <p:nvPr/>
          </p:nvSpPr>
          <p:spPr bwMode="auto">
            <a:xfrm>
              <a:off x="673808" y="1342341"/>
              <a:ext cx="2468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0.35</a:t>
              </a:r>
              <a:endParaRPr kumimoji="0" lang="en-US" altLang="en-US" sz="1200" b="0" i="0" u="none" strike="noStrike" cap="none" normalizeH="0" baseline="0" smtClean="0">
                <a:ln>
                  <a:noFill/>
                </a:ln>
                <a:solidFill>
                  <a:schemeClr val="tx1"/>
                </a:solidFill>
                <a:effectLst/>
              </a:endParaRPr>
            </a:p>
          </p:txBody>
        </p:sp>
        <p:sp>
          <p:nvSpPr>
            <p:cNvPr id="98" name="Line 101"/>
            <p:cNvSpPr>
              <a:spLocks noChangeShapeType="1"/>
            </p:cNvSpPr>
            <p:nvPr/>
          </p:nvSpPr>
          <p:spPr bwMode="auto">
            <a:xfrm>
              <a:off x="971600" y="1412776"/>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9" name="Line 102"/>
            <p:cNvSpPr>
              <a:spLocks noChangeShapeType="1"/>
            </p:cNvSpPr>
            <p:nvPr/>
          </p:nvSpPr>
          <p:spPr bwMode="auto">
            <a:xfrm>
              <a:off x="971600" y="3980603"/>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0" name="Line 103"/>
            <p:cNvSpPr>
              <a:spLocks noChangeShapeType="1"/>
            </p:cNvSpPr>
            <p:nvPr/>
          </p:nvSpPr>
          <p:spPr bwMode="auto">
            <a:xfrm flipV="1">
              <a:off x="3527353" y="1412776"/>
              <a:ext cx="0" cy="2567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1" name="Line 104"/>
            <p:cNvSpPr>
              <a:spLocks noChangeShapeType="1"/>
            </p:cNvSpPr>
            <p:nvPr/>
          </p:nvSpPr>
          <p:spPr bwMode="auto">
            <a:xfrm flipV="1">
              <a:off x="971600" y="1412776"/>
              <a:ext cx="0" cy="25678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2" name="Rectangle 105"/>
            <p:cNvSpPr>
              <a:spLocks noChangeArrowheads="1"/>
            </p:cNvSpPr>
            <p:nvPr/>
          </p:nvSpPr>
          <p:spPr bwMode="auto">
            <a:xfrm>
              <a:off x="1076245" y="3803511"/>
              <a:ext cx="130807" cy="177092"/>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03" name="Rectangle 106"/>
            <p:cNvSpPr>
              <a:spLocks noChangeArrowheads="1"/>
            </p:cNvSpPr>
            <p:nvPr/>
          </p:nvSpPr>
          <p:spPr bwMode="auto">
            <a:xfrm>
              <a:off x="1076245" y="3803511"/>
              <a:ext cx="130807" cy="17709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4" name="Rectangle 107"/>
            <p:cNvSpPr>
              <a:spLocks noChangeArrowheads="1"/>
            </p:cNvSpPr>
            <p:nvPr/>
          </p:nvSpPr>
          <p:spPr bwMode="auto">
            <a:xfrm>
              <a:off x="1243275" y="3813572"/>
              <a:ext cx="140868" cy="16703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05" name="Rectangle 108"/>
            <p:cNvSpPr>
              <a:spLocks noChangeArrowheads="1"/>
            </p:cNvSpPr>
            <p:nvPr/>
          </p:nvSpPr>
          <p:spPr bwMode="auto">
            <a:xfrm>
              <a:off x="1243275" y="3813572"/>
              <a:ext cx="140868" cy="16703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6" name="Rectangle 109"/>
            <p:cNvSpPr>
              <a:spLocks noChangeArrowheads="1"/>
            </p:cNvSpPr>
            <p:nvPr/>
          </p:nvSpPr>
          <p:spPr bwMode="auto">
            <a:xfrm>
              <a:off x="1410304" y="3813572"/>
              <a:ext cx="140868" cy="16703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07" name="Rectangle 110"/>
            <p:cNvSpPr>
              <a:spLocks noChangeArrowheads="1"/>
            </p:cNvSpPr>
            <p:nvPr/>
          </p:nvSpPr>
          <p:spPr bwMode="auto">
            <a:xfrm>
              <a:off x="1410304" y="3813572"/>
              <a:ext cx="140868" cy="16703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8" name="Rectangle 111"/>
            <p:cNvSpPr>
              <a:spLocks noChangeArrowheads="1"/>
            </p:cNvSpPr>
            <p:nvPr/>
          </p:nvSpPr>
          <p:spPr bwMode="auto">
            <a:xfrm>
              <a:off x="1585384" y="3813572"/>
              <a:ext cx="132819" cy="16703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09" name="Rectangle 112"/>
            <p:cNvSpPr>
              <a:spLocks noChangeArrowheads="1"/>
            </p:cNvSpPr>
            <p:nvPr/>
          </p:nvSpPr>
          <p:spPr bwMode="auto">
            <a:xfrm>
              <a:off x="1585384" y="3813572"/>
              <a:ext cx="132819" cy="16703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0" name="Rectangle 113"/>
            <p:cNvSpPr>
              <a:spLocks noChangeArrowheads="1"/>
            </p:cNvSpPr>
            <p:nvPr/>
          </p:nvSpPr>
          <p:spPr bwMode="auto">
            <a:xfrm>
              <a:off x="1752413" y="3803511"/>
              <a:ext cx="140868" cy="177092"/>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11" name="Rectangle 114"/>
            <p:cNvSpPr>
              <a:spLocks noChangeArrowheads="1"/>
            </p:cNvSpPr>
            <p:nvPr/>
          </p:nvSpPr>
          <p:spPr bwMode="auto">
            <a:xfrm>
              <a:off x="1752413" y="3803511"/>
              <a:ext cx="140868" cy="17709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2" name="Rectangle 115"/>
            <p:cNvSpPr>
              <a:spLocks noChangeArrowheads="1"/>
            </p:cNvSpPr>
            <p:nvPr/>
          </p:nvSpPr>
          <p:spPr bwMode="auto">
            <a:xfrm>
              <a:off x="1927492" y="3813572"/>
              <a:ext cx="132819" cy="16703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13" name="Rectangle 116"/>
            <p:cNvSpPr>
              <a:spLocks noChangeArrowheads="1"/>
            </p:cNvSpPr>
            <p:nvPr/>
          </p:nvSpPr>
          <p:spPr bwMode="auto">
            <a:xfrm>
              <a:off x="1927492" y="3813572"/>
              <a:ext cx="132819" cy="16703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4" name="Rectangle 117"/>
            <p:cNvSpPr>
              <a:spLocks noChangeArrowheads="1"/>
            </p:cNvSpPr>
            <p:nvPr/>
          </p:nvSpPr>
          <p:spPr bwMode="auto">
            <a:xfrm>
              <a:off x="2094521" y="3803511"/>
              <a:ext cx="140868" cy="177092"/>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15" name="Rectangle 118"/>
            <p:cNvSpPr>
              <a:spLocks noChangeArrowheads="1"/>
            </p:cNvSpPr>
            <p:nvPr/>
          </p:nvSpPr>
          <p:spPr bwMode="auto">
            <a:xfrm>
              <a:off x="2094521" y="3803511"/>
              <a:ext cx="140868" cy="17709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6" name="Rectangle 119"/>
            <p:cNvSpPr>
              <a:spLocks noChangeArrowheads="1"/>
            </p:cNvSpPr>
            <p:nvPr/>
          </p:nvSpPr>
          <p:spPr bwMode="auto">
            <a:xfrm>
              <a:off x="2261551" y="3803511"/>
              <a:ext cx="140868" cy="177092"/>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17" name="Rectangle 120"/>
            <p:cNvSpPr>
              <a:spLocks noChangeArrowheads="1"/>
            </p:cNvSpPr>
            <p:nvPr/>
          </p:nvSpPr>
          <p:spPr bwMode="auto">
            <a:xfrm>
              <a:off x="2261551" y="3803511"/>
              <a:ext cx="140868" cy="17709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8" name="Rectangle 121"/>
            <p:cNvSpPr>
              <a:spLocks noChangeArrowheads="1"/>
            </p:cNvSpPr>
            <p:nvPr/>
          </p:nvSpPr>
          <p:spPr bwMode="auto">
            <a:xfrm>
              <a:off x="2438643" y="3803511"/>
              <a:ext cx="130807" cy="177092"/>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19" name="Rectangle 122"/>
            <p:cNvSpPr>
              <a:spLocks noChangeArrowheads="1"/>
            </p:cNvSpPr>
            <p:nvPr/>
          </p:nvSpPr>
          <p:spPr bwMode="auto">
            <a:xfrm>
              <a:off x="2438643" y="3803511"/>
              <a:ext cx="130807" cy="17709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0" name="Rectangle 123"/>
            <p:cNvSpPr>
              <a:spLocks noChangeArrowheads="1"/>
            </p:cNvSpPr>
            <p:nvPr/>
          </p:nvSpPr>
          <p:spPr bwMode="auto">
            <a:xfrm>
              <a:off x="2603660" y="3135393"/>
              <a:ext cx="140868" cy="845210"/>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21" name="Rectangle 124"/>
            <p:cNvSpPr>
              <a:spLocks noChangeArrowheads="1"/>
            </p:cNvSpPr>
            <p:nvPr/>
          </p:nvSpPr>
          <p:spPr bwMode="auto">
            <a:xfrm>
              <a:off x="2603660" y="3135393"/>
              <a:ext cx="140868" cy="84521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2" name="Rectangle 125"/>
            <p:cNvSpPr>
              <a:spLocks noChangeArrowheads="1"/>
            </p:cNvSpPr>
            <p:nvPr/>
          </p:nvSpPr>
          <p:spPr bwMode="auto">
            <a:xfrm>
              <a:off x="2780752" y="2996537"/>
              <a:ext cx="130807" cy="984066"/>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23" name="Rectangle 126"/>
            <p:cNvSpPr>
              <a:spLocks noChangeArrowheads="1"/>
            </p:cNvSpPr>
            <p:nvPr/>
          </p:nvSpPr>
          <p:spPr bwMode="auto">
            <a:xfrm>
              <a:off x="2780752" y="2996537"/>
              <a:ext cx="130807" cy="98406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4" name="Rectangle 127"/>
            <p:cNvSpPr>
              <a:spLocks noChangeArrowheads="1"/>
            </p:cNvSpPr>
            <p:nvPr/>
          </p:nvSpPr>
          <p:spPr bwMode="auto">
            <a:xfrm>
              <a:off x="2947780" y="2889880"/>
              <a:ext cx="140868" cy="10907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 name="Rectangle 128"/>
            <p:cNvSpPr>
              <a:spLocks noChangeArrowheads="1"/>
            </p:cNvSpPr>
            <p:nvPr/>
          </p:nvSpPr>
          <p:spPr bwMode="auto">
            <a:xfrm>
              <a:off x="2947780" y="2889880"/>
              <a:ext cx="140868" cy="1090723"/>
            </a:xfrm>
            <a:prstGeom prst="rect">
              <a:avLst/>
            </a:prstGeom>
            <a:solidFill>
              <a:srgbClr val="00B05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126" name="Rectangle 129"/>
            <p:cNvSpPr>
              <a:spLocks noChangeArrowheads="1"/>
            </p:cNvSpPr>
            <p:nvPr/>
          </p:nvSpPr>
          <p:spPr bwMode="auto">
            <a:xfrm>
              <a:off x="3114811" y="1861541"/>
              <a:ext cx="138856" cy="2119062"/>
            </a:xfrm>
            <a:prstGeom prst="rect">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27" name="Rectangle 130"/>
            <p:cNvSpPr>
              <a:spLocks noChangeArrowheads="1"/>
            </p:cNvSpPr>
            <p:nvPr/>
          </p:nvSpPr>
          <p:spPr bwMode="auto">
            <a:xfrm>
              <a:off x="3114811" y="1861541"/>
              <a:ext cx="138856" cy="211906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8" name="Rectangle 131"/>
            <p:cNvSpPr>
              <a:spLocks noChangeArrowheads="1"/>
            </p:cNvSpPr>
            <p:nvPr/>
          </p:nvSpPr>
          <p:spPr bwMode="auto">
            <a:xfrm>
              <a:off x="3289889" y="3179666"/>
              <a:ext cx="130807" cy="800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9" name="Rectangle 132"/>
            <p:cNvSpPr>
              <a:spLocks noChangeArrowheads="1"/>
            </p:cNvSpPr>
            <p:nvPr/>
          </p:nvSpPr>
          <p:spPr bwMode="auto">
            <a:xfrm>
              <a:off x="3289889" y="3179666"/>
              <a:ext cx="130807" cy="800937"/>
            </a:xfrm>
            <a:prstGeom prst="rect">
              <a:avLst/>
            </a:prstGeom>
            <a:solidFill>
              <a:srgbClr val="00B05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130" name="Line 133"/>
            <p:cNvSpPr>
              <a:spLocks noChangeShapeType="1"/>
            </p:cNvSpPr>
            <p:nvPr/>
          </p:nvSpPr>
          <p:spPr bwMode="auto">
            <a:xfrm>
              <a:off x="971600" y="3980603"/>
              <a:ext cx="255575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1" name="Rectangle 134"/>
            <p:cNvSpPr>
              <a:spLocks noChangeArrowheads="1"/>
            </p:cNvSpPr>
            <p:nvPr/>
          </p:nvSpPr>
          <p:spPr bwMode="auto">
            <a:xfrm rot="16200000">
              <a:off x="-321821" y="2519835"/>
              <a:ext cx="16526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Narrow" panose="020B0606020202030204" pitchFamily="34" charset="0"/>
                </a:rPr>
                <a:t>Model Expected Probability</a:t>
              </a:r>
              <a:endParaRPr kumimoji="0" lang="en-US" altLang="en-US" sz="1200" b="1" i="0" u="none" strike="noStrike" cap="none" normalizeH="0" baseline="0" smtClean="0">
                <a:ln>
                  <a:noFill/>
                </a:ln>
                <a:solidFill>
                  <a:schemeClr val="tx1"/>
                </a:solidFill>
                <a:effectLst/>
              </a:endParaRPr>
            </a:p>
          </p:txBody>
        </p:sp>
        <p:sp>
          <p:nvSpPr>
            <p:cNvPr id="132" name="Rectangle 135"/>
            <p:cNvSpPr>
              <a:spLocks noChangeArrowheads="1"/>
            </p:cNvSpPr>
            <p:nvPr/>
          </p:nvSpPr>
          <p:spPr bwMode="auto">
            <a:xfrm>
              <a:off x="2016038" y="4276852"/>
              <a:ext cx="4360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Narrow" panose="020B0606020202030204" pitchFamily="34" charset="0"/>
                </a:rPr>
                <a:t>Models</a:t>
              </a:r>
              <a:endParaRPr kumimoji="0" lang="en-US" altLang="en-US" sz="1200" b="1" i="0" u="none" strike="noStrike" cap="none" normalizeH="0" baseline="0" dirty="0" smtClean="0">
                <a:ln>
                  <a:noFill/>
                </a:ln>
                <a:solidFill>
                  <a:schemeClr val="tx1"/>
                </a:solidFill>
                <a:effectLst/>
              </a:endParaRPr>
            </a:p>
          </p:txBody>
        </p:sp>
        <p:sp>
          <p:nvSpPr>
            <p:cNvPr id="133" name="Rectangle 136"/>
            <p:cNvSpPr>
              <a:spLocks noChangeArrowheads="1"/>
            </p:cNvSpPr>
            <p:nvPr/>
          </p:nvSpPr>
          <p:spPr bwMode="auto">
            <a:xfrm>
              <a:off x="1287548" y="1149150"/>
              <a:ext cx="18851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Narrow" panose="020B0606020202030204" pitchFamily="34" charset="0"/>
                </a:rPr>
                <a:t>Bayesian Model Selection: RFX</a:t>
              </a:r>
              <a:endParaRPr kumimoji="0" lang="en-US" altLang="en-US" sz="1200" b="1" i="0" u="none" strike="noStrike" cap="none" normalizeH="0" baseline="0" dirty="0" smtClean="0">
                <a:ln>
                  <a:noFill/>
                </a:ln>
                <a:solidFill>
                  <a:schemeClr val="tx1"/>
                </a:solidFill>
                <a:effectLst/>
              </a:endParaRPr>
            </a:p>
          </p:txBody>
        </p:sp>
      </p:grpSp>
      <p:sp>
        <p:nvSpPr>
          <p:cNvPr id="134" name="TextBox 133"/>
          <p:cNvSpPr txBox="1"/>
          <p:nvPr/>
        </p:nvSpPr>
        <p:spPr>
          <a:xfrm>
            <a:off x="251520" y="692696"/>
            <a:ext cx="3960440" cy="369332"/>
          </a:xfrm>
          <a:prstGeom prst="rect">
            <a:avLst/>
          </a:prstGeom>
          <a:noFill/>
        </p:spPr>
        <p:txBody>
          <a:bodyPr wrap="square" rtlCol="0">
            <a:spAutoFit/>
          </a:bodyPr>
          <a:lstStyle/>
          <a:p>
            <a:r>
              <a:rPr lang="en-GB" b="1" dirty="0" smtClean="0"/>
              <a:t>Bayesian Model Averaging</a:t>
            </a:r>
            <a:endParaRPr lang="en-GB" b="1" dirty="0"/>
          </a:p>
        </p:txBody>
      </p:sp>
      <p:sp>
        <p:nvSpPr>
          <p:cNvPr id="202" name="Rectangle 69"/>
          <p:cNvSpPr>
            <a:spLocks noChangeArrowheads="1"/>
          </p:cNvSpPr>
          <p:nvPr/>
        </p:nvSpPr>
        <p:spPr bwMode="auto">
          <a:xfrm>
            <a:off x="1050460" y="4418220"/>
            <a:ext cx="1937364" cy="19373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03" name="Rectangle 70"/>
          <p:cNvSpPr>
            <a:spLocks noChangeArrowheads="1"/>
          </p:cNvSpPr>
          <p:nvPr/>
        </p:nvSpPr>
        <p:spPr bwMode="auto">
          <a:xfrm>
            <a:off x="1050460" y="4418220"/>
            <a:ext cx="1937364" cy="1937364"/>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4" name="Line 71"/>
          <p:cNvSpPr>
            <a:spLocks noChangeShapeType="1"/>
          </p:cNvSpPr>
          <p:nvPr/>
        </p:nvSpPr>
        <p:spPr bwMode="auto">
          <a:xfrm flipV="1">
            <a:off x="1536898" y="4418220"/>
            <a:ext cx="0" cy="1937364"/>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5" name="Line 72"/>
          <p:cNvSpPr>
            <a:spLocks noChangeShapeType="1"/>
          </p:cNvSpPr>
          <p:nvPr/>
        </p:nvSpPr>
        <p:spPr bwMode="auto">
          <a:xfrm flipV="1">
            <a:off x="2501386" y="4418220"/>
            <a:ext cx="0" cy="1937364"/>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6" name="Line 73"/>
          <p:cNvSpPr>
            <a:spLocks noChangeShapeType="1"/>
          </p:cNvSpPr>
          <p:nvPr/>
        </p:nvSpPr>
        <p:spPr bwMode="auto">
          <a:xfrm>
            <a:off x="1050460" y="6355584"/>
            <a:ext cx="193736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7" name="Line 74"/>
          <p:cNvSpPr>
            <a:spLocks noChangeShapeType="1"/>
          </p:cNvSpPr>
          <p:nvPr/>
        </p:nvSpPr>
        <p:spPr bwMode="auto">
          <a:xfrm>
            <a:off x="1050460" y="6162687"/>
            <a:ext cx="193736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8" name="Line 75"/>
          <p:cNvSpPr>
            <a:spLocks noChangeShapeType="1"/>
          </p:cNvSpPr>
          <p:nvPr/>
        </p:nvSpPr>
        <p:spPr bwMode="auto">
          <a:xfrm>
            <a:off x="1050460" y="5969789"/>
            <a:ext cx="193736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9" name="Line 76"/>
          <p:cNvSpPr>
            <a:spLocks noChangeShapeType="1"/>
          </p:cNvSpPr>
          <p:nvPr/>
        </p:nvSpPr>
        <p:spPr bwMode="auto">
          <a:xfrm>
            <a:off x="1050460" y="5776891"/>
            <a:ext cx="193736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0" name="Line 77"/>
          <p:cNvSpPr>
            <a:spLocks noChangeShapeType="1"/>
          </p:cNvSpPr>
          <p:nvPr/>
        </p:nvSpPr>
        <p:spPr bwMode="auto">
          <a:xfrm>
            <a:off x="1050460" y="5583993"/>
            <a:ext cx="193736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1" name="Line 78"/>
          <p:cNvSpPr>
            <a:spLocks noChangeShapeType="1"/>
          </p:cNvSpPr>
          <p:nvPr/>
        </p:nvSpPr>
        <p:spPr bwMode="auto">
          <a:xfrm>
            <a:off x="1050460" y="5391096"/>
            <a:ext cx="193736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2" name="Line 79"/>
          <p:cNvSpPr>
            <a:spLocks noChangeShapeType="1"/>
          </p:cNvSpPr>
          <p:nvPr/>
        </p:nvSpPr>
        <p:spPr bwMode="auto">
          <a:xfrm>
            <a:off x="1050460" y="5198198"/>
            <a:ext cx="193736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3" name="Line 80"/>
          <p:cNvSpPr>
            <a:spLocks noChangeShapeType="1"/>
          </p:cNvSpPr>
          <p:nvPr/>
        </p:nvSpPr>
        <p:spPr bwMode="auto">
          <a:xfrm>
            <a:off x="1050460" y="5003903"/>
            <a:ext cx="193736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4" name="Line 81"/>
          <p:cNvSpPr>
            <a:spLocks noChangeShapeType="1"/>
          </p:cNvSpPr>
          <p:nvPr/>
        </p:nvSpPr>
        <p:spPr bwMode="auto">
          <a:xfrm>
            <a:off x="1050460" y="4811005"/>
            <a:ext cx="193736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5" name="Line 82"/>
          <p:cNvSpPr>
            <a:spLocks noChangeShapeType="1"/>
          </p:cNvSpPr>
          <p:nvPr/>
        </p:nvSpPr>
        <p:spPr bwMode="auto">
          <a:xfrm>
            <a:off x="1050460" y="4611118"/>
            <a:ext cx="193736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6" name="Line 83"/>
          <p:cNvSpPr>
            <a:spLocks noChangeShapeType="1"/>
          </p:cNvSpPr>
          <p:nvPr/>
        </p:nvSpPr>
        <p:spPr bwMode="auto">
          <a:xfrm>
            <a:off x="1050460" y="4418220"/>
            <a:ext cx="1937364"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7" name="Line 84"/>
          <p:cNvSpPr>
            <a:spLocks noChangeShapeType="1"/>
          </p:cNvSpPr>
          <p:nvPr/>
        </p:nvSpPr>
        <p:spPr bwMode="auto">
          <a:xfrm>
            <a:off x="1050460" y="4418220"/>
            <a:ext cx="19373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8" name="Line 85"/>
          <p:cNvSpPr>
            <a:spLocks noChangeShapeType="1"/>
          </p:cNvSpPr>
          <p:nvPr/>
        </p:nvSpPr>
        <p:spPr bwMode="auto">
          <a:xfrm>
            <a:off x="1050460" y="6355584"/>
            <a:ext cx="19373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9" name="Line 86"/>
          <p:cNvSpPr>
            <a:spLocks noChangeShapeType="1"/>
          </p:cNvSpPr>
          <p:nvPr/>
        </p:nvSpPr>
        <p:spPr bwMode="auto">
          <a:xfrm flipV="1">
            <a:off x="2987824" y="4418220"/>
            <a:ext cx="0" cy="19373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0" name="Line 87"/>
          <p:cNvSpPr>
            <a:spLocks noChangeShapeType="1"/>
          </p:cNvSpPr>
          <p:nvPr/>
        </p:nvSpPr>
        <p:spPr bwMode="auto">
          <a:xfrm flipV="1">
            <a:off x="1050460" y="4418220"/>
            <a:ext cx="0" cy="19373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1" name="Line 88"/>
          <p:cNvSpPr>
            <a:spLocks noChangeShapeType="1"/>
          </p:cNvSpPr>
          <p:nvPr/>
        </p:nvSpPr>
        <p:spPr bwMode="auto">
          <a:xfrm>
            <a:off x="1050460" y="6355584"/>
            <a:ext cx="19373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2" name="Line 89"/>
          <p:cNvSpPr>
            <a:spLocks noChangeShapeType="1"/>
          </p:cNvSpPr>
          <p:nvPr/>
        </p:nvSpPr>
        <p:spPr bwMode="auto">
          <a:xfrm flipV="1">
            <a:off x="1050460" y="4418220"/>
            <a:ext cx="0" cy="19373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3" name="Line 90"/>
          <p:cNvSpPr>
            <a:spLocks noChangeShapeType="1"/>
          </p:cNvSpPr>
          <p:nvPr/>
        </p:nvSpPr>
        <p:spPr bwMode="auto">
          <a:xfrm flipV="1">
            <a:off x="1536898" y="6336015"/>
            <a:ext cx="0" cy="1956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4" name="Line 91"/>
          <p:cNvSpPr>
            <a:spLocks noChangeShapeType="1"/>
          </p:cNvSpPr>
          <p:nvPr/>
        </p:nvSpPr>
        <p:spPr bwMode="auto">
          <a:xfrm>
            <a:off x="1536898" y="4418220"/>
            <a:ext cx="0" cy="209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5" name="Rectangle 92"/>
          <p:cNvSpPr>
            <a:spLocks noChangeArrowheads="1"/>
          </p:cNvSpPr>
          <p:nvPr/>
        </p:nvSpPr>
        <p:spPr bwMode="auto">
          <a:xfrm>
            <a:off x="1383139" y="6376551"/>
            <a:ext cx="5850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Narrow" panose="020B0606020202030204" pitchFamily="34" charset="0"/>
              </a:rPr>
              <a:t>Bottom-up</a:t>
            </a:r>
            <a:endParaRPr kumimoji="0" lang="en-US" altLang="en-US" sz="1200" b="0" i="0" u="none" strike="noStrike" cap="none" normalizeH="0" baseline="0" dirty="0" smtClean="0">
              <a:ln>
                <a:noFill/>
              </a:ln>
              <a:solidFill>
                <a:schemeClr val="tx1"/>
              </a:solidFill>
              <a:effectLst/>
            </a:endParaRPr>
          </a:p>
        </p:txBody>
      </p:sp>
      <p:sp>
        <p:nvSpPr>
          <p:cNvPr id="226" name="Line 93"/>
          <p:cNvSpPr>
            <a:spLocks noChangeShapeType="1"/>
          </p:cNvSpPr>
          <p:nvPr/>
        </p:nvSpPr>
        <p:spPr bwMode="auto">
          <a:xfrm flipV="1">
            <a:off x="2501386" y="6336015"/>
            <a:ext cx="0" cy="1956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7" name="Line 94"/>
          <p:cNvSpPr>
            <a:spLocks noChangeShapeType="1"/>
          </p:cNvSpPr>
          <p:nvPr/>
        </p:nvSpPr>
        <p:spPr bwMode="auto">
          <a:xfrm>
            <a:off x="2501386" y="4418220"/>
            <a:ext cx="0" cy="2096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8" name="Rectangle 95"/>
          <p:cNvSpPr>
            <a:spLocks noChangeArrowheads="1"/>
          </p:cNvSpPr>
          <p:nvPr/>
        </p:nvSpPr>
        <p:spPr bwMode="auto">
          <a:xfrm>
            <a:off x="2342036" y="6376551"/>
            <a:ext cx="5486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Top-down</a:t>
            </a:r>
            <a:endParaRPr kumimoji="0" lang="en-US" altLang="en-US" sz="1200" b="0" i="0" u="none" strike="noStrike" cap="none" normalizeH="0" baseline="0" smtClean="0">
              <a:ln>
                <a:noFill/>
              </a:ln>
              <a:solidFill>
                <a:schemeClr val="tx1"/>
              </a:solidFill>
              <a:effectLst/>
            </a:endParaRPr>
          </a:p>
        </p:txBody>
      </p:sp>
      <p:sp>
        <p:nvSpPr>
          <p:cNvPr id="229" name="Line 96"/>
          <p:cNvSpPr>
            <a:spLocks noChangeShapeType="1"/>
          </p:cNvSpPr>
          <p:nvPr/>
        </p:nvSpPr>
        <p:spPr bwMode="auto">
          <a:xfrm>
            <a:off x="1050460" y="6355584"/>
            <a:ext cx="195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30" name="Line 97"/>
          <p:cNvSpPr>
            <a:spLocks noChangeShapeType="1"/>
          </p:cNvSpPr>
          <p:nvPr/>
        </p:nvSpPr>
        <p:spPr bwMode="auto">
          <a:xfrm flipH="1">
            <a:off x="2966857" y="6355584"/>
            <a:ext cx="209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31" name="Rectangle 98"/>
          <p:cNvSpPr>
            <a:spLocks noChangeArrowheads="1"/>
          </p:cNvSpPr>
          <p:nvPr/>
        </p:nvSpPr>
        <p:spPr bwMode="auto">
          <a:xfrm>
            <a:off x="870931" y="6302468"/>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Narrow" panose="020B0606020202030204" pitchFamily="34" charset="0"/>
              </a:rPr>
              <a:t>0</a:t>
            </a:r>
            <a:endParaRPr kumimoji="0" lang="en-US" altLang="en-US" sz="1200" b="0" i="0" u="none" strike="noStrike" cap="none" normalizeH="0" baseline="0" dirty="0" smtClean="0">
              <a:ln>
                <a:noFill/>
              </a:ln>
              <a:solidFill>
                <a:schemeClr val="tx1"/>
              </a:solidFill>
              <a:effectLst/>
            </a:endParaRPr>
          </a:p>
        </p:txBody>
      </p:sp>
      <p:sp>
        <p:nvSpPr>
          <p:cNvPr id="232" name="Line 99"/>
          <p:cNvSpPr>
            <a:spLocks noChangeShapeType="1"/>
          </p:cNvSpPr>
          <p:nvPr/>
        </p:nvSpPr>
        <p:spPr bwMode="auto">
          <a:xfrm>
            <a:off x="1050460" y="6162687"/>
            <a:ext cx="195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33" name="Line 100"/>
          <p:cNvSpPr>
            <a:spLocks noChangeShapeType="1"/>
          </p:cNvSpPr>
          <p:nvPr/>
        </p:nvSpPr>
        <p:spPr bwMode="auto">
          <a:xfrm flipH="1">
            <a:off x="2966857" y="6162687"/>
            <a:ext cx="209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34" name="Rectangle 101"/>
          <p:cNvSpPr>
            <a:spLocks noChangeArrowheads="1"/>
          </p:cNvSpPr>
          <p:nvPr/>
        </p:nvSpPr>
        <p:spPr bwMode="auto">
          <a:xfrm>
            <a:off x="810826" y="6109570"/>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0.1</a:t>
            </a:r>
            <a:endParaRPr kumimoji="0" lang="en-US" altLang="en-US" sz="1200" b="0" i="0" u="none" strike="noStrike" cap="none" normalizeH="0" baseline="0" smtClean="0">
              <a:ln>
                <a:noFill/>
              </a:ln>
              <a:solidFill>
                <a:schemeClr val="tx1"/>
              </a:solidFill>
              <a:effectLst/>
            </a:endParaRPr>
          </a:p>
        </p:txBody>
      </p:sp>
      <p:sp>
        <p:nvSpPr>
          <p:cNvPr id="235" name="Line 102"/>
          <p:cNvSpPr>
            <a:spLocks noChangeShapeType="1"/>
          </p:cNvSpPr>
          <p:nvPr/>
        </p:nvSpPr>
        <p:spPr bwMode="auto">
          <a:xfrm>
            <a:off x="1050460" y="5969789"/>
            <a:ext cx="195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36" name="Line 103"/>
          <p:cNvSpPr>
            <a:spLocks noChangeShapeType="1"/>
          </p:cNvSpPr>
          <p:nvPr/>
        </p:nvSpPr>
        <p:spPr bwMode="auto">
          <a:xfrm flipH="1">
            <a:off x="2966857" y="5969789"/>
            <a:ext cx="209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37" name="Rectangle 104"/>
          <p:cNvSpPr>
            <a:spLocks noChangeArrowheads="1"/>
          </p:cNvSpPr>
          <p:nvPr/>
        </p:nvSpPr>
        <p:spPr bwMode="auto">
          <a:xfrm>
            <a:off x="810826" y="5916672"/>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0.2</a:t>
            </a:r>
            <a:endParaRPr kumimoji="0" lang="en-US" altLang="en-US" sz="1200" b="0" i="0" u="none" strike="noStrike" cap="none" normalizeH="0" baseline="0" smtClean="0">
              <a:ln>
                <a:noFill/>
              </a:ln>
              <a:solidFill>
                <a:schemeClr val="tx1"/>
              </a:solidFill>
              <a:effectLst/>
            </a:endParaRPr>
          </a:p>
        </p:txBody>
      </p:sp>
      <p:sp>
        <p:nvSpPr>
          <p:cNvPr id="238" name="Line 105"/>
          <p:cNvSpPr>
            <a:spLocks noChangeShapeType="1"/>
          </p:cNvSpPr>
          <p:nvPr/>
        </p:nvSpPr>
        <p:spPr bwMode="auto">
          <a:xfrm>
            <a:off x="1050460" y="5776891"/>
            <a:ext cx="195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39" name="Line 106"/>
          <p:cNvSpPr>
            <a:spLocks noChangeShapeType="1"/>
          </p:cNvSpPr>
          <p:nvPr/>
        </p:nvSpPr>
        <p:spPr bwMode="auto">
          <a:xfrm flipH="1">
            <a:off x="2966857" y="5776891"/>
            <a:ext cx="209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40" name="Rectangle 107"/>
          <p:cNvSpPr>
            <a:spLocks noChangeArrowheads="1"/>
          </p:cNvSpPr>
          <p:nvPr/>
        </p:nvSpPr>
        <p:spPr bwMode="auto">
          <a:xfrm>
            <a:off x="810826" y="5723774"/>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0.3</a:t>
            </a:r>
            <a:endParaRPr kumimoji="0" lang="en-US" altLang="en-US" sz="1200" b="0" i="0" u="none" strike="noStrike" cap="none" normalizeH="0" baseline="0" smtClean="0">
              <a:ln>
                <a:noFill/>
              </a:ln>
              <a:solidFill>
                <a:schemeClr val="tx1"/>
              </a:solidFill>
              <a:effectLst/>
            </a:endParaRPr>
          </a:p>
        </p:txBody>
      </p:sp>
      <p:sp>
        <p:nvSpPr>
          <p:cNvPr id="241" name="Line 108"/>
          <p:cNvSpPr>
            <a:spLocks noChangeShapeType="1"/>
          </p:cNvSpPr>
          <p:nvPr/>
        </p:nvSpPr>
        <p:spPr bwMode="auto">
          <a:xfrm>
            <a:off x="1050460" y="5583993"/>
            <a:ext cx="195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42" name="Line 109"/>
          <p:cNvSpPr>
            <a:spLocks noChangeShapeType="1"/>
          </p:cNvSpPr>
          <p:nvPr/>
        </p:nvSpPr>
        <p:spPr bwMode="auto">
          <a:xfrm flipH="1">
            <a:off x="2966857" y="5583993"/>
            <a:ext cx="209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43" name="Rectangle 110"/>
          <p:cNvSpPr>
            <a:spLocks noChangeArrowheads="1"/>
          </p:cNvSpPr>
          <p:nvPr/>
        </p:nvSpPr>
        <p:spPr bwMode="auto">
          <a:xfrm>
            <a:off x="810826" y="5530877"/>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0.4</a:t>
            </a:r>
            <a:endParaRPr kumimoji="0" lang="en-US" altLang="en-US" sz="1200" b="0" i="0" u="none" strike="noStrike" cap="none" normalizeH="0" baseline="0" smtClean="0">
              <a:ln>
                <a:noFill/>
              </a:ln>
              <a:solidFill>
                <a:schemeClr val="tx1"/>
              </a:solidFill>
              <a:effectLst/>
            </a:endParaRPr>
          </a:p>
        </p:txBody>
      </p:sp>
      <p:sp>
        <p:nvSpPr>
          <p:cNvPr id="244" name="Line 111"/>
          <p:cNvSpPr>
            <a:spLocks noChangeShapeType="1"/>
          </p:cNvSpPr>
          <p:nvPr/>
        </p:nvSpPr>
        <p:spPr bwMode="auto">
          <a:xfrm>
            <a:off x="1050460" y="5391096"/>
            <a:ext cx="195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45" name="Line 112"/>
          <p:cNvSpPr>
            <a:spLocks noChangeShapeType="1"/>
          </p:cNvSpPr>
          <p:nvPr/>
        </p:nvSpPr>
        <p:spPr bwMode="auto">
          <a:xfrm flipH="1">
            <a:off x="2966857" y="5391096"/>
            <a:ext cx="209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46" name="Rectangle 113"/>
          <p:cNvSpPr>
            <a:spLocks noChangeArrowheads="1"/>
          </p:cNvSpPr>
          <p:nvPr/>
        </p:nvSpPr>
        <p:spPr bwMode="auto">
          <a:xfrm>
            <a:off x="810826" y="5337979"/>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0.5</a:t>
            </a:r>
            <a:endParaRPr kumimoji="0" lang="en-US" altLang="en-US" sz="1200" b="0" i="0" u="none" strike="noStrike" cap="none" normalizeH="0" baseline="0" smtClean="0">
              <a:ln>
                <a:noFill/>
              </a:ln>
              <a:solidFill>
                <a:schemeClr val="tx1"/>
              </a:solidFill>
              <a:effectLst/>
            </a:endParaRPr>
          </a:p>
        </p:txBody>
      </p:sp>
      <p:sp>
        <p:nvSpPr>
          <p:cNvPr id="247" name="Line 114"/>
          <p:cNvSpPr>
            <a:spLocks noChangeShapeType="1"/>
          </p:cNvSpPr>
          <p:nvPr/>
        </p:nvSpPr>
        <p:spPr bwMode="auto">
          <a:xfrm>
            <a:off x="1050460" y="5198198"/>
            <a:ext cx="195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48" name="Line 115"/>
          <p:cNvSpPr>
            <a:spLocks noChangeShapeType="1"/>
          </p:cNvSpPr>
          <p:nvPr/>
        </p:nvSpPr>
        <p:spPr bwMode="auto">
          <a:xfrm flipH="1">
            <a:off x="2966857" y="5198198"/>
            <a:ext cx="209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49" name="Rectangle 116"/>
          <p:cNvSpPr>
            <a:spLocks noChangeArrowheads="1"/>
          </p:cNvSpPr>
          <p:nvPr/>
        </p:nvSpPr>
        <p:spPr bwMode="auto">
          <a:xfrm>
            <a:off x="810826" y="5143683"/>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0.6</a:t>
            </a:r>
            <a:endParaRPr kumimoji="0" lang="en-US" altLang="en-US" sz="1200" b="0" i="0" u="none" strike="noStrike" cap="none" normalizeH="0" baseline="0" smtClean="0">
              <a:ln>
                <a:noFill/>
              </a:ln>
              <a:solidFill>
                <a:schemeClr val="tx1"/>
              </a:solidFill>
              <a:effectLst/>
            </a:endParaRPr>
          </a:p>
        </p:txBody>
      </p:sp>
      <p:sp>
        <p:nvSpPr>
          <p:cNvPr id="250" name="Line 117"/>
          <p:cNvSpPr>
            <a:spLocks noChangeShapeType="1"/>
          </p:cNvSpPr>
          <p:nvPr/>
        </p:nvSpPr>
        <p:spPr bwMode="auto">
          <a:xfrm>
            <a:off x="1050460" y="5003903"/>
            <a:ext cx="195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51" name="Line 118"/>
          <p:cNvSpPr>
            <a:spLocks noChangeShapeType="1"/>
          </p:cNvSpPr>
          <p:nvPr/>
        </p:nvSpPr>
        <p:spPr bwMode="auto">
          <a:xfrm flipH="1">
            <a:off x="2966857" y="5003903"/>
            <a:ext cx="209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52" name="Rectangle 119"/>
          <p:cNvSpPr>
            <a:spLocks noChangeArrowheads="1"/>
          </p:cNvSpPr>
          <p:nvPr/>
        </p:nvSpPr>
        <p:spPr bwMode="auto">
          <a:xfrm>
            <a:off x="810826" y="4950786"/>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0.7</a:t>
            </a:r>
            <a:endParaRPr kumimoji="0" lang="en-US" altLang="en-US" sz="1200" b="0" i="0" u="none" strike="noStrike" cap="none" normalizeH="0" baseline="0" smtClean="0">
              <a:ln>
                <a:noFill/>
              </a:ln>
              <a:solidFill>
                <a:schemeClr val="tx1"/>
              </a:solidFill>
              <a:effectLst/>
            </a:endParaRPr>
          </a:p>
        </p:txBody>
      </p:sp>
      <p:sp>
        <p:nvSpPr>
          <p:cNvPr id="253" name="Line 120"/>
          <p:cNvSpPr>
            <a:spLocks noChangeShapeType="1"/>
          </p:cNvSpPr>
          <p:nvPr/>
        </p:nvSpPr>
        <p:spPr bwMode="auto">
          <a:xfrm>
            <a:off x="1050460" y="4811005"/>
            <a:ext cx="195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54" name="Line 121"/>
          <p:cNvSpPr>
            <a:spLocks noChangeShapeType="1"/>
          </p:cNvSpPr>
          <p:nvPr/>
        </p:nvSpPr>
        <p:spPr bwMode="auto">
          <a:xfrm flipH="1">
            <a:off x="2966857" y="4811005"/>
            <a:ext cx="209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55" name="Rectangle 122"/>
          <p:cNvSpPr>
            <a:spLocks noChangeArrowheads="1"/>
          </p:cNvSpPr>
          <p:nvPr/>
        </p:nvSpPr>
        <p:spPr bwMode="auto">
          <a:xfrm>
            <a:off x="810826" y="4757888"/>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0.8</a:t>
            </a:r>
            <a:endParaRPr kumimoji="0" lang="en-US" altLang="en-US" sz="1200" b="0" i="0" u="none" strike="noStrike" cap="none" normalizeH="0" baseline="0" smtClean="0">
              <a:ln>
                <a:noFill/>
              </a:ln>
              <a:solidFill>
                <a:schemeClr val="tx1"/>
              </a:solidFill>
              <a:effectLst/>
            </a:endParaRPr>
          </a:p>
        </p:txBody>
      </p:sp>
      <p:sp>
        <p:nvSpPr>
          <p:cNvPr id="256" name="Line 123"/>
          <p:cNvSpPr>
            <a:spLocks noChangeShapeType="1"/>
          </p:cNvSpPr>
          <p:nvPr/>
        </p:nvSpPr>
        <p:spPr bwMode="auto">
          <a:xfrm>
            <a:off x="1050460" y="4611118"/>
            <a:ext cx="195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57" name="Line 124"/>
          <p:cNvSpPr>
            <a:spLocks noChangeShapeType="1"/>
          </p:cNvSpPr>
          <p:nvPr/>
        </p:nvSpPr>
        <p:spPr bwMode="auto">
          <a:xfrm flipH="1">
            <a:off x="2966857" y="4611118"/>
            <a:ext cx="209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58" name="Rectangle 125"/>
          <p:cNvSpPr>
            <a:spLocks noChangeArrowheads="1"/>
          </p:cNvSpPr>
          <p:nvPr/>
        </p:nvSpPr>
        <p:spPr bwMode="auto">
          <a:xfrm>
            <a:off x="810826" y="4558001"/>
            <a:ext cx="176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0.9</a:t>
            </a:r>
            <a:endParaRPr kumimoji="0" lang="en-US" altLang="en-US" sz="1200" b="0" i="0" u="none" strike="noStrike" cap="none" normalizeH="0" baseline="0" smtClean="0">
              <a:ln>
                <a:noFill/>
              </a:ln>
              <a:solidFill>
                <a:schemeClr val="tx1"/>
              </a:solidFill>
              <a:effectLst/>
            </a:endParaRPr>
          </a:p>
        </p:txBody>
      </p:sp>
      <p:sp>
        <p:nvSpPr>
          <p:cNvPr id="259" name="Line 126"/>
          <p:cNvSpPr>
            <a:spLocks noChangeShapeType="1"/>
          </p:cNvSpPr>
          <p:nvPr/>
        </p:nvSpPr>
        <p:spPr bwMode="auto">
          <a:xfrm>
            <a:off x="1050460" y="4418220"/>
            <a:ext cx="195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60" name="Line 127"/>
          <p:cNvSpPr>
            <a:spLocks noChangeShapeType="1"/>
          </p:cNvSpPr>
          <p:nvPr/>
        </p:nvSpPr>
        <p:spPr bwMode="auto">
          <a:xfrm flipH="1">
            <a:off x="2966857" y="4418220"/>
            <a:ext cx="209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61" name="Rectangle 128"/>
          <p:cNvSpPr>
            <a:spLocks noChangeArrowheads="1"/>
          </p:cNvSpPr>
          <p:nvPr/>
        </p:nvSpPr>
        <p:spPr bwMode="auto">
          <a:xfrm>
            <a:off x="899592" y="4365104"/>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Narrow" panose="020B0606020202030204" pitchFamily="34" charset="0"/>
              </a:rPr>
              <a:t>1</a:t>
            </a:r>
            <a:endParaRPr kumimoji="0" lang="en-US" altLang="en-US" sz="1200" b="0" i="0" u="none" strike="noStrike" cap="none" normalizeH="0" baseline="0" smtClean="0">
              <a:ln>
                <a:noFill/>
              </a:ln>
              <a:solidFill>
                <a:schemeClr val="tx1"/>
              </a:solidFill>
              <a:effectLst/>
            </a:endParaRPr>
          </a:p>
        </p:txBody>
      </p:sp>
      <p:sp>
        <p:nvSpPr>
          <p:cNvPr id="262" name="Line 129"/>
          <p:cNvSpPr>
            <a:spLocks noChangeShapeType="1"/>
          </p:cNvSpPr>
          <p:nvPr/>
        </p:nvSpPr>
        <p:spPr bwMode="auto">
          <a:xfrm>
            <a:off x="1050460" y="4418220"/>
            <a:ext cx="19373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63" name="Line 130"/>
          <p:cNvSpPr>
            <a:spLocks noChangeShapeType="1"/>
          </p:cNvSpPr>
          <p:nvPr/>
        </p:nvSpPr>
        <p:spPr bwMode="auto">
          <a:xfrm>
            <a:off x="1050460" y="6355584"/>
            <a:ext cx="19373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64" name="Line 131"/>
          <p:cNvSpPr>
            <a:spLocks noChangeShapeType="1"/>
          </p:cNvSpPr>
          <p:nvPr/>
        </p:nvSpPr>
        <p:spPr bwMode="auto">
          <a:xfrm flipV="1">
            <a:off x="2987824" y="4418220"/>
            <a:ext cx="0" cy="19373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65" name="Line 132"/>
          <p:cNvSpPr>
            <a:spLocks noChangeShapeType="1"/>
          </p:cNvSpPr>
          <p:nvPr/>
        </p:nvSpPr>
        <p:spPr bwMode="auto">
          <a:xfrm flipV="1">
            <a:off x="1050460" y="4418220"/>
            <a:ext cx="0" cy="19373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66" name="Rectangle 133"/>
          <p:cNvSpPr>
            <a:spLocks noChangeArrowheads="1"/>
          </p:cNvSpPr>
          <p:nvPr/>
        </p:nvSpPr>
        <p:spPr bwMode="auto">
          <a:xfrm>
            <a:off x="1149705" y="6215803"/>
            <a:ext cx="772989" cy="1397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67" name="Rectangle 134"/>
          <p:cNvSpPr>
            <a:spLocks noChangeArrowheads="1"/>
          </p:cNvSpPr>
          <p:nvPr/>
        </p:nvSpPr>
        <p:spPr bwMode="auto">
          <a:xfrm>
            <a:off x="1149705" y="6215803"/>
            <a:ext cx="772989" cy="139781"/>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68" name="Rectangle 135"/>
          <p:cNvSpPr>
            <a:spLocks noChangeArrowheads="1"/>
          </p:cNvSpPr>
          <p:nvPr/>
        </p:nvSpPr>
        <p:spPr bwMode="auto">
          <a:xfrm>
            <a:off x="2115591" y="4558001"/>
            <a:ext cx="771591" cy="17975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69" name="Rectangle 136"/>
          <p:cNvSpPr>
            <a:spLocks noChangeArrowheads="1"/>
          </p:cNvSpPr>
          <p:nvPr/>
        </p:nvSpPr>
        <p:spPr bwMode="auto">
          <a:xfrm>
            <a:off x="2115591" y="4558001"/>
            <a:ext cx="771591" cy="1797583"/>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70" name="Line 137"/>
          <p:cNvSpPr>
            <a:spLocks noChangeShapeType="1"/>
          </p:cNvSpPr>
          <p:nvPr/>
        </p:nvSpPr>
        <p:spPr bwMode="auto">
          <a:xfrm>
            <a:off x="1050460" y="6355584"/>
            <a:ext cx="193736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71" name="Rectangle 138"/>
          <p:cNvSpPr>
            <a:spLocks noChangeArrowheads="1"/>
          </p:cNvSpPr>
          <p:nvPr/>
        </p:nvSpPr>
        <p:spPr bwMode="auto">
          <a:xfrm rot="16200000">
            <a:off x="-297055" y="5243549"/>
            <a:ext cx="18578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Narrow" panose="020B0606020202030204" pitchFamily="34" charset="0"/>
              </a:rPr>
              <a:t>Family Exceedance Probability</a:t>
            </a:r>
            <a:endParaRPr kumimoji="0" lang="en-US" altLang="en-US" sz="1200" b="1" i="0" u="none" strike="noStrike" cap="none" normalizeH="0" baseline="0" dirty="0" smtClean="0">
              <a:ln>
                <a:noFill/>
              </a:ln>
              <a:solidFill>
                <a:schemeClr val="tx1"/>
              </a:solidFill>
              <a:effectLst/>
            </a:endParaRPr>
          </a:p>
        </p:txBody>
      </p:sp>
      <p:sp>
        <p:nvSpPr>
          <p:cNvPr id="272" name="Rectangle 139"/>
          <p:cNvSpPr>
            <a:spLocks noChangeArrowheads="1"/>
          </p:cNvSpPr>
          <p:nvPr/>
        </p:nvSpPr>
        <p:spPr bwMode="auto">
          <a:xfrm>
            <a:off x="1822051" y="6556036"/>
            <a:ext cx="5065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Narrow" panose="020B0606020202030204" pitchFamily="34" charset="0"/>
              </a:rPr>
              <a:t>Families</a:t>
            </a:r>
            <a:endParaRPr kumimoji="0" lang="en-US" altLang="en-US" sz="1200" b="1" i="0" u="none" strike="noStrike" cap="none" normalizeH="0" baseline="0" smtClean="0">
              <a:ln>
                <a:noFill/>
              </a:ln>
              <a:solidFill>
                <a:schemeClr val="tx1"/>
              </a:solidFill>
              <a:effectLst/>
            </a:endParaRPr>
          </a:p>
        </p:txBody>
      </p:sp>
      <p:sp>
        <p:nvSpPr>
          <p:cNvPr id="339" name="TextBox 338"/>
          <p:cNvSpPr txBox="1"/>
          <p:nvPr/>
        </p:nvSpPr>
        <p:spPr>
          <a:xfrm>
            <a:off x="3995936" y="1380890"/>
            <a:ext cx="5006499" cy="646331"/>
          </a:xfrm>
          <a:prstGeom prst="rect">
            <a:avLst/>
          </a:prstGeom>
          <a:noFill/>
        </p:spPr>
        <p:txBody>
          <a:bodyPr wrap="none" rtlCol="0">
            <a:spAutoFit/>
          </a:bodyPr>
          <a:lstStyle/>
          <a:p>
            <a:r>
              <a:rPr lang="en-GB" b="1" dirty="0" smtClean="0">
                <a:solidFill>
                  <a:schemeClr val="accent6">
                    <a:lumMod val="75000"/>
                  </a:schemeClr>
                </a:solidFill>
              </a:rPr>
              <a:t>What are the posterior parameter estimates </a:t>
            </a:r>
          </a:p>
          <a:p>
            <a:r>
              <a:rPr lang="en-GB" b="1" dirty="0" smtClean="0">
                <a:solidFill>
                  <a:schemeClr val="accent6">
                    <a:lumMod val="75000"/>
                  </a:schemeClr>
                </a:solidFill>
              </a:rPr>
              <a:t>for the winning family?</a:t>
            </a:r>
            <a:endParaRPr lang="en-GB" b="1" dirty="0">
              <a:solidFill>
                <a:schemeClr val="accent6">
                  <a:lumMod val="75000"/>
                </a:schemeClr>
              </a:solidFill>
            </a:endParaRPr>
          </a:p>
        </p:txBody>
      </p:sp>
      <mc:AlternateContent xmlns:mc="http://schemas.openxmlformats.org/markup-compatibility/2006">
        <mc:Choice xmlns:a14="http://schemas.microsoft.com/office/drawing/2010/main" Requires="a14">
          <p:sp>
            <p:nvSpPr>
              <p:cNvPr id="340" name="TextBox 339"/>
              <p:cNvSpPr txBox="1"/>
              <p:nvPr/>
            </p:nvSpPr>
            <p:spPr>
              <a:xfrm>
                <a:off x="4946433" y="3224991"/>
                <a:ext cx="2328073" cy="67217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𝜃</m:t>
                          </m:r>
                        </m:e>
                        <m:e>
                          <m:r>
                            <a:rPr lang="en-GB" b="0" i="1" smtClean="0">
                              <a:latin typeface="Cambria Math" panose="02040503050406030204" pitchFamily="18" charset="0"/>
                            </a:rPr>
                            <m:t>𝑦</m:t>
                          </m:r>
                        </m:e>
                      </m:d>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m:rPr>
                              <m:brk m:alnAt="7"/>
                            </m:rPr>
                            <a:rPr lang="en-GB" b="0" i="1" smtClean="0">
                              <a:latin typeface="Cambria Math" panose="02040503050406030204" pitchFamily="18" charset="0"/>
                            </a:rPr>
                            <m:t>𝑚</m:t>
                          </m:r>
                        </m:sub>
                        <m:sup/>
                        <m:e>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e>
                      </m:nary>
                    </m:oMath>
                  </m:oMathPara>
                </a14:m>
                <a:endParaRPr lang="en-GB" dirty="0"/>
              </a:p>
            </p:txBody>
          </p:sp>
        </mc:Choice>
        <mc:Fallback>
          <p:sp>
            <p:nvSpPr>
              <p:cNvPr id="340" name="TextBox 339"/>
              <p:cNvSpPr txBox="1">
                <a:spLocks noRot="1" noChangeAspect="1" noMove="1" noResize="1" noEditPoints="1" noAdjustHandles="1" noChangeArrowheads="1" noChangeShapeType="1" noTextEdit="1"/>
              </p:cNvSpPr>
              <p:nvPr/>
            </p:nvSpPr>
            <p:spPr>
              <a:xfrm>
                <a:off x="4946433" y="3224991"/>
                <a:ext cx="2328073" cy="67217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1" name="TextBox 340"/>
              <p:cNvSpPr txBox="1"/>
              <p:nvPr/>
            </p:nvSpPr>
            <p:spPr>
              <a:xfrm>
                <a:off x="5685124" y="3953753"/>
                <a:ext cx="2325316" cy="67217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m:rPr>
                              <m:brk m:alnAt="7"/>
                            </m:rPr>
                            <a:rPr lang="en-GB" b="0" i="1" smtClean="0">
                              <a:latin typeface="Cambria Math" panose="02040503050406030204" pitchFamily="18" charset="0"/>
                            </a:rPr>
                            <m:t>𝑚</m:t>
                          </m:r>
                        </m:sub>
                        <m:sup/>
                        <m:e>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𝜃</m:t>
                              </m:r>
                            </m:e>
                            <m:e>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𝑦</m:t>
                              </m:r>
                            </m:e>
                          </m:d>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e>
                      </m:nary>
                    </m:oMath>
                  </m:oMathPara>
                </a14:m>
                <a:endParaRPr lang="en-GB" dirty="0"/>
              </a:p>
            </p:txBody>
          </p:sp>
        </mc:Choice>
        <mc:Fallback>
          <p:sp>
            <p:nvSpPr>
              <p:cNvPr id="341" name="TextBox 340"/>
              <p:cNvSpPr txBox="1">
                <a:spLocks noRot="1" noChangeAspect="1" noMove="1" noResize="1" noEditPoints="1" noAdjustHandles="1" noChangeArrowheads="1" noChangeShapeType="1" noTextEdit="1"/>
              </p:cNvSpPr>
              <p:nvPr/>
            </p:nvSpPr>
            <p:spPr>
              <a:xfrm>
                <a:off x="5685124" y="3953753"/>
                <a:ext cx="2325316" cy="672172"/>
              </a:xfrm>
              <a:prstGeom prst="rect">
                <a:avLst/>
              </a:prstGeom>
              <a:blipFill rotWithShape="0">
                <a:blip r:embed="rId4"/>
                <a:stretch>
                  <a:fillRect/>
                </a:stretch>
              </a:blipFill>
            </p:spPr>
            <p:txBody>
              <a:bodyPr/>
              <a:lstStyle/>
              <a:p>
                <a:r>
                  <a:rPr lang="en-GB">
                    <a:noFill/>
                  </a:rPr>
                  <a:t> </a:t>
                </a:r>
              </a:p>
            </p:txBody>
          </p:sp>
        </mc:Fallback>
      </mc:AlternateContent>
      <p:sp>
        <p:nvSpPr>
          <p:cNvPr id="342" name="TextBox 341"/>
          <p:cNvSpPr txBox="1"/>
          <p:nvPr/>
        </p:nvSpPr>
        <p:spPr>
          <a:xfrm>
            <a:off x="4007267" y="2441938"/>
            <a:ext cx="4557658" cy="646331"/>
          </a:xfrm>
          <a:prstGeom prst="rect">
            <a:avLst/>
          </a:prstGeom>
          <a:noFill/>
        </p:spPr>
        <p:txBody>
          <a:bodyPr wrap="none" rtlCol="0">
            <a:spAutoFit/>
          </a:bodyPr>
          <a:lstStyle/>
          <a:p>
            <a:r>
              <a:rPr lang="en-GB" dirty="0" smtClean="0">
                <a:solidFill>
                  <a:schemeClr val="accent6">
                    <a:lumMod val="75000"/>
                  </a:schemeClr>
                </a:solidFill>
              </a:rPr>
              <a:t>SPM calculates a weighted average of the </a:t>
            </a:r>
          </a:p>
          <a:p>
            <a:r>
              <a:rPr lang="en-GB" dirty="0">
                <a:solidFill>
                  <a:schemeClr val="accent6">
                    <a:lumMod val="75000"/>
                  </a:schemeClr>
                </a:solidFill>
              </a:rPr>
              <a:t>p</a:t>
            </a:r>
            <a:r>
              <a:rPr lang="en-GB" dirty="0" smtClean="0">
                <a:solidFill>
                  <a:schemeClr val="accent6">
                    <a:lumMod val="75000"/>
                  </a:schemeClr>
                </a:solidFill>
              </a:rPr>
              <a:t>arameters over models:</a:t>
            </a:r>
            <a:endParaRPr lang="en-GB" dirty="0">
              <a:solidFill>
                <a:schemeClr val="accent6">
                  <a:lumMod val="75000"/>
                </a:schemeClr>
              </a:solidFill>
            </a:endParaRPr>
          </a:p>
        </p:txBody>
      </p:sp>
      <p:pic>
        <p:nvPicPr>
          <p:cNvPr id="344" name="Picture 343"/>
          <p:cNvPicPr>
            <a:picLocks noChangeAspect="1"/>
          </p:cNvPicPr>
          <p:nvPr/>
        </p:nvPicPr>
        <p:blipFill>
          <a:blip r:embed="rId5"/>
          <a:stretch>
            <a:fillRect/>
          </a:stretch>
        </p:blipFill>
        <p:spPr>
          <a:xfrm>
            <a:off x="6447628" y="5051238"/>
            <a:ext cx="1148708" cy="1746242"/>
          </a:xfrm>
          <a:prstGeom prst="rect">
            <a:avLst/>
          </a:prstGeom>
        </p:spPr>
      </p:pic>
      <p:sp>
        <p:nvSpPr>
          <p:cNvPr id="345" name="TextBox 344"/>
          <p:cNvSpPr txBox="1"/>
          <p:nvPr/>
        </p:nvSpPr>
        <p:spPr>
          <a:xfrm>
            <a:off x="4071364" y="5135452"/>
            <a:ext cx="2262158" cy="923330"/>
          </a:xfrm>
          <a:prstGeom prst="rect">
            <a:avLst/>
          </a:prstGeom>
          <a:noFill/>
        </p:spPr>
        <p:txBody>
          <a:bodyPr wrap="none" rtlCol="0">
            <a:spAutoFit/>
          </a:bodyPr>
          <a:lstStyle/>
          <a:p>
            <a:r>
              <a:rPr lang="en-GB" dirty="0" smtClean="0">
                <a:solidFill>
                  <a:schemeClr val="accent6">
                    <a:lumMod val="75000"/>
                  </a:schemeClr>
                </a:solidFill>
              </a:rPr>
              <a:t>To give a posterior </a:t>
            </a:r>
          </a:p>
          <a:p>
            <a:r>
              <a:rPr lang="en-GB" dirty="0" smtClean="0">
                <a:solidFill>
                  <a:schemeClr val="accent6">
                    <a:lumMod val="75000"/>
                  </a:schemeClr>
                </a:solidFill>
              </a:rPr>
              <a:t>distribution for each </a:t>
            </a:r>
          </a:p>
          <a:p>
            <a:r>
              <a:rPr lang="en-GB" dirty="0" smtClean="0">
                <a:solidFill>
                  <a:schemeClr val="accent6">
                    <a:lumMod val="75000"/>
                  </a:schemeClr>
                </a:solidFill>
              </a:rPr>
              <a:t>connection:</a:t>
            </a:r>
            <a:endParaRPr lang="en-GB" dirty="0">
              <a:solidFill>
                <a:schemeClr val="accent6">
                  <a:lumMod val="75000"/>
                </a:schemeClr>
              </a:solidFill>
            </a:endParaRPr>
          </a:p>
        </p:txBody>
      </p:sp>
      <p:sp>
        <p:nvSpPr>
          <p:cNvPr id="346" name="TextBox 345"/>
          <p:cNvSpPr txBox="1"/>
          <p:nvPr/>
        </p:nvSpPr>
        <p:spPr>
          <a:xfrm>
            <a:off x="6510463" y="4811005"/>
            <a:ext cx="1023037" cy="261610"/>
          </a:xfrm>
          <a:prstGeom prst="rect">
            <a:avLst/>
          </a:prstGeom>
          <a:noFill/>
        </p:spPr>
        <p:txBody>
          <a:bodyPr wrap="none" rtlCol="0">
            <a:spAutoFit/>
          </a:bodyPr>
          <a:lstStyle/>
          <a:p>
            <a:r>
              <a:rPr lang="en-GB" sz="1100" dirty="0" smtClean="0">
                <a:solidFill>
                  <a:schemeClr val="bg1">
                    <a:lumMod val="50000"/>
                  </a:schemeClr>
                </a:solidFill>
              </a:rPr>
              <a:t>Region 1 to 2</a:t>
            </a:r>
            <a:endParaRPr lang="en-GB" sz="1100" dirty="0">
              <a:solidFill>
                <a:schemeClr val="bg1">
                  <a:lumMod val="50000"/>
                </a:schemeClr>
              </a:solidFill>
            </a:endParaRPr>
          </a:p>
        </p:txBody>
      </p:sp>
    </p:spTree>
    <p:extLst>
      <p:ext uri="{BB962C8B-B14F-4D97-AF65-F5344CB8AC3E}">
        <p14:creationId xmlns:p14="http://schemas.microsoft.com/office/powerpoint/2010/main" val="390076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p:bldP spid="341" grpId="0"/>
      <p:bldP spid="342" grpId="0"/>
      <p:bldP spid="345" grpId="0"/>
      <p:bldP spid="3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330200" y="1700808"/>
            <a:ext cx="8489950" cy="3960986"/>
          </a:xfrm>
        </p:spPr>
        <p:txBody>
          <a:bodyPr/>
          <a:lstStyle/>
          <a:p>
            <a:r>
              <a:rPr lang="en-GB" sz="2000" b="1" dirty="0" smtClean="0">
                <a:solidFill>
                  <a:schemeClr val="bg1">
                    <a:lumMod val="50000"/>
                  </a:schemeClr>
                </a:solidFill>
              </a:rPr>
              <a:t>Creating </a:t>
            </a:r>
            <a:r>
              <a:rPr lang="en-GB" sz="2000" b="1" dirty="0" smtClean="0">
                <a:solidFill>
                  <a:schemeClr val="bg1">
                    <a:lumMod val="50000"/>
                  </a:schemeClr>
                </a:solidFill>
              </a:rPr>
              <a:t>models</a:t>
            </a:r>
          </a:p>
          <a:p>
            <a:pPr lvl="1"/>
            <a:r>
              <a:rPr lang="en-GB" sz="2000" dirty="0" smtClean="0">
                <a:solidFill>
                  <a:schemeClr val="bg1">
                    <a:lumMod val="50000"/>
                  </a:schemeClr>
                </a:solidFill>
              </a:rPr>
              <a:t>Preparing data for DCM</a:t>
            </a:r>
            <a:r>
              <a:rPr lang="en-GB" sz="2000" dirty="0" smtClean="0">
                <a:solidFill>
                  <a:schemeClr val="accent6">
                    <a:lumMod val="75000"/>
                  </a:schemeClr>
                </a:solidFill>
              </a:rPr>
              <a:t/>
            </a:r>
            <a:br>
              <a:rPr lang="en-GB" sz="2000" dirty="0" smtClean="0">
                <a:solidFill>
                  <a:schemeClr val="accent6">
                    <a:lumMod val="75000"/>
                  </a:schemeClr>
                </a:solidFill>
              </a:rPr>
            </a:br>
            <a:endParaRPr lang="en-GB" sz="2000" dirty="0" smtClean="0">
              <a:solidFill>
                <a:schemeClr val="accent6">
                  <a:lumMod val="75000"/>
                </a:schemeClr>
              </a:solidFill>
            </a:endParaRPr>
          </a:p>
          <a:p>
            <a:r>
              <a:rPr lang="en-GB" sz="2000" b="1" dirty="0" smtClean="0">
                <a:solidFill>
                  <a:schemeClr val="bg1">
                    <a:lumMod val="50000"/>
                  </a:schemeClr>
                </a:solidFill>
              </a:rPr>
              <a:t>Inference over models</a:t>
            </a:r>
            <a:endParaRPr lang="en-GB" sz="2000" b="1" dirty="0" smtClean="0">
              <a:solidFill>
                <a:schemeClr val="bg1">
                  <a:lumMod val="50000"/>
                </a:schemeClr>
              </a:solidFill>
            </a:endParaRPr>
          </a:p>
          <a:p>
            <a:pPr lvl="1"/>
            <a:r>
              <a:rPr lang="en-GB" sz="2000" dirty="0" smtClean="0">
                <a:solidFill>
                  <a:schemeClr val="bg1">
                    <a:lumMod val="50000"/>
                  </a:schemeClr>
                </a:solidFill>
              </a:rPr>
              <a:t>Fixed Effects</a:t>
            </a:r>
          </a:p>
          <a:p>
            <a:pPr lvl="1"/>
            <a:r>
              <a:rPr lang="en-GB" sz="2000" dirty="0" smtClean="0">
                <a:solidFill>
                  <a:schemeClr val="bg1">
                    <a:lumMod val="50000"/>
                  </a:schemeClr>
                </a:solidFill>
              </a:rPr>
              <a:t>Random Effects</a:t>
            </a:r>
          </a:p>
          <a:p>
            <a:endParaRPr lang="en-GB" sz="2000" b="1" dirty="0" smtClean="0">
              <a:solidFill>
                <a:schemeClr val="bg1">
                  <a:lumMod val="50000"/>
                </a:schemeClr>
              </a:solidFill>
            </a:endParaRPr>
          </a:p>
          <a:p>
            <a:r>
              <a:rPr lang="en-GB" sz="2000" b="1" dirty="0" smtClean="0">
                <a:solidFill>
                  <a:schemeClr val="bg1">
                    <a:lumMod val="50000"/>
                  </a:schemeClr>
                </a:solidFill>
              </a:rPr>
              <a:t>Inference over parameters</a:t>
            </a:r>
          </a:p>
          <a:p>
            <a:pPr lvl="1"/>
            <a:r>
              <a:rPr lang="en-GB" sz="2000" dirty="0" smtClean="0">
                <a:solidFill>
                  <a:schemeClr val="bg1">
                    <a:lumMod val="50000"/>
                  </a:schemeClr>
                </a:solidFill>
              </a:rPr>
              <a:t>Bayesian Model Averaging</a:t>
            </a:r>
            <a:endParaRPr lang="en-GB" sz="2000" dirty="0" smtClean="0">
              <a:solidFill>
                <a:schemeClr val="bg1">
                  <a:lumMod val="50000"/>
                </a:schemeClr>
              </a:solidFill>
            </a:endParaRPr>
          </a:p>
          <a:p>
            <a:endParaRPr lang="en-GB" sz="2000" b="1" dirty="0" smtClean="0"/>
          </a:p>
          <a:p>
            <a:r>
              <a:rPr lang="en-GB" sz="2000" b="1" dirty="0" smtClean="0"/>
              <a:t>Example</a:t>
            </a:r>
            <a:r>
              <a:rPr lang="en-GB" sz="2000" dirty="0" smtClean="0"/>
              <a:t/>
            </a:r>
            <a:br>
              <a:rPr lang="en-GB" sz="2000" dirty="0" smtClean="0"/>
            </a:br>
            <a:endParaRPr lang="en-GB" sz="2000" dirty="0" smtClean="0"/>
          </a:p>
          <a:p>
            <a:r>
              <a:rPr lang="en-GB" sz="2000" b="1" dirty="0" smtClean="0"/>
              <a:t>DCM Extensions</a:t>
            </a:r>
            <a:endParaRPr lang="en-GB" sz="2000" b="1" dirty="0" smtClean="0"/>
          </a:p>
        </p:txBody>
      </p:sp>
    </p:spTree>
    <p:extLst>
      <p:ext uri="{BB962C8B-B14F-4D97-AF65-F5344CB8AC3E}">
        <p14:creationId xmlns:p14="http://schemas.microsoft.com/office/powerpoint/2010/main" val="2175010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4" name="TextBox 3"/>
            <p:cNvSpPr txBox="1"/>
            <p:nvPr/>
          </p:nvSpPr>
          <p:spPr>
            <a:xfrm>
              <a:off x="2650836" y="5547968"/>
              <a:ext cx="504056" cy="369332"/>
            </a:xfrm>
            <a:prstGeom prst="rect">
              <a:avLst/>
            </a:prstGeom>
            <a:noFill/>
          </p:spPr>
          <p:txBody>
            <a:bodyPr wrap="square" rtlCol="0">
              <a:spAutoFit/>
            </a:bodyPr>
            <a:lstStyle/>
            <a:p>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68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29882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1988840"/>
            <a:ext cx="7996386" cy="3521462"/>
          </a:xfrm>
          <a:prstGeom prst="rect">
            <a:avLst/>
          </a:prstGeom>
        </p:spPr>
      </p:pic>
    </p:spTree>
    <p:extLst>
      <p:ext uri="{BB962C8B-B14F-4D97-AF65-F5344CB8AC3E}">
        <p14:creationId xmlns:p14="http://schemas.microsoft.com/office/powerpoint/2010/main" val="3970403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700808"/>
            <a:ext cx="8271842" cy="2905246"/>
          </a:xfrm>
          <a:prstGeom prst="rect">
            <a:avLst/>
          </a:prstGeom>
        </p:spPr>
      </p:pic>
      <p:sp>
        <p:nvSpPr>
          <p:cNvPr id="3" name="TextBox 2"/>
          <p:cNvSpPr txBox="1"/>
          <p:nvPr/>
        </p:nvSpPr>
        <p:spPr>
          <a:xfrm>
            <a:off x="3131840" y="5373216"/>
            <a:ext cx="3384260" cy="646331"/>
          </a:xfrm>
          <a:prstGeom prst="rect">
            <a:avLst/>
          </a:prstGeom>
          <a:noFill/>
        </p:spPr>
        <p:txBody>
          <a:bodyPr wrap="none" rtlCol="0">
            <a:spAutoFit/>
          </a:bodyPr>
          <a:lstStyle/>
          <a:p>
            <a:r>
              <a:rPr lang="en-GB" dirty="0" smtClean="0"/>
              <a:t>Reading &gt; fixation (29 controls)</a:t>
            </a:r>
          </a:p>
          <a:p>
            <a:r>
              <a:rPr lang="en-GB" dirty="0" smtClean="0"/>
              <a:t>Lesion (Patient AH)</a:t>
            </a:r>
            <a:endParaRPr lang="en-GB" dirty="0"/>
          </a:p>
        </p:txBody>
      </p:sp>
      <p:sp>
        <p:nvSpPr>
          <p:cNvPr id="4" name="Rectangle 3"/>
          <p:cNvSpPr/>
          <p:nvPr/>
        </p:nvSpPr>
        <p:spPr>
          <a:xfrm>
            <a:off x="2898696" y="5445224"/>
            <a:ext cx="216024" cy="2160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915816" y="5733256"/>
            <a:ext cx="216024" cy="216024"/>
          </a:xfrm>
          <a:prstGeom prst="rect">
            <a:avLst/>
          </a:prstGeom>
          <a:solidFill>
            <a:srgbClr val="03F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9635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6136" y="836712"/>
            <a:ext cx="2915027" cy="5716246"/>
          </a:xfrm>
          <a:prstGeom prst="rect">
            <a:avLst/>
          </a:prstGeom>
        </p:spPr>
      </p:pic>
      <p:sp>
        <p:nvSpPr>
          <p:cNvPr id="3" name="TextBox 2"/>
          <p:cNvSpPr txBox="1"/>
          <p:nvPr/>
        </p:nvSpPr>
        <p:spPr>
          <a:xfrm>
            <a:off x="251520" y="980728"/>
            <a:ext cx="5256584" cy="4524315"/>
          </a:xfrm>
          <a:prstGeom prst="rect">
            <a:avLst/>
          </a:prstGeom>
          <a:noFill/>
        </p:spPr>
        <p:txBody>
          <a:bodyPr wrap="square" rtlCol="0">
            <a:spAutoFit/>
          </a:bodyPr>
          <a:lstStyle/>
          <a:p>
            <a:r>
              <a:rPr lang="en-GB" dirty="0" smtClean="0"/>
              <a:t>1. Extracted regions of interest. Spheres placed at the peak SPM coordinates from two contrasts:</a:t>
            </a:r>
          </a:p>
          <a:p>
            <a:r>
              <a:rPr lang="en-GB" dirty="0" smtClean="0"/>
              <a:t/>
            </a:r>
            <a:br>
              <a:rPr lang="en-GB" dirty="0" smtClean="0"/>
            </a:br>
            <a:r>
              <a:rPr lang="en-GB" dirty="0" smtClean="0">
                <a:solidFill>
                  <a:schemeClr val="accent2">
                    <a:lumMod val="75000"/>
                  </a:schemeClr>
                </a:solidFill>
              </a:rPr>
              <a:t>A. Reading in patient &gt; controls </a:t>
            </a:r>
          </a:p>
          <a:p>
            <a:r>
              <a:rPr lang="en-GB" dirty="0" smtClean="0">
                <a:solidFill>
                  <a:schemeClr val="accent2">
                    <a:lumMod val="75000"/>
                  </a:schemeClr>
                </a:solidFill>
              </a:rPr>
              <a:t>B. Reading in controls</a:t>
            </a:r>
          </a:p>
          <a:p>
            <a:endParaRPr lang="en-GB" dirty="0"/>
          </a:p>
          <a:p>
            <a:endParaRPr lang="en-GB" dirty="0" smtClean="0"/>
          </a:p>
          <a:p>
            <a:endParaRPr lang="en-GB" dirty="0"/>
          </a:p>
          <a:p>
            <a:r>
              <a:rPr lang="en-GB" dirty="0" smtClean="0"/>
              <a:t>2. Asked which region should receive the driving input</a:t>
            </a:r>
          </a:p>
          <a:p>
            <a:endParaRPr lang="en-GB" dirty="0"/>
          </a:p>
          <a:p>
            <a:endParaRPr lang="en-GB" dirty="0" smtClean="0"/>
          </a:p>
          <a:p>
            <a:endParaRPr lang="en-GB" dirty="0"/>
          </a:p>
          <a:p>
            <a:r>
              <a:rPr lang="en-GB" dirty="0" smtClean="0"/>
              <a:t>3. Performed fixed effects BMS in the patient and random effects BMS in the controls, and applied Bayesian Model Averaging.</a:t>
            </a:r>
            <a:endParaRPr lang="en-GB" dirty="0"/>
          </a:p>
        </p:txBody>
      </p:sp>
    </p:spTree>
    <p:extLst>
      <p:ext uri="{BB962C8B-B14F-4D97-AF65-F5344CB8AC3E}">
        <p14:creationId xmlns:p14="http://schemas.microsoft.com/office/powerpoint/2010/main" val="31316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rs.els-cdn.com/content/image/1-s2.0-S0028393212004022-g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5381625" cy="4276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5256" y="6481772"/>
            <a:ext cx="4160113" cy="369332"/>
          </a:xfrm>
          <a:prstGeom prst="rect">
            <a:avLst/>
          </a:prstGeom>
          <a:noFill/>
        </p:spPr>
        <p:txBody>
          <a:bodyPr wrap="none" rtlCol="0">
            <a:spAutoFit/>
          </a:bodyPr>
          <a:lstStyle/>
          <a:p>
            <a:r>
              <a:rPr lang="en-GB" dirty="0" err="1" smtClean="0">
                <a:solidFill>
                  <a:schemeClr val="tx1">
                    <a:lumMod val="50000"/>
                    <a:lumOff val="50000"/>
                  </a:schemeClr>
                </a:solidFill>
              </a:rPr>
              <a:t>Seghier</a:t>
            </a:r>
            <a:r>
              <a:rPr lang="en-GB" dirty="0" smtClean="0">
                <a:solidFill>
                  <a:schemeClr val="tx1">
                    <a:lumMod val="50000"/>
                    <a:lumOff val="50000"/>
                  </a:schemeClr>
                </a:solidFill>
              </a:rPr>
              <a:t> et al., </a:t>
            </a:r>
            <a:r>
              <a:rPr lang="en-GB" dirty="0" err="1" smtClean="0">
                <a:solidFill>
                  <a:schemeClr val="tx1">
                    <a:lumMod val="50000"/>
                    <a:lumOff val="50000"/>
                  </a:schemeClr>
                </a:solidFill>
              </a:rPr>
              <a:t>Neuropsychologia</a:t>
            </a:r>
            <a:r>
              <a:rPr lang="en-GB" dirty="0" smtClean="0">
                <a:solidFill>
                  <a:schemeClr val="tx1">
                    <a:lumMod val="50000"/>
                    <a:lumOff val="50000"/>
                  </a:schemeClr>
                </a:solidFill>
              </a:rPr>
              <a:t>, 2012</a:t>
            </a:r>
            <a:endParaRPr lang="en-GB" dirty="0">
              <a:solidFill>
                <a:schemeClr val="tx1">
                  <a:lumMod val="50000"/>
                  <a:lumOff val="50000"/>
                </a:schemeClr>
              </a:solidFill>
            </a:endParaRPr>
          </a:p>
        </p:txBody>
      </p:sp>
      <p:sp>
        <p:nvSpPr>
          <p:cNvPr id="4" name="TextBox 3"/>
          <p:cNvSpPr txBox="1"/>
          <p:nvPr/>
        </p:nvSpPr>
        <p:spPr>
          <a:xfrm>
            <a:off x="7740352" y="5373216"/>
            <a:ext cx="1069524" cy="923330"/>
          </a:xfrm>
          <a:prstGeom prst="rect">
            <a:avLst/>
          </a:prstGeom>
          <a:noFill/>
        </p:spPr>
        <p:txBody>
          <a:bodyPr wrap="none" rtlCol="0">
            <a:spAutoFit/>
          </a:bodyPr>
          <a:lstStyle/>
          <a:p>
            <a:r>
              <a:rPr lang="en-GB" b="1" dirty="0" smtClean="0">
                <a:solidFill>
                  <a:schemeClr val="accent2"/>
                </a:solidFill>
              </a:rPr>
              <a:t>Key:</a:t>
            </a:r>
          </a:p>
          <a:p>
            <a:r>
              <a:rPr lang="en-GB" dirty="0" smtClean="0">
                <a:solidFill>
                  <a:schemeClr val="tx1">
                    <a:lumMod val="50000"/>
                    <a:lumOff val="50000"/>
                  </a:schemeClr>
                </a:solidFill>
              </a:rPr>
              <a:t>Controls</a:t>
            </a:r>
          </a:p>
          <a:p>
            <a:r>
              <a:rPr lang="en-GB" dirty="0" smtClean="0"/>
              <a:t>Patient</a:t>
            </a:r>
          </a:p>
        </p:txBody>
      </p:sp>
      <p:sp>
        <p:nvSpPr>
          <p:cNvPr id="2" name="TextBox 1"/>
          <p:cNvSpPr txBox="1"/>
          <p:nvPr/>
        </p:nvSpPr>
        <p:spPr>
          <a:xfrm>
            <a:off x="251520" y="764704"/>
            <a:ext cx="4104456" cy="369332"/>
          </a:xfrm>
          <a:prstGeom prst="rect">
            <a:avLst/>
          </a:prstGeom>
          <a:noFill/>
        </p:spPr>
        <p:txBody>
          <a:bodyPr wrap="square" rtlCol="0">
            <a:spAutoFit/>
          </a:bodyPr>
          <a:lstStyle/>
          <a:p>
            <a:r>
              <a:rPr lang="en-GB" dirty="0" smtClean="0"/>
              <a:t>Bayesian Model Averaging</a:t>
            </a:r>
            <a:endParaRPr lang="en-GB" dirty="0"/>
          </a:p>
        </p:txBody>
      </p:sp>
    </p:spTree>
    <p:extLst>
      <p:ext uri="{BB962C8B-B14F-4D97-AF65-F5344CB8AC3E}">
        <p14:creationId xmlns:p14="http://schemas.microsoft.com/office/powerpoint/2010/main" val="3442728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rs.els-cdn.com/content/image/1-s2.0-S0028393212004022-gr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515100" cy="3438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5256" y="6481772"/>
            <a:ext cx="4160113" cy="369332"/>
          </a:xfrm>
          <a:prstGeom prst="rect">
            <a:avLst/>
          </a:prstGeom>
          <a:noFill/>
        </p:spPr>
        <p:txBody>
          <a:bodyPr wrap="none" rtlCol="0">
            <a:spAutoFit/>
          </a:bodyPr>
          <a:lstStyle/>
          <a:p>
            <a:r>
              <a:rPr lang="en-GB" dirty="0" err="1" smtClean="0">
                <a:solidFill>
                  <a:schemeClr val="tx1">
                    <a:lumMod val="50000"/>
                    <a:lumOff val="50000"/>
                  </a:schemeClr>
                </a:solidFill>
              </a:rPr>
              <a:t>Seghier</a:t>
            </a:r>
            <a:r>
              <a:rPr lang="en-GB" dirty="0" smtClean="0">
                <a:solidFill>
                  <a:schemeClr val="tx1">
                    <a:lumMod val="50000"/>
                    <a:lumOff val="50000"/>
                  </a:schemeClr>
                </a:solidFill>
              </a:rPr>
              <a:t> et al., </a:t>
            </a:r>
            <a:r>
              <a:rPr lang="en-GB" dirty="0" err="1" smtClean="0">
                <a:solidFill>
                  <a:schemeClr val="tx1">
                    <a:lumMod val="50000"/>
                    <a:lumOff val="50000"/>
                  </a:schemeClr>
                </a:solidFill>
              </a:rPr>
              <a:t>Neuropsychologia</a:t>
            </a:r>
            <a:r>
              <a:rPr lang="en-GB" dirty="0" smtClean="0">
                <a:solidFill>
                  <a:schemeClr val="tx1">
                    <a:lumMod val="50000"/>
                    <a:lumOff val="50000"/>
                  </a:schemeClr>
                </a:solidFill>
              </a:rPr>
              <a:t>, 2012</a:t>
            </a:r>
            <a:endParaRPr lang="en-GB" dirty="0">
              <a:solidFill>
                <a:schemeClr val="tx1">
                  <a:lumMod val="50000"/>
                  <a:lumOff val="50000"/>
                </a:schemeClr>
              </a:solidFill>
            </a:endParaRPr>
          </a:p>
        </p:txBody>
      </p:sp>
    </p:spTree>
    <p:extLst>
      <p:ext uri="{BB962C8B-B14F-4D97-AF65-F5344CB8AC3E}">
        <p14:creationId xmlns:p14="http://schemas.microsoft.com/office/powerpoint/2010/main" val="2317996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6984776" cy="369332"/>
          </a:xfrm>
          <a:prstGeom prst="rect">
            <a:avLst/>
          </a:prstGeom>
        </p:spPr>
        <p:txBody>
          <a:bodyPr wrap="square">
            <a:spAutoFit/>
          </a:bodyPr>
          <a:lstStyle/>
          <a:p>
            <a:r>
              <a:rPr lang="en-GB" b="1" dirty="0"/>
              <a:t>Interim Summary: </a:t>
            </a:r>
            <a:r>
              <a:rPr lang="en-GB" b="1" dirty="0" smtClean="0"/>
              <a:t>Example</a:t>
            </a:r>
            <a:endParaRPr lang="en-GB" b="1" dirty="0"/>
          </a:p>
        </p:txBody>
      </p:sp>
      <p:sp>
        <p:nvSpPr>
          <p:cNvPr id="3" name="TextBox 2"/>
          <p:cNvSpPr txBox="1"/>
          <p:nvPr/>
        </p:nvSpPr>
        <p:spPr>
          <a:xfrm>
            <a:off x="395536" y="2060848"/>
            <a:ext cx="8136904" cy="286232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When we don’t know how to model something, we can ‘ask the data’ using a model comparison</a:t>
            </a:r>
            <a:br>
              <a:rPr lang="en-GB" dirty="0" smtClean="0"/>
            </a:br>
            <a:r>
              <a:rPr lang="en-GB" dirty="0" smtClean="0"/>
              <a:t/>
            </a:r>
            <a:br>
              <a:rPr lang="en-GB" dirty="0" smtClean="0"/>
            </a:br>
            <a:endParaRPr lang="en-GB" dirty="0" smtClean="0"/>
          </a:p>
          <a:p>
            <a:pPr marL="285750" indent="-285750">
              <a:buFont typeface="Arial" panose="020B0604020202020204" pitchFamily="34" charset="0"/>
              <a:buChar char="•"/>
            </a:pPr>
            <a:r>
              <a:rPr lang="en-GB" dirty="0" smtClean="0"/>
              <a:t>Bayesian Model Averaging (BMA) lets us compare connections across patients and controls</a:t>
            </a:r>
          </a:p>
          <a:p>
            <a:r>
              <a:rPr lang="en-GB" dirty="0" smtClean="0"/>
              <a:t/>
            </a:r>
            <a:br>
              <a:rPr lang="en-GB" dirty="0" smtClean="0"/>
            </a:br>
            <a:endParaRPr lang="en-GB" dirty="0"/>
          </a:p>
          <a:p>
            <a:pPr marL="285750" indent="-285750">
              <a:buFont typeface="Arial" panose="020B0604020202020204" pitchFamily="34" charset="0"/>
              <a:buChar char="•"/>
            </a:pPr>
            <a:r>
              <a:rPr lang="en-GB" dirty="0" smtClean="0"/>
              <a:t>Posterior parameter estimates can be used as summary statistics for further analyses</a:t>
            </a:r>
            <a:endParaRPr lang="en-GB" dirty="0"/>
          </a:p>
        </p:txBody>
      </p:sp>
    </p:spTree>
    <p:extLst>
      <p:ext uri="{BB962C8B-B14F-4D97-AF65-F5344CB8AC3E}">
        <p14:creationId xmlns:p14="http://schemas.microsoft.com/office/powerpoint/2010/main" val="82765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Dcm</a:t>
            </a:r>
            <a:r>
              <a:rPr lang="en-GB" dirty="0" smtClean="0"/>
              <a:t> extensions</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21011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4" name="TextBox 3"/>
            <p:cNvSpPr txBox="1"/>
            <p:nvPr/>
          </p:nvSpPr>
          <p:spPr>
            <a:xfrm>
              <a:off x="2650836" y="5547968"/>
              <a:ext cx="504056" cy="369332"/>
            </a:xfrm>
            <a:prstGeom prst="rect">
              <a:avLst/>
            </a:prstGeom>
            <a:noFill/>
          </p:spPr>
          <p:txBody>
            <a:bodyPr wrap="square" rtlCol="0">
              <a:spAutoFit/>
            </a:bodyPr>
            <a:lstStyle/>
            <a:p>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656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57808"/>
            <a:ext cx="8229600" cy="1143000"/>
          </a:xfrm>
        </p:spPr>
        <p:txBody>
          <a:bodyPr/>
          <a:lstStyle/>
          <a:p>
            <a:r>
              <a:rPr lang="en-GB" dirty="0" smtClean="0"/>
              <a:t>DCM Extensions</a:t>
            </a:r>
            <a:endParaRPr lang="en-GB" dirty="0"/>
          </a:p>
        </p:txBody>
      </p:sp>
      <p:sp>
        <p:nvSpPr>
          <p:cNvPr id="4" name="Text Placeholder 3"/>
          <p:cNvSpPr>
            <a:spLocks noGrp="1"/>
          </p:cNvSpPr>
          <p:nvPr>
            <p:ph type="body" idx="1"/>
          </p:nvPr>
        </p:nvSpPr>
        <p:spPr/>
        <p:txBody>
          <a:bodyPr/>
          <a:lstStyle/>
          <a:p>
            <a:r>
              <a:rPr lang="en-GB" dirty="0" smtClean="0"/>
              <a:t>Non-Linear DCM</a:t>
            </a:r>
            <a:endParaRPr lang="en-GB" dirty="0"/>
          </a:p>
        </p:txBody>
      </p:sp>
      <p:sp>
        <p:nvSpPr>
          <p:cNvPr id="6" name="Text Placeholder 5"/>
          <p:cNvSpPr>
            <a:spLocks noGrp="1"/>
          </p:cNvSpPr>
          <p:nvPr>
            <p:ph type="body" sz="quarter" idx="3"/>
          </p:nvPr>
        </p:nvSpPr>
        <p:spPr>
          <a:xfrm>
            <a:off x="4922713" y="1535113"/>
            <a:ext cx="4041775" cy="639762"/>
          </a:xfrm>
        </p:spPr>
        <p:txBody>
          <a:bodyPr/>
          <a:lstStyle/>
          <a:p>
            <a:r>
              <a:rPr lang="en-GB" dirty="0" smtClean="0"/>
              <a:t>Two-State DCM</a:t>
            </a:r>
            <a:endParaRPr lang="en-GB" dirty="0"/>
          </a:p>
        </p:txBody>
      </p:sp>
      <p:grpSp>
        <p:nvGrpSpPr>
          <p:cNvPr id="8" name="Group 7"/>
          <p:cNvGrpSpPr>
            <a:grpSpLocks/>
          </p:cNvGrpSpPr>
          <p:nvPr/>
        </p:nvGrpSpPr>
        <p:grpSpPr bwMode="auto">
          <a:xfrm>
            <a:off x="622301" y="2757438"/>
            <a:ext cx="3460751" cy="2530475"/>
            <a:chOff x="3544" y="451"/>
            <a:chExt cx="2180" cy="1594"/>
          </a:xfrm>
        </p:grpSpPr>
        <p:pic>
          <p:nvPicPr>
            <p:cNvPr id="9" name="Picture 8" descr="lateral"/>
            <p:cNvPicPr>
              <a:picLocks noChangeAspect="1" noChangeArrowheads="1"/>
            </p:cNvPicPr>
            <p:nvPr/>
          </p:nvPicPr>
          <p:blipFill>
            <a:blip r:embed="rId2" cstate="print"/>
            <a:srcRect/>
            <a:stretch>
              <a:fillRect/>
            </a:stretch>
          </p:blipFill>
          <p:spPr bwMode="auto">
            <a:xfrm>
              <a:off x="4133" y="451"/>
              <a:ext cx="1591" cy="1594"/>
            </a:xfrm>
            <a:prstGeom prst="rect">
              <a:avLst/>
            </a:prstGeom>
            <a:noFill/>
            <a:ln w="9525">
              <a:noFill/>
              <a:miter lim="800000"/>
              <a:headEnd/>
              <a:tailEnd/>
            </a:ln>
          </p:spPr>
        </p:pic>
        <p:sp>
          <p:nvSpPr>
            <p:cNvPr id="10" name="Oval 9"/>
            <p:cNvSpPr>
              <a:spLocks noChangeArrowheads="1"/>
            </p:cNvSpPr>
            <p:nvPr/>
          </p:nvSpPr>
          <p:spPr bwMode="auto">
            <a:xfrm>
              <a:off x="4593" y="719"/>
              <a:ext cx="137" cy="136"/>
            </a:xfrm>
            <a:prstGeom prst="ellipse">
              <a:avLst/>
            </a:prstGeom>
            <a:solidFill>
              <a:srgbClr val="3366FF"/>
            </a:solidFill>
            <a:ln w="9525">
              <a:solidFill>
                <a:srgbClr val="FFFF66"/>
              </a:solidFill>
              <a:round/>
              <a:headEnd/>
              <a:tailEnd/>
            </a:ln>
          </p:spPr>
          <p:txBody>
            <a:bodyPr wrap="none" anchor="ctr"/>
            <a:ls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endParaRPr lang="en-US">
                <a:solidFill>
                  <a:srgbClr val="000000"/>
                </a:solidFill>
              </a:endParaRPr>
            </a:p>
          </p:txBody>
        </p:sp>
        <p:sp>
          <p:nvSpPr>
            <p:cNvPr id="11" name="Oval 10"/>
            <p:cNvSpPr>
              <a:spLocks noChangeArrowheads="1"/>
            </p:cNvSpPr>
            <p:nvPr/>
          </p:nvSpPr>
          <p:spPr bwMode="auto">
            <a:xfrm>
              <a:off x="4299" y="1131"/>
              <a:ext cx="137" cy="136"/>
            </a:xfrm>
            <a:prstGeom prst="ellipse">
              <a:avLst/>
            </a:prstGeom>
            <a:solidFill>
              <a:srgbClr val="3366FF"/>
            </a:solidFill>
            <a:ln w="9525">
              <a:solidFill>
                <a:srgbClr val="FFFF66"/>
              </a:solidFill>
              <a:round/>
              <a:headEnd/>
              <a:tailEnd/>
            </a:ln>
          </p:spPr>
          <p:txBody>
            <a:bodyPr wrap="none" anchor="ctr"/>
            <a:ls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endParaRPr lang="en-US">
                <a:solidFill>
                  <a:srgbClr val="000000"/>
                </a:solidFill>
              </a:endParaRPr>
            </a:p>
          </p:txBody>
        </p:sp>
        <p:sp>
          <p:nvSpPr>
            <p:cNvPr id="12" name="Oval 11"/>
            <p:cNvSpPr>
              <a:spLocks noChangeArrowheads="1"/>
            </p:cNvSpPr>
            <p:nvPr/>
          </p:nvSpPr>
          <p:spPr bwMode="auto">
            <a:xfrm>
              <a:off x="4713" y="1274"/>
              <a:ext cx="138" cy="136"/>
            </a:xfrm>
            <a:prstGeom prst="ellipse">
              <a:avLst/>
            </a:prstGeom>
            <a:solidFill>
              <a:srgbClr val="3366FF"/>
            </a:solidFill>
            <a:ln w="9525">
              <a:solidFill>
                <a:srgbClr val="FFFF66"/>
              </a:solidFill>
              <a:round/>
              <a:headEnd/>
              <a:tailEnd/>
            </a:ln>
          </p:spPr>
          <p:txBody>
            <a:bodyPr wrap="none" anchor="ctr"/>
            <a:ls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endParaRPr lang="en-US">
                <a:solidFill>
                  <a:srgbClr val="000000"/>
                </a:solidFill>
              </a:endParaRPr>
            </a:p>
          </p:txBody>
        </p:sp>
        <p:sp>
          <p:nvSpPr>
            <p:cNvPr id="13" name="Oval 12"/>
            <p:cNvSpPr>
              <a:spLocks noChangeArrowheads="1"/>
            </p:cNvSpPr>
            <p:nvPr/>
          </p:nvSpPr>
          <p:spPr bwMode="auto">
            <a:xfrm>
              <a:off x="5221" y="908"/>
              <a:ext cx="137" cy="136"/>
            </a:xfrm>
            <a:prstGeom prst="ellipse">
              <a:avLst/>
            </a:prstGeom>
            <a:solidFill>
              <a:srgbClr val="3366FF"/>
            </a:solidFill>
            <a:ln w="9525">
              <a:solidFill>
                <a:srgbClr val="FFFF66"/>
              </a:solidFill>
              <a:round/>
              <a:headEnd/>
              <a:tailEnd/>
            </a:ln>
          </p:spPr>
          <p:txBody>
            <a:bodyPr wrap="none" anchor="ctr"/>
            <a:ls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endParaRPr lang="en-US">
                <a:solidFill>
                  <a:srgbClr val="000000"/>
                </a:solidFill>
              </a:endParaRPr>
            </a:p>
          </p:txBody>
        </p:sp>
        <p:cxnSp>
          <p:nvCxnSpPr>
            <p:cNvPr id="14" name="AutoShape 27"/>
            <p:cNvCxnSpPr>
              <a:cxnSpLocks noChangeShapeType="1"/>
              <a:stCxn id="11" idx="5"/>
              <a:endCxn id="12" idx="2"/>
            </p:cNvCxnSpPr>
            <p:nvPr/>
          </p:nvCxnSpPr>
          <p:spPr bwMode="auto">
            <a:xfrm>
              <a:off x="4416" y="1247"/>
              <a:ext cx="297" cy="95"/>
            </a:xfrm>
            <a:prstGeom prst="straightConnector1">
              <a:avLst/>
            </a:prstGeom>
            <a:noFill/>
            <a:ln w="28575">
              <a:solidFill>
                <a:srgbClr val="FFFF66"/>
              </a:solidFill>
              <a:round/>
              <a:headEnd type="arrow" w="med" len="med"/>
              <a:tailEnd type="arrow" w="med" len="med"/>
            </a:ln>
          </p:spPr>
        </p:cxnSp>
        <p:cxnSp>
          <p:nvCxnSpPr>
            <p:cNvPr id="15" name="AutoShape 28"/>
            <p:cNvCxnSpPr>
              <a:cxnSpLocks noChangeShapeType="1"/>
              <a:stCxn id="11" idx="0"/>
              <a:endCxn id="10" idx="3"/>
            </p:cNvCxnSpPr>
            <p:nvPr/>
          </p:nvCxnSpPr>
          <p:spPr bwMode="auto">
            <a:xfrm flipV="1">
              <a:off x="4368" y="835"/>
              <a:ext cx="245" cy="296"/>
            </a:xfrm>
            <a:prstGeom prst="straightConnector1">
              <a:avLst/>
            </a:prstGeom>
            <a:noFill/>
            <a:ln w="28575">
              <a:solidFill>
                <a:srgbClr val="FFFF66"/>
              </a:solidFill>
              <a:round/>
              <a:headEnd type="arrow" w="med" len="med"/>
              <a:tailEnd type="arrow" w="med" len="med"/>
            </a:ln>
          </p:spPr>
        </p:cxnSp>
        <p:cxnSp>
          <p:nvCxnSpPr>
            <p:cNvPr id="16" name="AutoShape 29"/>
            <p:cNvCxnSpPr>
              <a:cxnSpLocks noChangeShapeType="1"/>
              <a:stCxn id="10" idx="5"/>
              <a:endCxn id="13" idx="2"/>
            </p:cNvCxnSpPr>
            <p:nvPr/>
          </p:nvCxnSpPr>
          <p:spPr bwMode="auto">
            <a:xfrm>
              <a:off x="4710" y="835"/>
              <a:ext cx="511" cy="141"/>
            </a:xfrm>
            <a:prstGeom prst="straightConnector1">
              <a:avLst/>
            </a:prstGeom>
            <a:noFill/>
            <a:ln w="28575">
              <a:solidFill>
                <a:srgbClr val="FFFF66"/>
              </a:solidFill>
              <a:round/>
              <a:headEnd type="arrow" w="med" len="med"/>
              <a:tailEnd type="arrow" w="med" len="med"/>
            </a:ln>
          </p:spPr>
        </p:cxnSp>
        <p:cxnSp>
          <p:nvCxnSpPr>
            <p:cNvPr id="17" name="AutoShape 30"/>
            <p:cNvCxnSpPr>
              <a:cxnSpLocks noChangeShapeType="1"/>
              <a:stCxn id="13" idx="3"/>
              <a:endCxn id="12" idx="7"/>
            </p:cNvCxnSpPr>
            <p:nvPr/>
          </p:nvCxnSpPr>
          <p:spPr bwMode="auto">
            <a:xfrm flipH="1">
              <a:off x="4831" y="1024"/>
              <a:ext cx="410" cy="270"/>
            </a:xfrm>
            <a:prstGeom prst="straightConnector1">
              <a:avLst/>
            </a:prstGeom>
            <a:noFill/>
            <a:ln w="28575">
              <a:solidFill>
                <a:srgbClr val="FFFF66"/>
              </a:solidFill>
              <a:round/>
              <a:headEnd type="arrow" w="med" len="med"/>
              <a:tailEnd type="arrow" w="med" len="med"/>
            </a:ln>
          </p:spPr>
        </p:cxnSp>
        <p:cxnSp>
          <p:nvCxnSpPr>
            <p:cNvPr id="18" name="AutoShape 31"/>
            <p:cNvCxnSpPr>
              <a:cxnSpLocks noChangeShapeType="1"/>
              <a:stCxn id="11" idx="1"/>
              <a:endCxn id="19" idx="3"/>
            </p:cNvCxnSpPr>
            <p:nvPr/>
          </p:nvCxnSpPr>
          <p:spPr bwMode="auto">
            <a:xfrm flipH="1" flipV="1">
              <a:off x="4020" y="1002"/>
              <a:ext cx="299" cy="149"/>
            </a:xfrm>
            <a:prstGeom prst="straightConnector1">
              <a:avLst/>
            </a:prstGeom>
            <a:noFill/>
            <a:ln w="38100">
              <a:solidFill>
                <a:srgbClr val="FF3300"/>
              </a:solidFill>
              <a:round/>
              <a:headEnd type="triangle" w="med" len="med"/>
              <a:tailEnd/>
            </a:ln>
          </p:spPr>
        </p:cxnSp>
        <p:sp>
          <p:nvSpPr>
            <p:cNvPr id="19" name="Text Box 32"/>
            <p:cNvSpPr txBox="1">
              <a:spLocks noChangeArrowheads="1"/>
            </p:cNvSpPr>
            <p:nvPr/>
          </p:nvSpPr>
          <p:spPr bwMode="auto">
            <a:xfrm>
              <a:off x="3544" y="848"/>
              <a:ext cx="476" cy="308"/>
            </a:xfrm>
            <a:prstGeom prst="rect">
              <a:avLst/>
            </a:prstGeom>
            <a:noFill/>
            <a:ln w="9525">
              <a:noFill/>
              <a:miter lim="800000"/>
              <a:headEnd/>
              <a:tailEnd/>
            </a:ln>
          </p:spPr>
          <p:txBody>
            <a:bodyPr wrap="none" tIns="18000">
              <a:spAutoFit/>
            </a:bodyPr>
            <a:ls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r>
                <a:rPr lang="de-DE">
                  <a:solidFill>
                    <a:srgbClr val="000000"/>
                  </a:solidFill>
                  <a:latin typeface="Arial Unicode MS" pitchFamily="34" charset="-128"/>
                </a:rPr>
                <a:t>driving </a:t>
              </a:r>
            </a:p>
            <a:p>
              <a:r>
                <a:rPr lang="de-DE">
                  <a:solidFill>
                    <a:srgbClr val="000000"/>
                  </a:solidFill>
                  <a:latin typeface="Arial Unicode MS" pitchFamily="34" charset="-128"/>
                </a:rPr>
                <a:t>input</a:t>
              </a:r>
            </a:p>
          </p:txBody>
        </p:sp>
        <p:sp>
          <p:nvSpPr>
            <p:cNvPr id="20" name="Oval 19"/>
            <p:cNvSpPr>
              <a:spLocks noChangeArrowheads="1"/>
            </p:cNvSpPr>
            <p:nvPr/>
          </p:nvSpPr>
          <p:spPr bwMode="auto">
            <a:xfrm>
              <a:off x="4520" y="1297"/>
              <a:ext cx="94" cy="94"/>
            </a:xfrm>
            <a:prstGeom prst="ellipse">
              <a:avLst/>
            </a:prstGeom>
            <a:noFill/>
            <a:ln w="3175" algn="ctr">
              <a:noFill/>
              <a:round/>
              <a:headEnd/>
              <a:tailEnd/>
            </a:ln>
          </p:spPr>
          <p:txBody>
            <a:bodyPr anchor="ctr">
              <a:spAutoFit/>
            </a:bodyPr>
            <a:ls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endParaRPr lang="en-US">
                <a:solidFill>
                  <a:srgbClr val="000000"/>
                </a:solidFill>
              </a:endParaRPr>
            </a:p>
          </p:txBody>
        </p:sp>
        <p:cxnSp>
          <p:nvCxnSpPr>
            <p:cNvPr id="21" name="AutoShape 34"/>
            <p:cNvCxnSpPr>
              <a:cxnSpLocks noChangeShapeType="1"/>
              <a:stCxn id="10" idx="4"/>
              <a:endCxn id="20" idx="0"/>
            </p:cNvCxnSpPr>
            <p:nvPr/>
          </p:nvCxnSpPr>
          <p:spPr bwMode="auto">
            <a:xfrm flipH="1">
              <a:off x="4567" y="855"/>
              <a:ext cx="95" cy="442"/>
            </a:xfrm>
            <a:prstGeom prst="straightConnector1">
              <a:avLst/>
            </a:prstGeom>
            <a:noFill/>
            <a:ln w="38100">
              <a:solidFill>
                <a:srgbClr val="FF3300"/>
              </a:solidFill>
              <a:round/>
              <a:headEnd/>
              <a:tailEnd type="oval" w="med" len="med"/>
            </a:ln>
          </p:spPr>
        </p:cxnSp>
        <p:sp>
          <p:nvSpPr>
            <p:cNvPr id="22" name="Text Box 35"/>
            <p:cNvSpPr txBox="1">
              <a:spLocks noChangeArrowheads="1"/>
            </p:cNvSpPr>
            <p:nvPr/>
          </p:nvSpPr>
          <p:spPr bwMode="auto">
            <a:xfrm>
              <a:off x="3580" y="525"/>
              <a:ext cx="662" cy="174"/>
            </a:xfrm>
            <a:prstGeom prst="rect">
              <a:avLst/>
            </a:prstGeom>
            <a:noFill/>
            <a:ln w="9525">
              <a:noFill/>
              <a:miter lim="800000"/>
              <a:headEnd/>
              <a:tailEnd/>
            </a:ln>
          </p:spPr>
          <p:txBody>
            <a:bodyPr wrap="none" tIns="18000">
              <a:spAutoFit/>
            </a:bodyPr>
            <a:ls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r>
                <a:rPr lang="de-DE">
                  <a:solidFill>
                    <a:srgbClr val="000000"/>
                  </a:solidFill>
                  <a:latin typeface="Arial Unicode MS" pitchFamily="34" charset="-128"/>
                </a:rPr>
                <a:t>modulation</a:t>
              </a:r>
            </a:p>
          </p:txBody>
        </p:sp>
        <p:sp>
          <p:nvSpPr>
            <p:cNvPr id="23" name="Oval 22"/>
            <p:cNvSpPr>
              <a:spLocks noChangeArrowheads="1"/>
            </p:cNvSpPr>
            <p:nvPr/>
          </p:nvSpPr>
          <p:spPr bwMode="auto">
            <a:xfrm>
              <a:off x="4915" y="901"/>
              <a:ext cx="94" cy="94"/>
            </a:xfrm>
            <a:prstGeom prst="ellipse">
              <a:avLst/>
            </a:prstGeom>
            <a:noFill/>
            <a:ln w="3175" algn="ctr">
              <a:noFill/>
              <a:round/>
              <a:headEnd/>
              <a:tailEnd/>
            </a:ln>
          </p:spPr>
          <p:txBody>
            <a:bodyPr anchor="ctr">
              <a:spAutoFit/>
            </a:bodyPr>
            <a:ls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endParaRPr lang="en-US">
                <a:solidFill>
                  <a:srgbClr val="000000"/>
                </a:solidFill>
              </a:endParaRPr>
            </a:p>
          </p:txBody>
        </p:sp>
        <p:cxnSp>
          <p:nvCxnSpPr>
            <p:cNvPr id="24" name="AutoShape 37"/>
            <p:cNvCxnSpPr>
              <a:cxnSpLocks noChangeShapeType="1"/>
              <a:stCxn id="10" idx="2"/>
              <a:endCxn id="22" idx="3"/>
            </p:cNvCxnSpPr>
            <p:nvPr/>
          </p:nvCxnSpPr>
          <p:spPr bwMode="auto">
            <a:xfrm flipH="1" flipV="1">
              <a:off x="4242" y="612"/>
              <a:ext cx="351" cy="175"/>
            </a:xfrm>
            <a:prstGeom prst="straightConnector1">
              <a:avLst/>
            </a:prstGeom>
            <a:noFill/>
            <a:ln w="38100">
              <a:solidFill>
                <a:srgbClr val="FF3300"/>
              </a:solidFill>
              <a:round/>
              <a:headEnd type="triangle" w="med" len="med"/>
              <a:tailEnd/>
            </a:ln>
          </p:spPr>
        </p:cxnSp>
      </p:grpSp>
      <p:sp>
        <p:nvSpPr>
          <p:cNvPr id="26" name="Rectangle 25"/>
          <p:cNvSpPr/>
          <p:nvPr/>
        </p:nvSpPr>
        <p:spPr>
          <a:xfrm>
            <a:off x="1164199" y="5445224"/>
            <a:ext cx="2313454" cy="646331"/>
          </a:xfrm>
          <a:prstGeom prst="rect">
            <a:avLst/>
          </a:prstGeom>
        </p:spPr>
        <p:txBody>
          <a:bodyPr wrap="none">
            <a:spAutoFit/>
          </a:bodyPr>
          <a:lstStyle/>
          <a:p>
            <a:r>
              <a:rPr lang="en-GB" dirty="0"/>
              <a:t>Stephan et al. 2008, </a:t>
            </a:r>
            <a:endParaRPr lang="en-GB" dirty="0" smtClean="0"/>
          </a:p>
          <a:p>
            <a:r>
              <a:rPr lang="en-GB" i="1" dirty="0" err="1" smtClean="0"/>
              <a:t>NeuroImage</a:t>
            </a:r>
            <a:endParaRPr lang="en-GB" i="1" dirty="0"/>
          </a:p>
        </p:txBody>
      </p:sp>
      <p:sp>
        <p:nvSpPr>
          <p:cNvPr id="27" name="Rectangle 26"/>
          <p:cNvSpPr/>
          <p:nvPr/>
        </p:nvSpPr>
        <p:spPr>
          <a:xfrm>
            <a:off x="5580112" y="5445223"/>
            <a:ext cx="2428870" cy="646331"/>
          </a:xfrm>
          <a:prstGeom prst="rect">
            <a:avLst/>
          </a:prstGeom>
        </p:spPr>
        <p:txBody>
          <a:bodyPr wrap="none">
            <a:spAutoFit/>
          </a:bodyPr>
          <a:lstStyle/>
          <a:p>
            <a:r>
              <a:rPr lang="en-GB" dirty="0" smtClean="0"/>
              <a:t>Marreiros et </a:t>
            </a:r>
            <a:r>
              <a:rPr lang="en-GB" dirty="0"/>
              <a:t>al. 2008, </a:t>
            </a:r>
            <a:endParaRPr lang="en-GB" dirty="0" smtClean="0"/>
          </a:p>
          <a:p>
            <a:r>
              <a:rPr lang="en-GB" i="1" dirty="0" err="1" smtClean="0"/>
              <a:t>NeuroImage</a:t>
            </a:r>
            <a:endParaRPr lang="en-GB" i="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343"/>
          <a:stretch/>
        </p:blipFill>
        <p:spPr bwMode="auto">
          <a:xfrm>
            <a:off x="4897458" y="2699678"/>
            <a:ext cx="3995022" cy="224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30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pic>
        <p:nvPicPr>
          <p:cNvPr id="12295"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mc:AlternateContent xmlns:mc="http://schemas.openxmlformats.org/markup-compatibility/2006">
        <mc:Choice xmlns:a14="http://schemas.microsoft.com/office/drawing/2010/main" Requires="a14">
          <p:sp>
            <p:nvSpPr>
              <p:cNvPr id="30" name="TextBox 29"/>
              <p:cNvSpPr txBox="1"/>
              <p:nvPr/>
            </p:nvSpPr>
            <p:spPr>
              <a:xfrm>
                <a:off x="330200" y="4221088"/>
                <a:ext cx="6762080" cy="2554545"/>
              </a:xfrm>
              <a:prstGeom prst="rect">
                <a:avLst/>
              </a:prstGeom>
              <a:noFill/>
              <a:ln w="28575">
                <a:solidFill>
                  <a:srgbClr val="FF0000"/>
                </a:solidFill>
                <a:prstDash val="dash"/>
              </a:ln>
            </p:spPr>
            <p:txBody>
              <a:bodyPr wrap="square" rtlCol="0">
                <a:spAutoFit/>
              </a:bodyPr>
              <a:lstStyle/>
              <a:p>
                <a:pPr algn="ctr"/>
                <a:r>
                  <a:rPr lang="en-GB" sz="1600" b="1" dirty="0" smtClean="0"/>
                  <a:t>Model Inversion</a:t>
                </a:r>
              </a:p>
              <a:p>
                <a:pPr algn="ctr"/>
                <a:r>
                  <a:rPr lang="en-GB" sz="1600" dirty="0" smtClean="0"/>
                  <a:t>(</a:t>
                </a:r>
                <a:r>
                  <a:rPr lang="en-GB" sz="1600" dirty="0" err="1" smtClean="0"/>
                  <a:t>Variational</a:t>
                </a:r>
                <a:r>
                  <a:rPr lang="en-GB" sz="1600" dirty="0" smtClean="0"/>
                  <a:t> EM)</a:t>
                </a:r>
              </a:p>
              <a:p>
                <a:pPr algn="ctr"/>
                <a:endParaRPr lang="en-GB" sz="1600" dirty="0" smtClean="0"/>
              </a:p>
              <a:p>
                <a:r>
                  <a:rPr lang="en-GB" sz="1600" b="1" dirty="0" smtClean="0"/>
                  <a:t>1. Gives parameter estimates:</a:t>
                </a:r>
                <a:endParaRPr lang="en-GB" sz="1600" dirty="0" smtClean="0"/>
              </a:p>
              <a:p>
                <a:pPr algn="ctr"/>
                <a:r>
                  <a:rPr lang="en-GB" sz="1600" dirty="0" smtClean="0"/>
                  <a:t>Given our observations y, and stimuli u, what parameters </a:t>
                </a:r>
                <a:r>
                  <a:rPr lang="el-GR" sz="1600" b="1" dirty="0" smtClean="0"/>
                  <a:t>θ</a:t>
                </a:r>
                <a:r>
                  <a:rPr lang="en-GB" sz="1600" b="1" baseline="30000" dirty="0" smtClean="0"/>
                  <a:t> </a:t>
                </a:r>
                <a:r>
                  <a:rPr lang="en-GB" sz="1600" dirty="0" smtClean="0"/>
                  <a:t>make the model best fit the data?</a:t>
                </a:r>
              </a:p>
              <a:p>
                <a:pPr algn="ctr"/>
                <a:endParaRPr lang="en-GB" sz="1600" dirty="0"/>
              </a:p>
              <a:p>
                <a:r>
                  <a:rPr lang="en-GB" sz="1600" b="1" dirty="0" smtClean="0"/>
                  <a:t>2. Gives an approximation to the log model </a:t>
                </a:r>
                <a:r>
                  <a:rPr lang="en-GB" sz="1600" b="1" dirty="0" smtClean="0"/>
                  <a:t>evidence:</a:t>
                </a:r>
                <a:endParaRPr lang="en-GB" sz="1600" b="1" dirty="0" smtClean="0"/>
              </a:p>
              <a:p>
                <a:pPr algn="ctr"/>
                <a:endParaRPr lang="en-GB" sz="1600" dirty="0" smtClean="0"/>
              </a:p>
              <a:p>
                <a:pPr algn="ctr"/>
                <a14:m>
                  <m:oMath xmlns:m="http://schemas.openxmlformats.org/officeDocument/2006/math">
                    <m:r>
                      <m:rPr>
                        <m:sty m:val="p"/>
                      </m:rPr>
                      <a:rPr lang="en-GB" sz="1600" i="1" dirty="0" smtClean="0">
                        <a:latin typeface="Cambria Math" panose="02040503050406030204" pitchFamily="18" charset="0"/>
                      </a:rPr>
                      <m:t>log</m:t>
                    </m:r>
                    <m:r>
                      <a:rPr lang="en-GB" sz="1600" i="1" dirty="0" smtClean="0">
                        <a:latin typeface="Cambria Math" panose="02040503050406030204" pitchFamily="18" charset="0"/>
                      </a:rPr>
                      <m:t>⁡</m:t>
                    </m:r>
                    <m:r>
                      <a:rPr lang="en-GB" sz="1600" i="1" dirty="0" smtClean="0">
                        <a:latin typeface="Cambria Math" panose="02040503050406030204" pitchFamily="18" charset="0"/>
                      </a:rPr>
                      <m:t>𝑝</m:t>
                    </m:r>
                    <m:r>
                      <a:rPr lang="en-GB" sz="1600" i="1" dirty="0" smtClean="0">
                        <a:latin typeface="Cambria Math" panose="02040503050406030204" pitchFamily="18" charset="0"/>
                      </a:rPr>
                      <m:t>(</m:t>
                    </m:r>
                    <m:r>
                      <a:rPr lang="en-GB" sz="1600" i="1" dirty="0" err="1" smtClean="0">
                        <a:latin typeface="Cambria Math" panose="02040503050406030204" pitchFamily="18" charset="0"/>
                      </a:rPr>
                      <m:t>𝑦</m:t>
                    </m:r>
                    <m:r>
                      <a:rPr lang="en-GB" sz="1600" i="1" dirty="0" err="1" smtClean="0">
                        <a:latin typeface="Cambria Math" panose="02040503050406030204" pitchFamily="18" charset="0"/>
                      </a:rPr>
                      <m:t>|</m:t>
                    </m:r>
                    <m:r>
                      <a:rPr lang="en-GB" sz="1600" i="1" dirty="0" err="1" smtClean="0">
                        <a:latin typeface="Cambria Math" panose="02040503050406030204" pitchFamily="18" charset="0"/>
                      </a:rPr>
                      <m:t>𝑚</m:t>
                    </m:r>
                    <m:r>
                      <a:rPr lang="en-GB" sz="1600" i="1" dirty="0" smtClean="0">
                        <a:latin typeface="Cambria Math" panose="02040503050406030204" pitchFamily="18" charset="0"/>
                      </a:rPr>
                      <m:t>)</m:t>
                    </m:r>
                    <m:r>
                      <a:rPr lang="en-GB" sz="1600" i="1" dirty="0">
                        <a:latin typeface="Cambria Math" panose="02040503050406030204" pitchFamily="18" charset="0"/>
                        <a:ea typeface="Cambria Math" panose="02040503050406030204" pitchFamily="18" charset="0"/>
                      </a:rPr>
                      <m:t>≅</m:t>
                    </m:r>
                  </m:oMath>
                </a14:m>
                <a:r>
                  <a:rPr lang="en-GB" sz="1600" dirty="0" smtClean="0"/>
                  <a:t> </a:t>
                </a:r>
                <a:r>
                  <a:rPr lang="en-GB" sz="1600" dirty="0"/>
                  <a:t>Free energy = </a:t>
                </a:r>
                <a:r>
                  <a:rPr lang="en-GB" sz="1600" dirty="0" smtClean="0"/>
                  <a:t>accuracy - complexity</a:t>
                </a:r>
                <a:endParaRPr lang="en-GB" sz="1600" dirty="0"/>
              </a:p>
            </p:txBody>
          </p:sp>
        </mc:Choice>
        <mc:Fallback>
          <p:sp>
            <p:nvSpPr>
              <p:cNvPr id="30" name="TextBox 29"/>
              <p:cNvSpPr txBox="1">
                <a:spLocks noRot="1" noChangeAspect="1" noMove="1" noResize="1" noEditPoints="1" noAdjustHandles="1" noChangeArrowheads="1" noChangeShapeType="1" noTextEdit="1"/>
              </p:cNvSpPr>
              <p:nvPr/>
            </p:nvSpPr>
            <p:spPr>
              <a:xfrm>
                <a:off x="330200" y="4221088"/>
                <a:ext cx="6762080" cy="2554545"/>
              </a:xfrm>
              <a:prstGeom prst="rect">
                <a:avLst/>
              </a:prstGeom>
              <a:blipFill rotWithShape="0">
                <a:blip r:embed="rId7"/>
                <a:stretch>
                  <a:fillRect l="-269" t="-236" b="-1415"/>
                </a:stretch>
              </a:blipFill>
              <a:ln w="28575">
                <a:solidFill>
                  <a:srgbClr val="FF0000"/>
                </a:solidFill>
                <a:prstDash val="dash"/>
              </a:ln>
            </p:spPr>
            <p:txBody>
              <a:bodyPr/>
              <a:lstStyle/>
              <a:p>
                <a:r>
                  <a:rPr lang="en-GB">
                    <a:noFill/>
                  </a:rPr>
                  <a:t> </a:t>
                </a:r>
              </a:p>
            </p:txBody>
          </p:sp>
        </mc:Fallback>
      </mc:AlternateContent>
    </p:spTree>
    <p:extLst>
      <p:ext uri="{BB962C8B-B14F-4D97-AF65-F5344CB8AC3E}">
        <p14:creationId xmlns:p14="http://schemas.microsoft.com/office/powerpoint/2010/main" val="389335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57808"/>
            <a:ext cx="8229600" cy="1143000"/>
          </a:xfrm>
        </p:spPr>
        <p:txBody>
          <a:bodyPr/>
          <a:lstStyle/>
          <a:p>
            <a:r>
              <a:rPr lang="en-GB" dirty="0" smtClean="0"/>
              <a:t>DCM Extensions</a:t>
            </a:r>
            <a:endParaRPr lang="en-GB" dirty="0"/>
          </a:p>
        </p:txBody>
      </p:sp>
      <p:sp>
        <p:nvSpPr>
          <p:cNvPr id="4" name="Text Placeholder 3"/>
          <p:cNvSpPr>
            <a:spLocks noGrp="1"/>
          </p:cNvSpPr>
          <p:nvPr>
            <p:ph type="body" idx="1"/>
          </p:nvPr>
        </p:nvSpPr>
        <p:spPr/>
        <p:txBody>
          <a:bodyPr/>
          <a:lstStyle/>
          <a:p>
            <a:r>
              <a:rPr lang="en-GB" dirty="0" smtClean="0"/>
              <a:t>Stochastic DCM</a:t>
            </a:r>
            <a:endParaRPr lang="en-GB" dirty="0"/>
          </a:p>
        </p:txBody>
      </p:sp>
      <p:sp>
        <p:nvSpPr>
          <p:cNvPr id="6" name="Text Placeholder 5"/>
          <p:cNvSpPr>
            <a:spLocks noGrp="1"/>
          </p:cNvSpPr>
          <p:nvPr>
            <p:ph type="body" sz="quarter" idx="3"/>
          </p:nvPr>
        </p:nvSpPr>
        <p:spPr>
          <a:xfrm>
            <a:off x="4922713" y="1535113"/>
            <a:ext cx="4041775" cy="639762"/>
          </a:xfrm>
        </p:spPr>
        <p:txBody>
          <a:bodyPr/>
          <a:lstStyle/>
          <a:p>
            <a:r>
              <a:rPr lang="en-GB" dirty="0" smtClean="0"/>
              <a:t>DCM for CSD</a:t>
            </a:r>
            <a:endParaRPr lang="en-GB" dirty="0"/>
          </a:p>
        </p:txBody>
      </p:sp>
      <p:sp>
        <p:nvSpPr>
          <p:cNvPr id="26" name="Rectangle 25"/>
          <p:cNvSpPr/>
          <p:nvPr/>
        </p:nvSpPr>
        <p:spPr>
          <a:xfrm>
            <a:off x="1043608" y="5590981"/>
            <a:ext cx="1616661" cy="646331"/>
          </a:xfrm>
          <a:prstGeom prst="rect">
            <a:avLst/>
          </a:prstGeom>
        </p:spPr>
        <p:txBody>
          <a:bodyPr wrap="none">
            <a:spAutoFit/>
          </a:bodyPr>
          <a:lstStyle/>
          <a:p>
            <a:r>
              <a:rPr lang="en-GB" dirty="0" smtClean="0"/>
              <a:t>Li et </a:t>
            </a:r>
            <a:r>
              <a:rPr lang="en-GB" dirty="0"/>
              <a:t>al. </a:t>
            </a:r>
            <a:r>
              <a:rPr lang="en-GB" dirty="0" smtClean="0"/>
              <a:t>2011, </a:t>
            </a:r>
          </a:p>
          <a:p>
            <a:r>
              <a:rPr lang="en-GB" i="1" dirty="0" err="1" smtClean="0"/>
              <a:t>NeuroImage</a:t>
            </a:r>
            <a:endParaRPr lang="en-GB" i="1" dirty="0"/>
          </a:p>
        </p:txBody>
      </p:sp>
      <p:sp>
        <p:nvSpPr>
          <p:cNvPr id="27" name="Rectangle 26"/>
          <p:cNvSpPr/>
          <p:nvPr/>
        </p:nvSpPr>
        <p:spPr>
          <a:xfrm>
            <a:off x="5580112" y="5590981"/>
            <a:ext cx="2159566" cy="646331"/>
          </a:xfrm>
          <a:prstGeom prst="rect">
            <a:avLst/>
          </a:prstGeom>
        </p:spPr>
        <p:txBody>
          <a:bodyPr wrap="none">
            <a:spAutoFit/>
          </a:bodyPr>
          <a:lstStyle/>
          <a:p>
            <a:r>
              <a:rPr lang="en-GB" dirty="0" smtClean="0"/>
              <a:t>Friston et </a:t>
            </a:r>
            <a:r>
              <a:rPr lang="en-GB" dirty="0"/>
              <a:t>al. </a:t>
            </a:r>
            <a:r>
              <a:rPr lang="en-GB" dirty="0" smtClean="0"/>
              <a:t>2014, </a:t>
            </a:r>
          </a:p>
          <a:p>
            <a:r>
              <a:rPr lang="en-GB" i="1" dirty="0" err="1" smtClean="0"/>
              <a:t>NeuroImage</a:t>
            </a:r>
            <a:endParaRPr lang="en-GB" i="1" dirty="0"/>
          </a:p>
        </p:txBody>
      </p:sp>
      <p:pic>
        <p:nvPicPr>
          <p:cNvPr id="3074" name="Picture 2" descr="http://origin-ars.els-cdn.com/content/image/1-s2.0-S1053811911001406-g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00" y="2275182"/>
            <a:ext cx="2890510" cy="32154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802" y="2204863"/>
            <a:ext cx="3086598" cy="328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22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500"/>
                                        <p:tgtEl>
                                          <p:spTgt spid="307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26"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57808"/>
            <a:ext cx="8229600" cy="1143000"/>
          </a:xfrm>
        </p:spPr>
        <p:txBody>
          <a:bodyPr/>
          <a:lstStyle/>
          <a:p>
            <a:r>
              <a:rPr lang="en-GB" dirty="0" smtClean="0"/>
              <a:t>DCM Extensions</a:t>
            </a:r>
            <a:endParaRPr lang="en-GB" dirty="0"/>
          </a:p>
        </p:txBody>
      </p:sp>
      <p:sp>
        <p:nvSpPr>
          <p:cNvPr id="4" name="Text Placeholder 3"/>
          <p:cNvSpPr>
            <a:spLocks noGrp="1"/>
          </p:cNvSpPr>
          <p:nvPr>
            <p:ph type="body" idx="1"/>
          </p:nvPr>
        </p:nvSpPr>
        <p:spPr/>
        <p:txBody>
          <a:bodyPr/>
          <a:lstStyle/>
          <a:p>
            <a:r>
              <a:rPr lang="en-GB" dirty="0" smtClean="0"/>
              <a:t>Post-hoc DCM</a:t>
            </a:r>
            <a:endParaRPr lang="en-GB" dirty="0"/>
          </a:p>
        </p:txBody>
      </p:sp>
      <p:sp>
        <p:nvSpPr>
          <p:cNvPr id="26" name="Rectangle 25"/>
          <p:cNvSpPr/>
          <p:nvPr/>
        </p:nvSpPr>
        <p:spPr>
          <a:xfrm>
            <a:off x="539552" y="5769995"/>
            <a:ext cx="2792175" cy="646331"/>
          </a:xfrm>
          <a:prstGeom prst="rect">
            <a:avLst/>
          </a:prstGeom>
        </p:spPr>
        <p:txBody>
          <a:bodyPr wrap="none">
            <a:spAutoFit/>
          </a:bodyPr>
          <a:lstStyle/>
          <a:p>
            <a:r>
              <a:rPr lang="en-GB" dirty="0" smtClean="0"/>
              <a:t>Friston and Penny 2011, </a:t>
            </a:r>
          </a:p>
          <a:p>
            <a:r>
              <a:rPr lang="en-GB" i="1" dirty="0" err="1" smtClean="0"/>
              <a:t>NeuroImage</a:t>
            </a:r>
            <a:endParaRPr lang="en-GB" i="1" dirty="0"/>
          </a:p>
        </p:txBody>
      </p:sp>
      <p:pic>
        <p:nvPicPr>
          <p:cNvPr id="5122" name="Picture 2" descr="Full-size image (40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772816"/>
            <a:ext cx="4617343" cy="460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576064"/>
          </a:xfrm>
        </p:spPr>
        <p:txBody>
          <a:bodyPr/>
          <a:lstStyle/>
          <a:p>
            <a:r>
              <a:rPr lang="en-GB" dirty="0" smtClean="0"/>
              <a:t>Further Reading</a:t>
            </a:r>
            <a:endParaRPr lang="en-GB" dirty="0"/>
          </a:p>
        </p:txBody>
      </p:sp>
      <p:graphicFrame>
        <p:nvGraphicFramePr>
          <p:cNvPr id="4" name="Content Placeholder 3"/>
          <p:cNvGraphicFramePr>
            <a:graphicFrameLocks noGrp="1"/>
          </p:cNvGraphicFramePr>
          <p:nvPr>
            <p:ph idx="1"/>
            <p:extLst/>
          </p:nvPr>
        </p:nvGraphicFramePr>
        <p:xfrm>
          <a:off x="330200" y="1557338"/>
          <a:ext cx="8489950" cy="4983480"/>
        </p:xfrm>
        <a:graphic>
          <a:graphicData uri="http://schemas.openxmlformats.org/drawingml/2006/table">
            <a:tbl>
              <a:tblPr bandRow="1">
                <a:tableStyleId>{5C22544A-7EE6-4342-B048-85BDC9FD1C3A}</a:tableStyleId>
              </a:tblPr>
              <a:tblGrid>
                <a:gridCol w="4244975"/>
                <a:gridCol w="424497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original DCM paper</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Friston et al. 2003, </a:t>
                      </a:r>
                      <a:r>
                        <a:rPr lang="en-GB" sz="1600" i="1" dirty="0" err="1" smtClean="0"/>
                        <a:t>NeuroImage</a:t>
                      </a:r>
                      <a:endParaRPr lang="en-GB" sz="1600" i="1" dirty="0" smtClean="0"/>
                    </a:p>
                  </a:txBody>
                  <a:tcPr>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Descriptive</a:t>
                      </a:r>
                      <a:r>
                        <a:rPr lang="en-GB" sz="1600" b="1" baseline="0" dirty="0" smtClean="0"/>
                        <a:t> / tutorial papers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Role of General Systems Theory</a:t>
                      </a:r>
                    </a:p>
                  </a:txBody>
                  <a:tcPr/>
                </a:tc>
                <a:tc>
                  <a:txBody>
                    <a:bodyPr/>
                    <a:lstStyle/>
                    <a:p>
                      <a:r>
                        <a:rPr lang="en-GB" sz="1600" dirty="0" smtClean="0"/>
                        <a:t>Stephan</a:t>
                      </a:r>
                      <a:r>
                        <a:rPr lang="en-GB" sz="1600" baseline="0" dirty="0" smtClean="0"/>
                        <a:t> 2004, </a:t>
                      </a:r>
                      <a:r>
                        <a:rPr lang="en-GB" sz="1600" i="1" baseline="0" dirty="0" smtClean="0"/>
                        <a:t>J Anatomy</a:t>
                      </a:r>
                      <a:endParaRPr lang="en-GB" sz="1600" i="1" dirty="0"/>
                    </a:p>
                  </a:txBody>
                  <a:tcPr/>
                </a:tc>
              </a:tr>
              <a:tr h="370840">
                <a:tc>
                  <a:txBody>
                    <a:bodyPr/>
                    <a:lstStyle/>
                    <a:p>
                      <a:r>
                        <a:rPr lang="en-GB" sz="1600" dirty="0" smtClean="0"/>
                        <a:t>DCM: Ten simple rules for the clinician</a:t>
                      </a:r>
                      <a:endParaRPr lang="en-GB" sz="1600" dirty="0"/>
                    </a:p>
                  </a:txBody>
                  <a:tcPr>
                    <a:lnB w="12700" cap="flat" cmpd="sng" algn="ctr">
                      <a:noFill/>
                      <a:prstDash val="solid"/>
                      <a:round/>
                      <a:headEnd type="none" w="med" len="med"/>
                      <a:tailEnd type="none" w="med" len="med"/>
                    </a:lnB>
                  </a:tcPr>
                </a:tc>
                <a:tc>
                  <a:txBody>
                    <a:bodyPr/>
                    <a:lstStyle/>
                    <a:p>
                      <a:r>
                        <a:rPr lang="en-GB" sz="1600" dirty="0" smtClean="0"/>
                        <a:t>Kahan et al. 2013, </a:t>
                      </a:r>
                      <a:r>
                        <a:rPr lang="en-GB" sz="1600" i="1" dirty="0" err="1" smtClean="0"/>
                        <a:t>NeuroImage</a:t>
                      </a:r>
                      <a:endParaRPr lang="en-GB" sz="1600" i="1" dirty="0"/>
                    </a:p>
                  </a:txBody>
                  <a:tcPr>
                    <a:lnB w="12700" cap="flat" cmpd="sng" algn="ctr">
                      <a:noFill/>
                      <a:prstDash val="solid"/>
                      <a:round/>
                      <a:headEnd type="none" w="med" len="med"/>
                      <a:tailEnd type="none" w="med" len="med"/>
                    </a:lnB>
                  </a:tcPr>
                </a:tc>
              </a:tr>
              <a:tr h="370840">
                <a:tc>
                  <a:txBody>
                    <a:bodyPr/>
                    <a:lstStyle/>
                    <a:p>
                      <a:r>
                        <a:rPr lang="en-GB" sz="1600" dirty="0" smtClean="0"/>
                        <a:t>Ten Simple Rules</a:t>
                      </a:r>
                      <a:r>
                        <a:rPr lang="en-GB" sz="1600" baseline="0" dirty="0" smtClean="0"/>
                        <a:t> for DCM</a:t>
                      </a:r>
                      <a:endParaRPr lang="en-GB"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i="0" dirty="0" smtClean="0"/>
                        <a:t>Stephan</a:t>
                      </a:r>
                      <a:r>
                        <a:rPr lang="en-GB" sz="1600" i="0" baseline="0" dirty="0" smtClean="0"/>
                        <a:t> et al. 2010, </a:t>
                      </a:r>
                      <a:r>
                        <a:rPr lang="en-GB" sz="1600" i="1" baseline="0" dirty="0" err="1" smtClean="0"/>
                        <a:t>NeuroImage</a:t>
                      </a:r>
                      <a:endParaRPr lang="en-GB" sz="1600" i="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DCM Extensions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r>
                        <a:rPr lang="en-GB" sz="1600" dirty="0" smtClean="0"/>
                        <a:t>Two-state DCM</a:t>
                      </a:r>
                      <a:endParaRPr lang="en-GB" sz="1600" dirty="0"/>
                    </a:p>
                  </a:txBody>
                  <a:tcPr/>
                </a:tc>
                <a:tc>
                  <a:txBody>
                    <a:bodyPr/>
                    <a:lstStyle/>
                    <a:p>
                      <a:r>
                        <a:rPr lang="en-GB" sz="1600" dirty="0" smtClean="0"/>
                        <a:t>Marreiros</a:t>
                      </a:r>
                      <a:r>
                        <a:rPr lang="en-GB" sz="1600" baseline="0" dirty="0" smtClean="0"/>
                        <a:t> et al. 2008, </a:t>
                      </a:r>
                      <a:r>
                        <a:rPr lang="en-GB" sz="1600" i="1" baseline="0" dirty="0" err="1" smtClean="0"/>
                        <a:t>NeuroImage</a:t>
                      </a:r>
                      <a:endParaRPr lang="en-GB" sz="1600" i="1" dirty="0"/>
                    </a:p>
                  </a:txBody>
                  <a:tcPr/>
                </a:tc>
              </a:tr>
              <a:tr h="370840">
                <a:tc>
                  <a:txBody>
                    <a:bodyPr/>
                    <a:lstStyle/>
                    <a:p>
                      <a:r>
                        <a:rPr lang="en-GB" sz="1600" dirty="0" smtClean="0"/>
                        <a:t>Non-linear DCM</a:t>
                      </a:r>
                      <a:endParaRPr lang="en-GB" sz="1600" dirty="0"/>
                    </a:p>
                  </a:txBody>
                  <a:tcPr>
                    <a:lnB w="12700" cmpd="sng">
                      <a:noFill/>
                    </a:lnB>
                  </a:tcPr>
                </a:tc>
                <a:tc>
                  <a:txBody>
                    <a:bodyPr/>
                    <a:lstStyle/>
                    <a:p>
                      <a:r>
                        <a:rPr lang="en-GB" sz="1600" dirty="0" smtClean="0"/>
                        <a:t>Stephan et al. 2008, </a:t>
                      </a:r>
                      <a:r>
                        <a:rPr lang="en-GB" sz="1600" i="1" dirty="0" err="1" smtClean="0"/>
                        <a:t>NeuroImage</a:t>
                      </a:r>
                      <a:endParaRPr lang="en-GB" sz="1600" i="1" dirty="0"/>
                    </a:p>
                  </a:txBody>
                  <a:tcPr>
                    <a:lnB w="12700" cmpd="sng">
                      <a:noFill/>
                    </a:lnB>
                  </a:tcPr>
                </a:tc>
              </a:tr>
              <a:tr h="370840">
                <a:tc>
                  <a:txBody>
                    <a:bodyPr/>
                    <a:lstStyle/>
                    <a:p>
                      <a:r>
                        <a:rPr lang="en-GB" sz="1600" dirty="0" smtClean="0"/>
                        <a:t>Stochastic DCM</a:t>
                      </a:r>
                      <a:endParaRPr lang="en-GB" sz="16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smtClean="0"/>
                        <a:t>Li et</a:t>
                      </a:r>
                      <a:r>
                        <a:rPr lang="en-GB" sz="1600" baseline="0" dirty="0" smtClean="0"/>
                        <a:t> al. 2011, </a:t>
                      </a:r>
                      <a:r>
                        <a:rPr lang="en-GB" sz="1600" i="1" baseline="0" dirty="0" err="1" smtClean="0"/>
                        <a:t>NeuroImage</a:t>
                      </a:r>
                      <a:endParaRPr lang="en-GB" sz="1600" i="1" baseline="0" dirty="0" smtClean="0"/>
                    </a:p>
                    <a:p>
                      <a:r>
                        <a:rPr lang="en-GB" sz="1600" baseline="0" dirty="0" smtClean="0"/>
                        <a:t>Friston et al. 2011, </a:t>
                      </a:r>
                      <a:r>
                        <a:rPr lang="en-GB" sz="1600" i="1" baseline="0" dirty="0" err="1" smtClean="0"/>
                        <a:t>NeuroImage</a:t>
                      </a:r>
                      <a:endParaRPr lang="en-GB" sz="1600" i="1" baseline="0" dirty="0" smtClean="0"/>
                    </a:p>
                    <a:p>
                      <a:r>
                        <a:rPr lang="en-GB" sz="1600" baseline="0" dirty="0" err="1" smtClean="0"/>
                        <a:t>Daunizeau</a:t>
                      </a:r>
                      <a:r>
                        <a:rPr lang="en-GB" sz="1600" baseline="0" dirty="0" smtClean="0"/>
                        <a:t> et al. 2012, </a:t>
                      </a:r>
                      <a:r>
                        <a:rPr lang="en-GB" sz="1600" i="1" baseline="0" dirty="0" smtClean="0"/>
                        <a:t>Front </a:t>
                      </a:r>
                      <a:r>
                        <a:rPr lang="en-GB" sz="1600" i="1" baseline="0" dirty="0" err="1" smtClean="0"/>
                        <a:t>Comput</a:t>
                      </a:r>
                      <a:r>
                        <a:rPr lang="en-GB" sz="1600" i="1" baseline="0" dirty="0" smtClean="0"/>
                        <a:t> </a:t>
                      </a:r>
                      <a:r>
                        <a:rPr lang="en-GB" sz="1600" i="1" baseline="0" dirty="0" err="1" smtClean="0"/>
                        <a:t>Neurosci</a:t>
                      </a:r>
                      <a:endParaRPr lang="en-GB" sz="1600" i="1" baseline="0" dirty="0" smtClean="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Post-hoc DCM</a:t>
                      </a:r>
                      <a:endParaRPr lang="en-GB" sz="16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smtClean="0"/>
                        <a:t>Friston and Penny, 2011, </a:t>
                      </a:r>
                      <a:r>
                        <a:rPr lang="en-GB" sz="1600" i="1" baseline="0" dirty="0" err="1" smtClean="0"/>
                        <a:t>NeuroImage</a:t>
                      </a:r>
                      <a:endParaRPr lang="en-GB" sz="1600" i="1" baseline="0" dirty="0" smtClean="0"/>
                    </a:p>
                    <a:p>
                      <a:r>
                        <a:rPr lang="en-GB" sz="1600" baseline="0" dirty="0" smtClean="0"/>
                        <a:t>Rosa and Friston, 2012, </a:t>
                      </a:r>
                      <a:r>
                        <a:rPr lang="en-GB" sz="1600" i="1" baseline="0" dirty="0" smtClean="0"/>
                        <a:t>J Neuro Methods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A DCM for Resting</a:t>
                      </a:r>
                      <a:r>
                        <a:rPr lang="en-GB" sz="1600" baseline="0" dirty="0" smtClean="0"/>
                        <a:t> State fMRI</a:t>
                      </a:r>
                      <a:endParaRPr lang="en-GB" sz="16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600" i="0" baseline="0" dirty="0" smtClean="0"/>
                        <a:t>Friston et al., 2014, </a:t>
                      </a:r>
                      <a:r>
                        <a:rPr lang="en-GB" sz="1600" i="1" baseline="0" dirty="0" err="1" smtClean="0"/>
                        <a:t>NeuroImage</a:t>
                      </a:r>
                      <a:endParaRPr lang="en-GB" sz="1600" i="1" baseline="0" dirty="0" smtClean="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708277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17676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195513" y="4740275"/>
            <a:ext cx="4608512" cy="15224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0" name="TextBox 10"/>
          <p:cNvSpPr txBox="1">
            <a:spLocks noChangeArrowheads="1"/>
          </p:cNvSpPr>
          <p:nvPr/>
        </p:nvSpPr>
        <p:spPr bwMode="auto">
          <a:xfrm>
            <a:off x="325438" y="1341438"/>
            <a:ext cx="165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Approximates:</a:t>
            </a:r>
          </a:p>
        </p:txBody>
      </p:sp>
      <p:sp>
        <p:nvSpPr>
          <p:cNvPr id="9221" name="TextBox 1"/>
          <p:cNvSpPr txBox="1">
            <a:spLocks noChangeArrowheads="1"/>
          </p:cNvSpPr>
          <p:nvPr/>
        </p:nvSpPr>
        <p:spPr bwMode="auto">
          <a:xfrm>
            <a:off x="2484438" y="1341438"/>
            <a:ext cx="280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The log model evidence:</a:t>
            </a:r>
          </a:p>
        </p:txBody>
      </p:sp>
      <p:sp>
        <p:nvSpPr>
          <p:cNvPr id="9222" name="TextBox 12"/>
          <p:cNvSpPr txBox="1">
            <a:spLocks noChangeArrowheads="1"/>
          </p:cNvSpPr>
          <p:nvPr/>
        </p:nvSpPr>
        <p:spPr bwMode="auto">
          <a:xfrm>
            <a:off x="2484438" y="1700213"/>
            <a:ext cx="2951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Posterior over parameters:</a:t>
            </a:r>
          </a:p>
        </p:txBody>
      </p:sp>
      <p:sp>
        <p:nvSpPr>
          <p:cNvPr id="4" name="TextBox 3"/>
          <p:cNvSpPr txBox="1">
            <a:spLocks noRot="1" noChangeAspect="1" noMove="1" noResize="1" noEditPoints="1" noAdjustHandles="1" noChangeArrowheads="1" noChangeShapeType="1" noTextEdit="1"/>
          </p:cNvSpPr>
          <p:nvPr/>
        </p:nvSpPr>
        <p:spPr>
          <a:xfrm>
            <a:off x="5508104" y="1340768"/>
            <a:ext cx="1206933" cy="369332"/>
          </a:xfrm>
          <a:prstGeom prst="rect">
            <a:avLst/>
          </a:prstGeom>
          <a:blipFill rotWithShape="1">
            <a:blip r:embed="rId2"/>
            <a:stretch>
              <a:fillRect b="-13115"/>
            </a:stretch>
          </a:blipFill>
        </p:spPr>
        <p:txBody>
          <a:bodyPr/>
          <a:lstStyle/>
          <a:p>
            <a:r>
              <a:rPr lang="en-GB">
                <a:noFill/>
              </a:rPr>
              <a:t> </a:t>
            </a:r>
          </a:p>
        </p:txBody>
      </p:sp>
      <p:sp>
        <p:nvSpPr>
          <p:cNvPr id="5" name="TextBox 4"/>
          <p:cNvSpPr txBox="1">
            <a:spLocks noRot="1" noChangeAspect="1" noMove="1" noResize="1" noEditPoints="1" noAdjustHandles="1" noChangeArrowheads="1" noChangeShapeType="1" noTextEdit="1"/>
          </p:cNvSpPr>
          <p:nvPr/>
        </p:nvSpPr>
        <p:spPr>
          <a:xfrm>
            <a:off x="5508104" y="1700808"/>
            <a:ext cx="1200842" cy="369332"/>
          </a:xfrm>
          <a:prstGeom prst="rect">
            <a:avLst/>
          </a:prstGeom>
          <a:blipFill rotWithShape="1">
            <a:blip r:embed="rId3"/>
            <a:stretch>
              <a:fillRect b="-13115"/>
            </a:stretch>
          </a:blipFill>
        </p:spPr>
        <p:txBody>
          <a:bodyPr/>
          <a:lstStyle/>
          <a:p>
            <a:r>
              <a:rPr lang="en-GB">
                <a:noFill/>
              </a:rPr>
              <a:t> </a:t>
            </a:r>
          </a:p>
        </p:txBody>
      </p:sp>
      <p:sp>
        <p:nvSpPr>
          <p:cNvPr id="9225" name="TextBox 13"/>
          <p:cNvSpPr txBox="1">
            <a:spLocks noChangeArrowheads="1"/>
          </p:cNvSpPr>
          <p:nvPr/>
        </p:nvSpPr>
        <p:spPr bwMode="auto">
          <a:xfrm>
            <a:off x="323850" y="2420938"/>
            <a:ext cx="4313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The log model evidence is decomposed:</a:t>
            </a:r>
          </a:p>
        </p:txBody>
      </p:sp>
      <p:sp>
        <p:nvSpPr>
          <p:cNvPr id="15" name="TextBox 14"/>
          <p:cNvSpPr txBox="1">
            <a:spLocks noRot="1" noChangeAspect="1" noMove="1" noResize="1" noEditPoints="1" noAdjustHandles="1" noChangeArrowheads="1" noChangeShapeType="1" noTextEdit="1"/>
          </p:cNvSpPr>
          <p:nvPr/>
        </p:nvSpPr>
        <p:spPr>
          <a:xfrm>
            <a:off x="2080254" y="2996952"/>
            <a:ext cx="4302012" cy="369332"/>
          </a:xfrm>
          <a:prstGeom prst="rect">
            <a:avLst/>
          </a:prstGeom>
          <a:blipFill rotWithShape="1">
            <a:blip r:embed="rId4"/>
            <a:stretch>
              <a:fillRect b="-8333"/>
            </a:stretch>
          </a:blipFill>
        </p:spPr>
        <p:txBody>
          <a:bodyPr/>
          <a:lstStyle/>
          <a:p>
            <a:r>
              <a:rPr lang="en-GB">
                <a:noFill/>
              </a:rPr>
              <a:t> </a:t>
            </a:r>
          </a:p>
        </p:txBody>
      </p:sp>
      <p:cxnSp>
        <p:nvCxnSpPr>
          <p:cNvPr id="16" name="Straight Arrow Connector 15"/>
          <p:cNvCxnSpPr/>
          <p:nvPr/>
        </p:nvCxnSpPr>
        <p:spPr>
          <a:xfrm flipV="1">
            <a:off x="5195888" y="3429000"/>
            <a:ext cx="0" cy="3603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228" name="TextBox 17"/>
          <p:cNvSpPr txBox="1">
            <a:spLocks noChangeArrowheads="1"/>
          </p:cNvSpPr>
          <p:nvPr/>
        </p:nvSpPr>
        <p:spPr bwMode="auto">
          <a:xfrm>
            <a:off x="4437063" y="3860800"/>
            <a:ext cx="3951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The difference between the true and </a:t>
            </a:r>
          </a:p>
          <a:p>
            <a:pPr eaLnBrk="1" hangingPunct="1"/>
            <a:r>
              <a:rPr lang="en-GB" altLang="en-US"/>
              <a:t>approximate posterior</a:t>
            </a:r>
          </a:p>
        </p:txBody>
      </p:sp>
      <p:sp>
        <p:nvSpPr>
          <p:cNvPr id="19" name="TextBox 18"/>
          <p:cNvSpPr txBox="1">
            <a:spLocks noRot="1" noChangeAspect="1" noMove="1" noResize="1" noEditPoints="1" noAdjustHandles="1" noChangeArrowheads="1" noChangeShapeType="1" noTextEdit="1"/>
          </p:cNvSpPr>
          <p:nvPr/>
        </p:nvSpPr>
        <p:spPr>
          <a:xfrm>
            <a:off x="2155348" y="5109844"/>
            <a:ext cx="4524957" cy="369332"/>
          </a:xfrm>
          <a:prstGeom prst="rect">
            <a:avLst/>
          </a:prstGeom>
          <a:blipFill rotWithShape="1">
            <a:blip r:embed="rId5"/>
            <a:stretch>
              <a:fillRect b="-13115"/>
            </a:stretch>
          </a:blipFill>
        </p:spPr>
        <p:txBody>
          <a:bodyPr/>
          <a:lstStyle/>
          <a:p>
            <a:r>
              <a:rPr lang="en-GB">
                <a:noFill/>
              </a:rPr>
              <a:t> </a:t>
            </a:r>
          </a:p>
        </p:txBody>
      </p:sp>
      <p:cxnSp>
        <p:nvCxnSpPr>
          <p:cNvPr id="20" name="Straight Arrow Connector 19"/>
          <p:cNvCxnSpPr/>
          <p:nvPr/>
        </p:nvCxnSpPr>
        <p:spPr>
          <a:xfrm flipV="1">
            <a:off x="3708400" y="3402013"/>
            <a:ext cx="0" cy="13223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231" name="TextBox 21"/>
          <p:cNvSpPr txBox="1">
            <a:spLocks noChangeArrowheads="1"/>
          </p:cNvSpPr>
          <p:nvPr/>
        </p:nvSpPr>
        <p:spPr bwMode="auto">
          <a:xfrm>
            <a:off x="2555875" y="4740275"/>
            <a:ext cx="3967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Free energy (Laplace approximation)</a:t>
            </a:r>
          </a:p>
        </p:txBody>
      </p:sp>
      <p:cxnSp>
        <p:nvCxnSpPr>
          <p:cNvPr id="23" name="Straight Arrow Connector 22"/>
          <p:cNvCxnSpPr/>
          <p:nvPr/>
        </p:nvCxnSpPr>
        <p:spPr>
          <a:xfrm flipV="1">
            <a:off x="3563938" y="5500688"/>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580063" y="5516563"/>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234" name="TextBox 24"/>
          <p:cNvSpPr txBox="1">
            <a:spLocks noChangeArrowheads="1"/>
          </p:cNvSpPr>
          <p:nvPr/>
        </p:nvSpPr>
        <p:spPr bwMode="auto">
          <a:xfrm>
            <a:off x="3011488" y="5892800"/>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Accuracy</a:t>
            </a:r>
          </a:p>
        </p:txBody>
      </p:sp>
      <p:sp>
        <p:nvSpPr>
          <p:cNvPr id="9235" name="TextBox 25"/>
          <p:cNvSpPr txBox="1">
            <a:spLocks noChangeArrowheads="1"/>
          </p:cNvSpPr>
          <p:nvPr/>
        </p:nvSpPr>
        <p:spPr bwMode="auto">
          <a:xfrm>
            <a:off x="4932363" y="5892800"/>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Complexity</a:t>
            </a:r>
          </a:p>
        </p:txBody>
      </p:sp>
      <p:sp>
        <p:nvSpPr>
          <p:cNvPr id="9236" name="TextBox 29"/>
          <p:cNvSpPr txBox="1">
            <a:spLocks noChangeArrowheads="1"/>
          </p:cNvSpPr>
          <p:nvPr/>
        </p:nvSpPr>
        <p:spPr bwMode="auto">
          <a:xfrm>
            <a:off x="4427538" y="5876925"/>
            <a:ext cx="26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a:t>
            </a:r>
          </a:p>
        </p:txBody>
      </p:sp>
      <p:sp>
        <p:nvSpPr>
          <p:cNvPr id="21" name="TextBox 20"/>
          <p:cNvSpPr txBox="1"/>
          <p:nvPr/>
        </p:nvSpPr>
        <p:spPr>
          <a:xfrm>
            <a:off x="251520" y="836712"/>
            <a:ext cx="8208912" cy="307777"/>
          </a:xfrm>
          <a:prstGeom prst="rect">
            <a:avLst/>
          </a:prstGeom>
          <a:solidFill>
            <a:schemeClr val="bg1">
              <a:lumMod val="85000"/>
            </a:schemeClr>
          </a:solidFill>
        </p:spPr>
        <p:txBody>
          <a:bodyPr wrap="square" rtlCol="0">
            <a:spAutoFit/>
          </a:bodyPr>
          <a:lstStyle/>
          <a:p>
            <a:r>
              <a:rPr lang="en-GB" sz="1400" b="1" dirty="0" err="1" smtClean="0"/>
              <a:t>Variational</a:t>
            </a:r>
            <a:r>
              <a:rPr lang="en-GB" sz="1400" b="1" dirty="0"/>
              <a:t> </a:t>
            </a:r>
            <a:r>
              <a:rPr lang="en-GB" sz="1400" b="1" dirty="0" smtClean="0"/>
              <a:t>Bayes</a:t>
            </a:r>
            <a:endParaRPr lang="en-GB" sz="1400" b="1" dirty="0"/>
          </a:p>
        </p:txBody>
      </p:sp>
    </p:spTree>
    <p:extLst>
      <p:ext uri="{BB962C8B-B14F-4D97-AF65-F5344CB8AC3E}">
        <p14:creationId xmlns:p14="http://schemas.microsoft.com/office/powerpoint/2010/main" val="514639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513" y="765175"/>
            <a:ext cx="4608512" cy="15208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TextBox 2"/>
          <p:cNvSpPr txBox="1">
            <a:spLocks noRot="1" noChangeAspect="1" noMove="1" noResize="1" noEditPoints="1" noAdjustHandles="1" noChangeArrowheads="1" noChangeShapeType="1" noTextEdit="1"/>
          </p:cNvSpPr>
          <p:nvPr/>
        </p:nvSpPr>
        <p:spPr>
          <a:xfrm>
            <a:off x="2155348" y="1134036"/>
            <a:ext cx="4524957" cy="369332"/>
          </a:xfrm>
          <a:prstGeom prst="rect">
            <a:avLst/>
          </a:prstGeom>
          <a:blipFill rotWithShape="1">
            <a:blip r:embed="rId2"/>
            <a:stretch>
              <a:fillRect b="-13115"/>
            </a:stretch>
          </a:blipFill>
        </p:spPr>
        <p:txBody>
          <a:bodyPr/>
          <a:lstStyle/>
          <a:p>
            <a:r>
              <a:rPr lang="en-GB">
                <a:noFill/>
              </a:rPr>
              <a:t> </a:t>
            </a:r>
          </a:p>
        </p:txBody>
      </p:sp>
      <p:sp>
        <p:nvSpPr>
          <p:cNvPr id="10244" name="TextBox 3"/>
          <p:cNvSpPr txBox="1">
            <a:spLocks noChangeArrowheads="1"/>
          </p:cNvSpPr>
          <p:nvPr/>
        </p:nvSpPr>
        <p:spPr bwMode="auto">
          <a:xfrm>
            <a:off x="3563938" y="765175"/>
            <a:ext cx="191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The Free Energy</a:t>
            </a:r>
          </a:p>
        </p:txBody>
      </p:sp>
      <p:cxnSp>
        <p:nvCxnSpPr>
          <p:cNvPr id="5" name="Straight Arrow Connector 4"/>
          <p:cNvCxnSpPr/>
          <p:nvPr/>
        </p:nvCxnSpPr>
        <p:spPr>
          <a:xfrm flipV="1">
            <a:off x="3563938" y="1524000"/>
            <a:ext cx="0" cy="3603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580063" y="1541463"/>
            <a:ext cx="0" cy="3603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247" name="TextBox 6"/>
          <p:cNvSpPr txBox="1">
            <a:spLocks noChangeArrowheads="1"/>
          </p:cNvSpPr>
          <p:nvPr/>
        </p:nvSpPr>
        <p:spPr bwMode="auto">
          <a:xfrm>
            <a:off x="3011488" y="1917700"/>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Accuracy</a:t>
            </a:r>
          </a:p>
        </p:txBody>
      </p:sp>
      <p:sp>
        <p:nvSpPr>
          <p:cNvPr id="10248" name="TextBox 7"/>
          <p:cNvSpPr txBox="1">
            <a:spLocks noChangeArrowheads="1"/>
          </p:cNvSpPr>
          <p:nvPr/>
        </p:nvSpPr>
        <p:spPr bwMode="auto">
          <a:xfrm>
            <a:off x="4932363" y="1916113"/>
            <a:ext cx="132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Complexity</a:t>
            </a:r>
          </a:p>
        </p:txBody>
      </p:sp>
      <p:sp>
        <p:nvSpPr>
          <p:cNvPr id="10249" name="TextBox 8"/>
          <p:cNvSpPr txBox="1">
            <a:spLocks noChangeArrowheads="1"/>
          </p:cNvSpPr>
          <p:nvPr/>
        </p:nvSpPr>
        <p:spPr bwMode="auto">
          <a:xfrm>
            <a:off x="4427538" y="1901825"/>
            <a:ext cx="261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a:t>
            </a:r>
          </a:p>
        </p:txBody>
      </p:sp>
      <p:sp>
        <p:nvSpPr>
          <p:cNvPr id="10250" name="TextBox 9"/>
          <p:cNvSpPr txBox="1">
            <a:spLocks noChangeArrowheads="1"/>
          </p:cNvSpPr>
          <p:nvPr/>
        </p:nvSpPr>
        <p:spPr bwMode="auto">
          <a:xfrm>
            <a:off x="395288" y="2708275"/>
            <a:ext cx="1325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Complexity</a:t>
            </a:r>
          </a:p>
        </p:txBody>
      </p:sp>
      <p:sp>
        <p:nvSpPr>
          <p:cNvPr id="11" name="TextBox 10"/>
          <p:cNvSpPr txBox="1">
            <a:spLocks noRot="1" noChangeAspect="1" noMove="1" noResize="1" noEditPoints="1" noAdjustHandles="1" noChangeArrowheads="1" noChangeShapeType="1" noTextEdit="1"/>
          </p:cNvSpPr>
          <p:nvPr/>
        </p:nvSpPr>
        <p:spPr>
          <a:xfrm>
            <a:off x="1340138" y="3933056"/>
            <a:ext cx="6184190" cy="513795"/>
          </a:xfrm>
          <a:prstGeom prst="rect">
            <a:avLst/>
          </a:prstGeom>
          <a:blipFill rotWithShape="1">
            <a:blip r:embed="rId3"/>
            <a:stretch>
              <a:fillRect/>
            </a:stretch>
          </a:blipFill>
        </p:spPr>
        <p:txBody>
          <a:bodyPr/>
          <a:lstStyle/>
          <a:p>
            <a:r>
              <a:rPr lang="en-GB">
                <a:noFill/>
              </a:rPr>
              <a:t> </a:t>
            </a:r>
          </a:p>
        </p:txBody>
      </p:sp>
      <p:cxnSp>
        <p:nvCxnSpPr>
          <p:cNvPr id="12" name="Straight Arrow Connector 11"/>
          <p:cNvCxnSpPr/>
          <p:nvPr/>
        </p:nvCxnSpPr>
        <p:spPr>
          <a:xfrm flipV="1">
            <a:off x="4559300" y="4446588"/>
            <a:ext cx="130175" cy="4222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253" name="TextBox 13"/>
          <p:cNvSpPr txBox="1">
            <a:spLocks noChangeArrowheads="1"/>
          </p:cNvSpPr>
          <p:nvPr/>
        </p:nvSpPr>
        <p:spPr bwMode="auto">
          <a:xfrm>
            <a:off x="3865563" y="4941888"/>
            <a:ext cx="1387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posterior-prior </a:t>
            </a:r>
          </a:p>
          <a:p>
            <a:pPr eaLnBrk="1" hangingPunct="1"/>
            <a:r>
              <a:rPr lang="en-GB" altLang="en-US" sz="1200"/>
              <a:t>parameter means</a:t>
            </a:r>
          </a:p>
        </p:txBody>
      </p:sp>
      <p:sp>
        <p:nvSpPr>
          <p:cNvPr id="10254" name="TextBox 14"/>
          <p:cNvSpPr txBox="1">
            <a:spLocks noChangeArrowheads="1"/>
          </p:cNvSpPr>
          <p:nvPr/>
        </p:nvSpPr>
        <p:spPr bwMode="auto">
          <a:xfrm>
            <a:off x="4838700" y="5519738"/>
            <a:ext cx="12414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Prior precisions</a:t>
            </a:r>
          </a:p>
        </p:txBody>
      </p:sp>
      <p:cxnSp>
        <p:nvCxnSpPr>
          <p:cNvPr id="16" name="Straight Arrow Connector 15"/>
          <p:cNvCxnSpPr/>
          <p:nvPr/>
        </p:nvCxnSpPr>
        <p:spPr>
          <a:xfrm flipH="1" flipV="1">
            <a:off x="4932363" y="4446588"/>
            <a:ext cx="536575" cy="10699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78500" y="3914775"/>
            <a:ext cx="80962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257" name="TextBox 22"/>
          <p:cNvSpPr txBox="1">
            <a:spLocks noChangeArrowheads="1"/>
          </p:cNvSpPr>
          <p:nvPr/>
        </p:nvSpPr>
        <p:spPr bwMode="auto">
          <a:xfrm>
            <a:off x="5724525" y="3521075"/>
            <a:ext cx="12080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Occam’s factor</a:t>
            </a:r>
          </a:p>
        </p:txBody>
      </p:sp>
      <p:sp>
        <p:nvSpPr>
          <p:cNvPr id="10258" name="TextBox 23"/>
          <p:cNvSpPr txBox="1">
            <a:spLocks noChangeArrowheads="1"/>
          </p:cNvSpPr>
          <p:nvPr/>
        </p:nvSpPr>
        <p:spPr bwMode="auto">
          <a:xfrm>
            <a:off x="6318250" y="5545138"/>
            <a:ext cx="160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Volume of </a:t>
            </a:r>
            <a:br>
              <a:rPr lang="en-GB" altLang="en-US" sz="1200"/>
            </a:br>
            <a:r>
              <a:rPr lang="en-GB" altLang="en-US" sz="1200"/>
              <a:t>posterior parameters</a:t>
            </a:r>
          </a:p>
        </p:txBody>
      </p:sp>
      <p:cxnSp>
        <p:nvCxnSpPr>
          <p:cNvPr id="25" name="Straight Arrow Connector 24"/>
          <p:cNvCxnSpPr/>
          <p:nvPr/>
        </p:nvCxnSpPr>
        <p:spPr>
          <a:xfrm flipH="1" flipV="1">
            <a:off x="6411913" y="4471988"/>
            <a:ext cx="536575" cy="10699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260" name="TextBox 25"/>
          <p:cNvSpPr txBox="1">
            <a:spLocks noChangeArrowheads="1"/>
          </p:cNvSpPr>
          <p:nvPr/>
        </p:nvSpPr>
        <p:spPr bwMode="auto">
          <a:xfrm>
            <a:off x="7092950" y="4545013"/>
            <a:ext cx="1309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Volume of </a:t>
            </a:r>
            <a:br>
              <a:rPr lang="en-GB" altLang="en-US" sz="1200"/>
            </a:br>
            <a:r>
              <a:rPr lang="en-GB" altLang="en-US" sz="1200"/>
              <a:t>prior parameters</a:t>
            </a:r>
          </a:p>
        </p:txBody>
      </p:sp>
      <p:cxnSp>
        <p:nvCxnSpPr>
          <p:cNvPr id="27" name="Straight Arrow Connector 26"/>
          <p:cNvCxnSpPr/>
          <p:nvPr/>
        </p:nvCxnSpPr>
        <p:spPr>
          <a:xfrm flipH="1" flipV="1">
            <a:off x="6564313" y="4122738"/>
            <a:ext cx="744537" cy="4222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262" name="TextBox 28"/>
          <p:cNvSpPr txBox="1">
            <a:spLocks noChangeArrowheads="1"/>
          </p:cNvSpPr>
          <p:nvPr/>
        </p:nvSpPr>
        <p:spPr bwMode="auto">
          <a:xfrm>
            <a:off x="2195513" y="6453188"/>
            <a:ext cx="2873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(Terms for hyperparameters not shown)</a:t>
            </a:r>
          </a:p>
        </p:txBody>
      </p:sp>
      <p:cxnSp>
        <p:nvCxnSpPr>
          <p:cNvPr id="30" name="Straight Connector 29"/>
          <p:cNvCxnSpPr/>
          <p:nvPr/>
        </p:nvCxnSpPr>
        <p:spPr>
          <a:xfrm>
            <a:off x="4356100" y="3906838"/>
            <a:ext cx="1117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264" name="TextBox 31"/>
          <p:cNvSpPr txBox="1">
            <a:spLocks noChangeArrowheads="1"/>
          </p:cNvSpPr>
          <p:nvPr/>
        </p:nvSpPr>
        <p:spPr bwMode="auto">
          <a:xfrm>
            <a:off x="4233863" y="3284538"/>
            <a:ext cx="1490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a:t>Distance between </a:t>
            </a:r>
          </a:p>
          <a:p>
            <a:pPr eaLnBrk="1" hangingPunct="1"/>
            <a:r>
              <a:rPr lang="en-GB" altLang="en-US" sz="1200"/>
              <a:t>prior and posterior </a:t>
            </a:r>
          </a:p>
          <a:p>
            <a:pPr eaLnBrk="1" hangingPunct="1"/>
            <a:r>
              <a:rPr lang="en-GB" altLang="en-US" sz="1200"/>
              <a:t>means</a:t>
            </a:r>
          </a:p>
        </p:txBody>
      </p:sp>
    </p:spTree>
    <p:extLst>
      <p:ext uri="{BB962C8B-B14F-4D97-AF65-F5344CB8AC3E}">
        <p14:creationId xmlns:p14="http://schemas.microsoft.com/office/powerpoint/2010/main" val="2282879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2"/>
          <p:cNvSpPr>
            <a:spLocks noChangeArrowheads="1"/>
          </p:cNvSpPr>
          <p:nvPr/>
        </p:nvSpPr>
        <p:spPr bwMode="auto">
          <a:xfrm>
            <a:off x="402168" y="3549928"/>
            <a:ext cx="8322733" cy="369332"/>
          </a:xfrm>
          <a:prstGeom prst="rect">
            <a:avLst/>
          </a:prstGeom>
          <a:solidFill>
            <a:srgbClr val="FFFFFF"/>
          </a:solidFill>
          <a:ln w="9525" algn="ctr">
            <a:noFill/>
            <a:miter lim="800000"/>
            <a:headEnd/>
            <a:tailEnd/>
          </a:ln>
        </p:spPr>
        <p:txBody>
          <a:bodyPr anchor="ctr">
            <a:spAutoFit/>
          </a:bodyPr>
          <a:lstStyle/>
          <a:p>
            <a:endParaRPr lang="en-US"/>
          </a:p>
        </p:txBody>
      </p:sp>
      <p:sp>
        <p:nvSpPr>
          <p:cNvPr id="10249" name="Rectangle 3"/>
          <p:cNvSpPr>
            <a:spLocks noChangeArrowheads="1"/>
          </p:cNvSpPr>
          <p:nvPr/>
        </p:nvSpPr>
        <p:spPr bwMode="auto">
          <a:xfrm>
            <a:off x="696686" y="475914"/>
            <a:ext cx="8188476" cy="430887"/>
          </a:xfrm>
          <a:prstGeom prst="rect">
            <a:avLst/>
          </a:prstGeom>
          <a:noFill/>
          <a:ln w="9525">
            <a:noFill/>
            <a:miter lim="800000"/>
            <a:headEnd/>
            <a:tailEnd/>
          </a:ln>
        </p:spPr>
        <p:txBody>
          <a:bodyPr wrap="square" lIns="0" tIns="0" rIns="0" bIns="0" anchor="ctr">
            <a:spAutoFit/>
          </a:bodyPr>
          <a:lstStyle/>
          <a:p>
            <a:r>
              <a:rPr lang="en-GB" sz="2800" dirty="0">
                <a:latin typeface="Arial Unicode MS" pitchFamily="34" charset="-128"/>
              </a:rPr>
              <a:t>DCM parameters =  rate constants</a:t>
            </a:r>
            <a:endParaRPr lang="en-US" sz="2800" dirty="0">
              <a:latin typeface="Arial Unicode MS" pitchFamily="34" charset="-128"/>
            </a:endParaRPr>
          </a:p>
        </p:txBody>
      </p:sp>
      <p:graphicFrame>
        <p:nvGraphicFramePr>
          <p:cNvPr id="10242" name="Object 4"/>
          <p:cNvGraphicFramePr>
            <a:graphicFrameLocks noChangeAspect="1"/>
          </p:cNvGraphicFramePr>
          <p:nvPr/>
        </p:nvGraphicFramePr>
        <p:xfrm>
          <a:off x="791634" y="2036763"/>
          <a:ext cx="1188156" cy="1009650"/>
        </p:xfrm>
        <a:graphic>
          <a:graphicData uri="http://schemas.openxmlformats.org/presentationml/2006/ole">
            <mc:AlternateContent xmlns:mc="http://schemas.openxmlformats.org/markup-compatibility/2006">
              <mc:Choice xmlns:v="urn:schemas-microsoft-com:vml" Requires="v">
                <p:oleObj spid="_x0000_s2344" name="Equation" r:id="rId3" imgW="520474" imgH="393529" progId="Equation.DSMT4">
                  <p:embed/>
                </p:oleObj>
              </mc:Choice>
              <mc:Fallback>
                <p:oleObj name="Equation" r:id="rId3" imgW="520474"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34" y="2036763"/>
                        <a:ext cx="1188156"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5"/>
          <p:cNvGraphicFramePr>
            <a:graphicFrameLocks noChangeAspect="1"/>
          </p:cNvGraphicFramePr>
          <p:nvPr/>
        </p:nvGraphicFramePr>
        <p:xfrm>
          <a:off x="3444523" y="2187575"/>
          <a:ext cx="2583744" cy="630238"/>
        </p:xfrm>
        <a:graphic>
          <a:graphicData uri="http://schemas.openxmlformats.org/presentationml/2006/ole">
            <mc:AlternateContent xmlns:mc="http://schemas.openxmlformats.org/markup-compatibility/2006">
              <mc:Choice xmlns:v="urn:schemas-microsoft-com:vml" Requires="v">
                <p:oleObj spid="_x0000_s2345" name="Equation" r:id="rId5" imgW="1054100" imgH="228600" progId="Equation.DSMT4">
                  <p:embed/>
                </p:oleObj>
              </mc:Choice>
              <mc:Fallback>
                <p:oleObj name="Equation" r:id="rId5" imgW="10541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523" y="2187575"/>
                        <a:ext cx="2583744"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50" name="Picture 6" descr="ExpDecay"/>
          <p:cNvPicPr>
            <a:picLocks noChangeAspect="1" noChangeArrowheads="1"/>
          </p:cNvPicPr>
          <p:nvPr/>
        </p:nvPicPr>
        <p:blipFill>
          <a:blip r:embed="rId7" cstate="print"/>
          <a:srcRect/>
          <a:stretch>
            <a:fillRect/>
          </a:stretch>
        </p:blipFill>
        <p:spPr bwMode="auto">
          <a:xfrm>
            <a:off x="4126089" y="2730500"/>
            <a:ext cx="4030133" cy="3397250"/>
          </a:xfrm>
          <a:prstGeom prst="rect">
            <a:avLst/>
          </a:prstGeom>
          <a:noFill/>
          <a:ln w="9525">
            <a:noFill/>
            <a:miter lim="800000"/>
            <a:headEnd/>
            <a:tailEnd/>
          </a:ln>
        </p:spPr>
      </p:pic>
      <p:sp>
        <p:nvSpPr>
          <p:cNvPr id="10251" name="Text Box 7"/>
          <p:cNvSpPr txBox="1">
            <a:spLocks noChangeArrowheads="1"/>
          </p:cNvSpPr>
          <p:nvPr/>
        </p:nvSpPr>
        <p:spPr bwMode="auto">
          <a:xfrm>
            <a:off x="5349523" y="3279776"/>
            <a:ext cx="3546164" cy="1015663"/>
          </a:xfrm>
          <a:prstGeom prst="rect">
            <a:avLst/>
          </a:prstGeom>
          <a:noFill/>
          <a:ln w="9525" algn="ctr">
            <a:noFill/>
            <a:miter lim="800000"/>
            <a:headEnd/>
            <a:tailEnd/>
          </a:ln>
        </p:spPr>
        <p:txBody>
          <a:bodyPr wrap="none">
            <a:spAutoFit/>
          </a:bodyPr>
          <a:lstStyle/>
          <a:p>
            <a:pPr eaLnBrk="0" hangingPunct="0">
              <a:spcBef>
                <a:spcPct val="50000"/>
              </a:spcBef>
            </a:pPr>
            <a:r>
              <a:rPr lang="en-GB" sz="2000" b="0">
                <a:solidFill>
                  <a:srgbClr val="FF0000"/>
                </a:solidFill>
              </a:rPr>
              <a:t>The coupling parameter a </a:t>
            </a:r>
            <a:br>
              <a:rPr lang="en-GB" sz="2000" b="0">
                <a:solidFill>
                  <a:srgbClr val="FF0000"/>
                </a:solidFill>
              </a:rPr>
            </a:br>
            <a:r>
              <a:rPr lang="en-GB" sz="2000" b="0">
                <a:solidFill>
                  <a:srgbClr val="FF0000"/>
                </a:solidFill>
              </a:rPr>
              <a:t>thus describes the speed of</a:t>
            </a:r>
            <a:br>
              <a:rPr lang="en-GB" sz="2000" b="0">
                <a:solidFill>
                  <a:srgbClr val="FF0000"/>
                </a:solidFill>
              </a:rPr>
            </a:br>
            <a:r>
              <a:rPr lang="en-GB" sz="2000" b="0">
                <a:solidFill>
                  <a:srgbClr val="FF0000"/>
                </a:solidFill>
              </a:rPr>
              <a:t>the exponential change in x(t)</a:t>
            </a:r>
          </a:p>
        </p:txBody>
      </p:sp>
      <p:graphicFrame>
        <p:nvGraphicFramePr>
          <p:cNvPr id="10244" name="Object 8"/>
          <p:cNvGraphicFramePr>
            <a:graphicFrameLocks noChangeAspect="1"/>
          </p:cNvGraphicFramePr>
          <p:nvPr/>
        </p:nvGraphicFramePr>
        <p:xfrm>
          <a:off x="771879" y="4292600"/>
          <a:ext cx="2514600" cy="1169988"/>
        </p:xfrm>
        <a:graphic>
          <a:graphicData uri="http://schemas.openxmlformats.org/presentationml/2006/ole">
            <mc:AlternateContent xmlns:mc="http://schemas.openxmlformats.org/markup-compatibility/2006">
              <mc:Choice xmlns:v="urn:schemas-microsoft-com:vml" Requires="v">
                <p:oleObj spid="_x0000_s2346" name="Equation" r:id="rId8" imgW="1104900" imgH="457200" progId="Equation.DSMT4">
                  <p:embed/>
                </p:oleObj>
              </mc:Choice>
              <mc:Fallback>
                <p:oleObj name="Equation" r:id="rId8" imgW="11049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879" y="4292600"/>
                        <a:ext cx="2514600" cy="1169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2" name="Text Box 9"/>
          <p:cNvSpPr txBox="1">
            <a:spLocks noChangeArrowheads="1"/>
          </p:cNvSpPr>
          <p:nvPr/>
        </p:nvSpPr>
        <p:spPr bwMode="auto">
          <a:xfrm>
            <a:off x="609600" y="1268414"/>
            <a:ext cx="7085786" cy="707886"/>
          </a:xfrm>
          <a:prstGeom prst="rect">
            <a:avLst/>
          </a:prstGeom>
          <a:noFill/>
          <a:ln w="9525" algn="ctr">
            <a:noFill/>
            <a:miter lim="800000"/>
            <a:headEnd/>
            <a:tailEnd/>
          </a:ln>
        </p:spPr>
        <p:txBody>
          <a:bodyPr wrap="none">
            <a:spAutoFit/>
          </a:bodyPr>
          <a:lstStyle/>
          <a:p>
            <a:pPr eaLnBrk="0" hangingPunct="0">
              <a:spcBef>
                <a:spcPct val="50000"/>
              </a:spcBef>
            </a:pPr>
            <a:r>
              <a:rPr lang="en-GB" sz="2000" b="0"/>
              <a:t>Integration of a first-order linear differential equation gives an</a:t>
            </a:r>
            <a:br>
              <a:rPr lang="en-GB" sz="2000" b="0"/>
            </a:br>
            <a:r>
              <a:rPr lang="en-GB" sz="2000" b="0"/>
              <a:t>exponential function:</a:t>
            </a:r>
            <a:endParaRPr lang="en-US" sz="2000" b="0"/>
          </a:p>
        </p:txBody>
      </p:sp>
      <p:graphicFrame>
        <p:nvGraphicFramePr>
          <p:cNvPr id="10245" name="Object 10"/>
          <p:cNvGraphicFramePr>
            <a:graphicFrameLocks noChangeAspect="1"/>
          </p:cNvGraphicFramePr>
          <p:nvPr/>
        </p:nvGraphicFramePr>
        <p:xfrm>
          <a:off x="1745545" y="5600700"/>
          <a:ext cx="1619956" cy="490538"/>
        </p:xfrm>
        <a:graphic>
          <a:graphicData uri="http://schemas.openxmlformats.org/presentationml/2006/ole">
            <mc:AlternateContent xmlns:mc="http://schemas.openxmlformats.org/markup-compatibility/2006">
              <mc:Choice xmlns:v="urn:schemas-microsoft-com:vml" Requires="v">
                <p:oleObj spid="_x0000_s2347" name="Equation" r:id="rId10" imgW="660113" imgH="177723" progId="Equation.3">
                  <p:embed/>
                </p:oleObj>
              </mc:Choice>
              <mc:Fallback>
                <p:oleObj name="Equation" r:id="rId10" imgW="660113" imgH="17772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5545" y="5600700"/>
                        <a:ext cx="1619956"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3" name="AutoShape 11"/>
          <p:cNvSpPr>
            <a:spLocks noChangeArrowheads="1"/>
          </p:cNvSpPr>
          <p:nvPr/>
        </p:nvSpPr>
        <p:spPr bwMode="auto">
          <a:xfrm>
            <a:off x="733778" y="5505332"/>
            <a:ext cx="274059" cy="733663"/>
          </a:xfrm>
          <a:prstGeom prst="rightArrow">
            <a:avLst>
              <a:gd name="adj1" fmla="val 50000"/>
              <a:gd name="adj2" fmla="val 66208"/>
            </a:avLst>
          </a:prstGeom>
          <a:solidFill>
            <a:srgbClr val="FF0000"/>
          </a:solidFill>
          <a:ln w="9525" algn="ctr">
            <a:solidFill>
              <a:srgbClr val="000000"/>
            </a:solidFill>
            <a:miter lim="800000"/>
            <a:headEnd/>
            <a:tailEnd/>
          </a:ln>
        </p:spPr>
        <p:txBody>
          <a:bodyPr wrap="none" anchor="ctr">
            <a:spAutoFit/>
          </a:bodyPr>
          <a:lstStyle/>
          <a:p>
            <a:endParaRPr lang="en-US"/>
          </a:p>
        </p:txBody>
      </p:sp>
      <p:sp>
        <p:nvSpPr>
          <p:cNvPr id="10254" name="AutoShape 12"/>
          <p:cNvSpPr>
            <a:spLocks noChangeArrowheads="1"/>
          </p:cNvSpPr>
          <p:nvPr/>
        </p:nvSpPr>
        <p:spPr bwMode="auto">
          <a:xfrm>
            <a:off x="2257778" y="2163644"/>
            <a:ext cx="274059" cy="733663"/>
          </a:xfrm>
          <a:prstGeom prst="rightArrow">
            <a:avLst>
              <a:gd name="adj1" fmla="val 50000"/>
              <a:gd name="adj2" fmla="val 66208"/>
            </a:avLst>
          </a:prstGeom>
          <a:solidFill>
            <a:srgbClr val="FF0000"/>
          </a:solidFill>
          <a:ln w="9525" algn="ctr">
            <a:solidFill>
              <a:srgbClr val="000000"/>
            </a:solidFill>
            <a:miter lim="800000"/>
            <a:headEnd/>
            <a:tailEnd/>
          </a:ln>
        </p:spPr>
        <p:txBody>
          <a:bodyPr wrap="none" anchor="ctr">
            <a:spAutoFit/>
          </a:bodyPr>
          <a:lstStyle/>
          <a:p>
            <a:endParaRPr lang="en-US"/>
          </a:p>
        </p:txBody>
      </p:sp>
      <p:sp>
        <p:nvSpPr>
          <p:cNvPr id="10255" name="Line 13"/>
          <p:cNvSpPr>
            <a:spLocks noChangeShapeType="1"/>
          </p:cNvSpPr>
          <p:nvPr/>
        </p:nvSpPr>
        <p:spPr bwMode="auto">
          <a:xfrm>
            <a:off x="4651022" y="4373563"/>
            <a:ext cx="412044" cy="0"/>
          </a:xfrm>
          <a:prstGeom prst="line">
            <a:avLst/>
          </a:prstGeom>
          <a:noFill/>
          <a:ln w="38100">
            <a:solidFill>
              <a:srgbClr val="000000"/>
            </a:solidFill>
            <a:prstDash val="sysDot"/>
            <a:round/>
            <a:headEnd/>
            <a:tailEnd/>
          </a:ln>
        </p:spPr>
        <p:txBody>
          <a:bodyPr>
            <a:spAutoFit/>
          </a:bodyPr>
          <a:lstStyle/>
          <a:p>
            <a:endParaRPr lang="en-US"/>
          </a:p>
        </p:txBody>
      </p:sp>
      <p:sp>
        <p:nvSpPr>
          <p:cNvPr id="10256" name="Line 14"/>
          <p:cNvSpPr>
            <a:spLocks noChangeShapeType="1"/>
          </p:cNvSpPr>
          <p:nvPr/>
        </p:nvSpPr>
        <p:spPr bwMode="auto">
          <a:xfrm>
            <a:off x="5039078" y="4357688"/>
            <a:ext cx="0" cy="1377950"/>
          </a:xfrm>
          <a:prstGeom prst="line">
            <a:avLst/>
          </a:prstGeom>
          <a:noFill/>
          <a:ln w="38100">
            <a:solidFill>
              <a:srgbClr val="000000"/>
            </a:solidFill>
            <a:prstDash val="sysDot"/>
            <a:round/>
            <a:headEnd/>
            <a:tailEnd/>
          </a:ln>
        </p:spPr>
        <p:txBody>
          <a:bodyPr>
            <a:spAutoFit/>
          </a:bodyPr>
          <a:lstStyle/>
          <a:p>
            <a:endParaRPr lang="en-US"/>
          </a:p>
        </p:txBody>
      </p:sp>
      <p:graphicFrame>
        <p:nvGraphicFramePr>
          <p:cNvPr id="10246" name="Object 15"/>
          <p:cNvGraphicFramePr>
            <a:graphicFrameLocks noChangeAspect="1"/>
          </p:cNvGraphicFramePr>
          <p:nvPr/>
        </p:nvGraphicFramePr>
        <p:xfrm>
          <a:off x="3870679" y="4144963"/>
          <a:ext cx="612422" cy="442912"/>
        </p:xfrm>
        <a:graphic>
          <a:graphicData uri="http://schemas.openxmlformats.org/presentationml/2006/ole">
            <mc:AlternateContent xmlns:mc="http://schemas.openxmlformats.org/markup-compatibility/2006">
              <mc:Choice xmlns:v="urn:schemas-microsoft-com:vml" Requires="v">
                <p:oleObj spid="_x0000_s2348" name="Equation" r:id="rId12" imgW="355446" imgH="228501" progId="Equation.DSMT4">
                  <p:embed/>
                </p:oleObj>
              </mc:Choice>
              <mc:Fallback>
                <p:oleObj name="Equation" r:id="rId12" imgW="355446" imgH="22850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0679" y="4144963"/>
                        <a:ext cx="612422"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16"/>
          <p:cNvGraphicFramePr>
            <a:graphicFrameLocks noChangeAspect="1"/>
          </p:cNvGraphicFramePr>
          <p:nvPr/>
        </p:nvGraphicFramePr>
        <p:xfrm>
          <a:off x="4934656" y="5783264"/>
          <a:ext cx="1399822" cy="422275"/>
        </p:xfrm>
        <a:graphic>
          <a:graphicData uri="http://schemas.openxmlformats.org/presentationml/2006/ole">
            <mc:AlternateContent xmlns:mc="http://schemas.openxmlformats.org/markup-compatibility/2006">
              <mc:Choice xmlns:v="urn:schemas-microsoft-com:vml" Requires="v">
                <p:oleObj spid="_x0000_s2349" name="Equation" r:id="rId14" imgW="660113" imgH="177723" progId="Equation.3">
                  <p:embed/>
                </p:oleObj>
              </mc:Choice>
              <mc:Fallback>
                <p:oleObj name="Equation" r:id="rId14" imgW="660113" imgH="177723"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34656" y="5783264"/>
                        <a:ext cx="1399822"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7" name="Rectangle 17"/>
          <p:cNvSpPr>
            <a:spLocks noChangeArrowheads="1"/>
          </p:cNvSpPr>
          <p:nvPr/>
        </p:nvSpPr>
        <p:spPr bwMode="auto">
          <a:xfrm>
            <a:off x="1704622" y="5670828"/>
            <a:ext cx="184731" cy="369332"/>
          </a:xfrm>
          <a:prstGeom prst="rect">
            <a:avLst/>
          </a:prstGeom>
          <a:noFill/>
          <a:ln w="38100" algn="ctr">
            <a:solidFill>
              <a:srgbClr val="FF0000"/>
            </a:solidFill>
            <a:miter lim="800000"/>
            <a:headEnd/>
            <a:tailEnd/>
          </a:ln>
        </p:spPr>
        <p:txBody>
          <a:bodyPr wrap="none" anchor="ctr">
            <a:spAutoFit/>
          </a:bodyPr>
          <a:lstStyle/>
          <a:p>
            <a:endParaRPr lang="en-US"/>
          </a:p>
        </p:txBody>
      </p:sp>
      <p:sp>
        <p:nvSpPr>
          <p:cNvPr id="10258" name="Text Box 18"/>
          <p:cNvSpPr txBox="1">
            <a:spLocks noChangeArrowheads="1"/>
          </p:cNvSpPr>
          <p:nvPr/>
        </p:nvSpPr>
        <p:spPr bwMode="auto">
          <a:xfrm>
            <a:off x="587022" y="3281364"/>
            <a:ext cx="4108817" cy="707886"/>
          </a:xfrm>
          <a:prstGeom prst="rect">
            <a:avLst/>
          </a:prstGeom>
          <a:noFill/>
          <a:ln w="9525" algn="ctr">
            <a:noFill/>
            <a:miter lim="800000"/>
            <a:headEnd/>
            <a:tailEnd/>
          </a:ln>
        </p:spPr>
        <p:txBody>
          <a:bodyPr wrap="none">
            <a:spAutoFit/>
          </a:bodyPr>
          <a:lstStyle/>
          <a:p>
            <a:pPr eaLnBrk="0" hangingPunct="0">
              <a:spcBef>
                <a:spcPct val="50000"/>
              </a:spcBef>
            </a:pPr>
            <a:r>
              <a:rPr lang="en-GB" sz="2000" b="0"/>
              <a:t>Coupling parameter a is inversely</a:t>
            </a:r>
            <a:br>
              <a:rPr lang="en-GB" sz="2000" b="0"/>
            </a:br>
            <a:r>
              <a:rPr lang="en-GB" sz="2000" b="0"/>
              <a:t>proportional to the half life </a:t>
            </a:r>
            <a:r>
              <a:rPr lang="en-GB" sz="2000" b="0">
                <a:sym typeface="Symbol" pitchFamily="18" charset="2"/>
              </a:rPr>
              <a:t> </a:t>
            </a:r>
            <a:r>
              <a:rPr lang="en-GB" sz="2000" b="0"/>
              <a:t>of z(t):</a:t>
            </a:r>
          </a:p>
        </p:txBody>
      </p:sp>
    </p:spTree>
    <p:extLst>
      <p:ext uri="{BB962C8B-B14F-4D97-AF65-F5344CB8AC3E}">
        <p14:creationId xmlns:p14="http://schemas.microsoft.com/office/powerpoint/2010/main" val="3072480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Workshop</a:t>
            </a:r>
            <a:br>
              <a:rPr lang="en-GB" dirty="0" smtClean="0"/>
            </a:br>
            <a:endParaRPr lang="en-GB" dirty="0"/>
          </a:p>
        </p:txBody>
      </p:sp>
    </p:spTree>
    <p:extLst>
      <p:ext uri="{BB962C8B-B14F-4D97-AF65-F5344CB8AC3E}">
        <p14:creationId xmlns:p14="http://schemas.microsoft.com/office/powerpoint/2010/main" val="37611170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30200" y="980876"/>
            <a:ext cx="8489950" cy="1296988"/>
          </a:xfrm>
        </p:spPr>
        <p:txBody>
          <a:bodyPr/>
          <a:lstStyle/>
          <a:p>
            <a:r>
              <a:rPr lang="en-GB" altLang="en-US" dirty="0">
                <a:solidFill>
                  <a:schemeClr val="bg1"/>
                </a:solidFill>
              </a:rPr>
              <a:t>DCM – Attention to Motion</a:t>
            </a:r>
          </a:p>
        </p:txBody>
      </p:sp>
      <p:sp>
        <p:nvSpPr>
          <p:cNvPr id="65539" name="Text Box 3"/>
          <p:cNvSpPr txBox="1">
            <a:spLocks noChangeArrowheads="1"/>
          </p:cNvSpPr>
          <p:nvPr/>
        </p:nvSpPr>
        <p:spPr bwMode="auto">
          <a:xfrm>
            <a:off x="430213" y="1268685"/>
            <a:ext cx="226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a:spcBef>
                <a:spcPct val="50000"/>
              </a:spcBef>
            </a:pPr>
            <a:r>
              <a:rPr lang="en-GB" altLang="en-US" sz="2400" b="1">
                <a:solidFill>
                  <a:srgbClr val="BE311A"/>
                </a:solidFill>
              </a:rPr>
              <a:t>Paradigm</a:t>
            </a:r>
            <a:endParaRPr lang="en-US" altLang="en-US" sz="2400" b="1">
              <a:solidFill>
                <a:srgbClr val="BE311A"/>
              </a:solidFill>
            </a:endParaRPr>
          </a:p>
        </p:txBody>
      </p:sp>
      <p:sp>
        <p:nvSpPr>
          <p:cNvPr id="65540" name="Text Box 4"/>
          <p:cNvSpPr txBox="1">
            <a:spLocks noChangeArrowheads="1"/>
          </p:cNvSpPr>
          <p:nvPr/>
        </p:nvSpPr>
        <p:spPr bwMode="auto">
          <a:xfrm>
            <a:off x="339725" y="5642247"/>
            <a:ext cx="226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a:spcBef>
                <a:spcPct val="50000"/>
              </a:spcBef>
            </a:pPr>
            <a:r>
              <a:rPr lang="en-GB" altLang="en-US" sz="2400" b="1">
                <a:solidFill>
                  <a:srgbClr val="BE311A"/>
                </a:solidFill>
              </a:rPr>
              <a:t>Parameters</a:t>
            </a:r>
            <a:endParaRPr lang="en-US" altLang="en-US" sz="2400" b="1">
              <a:solidFill>
                <a:srgbClr val="BE311A"/>
              </a:solidFill>
            </a:endParaRPr>
          </a:p>
        </p:txBody>
      </p:sp>
      <p:sp>
        <p:nvSpPr>
          <p:cNvPr id="65541" name="Text Box 5"/>
          <p:cNvSpPr txBox="1">
            <a:spLocks noChangeArrowheads="1"/>
          </p:cNvSpPr>
          <p:nvPr/>
        </p:nvSpPr>
        <p:spPr bwMode="auto">
          <a:xfrm>
            <a:off x="3168650" y="5642247"/>
            <a:ext cx="3043238"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a:spcBef>
                <a:spcPct val="20000"/>
              </a:spcBef>
              <a:buFontTx/>
              <a:buChar char="-"/>
            </a:pPr>
            <a:r>
              <a:rPr lang="en-GB" altLang="en-US"/>
              <a:t> blocks of 10 scans </a:t>
            </a:r>
          </a:p>
          <a:p>
            <a:pPr>
              <a:spcBef>
                <a:spcPct val="20000"/>
              </a:spcBef>
            </a:pPr>
            <a:r>
              <a:rPr lang="en-GB" altLang="en-US"/>
              <a:t>- 360 scans total</a:t>
            </a:r>
          </a:p>
          <a:p>
            <a:pPr>
              <a:spcBef>
                <a:spcPct val="20000"/>
              </a:spcBef>
            </a:pPr>
            <a:r>
              <a:rPr lang="en-GB" altLang="en-US"/>
              <a:t>- TR = 3.22 seconds</a:t>
            </a:r>
            <a:endParaRPr lang="en-US" altLang="en-US"/>
          </a:p>
        </p:txBody>
      </p:sp>
      <p:pic>
        <p:nvPicPr>
          <p:cNvPr id="65542" name="Picture 6" descr="do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463" y="2056085"/>
            <a:ext cx="1681162" cy="1735137"/>
          </a:xfrm>
          <a:prstGeom prst="rect">
            <a:avLst/>
          </a:prstGeom>
          <a:noFill/>
          <a:extLst>
            <a:ext uri="{909E8E84-426E-40DD-AFC4-6F175D3DCCD1}">
              <a14:hiddenFill xmlns:a14="http://schemas.microsoft.com/office/drawing/2010/main">
                <a:solidFill>
                  <a:srgbClr val="FFFFFF"/>
                </a:solidFill>
              </a14:hiddenFill>
            </a:ext>
          </a:extLst>
        </p:spPr>
      </p:pic>
      <p:sp>
        <p:nvSpPr>
          <p:cNvPr id="65543" name="Rectangle 7"/>
          <p:cNvSpPr>
            <a:spLocks noChangeArrowheads="1"/>
          </p:cNvSpPr>
          <p:nvPr/>
        </p:nvSpPr>
        <p:spPr bwMode="auto">
          <a:xfrm>
            <a:off x="3203575" y="1268685"/>
            <a:ext cx="5540375" cy="39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4" tIns="44448" rIns="90484" bIns="4444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spcBef>
                <a:spcPct val="20000"/>
              </a:spcBef>
            </a:pPr>
            <a:r>
              <a:rPr lang="en-US" altLang="en-US">
                <a:solidFill>
                  <a:srgbClr val="BE311A"/>
                </a:solidFill>
              </a:rPr>
              <a:t>Stimuli </a:t>
            </a:r>
            <a:r>
              <a:rPr lang="en-US" altLang="en-US">
                <a:solidFill>
                  <a:schemeClr val="accent2"/>
                </a:solidFill>
              </a:rPr>
              <a:t> </a:t>
            </a:r>
            <a:r>
              <a:rPr lang="en-US" altLang="en-US"/>
              <a:t>250 radially moving dots at 4.7 degrees/s</a:t>
            </a:r>
          </a:p>
          <a:p>
            <a:pPr eaLnBrk="0" hangingPunct="0">
              <a:spcBef>
                <a:spcPct val="20000"/>
              </a:spcBef>
            </a:pPr>
            <a:endParaRPr lang="en-US" altLang="en-US"/>
          </a:p>
          <a:p>
            <a:pPr eaLnBrk="0" hangingPunct="0">
              <a:spcBef>
                <a:spcPct val="20000"/>
              </a:spcBef>
            </a:pPr>
            <a:r>
              <a:rPr lang="en-US" altLang="en-US">
                <a:solidFill>
                  <a:srgbClr val="BE311A"/>
                </a:solidFill>
              </a:rPr>
              <a:t>Pre-Scanning</a:t>
            </a:r>
          </a:p>
          <a:p>
            <a:pPr eaLnBrk="0" hangingPunct="0">
              <a:spcBef>
                <a:spcPct val="20000"/>
              </a:spcBef>
            </a:pPr>
            <a:r>
              <a:rPr lang="en-US" altLang="en-US"/>
              <a:t> 5 x 30s trials with 5 speed changes (reducing to 1%)</a:t>
            </a:r>
          </a:p>
          <a:p>
            <a:pPr eaLnBrk="0" hangingPunct="0">
              <a:spcBef>
                <a:spcPct val="20000"/>
              </a:spcBef>
            </a:pPr>
            <a:r>
              <a:rPr lang="en-US" altLang="en-US"/>
              <a:t>Task - detect change in radial velocity</a:t>
            </a:r>
          </a:p>
          <a:p>
            <a:pPr eaLnBrk="0" hangingPunct="0">
              <a:spcBef>
                <a:spcPct val="20000"/>
              </a:spcBef>
            </a:pPr>
            <a:endParaRPr lang="en-US" altLang="en-US"/>
          </a:p>
          <a:p>
            <a:pPr eaLnBrk="0" hangingPunct="0">
              <a:spcBef>
                <a:spcPct val="20000"/>
              </a:spcBef>
            </a:pPr>
            <a:r>
              <a:rPr lang="en-US" altLang="en-US">
                <a:solidFill>
                  <a:srgbClr val="BE311A"/>
                </a:solidFill>
              </a:rPr>
              <a:t>Scanning</a:t>
            </a:r>
            <a:r>
              <a:rPr lang="en-US" altLang="en-US"/>
              <a:t> (no speed changes)</a:t>
            </a:r>
          </a:p>
          <a:p>
            <a:pPr>
              <a:spcBef>
                <a:spcPct val="20000"/>
              </a:spcBef>
            </a:pPr>
            <a:r>
              <a:rPr lang="en-GB" altLang="en-US"/>
              <a:t>F A F N F A F N S ….</a:t>
            </a:r>
          </a:p>
          <a:p>
            <a:pPr lvl="1">
              <a:spcBef>
                <a:spcPct val="20000"/>
              </a:spcBef>
            </a:pPr>
            <a:r>
              <a:rPr lang="en-GB" altLang="en-US"/>
              <a:t>F - fixation 			</a:t>
            </a:r>
          </a:p>
          <a:p>
            <a:pPr lvl="1">
              <a:spcBef>
                <a:spcPct val="20000"/>
              </a:spcBef>
            </a:pPr>
            <a:r>
              <a:rPr lang="en-GB" altLang="en-US"/>
              <a:t>S - observe static dots		+ photic</a:t>
            </a:r>
          </a:p>
          <a:p>
            <a:pPr lvl="1">
              <a:spcBef>
                <a:spcPct val="20000"/>
              </a:spcBef>
            </a:pPr>
            <a:r>
              <a:rPr lang="en-GB" altLang="en-US"/>
              <a:t>N - observe moving dots		+ motion</a:t>
            </a:r>
            <a:endParaRPr lang="en-US" altLang="en-US"/>
          </a:p>
          <a:p>
            <a:pPr lvl="1">
              <a:spcBef>
                <a:spcPct val="20000"/>
              </a:spcBef>
            </a:pPr>
            <a:r>
              <a:rPr lang="en-GB" altLang="en-US"/>
              <a:t>A - attend moving dots		+ attention</a:t>
            </a:r>
          </a:p>
        </p:txBody>
      </p:sp>
      <p:pic>
        <p:nvPicPr>
          <p:cNvPr id="65544" name="Picture 8" descr="scanners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13" y="3645172"/>
            <a:ext cx="1552575" cy="1376363"/>
          </a:xfrm>
          <a:prstGeom prst="rect">
            <a:avLst/>
          </a:prstGeom>
          <a:noFill/>
          <a:extLst>
            <a:ext uri="{909E8E84-426E-40DD-AFC4-6F175D3DCCD1}">
              <a14:hiddenFill xmlns:a14="http://schemas.microsoft.com/office/drawing/2010/main">
                <a:solidFill>
                  <a:srgbClr val="FFFFFF"/>
                </a:solidFill>
              </a14:hiddenFill>
            </a:ext>
          </a:extLst>
        </p:spPr>
      </p:pic>
      <p:sp>
        <p:nvSpPr>
          <p:cNvPr id="65545" name="Rectangle 9"/>
          <p:cNvSpPr>
            <a:spLocks noChangeArrowheads="1"/>
          </p:cNvSpPr>
          <p:nvPr/>
        </p:nvSpPr>
        <p:spPr bwMode="auto">
          <a:xfrm>
            <a:off x="395288" y="476522"/>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algn="l"/>
            <a:r>
              <a:rPr lang="en-GB" altLang="en-US" sz="2800" b="1"/>
              <a:t>Attention to Motion in the visual system</a:t>
            </a:r>
          </a:p>
        </p:txBody>
      </p:sp>
      <p:sp>
        <p:nvSpPr>
          <p:cNvPr id="2" name="TextBox 1"/>
          <p:cNvSpPr txBox="1"/>
          <p:nvPr/>
        </p:nvSpPr>
        <p:spPr>
          <a:xfrm>
            <a:off x="6583710" y="6023029"/>
            <a:ext cx="2160240" cy="646331"/>
          </a:xfrm>
          <a:prstGeom prst="rect">
            <a:avLst/>
          </a:prstGeom>
          <a:noFill/>
        </p:spPr>
        <p:txBody>
          <a:bodyPr wrap="square" rtlCol="0">
            <a:spAutoFit/>
          </a:bodyPr>
          <a:lstStyle/>
          <a:p>
            <a:pPr algn="ctr"/>
            <a:r>
              <a:rPr lang="en-GB" i="1" dirty="0" smtClean="0">
                <a:solidFill>
                  <a:schemeClr val="tx1">
                    <a:lumMod val="50000"/>
                    <a:lumOff val="50000"/>
                  </a:schemeClr>
                </a:solidFill>
              </a:rPr>
              <a:t>Slide by </a:t>
            </a:r>
            <a:r>
              <a:rPr lang="en-GB" i="1" dirty="0" err="1" smtClean="0">
                <a:solidFill>
                  <a:schemeClr val="tx1">
                    <a:lumMod val="50000"/>
                    <a:lumOff val="50000"/>
                  </a:schemeClr>
                </a:solidFill>
              </a:rPr>
              <a:t>Hanneke</a:t>
            </a:r>
            <a:r>
              <a:rPr lang="en-GB" i="1" dirty="0" smtClean="0">
                <a:solidFill>
                  <a:schemeClr val="tx1">
                    <a:lumMod val="50000"/>
                    <a:lumOff val="50000"/>
                  </a:schemeClr>
                </a:solidFill>
              </a:rPr>
              <a:t> den </a:t>
            </a:r>
            <a:r>
              <a:rPr lang="en-GB" i="1" dirty="0" err="1" smtClean="0">
                <a:solidFill>
                  <a:schemeClr val="tx1">
                    <a:lumMod val="50000"/>
                    <a:lumOff val="50000"/>
                  </a:schemeClr>
                </a:solidFill>
              </a:rPr>
              <a:t>Ouden</a:t>
            </a:r>
            <a:endParaRPr lang="en-GB" i="1" dirty="0">
              <a:solidFill>
                <a:schemeClr val="tx1">
                  <a:lumMod val="50000"/>
                  <a:lumOff val="50000"/>
                </a:schemeClr>
              </a:solidFill>
            </a:endParaRPr>
          </a:p>
        </p:txBody>
      </p:sp>
    </p:spTree>
    <p:extLst>
      <p:ext uri="{BB962C8B-B14F-4D97-AF65-F5344CB8AC3E}">
        <p14:creationId xmlns:p14="http://schemas.microsoft.com/office/powerpoint/2010/main" val="2495417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822700" y="1268115"/>
            <a:ext cx="22653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a:spcBef>
                <a:spcPct val="50000"/>
              </a:spcBef>
            </a:pPr>
            <a:r>
              <a:rPr lang="en-GB" altLang="en-US" sz="2400" b="1">
                <a:solidFill>
                  <a:srgbClr val="BE311A"/>
                </a:solidFill>
              </a:rPr>
              <a:t>Results</a:t>
            </a:r>
            <a:endParaRPr lang="en-US" altLang="en-US" sz="2400" b="1">
              <a:solidFill>
                <a:srgbClr val="BE311A"/>
              </a:solidFill>
            </a:endParaRPr>
          </a:p>
        </p:txBody>
      </p:sp>
      <p:sp>
        <p:nvSpPr>
          <p:cNvPr id="66563" name="Text Box 3"/>
          <p:cNvSpPr txBox="1">
            <a:spLocks noChangeArrowheads="1"/>
          </p:cNvSpPr>
          <p:nvPr/>
        </p:nvSpPr>
        <p:spPr bwMode="auto">
          <a:xfrm>
            <a:off x="3817938" y="4370090"/>
            <a:ext cx="31305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400">
                <a:latin typeface="Arial Unicode MS" pitchFamily="34" charset="-128"/>
              </a:rPr>
              <a:t>B</a:t>
            </a:r>
            <a:r>
              <a:rPr lang="en-US" altLang="en-US" sz="1400">
                <a:latin typeface="Arial Unicode MS" pitchFamily="34" charset="-128"/>
                <a:cs typeface="Times New Roman" pitchFamily="18" charset="0"/>
              </a:rPr>
              <a:t>ü</a:t>
            </a:r>
            <a:r>
              <a:rPr lang="en-US" altLang="en-US" sz="1400">
                <a:latin typeface="Arial Unicode MS" pitchFamily="34" charset="-128"/>
              </a:rPr>
              <a:t>chel &amp; Friston 1997, Cereb. Cortex</a:t>
            </a:r>
          </a:p>
          <a:p>
            <a:pPr eaLnBrk="0" hangingPunct="0"/>
            <a:r>
              <a:rPr lang="en-US" altLang="en-US" sz="1400">
                <a:latin typeface="Arial Unicode MS" pitchFamily="34" charset="-128"/>
              </a:rPr>
              <a:t>B</a:t>
            </a:r>
            <a:r>
              <a:rPr lang="en-US" altLang="en-US" sz="1400">
                <a:latin typeface="Arial Unicode MS" pitchFamily="34" charset="-128"/>
                <a:cs typeface="Times New Roman" pitchFamily="18" charset="0"/>
              </a:rPr>
              <a:t>ü</a:t>
            </a:r>
            <a:r>
              <a:rPr lang="en-US" altLang="en-US" sz="1400">
                <a:latin typeface="Arial Unicode MS" pitchFamily="34" charset="-128"/>
              </a:rPr>
              <a:t>chel et al.</a:t>
            </a:r>
            <a:r>
              <a:rPr lang="en-US" altLang="en-US" sz="1400" i="1">
                <a:latin typeface="Arial Unicode MS" pitchFamily="34" charset="-128"/>
              </a:rPr>
              <a:t> </a:t>
            </a:r>
            <a:r>
              <a:rPr lang="en-US" altLang="en-US" sz="1400">
                <a:latin typeface="Arial Unicode MS" pitchFamily="34" charset="-128"/>
              </a:rPr>
              <a:t>1998, Brain</a:t>
            </a:r>
          </a:p>
        </p:txBody>
      </p:sp>
      <p:pic>
        <p:nvPicPr>
          <p:cNvPr id="6656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963" y="1865015"/>
            <a:ext cx="4075112"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5" name="Rectangle 5"/>
          <p:cNvSpPr>
            <a:spLocks noChangeArrowheads="1"/>
          </p:cNvSpPr>
          <p:nvPr/>
        </p:nvSpPr>
        <p:spPr bwMode="auto">
          <a:xfrm>
            <a:off x="4067175" y="3233440"/>
            <a:ext cx="5476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4" tIns="44448" rIns="90484" bIns="4444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600" b="1">
                <a:latin typeface="Arial Unicode MS" pitchFamily="34" charset="-128"/>
              </a:rPr>
              <a:t>V5+</a:t>
            </a:r>
          </a:p>
        </p:txBody>
      </p:sp>
      <p:sp>
        <p:nvSpPr>
          <p:cNvPr id="66566" name="Rectangle 6"/>
          <p:cNvSpPr>
            <a:spLocks noChangeArrowheads="1"/>
          </p:cNvSpPr>
          <p:nvPr/>
        </p:nvSpPr>
        <p:spPr bwMode="auto">
          <a:xfrm>
            <a:off x="4318000" y="2369840"/>
            <a:ext cx="5984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4" tIns="44448" rIns="90484" bIns="4444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600" b="1">
                <a:latin typeface="Arial Unicode MS" pitchFamily="34" charset="-128"/>
              </a:rPr>
              <a:t>SPC</a:t>
            </a:r>
          </a:p>
        </p:txBody>
      </p:sp>
      <p:sp>
        <p:nvSpPr>
          <p:cNvPr id="66567" name="Rectangle 7"/>
          <p:cNvSpPr>
            <a:spLocks noChangeArrowheads="1"/>
          </p:cNvSpPr>
          <p:nvPr/>
        </p:nvSpPr>
        <p:spPr bwMode="auto">
          <a:xfrm>
            <a:off x="4016375" y="2585740"/>
            <a:ext cx="5635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4" tIns="44448" rIns="90484" bIns="4444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600" b="1">
                <a:latin typeface="Arial Unicode MS" pitchFamily="34" charset="-128"/>
              </a:rPr>
              <a:t>V3A</a:t>
            </a:r>
          </a:p>
        </p:txBody>
      </p:sp>
      <p:sp>
        <p:nvSpPr>
          <p:cNvPr id="66568" name="Text Box 8"/>
          <p:cNvSpPr txBox="1">
            <a:spLocks noChangeArrowheads="1"/>
          </p:cNvSpPr>
          <p:nvPr/>
        </p:nvSpPr>
        <p:spPr bwMode="auto">
          <a:xfrm>
            <a:off x="3830638" y="4004965"/>
            <a:ext cx="2820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GB" altLang="en-US" sz="2000">
                <a:latin typeface="Arial Unicode MS" pitchFamily="34" charset="-128"/>
              </a:rPr>
              <a:t>Attention – No attention</a:t>
            </a:r>
            <a:endParaRPr lang="en-US" altLang="en-US" sz="2000">
              <a:latin typeface="Arial Unicode MS" pitchFamily="34" charset="-128"/>
            </a:endParaRPr>
          </a:p>
        </p:txBody>
      </p:sp>
      <p:sp>
        <p:nvSpPr>
          <p:cNvPr id="66569" name="Rectangle 9"/>
          <p:cNvSpPr>
            <a:spLocks noChangeArrowheads="1"/>
          </p:cNvSpPr>
          <p:nvPr/>
        </p:nvSpPr>
        <p:spPr bwMode="auto">
          <a:xfrm>
            <a:off x="0" y="5530552"/>
            <a:ext cx="62372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4" tIns="44448" rIns="90484" bIns="4444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lvl="1"/>
            <a:r>
              <a:rPr lang="en-GB" altLang="en-US" sz="1600"/>
              <a:t>- fixation only		</a:t>
            </a:r>
          </a:p>
          <a:p>
            <a:pPr lvl="1">
              <a:buFontTx/>
              <a:buChar char="-"/>
            </a:pPr>
            <a:r>
              <a:rPr lang="en-GB" altLang="en-US" sz="1600"/>
              <a:t> observe static dots	+ photic		</a:t>
            </a:r>
            <a:r>
              <a:rPr lang="en-GB" altLang="en-US" sz="1600">
                <a:sym typeface="Wingdings" pitchFamily="2" charset="2"/>
              </a:rPr>
              <a:t> V1</a:t>
            </a:r>
            <a:r>
              <a:rPr lang="en-GB" altLang="en-US" sz="1600"/>
              <a:t>	</a:t>
            </a:r>
          </a:p>
          <a:p>
            <a:pPr lvl="1"/>
            <a:r>
              <a:rPr lang="en-GB" altLang="en-US" sz="1600"/>
              <a:t>- observe moving dots	+ motion		</a:t>
            </a:r>
            <a:r>
              <a:rPr lang="en-GB" altLang="en-US" sz="1600">
                <a:sym typeface="Wingdings" pitchFamily="2" charset="2"/>
              </a:rPr>
              <a:t> V5</a:t>
            </a:r>
            <a:endParaRPr lang="en-US" altLang="en-US" sz="1600"/>
          </a:p>
          <a:p>
            <a:pPr lvl="1">
              <a:buFontTx/>
              <a:buChar char="-"/>
            </a:pPr>
            <a:r>
              <a:rPr lang="en-GB" altLang="en-US" sz="1600"/>
              <a:t> task on moving dots	+ attention	</a:t>
            </a:r>
            <a:r>
              <a:rPr lang="en-GB" altLang="en-US" sz="1600">
                <a:sym typeface="Wingdings" pitchFamily="2" charset="2"/>
              </a:rPr>
              <a:t> V5 + parietal cortex</a:t>
            </a:r>
            <a:endParaRPr lang="en-GB" altLang="en-US" sz="1600"/>
          </a:p>
        </p:txBody>
      </p:sp>
      <p:sp>
        <p:nvSpPr>
          <p:cNvPr id="66570" name="Rectangle 10"/>
          <p:cNvSpPr>
            <a:spLocks noChangeArrowheads="1"/>
          </p:cNvSpPr>
          <p:nvPr/>
        </p:nvSpPr>
        <p:spPr bwMode="auto">
          <a:xfrm>
            <a:off x="395288" y="475952"/>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algn="l"/>
            <a:r>
              <a:rPr lang="en-GB" altLang="en-US" sz="2800" b="1"/>
              <a:t>Attention to Motion in the visual system</a:t>
            </a:r>
          </a:p>
        </p:txBody>
      </p:sp>
      <p:sp>
        <p:nvSpPr>
          <p:cNvPr id="66571" name="Text Box 11"/>
          <p:cNvSpPr txBox="1">
            <a:spLocks noChangeArrowheads="1"/>
          </p:cNvSpPr>
          <p:nvPr/>
        </p:nvSpPr>
        <p:spPr bwMode="auto">
          <a:xfrm>
            <a:off x="395288" y="1268115"/>
            <a:ext cx="226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a:spcBef>
                <a:spcPct val="50000"/>
              </a:spcBef>
            </a:pPr>
            <a:r>
              <a:rPr lang="en-GB" altLang="en-US" sz="2400" b="1">
                <a:solidFill>
                  <a:srgbClr val="BE311A"/>
                </a:solidFill>
              </a:rPr>
              <a:t>Paradigm</a:t>
            </a:r>
            <a:endParaRPr lang="en-US" altLang="en-US" sz="2400" b="1">
              <a:solidFill>
                <a:srgbClr val="BE311A"/>
              </a:solidFill>
            </a:endParaRPr>
          </a:p>
        </p:txBody>
      </p:sp>
      <p:pic>
        <p:nvPicPr>
          <p:cNvPr id="66572" name="Picture 12" descr="do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63" y="2055515"/>
            <a:ext cx="1681162" cy="1735137"/>
          </a:xfrm>
          <a:prstGeom prst="rect">
            <a:avLst/>
          </a:prstGeom>
          <a:noFill/>
          <a:extLst>
            <a:ext uri="{909E8E84-426E-40DD-AFC4-6F175D3DCCD1}">
              <a14:hiddenFill xmlns:a14="http://schemas.microsoft.com/office/drawing/2010/main">
                <a:solidFill>
                  <a:srgbClr val="FFFFFF"/>
                </a:solidFill>
              </a14:hiddenFill>
            </a:ext>
          </a:extLst>
        </p:spPr>
      </p:pic>
      <p:pic>
        <p:nvPicPr>
          <p:cNvPr id="66573" name="Picture 13" descr="scanners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013" y="3644602"/>
            <a:ext cx="1552575" cy="13763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583710" y="6023029"/>
            <a:ext cx="2160240" cy="646331"/>
          </a:xfrm>
          <a:prstGeom prst="rect">
            <a:avLst/>
          </a:prstGeom>
          <a:noFill/>
        </p:spPr>
        <p:txBody>
          <a:bodyPr wrap="square" rtlCol="0">
            <a:spAutoFit/>
          </a:bodyPr>
          <a:lstStyle/>
          <a:p>
            <a:pPr algn="ctr"/>
            <a:r>
              <a:rPr lang="en-GB" i="1" dirty="0" smtClean="0">
                <a:solidFill>
                  <a:schemeClr val="tx1">
                    <a:lumMod val="50000"/>
                    <a:lumOff val="50000"/>
                  </a:schemeClr>
                </a:solidFill>
              </a:rPr>
              <a:t>Slide by </a:t>
            </a:r>
            <a:r>
              <a:rPr lang="en-GB" i="1" dirty="0" err="1" smtClean="0">
                <a:solidFill>
                  <a:schemeClr val="tx1">
                    <a:lumMod val="50000"/>
                    <a:lumOff val="50000"/>
                  </a:schemeClr>
                </a:solidFill>
              </a:rPr>
              <a:t>Hanneke</a:t>
            </a:r>
            <a:r>
              <a:rPr lang="en-GB" i="1" dirty="0" smtClean="0">
                <a:solidFill>
                  <a:schemeClr val="tx1">
                    <a:lumMod val="50000"/>
                    <a:lumOff val="50000"/>
                  </a:schemeClr>
                </a:solidFill>
              </a:rPr>
              <a:t> den </a:t>
            </a:r>
            <a:r>
              <a:rPr lang="en-GB" i="1" dirty="0" err="1" smtClean="0">
                <a:solidFill>
                  <a:schemeClr val="tx1">
                    <a:lumMod val="50000"/>
                    <a:lumOff val="50000"/>
                  </a:schemeClr>
                </a:solidFill>
              </a:rPr>
              <a:t>Ouden</a:t>
            </a:r>
            <a:endParaRPr lang="en-GB" i="1" dirty="0">
              <a:solidFill>
                <a:schemeClr val="tx1">
                  <a:lumMod val="50000"/>
                  <a:lumOff val="50000"/>
                </a:schemeClr>
              </a:solidFill>
            </a:endParaRPr>
          </a:p>
        </p:txBody>
      </p:sp>
    </p:spTree>
    <p:extLst>
      <p:ext uri="{BB962C8B-B14F-4D97-AF65-F5344CB8AC3E}">
        <p14:creationId xmlns:p14="http://schemas.microsoft.com/office/powerpoint/2010/main" val="1931009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330200" y="1700808"/>
            <a:ext cx="8489950" cy="3960986"/>
          </a:xfrm>
        </p:spPr>
        <p:txBody>
          <a:bodyPr/>
          <a:lstStyle/>
          <a:p>
            <a:r>
              <a:rPr lang="en-GB" sz="2000" b="1" dirty="0" smtClean="0"/>
              <a:t>Creating </a:t>
            </a:r>
            <a:r>
              <a:rPr lang="en-GB" sz="2000" b="1" dirty="0" smtClean="0"/>
              <a:t>models</a:t>
            </a:r>
          </a:p>
          <a:p>
            <a:pPr lvl="1"/>
            <a:r>
              <a:rPr lang="en-GB" sz="2000" dirty="0" smtClean="0">
                <a:solidFill>
                  <a:schemeClr val="accent6">
                    <a:lumMod val="75000"/>
                  </a:schemeClr>
                </a:solidFill>
              </a:rPr>
              <a:t>Preparing data for DCM</a:t>
            </a:r>
            <a:br>
              <a:rPr lang="en-GB" sz="2000" dirty="0" smtClean="0">
                <a:solidFill>
                  <a:schemeClr val="accent6">
                    <a:lumMod val="75000"/>
                  </a:schemeClr>
                </a:solidFill>
              </a:rPr>
            </a:br>
            <a:endParaRPr lang="en-GB" sz="2000" dirty="0" smtClean="0">
              <a:solidFill>
                <a:schemeClr val="accent6">
                  <a:lumMod val="75000"/>
                </a:schemeClr>
              </a:solidFill>
            </a:endParaRPr>
          </a:p>
          <a:p>
            <a:r>
              <a:rPr lang="en-GB" sz="2000" b="1" dirty="0" smtClean="0"/>
              <a:t>Inference over models</a:t>
            </a:r>
            <a:endParaRPr lang="en-GB" sz="2000" b="1" dirty="0" smtClean="0">
              <a:solidFill>
                <a:schemeClr val="accent2"/>
              </a:solidFill>
            </a:endParaRPr>
          </a:p>
          <a:p>
            <a:pPr lvl="1"/>
            <a:r>
              <a:rPr lang="en-GB" sz="2000" dirty="0" smtClean="0">
                <a:solidFill>
                  <a:schemeClr val="accent6">
                    <a:lumMod val="75000"/>
                  </a:schemeClr>
                </a:solidFill>
              </a:rPr>
              <a:t>Fixed Effects</a:t>
            </a:r>
          </a:p>
          <a:p>
            <a:pPr lvl="1"/>
            <a:r>
              <a:rPr lang="en-GB" sz="2000" dirty="0" smtClean="0">
                <a:solidFill>
                  <a:schemeClr val="accent6">
                    <a:lumMod val="75000"/>
                  </a:schemeClr>
                </a:solidFill>
              </a:rPr>
              <a:t>Random Effects</a:t>
            </a:r>
          </a:p>
          <a:p>
            <a:endParaRPr lang="en-GB" sz="2000" b="1" dirty="0" smtClean="0"/>
          </a:p>
          <a:p>
            <a:r>
              <a:rPr lang="en-GB" sz="2000" b="1" dirty="0" smtClean="0"/>
              <a:t>Inference over parameters</a:t>
            </a:r>
          </a:p>
          <a:p>
            <a:pPr lvl="1"/>
            <a:r>
              <a:rPr lang="en-GB" sz="2000" dirty="0" smtClean="0">
                <a:solidFill>
                  <a:schemeClr val="accent6">
                    <a:lumMod val="75000"/>
                  </a:schemeClr>
                </a:solidFill>
              </a:rPr>
              <a:t>Bayesian Model Averaging</a:t>
            </a:r>
            <a:endParaRPr lang="en-GB" sz="2000" dirty="0" smtClean="0">
              <a:solidFill>
                <a:schemeClr val="accent6">
                  <a:lumMod val="75000"/>
                </a:schemeClr>
              </a:solidFill>
            </a:endParaRPr>
          </a:p>
          <a:p>
            <a:endParaRPr lang="en-GB" sz="2000" b="1" dirty="0" smtClean="0"/>
          </a:p>
          <a:p>
            <a:r>
              <a:rPr lang="en-GB" sz="2000" b="1" dirty="0" smtClean="0"/>
              <a:t>Example</a:t>
            </a:r>
            <a:r>
              <a:rPr lang="en-GB" sz="2000" dirty="0" smtClean="0"/>
              <a:t/>
            </a:r>
            <a:br>
              <a:rPr lang="en-GB" sz="2000" dirty="0" smtClean="0"/>
            </a:br>
            <a:endParaRPr lang="en-GB" sz="2000" dirty="0" smtClean="0"/>
          </a:p>
          <a:p>
            <a:r>
              <a:rPr lang="en-GB" sz="2000" b="1" dirty="0" smtClean="0"/>
              <a:t>DCM Extensions</a:t>
            </a:r>
            <a:endParaRPr lang="en-GB" sz="2000" b="1" dirty="0" smtClean="0"/>
          </a:p>
        </p:txBody>
      </p:sp>
    </p:spTree>
    <p:extLst>
      <p:ext uri="{BB962C8B-B14F-4D97-AF65-F5344CB8AC3E}">
        <p14:creationId xmlns:p14="http://schemas.microsoft.com/office/powerpoint/2010/main" val="752120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755650" y="2665313"/>
            <a:ext cx="2524125" cy="2130425"/>
            <a:chOff x="337" y="1459"/>
            <a:chExt cx="1590" cy="1342"/>
          </a:xfrm>
        </p:grpSpPr>
        <p:sp>
          <p:nvSpPr>
            <p:cNvPr id="68611" name="Oval 3"/>
            <p:cNvSpPr>
              <a:spLocks noChangeArrowheads="1"/>
            </p:cNvSpPr>
            <p:nvPr/>
          </p:nvSpPr>
          <p:spPr bwMode="auto">
            <a:xfrm>
              <a:off x="766" y="1854"/>
              <a:ext cx="335" cy="336"/>
            </a:xfrm>
            <a:prstGeom prst="ellipse">
              <a:avLst/>
            </a:prstGeom>
            <a:gradFill rotWithShape="0">
              <a:gsLst>
                <a:gs pos="0">
                  <a:schemeClr val="folHlink">
                    <a:gamma/>
                    <a:tint val="0"/>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2" name="Text Box 4"/>
            <p:cNvSpPr txBox="1">
              <a:spLocks noChangeArrowheads="1"/>
            </p:cNvSpPr>
            <p:nvPr/>
          </p:nvSpPr>
          <p:spPr bwMode="auto">
            <a:xfrm>
              <a:off x="820" y="1921"/>
              <a:ext cx="23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200" b="1">
                  <a:latin typeface="Arial Unicode MS" pitchFamily="34" charset="-128"/>
                </a:rPr>
                <a:t>V1</a:t>
              </a:r>
            </a:p>
          </p:txBody>
        </p:sp>
        <p:sp>
          <p:nvSpPr>
            <p:cNvPr id="68613" name="Oval 5"/>
            <p:cNvSpPr>
              <a:spLocks noChangeArrowheads="1"/>
            </p:cNvSpPr>
            <p:nvPr/>
          </p:nvSpPr>
          <p:spPr bwMode="auto">
            <a:xfrm>
              <a:off x="1437" y="2190"/>
              <a:ext cx="337" cy="336"/>
            </a:xfrm>
            <a:prstGeom prst="ellipse">
              <a:avLst/>
            </a:prstGeom>
            <a:gradFill rotWithShape="0">
              <a:gsLst>
                <a:gs pos="0">
                  <a:schemeClr val="folHlink">
                    <a:gamma/>
                    <a:tint val="0"/>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4" name="Text Box 6"/>
            <p:cNvSpPr txBox="1">
              <a:spLocks noChangeArrowheads="1"/>
            </p:cNvSpPr>
            <p:nvPr/>
          </p:nvSpPr>
          <p:spPr bwMode="auto">
            <a:xfrm>
              <a:off x="1492" y="2257"/>
              <a:ext cx="23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200" b="1">
                  <a:latin typeface="Arial Unicode MS" pitchFamily="34" charset="-128"/>
                </a:rPr>
                <a:t>V5</a:t>
              </a:r>
            </a:p>
          </p:txBody>
        </p:sp>
        <p:sp>
          <p:nvSpPr>
            <p:cNvPr id="68615" name="Oval 7"/>
            <p:cNvSpPr>
              <a:spLocks noChangeArrowheads="1"/>
            </p:cNvSpPr>
            <p:nvPr/>
          </p:nvSpPr>
          <p:spPr bwMode="auto">
            <a:xfrm>
              <a:off x="1576" y="1459"/>
              <a:ext cx="335" cy="336"/>
            </a:xfrm>
            <a:prstGeom prst="ellipse">
              <a:avLst/>
            </a:prstGeom>
            <a:gradFill rotWithShape="0">
              <a:gsLst>
                <a:gs pos="0">
                  <a:schemeClr val="folHlink">
                    <a:gamma/>
                    <a:tint val="0"/>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6" name="Text Box 8"/>
            <p:cNvSpPr txBox="1">
              <a:spLocks noChangeArrowheads="1"/>
            </p:cNvSpPr>
            <p:nvPr/>
          </p:nvSpPr>
          <p:spPr bwMode="auto">
            <a:xfrm>
              <a:off x="1614" y="1526"/>
              <a:ext cx="31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200" b="1">
                  <a:latin typeface="Arial Unicode MS" pitchFamily="34" charset="-128"/>
                </a:rPr>
                <a:t>SPC</a:t>
              </a:r>
            </a:p>
          </p:txBody>
        </p:sp>
        <p:sp>
          <p:nvSpPr>
            <p:cNvPr id="68617" name="Text Box 9"/>
            <p:cNvSpPr txBox="1">
              <a:spLocks noChangeArrowheads="1"/>
            </p:cNvSpPr>
            <p:nvPr/>
          </p:nvSpPr>
          <p:spPr bwMode="auto">
            <a:xfrm>
              <a:off x="384" y="2401"/>
              <a:ext cx="50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600">
                  <a:latin typeface="Arial Unicode MS" pitchFamily="34" charset="-128"/>
                </a:rPr>
                <a:t>Motion</a:t>
              </a:r>
            </a:p>
          </p:txBody>
        </p:sp>
        <p:sp>
          <p:nvSpPr>
            <p:cNvPr id="68618" name="Text Box 10"/>
            <p:cNvSpPr txBox="1">
              <a:spLocks noChangeArrowheads="1"/>
            </p:cNvSpPr>
            <p:nvPr/>
          </p:nvSpPr>
          <p:spPr bwMode="auto">
            <a:xfrm>
              <a:off x="337" y="1472"/>
              <a:ext cx="471"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600">
                  <a:latin typeface="Arial Unicode MS" pitchFamily="34" charset="-128"/>
                </a:rPr>
                <a:t>Photic</a:t>
              </a:r>
            </a:p>
          </p:txBody>
        </p:sp>
        <p:sp>
          <p:nvSpPr>
            <p:cNvPr id="68619" name="Text Box 11"/>
            <p:cNvSpPr txBox="1">
              <a:spLocks noChangeArrowheads="1"/>
            </p:cNvSpPr>
            <p:nvPr/>
          </p:nvSpPr>
          <p:spPr bwMode="auto">
            <a:xfrm>
              <a:off x="567" y="2589"/>
              <a:ext cx="621"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600">
                  <a:solidFill>
                    <a:srgbClr val="FF0000"/>
                  </a:solidFill>
                  <a:latin typeface="Arial Unicode MS" pitchFamily="34" charset="-128"/>
                </a:rPr>
                <a:t>Attention</a:t>
              </a:r>
            </a:p>
          </p:txBody>
        </p:sp>
        <p:cxnSp>
          <p:nvCxnSpPr>
            <p:cNvPr id="68620" name="AutoShape 12"/>
            <p:cNvCxnSpPr>
              <a:cxnSpLocks noChangeShapeType="1"/>
              <a:stCxn id="68611" idx="5"/>
              <a:endCxn id="68613" idx="2"/>
            </p:cNvCxnSpPr>
            <p:nvPr/>
          </p:nvCxnSpPr>
          <p:spPr bwMode="auto">
            <a:xfrm rot="16200000" flipH="1">
              <a:off x="1136" y="2057"/>
              <a:ext cx="217" cy="38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621" name="AutoShape 13"/>
            <p:cNvCxnSpPr>
              <a:cxnSpLocks noChangeShapeType="1"/>
              <a:stCxn id="68613" idx="1"/>
              <a:endCxn id="68611" idx="6"/>
            </p:cNvCxnSpPr>
            <p:nvPr/>
          </p:nvCxnSpPr>
          <p:spPr bwMode="auto">
            <a:xfrm rot="5400000" flipH="1">
              <a:off x="1185" y="1938"/>
              <a:ext cx="217" cy="38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622" name="Freeform 14"/>
            <p:cNvSpPr>
              <a:spLocks/>
            </p:cNvSpPr>
            <p:nvPr/>
          </p:nvSpPr>
          <p:spPr bwMode="auto">
            <a:xfrm>
              <a:off x="1478" y="1776"/>
              <a:ext cx="183" cy="454"/>
            </a:xfrm>
            <a:custGeom>
              <a:avLst/>
              <a:gdLst>
                <a:gd name="T0" fmla="*/ 104 w 104"/>
                <a:gd name="T1" fmla="*/ 0 h 384"/>
                <a:gd name="T2" fmla="*/ 8 w 104"/>
                <a:gd name="T3" fmla="*/ 240 h 384"/>
                <a:gd name="T4" fmla="*/ 56 w 104"/>
                <a:gd name="T5" fmla="*/ 384 h 384"/>
              </a:gdLst>
              <a:ahLst/>
              <a:cxnLst>
                <a:cxn ang="0">
                  <a:pos x="T0" y="T1"/>
                </a:cxn>
                <a:cxn ang="0">
                  <a:pos x="T2" y="T3"/>
                </a:cxn>
                <a:cxn ang="0">
                  <a:pos x="T4" y="T5"/>
                </a:cxn>
              </a:cxnLst>
              <a:rect l="0" t="0" r="r" b="b"/>
              <a:pathLst>
                <a:path w="104" h="384">
                  <a:moveTo>
                    <a:pt x="104" y="0"/>
                  </a:moveTo>
                  <a:cubicBezTo>
                    <a:pt x="60" y="88"/>
                    <a:pt x="16" y="176"/>
                    <a:pt x="8" y="240"/>
                  </a:cubicBezTo>
                  <a:cubicBezTo>
                    <a:pt x="0" y="304"/>
                    <a:pt x="28" y="344"/>
                    <a:pt x="56" y="384"/>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23" name="Line 15"/>
            <p:cNvSpPr>
              <a:spLocks noChangeShapeType="1"/>
            </p:cNvSpPr>
            <p:nvPr/>
          </p:nvSpPr>
          <p:spPr bwMode="auto">
            <a:xfrm flipV="1">
              <a:off x="1630" y="1776"/>
              <a:ext cx="76" cy="4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24" name="Line 16"/>
            <p:cNvSpPr>
              <a:spLocks noChangeShapeType="1"/>
            </p:cNvSpPr>
            <p:nvPr/>
          </p:nvSpPr>
          <p:spPr bwMode="auto">
            <a:xfrm flipV="1">
              <a:off x="804" y="2226"/>
              <a:ext cx="272" cy="182"/>
            </a:xfrm>
            <a:prstGeom prst="line">
              <a:avLst/>
            </a:prstGeom>
            <a:noFill/>
            <a:ln w="9525"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68625" name="AutoShape 17"/>
            <p:cNvCxnSpPr>
              <a:cxnSpLocks noChangeShapeType="1"/>
              <a:endCxn id="68611" idx="1"/>
            </p:cNvCxnSpPr>
            <p:nvPr/>
          </p:nvCxnSpPr>
          <p:spPr bwMode="auto">
            <a:xfrm>
              <a:off x="568" y="1691"/>
              <a:ext cx="247" cy="2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626" name="Line 18"/>
            <p:cNvSpPr>
              <a:spLocks noChangeShapeType="1"/>
            </p:cNvSpPr>
            <p:nvPr/>
          </p:nvSpPr>
          <p:spPr bwMode="auto">
            <a:xfrm flipV="1">
              <a:off x="943" y="2296"/>
              <a:ext cx="271" cy="182"/>
            </a:xfrm>
            <a:prstGeom prst="line">
              <a:avLst/>
            </a:prstGeom>
            <a:noFill/>
            <a:ln w="28575">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8627" name="Group 19"/>
          <p:cNvGrpSpPr>
            <a:grpSpLocks/>
          </p:cNvGrpSpPr>
          <p:nvPr/>
        </p:nvGrpSpPr>
        <p:grpSpPr bwMode="auto">
          <a:xfrm>
            <a:off x="4329113" y="2665313"/>
            <a:ext cx="2547937" cy="1903413"/>
            <a:chOff x="2122" y="1480"/>
            <a:chExt cx="1605" cy="1199"/>
          </a:xfrm>
        </p:grpSpPr>
        <p:grpSp>
          <p:nvGrpSpPr>
            <p:cNvPr id="68628" name="Group 20"/>
            <p:cNvGrpSpPr>
              <a:grpSpLocks/>
            </p:cNvGrpSpPr>
            <p:nvPr/>
          </p:nvGrpSpPr>
          <p:grpSpPr bwMode="auto">
            <a:xfrm>
              <a:off x="2565" y="1940"/>
              <a:ext cx="336" cy="336"/>
              <a:chOff x="1872" y="960"/>
              <a:chExt cx="336" cy="336"/>
            </a:xfrm>
          </p:grpSpPr>
          <p:sp>
            <p:nvSpPr>
              <p:cNvPr id="68629" name="Oval 21"/>
              <p:cNvSpPr>
                <a:spLocks noChangeArrowheads="1"/>
              </p:cNvSpPr>
              <p:nvPr/>
            </p:nvSpPr>
            <p:spPr bwMode="auto">
              <a:xfrm>
                <a:off x="1872" y="960"/>
                <a:ext cx="336" cy="336"/>
              </a:xfrm>
              <a:prstGeom prst="ellipse">
                <a:avLst/>
              </a:prstGeom>
              <a:gradFill rotWithShape="0">
                <a:gsLst>
                  <a:gs pos="0">
                    <a:schemeClr val="folHlink">
                      <a:gamma/>
                      <a:tint val="0"/>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30" name="Text Box 22"/>
              <p:cNvSpPr txBox="1">
                <a:spLocks noChangeArrowheads="1"/>
              </p:cNvSpPr>
              <p:nvPr/>
            </p:nvSpPr>
            <p:spPr bwMode="auto">
              <a:xfrm>
                <a:off x="1927" y="1027"/>
                <a:ext cx="23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200" b="1">
                    <a:latin typeface="Arial Unicode MS" pitchFamily="34" charset="-128"/>
                  </a:rPr>
                  <a:t>V1</a:t>
                </a:r>
              </a:p>
            </p:txBody>
          </p:sp>
        </p:grpSp>
        <p:grpSp>
          <p:nvGrpSpPr>
            <p:cNvPr id="68631" name="Group 23"/>
            <p:cNvGrpSpPr>
              <a:grpSpLocks/>
            </p:cNvGrpSpPr>
            <p:nvPr/>
          </p:nvGrpSpPr>
          <p:grpSpPr bwMode="auto">
            <a:xfrm>
              <a:off x="3237" y="2276"/>
              <a:ext cx="336" cy="336"/>
              <a:chOff x="2544" y="1296"/>
              <a:chExt cx="336" cy="336"/>
            </a:xfrm>
          </p:grpSpPr>
          <p:sp>
            <p:nvSpPr>
              <p:cNvPr id="68632" name="Oval 24"/>
              <p:cNvSpPr>
                <a:spLocks noChangeArrowheads="1"/>
              </p:cNvSpPr>
              <p:nvPr/>
            </p:nvSpPr>
            <p:spPr bwMode="auto">
              <a:xfrm>
                <a:off x="2544" y="1296"/>
                <a:ext cx="336" cy="336"/>
              </a:xfrm>
              <a:prstGeom prst="ellipse">
                <a:avLst/>
              </a:prstGeom>
              <a:gradFill rotWithShape="0">
                <a:gsLst>
                  <a:gs pos="0">
                    <a:schemeClr val="folHlink">
                      <a:gamma/>
                      <a:tint val="0"/>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33" name="Text Box 25"/>
              <p:cNvSpPr txBox="1">
                <a:spLocks noChangeArrowheads="1"/>
              </p:cNvSpPr>
              <p:nvPr/>
            </p:nvSpPr>
            <p:spPr bwMode="auto">
              <a:xfrm>
                <a:off x="2599" y="1363"/>
                <a:ext cx="23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200" b="1">
                    <a:latin typeface="Arial Unicode MS" pitchFamily="34" charset="-128"/>
                  </a:rPr>
                  <a:t>V5</a:t>
                </a:r>
              </a:p>
            </p:txBody>
          </p:sp>
        </p:grpSp>
        <p:grpSp>
          <p:nvGrpSpPr>
            <p:cNvPr id="68634" name="Group 26"/>
            <p:cNvGrpSpPr>
              <a:grpSpLocks/>
            </p:cNvGrpSpPr>
            <p:nvPr/>
          </p:nvGrpSpPr>
          <p:grpSpPr bwMode="auto">
            <a:xfrm>
              <a:off x="3375" y="1545"/>
              <a:ext cx="352" cy="336"/>
              <a:chOff x="2592" y="576"/>
              <a:chExt cx="352" cy="336"/>
            </a:xfrm>
          </p:grpSpPr>
          <p:sp>
            <p:nvSpPr>
              <p:cNvPr id="68635" name="Oval 27"/>
              <p:cNvSpPr>
                <a:spLocks noChangeArrowheads="1"/>
              </p:cNvSpPr>
              <p:nvPr/>
            </p:nvSpPr>
            <p:spPr bwMode="auto">
              <a:xfrm>
                <a:off x="2592" y="576"/>
                <a:ext cx="336" cy="336"/>
              </a:xfrm>
              <a:prstGeom prst="ellipse">
                <a:avLst/>
              </a:prstGeom>
              <a:gradFill rotWithShape="0">
                <a:gsLst>
                  <a:gs pos="0">
                    <a:schemeClr val="folHlink">
                      <a:gamma/>
                      <a:tint val="0"/>
                      <a:invGamma/>
                    </a:schemeClr>
                  </a:gs>
                  <a:gs pos="100000">
                    <a:schemeClr val="folHlink"/>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36" name="Text Box 28"/>
              <p:cNvSpPr txBox="1">
                <a:spLocks noChangeArrowheads="1"/>
              </p:cNvSpPr>
              <p:nvPr/>
            </p:nvSpPr>
            <p:spPr bwMode="auto">
              <a:xfrm>
                <a:off x="2631" y="643"/>
                <a:ext cx="31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200" b="1">
                    <a:latin typeface="Arial Unicode MS" pitchFamily="34" charset="-128"/>
                  </a:rPr>
                  <a:t>SPC</a:t>
                </a:r>
              </a:p>
            </p:txBody>
          </p:sp>
        </p:grpSp>
        <p:sp>
          <p:nvSpPr>
            <p:cNvPr id="68637" name="Text Box 29"/>
            <p:cNvSpPr txBox="1">
              <a:spLocks noChangeArrowheads="1"/>
            </p:cNvSpPr>
            <p:nvPr/>
          </p:nvSpPr>
          <p:spPr bwMode="auto">
            <a:xfrm>
              <a:off x="2289" y="2467"/>
              <a:ext cx="50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600">
                  <a:latin typeface="Arial Unicode MS" pitchFamily="34" charset="-128"/>
                </a:rPr>
                <a:t>Motion</a:t>
              </a:r>
            </a:p>
          </p:txBody>
        </p:sp>
        <p:sp>
          <p:nvSpPr>
            <p:cNvPr id="68638" name="Text Box 30"/>
            <p:cNvSpPr txBox="1">
              <a:spLocks noChangeArrowheads="1"/>
            </p:cNvSpPr>
            <p:nvPr/>
          </p:nvSpPr>
          <p:spPr bwMode="auto">
            <a:xfrm>
              <a:off x="2122" y="1570"/>
              <a:ext cx="471"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600">
                  <a:latin typeface="Arial Unicode MS" pitchFamily="34" charset="-128"/>
                </a:rPr>
                <a:t>Photic</a:t>
              </a:r>
            </a:p>
          </p:txBody>
        </p:sp>
        <p:sp>
          <p:nvSpPr>
            <p:cNvPr id="68639" name="Text Box 31"/>
            <p:cNvSpPr txBox="1">
              <a:spLocks noChangeArrowheads="1"/>
            </p:cNvSpPr>
            <p:nvPr/>
          </p:nvSpPr>
          <p:spPr bwMode="auto">
            <a:xfrm>
              <a:off x="2618" y="1480"/>
              <a:ext cx="621"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r>
                <a:rPr lang="en-US" altLang="en-US" sz="1600">
                  <a:solidFill>
                    <a:srgbClr val="FF0000"/>
                  </a:solidFill>
                  <a:latin typeface="Arial Unicode MS" pitchFamily="34" charset="-128"/>
                </a:rPr>
                <a:t>Attention</a:t>
              </a:r>
            </a:p>
          </p:txBody>
        </p:sp>
        <p:cxnSp>
          <p:nvCxnSpPr>
            <p:cNvPr id="68640" name="AutoShape 32"/>
            <p:cNvCxnSpPr>
              <a:cxnSpLocks noChangeShapeType="1"/>
              <a:stCxn id="68629" idx="5"/>
              <a:endCxn id="68632" idx="2"/>
            </p:cNvCxnSpPr>
            <p:nvPr/>
          </p:nvCxnSpPr>
          <p:spPr bwMode="auto">
            <a:xfrm rot="16200000" flipH="1">
              <a:off x="2936" y="2143"/>
              <a:ext cx="217" cy="38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641" name="AutoShape 33"/>
            <p:cNvCxnSpPr>
              <a:cxnSpLocks noChangeShapeType="1"/>
              <a:stCxn id="68632" idx="1"/>
              <a:endCxn id="68629" idx="6"/>
            </p:cNvCxnSpPr>
            <p:nvPr/>
          </p:nvCxnSpPr>
          <p:spPr bwMode="auto">
            <a:xfrm rot="5400000" flipH="1">
              <a:off x="2985" y="2024"/>
              <a:ext cx="217" cy="38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642" name="Freeform 34"/>
            <p:cNvSpPr>
              <a:spLocks/>
            </p:cNvSpPr>
            <p:nvPr/>
          </p:nvSpPr>
          <p:spPr bwMode="auto">
            <a:xfrm>
              <a:off x="3278" y="1862"/>
              <a:ext cx="183" cy="454"/>
            </a:xfrm>
            <a:custGeom>
              <a:avLst/>
              <a:gdLst>
                <a:gd name="T0" fmla="*/ 104 w 104"/>
                <a:gd name="T1" fmla="*/ 0 h 384"/>
                <a:gd name="T2" fmla="*/ 8 w 104"/>
                <a:gd name="T3" fmla="*/ 240 h 384"/>
                <a:gd name="T4" fmla="*/ 56 w 104"/>
                <a:gd name="T5" fmla="*/ 384 h 384"/>
              </a:gdLst>
              <a:ahLst/>
              <a:cxnLst>
                <a:cxn ang="0">
                  <a:pos x="T0" y="T1"/>
                </a:cxn>
                <a:cxn ang="0">
                  <a:pos x="T2" y="T3"/>
                </a:cxn>
                <a:cxn ang="0">
                  <a:pos x="T4" y="T5"/>
                </a:cxn>
              </a:cxnLst>
              <a:rect l="0" t="0" r="r" b="b"/>
              <a:pathLst>
                <a:path w="104" h="384">
                  <a:moveTo>
                    <a:pt x="104" y="0"/>
                  </a:moveTo>
                  <a:cubicBezTo>
                    <a:pt x="60" y="88"/>
                    <a:pt x="16" y="176"/>
                    <a:pt x="8" y="240"/>
                  </a:cubicBezTo>
                  <a:cubicBezTo>
                    <a:pt x="0" y="304"/>
                    <a:pt x="28" y="344"/>
                    <a:pt x="56" y="384"/>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43" name="Line 35"/>
            <p:cNvSpPr>
              <a:spLocks noChangeShapeType="1"/>
            </p:cNvSpPr>
            <p:nvPr/>
          </p:nvSpPr>
          <p:spPr bwMode="auto">
            <a:xfrm flipV="1">
              <a:off x="3429" y="1862"/>
              <a:ext cx="77" cy="4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44" name="Line 36"/>
            <p:cNvSpPr>
              <a:spLocks noChangeShapeType="1"/>
            </p:cNvSpPr>
            <p:nvPr/>
          </p:nvSpPr>
          <p:spPr bwMode="auto">
            <a:xfrm flipV="1">
              <a:off x="2620" y="2304"/>
              <a:ext cx="272" cy="182"/>
            </a:xfrm>
            <a:prstGeom prst="line">
              <a:avLst/>
            </a:prstGeom>
            <a:noFill/>
            <a:ln w="9525" cap="rnd">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68645" name="AutoShape 37"/>
            <p:cNvCxnSpPr>
              <a:cxnSpLocks noChangeShapeType="1"/>
              <a:endCxn id="68629" idx="1"/>
            </p:cNvCxnSpPr>
            <p:nvPr/>
          </p:nvCxnSpPr>
          <p:spPr bwMode="auto">
            <a:xfrm>
              <a:off x="2367" y="1777"/>
              <a:ext cx="247" cy="2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646" name="Line 38"/>
            <p:cNvSpPr>
              <a:spLocks noChangeShapeType="1"/>
            </p:cNvSpPr>
            <p:nvPr/>
          </p:nvSpPr>
          <p:spPr bwMode="auto">
            <a:xfrm>
              <a:off x="2978" y="1676"/>
              <a:ext cx="325" cy="505"/>
            </a:xfrm>
            <a:prstGeom prst="line">
              <a:avLst/>
            </a:prstGeom>
            <a:noFill/>
            <a:ln w="28575">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8647" name="Text Box 39"/>
          <p:cNvSpPr txBox="1">
            <a:spLocks noChangeArrowheads="1"/>
          </p:cNvSpPr>
          <p:nvPr/>
        </p:nvSpPr>
        <p:spPr bwMode="auto">
          <a:xfrm>
            <a:off x="755650" y="1412776"/>
            <a:ext cx="2419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GB" altLang="en-US" sz="2000" b="1" u="sng">
                <a:solidFill>
                  <a:srgbClr val="BE311A"/>
                </a:solidFill>
                <a:latin typeface="Arial Unicode MS" pitchFamily="34" charset="-128"/>
              </a:rPr>
              <a:t>Model 1</a:t>
            </a:r>
            <a:br>
              <a:rPr lang="en-GB" altLang="en-US" sz="2000" b="1" u="sng">
                <a:solidFill>
                  <a:srgbClr val="BE311A"/>
                </a:solidFill>
                <a:latin typeface="Arial Unicode MS" pitchFamily="34" charset="-128"/>
              </a:rPr>
            </a:br>
            <a:r>
              <a:rPr lang="en-GB" altLang="en-US">
                <a:latin typeface="Arial Unicode MS" pitchFamily="34" charset="-128"/>
              </a:rPr>
              <a:t>attentional modulation</a:t>
            </a:r>
            <a:br>
              <a:rPr lang="en-GB" altLang="en-US">
                <a:latin typeface="Arial Unicode MS" pitchFamily="34" charset="-128"/>
              </a:rPr>
            </a:br>
            <a:r>
              <a:rPr lang="en-GB" altLang="en-US">
                <a:latin typeface="Arial Unicode MS" pitchFamily="34" charset="-128"/>
              </a:rPr>
              <a:t>of V1→V5: forward</a:t>
            </a:r>
          </a:p>
        </p:txBody>
      </p:sp>
      <p:sp>
        <p:nvSpPr>
          <p:cNvPr id="68648" name="Text Box 40"/>
          <p:cNvSpPr txBox="1">
            <a:spLocks noChangeArrowheads="1"/>
          </p:cNvSpPr>
          <p:nvPr/>
        </p:nvSpPr>
        <p:spPr bwMode="auto">
          <a:xfrm>
            <a:off x="4310063" y="1412776"/>
            <a:ext cx="25209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eaLnBrk="0" hangingPunct="0">
              <a:spcBef>
                <a:spcPct val="50000"/>
              </a:spcBef>
            </a:pPr>
            <a:r>
              <a:rPr lang="en-GB" altLang="en-US" sz="2000" b="1" u="sng">
                <a:solidFill>
                  <a:srgbClr val="BE311A"/>
                </a:solidFill>
                <a:latin typeface="Arial Unicode MS" pitchFamily="34" charset="-128"/>
              </a:rPr>
              <a:t>Model 2</a:t>
            </a:r>
            <a:r>
              <a:rPr lang="en-GB" altLang="en-US" sz="2000" b="1" u="sng">
                <a:latin typeface="Arial Unicode MS" pitchFamily="34" charset="-128"/>
              </a:rPr>
              <a:t/>
            </a:r>
            <a:br>
              <a:rPr lang="en-GB" altLang="en-US" sz="2000" b="1" u="sng">
                <a:latin typeface="Arial Unicode MS" pitchFamily="34" charset="-128"/>
              </a:rPr>
            </a:br>
            <a:r>
              <a:rPr lang="en-GB" altLang="en-US">
                <a:latin typeface="Arial Unicode MS" pitchFamily="34" charset="-128"/>
              </a:rPr>
              <a:t>attentional modulation</a:t>
            </a:r>
            <a:br>
              <a:rPr lang="en-GB" altLang="en-US">
                <a:latin typeface="Arial Unicode MS" pitchFamily="34" charset="-128"/>
              </a:rPr>
            </a:br>
            <a:r>
              <a:rPr lang="en-GB" altLang="en-US">
                <a:latin typeface="Arial Unicode MS" pitchFamily="34" charset="-128"/>
              </a:rPr>
              <a:t>of SPC→V5: backward</a:t>
            </a:r>
            <a:endParaRPr lang="en-US" altLang="en-US">
              <a:latin typeface="Arial Unicode MS" pitchFamily="34" charset="-128"/>
            </a:endParaRPr>
          </a:p>
        </p:txBody>
      </p:sp>
      <p:sp>
        <p:nvSpPr>
          <p:cNvPr id="68649" name="Text Box 41"/>
          <p:cNvSpPr txBox="1">
            <a:spLocks noChangeArrowheads="1"/>
          </p:cNvSpPr>
          <p:nvPr/>
        </p:nvSpPr>
        <p:spPr bwMode="auto">
          <a:xfrm>
            <a:off x="431800" y="5422801"/>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6" tIns="45718" rIns="91436" bIns="45718">
            <a:spAutoFit/>
          </a:bodyPr>
          <a:lstStyle>
            <a:lvl1pPr defTabSz="449263">
              <a:defRPr>
                <a:solidFill>
                  <a:schemeClr val="tx1"/>
                </a:solidFill>
                <a:latin typeface="Arial" charset="0"/>
                <a:cs typeface="Arial" charset="0"/>
              </a:defRPr>
            </a:lvl1pPr>
            <a:lvl2pPr defTabSz="449263">
              <a:defRPr>
                <a:solidFill>
                  <a:schemeClr val="tx1"/>
                </a:solidFill>
                <a:latin typeface="Arial" charset="0"/>
                <a:cs typeface="Arial" charset="0"/>
              </a:defRPr>
            </a:lvl2pPr>
            <a:lvl3pPr defTabSz="449263">
              <a:defRPr>
                <a:solidFill>
                  <a:schemeClr val="tx1"/>
                </a:solidFill>
                <a:latin typeface="Arial" charset="0"/>
                <a:cs typeface="Arial" charset="0"/>
              </a:defRPr>
            </a:lvl3pPr>
            <a:lvl4pPr defTabSz="449263">
              <a:defRPr>
                <a:solidFill>
                  <a:schemeClr val="tx1"/>
                </a:solidFill>
                <a:latin typeface="Arial" charset="0"/>
                <a:cs typeface="Arial" charset="0"/>
              </a:defRPr>
            </a:lvl4pPr>
            <a:lvl5pPr defTabSz="449263">
              <a:defRPr>
                <a:solidFill>
                  <a:schemeClr val="tx1"/>
                </a:solidFill>
                <a:latin typeface="Arial" charset="0"/>
                <a:cs typeface="Arial" charset="0"/>
              </a:defRPr>
            </a:lvl5pPr>
            <a:lvl6pPr defTabSz="449263" fontAlgn="base">
              <a:spcBef>
                <a:spcPct val="0"/>
              </a:spcBef>
              <a:spcAft>
                <a:spcPct val="0"/>
              </a:spcAft>
              <a:defRPr>
                <a:solidFill>
                  <a:schemeClr val="tx1"/>
                </a:solidFill>
                <a:latin typeface="Arial" charset="0"/>
                <a:cs typeface="Arial" charset="0"/>
              </a:defRPr>
            </a:lvl6pPr>
            <a:lvl7pPr defTabSz="449263" fontAlgn="base">
              <a:spcBef>
                <a:spcPct val="0"/>
              </a:spcBef>
              <a:spcAft>
                <a:spcPct val="0"/>
              </a:spcAft>
              <a:defRPr>
                <a:solidFill>
                  <a:schemeClr val="tx1"/>
                </a:solidFill>
                <a:latin typeface="Arial" charset="0"/>
                <a:cs typeface="Arial" charset="0"/>
              </a:defRPr>
            </a:lvl7pPr>
            <a:lvl8pPr defTabSz="449263" fontAlgn="base">
              <a:spcBef>
                <a:spcPct val="0"/>
              </a:spcBef>
              <a:spcAft>
                <a:spcPct val="0"/>
              </a:spcAft>
              <a:defRPr>
                <a:solidFill>
                  <a:schemeClr val="tx1"/>
                </a:solidFill>
                <a:latin typeface="Arial" charset="0"/>
                <a:cs typeface="Arial" charset="0"/>
              </a:defRPr>
            </a:lvl8pPr>
            <a:lvl9pPr defTabSz="449263" fontAlgn="base">
              <a:spcBef>
                <a:spcPct val="0"/>
              </a:spcBef>
              <a:spcAft>
                <a:spcPct val="0"/>
              </a:spcAft>
              <a:defRPr>
                <a:solidFill>
                  <a:schemeClr val="tx1"/>
                </a:solidFill>
                <a:latin typeface="Arial" charset="0"/>
                <a:cs typeface="Arial" charset="0"/>
              </a:defRPr>
            </a:lvl9pPr>
          </a:lstStyle>
          <a:p>
            <a:pPr algn="ctr" eaLnBrk="0" hangingPunct="0"/>
            <a:r>
              <a:rPr lang="en-GB" altLang="en-US" sz="2400" b="1">
                <a:latin typeface="Arial Unicode MS" pitchFamily="34" charset="-128"/>
              </a:rPr>
              <a:t>Bayesian model selection: Which model is optimal?</a:t>
            </a:r>
            <a:endParaRPr lang="en-US" altLang="en-US" sz="2400" b="1">
              <a:latin typeface="Arial Unicode MS" pitchFamily="34" charset="-128"/>
            </a:endParaRPr>
          </a:p>
        </p:txBody>
      </p:sp>
      <p:sp>
        <p:nvSpPr>
          <p:cNvPr id="68650" name="Rectangle 42"/>
          <p:cNvSpPr>
            <a:spLocks noChangeArrowheads="1"/>
          </p:cNvSpPr>
          <p:nvPr/>
        </p:nvSpPr>
        <p:spPr bwMode="auto">
          <a:xfrm>
            <a:off x="431800" y="595014"/>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algn="l"/>
            <a:r>
              <a:rPr lang="en-GB" altLang="en-US" sz="2800" b="1"/>
              <a:t>DCM: comparison of 2 models</a:t>
            </a:r>
          </a:p>
        </p:txBody>
      </p:sp>
      <p:sp>
        <p:nvSpPr>
          <p:cNvPr id="44" name="TextBox 43"/>
          <p:cNvSpPr txBox="1"/>
          <p:nvPr/>
        </p:nvSpPr>
        <p:spPr>
          <a:xfrm>
            <a:off x="6583710" y="6023029"/>
            <a:ext cx="2160240" cy="646331"/>
          </a:xfrm>
          <a:prstGeom prst="rect">
            <a:avLst/>
          </a:prstGeom>
          <a:noFill/>
        </p:spPr>
        <p:txBody>
          <a:bodyPr wrap="square" rtlCol="0">
            <a:spAutoFit/>
          </a:bodyPr>
          <a:lstStyle/>
          <a:p>
            <a:pPr algn="ctr"/>
            <a:r>
              <a:rPr lang="en-GB" i="1" dirty="0" smtClean="0">
                <a:solidFill>
                  <a:schemeClr val="tx1">
                    <a:lumMod val="50000"/>
                    <a:lumOff val="50000"/>
                  </a:schemeClr>
                </a:solidFill>
              </a:rPr>
              <a:t>Slide by </a:t>
            </a:r>
            <a:r>
              <a:rPr lang="en-GB" i="1" dirty="0" err="1" smtClean="0">
                <a:solidFill>
                  <a:schemeClr val="tx1">
                    <a:lumMod val="50000"/>
                    <a:lumOff val="50000"/>
                  </a:schemeClr>
                </a:solidFill>
              </a:rPr>
              <a:t>Hanneke</a:t>
            </a:r>
            <a:r>
              <a:rPr lang="en-GB" i="1" dirty="0" smtClean="0">
                <a:solidFill>
                  <a:schemeClr val="tx1">
                    <a:lumMod val="50000"/>
                    <a:lumOff val="50000"/>
                  </a:schemeClr>
                </a:solidFill>
              </a:rPr>
              <a:t> den </a:t>
            </a:r>
            <a:r>
              <a:rPr lang="en-GB" i="1" dirty="0" err="1" smtClean="0">
                <a:solidFill>
                  <a:schemeClr val="tx1">
                    <a:lumMod val="50000"/>
                    <a:lumOff val="50000"/>
                  </a:schemeClr>
                </a:solidFill>
              </a:rPr>
              <a:t>Ouden</a:t>
            </a:r>
            <a:endParaRPr lang="en-GB" i="1" dirty="0">
              <a:solidFill>
                <a:schemeClr val="tx1">
                  <a:lumMod val="50000"/>
                  <a:lumOff val="50000"/>
                </a:schemeClr>
              </a:solidFill>
            </a:endParaRPr>
          </a:p>
        </p:txBody>
      </p:sp>
    </p:spTree>
    <p:extLst>
      <p:ext uri="{BB962C8B-B14F-4D97-AF65-F5344CB8AC3E}">
        <p14:creationId xmlns:p14="http://schemas.microsoft.com/office/powerpoint/2010/main" val="1318490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a:xfrm>
            <a:off x="457200" y="1596430"/>
            <a:ext cx="8229600" cy="5073650"/>
          </a:xfrm>
        </p:spPr>
        <p:txBody>
          <a:bodyPr/>
          <a:lstStyle/>
          <a:p>
            <a:pPr>
              <a:lnSpc>
                <a:spcPct val="80000"/>
              </a:lnSpc>
              <a:buFontTx/>
              <a:buNone/>
            </a:pPr>
            <a:r>
              <a:rPr lang="en-US" altLang="en-US" b="1" dirty="0">
                <a:solidFill>
                  <a:srgbClr val="A50021"/>
                </a:solidFill>
              </a:rPr>
              <a:t>DCM – GUI basic steps</a:t>
            </a:r>
          </a:p>
          <a:p>
            <a:pPr>
              <a:lnSpc>
                <a:spcPct val="80000"/>
              </a:lnSpc>
              <a:buFontTx/>
              <a:buNone/>
            </a:pPr>
            <a:endParaRPr lang="en-US" altLang="en-US" b="1" dirty="0">
              <a:solidFill>
                <a:schemeClr val="accent2"/>
              </a:solidFill>
            </a:endParaRPr>
          </a:p>
          <a:p>
            <a:pPr>
              <a:lnSpc>
                <a:spcPct val="80000"/>
              </a:lnSpc>
              <a:buFontTx/>
              <a:buNone/>
            </a:pPr>
            <a:r>
              <a:rPr lang="en-US" altLang="en-US" sz="2000" dirty="0">
                <a:solidFill>
                  <a:srgbClr val="A50021"/>
                </a:solidFill>
              </a:rPr>
              <a:t>1</a:t>
            </a:r>
            <a:r>
              <a:rPr lang="en-US" altLang="en-US" sz="2000" dirty="0"/>
              <a:t> – Extract the time series (from all regions of interest)</a:t>
            </a:r>
          </a:p>
          <a:p>
            <a:pPr>
              <a:lnSpc>
                <a:spcPct val="80000"/>
              </a:lnSpc>
            </a:pPr>
            <a:endParaRPr lang="en-GB" altLang="en-US" sz="2000" dirty="0"/>
          </a:p>
          <a:p>
            <a:pPr>
              <a:lnSpc>
                <a:spcPct val="80000"/>
              </a:lnSpc>
              <a:buFontTx/>
              <a:buNone/>
            </a:pPr>
            <a:r>
              <a:rPr lang="en-US" altLang="en-US" sz="2000" dirty="0">
                <a:solidFill>
                  <a:srgbClr val="A50021"/>
                </a:solidFill>
              </a:rPr>
              <a:t>2 </a:t>
            </a:r>
            <a:r>
              <a:rPr lang="en-US" altLang="en-US" sz="2000" dirty="0"/>
              <a:t>– Specify the model</a:t>
            </a:r>
          </a:p>
          <a:p>
            <a:pPr>
              <a:lnSpc>
                <a:spcPct val="80000"/>
              </a:lnSpc>
            </a:pPr>
            <a:endParaRPr lang="en-GB" altLang="en-US" sz="2000" dirty="0"/>
          </a:p>
          <a:p>
            <a:pPr>
              <a:lnSpc>
                <a:spcPct val="80000"/>
              </a:lnSpc>
              <a:buFontTx/>
              <a:buNone/>
            </a:pPr>
            <a:r>
              <a:rPr lang="en-US" altLang="en-US" sz="2000" dirty="0">
                <a:solidFill>
                  <a:srgbClr val="A50021"/>
                </a:solidFill>
              </a:rPr>
              <a:t>3 </a:t>
            </a:r>
            <a:r>
              <a:rPr lang="en-US" altLang="en-US" sz="2000" dirty="0"/>
              <a:t>– Estimate the model</a:t>
            </a:r>
          </a:p>
          <a:p>
            <a:pPr>
              <a:lnSpc>
                <a:spcPct val="80000"/>
              </a:lnSpc>
            </a:pPr>
            <a:endParaRPr lang="en-GB" altLang="en-US" sz="2000" dirty="0"/>
          </a:p>
          <a:p>
            <a:pPr>
              <a:lnSpc>
                <a:spcPct val="80000"/>
              </a:lnSpc>
              <a:buFontTx/>
              <a:buNone/>
            </a:pPr>
            <a:r>
              <a:rPr lang="en-US" altLang="en-US" sz="2000" dirty="0">
                <a:solidFill>
                  <a:srgbClr val="A50021"/>
                </a:solidFill>
              </a:rPr>
              <a:t>4 </a:t>
            </a:r>
            <a:r>
              <a:rPr lang="en-US" altLang="en-US" sz="2000" dirty="0"/>
              <a:t>– Review the estimated model</a:t>
            </a:r>
          </a:p>
          <a:p>
            <a:pPr>
              <a:lnSpc>
                <a:spcPct val="80000"/>
              </a:lnSpc>
            </a:pPr>
            <a:endParaRPr lang="en-GB" altLang="en-US" sz="2000" dirty="0"/>
          </a:p>
          <a:p>
            <a:pPr>
              <a:lnSpc>
                <a:spcPct val="80000"/>
              </a:lnSpc>
              <a:buFontTx/>
              <a:buNone/>
            </a:pPr>
            <a:r>
              <a:rPr lang="en-US" altLang="en-US" sz="2000" dirty="0">
                <a:solidFill>
                  <a:srgbClr val="A50021"/>
                </a:solidFill>
              </a:rPr>
              <a:t>5 </a:t>
            </a:r>
            <a:r>
              <a:rPr lang="en-US" altLang="en-US" sz="2000" dirty="0"/>
              <a:t>– Repeat steps 2 and 3 for all models in model space</a:t>
            </a:r>
          </a:p>
          <a:p>
            <a:pPr>
              <a:lnSpc>
                <a:spcPct val="80000"/>
              </a:lnSpc>
            </a:pPr>
            <a:endParaRPr lang="en-GB" altLang="en-US" sz="2000" dirty="0"/>
          </a:p>
          <a:p>
            <a:pPr>
              <a:lnSpc>
                <a:spcPct val="80000"/>
              </a:lnSpc>
              <a:buFontTx/>
              <a:buNone/>
            </a:pPr>
            <a:r>
              <a:rPr lang="en-US" altLang="en-US" sz="2000" dirty="0">
                <a:solidFill>
                  <a:srgbClr val="A50021"/>
                </a:solidFill>
              </a:rPr>
              <a:t>6 </a:t>
            </a:r>
            <a:r>
              <a:rPr lang="en-US" altLang="en-US" sz="2000" dirty="0"/>
              <a:t>– Compare models</a:t>
            </a:r>
            <a:endParaRPr lang="en-GB" altLang="en-US" sz="2000" dirty="0"/>
          </a:p>
        </p:txBody>
      </p:sp>
      <p:sp>
        <p:nvSpPr>
          <p:cNvPr id="117768" name="Rectangle 8"/>
          <p:cNvSpPr>
            <a:spLocks noChangeArrowheads="1"/>
          </p:cNvSpPr>
          <p:nvPr/>
        </p:nvSpPr>
        <p:spPr bwMode="auto">
          <a:xfrm>
            <a:off x="395288" y="548680"/>
            <a:ext cx="82296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algn="l"/>
            <a:r>
              <a:rPr lang="en-GB" altLang="en-US" sz="2800" b="1"/>
              <a:t>Attention to Motion in the visual system</a:t>
            </a:r>
          </a:p>
        </p:txBody>
      </p:sp>
      <p:sp>
        <p:nvSpPr>
          <p:cNvPr id="4" name="TextBox 3"/>
          <p:cNvSpPr txBox="1"/>
          <p:nvPr/>
        </p:nvSpPr>
        <p:spPr>
          <a:xfrm>
            <a:off x="6583710" y="6023029"/>
            <a:ext cx="2160240" cy="646331"/>
          </a:xfrm>
          <a:prstGeom prst="rect">
            <a:avLst/>
          </a:prstGeom>
          <a:noFill/>
        </p:spPr>
        <p:txBody>
          <a:bodyPr wrap="square" rtlCol="0">
            <a:spAutoFit/>
          </a:bodyPr>
          <a:lstStyle/>
          <a:p>
            <a:pPr algn="ctr"/>
            <a:r>
              <a:rPr lang="en-GB" i="1" dirty="0" smtClean="0">
                <a:solidFill>
                  <a:schemeClr val="tx1">
                    <a:lumMod val="50000"/>
                    <a:lumOff val="50000"/>
                  </a:schemeClr>
                </a:solidFill>
              </a:rPr>
              <a:t>Slide by </a:t>
            </a:r>
            <a:r>
              <a:rPr lang="en-GB" i="1" dirty="0" err="1" smtClean="0">
                <a:solidFill>
                  <a:schemeClr val="tx1">
                    <a:lumMod val="50000"/>
                    <a:lumOff val="50000"/>
                  </a:schemeClr>
                </a:solidFill>
              </a:rPr>
              <a:t>Hanneke</a:t>
            </a:r>
            <a:r>
              <a:rPr lang="en-GB" i="1" dirty="0" smtClean="0">
                <a:solidFill>
                  <a:schemeClr val="tx1">
                    <a:lumMod val="50000"/>
                    <a:lumOff val="50000"/>
                  </a:schemeClr>
                </a:solidFill>
              </a:rPr>
              <a:t> den </a:t>
            </a:r>
            <a:r>
              <a:rPr lang="en-GB" i="1" dirty="0" err="1" smtClean="0">
                <a:solidFill>
                  <a:schemeClr val="tx1">
                    <a:lumMod val="50000"/>
                    <a:lumOff val="50000"/>
                  </a:schemeClr>
                </a:solidFill>
              </a:rPr>
              <a:t>Ouden</a:t>
            </a:r>
            <a:endParaRPr lang="en-GB" i="1" dirty="0">
              <a:solidFill>
                <a:schemeClr val="tx1">
                  <a:lumMod val="50000"/>
                  <a:lumOff val="50000"/>
                </a:schemeClr>
              </a:solidFill>
            </a:endParaRPr>
          </a:p>
        </p:txBody>
      </p:sp>
    </p:spTree>
    <p:extLst>
      <p:ext uri="{BB962C8B-B14F-4D97-AF65-F5344CB8AC3E}">
        <p14:creationId xmlns:p14="http://schemas.microsoft.com/office/powerpoint/2010/main" val="2561980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Preparing data</a:t>
            </a:r>
            <a:endParaRPr lang="en-GB"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23262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2" name="Group 6291"/>
          <p:cNvGrpSpPr/>
          <p:nvPr/>
        </p:nvGrpSpPr>
        <p:grpSpPr>
          <a:xfrm>
            <a:off x="2673079" y="2636912"/>
            <a:ext cx="3816424" cy="3253744"/>
            <a:chOff x="539552" y="2204864"/>
            <a:chExt cx="3096344" cy="2639831"/>
          </a:xfrm>
        </p:grpSpPr>
        <p:sp>
          <p:nvSpPr>
            <p:cNvPr id="168" name="Rectangle 87"/>
            <p:cNvSpPr>
              <a:spLocks noChangeArrowheads="1"/>
            </p:cNvSpPr>
            <p:nvPr/>
          </p:nvSpPr>
          <p:spPr bwMode="auto">
            <a:xfrm>
              <a:off x="539552" y="3442467"/>
              <a:ext cx="1659090" cy="13742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Rectangle 88"/>
            <p:cNvSpPr>
              <a:spLocks noChangeArrowheads="1"/>
            </p:cNvSpPr>
            <p:nvPr/>
          </p:nvSpPr>
          <p:spPr bwMode="auto">
            <a:xfrm>
              <a:off x="539552" y="3442467"/>
              <a:ext cx="1659090" cy="1374207"/>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0" name="Picture 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42467"/>
              <a:ext cx="1659090" cy="137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Line 90"/>
            <p:cNvSpPr>
              <a:spLocks noChangeShapeType="1"/>
            </p:cNvSpPr>
            <p:nvPr/>
          </p:nvSpPr>
          <p:spPr bwMode="auto">
            <a:xfrm>
              <a:off x="539552" y="4128987"/>
              <a:ext cx="1659090"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91"/>
            <p:cNvSpPr>
              <a:spLocks noChangeShapeType="1"/>
            </p:cNvSpPr>
            <p:nvPr/>
          </p:nvSpPr>
          <p:spPr bwMode="auto">
            <a:xfrm flipV="1">
              <a:off x="704176" y="3442467"/>
              <a:ext cx="0" cy="1374207"/>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92"/>
            <p:cNvSpPr>
              <a:spLocks noChangeShapeType="1"/>
            </p:cNvSpPr>
            <p:nvPr/>
          </p:nvSpPr>
          <p:spPr bwMode="auto">
            <a:xfrm>
              <a:off x="539552" y="3442467"/>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93"/>
            <p:cNvSpPr>
              <a:spLocks noChangeShapeType="1"/>
            </p:cNvSpPr>
            <p:nvPr/>
          </p:nvSpPr>
          <p:spPr bwMode="auto">
            <a:xfrm>
              <a:off x="539552" y="481667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94"/>
            <p:cNvSpPr>
              <a:spLocks noChangeShapeType="1"/>
            </p:cNvSpPr>
            <p:nvPr/>
          </p:nvSpPr>
          <p:spPr bwMode="auto">
            <a:xfrm flipV="1">
              <a:off x="2198641"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95"/>
            <p:cNvSpPr>
              <a:spLocks noChangeShapeType="1"/>
            </p:cNvSpPr>
            <p:nvPr/>
          </p:nvSpPr>
          <p:spPr bwMode="auto">
            <a:xfrm flipV="1">
              <a:off x="539552"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96"/>
            <p:cNvSpPr>
              <a:spLocks noChangeShapeType="1"/>
            </p:cNvSpPr>
            <p:nvPr/>
          </p:nvSpPr>
          <p:spPr bwMode="auto">
            <a:xfrm>
              <a:off x="539552" y="481667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97"/>
            <p:cNvSpPr>
              <a:spLocks noChangeShapeType="1"/>
            </p:cNvSpPr>
            <p:nvPr/>
          </p:nvSpPr>
          <p:spPr bwMode="auto">
            <a:xfrm flipV="1">
              <a:off x="539552"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98"/>
            <p:cNvSpPr>
              <a:spLocks noChangeShapeType="1"/>
            </p:cNvSpPr>
            <p:nvPr/>
          </p:nvSpPr>
          <p:spPr bwMode="auto">
            <a:xfrm>
              <a:off x="539552" y="3442467"/>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99"/>
            <p:cNvSpPr>
              <a:spLocks noChangeShapeType="1"/>
            </p:cNvSpPr>
            <p:nvPr/>
          </p:nvSpPr>
          <p:spPr bwMode="auto">
            <a:xfrm>
              <a:off x="539552" y="481667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00"/>
            <p:cNvSpPr>
              <a:spLocks noChangeShapeType="1"/>
            </p:cNvSpPr>
            <p:nvPr/>
          </p:nvSpPr>
          <p:spPr bwMode="auto">
            <a:xfrm flipV="1">
              <a:off x="2198641"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01"/>
            <p:cNvSpPr>
              <a:spLocks noChangeShapeType="1"/>
            </p:cNvSpPr>
            <p:nvPr/>
          </p:nvSpPr>
          <p:spPr bwMode="auto">
            <a:xfrm flipV="1">
              <a:off x="539552" y="3442467"/>
              <a:ext cx="0" cy="137420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Rectangle 102"/>
            <p:cNvSpPr>
              <a:spLocks noChangeArrowheads="1"/>
            </p:cNvSpPr>
            <p:nvPr/>
          </p:nvSpPr>
          <p:spPr bwMode="auto">
            <a:xfrm>
              <a:off x="539552" y="2204864"/>
              <a:ext cx="1659090" cy="1187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Rectangle 103"/>
            <p:cNvSpPr>
              <a:spLocks noChangeArrowheads="1"/>
            </p:cNvSpPr>
            <p:nvPr/>
          </p:nvSpPr>
          <p:spPr bwMode="auto">
            <a:xfrm>
              <a:off x="539552" y="2204864"/>
              <a:ext cx="1659090" cy="1187399"/>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5" name="Picture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1659090" cy="118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Line 105"/>
            <p:cNvSpPr>
              <a:spLocks noChangeShapeType="1"/>
            </p:cNvSpPr>
            <p:nvPr/>
          </p:nvSpPr>
          <p:spPr bwMode="auto">
            <a:xfrm>
              <a:off x="539552" y="2941588"/>
              <a:ext cx="1659090"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06"/>
            <p:cNvSpPr>
              <a:spLocks noChangeShapeType="1"/>
            </p:cNvSpPr>
            <p:nvPr/>
          </p:nvSpPr>
          <p:spPr bwMode="auto">
            <a:xfrm flipV="1">
              <a:off x="704176" y="2204864"/>
              <a:ext cx="0" cy="118739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07"/>
            <p:cNvSpPr>
              <a:spLocks noChangeShapeType="1"/>
            </p:cNvSpPr>
            <p:nvPr/>
          </p:nvSpPr>
          <p:spPr bwMode="auto">
            <a:xfrm>
              <a:off x="539552" y="220486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08"/>
            <p:cNvSpPr>
              <a:spLocks noChangeShapeType="1"/>
            </p:cNvSpPr>
            <p:nvPr/>
          </p:nvSpPr>
          <p:spPr bwMode="auto">
            <a:xfrm>
              <a:off x="539552" y="3392262"/>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09"/>
            <p:cNvSpPr>
              <a:spLocks noChangeShapeType="1"/>
            </p:cNvSpPr>
            <p:nvPr/>
          </p:nvSpPr>
          <p:spPr bwMode="auto">
            <a:xfrm flipV="1">
              <a:off x="219864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10"/>
            <p:cNvSpPr>
              <a:spLocks noChangeShapeType="1"/>
            </p:cNvSpPr>
            <p:nvPr/>
          </p:nvSpPr>
          <p:spPr bwMode="auto">
            <a:xfrm flipV="1">
              <a:off x="539552"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11"/>
            <p:cNvSpPr>
              <a:spLocks noChangeShapeType="1"/>
            </p:cNvSpPr>
            <p:nvPr/>
          </p:nvSpPr>
          <p:spPr bwMode="auto">
            <a:xfrm>
              <a:off x="539552" y="3392262"/>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12"/>
            <p:cNvSpPr>
              <a:spLocks noChangeShapeType="1"/>
            </p:cNvSpPr>
            <p:nvPr/>
          </p:nvSpPr>
          <p:spPr bwMode="auto">
            <a:xfrm flipV="1">
              <a:off x="539552"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13"/>
            <p:cNvSpPr>
              <a:spLocks noChangeShapeType="1"/>
            </p:cNvSpPr>
            <p:nvPr/>
          </p:nvSpPr>
          <p:spPr bwMode="auto">
            <a:xfrm>
              <a:off x="539552" y="2204864"/>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14"/>
            <p:cNvSpPr>
              <a:spLocks noChangeShapeType="1"/>
            </p:cNvSpPr>
            <p:nvPr/>
          </p:nvSpPr>
          <p:spPr bwMode="auto">
            <a:xfrm>
              <a:off x="539552" y="3392262"/>
              <a:ext cx="1659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15"/>
            <p:cNvSpPr>
              <a:spLocks noChangeShapeType="1"/>
            </p:cNvSpPr>
            <p:nvPr/>
          </p:nvSpPr>
          <p:spPr bwMode="auto">
            <a:xfrm flipV="1">
              <a:off x="219864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16"/>
            <p:cNvSpPr>
              <a:spLocks noChangeShapeType="1"/>
            </p:cNvSpPr>
            <p:nvPr/>
          </p:nvSpPr>
          <p:spPr bwMode="auto">
            <a:xfrm flipV="1">
              <a:off x="539552"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Rectangle 117"/>
            <p:cNvSpPr>
              <a:spLocks noChangeArrowheads="1"/>
            </p:cNvSpPr>
            <p:nvPr/>
          </p:nvSpPr>
          <p:spPr bwMode="auto">
            <a:xfrm>
              <a:off x="2255851" y="2204864"/>
              <a:ext cx="1380045" cy="1187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Rectangle 118"/>
            <p:cNvSpPr>
              <a:spLocks noChangeArrowheads="1"/>
            </p:cNvSpPr>
            <p:nvPr/>
          </p:nvSpPr>
          <p:spPr bwMode="auto">
            <a:xfrm>
              <a:off x="2255851" y="2204864"/>
              <a:ext cx="1380045" cy="1187399"/>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0" name="Picture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851" y="2204864"/>
              <a:ext cx="1380045" cy="118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Line 120"/>
            <p:cNvSpPr>
              <a:spLocks noChangeShapeType="1"/>
            </p:cNvSpPr>
            <p:nvPr/>
          </p:nvSpPr>
          <p:spPr bwMode="auto">
            <a:xfrm>
              <a:off x="2255851" y="2941588"/>
              <a:ext cx="1380045"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21"/>
            <p:cNvSpPr>
              <a:spLocks noChangeShapeType="1"/>
            </p:cNvSpPr>
            <p:nvPr/>
          </p:nvSpPr>
          <p:spPr bwMode="auto">
            <a:xfrm flipV="1">
              <a:off x="2942371" y="2204864"/>
              <a:ext cx="0" cy="1187399"/>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22"/>
            <p:cNvSpPr>
              <a:spLocks noChangeShapeType="1"/>
            </p:cNvSpPr>
            <p:nvPr/>
          </p:nvSpPr>
          <p:spPr bwMode="auto">
            <a:xfrm>
              <a:off x="2255851" y="2204864"/>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23"/>
            <p:cNvSpPr>
              <a:spLocks noChangeShapeType="1"/>
            </p:cNvSpPr>
            <p:nvPr/>
          </p:nvSpPr>
          <p:spPr bwMode="auto">
            <a:xfrm>
              <a:off x="2255851" y="3392262"/>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24"/>
            <p:cNvSpPr>
              <a:spLocks noChangeShapeType="1"/>
            </p:cNvSpPr>
            <p:nvPr/>
          </p:nvSpPr>
          <p:spPr bwMode="auto">
            <a:xfrm flipV="1">
              <a:off x="3635896"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25"/>
            <p:cNvSpPr>
              <a:spLocks noChangeShapeType="1"/>
            </p:cNvSpPr>
            <p:nvPr/>
          </p:nvSpPr>
          <p:spPr bwMode="auto">
            <a:xfrm flipV="1">
              <a:off x="225585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26"/>
            <p:cNvSpPr>
              <a:spLocks noChangeShapeType="1"/>
            </p:cNvSpPr>
            <p:nvPr/>
          </p:nvSpPr>
          <p:spPr bwMode="auto">
            <a:xfrm>
              <a:off x="2255851" y="3392262"/>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27"/>
            <p:cNvSpPr>
              <a:spLocks noChangeShapeType="1"/>
            </p:cNvSpPr>
            <p:nvPr/>
          </p:nvSpPr>
          <p:spPr bwMode="auto">
            <a:xfrm flipV="1">
              <a:off x="225585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28"/>
            <p:cNvSpPr>
              <a:spLocks noChangeShapeType="1"/>
            </p:cNvSpPr>
            <p:nvPr/>
          </p:nvSpPr>
          <p:spPr bwMode="auto">
            <a:xfrm>
              <a:off x="2255851" y="2204864"/>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29"/>
            <p:cNvSpPr>
              <a:spLocks noChangeShapeType="1"/>
            </p:cNvSpPr>
            <p:nvPr/>
          </p:nvSpPr>
          <p:spPr bwMode="auto">
            <a:xfrm>
              <a:off x="2255851" y="3392262"/>
              <a:ext cx="1380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30"/>
            <p:cNvSpPr>
              <a:spLocks noChangeShapeType="1"/>
            </p:cNvSpPr>
            <p:nvPr/>
          </p:nvSpPr>
          <p:spPr bwMode="auto">
            <a:xfrm flipV="1">
              <a:off x="3635896"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31"/>
            <p:cNvSpPr>
              <a:spLocks noChangeShapeType="1"/>
            </p:cNvSpPr>
            <p:nvPr/>
          </p:nvSpPr>
          <p:spPr bwMode="auto">
            <a:xfrm flipV="1">
              <a:off x="2255851" y="2204864"/>
              <a:ext cx="0" cy="118739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Rectangle 132"/>
            <p:cNvSpPr>
              <a:spLocks noChangeArrowheads="1"/>
            </p:cNvSpPr>
            <p:nvPr/>
          </p:nvSpPr>
          <p:spPr bwMode="auto">
            <a:xfrm>
              <a:off x="2469513" y="3471656"/>
              <a:ext cx="279045" cy="13158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Rectangle 133"/>
            <p:cNvSpPr>
              <a:spLocks noChangeArrowheads="1"/>
            </p:cNvSpPr>
            <p:nvPr/>
          </p:nvSpPr>
          <p:spPr bwMode="auto">
            <a:xfrm>
              <a:off x="2469513" y="3471656"/>
              <a:ext cx="279045" cy="131583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5" name="Picture 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513" y="3471656"/>
              <a:ext cx="279045" cy="131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Line 135"/>
            <p:cNvSpPr>
              <a:spLocks noChangeShapeType="1"/>
            </p:cNvSpPr>
            <p:nvPr/>
          </p:nvSpPr>
          <p:spPr bwMode="auto">
            <a:xfrm>
              <a:off x="2469513" y="3471656"/>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36"/>
            <p:cNvSpPr>
              <a:spLocks noChangeShapeType="1"/>
            </p:cNvSpPr>
            <p:nvPr/>
          </p:nvSpPr>
          <p:spPr bwMode="auto">
            <a:xfrm>
              <a:off x="2469513" y="4787485"/>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37"/>
            <p:cNvSpPr>
              <a:spLocks noChangeShapeType="1"/>
            </p:cNvSpPr>
            <p:nvPr/>
          </p:nvSpPr>
          <p:spPr bwMode="auto">
            <a:xfrm flipV="1">
              <a:off x="2748558"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38"/>
            <p:cNvSpPr>
              <a:spLocks noChangeShapeType="1"/>
            </p:cNvSpPr>
            <p:nvPr/>
          </p:nvSpPr>
          <p:spPr bwMode="auto">
            <a:xfrm flipV="1">
              <a:off x="2469513"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39"/>
            <p:cNvSpPr>
              <a:spLocks noChangeShapeType="1"/>
            </p:cNvSpPr>
            <p:nvPr/>
          </p:nvSpPr>
          <p:spPr bwMode="auto">
            <a:xfrm>
              <a:off x="2469513" y="4787485"/>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40"/>
            <p:cNvSpPr>
              <a:spLocks noChangeShapeType="1"/>
            </p:cNvSpPr>
            <p:nvPr/>
          </p:nvSpPr>
          <p:spPr bwMode="auto">
            <a:xfrm flipV="1">
              <a:off x="2469513"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41"/>
            <p:cNvSpPr>
              <a:spLocks noChangeShapeType="1"/>
            </p:cNvSpPr>
            <p:nvPr/>
          </p:nvSpPr>
          <p:spPr bwMode="auto">
            <a:xfrm>
              <a:off x="2469513" y="4773475"/>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42"/>
            <p:cNvSpPr>
              <a:spLocks noChangeShapeType="1"/>
            </p:cNvSpPr>
            <p:nvPr/>
          </p:nvSpPr>
          <p:spPr bwMode="auto">
            <a:xfrm flipH="1">
              <a:off x="2734547" y="4773475"/>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Rectangle 143"/>
            <p:cNvSpPr>
              <a:spLocks noChangeArrowheads="1"/>
            </p:cNvSpPr>
            <p:nvPr/>
          </p:nvSpPr>
          <p:spPr bwMode="auto">
            <a:xfrm>
              <a:off x="2357917" y="4716264"/>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5" name="Line 144"/>
            <p:cNvSpPr>
              <a:spLocks noChangeShapeType="1"/>
            </p:cNvSpPr>
            <p:nvPr/>
          </p:nvSpPr>
          <p:spPr bwMode="auto">
            <a:xfrm>
              <a:off x="2469513" y="4580829"/>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45"/>
            <p:cNvSpPr>
              <a:spLocks noChangeShapeType="1"/>
            </p:cNvSpPr>
            <p:nvPr/>
          </p:nvSpPr>
          <p:spPr bwMode="auto">
            <a:xfrm flipH="1">
              <a:off x="2734547" y="4580829"/>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Rectangle 146"/>
            <p:cNvSpPr>
              <a:spLocks noChangeArrowheads="1"/>
            </p:cNvSpPr>
            <p:nvPr/>
          </p:nvSpPr>
          <p:spPr bwMode="auto">
            <a:xfrm>
              <a:off x="2357917" y="4523619"/>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8" name="Line 147"/>
            <p:cNvSpPr>
              <a:spLocks noChangeShapeType="1"/>
            </p:cNvSpPr>
            <p:nvPr/>
          </p:nvSpPr>
          <p:spPr bwMode="auto">
            <a:xfrm>
              <a:off x="2469513" y="4387015"/>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48"/>
            <p:cNvSpPr>
              <a:spLocks noChangeShapeType="1"/>
            </p:cNvSpPr>
            <p:nvPr/>
          </p:nvSpPr>
          <p:spPr bwMode="auto">
            <a:xfrm flipH="1">
              <a:off x="2734547" y="4387015"/>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Rectangle 149"/>
            <p:cNvSpPr>
              <a:spLocks noChangeArrowheads="1"/>
            </p:cNvSpPr>
            <p:nvPr/>
          </p:nvSpPr>
          <p:spPr bwMode="auto">
            <a:xfrm>
              <a:off x="2357917" y="4329806"/>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1" name="Line 150"/>
            <p:cNvSpPr>
              <a:spLocks noChangeShapeType="1"/>
            </p:cNvSpPr>
            <p:nvPr/>
          </p:nvSpPr>
          <p:spPr bwMode="auto">
            <a:xfrm>
              <a:off x="2469513" y="4194370"/>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51"/>
            <p:cNvSpPr>
              <a:spLocks noChangeShapeType="1"/>
            </p:cNvSpPr>
            <p:nvPr/>
          </p:nvSpPr>
          <p:spPr bwMode="auto">
            <a:xfrm flipH="1">
              <a:off x="2734547" y="4194370"/>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Rectangle 152"/>
            <p:cNvSpPr>
              <a:spLocks noChangeArrowheads="1"/>
            </p:cNvSpPr>
            <p:nvPr/>
          </p:nvSpPr>
          <p:spPr bwMode="auto">
            <a:xfrm>
              <a:off x="2357917" y="4137159"/>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4" name="Line 153"/>
            <p:cNvSpPr>
              <a:spLocks noChangeShapeType="1"/>
            </p:cNvSpPr>
            <p:nvPr/>
          </p:nvSpPr>
          <p:spPr bwMode="auto">
            <a:xfrm>
              <a:off x="2469513" y="3993551"/>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54"/>
            <p:cNvSpPr>
              <a:spLocks noChangeShapeType="1"/>
            </p:cNvSpPr>
            <p:nvPr/>
          </p:nvSpPr>
          <p:spPr bwMode="auto">
            <a:xfrm flipH="1">
              <a:off x="2734547" y="3993551"/>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Rectangle 155"/>
            <p:cNvSpPr>
              <a:spLocks noChangeArrowheads="1"/>
            </p:cNvSpPr>
            <p:nvPr/>
          </p:nvSpPr>
          <p:spPr bwMode="auto">
            <a:xfrm>
              <a:off x="2357917" y="3936341"/>
              <a:ext cx="78226"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7" name="Line 156"/>
            <p:cNvSpPr>
              <a:spLocks noChangeShapeType="1"/>
            </p:cNvSpPr>
            <p:nvPr/>
          </p:nvSpPr>
          <p:spPr bwMode="auto">
            <a:xfrm>
              <a:off x="2469513" y="3800905"/>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57"/>
            <p:cNvSpPr>
              <a:spLocks noChangeShapeType="1"/>
            </p:cNvSpPr>
            <p:nvPr/>
          </p:nvSpPr>
          <p:spPr bwMode="auto">
            <a:xfrm flipH="1">
              <a:off x="2734547" y="3800905"/>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Rectangle 158"/>
            <p:cNvSpPr>
              <a:spLocks noChangeArrowheads="1"/>
            </p:cNvSpPr>
            <p:nvPr/>
          </p:nvSpPr>
          <p:spPr bwMode="auto">
            <a:xfrm>
              <a:off x="2314718" y="3742527"/>
              <a:ext cx="121425"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0" name="Line 159"/>
            <p:cNvSpPr>
              <a:spLocks noChangeShapeType="1"/>
            </p:cNvSpPr>
            <p:nvPr/>
          </p:nvSpPr>
          <p:spPr bwMode="auto">
            <a:xfrm>
              <a:off x="2469513" y="3607092"/>
              <a:ext cx="817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60"/>
            <p:cNvSpPr>
              <a:spLocks noChangeShapeType="1"/>
            </p:cNvSpPr>
            <p:nvPr/>
          </p:nvSpPr>
          <p:spPr bwMode="auto">
            <a:xfrm flipH="1">
              <a:off x="2734547" y="3607092"/>
              <a:ext cx="140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Rectangle 161"/>
            <p:cNvSpPr>
              <a:spLocks noChangeArrowheads="1"/>
            </p:cNvSpPr>
            <p:nvPr/>
          </p:nvSpPr>
          <p:spPr bwMode="auto">
            <a:xfrm>
              <a:off x="2314718" y="3549882"/>
              <a:ext cx="121425" cy="1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anose="020B0606020202030204" pitchFamily="34" charset="0"/>
                </a:rPr>
                <a:t>12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3" name="Line 162"/>
            <p:cNvSpPr>
              <a:spLocks noChangeShapeType="1"/>
            </p:cNvSpPr>
            <p:nvPr/>
          </p:nvSpPr>
          <p:spPr bwMode="auto">
            <a:xfrm>
              <a:off x="2469513" y="3471656"/>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63"/>
            <p:cNvSpPr>
              <a:spLocks noChangeShapeType="1"/>
            </p:cNvSpPr>
            <p:nvPr/>
          </p:nvSpPr>
          <p:spPr bwMode="auto">
            <a:xfrm>
              <a:off x="2469513" y="4787485"/>
              <a:ext cx="27904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64"/>
            <p:cNvSpPr>
              <a:spLocks noChangeShapeType="1"/>
            </p:cNvSpPr>
            <p:nvPr/>
          </p:nvSpPr>
          <p:spPr bwMode="auto">
            <a:xfrm flipV="1">
              <a:off x="2748558" y="3471656"/>
              <a:ext cx="0" cy="13158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47" name="TextBox 246"/>
          <p:cNvSpPr txBox="1"/>
          <p:nvPr/>
        </p:nvSpPr>
        <p:spPr>
          <a:xfrm>
            <a:off x="251520" y="692696"/>
            <a:ext cx="5040560" cy="369332"/>
          </a:xfrm>
          <a:prstGeom prst="rect">
            <a:avLst/>
          </a:prstGeom>
          <a:noFill/>
        </p:spPr>
        <p:txBody>
          <a:bodyPr wrap="square" rtlCol="0">
            <a:spAutoFit/>
          </a:bodyPr>
          <a:lstStyle/>
          <a:p>
            <a:r>
              <a:rPr lang="en-GB" b="1" dirty="0" smtClean="0"/>
              <a:t>Choosing Regions of Interest</a:t>
            </a:r>
            <a:endParaRPr lang="en-GB" b="1" dirty="0"/>
          </a:p>
        </p:txBody>
      </p:sp>
      <p:sp>
        <p:nvSpPr>
          <p:cNvPr id="6281" name="TextBox 6280"/>
          <p:cNvSpPr txBox="1"/>
          <p:nvPr/>
        </p:nvSpPr>
        <p:spPr>
          <a:xfrm>
            <a:off x="2706739" y="1763905"/>
            <a:ext cx="3897881" cy="369332"/>
          </a:xfrm>
          <a:prstGeom prst="rect">
            <a:avLst/>
          </a:prstGeom>
          <a:noFill/>
        </p:spPr>
        <p:txBody>
          <a:bodyPr wrap="square" rtlCol="0">
            <a:spAutoFit/>
          </a:bodyPr>
          <a:lstStyle/>
          <a:p>
            <a:r>
              <a:rPr lang="en-GB" dirty="0" smtClean="0">
                <a:solidFill>
                  <a:schemeClr val="accent2">
                    <a:lumMod val="75000"/>
                  </a:schemeClr>
                </a:solidFill>
              </a:rPr>
              <a:t>We generally start with SPM results</a:t>
            </a:r>
            <a:endParaRPr lang="en-GB" dirty="0">
              <a:solidFill>
                <a:schemeClr val="accent2">
                  <a:lumMod val="75000"/>
                </a:schemeClr>
              </a:solidFill>
            </a:endParaRPr>
          </a:p>
        </p:txBody>
      </p:sp>
    </p:spTree>
    <p:extLst>
      <p:ext uri="{BB962C8B-B14F-4D97-AF65-F5344CB8AC3E}">
        <p14:creationId xmlns:p14="http://schemas.microsoft.com/office/powerpoint/2010/main" val="3541841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Arrow Connector 186"/>
          <p:cNvCxnSpPr/>
          <p:nvPr/>
        </p:nvCxnSpPr>
        <p:spPr>
          <a:xfrm>
            <a:off x="6372200" y="6136543"/>
            <a:ext cx="13931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99949" y="5598224"/>
            <a:ext cx="3621504" cy="646331"/>
          </a:xfrm>
          <a:prstGeom prst="rect">
            <a:avLst/>
          </a:prstGeom>
          <a:noFill/>
        </p:spPr>
        <p:txBody>
          <a:bodyPr wrap="none" rtlCol="0">
            <a:spAutoFit/>
          </a:bodyPr>
          <a:lstStyle/>
          <a:p>
            <a:r>
              <a:rPr lang="en-GB" dirty="0" smtClean="0">
                <a:solidFill>
                  <a:srgbClr val="C00000"/>
                </a:solidFill>
              </a:rPr>
              <a:t>Main effects </a:t>
            </a:r>
            <a:r>
              <a:rPr lang="en-GB" dirty="0" smtClean="0"/>
              <a:t>→ </a:t>
            </a:r>
            <a:r>
              <a:rPr lang="en-GB" dirty="0" smtClean="0">
                <a:solidFill>
                  <a:srgbClr val="C00000"/>
                </a:solidFill>
              </a:rPr>
              <a:t>driving inputs</a:t>
            </a:r>
          </a:p>
          <a:p>
            <a:r>
              <a:rPr lang="en-GB" dirty="0">
                <a:solidFill>
                  <a:srgbClr val="008000"/>
                </a:solidFill>
              </a:rPr>
              <a:t>Interactions</a:t>
            </a:r>
            <a:r>
              <a:rPr lang="en-GB" dirty="0" smtClean="0"/>
              <a:t>  → </a:t>
            </a:r>
            <a:r>
              <a:rPr lang="en-GB" dirty="0" smtClean="0">
                <a:solidFill>
                  <a:srgbClr val="008000"/>
                </a:solidFill>
              </a:rPr>
              <a:t>modulatory inputs</a:t>
            </a:r>
            <a:endParaRPr lang="en-GB" dirty="0">
              <a:solidFill>
                <a:srgbClr val="008000"/>
              </a:solidFill>
            </a:endParaRPr>
          </a:p>
        </p:txBody>
      </p:sp>
      <p:sp>
        <p:nvSpPr>
          <p:cNvPr id="183" name="Oval 182"/>
          <p:cNvSpPr/>
          <p:nvPr/>
        </p:nvSpPr>
        <p:spPr>
          <a:xfrm>
            <a:off x="5580112" y="5589240"/>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FFA</a:t>
            </a:r>
            <a:endParaRPr lang="en-GB" dirty="0">
              <a:solidFill>
                <a:schemeClr val="tx1"/>
              </a:solidFill>
            </a:endParaRPr>
          </a:p>
        </p:txBody>
      </p:sp>
      <p:sp>
        <p:nvSpPr>
          <p:cNvPr id="184" name="Oval 183"/>
          <p:cNvSpPr/>
          <p:nvPr/>
        </p:nvSpPr>
        <p:spPr>
          <a:xfrm>
            <a:off x="7812360" y="5589240"/>
            <a:ext cx="936104" cy="93610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Amy</a:t>
            </a:r>
            <a:endParaRPr lang="en-GB" dirty="0">
              <a:solidFill>
                <a:schemeClr val="tx1"/>
              </a:solidFill>
            </a:endParaRPr>
          </a:p>
        </p:txBody>
      </p:sp>
      <p:cxnSp>
        <p:nvCxnSpPr>
          <p:cNvPr id="185" name="Straight Arrow Connector 184"/>
          <p:cNvCxnSpPr/>
          <p:nvPr/>
        </p:nvCxnSpPr>
        <p:spPr>
          <a:xfrm>
            <a:off x="4781281" y="6057292"/>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4781280" y="5629929"/>
            <a:ext cx="697627" cy="369332"/>
          </a:xfrm>
          <a:prstGeom prst="rect">
            <a:avLst/>
          </a:prstGeom>
          <a:noFill/>
        </p:spPr>
        <p:txBody>
          <a:bodyPr wrap="none" rtlCol="0">
            <a:spAutoFit/>
          </a:bodyPr>
          <a:lstStyle/>
          <a:p>
            <a:r>
              <a:rPr lang="en-GB" dirty="0" smtClean="0">
                <a:solidFill>
                  <a:srgbClr val="C00000"/>
                </a:solidFill>
              </a:rPr>
              <a:t>Face</a:t>
            </a:r>
            <a:endParaRPr lang="en-GB" dirty="0">
              <a:solidFill>
                <a:srgbClr val="C00000"/>
              </a:solidFill>
            </a:endParaRPr>
          </a:p>
        </p:txBody>
      </p:sp>
      <p:cxnSp>
        <p:nvCxnSpPr>
          <p:cNvPr id="188" name="Straight Arrow Connector 187"/>
          <p:cNvCxnSpPr/>
          <p:nvPr/>
        </p:nvCxnSpPr>
        <p:spPr>
          <a:xfrm>
            <a:off x="7164288" y="5257090"/>
            <a:ext cx="0" cy="664299"/>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6689702" y="4824226"/>
            <a:ext cx="1001108" cy="369332"/>
          </a:xfrm>
          <a:prstGeom prst="rect">
            <a:avLst/>
          </a:prstGeom>
          <a:noFill/>
        </p:spPr>
        <p:txBody>
          <a:bodyPr wrap="none" rtlCol="0">
            <a:spAutoFit/>
          </a:bodyPr>
          <a:lstStyle/>
          <a:p>
            <a:r>
              <a:rPr lang="en-GB" dirty="0" smtClean="0">
                <a:solidFill>
                  <a:srgbClr val="008000"/>
                </a:solidFill>
              </a:rPr>
              <a:t>Valence</a:t>
            </a:r>
            <a:endParaRPr lang="en-GB" dirty="0">
              <a:solidFill>
                <a:srgbClr val="008000"/>
              </a:solidFill>
            </a:endParaRPr>
          </a:p>
        </p:txBody>
      </p:sp>
      <p:sp>
        <p:nvSpPr>
          <p:cNvPr id="190" name="Rectangle 189"/>
          <p:cNvSpPr/>
          <p:nvPr/>
        </p:nvSpPr>
        <p:spPr>
          <a:xfrm>
            <a:off x="199949" y="5256058"/>
            <a:ext cx="2595582" cy="369332"/>
          </a:xfrm>
          <a:prstGeom prst="rect">
            <a:avLst/>
          </a:prstGeom>
        </p:spPr>
        <p:txBody>
          <a:bodyPr wrap="none">
            <a:spAutoFit/>
          </a:bodyPr>
          <a:lstStyle/>
          <a:p>
            <a:r>
              <a:rPr lang="en-GB" dirty="0"/>
              <a:t>From a factorial </a:t>
            </a:r>
            <a:r>
              <a:rPr lang="en-GB" dirty="0" smtClean="0"/>
              <a:t>design:</a:t>
            </a:r>
            <a:endParaRPr lang="en-GB" dirty="0"/>
          </a:p>
        </p:txBody>
      </p:sp>
      <p:sp>
        <p:nvSpPr>
          <p:cNvPr id="191" name="TextBox 190"/>
          <p:cNvSpPr txBox="1"/>
          <p:nvPr/>
        </p:nvSpPr>
        <p:spPr>
          <a:xfrm>
            <a:off x="199949" y="692696"/>
            <a:ext cx="4581331" cy="369332"/>
          </a:xfrm>
          <a:prstGeom prst="rect">
            <a:avLst/>
          </a:prstGeom>
          <a:noFill/>
        </p:spPr>
        <p:txBody>
          <a:bodyPr wrap="square" rtlCol="0">
            <a:spAutoFit/>
          </a:bodyPr>
          <a:lstStyle/>
          <a:p>
            <a:r>
              <a:rPr lang="en-GB" dirty="0" smtClean="0">
                <a:solidFill>
                  <a:schemeClr val="accent2">
                    <a:lumMod val="75000"/>
                  </a:schemeClr>
                </a:solidFill>
              </a:rPr>
              <a:t>A factorial design translates easily to DCM</a:t>
            </a:r>
            <a:endParaRPr lang="en-GB" dirty="0">
              <a:solidFill>
                <a:schemeClr val="accent2">
                  <a:lumMod val="75000"/>
                </a:schemeClr>
              </a:solidFill>
            </a:endParaRPr>
          </a:p>
        </p:txBody>
      </p:sp>
      <p:cxnSp>
        <p:nvCxnSpPr>
          <p:cNvPr id="9366" name="Straight Connector 9365"/>
          <p:cNvCxnSpPr/>
          <p:nvPr/>
        </p:nvCxnSpPr>
        <p:spPr>
          <a:xfrm>
            <a:off x="0" y="472514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367" name="TextBox 9366"/>
          <p:cNvSpPr txBox="1"/>
          <p:nvPr/>
        </p:nvSpPr>
        <p:spPr>
          <a:xfrm>
            <a:off x="199949" y="1357505"/>
            <a:ext cx="4070410" cy="2031325"/>
          </a:xfrm>
          <a:prstGeom prst="rect">
            <a:avLst/>
          </a:prstGeom>
          <a:noFill/>
        </p:spPr>
        <p:txBody>
          <a:bodyPr wrap="none" rtlCol="0">
            <a:spAutoFit/>
          </a:bodyPr>
          <a:lstStyle/>
          <a:p>
            <a:r>
              <a:rPr lang="en-GB" dirty="0" smtClean="0"/>
              <a:t>A (fictitious!) example of a 2x2 design:</a:t>
            </a:r>
          </a:p>
          <a:p>
            <a:endParaRPr lang="en-GB" dirty="0" smtClean="0"/>
          </a:p>
          <a:p>
            <a:r>
              <a:rPr lang="en-GB" b="1" dirty="0" smtClean="0"/>
              <a:t>Factor 1:</a:t>
            </a:r>
          </a:p>
          <a:p>
            <a:r>
              <a:rPr lang="en-GB" dirty="0" smtClean="0"/>
              <a:t>Stimulus (face or inverted face)</a:t>
            </a:r>
          </a:p>
          <a:p>
            <a:endParaRPr lang="en-GB" dirty="0"/>
          </a:p>
          <a:p>
            <a:r>
              <a:rPr lang="en-GB" b="1" dirty="0" smtClean="0"/>
              <a:t>Factor 2:</a:t>
            </a:r>
          </a:p>
          <a:p>
            <a:r>
              <a:rPr lang="en-GB" dirty="0" smtClean="0"/>
              <a:t>Valence (neutral or angry)</a:t>
            </a:r>
            <a:endParaRPr lang="en-GB" dirty="0"/>
          </a:p>
        </p:txBody>
      </p:sp>
      <p:pic>
        <p:nvPicPr>
          <p:cNvPr id="433" name="Picture 432"/>
          <p:cNvPicPr>
            <a:picLocks noChangeAspect="1"/>
          </p:cNvPicPr>
          <p:nvPr/>
        </p:nvPicPr>
        <p:blipFill rotWithShape="1">
          <a:blip r:embed="rId2"/>
          <a:srcRect l="39370" t="15351" r="46850" b="66379"/>
          <a:stretch/>
        </p:blipFill>
        <p:spPr>
          <a:xfrm>
            <a:off x="5111514" y="3082703"/>
            <a:ext cx="1800200" cy="1491594"/>
          </a:xfrm>
          <a:prstGeom prst="rect">
            <a:avLst/>
          </a:prstGeom>
        </p:spPr>
      </p:pic>
      <p:pic>
        <p:nvPicPr>
          <p:cNvPr id="434" name="Picture 433"/>
          <p:cNvPicPr>
            <a:picLocks noChangeAspect="1"/>
          </p:cNvPicPr>
          <p:nvPr/>
        </p:nvPicPr>
        <p:blipFill rotWithShape="1">
          <a:blip r:embed="rId3"/>
          <a:srcRect l="39566" t="22280" r="47046" b="59450"/>
          <a:stretch/>
        </p:blipFill>
        <p:spPr>
          <a:xfrm>
            <a:off x="5111514" y="1357505"/>
            <a:ext cx="1731193" cy="1476606"/>
          </a:xfrm>
          <a:prstGeom prst="rect">
            <a:avLst/>
          </a:prstGeom>
        </p:spPr>
      </p:pic>
      <p:sp>
        <p:nvSpPr>
          <p:cNvPr id="9369" name="TextBox 9368"/>
          <p:cNvSpPr txBox="1"/>
          <p:nvPr/>
        </p:nvSpPr>
        <p:spPr>
          <a:xfrm>
            <a:off x="6791177" y="1317007"/>
            <a:ext cx="2351285" cy="338554"/>
          </a:xfrm>
          <a:prstGeom prst="rect">
            <a:avLst/>
          </a:prstGeom>
          <a:noFill/>
        </p:spPr>
        <p:txBody>
          <a:bodyPr wrap="none" rtlCol="0">
            <a:spAutoFit/>
          </a:bodyPr>
          <a:lstStyle/>
          <a:p>
            <a:r>
              <a:rPr lang="en-GB" sz="1600" dirty="0" smtClean="0"/>
              <a:t>Main effect of face: FFA</a:t>
            </a:r>
            <a:endParaRPr lang="en-GB" sz="1600" dirty="0"/>
          </a:p>
        </p:txBody>
      </p:sp>
      <p:sp>
        <p:nvSpPr>
          <p:cNvPr id="436" name="TextBox 435"/>
          <p:cNvSpPr txBox="1"/>
          <p:nvPr/>
        </p:nvSpPr>
        <p:spPr>
          <a:xfrm>
            <a:off x="6945200" y="3054812"/>
            <a:ext cx="2027286" cy="830997"/>
          </a:xfrm>
          <a:prstGeom prst="rect">
            <a:avLst/>
          </a:prstGeom>
          <a:noFill/>
        </p:spPr>
        <p:txBody>
          <a:bodyPr wrap="none" rtlCol="0">
            <a:spAutoFit/>
          </a:bodyPr>
          <a:lstStyle/>
          <a:p>
            <a:r>
              <a:rPr lang="en-GB" sz="1600" dirty="0" smtClean="0"/>
              <a:t>Interaction of </a:t>
            </a:r>
          </a:p>
          <a:p>
            <a:r>
              <a:rPr lang="en-GB" sz="1600" dirty="0" smtClean="0"/>
              <a:t>Stimulus x Valence: </a:t>
            </a:r>
          </a:p>
          <a:p>
            <a:r>
              <a:rPr lang="en-GB" sz="1600" dirty="0" smtClean="0"/>
              <a:t>Amygdala</a:t>
            </a:r>
            <a:endParaRPr lang="en-GB" sz="1600" dirty="0"/>
          </a:p>
        </p:txBody>
      </p:sp>
      <p:cxnSp>
        <p:nvCxnSpPr>
          <p:cNvPr id="439" name="Straight Arrow Connector 438"/>
          <p:cNvCxnSpPr/>
          <p:nvPr/>
        </p:nvCxnSpPr>
        <p:spPr>
          <a:xfrm flipH="1">
            <a:off x="6588224" y="5949280"/>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p:cNvCxnSpPr/>
          <p:nvPr/>
        </p:nvCxnSpPr>
        <p:spPr>
          <a:xfrm>
            <a:off x="7339924" y="5257090"/>
            <a:ext cx="0" cy="879453"/>
          </a:xfrm>
          <a:prstGeom prst="straightConnector1">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7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3" grpId="0" animBg="1"/>
      <p:bldP spid="184" grpId="0" animBg="1"/>
      <p:bldP spid="186" grpId="0"/>
      <p:bldP spid="189" grpId="0"/>
      <p:bldP spid="190" grpId="0"/>
      <p:bldP spid="9367" grpId="0"/>
      <p:bldP spid="9369" grpId="0"/>
      <p:bldP spid="4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39110" y="3968914"/>
            <a:ext cx="1978049" cy="197804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
        <p:nvSpPr>
          <p:cNvPr id="3" name="TextBox 2"/>
          <p:cNvSpPr txBox="1"/>
          <p:nvPr/>
        </p:nvSpPr>
        <p:spPr>
          <a:xfrm>
            <a:off x="236839" y="614349"/>
            <a:ext cx="1656184" cy="369332"/>
          </a:xfrm>
          <a:prstGeom prst="rect">
            <a:avLst/>
          </a:prstGeom>
          <a:noFill/>
        </p:spPr>
        <p:txBody>
          <a:bodyPr wrap="square" rtlCol="0">
            <a:spAutoFit/>
          </a:bodyPr>
          <a:lstStyle>
            <a:defPPr>
              <a:defRPr lang="en-US"/>
            </a:defPPr>
            <a:lvl1pPr>
              <a:defRPr>
                <a:solidFill>
                  <a:schemeClr val="accent2">
                    <a:lumMod val="75000"/>
                  </a:schemeClr>
                </a:solidFill>
              </a:defRPr>
            </a:lvl1pPr>
          </a:lstStyle>
          <a:p>
            <a:r>
              <a:rPr lang="en-GB" b="1" dirty="0">
                <a:solidFill>
                  <a:schemeClr val="tx1"/>
                </a:solidFill>
              </a:rPr>
              <a:t>ROI Options</a:t>
            </a:r>
          </a:p>
        </p:txBody>
      </p:sp>
      <p:sp>
        <p:nvSpPr>
          <p:cNvPr id="4" name="TextBox 3"/>
          <p:cNvSpPr txBox="1"/>
          <p:nvPr/>
        </p:nvSpPr>
        <p:spPr>
          <a:xfrm>
            <a:off x="236839" y="1040263"/>
            <a:ext cx="3240360" cy="369332"/>
          </a:xfrm>
          <a:prstGeom prst="rect">
            <a:avLst/>
          </a:prstGeom>
          <a:noFill/>
        </p:spPr>
        <p:txBody>
          <a:bodyPr wrap="square" rtlCol="0">
            <a:spAutoFit/>
          </a:bodyPr>
          <a:lstStyle/>
          <a:p>
            <a:r>
              <a:rPr lang="en-GB" dirty="0" smtClean="0"/>
              <a:t>1. A sphere with given radius</a:t>
            </a:r>
            <a:endParaRPr lang="en-GB" dirty="0"/>
          </a:p>
        </p:txBody>
      </p:sp>
      <p:pic>
        <p:nvPicPr>
          <p:cNvPr id="5" name="Picture 167" descr="glossy spher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946" t="21459" r="34071" b="35625"/>
          <a:stretch/>
        </p:blipFill>
        <p:spPr bwMode="auto">
          <a:xfrm>
            <a:off x="308847" y="1644902"/>
            <a:ext cx="751973" cy="7820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9110" y="1853985"/>
            <a:ext cx="3145111" cy="369332"/>
          </a:xfrm>
          <a:prstGeom prst="rect">
            <a:avLst/>
          </a:prstGeom>
          <a:noFill/>
        </p:spPr>
        <p:txBody>
          <a:bodyPr wrap="square" rtlCol="0">
            <a:spAutoFit/>
          </a:bodyPr>
          <a:lstStyle/>
          <a:p>
            <a:r>
              <a:rPr lang="en-GB" dirty="0" smtClean="0"/>
              <a:t>Positioned at the group peak</a:t>
            </a:r>
            <a:endParaRPr lang="en-GB" dirty="0"/>
          </a:p>
        </p:txBody>
      </p:sp>
      <p:sp>
        <p:nvSpPr>
          <p:cNvPr id="7" name="TextBox 6"/>
          <p:cNvSpPr txBox="1"/>
          <p:nvPr/>
        </p:nvSpPr>
        <p:spPr>
          <a:xfrm>
            <a:off x="1115616" y="2852936"/>
            <a:ext cx="3145111" cy="923330"/>
          </a:xfrm>
          <a:prstGeom prst="rect">
            <a:avLst/>
          </a:prstGeom>
          <a:noFill/>
        </p:spPr>
        <p:txBody>
          <a:bodyPr wrap="square" rtlCol="0">
            <a:spAutoFit/>
          </a:bodyPr>
          <a:lstStyle/>
          <a:p>
            <a:r>
              <a:rPr lang="en-GB" dirty="0" smtClean="0"/>
              <a:t>Allowed to vary for each subject, within a radius of the group peak</a:t>
            </a:r>
            <a:endParaRPr lang="en-GB" dirty="0"/>
          </a:p>
        </p:txBody>
      </p:sp>
      <p:sp>
        <p:nvSpPr>
          <p:cNvPr id="8" name="TextBox 7"/>
          <p:cNvSpPr txBox="1"/>
          <p:nvPr/>
        </p:nvSpPr>
        <p:spPr>
          <a:xfrm>
            <a:off x="2237801" y="2377118"/>
            <a:ext cx="389850" cy="369332"/>
          </a:xfrm>
          <a:prstGeom prst="rect">
            <a:avLst/>
          </a:prstGeom>
          <a:noFill/>
        </p:spPr>
        <p:txBody>
          <a:bodyPr wrap="none" rtlCol="0">
            <a:spAutoFit/>
          </a:bodyPr>
          <a:lstStyle/>
          <a:p>
            <a:r>
              <a:rPr lang="en-GB" dirty="0" smtClean="0"/>
              <a:t>or</a:t>
            </a:r>
            <a:endParaRPr lang="en-GB" dirty="0"/>
          </a:p>
        </p:txBody>
      </p:sp>
      <p:pic>
        <p:nvPicPr>
          <p:cNvPr id="9" name="Picture 167" descr="glossy spher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946" t="21459" r="34071" b="35625"/>
          <a:stretch/>
        </p:blipFill>
        <p:spPr bwMode="auto">
          <a:xfrm>
            <a:off x="308846" y="2907958"/>
            <a:ext cx="751973" cy="78205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441925" y="4280623"/>
            <a:ext cx="1361025" cy="1361025"/>
          </a:xfrm>
          <a:prstGeom prst="ellipse">
            <a:avLst/>
          </a:prstGeom>
          <a:noFill/>
          <a:ln>
            <a:solidFill>
              <a:srgbClr val="FF7575"/>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Oval 10"/>
          <p:cNvSpPr/>
          <p:nvPr/>
        </p:nvSpPr>
        <p:spPr>
          <a:xfrm>
            <a:off x="1623226" y="4129851"/>
            <a:ext cx="552067" cy="55206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724128" y="1040263"/>
            <a:ext cx="3240360" cy="369332"/>
          </a:xfrm>
          <a:prstGeom prst="rect">
            <a:avLst/>
          </a:prstGeom>
          <a:noFill/>
        </p:spPr>
        <p:txBody>
          <a:bodyPr wrap="square" rtlCol="0">
            <a:spAutoFit/>
          </a:bodyPr>
          <a:lstStyle/>
          <a:p>
            <a:r>
              <a:rPr lang="en-GB" dirty="0" smtClean="0"/>
              <a:t>2. An anatomical mask</a:t>
            </a:r>
            <a:endParaRPr lang="en-GB" dirty="0"/>
          </a:p>
        </p:txBody>
      </p:sp>
      <p:pic>
        <p:nvPicPr>
          <p:cNvPr id="78" name="Picture 77"/>
          <p:cNvPicPr>
            <a:picLocks noChangeAspect="1"/>
          </p:cNvPicPr>
          <p:nvPr/>
        </p:nvPicPr>
        <p:blipFill rotWithShape="1">
          <a:blip r:embed="rId3"/>
          <a:srcRect l="48494" t="15363" r="3316" b="57530"/>
          <a:stretch/>
        </p:blipFill>
        <p:spPr>
          <a:xfrm>
            <a:off x="5148064" y="1626104"/>
            <a:ext cx="3575294" cy="2011103"/>
          </a:xfrm>
          <a:prstGeom prst="rect">
            <a:avLst/>
          </a:prstGeom>
        </p:spPr>
      </p:pic>
    </p:spTree>
    <p:extLst>
      <p:ext uri="{BB962C8B-B14F-4D97-AF65-F5344CB8AC3E}">
        <p14:creationId xmlns:p14="http://schemas.microsoft.com/office/powerpoint/2010/main" val="379915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10" grpId="0" animBg="1"/>
      <p:bldP spid="11" grpId="0" animBg="1"/>
      <p:bldP spid="12" grpId="0"/>
    </p:bld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7781</TotalTime>
  <Words>1709</Words>
  <Application>Microsoft Office PowerPoint</Application>
  <PresentationFormat>On-screen Show (4:3)</PresentationFormat>
  <Paragraphs>561</Paragraphs>
  <Slides>51</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Arial Unicode MS</vt:lpstr>
      <vt:lpstr>Arial</vt:lpstr>
      <vt:lpstr>Arial Narrow</vt:lpstr>
      <vt:lpstr>Calibri</vt:lpstr>
      <vt:lpstr>Cambria Math</vt:lpstr>
      <vt:lpstr>Symbol</vt:lpstr>
      <vt:lpstr>Times New Roman</vt:lpstr>
      <vt:lpstr>Wingdings</vt:lpstr>
      <vt:lpstr>Custom Design</vt:lpstr>
      <vt:lpstr>Equation</vt:lpstr>
      <vt:lpstr>Dynamic Causal Modelling Advanced Topics</vt:lpstr>
      <vt:lpstr>The system of interest</vt:lpstr>
      <vt:lpstr>DCM Framework</vt:lpstr>
      <vt:lpstr>DCM Framework</vt:lpstr>
      <vt:lpstr>Contents</vt:lpstr>
      <vt:lpstr>Preparing data</vt:lpstr>
      <vt:lpstr>PowerPoint Presentation</vt:lpstr>
      <vt:lpstr>PowerPoint Presentation</vt:lpstr>
      <vt:lpstr>PowerPoint Presentation</vt:lpstr>
      <vt:lpstr>PowerPoint Presentation</vt:lpstr>
      <vt:lpstr>PowerPoint Presentation</vt:lpstr>
      <vt:lpstr>Contents</vt:lpstr>
      <vt:lpstr>Inference over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Contents</vt:lpstr>
      <vt:lpstr>Inference over parameters</vt:lpstr>
      <vt:lpstr>PowerPoint Presentation</vt:lpstr>
      <vt:lpstr>PowerPoint Presentation</vt:lpstr>
      <vt:lpstr>Contents</vt:lpstr>
      <vt:lpstr>example</vt:lpstr>
      <vt:lpstr>PowerPoint Presentation</vt:lpstr>
      <vt:lpstr>PowerPoint Presentation</vt:lpstr>
      <vt:lpstr>PowerPoint Presentation</vt:lpstr>
      <vt:lpstr>PowerPoint Presentation</vt:lpstr>
      <vt:lpstr>PowerPoint Presentation</vt:lpstr>
      <vt:lpstr>PowerPoint Presentation</vt:lpstr>
      <vt:lpstr>Dcm extensions</vt:lpstr>
      <vt:lpstr>DCM Framework</vt:lpstr>
      <vt:lpstr>DCM Extensions</vt:lpstr>
      <vt:lpstr>DCM Extensions</vt:lpstr>
      <vt:lpstr>DCM Extensions</vt:lpstr>
      <vt:lpstr>Further Reading</vt:lpstr>
      <vt:lpstr>extras</vt:lpstr>
      <vt:lpstr>PowerPoint Presentation</vt:lpstr>
      <vt:lpstr>PowerPoint Presentation</vt:lpstr>
      <vt:lpstr>PowerPoint Presentation</vt:lpstr>
      <vt:lpstr>Practical Workshop </vt:lpstr>
      <vt:lpstr>DCM – Attention to Motion</vt:lpstr>
      <vt:lpstr>PowerPoint Presentation</vt:lpstr>
      <vt:lpstr>PowerPoint Presentation</vt:lpstr>
      <vt:lpstr>PowerPoint Presentation</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Peter Zeidman</cp:lastModifiedBy>
  <cp:revision>191</cp:revision>
  <dcterms:created xsi:type="dcterms:W3CDTF">2005-07-13T12:26:50Z</dcterms:created>
  <dcterms:modified xsi:type="dcterms:W3CDTF">2015-05-13T14:31:42Z</dcterms:modified>
</cp:coreProperties>
</file>