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handoutMasterIdLst>
    <p:handoutMasterId r:id="rId53"/>
  </p:handoutMasterIdLst>
  <p:sldIdLst>
    <p:sldId id="256" r:id="rId2"/>
    <p:sldId id="310" r:id="rId3"/>
    <p:sldId id="258" r:id="rId4"/>
    <p:sldId id="264" r:id="rId5"/>
    <p:sldId id="281" r:id="rId6"/>
    <p:sldId id="301" r:id="rId7"/>
    <p:sldId id="302" r:id="rId8"/>
    <p:sldId id="265" r:id="rId9"/>
    <p:sldId id="267" r:id="rId10"/>
    <p:sldId id="268" r:id="rId11"/>
    <p:sldId id="320" r:id="rId12"/>
    <p:sldId id="259" r:id="rId13"/>
    <p:sldId id="260" r:id="rId14"/>
    <p:sldId id="333" r:id="rId15"/>
    <p:sldId id="321" r:id="rId16"/>
    <p:sldId id="271" r:id="rId17"/>
    <p:sldId id="276" r:id="rId18"/>
    <p:sldId id="323" r:id="rId19"/>
    <p:sldId id="324" r:id="rId20"/>
    <p:sldId id="335" r:id="rId21"/>
    <p:sldId id="269" r:id="rId22"/>
    <p:sldId id="326" r:id="rId23"/>
    <p:sldId id="279" r:id="rId24"/>
    <p:sldId id="280" r:id="rId25"/>
    <p:sldId id="325" r:id="rId26"/>
    <p:sldId id="277" r:id="rId27"/>
    <p:sldId id="331" r:id="rId28"/>
    <p:sldId id="289" r:id="rId29"/>
    <p:sldId id="304" r:id="rId30"/>
    <p:sldId id="327" r:id="rId31"/>
    <p:sldId id="338" r:id="rId32"/>
    <p:sldId id="290" r:id="rId33"/>
    <p:sldId id="292" r:id="rId34"/>
    <p:sldId id="293" r:id="rId35"/>
    <p:sldId id="303" r:id="rId36"/>
    <p:sldId id="328" r:id="rId37"/>
    <p:sldId id="336" r:id="rId38"/>
    <p:sldId id="329" r:id="rId39"/>
    <p:sldId id="298" r:id="rId40"/>
    <p:sldId id="330" r:id="rId41"/>
    <p:sldId id="285" r:id="rId42"/>
    <p:sldId id="284" r:id="rId43"/>
    <p:sldId id="286" r:id="rId44"/>
    <p:sldId id="337" r:id="rId45"/>
    <p:sldId id="288" r:id="rId46"/>
    <p:sldId id="295" r:id="rId47"/>
    <p:sldId id="299" r:id="rId48"/>
    <p:sldId id="305" r:id="rId49"/>
    <p:sldId id="334" r:id="rId50"/>
    <p:sldId id="296" r:id="rId51"/>
  </p:sldIdLst>
  <p:sldSz cx="9144000" cy="6858000" type="screen4x3"/>
  <p:notesSz cx="7102475" cy="102330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436">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FF"/>
    <a:srgbClr val="660066"/>
    <a:srgbClr val="0000FF"/>
    <a:srgbClr val="00FF00"/>
    <a:srgbClr val="FF0000"/>
    <a:srgbClr val="F2EFF2"/>
    <a:srgbClr val="E9D1DD"/>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445" autoAdjust="0"/>
  </p:normalViewPr>
  <p:slideViewPr>
    <p:cSldViewPr>
      <p:cViewPr varScale="1">
        <p:scale>
          <a:sx n="62" d="100"/>
          <a:sy n="62" d="100"/>
        </p:scale>
        <p:origin x="-1374" y="-90"/>
      </p:cViewPr>
      <p:guideLst>
        <p:guide orient="horz" pos="436"/>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768" tIns="47384" rIns="94768" bIns="47384" rtlCol="0"/>
          <a:lstStyle>
            <a:lvl1pPr algn="l" eaLnBrk="1" hangingPunct="1">
              <a:defRPr sz="1200"/>
            </a:lvl1pPr>
          </a:lstStyle>
          <a:p>
            <a:pPr>
              <a:defRPr/>
            </a:pPr>
            <a:endParaRPr lang="en-GB"/>
          </a:p>
        </p:txBody>
      </p:sp>
      <p:sp>
        <p:nvSpPr>
          <p:cNvPr id="3" name="Date Placeholder 2"/>
          <p:cNvSpPr>
            <a:spLocks noGrp="1"/>
          </p:cNvSpPr>
          <p:nvPr>
            <p:ph type="dt" sz="quarter" idx="1"/>
          </p:nvPr>
        </p:nvSpPr>
        <p:spPr>
          <a:xfrm>
            <a:off x="4022725" y="0"/>
            <a:ext cx="3078163" cy="511175"/>
          </a:xfrm>
          <a:prstGeom prst="rect">
            <a:avLst/>
          </a:prstGeom>
        </p:spPr>
        <p:txBody>
          <a:bodyPr vert="horz" lIns="94768" tIns="47384" rIns="94768" bIns="47384" rtlCol="0"/>
          <a:lstStyle>
            <a:lvl1pPr algn="r" eaLnBrk="1" hangingPunct="1">
              <a:defRPr sz="1200"/>
            </a:lvl1pPr>
          </a:lstStyle>
          <a:p>
            <a:pPr>
              <a:defRPr/>
            </a:pPr>
            <a:fld id="{96E1C2B2-930B-4A05-824D-15559B65909A}" type="datetimeFigureOut">
              <a:rPr lang="en-GB"/>
              <a:pPr>
                <a:defRPr/>
              </a:pPr>
              <a:t>12/05/2015</a:t>
            </a:fld>
            <a:endParaRPr lang="en-GB"/>
          </a:p>
        </p:txBody>
      </p:sp>
      <p:sp>
        <p:nvSpPr>
          <p:cNvPr id="4" name="Footer Placeholder 3"/>
          <p:cNvSpPr>
            <a:spLocks noGrp="1"/>
          </p:cNvSpPr>
          <p:nvPr>
            <p:ph type="ftr" sz="quarter" idx="2"/>
          </p:nvPr>
        </p:nvSpPr>
        <p:spPr>
          <a:xfrm>
            <a:off x="0" y="9720263"/>
            <a:ext cx="3078163" cy="511175"/>
          </a:xfrm>
          <a:prstGeom prst="rect">
            <a:avLst/>
          </a:prstGeom>
        </p:spPr>
        <p:txBody>
          <a:bodyPr vert="horz" lIns="94768" tIns="47384" rIns="94768" bIns="47384" rtlCol="0" anchor="b"/>
          <a:lstStyle>
            <a:lvl1pPr algn="l" eaLnBrk="1" hangingPunct="1">
              <a:defRPr sz="1200"/>
            </a:lvl1pPr>
          </a:lstStyle>
          <a:p>
            <a:pPr>
              <a:defRPr/>
            </a:pPr>
            <a:endParaRPr lang="en-GB"/>
          </a:p>
        </p:txBody>
      </p:sp>
      <p:sp>
        <p:nvSpPr>
          <p:cNvPr id="5" name="Slide Number Placeholder 4"/>
          <p:cNvSpPr>
            <a:spLocks noGrp="1"/>
          </p:cNvSpPr>
          <p:nvPr>
            <p:ph type="sldNum" sz="quarter" idx="3"/>
          </p:nvPr>
        </p:nvSpPr>
        <p:spPr>
          <a:xfrm>
            <a:off x="4022725" y="9720263"/>
            <a:ext cx="3078163" cy="511175"/>
          </a:xfrm>
          <a:prstGeom prst="rect">
            <a:avLst/>
          </a:prstGeom>
        </p:spPr>
        <p:txBody>
          <a:bodyPr vert="horz" wrap="square" lIns="94768" tIns="47384" rIns="94768" bIns="47384" numCol="1" anchor="b" anchorCtr="0" compatLnSpc="1">
            <a:prstTxWarp prst="textNoShape">
              <a:avLst/>
            </a:prstTxWarp>
          </a:bodyPr>
          <a:lstStyle>
            <a:lvl1pPr algn="r" eaLnBrk="1" hangingPunct="1">
              <a:defRPr sz="1200" smtClean="0"/>
            </a:lvl1pPr>
          </a:lstStyle>
          <a:p>
            <a:pPr>
              <a:defRPr/>
            </a:pPr>
            <a:fld id="{D8BBEF44-A2B6-495B-A47F-C66EDB4933BD}" type="slidenum">
              <a:rPr lang="en-GB" altLang="en-US"/>
              <a:pPr>
                <a:defRPr/>
              </a:pPr>
              <a:t>‹#›</a:t>
            </a:fld>
            <a:endParaRPr lang="en-GB" altLang="en-US"/>
          </a:p>
        </p:txBody>
      </p:sp>
    </p:spTree>
    <p:extLst>
      <p:ext uri="{BB962C8B-B14F-4D97-AF65-F5344CB8AC3E}">
        <p14:creationId xmlns:p14="http://schemas.microsoft.com/office/powerpoint/2010/main" xmlns="" val="9848208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eaLnBrk="1" hangingPunct="1">
              <a:defRPr sz="1200">
                <a:latin typeface="Arial" pitchFamily="34" charset="0"/>
                <a:ea typeface="+mn-ea"/>
              </a:defRPr>
            </a:lvl1pPr>
          </a:lstStyle>
          <a:p>
            <a:pPr>
              <a:defRPr/>
            </a:pPr>
            <a:endParaRPr lang="en-GB"/>
          </a:p>
        </p:txBody>
      </p:sp>
      <p:sp>
        <p:nvSpPr>
          <p:cNvPr id="44035" name="Rectangle 3"/>
          <p:cNvSpPr>
            <a:spLocks noGrp="1" noChangeArrowheads="1"/>
          </p:cNvSpPr>
          <p:nvPr>
            <p:ph type="dt" idx="1"/>
          </p:nvPr>
        </p:nvSpPr>
        <p:spPr bwMode="auto">
          <a:xfrm>
            <a:off x="4022725" y="0"/>
            <a:ext cx="3078163" cy="511175"/>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eaLnBrk="1" hangingPunct="1">
              <a:defRPr sz="1200">
                <a:latin typeface="Arial" pitchFamily="34" charset="0"/>
                <a:ea typeface="+mn-ea"/>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993775" y="766763"/>
            <a:ext cx="5114925" cy="38369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7" name="Rectangle 5"/>
          <p:cNvSpPr>
            <a:spLocks noGrp="1" noChangeArrowheads="1"/>
          </p:cNvSpPr>
          <p:nvPr>
            <p:ph type="body" sz="quarter" idx="3"/>
          </p:nvPr>
        </p:nvSpPr>
        <p:spPr bwMode="auto">
          <a:xfrm>
            <a:off x="709613" y="4860925"/>
            <a:ext cx="5683250" cy="4605338"/>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4038" name="Rectangle 6"/>
          <p:cNvSpPr>
            <a:spLocks noGrp="1" noChangeArrowheads="1"/>
          </p:cNvSpPr>
          <p:nvPr>
            <p:ph type="ftr" sz="quarter" idx="4"/>
          </p:nvPr>
        </p:nvSpPr>
        <p:spPr bwMode="auto">
          <a:xfrm>
            <a:off x="0" y="9720263"/>
            <a:ext cx="3078163" cy="511175"/>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eaLnBrk="1" hangingPunct="1">
              <a:defRPr sz="1200">
                <a:latin typeface="Arial" pitchFamily="34" charset="0"/>
                <a:ea typeface="+mn-ea"/>
              </a:defRPr>
            </a:lvl1pPr>
          </a:lstStyle>
          <a:p>
            <a:pPr>
              <a:defRPr/>
            </a:pPr>
            <a:endParaRPr lang="en-GB"/>
          </a:p>
        </p:txBody>
      </p:sp>
      <p:sp>
        <p:nvSpPr>
          <p:cNvPr id="44039" name="Rectangle 7"/>
          <p:cNvSpPr>
            <a:spLocks noGrp="1" noChangeArrowheads="1"/>
          </p:cNvSpPr>
          <p:nvPr>
            <p:ph type="sldNum" sz="quarter" idx="5"/>
          </p:nvPr>
        </p:nvSpPr>
        <p:spPr bwMode="auto">
          <a:xfrm>
            <a:off x="4022725" y="9720263"/>
            <a:ext cx="3078163" cy="511175"/>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eaLnBrk="1" hangingPunct="1">
              <a:defRPr sz="1200" smtClean="0"/>
            </a:lvl1pPr>
          </a:lstStyle>
          <a:p>
            <a:pPr>
              <a:defRPr/>
            </a:pPr>
            <a:fld id="{45A0A39F-C2E5-4E1D-ACEA-199F0EB75A3B}" type="slidenum">
              <a:rPr lang="en-GB" altLang="en-US"/>
              <a:pPr>
                <a:defRPr/>
              </a:pPr>
              <a:t>‹#›</a:t>
            </a:fld>
            <a:endParaRPr lang="en-GB" altLang="en-US"/>
          </a:p>
        </p:txBody>
      </p:sp>
    </p:spTree>
    <p:extLst>
      <p:ext uri="{BB962C8B-B14F-4D97-AF65-F5344CB8AC3E}">
        <p14:creationId xmlns:p14="http://schemas.microsoft.com/office/powerpoint/2010/main" xmlns="" val="396630717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47738" y="4860925"/>
            <a:ext cx="5207000" cy="46053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xmlns="" val="2075283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3760413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1663407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p:txBody>
      </p:sp>
    </p:spTree>
    <p:extLst>
      <p:ext uri="{BB962C8B-B14F-4D97-AF65-F5344CB8AC3E}">
        <p14:creationId xmlns:p14="http://schemas.microsoft.com/office/powerpoint/2010/main" xmlns="" val="1333775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320174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1628188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3820579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3792926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Tree>
    <p:extLst>
      <p:ext uri="{BB962C8B-B14F-4D97-AF65-F5344CB8AC3E}">
        <p14:creationId xmlns:p14="http://schemas.microsoft.com/office/powerpoint/2010/main" xmlns="" val="3575927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xmlns="" val="3887555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321136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736702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126362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461195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3696331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156490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4794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2460956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951323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400">
                <a:latin typeface="Arial" pitchFamily="34" charset="0"/>
                <a:ea typeface="+mn-ea"/>
              </a:defRPr>
            </a:lvl1pPr>
          </a:lstStyle>
          <a:p>
            <a:pPr>
              <a:defRPr/>
            </a:pPr>
            <a:endParaRPr lang="en-US"/>
          </a:p>
        </p:txBody>
      </p:sp>
    </p:spTree>
    <p:extLst>
      <p:ext uri="{BB962C8B-B14F-4D97-AF65-F5344CB8AC3E}">
        <p14:creationId xmlns:p14="http://schemas.microsoft.com/office/powerpoint/2010/main" xmlns="" val="3913341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400B568-E84D-42E0-AD1E-F16F1927D402}" type="slidenum">
              <a:rPr lang="en-US" altLang="en-US"/>
              <a:pPr>
                <a:defRPr/>
              </a:pPr>
              <a:t>‹#›</a:t>
            </a:fld>
            <a:endParaRPr lang="en-US" altLang="en-US"/>
          </a:p>
        </p:txBody>
      </p:sp>
    </p:spTree>
    <p:extLst>
      <p:ext uri="{BB962C8B-B14F-4D97-AF65-F5344CB8AC3E}">
        <p14:creationId xmlns:p14="http://schemas.microsoft.com/office/powerpoint/2010/main" xmlns="" val="425312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B42B900-2F29-4624-A15B-6BEFAAB9E1E6}" type="slidenum">
              <a:rPr lang="en-US" altLang="en-US"/>
              <a:pPr>
                <a:defRPr/>
              </a:pPr>
              <a:t>‹#›</a:t>
            </a:fld>
            <a:endParaRPr lang="en-US" altLang="en-US"/>
          </a:p>
        </p:txBody>
      </p:sp>
    </p:spTree>
    <p:extLst>
      <p:ext uri="{BB962C8B-B14F-4D97-AF65-F5344CB8AC3E}">
        <p14:creationId xmlns:p14="http://schemas.microsoft.com/office/powerpoint/2010/main" xmlns="" val="351389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4EB88F4-0AAA-4540-816C-6247F0EF2428}" type="slidenum">
              <a:rPr lang="en-US" altLang="en-US"/>
              <a:pPr>
                <a:defRPr/>
              </a:pPr>
              <a:t>‹#›</a:t>
            </a:fld>
            <a:endParaRPr lang="en-US" altLang="en-US"/>
          </a:p>
        </p:txBody>
      </p:sp>
    </p:spTree>
    <p:extLst>
      <p:ext uri="{BB962C8B-B14F-4D97-AF65-F5344CB8AC3E}">
        <p14:creationId xmlns:p14="http://schemas.microsoft.com/office/powerpoint/2010/main" xmlns="" val="15139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944116D-5944-4B4F-AA20-077BD0F1D542}" type="slidenum">
              <a:rPr lang="en-US" altLang="en-US"/>
              <a:pPr>
                <a:defRPr/>
              </a:pPr>
              <a:t>‹#›</a:t>
            </a:fld>
            <a:endParaRPr lang="en-US" altLang="en-US"/>
          </a:p>
        </p:txBody>
      </p:sp>
    </p:spTree>
    <p:extLst>
      <p:ext uri="{BB962C8B-B14F-4D97-AF65-F5344CB8AC3E}">
        <p14:creationId xmlns:p14="http://schemas.microsoft.com/office/powerpoint/2010/main" xmlns="" val="411335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35C92CC4-2F52-4BA2-A7A7-F263CBB77C51}" type="slidenum">
              <a:rPr lang="en-US" altLang="en-US"/>
              <a:pPr>
                <a:defRPr/>
              </a:pPr>
              <a:t>‹#›</a:t>
            </a:fld>
            <a:endParaRPr lang="en-US" altLang="en-US"/>
          </a:p>
        </p:txBody>
      </p:sp>
    </p:spTree>
    <p:extLst>
      <p:ext uri="{BB962C8B-B14F-4D97-AF65-F5344CB8AC3E}">
        <p14:creationId xmlns:p14="http://schemas.microsoft.com/office/powerpoint/2010/main" xmlns="" val="172283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084CC5E-CE38-4CBB-80E8-30E0DDCC0E76}" type="slidenum">
              <a:rPr lang="en-US" altLang="en-US"/>
              <a:pPr>
                <a:defRPr/>
              </a:pPr>
              <a:t>‹#›</a:t>
            </a:fld>
            <a:endParaRPr lang="en-US" altLang="en-US"/>
          </a:p>
        </p:txBody>
      </p:sp>
    </p:spTree>
    <p:extLst>
      <p:ext uri="{BB962C8B-B14F-4D97-AF65-F5344CB8AC3E}">
        <p14:creationId xmlns:p14="http://schemas.microsoft.com/office/powerpoint/2010/main" xmlns="" val="261750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11B9497C-2CC0-4CAF-A8E0-AC31E92C0488}" type="slidenum">
              <a:rPr lang="en-US" altLang="en-US"/>
              <a:pPr>
                <a:defRPr/>
              </a:pPr>
              <a:t>‹#›</a:t>
            </a:fld>
            <a:endParaRPr lang="en-US" altLang="en-US"/>
          </a:p>
        </p:txBody>
      </p:sp>
    </p:spTree>
    <p:extLst>
      <p:ext uri="{BB962C8B-B14F-4D97-AF65-F5344CB8AC3E}">
        <p14:creationId xmlns:p14="http://schemas.microsoft.com/office/powerpoint/2010/main" xmlns="" val="296579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9492EEB-DAE5-4E9C-B32F-E353BC483FA2}" type="slidenum">
              <a:rPr lang="en-US" altLang="en-US"/>
              <a:pPr>
                <a:defRPr/>
              </a:pPr>
              <a:t>‹#›</a:t>
            </a:fld>
            <a:endParaRPr lang="en-US" altLang="en-US"/>
          </a:p>
        </p:txBody>
      </p:sp>
    </p:spTree>
    <p:extLst>
      <p:ext uri="{BB962C8B-B14F-4D97-AF65-F5344CB8AC3E}">
        <p14:creationId xmlns:p14="http://schemas.microsoft.com/office/powerpoint/2010/main" xmlns="" val="302791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22B22C8-B3AC-494A-8E7E-503A9614BBAD}" type="slidenum">
              <a:rPr lang="en-US" altLang="en-US"/>
              <a:pPr>
                <a:defRPr/>
              </a:pPr>
              <a:t>‹#›</a:t>
            </a:fld>
            <a:endParaRPr lang="en-US" altLang="en-US"/>
          </a:p>
        </p:txBody>
      </p:sp>
    </p:spTree>
    <p:extLst>
      <p:ext uri="{BB962C8B-B14F-4D97-AF65-F5344CB8AC3E}">
        <p14:creationId xmlns:p14="http://schemas.microsoft.com/office/powerpoint/2010/main" xmlns="" val="113835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B9264EE-EA7D-436E-89AB-A1282A85C8DA}" type="slidenum">
              <a:rPr lang="en-US" altLang="en-US"/>
              <a:pPr>
                <a:defRPr/>
              </a:pPr>
              <a:t>‹#›</a:t>
            </a:fld>
            <a:endParaRPr lang="en-US" altLang="en-US"/>
          </a:p>
        </p:txBody>
      </p:sp>
    </p:spTree>
    <p:extLst>
      <p:ext uri="{BB962C8B-B14F-4D97-AF65-F5344CB8AC3E}">
        <p14:creationId xmlns:p14="http://schemas.microsoft.com/office/powerpoint/2010/main" xmlns="" val="125600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E2F6EDA-AD43-4F61-AF05-BF2D3124A7FC}" type="slidenum">
              <a:rPr lang="en-US" altLang="en-US"/>
              <a:pPr>
                <a:defRPr/>
              </a:pPr>
              <a:t>‹#›</a:t>
            </a:fld>
            <a:endParaRPr lang="en-US" altLang="en-US"/>
          </a:p>
        </p:txBody>
      </p:sp>
      <p:pic>
        <p:nvPicPr>
          <p:cNvPr id="1029" name="Picture 17" descr="MidBlue90"/>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p:txStyles>
    <p:titleStyle>
      <a:lvl1pPr algn="l" rtl="0" eaLnBrk="0" fontAlgn="base" hangingPunct="0">
        <a:spcBef>
          <a:spcPct val="0"/>
        </a:spcBef>
        <a:spcAft>
          <a:spcPct val="0"/>
        </a:spcAft>
        <a:defRPr sz="30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2pPr>
      <a:lvl3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3pPr>
      <a:lvl4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4pPr>
      <a:lvl5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16.xml"/><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850" y="1989138"/>
            <a:ext cx="8496300" cy="1368425"/>
          </a:xfrm>
        </p:spPr>
        <p:txBody>
          <a:bodyPr/>
          <a:lstStyle/>
          <a:p>
            <a:pPr algn="ctr" eaLnBrk="1" hangingPunct="1"/>
            <a:r>
              <a:rPr lang="en-GB" altLang="en-US" sz="4000" smtClean="0"/>
              <a:t>M/EEG pre-processing</a:t>
            </a:r>
            <a:br>
              <a:rPr lang="en-GB" altLang="en-US" sz="4000" smtClean="0"/>
            </a:br>
            <a:endParaRPr lang="en-US" altLang="en-US" sz="4000" smtClean="0"/>
          </a:p>
        </p:txBody>
      </p:sp>
      <p:sp>
        <p:nvSpPr>
          <p:cNvPr id="5123" name="Rectangle 6"/>
          <p:cNvSpPr>
            <a:spLocks noGrp="1" noChangeArrowheads="1"/>
          </p:cNvSpPr>
          <p:nvPr>
            <p:ph type="subTitle" idx="1"/>
          </p:nvPr>
        </p:nvSpPr>
        <p:spPr>
          <a:xfrm>
            <a:off x="3563938" y="4005263"/>
            <a:ext cx="2159000" cy="431800"/>
          </a:xfrm>
          <a:noFill/>
        </p:spPr>
        <p:txBody>
          <a:bodyPr/>
          <a:lstStyle/>
          <a:p>
            <a:pPr algn="ctr" eaLnBrk="1" hangingPunct="1"/>
            <a:r>
              <a:rPr lang="en-US" altLang="en-US" sz="2000" smtClean="0">
                <a:solidFill>
                  <a:srgbClr val="000000"/>
                </a:solidFill>
              </a:rPr>
              <a:t>Holly Rossiter</a:t>
            </a:r>
            <a:endParaRPr lang="en-GB" altLang="en-US" sz="2000" smtClean="0">
              <a:solidFill>
                <a:srgbClr val="000000"/>
              </a:solidFill>
            </a:endParaRPr>
          </a:p>
        </p:txBody>
      </p:sp>
      <p:sp>
        <p:nvSpPr>
          <p:cNvPr id="5124" name="Text Box 7"/>
          <p:cNvSpPr txBox="1">
            <a:spLocks noChangeArrowheads="1"/>
          </p:cNvSpPr>
          <p:nvPr/>
        </p:nvSpPr>
        <p:spPr bwMode="auto">
          <a:xfrm>
            <a:off x="2339975" y="5845175"/>
            <a:ext cx="43370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rgbClr val="000000"/>
                </a:solidFill>
                <a:cs typeface="Arial" panose="020B0604020202020204" pitchFamily="34" charset="0"/>
              </a:rPr>
              <a:t>Wellcome Trust Centre for Neuroimaging</a:t>
            </a:r>
          </a:p>
          <a:p>
            <a:pPr algn="ctr" eaLnBrk="1" hangingPunct="1">
              <a:spcBef>
                <a:spcPct val="0"/>
              </a:spcBef>
              <a:buFontTx/>
              <a:buNone/>
            </a:pPr>
            <a:r>
              <a:rPr lang="en-US" altLang="en-US" sz="1800">
                <a:solidFill>
                  <a:srgbClr val="000000"/>
                </a:solidFill>
                <a:cs typeface="Arial" panose="020B0604020202020204" pitchFamily="34" charset="0"/>
              </a:rPr>
              <a:t>UCL Institute of Neurology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30200" y="2852738"/>
            <a:ext cx="8489950" cy="1296987"/>
          </a:xfrm>
        </p:spPr>
        <p:txBody>
          <a:bodyPr/>
          <a:lstStyle/>
          <a:p>
            <a:pPr algn="ctr" eaLnBrk="1" hangingPunct="1"/>
            <a:r>
              <a:rPr lang="en-GB" altLang="en-US" smtClean="0"/>
              <a:t>Now lets take a step back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569348" y="1988840"/>
            <a:ext cx="2146742" cy="369332"/>
          </a:xfrm>
          <a:prstGeom prst="rect">
            <a:avLst/>
          </a:prstGeom>
          <a:noFill/>
        </p:spPr>
        <p:txBody>
          <a:bodyPr wrap="none" rtlCol="0">
            <a:spAutoFit/>
          </a:bodyPr>
          <a:lstStyle/>
          <a:p>
            <a:r>
              <a:rPr lang="en-GB" b="1" dirty="0" err="1" smtClean="0"/>
              <a:t>spm_eeg_convert</a:t>
            </a:r>
            <a:endParaRPr lang="en-GB" b="1" dirty="0"/>
          </a:p>
        </p:txBody>
      </p:sp>
    </p:spTree>
    <p:extLst>
      <p:ext uri="{BB962C8B-B14F-4D97-AF65-F5344CB8AC3E}">
        <p14:creationId xmlns:p14="http://schemas.microsoft.com/office/powerpoint/2010/main" xmlns="" val="788017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4546600" y="954088"/>
            <a:ext cx="104775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0000FF"/>
                </a:solidFill>
              </a:rPr>
              <a:t>Arbitrary</a:t>
            </a:r>
          </a:p>
          <a:p>
            <a:pPr eaLnBrk="1" hangingPunct="1">
              <a:spcBef>
                <a:spcPct val="0"/>
              </a:spcBef>
              <a:buFontTx/>
              <a:buNone/>
            </a:pPr>
            <a:endParaRPr lang="en-GB" altLang="en-US" sz="1800">
              <a:solidFill>
                <a:srgbClr val="0000FF"/>
              </a:solidFill>
            </a:endParaRPr>
          </a:p>
          <a:p>
            <a:pPr eaLnBrk="1" hangingPunct="1">
              <a:spcBef>
                <a:spcPct val="0"/>
              </a:spcBef>
              <a:buFontTx/>
              <a:buNone/>
            </a:pPr>
            <a:r>
              <a:rPr lang="en-GB" altLang="en-US" sz="1800"/>
              <a:t>ASCII</a:t>
            </a:r>
          </a:p>
          <a:p>
            <a:pPr eaLnBrk="1" hangingPunct="1">
              <a:spcBef>
                <a:spcPct val="0"/>
              </a:spcBef>
              <a:buFontTx/>
              <a:buNone/>
            </a:pPr>
            <a:r>
              <a:rPr lang="en-GB" altLang="en-US" sz="1800"/>
              <a:t>Matlab</a:t>
            </a:r>
            <a:endParaRPr lang="en-US" altLang="en-US" sz="1800"/>
          </a:p>
        </p:txBody>
      </p:sp>
      <p:sp>
        <p:nvSpPr>
          <p:cNvPr id="12291" name="Text Box 5"/>
          <p:cNvSpPr txBox="1">
            <a:spLocks noChangeArrowheads="1"/>
          </p:cNvSpPr>
          <p:nvPr/>
        </p:nvSpPr>
        <p:spPr bwMode="auto">
          <a:xfrm>
            <a:off x="107950" y="954088"/>
            <a:ext cx="1131888"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600">
                <a:solidFill>
                  <a:srgbClr val="0000FF"/>
                </a:solidFill>
              </a:rPr>
              <a:t>MEG</a:t>
            </a:r>
          </a:p>
          <a:p>
            <a:pPr eaLnBrk="1" hangingPunct="1">
              <a:spcBef>
                <a:spcPct val="0"/>
              </a:spcBef>
              <a:buFontTx/>
              <a:buNone/>
            </a:pPr>
            <a:endParaRPr lang="en-GB" altLang="en-US" sz="1600">
              <a:solidFill>
                <a:srgbClr val="0000FF"/>
              </a:solidFill>
            </a:endParaRPr>
          </a:p>
          <a:p>
            <a:pPr eaLnBrk="1" hangingPunct="1">
              <a:spcBef>
                <a:spcPct val="0"/>
              </a:spcBef>
              <a:buFontTx/>
              <a:buNone/>
            </a:pPr>
            <a:r>
              <a:rPr lang="en-GB" altLang="en-US" sz="1600"/>
              <a:t>CTF</a:t>
            </a:r>
          </a:p>
          <a:p>
            <a:pPr eaLnBrk="1" hangingPunct="1">
              <a:spcBef>
                <a:spcPct val="0"/>
              </a:spcBef>
              <a:buFontTx/>
              <a:buNone/>
            </a:pPr>
            <a:r>
              <a:rPr lang="en-GB" altLang="en-US" sz="1600"/>
              <a:t>Neuromag</a:t>
            </a:r>
          </a:p>
          <a:p>
            <a:pPr eaLnBrk="1" hangingPunct="1">
              <a:spcBef>
                <a:spcPct val="0"/>
              </a:spcBef>
              <a:buFontTx/>
              <a:buNone/>
            </a:pPr>
            <a:r>
              <a:rPr lang="en-GB" altLang="en-US" sz="1600"/>
              <a:t>BTi-4D</a:t>
            </a:r>
          </a:p>
          <a:p>
            <a:pPr eaLnBrk="1" hangingPunct="1">
              <a:spcBef>
                <a:spcPct val="0"/>
              </a:spcBef>
              <a:buFontTx/>
              <a:buNone/>
            </a:pPr>
            <a:r>
              <a:rPr lang="en-GB" altLang="en-US" sz="1600"/>
              <a:t>Yokogawa</a:t>
            </a:r>
            <a:endParaRPr lang="en-US" altLang="en-US" sz="1600"/>
          </a:p>
        </p:txBody>
      </p:sp>
      <p:sp>
        <p:nvSpPr>
          <p:cNvPr id="12292" name="Text Box 6"/>
          <p:cNvSpPr txBox="1">
            <a:spLocks noChangeArrowheads="1"/>
          </p:cNvSpPr>
          <p:nvPr/>
        </p:nvSpPr>
        <p:spPr bwMode="auto">
          <a:xfrm>
            <a:off x="2089150" y="954088"/>
            <a:ext cx="1174750" cy="281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600">
                <a:solidFill>
                  <a:srgbClr val="0000FF"/>
                </a:solidFill>
              </a:rPr>
              <a:t>EEG</a:t>
            </a:r>
          </a:p>
          <a:p>
            <a:pPr eaLnBrk="1" hangingPunct="1">
              <a:spcBef>
                <a:spcPct val="0"/>
              </a:spcBef>
              <a:buFontTx/>
              <a:buNone/>
            </a:pPr>
            <a:endParaRPr lang="en-GB" altLang="en-US" sz="1600">
              <a:solidFill>
                <a:srgbClr val="0000FF"/>
              </a:solidFill>
            </a:endParaRPr>
          </a:p>
          <a:p>
            <a:pPr eaLnBrk="1" hangingPunct="1">
              <a:spcBef>
                <a:spcPct val="0"/>
              </a:spcBef>
              <a:buFontTx/>
              <a:buNone/>
            </a:pPr>
            <a:r>
              <a:rPr lang="en-GB" altLang="en-US" sz="1800">
                <a:solidFill>
                  <a:srgbClr val="66FFFF"/>
                </a:solidFill>
              </a:rPr>
              <a:t>EEGLAB</a:t>
            </a:r>
            <a:endParaRPr lang="en-GB" altLang="en-US" sz="1600"/>
          </a:p>
          <a:p>
            <a:pPr eaLnBrk="1" hangingPunct="1">
              <a:spcBef>
                <a:spcPct val="0"/>
              </a:spcBef>
              <a:buFontTx/>
              <a:buNone/>
            </a:pPr>
            <a:r>
              <a:rPr lang="en-GB" altLang="en-US" sz="1600"/>
              <a:t>Biosemi</a:t>
            </a:r>
          </a:p>
          <a:p>
            <a:pPr eaLnBrk="1" hangingPunct="1">
              <a:spcBef>
                <a:spcPct val="0"/>
              </a:spcBef>
              <a:buFontTx/>
              <a:buNone/>
            </a:pPr>
            <a:r>
              <a:rPr lang="en-GB" altLang="en-US" sz="1600"/>
              <a:t>Brainvision</a:t>
            </a:r>
          </a:p>
          <a:p>
            <a:pPr eaLnBrk="1" hangingPunct="1">
              <a:spcBef>
                <a:spcPct val="0"/>
              </a:spcBef>
              <a:buFontTx/>
              <a:buNone/>
            </a:pPr>
            <a:r>
              <a:rPr lang="en-GB" altLang="en-US" sz="1600"/>
              <a:t>Neuroscan</a:t>
            </a:r>
          </a:p>
          <a:p>
            <a:pPr eaLnBrk="1" hangingPunct="1">
              <a:spcBef>
                <a:spcPct val="0"/>
              </a:spcBef>
              <a:buFontTx/>
              <a:buNone/>
            </a:pPr>
            <a:r>
              <a:rPr lang="en-GB" altLang="en-US" sz="1600"/>
              <a:t>EGI</a:t>
            </a:r>
          </a:p>
          <a:p>
            <a:pPr eaLnBrk="1" hangingPunct="1">
              <a:spcBef>
                <a:spcPct val="0"/>
              </a:spcBef>
              <a:buFontTx/>
              <a:buNone/>
            </a:pPr>
            <a:r>
              <a:rPr lang="en-GB" altLang="en-US" sz="1600"/>
              <a:t>ANT</a:t>
            </a:r>
          </a:p>
          <a:p>
            <a:pPr eaLnBrk="1" hangingPunct="1">
              <a:spcBef>
                <a:spcPct val="0"/>
              </a:spcBef>
              <a:buFontTx/>
              <a:buNone/>
            </a:pPr>
            <a:r>
              <a:rPr lang="en-GB" altLang="en-US" sz="1600"/>
              <a:t>SPM5</a:t>
            </a:r>
            <a:endParaRPr lang="en-GB" altLang="en-US" sz="1600">
              <a:solidFill>
                <a:srgbClr val="66FFFF"/>
              </a:solidFill>
            </a:endParaRPr>
          </a:p>
          <a:p>
            <a:pPr eaLnBrk="1" hangingPunct="1">
              <a:spcBef>
                <a:spcPct val="0"/>
              </a:spcBef>
              <a:buFontTx/>
              <a:buNone/>
            </a:pPr>
            <a:r>
              <a:rPr lang="en-GB" altLang="en-US" sz="1600"/>
              <a:t>…</a:t>
            </a:r>
          </a:p>
          <a:p>
            <a:pPr eaLnBrk="1" hangingPunct="1">
              <a:spcBef>
                <a:spcPct val="0"/>
              </a:spcBef>
              <a:buFontTx/>
              <a:buNone/>
            </a:pPr>
            <a:r>
              <a:rPr lang="en-GB" altLang="en-US" sz="1600"/>
              <a:t>Biosig</a:t>
            </a:r>
          </a:p>
        </p:txBody>
      </p:sp>
      <p:sp>
        <p:nvSpPr>
          <p:cNvPr id="12293" name="Text Box 7"/>
          <p:cNvSpPr txBox="1">
            <a:spLocks noChangeArrowheads="1"/>
          </p:cNvSpPr>
          <p:nvPr/>
        </p:nvSpPr>
        <p:spPr bwMode="auto">
          <a:xfrm>
            <a:off x="34925" y="-28575"/>
            <a:ext cx="1860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Conversion</a:t>
            </a:r>
            <a:endParaRPr lang="en-US" altLang="en-US" sz="2400" b="1">
              <a:solidFill>
                <a:schemeClr val="bg1"/>
              </a:solidFill>
            </a:endParaRPr>
          </a:p>
        </p:txBody>
      </p:sp>
      <p:sp>
        <p:nvSpPr>
          <p:cNvPr id="12294" name="Text Box 8"/>
          <p:cNvSpPr txBox="1">
            <a:spLocks noChangeArrowheads="1"/>
          </p:cNvSpPr>
          <p:nvPr/>
        </p:nvSpPr>
        <p:spPr bwMode="auto">
          <a:xfrm>
            <a:off x="7345363" y="954088"/>
            <a:ext cx="1022350" cy="146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0000FF"/>
                </a:solidFill>
              </a:rPr>
              <a:t>Fieldtrip</a:t>
            </a:r>
          </a:p>
          <a:p>
            <a:pPr eaLnBrk="1" hangingPunct="1">
              <a:spcBef>
                <a:spcPct val="0"/>
              </a:spcBef>
              <a:buFontTx/>
              <a:buNone/>
            </a:pPr>
            <a:endParaRPr lang="en-GB" altLang="en-US" sz="1800">
              <a:solidFill>
                <a:srgbClr val="0000FF"/>
              </a:solidFill>
            </a:endParaRPr>
          </a:p>
          <a:p>
            <a:pPr eaLnBrk="1" hangingPunct="1">
              <a:spcBef>
                <a:spcPct val="0"/>
              </a:spcBef>
              <a:buFontTx/>
              <a:buNone/>
            </a:pPr>
            <a:r>
              <a:rPr lang="en-GB" altLang="en-US" sz="1800"/>
              <a:t>raw</a:t>
            </a:r>
          </a:p>
          <a:p>
            <a:pPr eaLnBrk="1" hangingPunct="1">
              <a:spcBef>
                <a:spcPct val="0"/>
              </a:spcBef>
              <a:buFontTx/>
              <a:buNone/>
            </a:pPr>
            <a:r>
              <a:rPr lang="en-GB" altLang="en-US" sz="1800"/>
              <a:t>timelock</a:t>
            </a:r>
          </a:p>
          <a:p>
            <a:pPr eaLnBrk="1" hangingPunct="1">
              <a:spcBef>
                <a:spcPct val="0"/>
              </a:spcBef>
              <a:buFontTx/>
              <a:buNone/>
            </a:pPr>
            <a:r>
              <a:rPr lang="en-GB" altLang="en-US" sz="1800"/>
              <a:t>freq</a:t>
            </a:r>
            <a:endParaRPr lang="en-US" altLang="en-US" sz="1800"/>
          </a:p>
        </p:txBody>
      </p:sp>
      <p:sp>
        <p:nvSpPr>
          <p:cNvPr id="12295" name="Text Box 10"/>
          <p:cNvSpPr txBox="1">
            <a:spLocks noChangeArrowheads="1"/>
          </p:cNvSpPr>
          <p:nvPr/>
        </p:nvSpPr>
        <p:spPr bwMode="auto">
          <a:xfrm>
            <a:off x="395288" y="4508500"/>
            <a:ext cx="2019300" cy="935038"/>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Convert button</a:t>
            </a:r>
          </a:p>
          <a:p>
            <a:pPr algn="ctr" eaLnBrk="1" hangingPunct="1">
              <a:spcBef>
                <a:spcPct val="0"/>
              </a:spcBef>
              <a:buFontTx/>
              <a:buNone/>
            </a:pPr>
            <a:r>
              <a:rPr lang="en-GB" altLang="en-US" sz="1800"/>
              <a:t>(fileio)</a:t>
            </a:r>
          </a:p>
          <a:p>
            <a:pPr algn="ctr" eaLnBrk="1" hangingPunct="1">
              <a:spcBef>
                <a:spcPct val="0"/>
              </a:spcBef>
              <a:buFontTx/>
              <a:buNone/>
            </a:pPr>
            <a:r>
              <a:rPr lang="en-GB" altLang="en-US" sz="1800"/>
              <a:t>spm_eeg_convert</a:t>
            </a:r>
            <a:endParaRPr lang="en-US" altLang="en-US" sz="1800"/>
          </a:p>
        </p:txBody>
      </p:sp>
      <p:sp>
        <p:nvSpPr>
          <p:cNvPr id="12296" name="Text Box 11"/>
          <p:cNvSpPr txBox="1">
            <a:spLocks noChangeArrowheads="1"/>
          </p:cNvSpPr>
          <p:nvPr/>
        </p:nvSpPr>
        <p:spPr bwMode="auto">
          <a:xfrm>
            <a:off x="6445250" y="4508500"/>
            <a:ext cx="2590800" cy="935038"/>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       </a:t>
            </a:r>
          </a:p>
          <a:p>
            <a:pPr algn="ctr" eaLnBrk="1" hangingPunct="1">
              <a:spcBef>
                <a:spcPct val="0"/>
              </a:spcBef>
              <a:buFontTx/>
              <a:buNone/>
            </a:pPr>
            <a:r>
              <a:rPr lang="en-GB" altLang="en-US" sz="1800"/>
              <a:t>     spm_eeg_ft2spm     </a:t>
            </a:r>
          </a:p>
          <a:p>
            <a:pPr algn="ctr" eaLnBrk="1" hangingPunct="1">
              <a:spcBef>
                <a:spcPct val="0"/>
              </a:spcBef>
              <a:buFontTx/>
              <a:buNone/>
            </a:pPr>
            <a:endParaRPr lang="en-US" altLang="en-US" sz="1800"/>
          </a:p>
        </p:txBody>
      </p:sp>
      <p:sp>
        <p:nvSpPr>
          <p:cNvPr id="12297" name="AutoShape 12"/>
          <p:cNvSpPr>
            <a:spLocks noChangeArrowheads="1"/>
          </p:cNvSpPr>
          <p:nvPr/>
        </p:nvSpPr>
        <p:spPr bwMode="auto">
          <a:xfrm>
            <a:off x="504825" y="393382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12298" name="Line 15"/>
          <p:cNvSpPr>
            <a:spLocks noChangeShapeType="1"/>
          </p:cNvSpPr>
          <p:nvPr/>
        </p:nvSpPr>
        <p:spPr bwMode="auto">
          <a:xfrm flipH="1">
            <a:off x="3276600" y="1628775"/>
            <a:ext cx="1295400" cy="0"/>
          </a:xfrm>
          <a:prstGeom prst="line">
            <a:avLst/>
          </a:prstGeom>
          <a:noFill/>
          <a:ln w="38100">
            <a:solidFill>
              <a:srgbClr val="00FFFF"/>
            </a:solidFill>
            <a:round/>
            <a:headEnd/>
            <a:tailEnd type="triangle" w="lg" len="lg"/>
          </a:ln>
          <a:extLst>
            <a:ext uri="{909E8E84-426E-40DD-AFC4-6F175D3DCCD1}">
              <a14:hiddenFill xmlns:a14="http://schemas.microsoft.com/office/drawing/2010/main" xmlns="">
                <a:noFill/>
              </a14:hiddenFill>
            </a:ext>
          </a:extLst>
        </p:spPr>
        <p:txBody>
          <a:bodyPr/>
          <a:lstStyle/>
          <a:p>
            <a:endParaRPr lang="en-GB"/>
          </a:p>
        </p:txBody>
      </p:sp>
      <p:sp>
        <p:nvSpPr>
          <p:cNvPr id="12299" name="Line 17"/>
          <p:cNvSpPr>
            <a:spLocks noChangeShapeType="1"/>
          </p:cNvSpPr>
          <p:nvPr/>
        </p:nvSpPr>
        <p:spPr bwMode="auto">
          <a:xfrm>
            <a:off x="5364163" y="1628775"/>
            <a:ext cx="1655762" cy="0"/>
          </a:xfrm>
          <a:prstGeom prst="line">
            <a:avLst/>
          </a:prstGeom>
          <a:noFill/>
          <a:ln w="38100">
            <a:solidFill>
              <a:srgbClr val="00FFFF"/>
            </a:solidFill>
            <a:round/>
            <a:headEnd/>
            <a:tailEnd type="triangle" w="lg" len="lg"/>
          </a:ln>
          <a:extLst>
            <a:ext uri="{909E8E84-426E-40DD-AFC4-6F175D3DCCD1}">
              <a14:hiddenFill xmlns:a14="http://schemas.microsoft.com/office/drawing/2010/main" xmlns="">
                <a:noFill/>
              </a14:hiddenFill>
            </a:ext>
          </a:extLst>
        </p:spPr>
        <p:txBody>
          <a:bodyPr/>
          <a:lstStyle/>
          <a:p>
            <a:endParaRPr lang="en-GB"/>
          </a:p>
        </p:txBody>
      </p:sp>
      <p:sp>
        <p:nvSpPr>
          <p:cNvPr id="12300" name="AutoShape 19"/>
          <p:cNvSpPr>
            <a:spLocks noChangeArrowheads="1"/>
          </p:cNvSpPr>
          <p:nvPr/>
        </p:nvSpPr>
        <p:spPr bwMode="auto">
          <a:xfrm>
            <a:off x="6840538" y="393382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12301" name="Text Box 20"/>
          <p:cNvSpPr txBox="1">
            <a:spLocks noChangeArrowheads="1"/>
          </p:cNvSpPr>
          <p:nvPr/>
        </p:nvSpPr>
        <p:spPr bwMode="auto">
          <a:xfrm>
            <a:off x="3711575" y="1341438"/>
            <a:ext cx="5000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solidFill>
                  <a:srgbClr val="66FFFF"/>
                </a:solidFill>
              </a:rPr>
              <a:t>GUI</a:t>
            </a:r>
            <a:endParaRPr lang="en-US" altLang="en-US" sz="1400">
              <a:solidFill>
                <a:srgbClr val="66FFFF"/>
              </a:solidFill>
            </a:endParaRPr>
          </a:p>
        </p:txBody>
      </p:sp>
      <p:sp>
        <p:nvSpPr>
          <p:cNvPr id="12302" name="Text Box 21"/>
          <p:cNvSpPr txBox="1">
            <a:spLocks noChangeArrowheads="1"/>
          </p:cNvSpPr>
          <p:nvPr/>
        </p:nvSpPr>
        <p:spPr bwMode="auto">
          <a:xfrm>
            <a:off x="5795963" y="1341438"/>
            <a:ext cx="6080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solidFill>
                  <a:srgbClr val="66FFFF"/>
                </a:solidFill>
              </a:rPr>
              <a:t>script</a:t>
            </a:r>
            <a:endParaRPr lang="en-US" altLang="en-US" sz="1400">
              <a:solidFill>
                <a:srgbClr val="66FFFF"/>
              </a:solidFill>
            </a:endParaRPr>
          </a:p>
        </p:txBody>
      </p:sp>
      <p:sp>
        <p:nvSpPr>
          <p:cNvPr id="12303" name="Text Box 22"/>
          <p:cNvSpPr txBox="1">
            <a:spLocks noChangeArrowheads="1"/>
          </p:cNvSpPr>
          <p:nvPr/>
        </p:nvSpPr>
        <p:spPr bwMode="auto">
          <a:xfrm>
            <a:off x="3635375" y="5661025"/>
            <a:ext cx="2413000" cy="935038"/>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SPM dataset </a:t>
            </a:r>
          </a:p>
          <a:p>
            <a:pPr algn="ctr" eaLnBrk="1" hangingPunct="1">
              <a:spcBef>
                <a:spcPct val="0"/>
              </a:spcBef>
              <a:buFontTx/>
              <a:buNone/>
            </a:pPr>
            <a:r>
              <a:rPr lang="en-GB" altLang="en-US" sz="1800"/>
              <a:t>*.dat – binary data file</a:t>
            </a:r>
          </a:p>
          <a:p>
            <a:pPr algn="ctr" eaLnBrk="1" hangingPunct="1">
              <a:spcBef>
                <a:spcPct val="0"/>
              </a:spcBef>
              <a:buFontTx/>
              <a:buNone/>
            </a:pPr>
            <a:r>
              <a:rPr lang="en-GB" altLang="en-US" sz="1800"/>
              <a:t>*.mat – header file</a:t>
            </a:r>
            <a:endParaRPr lang="en-US" altLang="en-US" sz="1800"/>
          </a:p>
        </p:txBody>
      </p:sp>
      <p:sp>
        <p:nvSpPr>
          <p:cNvPr id="12304" name="Text Box 11"/>
          <p:cNvSpPr txBox="1">
            <a:spLocks noChangeArrowheads="1"/>
          </p:cNvSpPr>
          <p:nvPr/>
        </p:nvSpPr>
        <p:spPr bwMode="auto">
          <a:xfrm>
            <a:off x="3636963" y="2851150"/>
            <a:ext cx="2806700" cy="1209675"/>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Prepare</a:t>
            </a:r>
          </a:p>
          <a:p>
            <a:pPr algn="ctr" eaLnBrk="1" hangingPunct="1">
              <a:spcBef>
                <a:spcPct val="0"/>
              </a:spcBef>
              <a:buFontTx/>
              <a:buNone/>
            </a:pPr>
            <a:r>
              <a:rPr lang="en-GB" altLang="en-US" sz="1800"/>
              <a:t>(Import from workspace)  </a:t>
            </a:r>
          </a:p>
          <a:p>
            <a:pPr algn="ctr" eaLnBrk="1" hangingPunct="1">
              <a:spcBef>
                <a:spcPct val="0"/>
              </a:spcBef>
              <a:buFontTx/>
              <a:buNone/>
            </a:pPr>
            <a:r>
              <a:rPr lang="en-US" altLang="en-US" sz="1800"/>
              <a:t>+</a:t>
            </a:r>
          </a:p>
          <a:p>
            <a:pPr algn="ctr" eaLnBrk="1" hangingPunct="1">
              <a:spcBef>
                <a:spcPct val="0"/>
              </a:spcBef>
              <a:buFontTx/>
              <a:buNone/>
            </a:pPr>
            <a:r>
              <a:rPr lang="en-US" altLang="en-US" sz="1800"/>
              <a:t>Reviewing tool</a:t>
            </a:r>
          </a:p>
        </p:txBody>
      </p:sp>
      <p:sp>
        <p:nvSpPr>
          <p:cNvPr id="12305" name="AutoShape 19"/>
          <p:cNvSpPr>
            <a:spLocks noChangeArrowheads="1"/>
          </p:cNvSpPr>
          <p:nvPr/>
        </p:nvSpPr>
        <p:spPr bwMode="auto">
          <a:xfrm>
            <a:off x="4103688" y="227647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body" idx="1"/>
          </p:nvPr>
        </p:nvSpPr>
        <p:spPr>
          <a:xfrm>
            <a:off x="330200" y="1988841"/>
            <a:ext cx="8489950" cy="3600400"/>
          </a:xfrm>
        </p:spPr>
        <p:txBody>
          <a:bodyPr/>
          <a:lstStyle/>
          <a:p>
            <a:pPr eaLnBrk="1" hangingPunct="1"/>
            <a:r>
              <a:rPr lang="en-GB" altLang="en-US" dirty="0" smtClean="0"/>
              <a:t>The *.mat file contains a </a:t>
            </a:r>
            <a:r>
              <a:rPr lang="en-GB" altLang="en-US" dirty="0" err="1" smtClean="0"/>
              <a:t>struct</a:t>
            </a:r>
            <a:r>
              <a:rPr lang="en-GB" altLang="en-US" dirty="0" smtClean="0"/>
              <a:t>, named D, which is converted to an </a:t>
            </a:r>
            <a:r>
              <a:rPr lang="en-GB" altLang="en-US" dirty="0" err="1" smtClean="0"/>
              <a:t>meeg</a:t>
            </a:r>
            <a:r>
              <a:rPr lang="en-GB" altLang="en-US" dirty="0" smtClean="0"/>
              <a:t> object by </a:t>
            </a:r>
            <a:r>
              <a:rPr lang="en-GB" altLang="en-US" b="1" dirty="0" err="1" smtClean="0"/>
              <a:t>spm_eeg_load</a:t>
            </a:r>
            <a:r>
              <a:rPr lang="en-GB" altLang="en-US" b="1" dirty="0" smtClean="0"/>
              <a:t>.</a:t>
            </a:r>
          </a:p>
          <a:p>
            <a:pPr eaLnBrk="1" hangingPunct="1"/>
            <a:endParaRPr lang="en-GB" altLang="en-US" dirty="0" smtClean="0"/>
          </a:p>
          <a:p>
            <a:pPr eaLnBrk="1" hangingPunct="1"/>
            <a:r>
              <a:rPr lang="en-GB" altLang="en-US" dirty="0" smtClean="0"/>
              <a:t>The *.dat file contains the data and is memory-mapped and linked to the object in order to save memory.</a:t>
            </a:r>
          </a:p>
        </p:txBody>
      </p:sp>
      <p:sp>
        <p:nvSpPr>
          <p:cNvPr id="13315" name="Text Box 6"/>
          <p:cNvSpPr txBox="1">
            <a:spLocks noChangeArrowheads="1"/>
          </p:cNvSpPr>
          <p:nvPr/>
        </p:nvSpPr>
        <p:spPr bwMode="auto">
          <a:xfrm>
            <a:off x="34925" y="-28575"/>
            <a:ext cx="24209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Expert’s corner</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Conversion</a:t>
            </a:r>
            <a:endParaRPr lang="en-GB" dirty="0"/>
          </a:p>
        </p:txBody>
      </p:sp>
      <p:sp>
        <p:nvSpPr>
          <p:cNvPr id="3" name="Content Placeholder 2"/>
          <p:cNvSpPr>
            <a:spLocks noGrp="1"/>
          </p:cNvSpPr>
          <p:nvPr>
            <p:ph idx="1"/>
          </p:nvPr>
        </p:nvSpPr>
        <p:spPr/>
        <p:txBody>
          <a:bodyPr/>
          <a:lstStyle/>
          <a:p>
            <a:r>
              <a:rPr lang="en-GB" dirty="0" smtClean="0"/>
              <a:t>In GUI you have the option to define settings or ‘just read’</a:t>
            </a:r>
          </a:p>
          <a:p>
            <a:r>
              <a:rPr lang="en-GB" dirty="0" smtClean="0"/>
              <a:t>Settings to define… </a:t>
            </a:r>
          </a:p>
          <a:p>
            <a:pPr lvl="1"/>
            <a:r>
              <a:rPr lang="en-GB" dirty="0" smtClean="0"/>
              <a:t>Continuous or </a:t>
            </a:r>
            <a:r>
              <a:rPr lang="en-GB" dirty="0" err="1" smtClean="0"/>
              <a:t>epoched</a:t>
            </a:r>
            <a:endParaRPr lang="en-GB" dirty="0" smtClean="0"/>
          </a:p>
          <a:p>
            <a:pPr lvl="1"/>
            <a:r>
              <a:rPr lang="en-GB" dirty="0" smtClean="0"/>
              <a:t>Which channels to include</a:t>
            </a:r>
          </a:p>
          <a:p>
            <a:pPr lvl="1"/>
            <a:r>
              <a:rPr lang="en-GB" dirty="0" err="1" smtClean="0"/>
              <a:t>etc</a:t>
            </a:r>
            <a:endParaRPr lang="en-GB" dirty="0"/>
          </a:p>
        </p:txBody>
      </p:sp>
    </p:spTree>
    <p:extLst>
      <p:ext uri="{BB962C8B-B14F-4D97-AF65-F5344CB8AC3E}">
        <p14:creationId xmlns:p14="http://schemas.microsoft.com/office/powerpoint/2010/main" xmlns="" val="1734908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491880" y="2348880"/>
            <a:ext cx="1813317" cy="369332"/>
          </a:xfrm>
          <a:prstGeom prst="rect">
            <a:avLst/>
          </a:prstGeom>
          <a:noFill/>
        </p:spPr>
        <p:txBody>
          <a:bodyPr wrap="none" rtlCol="0">
            <a:spAutoFit/>
          </a:bodyPr>
          <a:lstStyle/>
          <a:p>
            <a:r>
              <a:rPr lang="en-GB" b="1" dirty="0" err="1" smtClean="0"/>
              <a:t>spm_eeg_filter</a:t>
            </a:r>
            <a:endParaRPr lang="en-GB" b="1" dirty="0"/>
          </a:p>
        </p:txBody>
      </p:sp>
    </p:spTree>
    <p:extLst>
      <p:ext uri="{BB962C8B-B14F-4D97-AF65-F5344CB8AC3E}">
        <p14:creationId xmlns:p14="http://schemas.microsoft.com/office/powerpoint/2010/main" xmlns="" val="2591362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4925" y="-28575"/>
            <a:ext cx="13843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Filtering</a:t>
            </a:r>
            <a:endParaRPr lang="en-US" altLang="en-US" sz="2400" b="1">
              <a:solidFill>
                <a:schemeClr val="bg1"/>
              </a:solidFill>
            </a:endParaRPr>
          </a:p>
        </p:txBody>
      </p:sp>
      <p:sp>
        <p:nvSpPr>
          <p:cNvPr id="19459" name="Rectangle 3"/>
          <p:cNvSpPr>
            <a:spLocks noGrp="1" noChangeArrowheads="1"/>
          </p:cNvSpPr>
          <p:nvPr>
            <p:ph type="body" idx="1"/>
          </p:nvPr>
        </p:nvSpPr>
        <p:spPr>
          <a:xfrm>
            <a:off x="330200" y="981075"/>
            <a:ext cx="8489950" cy="5184775"/>
          </a:xfrm>
        </p:spPr>
        <p:txBody>
          <a:bodyPr/>
          <a:lstStyle/>
          <a:p>
            <a:pPr eaLnBrk="1" hangingPunct="1"/>
            <a:r>
              <a:rPr lang="en-GB" altLang="en-US" sz="2400" smtClean="0"/>
              <a:t>High-pass – remove the DC offset and slow trends in the data.</a:t>
            </a:r>
          </a:p>
          <a:p>
            <a:pPr eaLnBrk="1" hangingPunct="1"/>
            <a:endParaRPr lang="en-GB" altLang="en-US" sz="2400" smtClean="0"/>
          </a:p>
          <a:p>
            <a:pPr eaLnBrk="1" hangingPunct="1"/>
            <a:r>
              <a:rPr lang="en-GB" altLang="en-US" sz="2400" smtClean="0"/>
              <a:t>Low-pass – remove high-frequency noise. Similar to smoothing.</a:t>
            </a:r>
          </a:p>
          <a:p>
            <a:pPr eaLnBrk="1" hangingPunct="1"/>
            <a:endParaRPr lang="en-GB" altLang="en-US" sz="2400" smtClean="0"/>
          </a:p>
          <a:p>
            <a:pPr eaLnBrk="1" hangingPunct="1"/>
            <a:r>
              <a:rPr lang="en-GB" altLang="en-US" sz="2400" smtClean="0"/>
              <a:t>Notch (band-stop) – remove artefacts limited in frequency, most commonly line noise and its harmonics.</a:t>
            </a:r>
          </a:p>
          <a:p>
            <a:pPr eaLnBrk="1" hangingPunct="1"/>
            <a:endParaRPr lang="en-GB" altLang="en-US" sz="2400" smtClean="0"/>
          </a:p>
          <a:p>
            <a:pPr eaLnBrk="1" hangingPunct="1"/>
            <a:r>
              <a:rPr lang="en-GB" altLang="en-US" sz="2400" smtClean="0"/>
              <a:t>Band-pass – focus on the frequency of interest and remove the rest. More suitable for relatively narrow frequency ranges.</a:t>
            </a:r>
          </a:p>
          <a:p>
            <a:pPr eaLnBrk="1" hangingPunct="1"/>
            <a:endParaRPr lang="en-GB" altLang="en-US" sz="1400" smtClean="0"/>
          </a:p>
          <a:p>
            <a:pPr eaLnBrk="1" hangingPunct="1">
              <a:buFontTx/>
              <a:buNone/>
            </a:pPr>
            <a:endParaRPr lang="en-GB" altLang="en-US" sz="2400" smtClean="0"/>
          </a:p>
          <a:p>
            <a:pPr eaLnBrk="1" hangingPunct="1"/>
            <a:endParaRPr lang="en-GB" altLang="en-US"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95663" y="741363"/>
            <a:ext cx="24003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3"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6913" y="681038"/>
            <a:ext cx="24003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56325" y="692150"/>
            <a:ext cx="24003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5" name="Text Box 11"/>
          <p:cNvSpPr txBox="1">
            <a:spLocks noChangeArrowheads="1"/>
          </p:cNvSpPr>
          <p:nvPr/>
        </p:nvSpPr>
        <p:spPr bwMode="auto">
          <a:xfrm>
            <a:off x="1341438" y="2917825"/>
            <a:ext cx="1162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Unfiltered</a:t>
            </a:r>
          </a:p>
        </p:txBody>
      </p:sp>
      <p:sp>
        <p:nvSpPr>
          <p:cNvPr id="20486" name="Text Box 12"/>
          <p:cNvSpPr txBox="1">
            <a:spLocks noChangeArrowheads="1"/>
          </p:cNvSpPr>
          <p:nvPr/>
        </p:nvSpPr>
        <p:spPr bwMode="auto">
          <a:xfrm>
            <a:off x="3810000" y="2917825"/>
            <a:ext cx="1644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5Hz high-pass</a:t>
            </a:r>
          </a:p>
        </p:txBody>
      </p:sp>
      <p:sp>
        <p:nvSpPr>
          <p:cNvPr id="20487" name="Text Box 13"/>
          <p:cNvSpPr txBox="1">
            <a:spLocks noChangeArrowheads="1"/>
          </p:cNvSpPr>
          <p:nvPr/>
        </p:nvSpPr>
        <p:spPr bwMode="auto">
          <a:xfrm>
            <a:off x="6545263" y="2924175"/>
            <a:ext cx="1771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10Hz high-pass</a:t>
            </a:r>
          </a:p>
        </p:txBody>
      </p:sp>
      <p:pic>
        <p:nvPicPr>
          <p:cNvPr id="20488" name="Picture 1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4213" y="3800475"/>
            <a:ext cx="24003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9" name="Text Box 16"/>
          <p:cNvSpPr txBox="1">
            <a:spLocks noChangeArrowheads="1"/>
          </p:cNvSpPr>
          <p:nvPr/>
        </p:nvSpPr>
        <p:spPr bwMode="auto">
          <a:xfrm>
            <a:off x="1042988" y="6086475"/>
            <a:ext cx="1682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45Hz low-pass</a:t>
            </a:r>
          </a:p>
        </p:txBody>
      </p:sp>
      <p:pic>
        <p:nvPicPr>
          <p:cNvPr id="20490" name="Picture 1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48038" y="3860800"/>
            <a:ext cx="24003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1" name="Text Box 18"/>
          <p:cNvSpPr txBox="1">
            <a:spLocks noChangeArrowheads="1"/>
          </p:cNvSpPr>
          <p:nvPr/>
        </p:nvSpPr>
        <p:spPr bwMode="auto">
          <a:xfrm>
            <a:off x="3706813" y="6157913"/>
            <a:ext cx="168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20Hz low-pass</a:t>
            </a:r>
          </a:p>
        </p:txBody>
      </p:sp>
      <p:sp>
        <p:nvSpPr>
          <p:cNvPr id="20492" name="Text Box 19"/>
          <p:cNvSpPr txBox="1">
            <a:spLocks noChangeArrowheads="1"/>
          </p:cNvSpPr>
          <p:nvPr/>
        </p:nvSpPr>
        <p:spPr bwMode="auto">
          <a:xfrm>
            <a:off x="34925" y="-28575"/>
            <a:ext cx="30448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Filtering - examples</a:t>
            </a:r>
            <a:endParaRPr lang="en-US" altLang="en-US" sz="2400" b="1">
              <a:solidFill>
                <a:schemeClr val="bg1"/>
              </a:solidFill>
            </a:endParaRPr>
          </a:p>
        </p:txBody>
      </p:sp>
      <p:pic>
        <p:nvPicPr>
          <p:cNvPr id="20493" name="Picture 2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156325" y="3849688"/>
            <a:ext cx="24003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4" name="Text Box 21"/>
          <p:cNvSpPr txBox="1">
            <a:spLocks noChangeArrowheads="1"/>
          </p:cNvSpPr>
          <p:nvPr/>
        </p:nvSpPr>
        <p:spPr bwMode="auto">
          <a:xfrm>
            <a:off x="6610350" y="6092825"/>
            <a:ext cx="1682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10Hz low-pass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latin typeface="Calibri" panose="020F0502020204030204" pitchFamily="34" charset="0"/>
              </a:rPr>
              <a:t>Downsampling</a:t>
            </a:r>
            <a:endParaRPr lang="en-GB" sz="2000" dirty="0" smtClean="0">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851920" y="2780928"/>
            <a:ext cx="2710999" cy="369332"/>
          </a:xfrm>
          <a:prstGeom prst="rect">
            <a:avLst/>
          </a:prstGeom>
          <a:noFill/>
        </p:spPr>
        <p:txBody>
          <a:bodyPr wrap="none" rtlCol="0">
            <a:spAutoFit/>
          </a:bodyPr>
          <a:lstStyle/>
          <a:p>
            <a:r>
              <a:rPr lang="en-GB" b="1" dirty="0" err="1" smtClean="0"/>
              <a:t>spm_eeg_downsample</a:t>
            </a:r>
            <a:endParaRPr lang="en-GB" b="1" dirty="0"/>
          </a:p>
        </p:txBody>
      </p:sp>
    </p:spTree>
    <p:extLst>
      <p:ext uri="{BB962C8B-B14F-4D97-AF65-F5344CB8AC3E}">
        <p14:creationId xmlns:p14="http://schemas.microsoft.com/office/powerpoint/2010/main" xmlns="" val="1838214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latin typeface="Calibri" panose="020F0502020204030204" pitchFamily="34" charset="0"/>
              </a:rPr>
              <a:t>Epoching</a:t>
            </a:r>
            <a:endParaRPr lang="en-GB" sz="2000" dirty="0" smtClean="0">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923928" y="3101162"/>
            <a:ext cx="2121093" cy="369332"/>
          </a:xfrm>
          <a:prstGeom prst="rect">
            <a:avLst/>
          </a:prstGeom>
          <a:noFill/>
        </p:spPr>
        <p:txBody>
          <a:bodyPr wrap="none" rtlCol="0">
            <a:spAutoFit/>
          </a:bodyPr>
          <a:lstStyle/>
          <a:p>
            <a:r>
              <a:rPr lang="en-GB" b="1" dirty="0" err="1" smtClean="0"/>
              <a:t>spm_eeg_epochs</a:t>
            </a:r>
            <a:endParaRPr lang="en-GB" b="1" dirty="0"/>
          </a:p>
        </p:txBody>
      </p:sp>
    </p:spTree>
    <p:extLst>
      <p:ext uri="{BB962C8B-B14F-4D97-AF65-F5344CB8AC3E}">
        <p14:creationId xmlns:p14="http://schemas.microsoft.com/office/powerpoint/2010/main" xmlns="" val="2138718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Steps to cover</a:t>
            </a:r>
            <a:endParaRPr lang="en-GB" dirty="0">
              <a:latin typeface="Calibri" panose="020F0502020204030204" pitchFamily="34" charset="0"/>
            </a:endParaRPr>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latin typeface="Calibri" panose="020F0502020204030204" pitchFamily="34" charset="0"/>
              </a:rPr>
              <a:t>Conversion</a:t>
            </a:r>
          </a:p>
          <a:p>
            <a:pPr marL="457200" indent="-457200">
              <a:buFont typeface="+mj-lt"/>
              <a:buAutoNum type="arabicPeriod"/>
            </a:pPr>
            <a:r>
              <a:rPr lang="en-GB" sz="2000" dirty="0" smtClean="0">
                <a:latin typeface="Calibri" panose="020F0502020204030204" pitchFamily="34" charset="0"/>
              </a:rPr>
              <a:t>Filtering</a:t>
            </a:r>
          </a:p>
          <a:p>
            <a:pPr marL="457200" indent="-457200">
              <a:buFont typeface="+mj-lt"/>
              <a:buAutoNum type="arabicPeriod"/>
            </a:pPr>
            <a:r>
              <a:rPr lang="en-GB" sz="2000" dirty="0" err="1" smtClean="0">
                <a:latin typeface="Calibri" panose="020F0502020204030204" pitchFamily="34" charset="0"/>
              </a:rPr>
              <a:t>Downsampling</a:t>
            </a:r>
            <a:endParaRPr lang="en-GB" sz="2000" dirty="0" smtClean="0">
              <a:latin typeface="Calibri" panose="020F0502020204030204" pitchFamily="34" charset="0"/>
            </a:endParaRPr>
          </a:p>
          <a:p>
            <a:pPr marL="457200" indent="-457200">
              <a:buFont typeface="+mj-lt"/>
              <a:buAutoNum type="arabicPeriod"/>
            </a:pPr>
            <a:r>
              <a:rPr lang="en-GB" sz="2000" dirty="0" err="1" smtClean="0">
                <a:latin typeface="Calibri" panose="020F0502020204030204" pitchFamily="34" charset="0"/>
              </a:rPr>
              <a:t>Epoching</a:t>
            </a:r>
            <a:endParaRPr lang="en-GB" sz="2000" dirty="0" smtClean="0">
              <a:latin typeface="Calibri" panose="020F0502020204030204" pitchFamily="34" charset="0"/>
            </a:endParaRPr>
          </a:p>
          <a:p>
            <a:pPr marL="457200" indent="-457200">
              <a:buFont typeface="+mj-lt"/>
              <a:buAutoNum type="arabicPeriod"/>
            </a:pPr>
            <a:r>
              <a:rPr lang="en-GB" sz="2000" dirty="0" smtClean="0">
                <a:latin typeface="Calibri" panose="020F0502020204030204" pitchFamily="34" charset="0"/>
              </a:rPr>
              <a:t>Re-referencing for EEG</a:t>
            </a:r>
          </a:p>
          <a:p>
            <a:pPr marL="457200" indent="-457200">
              <a:buFont typeface="+mj-lt"/>
              <a:buAutoNum type="arabicPeriod"/>
            </a:pPr>
            <a:r>
              <a:rPr lang="en-GB" sz="2000" dirty="0" smtClean="0">
                <a:latin typeface="Calibri" panose="020F0502020204030204" pitchFamily="34" charset="0"/>
              </a:rPr>
              <a:t>Artefacts</a:t>
            </a:r>
          </a:p>
          <a:p>
            <a:pPr marL="457200" indent="-457200">
              <a:buFont typeface="+mj-lt"/>
              <a:buAutoNum type="arabicPeriod"/>
            </a:pPr>
            <a:r>
              <a:rPr lang="en-GB" sz="2000" dirty="0" smtClean="0">
                <a:latin typeface="Calibri" panose="020F0502020204030204" pitchFamily="34" charset="0"/>
              </a:rPr>
              <a:t>Averaging</a:t>
            </a:r>
          </a:p>
          <a:p>
            <a:pPr marL="457200" indent="-457200">
              <a:buFont typeface="+mj-lt"/>
              <a:buAutoNum type="arabicPeriod"/>
            </a:pPr>
            <a:r>
              <a:rPr lang="en-GB" sz="2000" dirty="0" err="1">
                <a:latin typeface="Calibri" panose="020F0502020204030204" pitchFamily="34" charset="0"/>
              </a:rPr>
              <a:t>Coregistration</a:t>
            </a:r>
            <a:endParaRPr lang="en-GB" sz="2000" dirty="0">
              <a:latin typeface="Calibri" panose="020F0502020204030204" pitchFamily="34" charset="0"/>
            </a:endParaRPr>
          </a:p>
          <a:p>
            <a:pPr marL="457200" indent="-457200">
              <a:buFont typeface="+mj-lt"/>
              <a:buAutoNum type="arabicPeriod"/>
            </a:pPr>
            <a:r>
              <a:rPr lang="en-GB" sz="2000" dirty="0" smtClean="0">
                <a:latin typeface="Calibri" panose="020F0502020204030204" pitchFamily="34" charset="0"/>
              </a:rPr>
              <a:t>Generating scalp x time images</a:t>
            </a:r>
          </a:p>
          <a:p>
            <a:pPr marL="457200" indent="-457200">
              <a:buFont typeface="+mj-lt"/>
              <a:buAutoNum type="arabicPeriod"/>
            </a:pPr>
            <a:r>
              <a:rPr lang="en-GB" sz="2000" dirty="0" smtClean="0">
                <a:latin typeface="Calibri" panose="020F0502020204030204" pitchFamily="34" charset="0"/>
              </a:rPr>
              <a:t>Time-frequency analysis</a:t>
            </a:r>
          </a:p>
          <a:p>
            <a:pPr marL="457200" indent="-457200">
              <a:buFont typeface="+mj-lt"/>
              <a:buAutoNum type="arabicPeriod"/>
            </a:pPr>
            <a:endParaRPr lang="en-GB" sz="2000" dirty="0"/>
          </a:p>
        </p:txBody>
      </p:sp>
    </p:spTree>
    <p:extLst>
      <p:ext uri="{BB962C8B-B14F-4D97-AF65-F5344CB8AC3E}">
        <p14:creationId xmlns:p14="http://schemas.microsoft.com/office/powerpoint/2010/main" xmlns="" val="7903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4925" y="-28575"/>
            <a:ext cx="15700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Epoching</a:t>
            </a:r>
            <a:endParaRPr lang="en-US" altLang="en-US" sz="2400" b="1">
              <a:solidFill>
                <a:schemeClr val="bg1"/>
              </a:solidFill>
            </a:endParaRPr>
          </a:p>
        </p:txBody>
      </p:sp>
      <p:sp>
        <p:nvSpPr>
          <p:cNvPr id="18435" name="Rectangle 6"/>
          <p:cNvSpPr>
            <a:spLocks noGrp="1" noChangeArrowheads="1"/>
          </p:cNvSpPr>
          <p:nvPr>
            <p:ph type="body" idx="1"/>
          </p:nvPr>
        </p:nvSpPr>
        <p:spPr>
          <a:xfrm>
            <a:off x="330200" y="692697"/>
            <a:ext cx="4097784" cy="2016223"/>
          </a:xfrm>
        </p:spPr>
        <p:txBody>
          <a:bodyPr/>
          <a:lstStyle/>
          <a:p>
            <a:pPr>
              <a:buNone/>
            </a:pPr>
            <a:r>
              <a:rPr lang="en-GB" sz="1800" b="1" dirty="0" smtClean="0">
                <a:latin typeface="Calibri" panose="020F0502020204030204" pitchFamily="34" charset="0"/>
              </a:rPr>
              <a:t>Data visualization:</a:t>
            </a:r>
          </a:p>
          <a:p>
            <a:endParaRPr lang="en-GB" sz="1800" dirty="0" smtClean="0">
              <a:latin typeface="Calibri" panose="020F0502020204030204" pitchFamily="34" charset="0"/>
            </a:endParaRPr>
          </a:p>
          <a:p>
            <a:pPr>
              <a:buFont typeface="Arial" pitchFamily="34" charset="0"/>
              <a:buChar char="•"/>
            </a:pPr>
            <a:r>
              <a:rPr lang="en-GB" sz="1800" dirty="0" smtClean="0">
                <a:latin typeface="Calibri" panose="020F0502020204030204" pitchFamily="34" charset="0"/>
              </a:rPr>
              <a:t>Scroll through trials</a:t>
            </a:r>
          </a:p>
          <a:p>
            <a:pPr>
              <a:buFont typeface="Arial" pitchFamily="34" charset="0"/>
              <a:buChar char="•"/>
            </a:pPr>
            <a:endParaRPr lang="en-GB" sz="1800" dirty="0" smtClean="0">
              <a:latin typeface="Calibri" panose="020F0502020204030204" pitchFamily="34" charset="0"/>
            </a:endParaRPr>
          </a:p>
          <a:p>
            <a:pPr>
              <a:buFont typeface="Arial" pitchFamily="34" charset="0"/>
              <a:buChar char="•"/>
            </a:pPr>
            <a:r>
              <a:rPr lang="en-GB" sz="1800" dirty="0" smtClean="0">
                <a:latin typeface="Calibri" panose="020F0502020204030204" pitchFamily="34" charset="0"/>
              </a:rPr>
              <a:t>Important to understand triggers in data when recording!</a:t>
            </a:r>
            <a:endParaRPr lang="en-GB" altLang="en-US" sz="1800" dirty="0" smtClean="0"/>
          </a:p>
          <a:p>
            <a:pPr eaLnBrk="1" hangingPunct="1">
              <a:lnSpc>
                <a:spcPct val="90000"/>
              </a:lnSpc>
              <a:buFontTx/>
              <a:buNone/>
            </a:pPr>
            <a:endParaRPr lang="en-GB" altLang="en-US" sz="2000" dirty="0" smtClean="0"/>
          </a:p>
          <a:p>
            <a:pPr eaLnBrk="1" hangingPunct="1">
              <a:lnSpc>
                <a:spcPct val="90000"/>
              </a:lnSpc>
            </a:pPr>
            <a:endParaRPr lang="en-GB" altLang="en-US" sz="2000" dirty="0" smtClean="0"/>
          </a:p>
        </p:txBody>
      </p:sp>
      <p:pic>
        <p:nvPicPr>
          <p:cNvPr id="5" name="Picture 4" descr="cont"/>
          <p:cNvPicPr>
            <a:picLocks noChangeAspect="1" noChangeArrowheads="1"/>
          </p:cNvPicPr>
          <p:nvPr/>
        </p:nvPicPr>
        <p:blipFill>
          <a:blip r:embed="rId3" cstate="print">
            <a:clrChange>
              <a:clrFrom>
                <a:srgbClr val="FFFBF0"/>
              </a:clrFrom>
              <a:clrTo>
                <a:srgbClr val="FFFBF0">
                  <a:alpha val="0"/>
                </a:srgbClr>
              </a:clrTo>
            </a:clrChange>
            <a:extLst>
              <a:ext uri="{28A0092B-C50C-407E-A947-70E740481C1C}">
                <a14:useLocalDpi xmlns:a14="http://schemas.microsoft.com/office/drawing/2010/main" xmlns="" val="0"/>
              </a:ext>
            </a:extLst>
          </a:blip>
          <a:srcRect b="1494"/>
          <a:stretch>
            <a:fillRect/>
          </a:stretch>
        </p:blipFill>
        <p:spPr bwMode="auto">
          <a:xfrm>
            <a:off x="4860031" y="764704"/>
            <a:ext cx="4015941" cy="5705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cstate="print"/>
          <a:stretch>
            <a:fillRect/>
          </a:stretch>
        </p:blipFill>
        <p:spPr>
          <a:xfrm>
            <a:off x="330200" y="2788570"/>
            <a:ext cx="4392614" cy="3681214"/>
          </a:xfrm>
          <a:prstGeom prst="rect">
            <a:avLst/>
          </a:prstGeom>
        </p:spPr>
      </p:pic>
    </p:spTree>
    <p:extLst>
      <p:ext uri="{BB962C8B-B14F-4D97-AF65-F5344CB8AC3E}">
        <p14:creationId xmlns:p14="http://schemas.microsoft.com/office/powerpoint/2010/main" xmlns="" val="1952415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4925" y="-28575"/>
            <a:ext cx="15700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Epoching</a:t>
            </a:r>
            <a:endParaRPr lang="en-US" altLang="en-US" sz="2400" b="1">
              <a:solidFill>
                <a:schemeClr val="bg1"/>
              </a:solidFill>
            </a:endParaRPr>
          </a:p>
        </p:txBody>
      </p:sp>
      <p:sp>
        <p:nvSpPr>
          <p:cNvPr id="18435" name="Rectangle 6"/>
          <p:cNvSpPr>
            <a:spLocks noGrp="1" noChangeArrowheads="1"/>
          </p:cNvSpPr>
          <p:nvPr>
            <p:ph type="body" idx="1"/>
          </p:nvPr>
        </p:nvSpPr>
        <p:spPr>
          <a:xfrm>
            <a:off x="330200" y="981075"/>
            <a:ext cx="8489950" cy="5543550"/>
          </a:xfrm>
        </p:spPr>
        <p:txBody>
          <a:bodyPr/>
          <a:lstStyle/>
          <a:p>
            <a:pPr eaLnBrk="1" hangingPunct="1">
              <a:lnSpc>
                <a:spcPct val="90000"/>
              </a:lnSpc>
              <a:buFontTx/>
              <a:buNone/>
            </a:pPr>
            <a:r>
              <a:rPr lang="en-GB" altLang="en-US" sz="2000" u="sng" dirty="0" smtClean="0"/>
              <a:t>Definition:</a:t>
            </a:r>
            <a:r>
              <a:rPr lang="en-GB" altLang="en-US" sz="2000" dirty="0" smtClean="0"/>
              <a:t> Cutting segments around events.</a:t>
            </a:r>
          </a:p>
          <a:p>
            <a:pPr eaLnBrk="1" hangingPunct="1">
              <a:lnSpc>
                <a:spcPct val="90000"/>
              </a:lnSpc>
            </a:pPr>
            <a:endParaRPr lang="en-GB" altLang="en-US" sz="2000" dirty="0" smtClean="0"/>
          </a:p>
          <a:p>
            <a:pPr eaLnBrk="1" hangingPunct="1">
              <a:lnSpc>
                <a:spcPct val="90000"/>
              </a:lnSpc>
              <a:buFontTx/>
              <a:buNone/>
            </a:pPr>
            <a:r>
              <a:rPr lang="en-GB" altLang="en-US" sz="2000" dirty="0" smtClean="0"/>
              <a:t>Need to know:</a:t>
            </a:r>
          </a:p>
          <a:p>
            <a:pPr eaLnBrk="1" hangingPunct="1">
              <a:lnSpc>
                <a:spcPct val="90000"/>
              </a:lnSpc>
            </a:pPr>
            <a:r>
              <a:rPr lang="en-GB" altLang="en-US" sz="2000" dirty="0" smtClean="0"/>
              <a:t>What happens (event type, event value)</a:t>
            </a:r>
          </a:p>
          <a:p>
            <a:pPr eaLnBrk="1" hangingPunct="1">
              <a:lnSpc>
                <a:spcPct val="90000"/>
              </a:lnSpc>
            </a:pPr>
            <a:r>
              <a:rPr lang="en-GB" altLang="en-US" sz="2000" dirty="0" smtClean="0"/>
              <a:t>When it happens (time of the events)</a:t>
            </a:r>
          </a:p>
          <a:p>
            <a:pPr eaLnBrk="1" hangingPunct="1">
              <a:lnSpc>
                <a:spcPct val="90000"/>
              </a:lnSpc>
              <a:buFontTx/>
              <a:buNone/>
            </a:pPr>
            <a:endParaRPr lang="en-GB" altLang="en-US" sz="1200" dirty="0" smtClean="0"/>
          </a:p>
          <a:p>
            <a:pPr eaLnBrk="1" hangingPunct="1">
              <a:lnSpc>
                <a:spcPct val="90000"/>
              </a:lnSpc>
              <a:buFontTx/>
              <a:buNone/>
            </a:pPr>
            <a:r>
              <a:rPr lang="en-GB" altLang="en-US" sz="2000" dirty="0" smtClean="0"/>
              <a:t>Need to define:</a:t>
            </a:r>
          </a:p>
          <a:p>
            <a:pPr eaLnBrk="1" hangingPunct="1">
              <a:lnSpc>
                <a:spcPct val="90000"/>
              </a:lnSpc>
            </a:pPr>
            <a:r>
              <a:rPr lang="en-GB" altLang="en-US" sz="2000" dirty="0" smtClean="0"/>
              <a:t>Segment borders</a:t>
            </a:r>
          </a:p>
          <a:p>
            <a:pPr eaLnBrk="1" hangingPunct="1">
              <a:lnSpc>
                <a:spcPct val="90000"/>
              </a:lnSpc>
            </a:pPr>
            <a:r>
              <a:rPr lang="en-GB" altLang="en-US" sz="2000" dirty="0" smtClean="0"/>
              <a:t>Trial type (can be different triggers =&gt; single trial type)</a:t>
            </a:r>
          </a:p>
          <a:p>
            <a:pPr eaLnBrk="1" hangingPunct="1">
              <a:lnSpc>
                <a:spcPct val="90000"/>
              </a:lnSpc>
            </a:pPr>
            <a:r>
              <a:rPr lang="en-GB" altLang="en-US" sz="2000" dirty="0" smtClean="0"/>
              <a:t>Shift of time zero of the trial with respect to the trigger (no shift by default).</a:t>
            </a:r>
          </a:p>
          <a:p>
            <a:pPr eaLnBrk="1" hangingPunct="1">
              <a:lnSpc>
                <a:spcPct val="90000"/>
              </a:lnSpc>
            </a:pPr>
            <a:endParaRPr lang="en-GB" altLang="en-US" sz="2000" dirty="0" smtClean="0"/>
          </a:p>
          <a:p>
            <a:pPr eaLnBrk="1" hangingPunct="1">
              <a:lnSpc>
                <a:spcPct val="90000"/>
              </a:lnSpc>
              <a:buFontTx/>
              <a:buNone/>
            </a:pPr>
            <a:r>
              <a:rPr lang="en-GB" altLang="en-US" sz="2000" dirty="0" smtClean="0"/>
              <a:t>Note:</a:t>
            </a:r>
          </a:p>
          <a:p>
            <a:pPr eaLnBrk="1" hangingPunct="1">
              <a:lnSpc>
                <a:spcPct val="90000"/>
              </a:lnSpc>
            </a:pPr>
            <a:r>
              <a:rPr lang="en-GB" altLang="en-US" sz="2000" dirty="0" smtClean="0"/>
              <a:t>SPM only supports fixed length trials</a:t>
            </a:r>
          </a:p>
          <a:p>
            <a:pPr eaLnBrk="1" hangingPunct="1">
              <a:lnSpc>
                <a:spcPct val="90000"/>
              </a:lnSpc>
            </a:pPr>
            <a:r>
              <a:rPr lang="en-GB" altLang="en-US" sz="2000" dirty="0" smtClean="0"/>
              <a:t>The </a:t>
            </a:r>
            <a:r>
              <a:rPr lang="en-GB" altLang="en-US" sz="2000" dirty="0" err="1" smtClean="0"/>
              <a:t>epoching</a:t>
            </a:r>
            <a:r>
              <a:rPr lang="en-GB" altLang="en-US" sz="2000" dirty="0" smtClean="0"/>
              <a:t> function also performs baseline correction (using negative times as the baseline). You can also do this separately.</a:t>
            </a:r>
          </a:p>
          <a:p>
            <a:pPr eaLnBrk="1" hangingPunct="1">
              <a:lnSpc>
                <a:spcPct val="90000"/>
              </a:lnSpc>
            </a:pPr>
            <a:endParaRPr lang="en-GB" altLang="en-US" sz="1200" dirty="0" smtClean="0"/>
          </a:p>
          <a:p>
            <a:pPr eaLnBrk="1" hangingPunct="1">
              <a:lnSpc>
                <a:spcPct val="90000"/>
              </a:lnSpc>
              <a:buFontTx/>
              <a:buNone/>
            </a:pPr>
            <a:endParaRPr lang="en-GB" altLang="en-US" sz="2000" dirty="0" smtClean="0"/>
          </a:p>
          <a:p>
            <a:pPr eaLnBrk="1" hangingPunct="1">
              <a:lnSpc>
                <a:spcPct val="90000"/>
              </a:lnSpc>
            </a:pPr>
            <a:endParaRPr lang="en-GB" altLang="en-US"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851920" y="3429000"/>
            <a:ext cx="2274982" cy="369332"/>
          </a:xfrm>
          <a:prstGeom prst="rect">
            <a:avLst/>
          </a:prstGeom>
          <a:noFill/>
        </p:spPr>
        <p:txBody>
          <a:bodyPr wrap="none" rtlCol="0">
            <a:spAutoFit/>
          </a:bodyPr>
          <a:lstStyle/>
          <a:p>
            <a:r>
              <a:rPr lang="en-GB" b="1" dirty="0" err="1" smtClean="0"/>
              <a:t>spm_eeg_montage</a:t>
            </a:r>
            <a:endParaRPr lang="en-GB" b="1" dirty="0"/>
          </a:p>
        </p:txBody>
      </p:sp>
    </p:spTree>
    <p:extLst>
      <p:ext uri="{BB962C8B-B14F-4D97-AF65-F5344CB8AC3E}">
        <p14:creationId xmlns:p14="http://schemas.microsoft.com/office/powerpoint/2010/main" xmlns="" val="4208707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3875" y="885825"/>
            <a:ext cx="3198813" cy="239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 Box 12"/>
          <p:cNvSpPr txBox="1">
            <a:spLocks noChangeArrowheads="1"/>
          </p:cNvSpPr>
          <p:nvPr/>
        </p:nvSpPr>
        <p:spPr bwMode="auto">
          <a:xfrm>
            <a:off x="1090613" y="3357563"/>
            <a:ext cx="2063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Average reference</a:t>
            </a:r>
          </a:p>
        </p:txBody>
      </p:sp>
      <p:grpSp>
        <p:nvGrpSpPr>
          <p:cNvPr id="21508" name="Group 18"/>
          <p:cNvGrpSpPr>
            <a:grpSpLocks/>
          </p:cNvGrpSpPr>
          <p:nvPr/>
        </p:nvGrpSpPr>
        <p:grpSpPr bwMode="auto">
          <a:xfrm>
            <a:off x="525463" y="3860800"/>
            <a:ext cx="3198812" cy="2398713"/>
            <a:chOff x="340" y="2432"/>
            <a:chExt cx="2015" cy="1511"/>
          </a:xfrm>
        </p:grpSpPr>
        <p:pic>
          <p:nvPicPr>
            <p:cNvPr id="21518"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0" y="2432"/>
              <a:ext cx="2015" cy="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9" name="Oval 15"/>
            <p:cNvSpPr>
              <a:spLocks noChangeArrowheads="1"/>
            </p:cNvSpPr>
            <p:nvPr/>
          </p:nvSpPr>
          <p:spPr bwMode="auto">
            <a:xfrm>
              <a:off x="1202" y="3112"/>
              <a:ext cx="91" cy="91"/>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grpSp>
        <p:nvGrpSpPr>
          <p:cNvPr id="21509" name="Group 19"/>
          <p:cNvGrpSpPr>
            <a:grpSpLocks/>
          </p:cNvGrpSpPr>
          <p:nvPr/>
        </p:nvGrpSpPr>
        <p:grpSpPr bwMode="auto">
          <a:xfrm>
            <a:off x="5651500" y="3860800"/>
            <a:ext cx="3198813" cy="2398713"/>
            <a:chOff x="3560" y="2432"/>
            <a:chExt cx="2015" cy="1511"/>
          </a:xfrm>
        </p:grpSpPr>
        <p:pic>
          <p:nvPicPr>
            <p:cNvPr id="21516"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0" y="2432"/>
              <a:ext cx="2015" cy="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7" name="Oval 17"/>
            <p:cNvSpPr>
              <a:spLocks noChangeArrowheads="1"/>
            </p:cNvSpPr>
            <p:nvPr/>
          </p:nvSpPr>
          <p:spPr bwMode="auto">
            <a:xfrm>
              <a:off x="4377" y="3702"/>
              <a:ext cx="91" cy="91"/>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sp>
        <p:nvSpPr>
          <p:cNvPr id="21510" name="Text Box 20"/>
          <p:cNvSpPr txBox="1">
            <a:spLocks noChangeArrowheads="1"/>
          </p:cNvSpPr>
          <p:nvPr/>
        </p:nvSpPr>
        <p:spPr bwMode="auto">
          <a:xfrm>
            <a:off x="4048125" y="857250"/>
            <a:ext cx="44116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nvGrpSpPr>
          <p:cNvPr id="21511" name="Group 22"/>
          <p:cNvGrpSpPr>
            <a:grpSpLocks/>
          </p:cNvGrpSpPr>
          <p:nvPr/>
        </p:nvGrpSpPr>
        <p:grpSpPr bwMode="auto">
          <a:xfrm>
            <a:off x="4500563" y="692150"/>
            <a:ext cx="4248150" cy="2971800"/>
            <a:chOff x="1663" y="768"/>
            <a:chExt cx="2433" cy="1702"/>
          </a:xfrm>
        </p:grpSpPr>
        <p:pic>
          <p:nvPicPr>
            <p:cNvPr id="21513" name="Picture 28" descr="Fig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63" y="768"/>
              <a:ext cx="2433" cy="1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4" name="Rectangle 24"/>
            <p:cNvSpPr>
              <a:spLocks noChangeArrowheads="1"/>
            </p:cNvSpPr>
            <p:nvPr/>
          </p:nvSpPr>
          <p:spPr bwMode="auto">
            <a:xfrm>
              <a:off x="2400" y="2256"/>
              <a:ext cx="480" cy="1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21515" name="Rectangle 25"/>
            <p:cNvSpPr>
              <a:spLocks noChangeArrowheads="1"/>
            </p:cNvSpPr>
            <p:nvPr/>
          </p:nvSpPr>
          <p:spPr bwMode="auto">
            <a:xfrm>
              <a:off x="2640" y="1886"/>
              <a:ext cx="480" cy="1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sp>
        <p:nvSpPr>
          <p:cNvPr id="21512" name="Text Box 26"/>
          <p:cNvSpPr txBox="1">
            <a:spLocks noChangeArrowheads="1"/>
          </p:cNvSpPr>
          <p:nvPr/>
        </p:nvSpPr>
        <p:spPr bwMode="auto">
          <a:xfrm>
            <a:off x="34925" y="-28575"/>
            <a:ext cx="3216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EEG – re-referencing</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330200" y="836613"/>
            <a:ext cx="8489950" cy="5329237"/>
          </a:xfrm>
        </p:spPr>
        <p:txBody>
          <a:bodyPr/>
          <a:lstStyle/>
          <a:p>
            <a:pPr eaLnBrk="1" hangingPunct="1"/>
            <a:r>
              <a:rPr lang="en-GB" altLang="en-US" smtClean="0"/>
              <a:t>Re-referencing can be used to sensitize sensor level analysis to particular sources (at the expense of other sources).</a:t>
            </a:r>
          </a:p>
          <a:p>
            <a:pPr eaLnBrk="1" hangingPunct="1"/>
            <a:endParaRPr lang="en-GB" altLang="en-US" smtClean="0"/>
          </a:p>
          <a:p>
            <a:pPr eaLnBrk="1" hangingPunct="1"/>
            <a:r>
              <a:rPr lang="en-GB" altLang="en-US" smtClean="0"/>
              <a:t>For source reconstruction and DCM it is necessary to specify the referencing of the data. This can be done via the ‘Prepare’ tool.</a:t>
            </a:r>
          </a:p>
          <a:p>
            <a:pPr eaLnBrk="1" hangingPunct="1"/>
            <a:endParaRPr lang="en-GB" altLang="en-US" smtClean="0"/>
          </a:p>
          <a:p>
            <a:pPr eaLnBrk="1" hangingPunct="1"/>
            <a:r>
              <a:rPr lang="en-GB" altLang="en-US" smtClean="0"/>
              <a:t>Re-referencing in SPM is done by the Montage function that can apply any linear weighting to the channels and has a wider range of applications.</a:t>
            </a:r>
          </a:p>
        </p:txBody>
      </p:sp>
      <p:sp>
        <p:nvSpPr>
          <p:cNvPr id="22531" name="Text Box 4"/>
          <p:cNvSpPr txBox="1">
            <a:spLocks noChangeArrowheads="1"/>
          </p:cNvSpPr>
          <p:nvPr/>
        </p:nvSpPr>
        <p:spPr bwMode="auto">
          <a:xfrm>
            <a:off x="34925" y="-28575"/>
            <a:ext cx="3216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EEG – re-referencing</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501804" y="3816112"/>
            <a:ext cx="2146742" cy="369332"/>
          </a:xfrm>
          <a:prstGeom prst="rect">
            <a:avLst/>
          </a:prstGeom>
          <a:noFill/>
        </p:spPr>
        <p:txBody>
          <a:bodyPr wrap="none" rtlCol="0">
            <a:spAutoFit/>
          </a:bodyPr>
          <a:lstStyle/>
          <a:p>
            <a:r>
              <a:rPr lang="en-GB" b="1" dirty="0" err="1" smtClean="0"/>
              <a:t>spm_eeg_artefact</a:t>
            </a:r>
            <a:endParaRPr lang="en-GB" b="1" dirty="0"/>
          </a:p>
        </p:txBody>
      </p:sp>
    </p:spTree>
    <p:extLst>
      <p:ext uri="{BB962C8B-B14F-4D97-AF65-F5344CB8AC3E}">
        <p14:creationId xmlns:p14="http://schemas.microsoft.com/office/powerpoint/2010/main" xmlns="" val="452970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artefac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2575" y="838200"/>
            <a:ext cx="5297488" cy="554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3555" name="Group 13"/>
          <p:cNvGrpSpPr>
            <a:grpSpLocks/>
          </p:cNvGrpSpPr>
          <p:nvPr/>
        </p:nvGrpSpPr>
        <p:grpSpPr bwMode="auto">
          <a:xfrm>
            <a:off x="6100763" y="765175"/>
            <a:ext cx="2935287" cy="5684838"/>
            <a:chOff x="3773" y="358"/>
            <a:chExt cx="1849" cy="3581"/>
          </a:xfrm>
        </p:grpSpPr>
        <p:pic>
          <p:nvPicPr>
            <p:cNvPr id="2355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4" y="564"/>
              <a:ext cx="1342" cy="1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8"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3" y="1746"/>
              <a:ext cx="1344" cy="1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9"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73" y="2931"/>
              <a:ext cx="1344" cy="1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0" name="Text Box 9"/>
            <p:cNvSpPr txBox="1">
              <a:spLocks noChangeArrowheads="1"/>
            </p:cNvSpPr>
            <p:nvPr/>
          </p:nvSpPr>
          <p:spPr bwMode="auto">
            <a:xfrm>
              <a:off x="5090" y="902"/>
              <a:ext cx="42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EEG</a:t>
              </a:r>
            </a:p>
          </p:txBody>
        </p:sp>
        <p:sp>
          <p:nvSpPr>
            <p:cNvPr id="23561" name="Text Box 10"/>
            <p:cNvSpPr txBox="1">
              <a:spLocks noChangeArrowheads="1"/>
            </p:cNvSpPr>
            <p:nvPr/>
          </p:nvSpPr>
          <p:spPr bwMode="auto">
            <a:xfrm>
              <a:off x="5090" y="2115"/>
              <a:ext cx="44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MEG</a:t>
              </a:r>
            </a:p>
          </p:txBody>
        </p:sp>
        <p:sp>
          <p:nvSpPr>
            <p:cNvPr id="23562" name="Text Box 11"/>
            <p:cNvSpPr txBox="1">
              <a:spLocks noChangeArrowheads="1"/>
            </p:cNvSpPr>
            <p:nvPr/>
          </p:nvSpPr>
          <p:spPr bwMode="auto">
            <a:xfrm>
              <a:off x="5090" y="3294"/>
              <a:ext cx="53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Planar</a:t>
              </a:r>
            </a:p>
          </p:txBody>
        </p:sp>
        <p:sp>
          <p:nvSpPr>
            <p:cNvPr id="23563" name="Text Box 12"/>
            <p:cNvSpPr txBox="1">
              <a:spLocks noChangeArrowheads="1"/>
            </p:cNvSpPr>
            <p:nvPr/>
          </p:nvSpPr>
          <p:spPr bwMode="auto">
            <a:xfrm>
              <a:off x="4014" y="358"/>
              <a:ext cx="70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Eye blink</a:t>
              </a:r>
            </a:p>
          </p:txBody>
        </p:sp>
      </p:grpSp>
      <p:sp>
        <p:nvSpPr>
          <p:cNvPr id="23556" name="Text Box 14"/>
          <p:cNvSpPr txBox="1">
            <a:spLocks noChangeArrowheads="1"/>
          </p:cNvSpPr>
          <p:nvPr/>
        </p:nvSpPr>
        <p:spPr bwMode="auto">
          <a:xfrm>
            <a:off x="34925" y="-28575"/>
            <a:ext cx="15081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Artefacts</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in MEG data</a:t>
            </a:r>
            <a:br>
              <a:rPr lang="en-GB" dirty="0" smtClean="0"/>
            </a:br>
            <a:r>
              <a:rPr lang="en-GB" dirty="0" smtClean="0"/>
              <a:t>muscle artefact, eye blink, sensor jumps</a:t>
            </a:r>
            <a:endParaRPr lang="en-GB" dirty="0"/>
          </a:p>
        </p:txBody>
      </p:sp>
      <p:graphicFrame>
        <p:nvGraphicFramePr>
          <p:cNvPr id="9" name="Object 8"/>
          <p:cNvGraphicFramePr>
            <a:graphicFrameLocks noChangeAspect="1"/>
          </p:cNvGraphicFramePr>
          <p:nvPr>
            <p:extLst>
              <p:ext uri="{D42A27DB-BD31-4B8C-83A1-F6EECF244321}">
                <p14:modId xmlns:p14="http://schemas.microsoft.com/office/powerpoint/2010/main" xmlns="" val="846171930"/>
              </p:ext>
            </p:extLst>
          </p:nvPr>
        </p:nvGraphicFramePr>
        <p:xfrm>
          <a:off x="330200" y="2419882"/>
          <a:ext cx="2199308" cy="2876018"/>
        </p:xfrm>
        <a:graphic>
          <a:graphicData uri="http://schemas.openxmlformats.org/presentationml/2006/ole">
            <p:oleObj spid="_x0000_s10314" name="Bitmap Image" r:id="rId3" imgW="6897063" imgH="9000000" progId="PBrush">
              <p:embed/>
            </p:oleObj>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xmlns="" val="2912979777"/>
              </p:ext>
            </p:extLst>
          </p:nvPr>
        </p:nvGraphicFramePr>
        <p:xfrm>
          <a:off x="3347864" y="2402945"/>
          <a:ext cx="2445387" cy="2802900"/>
        </p:xfrm>
        <a:graphic>
          <a:graphicData uri="http://schemas.openxmlformats.org/presentationml/2006/ole">
            <p:oleObj spid="_x0000_s10315" name="Bitmap Image" r:id="rId4" imgW="6916115" imgH="7961905" progId="PBrush">
              <p:embed/>
            </p:oleObj>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xmlns="" val="2058270024"/>
              </p:ext>
            </p:extLst>
          </p:nvPr>
        </p:nvGraphicFramePr>
        <p:xfrm>
          <a:off x="6804248" y="2402945"/>
          <a:ext cx="2228756" cy="2892955"/>
        </p:xfrm>
        <a:graphic>
          <a:graphicData uri="http://schemas.openxmlformats.org/presentationml/2006/ole">
            <p:oleObj spid="_x0000_s10316" name="Bitmap Image" r:id="rId5" imgW="6609524" imgH="8590476" progId="PBrush">
              <p:embed/>
            </p:oleObj>
          </a:graphicData>
        </a:graphic>
      </p:graphicFrame>
    </p:spTree>
    <p:extLst>
      <p:ext uri="{BB962C8B-B14F-4D97-AF65-F5344CB8AC3E}">
        <p14:creationId xmlns:p14="http://schemas.microsoft.com/office/powerpoint/2010/main" xmlns="" val="3188582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1"/>
          <p:cNvSpPr txBox="1">
            <a:spLocks noChangeArrowheads="1"/>
          </p:cNvSpPr>
          <p:nvPr/>
        </p:nvSpPr>
        <p:spPr bwMode="auto">
          <a:xfrm>
            <a:off x="34925" y="-28575"/>
            <a:ext cx="15081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Artefacts</a:t>
            </a:r>
            <a:endParaRPr lang="en-US" altLang="en-US" sz="2400" b="1">
              <a:solidFill>
                <a:schemeClr val="bg1"/>
              </a:solidFill>
            </a:endParaRPr>
          </a:p>
        </p:txBody>
      </p:sp>
      <p:sp>
        <p:nvSpPr>
          <p:cNvPr id="24579" name="Rectangle 12"/>
          <p:cNvSpPr>
            <a:spLocks noChangeArrowheads="1"/>
          </p:cNvSpPr>
          <p:nvPr/>
        </p:nvSpPr>
        <p:spPr bwMode="auto">
          <a:xfrm>
            <a:off x="330200" y="836613"/>
            <a:ext cx="8489950" cy="532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dirty="0"/>
              <a:t>SPM has an extendable artefact detection function where plug-ins implementing different detection methods </a:t>
            </a:r>
            <a:r>
              <a:rPr lang="en-GB" altLang="en-US" dirty="0" smtClean="0"/>
              <a:t>can </a:t>
            </a:r>
            <a:r>
              <a:rPr lang="en-GB" altLang="en-US" dirty="0"/>
              <a:t>be applied to subsets of channels.</a:t>
            </a:r>
          </a:p>
          <a:p>
            <a:pPr eaLnBrk="1" hangingPunct="1"/>
            <a:endParaRPr lang="en-GB" altLang="en-US" dirty="0"/>
          </a:p>
          <a:p>
            <a:pPr eaLnBrk="1" hangingPunct="1"/>
            <a:r>
              <a:rPr lang="en-GB" altLang="en-US" dirty="0"/>
              <a:t>A variety of methods are implemented including, amplitude </a:t>
            </a:r>
            <a:r>
              <a:rPr lang="en-GB" altLang="en-US" dirty="0" err="1"/>
              <a:t>thresholding</a:t>
            </a:r>
            <a:r>
              <a:rPr lang="en-GB" altLang="en-US" dirty="0"/>
              <a:t>, jump detection, flat segment detection, ECG and eye blink detection.</a:t>
            </a:r>
          </a:p>
          <a:p>
            <a:pPr eaLnBrk="1" hangingPunct="1"/>
            <a:endParaRPr lang="en-GB" altLang="en-US" dirty="0"/>
          </a:p>
          <a:p>
            <a:pPr eaLnBrk="1" hangingPunct="1"/>
            <a:r>
              <a:rPr lang="en-GB" altLang="en-US" dirty="0"/>
              <a:t>In addition, topography-based artefact correction method is available (in </a:t>
            </a:r>
            <a:r>
              <a:rPr lang="en-GB" altLang="en-US" dirty="0" err="1"/>
              <a:t>MEEGtools</a:t>
            </a:r>
            <a:r>
              <a:rPr lang="en-GB" altLang="en-US" dirty="0"/>
              <a:t> toolbox).</a:t>
            </a:r>
          </a:p>
          <a:p>
            <a:pPr eaLnBrk="1" hangingPunct="1">
              <a:buFontTx/>
              <a:buNone/>
            </a:pPr>
            <a:endParaRPr lang="en-GB"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1196975"/>
            <a:ext cx="2795588" cy="4181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5603" name="Text Box 5"/>
          <p:cNvSpPr txBox="1">
            <a:spLocks noChangeArrowheads="1"/>
          </p:cNvSpPr>
          <p:nvPr/>
        </p:nvSpPr>
        <p:spPr bwMode="auto">
          <a:xfrm>
            <a:off x="34925" y="-26988"/>
            <a:ext cx="2897188" cy="584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chemeClr val="bg1"/>
                </a:solidFill>
              </a:rPr>
              <a:t>New in SPM12</a:t>
            </a:r>
          </a:p>
        </p:txBody>
      </p:sp>
      <p:sp>
        <p:nvSpPr>
          <p:cNvPr id="20483" name="TextBox 3"/>
          <p:cNvSpPr txBox="1">
            <a:spLocks noChangeArrowheads="1"/>
          </p:cNvSpPr>
          <p:nvPr/>
        </p:nvSpPr>
        <p:spPr bwMode="auto">
          <a:xfrm>
            <a:off x="323850" y="1541463"/>
            <a:ext cx="5400675"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Wingdings" pitchFamily="2" charset="2"/>
              <a:buChar char="§"/>
              <a:defRPr/>
            </a:pPr>
            <a:r>
              <a:rPr lang="en-GB" altLang="en-US" sz="1400" dirty="0" smtClean="0"/>
              <a:t>It is now possible to mark artefacts in continuous data</a:t>
            </a:r>
          </a:p>
          <a:p>
            <a:pPr eaLnBrk="1" hangingPunct="1">
              <a:buFont typeface="Wingdings" pitchFamily="2" charset="2"/>
              <a:buChar char="§"/>
              <a:defRPr/>
            </a:pPr>
            <a:endParaRPr lang="en-GB" altLang="en-US" sz="1400" dirty="0" smtClean="0"/>
          </a:p>
          <a:p>
            <a:pPr eaLnBrk="1" hangingPunct="1">
              <a:buFont typeface="Wingdings" pitchFamily="2" charset="2"/>
              <a:buChar char="§"/>
              <a:defRPr/>
            </a:pPr>
            <a:r>
              <a:rPr lang="en-GB" altLang="en-US" sz="1400" dirty="0" smtClean="0"/>
              <a:t>Marked artefacts are saved as events which are carried over with subsequent processing. So it is possible e.g. to mark artefacts before filtering and keep for later.</a:t>
            </a:r>
          </a:p>
          <a:p>
            <a:pPr marL="0" indent="0" eaLnBrk="1" hangingPunct="1">
              <a:defRPr/>
            </a:pPr>
            <a:endParaRPr lang="en-GB" altLang="en-US" sz="1400" dirty="0" smtClean="0"/>
          </a:p>
          <a:p>
            <a:pPr eaLnBrk="1" hangingPunct="1">
              <a:buFont typeface="Wingdings" pitchFamily="2" charset="2"/>
              <a:buChar char="§"/>
              <a:defRPr/>
            </a:pPr>
            <a:r>
              <a:rPr lang="en-GB" altLang="en-US" sz="1400" dirty="0" smtClean="0"/>
              <a:t>Marked artefacts can be used for trial rejection at a later stage (‘Reject based on events’)</a:t>
            </a:r>
          </a:p>
        </p:txBody>
      </p:sp>
      <p:pic>
        <p:nvPicPr>
          <p:cNvPr id="2560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l="5252" t="4266" r="7104"/>
          <a:stretch>
            <a:fillRect/>
          </a:stretch>
        </p:blipFill>
        <p:spPr bwMode="auto">
          <a:xfrm>
            <a:off x="561975" y="4429125"/>
            <a:ext cx="4922838" cy="18970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5607" name="TextBox 1"/>
          <p:cNvSpPr txBox="1">
            <a:spLocks noChangeArrowheads="1"/>
          </p:cNvSpPr>
          <p:nvPr/>
        </p:nvSpPr>
        <p:spPr bwMode="auto">
          <a:xfrm>
            <a:off x="2843213" y="6381750"/>
            <a:ext cx="9540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time (s)</a:t>
            </a:r>
          </a:p>
        </p:txBody>
      </p:sp>
      <p:sp>
        <p:nvSpPr>
          <p:cNvPr id="25608" name="TextBox 8"/>
          <p:cNvSpPr txBox="1">
            <a:spLocks noChangeArrowheads="1"/>
          </p:cNvSpPr>
          <p:nvPr/>
        </p:nvSpPr>
        <p:spPr bwMode="auto">
          <a:xfrm rot="-5400000">
            <a:off x="-143669" y="5193507"/>
            <a:ext cx="11588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Channels</a:t>
            </a:r>
          </a:p>
        </p:txBody>
      </p:sp>
      <p:sp>
        <p:nvSpPr>
          <p:cNvPr id="25609" name="TextBox 4"/>
          <p:cNvSpPr txBox="1">
            <a:spLocks noChangeArrowheads="1"/>
          </p:cNvSpPr>
          <p:nvPr/>
        </p:nvSpPr>
        <p:spPr bwMode="auto">
          <a:xfrm>
            <a:off x="323850" y="4076700"/>
            <a:ext cx="46164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&gt;&gt; imagesc(D.badsamples(D.indchantype('EEG'), ':', 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019816224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3392488"/>
            <a:ext cx="8424863" cy="205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ext Box 5"/>
          <p:cNvSpPr txBox="1">
            <a:spLocks noChangeArrowheads="1"/>
          </p:cNvSpPr>
          <p:nvPr/>
        </p:nvSpPr>
        <p:spPr bwMode="auto">
          <a:xfrm>
            <a:off x="34925" y="-28575"/>
            <a:ext cx="28559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What do we need?</a:t>
            </a:r>
            <a:endParaRPr lang="en-US" altLang="en-US" sz="2400" b="1">
              <a:solidFill>
                <a:schemeClr val="bg1"/>
              </a:solidFill>
            </a:endParaRPr>
          </a:p>
        </p:txBody>
      </p:sp>
      <p:grpSp>
        <p:nvGrpSpPr>
          <p:cNvPr id="2" name="Group 15"/>
          <p:cNvGrpSpPr>
            <a:grpSpLocks/>
          </p:cNvGrpSpPr>
          <p:nvPr/>
        </p:nvGrpSpPr>
        <p:grpSpPr bwMode="auto">
          <a:xfrm>
            <a:off x="250825" y="2492375"/>
            <a:ext cx="1944688" cy="865188"/>
            <a:chOff x="158" y="890"/>
            <a:chExt cx="1225" cy="545"/>
          </a:xfrm>
        </p:grpSpPr>
        <p:sp>
          <p:nvSpPr>
            <p:cNvPr id="8212" name="Text Box 6"/>
            <p:cNvSpPr txBox="1">
              <a:spLocks noChangeArrowheads="1"/>
            </p:cNvSpPr>
            <p:nvPr/>
          </p:nvSpPr>
          <p:spPr bwMode="auto">
            <a:xfrm>
              <a:off x="158" y="890"/>
              <a:ext cx="106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FF0000"/>
                  </a:solidFill>
                </a:rPr>
                <a:t>M/EEG signals</a:t>
              </a:r>
              <a:endParaRPr lang="en-US" altLang="en-US" sz="1800">
                <a:solidFill>
                  <a:srgbClr val="FF0000"/>
                </a:solidFill>
              </a:endParaRPr>
            </a:p>
          </p:txBody>
        </p:sp>
        <p:sp>
          <p:nvSpPr>
            <p:cNvPr id="8213" name="Line 7"/>
            <p:cNvSpPr>
              <a:spLocks noChangeShapeType="1"/>
            </p:cNvSpPr>
            <p:nvPr/>
          </p:nvSpPr>
          <p:spPr bwMode="auto">
            <a:xfrm>
              <a:off x="1156" y="1117"/>
              <a:ext cx="227" cy="318"/>
            </a:xfrm>
            <a:prstGeom prst="line">
              <a:avLst/>
            </a:prstGeom>
            <a:noFill/>
            <a:ln w="381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GB"/>
            </a:p>
          </p:txBody>
        </p:sp>
      </p:grpSp>
      <p:grpSp>
        <p:nvGrpSpPr>
          <p:cNvPr id="3" name="Group 16"/>
          <p:cNvGrpSpPr>
            <a:grpSpLocks/>
          </p:cNvGrpSpPr>
          <p:nvPr/>
        </p:nvGrpSpPr>
        <p:grpSpPr bwMode="auto">
          <a:xfrm>
            <a:off x="395288" y="4868863"/>
            <a:ext cx="3384550" cy="1865312"/>
            <a:chOff x="249" y="2387"/>
            <a:chExt cx="2132" cy="1175"/>
          </a:xfrm>
        </p:grpSpPr>
        <p:sp>
          <p:nvSpPr>
            <p:cNvPr id="8210" name="Text Box 8"/>
            <p:cNvSpPr txBox="1">
              <a:spLocks noChangeArrowheads="1"/>
            </p:cNvSpPr>
            <p:nvPr/>
          </p:nvSpPr>
          <p:spPr bwMode="auto">
            <a:xfrm>
              <a:off x="249" y="3158"/>
              <a:ext cx="2132"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solidFill>
                    <a:srgbClr val="00FF00"/>
                  </a:solidFill>
                </a:rPr>
                <a:t>Time axis </a:t>
              </a:r>
            </a:p>
            <a:p>
              <a:pPr algn="ctr" eaLnBrk="1" hangingPunct="1">
                <a:spcBef>
                  <a:spcPct val="0"/>
                </a:spcBef>
                <a:buFontTx/>
                <a:buNone/>
              </a:pPr>
              <a:r>
                <a:rPr lang="en-GB" altLang="en-US" sz="1800">
                  <a:solidFill>
                    <a:srgbClr val="00FF00"/>
                  </a:solidFill>
                </a:rPr>
                <a:t>(sampling frequency and onset)</a:t>
              </a:r>
              <a:endParaRPr lang="en-US" altLang="en-US" sz="1800">
                <a:solidFill>
                  <a:srgbClr val="00FF00"/>
                </a:solidFill>
              </a:endParaRPr>
            </a:p>
          </p:txBody>
        </p:sp>
        <p:sp>
          <p:nvSpPr>
            <p:cNvPr id="8211" name="Line 9"/>
            <p:cNvSpPr>
              <a:spLocks noChangeShapeType="1"/>
            </p:cNvSpPr>
            <p:nvPr/>
          </p:nvSpPr>
          <p:spPr bwMode="auto">
            <a:xfrm flipV="1">
              <a:off x="1292" y="2387"/>
              <a:ext cx="454" cy="771"/>
            </a:xfrm>
            <a:prstGeom prst="line">
              <a:avLst/>
            </a:prstGeom>
            <a:noFill/>
            <a:ln w="38100">
              <a:solidFill>
                <a:srgbClr val="00FF00"/>
              </a:solidFill>
              <a:round/>
              <a:headEnd/>
              <a:tailEnd type="triangle" w="lg" len="lg"/>
            </a:ln>
            <a:extLst>
              <a:ext uri="{909E8E84-426E-40DD-AFC4-6F175D3DCCD1}">
                <a14:hiddenFill xmlns:a14="http://schemas.microsoft.com/office/drawing/2010/main" xmlns="">
                  <a:noFill/>
                </a14:hiddenFill>
              </a:ext>
            </a:extLst>
          </p:spPr>
          <p:txBody>
            <a:bodyPr/>
            <a:lstStyle/>
            <a:p>
              <a:endParaRPr lang="en-GB"/>
            </a:p>
          </p:txBody>
        </p:sp>
      </p:grpSp>
      <p:grpSp>
        <p:nvGrpSpPr>
          <p:cNvPr id="4" name="Group 18"/>
          <p:cNvGrpSpPr>
            <a:grpSpLocks/>
          </p:cNvGrpSpPr>
          <p:nvPr/>
        </p:nvGrpSpPr>
        <p:grpSpPr bwMode="auto">
          <a:xfrm>
            <a:off x="5076825" y="4940300"/>
            <a:ext cx="2374900" cy="1682750"/>
            <a:chOff x="3198" y="2432"/>
            <a:chExt cx="1496" cy="1060"/>
          </a:xfrm>
        </p:grpSpPr>
        <p:sp>
          <p:nvSpPr>
            <p:cNvPr id="8207" name="Rectangle 10"/>
            <p:cNvSpPr>
              <a:spLocks noChangeArrowheads="1"/>
            </p:cNvSpPr>
            <p:nvPr/>
          </p:nvSpPr>
          <p:spPr bwMode="auto">
            <a:xfrm>
              <a:off x="3198" y="2432"/>
              <a:ext cx="1315" cy="91"/>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8208" name="Line 11"/>
            <p:cNvSpPr>
              <a:spLocks noChangeShapeType="1"/>
            </p:cNvSpPr>
            <p:nvPr/>
          </p:nvSpPr>
          <p:spPr bwMode="auto">
            <a:xfrm flipH="1" flipV="1">
              <a:off x="3833" y="2569"/>
              <a:ext cx="272" cy="680"/>
            </a:xfrm>
            <a:prstGeom prst="line">
              <a:avLst/>
            </a:prstGeom>
            <a:noFill/>
            <a:ln w="38100">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endParaRPr lang="en-GB"/>
            </a:p>
          </p:txBody>
        </p:sp>
        <p:sp>
          <p:nvSpPr>
            <p:cNvPr id="8209" name="Text Box 12"/>
            <p:cNvSpPr txBox="1">
              <a:spLocks noChangeArrowheads="1"/>
            </p:cNvSpPr>
            <p:nvPr/>
          </p:nvSpPr>
          <p:spPr bwMode="auto">
            <a:xfrm>
              <a:off x="3514" y="3261"/>
              <a:ext cx="118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0000FF"/>
                  </a:solidFill>
                </a:rPr>
                <a:t>Sensor locations</a:t>
              </a:r>
              <a:endParaRPr lang="en-US" altLang="en-US" sz="1800">
                <a:solidFill>
                  <a:srgbClr val="0000FF"/>
                </a:solidFill>
              </a:endParaRPr>
            </a:p>
          </p:txBody>
        </p:sp>
      </p:grpSp>
      <p:grpSp>
        <p:nvGrpSpPr>
          <p:cNvPr id="5" name="Group 17"/>
          <p:cNvGrpSpPr>
            <a:grpSpLocks/>
          </p:cNvGrpSpPr>
          <p:nvPr/>
        </p:nvGrpSpPr>
        <p:grpSpPr bwMode="auto">
          <a:xfrm>
            <a:off x="3419475" y="2205038"/>
            <a:ext cx="1008063" cy="2303462"/>
            <a:chOff x="2154" y="709"/>
            <a:chExt cx="635" cy="1451"/>
          </a:xfrm>
        </p:grpSpPr>
        <p:sp>
          <p:nvSpPr>
            <p:cNvPr id="8205" name="Text Box 13"/>
            <p:cNvSpPr txBox="1">
              <a:spLocks noChangeArrowheads="1"/>
            </p:cNvSpPr>
            <p:nvPr/>
          </p:nvSpPr>
          <p:spPr bwMode="auto">
            <a:xfrm>
              <a:off x="2233" y="709"/>
              <a:ext cx="55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FF66FF"/>
                  </a:solidFill>
                </a:rPr>
                <a:t>Events</a:t>
              </a:r>
              <a:endParaRPr lang="en-US" altLang="en-US" sz="1800">
                <a:solidFill>
                  <a:srgbClr val="FF66FF"/>
                </a:solidFill>
              </a:endParaRPr>
            </a:p>
          </p:txBody>
        </p:sp>
        <p:sp>
          <p:nvSpPr>
            <p:cNvPr id="8206" name="Line 14"/>
            <p:cNvSpPr>
              <a:spLocks noChangeShapeType="1"/>
            </p:cNvSpPr>
            <p:nvPr/>
          </p:nvSpPr>
          <p:spPr bwMode="auto">
            <a:xfrm flipH="1">
              <a:off x="2154" y="981"/>
              <a:ext cx="363" cy="1179"/>
            </a:xfrm>
            <a:prstGeom prst="line">
              <a:avLst/>
            </a:prstGeom>
            <a:noFill/>
            <a:ln w="38100">
              <a:solidFill>
                <a:srgbClr val="FF66FF"/>
              </a:solidFill>
              <a:round/>
              <a:headEnd/>
              <a:tailEnd type="triangle" w="lg" len="lg"/>
            </a:ln>
            <a:extLst>
              <a:ext uri="{909E8E84-426E-40DD-AFC4-6F175D3DCCD1}">
                <a14:hiddenFill xmlns:a14="http://schemas.microsoft.com/office/drawing/2010/main" xmlns="">
                  <a:noFill/>
                </a14:hiddenFill>
              </a:ext>
            </a:extLst>
          </p:spPr>
          <p:txBody>
            <a:bodyPr/>
            <a:lstStyle/>
            <a:p>
              <a:endParaRPr lang="en-GB"/>
            </a:p>
          </p:txBody>
        </p:sp>
      </p:grpSp>
      <p:grpSp>
        <p:nvGrpSpPr>
          <p:cNvPr id="6" name="Group 22"/>
          <p:cNvGrpSpPr>
            <a:grpSpLocks/>
          </p:cNvGrpSpPr>
          <p:nvPr/>
        </p:nvGrpSpPr>
        <p:grpSpPr bwMode="auto">
          <a:xfrm>
            <a:off x="6084888" y="2347913"/>
            <a:ext cx="2371725" cy="1512887"/>
            <a:chOff x="3833" y="799"/>
            <a:chExt cx="1494" cy="953"/>
          </a:xfrm>
        </p:grpSpPr>
        <p:sp>
          <p:nvSpPr>
            <p:cNvPr id="8203" name="Text Box 20"/>
            <p:cNvSpPr txBox="1">
              <a:spLocks noChangeArrowheads="1"/>
            </p:cNvSpPr>
            <p:nvPr/>
          </p:nvSpPr>
          <p:spPr bwMode="auto">
            <a:xfrm>
              <a:off x="4195" y="799"/>
              <a:ext cx="1132"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solidFill>
                    <a:srgbClr val="663300"/>
                  </a:solidFill>
                </a:rPr>
                <a:t>Possible source</a:t>
              </a:r>
            </a:p>
            <a:p>
              <a:pPr algn="ctr" eaLnBrk="1" hangingPunct="1">
                <a:spcBef>
                  <a:spcPct val="0"/>
                </a:spcBef>
                <a:buFontTx/>
                <a:buNone/>
              </a:pPr>
              <a:r>
                <a:rPr lang="en-GB" altLang="en-US" sz="1800">
                  <a:solidFill>
                    <a:srgbClr val="663300"/>
                  </a:solidFill>
                </a:rPr>
                <a:t>of artefact</a:t>
              </a:r>
              <a:endParaRPr lang="en-US" altLang="en-US" sz="1800">
                <a:solidFill>
                  <a:srgbClr val="663300"/>
                </a:solidFill>
              </a:endParaRPr>
            </a:p>
          </p:txBody>
        </p:sp>
        <p:sp>
          <p:nvSpPr>
            <p:cNvPr id="8204" name="Line 21"/>
            <p:cNvSpPr>
              <a:spLocks noChangeShapeType="1"/>
            </p:cNvSpPr>
            <p:nvPr/>
          </p:nvSpPr>
          <p:spPr bwMode="auto">
            <a:xfrm flipH="1">
              <a:off x="3833" y="1162"/>
              <a:ext cx="499" cy="590"/>
            </a:xfrm>
            <a:prstGeom prst="line">
              <a:avLst/>
            </a:prstGeom>
            <a:noFill/>
            <a:ln w="38100">
              <a:solidFill>
                <a:srgbClr val="663300"/>
              </a:solidFill>
              <a:round/>
              <a:headEnd/>
              <a:tailEnd type="triangle" w="lg" len="lg"/>
            </a:ln>
            <a:extLst>
              <a:ext uri="{909E8E84-426E-40DD-AFC4-6F175D3DCCD1}">
                <a14:hiddenFill xmlns:a14="http://schemas.microsoft.com/office/drawing/2010/main" xmlns="">
                  <a:noFill/>
                </a14:hiddenFill>
              </a:ext>
            </a:extLst>
          </p:spPr>
          <p:txBody>
            <a:bodyPr/>
            <a:lstStyle/>
            <a:p>
              <a:endParaRPr lang="en-GB"/>
            </a:p>
          </p:txBody>
        </p:sp>
      </p:grpSp>
      <p:pic>
        <p:nvPicPr>
          <p:cNvPr id="8201" name="Picture 11" descr="hansberg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549275"/>
            <a:ext cx="1511300" cy="1404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2" name="Text Box 17"/>
          <p:cNvSpPr txBox="1">
            <a:spLocks noChangeArrowheads="1"/>
          </p:cNvSpPr>
          <p:nvPr/>
        </p:nvSpPr>
        <p:spPr bwMode="auto">
          <a:xfrm>
            <a:off x="323850" y="1974850"/>
            <a:ext cx="1179513"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Hans Berger</a:t>
            </a:r>
          </a:p>
          <a:p>
            <a:pPr algn="ctr" eaLnBrk="1" hangingPunct="1">
              <a:spcBef>
                <a:spcPct val="0"/>
              </a:spcBef>
              <a:buFontTx/>
              <a:buNone/>
            </a:pPr>
            <a:r>
              <a:rPr lang="en-GB" altLang="en-US" sz="1400"/>
              <a:t>1873-1941</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923928" y="4221088"/>
            <a:ext cx="2185214" cy="369332"/>
          </a:xfrm>
          <a:prstGeom prst="rect">
            <a:avLst/>
          </a:prstGeom>
          <a:noFill/>
        </p:spPr>
        <p:txBody>
          <a:bodyPr wrap="none" rtlCol="0">
            <a:spAutoFit/>
          </a:bodyPr>
          <a:lstStyle/>
          <a:p>
            <a:r>
              <a:rPr lang="en-GB" b="1" dirty="0" err="1" smtClean="0"/>
              <a:t>spm_eeg_average</a:t>
            </a:r>
            <a:endParaRPr lang="en-GB" b="1" dirty="0"/>
          </a:p>
        </p:txBody>
      </p:sp>
    </p:spTree>
    <p:extLst>
      <p:ext uri="{BB962C8B-B14F-4D97-AF65-F5344CB8AC3E}">
        <p14:creationId xmlns:p14="http://schemas.microsoft.com/office/powerpoint/2010/main" xmlns="" val="2566773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Averaging across trials</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21296" y="2598018"/>
            <a:ext cx="2552700" cy="234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5752" y="2492896"/>
            <a:ext cx="2514600" cy="260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AutoShape 12"/>
          <p:cNvSpPr>
            <a:spLocks noChangeArrowheads="1"/>
          </p:cNvSpPr>
          <p:nvPr/>
        </p:nvSpPr>
        <p:spPr bwMode="auto">
          <a:xfrm rot="16200000">
            <a:off x="4037867" y="3320740"/>
            <a:ext cx="863600" cy="792089"/>
          </a:xfrm>
          <a:prstGeom prst="downArrow">
            <a:avLst>
              <a:gd name="adj1" fmla="val 50000"/>
              <a:gd name="adj2" fmla="val 25000"/>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3" y="1524000"/>
            <a:ext cx="9134475" cy="421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Text Box 5"/>
          <p:cNvSpPr txBox="1">
            <a:spLocks noChangeArrowheads="1"/>
          </p:cNvSpPr>
          <p:nvPr/>
        </p:nvSpPr>
        <p:spPr bwMode="auto">
          <a:xfrm>
            <a:off x="5562600" y="5867400"/>
            <a:ext cx="33845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Kilner, unpublished</a:t>
            </a:r>
          </a:p>
          <a:p>
            <a:pPr eaLnBrk="1" hangingPunct="1">
              <a:spcBef>
                <a:spcPct val="0"/>
              </a:spcBef>
              <a:buFontTx/>
              <a:buNone/>
            </a:pPr>
            <a:r>
              <a:rPr lang="en-GB" altLang="en-US" sz="1800"/>
              <a:t>Wager et al. Neuroimage, 2005</a:t>
            </a:r>
          </a:p>
        </p:txBody>
      </p:sp>
      <p:sp>
        <p:nvSpPr>
          <p:cNvPr id="26628" name="Text Box 6"/>
          <p:cNvSpPr txBox="1">
            <a:spLocks noChangeArrowheads="1"/>
          </p:cNvSpPr>
          <p:nvPr/>
        </p:nvSpPr>
        <p:spPr bwMode="auto">
          <a:xfrm>
            <a:off x="34925" y="-28575"/>
            <a:ext cx="27574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b="1">
                <a:solidFill>
                  <a:schemeClr val="bg1"/>
                </a:solidFill>
              </a:rPr>
              <a:t>Robust averaging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4925" y="-28575"/>
            <a:ext cx="27574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Robust averaging</a:t>
            </a:r>
            <a:endParaRPr lang="en-US" altLang="en-US" sz="2400" b="1">
              <a:solidFill>
                <a:schemeClr val="bg1"/>
              </a:solidFill>
            </a:endParaRPr>
          </a:p>
        </p:txBody>
      </p:sp>
      <p:sp>
        <p:nvSpPr>
          <p:cNvPr id="27651" name="Rectangle 3"/>
          <p:cNvSpPr>
            <a:spLocks noChangeArrowheads="1"/>
          </p:cNvSpPr>
          <p:nvPr/>
        </p:nvSpPr>
        <p:spPr bwMode="auto">
          <a:xfrm>
            <a:off x="330200" y="765175"/>
            <a:ext cx="8489950" cy="467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700"/>
              <a:t>Robust averaging is an iterative procedure that computes the mean, down-weights outliers, re-computes the mean etc. until convergence.</a:t>
            </a:r>
          </a:p>
          <a:p>
            <a:pPr eaLnBrk="1" hangingPunct="1"/>
            <a:endParaRPr lang="en-GB" altLang="en-US" sz="2700"/>
          </a:p>
          <a:p>
            <a:pPr eaLnBrk="1" hangingPunct="1"/>
            <a:r>
              <a:rPr lang="en-GB" altLang="en-US" sz="2700"/>
              <a:t>It relies on the assumption that for any channel and time point most trials are clean.</a:t>
            </a:r>
          </a:p>
          <a:p>
            <a:pPr eaLnBrk="1" hangingPunct="1"/>
            <a:endParaRPr lang="en-GB" altLang="en-US" sz="2700"/>
          </a:p>
          <a:p>
            <a:pPr eaLnBrk="1" hangingPunct="1"/>
            <a:r>
              <a:rPr lang="en-GB" altLang="en-US" sz="2700"/>
              <a:t>The number of trials should be sufficient to get a distribution (at least a few tens).</a:t>
            </a:r>
          </a:p>
          <a:p>
            <a:pPr eaLnBrk="1" hangingPunct="1"/>
            <a:endParaRPr lang="en-GB" altLang="en-US" sz="2700"/>
          </a:p>
          <a:p>
            <a:pPr eaLnBrk="1" hangingPunct="1"/>
            <a:r>
              <a:rPr lang="en-GB" altLang="en-US" sz="2700"/>
              <a:t>Robust averaging can be used either in combination with or as an alternative to trial rejection.</a:t>
            </a:r>
          </a:p>
          <a:p>
            <a:pPr eaLnBrk="1" hangingPunct="1">
              <a:buFontTx/>
              <a:buNone/>
            </a:pPr>
            <a:endParaRPr lang="en-GB" altLang="en-US" sz="27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t="15584" r="6973" b="2629"/>
          <a:stretch>
            <a:fillRect/>
          </a:stretch>
        </p:blipFill>
        <p:spPr bwMode="auto">
          <a:xfrm>
            <a:off x="7380288" y="5257800"/>
            <a:ext cx="1655762" cy="150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7175" y="3933825"/>
            <a:ext cx="2514600" cy="260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6"/>
          <p:cNvGrpSpPr>
            <a:grpSpLocks/>
          </p:cNvGrpSpPr>
          <p:nvPr/>
        </p:nvGrpSpPr>
        <p:grpSpPr bwMode="auto">
          <a:xfrm>
            <a:off x="3059113" y="836613"/>
            <a:ext cx="4799012" cy="5688012"/>
            <a:chOff x="1927" y="527"/>
            <a:chExt cx="3023" cy="3583"/>
          </a:xfrm>
        </p:grpSpPr>
        <p:pic>
          <p:nvPicPr>
            <p:cNvPr id="28682" name="Picture 7"/>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t="17586" r="2158" b="2022"/>
            <a:stretch>
              <a:fillRect/>
            </a:stretch>
          </p:blipFill>
          <p:spPr bwMode="auto">
            <a:xfrm>
              <a:off x="1927" y="527"/>
              <a:ext cx="3023" cy="3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3" name="Rectangle 8"/>
            <p:cNvSpPr>
              <a:spLocks noChangeArrowheads="1"/>
            </p:cNvSpPr>
            <p:nvPr/>
          </p:nvSpPr>
          <p:spPr bwMode="auto">
            <a:xfrm>
              <a:off x="3334" y="1933"/>
              <a:ext cx="226" cy="182"/>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grpSp>
        <p:nvGrpSpPr>
          <p:cNvPr id="3" name="Group 9"/>
          <p:cNvGrpSpPr>
            <a:grpSpLocks/>
          </p:cNvGrpSpPr>
          <p:nvPr/>
        </p:nvGrpSpPr>
        <p:grpSpPr bwMode="auto">
          <a:xfrm>
            <a:off x="1403350" y="692150"/>
            <a:ext cx="7621588" cy="5113338"/>
            <a:chOff x="884" y="436"/>
            <a:chExt cx="4801" cy="3221"/>
          </a:xfrm>
        </p:grpSpPr>
        <p:pic>
          <p:nvPicPr>
            <p:cNvPr id="28680"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l="2022" t="15584" r="9096" b="2629"/>
            <a:stretch>
              <a:fillRect/>
            </a:stretch>
          </p:blipFill>
          <p:spPr bwMode="auto">
            <a:xfrm>
              <a:off x="4694" y="436"/>
              <a:ext cx="991" cy="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1" name="Line 11"/>
            <p:cNvSpPr>
              <a:spLocks noChangeShapeType="1"/>
            </p:cNvSpPr>
            <p:nvPr/>
          </p:nvSpPr>
          <p:spPr bwMode="auto">
            <a:xfrm>
              <a:off x="884" y="2886"/>
              <a:ext cx="0" cy="771"/>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grpSp>
      <p:sp>
        <p:nvSpPr>
          <p:cNvPr id="62476" name="Line 12"/>
          <p:cNvSpPr>
            <a:spLocks noChangeShapeType="1"/>
          </p:cNvSpPr>
          <p:nvPr/>
        </p:nvSpPr>
        <p:spPr bwMode="auto">
          <a:xfrm>
            <a:off x="1763713" y="4149725"/>
            <a:ext cx="0" cy="1223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8679" name="Text Box 13"/>
          <p:cNvSpPr txBox="1">
            <a:spLocks noChangeArrowheads="1"/>
          </p:cNvSpPr>
          <p:nvPr/>
        </p:nvSpPr>
        <p:spPr bwMode="auto">
          <a:xfrm>
            <a:off x="0" y="0"/>
            <a:ext cx="50339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So that’s how we got to this point</a:t>
            </a:r>
            <a:endParaRPr lang="en-US" altLang="en-US" sz="2400" b="1">
              <a:solidFill>
                <a:schemeClr val="bg1"/>
              </a:solidFill>
            </a:endParaRPr>
          </a:p>
        </p:txBody>
      </p:sp>
      <p:sp>
        <p:nvSpPr>
          <p:cNvPr id="12" name="TextBox 11"/>
          <p:cNvSpPr txBox="1"/>
          <p:nvPr/>
        </p:nvSpPr>
        <p:spPr>
          <a:xfrm>
            <a:off x="179512" y="1052736"/>
            <a:ext cx="2714397" cy="2031325"/>
          </a:xfrm>
          <a:prstGeom prst="rect">
            <a:avLst/>
          </a:prstGeom>
          <a:noFill/>
        </p:spPr>
        <p:txBody>
          <a:bodyPr wrap="none" rtlCol="0">
            <a:spAutoFit/>
          </a:bodyPr>
          <a:lstStyle/>
          <a:p>
            <a:pPr marL="457200" indent="-457200">
              <a:buFont typeface="+mj-lt"/>
              <a:buAutoNum type="arabicPeriod"/>
            </a:pPr>
            <a:r>
              <a:rPr lang="en-GB" dirty="0" smtClean="0">
                <a:latin typeface="Calibri" panose="020F0502020204030204" pitchFamily="34" charset="0"/>
              </a:rPr>
              <a:t>Converted</a:t>
            </a:r>
          </a:p>
          <a:p>
            <a:pPr marL="457200" indent="-457200">
              <a:buFont typeface="+mj-lt"/>
              <a:buAutoNum type="arabicPeriod"/>
            </a:pPr>
            <a:r>
              <a:rPr lang="en-GB" dirty="0" smtClean="0">
                <a:latin typeface="Calibri" panose="020F0502020204030204" pitchFamily="34" charset="0"/>
              </a:rPr>
              <a:t>Filtered</a:t>
            </a:r>
          </a:p>
          <a:p>
            <a:pPr marL="457200" indent="-457200">
              <a:buFont typeface="+mj-lt"/>
              <a:buAutoNum type="arabicPeriod"/>
            </a:pPr>
            <a:r>
              <a:rPr lang="en-GB" dirty="0" err="1" smtClean="0">
                <a:latin typeface="Calibri" panose="020F0502020204030204" pitchFamily="34" charset="0"/>
              </a:rPr>
              <a:t>Downsampled</a:t>
            </a:r>
            <a:endParaRPr lang="en-GB" dirty="0" smtClean="0">
              <a:latin typeface="Calibri" panose="020F0502020204030204" pitchFamily="34" charset="0"/>
            </a:endParaRPr>
          </a:p>
          <a:p>
            <a:pPr marL="457200" indent="-457200">
              <a:buFont typeface="+mj-lt"/>
              <a:buAutoNum type="arabicPeriod"/>
            </a:pPr>
            <a:r>
              <a:rPr lang="en-GB" dirty="0" err="1" smtClean="0">
                <a:latin typeface="Calibri" panose="020F0502020204030204" pitchFamily="34" charset="0"/>
              </a:rPr>
              <a:t>Epoched</a:t>
            </a:r>
            <a:endParaRPr lang="en-GB" dirty="0" smtClean="0">
              <a:latin typeface="Calibri" panose="020F0502020204030204" pitchFamily="34" charset="0"/>
            </a:endParaRPr>
          </a:p>
          <a:p>
            <a:pPr marL="457200" indent="-457200">
              <a:buFont typeface="+mj-lt"/>
              <a:buAutoNum type="arabicPeriod"/>
            </a:pPr>
            <a:r>
              <a:rPr lang="en-GB" dirty="0" smtClean="0">
                <a:latin typeface="Calibri" panose="020F0502020204030204" pitchFamily="34" charset="0"/>
              </a:rPr>
              <a:t>Re-referenced for EEG</a:t>
            </a:r>
          </a:p>
          <a:p>
            <a:pPr marL="457200" indent="-457200">
              <a:buFont typeface="+mj-lt"/>
              <a:buAutoNum type="arabicPeriod"/>
            </a:pPr>
            <a:r>
              <a:rPr lang="en-GB" dirty="0" smtClean="0">
                <a:latin typeface="Calibri" panose="020F0502020204030204" pitchFamily="34" charset="0"/>
              </a:rPr>
              <a:t>Removed artefacts</a:t>
            </a:r>
          </a:p>
          <a:p>
            <a:pPr marL="457200" indent="-457200">
              <a:buFont typeface="+mj-lt"/>
              <a:buAutoNum type="arabicPeriod"/>
            </a:pPr>
            <a:r>
              <a:rPr lang="en-GB" dirty="0" smtClean="0">
                <a:latin typeface="Calibri" panose="020F0502020204030204" pitchFamily="34" charset="0"/>
              </a:rPr>
              <a:t>Averaged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30200" y="692150"/>
            <a:ext cx="8489950" cy="5473700"/>
          </a:xfrm>
        </p:spPr>
        <p:txBody>
          <a:bodyPr/>
          <a:lstStyle/>
          <a:p>
            <a:pPr>
              <a:lnSpc>
                <a:spcPct val="80000"/>
              </a:lnSpc>
            </a:pPr>
            <a:r>
              <a:rPr lang="en-GB" altLang="en-US" sz="2400" smtClean="0"/>
              <a:t>There is no single correct order of steps, but here are some considerations for order choices</a:t>
            </a:r>
          </a:p>
          <a:p>
            <a:pPr>
              <a:lnSpc>
                <a:spcPct val="80000"/>
              </a:lnSpc>
            </a:pPr>
            <a:endParaRPr lang="en-GB" altLang="en-US" sz="2400" smtClean="0"/>
          </a:p>
          <a:p>
            <a:pPr lvl="1">
              <a:lnSpc>
                <a:spcPct val="80000"/>
              </a:lnSpc>
            </a:pPr>
            <a:r>
              <a:rPr lang="en-GB" altLang="en-US" sz="2000" smtClean="0">
                <a:ea typeface="ＭＳ Ｐゴシック" panose="020B0600070205080204" pitchFamily="34" charset="-128"/>
              </a:rPr>
              <a:t>It is better to filter continuous data prior to epoching to avoid filter ringing artefacts in every trial. Alternatively the epochs of interest can be padded with more data and then cropped after filtering.</a:t>
            </a:r>
          </a:p>
          <a:p>
            <a:pPr lvl="1">
              <a:lnSpc>
                <a:spcPct val="80000"/>
              </a:lnSpc>
            </a:pPr>
            <a:endParaRPr lang="en-GB" altLang="en-US" sz="2000" smtClean="0">
              <a:ea typeface="ＭＳ Ｐゴシック" panose="020B0600070205080204" pitchFamily="34" charset="-128"/>
            </a:endParaRPr>
          </a:p>
          <a:p>
            <a:pPr lvl="1">
              <a:lnSpc>
                <a:spcPct val="80000"/>
              </a:lnSpc>
            </a:pPr>
            <a:r>
              <a:rPr lang="en-GB" altLang="en-US" sz="2000" smtClean="0">
                <a:ea typeface="ＭＳ Ｐゴシック" panose="020B0600070205080204" pitchFamily="34" charset="-128"/>
              </a:rPr>
              <a:t>It is better to do high-pass filtering or baseline correction before other filtering steps to reduce filter ringing.</a:t>
            </a:r>
          </a:p>
          <a:p>
            <a:pPr lvl="1">
              <a:lnSpc>
                <a:spcPct val="80000"/>
              </a:lnSpc>
            </a:pPr>
            <a:endParaRPr lang="en-GB" altLang="en-US" sz="2000" smtClean="0">
              <a:ea typeface="ＭＳ Ｐゴシック" panose="020B0600070205080204" pitchFamily="34" charset="-128"/>
            </a:endParaRPr>
          </a:p>
          <a:p>
            <a:pPr lvl="1">
              <a:lnSpc>
                <a:spcPct val="80000"/>
              </a:lnSpc>
            </a:pPr>
            <a:r>
              <a:rPr lang="en-GB" altLang="en-US" sz="2000" smtClean="0">
                <a:ea typeface="ＭＳ Ｐゴシック" panose="020B0600070205080204" pitchFamily="34" charset="-128"/>
              </a:rPr>
              <a:t>It is convenient to put downsampling early in the pipeline to make the subsequent steps faster.</a:t>
            </a:r>
          </a:p>
          <a:p>
            <a:pPr lvl="1">
              <a:lnSpc>
                <a:spcPct val="80000"/>
              </a:lnSpc>
            </a:pPr>
            <a:endParaRPr lang="en-GB" altLang="en-US" sz="2000" smtClean="0">
              <a:ea typeface="ＭＳ Ｐゴシック" panose="020B0600070205080204" pitchFamily="34" charset="-128"/>
            </a:endParaRPr>
          </a:p>
          <a:p>
            <a:pPr lvl="1">
              <a:lnSpc>
                <a:spcPct val="80000"/>
              </a:lnSpc>
            </a:pPr>
            <a:r>
              <a:rPr lang="en-GB" altLang="en-US" sz="2000" smtClean="0">
                <a:ea typeface="ＭＳ Ｐゴシック" panose="020B0600070205080204" pitchFamily="34" charset="-128"/>
              </a:rPr>
              <a:t>SPM only filters channels with physiological data. So the channel types should be set correctly before filtering. </a:t>
            </a:r>
          </a:p>
          <a:p>
            <a:pPr lvl="1">
              <a:lnSpc>
                <a:spcPct val="80000"/>
              </a:lnSpc>
            </a:pPr>
            <a:endParaRPr lang="en-GB" altLang="en-US" sz="2000" smtClean="0">
              <a:ea typeface="ＭＳ Ｐゴシック" panose="020B0600070205080204" pitchFamily="34" charset="-128"/>
            </a:endParaRPr>
          </a:p>
          <a:p>
            <a:pPr lvl="1">
              <a:lnSpc>
                <a:spcPct val="80000"/>
              </a:lnSpc>
            </a:pPr>
            <a:r>
              <a:rPr lang="en-GB" altLang="en-US" sz="2000" smtClean="0">
                <a:ea typeface="ＭＳ Ｐゴシック" panose="020B0600070205080204" pitchFamily="34" charset="-128"/>
              </a:rPr>
              <a:t>Some artefacts (e.g. discontinuous jumps or saturations) are more difficult to detect after filtering.</a:t>
            </a:r>
          </a:p>
          <a:p>
            <a:pPr>
              <a:lnSpc>
                <a:spcPct val="80000"/>
              </a:lnSpc>
            </a:pPr>
            <a:endParaRPr lang="en-GB" altLang="en-US" sz="2400" smtClean="0"/>
          </a:p>
        </p:txBody>
      </p:sp>
      <p:sp>
        <p:nvSpPr>
          <p:cNvPr id="29699" name="Text Box 13"/>
          <p:cNvSpPr txBox="1">
            <a:spLocks noChangeArrowheads="1"/>
          </p:cNvSpPr>
          <p:nvPr/>
        </p:nvSpPr>
        <p:spPr bwMode="auto">
          <a:xfrm>
            <a:off x="0" y="0"/>
            <a:ext cx="29083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 note about order</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latin typeface="Calibri" panose="020F0502020204030204" pitchFamily="34" charset="0"/>
              </a:rPr>
              <a:t>Coregistration</a:t>
            </a:r>
            <a:endParaRPr lang="en-GB" sz="2000" dirty="0">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Tree>
    <p:extLst>
      <p:ext uri="{BB962C8B-B14F-4D97-AF65-F5344CB8AC3E}">
        <p14:creationId xmlns:p14="http://schemas.microsoft.com/office/powerpoint/2010/main" xmlns="" val="4195777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3D Source Reconstruction</a:t>
            </a:r>
            <a:endParaRPr lang="en-GB" dirty="0"/>
          </a:p>
        </p:txBody>
      </p:sp>
      <p:sp>
        <p:nvSpPr>
          <p:cNvPr id="3" name="Content Placeholder 2"/>
          <p:cNvSpPr>
            <a:spLocks noGrp="1"/>
          </p:cNvSpPr>
          <p:nvPr>
            <p:ph idx="1"/>
          </p:nvPr>
        </p:nvSpPr>
        <p:spPr>
          <a:xfrm>
            <a:off x="330200" y="1844825"/>
            <a:ext cx="8489950" cy="4321026"/>
          </a:xfrm>
        </p:spPr>
        <p:txBody>
          <a:bodyPr/>
          <a:lstStyle/>
          <a:p>
            <a:r>
              <a:rPr lang="en-GB" sz="1800" dirty="0" smtClean="0"/>
              <a:t>Map sensors onto template brain or individual structural MRI </a:t>
            </a:r>
          </a:p>
          <a:p>
            <a:r>
              <a:rPr lang="en-GB" sz="1800" dirty="0" smtClean="0"/>
              <a:t>Need template/structural</a:t>
            </a:r>
          </a:p>
          <a:p>
            <a:r>
              <a:rPr lang="en-GB" sz="1800" dirty="0" smtClean="0"/>
              <a:t>Need fiducial coordinates if using individual MRI</a:t>
            </a:r>
          </a:p>
          <a:p>
            <a:r>
              <a:rPr lang="en-GB" sz="1800" dirty="0" smtClean="0"/>
              <a:t>Need to choose a forward model (e.g. single shell)</a:t>
            </a:r>
            <a:endParaRPr lang="en-GB" dirty="0"/>
          </a:p>
        </p:txBody>
      </p:sp>
      <p:pic>
        <p:nvPicPr>
          <p:cNvPr id="4" name="Picture 3"/>
          <p:cNvPicPr>
            <a:picLocks noChangeAspect="1"/>
          </p:cNvPicPr>
          <p:nvPr/>
        </p:nvPicPr>
        <p:blipFill>
          <a:blip r:embed="rId2" cstate="print"/>
          <a:stretch>
            <a:fillRect/>
          </a:stretch>
        </p:blipFill>
        <p:spPr>
          <a:xfrm>
            <a:off x="3875861" y="3501008"/>
            <a:ext cx="4972050" cy="3086100"/>
          </a:xfrm>
          <a:prstGeom prst="rect">
            <a:avLst/>
          </a:prstGeom>
        </p:spPr>
      </p:pic>
      <p:pic>
        <p:nvPicPr>
          <p:cNvPr id="5" name="Picture 4"/>
          <p:cNvPicPr>
            <a:picLocks noChangeAspect="1"/>
          </p:cNvPicPr>
          <p:nvPr/>
        </p:nvPicPr>
        <p:blipFill>
          <a:blip r:embed="rId3" cstate="print"/>
          <a:stretch>
            <a:fillRect/>
          </a:stretch>
        </p:blipFill>
        <p:spPr>
          <a:xfrm>
            <a:off x="299203" y="3742738"/>
            <a:ext cx="3375298" cy="2602639"/>
          </a:xfrm>
          <a:prstGeom prst="rect">
            <a:avLst/>
          </a:prstGeom>
        </p:spPr>
      </p:pic>
      <p:cxnSp>
        <p:nvCxnSpPr>
          <p:cNvPr id="7" name="Straight Arrow Connector 6"/>
          <p:cNvCxnSpPr/>
          <p:nvPr/>
        </p:nvCxnSpPr>
        <p:spPr>
          <a:xfrm flipV="1">
            <a:off x="2411760" y="4158133"/>
            <a:ext cx="1436340"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27407" y="4941232"/>
            <a:ext cx="1436400" cy="576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94233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latin typeface="Calibri" panose="020F0502020204030204" pitchFamily="34" charset="0"/>
              </a:rPr>
              <a:t>Generating scalp x time images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Tree>
    <p:extLst>
      <p:ext uri="{BB962C8B-B14F-4D97-AF65-F5344CB8AC3E}">
        <p14:creationId xmlns:p14="http://schemas.microsoft.com/office/powerpoint/2010/main" xmlns="" val="862629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6"/>
          <p:cNvGrpSpPr>
            <a:grpSpLocks/>
          </p:cNvGrpSpPr>
          <p:nvPr/>
        </p:nvGrpSpPr>
        <p:grpSpPr bwMode="auto">
          <a:xfrm>
            <a:off x="2398713" y="1557338"/>
            <a:ext cx="1108075" cy="4306887"/>
            <a:chOff x="1729581" y="257969"/>
            <a:chExt cx="1108075" cy="4307682"/>
          </a:xfrm>
        </p:grpSpPr>
        <p:pic>
          <p:nvPicPr>
            <p:cNvPr id="68612" name="Picture 4"/>
            <p:cNvPicPr>
              <a:picLocks noChangeAspect="1" noChangeArrowheads="1"/>
            </p:cNvPicPr>
            <p:nvPr/>
          </p:nvPicPr>
          <p:blipFill>
            <a:blip r:embed="rId3" cstate="print"/>
            <a:srcRect/>
            <a:stretch>
              <a:fillRect/>
            </a:stretch>
          </p:blipFill>
          <p:spPr bwMode="auto">
            <a:xfrm rot="16200000">
              <a:off x="1715294" y="3443288"/>
              <a:ext cx="1136650" cy="1108075"/>
            </a:xfrm>
            <a:prstGeom prst="rect">
              <a:avLst/>
            </a:prstGeom>
            <a:noFill/>
            <a:ln w="9525">
              <a:noFill/>
              <a:miter lim="800000"/>
              <a:headEnd/>
              <a:tailEnd/>
            </a:ln>
            <a:effectLst/>
            <a:scene3d>
              <a:camera prst="isometricOffAxis2Right"/>
              <a:lightRig rig="threePt" dir="t"/>
            </a:scene3d>
          </p:spPr>
        </p:pic>
        <p:pic>
          <p:nvPicPr>
            <p:cNvPr id="6861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6200000">
              <a:off x="1729582" y="3212008"/>
              <a:ext cx="1108075" cy="1054100"/>
            </a:xfrm>
            <a:prstGeom prst="rect">
              <a:avLst/>
            </a:prstGeom>
            <a:noFill/>
            <a:ln w="9525">
              <a:noFill/>
              <a:miter lim="800000"/>
              <a:headEnd/>
              <a:tailEnd/>
            </a:ln>
            <a:effectLst/>
            <a:scene3d>
              <a:camera prst="isometricOffAxis2Right"/>
              <a:lightRig rig="threePt" dir="t"/>
            </a:scene3d>
          </p:spPr>
        </p:pic>
        <p:pic>
          <p:nvPicPr>
            <p:cNvPr id="6861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1758951" y="2972395"/>
              <a:ext cx="1050925" cy="1014413"/>
            </a:xfrm>
            <a:prstGeom prst="rect">
              <a:avLst/>
            </a:prstGeom>
            <a:noFill/>
            <a:ln w="9525">
              <a:noFill/>
              <a:miter lim="800000"/>
              <a:headEnd/>
              <a:tailEnd/>
            </a:ln>
            <a:effectLst/>
            <a:scene3d>
              <a:camera prst="isometricOffAxis2Right"/>
              <a:lightRig rig="threePt" dir="t"/>
            </a:scene3d>
          </p:spPr>
        </p:pic>
        <p:pic>
          <p:nvPicPr>
            <p:cNvPr id="68615"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200000">
              <a:off x="1750220" y="2723208"/>
              <a:ext cx="1068387" cy="1039813"/>
            </a:xfrm>
            <a:prstGeom prst="rect">
              <a:avLst/>
            </a:prstGeom>
            <a:noFill/>
            <a:ln w="9525">
              <a:noFill/>
              <a:miter lim="800000"/>
              <a:headEnd/>
              <a:tailEnd/>
            </a:ln>
            <a:effectLst/>
            <a:scene3d>
              <a:camera prst="isometricOffAxis2Right"/>
              <a:lightRig rig="threePt" dir="t"/>
            </a:scene3d>
          </p:spPr>
        </p:pic>
        <p:pic>
          <p:nvPicPr>
            <p:cNvPr id="68616"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200000">
              <a:off x="1754982" y="2508772"/>
              <a:ext cx="1057275" cy="1025525"/>
            </a:xfrm>
            <a:prstGeom prst="rect">
              <a:avLst/>
            </a:prstGeom>
            <a:noFill/>
            <a:ln w="9525">
              <a:noFill/>
              <a:miter lim="800000"/>
              <a:headEnd/>
              <a:tailEnd/>
            </a:ln>
            <a:effectLst/>
            <a:scene3d>
              <a:camera prst="isometricOffAxis2Right"/>
              <a:lightRig rig="threePt" dir="t"/>
            </a:scene3d>
          </p:spPr>
        </p:pic>
        <p:pic>
          <p:nvPicPr>
            <p:cNvPr id="68617"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6200000">
              <a:off x="1762919" y="2307431"/>
              <a:ext cx="1042988" cy="1039813"/>
            </a:xfrm>
            <a:prstGeom prst="rect">
              <a:avLst/>
            </a:prstGeom>
            <a:noFill/>
            <a:ln w="9525">
              <a:noFill/>
              <a:miter lim="800000"/>
              <a:headEnd/>
              <a:tailEnd/>
            </a:ln>
            <a:effectLst/>
            <a:scene3d>
              <a:camera prst="isometricOffAxis2Right"/>
              <a:lightRig rig="threePt" dir="t"/>
            </a:scene3d>
          </p:spPr>
        </p:pic>
        <p:pic>
          <p:nvPicPr>
            <p:cNvPr id="68618"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6200000">
              <a:off x="1781969" y="2077244"/>
              <a:ext cx="1003300" cy="1031875"/>
            </a:xfrm>
            <a:prstGeom prst="rect">
              <a:avLst/>
            </a:prstGeom>
            <a:noFill/>
            <a:ln w="9525">
              <a:noFill/>
              <a:miter lim="800000"/>
              <a:headEnd/>
              <a:tailEnd/>
            </a:ln>
            <a:effectLst/>
            <a:scene3d>
              <a:camera prst="isometricOffAxis2Right"/>
              <a:lightRig rig="threePt" dir="t"/>
            </a:scene3d>
          </p:spPr>
        </p:pic>
        <p:pic>
          <p:nvPicPr>
            <p:cNvPr id="68619" name="Picture 1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6200000">
              <a:off x="1762125" y="1835150"/>
              <a:ext cx="1042988" cy="1050925"/>
            </a:xfrm>
            <a:prstGeom prst="rect">
              <a:avLst/>
            </a:prstGeom>
            <a:noFill/>
            <a:ln w="9525">
              <a:noFill/>
              <a:miter lim="800000"/>
              <a:headEnd/>
              <a:tailEnd/>
            </a:ln>
            <a:effectLst/>
            <a:scene3d>
              <a:camera prst="isometricOffAxis2Right"/>
              <a:lightRig rig="threePt" dir="t"/>
            </a:scene3d>
          </p:spPr>
        </p:pic>
        <p:pic>
          <p:nvPicPr>
            <p:cNvPr id="68620" name="Picture 1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6200000">
              <a:off x="1766094" y="1602581"/>
              <a:ext cx="1033463" cy="1017588"/>
            </a:xfrm>
            <a:prstGeom prst="rect">
              <a:avLst/>
            </a:prstGeom>
            <a:noFill/>
            <a:ln w="9525">
              <a:noFill/>
              <a:miter lim="800000"/>
              <a:headEnd/>
              <a:tailEnd/>
            </a:ln>
            <a:effectLst/>
            <a:scene3d>
              <a:camera prst="isometricOffAxis2Right"/>
              <a:lightRig rig="threePt" dir="t"/>
            </a:scene3d>
          </p:spPr>
        </p:pic>
        <p:pic>
          <p:nvPicPr>
            <p:cNvPr id="68621" name="Picture 13"/>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16200000">
              <a:off x="1753395" y="1339056"/>
              <a:ext cx="1060450" cy="1028700"/>
            </a:xfrm>
            <a:prstGeom prst="rect">
              <a:avLst/>
            </a:prstGeom>
            <a:noFill/>
            <a:ln w="9525">
              <a:noFill/>
              <a:miter lim="800000"/>
              <a:headEnd/>
              <a:tailEnd/>
            </a:ln>
            <a:effectLst/>
            <a:scene3d>
              <a:camera prst="isometricOffAxis2Right"/>
              <a:lightRig rig="threePt" dir="t"/>
            </a:scene3d>
          </p:spPr>
        </p:pic>
        <p:pic>
          <p:nvPicPr>
            <p:cNvPr id="68623" name="Picture 1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16200000">
              <a:off x="1744663" y="1052512"/>
              <a:ext cx="1076325" cy="1042988"/>
            </a:xfrm>
            <a:prstGeom prst="rect">
              <a:avLst/>
            </a:prstGeom>
            <a:noFill/>
            <a:ln w="9525">
              <a:noFill/>
              <a:miter lim="800000"/>
              <a:headEnd/>
              <a:tailEnd/>
            </a:ln>
            <a:effectLst/>
            <a:scene3d>
              <a:camera prst="isometricOffAxis2Right"/>
              <a:lightRig rig="threePt" dir="t"/>
            </a:scene3d>
          </p:spPr>
        </p:pic>
        <p:pic>
          <p:nvPicPr>
            <p:cNvPr id="68622" name="Picture 1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16200000">
              <a:off x="1761332" y="794543"/>
              <a:ext cx="1042988" cy="1017588"/>
            </a:xfrm>
            <a:prstGeom prst="rect">
              <a:avLst/>
            </a:prstGeom>
            <a:noFill/>
            <a:ln w="9525">
              <a:noFill/>
              <a:miter lim="800000"/>
              <a:headEnd/>
              <a:tailEnd/>
            </a:ln>
            <a:effectLst/>
            <a:scene3d>
              <a:camera prst="isometricOffAxis2Right"/>
              <a:lightRig rig="threePt" dir="t"/>
            </a:scene3d>
          </p:spPr>
        </p:pic>
        <p:pic>
          <p:nvPicPr>
            <p:cNvPr id="68624" name="Picture 1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rot="16200000">
              <a:off x="1770063" y="547688"/>
              <a:ext cx="1028700" cy="1017587"/>
            </a:xfrm>
            <a:prstGeom prst="rect">
              <a:avLst/>
            </a:prstGeom>
            <a:noFill/>
            <a:ln w="9525">
              <a:noFill/>
              <a:miter lim="800000"/>
              <a:headEnd/>
              <a:tailEnd/>
            </a:ln>
            <a:effectLst/>
            <a:scene3d>
              <a:camera prst="isometricOffAxis2Right"/>
              <a:lightRig rig="threePt" dir="t"/>
            </a:scene3d>
          </p:spPr>
        </p:pic>
        <p:pic>
          <p:nvPicPr>
            <p:cNvPr id="68625" name="Picture 17"/>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16200000">
              <a:off x="1747044" y="264319"/>
              <a:ext cx="1074738" cy="1062037"/>
            </a:xfrm>
            <a:prstGeom prst="rect">
              <a:avLst/>
            </a:prstGeom>
            <a:noFill/>
            <a:ln w="9525">
              <a:noFill/>
              <a:miter lim="800000"/>
              <a:headEnd/>
              <a:tailEnd/>
            </a:ln>
            <a:effectLst/>
            <a:scene3d>
              <a:camera prst="isometricOffAxis2Right"/>
              <a:lightRig rig="threePt" dir="t"/>
            </a:scene3d>
          </p:spPr>
        </p:pic>
      </p:grpSp>
      <p:sp>
        <p:nvSpPr>
          <p:cNvPr id="30723" name="Text Box 13"/>
          <p:cNvSpPr txBox="1">
            <a:spLocks noChangeArrowheads="1"/>
          </p:cNvSpPr>
          <p:nvPr/>
        </p:nvSpPr>
        <p:spPr bwMode="auto">
          <a:xfrm>
            <a:off x="0" y="0"/>
            <a:ext cx="4800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Generating time x scalp images</a:t>
            </a:r>
            <a:endParaRPr lang="en-US" altLang="en-US" sz="2400" b="1">
              <a:solidFill>
                <a:schemeClr val="bg1"/>
              </a:solidFill>
            </a:endParaRPr>
          </a:p>
        </p:txBody>
      </p:sp>
      <p:sp>
        <p:nvSpPr>
          <p:cNvPr id="20" name="Right Arrow 19"/>
          <p:cNvSpPr/>
          <p:nvPr/>
        </p:nvSpPr>
        <p:spPr>
          <a:xfrm>
            <a:off x="1735138" y="2954338"/>
            <a:ext cx="504825" cy="15113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30725" name="Picture 18"/>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179388" y="3028950"/>
            <a:ext cx="1397000" cy="1363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Right Arrow 21"/>
          <p:cNvSpPr/>
          <p:nvPr/>
        </p:nvSpPr>
        <p:spPr>
          <a:xfrm>
            <a:off x="6142038" y="2954338"/>
            <a:ext cx="503237" cy="15113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30727" name="Picture 19"/>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4329113" y="1963738"/>
            <a:ext cx="1652587" cy="349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8" name="Picture 20"/>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6804025" y="2000250"/>
            <a:ext cx="1639888" cy="341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ight Arrow 24"/>
          <p:cNvSpPr/>
          <p:nvPr/>
        </p:nvSpPr>
        <p:spPr>
          <a:xfrm>
            <a:off x="3665538" y="2954338"/>
            <a:ext cx="504825" cy="15113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1"/>
          <p:cNvPicPr>
            <a:picLocks noChangeAspect="1" noChangeArrowheads="1"/>
          </p:cNvPicPr>
          <p:nvPr/>
        </p:nvPicPr>
        <p:blipFill>
          <a:blip r:embed="rId3" cstate="print">
            <a:extLst>
              <a:ext uri="{28A0092B-C50C-407E-A947-70E740481C1C}">
                <a14:useLocalDpi xmlns:a14="http://schemas.microsoft.com/office/drawing/2010/main" xmlns="" val="0"/>
              </a:ext>
            </a:extLst>
          </a:blip>
          <a:srcRect b="3922"/>
          <a:stretch>
            <a:fillRect/>
          </a:stretch>
        </p:blipFill>
        <p:spPr bwMode="auto">
          <a:xfrm>
            <a:off x="827088" y="549275"/>
            <a:ext cx="6769100" cy="6300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19" name="Group 19"/>
          <p:cNvGrpSpPr>
            <a:grpSpLocks/>
          </p:cNvGrpSpPr>
          <p:nvPr/>
        </p:nvGrpSpPr>
        <p:grpSpPr bwMode="auto">
          <a:xfrm>
            <a:off x="5003800" y="617538"/>
            <a:ext cx="4154488" cy="3748087"/>
            <a:chOff x="2880" y="912"/>
            <a:chExt cx="2617" cy="2361"/>
          </a:xfrm>
        </p:grpSpPr>
        <p:pic>
          <p:nvPicPr>
            <p:cNvPr id="922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80" y="912"/>
              <a:ext cx="1536" cy="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9" y="1525"/>
              <a:ext cx="1227" cy="1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6" name="Text Box 73"/>
            <p:cNvSpPr txBox="1">
              <a:spLocks noChangeArrowheads="1"/>
            </p:cNvSpPr>
            <p:nvPr/>
          </p:nvSpPr>
          <p:spPr bwMode="auto">
            <a:xfrm>
              <a:off x="4512" y="1248"/>
              <a:ext cx="98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en-US" sz="1800"/>
                <a:t>~300 sensors</a:t>
              </a:r>
            </a:p>
          </p:txBody>
        </p:sp>
      </p:grpSp>
      <p:grpSp>
        <p:nvGrpSpPr>
          <p:cNvPr id="9220" name="Group 18"/>
          <p:cNvGrpSpPr>
            <a:grpSpLocks/>
          </p:cNvGrpSpPr>
          <p:nvPr/>
        </p:nvGrpSpPr>
        <p:grpSpPr bwMode="auto">
          <a:xfrm>
            <a:off x="0" y="533400"/>
            <a:ext cx="3341688" cy="2895600"/>
            <a:chOff x="240" y="912"/>
            <a:chExt cx="2105" cy="1824"/>
          </a:xfrm>
        </p:grpSpPr>
        <p:graphicFrame>
          <p:nvGraphicFramePr>
            <p:cNvPr id="9221" name="Object 67"/>
            <p:cNvGraphicFramePr>
              <a:graphicFrameLocks noChangeAspect="1"/>
            </p:cNvGraphicFramePr>
            <p:nvPr/>
          </p:nvGraphicFramePr>
          <p:xfrm>
            <a:off x="240" y="912"/>
            <a:ext cx="937" cy="1248"/>
          </p:xfrm>
          <a:graphic>
            <a:graphicData uri="http://schemas.openxmlformats.org/presentationml/2006/ole">
              <p:oleObj spid="_x0000_s9275" name="Drawing" r:id="rId6" imgW="5330520" imgH="7119000" progId="">
                <p:embed/>
              </p:oleObj>
            </a:graphicData>
          </a:graphic>
        </p:graphicFrame>
        <p:sp>
          <p:nvSpPr>
            <p:cNvPr id="9222" name="Text Box 73"/>
            <p:cNvSpPr txBox="1">
              <a:spLocks noChangeArrowheads="1"/>
            </p:cNvSpPr>
            <p:nvPr/>
          </p:nvSpPr>
          <p:spPr bwMode="auto">
            <a:xfrm>
              <a:off x="1200" y="1440"/>
              <a:ext cx="1145"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en-US" sz="1800"/>
                <a:t>&lt;128 electrodes</a:t>
              </a:r>
            </a:p>
          </p:txBody>
        </p:sp>
        <p:pic>
          <p:nvPicPr>
            <p:cNvPr id="9223" name="Picture 1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2" y="1824"/>
              <a:ext cx="861" cy="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smtClean="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Downsampling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err="1" smtClean="0">
                <a:solidFill>
                  <a:schemeClr val="bg1">
                    <a:lumMod val="75000"/>
                  </a:schemeClr>
                </a:solidFill>
                <a:latin typeface="Calibri" panose="020F0502020204030204" pitchFamily="34" charset="0"/>
              </a:rPr>
              <a:t>Epoching</a:t>
            </a:r>
            <a:endParaRPr lang="en-GB" sz="2000" dirty="0" smtClean="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smtClean="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smtClean="0">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575175" y="5301208"/>
            <a:ext cx="1467068" cy="369332"/>
          </a:xfrm>
          <a:prstGeom prst="rect">
            <a:avLst/>
          </a:prstGeom>
          <a:noFill/>
        </p:spPr>
        <p:txBody>
          <a:bodyPr wrap="none" rtlCol="0">
            <a:spAutoFit/>
          </a:bodyPr>
          <a:lstStyle/>
          <a:p>
            <a:r>
              <a:rPr lang="en-GB" b="1" dirty="0" err="1" smtClean="0"/>
              <a:t>spm_eeg_tf</a:t>
            </a:r>
            <a:endParaRPr lang="en-GB" b="1" dirty="0"/>
          </a:p>
        </p:txBody>
      </p:sp>
    </p:spTree>
    <p:extLst>
      <p:ext uri="{BB962C8B-B14F-4D97-AF65-F5344CB8AC3E}">
        <p14:creationId xmlns:p14="http://schemas.microsoft.com/office/powerpoint/2010/main" xmlns="" val="39459949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019816224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2312988"/>
            <a:ext cx="8424863" cy="205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92" name="Freeform 20"/>
          <p:cNvSpPr>
            <a:spLocks/>
          </p:cNvSpPr>
          <p:nvPr/>
        </p:nvSpPr>
        <p:spPr bwMode="auto">
          <a:xfrm>
            <a:off x="446088" y="1090613"/>
            <a:ext cx="8186737" cy="1103312"/>
          </a:xfrm>
          <a:custGeom>
            <a:avLst/>
            <a:gdLst>
              <a:gd name="T0" fmla="*/ 0 w 5157"/>
              <a:gd name="T1" fmla="*/ 2147483646 h 695"/>
              <a:gd name="T2" fmla="*/ 2147483646 w 5157"/>
              <a:gd name="T3" fmla="*/ 2147483646 h 695"/>
              <a:gd name="T4" fmla="*/ 2147483646 w 5157"/>
              <a:gd name="T5" fmla="*/ 2147483646 h 695"/>
              <a:gd name="T6" fmla="*/ 2147483646 w 5157"/>
              <a:gd name="T7" fmla="*/ 2147483646 h 695"/>
              <a:gd name="T8" fmla="*/ 2147483646 w 5157"/>
              <a:gd name="T9" fmla="*/ 2147483646 h 695"/>
              <a:gd name="T10" fmla="*/ 2147483646 w 5157"/>
              <a:gd name="T11" fmla="*/ 2147483646 h 695"/>
              <a:gd name="T12" fmla="*/ 2147483646 w 5157"/>
              <a:gd name="T13" fmla="*/ 2147483646 h 695"/>
              <a:gd name="T14" fmla="*/ 2147483646 w 5157"/>
              <a:gd name="T15" fmla="*/ 2147483646 h 695"/>
              <a:gd name="T16" fmla="*/ 2147483646 w 5157"/>
              <a:gd name="T17" fmla="*/ 2147483646 h 695"/>
              <a:gd name="T18" fmla="*/ 2147483646 w 5157"/>
              <a:gd name="T19" fmla="*/ 2147483646 h 695"/>
              <a:gd name="T20" fmla="*/ 2147483646 w 5157"/>
              <a:gd name="T21" fmla="*/ 2147483646 h 695"/>
              <a:gd name="T22" fmla="*/ 2147483646 w 5157"/>
              <a:gd name="T23" fmla="*/ 2147483646 h 695"/>
              <a:gd name="T24" fmla="*/ 2147483646 w 5157"/>
              <a:gd name="T25" fmla="*/ 2147483646 h 695"/>
              <a:gd name="T26" fmla="*/ 2147483646 w 5157"/>
              <a:gd name="T27" fmla="*/ 2147483646 h 695"/>
              <a:gd name="T28" fmla="*/ 2147483646 w 5157"/>
              <a:gd name="T29" fmla="*/ 2147483646 h 695"/>
              <a:gd name="T30" fmla="*/ 2147483646 w 5157"/>
              <a:gd name="T31" fmla="*/ 2147483646 h 695"/>
              <a:gd name="T32" fmla="*/ 2147483646 w 5157"/>
              <a:gd name="T33" fmla="*/ 2147483646 h 6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57"/>
              <a:gd name="T52" fmla="*/ 0 h 695"/>
              <a:gd name="T53" fmla="*/ 5157 w 5157"/>
              <a:gd name="T54" fmla="*/ 695 h 6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57" h="695">
                <a:moveTo>
                  <a:pt x="0" y="204"/>
                </a:moveTo>
                <a:cubicBezTo>
                  <a:pt x="615" y="207"/>
                  <a:pt x="1287" y="0"/>
                  <a:pt x="1845" y="259"/>
                </a:cubicBezTo>
                <a:cubicBezTo>
                  <a:pt x="1865" y="288"/>
                  <a:pt x="1891" y="324"/>
                  <a:pt x="1906" y="355"/>
                </a:cubicBezTo>
                <a:cubicBezTo>
                  <a:pt x="1963" y="476"/>
                  <a:pt x="1911" y="398"/>
                  <a:pt x="1948" y="451"/>
                </a:cubicBezTo>
                <a:cubicBezTo>
                  <a:pt x="1978" y="544"/>
                  <a:pt x="1941" y="452"/>
                  <a:pt x="1982" y="513"/>
                </a:cubicBezTo>
                <a:cubicBezTo>
                  <a:pt x="1998" y="538"/>
                  <a:pt x="1993" y="556"/>
                  <a:pt x="2016" y="588"/>
                </a:cubicBezTo>
                <a:cubicBezTo>
                  <a:pt x="2050" y="691"/>
                  <a:pt x="2233" y="669"/>
                  <a:pt x="2311" y="671"/>
                </a:cubicBezTo>
                <a:cubicBezTo>
                  <a:pt x="2544" y="677"/>
                  <a:pt x="2777" y="680"/>
                  <a:pt x="3010" y="684"/>
                </a:cubicBezTo>
                <a:cubicBezTo>
                  <a:pt x="3243" y="695"/>
                  <a:pt x="3459" y="657"/>
                  <a:pt x="3689" y="650"/>
                </a:cubicBezTo>
                <a:cubicBezTo>
                  <a:pt x="3773" y="626"/>
                  <a:pt x="3858" y="610"/>
                  <a:pt x="3943" y="588"/>
                </a:cubicBezTo>
                <a:cubicBezTo>
                  <a:pt x="4016" y="543"/>
                  <a:pt x="4073" y="532"/>
                  <a:pt x="4156" y="520"/>
                </a:cubicBezTo>
                <a:cubicBezTo>
                  <a:pt x="4236" y="483"/>
                  <a:pt x="4269" y="444"/>
                  <a:pt x="4341" y="396"/>
                </a:cubicBezTo>
                <a:cubicBezTo>
                  <a:pt x="4368" y="355"/>
                  <a:pt x="4417" y="366"/>
                  <a:pt x="4464" y="362"/>
                </a:cubicBezTo>
                <a:cubicBezTo>
                  <a:pt x="4500" y="350"/>
                  <a:pt x="4533" y="345"/>
                  <a:pt x="4567" y="328"/>
                </a:cubicBezTo>
                <a:cubicBezTo>
                  <a:pt x="4587" y="318"/>
                  <a:pt x="4601" y="296"/>
                  <a:pt x="4622" y="287"/>
                </a:cubicBezTo>
                <a:cubicBezTo>
                  <a:pt x="4651" y="275"/>
                  <a:pt x="4714" y="271"/>
                  <a:pt x="4745" y="266"/>
                </a:cubicBezTo>
                <a:cubicBezTo>
                  <a:pt x="4903" y="212"/>
                  <a:pt x="4772" y="252"/>
                  <a:pt x="5157" y="252"/>
                </a:cubicBezTo>
              </a:path>
            </a:pathLst>
          </a:cu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animEffect transition="in" filter="wipe(left)">
                                      <p:cBhvr>
                                        <p:cTn id="7" dur="500"/>
                                        <p:tgtEl>
                                          <p:spTgt spid="54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r="7921"/>
          <a:stretch>
            <a:fillRect/>
          </a:stretch>
        </p:blipFill>
        <p:spPr bwMode="auto">
          <a:xfrm>
            <a:off x="292100" y="855663"/>
            <a:ext cx="7880350" cy="514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Text Box 5"/>
          <p:cNvSpPr txBox="1">
            <a:spLocks noChangeArrowheads="1"/>
          </p:cNvSpPr>
          <p:nvPr/>
        </p:nvSpPr>
        <p:spPr bwMode="auto">
          <a:xfrm>
            <a:off x="2268538" y="1052513"/>
            <a:ext cx="6480175" cy="15843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2400"/>
              <a:t> Joseph Fourier (1768-1830)</a:t>
            </a:r>
          </a:p>
          <a:p>
            <a:pPr eaLnBrk="1" hangingPunct="1">
              <a:spcBef>
                <a:spcPct val="0"/>
              </a:spcBef>
            </a:pPr>
            <a:r>
              <a:rPr lang="en-GB" altLang="en-US" sz="2400"/>
              <a:t> Any complex time series can be broken down into a series of superimposed sinusoids with different frequencies</a:t>
            </a:r>
          </a:p>
        </p:txBody>
      </p:sp>
      <p:sp>
        <p:nvSpPr>
          <p:cNvPr id="32772" name="Text Box 6"/>
          <p:cNvSpPr txBox="1">
            <a:spLocks noChangeArrowheads="1"/>
          </p:cNvSpPr>
          <p:nvPr/>
        </p:nvSpPr>
        <p:spPr bwMode="auto">
          <a:xfrm>
            <a:off x="34925" y="-28575"/>
            <a:ext cx="2520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Fourier analysis</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75"/>
          <p:cNvGrpSpPr>
            <a:grpSpLocks/>
          </p:cNvGrpSpPr>
          <p:nvPr/>
        </p:nvGrpSpPr>
        <p:grpSpPr bwMode="auto">
          <a:xfrm>
            <a:off x="954088" y="1412875"/>
            <a:ext cx="3978275" cy="4392613"/>
            <a:chOff x="521" y="981"/>
            <a:chExt cx="2506" cy="2767"/>
          </a:xfrm>
        </p:grpSpPr>
        <p:grpSp>
          <p:nvGrpSpPr>
            <p:cNvPr id="33804" name="Group 153"/>
            <p:cNvGrpSpPr>
              <a:grpSpLocks/>
            </p:cNvGrpSpPr>
            <p:nvPr/>
          </p:nvGrpSpPr>
          <p:grpSpPr bwMode="auto">
            <a:xfrm>
              <a:off x="521" y="1162"/>
              <a:ext cx="2506" cy="563"/>
              <a:chOff x="1406" y="671"/>
              <a:chExt cx="2506" cy="563"/>
            </a:xfrm>
          </p:grpSpPr>
          <p:sp>
            <p:nvSpPr>
              <p:cNvPr id="33816" name="Freeform 149"/>
              <p:cNvSpPr>
                <a:spLocks/>
              </p:cNvSpPr>
              <p:nvPr/>
            </p:nvSpPr>
            <p:spPr bwMode="auto">
              <a:xfrm>
                <a:off x="1406" y="671"/>
                <a:ext cx="691" cy="563"/>
              </a:xfrm>
              <a:custGeom>
                <a:avLst/>
                <a:gdLst>
                  <a:gd name="T0" fmla="*/ 5 w 691"/>
                  <a:gd name="T1" fmla="*/ 563 h 563"/>
                  <a:gd name="T2" fmla="*/ 22 w 691"/>
                  <a:gd name="T3" fmla="*/ 563 h 563"/>
                  <a:gd name="T4" fmla="*/ 39 w 691"/>
                  <a:gd name="T5" fmla="*/ 553 h 563"/>
                  <a:gd name="T6" fmla="*/ 56 w 691"/>
                  <a:gd name="T7" fmla="*/ 537 h 563"/>
                  <a:gd name="T8" fmla="*/ 73 w 691"/>
                  <a:gd name="T9" fmla="*/ 521 h 563"/>
                  <a:gd name="T10" fmla="*/ 90 w 691"/>
                  <a:gd name="T11" fmla="*/ 500 h 563"/>
                  <a:gd name="T12" fmla="*/ 113 w 691"/>
                  <a:gd name="T13" fmla="*/ 473 h 563"/>
                  <a:gd name="T14" fmla="*/ 130 w 691"/>
                  <a:gd name="T15" fmla="*/ 446 h 563"/>
                  <a:gd name="T16" fmla="*/ 141 w 691"/>
                  <a:gd name="T17" fmla="*/ 415 h 563"/>
                  <a:gd name="T18" fmla="*/ 164 w 691"/>
                  <a:gd name="T19" fmla="*/ 383 h 563"/>
                  <a:gd name="T20" fmla="*/ 175 w 691"/>
                  <a:gd name="T21" fmla="*/ 346 h 563"/>
                  <a:gd name="T22" fmla="*/ 192 w 691"/>
                  <a:gd name="T23" fmla="*/ 319 h 563"/>
                  <a:gd name="T24" fmla="*/ 204 w 691"/>
                  <a:gd name="T25" fmla="*/ 287 h 563"/>
                  <a:gd name="T26" fmla="*/ 221 w 691"/>
                  <a:gd name="T27" fmla="*/ 260 h 563"/>
                  <a:gd name="T28" fmla="*/ 232 w 691"/>
                  <a:gd name="T29" fmla="*/ 223 h 563"/>
                  <a:gd name="T30" fmla="*/ 255 w 691"/>
                  <a:gd name="T31" fmla="*/ 191 h 563"/>
                  <a:gd name="T32" fmla="*/ 266 w 691"/>
                  <a:gd name="T33" fmla="*/ 154 h 563"/>
                  <a:gd name="T34" fmla="*/ 283 w 691"/>
                  <a:gd name="T35" fmla="*/ 128 h 563"/>
                  <a:gd name="T36" fmla="*/ 306 w 691"/>
                  <a:gd name="T37" fmla="*/ 96 h 563"/>
                  <a:gd name="T38" fmla="*/ 323 w 691"/>
                  <a:gd name="T39" fmla="*/ 69 h 563"/>
                  <a:gd name="T40" fmla="*/ 334 w 691"/>
                  <a:gd name="T41" fmla="*/ 48 h 563"/>
                  <a:gd name="T42" fmla="*/ 357 w 691"/>
                  <a:gd name="T43" fmla="*/ 27 h 563"/>
                  <a:gd name="T44" fmla="*/ 368 w 691"/>
                  <a:gd name="T45" fmla="*/ 16 h 563"/>
                  <a:gd name="T46" fmla="*/ 385 w 691"/>
                  <a:gd name="T47" fmla="*/ 5 h 563"/>
                  <a:gd name="T48" fmla="*/ 402 w 691"/>
                  <a:gd name="T49" fmla="*/ 0 h 563"/>
                  <a:gd name="T50" fmla="*/ 419 w 691"/>
                  <a:gd name="T51" fmla="*/ 0 h 563"/>
                  <a:gd name="T52" fmla="*/ 436 w 691"/>
                  <a:gd name="T53" fmla="*/ 0 h 563"/>
                  <a:gd name="T54" fmla="*/ 453 w 691"/>
                  <a:gd name="T55" fmla="*/ 11 h 563"/>
                  <a:gd name="T56" fmla="*/ 470 w 691"/>
                  <a:gd name="T57" fmla="*/ 21 h 563"/>
                  <a:gd name="T58" fmla="*/ 487 w 691"/>
                  <a:gd name="T59" fmla="*/ 37 h 563"/>
                  <a:gd name="T60" fmla="*/ 504 w 691"/>
                  <a:gd name="T61" fmla="*/ 59 h 563"/>
                  <a:gd name="T62" fmla="*/ 527 w 691"/>
                  <a:gd name="T63" fmla="*/ 85 h 563"/>
                  <a:gd name="T64" fmla="*/ 544 w 691"/>
                  <a:gd name="T65" fmla="*/ 112 h 563"/>
                  <a:gd name="T66" fmla="*/ 555 w 691"/>
                  <a:gd name="T67" fmla="*/ 144 h 563"/>
                  <a:gd name="T68" fmla="*/ 578 w 691"/>
                  <a:gd name="T69" fmla="*/ 175 h 563"/>
                  <a:gd name="T70" fmla="*/ 589 w 691"/>
                  <a:gd name="T71" fmla="*/ 207 h 563"/>
                  <a:gd name="T72" fmla="*/ 606 w 691"/>
                  <a:gd name="T73" fmla="*/ 234 h 563"/>
                  <a:gd name="T74" fmla="*/ 618 w 691"/>
                  <a:gd name="T75" fmla="*/ 271 h 563"/>
                  <a:gd name="T76" fmla="*/ 635 w 691"/>
                  <a:gd name="T77" fmla="*/ 298 h 563"/>
                  <a:gd name="T78" fmla="*/ 646 w 691"/>
                  <a:gd name="T79" fmla="*/ 330 h 563"/>
                  <a:gd name="T80" fmla="*/ 669 w 691"/>
                  <a:gd name="T81" fmla="*/ 367 h 563"/>
                  <a:gd name="T82" fmla="*/ 680 w 691"/>
                  <a:gd name="T83" fmla="*/ 399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1"/>
                  <a:gd name="T127" fmla="*/ 0 h 563"/>
                  <a:gd name="T128" fmla="*/ 691 w 691"/>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1" h="563">
                    <a:moveTo>
                      <a:pt x="5" y="563"/>
                    </a:moveTo>
                    <a:lnTo>
                      <a:pt x="0" y="563"/>
                    </a:lnTo>
                    <a:lnTo>
                      <a:pt x="5" y="563"/>
                    </a:lnTo>
                    <a:lnTo>
                      <a:pt x="11" y="563"/>
                    </a:lnTo>
                    <a:lnTo>
                      <a:pt x="17" y="563"/>
                    </a:lnTo>
                    <a:lnTo>
                      <a:pt x="22" y="563"/>
                    </a:lnTo>
                    <a:lnTo>
                      <a:pt x="28" y="558"/>
                    </a:lnTo>
                    <a:lnTo>
                      <a:pt x="34" y="553"/>
                    </a:lnTo>
                    <a:lnTo>
                      <a:pt x="39" y="553"/>
                    </a:lnTo>
                    <a:lnTo>
                      <a:pt x="45" y="547"/>
                    </a:lnTo>
                    <a:lnTo>
                      <a:pt x="51" y="542"/>
                    </a:lnTo>
                    <a:lnTo>
                      <a:pt x="56" y="537"/>
                    </a:lnTo>
                    <a:lnTo>
                      <a:pt x="62" y="531"/>
                    </a:lnTo>
                    <a:lnTo>
                      <a:pt x="68" y="526"/>
                    </a:lnTo>
                    <a:lnTo>
                      <a:pt x="73" y="521"/>
                    </a:lnTo>
                    <a:lnTo>
                      <a:pt x="79" y="516"/>
                    </a:lnTo>
                    <a:lnTo>
                      <a:pt x="90" y="505"/>
                    </a:lnTo>
                    <a:lnTo>
                      <a:pt x="90" y="500"/>
                    </a:lnTo>
                    <a:lnTo>
                      <a:pt x="102" y="489"/>
                    </a:lnTo>
                    <a:lnTo>
                      <a:pt x="102" y="484"/>
                    </a:lnTo>
                    <a:lnTo>
                      <a:pt x="113" y="473"/>
                    </a:lnTo>
                    <a:lnTo>
                      <a:pt x="113" y="462"/>
                    </a:lnTo>
                    <a:lnTo>
                      <a:pt x="119" y="457"/>
                    </a:lnTo>
                    <a:lnTo>
                      <a:pt x="130" y="446"/>
                    </a:lnTo>
                    <a:lnTo>
                      <a:pt x="130" y="436"/>
                    </a:lnTo>
                    <a:lnTo>
                      <a:pt x="141" y="425"/>
                    </a:lnTo>
                    <a:lnTo>
                      <a:pt x="141" y="415"/>
                    </a:lnTo>
                    <a:lnTo>
                      <a:pt x="153" y="404"/>
                    </a:lnTo>
                    <a:lnTo>
                      <a:pt x="153" y="393"/>
                    </a:lnTo>
                    <a:lnTo>
                      <a:pt x="164" y="383"/>
                    </a:lnTo>
                    <a:lnTo>
                      <a:pt x="164" y="367"/>
                    </a:lnTo>
                    <a:lnTo>
                      <a:pt x="175" y="356"/>
                    </a:lnTo>
                    <a:lnTo>
                      <a:pt x="175" y="346"/>
                    </a:lnTo>
                    <a:lnTo>
                      <a:pt x="187" y="335"/>
                    </a:lnTo>
                    <a:lnTo>
                      <a:pt x="187" y="324"/>
                    </a:lnTo>
                    <a:lnTo>
                      <a:pt x="192" y="319"/>
                    </a:lnTo>
                    <a:lnTo>
                      <a:pt x="192" y="308"/>
                    </a:lnTo>
                    <a:lnTo>
                      <a:pt x="204" y="298"/>
                    </a:lnTo>
                    <a:lnTo>
                      <a:pt x="204" y="287"/>
                    </a:lnTo>
                    <a:lnTo>
                      <a:pt x="209" y="282"/>
                    </a:lnTo>
                    <a:lnTo>
                      <a:pt x="209" y="271"/>
                    </a:lnTo>
                    <a:lnTo>
                      <a:pt x="221" y="260"/>
                    </a:lnTo>
                    <a:lnTo>
                      <a:pt x="221" y="250"/>
                    </a:lnTo>
                    <a:lnTo>
                      <a:pt x="232" y="239"/>
                    </a:lnTo>
                    <a:lnTo>
                      <a:pt x="232" y="223"/>
                    </a:lnTo>
                    <a:lnTo>
                      <a:pt x="243" y="213"/>
                    </a:lnTo>
                    <a:lnTo>
                      <a:pt x="243" y="202"/>
                    </a:lnTo>
                    <a:lnTo>
                      <a:pt x="255" y="191"/>
                    </a:lnTo>
                    <a:lnTo>
                      <a:pt x="255" y="181"/>
                    </a:lnTo>
                    <a:lnTo>
                      <a:pt x="266" y="170"/>
                    </a:lnTo>
                    <a:lnTo>
                      <a:pt x="266" y="154"/>
                    </a:lnTo>
                    <a:lnTo>
                      <a:pt x="277" y="144"/>
                    </a:lnTo>
                    <a:lnTo>
                      <a:pt x="277" y="133"/>
                    </a:lnTo>
                    <a:lnTo>
                      <a:pt x="283" y="128"/>
                    </a:lnTo>
                    <a:lnTo>
                      <a:pt x="294" y="117"/>
                    </a:lnTo>
                    <a:lnTo>
                      <a:pt x="294" y="106"/>
                    </a:lnTo>
                    <a:lnTo>
                      <a:pt x="306" y="96"/>
                    </a:lnTo>
                    <a:lnTo>
                      <a:pt x="306" y="85"/>
                    </a:lnTo>
                    <a:lnTo>
                      <a:pt x="311" y="80"/>
                    </a:lnTo>
                    <a:lnTo>
                      <a:pt x="323" y="69"/>
                    </a:lnTo>
                    <a:lnTo>
                      <a:pt x="323" y="64"/>
                    </a:lnTo>
                    <a:lnTo>
                      <a:pt x="334" y="53"/>
                    </a:lnTo>
                    <a:lnTo>
                      <a:pt x="334" y="48"/>
                    </a:lnTo>
                    <a:lnTo>
                      <a:pt x="340" y="43"/>
                    </a:lnTo>
                    <a:lnTo>
                      <a:pt x="346" y="37"/>
                    </a:lnTo>
                    <a:lnTo>
                      <a:pt x="357" y="27"/>
                    </a:lnTo>
                    <a:lnTo>
                      <a:pt x="357" y="21"/>
                    </a:lnTo>
                    <a:lnTo>
                      <a:pt x="363" y="21"/>
                    </a:lnTo>
                    <a:lnTo>
                      <a:pt x="368" y="16"/>
                    </a:lnTo>
                    <a:lnTo>
                      <a:pt x="374" y="11"/>
                    </a:lnTo>
                    <a:lnTo>
                      <a:pt x="380" y="5"/>
                    </a:lnTo>
                    <a:lnTo>
                      <a:pt x="385" y="5"/>
                    </a:lnTo>
                    <a:lnTo>
                      <a:pt x="391" y="0"/>
                    </a:lnTo>
                    <a:lnTo>
                      <a:pt x="397" y="0"/>
                    </a:lnTo>
                    <a:lnTo>
                      <a:pt x="402" y="0"/>
                    </a:lnTo>
                    <a:lnTo>
                      <a:pt x="408" y="0"/>
                    </a:lnTo>
                    <a:lnTo>
                      <a:pt x="414" y="0"/>
                    </a:lnTo>
                    <a:lnTo>
                      <a:pt x="419" y="0"/>
                    </a:lnTo>
                    <a:lnTo>
                      <a:pt x="425" y="0"/>
                    </a:lnTo>
                    <a:lnTo>
                      <a:pt x="431" y="0"/>
                    </a:lnTo>
                    <a:lnTo>
                      <a:pt x="436" y="0"/>
                    </a:lnTo>
                    <a:lnTo>
                      <a:pt x="442" y="5"/>
                    </a:lnTo>
                    <a:lnTo>
                      <a:pt x="448" y="5"/>
                    </a:lnTo>
                    <a:lnTo>
                      <a:pt x="453" y="11"/>
                    </a:lnTo>
                    <a:lnTo>
                      <a:pt x="459" y="11"/>
                    </a:lnTo>
                    <a:lnTo>
                      <a:pt x="465" y="16"/>
                    </a:lnTo>
                    <a:lnTo>
                      <a:pt x="470" y="21"/>
                    </a:lnTo>
                    <a:lnTo>
                      <a:pt x="476" y="27"/>
                    </a:lnTo>
                    <a:lnTo>
                      <a:pt x="482" y="32"/>
                    </a:lnTo>
                    <a:lnTo>
                      <a:pt x="487" y="37"/>
                    </a:lnTo>
                    <a:lnTo>
                      <a:pt x="499" y="48"/>
                    </a:lnTo>
                    <a:lnTo>
                      <a:pt x="499" y="53"/>
                    </a:lnTo>
                    <a:lnTo>
                      <a:pt x="504" y="59"/>
                    </a:lnTo>
                    <a:lnTo>
                      <a:pt x="516" y="69"/>
                    </a:lnTo>
                    <a:lnTo>
                      <a:pt x="516" y="75"/>
                    </a:lnTo>
                    <a:lnTo>
                      <a:pt x="527" y="85"/>
                    </a:lnTo>
                    <a:lnTo>
                      <a:pt x="527" y="96"/>
                    </a:lnTo>
                    <a:lnTo>
                      <a:pt x="533" y="101"/>
                    </a:lnTo>
                    <a:lnTo>
                      <a:pt x="544" y="112"/>
                    </a:lnTo>
                    <a:lnTo>
                      <a:pt x="544" y="122"/>
                    </a:lnTo>
                    <a:lnTo>
                      <a:pt x="555" y="133"/>
                    </a:lnTo>
                    <a:lnTo>
                      <a:pt x="555" y="144"/>
                    </a:lnTo>
                    <a:lnTo>
                      <a:pt x="567" y="154"/>
                    </a:lnTo>
                    <a:lnTo>
                      <a:pt x="567" y="165"/>
                    </a:lnTo>
                    <a:lnTo>
                      <a:pt x="578" y="175"/>
                    </a:lnTo>
                    <a:lnTo>
                      <a:pt x="578" y="186"/>
                    </a:lnTo>
                    <a:lnTo>
                      <a:pt x="589" y="197"/>
                    </a:lnTo>
                    <a:lnTo>
                      <a:pt x="589" y="207"/>
                    </a:lnTo>
                    <a:lnTo>
                      <a:pt x="595" y="213"/>
                    </a:lnTo>
                    <a:lnTo>
                      <a:pt x="595" y="223"/>
                    </a:lnTo>
                    <a:lnTo>
                      <a:pt x="606" y="234"/>
                    </a:lnTo>
                    <a:lnTo>
                      <a:pt x="606" y="245"/>
                    </a:lnTo>
                    <a:lnTo>
                      <a:pt x="618" y="255"/>
                    </a:lnTo>
                    <a:lnTo>
                      <a:pt x="618" y="271"/>
                    </a:lnTo>
                    <a:lnTo>
                      <a:pt x="629" y="282"/>
                    </a:lnTo>
                    <a:lnTo>
                      <a:pt x="629" y="292"/>
                    </a:lnTo>
                    <a:lnTo>
                      <a:pt x="635" y="298"/>
                    </a:lnTo>
                    <a:lnTo>
                      <a:pt x="635" y="308"/>
                    </a:lnTo>
                    <a:lnTo>
                      <a:pt x="646" y="319"/>
                    </a:lnTo>
                    <a:lnTo>
                      <a:pt x="646" y="330"/>
                    </a:lnTo>
                    <a:lnTo>
                      <a:pt x="657" y="340"/>
                    </a:lnTo>
                    <a:lnTo>
                      <a:pt x="657" y="356"/>
                    </a:lnTo>
                    <a:lnTo>
                      <a:pt x="669" y="367"/>
                    </a:lnTo>
                    <a:lnTo>
                      <a:pt x="669" y="377"/>
                    </a:lnTo>
                    <a:lnTo>
                      <a:pt x="680" y="388"/>
                    </a:lnTo>
                    <a:lnTo>
                      <a:pt x="680" y="399"/>
                    </a:lnTo>
                    <a:lnTo>
                      <a:pt x="691" y="409"/>
                    </a:lnTo>
                    <a:lnTo>
                      <a:pt x="691" y="420"/>
                    </a:lnTo>
                  </a:path>
                </a:pathLst>
              </a:custGeom>
              <a:noFill/>
              <a:ln w="444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33817" name="Freeform 150"/>
              <p:cNvSpPr>
                <a:spLocks/>
              </p:cNvSpPr>
              <p:nvPr/>
            </p:nvSpPr>
            <p:spPr bwMode="auto">
              <a:xfrm>
                <a:off x="2097" y="671"/>
                <a:ext cx="692" cy="563"/>
              </a:xfrm>
              <a:custGeom>
                <a:avLst/>
                <a:gdLst>
                  <a:gd name="T0" fmla="*/ 12 w 692"/>
                  <a:gd name="T1" fmla="*/ 441 h 563"/>
                  <a:gd name="T2" fmla="*/ 29 w 692"/>
                  <a:gd name="T3" fmla="*/ 468 h 563"/>
                  <a:gd name="T4" fmla="*/ 46 w 692"/>
                  <a:gd name="T5" fmla="*/ 494 h 563"/>
                  <a:gd name="T6" fmla="*/ 63 w 692"/>
                  <a:gd name="T7" fmla="*/ 516 h 563"/>
                  <a:gd name="T8" fmla="*/ 80 w 692"/>
                  <a:gd name="T9" fmla="*/ 537 h 563"/>
                  <a:gd name="T10" fmla="*/ 97 w 692"/>
                  <a:gd name="T11" fmla="*/ 553 h 563"/>
                  <a:gd name="T12" fmla="*/ 114 w 692"/>
                  <a:gd name="T13" fmla="*/ 558 h 563"/>
                  <a:gd name="T14" fmla="*/ 131 w 692"/>
                  <a:gd name="T15" fmla="*/ 563 h 563"/>
                  <a:gd name="T16" fmla="*/ 148 w 692"/>
                  <a:gd name="T17" fmla="*/ 563 h 563"/>
                  <a:gd name="T18" fmla="*/ 165 w 692"/>
                  <a:gd name="T19" fmla="*/ 563 h 563"/>
                  <a:gd name="T20" fmla="*/ 182 w 692"/>
                  <a:gd name="T21" fmla="*/ 553 h 563"/>
                  <a:gd name="T22" fmla="*/ 199 w 692"/>
                  <a:gd name="T23" fmla="*/ 542 h 563"/>
                  <a:gd name="T24" fmla="*/ 216 w 692"/>
                  <a:gd name="T25" fmla="*/ 521 h 563"/>
                  <a:gd name="T26" fmla="*/ 239 w 692"/>
                  <a:gd name="T27" fmla="*/ 500 h 563"/>
                  <a:gd name="T28" fmla="*/ 250 w 692"/>
                  <a:gd name="T29" fmla="*/ 478 h 563"/>
                  <a:gd name="T30" fmla="*/ 273 w 692"/>
                  <a:gd name="T31" fmla="*/ 446 h 563"/>
                  <a:gd name="T32" fmla="*/ 290 w 692"/>
                  <a:gd name="T33" fmla="*/ 420 h 563"/>
                  <a:gd name="T34" fmla="*/ 295 w 692"/>
                  <a:gd name="T35" fmla="*/ 393 h 563"/>
                  <a:gd name="T36" fmla="*/ 318 w 692"/>
                  <a:gd name="T37" fmla="*/ 361 h 563"/>
                  <a:gd name="T38" fmla="*/ 329 w 692"/>
                  <a:gd name="T39" fmla="*/ 324 h 563"/>
                  <a:gd name="T40" fmla="*/ 346 w 692"/>
                  <a:gd name="T41" fmla="*/ 298 h 563"/>
                  <a:gd name="T42" fmla="*/ 352 w 692"/>
                  <a:gd name="T43" fmla="*/ 276 h 563"/>
                  <a:gd name="T44" fmla="*/ 369 w 692"/>
                  <a:gd name="T45" fmla="*/ 250 h 563"/>
                  <a:gd name="T46" fmla="*/ 380 w 692"/>
                  <a:gd name="T47" fmla="*/ 218 h 563"/>
                  <a:gd name="T48" fmla="*/ 397 w 692"/>
                  <a:gd name="T49" fmla="*/ 191 h 563"/>
                  <a:gd name="T50" fmla="*/ 409 w 692"/>
                  <a:gd name="T51" fmla="*/ 160 h 563"/>
                  <a:gd name="T52" fmla="*/ 431 w 692"/>
                  <a:gd name="T53" fmla="*/ 128 h 563"/>
                  <a:gd name="T54" fmla="*/ 443 w 692"/>
                  <a:gd name="T55" fmla="*/ 101 h 563"/>
                  <a:gd name="T56" fmla="*/ 460 w 692"/>
                  <a:gd name="T57" fmla="*/ 75 h 563"/>
                  <a:gd name="T58" fmla="*/ 482 w 692"/>
                  <a:gd name="T59" fmla="*/ 48 h 563"/>
                  <a:gd name="T60" fmla="*/ 494 w 692"/>
                  <a:gd name="T61" fmla="*/ 32 h 563"/>
                  <a:gd name="T62" fmla="*/ 511 w 692"/>
                  <a:gd name="T63" fmla="*/ 16 h 563"/>
                  <a:gd name="T64" fmla="*/ 528 w 692"/>
                  <a:gd name="T65" fmla="*/ 5 h 563"/>
                  <a:gd name="T66" fmla="*/ 545 w 692"/>
                  <a:gd name="T67" fmla="*/ 0 h 563"/>
                  <a:gd name="T68" fmla="*/ 562 w 692"/>
                  <a:gd name="T69" fmla="*/ 0 h 563"/>
                  <a:gd name="T70" fmla="*/ 579 w 692"/>
                  <a:gd name="T71" fmla="*/ 0 h 563"/>
                  <a:gd name="T72" fmla="*/ 596 w 692"/>
                  <a:gd name="T73" fmla="*/ 11 h 563"/>
                  <a:gd name="T74" fmla="*/ 613 w 692"/>
                  <a:gd name="T75" fmla="*/ 21 h 563"/>
                  <a:gd name="T76" fmla="*/ 630 w 692"/>
                  <a:gd name="T77" fmla="*/ 37 h 563"/>
                  <a:gd name="T78" fmla="*/ 652 w 692"/>
                  <a:gd name="T79" fmla="*/ 59 h 563"/>
                  <a:gd name="T80" fmla="*/ 664 w 692"/>
                  <a:gd name="T81" fmla="*/ 80 h 563"/>
                  <a:gd name="T82" fmla="*/ 681 w 692"/>
                  <a:gd name="T83" fmla="*/ 106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2"/>
                  <a:gd name="T127" fmla="*/ 0 h 563"/>
                  <a:gd name="T128" fmla="*/ 692 w 692"/>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2" h="563">
                    <a:moveTo>
                      <a:pt x="0" y="420"/>
                    </a:moveTo>
                    <a:lnTo>
                      <a:pt x="12" y="431"/>
                    </a:lnTo>
                    <a:lnTo>
                      <a:pt x="12" y="441"/>
                    </a:lnTo>
                    <a:lnTo>
                      <a:pt x="23" y="452"/>
                    </a:lnTo>
                    <a:lnTo>
                      <a:pt x="23" y="462"/>
                    </a:lnTo>
                    <a:lnTo>
                      <a:pt x="29" y="468"/>
                    </a:lnTo>
                    <a:lnTo>
                      <a:pt x="40" y="478"/>
                    </a:lnTo>
                    <a:lnTo>
                      <a:pt x="40" y="489"/>
                    </a:lnTo>
                    <a:lnTo>
                      <a:pt x="46" y="494"/>
                    </a:lnTo>
                    <a:lnTo>
                      <a:pt x="57" y="505"/>
                    </a:lnTo>
                    <a:lnTo>
                      <a:pt x="57" y="510"/>
                    </a:lnTo>
                    <a:lnTo>
                      <a:pt x="63" y="516"/>
                    </a:lnTo>
                    <a:lnTo>
                      <a:pt x="74" y="526"/>
                    </a:lnTo>
                    <a:lnTo>
                      <a:pt x="74" y="531"/>
                    </a:lnTo>
                    <a:lnTo>
                      <a:pt x="80" y="537"/>
                    </a:lnTo>
                    <a:lnTo>
                      <a:pt x="85" y="542"/>
                    </a:lnTo>
                    <a:lnTo>
                      <a:pt x="91" y="547"/>
                    </a:lnTo>
                    <a:lnTo>
                      <a:pt x="97" y="553"/>
                    </a:lnTo>
                    <a:lnTo>
                      <a:pt x="102" y="553"/>
                    </a:lnTo>
                    <a:lnTo>
                      <a:pt x="108" y="558"/>
                    </a:lnTo>
                    <a:lnTo>
                      <a:pt x="114" y="558"/>
                    </a:lnTo>
                    <a:lnTo>
                      <a:pt x="119" y="563"/>
                    </a:lnTo>
                    <a:lnTo>
                      <a:pt x="125" y="563"/>
                    </a:lnTo>
                    <a:lnTo>
                      <a:pt x="131" y="563"/>
                    </a:lnTo>
                    <a:lnTo>
                      <a:pt x="136" y="563"/>
                    </a:lnTo>
                    <a:lnTo>
                      <a:pt x="142" y="563"/>
                    </a:lnTo>
                    <a:lnTo>
                      <a:pt x="148" y="563"/>
                    </a:lnTo>
                    <a:lnTo>
                      <a:pt x="153" y="563"/>
                    </a:lnTo>
                    <a:lnTo>
                      <a:pt x="159" y="563"/>
                    </a:lnTo>
                    <a:lnTo>
                      <a:pt x="165" y="563"/>
                    </a:lnTo>
                    <a:lnTo>
                      <a:pt x="170" y="558"/>
                    </a:lnTo>
                    <a:lnTo>
                      <a:pt x="176" y="558"/>
                    </a:lnTo>
                    <a:lnTo>
                      <a:pt x="182" y="553"/>
                    </a:lnTo>
                    <a:lnTo>
                      <a:pt x="187" y="547"/>
                    </a:lnTo>
                    <a:lnTo>
                      <a:pt x="193" y="542"/>
                    </a:lnTo>
                    <a:lnTo>
                      <a:pt x="199" y="542"/>
                    </a:lnTo>
                    <a:lnTo>
                      <a:pt x="204" y="537"/>
                    </a:lnTo>
                    <a:lnTo>
                      <a:pt x="216" y="526"/>
                    </a:lnTo>
                    <a:lnTo>
                      <a:pt x="216" y="521"/>
                    </a:lnTo>
                    <a:lnTo>
                      <a:pt x="222" y="516"/>
                    </a:lnTo>
                    <a:lnTo>
                      <a:pt x="227" y="510"/>
                    </a:lnTo>
                    <a:lnTo>
                      <a:pt x="239" y="500"/>
                    </a:lnTo>
                    <a:lnTo>
                      <a:pt x="239" y="494"/>
                    </a:lnTo>
                    <a:lnTo>
                      <a:pt x="250" y="484"/>
                    </a:lnTo>
                    <a:lnTo>
                      <a:pt x="250" y="478"/>
                    </a:lnTo>
                    <a:lnTo>
                      <a:pt x="261" y="468"/>
                    </a:lnTo>
                    <a:lnTo>
                      <a:pt x="261" y="457"/>
                    </a:lnTo>
                    <a:lnTo>
                      <a:pt x="273" y="446"/>
                    </a:lnTo>
                    <a:lnTo>
                      <a:pt x="273" y="436"/>
                    </a:lnTo>
                    <a:lnTo>
                      <a:pt x="278" y="431"/>
                    </a:lnTo>
                    <a:lnTo>
                      <a:pt x="290" y="420"/>
                    </a:lnTo>
                    <a:lnTo>
                      <a:pt x="290" y="409"/>
                    </a:lnTo>
                    <a:lnTo>
                      <a:pt x="295" y="404"/>
                    </a:lnTo>
                    <a:lnTo>
                      <a:pt x="295" y="393"/>
                    </a:lnTo>
                    <a:lnTo>
                      <a:pt x="307" y="383"/>
                    </a:lnTo>
                    <a:lnTo>
                      <a:pt x="307" y="372"/>
                    </a:lnTo>
                    <a:lnTo>
                      <a:pt x="318" y="361"/>
                    </a:lnTo>
                    <a:lnTo>
                      <a:pt x="318" y="351"/>
                    </a:lnTo>
                    <a:lnTo>
                      <a:pt x="329" y="340"/>
                    </a:lnTo>
                    <a:lnTo>
                      <a:pt x="329" y="324"/>
                    </a:lnTo>
                    <a:lnTo>
                      <a:pt x="341" y="314"/>
                    </a:lnTo>
                    <a:lnTo>
                      <a:pt x="341" y="303"/>
                    </a:lnTo>
                    <a:lnTo>
                      <a:pt x="346" y="298"/>
                    </a:lnTo>
                    <a:lnTo>
                      <a:pt x="346" y="292"/>
                    </a:lnTo>
                    <a:lnTo>
                      <a:pt x="352" y="287"/>
                    </a:lnTo>
                    <a:lnTo>
                      <a:pt x="352" y="276"/>
                    </a:lnTo>
                    <a:lnTo>
                      <a:pt x="363" y="266"/>
                    </a:lnTo>
                    <a:lnTo>
                      <a:pt x="363" y="255"/>
                    </a:lnTo>
                    <a:lnTo>
                      <a:pt x="369" y="250"/>
                    </a:lnTo>
                    <a:lnTo>
                      <a:pt x="369" y="239"/>
                    </a:lnTo>
                    <a:lnTo>
                      <a:pt x="380" y="229"/>
                    </a:lnTo>
                    <a:lnTo>
                      <a:pt x="380" y="218"/>
                    </a:lnTo>
                    <a:lnTo>
                      <a:pt x="392" y="207"/>
                    </a:lnTo>
                    <a:lnTo>
                      <a:pt x="392" y="197"/>
                    </a:lnTo>
                    <a:lnTo>
                      <a:pt x="397" y="191"/>
                    </a:lnTo>
                    <a:lnTo>
                      <a:pt x="397" y="181"/>
                    </a:lnTo>
                    <a:lnTo>
                      <a:pt x="409" y="170"/>
                    </a:lnTo>
                    <a:lnTo>
                      <a:pt x="409" y="160"/>
                    </a:lnTo>
                    <a:lnTo>
                      <a:pt x="420" y="149"/>
                    </a:lnTo>
                    <a:lnTo>
                      <a:pt x="420" y="138"/>
                    </a:lnTo>
                    <a:lnTo>
                      <a:pt x="431" y="128"/>
                    </a:lnTo>
                    <a:lnTo>
                      <a:pt x="431" y="117"/>
                    </a:lnTo>
                    <a:lnTo>
                      <a:pt x="443" y="106"/>
                    </a:lnTo>
                    <a:lnTo>
                      <a:pt x="443" y="101"/>
                    </a:lnTo>
                    <a:lnTo>
                      <a:pt x="454" y="90"/>
                    </a:lnTo>
                    <a:lnTo>
                      <a:pt x="454" y="80"/>
                    </a:lnTo>
                    <a:lnTo>
                      <a:pt x="460" y="75"/>
                    </a:lnTo>
                    <a:lnTo>
                      <a:pt x="471" y="64"/>
                    </a:lnTo>
                    <a:lnTo>
                      <a:pt x="471" y="59"/>
                    </a:lnTo>
                    <a:lnTo>
                      <a:pt x="482" y="48"/>
                    </a:lnTo>
                    <a:lnTo>
                      <a:pt x="482" y="43"/>
                    </a:lnTo>
                    <a:lnTo>
                      <a:pt x="488" y="37"/>
                    </a:lnTo>
                    <a:lnTo>
                      <a:pt x="494" y="32"/>
                    </a:lnTo>
                    <a:lnTo>
                      <a:pt x="499" y="27"/>
                    </a:lnTo>
                    <a:lnTo>
                      <a:pt x="505" y="21"/>
                    </a:lnTo>
                    <a:lnTo>
                      <a:pt x="511" y="16"/>
                    </a:lnTo>
                    <a:lnTo>
                      <a:pt x="516" y="11"/>
                    </a:lnTo>
                    <a:lnTo>
                      <a:pt x="522" y="11"/>
                    </a:lnTo>
                    <a:lnTo>
                      <a:pt x="528" y="5"/>
                    </a:lnTo>
                    <a:lnTo>
                      <a:pt x="533" y="0"/>
                    </a:lnTo>
                    <a:lnTo>
                      <a:pt x="539" y="0"/>
                    </a:lnTo>
                    <a:lnTo>
                      <a:pt x="545" y="0"/>
                    </a:lnTo>
                    <a:lnTo>
                      <a:pt x="550" y="0"/>
                    </a:lnTo>
                    <a:lnTo>
                      <a:pt x="556" y="0"/>
                    </a:lnTo>
                    <a:lnTo>
                      <a:pt x="562" y="0"/>
                    </a:lnTo>
                    <a:lnTo>
                      <a:pt x="567" y="0"/>
                    </a:lnTo>
                    <a:lnTo>
                      <a:pt x="573" y="0"/>
                    </a:lnTo>
                    <a:lnTo>
                      <a:pt x="579" y="0"/>
                    </a:lnTo>
                    <a:lnTo>
                      <a:pt x="584" y="0"/>
                    </a:lnTo>
                    <a:lnTo>
                      <a:pt x="590" y="5"/>
                    </a:lnTo>
                    <a:lnTo>
                      <a:pt x="596" y="11"/>
                    </a:lnTo>
                    <a:lnTo>
                      <a:pt x="601" y="11"/>
                    </a:lnTo>
                    <a:lnTo>
                      <a:pt x="607" y="16"/>
                    </a:lnTo>
                    <a:lnTo>
                      <a:pt x="613" y="21"/>
                    </a:lnTo>
                    <a:lnTo>
                      <a:pt x="618" y="27"/>
                    </a:lnTo>
                    <a:lnTo>
                      <a:pt x="624" y="32"/>
                    </a:lnTo>
                    <a:lnTo>
                      <a:pt x="630" y="37"/>
                    </a:lnTo>
                    <a:lnTo>
                      <a:pt x="635" y="43"/>
                    </a:lnTo>
                    <a:lnTo>
                      <a:pt x="641" y="48"/>
                    </a:lnTo>
                    <a:lnTo>
                      <a:pt x="652" y="59"/>
                    </a:lnTo>
                    <a:lnTo>
                      <a:pt x="652" y="64"/>
                    </a:lnTo>
                    <a:lnTo>
                      <a:pt x="664" y="75"/>
                    </a:lnTo>
                    <a:lnTo>
                      <a:pt x="664" y="80"/>
                    </a:lnTo>
                    <a:lnTo>
                      <a:pt x="675" y="90"/>
                    </a:lnTo>
                    <a:lnTo>
                      <a:pt x="675" y="101"/>
                    </a:lnTo>
                    <a:lnTo>
                      <a:pt x="681" y="106"/>
                    </a:lnTo>
                    <a:lnTo>
                      <a:pt x="692" y="117"/>
                    </a:lnTo>
                    <a:lnTo>
                      <a:pt x="692" y="128"/>
                    </a:lnTo>
                  </a:path>
                </a:pathLst>
              </a:custGeom>
              <a:noFill/>
              <a:ln w="444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33818" name="Freeform 151"/>
              <p:cNvSpPr>
                <a:spLocks/>
              </p:cNvSpPr>
              <p:nvPr/>
            </p:nvSpPr>
            <p:spPr bwMode="auto">
              <a:xfrm>
                <a:off x="2789" y="671"/>
                <a:ext cx="681" cy="563"/>
              </a:xfrm>
              <a:custGeom>
                <a:avLst/>
                <a:gdLst>
                  <a:gd name="T0" fmla="*/ 11 w 681"/>
                  <a:gd name="T1" fmla="*/ 149 h 563"/>
                  <a:gd name="T2" fmla="*/ 34 w 681"/>
                  <a:gd name="T3" fmla="*/ 181 h 563"/>
                  <a:gd name="T4" fmla="*/ 40 w 681"/>
                  <a:gd name="T5" fmla="*/ 207 h 563"/>
                  <a:gd name="T6" fmla="*/ 62 w 681"/>
                  <a:gd name="T7" fmla="*/ 239 h 563"/>
                  <a:gd name="T8" fmla="*/ 74 w 681"/>
                  <a:gd name="T9" fmla="*/ 276 h 563"/>
                  <a:gd name="T10" fmla="*/ 85 w 681"/>
                  <a:gd name="T11" fmla="*/ 292 h 563"/>
                  <a:gd name="T12" fmla="*/ 96 w 681"/>
                  <a:gd name="T13" fmla="*/ 324 h 563"/>
                  <a:gd name="T14" fmla="*/ 114 w 681"/>
                  <a:gd name="T15" fmla="*/ 351 h 563"/>
                  <a:gd name="T16" fmla="*/ 125 w 681"/>
                  <a:gd name="T17" fmla="*/ 383 h 563"/>
                  <a:gd name="T18" fmla="*/ 142 w 681"/>
                  <a:gd name="T19" fmla="*/ 409 h 563"/>
                  <a:gd name="T20" fmla="*/ 159 w 681"/>
                  <a:gd name="T21" fmla="*/ 436 h 563"/>
                  <a:gd name="T22" fmla="*/ 170 w 681"/>
                  <a:gd name="T23" fmla="*/ 468 h 563"/>
                  <a:gd name="T24" fmla="*/ 193 w 681"/>
                  <a:gd name="T25" fmla="*/ 494 h 563"/>
                  <a:gd name="T26" fmla="*/ 204 w 681"/>
                  <a:gd name="T27" fmla="*/ 516 h 563"/>
                  <a:gd name="T28" fmla="*/ 227 w 681"/>
                  <a:gd name="T29" fmla="*/ 537 h 563"/>
                  <a:gd name="T30" fmla="*/ 238 w 681"/>
                  <a:gd name="T31" fmla="*/ 547 h 563"/>
                  <a:gd name="T32" fmla="*/ 255 w 681"/>
                  <a:gd name="T33" fmla="*/ 558 h 563"/>
                  <a:gd name="T34" fmla="*/ 272 w 681"/>
                  <a:gd name="T35" fmla="*/ 563 h 563"/>
                  <a:gd name="T36" fmla="*/ 289 w 681"/>
                  <a:gd name="T37" fmla="*/ 563 h 563"/>
                  <a:gd name="T38" fmla="*/ 306 w 681"/>
                  <a:gd name="T39" fmla="*/ 563 h 563"/>
                  <a:gd name="T40" fmla="*/ 323 w 681"/>
                  <a:gd name="T41" fmla="*/ 553 h 563"/>
                  <a:gd name="T42" fmla="*/ 340 w 681"/>
                  <a:gd name="T43" fmla="*/ 542 h 563"/>
                  <a:gd name="T44" fmla="*/ 357 w 681"/>
                  <a:gd name="T45" fmla="*/ 526 h 563"/>
                  <a:gd name="T46" fmla="*/ 374 w 681"/>
                  <a:gd name="T47" fmla="*/ 505 h 563"/>
                  <a:gd name="T48" fmla="*/ 397 w 681"/>
                  <a:gd name="T49" fmla="*/ 478 h 563"/>
                  <a:gd name="T50" fmla="*/ 408 w 681"/>
                  <a:gd name="T51" fmla="*/ 452 h 563"/>
                  <a:gd name="T52" fmla="*/ 431 w 681"/>
                  <a:gd name="T53" fmla="*/ 420 h 563"/>
                  <a:gd name="T54" fmla="*/ 442 w 681"/>
                  <a:gd name="T55" fmla="*/ 388 h 563"/>
                  <a:gd name="T56" fmla="*/ 465 w 681"/>
                  <a:gd name="T57" fmla="*/ 356 h 563"/>
                  <a:gd name="T58" fmla="*/ 476 w 681"/>
                  <a:gd name="T59" fmla="*/ 319 h 563"/>
                  <a:gd name="T60" fmla="*/ 499 w 681"/>
                  <a:gd name="T61" fmla="*/ 282 h 563"/>
                  <a:gd name="T62" fmla="*/ 505 w 681"/>
                  <a:gd name="T63" fmla="*/ 255 h 563"/>
                  <a:gd name="T64" fmla="*/ 527 w 681"/>
                  <a:gd name="T65" fmla="*/ 223 h 563"/>
                  <a:gd name="T66" fmla="*/ 533 w 681"/>
                  <a:gd name="T67" fmla="*/ 197 h 563"/>
                  <a:gd name="T68" fmla="*/ 556 w 681"/>
                  <a:gd name="T69" fmla="*/ 165 h 563"/>
                  <a:gd name="T70" fmla="*/ 567 w 681"/>
                  <a:gd name="T71" fmla="*/ 133 h 563"/>
                  <a:gd name="T72" fmla="*/ 590 w 681"/>
                  <a:gd name="T73" fmla="*/ 101 h 563"/>
                  <a:gd name="T74" fmla="*/ 601 w 681"/>
                  <a:gd name="T75" fmla="*/ 75 h 563"/>
                  <a:gd name="T76" fmla="*/ 618 w 681"/>
                  <a:gd name="T77" fmla="*/ 53 h 563"/>
                  <a:gd name="T78" fmla="*/ 635 w 681"/>
                  <a:gd name="T79" fmla="*/ 32 h 563"/>
                  <a:gd name="T80" fmla="*/ 652 w 681"/>
                  <a:gd name="T81" fmla="*/ 16 h 563"/>
                  <a:gd name="T82" fmla="*/ 669 w 681"/>
                  <a:gd name="T83" fmla="*/ 5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1"/>
                  <a:gd name="T127" fmla="*/ 0 h 563"/>
                  <a:gd name="T128" fmla="*/ 681 w 681"/>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1" h="563">
                    <a:moveTo>
                      <a:pt x="0" y="128"/>
                    </a:moveTo>
                    <a:lnTo>
                      <a:pt x="11" y="138"/>
                    </a:lnTo>
                    <a:lnTo>
                      <a:pt x="11" y="149"/>
                    </a:lnTo>
                    <a:lnTo>
                      <a:pt x="23" y="160"/>
                    </a:lnTo>
                    <a:lnTo>
                      <a:pt x="23" y="170"/>
                    </a:lnTo>
                    <a:lnTo>
                      <a:pt x="34" y="181"/>
                    </a:lnTo>
                    <a:lnTo>
                      <a:pt x="34" y="191"/>
                    </a:lnTo>
                    <a:lnTo>
                      <a:pt x="40" y="197"/>
                    </a:lnTo>
                    <a:lnTo>
                      <a:pt x="40" y="207"/>
                    </a:lnTo>
                    <a:lnTo>
                      <a:pt x="51" y="218"/>
                    </a:lnTo>
                    <a:lnTo>
                      <a:pt x="51" y="229"/>
                    </a:lnTo>
                    <a:lnTo>
                      <a:pt x="62" y="239"/>
                    </a:lnTo>
                    <a:lnTo>
                      <a:pt x="62" y="255"/>
                    </a:lnTo>
                    <a:lnTo>
                      <a:pt x="74" y="266"/>
                    </a:lnTo>
                    <a:lnTo>
                      <a:pt x="74" y="276"/>
                    </a:lnTo>
                    <a:lnTo>
                      <a:pt x="79" y="282"/>
                    </a:lnTo>
                    <a:lnTo>
                      <a:pt x="79" y="287"/>
                    </a:lnTo>
                    <a:lnTo>
                      <a:pt x="85" y="292"/>
                    </a:lnTo>
                    <a:lnTo>
                      <a:pt x="85" y="303"/>
                    </a:lnTo>
                    <a:lnTo>
                      <a:pt x="96" y="314"/>
                    </a:lnTo>
                    <a:lnTo>
                      <a:pt x="96" y="324"/>
                    </a:lnTo>
                    <a:lnTo>
                      <a:pt x="102" y="330"/>
                    </a:lnTo>
                    <a:lnTo>
                      <a:pt x="102" y="340"/>
                    </a:lnTo>
                    <a:lnTo>
                      <a:pt x="114" y="351"/>
                    </a:lnTo>
                    <a:lnTo>
                      <a:pt x="114" y="361"/>
                    </a:lnTo>
                    <a:lnTo>
                      <a:pt x="125" y="372"/>
                    </a:lnTo>
                    <a:lnTo>
                      <a:pt x="125" y="383"/>
                    </a:lnTo>
                    <a:lnTo>
                      <a:pt x="136" y="393"/>
                    </a:lnTo>
                    <a:lnTo>
                      <a:pt x="136" y="404"/>
                    </a:lnTo>
                    <a:lnTo>
                      <a:pt x="142" y="409"/>
                    </a:lnTo>
                    <a:lnTo>
                      <a:pt x="142" y="420"/>
                    </a:lnTo>
                    <a:lnTo>
                      <a:pt x="148" y="425"/>
                    </a:lnTo>
                    <a:lnTo>
                      <a:pt x="159" y="436"/>
                    </a:lnTo>
                    <a:lnTo>
                      <a:pt x="159" y="446"/>
                    </a:lnTo>
                    <a:lnTo>
                      <a:pt x="170" y="457"/>
                    </a:lnTo>
                    <a:lnTo>
                      <a:pt x="170" y="468"/>
                    </a:lnTo>
                    <a:lnTo>
                      <a:pt x="182" y="478"/>
                    </a:lnTo>
                    <a:lnTo>
                      <a:pt x="182" y="484"/>
                    </a:lnTo>
                    <a:lnTo>
                      <a:pt x="193" y="494"/>
                    </a:lnTo>
                    <a:lnTo>
                      <a:pt x="193" y="500"/>
                    </a:lnTo>
                    <a:lnTo>
                      <a:pt x="204" y="510"/>
                    </a:lnTo>
                    <a:lnTo>
                      <a:pt x="204" y="516"/>
                    </a:lnTo>
                    <a:lnTo>
                      <a:pt x="210" y="521"/>
                    </a:lnTo>
                    <a:lnTo>
                      <a:pt x="216" y="526"/>
                    </a:lnTo>
                    <a:lnTo>
                      <a:pt x="227" y="537"/>
                    </a:lnTo>
                    <a:lnTo>
                      <a:pt x="227" y="542"/>
                    </a:lnTo>
                    <a:lnTo>
                      <a:pt x="233" y="542"/>
                    </a:lnTo>
                    <a:lnTo>
                      <a:pt x="238" y="547"/>
                    </a:lnTo>
                    <a:lnTo>
                      <a:pt x="244" y="553"/>
                    </a:lnTo>
                    <a:lnTo>
                      <a:pt x="250" y="558"/>
                    </a:lnTo>
                    <a:lnTo>
                      <a:pt x="255" y="558"/>
                    </a:lnTo>
                    <a:lnTo>
                      <a:pt x="261" y="563"/>
                    </a:lnTo>
                    <a:lnTo>
                      <a:pt x="267" y="563"/>
                    </a:lnTo>
                    <a:lnTo>
                      <a:pt x="272" y="563"/>
                    </a:lnTo>
                    <a:lnTo>
                      <a:pt x="278" y="563"/>
                    </a:lnTo>
                    <a:lnTo>
                      <a:pt x="284" y="563"/>
                    </a:lnTo>
                    <a:lnTo>
                      <a:pt x="289" y="563"/>
                    </a:lnTo>
                    <a:lnTo>
                      <a:pt x="295" y="563"/>
                    </a:lnTo>
                    <a:lnTo>
                      <a:pt x="301" y="563"/>
                    </a:lnTo>
                    <a:lnTo>
                      <a:pt x="306" y="563"/>
                    </a:lnTo>
                    <a:lnTo>
                      <a:pt x="312" y="558"/>
                    </a:lnTo>
                    <a:lnTo>
                      <a:pt x="318" y="558"/>
                    </a:lnTo>
                    <a:lnTo>
                      <a:pt x="323" y="553"/>
                    </a:lnTo>
                    <a:lnTo>
                      <a:pt x="329" y="553"/>
                    </a:lnTo>
                    <a:lnTo>
                      <a:pt x="335" y="547"/>
                    </a:lnTo>
                    <a:lnTo>
                      <a:pt x="340" y="542"/>
                    </a:lnTo>
                    <a:lnTo>
                      <a:pt x="346" y="537"/>
                    </a:lnTo>
                    <a:lnTo>
                      <a:pt x="352" y="531"/>
                    </a:lnTo>
                    <a:lnTo>
                      <a:pt x="357" y="526"/>
                    </a:lnTo>
                    <a:lnTo>
                      <a:pt x="369" y="516"/>
                    </a:lnTo>
                    <a:lnTo>
                      <a:pt x="369" y="510"/>
                    </a:lnTo>
                    <a:lnTo>
                      <a:pt x="374" y="505"/>
                    </a:lnTo>
                    <a:lnTo>
                      <a:pt x="386" y="494"/>
                    </a:lnTo>
                    <a:lnTo>
                      <a:pt x="386" y="489"/>
                    </a:lnTo>
                    <a:lnTo>
                      <a:pt x="397" y="478"/>
                    </a:lnTo>
                    <a:lnTo>
                      <a:pt x="397" y="473"/>
                    </a:lnTo>
                    <a:lnTo>
                      <a:pt x="408" y="462"/>
                    </a:lnTo>
                    <a:lnTo>
                      <a:pt x="408" y="452"/>
                    </a:lnTo>
                    <a:lnTo>
                      <a:pt x="420" y="441"/>
                    </a:lnTo>
                    <a:lnTo>
                      <a:pt x="420" y="431"/>
                    </a:lnTo>
                    <a:lnTo>
                      <a:pt x="431" y="420"/>
                    </a:lnTo>
                    <a:lnTo>
                      <a:pt x="431" y="409"/>
                    </a:lnTo>
                    <a:lnTo>
                      <a:pt x="442" y="399"/>
                    </a:lnTo>
                    <a:lnTo>
                      <a:pt x="442" y="388"/>
                    </a:lnTo>
                    <a:lnTo>
                      <a:pt x="454" y="377"/>
                    </a:lnTo>
                    <a:lnTo>
                      <a:pt x="454" y="367"/>
                    </a:lnTo>
                    <a:lnTo>
                      <a:pt x="465" y="356"/>
                    </a:lnTo>
                    <a:lnTo>
                      <a:pt x="465" y="340"/>
                    </a:lnTo>
                    <a:lnTo>
                      <a:pt x="476" y="330"/>
                    </a:lnTo>
                    <a:lnTo>
                      <a:pt x="476" y="319"/>
                    </a:lnTo>
                    <a:lnTo>
                      <a:pt x="488" y="308"/>
                    </a:lnTo>
                    <a:lnTo>
                      <a:pt x="488" y="292"/>
                    </a:lnTo>
                    <a:lnTo>
                      <a:pt x="499" y="282"/>
                    </a:lnTo>
                    <a:lnTo>
                      <a:pt x="499" y="271"/>
                    </a:lnTo>
                    <a:lnTo>
                      <a:pt x="505" y="266"/>
                    </a:lnTo>
                    <a:lnTo>
                      <a:pt x="505" y="255"/>
                    </a:lnTo>
                    <a:lnTo>
                      <a:pt x="516" y="245"/>
                    </a:lnTo>
                    <a:lnTo>
                      <a:pt x="516" y="234"/>
                    </a:lnTo>
                    <a:lnTo>
                      <a:pt x="527" y="223"/>
                    </a:lnTo>
                    <a:lnTo>
                      <a:pt x="527" y="213"/>
                    </a:lnTo>
                    <a:lnTo>
                      <a:pt x="533" y="207"/>
                    </a:lnTo>
                    <a:lnTo>
                      <a:pt x="533" y="197"/>
                    </a:lnTo>
                    <a:lnTo>
                      <a:pt x="544" y="186"/>
                    </a:lnTo>
                    <a:lnTo>
                      <a:pt x="544" y="175"/>
                    </a:lnTo>
                    <a:lnTo>
                      <a:pt x="556" y="165"/>
                    </a:lnTo>
                    <a:lnTo>
                      <a:pt x="556" y="154"/>
                    </a:lnTo>
                    <a:lnTo>
                      <a:pt x="567" y="144"/>
                    </a:lnTo>
                    <a:lnTo>
                      <a:pt x="567" y="133"/>
                    </a:lnTo>
                    <a:lnTo>
                      <a:pt x="578" y="122"/>
                    </a:lnTo>
                    <a:lnTo>
                      <a:pt x="578" y="112"/>
                    </a:lnTo>
                    <a:lnTo>
                      <a:pt x="590" y="101"/>
                    </a:lnTo>
                    <a:lnTo>
                      <a:pt x="590" y="96"/>
                    </a:lnTo>
                    <a:lnTo>
                      <a:pt x="601" y="85"/>
                    </a:lnTo>
                    <a:lnTo>
                      <a:pt x="601" y="75"/>
                    </a:lnTo>
                    <a:lnTo>
                      <a:pt x="607" y="69"/>
                    </a:lnTo>
                    <a:lnTo>
                      <a:pt x="618" y="59"/>
                    </a:lnTo>
                    <a:lnTo>
                      <a:pt x="618" y="53"/>
                    </a:lnTo>
                    <a:lnTo>
                      <a:pt x="624" y="48"/>
                    </a:lnTo>
                    <a:lnTo>
                      <a:pt x="635" y="37"/>
                    </a:lnTo>
                    <a:lnTo>
                      <a:pt x="635" y="32"/>
                    </a:lnTo>
                    <a:lnTo>
                      <a:pt x="641" y="27"/>
                    </a:lnTo>
                    <a:lnTo>
                      <a:pt x="646" y="21"/>
                    </a:lnTo>
                    <a:lnTo>
                      <a:pt x="652" y="16"/>
                    </a:lnTo>
                    <a:lnTo>
                      <a:pt x="658" y="11"/>
                    </a:lnTo>
                    <a:lnTo>
                      <a:pt x="663" y="11"/>
                    </a:lnTo>
                    <a:lnTo>
                      <a:pt x="669" y="5"/>
                    </a:lnTo>
                    <a:lnTo>
                      <a:pt x="675" y="5"/>
                    </a:lnTo>
                    <a:lnTo>
                      <a:pt x="681" y="0"/>
                    </a:lnTo>
                  </a:path>
                </a:pathLst>
              </a:custGeom>
              <a:noFill/>
              <a:ln w="444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33819" name="Freeform 152"/>
              <p:cNvSpPr>
                <a:spLocks/>
              </p:cNvSpPr>
              <p:nvPr/>
            </p:nvSpPr>
            <p:spPr bwMode="auto">
              <a:xfrm>
                <a:off x="3470" y="671"/>
                <a:ext cx="442" cy="563"/>
              </a:xfrm>
              <a:custGeom>
                <a:avLst/>
                <a:gdLst>
                  <a:gd name="T0" fmla="*/ 5 w 442"/>
                  <a:gd name="T1" fmla="*/ 0 h 563"/>
                  <a:gd name="T2" fmla="*/ 17 w 442"/>
                  <a:gd name="T3" fmla="*/ 0 h 563"/>
                  <a:gd name="T4" fmla="*/ 28 w 442"/>
                  <a:gd name="T5" fmla="*/ 0 h 563"/>
                  <a:gd name="T6" fmla="*/ 39 w 442"/>
                  <a:gd name="T7" fmla="*/ 0 h 563"/>
                  <a:gd name="T8" fmla="*/ 51 w 442"/>
                  <a:gd name="T9" fmla="*/ 5 h 563"/>
                  <a:gd name="T10" fmla="*/ 62 w 442"/>
                  <a:gd name="T11" fmla="*/ 11 h 563"/>
                  <a:gd name="T12" fmla="*/ 73 w 442"/>
                  <a:gd name="T13" fmla="*/ 21 h 563"/>
                  <a:gd name="T14" fmla="*/ 85 w 442"/>
                  <a:gd name="T15" fmla="*/ 27 h 563"/>
                  <a:gd name="T16" fmla="*/ 96 w 442"/>
                  <a:gd name="T17" fmla="*/ 43 h 563"/>
                  <a:gd name="T18" fmla="*/ 107 w 442"/>
                  <a:gd name="T19" fmla="*/ 53 h 563"/>
                  <a:gd name="T20" fmla="*/ 119 w 442"/>
                  <a:gd name="T21" fmla="*/ 69 h 563"/>
                  <a:gd name="T22" fmla="*/ 130 w 442"/>
                  <a:gd name="T23" fmla="*/ 85 h 563"/>
                  <a:gd name="T24" fmla="*/ 141 w 442"/>
                  <a:gd name="T25" fmla="*/ 106 h 563"/>
                  <a:gd name="T26" fmla="*/ 153 w 442"/>
                  <a:gd name="T27" fmla="*/ 128 h 563"/>
                  <a:gd name="T28" fmla="*/ 170 w 442"/>
                  <a:gd name="T29" fmla="*/ 144 h 563"/>
                  <a:gd name="T30" fmla="*/ 175 w 442"/>
                  <a:gd name="T31" fmla="*/ 160 h 563"/>
                  <a:gd name="T32" fmla="*/ 187 w 442"/>
                  <a:gd name="T33" fmla="*/ 181 h 563"/>
                  <a:gd name="T34" fmla="*/ 198 w 442"/>
                  <a:gd name="T35" fmla="*/ 202 h 563"/>
                  <a:gd name="T36" fmla="*/ 209 w 442"/>
                  <a:gd name="T37" fmla="*/ 223 h 563"/>
                  <a:gd name="T38" fmla="*/ 221 w 442"/>
                  <a:gd name="T39" fmla="*/ 250 h 563"/>
                  <a:gd name="T40" fmla="*/ 232 w 442"/>
                  <a:gd name="T41" fmla="*/ 271 h 563"/>
                  <a:gd name="T42" fmla="*/ 243 w 442"/>
                  <a:gd name="T43" fmla="*/ 298 h 563"/>
                  <a:gd name="T44" fmla="*/ 249 w 442"/>
                  <a:gd name="T45" fmla="*/ 314 h 563"/>
                  <a:gd name="T46" fmla="*/ 260 w 442"/>
                  <a:gd name="T47" fmla="*/ 335 h 563"/>
                  <a:gd name="T48" fmla="*/ 272 w 442"/>
                  <a:gd name="T49" fmla="*/ 356 h 563"/>
                  <a:gd name="T50" fmla="*/ 277 w 442"/>
                  <a:gd name="T51" fmla="*/ 372 h 563"/>
                  <a:gd name="T52" fmla="*/ 289 w 442"/>
                  <a:gd name="T53" fmla="*/ 393 h 563"/>
                  <a:gd name="T54" fmla="*/ 300 w 442"/>
                  <a:gd name="T55" fmla="*/ 415 h 563"/>
                  <a:gd name="T56" fmla="*/ 311 w 442"/>
                  <a:gd name="T57" fmla="*/ 436 h 563"/>
                  <a:gd name="T58" fmla="*/ 323 w 442"/>
                  <a:gd name="T59" fmla="*/ 457 h 563"/>
                  <a:gd name="T60" fmla="*/ 334 w 442"/>
                  <a:gd name="T61" fmla="*/ 473 h 563"/>
                  <a:gd name="T62" fmla="*/ 340 w 442"/>
                  <a:gd name="T63" fmla="*/ 489 h 563"/>
                  <a:gd name="T64" fmla="*/ 351 w 442"/>
                  <a:gd name="T65" fmla="*/ 505 h 563"/>
                  <a:gd name="T66" fmla="*/ 362 w 442"/>
                  <a:gd name="T67" fmla="*/ 521 h 563"/>
                  <a:gd name="T68" fmla="*/ 374 w 442"/>
                  <a:gd name="T69" fmla="*/ 531 h 563"/>
                  <a:gd name="T70" fmla="*/ 385 w 442"/>
                  <a:gd name="T71" fmla="*/ 542 h 563"/>
                  <a:gd name="T72" fmla="*/ 396 w 442"/>
                  <a:gd name="T73" fmla="*/ 553 h 563"/>
                  <a:gd name="T74" fmla="*/ 408 w 442"/>
                  <a:gd name="T75" fmla="*/ 558 h 563"/>
                  <a:gd name="T76" fmla="*/ 419 w 442"/>
                  <a:gd name="T77" fmla="*/ 563 h 563"/>
                  <a:gd name="T78" fmla="*/ 430 w 442"/>
                  <a:gd name="T79" fmla="*/ 563 h 563"/>
                  <a:gd name="T80" fmla="*/ 442 w 442"/>
                  <a:gd name="T81" fmla="*/ 563 h 5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2"/>
                  <a:gd name="T124" fmla="*/ 0 h 563"/>
                  <a:gd name="T125" fmla="*/ 442 w 442"/>
                  <a:gd name="T126" fmla="*/ 563 h 5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2" h="563">
                    <a:moveTo>
                      <a:pt x="0" y="0"/>
                    </a:moveTo>
                    <a:lnTo>
                      <a:pt x="5" y="0"/>
                    </a:lnTo>
                    <a:lnTo>
                      <a:pt x="11" y="0"/>
                    </a:lnTo>
                    <a:lnTo>
                      <a:pt x="17" y="0"/>
                    </a:lnTo>
                    <a:lnTo>
                      <a:pt x="22" y="0"/>
                    </a:lnTo>
                    <a:lnTo>
                      <a:pt x="28" y="0"/>
                    </a:lnTo>
                    <a:lnTo>
                      <a:pt x="34" y="0"/>
                    </a:lnTo>
                    <a:lnTo>
                      <a:pt x="39" y="0"/>
                    </a:lnTo>
                    <a:lnTo>
                      <a:pt x="45" y="0"/>
                    </a:lnTo>
                    <a:lnTo>
                      <a:pt x="51" y="5"/>
                    </a:lnTo>
                    <a:lnTo>
                      <a:pt x="56" y="5"/>
                    </a:lnTo>
                    <a:lnTo>
                      <a:pt x="62" y="11"/>
                    </a:lnTo>
                    <a:lnTo>
                      <a:pt x="68" y="16"/>
                    </a:lnTo>
                    <a:lnTo>
                      <a:pt x="73" y="21"/>
                    </a:lnTo>
                    <a:lnTo>
                      <a:pt x="79" y="21"/>
                    </a:lnTo>
                    <a:lnTo>
                      <a:pt x="85" y="27"/>
                    </a:lnTo>
                    <a:lnTo>
                      <a:pt x="96" y="37"/>
                    </a:lnTo>
                    <a:lnTo>
                      <a:pt x="96" y="43"/>
                    </a:lnTo>
                    <a:lnTo>
                      <a:pt x="102" y="48"/>
                    </a:lnTo>
                    <a:lnTo>
                      <a:pt x="107" y="53"/>
                    </a:lnTo>
                    <a:lnTo>
                      <a:pt x="119" y="64"/>
                    </a:lnTo>
                    <a:lnTo>
                      <a:pt x="119" y="69"/>
                    </a:lnTo>
                    <a:lnTo>
                      <a:pt x="130" y="80"/>
                    </a:lnTo>
                    <a:lnTo>
                      <a:pt x="130" y="85"/>
                    </a:lnTo>
                    <a:lnTo>
                      <a:pt x="141" y="96"/>
                    </a:lnTo>
                    <a:lnTo>
                      <a:pt x="141" y="106"/>
                    </a:lnTo>
                    <a:lnTo>
                      <a:pt x="153" y="117"/>
                    </a:lnTo>
                    <a:lnTo>
                      <a:pt x="153" y="128"/>
                    </a:lnTo>
                    <a:lnTo>
                      <a:pt x="158" y="133"/>
                    </a:lnTo>
                    <a:lnTo>
                      <a:pt x="170" y="144"/>
                    </a:lnTo>
                    <a:lnTo>
                      <a:pt x="170" y="154"/>
                    </a:lnTo>
                    <a:lnTo>
                      <a:pt x="175" y="160"/>
                    </a:lnTo>
                    <a:lnTo>
                      <a:pt x="175" y="170"/>
                    </a:lnTo>
                    <a:lnTo>
                      <a:pt x="187" y="181"/>
                    </a:lnTo>
                    <a:lnTo>
                      <a:pt x="187" y="191"/>
                    </a:lnTo>
                    <a:lnTo>
                      <a:pt x="198" y="202"/>
                    </a:lnTo>
                    <a:lnTo>
                      <a:pt x="198" y="213"/>
                    </a:lnTo>
                    <a:lnTo>
                      <a:pt x="209" y="223"/>
                    </a:lnTo>
                    <a:lnTo>
                      <a:pt x="209" y="239"/>
                    </a:lnTo>
                    <a:lnTo>
                      <a:pt x="221" y="250"/>
                    </a:lnTo>
                    <a:lnTo>
                      <a:pt x="221" y="260"/>
                    </a:lnTo>
                    <a:lnTo>
                      <a:pt x="232" y="271"/>
                    </a:lnTo>
                    <a:lnTo>
                      <a:pt x="232" y="287"/>
                    </a:lnTo>
                    <a:lnTo>
                      <a:pt x="243" y="298"/>
                    </a:lnTo>
                    <a:lnTo>
                      <a:pt x="243" y="308"/>
                    </a:lnTo>
                    <a:lnTo>
                      <a:pt x="249" y="314"/>
                    </a:lnTo>
                    <a:lnTo>
                      <a:pt x="249" y="324"/>
                    </a:lnTo>
                    <a:lnTo>
                      <a:pt x="260" y="335"/>
                    </a:lnTo>
                    <a:lnTo>
                      <a:pt x="260" y="346"/>
                    </a:lnTo>
                    <a:lnTo>
                      <a:pt x="272" y="356"/>
                    </a:lnTo>
                    <a:lnTo>
                      <a:pt x="272" y="367"/>
                    </a:lnTo>
                    <a:lnTo>
                      <a:pt x="277" y="372"/>
                    </a:lnTo>
                    <a:lnTo>
                      <a:pt x="277" y="383"/>
                    </a:lnTo>
                    <a:lnTo>
                      <a:pt x="289" y="393"/>
                    </a:lnTo>
                    <a:lnTo>
                      <a:pt x="289" y="404"/>
                    </a:lnTo>
                    <a:lnTo>
                      <a:pt x="300" y="415"/>
                    </a:lnTo>
                    <a:lnTo>
                      <a:pt x="300" y="425"/>
                    </a:lnTo>
                    <a:lnTo>
                      <a:pt x="311" y="436"/>
                    </a:lnTo>
                    <a:lnTo>
                      <a:pt x="311" y="446"/>
                    </a:lnTo>
                    <a:lnTo>
                      <a:pt x="323" y="457"/>
                    </a:lnTo>
                    <a:lnTo>
                      <a:pt x="323" y="462"/>
                    </a:lnTo>
                    <a:lnTo>
                      <a:pt x="334" y="473"/>
                    </a:lnTo>
                    <a:lnTo>
                      <a:pt x="334" y="484"/>
                    </a:lnTo>
                    <a:lnTo>
                      <a:pt x="340" y="489"/>
                    </a:lnTo>
                    <a:lnTo>
                      <a:pt x="351" y="500"/>
                    </a:lnTo>
                    <a:lnTo>
                      <a:pt x="351" y="505"/>
                    </a:lnTo>
                    <a:lnTo>
                      <a:pt x="362" y="516"/>
                    </a:lnTo>
                    <a:lnTo>
                      <a:pt x="362" y="521"/>
                    </a:lnTo>
                    <a:lnTo>
                      <a:pt x="368" y="526"/>
                    </a:lnTo>
                    <a:lnTo>
                      <a:pt x="374" y="531"/>
                    </a:lnTo>
                    <a:lnTo>
                      <a:pt x="379" y="537"/>
                    </a:lnTo>
                    <a:lnTo>
                      <a:pt x="385" y="542"/>
                    </a:lnTo>
                    <a:lnTo>
                      <a:pt x="391" y="547"/>
                    </a:lnTo>
                    <a:lnTo>
                      <a:pt x="396" y="553"/>
                    </a:lnTo>
                    <a:lnTo>
                      <a:pt x="402" y="553"/>
                    </a:lnTo>
                    <a:lnTo>
                      <a:pt x="408" y="558"/>
                    </a:lnTo>
                    <a:lnTo>
                      <a:pt x="413" y="563"/>
                    </a:lnTo>
                    <a:lnTo>
                      <a:pt x="419" y="563"/>
                    </a:lnTo>
                    <a:lnTo>
                      <a:pt x="425" y="563"/>
                    </a:lnTo>
                    <a:lnTo>
                      <a:pt x="430" y="563"/>
                    </a:lnTo>
                    <a:lnTo>
                      <a:pt x="436" y="563"/>
                    </a:lnTo>
                    <a:lnTo>
                      <a:pt x="442" y="563"/>
                    </a:lnTo>
                  </a:path>
                </a:pathLst>
              </a:custGeom>
              <a:noFill/>
              <a:ln w="444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grpSp>
        <p:grpSp>
          <p:nvGrpSpPr>
            <p:cNvPr id="33805" name="Group 213"/>
            <p:cNvGrpSpPr>
              <a:grpSpLocks/>
            </p:cNvGrpSpPr>
            <p:nvPr/>
          </p:nvGrpSpPr>
          <p:grpSpPr bwMode="auto">
            <a:xfrm>
              <a:off x="521" y="2279"/>
              <a:ext cx="2506" cy="170"/>
              <a:chOff x="1406" y="1743"/>
              <a:chExt cx="2506" cy="170"/>
            </a:xfrm>
          </p:grpSpPr>
          <p:sp>
            <p:nvSpPr>
              <p:cNvPr id="33812" name="Freeform 209"/>
              <p:cNvSpPr>
                <a:spLocks/>
              </p:cNvSpPr>
              <p:nvPr/>
            </p:nvSpPr>
            <p:spPr bwMode="auto">
              <a:xfrm>
                <a:off x="1406" y="1743"/>
                <a:ext cx="720" cy="170"/>
              </a:xfrm>
              <a:custGeom>
                <a:avLst/>
                <a:gdLst>
                  <a:gd name="T0" fmla="*/ 11 w 720"/>
                  <a:gd name="T1" fmla="*/ 170 h 170"/>
                  <a:gd name="T2" fmla="*/ 28 w 720"/>
                  <a:gd name="T3" fmla="*/ 170 h 170"/>
                  <a:gd name="T4" fmla="*/ 45 w 720"/>
                  <a:gd name="T5" fmla="*/ 164 h 170"/>
                  <a:gd name="T6" fmla="*/ 62 w 720"/>
                  <a:gd name="T7" fmla="*/ 159 h 170"/>
                  <a:gd name="T8" fmla="*/ 79 w 720"/>
                  <a:gd name="T9" fmla="*/ 154 h 170"/>
                  <a:gd name="T10" fmla="*/ 96 w 720"/>
                  <a:gd name="T11" fmla="*/ 149 h 170"/>
                  <a:gd name="T12" fmla="*/ 113 w 720"/>
                  <a:gd name="T13" fmla="*/ 138 h 170"/>
                  <a:gd name="T14" fmla="*/ 130 w 720"/>
                  <a:gd name="T15" fmla="*/ 133 h 170"/>
                  <a:gd name="T16" fmla="*/ 147 w 720"/>
                  <a:gd name="T17" fmla="*/ 122 h 170"/>
                  <a:gd name="T18" fmla="*/ 164 w 720"/>
                  <a:gd name="T19" fmla="*/ 111 h 170"/>
                  <a:gd name="T20" fmla="*/ 181 w 720"/>
                  <a:gd name="T21" fmla="*/ 101 h 170"/>
                  <a:gd name="T22" fmla="*/ 198 w 720"/>
                  <a:gd name="T23" fmla="*/ 90 h 170"/>
                  <a:gd name="T24" fmla="*/ 215 w 720"/>
                  <a:gd name="T25" fmla="*/ 79 h 170"/>
                  <a:gd name="T26" fmla="*/ 232 w 720"/>
                  <a:gd name="T27" fmla="*/ 69 h 170"/>
                  <a:gd name="T28" fmla="*/ 249 w 720"/>
                  <a:gd name="T29" fmla="*/ 58 h 170"/>
                  <a:gd name="T30" fmla="*/ 266 w 720"/>
                  <a:gd name="T31" fmla="*/ 48 h 170"/>
                  <a:gd name="T32" fmla="*/ 283 w 720"/>
                  <a:gd name="T33" fmla="*/ 37 h 170"/>
                  <a:gd name="T34" fmla="*/ 300 w 720"/>
                  <a:gd name="T35" fmla="*/ 32 h 170"/>
                  <a:gd name="T36" fmla="*/ 317 w 720"/>
                  <a:gd name="T37" fmla="*/ 21 h 170"/>
                  <a:gd name="T38" fmla="*/ 334 w 720"/>
                  <a:gd name="T39" fmla="*/ 16 h 170"/>
                  <a:gd name="T40" fmla="*/ 351 w 720"/>
                  <a:gd name="T41" fmla="*/ 10 h 170"/>
                  <a:gd name="T42" fmla="*/ 368 w 720"/>
                  <a:gd name="T43" fmla="*/ 5 h 170"/>
                  <a:gd name="T44" fmla="*/ 385 w 720"/>
                  <a:gd name="T45" fmla="*/ 0 h 170"/>
                  <a:gd name="T46" fmla="*/ 402 w 720"/>
                  <a:gd name="T47" fmla="*/ 0 h 170"/>
                  <a:gd name="T48" fmla="*/ 419 w 720"/>
                  <a:gd name="T49" fmla="*/ 0 h 170"/>
                  <a:gd name="T50" fmla="*/ 436 w 720"/>
                  <a:gd name="T51" fmla="*/ 0 h 170"/>
                  <a:gd name="T52" fmla="*/ 453 w 720"/>
                  <a:gd name="T53" fmla="*/ 5 h 170"/>
                  <a:gd name="T54" fmla="*/ 470 w 720"/>
                  <a:gd name="T55" fmla="*/ 5 h 170"/>
                  <a:gd name="T56" fmla="*/ 487 w 720"/>
                  <a:gd name="T57" fmla="*/ 10 h 170"/>
                  <a:gd name="T58" fmla="*/ 504 w 720"/>
                  <a:gd name="T59" fmla="*/ 16 h 170"/>
                  <a:gd name="T60" fmla="*/ 521 w 720"/>
                  <a:gd name="T61" fmla="*/ 26 h 170"/>
                  <a:gd name="T62" fmla="*/ 538 w 720"/>
                  <a:gd name="T63" fmla="*/ 32 h 170"/>
                  <a:gd name="T64" fmla="*/ 555 w 720"/>
                  <a:gd name="T65" fmla="*/ 42 h 170"/>
                  <a:gd name="T66" fmla="*/ 572 w 720"/>
                  <a:gd name="T67" fmla="*/ 53 h 170"/>
                  <a:gd name="T68" fmla="*/ 589 w 720"/>
                  <a:gd name="T69" fmla="*/ 63 h 170"/>
                  <a:gd name="T70" fmla="*/ 606 w 720"/>
                  <a:gd name="T71" fmla="*/ 74 h 170"/>
                  <a:gd name="T72" fmla="*/ 623 w 720"/>
                  <a:gd name="T73" fmla="*/ 85 h 170"/>
                  <a:gd name="T74" fmla="*/ 640 w 720"/>
                  <a:gd name="T75" fmla="*/ 95 h 170"/>
                  <a:gd name="T76" fmla="*/ 657 w 720"/>
                  <a:gd name="T77" fmla="*/ 106 h 170"/>
                  <a:gd name="T78" fmla="*/ 674 w 720"/>
                  <a:gd name="T79" fmla="*/ 117 h 170"/>
                  <a:gd name="T80" fmla="*/ 691 w 720"/>
                  <a:gd name="T81" fmla="*/ 127 h 170"/>
                  <a:gd name="T82" fmla="*/ 708 w 720"/>
                  <a:gd name="T83" fmla="*/ 138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170"/>
                    </a:moveTo>
                    <a:lnTo>
                      <a:pt x="5" y="170"/>
                    </a:lnTo>
                    <a:lnTo>
                      <a:pt x="11" y="170"/>
                    </a:lnTo>
                    <a:lnTo>
                      <a:pt x="17" y="170"/>
                    </a:lnTo>
                    <a:lnTo>
                      <a:pt x="22" y="170"/>
                    </a:lnTo>
                    <a:lnTo>
                      <a:pt x="28" y="170"/>
                    </a:lnTo>
                    <a:lnTo>
                      <a:pt x="34" y="164"/>
                    </a:lnTo>
                    <a:lnTo>
                      <a:pt x="39" y="164"/>
                    </a:lnTo>
                    <a:lnTo>
                      <a:pt x="45" y="164"/>
                    </a:lnTo>
                    <a:lnTo>
                      <a:pt x="51" y="164"/>
                    </a:lnTo>
                    <a:lnTo>
                      <a:pt x="56" y="159"/>
                    </a:lnTo>
                    <a:lnTo>
                      <a:pt x="62" y="159"/>
                    </a:lnTo>
                    <a:lnTo>
                      <a:pt x="68" y="159"/>
                    </a:lnTo>
                    <a:lnTo>
                      <a:pt x="73" y="154"/>
                    </a:lnTo>
                    <a:lnTo>
                      <a:pt x="79" y="154"/>
                    </a:lnTo>
                    <a:lnTo>
                      <a:pt x="85" y="154"/>
                    </a:lnTo>
                    <a:lnTo>
                      <a:pt x="90" y="149"/>
                    </a:lnTo>
                    <a:lnTo>
                      <a:pt x="96" y="149"/>
                    </a:lnTo>
                    <a:lnTo>
                      <a:pt x="102" y="143"/>
                    </a:lnTo>
                    <a:lnTo>
                      <a:pt x="107" y="143"/>
                    </a:lnTo>
                    <a:lnTo>
                      <a:pt x="113" y="138"/>
                    </a:lnTo>
                    <a:lnTo>
                      <a:pt x="119" y="138"/>
                    </a:lnTo>
                    <a:lnTo>
                      <a:pt x="124" y="133"/>
                    </a:lnTo>
                    <a:lnTo>
                      <a:pt x="130" y="133"/>
                    </a:lnTo>
                    <a:lnTo>
                      <a:pt x="136" y="127"/>
                    </a:lnTo>
                    <a:lnTo>
                      <a:pt x="141" y="122"/>
                    </a:lnTo>
                    <a:lnTo>
                      <a:pt x="147" y="122"/>
                    </a:lnTo>
                    <a:lnTo>
                      <a:pt x="153" y="117"/>
                    </a:lnTo>
                    <a:lnTo>
                      <a:pt x="158" y="117"/>
                    </a:lnTo>
                    <a:lnTo>
                      <a:pt x="164" y="111"/>
                    </a:lnTo>
                    <a:lnTo>
                      <a:pt x="170" y="106"/>
                    </a:lnTo>
                    <a:lnTo>
                      <a:pt x="175" y="106"/>
                    </a:lnTo>
                    <a:lnTo>
                      <a:pt x="181" y="101"/>
                    </a:lnTo>
                    <a:lnTo>
                      <a:pt x="187" y="95"/>
                    </a:lnTo>
                    <a:lnTo>
                      <a:pt x="192" y="95"/>
                    </a:lnTo>
                    <a:lnTo>
                      <a:pt x="198" y="90"/>
                    </a:lnTo>
                    <a:lnTo>
                      <a:pt x="204" y="85"/>
                    </a:lnTo>
                    <a:lnTo>
                      <a:pt x="209" y="85"/>
                    </a:lnTo>
                    <a:lnTo>
                      <a:pt x="215" y="79"/>
                    </a:lnTo>
                    <a:lnTo>
                      <a:pt x="221" y="74"/>
                    </a:lnTo>
                    <a:lnTo>
                      <a:pt x="226" y="74"/>
                    </a:lnTo>
                    <a:lnTo>
                      <a:pt x="232" y="69"/>
                    </a:lnTo>
                    <a:lnTo>
                      <a:pt x="238" y="63"/>
                    </a:lnTo>
                    <a:lnTo>
                      <a:pt x="243" y="58"/>
                    </a:lnTo>
                    <a:lnTo>
                      <a:pt x="249" y="58"/>
                    </a:lnTo>
                    <a:lnTo>
                      <a:pt x="255" y="53"/>
                    </a:lnTo>
                    <a:lnTo>
                      <a:pt x="260" y="53"/>
                    </a:lnTo>
                    <a:lnTo>
                      <a:pt x="266" y="48"/>
                    </a:lnTo>
                    <a:lnTo>
                      <a:pt x="272" y="42"/>
                    </a:lnTo>
                    <a:lnTo>
                      <a:pt x="277" y="42"/>
                    </a:lnTo>
                    <a:lnTo>
                      <a:pt x="283" y="37"/>
                    </a:lnTo>
                    <a:lnTo>
                      <a:pt x="289" y="37"/>
                    </a:lnTo>
                    <a:lnTo>
                      <a:pt x="294" y="32"/>
                    </a:lnTo>
                    <a:lnTo>
                      <a:pt x="300" y="32"/>
                    </a:lnTo>
                    <a:lnTo>
                      <a:pt x="306" y="26"/>
                    </a:lnTo>
                    <a:lnTo>
                      <a:pt x="311" y="26"/>
                    </a:lnTo>
                    <a:lnTo>
                      <a:pt x="317" y="21"/>
                    </a:lnTo>
                    <a:lnTo>
                      <a:pt x="323" y="21"/>
                    </a:lnTo>
                    <a:lnTo>
                      <a:pt x="328" y="16"/>
                    </a:lnTo>
                    <a:lnTo>
                      <a:pt x="334" y="16"/>
                    </a:lnTo>
                    <a:lnTo>
                      <a:pt x="340" y="10"/>
                    </a:lnTo>
                    <a:lnTo>
                      <a:pt x="346" y="10"/>
                    </a:lnTo>
                    <a:lnTo>
                      <a:pt x="351" y="10"/>
                    </a:lnTo>
                    <a:lnTo>
                      <a:pt x="357" y="5"/>
                    </a:lnTo>
                    <a:lnTo>
                      <a:pt x="363" y="5"/>
                    </a:lnTo>
                    <a:lnTo>
                      <a:pt x="368" y="5"/>
                    </a:lnTo>
                    <a:lnTo>
                      <a:pt x="374" y="5"/>
                    </a:lnTo>
                    <a:lnTo>
                      <a:pt x="380" y="5"/>
                    </a:lnTo>
                    <a:lnTo>
                      <a:pt x="385" y="0"/>
                    </a:lnTo>
                    <a:lnTo>
                      <a:pt x="391" y="0"/>
                    </a:lnTo>
                    <a:lnTo>
                      <a:pt x="397" y="0"/>
                    </a:lnTo>
                    <a:lnTo>
                      <a:pt x="402" y="0"/>
                    </a:lnTo>
                    <a:lnTo>
                      <a:pt x="408" y="0"/>
                    </a:lnTo>
                    <a:lnTo>
                      <a:pt x="414" y="0"/>
                    </a:lnTo>
                    <a:lnTo>
                      <a:pt x="419" y="0"/>
                    </a:lnTo>
                    <a:lnTo>
                      <a:pt x="425" y="0"/>
                    </a:lnTo>
                    <a:lnTo>
                      <a:pt x="431" y="0"/>
                    </a:lnTo>
                    <a:lnTo>
                      <a:pt x="436" y="0"/>
                    </a:lnTo>
                    <a:lnTo>
                      <a:pt x="442" y="0"/>
                    </a:lnTo>
                    <a:lnTo>
                      <a:pt x="448" y="0"/>
                    </a:lnTo>
                    <a:lnTo>
                      <a:pt x="453" y="5"/>
                    </a:lnTo>
                    <a:lnTo>
                      <a:pt x="459" y="5"/>
                    </a:lnTo>
                    <a:lnTo>
                      <a:pt x="465" y="5"/>
                    </a:lnTo>
                    <a:lnTo>
                      <a:pt x="470" y="5"/>
                    </a:lnTo>
                    <a:lnTo>
                      <a:pt x="476" y="10"/>
                    </a:lnTo>
                    <a:lnTo>
                      <a:pt x="482" y="10"/>
                    </a:lnTo>
                    <a:lnTo>
                      <a:pt x="487" y="10"/>
                    </a:lnTo>
                    <a:lnTo>
                      <a:pt x="493" y="16"/>
                    </a:lnTo>
                    <a:lnTo>
                      <a:pt x="499" y="16"/>
                    </a:lnTo>
                    <a:lnTo>
                      <a:pt x="504" y="16"/>
                    </a:lnTo>
                    <a:lnTo>
                      <a:pt x="510" y="21"/>
                    </a:lnTo>
                    <a:lnTo>
                      <a:pt x="516" y="21"/>
                    </a:lnTo>
                    <a:lnTo>
                      <a:pt x="521" y="26"/>
                    </a:lnTo>
                    <a:lnTo>
                      <a:pt x="527" y="26"/>
                    </a:lnTo>
                    <a:lnTo>
                      <a:pt x="533" y="32"/>
                    </a:lnTo>
                    <a:lnTo>
                      <a:pt x="538" y="32"/>
                    </a:lnTo>
                    <a:lnTo>
                      <a:pt x="544" y="37"/>
                    </a:lnTo>
                    <a:lnTo>
                      <a:pt x="550" y="42"/>
                    </a:lnTo>
                    <a:lnTo>
                      <a:pt x="555" y="42"/>
                    </a:lnTo>
                    <a:lnTo>
                      <a:pt x="561" y="48"/>
                    </a:lnTo>
                    <a:lnTo>
                      <a:pt x="567" y="48"/>
                    </a:lnTo>
                    <a:lnTo>
                      <a:pt x="572" y="53"/>
                    </a:lnTo>
                    <a:lnTo>
                      <a:pt x="578" y="58"/>
                    </a:lnTo>
                    <a:lnTo>
                      <a:pt x="584" y="58"/>
                    </a:lnTo>
                    <a:lnTo>
                      <a:pt x="589" y="63"/>
                    </a:lnTo>
                    <a:lnTo>
                      <a:pt x="595" y="69"/>
                    </a:lnTo>
                    <a:lnTo>
                      <a:pt x="601" y="69"/>
                    </a:lnTo>
                    <a:lnTo>
                      <a:pt x="606" y="74"/>
                    </a:lnTo>
                    <a:lnTo>
                      <a:pt x="612" y="79"/>
                    </a:lnTo>
                    <a:lnTo>
                      <a:pt x="618" y="79"/>
                    </a:lnTo>
                    <a:lnTo>
                      <a:pt x="623" y="85"/>
                    </a:lnTo>
                    <a:lnTo>
                      <a:pt x="629" y="90"/>
                    </a:lnTo>
                    <a:lnTo>
                      <a:pt x="635" y="90"/>
                    </a:lnTo>
                    <a:lnTo>
                      <a:pt x="640" y="95"/>
                    </a:lnTo>
                    <a:lnTo>
                      <a:pt x="646" y="101"/>
                    </a:lnTo>
                    <a:lnTo>
                      <a:pt x="652" y="101"/>
                    </a:lnTo>
                    <a:lnTo>
                      <a:pt x="657" y="106"/>
                    </a:lnTo>
                    <a:lnTo>
                      <a:pt x="663" y="111"/>
                    </a:lnTo>
                    <a:lnTo>
                      <a:pt x="669" y="111"/>
                    </a:lnTo>
                    <a:lnTo>
                      <a:pt x="674" y="117"/>
                    </a:lnTo>
                    <a:lnTo>
                      <a:pt x="680" y="122"/>
                    </a:lnTo>
                    <a:lnTo>
                      <a:pt x="686" y="122"/>
                    </a:lnTo>
                    <a:lnTo>
                      <a:pt x="691" y="127"/>
                    </a:lnTo>
                    <a:lnTo>
                      <a:pt x="697" y="127"/>
                    </a:lnTo>
                    <a:lnTo>
                      <a:pt x="703" y="133"/>
                    </a:lnTo>
                    <a:lnTo>
                      <a:pt x="708" y="138"/>
                    </a:lnTo>
                    <a:lnTo>
                      <a:pt x="714" y="138"/>
                    </a:lnTo>
                    <a:lnTo>
                      <a:pt x="720" y="143"/>
                    </a:lnTo>
                  </a:path>
                </a:pathLst>
              </a:custGeom>
              <a:noFill/>
              <a:ln w="444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33813" name="Freeform 210"/>
              <p:cNvSpPr>
                <a:spLocks/>
              </p:cNvSpPr>
              <p:nvPr/>
            </p:nvSpPr>
            <p:spPr bwMode="auto">
              <a:xfrm>
                <a:off x="2126" y="1743"/>
                <a:ext cx="720" cy="170"/>
              </a:xfrm>
              <a:custGeom>
                <a:avLst/>
                <a:gdLst>
                  <a:gd name="T0" fmla="*/ 11 w 720"/>
                  <a:gd name="T1" fmla="*/ 149 h 170"/>
                  <a:gd name="T2" fmla="*/ 28 w 720"/>
                  <a:gd name="T3" fmla="*/ 154 h 170"/>
                  <a:gd name="T4" fmla="*/ 45 w 720"/>
                  <a:gd name="T5" fmla="*/ 159 h 170"/>
                  <a:gd name="T6" fmla="*/ 62 w 720"/>
                  <a:gd name="T7" fmla="*/ 164 h 170"/>
                  <a:gd name="T8" fmla="*/ 79 w 720"/>
                  <a:gd name="T9" fmla="*/ 170 h 170"/>
                  <a:gd name="T10" fmla="*/ 96 w 720"/>
                  <a:gd name="T11" fmla="*/ 170 h 170"/>
                  <a:gd name="T12" fmla="*/ 113 w 720"/>
                  <a:gd name="T13" fmla="*/ 170 h 170"/>
                  <a:gd name="T14" fmla="*/ 130 w 720"/>
                  <a:gd name="T15" fmla="*/ 170 h 170"/>
                  <a:gd name="T16" fmla="*/ 147 w 720"/>
                  <a:gd name="T17" fmla="*/ 164 h 170"/>
                  <a:gd name="T18" fmla="*/ 164 w 720"/>
                  <a:gd name="T19" fmla="*/ 164 h 170"/>
                  <a:gd name="T20" fmla="*/ 181 w 720"/>
                  <a:gd name="T21" fmla="*/ 159 h 170"/>
                  <a:gd name="T22" fmla="*/ 198 w 720"/>
                  <a:gd name="T23" fmla="*/ 154 h 170"/>
                  <a:gd name="T24" fmla="*/ 215 w 720"/>
                  <a:gd name="T25" fmla="*/ 143 h 170"/>
                  <a:gd name="T26" fmla="*/ 232 w 720"/>
                  <a:gd name="T27" fmla="*/ 138 h 170"/>
                  <a:gd name="T28" fmla="*/ 249 w 720"/>
                  <a:gd name="T29" fmla="*/ 127 h 170"/>
                  <a:gd name="T30" fmla="*/ 266 w 720"/>
                  <a:gd name="T31" fmla="*/ 117 h 170"/>
                  <a:gd name="T32" fmla="*/ 283 w 720"/>
                  <a:gd name="T33" fmla="*/ 111 h 170"/>
                  <a:gd name="T34" fmla="*/ 300 w 720"/>
                  <a:gd name="T35" fmla="*/ 101 h 170"/>
                  <a:gd name="T36" fmla="*/ 317 w 720"/>
                  <a:gd name="T37" fmla="*/ 85 h 170"/>
                  <a:gd name="T38" fmla="*/ 334 w 720"/>
                  <a:gd name="T39" fmla="*/ 74 h 170"/>
                  <a:gd name="T40" fmla="*/ 351 w 720"/>
                  <a:gd name="T41" fmla="*/ 63 h 170"/>
                  <a:gd name="T42" fmla="*/ 368 w 720"/>
                  <a:gd name="T43" fmla="*/ 53 h 170"/>
                  <a:gd name="T44" fmla="*/ 385 w 720"/>
                  <a:gd name="T45" fmla="*/ 48 h 170"/>
                  <a:gd name="T46" fmla="*/ 402 w 720"/>
                  <a:gd name="T47" fmla="*/ 37 h 170"/>
                  <a:gd name="T48" fmla="*/ 419 w 720"/>
                  <a:gd name="T49" fmla="*/ 26 h 170"/>
                  <a:gd name="T50" fmla="*/ 436 w 720"/>
                  <a:gd name="T51" fmla="*/ 21 h 170"/>
                  <a:gd name="T52" fmla="*/ 453 w 720"/>
                  <a:gd name="T53" fmla="*/ 16 h 170"/>
                  <a:gd name="T54" fmla="*/ 470 w 720"/>
                  <a:gd name="T55" fmla="*/ 10 h 170"/>
                  <a:gd name="T56" fmla="*/ 487 w 720"/>
                  <a:gd name="T57" fmla="*/ 5 h 170"/>
                  <a:gd name="T58" fmla="*/ 504 w 720"/>
                  <a:gd name="T59" fmla="*/ 0 h 170"/>
                  <a:gd name="T60" fmla="*/ 521 w 720"/>
                  <a:gd name="T61" fmla="*/ 0 h 170"/>
                  <a:gd name="T62" fmla="*/ 538 w 720"/>
                  <a:gd name="T63" fmla="*/ 0 h 170"/>
                  <a:gd name="T64" fmla="*/ 555 w 720"/>
                  <a:gd name="T65" fmla="*/ 0 h 170"/>
                  <a:gd name="T66" fmla="*/ 572 w 720"/>
                  <a:gd name="T67" fmla="*/ 5 h 170"/>
                  <a:gd name="T68" fmla="*/ 589 w 720"/>
                  <a:gd name="T69" fmla="*/ 10 h 170"/>
                  <a:gd name="T70" fmla="*/ 606 w 720"/>
                  <a:gd name="T71" fmla="*/ 16 h 170"/>
                  <a:gd name="T72" fmla="*/ 623 w 720"/>
                  <a:gd name="T73" fmla="*/ 21 h 170"/>
                  <a:gd name="T74" fmla="*/ 640 w 720"/>
                  <a:gd name="T75" fmla="*/ 26 h 170"/>
                  <a:gd name="T76" fmla="*/ 657 w 720"/>
                  <a:gd name="T77" fmla="*/ 37 h 170"/>
                  <a:gd name="T78" fmla="*/ 674 w 720"/>
                  <a:gd name="T79" fmla="*/ 48 h 170"/>
                  <a:gd name="T80" fmla="*/ 691 w 720"/>
                  <a:gd name="T81" fmla="*/ 53 h 170"/>
                  <a:gd name="T82" fmla="*/ 708 w 720"/>
                  <a:gd name="T83" fmla="*/ 63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143"/>
                    </a:moveTo>
                    <a:lnTo>
                      <a:pt x="5" y="143"/>
                    </a:lnTo>
                    <a:lnTo>
                      <a:pt x="11" y="149"/>
                    </a:lnTo>
                    <a:lnTo>
                      <a:pt x="17" y="149"/>
                    </a:lnTo>
                    <a:lnTo>
                      <a:pt x="22" y="154"/>
                    </a:lnTo>
                    <a:lnTo>
                      <a:pt x="28" y="154"/>
                    </a:lnTo>
                    <a:lnTo>
                      <a:pt x="34" y="154"/>
                    </a:lnTo>
                    <a:lnTo>
                      <a:pt x="39" y="159"/>
                    </a:lnTo>
                    <a:lnTo>
                      <a:pt x="45" y="159"/>
                    </a:lnTo>
                    <a:lnTo>
                      <a:pt x="51" y="159"/>
                    </a:lnTo>
                    <a:lnTo>
                      <a:pt x="56" y="164"/>
                    </a:lnTo>
                    <a:lnTo>
                      <a:pt x="62" y="164"/>
                    </a:lnTo>
                    <a:lnTo>
                      <a:pt x="68" y="164"/>
                    </a:lnTo>
                    <a:lnTo>
                      <a:pt x="73" y="164"/>
                    </a:lnTo>
                    <a:lnTo>
                      <a:pt x="79" y="170"/>
                    </a:lnTo>
                    <a:lnTo>
                      <a:pt x="85" y="170"/>
                    </a:lnTo>
                    <a:lnTo>
                      <a:pt x="90" y="170"/>
                    </a:lnTo>
                    <a:lnTo>
                      <a:pt x="96" y="170"/>
                    </a:lnTo>
                    <a:lnTo>
                      <a:pt x="102" y="170"/>
                    </a:lnTo>
                    <a:lnTo>
                      <a:pt x="107" y="170"/>
                    </a:lnTo>
                    <a:lnTo>
                      <a:pt x="113" y="170"/>
                    </a:lnTo>
                    <a:lnTo>
                      <a:pt x="119" y="170"/>
                    </a:lnTo>
                    <a:lnTo>
                      <a:pt x="124" y="170"/>
                    </a:lnTo>
                    <a:lnTo>
                      <a:pt x="130" y="170"/>
                    </a:lnTo>
                    <a:lnTo>
                      <a:pt x="136" y="170"/>
                    </a:lnTo>
                    <a:lnTo>
                      <a:pt x="141" y="170"/>
                    </a:lnTo>
                    <a:lnTo>
                      <a:pt x="147" y="164"/>
                    </a:lnTo>
                    <a:lnTo>
                      <a:pt x="153" y="164"/>
                    </a:lnTo>
                    <a:lnTo>
                      <a:pt x="158" y="164"/>
                    </a:lnTo>
                    <a:lnTo>
                      <a:pt x="164" y="164"/>
                    </a:lnTo>
                    <a:lnTo>
                      <a:pt x="170" y="164"/>
                    </a:lnTo>
                    <a:lnTo>
                      <a:pt x="175" y="159"/>
                    </a:lnTo>
                    <a:lnTo>
                      <a:pt x="181" y="159"/>
                    </a:lnTo>
                    <a:lnTo>
                      <a:pt x="187" y="159"/>
                    </a:lnTo>
                    <a:lnTo>
                      <a:pt x="193" y="154"/>
                    </a:lnTo>
                    <a:lnTo>
                      <a:pt x="198" y="154"/>
                    </a:lnTo>
                    <a:lnTo>
                      <a:pt x="204" y="149"/>
                    </a:lnTo>
                    <a:lnTo>
                      <a:pt x="210" y="149"/>
                    </a:lnTo>
                    <a:lnTo>
                      <a:pt x="215" y="143"/>
                    </a:lnTo>
                    <a:lnTo>
                      <a:pt x="221" y="143"/>
                    </a:lnTo>
                    <a:lnTo>
                      <a:pt x="227" y="138"/>
                    </a:lnTo>
                    <a:lnTo>
                      <a:pt x="232" y="138"/>
                    </a:lnTo>
                    <a:lnTo>
                      <a:pt x="238" y="133"/>
                    </a:lnTo>
                    <a:lnTo>
                      <a:pt x="244" y="133"/>
                    </a:lnTo>
                    <a:lnTo>
                      <a:pt x="249" y="127"/>
                    </a:lnTo>
                    <a:lnTo>
                      <a:pt x="255" y="127"/>
                    </a:lnTo>
                    <a:lnTo>
                      <a:pt x="261" y="122"/>
                    </a:lnTo>
                    <a:lnTo>
                      <a:pt x="266" y="117"/>
                    </a:lnTo>
                    <a:lnTo>
                      <a:pt x="272" y="117"/>
                    </a:lnTo>
                    <a:lnTo>
                      <a:pt x="278" y="111"/>
                    </a:lnTo>
                    <a:lnTo>
                      <a:pt x="283" y="111"/>
                    </a:lnTo>
                    <a:lnTo>
                      <a:pt x="289" y="106"/>
                    </a:lnTo>
                    <a:lnTo>
                      <a:pt x="295" y="101"/>
                    </a:lnTo>
                    <a:lnTo>
                      <a:pt x="300" y="101"/>
                    </a:lnTo>
                    <a:lnTo>
                      <a:pt x="306" y="95"/>
                    </a:lnTo>
                    <a:lnTo>
                      <a:pt x="312" y="90"/>
                    </a:lnTo>
                    <a:lnTo>
                      <a:pt x="317" y="85"/>
                    </a:lnTo>
                    <a:lnTo>
                      <a:pt x="323" y="85"/>
                    </a:lnTo>
                    <a:lnTo>
                      <a:pt x="329" y="79"/>
                    </a:lnTo>
                    <a:lnTo>
                      <a:pt x="334" y="74"/>
                    </a:lnTo>
                    <a:lnTo>
                      <a:pt x="340" y="74"/>
                    </a:lnTo>
                    <a:lnTo>
                      <a:pt x="346" y="69"/>
                    </a:lnTo>
                    <a:lnTo>
                      <a:pt x="351" y="63"/>
                    </a:lnTo>
                    <a:lnTo>
                      <a:pt x="357" y="63"/>
                    </a:lnTo>
                    <a:lnTo>
                      <a:pt x="363" y="58"/>
                    </a:lnTo>
                    <a:lnTo>
                      <a:pt x="368" y="53"/>
                    </a:lnTo>
                    <a:lnTo>
                      <a:pt x="374" y="53"/>
                    </a:lnTo>
                    <a:lnTo>
                      <a:pt x="380" y="48"/>
                    </a:lnTo>
                    <a:lnTo>
                      <a:pt x="385" y="48"/>
                    </a:lnTo>
                    <a:lnTo>
                      <a:pt x="391" y="42"/>
                    </a:lnTo>
                    <a:lnTo>
                      <a:pt x="397" y="37"/>
                    </a:lnTo>
                    <a:lnTo>
                      <a:pt x="402" y="37"/>
                    </a:lnTo>
                    <a:lnTo>
                      <a:pt x="408" y="32"/>
                    </a:lnTo>
                    <a:lnTo>
                      <a:pt x="414" y="32"/>
                    </a:lnTo>
                    <a:lnTo>
                      <a:pt x="419" y="26"/>
                    </a:lnTo>
                    <a:lnTo>
                      <a:pt x="425" y="26"/>
                    </a:lnTo>
                    <a:lnTo>
                      <a:pt x="431" y="21"/>
                    </a:lnTo>
                    <a:lnTo>
                      <a:pt x="436" y="21"/>
                    </a:lnTo>
                    <a:lnTo>
                      <a:pt x="442" y="16"/>
                    </a:lnTo>
                    <a:lnTo>
                      <a:pt x="448" y="16"/>
                    </a:lnTo>
                    <a:lnTo>
                      <a:pt x="453" y="16"/>
                    </a:lnTo>
                    <a:lnTo>
                      <a:pt x="459" y="10"/>
                    </a:lnTo>
                    <a:lnTo>
                      <a:pt x="465" y="10"/>
                    </a:lnTo>
                    <a:lnTo>
                      <a:pt x="470" y="10"/>
                    </a:lnTo>
                    <a:lnTo>
                      <a:pt x="476" y="5"/>
                    </a:lnTo>
                    <a:lnTo>
                      <a:pt x="482" y="5"/>
                    </a:lnTo>
                    <a:lnTo>
                      <a:pt x="487" y="5"/>
                    </a:lnTo>
                    <a:lnTo>
                      <a:pt x="493" y="5"/>
                    </a:lnTo>
                    <a:lnTo>
                      <a:pt x="499" y="0"/>
                    </a:lnTo>
                    <a:lnTo>
                      <a:pt x="504" y="0"/>
                    </a:lnTo>
                    <a:lnTo>
                      <a:pt x="510" y="0"/>
                    </a:lnTo>
                    <a:lnTo>
                      <a:pt x="516" y="0"/>
                    </a:lnTo>
                    <a:lnTo>
                      <a:pt x="521" y="0"/>
                    </a:lnTo>
                    <a:lnTo>
                      <a:pt x="527" y="0"/>
                    </a:lnTo>
                    <a:lnTo>
                      <a:pt x="533" y="0"/>
                    </a:lnTo>
                    <a:lnTo>
                      <a:pt x="538" y="0"/>
                    </a:lnTo>
                    <a:lnTo>
                      <a:pt x="544" y="0"/>
                    </a:lnTo>
                    <a:lnTo>
                      <a:pt x="550" y="0"/>
                    </a:lnTo>
                    <a:lnTo>
                      <a:pt x="555" y="0"/>
                    </a:lnTo>
                    <a:lnTo>
                      <a:pt x="561" y="0"/>
                    </a:lnTo>
                    <a:lnTo>
                      <a:pt x="567" y="5"/>
                    </a:lnTo>
                    <a:lnTo>
                      <a:pt x="572" y="5"/>
                    </a:lnTo>
                    <a:lnTo>
                      <a:pt x="578" y="5"/>
                    </a:lnTo>
                    <a:lnTo>
                      <a:pt x="584" y="5"/>
                    </a:lnTo>
                    <a:lnTo>
                      <a:pt x="589" y="10"/>
                    </a:lnTo>
                    <a:lnTo>
                      <a:pt x="595" y="10"/>
                    </a:lnTo>
                    <a:lnTo>
                      <a:pt x="601" y="10"/>
                    </a:lnTo>
                    <a:lnTo>
                      <a:pt x="606" y="16"/>
                    </a:lnTo>
                    <a:lnTo>
                      <a:pt x="612" y="16"/>
                    </a:lnTo>
                    <a:lnTo>
                      <a:pt x="618" y="16"/>
                    </a:lnTo>
                    <a:lnTo>
                      <a:pt x="623" y="21"/>
                    </a:lnTo>
                    <a:lnTo>
                      <a:pt x="629" y="21"/>
                    </a:lnTo>
                    <a:lnTo>
                      <a:pt x="635" y="26"/>
                    </a:lnTo>
                    <a:lnTo>
                      <a:pt x="640" y="26"/>
                    </a:lnTo>
                    <a:lnTo>
                      <a:pt x="646" y="32"/>
                    </a:lnTo>
                    <a:lnTo>
                      <a:pt x="652" y="32"/>
                    </a:lnTo>
                    <a:lnTo>
                      <a:pt x="657" y="37"/>
                    </a:lnTo>
                    <a:lnTo>
                      <a:pt x="663" y="37"/>
                    </a:lnTo>
                    <a:lnTo>
                      <a:pt x="669" y="42"/>
                    </a:lnTo>
                    <a:lnTo>
                      <a:pt x="674" y="48"/>
                    </a:lnTo>
                    <a:lnTo>
                      <a:pt x="680" y="48"/>
                    </a:lnTo>
                    <a:lnTo>
                      <a:pt x="686" y="53"/>
                    </a:lnTo>
                    <a:lnTo>
                      <a:pt x="691" y="53"/>
                    </a:lnTo>
                    <a:lnTo>
                      <a:pt x="697" y="58"/>
                    </a:lnTo>
                    <a:lnTo>
                      <a:pt x="703" y="63"/>
                    </a:lnTo>
                    <a:lnTo>
                      <a:pt x="708" y="63"/>
                    </a:lnTo>
                    <a:lnTo>
                      <a:pt x="714" y="69"/>
                    </a:lnTo>
                    <a:lnTo>
                      <a:pt x="720" y="74"/>
                    </a:lnTo>
                  </a:path>
                </a:pathLst>
              </a:custGeom>
              <a:noFill/>
              <a:ln w="444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33814" name="Freeform 211"/>
              <p:cNvSpPr>
                <a:spLocks/>
              </p:cNvSpPr>
              <p:nvPr/>
            </p:nvSpPr>
            <p:spPr bwMode="auto">
              <a:xfrm>
                <a:off x="2846" y="1743"/>
                <a:ext cx="720" cy="170"/>
              </a:xfrm>
              <a:custGeom>
                <a:avLst/>
                <a:gdLst>
                  <a:gd name="T0" fmla="*/ 11 w 720"/>
                  <a:gd name="T1" fmla="*/ 79 h 170"/>
                  <a:gd name="T2" fmla="*/ 28 w 720"/>
                  <a:gd name="T3" fmla="*/ 90 h 170"/>
                  <a:gd name="T4" fmla="*/ 45 w 720"/>
                  <a:gd name="T5" fmla="*/ 101 h 170"/>
                  <a:gd name="T6" fmla="*/ 62 w 720"/>
                  <a:gd name="T7" fmla="*/ 111 h 170"/>
                  <a:gd name="T8" fmla="*/ 79 w 720"/>
                  <a:gd name="T9" fmla="*/ 122 h 170"/>
                  <a:gd name="T10" fmla="*/ 96 w 720"/>
                  <a:gd name="T11" fmla="*/ 133 h 170"/>
                  <a:gd name="T12" fmla="*/ 113 w 720"/>
                  <a:gd name="T13" fmla="*/ 138 h 170"/>
                  <a:gd name="T14" fmla="*/ 130 w 720"/>
                  <a:gd name="T15" fmla="*/ 149 h 170"/>
                  <a:gd name="T16" fmla="*/ 147 w 720"/>
                  <a:gd name="T17" fmla="*/ 154 h 170"/>
                  <a:gd name="T18" fmla="*/ 164 w 720"/>
                  <a:gd name="T19" fmla="*/ 159 h 170"/>
                  <a:gd name="T20" fmla="*/ 181 w 720"/>
                  <a:gd name="T21" fmla="*/ 164 h 170"/>
                  <a:gd name="T22" fmla="*/ 198 w 720"/>
                  <a:gd name="T23" fmla="*/ 170 h 170"/>
                  <a:gd name="T24" fmla="*/ 215 w 720"/>
                  <a:gd name="T25" fmla="*/ 170 h 170"/>
                  <a:gd name="T26" fmla="*/ 232 w 720"/>
                  <a:gd name="T27" fmla="*/ 170 h 170"/>
                  <a:gd name="T28" fmla="*/ 249 w 720"/>
                  <a:gd name="T29" fmla="*/ 170 h 170"/>
                  <a:gd name="T30" fmla="*/ 266 w 720"/>
                  <a:gd name="T31" fmla="*/ 164 h 170"/>
                  <a:gd name="T32" fmla="*/ 283 w 720"/>
                  <a:gd name="T33" fmla="*/ 164 h 170"/>
                  <a:gd name="T34" fmla="*/ 300 w 720"/>
                  <a:gd name="T35" fmla="*/ 159 h 170"/>
                  <a:gd name="T36" fmla="*/ 317 w 720"/>
                  <a:gd name="T37" fmla="*/ 154 h 170"/>
                  <a:gd name="T38" fmla="*/ 334 w 720"/>
                  <a:gd name="T39" fmla="*/ 143 h 170"/>
                  <a:gd name="T40" fmla="*/ 351 w 720"/>
                  <a:gd name="T41" fmla="*/ 138 h 170"/>
                  <a:gd name="T42" fmla="*/ 368 w 720"/>
                  <a:gd name="T43" fmla="*/ 127 h 170"/>
                  <a:gd name="T44" fmla="*/ 385 w 720"/>
                  <a:gd name="T45" fmla="*/ 117 h 170"/>
                  <a:gd name="T46" fmla="*/ 402 w 720"/>
                  <a:gd name="T47" fmla="*/ 106 h 170"/>
                  <a:gd name="T48" fmla="*/ 419 w 720"/>
                  <a:gd name="T49" fmla="*/ 95 h 170"/>
                  <a:gd name="T50" fmla="*/ 436 w 720"/>
                  <a:gd name="T51" fmla="*/ 85 h 170"/>
                  <a:gd name="T52" fmla="*/ 453 w 720"/>
                  <a:gd name="T53" fmla="*/ 74 h 170"/>
                  <a:gd name="T54" fmla="*/ 470 w 720"/>
                  <a:gd name="T55" fmla="*/ 63 h 170"/>
                  <a:gd name="T56" fmla="*/ 487 w 720"/>
                  <a:gd name="T57" fmla="*/ 53 h 170"/>
                  <a:gd name="T58" fmla="*/ 504 w 720"/>
                  <a:gd name="T59" fmla="*/ 42 h 170"/>
                  <a:gd name="T60" fmla="*/ 521 w 720"/>
                  <a:gd name="T61" fmla="*/ 32 h 170"/>
                  <a:gd name="T62" fmla="*/ 538 w 720"/>
                  <a:gd name="T63" fmla="*/ 26 h 170"/>
                  <a:gd name="T64" fmla="*/ 555 w 720"/>
                  <a:gd name="T65" fmla="*/ 16 h 170"/>
                  <a:gd name="T66" fmla="*/ 572 w 720"/>
                  <a:gd name="T67" fmla="*/ 10 h 170"/>
                  <a:gd name="T68" fmla="*/ 589 w 720"/>
                  <a:gd name="T69" fmla="*/ 5 h 170"/>
                  <a:gd name="T70" fmla="*/ 606 w 720"/>
                  <a:gd name="T71" fmla="*/ 5 h 170"/>
                  <a:gd name="T72" fmla="*/ 624 w 720"/>
                  <a:gd name="T73" fmla="*/ 0 h 170"/>
                  <a:gd name="T74" fmla="*/ 641 w 720"/>
                  <a:gd name="T75" fmla="*/ 0 h 170"/>
                  <a:gd name="T76" fmla="*/ 658 w 720"/>
                  <a:gd name="T77" fmla="*/ 0 h 170"/>
                  <a:gd name="T78" fmla="*/ 675 w 720"/>
                  <a:gd name="T79" fmla="*/ 0 h 170"/>
                  <a:gd name="T80" fmla="*/ 692 w 720"/>
                  <a:gd name="T81" fmla="*/ 5 h 170"/>
                  <a:gd name="T82" fmla="*/ 709 w 720"/>
                  <a:gd name="T83" fmla="*/ 1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74"/>
                    </a:moveTo>
                    <a:lnTo>
                      <a:pt x="5" y="74"/>
                    </a:lnTo>
                    <a:lnTo>
                      <a:pt x="11" y="79"/>
                    </a:lnTo>
                    <a:lnTo>
                      <a:pt x="17" y="85"/>
                    </a:lnTo>
                    <a:lnTo>
                      <a:pt x="22" y="85"/>
                    </a:lnTo>
                    <a:lnTo>
                      <a:pt x="28" y="90"/>
                    </a:lnTo>
                    <a:lnTo>
                      <a:pt x="34" y="95"/>
                    </a:lnTo>
                    <a:lnTo>
                      <a:pt x="39" y="95"/>
                    </a:lnTo>
                    <a:lnTo>
                      <a:pt x="45" y="101"/>
                    </a:lnTo>
                    <a:lnTo>
                      <a:pt x="51" y="106"/>
                    </a:lnTo>
                    <a:lnTo>
                      <a:pt x="57" y="106"/>
                    </a:lnTo>
                    <a:lnTo>
                      <a:pt x="62" y="111"/>
                    </a:lnTo>
                    <a:lnTo>
                      <a:pt x="68" y="117"/>
                    </a:lnTo>
                    <a:lnTo>
                      <a:pt x="74" y="117"/>
                    </a:lnTo>
                    <a:lnTo>
                      <a:pt x="79" y="122"/>
                    </a:lnTo>
                    <a:lnTo>
                      <a:pt x="85" y="127"/>
                    </a:lnTo>
                    <a:lnTo>
                      <a:pt x="91" y="127"/>
                    </a:lnTo>
                    <a:lnTo>
                      <a:pt x="96" y="133"/>
                    </a:lnTo>
                    <a:lnTo>
                      <a:pt x="102" y="133"/>
                    </a:lnTo>
                    <a:lnTo>
                      <a:pt x="108" y="138"/>
                    </a:lnTo>
                    <a:lnTo>
                      <a:pt x="113" y="138"/>
                    </a:lnTo>
                    <a:lnTo>
                      <a:pt x="119" y="143"/>
                    </a:lnTo>
                    <a:lnTo>
                      <a:pt x="125" y="143"/>
                    </a:lnTo>
                    <a:lnTo>
                      <a:pt x="130" y="149"/>
                    </a:lnTo>
                    <a:lnTo>
                      <a:pt x="136" y="149"/>
                    </a:lnTo>
                    <a:lnTo>
                      <a:pt x="142" y="154"/>
                    </a:lnTo>
                    <a:lnTo>
                      <a:pt x="147" y="154"/>
                    </a:lnTo>
                    <a:lnTo>
                      <a:pt x="153" y="159"/>
                    </a:lnTo>
                    <a:lnTo>
                      <a:pt x="159" y="159"/>
                    </a:lnTo>
                    <a:lnTo>
                      <a:pt x="164" y="159"/>
                    </a:lnTo>
                    <a:lnTo>
                      <a:pt x="170" y="164"/>
                    </a:lnTo>
                    <a:lnTo>
                      <a:pt x="176" y="164"/>
                    </a:lnTo>
                    <a:lnTo>
                      <a:pt x="181" y="164"/>
                    </a:lnTo>
                    <a:lnTo>
                      <a:pt x="187" y="164"/>
                    </a:lnTo>
                    <a:lnTo>
                      <a:pt x="193" y="164"/>
                    </a:lnTo>
                    <a:lnTo>
                      <a:pt x="198" y="170"/>
                    </a:lnTo>
                    <a:lnTo>
                      <a:pt x="204" y="170"/>
                    </a:lnTo>
                    <a:lnTo>
                      <a:pt x="210" y="170"/>
                    </a:lnTo>
                    <a:lnTo>
                      <a:pt x="215" y="170"/>
                    </a:lnTo>
                    <a:lnTo>
                      <a:pt x="221" y="170"/>
                    </a:lnTo>
                    <a:lnTo>
                      <a:pt x="227" y="170"/>
                    </a:lnTo>
                    <a:lnTo>
                      <a:pt x="232" y="170"/>
                    </a:lnTo>
                    <a:lnTo>
                      <a:pt x="238" y="170"/>
                    </a:lnTo>
                    <a:lnTo>
                      <a:pt x="244" y="170"/>
                    </a:lnTo>
                    <a:lnTo>
                      <a:pt x="249" y="170"/>
                    </a:lnTo>
                    <a:lnTo>
                      <a:pt x="255" y="170"/>
                    </a:lnTo>
                    <a:lnTo>
                      <a:pt x="261" y="170"/>
                    </a:lnTo>
                    <a:lnTo>
                      <a:pt x="266" y="164"/>
                    </a:lnTo>
                    <a:lnTo>
                      <a:pt x="272" y="164"/>
                    </a:lnTo>
                    <a:lnTo>
                      <a:pt x="278" y="164"/>
                    </a:lnTo>
                    <a:lnTo>
                      <a:pt x="283" y="164"/>
                    </a:lnTo>
                    <a:lnTo>
                      <a:pt x="289" y="159"/>
                    </a:lnTo>
                    <a:lnTo>
                      <a:pt x="295" y="159"/>
                    </a:lnTo>
                    <a:lnTo>
                      <a:pt x="300" y="159"/>
                    </a:lnTo>
                    <a:lnTo>
                      <a:pt x="306" y="154"/>
                    </a:lnTo>
                    <a:lnTo>
                      <a:pt x="312" y="154"/>
                    </a:lnTo>
                    <a:lnTo>
                      <a:pt x="317" y="154"/>
                    </a:lnTo>
                    <a:lnTo>
                      <a:pt x="323" y="149"/>
                    </a:lnTo>
                    <a:lnTo>
                      <a:pt x="329" y="149"/>
                    </a:lnTo>
                    <a:lnTo>
                      <a:pt x="334" y="143"/>
                    </a:lnTo>
                    <a:lnTo>
                      <a:pt x="340" y="143"/>
                    </a:lnTo>
                    <a:lnTo>
                      <a:pt x="346" y="138"/>
                    </a:lnTo>
                    <a:lnTo>
                      <a:pt x="351" y="138"/>
                    </a:lnTo>
                    <a:lnTo>
                      <a:pt x="357" y="133"/>
                    </a:lnTo>
                    <a:lnTo>
                      <a:pt x="363" y="127"/>
                    </a:lnTo>
                    <a:lnTo>
                      <a:pt x="368" y="127"/>
                    </a:lnTo>
                    <a:lnTo>
                      <a:pt x="374" y="122"/>
                    </a:lnTo>
                    <a:lnTo>
                      <a:pt x="380" y="122"/>
                    </a:lnTo>
                    <a:lnTo>
                      <a:pt x="385" y="117"/>
                    </a:lnTo>
                    <a:lnTo>
                      <a:pt x="391" y="111"/>
                    </a:lnTo>
                    <a:lnTo>
                      <a:pt x="397" y="111"/>
                    </a:lnTo>
                    <a:lnTo>
                      <a:pt x="402" y="106"/>
                    </a:lnTo>
                    <a:lnTo>
                      <a:pt x="408" y="101"/>
                    </a:lnTo>
                    <a:lnTo>
                      <a:pt x="414" y="101"/>
                    </a:lnTo>
                    <a:lnTo>
                      <a:pt x="419" y="95"/>
                    </a:lnTo>
                    <a:lnTo>
                      <a:pt x="425" y="90"/>
                    </a:lnTo>
                    <a:lnTo>
                      <a:pt x="431" y="90"/>
                    </a:lnTo>
                    <a:lnTo>
                      <a:pt x="436" y="85"/>
                    </a:lnTo>
                    <a:lnTo>
                      <a:pt x="442" y="79"/>
                    </a:lnTo>
                    <a:lnTo>
                      <a:pt x="448" y="79"/>
                    </a:lnTo>
                    <a:lnTo>
                      <a:pt x="453" y="74"/>
                    </a:lnTo>
                    <a:lnTo>
                      <a:pt x="459" y="69"/>
                    </a:lnTo>
                    <a:lnTo>
                      <a:pt x="465" y="69"/>
                    </a:lnTo>
                    <a:lnTo>
                      <a:pt x="470" y="63"/>
                    </a:lnTo>
                    <a:lnTo>
                      <a:pt x="476" y="58"/>
                    </a:lnTo>
                    <a:lnTo>
                      <a:pt x="482" y="58"/>
                    </a:lnTo>
                    <a:lnTo>
                      <a:pt x="487" y="53"/>
                    </a:lnTo>
                    <a:lnTo>
                      <a:pt x="493" y="48"/>
                    </a:lnTo>
                    <a:lnTo>
                      <a:pt x="499" y="48"/>
                    </a:lnTo>
                    <a:lnTo>
                      <a:pt x="504" y="42"/>
                    </a:lnTo>
                    <a:lnTo>
                      <a:pt x="510" y="42"/>
                    </a:lnTo>
                    <a:lnTo>
                      <a:pt x="516" y="37"/>
                    </a:lnTo>
                    <a:lnTo>
                      <a:pt x="521" y="32"/>
                    </a:lnTo>
                    <a:lnTo>
                      <a:pt x="527" y="32"/>
                    </a:lnTo>
                    <a:lnTo>
                      <a:pt x="533" y="26"/>
                    </a:lnTo>
                    <a:lnTo>
                      <a:pt x="538" y="26"/>
                    </a:lnTo>
                    <a:lnTo>
                      <a:pt x="544" y="21"/>
                    </a:lnTo>
                    <a:lnTo>
                      <a:pt x="550" y="21"/>
                    </a:lnTo>
                    <a:lnTo>
                      <a:pt x="555" y="16"/>
                    </a:lnTo>
                    <a:lnTo>
                      <a:pt x="561" y="16"/>
                    </a:lnTo>
                    <a:lnTo>
                      <a:pt x="567" y="16"/>
                    </a:lnTo>
                    <a:lnTo>
                      <a:pt x="572" y="10"/>
                    </a:lnTo>
                    <a:lnTo>
                      <a:pt x="578" y="10"/>
                    </a:lnTo>
                    <a:lnTo>
                      <a:pt x="584" y="10"/>
                    </a:lnTo>
                    <a:lnTo>
                      <a:pt x="589" y="5"/>
                    </a:lnTo>
                    <a:lnTo>
                      <a:pt x="595" y="5"/>
                    </a:lnTo>
                    <a:lnTo>
                      <a:pt x="601" y="5"/>
                    </a:lnTo>
                    <a:lnTo>
                      <a:pt x="606" y="5"/>
                    </a:lnTo>
                    <a:lnTo>
                      <a:pt x="612" y="0"/>
                    </a:lnTo>
                    <a:lnTo>
                      <a:pt x="618" y="0"/>
                    </a:lnTo>
                    <a:lnTo>
                      <a:pt x="624" y="0"/>
                    </a:lnTo>
                    <a:lnTo>
                      <a:pt x="629" y="0"/>
                    </a:lnTo>
                    <a:lnTo>
                      <a:pt x="635" y="0"/>
                    </a:lnTo>
                    <a:lnTo>
                      <a:pt x="641" y="0"/>
                    </a:lnTo>
                    <a:lnTo>
                      <a:pt x="646" y="0"/>
                    </a:lnTo>
                    <a:lnTo>
                      <a:pt x="652" y="0"/>
                    </a:lnTo>
                    <a:lnTo>
                      <a:pt x="658" y="0"/>
                    </a:lnTo>
                    <a:lnTo>
                      <a:pt x="663" y="0"/>
                    </a:lnTo>
                    <a:lnTo>
                      <a:pt x="669" y="0"/>
                    </a:lnTo>
                    <a:lnTo>
                      <a:pt x="675" y="0"/>
                    </a:lnTo>
                    <a:lnTo>
                      <a:pt x="680" y="0"/>
                    </a:lnTo>
                    <a:lnTo>
                      <a:pt x="686" y="5"/>
                    </a:lnTo>
                    <a:lnTo>
                      <a:pt x="692" y="5"/>
                    </a:lnTo>
                    <a:lnTo>
                      <a:pt x="697" y="5"/>
                    </a:lnTo>
                    <a:lnTo>
                      <a:pt x="703" y="5"/>
                    </a:lnTo>
                    <a:lnTo>
                      <a:pt x="709" y="10"/>
                    </a:lnTo>
                    <a:lnTo>
                      <a:pt x="714" y="10"/>
                    </a:lnTo>
                    <a:lnTo>
                      <a:pt x="720" y="10"/>
                    </a:lnTo>
                  </a:path>
                </a:pathLst>
              </a:custGeom>
              <a:noFill/>
              <a:ln w="444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33815" name="Freeform 212"/>
              <p:cNvSpPr>
                <a:spLocks/>
              </p:cNvSpPr>
              <p:nvPr/>
            </p:nvSpPr>
            <p:spPr bwMode="auto">
              <a:xfrm>
                <a:off x="3566" y="1753"/>
                <a:ext cx="346" cy="160"/>
              </a:xfrm>
              <a:custGeom>
                <a:avLst/>
                <a:gdLst>
                  <a:gd name="T0" fmla="*/ 0 w 346"/>
                  <a:gd name="T1" fmla="*/ 0 h 160"/>
                  <a:gd name="T2" fmla="*/ 6 w 346"/>
                  <a:gd name="T3" fmla="*/ 6 h 160"/>
                  <a:gd name="T4" fmla="*/ 11 w 346"/>
                  <a:gd name="T5" fmla="*/ 6 h 160"/>
                  <a:gd name="T6" fmla="*/ 17 w 346"/>
                  <a:gd name="T7" fmla="*/ 11 h 160"/>
                  <a:gd name="T8" fmla="*/ 23 w 346"/>
                  <a:gd name="T9" fmla="*/ 11 h 160"/>
                  <a:gd name="T10" fmla="*/ 28 w 346"/>
                  <a:gd name="T11" fmla="*/ 16 h 160"/>
                  <a:gd name="T12" fmla="*/ 34 w 346"/>
                  <a:gd name="T13" fmla="*/ 16 h 160"/>
                  <a:gd name="T14" fmla="*/ 40 w 346"/>
                  <a:gd name="T15" fmla="*/ 22 h 160"/>
                  <a:gd name="T16" fmla="*/ 45 w 346"/>
                  <a:gd name="T17" fmla="*/ 22 h 160"/>
                  <a:gd name="T18" fmla="*/ 51 w 346"/>
                  <a:gd name="T19" fmla="*/ 27 h 160"/>
                  <a:gd name="T20" fmla="*/ 57 w 346"/>
                  <a:gd name="T21" fmla="*/ 27 h 160"/>
                  <a:gd name="T22" fmla="*/ 62 w 346"/>
                  <a:gd name="T23" fmla="*/ 32 h 160"/>
                  <a:gd name="T24" fmla="*/ 68 w 346"/>
                  <a:gd name="T25" fmla="*/ 32 h 160"/>
                  <a:gd name="T26" fmla="*/ 74 w 346"/>
                  <a:gd name="T27" fmla="*/ 38 h 160"/>
                  <a:gd name="T28" fmla="*/ 79 w 346"/>
                  <a:gd name="T29" fmla="*/ 43 h 160"/>
                  <a:gd name="T30" fmla="*/ 85 w 346"/>
                  <a:gd name="T31" fmla="*/ 43 h 160"/>
                  <a:gd name="T32" fmla="*/ 91 w 346"/>
                  <a:gd name="T33" fmla="*/ 48 h 160"/>
                  <a:gd name="T34" fmla="*/ 96 w 346"/>
                  <a:gd name="T35" fmla="*/ 48 h 160"/>
                  <a:gd name="T36" fmla="*/ 102 w 346"/>
                  <a:gd name="T37" fmla="*/ 53 h 160"/>
                  <a:gd name="T38" fmla="*/ 108 w 346"/>
                  <a:gd name="T39" fmla="*/ 59 h 160"/>
                  <a:gd name="T40" fmla="*/ 113 w 346"/>
                  <a:gd name="T41" fmla="*/ 59 h 160"/>
                  <a:gd name="T42" fmla="*/ 119 w 346"/>
                  <a:gd name="T43" fmla="*/ 64 h 160"/>
                  <a:gd name="T44" fmla="*/ 125 w 346"/>
                  <a:gd name="T45" fmla="*/ 69 h 160"/>
                  <a:gd name="T46" fmla="*/ 130 w 346"/>
                  <a:gd name="T47" fmla="*/ 75 h 160"/>
                  <a:gd name="T48" fmla="*/ 136 w 346"/>
                  <a:gd name="T49" fmla="*/ 75 h 160"/>
                  <a:gd name="T50" fmla="*/ 142 w 346"/>
                  <a:gd name="T51" fmla="*/ 80 h 160"/>
                  <a:gd name="T52" fmla="*/ 147 w 346"/>
                  <a:gd name="T53" fmla="*/ 85 h 160"/>
                  <a:gd name="T54" fmla="*/ 153 w 346"/>
                  <a:gd name="T55" fmla="*/ 85 h 160"/>
                  <a:gd name="T56" fmla="*/ 159 w 346"/>
                  <a:gd name="T57" fmla="*/ 91 h 160"/>
                  <a:gd name="T58" fmla="*/ 164 w 346"/>
                  <a:gd name="T59" fmla="*/ 96 h 160"/>
                  <a:gd name="T60" fmla="*/ 170 w 346"/>
                  <a:gd name="T61" fmla="*/ 96 h 160"/>
                  <a:gd name="T62" fmla="*/ 176 w 346"/>
                  <a:gd name="T63" fmla="*/ 101 h 160"/>
                  <a:gd name="T64" fmla="*/ 181 w 346"/>
                  <a:gd name="T65" fmla="*/ 107 h 160"/>
                  <a:gd name="T66" fmla="*/ 187 w 346"/>
                  <a:gd name="T67" fmla="*/ 107 h 160"/>
                  <a:gd name="T68" fmla="*/ 193 w 346"/>
                  <a:gd name="T69" fmla="*/ 112 h 160"/>
                  <a:gd name="T70" fmla="*/ 198 w 346"/>
                  <a:gd name="T71" fmla="*/ 112 h 160"/>
                  <a:gd name="T72" fmla="*/ 204 w 346"/>
                  <a:gd name="T73" fmla="*/ 117 h 160"/>
                  <a:gd name="T74" fmla="*/ 210 w 346"/>
                  <a:gd name="T75" fmla="*/ 123 h 160"/>
                  <a:gd name="T76" fmla="*/ 215 w 346"/>
                  <a:gd name="T77" fmla="*/ 123 h 160"/>
                  <a:gd name="T78" fmla="*/ 221 w 346"/>
                  <a:gd name="T79" fmla="*/ 128 h 160"/>
                  <a:gd name="T80" fmla="*/ 227 w 346"/>
                  <a:gd name="T81" fmla="*/ 128 h 160"/>
                  <a:gd name="T82" fmla="*/ 232 w 346"/>
                  <a:gd name="T83" fmla="*/ 133 h 160"/>
                  <a:gd name="T84" fmla="*/ 238 w 346"/>
                  <a:gd name="T85" fmla="*/ 133 h 160"/>
                  <a:gd name="T86" fmla="*/ 244 w 346"/>
                  <a:gd name="T87" fmla="*/ 139 h 160"/>
                  <a:gd name="T88" fmla="*/ 249 w 346"/>
                  <a:gd name="T89" fmla="*/ 139 h 160"/>
                  <a:gd name="T90" fmla="*/ 255 w 346"/>
                  <a:gd name="T91" fmla="*/ 144 h 160"/>
                  <a:gd name="T92" fmla="*/ 261 w 346"/>
                  <a:gd name="T93" fmla="*/ 144 h 160"/>
                  <a:gd name="T94" fmla="*/ 266 w 346"/>
                  <a:gd name="T95" fmla="*/ 144 h 160"/>
                  <a:gd name="T96" fmla="*/ 272 w 346"/>
                  <a:gd name="T97" fmla="*/ 149 h 160"/>
                  <a:gd name="T98" fmla="*/ 278 w 346"/>
                  <a:gd name="T99" fmla="*/ 149 h 160"/>
                  <a:gd name="T100" fmla="*/ 283 w 346"/>
                  <a:gd name="T101" fmla="*/ 149 h 160"/>
                  <a:gd name="T102" fmla="*/ 289 w 346"/>
                  <a:gd name="T103" fmla="*/ 154 h 160"/>
                  <a:gd name="T104" fmla="*/ 295 w 346"/>
                  <a:gd name="T105" fmla="*/ 154 h 160"/>
                  <a:gd name="T106" fmla="*/ 300 w 346"/>
                  <a:gd name="T107" fmla="*/ 154 h 160"/>
                  <a:gd name="T108" fmla="*/ 306 w 346"/>
                  <a:gd name="T109" fmla="*/ 154 h 160"/>
                  <a:gd name="T110" fmla="*/ 312 w 346"/>
                  <a:gd name="T111" fmla="*/ 160 h 160"/>
                  <a:gd name="T112" fmla="*/ 317 w 346"/>
                  <a:gd name="T113" fmla="*/ 160 h 160"/>
                  <a:gd name="T114" fmla="*/ 323 w 346"/>
                  <a:gd name="T115" fmla="*/ 160 h 160"/>
                  <a:gd name="T116" fmla="*/ 329 w 346"/>
                  <a:gd name="T117" fmla="*/ 160 h 160"/>
                  <a:gd name="T118" fmla="*/ 334 w 346"/>
                  <a:gd name="T119" fmla="*/ 160 h 160"/>
                  <a:gd name="T120" fmla="*/ 340 w 346"/>
                  <a:gd name="T121" fmla="*/ 160 h 160"/>
                  <a:gd name="T122" fmla="*/ 346 w 346"/>
                  <a:gd name="T123" fmla="*/ 160 h 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6"/>
                  <a:gd name="T187" fmla="*/ 0 h 160"/>
                  <a:gd name="T188" fmla="*/ 346 w 346"/>
                  <a:gd name="T189" fmla="*/ 160 h 1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6" h="160">
                    <a:moveTo>
                      <a:pt x="0" y="0"/>
                    </a:moveTo>
                    <a:lnTo>
                      <a:pt x="6" y="6"/>
                    </a:lnTo>
                    <a:lnTo>
                      <a:pt x="11" y="6"/>
                    </a:lnTo>
                    <a:lnTo>
                      <a:pt x="17" y="11"/>
                    </a:lnTo>
                    <a:lnTo>
                      <a:pt x="23" y="11"/>
                    </a:lnTo>
                    <a:lnTo>
                      <a:pt x="28" y="16"/>
                    </a:lnTo>
                    <a:lnTo>
                      <a:pt x="34" y="16"/>
                    </a:lnTo>
                    <a:lnTo>
                      <a:pt x="40" y="22"/>
                    </a:lnTo>
                    <a:lnTo>
                      <a:pt x="45" y="22"/>
                    </a:lnTo>
                    <a:lnTo>
                      <a:pt x="51" y="27"/>
                    </a:lnTo>
                    <a:lnTo>
                      <a:pt x="57" y="27"/>
                    </a:lnTo>
                    <a:lnTo>
                      <a:pt x="62" y="32"/>
                    </a:lnTo>
                    <a:lnTo>
                      <a:pt x="68" y="32"/>
                    </a:lnTo>
                    <a:lnTo>
                      <a:pt x="74" y="38"/>
                    </a:lnTo>
                    <a:lnTo>
                      <a:pt x="79" y="43"/>
                    </a:lnTo>
                    <a:lnTo>
                      <a:pt x="85" y="43"/>
                    </a:lnTo>
                    <a:lnTo>
                      <a:pt x="91" y="48"/>
                    </a:lnTo>
                    <a:lnTo>
                      <a:pt x="96" y="48"/>
                    </a:lnTo>
                    <a:lnTo>
                      <a:pt x="102" y="53"/>
                    </a:lnTo>
                    <a:lnTo>
                      <a:pt x="108" y="59"/>
                    </a:lnTo>
                    <a:lnTo>
                      <a:pt x="113" y="59"/>
                    </a:lnTo>
                    <a:lnTo>
                      <a:pt x="119" y="64"/>
                    </a:lnTo>
                    <a:lnTo>
                      <a:pt x="125" y="69"/>
                    </a:lnTo>
                    <a:lnTo>
                      <a:pt x="130" y="75"/>
                    </a:lnTo>
                    <a:lnTo>
                      <a:pt x="136" y="75"/>
                    </a:lnTo>
                    <a:lnTo>
                      <a:pt x="142" y="80"/>
                    </a:lnTo>
                    <a:lnTo>
                      <a:pt x="147" y="85"/>
                    </a:lnTo>
                    <a:lnTo>
                      <a:pt x="153" y="85"/>
                    </a:lnTo>
                    <a:lnTo>
                      <a:pt x="159" y="91"/>
                    </a:lnTo>
                    <a:lnTo>
                      <a:pt x="164" y="96"/>
                    </a:lnTo>
                    <a:lnTo>
                      <a:pt x="170" y="96"/>
                    </a:lnTo>
                    <a:lnTo>
                      <a:pt x="176" y="101"/>
                    </a:lnTo>
                    <a:lnTo>
                      <a:pt x="181" y="107"/>
                    </a:lnTo>
                    <a:lnTo>
                      <a:pt x="187" y="107"/>
                    </a:lnTo>
                    <a:lnTo>
                      <a:pt x="193" y="112"/>
                    </a:lnTo>
                    <a:lnTo>
                      <a:pt x="198" y="112"/>
                    </a:lnTo>
                    <a:lnTo>
                      <a:pt x="204" y="117"/>
                    </a:lnTo>
                    <a:lnTo>
                      <a:pt x="210" y="123"/>
                    </a:lnTo>
                    <a:lnTo>
                      <a:pt x="215" y="123"/>
                    </a:lnTo>
                    <a:lnTo>
                      <a:pt x="221" y="128"/>
                    </a:lnTo>
                    <a:lnTo>
                      <a:pt x="227" y="128"/>
                    </a:lnTo>
                    <a:lnTo>
                      <a:pt x="232" y="133"/>
                    </a:lnTo>
                    <a:lnTo>
                      <a:pt x="238" y="133"/>
                    </a:lnTo>
                    <a:lnTo>
                      <a:pt x="244" y="139"/>
                    </a:lnTo>
                    <a:lnTo>
                      <a:pt x="249" y="139"/>
                    </a:lnTo>
                    <a:lnTo>
                      <a:pt x="255" y="144"/>
                    </a:lnTo>
                    <a:lnTo>
                      <a:pt x="261" y="144"/>
                    </a:lnTo>
                    <a:lnTo>
                      <a:pt x="266" y="144"/>
                    </a:lnTo>
                    <a:lnTo>
                      <a:pt x="272" y="149"/>
                    </a:lnTo>
                    <a:lnTo>
                      <a:pt x="278" y="149"/>
                    </a:lnTo>
                    <a:lnTo>
                      <a:pt x="283" y="149"/>
                    </a:lnTo>
                    <a:lnTo>
                      <a:pt x="289" y="154"/>
                    </a:lnTo>
                    <a:lnTo>
                      <a:pt x="295" y="154"/>
                    </a:lnTo>
                    <a:lnTo>
                      <a:pt x="300" y="154"/>
                    </a:lnTo>
                    <a:lnTo>
                      <a:pt x="306" y="154"/>
                    </a:lnTo>
                    <a:lnTo>
                      <a:pt x="312" y="160"/>
                    </a:lnTo>
                    <a:lnTo>
                      <a:pt x="317" y="160"/>
                    </a:lnTo>
                    <a:lnTo>
                      <a:pt x="323" y="160"/>
                    </a:lnTo>
                    <a:lnTo>
                      <a:pt x="329" y="160"/>
                    </a:lnTo>
                    <a:lnTo>
                      <a:pt x="334" y="160"/>
                    </a:lnTo>
                    <a:lnTo>
                      <a:pt x="340" y="160"/>
                    </a:lnTo>
                    <a:lnTo>
                      <a:pt x="346" y="160"/>
                    </a:lnTo>
                  </a:path>
                </a:pathLst>
              </a:custGeom>
              <a:noFill/>
              <a:ln w="444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grpSp>
        <p:grpSp>
          <p:nvGrpSpPr>
            <p:cNvPr id="33806" name="Group 273"/>
            <p:cNvGrpSpPr>
              <a:grpSpLocks/>
            </p:cNvGrpSpPr>
            <p:nvPr/>
          </p:nvGrpSpPr>
          <p:grpSpPr bwMode="auto">
            <a:xfrm>
              <a:off x="523" y="3003"/>
              <a:ext cx="2501" cy="563"/>
              <a:chOff x="1411" y="2408"/>
              <a:chExt cx="2501" cy="563"/>
            </a:xfrm>
          </p:grpSpPr>
          <p:sp>
            <p:nvSpPr>
              <p:cNvPr id="33808" name="Freeform 269"/>
              <p:cNvSpPr>
                <a:spLocks/>
              </p:cNvSpPr>
              <p:nvPr/>
            </p:nvSpPr>
            <p:spPr bwMode="auto">
              <a:xfrm>
                <a:off x="1411" y="2408"/>
                <a:ext cx="686" cy="563"/>
              </a:xfrm>
              <a:custGeom>
                <a:avLst/>
                <a:gdLst>
                  <a:gd name="T0" fmla="*/ 6 w 686"/>
                  <a:gd name="T1" fmla="*/ 303 h 563"/>
                  <a:gd name="T2" fmla="*/ 17 w 686"/>
                  <a:gd name="T3" fmla="*/ 335 h 563"/>
                  <a:gd name="T4" fmla="*/ 29 w 686"/>
                  <a:gd name="T5" fmla="*/ 351 h 563"/>
                  <a:gd name="T6" fmla="*/ 40 w 686"/>
                  <a:gd name="T7" fmla="*/ 383 h 563"/>
                  <a:gd name="T8" fmla="*/ 63 w 686"/>
                  <a:gd name="T9" fmla="*/ 415 h 563"/>
                  <a:gd name="T10" fmla="*/ 74 w 686"/>
                  <a:gd name="T11" fmla="*/ 446 h 563"/>
                  <a:gd name="T12" fmla="*/ 91 w 686"/>
                  <a:gd name="T13" fmla="*/ 473 h 563"/>
                  <a:gd name="T14" fmla="*/ 108 w 686"/>
                  <a:gd name="T15" fmla="*/ 500 h 563"/>
                  <a:gd name="T16" fmla="*/ 125 w 686"/>
                  <a:gd name="T17" fmla="*/ 521 h 563"/>
                  <a:gd name="T18" fmla="*/ 142 w 686"/>
                  <a:gd name="T19" fmla="*/ 537 h 563"/>
                  <a:gd name="T20" fmla="*/ 159 w 686"/>
                  <a:gd name="T21" fmla="*/ 553 h 563"/>
                  <a:gd name="T22" fmla="*/ 176 w 686"/>
                  <a:gd name="T23" fmla="*/ 563 h 563"/>
                  <a:gd name="T24" fmla="*/ 193 w 686"/>
                  <a:gd name="T25" fmla="*/ 563 h 563"/>
                  <a:gd name="T26" fmla="*/ 210 w 686"/>
                  <a:gd name="T27" fmla="*/ 563 h 563"/>
                  <a:gd name="T28" fmla="*/ 227 w 686"/>
                  <a:gd name="T29" fmla="*/ 558 h 563"/>
                  <a:gd name="T30" fmla="*/ 244 w 686"/>
                  <a:gd name="T31" fmla="*/ 553 h 563"/>
                  <a:gd name="T32" fmla="*/ 261 w 686"/>
                  <a:gd name="T33" fmla="*/ 537 h 563"/>
                  <a:gd name="T34" fmla="*/ 278 w 686"/>
                  <a:gd name="T35" fmla="*/ 521 h 563"/>
                  <a:gd name="T36" fmla="*/ 295 w 686"/>
                  <a:gd name="T37" fmla="*/ 500 h 563"/>
                  <a:gd name="T38" fmla="*/ 312 w 686"/>
                  <a:gd name="T39" fmla="*/ 473 h 563"/>
                  <a:gd name="T40" fmla="*/ 335 w 686"/>
                  <a:gd name="T41" fmla="*/ 441 h 563"/>
                  <a:gd name="T42" fmla="*/ 346 w 686"/>
                  <a:gd name="T43" fmla="*/ 420 h 563"/>
                  <a:gd name="T44" fmla="*/ 352 w 686"/>
                  <a:gd name="T45" fmla="*/ 399 h 563"/>
                  <a:gd name="T46" fmla="*/ 375 w 686"/>
                  <a:gd name="T47" fmla="*/ 367 h 563"/>
                  <a:gd name="T48" fmla="*/ 386 w 686"/>
                  <a:gd name="T49" fmla="*/ 330 h 563"/>
                  <a:gd name="T50" fmla="*/ 409 w 686"/>
                  <a:gd name="T51" fmla="*/ 298 h 563"/>
                  <a:gd name="T52" fmla="*/ 420 w 686"/>
                  <a:gd name="T53" fmla="*/ 260 h 563"/>
                  <a:gd name="T54" fmla="*/ 443 w 686"/>
                  <a:gd name="T55" fmla="*/ 223 h 563"/>
                  <a:gd name="T56" fmla="*/ 454 w 686"/>
                  <a:gd name="T57" fmla="*/ 186 h 563"/>
                  <a:gd name="T58" fmla="*/ 477 w 686"/>
                  <a:gd name="T59" fmla="*/ 154 h 563"/>
                  <a:gd name="T60" fmla="*/ 488 w 686"/>
                  <a:gd name="T61" fmla="*/ 122 h 563"/>
                  <a:gd name="T62" fmla="*/ 511 w 686"/>
                  <a:gd name="T63" fmla="*/ 96 h 563"/>
                  <a:gd name="T64" fmla="*/ 522 w 686"/>
                  <a:gd name="T65" fmla="*/ 69 h 563"/>
                  <a:gd name="T66" fmla="*/ 539 w 686"/>
                  <a:gd name="T67" fmla="*/ 48 h 563"/>
                  <a:gd name="T68" fmla="*/ 556 w 686"/>
                  <a:gd name="T69" fmla="*/ 27 h 563"/>
                  <a:gd name="T70" fmla="*/ 573 w 686"/>
                  <a:gd name="T71" fmla="*/ 16 h 563"/>
                  <a:gd name="T72" fmla="*/ 590 w 686"/>
                  <a:gd name="T73" fmla="*/ 5 h 563"/>
                  <a:gd name="T74" fmla="*/ 607 w 686"/>
                  <a:gd name="T75" fmla="*/ 0 h 563"/>
                  <a:gd name="T76" fmla="*/ 624 w 686"/>
                  <a:gd name="T77" fmla="*/ 0 h 563"/>
                  <a:gd name="T78" fmla="*/ 641 w 686"/>
                  <a:gd name="T79" fmla="*/ 0 h 563"/>
                  <a:gd name="T80" fmla="*/ 658 w 686"/>
                  <a:gd name="T81" fmla="*/ 11 h 563"/>
                  <a:gd name="T82" fmla="*/ 675 w 686"/>
                  <a:gd name="T83" fmla="*/ 21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6"/>
                  <a:gd name="T127" fmla="*/ 0 h 563"/>
                  <a:gd name="T128" fmla="*/ 686 w 686"/>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6" h="563">
                    <a:moveTo>
                      <a:pt x="0" y="287"/>
                    </a:moveTo>
                    <a:lnTo>
                      <a:pt x="0" y="298"/>
                    </a:lnTo>
                    <a:lnTo>
                      <a:pt x="6" y="303"/>
                    </a:lnTo>
                    <a:lnTo>
                      <a:pt x="6" y="314"/>
                    </a:lnTo>
                    <a:lnTo>
                      <a:pt x="17" y="324"/>
                    </a:lnTo>
                    <a:lnTo>
                      <a:pt x="17" y="335"/>
                    </a:lnTo>
                    <a:lnTo>
                      <a:pt x="23" y="340"/>
                    </a:lnTo>
                    <a:lnTo>
                      <a:pt x="23" y="346"/>
                    </a:lnTo>
                    <a:lnTo>
                      <a:pt x="29" y="351"/>
                    </a:lnTo>
                    <a:lnTo>
                      <a:pt x="29" y="361"/>
                    </a:lnTo>
                    <a:lnTo>
                      <a:pt x="40" y="372"/>
                    </a:lnTo>
                    <a:lnTo>
                      <a:pt x="40" y="383"/>
                    </a:lnTo>
                    <a:lnTo>
                      <a:pt x="51" y="393"/>
                    </a:lnTo>
                    <a:lnTo>
                      <a:pt x="51" y="404"/>
                    </a:lnTo>
                    <a:lnTo>
                      <a:pt x="63" y="415"/>
                    </a:lnTo>
                    <a:lnTo>
                      <a:pt x="63" y="425"/>
                    </a:lnTo>
                    <a:lnTo>
                      <a:pt x="74" y="436"/>
                    </a:lnTo>
                    <a:lnTo>
                      <a:pt x="74" y="446"/>
                    </a:lnTo>
                    <a:lnTo>
                      <a:pt x="85" y="457"/>
                    </a:lnTo>
                    <a:lnTo>
                      <a:pt x="85" y="468"/>
                    </a:lnTo>
                    <a:lnTo>
                      <a:pt x="91" y="473"/>
                    </a:lnTo>
                    <a:lnTo>
                      <a:pt x="102" y="484"/>
                    </a:lnTo>
                    <a:lnTo>
                      <a:pt x="102" y="494"/>
                    </a:lnTo>
                    <a:lnTo>
                      <a:pt x="108" y="500"/>
                    </a:lnTo>
                    <a:lnTo>
                      <a:pt x="114" y="505"/>
                    </a:lnTo>
                    <a:lnTo>
                      <a:pt x="125" y="516"/>
                    </a:lnTo>
                    <a:lnTo>
                      <a:pt x="125" y="521"/>
                    </a:lnTo>
                    <a:lnTo>
                      <a:pt x="131" y="526"/>
                    </a:lnTo>
                    <a:lnTo>
                      <a:pt x="136" y="531"/>
                    </a:lnTo>
                    <a:lnTo>
                      <a:pt x="142" y="537"/>
                    </a:lnTo>
                    <a:lnTo>
                      <a:pt x="148" y="542"/>
                    </a:lnTo>
                    <a:lnTo>
                      <a:pt x="153" y="547"/>
                    </a:lnTo>
                    <a:lnTo>
                      <a:pt x="159" y="553"/>
                    </a:lnTo>
                    <a:lnTo>
                      <a:pt x="165" y="558"/>
                    </a:lnTo>
                    <a:lnTo>
                      <a:pt x="170" y="558"/>
                    </a:lnTo>
                    <a:lnTo>
                      <a:pt x="176" y="563"/>
                    </a:lnTo>
                    <a:lnTo>
                      <a:pt x="182" y="563"/>
                    </a:lnTo>
                    <a:lnTo>
                      <a:pt x="187" y="563"/>
                    </a:lnTo>
                    <a:lnTo>
                      <a:pt x="193" y="563"/>
                    </a:lnTo>
                    <a:lnTo>
                      <a:pt x="199" y="563"/>
                    </a:lnTo>
                    <a:lnTo>
                      <a:pt x="204" y="563"/>
                    </a:lnTo>
                    <a:lnTo>
                      <a:pt x="210" y="563"/>
                    </a:lnTo>
                    <a:lnTo>
                      <a:pt x="216" y="563"/>
                    </a:lnTo>
                    <a:lnTo>
                      <a:pt x="221" y="563"/>
                    </a:lnTo>
                    <a:lnTo>
                      <a:pt x="227" y="558"/>
                    </a:lnTo>
                    <a:lnTo>
                      <a:pt x="233" y="558"/>
                    </a:lnTo>
                    <a:lnTo>
                      <a:pt x="238" y="553"/>
                    </a:lnTo>
                    <a:lnTo>
                      <a:pt x="244" y="553"/>
                    </a:lnTo>
                    <a:lnTo>
                      <a:pt x="250" y="547"/>
                    </a:lnTo>
                    <a:lnTo>
                      <a:pt x="255" y="542"/>
                    </a:lnTo>
                    <a:lnTo>
                      <a:pt x="261" y="537"/>
                    </a:lnTo>
                    <a:lnTo>
                      <a:pt x="267" y="531"/>
                    </a:lnTo>
                    <a:lnTo>
                      <a:pt x="272" y="526"/>
                    </a:lnTo>
                    <a:lnTo>
                      <a:pt x="278" y="521"/>
                    </a:lnTo>
                    <a:lnTo>
                      <a:pt x="289" y="510"/>
                    </a:lnTo>
                    <a:lnTo>
                      <a:pt x="289" y="505"/>
                    </a:lnTo>
                    <a:lnTo>
                      <a:pt x="295" y="500"/>
                    </a:lnTo>
                    <a:lnTo>
                      <a:pt x="306" y="489"/>
                    </a:lnTo>
                    <a:lnTo>
                      <a:pt x="306" y="478"/>
                    </a:lnTo>
                    <a:lnTo>
                      <a:pt x="312" y="473"/>
                    </a:lnTo>
                    <a:lnTo>
                      <a:pt x="323" y="462"/>
                    </a:lnTo>
                    <a:lnTo>
                      <a:pt x="323" y="452"/>
                    </a:lnTo>
                    <a:lnTo>
                      <a:pt x="335" y="441"/>
                    </a:lnTo>
                    <a:lnTo>
                      <a:pt x="335" y="431"/>
                    </a:lnTo>
                    <a:lnTo>
                      <a:pt x="341" y="425"/>
                    </a:lnTo>
                    <a:lnTo>
                      <a:pt x="346" y="420"/>
                    </a:lnTo>
                    <a:lnTo>
                      <a:pt x="346" y="415"/>
                    </a:lnTo>
                    <a:lnTo>
                      <a:pt x="352" y="409"/>
                    </a:lnTo>
                    <a:lnTo>
                      <a:pt x="352" y="399"/>
                    </a:lnTo>
                    <a:lnTo>
                      <a:pt x="363" y="388"/>
                    </a:lnTo>
                    <a:lnTo>
                      <a:pt x="363" y="377"/>
                    </a:lnTo>
                    <a:lnTo>
                      <a:pt x="375" y="367"/>
                    </a:lnTo>
                    <a:lnTo>
                      <a:pt x="375" y="356"/>
                    </a:lnTo>
                    <a:lnTo>
                      <a:pt x="386" y="346"/>
                    </a:lnTo>
                    <a:lnTo>
                      <a:pt x="386" y="330"/>
                    </a:lnTo>
                    <a:lnTo>
                      <a:pt x="397" y="319"/>
                    </a:lnTo>
                    <a:lnTo>
                      <a:pt x="397" y="308"/>
                    </a:lnTo>
                    <a:lnTo>
                      <a:pt x="409" y="298"/>
                    </a:lnTo>
                    <a:lnTo>
                      <a:pt x="409" y="282"/>
                    </a:lnTo>
                    <a:lnTo>
                      <a:pt x="420" y="271"/>
                    </a:lnTo>
                    <a:lnTo>
                      <a:pt x="420" y="260"/>
                    </a:lnTo>
                    <a:lnTo>
                      <a:pt x="431" y="250"/>
                    </a:lnTo>
                    <a:lnTo>
                      <a:pt x="431" y="234"/>
                    </a:lnTo>
                    <a:lnTo>
                      <a:pt x="443" y="223"/>
                    </a:lnTo>
                    <a:lnTo>
                      <a:pt x="443" y="213"/>
                    </a:lnTo>
                    <a:lnTo>
                      <a:pt x="454" y="202"/>
                    </a:lnTo>
                    <a:lnTo>
                      <a:pt x="454" y="186"/>
                    </a:lnTo>
                    <a:lnTo>
                      <a:pt x="465" y="175"/>
                    </a:lnTo>
                    <a:lnTo>
                      <a:pt x="465" y="165"/>
                    </a:lnTo>
                    <a:lnTo>
                      <a:pt x="477" y="154"/>
                    </a:lnTo>
                    <a:lnTo>
                      <a:pt x="477" y="144"/>
                    </a:lnTo>
                    <a:lnTo>
                      <a:pt x="488" y="133"/>
                    </a:lnTo>
                    <a:lnTo>
                      <a:pt x="488" y="122"/>
                    </a:lnTo>
                    <a:lnTo>
                      <a:pt x="499" y="112"/>
                    </a:lnTo>
                    <a:lnTo>
                      <a:pt x="499" y="106"/>
                    </a:lnTo>
                    <a:lnTo>
                      <a:pt x="511" y="96"/>
                    </a:lnTo>
                    <a:lnTo>
                      <a:pt x="511" y="85"/>
                    </a:lnTo>
                    <a:lnTo>
                      <a:pt x="522" y="75"/>
                    </a:lnTo>
                    <a:lnTo>
                      <a:pt x="522" y="69"/>
                    </a:lnTo>
                    <a:lnTo>
                      <a:pt x="533" y="59"/>
                    </a:lnTo>
                    <a:lnTo>
                      <a:pt x="533" y="53"/>
                    </a:lnTo>
                    <a:lnTo>
                      <a:pt x="539" y="48"/>
                    </a:lnTo>
                    <a:lnTo>
                      <a:pt x="545" y="43"/>
                    </a:lnTo>
                    <a:lnTo>
                      <a:pt x="556" y="32"/>
                    </a:lnTo>
                    <a:lnTo>
                      <a:pt x="556" y="27"/>
                    </a:lnTo>
                    <a:lnTo>
                      <a:pt x="562" y="21"/>
                    </a:lnTo>
                    <a:lnTo>
                      <a:pt x="567" y="16"/>
                    </a:lnTo>
                    <a:lnTo>
                      <a:pt x="573" y="16"/>
                    </a:lnTo>
                    <a:lnTo>
                      <a:pt x="579" y="11"/>
                    </a:lnTo>
                    <a:lnTo>
                      <a:pt x="584" y="5"/>
                    </a:lnTo>
                    <a:lnTo>
                      <a:pt x="590" y="5"/>
                    </a:lnTo>
                    <a:lnTo>
                      <a:pt x="596" y="0"/>
                    </a:lnTo>
                    <a:lnTo>
                      <a:pt x="601" y="0"/>
                    </a:lnTo>
                    <a:lnTo>
                      <a:pt x="607" y="0"/>
                    </a:lnTo>
                    <a:lnTo>
                      <a:pt x="613" y="0"/>
                    </a:lnTo>
                    <a:lnTo>
                      <a:pt x="618" y="0"/>
                    </a:lnTo>
                    <a:lnTo>
                      <a:pt x="624" y="0"/>
                    </a:lnTo>
                    <a:lnTo>
                      <a:pt x="630" y="0"/>
                    </a:lnTo>
                    <a:lnTo>
                      <a:pt x="635" y="0"/>
                    </a:lnTo>
                    <a:lnTo>
                      <a:pt x="641" y="0"/>
                    </a:lnTo>
                    <a:lnTo>
                      <a:pt x="647" y="5"/>
                    </a:lnTo>
                    <a:lnTo>
                      <a:pt x="652" y="5"/>
                    </a:lnTo>
                    <a:lnTo>
                      <a:pt x="658" y="11"/>
                    </a:lnTo>
                    <a:lnTo>
                      <a:pt x="664" y="16"/>
                    </a:lnTo>
                    <a:lnTo>
                      <a:pt x="669" y="16"/>
                    </a:lnTo>
                    <a:lnTo>
                      <a:pt x="675" y="21"/>
                    </a:lnTo>
                    <a:lnTo>
                      <a:pt x="681" y="27"/>
                    </a:lnTo>
                    <a:lnTo>
                      <a:pt x="686" y="32"/>
                    </a:lnTo>
                  </a:path>
                </a:pathLst>
              </a:custGeom>
              <a:noFill/>
              <a:ln w="444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33809" name="Freeform 270"/>
              <p:cNvSpPr>
                <a:spLocks/>
              </p:cNvSpPr>
              <p:nvPr/>
            </p:nvSpPr>
            <p:spPr bwMode="auto">
              <a:xfrm>
                <a:off x="2097" y="2440"/>
                <a:ext cx="692" cy="531"/>
              </a:xfrm>
              <a:custGeom>
                <a:avLst/>
                <a:gdLst>
                  <a:gd name="T0" fmla="*/ 17 w 692"/>
                  <a:gd name="T1" fmla="*/ 16 h 531"/>
                  <a:gd name="T2" fmla="*/ 34 w 692"/>
                  <a:gd name="T3" fmla="*/ 37 h 531"/>
                  <a:gd name="T4" fmla="*/ 51 w 692"/>
                  <a:gd name="T5" fmla="*/ 64 h 531"/>
                  <a:gd name="T6" fmla="*/ 68 w 692"/>
                  <a:gd name="T7" fmla="*/ 90 h 531"/>
                  <a:gd name="T8" fmla="*/ 80 w 692"/>
                  <a:gd name="T9" fmla="*/ 122 h 531"/>
                  <a:gd name="T10" fmla="*/ 97 w 692"/>
                  <a:gd name="T11" fmla="*/ 149 h 531"/>
                  <a:gd name="T12" fmla="*/ 102 w 692"/>
                  <a:gd name="T13" fmla="*/ 170 h 531"/>
                  <a:gd name="T14" fmla="*/ 125 w 692"/>
                  <a:gd name="T15" fmla="*/ 202 h 531"/>
                  <a:gd name="T16" fmla="*/ 136 w 692"/>
                  <a:gd name="T17" fmla="*/ 239 h 531"/>
                  <a:gd name="T18" fmla="*/ 159 w 692"/>
                  <a:gd name="T19" fmla="*/ 276 h 531"/>
                  <a:gd name="T20" fmla="*/ 165 w 692"/>
                  <a:gd name="T21" fmla="*/ 298 h 531"/>
                  <a:gd name="T22" fmla="*/ 182 w 692"/>
                  <a:gd name="T23" fmla="*/ 324 h 531"/>
                  <a:gd name="T24" fmla="*/ 193 w 692"/>
                  <a:gd name="T25" fmla="*/ 356 h 531"/>
                  <a:gd name="T26" fmla="*/ 216 w 692"/>
                  <a:gd name="T27" fmla="*/ 393 h 531"/>
                  <a:gd name="T28" fmla="*/ 227 w 692"/>
                  <a:gd name="T29" fmla="*/ 420 h 531"/>
                  <a:gd name="T30" fmla="*/ 244 w 692"/>
                  <a:gd name="T31" fmla="*/ 446 h 531"/>
                  <a:gd name="T32" fmla="*/ 261 w 692"/>
                  <a:gd name="T33" fmla="*/ 473 h 531"/>
                  <a:gd name="T34" fmla="*/ 278 w 692"/>
                  <a:gd name="T35" fmla="*/ 494 h 531"/>
                  <a:gd name="T36" fmla="*/ 295 w 692"/>
                  <a:gd name="T37" fmla="*/ 510 h 531"/>
                  <a:gd name="T38" fmla="*/ 312 w 692"/>
                  <a:gd name="T39" fmla="*/ 521 h 531"/>
                  <a:gd name="T40" fmla="*/ 329 w 692"/>
                  <a:gd name="T41" fmla="*/ 531 h 531"/>
                  <a:gd name="T42" fmla="*/ 346 w 692"/>
                  <a:gd name="T43" fmla="*/ 531 h 531"/>
                  <a:gd name="T44" fmla="*/ 363 w 692"/>
                  <a:gd name="T45" fmla="*/ 531 h 531"/>
                  <a:gd name="T46" fmla="*/ 380 w 692"/>
                  <a:gd name="T47" fmla="*/ 526 h 531"/>
                  <a:gd name="T48" fmla="*/ 397 w 692"/>
                  <a:gd name="T49" fmla="*/ 515 h 531"/>
                  <a:gd name="T50" fmla="*/ 414 w 692"/>
                  <a:gd name="T51" fmla="*/ 499 h 531"/>
                  <a:gd name="T52" fmla="*/ 431 w 692"/>
                  <a:gd name="T53" fmla="*/ 484 h 531"/>
                  <a:gd name="T54" fmla="*/ 448 w 692"/>
                  <a:gd name="T55" fmla="*/ 462 h 531"/>
                  <a:gd name="T56" fmla="*/ 465 w 692"/>
                  <a:gd name="T57" fmla="*/ 436 h 531"/>
                  <a:gd name="T58" fmla="*/ 488 w 692"/>
                  <a:gd name="T59" fmla="*/ 404 h 531"/>
                  <a:gd name="T60" fmla="*/ 499 w 692"/>
                  <a:gd name="T61" fmla="*/ 372 h 531"/>
                  <a:gd name="T62" fmla="*/ 522 w 692"/>
                  <a:gd name="T63" fmla="*/ 340 h 531"/>
                  <a:gd name="T64" fmla="*/ 528 w 692"/>
                  <a:gd name="T65" fmla="*/ 314 h 531"/>
                  <a:gd name="T66" fmla="*/ 550 w 692"/>
                  <a:gd name="T67" fmla="*/ 282 h 531"/>
                  <a:gd name="T68" fmla="*/ 562 w 692"/>
                  <a:gd name="T69" fmla="*/ 244 h 531"/>
                  <a:gd name="T70" fmla="*/ 584 w 692"/>
                  <a:gd name="T71" fmla="*/ 207 h 531"/>
                  <a:gd name="T72" fmla="*/ 596 w 692"/>
                  <a:gd name="T73" fmla="*/ 170 h 531"/>
                  <a:gd name="T74" fmla="*/ 618 w 692"/>
                  <a:gd name="T75" fmla="*/ 138 h 531"/>
                  <a:gd name="T76" fmla="*/ 630 w 692"/>
                  <a:gd name="T77" fmla="*/ 106 h 531"/>
                  <a:gd name="T78" fmla="*/ 652 w 692"/>
                  <a:gd name="T79" fmla="*/ 74 h 531"/>
                  <a:gd name="T80" fmla="*/ 669 w 692"/>
                  <a:gd name="T81" fmla="*/ 48 h 531"/>
                  <a:gd name="T82" fmla="*/ 681 w 692"/>
                  <a:gd name="T83" fmla="*/ 27 h 5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2"/>
                  <a:gd name="T127" fmla="*/ 0 h 531"/>
                  <a:gd name="T128" fmla="*/ 692 w 692"/>
                  <a:gd name="T129" fmla="*/ 531 h 5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2" h="531">
                    <a:moveTo>
                      <a:pt x="0" y="0"/>
                    </a:moveTo>
                    <a:lnTo>
                      <a:pt x="6" y="5"/>
                    </a:lnTo>
                    <a:lnTo>
                      <a:pt x="17" y="16"/>
                    </a:lnTo>
                    <a:lnTo>
                      <a:pt x="17" y="21"/>
                    </a:lnTo>
                    <a:lnTo>
                      <a:pt x="23" y="27"/>
                    </a:lnTo>
                    <a:lnTo>
                      <a:pt x="34" y="37"/>
                    </a:lnTo>
                    <a:lnTo>
                      <a:pt x="34" y="48"/>
                    </a:lnTo>
                    <a:lnTo>
                      <a:pt x="40" y="53"/>
                    </a:lnTo>
                    <a:lnTo>
                      <a:pt x="51" y="64"/>
                    </a:lnTo>
                    <a:lnTo>
                      <a:pt x="51" y="74"/>
                    </a:lnTo>
                    <a:lnTo>
                      <a:pt x="57" y="80"/>
                    </a:lnTo>
                    <a:lnTo>
                      <a:pt x="68" y="90"/>
                    </a:lnTo>
                    <a:lnTo>
                      <a:pt x="68" y="101"/>
                    </a:lnTo>
                    <a:lnTo>
                      <a:pt x="80" y="112"/>
                    </a:lnTo>
                    <a:lnTo>
                      <a:pt x="80" y="122"/>
                    </a:lnTo>
                    <a:lnTo>
                      <a:pt x="91" y="133"/>
                    </a:lnTo>
                    <a:lnTo>
                      <a:pt x="91" y="143"/>
                    </a:lnTo>
                    <a:lnTo>
                      <a:pt x="97" y="149"/>
                    </a:lnTo>
                    <a:lnTo>
                      <a:pt x="97" y="154"/>
                    </a:lnTo>
                    <a:lnTo>
                      <a:pt x="102" y="159"/>
                    </a:lnTo>
                    <a:lnTo>
                      <a:pt x="102" y="170"/>
                    </a:lnTo>
                    <a:lnTo>
                      <a:pt x="114" y="181"/>
                    </a:lnTo>
                    <a:lnTo>
                      <a:pt x="114" y="191"/>
                    </a:lnTo>
                    <a:lnTo>
                      <a:pt x="125" y="202"/>
                    </a:lnTo>
                    <a:lnTo>
                      <a:pt x="125" y="218"/>
                    </a:lnTo>
                    <a:lnTo>
                      <a:pt x="136" y="228"/>
                    </a:lnTo>
                    <a:lnTo>
                      <a:pt x="136" y="239"/>
                    </a:lnTo>
                    <a:lnTo>
                      <a:pt x="148" y="250"/>
                    </a:lnTo>
                    <a:lnTo>
                      <a:pt x="148" y="266"/>
                    </a:lnTo>
                    <a:lnTo>
                      <a:pt x="159" y="276"/>
                    </a:lnTo>
                    <a:lnTo>
                      <a:pt x="159" y="287"/>
                    </a:lnTo>
                    <a:lnTo>
                      <a:pt x="165" y="292"/>
                    </a:lnTo>
                    <a:lnTo>
                      <a:pt x="165" y="298"/>
                    </a:lnTo>
                    <a:lnTo>
                      <a:pt x="170" y="303"/>
                    </a:lnTo>
                    <a:lnTo>
                      <a:pt x="170" y="314"/>
                    </a:lnTo>
                    <a:lnTo>
                      <a:pt x="182" y="324"/>
                    </a:lnTo>
                    <a:lnTo>
                      <a:pt x="182" y="335"/>
                    </a:lnTo>
                    <a:lnTo>
                      <a:pt x="193" y="345"/>
                    </a:lnTo>
                    <a:lnTo>
                      <a:pt x="193" y="356"/>
                    </a:lnTo>
                    <a:lnTo>
                      <a:pt x="204" y="367"/>
                    </a:lnTo>
                    <a:lnTo>
                      <a:pt x="204" y="383"/>
                    </a:lnTo>
                    <a:lnTo>
                      <a:pt x="216" y="393"/>
                    </a:lnTo>
                    <a:lnTo>
                      <a:pt x="216" y="399"/>
                    </a:lnTo>
                    <a:lnTo>
                      <a:pt x="227" y="409"/>
                    </a:lnTo>
                    <a:lnTo>
                      <a:pt x="227" y="420"/>
                    </a:lnTo>
                    <a:lnTo>
                      <a:pt x="239" y="430"/>
                    </a:lnTo>
                    <a:lnTo>
                      <a:pt x="239" y="441"/>
                    </a:lnTo>
                    <a:lnTo>
                      <a:pt x="244" y="446"/>
                    </a:lnTo>
                    <a:lnTo>
                      <a:pt x="256" y="457"/>
                    </a:lnTo>
                    <a:lnTo>
                      <a:pt x="256" y="468"/>
                    </a:lnTo>
                    <a:lnTo>
                      <a:pt x="261" y="473"/>
                    </a:lnTo>
                    <a:lnTo>
                      <a:pt x="267" y="478"/>
                    </a:lnTo>
                    <a:lnTo>
                      <a:pt x="278" y="489"/>
                    </a:lnTo>
                    <a:lnTo>
                      <a:pt x="278" y="494"/>
                    </a:lnTo>
                    <a:lnTo>
                      <a:pt x="284" y="499"/>
                    </a:lnTo>
                    <a:lnTo>
                      <a:pt x="290" y="505"/>
                    </a:lnTo>
                    <a:lnTo>
                      <a:pt x="295" y="510"/>
                    </a:lnTo>
                    <a:lnTo>
                      <a:pt x="301" y="515"/>
                    </a:lnTo>
                    <a:lnTo>
                      <a:pt x="307" y="521"/>
                    </a:lnTo>
                    <a:lnTo>
                      <a:pt x="312" y="521"/>
                    </a:lnTo>
                    <a:lnTo>
                      <a:pt x="318" y="526"/>
                    </a:lnTo>
                    <a:lnTo>
                      <a:pt x="324" y="526"/>
                    </a:lnTo>
                    <a:lnTo>
                      <a:pt x="329" y="531"/>
                    </a:lnTo>
                    <a:lnTo>
                      <a:pt x="335" y="531"/>
                    </a:lnTo>
                    <a:lnTo>
                      <a:pt x="341" y="531"/>
                    </a:lnTo>
                    <a:lnTo>
                      <a:pt x="346" y="531"/>
                    </a:lnTo>
                    <a:lnTo>
                      <a:pt x="352" y="531"/>
                    </a:lnTo>
                    <a:lnTo>
                      <a:pt x="358" y="531"/>
                    </a:lnTo>
                    <a:lnTo>
                      <a:pt x="363" y="531"/>
                    </a:lnTo>
                    <a:lnTo>
                      <a:pt x="369" y="531"/>
                    </a:lnTo>
                    <a:lnTo>
                      <a:pt x="375" y="531"/>
                    </a:lnTo>
                    <a:lnTo>
                      <a:pt x="380" y="526"/>
                    </a:lnTo>
                    <a:lnTo>
                      <a:pt x="386" y="526"/>
                    </a:lnTo>
                    <a:lnTo>
                      <a:pt x="392" y="521"/>
                    </a:lnTo>
                    <a:lnTo>
                      <a:pt x="397" y="515"/>
                    </a:lnTo>
                    <a:lnTo>
                      <a:pt x="403" y="510"/>
                    </a:lnTo>
                    <a:lnTo>
                      <a:pt x="409" y="505"/>
                    </a:lnTo>
                    <a:lnTo>
                      <a:pt x="414" y="499"/>
                    </a:lnTo>
                    <a:lnTo>
                      <a:pt x="420" y="494"/>
                    </a:lnTo>
                    <a:lnTo>
                      <a:pt x="426" y="489"/>
                    </a:lnTo>
                    <a:lnTo>
                      <a:pt x="431" y="484"/>
                    </a:lnTo>
                    <a:lnTo>
                      <a:pt x="443" y="473"/>
                    </a:lnTo>
                    <a:lnTo>
                      <a:pt x="443" y="468"/>
                    </a:lnTo>
                    <a:lnTo>
                      <a:pt x="448" y="462"/>
                    </a:lnTo>
                    <a:lnTo>
                      <a:pt x="460" y="452"/>
                    </a:lnTo>
                    <a:lnTo>
                      <a:pt x="460" y="441"/>
                    </a:lnTo>
                    <a:lnTo>
                      <a:pt x="465" y="436"/>
                    </a:lnTo>
                    <a:lnTo>
                      <a:pt x="477" y="425"/>
                    </a:lnTo>
                    <a:lnTo>
                      <a:pt x="477" y="414"/>
                    </a:lnTo>
                    <a:lnTo>
                      <a:pt x="488" y="404"/>
                    </a:lnTo>
                    <a:lnTo>
                      <a:pt x="488" y="393"/>
                    </a:lnTo>
                    <a:lnTo>
                      <a:pt x="499" y="383"/>
                    </a:lnTo>
                    <a:lnTo>
                      <a:pt x="499" y="372"/>
                    </a:lnTo>
                    <a:lnTo>
                      <a:pt x="511" y="361"/>
                    </a:lnTo>
                    <a:lnTo>
                      <a:pt x="511" y="351"/>
                    </a:lnTo>
                    <a:lnTo>
                      <a:pt x="522" y="340"/>
                    </a:lnTo>
                    <a:lnTo>
                      <a:pt x="522" y="329"/>
                    </a:lnTo>
                    <a:lnTo>
                      <a:pt x="528" y="324"/>
                    </a:lnTo>
                    <a:lnTo>
                      <a:pt x="528" y="314"/>
                    </a:lnTo>
                    <a:lnTo>
                      <a:pt x="539" y="303"/>
                    </a:lnTo>
                    <a:lnTo>
                      <a:pt x="539" y="292"/>
                    </a:lnTo>
                    <a:lnTo>
                      <a:pt x="550" y="282"/>
                    </a:lnTo>
                    <a:lnTo>
                      <a:pt x="550" y="266"/>
                    </a:lnTo>
                    <a:lnTo>
                      <a:pt x="562" y="255"/>
                    </a:lnTo>
                    <a:lnTo>
                      <a:pt x="562" y="244"/>
                    </a:lnTo>
                    <a:lnTo>
                      <a:pt x="573" y="234"/>
                    </a:lnTo>
                    <a:lnTo>
                      <a:pt x="573" y="218"/>
                    </a:lnTo>
                    <a:lnTo>
                      <a:pt x="584" y="207"/>
                    </a:lnTo>
                    <a:lnTo>
                      <a:pt x="584" y="197"/>
                    </a:lnTo>
                    <a:lnTo>
                      <a:pt x="596" y="186"/>
                    </a:lnTo>
                    <a:lnTo>
                      <a:pt x="596" y="170"/>
                    </a:lnTo>
                    <a:lnTo>
                      <a:pt x="607" y="159"/>
                    </a:lnTo>
                    <a:lnTo>
                      <a:pt x="607" y="149"/>
                    </a:lnTo>
                    <a:lnTo>
                      <a:pt x="618" y="138"/>
                    </a:lnTo>
                    <a:lnTo>
                      <a:pt x="618" y="128"/>
                    </a:lnTo>
                    <a:lnTo>
                      <a:pt x="630" y="117"/>
                    </a:lnTo>
                    <a:lnTo>
                      <a:pt x="630" y="106"/>
                    </a:lnTo>
                    <a:lnTo>
                      <a:pt x="641" y="96"/>
                    </a:lnTo>
                    <a:lnTo>
                      <a:pt x="641" y="85"/>
                    </a:lnTo>
                    <a:lnTo>
                      <a:pt x="652" y="74"/>
                    </a:lnTo>
                    <a:lnTo>
                      <a:pt x="652" y="64"/>
                    </a:lnTo>
                    <a:lnTo>
                      <a:pt x="658" y="58"/>
                    </a:lnTo>
                    <a:lnTo>
                      <a:pt x="669" y="48"/>
                    </a:lnTo>
                    <a:lnTo>
                      <a:pt x="669" y="37"/>
                    </a:lnTo>
                    <a:lnTo>
                      <a:pt x="675" y="32"/>
                    </a:lnTo>
                    <a:lnTo>
                      <a:pt x="681" y="27"/>
                    </a:lnTo>
                    <a:lnTo>
                      <a:pt x="692" y="16"/>
                    </a:lnTo>
                    <a:lnTo>
                      <a:pt x="692" y="11"/>
                    </a:lnTo>
                  </a:path>
                </a:pathLst>
              </a:custGeom>
              <a:noFill/>
              <a:ln w="444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33810" name="Freeform 271"/>
              <p:cNvSpPr>
                <a:spLocks/>
              </p:cNvSpPr>
              <p:nvPr/>
            </p:nvSpPr>
            <p:spPr bwMode="auto">
              <a:xfrm>
                <a:off x="2789" y="2408"/>
                <a:ext cx="703" cy="563"/>
              </a:xfrm>
              <a:custGeom>
                <a:avLst/>
                <a:gdLst>
                  <a:gd name="T0" fmla="*/ 11 w 703"/>
                  <a:gd name="T1" fmla="*/ 32 h 563"/>
                  <a:gd name="T2" fmla="*/ 28 w 703"/>
                  <a:gd name="T3" fmla="*/ 16 h 563"/>
                  <a:gd name="T4" fmla="*/ 45 w 703"/>
                  <a:gd name="T5" fmla="*/ 5 h 563"/>
                  <a:gd name="T6" fmla="*/ 62 w 703"/>
                  <a:gd name="T7" fmla="*/ 0 h 563"/>
                  <a:gd name="T8" fmla="*/ 79 w 703"/>
                  <a:gd name="T9" fmla="*/ 0 h 563"/>
                  <a:gd name="T10" fmla="*/ 96 w 703"/>
                  <a:gd name="T11" fmla="*/ 0 h 563"/>
                  <a:gd name="T12" fmla="*/ 114 w 703"/>
                  <a:gd name="T13" fmla="*/ 11 h 563"/>
                  <a:gd name="T14" fmla="*/ 131 w 703"/>
                  <a:gd name="T15" fmla="*/ 21 h 563"/>
                  <a:gd name="T16" fmla="*/ 148 w 703"/>
                  <a:gd name="T17" fmla="*/ 37 h 563"/>
                  <a:gd name="T18" fmla="*/ 165 w 703"/>
                  <a:gd name="T19" fmla="*/ 59 h 563"/>
                  <a:gd name="T20" fmla="*/ 182 w 703"/>
                  <a:gd name="T21" fmla="*/ 85 h 563"/>
                  <a:gd name="T22" fmla="*/ 199 w 703"/>
                  <a:gd name="T23" fmla="*/ 112 h 563"/>
                  <a:gd name="T24" fmla="*/ 221 w 703"/>
                  <a:gd name="T25" fmla="*/ 138 h 563"/>
                  <a:gd name="T26" fmla="*/ 227 w 703"/>
                  <a:gd name="T27" fmla="*/ 160 h 563"/>
                  <a:gd name="T28" fmla="*/ 244 w 703"/>
                  <a:gd name="T29" fmla="*/ 186 h 563"/>
                  <a:gd name="T30" fmla="*/ 255 w 703"/>
                  <a:gd name="T31" fmla="*/ 218 h 563"/>
                  <a:gd name="T32" fmla="*/ 272 w 703"/>
                  <a:gd name="T33" fmla="*/ 245 h 563"/>
                  <a:gd name="T34" fmla="*/ 284 w 703"/>
                  <a:gd name="T35" fmla="*/ 282 h 563"/>
                  <a:gd name="T36" fmla="*/ 306 w 703"/>
                  <a:gd name="T37" fmla="*/ 314 h 563"/>
                  <a:gd name="T38" fmla="*/ 318 w 703"/>
                  <a:gd name="T39" fmla="*/ 351 h 563"/>
                  <a:gd name="T40" fmla="*/ 340 w 703"/>
                  <a:gd name="T41" fmla="*/ 388 h 563"/>
                  <a:gd name="T42" fmla="*/ 352 w 703"/>
                  <a:gd name="T43" fmla="*/ 420 h 563"/>
                  <a:gd name="T44" fmla="*/ 374 w 703"/>
                  <a:gd name="T45" fmla="*/ 452 h 563"/>
                  <a:gd name="T46" fmla="*/ 386 w 703"/>
                  <a:gd name="T47" fmla="*/ 478 h 563"/>
                  <a:gd name="T48" fmla="*/ 403 w 703"/>
                  <a:gd name="T49" fmla="*/ 500 h 563"/>
                  <a:gd name="T50" fmla="*/ 420 w 703"/>
                  <a:gd name="T51" fmla="*/ 521 h 563"/>
                  <a:gd name="T52" fmla="*/ 437 w 703"/>
                  <a:gd name="T53" fmla="*/ 542 h 563"/>
                  <a:gd name="T54" fmla="*/ 454 w 703"/>
                  <a:gd name="T55" fmla="*/ 553 h 563"/>
                  <a:gd name="T56" fmla="*/ 471 w 703"/>
                  <a:gd name="T57" fmla="*/ 563 h 563"/>
                  <a:gd name="T58" fmla="*/ 488 w 703"/>
                  <a:gd name="T59" fmla="*/ 563 h 563"/>
                  <a:gd name="T60" fmla="*/ 505 w 703"/>
                  <a:gd name="T61" fmla="*/ 563 h 563"/>
                  <a:gd name="T62" fmla="*/ 522 w 703"/>
                  <a:gd name="T63" fmla="*/ 558 h 563"/>
                  <a:gd name="T64" fmla="*/ 539 w 703"/>
                  <a:gd name="T65" fmla="*/ 547 h 563"/>
                  <a:gd name="T66" fmla="*/ 556 w 703"/>
                  <a:gd name="T67" fmla="*/ 537 h 563"/>
                  <a:gd name="T68" fmla="*/ 578 w 703"/>
                  <a:gd name="T69" fmla="*/ 516 h 563"/>
                  <a:gd name="T70" fmla="*/ 595 w 703"/>
                  <a:gd name="T71" fmla="*/ 494 h 563"/>
                  <a:gd name="T72" fmla="*/ 607 w 703"/>
                  <a:gd name="T73" fmla="*/ 468 h 563"/>
                  <a:gd name="T74" fmla="*/ 629 w 703"/>
                  <a:gd name="T75" fmla="*/ 441 h 563"/>
                  <a:gd name="T76" fmla="*/ 641 w 703"/>
                  <a:gd name="T77" fmla="*/ 409 h 563"/>
                  <a:gd name="T78" fmla="*/ 663 w 703"/>
                  <a:gd name="T79" fmla="*/ 377 h 563"/>
                  <a:gd name="T80" fmla="*/ 675 w 703"/>
                  <a:gd name="T81" fmla="*/ 340 h 563"/>
                  <a:gd name="T82" fmla="*/ 692 w 703"/>
                  <a:gd name="T83" fmla="*/ 314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3"/>
                  <a:gd name="T127" fmla="*/ 0 h 563"/>
                  <a:gd name="T128" fmla="*/ 703 w 703"/>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3" h="563">
                    <a:moveTo>
                      <a:pt x="0" y="43"/>
                    </a:moveTo>
                    <a:lnTo>
                      <a:pt x="6" y="37"/>
                    </a:lnTo>
                    <a:lnTo>
                      <a:pt x="11" y="32"/>
                    </a:lnTo>
                    <a:lnTo>
                      <a:pt x="17" y="27"/>
                    </a:lnTo>
                    <a:lnTo>
                      <a:pt x="23" y="21"/>
                    </a:lnTo>
                    <a:lnTo>
                      <a:pt x="28" y="16"/>
                    </a:lnTo>
                    <a:lnTo>
                      <a:pt x="34" y="11"/>
                    </a:lnTo>
                    <a:lnTo>
                      <a:pt x="40" y="5"/>
                    </a:lnTo>
                    <a:lnTo>
                      <a:pt x="45" y="5"/>
                    </a:lnTo>
                    <a:lnTo>
                      <a:pt x="51" y="0"/>
                    </a:lnTo>
                    <a:lnTo>
                      <a:pt x="57" y="0"/>
                    </a:lnTo>
                    <a:lnTo>
                      <a:pt x="62" y="0"/>
                    </a:lnTo>
                    <a:lnTo>
                      <a:pt x="68" y="0"/>
                    </a:lnTo>
                    <a:lnTo>
                      <a:pt x="74" y="0"/>
                    </a:lnTo>
                    <a:lnTo>
                      <a:pt x="79" y="0"/>
                    </a:lnTo>
                    <a:lnTo>
                      <a:pt x="85" y="0"/>
                    </a:lnTo>
                    <a:lnTo>
                      <a:pt x="91" y="0"/>
                    </a:lnTo>
                    <a:lnTo>
                      <a:pt x="96" y="0"/>
                    </a:lnTo>
                    <a:lnTo>
                      <a:pt x="102" y="5"/>
                    </a:lnTo>
                    <a:lnTo>
                      <a:pt x="108" y="5"/>
                    </a:lnTo>
                    <a:lnTo>
                      <a:pt x="114" y="11"/>
                    </a:lnTo>
                    <a:lnTo>
                      <a:pt x="119" y="11"/>
                    </a:lnTo>
                    <a:lnTo>
                      <a:pt x="125" y="16"/>
                    </a:lnTo>
                    <a:lnTo>
                      <a:pt x="131" y="21"/>
                    </a:lnTo>
                    <a:lnTo>
                      <a:pt x="136" y="27"/>
                    </a:lnTo>
                    <a:lnTo>
                      <a:pt x="142" y="32"/>
                    </a:lnTo>
                    <a:lnTo>
                      <a:pt x="148" y="37"/>
                    </a:lnTo>
                    <a:lnTo>
                      <a:pt x="153" y="43"/>
                    </a:lnTo>
                    <a:lnTo>
                      <a:pt x="165" y="53"/>
                    </a:lnTo>
                    <a:lnTo>
                      <a:pt x="165" y="59"/>
                    </a:lnTo>
                    <a:lnTo>
                      <a:pt x="170" y="64"/>
                    </a:lnTo>
                    <a:lnTo>
                      <a:pt x="182" y="75"/>
                    </a:lnTo>
                    <a:lnTo>
                      <a:pt x="182" y="85"/>
                    </a:lnTo>
                    <a:lnTo>
                      <a:pt x="187" y="90"/>
                    </a:lnTo>
                    <a:lnTo>
                      <a:pt x="199" y="101"/>
                    </a:lnTo>
                    <a:lnTo>
                      <a:pt x="199" y="112"/>
                    </a:lnTo>
                    <a:lnTo>
                      <a:pt x="210" y="122"/>
                    </a:lnTo>
                    <a:lnTo>
                      <a:pt x="210" y="128"/>
                    </a:lnTo>
                    <a:lnTo>
                      <a:pt x="221" y="138"/>
                    </a:lnTo>
                    <a:lnTo>
                      <a:pt x="221" y="149"/>
                    </a:lnTo>
                    <a:lnTo>
                      <a:pt x="227" y="154"/>
                    </a:lnTo>
                    <a:lnTo>
                      <a:pt x="227" y="160"/>
                    </a:lnTo>
                    <a:lnTo>
                      <a:pt x="233" y="165"/>
                    </a:lnTo>
                    <a:lnTo>
                      <a:pt x="233" y="175"/>
                    </a:lnTo>
                    <a:lnTo>
                      <a:pt x="244" y="186"/>
                    </a:lnTo>
                    <a:lnTo>
                      <a:pt x="244" y="197"/>
                    </a:lnTo>
                    <a:lnTo>
                      <a:pt x="255" y="207"/>
                    </a:lnTo>
                    <a:lnTo>
                      <a:pt x="255" y="218"/>
                    </a:lnTo>
                    <a:lnTo>
                      <a:pt x="261" y="223"/>
                    </a:lnTo>
                    <a:lnTo>
                      <a:pt x="261" y="234"/>
                    </a:lnTo>
                    <a:lnTo>
                      <a:pt x="272" y="245"/>
                    </a:lnTo>
                    <a:lnTo>
                      <a:pt x="272" y="255"/>
                    </a:lnTo>
                    <a:lnTo>
                      <a:pt x="284" y="266"/>
                    </a:lnTo>
                    <a:lnTo>
                      <a:pt x="284" y="282"/>
                    </a:lnTo>
                    <a:lnTo>
                      <a:pt x="295" y="292"/>
                    </a:lnTo>
                    <a:lnTo>
                      <a:pt x="295" y="303"/>
                    </a:lnTo>
                    <a:lnTo>
                      <a:pt x="306" y="314"/>
                    </a:lnTo>
                    <a:lnTo>
                      <a:pt x="306" y="330"/>
                    </a:lnTo>
                    <a:lnTo>
                      <a:pt x="318" y="340"/>
                    </a:lnTo>
                    <a:lnTo>
                      <a:pt x="318" y="351"/>
                    </a:lnTo>
                    <a:lnTo>
                      <a:pt x="329" y="361"/>
                    </a:lnTo>
                    <a:lnTo>
                      <a:pt x="329" y="377"/>
                    </a:lnTo>
                    <a:lnTo>
                      <a:pt x="340" y="388"/>
                    </a:lnTo>
                    <a:lnTo>
                      <a:pt x="340" y="399"/>
                    </a:lnTo>
                    <a:lnTo>
                      <a:pt x="352" y="409"/>
                    </a:lnTo>
                    <a:lnTo>
                      <a:pt x="352" y="420"/>
                    </a:lnTo>
                    <a:lnTo>
                      <a:pt x="363" y="431"/>
                    </a:lnTo>
                    <a:lnTo>
                      <a:pt x="363" y="441"/>
                    </a:lnTo>
                    <a:lnTo>
                      <a:pt x="374" y="452"/>
                    </a:lnTo>
                    <a:lnTo>
                      <a:pt x="374" y="457"/>
                    </a:lnTo>
                    <a:lnTo>
                      <a:pt x="386" y="468"/>
                    </a:lnTo>
                    <a:lnTo>
                      <a:pt x="386" y="478"/>
                    </a:lnTo>
                    <a:lnTo>
                      <a:pt x="391" y="484"/>
                    </a:lnTo>
                    <a:lnTo>
                      <a:pt x="403" y="494"/>
                    </a:lnTo>
                    <a:lnTo>
                      <a:pt x="403" y="500"/>
                    </a:lnTo>
                    <a:lnTo>
                      <a:pt x="414" y="510"/>
                    </a:lnTo>
                    <a:lnTo>
                      <a:pt x="414" y="516"/>
                    </a:lnTo>
                    <a:lnTo>
                      <a:pt x="420" y="521"/>
                    </a:lnTo>
                    <a:lnTo>
                      <a:pt x="431" y="531"/>
                    </a:lnTo>
                    <a:lnTo>
                      <a:pt x="431" y="537"/>
                    </a:lnTo>
                    <a:lnTo>
                      <a:pt x="437" y="542"/>
                    </a:lnTo>
                    <a:lnTo>
                      <a:pt x="442" y="547"/>
                    </a:lnTo>
                    <a:lnTo>
                      <a:pt x="448" y="547"/>
                    </a:lnTo>
                    <a:lnTo>
                      <a:pt x="454" y="553"/>
                    </a:lnTo>
                    <a:lnTo>
                      <a:pt x="459" y="558"/>
                    </a:lnTo>
                    <a:lnTo>
                      <a:pt x="465" y="558"/>
                    </a:lnTo>
                    <a:lnTo>
                      <a:pt x="471" y="563"/>
                    </a:lnTo>
                    <a:lnTo>
                      <a:pt x="476" y="563"/>
                    </a:lnTo>
                    <a:lnTo>
                      <a:pt x="482" y="563"/>
                    </a:lnTo>
                    <a:lnTo>
                      <a:pt x="488" y="563"/>
                    </a:lnTo>
                    <a:lnTo>
                      <a:pt x="493" y="563"/>
                    </a:lnTo>
                    <a:lnTo>
                      <a:pt x="499" y="563"/>
                    </a:lnTo>
                    <a:lnTo>
                      <a:pt x="505" y="563"/>
                    </a:lnTo>
                    <a:lnTo>
                      <a:pt x="510" y="563"/>
                    </a:lnTo>
                    <a:lnTo>
                      <a:pt x="516" y="563"/>
                    </a:lnTo>
                    <a:lnTo>
                      <a:pt x="522" y="558"/>
                    </a:lnTo>
                    <a:lnTo>
                      <a:pt x="527" y="558"/>
                    </a:lnTo>
                    <a:lnTo>
                      <a:pt x="533" y="553"/>
                    </a:lnTo>
                    <a:lnTo>
                      <a:pt x="539" y="547"/>
                    </a:lnTo>
                    <a:lnTo>
                      <a:pt x="544" y="547"/>
                    </a:lnTo>
                    <a:lnTo>
                      <a:pt x="550" y="542"/>
                    </a:lnTo>
                    <a:lnTo>
                      <a:pt x="556" y="537"/>
                    </a:lnTo>
                    <a:lnTo>
                      <a:pt x="561" y="531"/>
                    </a:lnTo>
                    <a:lnTo>
                      <a:pt x="567" y="526"/>
                    </a:lnTo>
                    <a:lnTo>
                      <a:pt x="578" y="516"/>
                    </a:lnTo>
                    <a:lnTo>
                      <a:pt x="578" y="510"/>
                    </a:lnTo>
                    <a:lnTo>
                      <a:pt x="584" y="505"/>
                    </a:lnTo>
                    <a:lnTo>
                      <a:pt x="595" y="494"/>
                    </a:lnTo>
                    <a:lnTo>
                      <a:pt x="595" y="489"/>
                    </a:lnTo>
                    <a:lnTo>
                      <a:pt x="607" y="478"/>
                    </a:lnTo>
                    <a:lnTo>
                      <a:pt x="607" y="468"/>
                    </a:lnTo>
                    <a:lnTo>
                      <a:pt x="618" y="457"/>
                    </a:lnTo>
                    <a:lnTo>
                      <a:pt x="618" y="452"/>
                    </a:lnTo>
                    <a:lnTo>
                      <a:pt x="629" y="441"/>
                    </a:lnTo>
                    <a:lnTo>
                      <a:pt x="629" y="431"/>
                    </a:lnTo>
                    <a:lnTo>
                      <a:pt x="641" y="420"/>
                    </a:lnTo>
                    <a:lnTo>
                      <a:pt x="641" y="409"/>
                    </a:lnTo>
                    <a:lnTo>
                      <a:pt x="652" y="399"/>
                    </a:lnTo>
                    <a:lnTo>
                      <a:pt x="652" y="388"/>
                    </a:lnTo>
                    <a:lnTo>
                      <a:pt x="663" y="377"/>
                    </a:lnTo>
                    <a:lnTo>
                      <a:pt x="663" y="361"/>
                    </a:lnTo>
                    <a:lnTo>
                      <a:pt x="675" y="351"/>
                    </a:lnTo>
                    <a:lnTo>
                      <a:pt x="675" y="340"/>
                    </a:lnTo>
                    <a:lnTo>
                      <a:pt x="686" y="330"/>
                    </a:lnTo>
                    <a:lnTo>
                      <a:pt x="686" y="319"/>
                    </a:lnTo>
                    <a:lnTo>
                      <a:pt x="692" y="314"/>
                    </a:lnTo>
                    <a:lnTo>
                      <a:pt x="692" y="303"/>
                    </a:lnTo>
                    <a:lnTo>
                      <a:pt x="703" y="292"/>
                    </a:lnTo>
                  </a:path>
                </a:pathLst>
              </a:custGeom>
              <a:noFill/>
              <a:ln w="444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33811" name="Freeform 272"/>
              <p:cNvSpPr>
                <a:spLocks/>
              </p:cNvSpPr>
              <p:nvPr/>
            </p:nvSpPr>
            <p:spPr bwMode="auto">
              <a:xfrm>
                <a:off x="3492" y="2408"/>
                <a:ext cx="420" cy="292"/>
              </a:xfrm>
              <a:custGeom>
                <a:avLst/>
                <a:gdLst>
                  <a:gd name="T0" fmla="*/ 0 w 420"/>
                  <a:gd name="T1" fmla="*/ 282 h 292"/>
                  <a:gd name="T2" fmla="*/ 6 w 420"/>
                  <a:gd name="T3" fmla="*/ 266 h 292"/>
                  <a:gd name="T4" fmla="*/ 17 w 420"/>
                  <a:gd name="T5" fmla="*/ 245 h 292"/>
                  <a:gd name="T6" fmla="*/ 29 w 420"/>
                  <a:gd name="T7" fmla="*/ 218 h 292"/>
                  <a:gd name="T8" fmla="*/ 40 w 420"/>
                  <a:gd name="T9" fmla="*/ 197 h 292"/>
                  <a:gd name="T10" fmla="*/ 51 w 420"/>
                  <a:gd name="T11" fmla="*/ 175 h 292"/>
                  <a:gd name="T12" fmla="*/ 63 w 420"/>
                  <a:gd name="T13" fmla="*/ 154 h 292"/>
                  <a:gd name="T14" fmla="*/ 68 w 420"/>
                  <a:gd name="T15" fmla="*/ 144 h 292"/>
                  <a:gd name="T16" fmla="*/ 74 w 420"/>
                  <a:gd name="T17" fmla="*/ 133 h 292"/>
                  <a:gd name="T18" fmla="*/ 85 w 420"/>
                  <a:gd name="T19" fmla="*/ 112 h 292"/>
                  <a:gd name="T20" fmla="*/ 97 w 420"/>
                  <a:gd name="T21" fmla="*/ 90 h 292"/>
                  <a:gd name="T22" fmla="*/ 114 w 420"/>
                  <a:gd name="T23" fmla="*/ 75 h 292"/>
                  <a:gd name="T24" fmla="*/ 119 w 420"/>
                  <a:gd name="T25" fmla="*/ 59 h 292"/>
                  <a:gd name="T26" fmla="*/ 136 w 420"/>
                  <a:gd name="T27" fmla="*/ 43 h 292"/>
                  <a:gd name="T28" fmla="*/ 142 w 420"/>
                  <a:gd name="T29" fmla="*/ 32 h 292"/>
                  <a:gd name="T30" fmla="*/ 153 w 420"/>
                  <a:gd name="T31" fmla="*/ 21 h 292"/>
                  <a:gd name="T32" fmla="*/ 165 w 420"/>
                  <a:gd name="T33" fmla="*/ 11 h 292"/>
                  <a:gd name="T34" fmla="*/ 176 w 420"/>
                  <a:gd name="T35" fmla="*/ 5 h 292"/>
                  <a:gd name="T36" fmla="*/ 187 w 420"/>
                  <a:gd name="T37" fmla="*/ 0 h 292"/>
                  <a:gd name="T38" fmla="*/ 199 w 420"/>
                  <a:gd name="T39" fmla="*/ 0 h 292"/>
                  <a:gd name="T40" fmla="*/ 210 w 420"/>
                  <a:gd name="T41" fmla="*/ 0 h 292"/>
                  <a:gd name="T42" fmla="*/ 221 w 420"/>
                  <a:gd name="T43" fmla="*/ 0 h 292"/>
                  <a:gd name="T44" fmla="*/ 233 w 420"/>
                  <a:gd name="T45" fmla="*/ 0 h 292"/>
                  <a:gd name="T46" fmla="*/ 244 w 420"/>
                  <a:gd name="T47" fmla="*/ 5 h 292"/>
                  <a:gd name="T48" fmla="*/ 255 w 420"/>
                  <a:gd name="T49" fmla="*/ 16 h 292"/>
                  <a:gd name="T50" fmla="*/ 267 w 420"/>
                  <a:gd name="T51" fmla="*/ 27 h 292"/>
                  <a:gd name="T52" fmla="*/ 278 w 420"/>
                  <a:gd name="T53" fmla="*/ 37 h 292"/>
                  <a:gd name="T54" fmla="*/ 289 w 420"/>
                  <a:gd name="T55" fmla="*/ 48 h 292"/>
                  <a:gd name="T56" fmla="*/ 301 w 420"/>
                  <a:gd name="T57" fmla="*/ 64 h 292"/>
                  <a:gd name="T58" fmla="*/ 318 w 420"/>
                  <a:gd name="T59" fmla="*/ 80 h 292"/>
                  <a:gd name="T60" fmla="*/ 323 w 420"/>
                  <a:gd name="T61" fmla="*/ 96 h 292"/>
                  <a:gd name="T62" fmla="*/ 335 w 420"/>
                  <a:gd name="T63" fmla="*/ 117 h 292"/>
                  <a:gd name="T64" fmla="*/ 346 w 420"/>
                  <a:gd name="T65" fmla="*/ 138 h 292"/>
                  <a:gd name="T66" fmla="*/ 357 w 420"/>
                  <a:gd name="T67" fmla="*/ 160 h 292"/>
                  <a:gd name="T68" fmla="*/ 369 w 420"/>
                  <a:gd name="T69" fmla="*/ 181 h 292"/>
                  <a:gd name="T70" fmla="*/ 380 w 420"/>
                  <a:gd name="T71" fmla="*/ 202 h 292"/>
                  <a:gd name="T72" fmla="*/ 386 w 420"/>
                  <a:gd name="T73" fmla="*/ 218 h 292"/>
                  <a:gd name="T74" fmla="*/ 397 w 420"/>
                  <a:gd name="T75" fmla="*/ 239 h 292"/>
                  <a:gd name="T76" fmla="*/ 408 w 420"/>
                  <a:gd name="T77" fmla="*/ 266 h 292"/>
                  <a:gd name="T78" fmla="*/ 420 w 420"/>
                  <a:gd name="T79" fmla="*/ 282 h 2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0"/>
                  <a:gd name="T121" fmla="*/ 0 h 292"/>
                  <a:gd name="T122" fmla="*/ 420 w 420"/>
                  <a:gd name="T123" fmla="*/ 292 h 2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0" h="292">
                    <a:moveTo>
                      <a:pt x="0" y="292"/>
                    </a:moveTo>
                    <a:lnTo>
                      <a:pt x="0" y="282"/>
                    </a:lnTo>
                    <a:lnTo>
                      <a:pt x="6" y="276"/>
                    </a:lnTo>
                    <a:lnTo>
                      <a:pt x="6" y="266"/>
                    </a:lnTo>
                    <a:lnTo>
                      <a:pt x="17" y="255"/>
                    </a:lnTo>
                    <a:lnTo>
                      <a:pt x="17" y="245"/>
                    </a:lnTo>
                    <a:lnTo>
                      <a:pt x="29" y="234"/>
                    </a:lnTo>
                    <a:lnTo>
                      <a:pt x="29" y="218"/>
                    </a:lnTo>
                    <a:lnTo>
                      <a:pt x="40" y="207"/>
                    </a:lnTo>
                    <a:lnTo>
                      <a:pt x="40" y="197"/>
                    </a:lnTo>
                    <a:lnTo>
                      <a:pt x="51" y="186"/>
                    </a:lnTo>
                    <a:lnTo>
                      <a:pt x="51" y="175"/>
                    </a:lnTo>
                    <a:lnTo>
                      <a:pt x="63" y="165"/>
                    </a:lnTo>
                    <a:lnTo>
                      <a:pt x="63" y="154"/>
                    </a:lnTo>
                    <a:lnTo>
                      <a:pt x="68" y="149"/>
                    </a:lnTo>
                    <a:lnTo>
                      <a:pt x="68" y="144"/>
                    </a:lnTo>
                    <a:lnTo>
                      <a:pt x="74" y="138"/>
                    </a:lnTo>
                    <a:lnTo>
                      <a:pt x="74" y="133"/>
                    </a:lnTo>
                    <a:lnTo>
                      <a:pt x="85" y="122"/>
                    </a:lnTo>
                    <a:lnTo>
                      <a:pt x="85" y="112"/>
                    </a:lnTo>
                    <a:lnTo>
                      <a:pt x="97" y="101"/>
                    </a:lnTo>
                    <a:lnTo>
                      <a:pt x="97" y="90"/>
                    </a:lnTo>
                    <a:lnTo>
                      <a:pt x="102" y="85"/>
                    </a:lnTo>
                    <a:lnTo>
                      <a:pt x="114" y="75"/>
                    </a:lnTo>
                    <a:lnTo>
                      <a:pt x="114" y="64"/>
                    </a:lnTo>
                    <a:lnTo>
                      <a:pt x="119" y="59"/>
                    </a:lnTo>
                    <a:lnTo>
                      <a:pt x="125" y="53"/>
                    </a:lnTo>
                    <a:lnTo>
                      <a:pt x="136" y="43"/>
                    </a:lnTo>
                    <a:lnTo>
                      <a:pt x="136" y="37"/>
                    </a:lnTo>
                    <a:lnTo>
                      <a:pt x="142" y="32"/>
                    </a:lnTo>
                    <a:lnTo>
                      <a:pt x="148" y="27"/>
                    </a:lnTo>
                    <a:lnTo>
                      <a:pt x="153" y="21"/>
                    </a:lnTo>
                    <a:lnTo>
                      <a:pt x="159" y="16"/>
                    </a:lnTo>
                    <a:lnTo>
                      <a:pt x="165" y="11"/>
                    </a:lnTo>
                    <a:lnTo>
                      <a:pt x="170" y="11"/>
                    </a:lnTo>
                    <a:lnTo>
                      <a:pt x="176" y="5"/>
                    </a:lnTo>
                    <a:lnTo>
                      <a:pt x="182" y="5"/>
                    </a:lnTo>
                    <a:lnTo>
                      <a:pt x="187" y="0"/>
                    </a:lnTo>
                    <a:lnTo>
                      <a:pt x="193" y="0"/>
                    </a:lnTo>
                    <a:lnTo>
                      <a:pt x="199" y="0"/>
                    </a:lnTo>
                    <a:lnTo>
                      <a:pt x="204" y="0"/>
                    </a:lnTo>
                    <a:lnTo>
                      <a:pt x="210" y="0"/>
                    </a:lnTo>
                    <a:lnTo>
                      <a:pt x="216" y="0"/>
                    </a:lnTo>
                    <a:lnTo>
                      <a:pt x="221" y="0"/>
                    </a:lnTo>
                    <a:lnTo>
                      <a:pt x="227" y="0"/>
                    </a:lnTo>
                    <a:lnTo>
                      <a:pt x="233" y="0"/>
                    </a:lnTo>
                    <a:lnTo>
                      <a:pt x="238" y="5"/>
                    </a:lnTo>
                    <a:lnTo>
                      <a:pt x="244" y="5"/>
                    </a:lnTo>
                    <a:lnTo>
                      <a:pt x="250" y="11"/>
                    </a:lnTo>
                    <a:lnTo>
                      <a:pt x="255" y="16"/>
                    </a:lnTo>
                    <a:lnTo>
                      <a:pt x="261" y="21"/>
                    </a:lnTo>
                    <a:lnTo>
                      <a:pt x="267" y="27"/>
                    </a:lnTo>
                    <a:lnTo>
                      <a:pt x="272" y="32"/>
                    </a:lnTo>
                    <a:lnTo>
                      <a:pt x="278" y="37"/>
                    </a:lnTo>
                    <a:lnTo>
                      <a:pt x="284" y="43"/>
                    </a:lnTo>
                    <a:lnTo>
                      <a:pt x="289" y="48"/>
                    </a:lnTo>
                    <a:lnTo>
                      <a:pt x="301" y="59"/>
                    </a:lnTo>
                    <a:lnTo>
                      <a:pt x="301" y="64"/>
                    </a:lnTo>
                    <a:lnTo>
                      <a:pt x="306" y="69"/>
                    </a:lnTo>
                    <a:lnTo>
                      <a:pt x="318" y="80"/>
                    </a:lnTo>
                    <a:lnTo>
                      <a:pt x="318" y="90"/>
                    </a:lnTo>
                    <a:lnTo>
                      <a:pt x="323" y="96"/>
                    </a:lnTo>
                    <a:lnTo>
                      <a:pt x="335" y="106"/>
                    </a:lnTo>
                    <a:lnTo>
                      <a:pt x="335" y="117"/>
                    </a:lnTo>
                    <a:lnTo>
                      <a:pt x="346" y="128"/>
                    </a:lnTo>
                    <a:lnTo>
                      <a:pt x="346" y="138"/>
                    </a:lnTo>
                    <a:lnTo>
                      <a:pt x="357" y="149"/>
                    </a:lnTo>
                    <a:lnTo>
                      <a:pt x="357" y="160"/>
                    </a:lnTo>
                    <a:lnTo>
                      <a:pt x="369" y="170"/>
                    </a:lnTo>
                    <a:lnTo>
                      <a:pt x="369" y="181"/>
                    </a:lnTo>
                    <a:lnTo>
                      <a:pt x="380" y="191"/>
                    </a:lnTo>
                    <a:lnTo>
                      <a:pt x="380" y="202"/>
                    </a:lnTo>
                    <a:lnTo>
                      <a:pt x="386" y="207"/>
                    </a:lnTo>
                    <a:lnTo>
                      <a:pt x="386" y="218"/>
                    </a:lnTo>
                    <a:lnTo>
                      <a:pt x="397" y="229"/>
                    </a:lnTo>
                    <a:lnTo>
                      <a:pt x="397" y="239"/>
                    </a:lnTo>
                    <a:lnTo>
                      <a:pt x="408" y="250"/>
                    </a:lnTo>
                    <a:lnTo>
                      <a:pt x="408" y="266"/>
                    </a:lnTo>
                    <a:lnTo>
                      <a:pt x="420" y="276"/>
                    </a:lnTo>
                    <a:lnTo>
                      <a:pt x="420" y="282"/>
                    </a:lnTo>
                  </a:path>
                </a:pathLst>
              </a:custGeom>
              <a:noFill/>
              <a:ln w="444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grpSp>
        <p:sp>
          <p:nvSpPr>
            <p:cNvPr id="33807" name="Line 274"/>
            <p:cNvSpPr>
              <a:spLocks noChangeShapeType="1"/>
            </p:cNvSpPr>
            <p:nvPr/>
          </p:nvSpPr>
          <p:spPr bwMode="auto">
            <a:xfrm>
              <a:off x="929" y="981"/>
              <a:ext cx="0" cy="2767"/>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grpSp>
      <p:sp>
        <p:nvSpPr>
          <p:cNvPr id="33795" name="Text Box 276"/>
          <p:cNvSpPr txBox="1">
            <a:spLocks noChangeArrowheads="1"/>
          </p:cNvSpPr>
          <p:nvPr/>
        </p:nvSpPr>
        <p:spPr bwMode="auto">
          <a:xfrm>
            <a:off x="5400675" y="1936750"/>
            <a:ext cx="971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Original</a:t>
            </a:r>
          </a:p>
        </p:txBody>
      </p:sp>
      <p:sp>
        <p:nvSpPr>
          <p:cNvPr id="33796" name="Text Box 277"/>
          <p:cNvSpPr txBox="1">
            <a:spLocks noChangeArrowheads="1"/>
          </p:cNvSpPr>
          <p:nvPr/>
        </p:nvSpPr>
        <p:spPr bwMode="auto">
          <a:xfrm>
            <a:off x="5400675" y="3448050"/>
            <a:ext cx="2101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Different amplitude</a:t>
            </a:r>
          </a:p>
        </p:txBody>
      </p:sp>
      <p:sp>
        <p:nvSpPr>
          <p:cNvPr id="33797" name="Text Box 278"/>
          <p:cNvSpPr txBox="1">
            <a:spLocks noChangeArrowheads="1"/>
          </p:cNvSpPr>
          <p:nvPr/>
        </p:nvSpPr>
        <p:spPr bwMode="auto">
          <a:xfrm>
            <a:off x="5400675" y="4933950"/>
            <a:ext cx="1733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Different phase</a:t>
            </a:r>
          </a:p>
        </p:txBody>
      </p:sp>
      <p:sp>
        <p:nvSpPr>
          <p:cNvPr id="33800" name="Text Box 284"/>
          <p:cNvSpPr txBox="1">
            <a:spLocks noChangeArrowheads="1"/>
          </p:cNvSpPr>
          <p:nvPr/>
        </p:nvSpPr>
        <p:spPr bwMode="auto">
          <a:xfrm>
            <a:off x="34925" y="-28575"/>
            <a:ext cx="2520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Fourier analysis</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Time-frequency spectrograms</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5833" t="7541" r="3900" b="9507"/>
          <a:stretch/>
        </p:blipFill>
        <p:spPr>
          <a:xfrm>
            <a:off x="1151350" y="4293096"/>
            <a:ext cx="2160239" cy="2376264"/>
          </a:xfrm>
          <a:prstGeom prst="rect">
            <a:avLst/>
          </a:prstGeom>
        </p:spPr>
      </p:pic>
      <p:sp>
        <p:nvSpPr>
          <p:cNvPr id="5" name="Oval 4"/>
          <p:cNvSpPr/>
          <p:nvPr/>
        </p:nvSpPr>
        <p:spPr>
          <a:xfrm>
            <a:off x="1691680" y="5501922"/>
            <a:ext cx="144016" cy="14401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12" descr="Control_spectrograms_averaged.jpg"/>
          <p:cNvPicPr>
            <a:picLocks noChangeAspect="1"/>
          </p:cNvPicPr>
          <p:nvPr/>
        </p:nvPicPr>
        <p:blipFill rotWithShape="1">
          <a:blip r:embed="rId3" cstate="print">
            <a:extLst>
              <a:ext uri="{28A0092B-C50C-407E-A947-70E740481C1C}">
                <a14:useLocalDpi xmlns:a14="http://schemas.microsoft.com/office/drawing/2010/main" xmlns="" val="0"/>
              </a:ext>
            </a:extLst>
          </a:blip>
          <a:srcRect l="-1" t="7498" r="49311"/>
          <a:stretch/>
        </p:blipFill>
        <p:spPr bwMode="auto">
          <a:xfrm>
            <a:off x="4355976" y="2636912"/>
            <a:ext cx="3672410" cy="2665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Arrow Connector 6"/>
          <p:cNvCxnSpPr/>
          <p:nvPr/>
        </p:nvCxnSpPr>
        <p:spPr>
          <a:xfrm flipV="1">
            <a:off x="1835696" y="4305915"/>
            <a:ext cx="2520280" cy="126027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6"/>
          <p:cNvGrpSpPr>
            <a:grpSpLocks/>
          </p:cNvGrpSpPr>
          <p:nvPr/>
        </p:nvGrpSpPr>
        <p:grpSpPr bwMode="auto">
          <a:xfrm>
            <a:off x="1002588" y="1484943"/>
            <a:ext cx="2457762" cy="2561509"/>
            <a:chOff x="1927" y="755"/>
            <a:chExt cx="3023" cy="3355"/>
          </a:xfrm>
        </p:grpSpPr>
        <p:pic>
          <p:nvPicPr>
            <p:cNvPr id="12" name="Picture 7"/>
            <p:cNvPicPr>
              <a:picLocks noChangeAspect="1" noChangeArrowheads="1"/>
            </p:cNvPicPr>
            <p:nvPr/>
          </p:nvPicPr>
          <p:blipFill rotWithShape="1">
            <a:blip r:embed="rId4"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t="22697" r="2158" b="2022"/>
            <a:stretch/>
          </p:blipFill>
          <p:spPr bwMode="auto">
            <a:xfrm>
              <a:off x="1927" y="755"/>
              <a:ext cx="3023" cy="3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8"/>
            <p:cNvSpPr>
              <a:spLocks noChangeArrowheads="1"/>
            </p:cNvSpPr>
            <p:nvPr/>
          </p:nvSpPr>
          <p:spPr bwMode="auto">
            <a:xfrm>
              <a:off x="3334" y="1933"/>
              <a:ext cx="226" cy="182"/>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cxnSp>
        <p:nvCxnSpPr>
          <p:cNvPr id="14" name="Straight Arrow Connector 13"/>
          <p:cNvCxnSpPr/>
          <p:nvPr/>
        </p:nvCxnSpPr>
        <p:spPr>
          <a:xfrm>
            <a:off x="2376026" y="2495606"/>
            <a:ext cx="1979950" cy="9333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674488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34925" y="-28575"/>
            <a:ext cx="471475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Methods of spectral </a:t>
            </a:r>
            <a:r>
              <a:rPr lang="en-GB" altLang="en-US" sz="2400" b="1" dirty="0" smtClean="0">
                <a:solidFill>
                  <a:schemeClr val="bg1"/>
                </a:solidFill>
              </a:rPr>
              <a:t>estimation</a:t>
            </a:r>
            <a:endParaRPr lang="en-US" altLang="en-US" sz="2400" b="1" dirty="0">
              <a:solidFill>
                <a:schemeClr val="bg1"/>
              </a:solidFill>
            </a:endParaRPr>
          </a:p>
        </p:txBody>
      </p:sp>
      <p:pic>
        <p:nvPicPr>
          <p:cNvPr id="34819"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l="42918" t="6174" r="39749" b="6689"/>
          <a:stretch>
            <a:fillRect/>
          </a:stretch>
        </p:blipFill>
        <p:spPr bwMode="auto">
          <a:xfrm>
            <a:off x="4328492" y="900113"/>
            <a:ext cx="1900238" cy="548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1" name="Text Box 8"/>
          <p:cNvSpPr txBox="1">
            <a:spLocks noChangeArrowheads="1"/>
          </p:cNvSpPr>
          <p:nvPr/>
        </p:nvSpPr>
        <p:spPr bwMode="auto">
          <a:xfrm>
            <a:off x="4557092" y="676275"/>
            <a:ext cx="145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3 cycles</a:t>
            </a:r>
          </a:p>
        </p:txBody>
      </p:sp>
      <p:sp>
        <p:nvSpPr>
          <p:cNvPr id="34822" name="Text Box 9"/>
          <p:cNvSpPr txBox="1">
            <a:spLocks noChangeArrowheads="1"/>
          </p:cNvSpPr>
          <p:nvPr/>
        </p:nvSpPr>
        <p:spPr bwMode="auto">
          <a:xfrm>
            <a:off x="4571380" y="2565400"/>
            <a:ext cx="145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5 cycles</a:t>
            </a:r>
          </a:p>
        </p:txBody>
      </p:sp>
      <p:sp>
        <p:nvSpPr>
          <p:cNvPr id="34823" name="Text Box 10"/>
          <p:cNvSpPr txBox="1">
            <a:spLocks noChangeArrowheads="1"/>
          </p:cNvSpPr>
          <p:nvPr/>
        </p:nvSpPr>
        <p:spPr bwMode="auto">
          <a:xfrm>
            <a:off x="4571380" y="4508500"/>
            <a:ext cx="145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7 cycles</a:t>
            </a:r>
          </a:p>
        </p:txBody>
      </p:sp>
      <p:pic>
        <p:nvPicPr>
          <p:cNvPr id="12"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2525" t="5489" r="40536" b="7410"/>
          <a:stretch>
            <a:fillRect/>
          </a:stretch>
        </p:blipFill>
        <p:spPr bwMode="auto">
          <a:xfrm>
            <a:off x="6455866" y="888578"/>
            <a:ext cx="1860550" cy="549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8"/>
          <p:cNvSpPr txBox="1">
            <a:spLocks noChangeArrowheads="1"/>
          </p:cNvSpPr>
          <p:nvPr/>
        </p:nvSpPr>
        <p:spPr bwMode="auto">
          <a:xfrm>
            <a:off x="6743204" y="673695"/>
            <a:ext cx="145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5 cycles</a:t>
            </a:r>
          </a:p>
        </p:txBody>
      </p:sp>
      <p:sp>
        <p:nvSpPr>
          <p:cNvPr id="14" name="Text Box 9"/>
          <p:cNvSpPr txBox="1">
            <a:spLocks noChangeArrowheads="1"/>
          </p:cNvSpPr>
          <p:nvPr/>
        </p:nvSpPr>
        <p:spPr bwMode="auto">
          <a:xfrm>
            <a:off x="6757491" y="2562820"/>
            <a:ext cx="145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7 cycles</a:t>
            </a:r>
          </a:p>
        </p:txBody>
      </p:sp>
      <p:sp>
        <p:nvSpPr>
          <p:cNvPr id="15" name="Text Box 10"/>
          <p:cNvSpPr txBox="1">
            <a:spLocks noChangeArrowheads="1"/>
          </p:cNvSpPr>
          <p:nvPr/>
        </p:nvSpPr>
        <p:spPr bwMode="auto">
          <a:xfrm>
            <a:off x="6801941" y="4472583"/>
            <a:ext cx="145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9 cycles</a:t>
            </a:r>
          </a:p>
        </p:txBody>
      </p:sp>
      <p:pic>
        <p:nvPicPr>
          <p:cNvPr id="74755" name="Picture 3"/>
          <p:cNvPicPr>
            <a:picLocks noChangeAspect="1" noChangeArrowheads="1"/>
          </p:cNvPicPr>
          <p:nvPr/>
        </p:nvPicPr>
        <p:blipFill>
          <a:blip r:embed="rId5" cstate="print"/>
          <a:srcRect l="21466" t="19357" r="20861" b="23890"/>
          <a:stretch>
            <a:fillRect/>
          </a:stretch>
        </p:blipFill>
        <p:spPr bwMode="auto">
          <a:xfrm>
            <a:off x="323528" y="836712"/>
            <a:ext cx="3384376" cy="2664296"/>
          </a:xfrm>
          <a:prstGeom prst="rect">
            <a:avLst/>
          </a:prstGeom>
          <a:noFill/>
          <a:ln w="9525">
            <a:noFill/>
            <a:miter lim="800000"/>
            <a:headEnd/>
            <a:tailEnd/>
          </a:ln>
        </p:spPr>
      </p:pic>
      <p:sp>
        <p:nvSpPr>
          <p:cNvPr id="17" name="TextBox 16"/>
          <p:cNvSpPr txBox="1"/>
          <p:nvPr/>
        </p:nvSpPr>
        <p:spPr>
          <a:xfrm>
            <a:off x="467544" y="4077072"/>
            <a:ext cx="2140138" cy="1323439"/>
          </a:xfrm>
          <a:prstGeom prst="rect">
            <a:avLst/>
          </a:prstGeom>
          <a:noFill/>
        </p:spPr>
        <p:txBody>
          <a:bodyPr wrap="none" rtlCol="0">
            <a:spAutoFit/>
          </a:bodyPr>
          <a:lstStyle/>
          <a:p>
            <a:pPr>
              <a:buFont typeface="Arial" pitchFamily="34" charset="0"/>
              <a:buChar char="•"/>
            </a:pPr>
            <a:r>
              <a:rPr lang="en-GB" sz="2000" dirty="0" smtClean="0">
                <a:latin typeface="Calibri" pitchFamily="34" charset="0"/>
              </a:rPr>
              <a:t>Boxcar</a:t>
            </a:r>
          </a:p>
          <a:p>
            <a:pPr>
              <a:buFont typeface="Arial" pitchFamily="34" charset="0"/>
              <a:buChar char="•"/>
            </a:pPr>
            <a:r>
              <a:rPr lang="en-GB" sz="2000" dirty="0" err="1" smtClean="0">
                <a:latin typeface="Calibri" pitchFamily="34" charset="0"/>
              </a:rPr>
              <a:t>Hanning</a:t>
            </a:r>
            <a:endParaRPr lang="en-GB" sz="2000" dirty="0" smtClean="0">
              <a:latin typeface="Calibri" pitchFamily="34" charset="0"/>
            </a:endParaRPr>
          </a:p>
          <a:p>
            <a:pPr>
              <a:buFont typeface="Arial" pitchFamily="34" charset="0"/>
              <a:buChar char="•"/>
            </a:pPr>
            <a:r>
              <a:rPr lang="en-GB" sz="2000" dirty="0" err="1" smtClean="0">
                <a:latin typeface="Calibri" pitchFamily="34" charset="0"/>
              </a:rPr>
              <a:t>Hillbert</a:t>
            </a:r>
            <a:r>
              <a:rPr lang="en-GB" sz="2000" dirty="0" smtClean="0">
                <a:latin typeface="Calibri" pitchFamily="34" charset="0"/>
              </a:rPr>
              <a:t> transform</a:t>
            </a:r>
          </a:p>
          <a:p>
            <a:pPr>
              <a:buFont typeface="Arial" pitchFamily="34" charset="0"/>
              <a:buChar char="•"/>
            </a:pPr>
            <a:r>
              <a:rPr lang="en-GB" sz="2000" dirty="0" err="1" smtClean="0">
                <a:latin typeface="Calibri" pitchFamily="34" charset="0"/>
              </a:rPr>
              <a:t>Multitaper</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922338"/>
            <a:ext cx="3513137"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7"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7488" y="3575050"/>
            <a:ext cx="3522662" cy="287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8" name="Text Box 7"/>
          <p:cNvSpPr txBox="1">
            <a:spLocks noChangeArrowheads="1"/>
          </p:cNvSpPr>
          <p:nvPr/>
        </p:nvSpPr>
        <p:spPr bwMode="auto">
          <a:xfrm>
            <a:off x="4716463" y="1989138"/>
            <a:ext cx="2457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Unweighted averaging</a:t>
            </a:r>
          </a:p>
        </p:txBody>
      </p:sp>
      <p:sp>
        <p:nvSpPr>
          <p:cNvPr id="36869" name="Line 8"/>
          <p:cNvSpPr>
            <a:spLocks noChangeShapeType="1"/>
          </p:cNvSpPr>
          <p:nvPr/>
        </p:nvSpPr>
        <p:spPr bwMode="auto">
          <a:xfrm flipH="1">
            <a:off x="4211638" y="2171700"/>
            <a:ext cx="504825" cy="0"/>
          </a:xfrm>
          <a:prstGeom prst="line">
            <a:avLst/>
          </a:prstGeom>
          <a:noFill/>
          <a:ln w="57150">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endParaRPr lang="en-GB"/>
          </a:p>
        </p:txBody>
      </p:sp>
      <p:sp>
        <p:nvSpPr>
          <p:cNvPr id="36870" name="Text Box 9"/>
          <p:cNvSpPr txBox="1">
            <a:spLocks noChangeArrowheads="1"/>
          </p:cNvSpPr>
          <p:nvPr/>
        </p:nvSpPr>
        <p:spPr bwMode="auto">
          <a:xfrm>
            <a:off x="2236788" y="5078413"/>
            <a:ext cx="1974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Robust averaging</a:t>
            </a:r>
          </a:p>
        </p:txBody>
      </p:sp>
      <p:sp>
        <p:nvSpPr>
          <p:cNvPr id="36871" name="Line 10"/>
          <p:cNvSpPr>
            <a:spLocks noChangeShapeType="1"/>
          </p:cNvSpPr>
          <p:nvPr/>
        </p:nvSpPr>
        <p:spPr bwMode="auto">
          <a:xfrm>
            <a:off x="4356100" y="5262563"/>
            <a:ext cx="504825" cy="0"/>
          </a:xfrm>
          <a:prstGeom prst="line">
            <a:avLst/>
          </a:prstGeom>
          <a:noFill/>
          <a:ln w="57150">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endParaRPr lang="en-GB"/>
          </a:p>
        </p:txBody>
      </p:sp>
      <p:sp>
        <p:nvSpPr>
          <p:cNvPr id="36872" name="Text Box 11"/>
          <p:cNvSpPr txBox="1">
            <a:spLocks noChangeArrowheads="1"/>
          </p:cNvSpPr>
          <p:nvPr/>
        </p:nvSpPr>
        <p:spPr bwMode="auto">
          <a:xfrm>
            <a:off x="34925" y="-28575"/>
            <a:ext cx="37036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Robust averaging for TF</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58888" y="1628775"/>
            <a:ext cx="1928812" cy="176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67150" y="1628775"/>
            <a:ext cx="1928813" cy="176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8888" y="4005263"/>
            <a:ext cx="1928812" cy="176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TextBox 5"/>
          <p:cNvSpPr txBox="1">
            <a:spLocks noChangeArrowheads="1"/>
          </p:cNvSpPr>
          <p:nvPr/>
        </p:nvSpPr>
        <p:spPr bwMode="auto">
          <a:xfrm>
            <a:off x="1981200" y="1403350"/>
            <a:ext cx="6461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Raw</a:t>
            </a:r>
          </a:p>
        </p:txBody>
      </p:sp>
      <p:sp>
        <p:nvSpPr>
          <p:cNvPr id="38918" name="TextBox 6"/>
          <p:cNvSpPr txBox="1">
            <a:spLocks noChangeArrowheads="1"/>
          </p:cNvSpPr>
          <p:nvPr/>
        </p:nvSpPr>
        <p:spPr bwMode="auto">
          <a:xfrm>
            <a:off x="1619250" y="3779838"/>
            <a:ext cx="130968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Diff [-7 -4]s</a:t>
            </a:r>
          </a:p>
          <a:p>
            <a:pPr eaLnBrk="1" hangingPunct="1">
              <a:spcBef>
                <a:spcPct val="0"/>
              </a:spcBef>
              <a:buFontTx/>
              <a:buNone/>
            </a:pPr>
            <a:endParaRPr lang="en-GB" altLang="en-US" sz="1800"/>
          </a:p>
        </p:txBody>
      </p:sp>
      <p:sp>
        <p:nvSpPr>
          <p:cNvPr id="38919" name="TextBox 7"/>
          <p:cNvSpPr txBox="1">
            <a:spLocks noChangeArrowheads="1"/>
          </p:cNvSpPr>
          <p:nvPr/>
        </p:nvSpPr>
        <p:spPr bwMode="auto">
          <a:xfrm>
            <a:off x="4572000" y="1403350"/>
            <a:ext cx="5699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Log</a:t>
            </a:r>
          </a:p>
        </p:txBody>
      </p:sp>
      <p:pic>
        <p:nvPicPr>
          <p:cNvPr id="3892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43663" y="1628775"/>
            <a:ext cx="1928812" cy="176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21"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43663" y="4005263"/>
            <a:ext cx="1928812" cy="176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22" name="TextBox 10"/>
          <p:cNvSpPr txBox="1">
            <a:spLocks noChangeArrowheads="1"/>
          </p:cNvSpPr>
          <p:nvPr/>
        </p:nvSpPr>
        <p:spPr bwMode="auto">
          <a:xfrm>
            <a:off x="6786563" y="1403350"/>
            <a:ext cx="13144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Rel [-7 -4]s</a:t>
            </a:r>
          </a:p>
        </p:txBody>
      </p:sp>
      <p:sp>
        <p:nvSpPr>
          <p:cNvPr id="38923" name="TextBox 11"/>
          <p:cNvSpPr txBox="1">
            <a:spLocks noChangeArrowheads="1"/>
          </p:cNvSpPr>
          <p:nvPr/>
        </p:nvSpPr>
        <p:spPr bwMode="auto">
          <a:xfrm>
            <a:off x="6659563" y="3779838"/>
            <a:ext cx="16208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Rel [-0.5 0.5]s</a:t>
            </a:r>
          </a:p>
        </p:txBody>
      </p:sp>
      <p:pic>
        <p:nvPicPr>
          <p:cNvPr id="38924"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67150" y="4005263"/>
            <a:ext cx="1928813" cy="176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25" name="TextBox 13"/>
          <p:cNvSpPr txBox="1">
            <a:spLocks noChangeArrowheads="1"/>
          </p:cNvSpPr>
          <p:nvPr/>
        </p:nvSpPr>
        <p:spPr bwMode="auto">
          <a:xfrm>
            <a:off x="4133850" y="3779838"/>
            <a:ext cx="15176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LogR [-7 -4]s</a:t>
            </a:r>
          </a:p>
        </p:txBody>
      </p:sp>
      <p:sp>
        <p:nvSpPr>
          <p:cNvPr id="38926" name="Text Box 11"/>
          <p:cNvSpPr txBox="1">
            <a:spLocks noChangeArrowheads="1"/>
          </p:cNvSpPr>
          <p:nvPr/>
        </p:nvSpPr>
        <p:spPr bwMode="auto">
          <a:xfrm>
            <a:off x="34925" y="-28575"/>
            <a:ext cx="19954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TF rescaling</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77788" y="-26988"/>
            <a:ext cx="7350125" cy="584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chemeClr val="bg1"/>
                </a:solidFill>
              </a:rPr>
              <a:t>Changes to TF data handling in SPM12</a:t>
            </a:r>
          </a:p>
        </p:txBody>
      </p:sp>
      <p:sp>
        <p:nvSpPr>
          <p:cNvPr id="39939" name="TextBox 2"/>
          <p:cNvSpPr txBox="1">
            <a:spLocks noChangeArrowheads="1"/>
          </p:cNvSpPr>
          <p:nvPr/>
        </p:nvSpPr>
        <p:spPr bwMode="auto">
          <a:xfrm>
            <a:off x="323528" y="2498700"/>
            <a:ext cx="5327650"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2000" dirty="0"/>
              <a:t>TF analysis can be done on continuous data. </a:t>
            </a:r>
          </a:p>
          <a:p>
            <a:pPr eaLnBrk="1" hangingPunct="1">
              <a:spcBef>
                <a:spcPct val="0"/>
              </a:spcBef>
            </a:pPr>
            <a:endParaRPr lang="en-GB" altLang="en-US" sz="2000" dirty="0"/>
          </a:p>
          <a:p>
            <a:pPr eaLnBrk="1" hangingPunct="1">
              <a:spcBef>
                <a:spcPct val="0"/>
              </a:spcBef>
            </a:pPr>
            <a:r>
              <a:rPr lang="en-GB" altLang="en-US" sz="2000" dirty="0"/>
              <a:t>Continuous TF data can be filtered, </a:t>
            </a:r>
            <a:r>
              <a:rPr lang="en-GB" altLang="en-US" sz="2000" dirty="0" err="1"/>
              <a:t>epoched</a:t>
            </a:r>
            <a:r>
              <a:rPr lang="en-GB" altLang="en-US" sz="2000" dirty="0"/>
              <a:t> and used as input to convolution </a:t>
            </a:r>
            <a:r>
              <a:rPr lang="en-GB" altLang="en-US" sz="2000" dirty="0" smtClean="0"/>
              <a:t>modelling.</a:t>
            </a:r>
            <a:endParaRPr lang="en-GB" altLang="en-US" sz="2000" dirty="0"/>
          </a:p>
          <a:p>
            <a:pPr eaLnBrk="1" hangingPunct="1">
              <a:spcBef>
                <a:spcPct val="0"/>
              </a:spcBef>
            </a:pPr>
            <a:endParaRPr lang="en-GB" altLang="en-US" sz="1400" dirty="0"/>
          </a:p>
        </p:txBody>
      </p:sp>
      <p:pic>
        <p:nvPicPr>
          <p:cNvPr id="3994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5963" y="936625"/>
            <a:ext cx="3100387" cy="1209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94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27763" y="2708275"/>
            <a:ext cx="2376487" cy="2663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4" name="Content Placeholder 2"/>
          <p:cNvSpPr>
            <a:spLocks noGrp="1"/>
          </p:cNvSpPr>
          <p:nvPr>
            <p:ph idx="1"/>
          </p:nvPr>
        </p:nvSpPr>
        <p:spPr>
          <a:xfrm>
            <a:off x="330200" y="1916833"/>
            <a:ext cx="8489950" cy="4249018"/>
          </a:xfrm>
        </p:spPr>
        <p:txBody>
          <a:bodyPr/>
          <a:lstStyle/>
          <a:p>
            <a:pPr marL="457200" indent="-457200">
              <a:buNone/>
            </a:pPr>
            <a:r>
              <a:rPr lang="en-GB" sz="2000" dirty="0" smtClean="0">
                <a:latin typeface="Calibri" panose="020F0502020204030204" pitchFamily="34" charset="0"/>
              </a:rPr>
              <a:t>We have covered all these pre-processing steps:</a:t>
            </a:r>
          </a:p>
          <a:p>
            <a:pPr marL="457200" indent="-457200">
              <a:buNone/>
            </a:pPr>
            <a:endParaRPr lang="en-GB" sz="2000" dirty="0" smtClean="0">
              <a:latin typeface="Calibri" panose="020F0502020204030204" pitchFamily="34" charset="0"/>
            </a:endParaRPr>
          </a:p>
          <a:p>
            <a:pPr marL="457200" indent="-457200">
              <a:buNone/>
            </a:pPr>
            <a:r>
              <a:rPr lang="en-GB" sz="2000" dirty="0" smtClean="0">
                <a:latin typeface="Calibri" panose="020F0502020204030204" pitchFamily="34" charset="0"/>
              </a:rPr>
              <a:t>Conversion – Filtering – </a:t>
            </a:r>
            <a:r>
              <a:rPr lang="en-GB" sz="2000" dirty="0" err="1" smtClean="0">
                <a:latin typeface="Calibri" panose="020F0502020204030204" pitchFamily="34" charset="0"/>
              </a:rPr>
              <a:t>Downsampling</a:t>
            </a:r>
            <a:r>
              <a:rPr lang="en-GB" sz="2000" dirty="0" smtClean="0">
                <a:latin typeface="Calibri" panose="020F0502020204030204" pitchFamily="34" charset="0"/>
              </a:rPr>
              <a:t> – </a:t>
            </a:r>
            <a:r>
              <a:rPr lang="en-GB" sz="2000" dirty="0" err="1" smtClean="0">
                <a:latin typeface="Calibri" panose="020F0502020204030204" pitchFamily="34" charset="0"/>
              </a:rPr>
              <a:t>Epoching</a:t>
            </a:r>
            <a:r>
              <a:rPr lang="en-GB" sz="2000" dirty="0" smtClean="0">
                <a:latin typeface="Calibri" panose="020F0502020204030204" pitchFamily="34" charset="0"/>
              </a:rPr>
              <a:t> - Re-referencing for EEG - </a:t>
            </a:r>
          </a:p>
          <a:p>
            <a:pPr marL="457200" indent="-457200">
              <a:buNone/>
            </a:pPr>
            <a:r>
              <a:rPr lang="en-GB" sz="2000" dirty="0" smtClean="0">
                <a:latin typeface="Calibri" panose="020F0502020204030204" pitchFamily="34" charset="0"/>
              </a:rPr>
              <a:t>Artefacts – Averaging – </a:t>
            </a:r>
            <a:r>
              <a:rPr lang="en-GB" sz="2000" dirty="0" err="1" smtClean="0">
                <a:latin typeface="Calibri" panose="020F0502020204030204" pitchFamily="34" charset="0"/>
              </a:rPr>
              <a:t>Coregistration</a:t>
            </a:r>
            <a:r>
              <a:rPr lang="en-GB" sz="2000" dirty="0">
                <a:latin typeface="Calibri" panose="020F0502020204030204" pitchFamily="34" charset="0"/>
              </a:rPr>
              <a:t> </a:t>
            </a:r>
            <a:r>
              <a:rPr lang="en-GB" sz="2000" dirty="0" smtClean="0">
                <a:latin typeface="Calibri" panose="020F0502020204030204" pitchFamily="34" charset="0"/>
              </a:rPr>
              <a:t>- Generating scalp x time images - </a:t>
            </a:r>
          </a:p>
          <a:p>
            <a:pPr marL="457200" indent="-457200">
              <a:buNone/>
            </a:pPr>
            <a:r>
              <a:rPr lang="en-GB" sz="2000" dirty="0" smtClean="0">
                <a:latin typeface="Calibri" panose="020F0502020204030204" pitchFamily="34" charset="0"/>
              </a:rPr>
              <a:t>Time-frequency analysis</a:t>
            </a:r>
          </a:p>
          <a:p>
            <a:pPr marL="457200" indent="-457200">
              <a:buNone/>
            </a:pPr>
            <a:endParaRPr lang="en-GB" sz="2000" dirty="0" smtClean="0">
              <a:latin typeface="Calibri" panose="020F0502020204030204" pitchFamily="34" charset="0"/>
            </a:endParaRPr>
          </a:p>
          <a:p>
            <a:pPr marL="457200" indent="-457200">
              <a:buNone/>
            </a:pPr>
            <a:r>
              <a:rPr lang="en-GB" sz="2000" dirty="0" smtClean="0">
                <a:latin typeface="Calibri" panose="020F0502020204030204" pitchFamily="34" charset="0"/>
              </a:rPr>
              <a:t>From here you can go on to source analysis and stats…</a:t>
            </a:r>
          </a:p>
        </p:txBody>
      </p:sp>
    </p:spTree>
    <p:extLst>
      <p:ext uri="{BB962C8B-B14F-4D97-AF65-F5344CB8AC3E}">
        <p14:creationId xmlns:p14="http://schemas.microsoft.com/office/powerpoint/2010/main" xmlns="" val="3055307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4"/>
          <p:cNvGrpSpPr>
            <a:grpSpLocks noChangeAspect="1"/>
          </p:cNvGrpSpPr>
          <p:nvPr/>
        </p:nvGrpSpPr>
        <p:grpSpPr bwMode="auto">
          <a:xfrm>
            <a:off x="5318125" y="1433513"/>
            <a:ext cx="3602038" cy="3868737"/>
            <a:chOff x="3350" y="903"/>
            <a:chExt cx="2269" cy="2437"/>
          </a:xfrm>
        </p:grpSpPr>
        <p:sp>
          <p:nvSpPr>
            <p:cNvPr id="10268" name="AutoShape 33"/>
            <p:cNvSpPr>
              <a:spLocks noChangeAspect="1" noChangeArrowheads="1" noTextEdit="1"/>
            </p:cNvSpPr>
            <p:nvPr/>
          </p:nvSpPr>
          <p:spPr bwMode="auto">
            <a:xfrm>
              <a:off x="3350" y="903"/>
              <a:ext cx="2269" cy="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pic>
          <p:nvPicPr>
            <p:cNvPr id="10269" name="Picture 3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50" y="903"/>
              <a:ext cx="2273" cy="2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43" name="Text Box 44"/>
          <p:cNvSpPr txBox="1">
            <a:spLocks noChangeArrowheads="1"/>
          </p:cNvSpPr>
          <p:nvPr/>
        </p:nvSpPr>
        <p:spPr bwMode="auto">
          <a:xfrm>
            <a:off x="4518025" y="2116138"/>
            <a:ext cx="1152525" cy="30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resting state</a:t>
            </a:r>
          </a:p>
        </p:txBody>
      </p:sp>
      <p:sp>
        <p:nvSpPr>
          <p:cNvPr id="10244" name="Text Box 45"/>
          <p:cNvSpPr txBox="1">
            <a:spLocks noChangeArrowheads="1"/>
          </p:cNvSpPr>
          <p:nvPr/>
        </p:nvSpPr>
        <p:spPr bwMode="auto">
          <a:xfrm>
            <a:off x="4448175" y="2676525"/>
            <a:ext cx="1222375" cy="30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falling asleep</a:t>
            </a:r>
          </a:p>
        </p:txBody>
      </p:sp>
      <p:sp>
        <p:nvSpPr>
          <p:cNvPr id="10245" name="Text Box 46"/>
          <p:cNvSpPr txBox="1">
            <a:spLocks noChangeArrowheads="1"/>
          </p:cNvSpPr>
          <p:nvPr/>
        </p:nvSpPr>
        <p:spPr bwMode="auto">
          <a:xfrm>
            <a:off x="5091113" y="3306763"/>
            <a:ext cx="609600" cy="30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sleep</a:t>
            </a:r>
          </a:p>
        </p:txBody>
      </p:sp>
      <p:sp>
        <p:nvSpPr>
          <p:cNvPr id="10246" name="Text Box 47"/>
          <p:cNvSpPr txBox="1">
            <a:spLocks noChangeArrowheads="1"/>
          </p:cNvSpPr>
          <p:nvPr/>
        </p:nvSpPr>
        <p:spPr bwMode="auto">
          <a:xfrm>
            <a:off x="4638675" y="3957638"/>
            <a:ext cx="1054100" cy="30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deep sleep</a:t>
            </a:r>
          </a:p>
        </p:txBody>
      </p:sp>
      <p:sp>
        <p:nvSpPr>
          <p:cNvPr id="10247" name="Text Box 48"/>
          <p:cNvSpPr txBox="1">
            <a:spLocks noChangeArrowheads="1"/>
          </p:cNvSpPr>
          <p:nvPr/>
        </p:nvSpPr>
        <p:spPr bwMode="auto">
          <a:xfrm>
            <a:off x="5083175" y="4603750"/>
            <a:ext cx="619125" cy="30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coma</a:t>
            </a:r>
          </a:p>
        </p:txBody>
      </p:sp>
      <p:sp>
        <p:nvSpPr>
          <p:cNvPr id="10248" name="Rectangle 49"/>
          <p:cNvSpPr>
            <a:spLocks noChangeArrowheads="1"/>
          </p:cNvSpPr>
          <p:nvPr/>
        </p:nvSpPr>
        <p:spPr bwMode="auto">
          <a:xfrm>
            <a:off x="5311775" y="1435100"/>
            <a:ext cx="550863"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49" name="Rectangle 50"/>
          <p:cNvSpPr>
            <a:spLocks noChangeArrowheads="1"/>
          </p:cNvSpPr>
          <p:nvPr/>
        </p:nvSpPr>
        <p:spPr bwMode="auto">
          <a:xfrm>
            <a:off x="5348288" y="1893888"/>
            <a:ext cx="554037" cy="185737"/>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0" name="Rectangle 51"/>
          <p:cNvSpPr>
            <a:spLocks noChangeArrowheads="1"/>
          </p:cNvSpPr>
          <p:nvPr/>
        </p:nvSpPr>
        <p:spPr bwMode="auto">
          <a:xfrm>
            <a:off x="5303838" y="2540000"/>
            <a:ext cx="552450"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1" name="Rectangle 52"/>
          <p:cNvSpPr>
            <a:spLocks noChangeArrowheads="1"/>
          </p:cNvSpPr>
          <p:nvPr/>
        </p:nvSpPr>
        <p:spPr bwMode="auto">
          <a:xfrm>
            <a:off x="5348288" y="3046413"/>
            <a:ext cx="554037" cy="182562"/>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2" name="Rectangle 53"/>
          <p:cNvSpPr>
            <a:spLocks noChangeArrowheads="1"/>
          </p:cNvSpPr>
          <p:nvPr/>
        </p:nvSpPr>
        <p:spPr bwMode="auto">
          <a:xfrm>
            <a:off x="5364163" y="3598863"/>
            <a:ext cx="554037" cy="1841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3" name="Rectangle 54"/>
          <p:cNvSpPr>
            <a:spLocks noChangeArrowheads="1"/>
          </p:cNvSpPr>
          <p:nvPr/>
        </p:nvSpPr>
        <p:spPr bwMode="auto">
          <a:xfrm>
            <a:off x="5211763" y="4381500"/>
            <a:ext cx="550862" cy="1825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4" name="Rectangle 55"/>
          <p:cNvSpPr>
            <a:spLocks noChangeArrowheads="1"/>
          </p:cNvSpPr>
          <p:nvPr/>
        </p:nvSpPr>
        <p:spPr bwMode="auto">
          <a:xfrm>
            <a:off x="6892925" y="5191125"/>
            <a:ext cx="414338" cy="166688"/>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5" name="Rectangle 56"/>
          <p:cNvSpPr>
            <a:spLocks noChangeArrowheads="1"/>
          </p:cNvSpPr>
          <p:nvPr/>
        </p:nvSpPr>
        <p:spPr bwMode="auto">
          <a:xfrm>
            <a:off x="8366125" y="5073650"/>
            <a:ext cx="552450"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6" name="Text Box 57"/>
          <p:cNvSpPr txBox="1">
            <a:spLocks noChangeArrowheads="1"/>
          </p:cNvSpPr>
          <p:nvPr/>
        </p:nvSpPr>
        <p:spPr bwMode="auto">
          <a:xfrm>
            <a:off x="6773863" y="5145088"/>
            <a:ext cx="609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1 sec</a:t>
            </a:r>
          </a:p>
        </p:txBody>
      </p:sp>
      <p:sp>
        <p:nvSpPr>
          <p:cNvPr id="10257" name="Text Box 58"/>
          <p:cNvSpPr txBox="1">
            <a:spLocks noChangeArrowheads="1"/>
          </p:cNvSpPr>
          <p:nvPr/>
        </p:nvSpPr>
        <p:spPr bwMode="auto">
          <a:xfrm>
            <a:off x="8510588" y="4811713"/>
            <a:ext cx="6985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50 uV </a:t>
            </a:r>
          </a:p>
        </p:txBody>
      </p:sp>
      <p:sp>
        <p:nvSpPr>
          <p:cNvPr id="10258" name="Text Box 68"/>
          <p:cNvSpPr txBox="1">
            <a:spLocks noChangeArrowheads="1"/>
          </p:cNvSpPr>
          <p:nvPr/>
        </p:nvSpPr>
        <p:spPr bwMode="auto">
          <a:xfrm>
            <a:off x="-36513" y="-26988"/>
            <a:ext cx="6330951" cy="457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Evoked response vs. spontaneous activity</a:t>
            </a:r>
          </a:p>
        </p:txBody>
      </p:sp>
      <p:pic>
        <p:nvPicPr>
          <p:cNvPr id="10259" name="Picture 6" descr="p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8069"/>
          <a:stretch>
            <a:fillRect/>
          </a:stretch>
        </p:blipFill>
        <p:spPr bwMode="auto">
          <a:xfrm>
            <a:off x="827088" y="1052513"/>
            <a:ext cx="3059112"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60" name="Line 9"/>
          <p:cNvSpPr>
            <a:spLocks noChangeShapeType="1"/>
          </p:cNvSpPr>
          <p:nvPr/>
        </p:nvSpPr>
        <p:spPr bwMode="auto">
          <a:xfrm>
            <a:off x="1463675" y="1665288"/>
            <a:ext cx="235108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0261" name="Line 10"/>
          <p:cNvSpPr>
            <a:spLocks noChangeShapeType="1"/>
          </p:cNvSpPr>
          <p:nvPr/>
        </p:nvSpPr>
        <p:spPr bwMode="auto">
          <a:xfrm>
            <a:off x="893763" y="1665288"/>
            <a:ext cx="5699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0262" name="Rectangle 11"/>
          <p:cNvSpPr>
            <a:spLocks noChangeArrowheads="1"/>
          </p:cNvSpPr>
          <p:nvPr/>
        </p:nvSpPr>
        <p:spPr bwMode="auto">
          <a:xfrm>
            <a:off x="2247900" y="1665288"/>
            <a:ext cx="6985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chemeClr val="bg2"/>
                </a:solidFill>
              </a:rPr>
              <a:t>post-stim</a:t>
            </a:r>
          </a:p>
        </p:txBody>
      </p:sp>
      <p:sp>
        <p:nvSpPr>
          <p:cNvPr id="10263" name="Rectangle 12"/>
          <p:cNvSpPr>
            <a:spLocks noChangeArrowheads="1"/>
          </p:cNvSpPr>
          <p:nvPr/>
        </p:nvSpPr>
        <p:spPr bwMode="auto">
          <a:xfrm>
            <a:off x="893763" y="1652588"/>
            <a:ext cx="642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chemeClr val="bg2"/>
                </a:solidFill>
              </a:rPr>
              <a:t>pre-stim</a:t>
            </a:r>
          </a:p>
        </p:txBody>
      </p:sp>
      <p:sp>
        <p:nvSpPr>
          <p:cNvPr id="10264" name="Text Box 73"/>
          <p:cNvSpPr txBox="1">
            <a:spLocks noChangeArrowheads="1"/>
          </p:cNvSpPr>
          <p:nvPr/>
        </p:nvSpPr>
        <p:spPr bwMode="auto">
          <a:xfrm>
            <a:off x="1503363" y="5715000"/>
            <a:ext cx="19256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evoked response</a:t>
            </a:r>
          </a:p>
        </p:txBody>
      </p:sp>
      <p:sp>
        <p:nvSpPr>
          <p:cNvPr id="10265" name="Text Box 73"/>
          <p:cNvSpPr txBox="1">
            <a:spLocks noChangeArrowheads="1"/>
          </p:cNvSpPr>
          <p:nvPr/>
        </p:nvSpPr>
        <p:spPr bwMode="auto">
          <a:xfrm>
            <a:off x="6248400" y="5715000"/>
            <a:ext cx="1873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ongoing rhythms</a:t>
            </a:r>
          </a:p>
        </p:txBody>
      </p:sp>
      <p:sp>
        <p:nvSpPr>
          <p:cNvPr id="10266" name="Text Box 73"/>
          <p:cNvSpPr txBox="1">
            <a:spLocks noChangeArrowheads="1"/>
          </p:cNvSpPr>
          <p:nvPr/>
        </p:nvSpPr>
        <p:spPr bwMode="auto">
          <a:xfrm>
            <a:off x="184150" y="4981575"/>
            <a:ext cx="9826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Averaging</a:t>
            </a:r>
            <a:endParaRPr lang="en-GB" altLang="en-US" sz="1800"/>
          </a:p>
        </p:txBody>
      </p:sp>
      <p:sp>
        <p:nvSpPr>
          <p:cNvPr id="10267" name="Text Box 43"/>
          <p:cNvSpPr txBox="1">
            <a:spLocks noChangeArrowheads="1"/>
          </p:cNvSpPr>
          <p:nvPr/>
        </p:nvSpPr>
        <p:spPr bwMode="auto">
          <a:xfrm>
            <a:off x="4559300" y="1503363"/>
            <a:ext cx="1133475" cy="5175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active</a:t>
            </a:r>
          </a:p>
          <a:p>
            <a:pPr algn="ctr" eaLnBrk="1" hangingPunct="1">
              <a:spcBef>
                <a:spcPct val="0"/>
              </a:spcBef>
              <a:buFontTx/>
              <a:buNone/>
            </a:pPr>
            <a:r>
              <a:rPr lang="en-GB" altLang="en-US" sz="1400"/>
              <a:t>awake state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34925" y="-28575"/>
            <a:ext cx="17240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Thanks to:</a:t>
            </a:r>
            <a:endParaRPr lang="en-US" altLang="en-US" sz="2400" b="1">
              <a:solidFill>
                <a:schemeClr val="bg1"/>
              </a:solidFill>
            </a:endParaRPr>
          </a:p>
        </p:txBody>
      </p:sp>
      <p:sp>
        <p:nvSpPr>
          <p:cNvPr id="40964" name="Text Box 6"/>
          <p:cNvSpPr txBox="1">
            <a:spLocks noChangeArrowheads="1"/>
          </p:cNvSpPr>
          <p:nvPr/>
        </p:nvSpPr>
        <p:spPr bwMode="auto">
          <a:xfrm>
            <a:off x="467544" y="1633641"/>
            <a:ext cx="2739468"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2400" dirty="0" smtClean="0">
                <a:latin typeface="Calibri" panose="020F0502020204030204" pitchFamily="34" charset="0"/>
              </a:rPr>
              <a:t> </a:t>
            </a:r>
            <a:r>
              <a:rPr lang="en-GB" altLang="en-US" sz="2400" b="1" dirty="0" smtClean="0">
                <a:latin typeface="Calibri" panose="020F0502020204030204" pitchFamily="34" charset="0"/>
              </a:rPr>
              <a:t>Vladimir Litvak </a:t>
            </a:r>
          </a:p>
          <a:p>
            <a:pPr eaLnBrk="1" hangingPunct="1">
              <a:spcBef>
                <a:spcPct val="0"/>
              </a:spcBef>
            </a:pPr>
            <a:r>
              <a:rPr lang="en-GB" altLang="en-US" sz="2400" dirty="0" smtClean="0">
                <a:latin typeface="Calibri" panose="020F0502020204030204" pitchFamily="34" charset="0"/>
              </a:rPr>
              <a:t> Stefan </a:t>
            </a:r>
            <a:r>
              <a:rPr lang="en-GB" altLang="en-US" sz="2400" dirty="0" err="1">
                <a:latin typeface="Calibri" panose="020F0502020204030204" pitchFamily="34" charset="0"/>
              </a:rPr>
              <a:t>Kiebel</a:t>
            </a:r>
            <a:r>
              <a:rPr lang="en-GB" altLang="en-US" sz="2400" dirty="0">
                <a:latin typeface="Calibri" panose="020F0502020204030204" pitchFamily="34" charset="0"/>
              </a:rPr>
              <a:t> </a:t>
            </a:r>
          </a:p>
          <a:p>
            <a:pPr eaLnBrk="1" hangingPunct="1">
              <a:spcBef>
                <a:spcPct val="0"/>
              </a:spcBef>
            </a:pPr>
            <a:r>
              <a:rPr lang="en-GB" altLang="en-US" sz="2400" dirty="0">
                <a:latin typeface="Calibri" panose="020F0502020204030204" pitchFamily="34" charset="0"/>
              </a:rPr>
              <a:t> Jean </a:t>
            </a:r>
            <a:r>
              <a:rPr lang="en-GB" altLang="en-US" sz="2400" dirty="0" err="1">
                <a:latin typeface="Calibri" panose="020F0502020204030204" pitchFamily="34" charset="0"/>
              </a:rPr>
              <a:t>Daunizeau</a:t>
            </a:r>
            <a:endParaRPr lang="en-GB" altLang="en-US" sz="2400" dirty="0">
              <a:latin typeface="Calibri" panose="020F0502020204030204" pitchFamily="34" charset="0"/>
            </a:endParaRPr>
          </a:p>
          <a:p>
            <a:pPr eaLnBrk="1" hangingPunct="1">
              <a:spcBef>
                <a:spcPct val="0"/>
              </a:spcBef>
            </a:pPr>
            <a:r>
              <a:rPr lang="en-GB" altLang="en-US" sz="2400" dirty="0">
                <a:latin typeface="Calibri" panose="020F0502020204030204" pitchFamily="34" charset="0"/>
              </a:rPr>
              <a:t> Gareth Barnes</a:t>
            </a:r>
          </a:p>
          <a:p>
            <a:pPr eaLnBrk="1" hangingPunct="1">
              <a:spcBef>
                <a:spcPct val="0"/>
              </a:spcBef>
            </a:pPr>
            <a:r>
              <a:rPr lang="en-GB" altLang="en-US" sz="2400" dirty="0">
                <a:latin typeface="Calibri" panose="020F0502020204030204" pitchFamily="34" charset="0"/>
              </a:rPr>
              <a:t> James Kilner</a:t>
            </a:r>
          </a:p>
          <a:p>
            <a:pPr eaLnBrk="1" hangingPunct="1">
              <a:spcBef>
                <a:spcPct val="0"/>
              </a:spcBef>
            </a:pPr>
            <a:r>
              <a:rPr lang="en-GB" altLang="en-US" sz="2400" dirty="0">
                <a:latin typeface="Calibri" panose="020F0502020204030204" pitchFamily="34" charset="0"/>
              </a:rPr>
              <a:t> Robert </a:t>
            </a:r>
            <a:r>
              <a:rPr lang="en-GB" altLang="en-US" sz="2400" dirty="0" err="1">
                <a:latin typeface="Calibri" panose="020F0502020204030204" pitchFamily="34" charset="0"/>
              </a:rPr>
              <a:t>Oostenveld</a:t>
            </a:r>
            <a:endParaRPr lang="en-GB" altLang="en-US" sz="2400" dirty="0">
              <a:latin typeface="Calibri" panose="020F0502020204030204" pitchFamily="34" charset="0"/>
            </a:endParaRPr>
          </a:p>
          <a:p>
            <a:pPr eaLnBrk="1" hangingPunct="1">
              <a:spcBef>
                <a:spcPct val="0"/>
              </a:spcBef>
            </a:pPr>
            <a:r>
              <a:rPr lang="en-GB" altLang="en-US" sz="2400" dirty="0">
                <a:latin typeface="Calibri" panose="020F0502020204030204" pitchFamily="34" charset="0"/>
              </a:rPr>
              <a:t> Arnaud Delorme</a:t>
            </a:r>
          </a:p>
          <a:p>
            <a:pPr eaLnBrk="1" hangingPunct="1">
              <a:spcBef>
                <a:spcPct val="0"/>
              </a:spcBef>
            </a:pPr>
            <a:r>
              <a:rPr lang="en-GB" altLang="en-US" sz="2400" dirty="0">
                <a:latin typeface="Calibri" panose="020F0502020204030204" pitchFamily="34" charset="0"/>
              </a:rPr>
              <a:t> Laurence Hunt</a:t>
            </a:r>
          </a:p>
        </p:txBody>
      </p:sp>
      <p:sp>
        <p:nvSpPr>
          <p:cNvPr id="40965" name="Text Box 7"/>
          <p:cNvSpPr txBox="1">
            <a:spLocks noChangeArrowheads="1"/>
          </p:cNvSpPr>
          <p:nvPr/>
        </p:nvSpPr>
        <p:spPr bwMode="auto">
          <a:xfrm>
            <a:off x="179388" y="5924550"/>
            <a:ext cx="77029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dirty="0">
                <a:latin typeface="Calibri" panose="020F0502020204030204" pitchFamily="34" charset="0"/>
              </a:rPr>
              <a:t>and all the members of the methods group past and present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4925" y="19050"/>
            <a:ext cx="5180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Clarification of terms – SPM speak</a:t>
            </a:r>
            <a:endParaRPr lang="en-US" altLang="en-US" sz="2400" b="1">
              <a:solidFill>
                <a:schemeClr val="bg1"/>
              </a:solidFill>
            </a:endParaRPr>
          </a:p>
        </p:txBody>
      </p:sp>
      <p:pic>
        <p:nvPicPr>
          <p:cNvPr id="614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0200" y="1412875"/>
            <a:ext cx="2740025" cy="280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8" name="Text Box 6"/>
          <p:cNvSpPr txBox="1">
            <a:spLocks noChangeArrowheads="1"/>
          </p:cNvSpPr>
          <p:nvPr/>
        </p:nvSpPr>
        <p:spPr bwMode="auto">
          <a:xfrm>
            <a:off x="1258888" y="749300"/>
            <a:ext cx="8159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GUI</a:t>
            </a:r>
          </a:p>
        </p:txBody>
      </p:sp>
      <p:pic>
        <p:nvPicPr>
          <p:cNvPr id="6149"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r="75929" b="2188"/>
          <a:stretch>
            <a:fillRect/>
          </a:stretch>
        </p:blipFill>
        <p:spPr bwMode="auto">
          <a:xfrm>
            <a:off x="3492500" y="1412875"/>
            <a:ext cx="1871663" cy="475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150" name="Text Box 8"/>
          <p:cNvSpPr txBox="1">
            <a:spLocks noChangeArrowheads="1"/>
          </p:cNvSpPr>
          <p:nvPr/>
        </p:nvSpPr>
        <p:spPr bwMode="auto">
          <a:xfrm>
            <a:off x="3924300" y="749300"/>
            <a:ext cx="1093788"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Script</a:t>
            </a:r>
          </a:p>
        </p:txBody>
      </p:sp>
      <p:pic>
        <p:nvPicPr>
          <p:cNvPr id="6151"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95963" y="1427163"/>
            <a:ext cx="3205162" cy="256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2" name="Text Box 10"/>
          <p:cNvSpPr txBox="1">
            <a:spLocks noChangeArrowheads="1"/>
          </p:cNvSpPr>
          <p:nvPr/>
        </p:nvSpPr>
        <p:spPr bwMode="auto">
          <a:xfrm>
            <a:off x="6934200" y="749300"/>
            <a:ext cx="1093788"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Batch</a:t>
            </a:r>
          </a:p>
        </p:txBody>
      </p:sp>
      <p:pic>
        <p:nvPicPr>
          <p:cNvPr id="6153"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0200" y="4508500"/>
            <a:ext cx="2736850" cy="168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30200" y="692150"/>
            <a:ext cx="8489950" cy="5976938"/>
          </a:xfrm>
        </p:spPr>
        <p:txBody>
          <a:bodyPr/>
          <a:lstStyle/>
          <a:p>
            <a:r>
              <a:rPr lang="en-GB" altLang="en-US" sz="2000" smtClean="0"/>
              <a:t>As opposed to GUI</a:t>
            </a:r>
          </a:p>
          <a:p>
            <a:pPr lvl="1">
              <a:buFontTx/>
              <a:buNone/>
            </a:pPr>
            <a:r>
              <a:rPr lang="en-GB" altLang="en-US" sz="2000" smtClean="0">
                <a:ea typeface="ＭＳ Ｐゴシック" panose="020B0600070205080204" pitchFamily="34" charset="-128"/>
              </a:rPr>
              <a:t>- it is easy to reproduce analyses, apply them to different datasets and make modifications.</a:t>
            </a:r>
          </a:p>
          <a:p>
            <a:pPr lvl="1">
              <a:buFontTx/>
              <a:buNone/>
            </a:pPr>
            <a:r>
              <a:rPr lang="en-GB" altLang="en-US" sz="2000" smtClean="0">
                <a:ea typeface="ＭＳ Ｐゴシック" panose="020B0600070205080204" pitchFamily="34" charset="-128"/>
              </a:rPr>
              <a:t>- removing interactive GUI elements from the code makes it cleaner and easier to maintain.</a:t>
            </a:r>
          </a:p>
          <a:p>
            <a:r>
              <a:rPr lang="en-GB" altLang="en-US" sz="2000" smtClean="0"/>
              <a:t>As opposed to script</a:t>
            </a:r>
          </a:p>
          <a:p>
            <a:pPr lvl="1"/>
            <a:r>
              <a:rPr lang="en-GB" altLang="en-US" sz="2000" smtClean="0">
                <a:ea typeface="ＭＳ Ｐゴシック" panose="020B0600070205080204" pitchFamily="34" charset="-128"/>
              </a:rPr>
              <a:t>complex pipelines can be built without programming expertise</a:t>
            </a:r>
          </a:p>
          <a:p>
            <a:pPr lvl="1"/>
            <a:r>
              <a:rPr lang="en-GB" altLang="en-US" sz="2000" smtClean="0">
                <a:ea typeface="ＭＳ Ｐゴシック" panose="020B0600070205080204" pitchFamily="34" charset="-128"/>
              </a:rPr>
              <a:t>saved pipelines can be examined without deciphering other people’s code</a:t>
            </a:r>
          </a:p>
          <a:p>
            <a:pPr lvl="1"/>
            <a:r>
              <a:rPr lang="en-GB" altLang="en-US" sz="2000" smtClean="0">
                <a:ea typeface="ＭＳ Ｐゴシック" panose="020B0600070205080204" pitchFamily="34" charset="-128"/>
              </a:rPr>
              <a:t>batch provides uniform interface for scripting to different parts of SPM code.</a:t>
            </a:r>
          </a:p>
          <a:p>
            <a:pPr lvl="1"/>
            <a:endParaRPr lang="en-GB" altLang="en-US" sz="2000" smtClean="0">
              <a:ea typeface="ＭＳ Ｐゴシック" panose="020B0600070205080204" pitchFamily="34" charset="-128"/>
            </a:endParaRPr>
          </a:p>
          <a:p>
            <a:r>
              <a:rPr lang="en-GB" altLang="en-US" sz="2000" smtClean="0"/>
              <a:t>Disadvantages of batch</a:t>
            </a:r>
          </a:p>
          <a:p>
            <a:pPr lvl="1"/>
            <a:r>
              <a:rPr lang="en-GB" altLang="en-US" sz="2000" smtClean="0">
                <a:ea typeface="ＭＳ Ｐゴシック" panose="020B0600070205080204" pitchFamily="34" charset="-128"/>
              </a:rPr>
              <a:t>there is no step-by-step guiding of the user </a:t>
            </a:r>
          </a:p>
          <a:p>
            <a:pPr lvl="1"/>
            <a:r>
              <a:rPr lang="en-GB" altLang="en-US" sz="2000" smtClean="0">
                <a:ea typeface="ＭＳ Ｐゴシック" panose="020B0600070205080204" pitchFamily="34" charset="-128"/>
              </a:rPr>
              <a:t>the need to prepare all the inputs in advance makes some of the operations less intuitive and requires getting used to.</a:t>
            </a:r>
          </a:p>
        </p:txBody>
      </p:sp>
      <p:sp>
        <p:nvSpPr>
          <p:cNvPr id="7171" name="Text Box 5"/>
          <p:cNvSpPr txBox="1">
            <a:spLocks noChangeArrowheads="1"/>
          </p:cNvSpPr>
          <p:nvPr/>
        </p:nvSpPr>
        <p:spPr bwMode="auto">
          <a:xfrm>
            <a:off x="34925" y="19050"/>
            <a:ext cx="1909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Why batch?</a:t>
            </a: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ont"/>
          <p:cNvPicPr>
            <a:picLocks noChangeAspect="1" noChangeArrowheads="1"/>
          </p:cNvPicPr>
          <p:nvPr/>
        </p:nvPicPr>
        <p:blipFill>
          <a:blip r:embed="rId2" cstate="print">
            <a:clrChange>
              <a:clrFrom>
                <a:srgbClr val="FFFBF0"/>
              </a:clrFrom>
              <a:clrTo>
                <a:srgbClr val="FFFBF0">
                  <a:alpha val="0"/>
                </a:srgbClr>
              </a:clrTo>
            </a:clrChange>
            <a:extLst>
              <a:ext uri="{28A0092B-C50C-407E-A947-70E740481C1C}">
                <a14:useLocalDpi xmlns:a14="http://schemas.microsoft.com/office/drawing/2010/main" xmlns="" val="0"/>
              </a:ext>
            </a:extLst>
          </a:blip>
          <a:srcRect b="1494"/>
          <a:stretch>
            <a:fillRect/>
          </a:stretch>
        </p:blipFill>
        <p:spPr bwMode="auto">
          <a:xfrm>
            <a:off x="4211960" y="548680"/>
            <a:ext cx="4329113" cy="614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Rectangle 6"/>
          <p:cNvSpPr>
            <a:spLocks noChangeArrowheads="1"/>
          </p:cNvSpPr>
          <p:nvPr/>
        </p:nvSpPr>
        <p:spPr bwMode="auto">
          <a:xfrm>
            <a:off x="4427538" y="1196975"/>
            <a:ext cx="215900" cy="5040313"/>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4" name="TextBox 3"/>
          <p:cNvSpPr txBox="1"/>
          <p:nvPr/>
        </p:nvSpPr>
        <p:spPr>
          <a:xfrm>
            <a:off x="971600" y="3212976"/>
            <a:ext cx="2467342" cy="369332"/>
          </a:xfrm>
          <a:prstGeom prst="rect">
            <a:avLst/>
          </a:prstGeom>
          <a:noFill/>
        </p:spPr>
        <p:txBody>
          <a:bodyPr wrap="none" rtlCol="0">
            <a:spAutoFit/>
          </a:bodyPr>
          <a:lstStyle/>
          <a:p>
            <a:r>
              <a:rPr lang="en-GB" dirty="0" smtClean="0"/>
              <a:t>Raw data with triggers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0513" y="981075"/>
            <a:ext cx="2552700" cy="234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5"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t="15584" r="6973" b="2629"/>
          <a:stretch>
            <a:fillRect/>
          </a:stretch>
        </p:blipFill>
        <p:spPr bwMode="auto">
          <a:xfrm>
            <a:off x="7380288" y="5257800"/>
            <a:ext cx="1655762" cy="150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7175" y="3933825"/>
            <a:ext cx="2514600" cy="260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5" name="AutoShape 12"/>
          <p:cNvSpPr>
            <a:spLocks noChangeArrowheads="1"/>
          </p:cNvSpPr>
          <p:nvPr/>
        </p:nvSpPr>
        <p:spPr bwMode="auto">
          <a:xfrm>
            <a:off x="1258888" y="3429000"/>
            <a:ext cx="863600" cy="360363"/>
          </a:xfrm>
          <a:prstGeom prst="downArrow">
            <a:avLst>
              <a:gd name="adj1" fmla="val 50000"/>
              <a:gd name="adj2" fmla="val 25000"/>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nvGrpSpPr>
          <p:cNvPr id="2" name="Group 17"/>
          <p:cNvGrpSpPr>
            <a:grpSpLocks/>
          </p:cNvGrpSpPr>
          <p:nvPr/>
        </p:nvGrpSpPr>
        <p:grpSpPr bwMode="auto">
          <a:xfrm>
            <a:off x="3059113" y="836613"/>
            <a:ext cx="4799012" cy="5688012"/>
            <a:chOff x="1927" y="527"/>
            <a:chExt cx="3023" cy="3583"/>
          </a:xfrm>
        </p:grpSpPr>
        <p:pic>
          <p:nvPicPr>
            <p:cNvPr id="15371" name="Picture 6"/>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xmlns="" val="0"/>
                </a:ext>
              </a:extLst>
            </a:blip>
            <a:srcRect t="17586" r="2158" b="2022"/>
            <a:stretch>
              <a:fillRect/>
            </a:stretch>
          </p:blipFill>
          <p:spPr bwMode="auto">
            <a:xfrm>
              <a:off x="1927" y="527"/>
              <a:ext cx="3023" cy="3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2" name="Rectangle 16"/>
            <p:cNvSpPr>
              <a:spLocks noChangeArrowheads="1"/>
            </p:cNvSpPr>
            <p:nvPr/>
          </p:nvSpPr>
          <p:spPr bwMode="auto">
            <a:xfrm>
              <a:off x="3334" y="1933"/>
              <a:ext cx="226" cy="182"/>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grpSp>
        <p:nvGrpSpPr>
          <p:cNvPr id="3" name="Group 19"/>
          <p:cNvGrpSpPr>
            <a:grpSpLocks/>
          </p:cNvGrpSpPr>
          <p:nvPr/>
        </p:nvGrpSpPr>
        <p:grpSpPr bwMode="auto">
          <a:xfrm>
            <a:off x="1403350" y="692150"/>
            <a:ext cx="7621588" cy="5113338"/>
            <a:chOff x="884" y="436"/>
            <a:chExt cx="4801" cy="3221"/>
          </a:xfrm>
        </p:grpSpPr>
        <p:pic>
          <p:nvPicPr>
            <p:cNvPr id="15369"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l="2022" t="15584" r="9096" b="2629"/>
            <a:stretch>
              <a:fillRect/>
            </a:stretch>
          </p:blipFill>
          <p:spPr bwMode="auto">
            <a:xfrm>
              <a:off x="4694" y="436"/>
              <a:ext cx="991" cy="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0" name="Line 18"/>
            <p:cNvSpPr>
              <a:spLocks noChangeShapeType="1"/>
            </p:cNvSpPr>
            <p:nvPr/>
          </p:nvSpPr>
          <p:spPr bwMode="auto">
            <a:xfrm>
              <a:off x="884" y="2886"/>
              <a:ext cx="0" cy="771"/>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grpSp>
      <p:sp>
        <p:nvSpPr>
          <p:cNvPr id="24598" name="Line 22"/>
          <p:cNvSpPr>
            <a:spLocks noChangeShapeType="1"/>
          </p:cNvSpPr>
          <p:nvPr/>
        </p:nvSpPr>
        <p:spPr bwMode="auto">
          <a:xfrm>
            <a:off x="1763713" y="4149725"/>
            <a:ext cx="0" cy="122396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585"/>
                                        </p:tgtEl>
                                        <p:attrNameLst>
                                          <p:attrName>style.visibility</p:attrName>
                                        </p:attrNameLst>
                                      </p:cBhvr>
                                      <p:to>
                                        <p:strVal val="visible"/>
                                      </p:to>
                                    </p:set>
                                    <p:animEffect transition="in" filter="blinds(horizontal)">
                                      <p:cBhvr>
                                        <p:cTn id="12" dur="500"/>
                                        <p:tgtEl>
                                          <p:spTgt spid="2458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598"/>
                                        </p:tgtEl>
                                        <p:attrNameLst>
                                          <p:attrName>style.visibility</p:attrName>
                                        </p:attrNameLst>
                                      </p:cBhvr>
                                      <p:to>
                                        <p:strVal val="visible"/>
                                      </p:to>
                                    </p:set>
                                    <p:animEffect transition="in" filter="blinds(horizontal)">
                                      <p:cBhvr>
                                        <p:cTn id="15" dur="500"/>
                                        <p:tgtEl>
                                          <p:spTgt spid="24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8" grpId="0" animBg="1"/>
    </p:bldLst>
  </p:timing>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10508</TotalTime>
  <Words>1456</Words>
  <Application>Microsoft Office PowerPoint</Application>
  <PresentationFormat>On-screen Show (4:3)</PresentationFormat>
  <Paragraphs>385</Paragraphs>
  <Slides>50</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Custom Design</vt:lpstr>
      <vt:lpstr>Drawing</vt:lpstr>
      <vt:lpstr>Bitmap Image</vt:lpstr>
      <vt:lpstr>M/EEG pre-processing </vt:lpstr>
      <vt:lpstr>Steps to cover</vt:lpstr>
      <vt:lpstr>Slide 3</vt:lpstr>
      <vt:lpstr>Slide 4</vt:lpstr>
      <vt:lpstr>Slide 5</vt:lpstr>
      <vt:lpstr>Slide 6</vt:lpstr>
      <vt:lpstr>Slide 7</vt:lpstr>
      <vt:lpstr>Slide 8</vt:lpstr>
      <vt:lpstr>Slide 9</vt:lpstr>
      <vt:lpstr>Now lets take a step back</vt:lpstr>
      <vt:lpstr>Steps to cover</vt:lpstr>
      <vt:lpstr>Slide 12</vt:lpstr>
      <vt:lpstr>Slide 13</vt:lpstr>
      <vt:lpstr>Conversion</vt:lpstr>
      <vt:lpstr>Steps to cover</vt:lpstr>
      <vt:lpstr>Slide 16</vt:lpstr>
      <vt:lpstr>Slide 17</vt:lpstr>
      <vt:lpstr>Steps to cover</vt:lpstr>
      <vt:lpstr>Steps to cover</vt:lpstr>
      <vt:lpstr>Slide 20</vt:lpstr>
      <vt:lpstr>Slide 21</vt:lpstr>
      <vt:lpstr>Steps to cover</vt:lpstr>
      <vt:lpstr>Slide 23</vt:lpstr>
      <vt:lpstr>Slide 24</vt:lpstr>
      <vt:lpstr>Steps to cover</vt:lpstr>
      <vt:lpstr>Slide 26</vt:lpstr>
      <vt:lpstr>Examples in MEG data muscle artefact, eye blink, sensor jumps</vt:lpstr>
      <vt:lpstr>Slide 28</vt:lpstr>
      <vt:lpstr>Slide 29</vt:lpstr>
      <vt:lpstr>Steps to cover</vt:lpstr>
      <vt:lpstr>Averaging across trials</vt:lpstr>
      <vt:lpstr>Slide 32</vt:lpstr>
      <vt:lpstr>Slide 33</vt:lpstr>
      <vt:lpstr>Slide 34</vt:lpstr>
      <vt:lpstr>Slide 35</vt:lpstr>
      <vt:lpstr>Steps to cover</vt:lpstr>
      <vt:lpstr>3D Source Reconstruction</vt:lpstr>
      <vt:lpstr>Steps to cover</vt:lpstr>
      <vt:lpstr>Slide 39</vt:lpstr>
      <vt:lpstr>Steps to cover</vt:lpstr>
      <vt:lpstr>Slide 41</vt:lpstr>
      <vt:lpstr>Slide 42</vt:lpstr>
      <vt:lpstr>Slide 43</vt:lpstr>
      <vt:lpstr>Time-frequency spectrograms</vt:lpstr>
      <vt:lpstr>Slide 45</vt:lpstr>
      <vt:lpstr>Slide 46</vt:lpstr>
      <vt:lpstr>Slide 47</vt:lpstr>
      <vt:lpstr>Slide 48</vt:lpstr>
      <vt:lpstr>Summary</vt:lpstr>
      <vt:lpstr>Slide 50</vt:lpstr>
    </vt:vector>
  </TitlesOfParts>
  <Company>UCL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Your User Name</cp:lastModifiedBy>
  <cp:revision>238</cp:revision>
  <cp:lastPrinted>2014-04-22T12:20:33Z</cp:lastPrinted>
  <dcterms:created xsi:type="dcterms:W3CDTF">2005-07-13T12:26:50Z</dcterms:created>
  <dcterms:modified xsi:type="dcterms:W3CDTF">2015-05-12T10:06:39Z</dcterms:modified>
</cp:coreProperties>
</file>