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5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537" r:id="rId3"/>
    <p:sldId id="625" r:id="rId4"/>
    <p:sldId id="530" r:id="rId5"/>
    <p:sldId id="532" r:id="rId6"/>
    <p:sldId id="587" r:id="rId7"/>
    <p:sldId id="588" r:id="rId8"/>
    <p:sldId id="589" r:id="rId9"/>
    <p:sldId id="619" r:id="rId10"/>
    <p:sldId id="590" r:id="rId11"/>
    <p:sldId id="620" r:id="rId12"/>
    <p:sldId id="592" r:id="rId13"/>
    <p:sldId id="623" r:id="rId14"/>
    <p:sldId id="621" r:id="rId15"/>
    <p:sldId id="622" r:id="rId16"/>
    <p:sldId id="607" r:id="rId17"/>
    <p:sldId id="617" r:id="rId18"/>
    <p:sldId id="618" r:id="rId19"/>
    <p:sldId id="542" r:id="rId20"/>
    <p:sldId id="543" r:id="rId21"/>
    <p:sldId id="580" r:id="rId22"/>
    <p:sldId id="581" r:id="rId23"/>
    <p:sldId id="582" r:id="rId24"/>
    <p:sldId id="583" r:id="rId25"/>
    <p:sldId id="584" r:id="rId26"/>
    <p:sldId id="612" r:id="rId27"/>
    <p:sldId id="610" r:id="rId28"/>
    <p:sldId id="611" r:id="rId29"/>
    <p:sldId id="544" r:id="rId30"/>
    <p:sldId id="549" r:id="rId31"/>
    <p:sldId id="606" r:id="rId32"/>
    <p:sldId id="548" r:id="rId33"/>
    <p:sldId id="624" r:id="rId34"/>
    <p:sldId id="594" r:id="rId35"/>
    <p:sldId id="595" r:id="rId36"/>
    <p:sldId id="562" r:id="rId37"/>
    <p:sldId id="563" r:id="rId38"/>
    <p:sldId id="564" r:id="rId39"/>
    <p:sldId id="565" r:id="rId40"/>
    <p:sldId id="566" r:id="rId41"/>
    <p:sldId id="567" r:id="rId42"/>
    <p:sldId id="568" r:id="rId43"/>
    <p:sldId id="572" r:id="rId44"/>
    <p:sldId id="571" r:id="rId45"/>
    <p:sldId id="626" r:id="rId46"/>
    <p:sldId id="627" r:id="rId47"/>
    <p:sldId id="628" r:id="rId48"/>
    <p:sldId id="629" r:id="rId49"/>
    <p:sldId id="630" r:id="rId50"/>
    <p:sldId id="631" r:id="rId51"/>
    <p:sldId id="632" r:id="rId52"/>
    <p:sldId id="633" r:id="rId53"/>
    <p:sldId id="634" r:id="rId54"/>
    <p:sldId id="635" r:id="rId55"/>
    <p:sldId id="636" r:id="rId56"/>
    <p:sldId id="637" r:id="rId57"/>
    <p:sldId id="638" r:id="rId58"/>
    <p:sldId id="604" r:id="rId59"/>
    <p:sldId id="605" r:id="rId6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D46"/>
    <a:srgbClr val="0000FF"/>
    <a:srgbClr val="666633"/>
    <a:srgbClr val="FCFF89"/>
    <a:srgbClr val="5B5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5773" autoAdjust="0"/>
  </p:normalViewPr>
  <p:slideViewPr>
    <p:cSldViewPr snapToGrid="0">
      <p:cViewPr varScale="1">
        <p:scale>
          <a:sx n="125" d="100"/>
          <a:sy n="125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wmf"/><Relationship Id="rId1" Type="http://schemas.openxmlformats.org/officeDocument/2006/relationships/image" Target="../media/image69.wmf"/><Relationship Id="rId2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wmf"/><Relationship Id="rId10" Type="http://schemas.openxmlformats.org/officeDocument/2006/relationships/image" Target="../media/image44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wmf"/><Relationship Id="rId12" Type="http://schemas.openxmlformats.org/officeDocument/2006/relationships/image" Target="../media/image48.emf"/><Relationship Id="rId13" Type="http://schemas.openxmlformats.org/officeDocument/2006/relationships/image" Target="../media/image49.emf"/><Relationship Id="rId1" Type="http://schemas.openxmlformats.org/officeDocument/2006/relationships/image" Target="../media/image46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Relationship Id="rId4" Type="http://schemas.openxmlformats.org/officeDocument/2006/relationships/image" Target="../media/image36.wmf"/><Relationship Id="rId5" Type="http://schemas.openxmlformats.org/officeDocument/2006/relationships/image" Target="../media/image53.wmf"/><Relationship Id="rId6" Type="http://schemas.openxmlformats.org/officeDocument/2006/relationships/image" Target="../media/image54.wmf"/><Relationship Id="rId7" Type="http://schemas.openxmlformats.org/officeDocument/2006/relationships/image" Target="../media/image55.wmf"/><Relationship Id="rId8" Type="http://schemas.openxmlformats.org/officeDocument/2006/relationships/image" Target="../media/image56.wmf"/><Relationship Id="rId9" Type="http://schemas.openxmlformats.org/officeDocument/2006/relationships/image" Target="../media/image57.wmf"/><Relationship Id="rId10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CFA082-3887-48DD-BF12-801E63922F41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43952-E4D1-4712-BF6C-215E719C7B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3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51E810-5FF8-4C50-B722-75B803282BF4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7E396F-08F6-4EF4-BCB6-B81BE2514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D8634-5FA2-4C23-B3B6-36A7C0FDEE0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7911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Log 6Hz: p = 0.0049 in HPC , p = 0.0155 in cross and p = 0.61 in PFC</a:t>
            </a:r>
          </a:p>
          <a:p>
            <a:r>
              <a:rPr lang="en-GB" dirty="0" smtClean="0"/>
              <a:t>Log 40-60Hz : p = 0.0026 in HPC , p = 0.0166 in cross and p = 0.0008 in PFC</a:t>
            </a:r>
          </a:p>
          <a:p>
            <a:r>
              <a:rPr lang="en-GB" dirty="0" smtClean="0"/>
              <a:t>Log 50Hz: p = 0.073 HPC, p= 0.04 cross, p =0.0067 PFC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6ACE-127F-4B94-80E7-38F4F4FDAE14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E6ACE-127F-4B94-80E7-38F4F4FDAE14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Spinning</a:t>
            </a:r>
            <a:r>
              <a:rPr lang="en-US" baseline="0" dirty="0" smtClean="0"/>
              <a:t> its wheels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2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is faster,</a:t>
            </a:r>
          </a:p>
          <a:p>
            <a:endParaRPr lang="en-US" dirty="0" smtClean="0"/>
          </a:p>
          <a:p>
            <a:r>
              <a:rPr lang="en-US" dirty="0" smtClean="0"/>
              <a:t>Which is more robust?</a:t>
            </a:r>
          </a:p>
          <a:p>
            <a:r>
              <a:rPr lang="en-US" dirty="0" smtClean="0"/>
              <a:t>When</a:t>
            </a:r>
            <a:r>
              <a:rPr lang="en-US" baseline="0" dirty="0" smtClean="0"/>
              <a:t> would you choose TFMs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5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20 split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20 split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A1891-4DD3-48F9-95E1-5699EC04DD2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296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tetrode</a:t>
            </a:r>
            <a:r>
              <a:rPr lang="en-US" dirty="0" smtClean="0"/>
              <a:t>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Faces appear convex when they are concave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1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Faces appear convex when they are concave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E396F-08F6-4EF4-BCB6-B81BE2514FCE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1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P_corrected</a:t>
            </a:r>
            <a:r>
              <a:rPr lang="en-GB" baseline="0" dirty="0" smtClean="0"/>
              <a:t>  -</a:t>
            </a:r>
            <a:r>
              <a:rPr lang="en-GB" baseline="0" dirty="0" err="1" smtClean="0"/>
              <a:t>ttest</a:t>
            </a:r>
            <a:r>
              <a:rPr lang="en-GB" baseline="0" dirty="0" smtClean="0"/>
              <a:t>=</a:t>
            </a:r>
          </a:p>
          <a:p>
            <a:endParaRPr lang="en-GB" baseline="0" dirty="0" smtClean="0"/>
          </a:p>
          <a:p>
            <a:r>
              <a:rPr lang="en-GB" baseline="0" dirty="0" smtClean="0"/>
              <a:t>    0.3251    3.5992    0.0024    0.3981    0.0024</a:t>
            </a:r>
            <a:endParaRPr lang="en-GB" dirty="0" smtClean="0"/>
          </a:p>
          <a:p>
            <a:r>
              <a:rPr lang="en-US" dirty="0" smtClean="0"/>
              <a:t>P – WRS</a:t>
            </a:r>
          </a:p>
          <a:p>
            <a:r>
              <a:rPr lang="en-US" dirty="0" smtClean="0"/>
              <a:t> 0.1349    0.8016    0.0079    0.2222    0.0079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45B-9ABB-4BC7-98C2-B9677C1294C6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67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en-US" sz="4400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17B4-A7F3-46B4-8836-012A42773125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B5D0-8501-4B69-BEF0-A22407A16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8809-6B3C-44D6-9D88-72FF7B5124AB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BD9B-2742-4807-9DE8-628E19178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851F-C338-4B8B-95F8-58A5383584D3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FCAC-56CF-404A-AAC3-916C7A110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200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2708275"/>
            <a:ext cx="4168775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30200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375" y="4513263"/>
            <a:ext cx="4168775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0BCA-C094-44B3-A927-E317AC76E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DD13-43D9-4B88-99EE-B6CD974353E8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1882-4C52-4BC9-85E2-F907C58D4D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70AB-08DB-4CFE-A3AB-93CEFFC093D4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D73C-96AB-4B31-8B0D-8E549ABFB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1B8D-E8B0-4768-BC49-167EA043FD13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5D87-1231-460E-8E52-30B33A80D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87CD-298C-4F31-BBED-7FCDC0E1C84C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1BA1-EB5D-4C6C-A66A-EC2841954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3FA7-D7BB-4708-884E-39A8EF57379C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C617-16C4-4A8E-BC3D-B3FB46558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5FB2-DD20-4AB3-ACB4-F463D82B15A9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F949-2AC8-4C89-A5EA-08DA20CC9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038A-094C-42E0-B7C1-6AA7DF7A45B6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69A2-7F7C-4B46-979E-E03C31DA3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A527-D1AA-45F6-95B5-058728603110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748C-F38D-46B8-87DE-78DF6AB8C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015F5-43E7-4037-9886-C0E569CFB2E9}" type="datetimeFigureOut">
              <a:rPr lang="en-US"/>
              <a:pPr>
                <a:defRPr/>
              </a:pPr>
              <a:t>5/12/15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51D5A-86C3-440B-B2A6-12D7496C69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4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21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6" Type="http://schemas.openxmlformats.org/officeDocument/2006/relationships/image" Target="../media/image29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wmf"/><Relationship Id="rId3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wmf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2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34.emf"/><Relationship Id="rId9" Type="http://schemas.openxmlformats.org/officeDocument/2006/relationships/image" Target="../media/image4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42.w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43.w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44.wmf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39.w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45.png"/><Relationship Id="rId4" Type="http://schemas.openxmlformats.org/officeDocument/2006/relationships/image" Target="../media/image30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4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46.wmf"/><Relationship Id="rId5" Type="http://schemas.openxmlformats.org/officeDocument/2006/relationships/image" Target="../media/image45.png"/><Relationship Id="rId6" Type="http://schemas.openxmlformats.org/officeDocument/2006/relationships/image" Target="../media/image31.jpeg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7.wmf"/><Relationship Id="rId9" Type="http://schemas.openxmlformats.org/officeDocument/2006/relationships/image" Target="../media/image50.jpeg"/><Relationship Id="rId10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wmf"/><Relationship Id="rId20" Type="http://schemas.openxmlformats.org/officeDocument/2006/relationships/oleObject" Target="../embeddings/oleObject34.bin"/><Relationship Id="rId21" Type="http://schemas.openxmlformats.org/officeDocument/2006/relationships/image" Target="../media/image57.wmf"/><Relationship Id="rId22" Type="http://schemas.openxmlformats.org/officeDocument/2006/relationships/oleObject" Target="../embeddings/oleObject35.bin"/><Relationship Id="rId23" Type="http://schemas.openxmlformats.org/officeDocument/2006/relationships/image" Target="../media/image58.wmf"/><Relationship Id="rId24" Type="http://schemas.openxmlformats.org/officeDocument/2006/relationships/image" Target="../media/image31.jpeg"/><Relationship Id="rId25" Type="http://schemas.openxmlformats.org/officeDocument/2006/relationships/oleObject" Target="../embeddings/oleObject36.bin"/><Relationship Id="rId26" Type="http://schemas.openxmlformats.org/officeDocument/2006/relationships/image" Target="../media/image47.wmf"/><Relationship Id="rId27" Type="http://schemas.openxmlformats.org/officeDocument/2006/relationships/image" Target="../media/image50.jpeg"/><Relationship Id="rId28" Type="http://schemas.openxmlformats.org/officeDocument/2006/relationships/oleObject" Target="../embeddings/oleObject37.bin"/><Relationship Id="rId29" Type="http://schemas.openxmlformats.org/officeDocument/2006/relationships/image" Target="../media/image48.emf"/><Relationship Id="rId30" Type="http://schemas.openxmlformats.org/officeDocument/2006/relationships/oleObject" Target="../embeddings/oleObject38.bin"/><Relationship Id="rId31" Type="http://schemas.openxmlformats.org/officeDocument/2006/relationships/image" Target="../media/image49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53.w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54.wmf"/><Relationship Id="rId16" Type="http://schemas.openxmlformats.org/officeDocument/2006/relationships/oleObject" Target="../embeddings/oleObject32.bin"/><Relationship Id="rId17" Type="http://schemas.openxmlformats.org/officeDocument/2006/relationships/image" Target="../media/image55.wmf"/><Relationship Id="rId18" Type="http://schemas.openxmlformats.org/officeDocument/2006/relationships/oleObject" Target="../embeddings/oleObject33.bin"/><Relationship Id="rId19" Type="http://schemas.openxmlformats.org/officeDocument/2006/relationships/image" Target="../media/image5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46.wmf"/><Relationship Id="rId5" Type="http://schemas.openxmlformats.org/officeDocument/2006/relationships/image" Target="../media/image45.png"/><Relationship Id="rId6" Type="http://schemas.openxmlformats.org/officeDocument/2006/relationships/oleObject" Target="../embeddings/oleObject27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wmf"/><Relationship Id="rId3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2.bin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63.emf"/><Relationship Id="rId14" Type="http://schemas.openxmlformats.org/officeDocument/2006/relationships/oleObject" Target="../embeddings/oleObject4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61.emf"/><Relationship Id="rId7" Type="http://schemas.openxmlformats.org/officeDocument/2006/relationships/image" Target="../media/image64.png"/><Relationship Id="rId8" Type="http://schemas.openxmlformats.org/officeDocument/2006/relationships/oleObject" Target="../embeddings/oleObject41.bin"/><Relationship Id="rId9" Type="http://schemas.openxmlformats.org/officeDocument/2006/relationships/image" Target="../media/image62.emf"/><Relationship Id="rId10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oleObject" Target="../embeddings/oleObject45.bin"/><Relationship Id="rId5" Type="http://schemas.openxmlformats.org/officeDocument/2006/relationships/image" Target="../media/image61.emf"/><Relationship Id="rId6" Type="http://schemas.openxmlformats.org/officeDocument/2006/relationships/oleObject" Target="../embeddings/oleObject46.bin"/><Relationship Id="rId7" Type="http://schemas.openxmlformats.org/officeDocument/2006/relationships/image" Target="../media/image63.emf"/><Relationship Id="rId8" Type="http://schemas.openxmlformats.org/officeDocument/2006/relationships/image" Target="../media/image13.png"/><Relationship Id="rId9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wmf"/><Relationship Id="rId12" Type="http://schemas.openxmlformats.org/officeDocument/2006/relationships/image" Target="../media/image75.jpeg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7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69.wmf"/><Relationship Id="rId6" Type="http://schemas.openxmlformats.org/officeDocument/2006/relationships/image" Target="../media/image73.jpeg"/><Relationship Id="rId7" Type="http://schemas.openxmlformats.org/officeDocument/2006/relationships/oleObject" Target="../embeddings/oleObject48.bin"/><Relationship Id="rId8" Type="http://schemas.openxmlformats.org/officeDocument/2006/relationships/image" Target="../media/image70.wmf"/><Relationship Id="rId9" Type="http://schemas.openxmlformats.org/officeDocument/2006/relationships/image" Target="../media/image74.emf"/><Relationship Id="rId10" Type="http://schemas.openxmlformats.org/officeDocument/2006/relationships/oleObject" Target="../embeddings/oleObject49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3" Type="http://schemas.openxmlformats.org/officeDocument/2006/relationships/image" Target="../media/image7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6.gif"/><Relationship Id="rId3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png"/><Relationship Id="rId3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/>
          <a:srcRect l="11765" r="9244"/>
          <a:stretch>
            <a:fillRect/>
          </a:stretch>
        </p:blipFill>
        <p:spPr bwMode="auto">
          <a:xfrm>
            <a:off x="300945" y="372156"/>
            <a:ext cx="6715125" cy="4770437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461176" y="4889399"/>
            <a:ext cx="81807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Rosalyn 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Moran</a:t>
            </a:r>
          </a:p>
          <a:p>
            <a:pPr algn="r"/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Virginia Tech </a:t>
            </a:r>
            <a:r>
              <a:rPr lang="en-GB" dirty="0" err="1" smtClean="0">
                <a:solidFill>
                  <a:schemeClr val="bg1"/>
                </a:solidFill>
                <a:latin typeface="Calibri" pitchFamily="34" charset="0"/>
              </a:rPr>
              <a:t>Carilion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Research Institute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Bradley Department of Electrical &amp; Computer Engineering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Department of Psychiatry and </a:t>
            </a:r>
            <a:r>
              <a:rPr lang="en-GB" dirty="0" err="1" smtClean="0">
                <a:solidFill>
                  <a:schemeClr val="bg1"/>
                </a:solidFill>
                <a:latin typeface="Calibri" pitchFamily="34" charset="0"/>
              </a:rPr>
              <a:t>Behavioral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Medicine, VTC School of Medicine</a:t>
            </a:r>
          </a:p>
          <a:p>
            <a:endParaRPr lang="en-GB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414338" y="901700"/>
            <a:ext cx="84185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Dynamic Causal </a:t>
            </a:r>
            <a:r>
              <a:rPr lang="en-US" sz="2800" dirty="0" err="1" smtClean="0">
                <a:solidFill>
                  <a:schemeClr val="bg1"/>
                </a:solidFill>
              </a:rPr>
              <a:t>Modelling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For Cross-Spectral Densities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12750" y="3016250"/>
            <a:ext cx="84185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2500" kern="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466" r="2873"/>
          <a:stretch>
            <a:fillRect/>
          </a:stretch>
        </p:blipFill>
        <p:spPr bwMode="auto">
          <a:xfrm>
            <a:off x="87362" y="3769360"/>
            <a:ext cx="2398399" cy="235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1296988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DCM for CSD: Data Features to model</a:t>
            </a:r>
          </a:p>
        </p:txBody>
      </p:sp>
      <p:sp>
        <p:nvSpPr>
          <p:cNvPr id="35844" name="Oval 21"/>
          <p:cNvSpPr>
            <a:spLocks noChangeArrowheads="1"/>
          </p:cNvSpPr>
          <p:nvPr/>
        </p:nvSpPr>
        <p:spPr bwMode="auto">
          <a:xfrm>
            <a:off x="403512" y="4293613"/>
            <a:ext cx="386310" cy="3413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 bwMode="auto">
          <a:xfrm>
            <a:off x="729275" y="2738849"/>
            <a:ext cx="6849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i="1" dirty="0" smtClean="0">
                <a:latin typeface="+mj-lt"/>
              </a:rPr>
              <a:t>EEG     		  MEG    		  LFP </a:t>
            </a:r>
            <a:endParaRPr lang="en-GB" b="1" i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848"/>
          <a:stretch/>
        </p:blipFill>
        <p:spPr>
          <a:xfrm>
            <a:off x="559873" y="1059745"/>
            <a:ext cx="1515749" cy="1616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010" y="1078709"/>
            <a:ext cx="1397680" cy="1529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817" y="1106019"/>
            <a:ext cx="1368213" cy="152931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6"/>
          <a:srcRect l="14440" t="7785" r="23325" b="13513"/>
          <a:stretch/>
        </p:blipFill>
        <p:spPr>
          <a:xfrm>
            <a:off x="3181208" y="3993442"/>
            <a:ext cx="2062480" cy="1720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3151" y="5722296"/>
            <a:ext cx="1074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Time (</a:t>
            </a:r>
            <a:r>
              <a:rPr lang="en-US" sz="1400" dirty="0" err="1" smtClean="0">
                <a:latin typeface="+mj-lt"/>
              </a:rPr>
              <a:t>msec</a:t>
            </a:r>
            <a:r>
              <a:rPr lang="en-US" sz="1400" dirty="0" smtClean="0">
                <a:latin typeface="+mj-lt"/>
              </a:rPr>
              <a:t>) </a:t>
            </a:r>
            <a:endParaRPr lang="en-US" sz="1400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2093001" y="4634255"/>
            <a:ext cx="12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Frequency (Hz)</a:t>
            </a:r>
            <a:endParaRPr lang="en-US" sz="140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20663" y="3728719"/>
            <a:ext cx="3324545" cy="2139423"/>
            <a:chOff x="6125463" y="4189554"/>
            <a:chExt cx="2972817" cy="1715616"/>
          </a:xfrm>
        </p:grpSpPr>
        <p:grpSp>
          <p:nvGrpSpPr>
            <p:cNvPr id="9" name="Group 8"/>
            <p:cNvGrpSpPr/>
            <p:nvPr/>
          </p:nvGrpSpPr>
          <p:grpSpPr>
            <a:xfrm>
              <a:off x="6458758" y="4204582"/>
              <a:ext cx="2639522" cy="1685961"/>
              <a:chOff x="6631478" y="3828662"/>
              <a:chExt cx="2639522" cy="1685961"/>
            </a:xfrm>
          </p:grpSpPr>
          <p:sp>
            <p:nvSpPr>
              <p:cNvPr id="121" name="Freeform 295"/>
              <p:cNvSpPr>
                <a:spLocks/>
              </p:cNvSpPr>
              <p:nvPr/>
            </p:nvSpPr>
            <p:spPr bwMode="auto">
              <a:xfrm>
                <a:off x="6631478" y="3828662"/>
                <a:ext cx="1693615" cy="1322633"/>
              </a:xfrm>
              <a:custGeom>
                <a:avLst/>
                <a:gdLst>
                  <a:gd name="T0" fmla="*/ 0 w 1726"/>
                  <a:gd name="T1" fmla="*/ 0 h 1312"/>
                  <a:gd name="T2" fmla="*/ 70 w 1726"/>
                  <a:gd name="T3" fmla="*/ 193 h 1312"/>
                  <a:gd name="T4" fmla="*/ 134 w 1726"/>
                  <a:gd name="T5" fmla="*/ 375 h 1312"/>
                  <a:gd name="T6" fmla="*/ 198 w 1726"/>
                  <a:gd name="T7" fmla="*/ 480 h 1312"/>
                  <a:gd name="T8" fmla="*/ 268 w 1726"/>
                  <a:gd name="T9" fmla="*/ 492 h 1312"/>
                  <a:gd name="T10" fmla="*/ 332 w 1726"/>
                  <a:gd name="T11" fmla="*/ 433 h 1312"/>
                  <a:gd name="T12" fmla="*/ 401 w 1726"/>
                  <a:gd name="T13" fmla="*/ 375 h 1312"/>
                  <a:gd name="T14" fmla="*/ 465 w 1726"/>
                  <a:gd name="T15" fmla="*/ 380 h 1312"/>
                  <a:gd name="T16" fmla="*/ 529 w 1726"/>
                  <a:gd name="T17" fmla="*/ 498 h 1312"/>
                  <a:gd name="T18" fmla="*/ 599 w 1726"/>
                  <a:gd name="T19" fmla="*/ 685 h 1312"/>
                  <a:gd name="T20" fmla="*/ 663 w 1726"/>
                  <a:gd name="T21" fmla="*/ 855 h 1312"/>
                  <a:gd name="T22" fmla="*/ 733 w 1726"/>
                  <a:gd name="T23" fmla="*/ 984 h 1312"/>
                  <a:gd name="T24" fmla="*/ 797 w 1726"/>
                  <a:gd name="T25" fmla="*/ 1078 h 1312"/>
                  <a:gd name="T26" fmla="*/ 861 w 1726"/>
                  <a:gd name="T27" fmla="*/ 1136 h 1312"/>
                  <a:gd name="T28" fmla="*/ 930 w 1726"/>
                  <a:gd name="T29" fmla="*/ 1183 h 1312"/>
                  <a:gd name="T30" fmla="*/ 994 w 1726"/>
                  <a:gd name="T31" fmla="*/ 1212 h 1312"/>
                  <a:gd name="T32" fmla="*/ 1064 w 1726"/>
                  <a:gd name="T33" fmla="*/ 1230 h 1312"/>
                  <a:gd name="T34" fmla="*/ 1128 w 1726"/>
                  <a:gd name="T35" fmla="*/ 1242 h 1312"/>
                  <a:gd name="T36" fmla="*/ 1192 w 1726"/>
                  <a:gd name="T37" fmla="*/ 1247 h 1312"/>
                  <a:gd name="T38" fmla="*/ 1262 w 1726"/>
                  <a:gd name="T39" fmla="*/ 1253 h 1312"/>
                  <a:gd name="T40" fmla="*/ 1325 w 1726"/>
                  <a:gd name="T41" fmla="*/ 1259 h 1312"/>
                  <a:gd name="T42" fmla="*/ 1395 w 1726"/>
                  <a:gd name="T43" fmla="*/ 1259 h 1312"/>
                  <a:gd name="T44" fmla="*/ 1459 w 1726"/>
                  <a:gd name="T45" fmla="*/ 1271 h 1312"/>
                  <a:gd name="T46" fmla="*/ 1523 w 1726"/>
                  <a:gd name="T47" fmla="*/ 1277 h 1312"/>
                  <a:gd name="T48" fmla="*/ 1593 w 1726"/>
                  <a:gd name="T49" fmla="*/ 1288 h 1312"/>
                  <a:gd name="T50" fmla="*/ 1657 w 1726"/>
                  <a:gd name="T51" fmla="*/ 1300 h 1312"/>
                  <a:gd name="T52" fmla="*/ 1726 w 1726"/>
                  <a:gd name="T53" fmla="*/ 1312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57150" cmpd="sng">
                <a:solidFill>
                  <a:srgbClr val="C050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>
                  <a:latin typeface="+mj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521222" y="4769556"/>
                <a:ext cx="874889" cy="635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+mj-lt"/>
                </a:endParaRPr>
              </a:p>
            </p:txBody>
          </p:sp>
          <p:sp>
            <p:nvSpPr>
              <p:cNvPr id="125" name="Freeform 298"/>
              <p:cNvSpPr>
                <a:spLocks/>
              </p:cNvSpPr>
              <p:nvPr/>
            </p:nvSpPr>
            <p:spPr bwMode="auto">
              <a:xfrm>
                <a:off x="7518287" y="4844308"/>
                <a:ext cx="1752713" cy="426279"/>
              </a:xfrm>
              <a:custGeom>
                <a:avLst/>
                <a:gdLst>
                  <a:gd name="T0" fmla="*/ 0 w 1726"/>
                  <a:gd name="T1" fmla="*/ 2147483647 h 979"/>
                  <a:gd name="T2" fmla="*/ 2147483647 w 1726"/>
                  <a:gd name="T3" fmla="*/ 2147483647 h 979"/>
                  <a:gd name="T4" fmla="*/ 2147483647 w 1726"/>
                  <a:gd name="T5" fmla="*/ 2147483647 h 979"/>
                  <a:gd name="T6" fmla="*/ 2147483647 w 1726"/>
                  <a:gd name="T7" fmla="*/ 2147483647 h 979"/>
                  <a:gd name="T8" fmla="*/ 2147483647 w 1726"/>
                  <a:gd name="T9" fmla="*/ 0 h 979"/>
                  <a:gd name="T10" fmla="*/ 2147483647 w 1726"/>
                  <a:gd name="T11" fmla="*/ 2147483647 h 979"/>
                  <a:gd name="T12" fmla="*/ 2147483647 w 1726"/>
                  <a:gd name="T13" fmla="*/ 2147483647 h 979"/>
                  <a:gd name="T14" fmla="*/ 2147483647 w 1726"/>
                  <a:gd name="T15" fmla="*/ 2147483647 h 979"/>
                  <a:gd name="T16" fmla="*/ 2147483647 w 1726"/>
                  <a:gd name="T17" fmla="*/ 2147483647 h 979"/>
                  <a:gd name="T18" fmla="*/ 2147483647 w 1726"/>
                  <a:gd name="T19" fmla="*/ 2147483647 h 979"/>
                  <a:gd name="T20" fmla="*/ 2147483647 w 1726"/>
                  <a:gd name="T21" fmla="*/ 2147483647 h 979"/>
                  <a:gd name="T22" fmla="*/ 2147483647 w 1726"/>
                  <a:gd name="T23" fmla="*/ 2147483647 h 979"/>
                  <a:gd name="T24" fmla="*/ 2147483647 w 1726"/>
                  <a:gd name="T25" fmla="*/ 2147483647 h 979"/>
                  <a:gd name="T26" fmla="*/ 2147483647 w 1726"/>
                  <a:gd name="T27" fmla="*/ 2147483647 h 979"/>
                  <a:gd name="T28" fmla="*/ 2147483647 w 1726"/>
                  <a:gd name="T29" fmla="*/ 2147483647 h 979"/>
                  <a:gd name="T30" fmla="*/ 2147483647 w 1726"/>
                  <a:gd name="T31" fmla="*/ 2147483647 h 979"/>
                  <a:gd name="T32" fmla="*/ 2147483647 w 1726"/>
                  <a:gd name="T33" fmla="*/ 2147483647 h 979"/>
                  <a:gd name="T34" fmla="*/ 2147483647 w 1726"/>
                  <a:gd name="T35" fmla="*/ 2147483647 h 979"/>
                  <a:gd name="T36" fmla="*/ 2147483647 w 1726"/>
                  <a:gd name="T37" fmla="*/ 2147483647 h 979"/>
                  <a:gd name="T38" fmla="*/ 2147483647 w 1726"/>
                  <a:gd name="T39" fmla="*/ 2147483647 h 979"/>
                  <a:gd name="T40" fmla="*/ 2147483647 w 1726"/>
                  <a:gd name="T41" fmla="*/ 2147483647 h 979"/>
                  <a:gd name="T42" fmla="*/ 2147483647 w 1726"/>
                  <a:gd name="T43" fmla="*/ 2147483647 h 979"/>
                  <a:gd name="T44" fmla="*/ 2147483647 w 1726"/>
                  <a:gd name="T45" fmla="*/ 2147483647 h 979"/>
                  <a:gd name="T46" fmla="*/ 2147483647 w 1726"/>
                  <a:gd name="T47" fmla="*/ 2147483647 h 979"/>
                  <a:gd name="T48" fmla="*/ 2147483647 w 1726"/>
                  <a:gd name="T49" fmla="*/ 2147483647 h 979"/>
                  <a:gd name="T50" fmla="*/ 2147483647 w 1726"/>
                  <a:gd name="T51" fmla="*/ 2147483647 h 979"/>
                  <a:gd name="T52" fmla="*/ 2147483647 w 1726"/>
                  <a:gd name="T53" fmla="*/ 2147483647 h 9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979"/>
                  <a:gd name="T83" fmla="*/ 1726 w 1726"/>
                  <a:gd name="T84" fmla="*/ 979 h 97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979">
                    <a:moveTo>
                      <a:pt x="0" y="358"/>
                    </a:moveTo>
                    <a:lnTo>
                      <a:pt x="70" y="328"/>
                    </a:lnTo>
                    <a:lnTo>
                      <a:pt x="134" y="235"/>
                    </a:lnTo>
                    <a:lnTo>
                      <a:pt x="198" y="82"/>
                    </a:lnTo>
                    <a:lnTo>
                      <a:pt x="268" y="0"/>
                    </a:lnTo>
                    <a:lnTo>
                      <a:pt x="332" y="182"/>
                    </a:lnTo>
                    <a:lnTo>
                      <a:pt x="401" y="399"/>
                    </a:lnTo>
                    <a:lnTo>
                      <a:pt x="465" y="539"/>
                    </a:lnTo>
                    <a:lnTo>
                      <a:pt x="529" y="639"/>
                    </a:lnTo>
                    <a:lnTo>
                      <a:pt x="599" y="703"/>
                    </a:lnTo>
                    <a:lnTo>
                      <a:pt x="663" y="756"/>
                    </a:lnTo>
                    <a:lnTo>
                      <a:pt x="733" y="797"/>
                    </a:lnTo>
                    <a:lnTo>
                      <a:pt x="797" y="832"/>
                    </a:lnTo>
                    <a:lnTo>
                      <a:pt x="861" y="862"/>
                    </a:lnTo>
                    <a:lnTo>
                      <a:pt x="930" y="885"/>
                    </a:lnTo>
                    <a:lnTo>
                      <a:pt x="994" y="908"/>
                    </a:lnTo>
                    <a:lnTo>
                      <a:pt x="1064" y="920"/>
                    </a:lnTo>
                    <a:lnTo>
                      <a:pt x="1128" y="938"/>
                    </a:lnTo>
                    <a:lnTo>
                      <a:pt x="1192" y="949"/>
                    </a:lnTo>
                    <a:lnTo>
                      <a:pt x="1262" y="955"/>
                    </a:lnTo>
                    <a:lnTo>
                      <a:pt x="1325" y="961"/>
                    </a:lnTo>
                    <a:lnTo>
                      <a:pt x="1395" y="967"/>
                    </a:lnTo>
                    <a:lnTo>
                      <a:pt x="1459" y="973"/>
                    </a:lnTo>
                    <a:lnTo>
                      <a:pt x="1523" y="979"/>
                    </a:lnTo>
                    <a:lnTo>
                      <a:pt x="1593" y="979"/>
                    </a:lnTo>
                    <a:lnTo>
                      <a:pt x="1657" y="979"/>
                    </a:lnTo>
                    <a:lnTo>
                      <a:pt x="1726" y="979"/>
                    </a:lnTo>
                  </a:path>
                </a:pathLst>
              </a:custGeom>
              <a:noFill/>
              <a:ln w="57150" cmpd="sng">
                <a:solidFill>
                  <a:srgbClr val="C050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>
                  <a:latin typeface="+mj-lt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576733" y="4879623"/>
                <a:ext cx="693187" cy="635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+mj-lt"/>
                </a:endParaRPr>
              </a:p>
            </p:txBody>
          </p:sp>
        </p:grpSp>
        <p:sp>
          <p:nvSpPr>
            <p:cNvPr id="90" name="Line 246"/>
            <p:cNvSpPr>
              <a:spLocks noChangeShapeType="1"/>
            </p:cNvSpPr>
            <p:nvPr/>
          </p:nvSpPr>
          <p:spPr bwMode="auto">
            <a:xfrm flipV="1">
              <a:off x="6268298" y="4236935"/>
              <a:ext cx="0" cy="1405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91" name="Line 247"/>
            <p:cNvSpPr>
              <a:spLocks noChangeShapeType="1"/>
            </p:cNvSpPr>
            <p:nvPr/>
          </p:nvSpPr>
          <p:spPr bwMode="auto">
            <a:xfrm>
              <a:off x="6268298" y="5642232"/>
              <a:ext cx="270298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92" name="Line 248"/>
            <p:cNvSpPr>
              <a:spLocks noChangeShapeType="1"/>
            </p:cNvSpPr>
            <p:nvPr/>
          </p:nvSpPr>
          <p:spPr bwMode="auto">
            <a:xfrm flipV="1">
              <a:off x="6268298" y="4236935"/>
              <a:ext cx="0" cy="1405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93" name="Line 249"/>
            <p:cNvSpPr>
              <a:spLocks noChangeShapeType="1"/>
            </p:cNvSpPr>
            <p:nvPr/>
          </p:nvSpPr>
          <p:spPr bwMode="auto">
            <a:xfrm flipV="1">
              <a:off x="6268298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94" name="Line 250"/>
            <p:cNvSpPr>
              <a:spLocks noChangeShapeType="1"/>
            </p:cNvSpPr>
            <p:nvPr/>
          </p:nvSpPr>
          <p:spPr bwMode="auto">
            <a:xfrm>
              <a:off x="6268298" y="4236935"/>
              <a:ext cx="0" cy="17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95" name="Rectangle 251"/>
            <p:cNvSpPr>
              <a:spLocks noChangeArrowheads="1"/>
            </p:cNvSpPr>
            <p:nvPr/>
          </p:nvSpPr>
          <p:spPr bwMode="auto">
            <a:xfrm>
              <a:off x="6245172" y="5658362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96" name="Line 252"/>
            <p:cNvSpPr>
              <a:spLocks noChangeShapeType="1"/>
            </p:cNvSpPr>
            <p:nvPr/>
          </p:nvSpPr>
          <p:spPr bwMode="auto">
            <a:xfrm flipV="1">
              <a:off x="6718568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97" name="Rectangle 254"/>
            <p:cNvSpPr>
              <a:spLocks noChangeArrowheads="1"/>
            </p:cNvSpPr>
            <p:nvPr/>
          </p:nvSpPr>
          <p:spPr bwMode="auto">
            <a:xfrm>
              <a:off x="6695443" y="5658362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98" name="Line 255"/>
            <p:cNvSpPr>
              <a:spLocks noChangeShapeType="1"/>
            </p:cNvSpPr>
            <p:nvPr/>
          </p:nvSpPr>
          <p:spPr bwMode="auto">
            <a:xfrm flipV="1">
              <a:off x="7168838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99" name="Rectangle 257"/>
            <p:cNvSpPr>
              <a:spLocks noChangeArrowheads="1"/>
            </p:cNvSpPr>
            <p:nvPr/>
          </p:nvSpPr>
          <p:spPr bwMode="auto">
            <a:xfrm>
              <a:off x="7114425" y="565836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00" name="Line 258"/>
            <p:cNvSpPr>
              <a:spLocks noChangeShapeType="1"/>
            </p:cNvSpPr>
            <p:nvPr/>
          </p:nvSpPr>
          <p:spPr bwMode="auto">
            <a:xfrm flipV="1">
              <a:off x="7620469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01" name="Rectangle 260"/>
            <p:cNvSpPr>
              <a:spLocks noChangeArrowheads="1"/>
            </p:cNvSpPr>
            <p:nvPr/>
          </p:nvSpPr>
          <p:spPr bwMode="auto">
            <a:xfrm>
              <a:off x="7566056" y="565836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02" name="Line 261"/>
            <p:cNvSpPr>
              <a:spLocks noChangeShapeType="1"/>
            </p:cNvSpPr>
            <p:nvPr/>
          </p:nvSpPr>
          <p:spPr bwMode="auto">
            <a:xfrm flipV="1">
              <a:off x="8070739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03" name="Rectangle 263"/>
            <p:cNvSpPr>
              <a:spLocks noChangeArrowheads="1"/>
            </p:cNvSpPr>
            <p:nvPr/>
          </p:nvSpPr>
          <p:spPr bwMode="auto">
            <a:xfrm>
              <a:off x="8014966" y="5658362"/>
              <a:ext cx="118349" cy="246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04" name="Line 264"/>
            <p:cNvSpPr>
              <a:spLocks noChangeShapeType="1"/>
            </p:cNvSpPr>
            <p:nvPr/>
          </p:nvSpPr>
          <p:spPr bwMode="auto">
            <a:xfrm flipV="1">
              <a:off x="8521009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05" name="Rectangle 266"/>
            <p:cNvSpPr>
              <a:spLocks noChangeArrowheads="1"/>
            </p:cNvSpPr>
            <p:nvPr/>
          </p:nvSpPr>
          <p:spPr bwMode="auto">
            <a:xfrm>
              <a:off x="8466596" y="565836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 smtClean="0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06" name="Rectangle 269"/>
            <p:cNvSpPr>
              <a:spLocks noChangeArrowheads="1"/>
            </p:cNvSpPr>
            <p:nvPr/>
          </p:nvSpPr>
          <p:spPr bwMode="auto">
            <a:xfrm>
              <a:off x="8918227" y="5658362"/>
              <a:ext cx="0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1000" b="1" dirty="0">
                <a:latin typeface="+mj-lt"/>
              </a:endParaRPr>
            </a:p>
          </p:txBody>
        </p:sp>
        <p:sp>
          <p:nvSpPr>
            <p:cNvPr id="107" name="Line 270"/>
            <p:cNvSpPr>
              <a:spLocks noChangeShapeType="1"/>
            </p:cNvSpPr>
            <p:nvPr/>
          </p:nvSpPr>
          <p:spPr bwMode="auto">
            <a:xfrm>
              <a:off x="6268298" y="5642232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08" name="Rectangle 272"/>
            <p:cNvSpPr>
              <a:spLocks noChangeArrowheads="1"/>
            </p:cNvSpPr>
            <p:nvPr/>
          </p:nvSpPr>
          <p:spPr bwMode="auto">
            <a:xfrm>
              <a:off x="6181237" y="5594851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09" name="Line 273"/>
            <p:cNvSpPr>
              <a:spLocks noChangeShapeType="1"/>
            </p:cNvSpPr>
            <p:nvPr/>
          </p:nvSpPr>
          <p:spPr bwMode="auto">
            <a:xfrm>
              <a:off x="6268298" y="5406336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10" name="Rectangle 275"/>
            <p:cNvSpPr>
              <a:spLocks noChangeArrowheads="1"/>
            </p:cNvSpPr>
            <p:nvPr/>
          </p:nvSpPr>
          <p:spPr bwMode="auto">
            <a:xfrm>
              <a:off x="6181237" y="5357947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11" name="Line 276"/>
            <p:cNvSpPr>
              <a:spLocks noChangeShapeType="1"/>
            </p:cNvSpPr>
            <p:nvPr/>
          </p:nvSpPr>
          <p:spPr bwMode="auto">
            <a:xfrm>
              <a:off x="6268298" y="5169431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12" name="Rectangle 278"/>
            <p:cNvSpPr>
              <a:spLocks noChangeArrowheads="1"/>
            </p:cNvSpPr>
            <p:nvPr/>
          </p:nvSpPr>
          <p:spPr bwMode="auto">
            <a:xfrm>
              <a:off x="6125463" y="512104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13" name="Line 279"/>
            <p:cNvSpPr>
              <a:spLocks noChangeShapeType="1"/>
            </p:cNvSpPr>
            <p:nvPr/>
          </p:nvSpPr>
          <p:spPr bwMode="auto">
            <a:xfrm>
              <a:off x="6268298" y="4939584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14" name="Rectangle 281"/>
            <p:cNvSpPr>
              <a:spLocks noChangeArrowheads="1"/>
            </p:cNvSpPr>
            <p:nvPr/>
          </p:nvSpPr>
          <p:spPr bwMode="auto">
            <a:xfrm>
              <a:off x="6125463" y="4891195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15" name="Line 282"/>
            <p:cNvSpPr>
              <a:spLocks noChangeShapeType="1"/>
            </p:cNvSpPr>
            <p:nvPr/>
          </p:nvSpPr>
          <p:spPr bwMode="auto">
            <a:xfrm>
              <a:off x="6268298" y="4702679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6125463" y="4654290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17" name="Line 285"/>
            <p:cNvSpPr>
              <a:spLocks noChangeShapeType="1"/>
            </p:cNvSpPr>
            <p:nvPr/>
          </p:nvSpPr>
          <p:spPr bwMode="auto">
            <a:xfrm>
              <a:off x="6268298" y="4466783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6125463" y="441940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6125463" y="4189554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30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20" name="Line 293"/>
            <p:cNvSpPr>
              <a:spLocks noChangeShapeType="1"/>
            </p:cNvSpPr>
            <p:nvPr/>
          </p:nvSpPr>
          <p:spPr bwMode="auto">
            <a:xfrm flipV="1">
              <a:off x="6268298" y="4236935"/>
              <a:ext cx="0" cy="1405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</p:grpSp>
      <p:sp>
        <p:nvSpPr>
          <p:cNvPr id="122" name="TextBox 89"/>
          <p:cNvSpPr txBox="1">
            <a:spLocks noChangeArrowheads="1"/>
          </p:cNvSpPr>
          <p:nvPr/>
        </p:nvSpPr>
        <p:spPr bwMode="auto">
          <a:xfrm>
            <a:off x="6787699" y="5832479"/>
            <a:ext cx="1437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+mj-lt"/>
              </a:rPr>
              <a:t>Frequency (Hz)</a:t>
            </a:r>
          </a:p>
        </p:txBody>
      </p:sp>
      <p:sp>
        <p:nvSpPr>
          <p:cNvPr id="123" name="TextBox 90"/>
          <p:cNvSpPr txBox="1">
            <a:spLocks noChangeArrowheads="1"/>
          </p:cNvSpPr>
          <p:nvPr/>
        </p:nvSpPr>
        <p:spPr bwMode="auto">
          <a:xfrm rot="16200000">
            <a:off x="4620683" y="4392007"/>
            <a:ext cx="1915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+mj-lt"/>
              </a:rPr>
              <a:t>Absolute CSD/Power</a:t>
            </a:r>
            <a:endParaRPr lang="en-GB" sz="16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5664839" y="3302393"/>
            <a:ext cx="358444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3. Calculate Spectral Density in Source /Sensor</a:t>
            </a:r>
            <a:endParaRPr lang="en-GB" sz="1400" i="1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272987" y="3328820"/>
            <a:ext cx="21824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1. Identify Source to Model</a:t>
            </a:r>
            <a:endParaRPr lang="en-GB" sz="1400" i="1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 bwMode="auto">
          <a:xfrm>
            <a:off x="2943586" y="3271356"/>
            <a:ext cx="20772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2. Examine Trial Statistics</a:t>
            </a:r>
          </a:p>
          <a:p>
            <a:pPr>
              <a:defRPr/>
            </a:pPr>
            <a:r>
              <a:rPr lang="en-GB" sz="1400" i="1" dirty="0" smtClean="0">
                <a:latin typeface="+mj-lt"/>
              </a:rPr>
              <a:t>  (Source or Sensor Space)</a:t>
            </a:r>
            <a:endParaRPr lang="en-GB" sz="1400" i="1" dirty="0">
              <a:latin typeface="+mj-lt"/>
            </a:endParaRPr>
          </a:p>
        </p:txBody>
      </p:sp>
      <p:grpSp>
        <p:nvGrpSpPr>
          <p:cNvPr id="132" name="Group 131"/>
          <p:cNvGrpSpPr/>
          <p:nvPr/>
        </p:nvGrpSpPr>
        <p:grpSpPr>
          <a:xfrm rot="16200000">
            <a:off x="2256244" y="4765346"/>
            <a:ext cx="1676111" cy="265702"/>
            <a:chOff x="1493871" y="5022203"/>
            <a:chExt cx="2454953" cy="153888"/>
          </a:xfrm>
        </p:grpSpPr>
        <p:sp>
          <p:nvSpPr>
            <p:cNvPr id="133" name="Rectangle 251"/>
            <p:cNvSpPr>
              <a:spLocks noChangeArrowheads="1"/>
            </p:cNvSpPr>
            <p:nvPr/>
          </p:nvSpPr>
          <p:spPr bwMode="auto">
            <a:xfrm>
              <a:off x="1493871" y="5022203"/>
              <a:ext cx="67859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34" name="Rectangle 254"/>
            <p:cNvSpPr>
              <a:spLocks noChangeArrowheads="1"/>
            </p:cNvSpPr>
            <p:nvPr/>
          </p:nvSpPr>
          <p:spPr bwMode="auto">
            <a:xfrm>
              <a:off x="1963968" y="5022203"/>
              <a:ext cx="67859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35" name="Rectangle 257"/>
            <p:cNvSpPr>
              <a:spLocks noChangeArrowheads="1"/>
            </p:cNvSpPr>
            <p:nvPr/>
          </p:nvSpPr>
          <p:spPr bwMode="auto">
            <a:xfrm>
              <a:off x="2401398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36" name="Rectangle 260"/>
            <p:cNvSpPr>
              <a:spLocks noChangeArrowheads="1"/>
            </p:cNvSpPr>
            <p:nvPr/>
          </p:nvSpPr>
          <p:spPr bwMode="auto">
            <a:xfrm>
              <a:off x="2872915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37" name="Rectangle 263"/>
            <p:cNvSpPr>
              <a:spLocks noChangeArrowheads="1"/>
            </p:cNvSpPr>
            <p:nvPr/>
          </p:nvSpPr>
          <p:spPr bwMode="auto">
            <a:xfrm>
              <a:off x="3341591" y="5022203"/>
              <a:ext cx="4751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38" name="Rectangle 266"/>
            <p:cNvSpPr>
              <a:spLocks noChangeArrowheads="1"/>
            </p:cNvSpPr>
            <p:nvPr/>
          </p:nvSpPr>
          <p:spPr bwMode="auto">
            <a:xfrm>
              <a:off x="3813106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 smtClean="0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79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466" r="2873"/>
          <a:stretch>
            <a:fillRect/>
          </a:stretch>
        </p:blipFill>
        <p:spPr bwMode="auto">
          <a:xfrm>
            <a:off x="281903" y="893212"/>
            <a:ext cx="2398399" cy="235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0" y="-197802"/>
            <a:ext cx="8489950" cy="1296988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DCM for CSD: Data Features to model</a:t>
            </a:r>
          </a:p>
        </p:txBody>
      </p:sp>
      <p:sp>
        <p:nvSpPr>
          <p:cNvPr id="35844" name="Oval 21"/>
          <p:cNvSpPr>
            <a:spLocks noChangeArrowheads="1"/>
          </p:cNvSpPr>
          <p:nvPr/>
        </p:nvSpPr>
        <p:spPr bwMode="auto">
          <a:xfrm>
            <a:off x="627033" y="1851453"/>
            <a:ext cx="386310" cy="3413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3"/>
          <a:srcRect l="14440" t="7785" r="23325" b="13513"/>
          <a:stretch/>
        </p:blipFill>
        <p:spPr>
          <a:xfrm>
            <a:off x="4835595" y="1130968"/>
            <a:ext cx="2062480" cy="1537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2980" y="2686193"/>
            <a:ext cx="1074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Time (</a:t>
            </a:r>
            <a:r>
              <a:rPr lang="en-US" sz="1400" dirty="0" err="1" smtClean="0">
                <a:latin typeface="+mj-lt"/>
              </a:rPr>
              <a:t>msec</a:t>
            </a:r>
            <a:r>
              <a:rPr lang="en-US" sz="1400" dirty="0" smtClean="0">
                <a:latin typeface="+mj-lt"/>
              </a:rPr>
              <a:t>) </a:t>
            </a:r>
            <a:endParaRPr lang="en-US" sz="1400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3724669" y="1784077"/>
            <a:ext cx="12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Frequency (Hz)</a:t>
            </a:r>
            <a:endParaRPr lang="en-US" sz="14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64461" y="3506758"/>
            <a:ext cx="2755743" cy="1580735"/>
            <a:chOff x="6631478" y="3828662"/>
            <a:chExt cx="2639522" cy="1685961"/>
          </a:xfrm>
        </p:grpSpPr>
        <p:sp>
          <p:nvSpPr>
            <p:cNvPr id="121" name="Freeform 295"/>
            <p:cNvSpPr>
              <a:spLocks/>
            </p:cNvSpPr>
            <p:nvPr/>
          </p:nvSpPr>
          <p:spPr bwMode="auto">
            <a:xfrm>
              <a:off x="6631478" y="3828662"/>
              <a:ext cx="1693615" cy="1322633"/>
            </a:xfrm>
            <a:custGeom>
              <a:avLst/>
              <a:gdLst>
                <a:gd name="T0" fmla="*/ 0 w 1726"/>
                <a:gd name="T1" fmla="*/ 0 h 1312"/>
                <a:gd name="T2" fmla="*/ 70 w 1726"/>
                <a:gd name="T3" fmla="*/ 193 h 1312"/>
                <a:gd name="T4" fmla="*/ 134 w 1726"/>
                <a:gd name="T5" fmla="*/ 375 h 1312"/>
                <a:gd name="T6" fmla="*/ 198 w 1726"/>
                <a:gd name="T7" fmla="*/ 480 h 1312"/>
                <a:gd name="T8" fmla="*/ 268 w 1726"/>
                <a:gd name="T9" fmla="*/ 492 h 1312"/>
                <a:gd name="T10" fmla="*/ 332 w 1726"/>
                <a:gd name="T11" fmla="*/ 433 h 1312"/>
                <a:gd name="T12" fmla="*/ 401 w 1726"/>
                <a:gd name="T13" fmla="*/ 375 h 1312"/>
                <a:gd name="T14" fmla="*/ 465 w 1726"/>
                <a:gd name="T15" fmla="*/ 380 h 1312"/>
                <a:gd name="T16" fmla="*/ 529 w 1726"/>
                <a:gd name="T17" fmla="*/ 498 h 1312"/>
                <a:gd name="T18" fmla="*/ 599 w 1726"/>
                <a:gd name="T19" fmla="*/ 685 h 1312"/>
                <a:gd name="T20" fmla="*/ 663 w 1726"/>
                <a:gd name="T21" fmla="*/ 855 h 1312"/>
                <a:gd name="T22" fmla="*/ 733 w 1726"/>
                <a:gd name="T23" fmla="*/ 984 h 1312"/>
                <a:gd name="T24" fmla="*/ 797 w 1726"/>
                <a:gd name="T25" fmla="*/ 1078 h 1312"/>
                <a:gd name="T26" fmla="*/ 861 w 1726"/>
                <a:gd name="T27" fmla="*/ 1136 h 1312"/>
                <a:gd name="T28" fmla="*/ 930 w 1726"/>
                <a:gd name="T29" fmla="*/ 1183 h 1312"/>
                <a:gd name="T30" fmla="*/ 994 w 1726"/>
                <a:gd name="T31" fmla="*/ 1212 h 1312"/>
                <a:gd name="T32" fmla="*/ 1064 w 1726"/>
                <a:gd name="T33" fmla="*/ 1230 h 1312"/>
                <a:gd name="T34" fmla="*/ 1128 w 1726"/>
                <a:gd name="T35" fmla="*/ 1242 h 1312"/>
                <a:gd name="T36" fmla="*/ 1192 w 1726"/>
                <a:gd name="T37" fmla="*/ 1247 h 1312"/>
                <a:gd name="T38" fmla="*/ 1262 w 1726"/>
                <a:gd name="T39" fmla="*/ 1253 h 1312"/>
                <a:gd name="T40" fmla="*/ 1325 w 1726"/>
                <a:gd name="T41" fmla="*/ 1259 h 1312"/>
                <a:gd name="T42" fmla="*/ 1395 w 1726"/>
                <a:gd name="T43" fmla="*/ 1259 h 1312"/>
                <a:gd name="T44" fmla="*/ 1459 w 1726"/>
                <a:gd name="T45" fmla="*/ 1271 h 1312"/>
                <a:gd name="T46" fmla="*/ 1523 w 1726"/>
                <a:gd name="T47" fmla="*/ 1277 h 1312"/>
                <a:gd name="T48" fmla="*/ 1593 w 1726"/>
                <a:gd name="T49" fmla="*/ 1288 h 1312"/>
                <a:gd name="T50" fmla="*/ 1657 w 1726"/>
                <a:gd name="T51" fmla="*/ 1300 h 1312"/>
                <a:gd name="T52" fmla="*/ 1726 w 1726"/>
                <a:gd name="T53" fmla="*/ 1312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57150" cmpd="sng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21222" y="4769556"/>
              <a:ext cx="874889" cy="635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25" name="Freeform 298"/>
            <p:cNvSpPr>
              <a:spLocks/>
            </p:cNvSpPr>
            <p:nvPr/>
          </p:nvSpPr>
          <p:spPr bwMode="auto">
            <a:xfrm>
              <a:off x="7518287" y="4844308"/>
              <a:ext cx="1752713" cy="426279"/>
            </a:xfrm>
            <a:custGeom>
              <a:avLst/>
              <a:gdLst>
                <a:gd name="T0" fmla="*/ 0 w 1726"/>
                <a:gd name="T1" fmla="*/ 2147483647 h 979"/>
                <a:gd name="T2" fmla="*/ 2147483647 w 1726"/>
                <a:gd name="T3" fmla="*/ 2147483647 h 979"/>
                <a:gd name="T4" fmla="*/ 2147483647 w 1726"/>
                <a:gd name="T5" fmla="*/ 2147483647 h 979"/>
                <a:gd name="T6" fmla="*/ 2147483647 w 1726"/>
                <a:gd name="T7" fmla="*/ 2147483647 h 979"/>
                <a:gd name="T8" fmla="*/ 2147483647 w 1726"/>
                <a:gd name="T9" fmla="*/ 0 h 979"/>
                <a:gd name="T10" fmla="*/ 2147483647 w 1726"/>
                <a:gd name="T11" fmla="*/ 2147483647 h 979"/>
                <a:gd name="T12" fmla="*/ 2147483647 w 1726"/>
                <a:gd name="T13" fmla="*/ 2147483647 h 979"/>
                <a:gd name="T14" fmla="*/ 2147483647 w 1726"/>
                <a:gd name="T15" fmla="*/ 2147483647 h 979"/>
                <a:gd name="T16" fmla="*/ 2147483647 w 1726"/>
                <a:gd name="T17" fmla="*/ 2147483647 h 979"/>
                <a:gd name="T18" fmla="*/ 2147483647 w 1726"/>
                <a:gd name="T19" fmla="*/ 2147483647 h 979"/>
                <a:gd name="T20" fmla="*/ 2147483647 w 1726"/>
                <a:gd name="T21" fmla="*/ 2147483647 h 979"/>
                <a:gd name="T22" fmla="*/ 2147483647 w 1726"/>
                <a:gd name="T23" fmla="*/ 2147483647 h 979"/>
                <a:gd name="T24" fmla="*/ 2147483647 w 1726"/>
                <a:gd name="T25" fmla="*/ 2147483647 h 979"/>
                <a:gd name="T26" fmla="*/ 2147483647 w 1726"/>
                <a:gd name="T27" fmla="*/ 2147483647 h 979"/>
                <a:gd name="T28" fmla="*/ 2147483647 w 1726"/>
                <a:gd name="T29" fmla="*/ 2147483647 h 979"/>
                <a:gd name="T30" fmla="*/ 2147483647 w 1726"/>
                <a:gd name="T31" fmla="*/ 2147483647 h 979"/>
                <a:gd name="T32" fmla="*/ 2147483647 w 1726"/>
                <a:gd name="T33" fmla="*/ 2147483647 h 979"/>
                <a:gd name="T34" fmla="*/ 2147483647 w 1726"/>
                <a:gd name="T35" fmla="*/ 2147483647 h 979"/>
                <a:gd name="T36" fmla="*/ 2147483647 w 1726"/>
                <a:gd name="T37" fmla="*/ 2147483647 h 979"/>
                <a:gd name="T38" fmla="*/ 2147483647 w 1726"/>
                <a:gd name="T39" fmla="*/ 2147483647 h 979"/>
                <a:gd name="T40" fmla="*/ 2147483647 w 1726"/>
                <a:gd name="T41" fmla="*/ 2147483647 h 979"/>
                <a:gd name="T42" fmla="*/ 2147483647 w 1726"/>
                <a:gd name="T43" fmla="*/ 2147483647 h 979"/>
                <a:gd name="T44" fmla="*/ 2147483647 w 1726"/>
                <a:gd name="T45" fmla="*/ 2147483647 h 979"/>
                <a:gd name="T46" fmla="*/ 2147483647 w 1726"/>
                <a:gd name="T47" fmla="*/ 2147483647 h 979"/>
                <a:gd name="T48" fmla="*/ 2147483647 w 1726"/>
                <a:gd name="T49" fmla="*/ 2147483647 h 979"/>
                <a:gd name="T50" fmla="*/ 2147483647 w 1726"/>
                <a:gd name="T51" fmla="*/ 2147483647 h 979"/>
                <a:gd name="T52" fmla="*/ 2147483647 w 1726"/>
                <a:gd name="T53" fmla="*/ 2147483647 h 9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979"/>
                <a:gd name="T83" fmla="*/ 1726 w 1726"/>
                <a:gd name="T84" fmla="*/ 979 h 9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979">
                  <a:moveTo>
                    <a:pt x="0" y="358"/>
                  </a:moveTo>
                  <a:lnTo>
                    <a:pt x="70" y="328"/>
                  </a:lnTo>
                  <a:lnTo>
                    <a:pt x="134" y="235"/>
                  </a:lnTo>
                  <a:lnTo>
                    <a:pt x="198" y="82"/>
                  </a:lnTo>
                  <a:lnTo>
                    <a:pt x="268" y="0"/>
                  </a:lnTo>
                  <a:lnTo>
                    <a:pt x="332" y="182"/>
                  </a:lnTo>
                  <a:lnTo>
                    <a:pt x="401" y="399"/>
                  </a:lnTo>
                  <a:lnTo>
                    <a:pt x="465" y="539"/>
                  </a:lnTo>
                  <a:lnTo>
                    <a:pt x="529" y="639"/>
                  </a:lnTo>
                  <a:lnTo>
                    <a:pt x="599" y="703"/>
                  </a:lnTo>
                  <a:lnTo>
                    <a:pt x="663" y="756"/>
                  </a:lnTo>
                  <a:lnTo>
                    <a:pt x="733" y="797"/>
                  </a:lnTo>
                  <a:lnTo>
                    <a:pt x="797" y="832"/>
                  </a:lnTo>
                  <a:lnTo>
                    <a:pt x="861" y="862"/>
                  </a:lnTo>
                  <a:lnTo>
                    <a:pt x="930" y="885"/>
                  </a:lnTo>
                  <a:lnTo>
                    <a:pt x="994" y="908"/>
                  </a:lnTo>
                  <a:lnTo>
                    <a:pt x="1064" y="920"/>
                  </a:lnTo>
                  <a:lnTo>
                    <a:pt x="1128" y="938"/>
                  </a:lnTo>
                  <a:lnTo>
                    <a:pt x="1192" y="949"/>
                  </a:lnTo>
                  <a:lnTo>
                    <a:pt x="1262" y="955"/>
                  </a:lnTo>
                  <a:lnTo>
                    <a:pt x="1325" y="961"/>
                  </a:lnTo>
                  <a:lnTo>
                    <a:pt x="1395" y="967"/>
                  </a:lnTo>
                  <a:lnTo>
                    <a:pt x="1459" y="973"/>
                  </a:lnTo>
                  <a:lnTo>
                    <a:pt x="1523" y="979"/>
                  </a:lnTo>
                  <a:lnTo>
                    <a:pt x="1593" y="979"/>
                  </a:lnTo>
                  <a:lnTo>
                    <a:pt x="1657" y="979"/>
                  </a:lnTo>
                  <a:lnTo>
                    <a:pt x="1726" y="979"/>
                  </a:lnTo>
                </a:path>
              </a:pathLst>
            </a:custGeom>
            <a:noFill/>
            <a:ln w="57150" cmpd="sng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576733" y="4879623"/>
              <a:ext cx="693187" cy="635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</p:grpSp>
      <p:sp>
        <p:nvSpPr>
          <p:cNvPr id="90" name="Line 246"/>
          <p:cNvSpPr>
            <a:spLocks noChangeShapeType="1"/>
          </p:cNvSpPr>
          <p:nvPr/>
        </p:nvSpPr>
        <p:spPr bwMode="auto">
          <a:xfrm flipV="1">
            <a:off x="1365615" y="3537092"/>
            <a:ext cx="0" cy="1317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1" name="Line 247"/>
          <p:cNvSpPr>
            <a:spLocks noChangeShapeType="1"/>
          </p:cNvSpPr>
          <p:nvPr/>
        </p:nvSpPr>
        <p:spPr bwMode="auto">
          <a:xfrm>
            <a:off x="1365615" y="4854680"/>
            <a:ext cx="282199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2" name="Line 248"/>
          <p:cNvSpPr>
            <a:spLocks noChangeShapeType="1"/>
          </p:cNvSpPr>
          <p:nvPr/>
        </p:nvSpPr>
        <p:spPr bwMode="auto">
          <a:xfrm flipV="1">
            <a:off x="1365615" y="3537092"/>
            <a:ext cx="0" cy="1317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3" name="Line 249"/>
          <p:cNvSpPr>
            <a:spLocks noChangeShapeType="1"/>
          </p:cNvSpPr>
          <p:nvPr/>
        </p:nvSpPr>
        <p:spPr bwMode="auto">
          <a:xfrm flipV="1">
            <a:off x="1365615" y="4831996"/>
            <a:ext cx="0" cy="2268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4" name="Line 250"/>
          <p:cNvSpPr>
            <a:spLocks noChangeShapeType="1"/>
          </p:cNvSpPr>
          <p:nvPr/>
        </p:nvSpPr>
        <p:spPr bwMode="auto">
          <a:xfrm>
            <a:off x="1365615" y="3537092"/>
            <a:ext cx="0" cy="1606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5" name="Rectangle 251"/>
          <p:cNvSpPr>
            <a:spLocks noChangeArrowheads="1"/>
          </p:cNvSpPr>
          <p:nvPr/>
        </p:nvSpPr>
        <p:spPr bwMode="auto">
          <a:xfrm>
            <a:off x="1341471" y="4869803"/>
            <a:ext cx="67859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0</a:t>
            </a:r>
            <a:endParaRPr lang="en-GB" sz="1000" b="1">
              <a:latin typeface="+mj-lt"/>
            </a:endParaRPr>
          </a:p>
        </p:txBody>
      </p:sp>
      <p:sp>
        <p:nvSpPr>
          <p:cNvPr id="96" name="Line 252"/>
          <p:cNvSpPr>
            <a:spLocks noChangeShapeType="1"/>
          </p:cNvSpPr>
          <p:nvPr/>
        </p:nvSpPr>
        <p:spPr bwMode="auto">
          <a:xfrm flipV="1">
            <a:off x="1835711" y="4831996"/>
            <a:ext cx="0" cy="2268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7" name="Rectangle 254"/>
          <p:cNvSpPr>
            <a:spLocks noChangeArrowheads="1"/>
          </p:cNvSpPr>
          <p:nvPr/>
        </p:nvSpPr>
        <p:spPr bwMode="auto">
          <a:xfrm>
            <a:off x="1811568" y="4869803"/>
            <a:ext cx="67859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5</a:t>
            </a:r>
            <a:endParaRPr lang="en-GB" sz="1000" b="1">
              <a:latin typeface="+mj-lt"/>
            </a:endParaRPr>
          </a:p>
        </p:txBody>
      </p:sp>
      <p:sp>
        <p:nvSpPr>
          <p:cNvPr id="98" name="Line 255"/>
          <p:cNvSpPr>
            <a:spLocks noChangeShapeType="1"/>
          </p:cNvSpPr>
          <p:nvPr/>
        </p:nvSpPr>
        <p:spPr bwMode="auto">
          <a:xfrm flipV="1">
            <a:off x="2305807" y="4831996"/>
            <a:ext cx="0" cy="2268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9" name="Rectangle 257"/>
          <p:cNvSpPr>
            <a:spLocks noChangeArrowheads="1"/>
          </p:cNvSpPr>
          <p:nvPr/>
        </p:nvSpPr>
        <p:spPr bwMode="auto">
          <a:xfrm>
            <a:off x="2248998" y="4869803"/>
            <a:ext cx="135718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10</a:t>
            </a:r>
            <a:endParaRPr lang="en-GB" sz="1000" b="1">
              <a:latin typeface="+mj-lt"/>
            </a:endParaRPr>
          </a:p>
        </p:txBody>
      </p:sp>
      <p:sp>
        <p:nvSpPr>
          <p:cNvPr id="100" name="Line 258"/>
          <p:cNvSpPr>
            <a:spLocks noChangeShapeType="1"/>
          </p:cNvSpPr>
          <p:nvPr/>
        </p:nvSpPr>
        <p:spPr bwMode="auto">
          <a:xfrm flipV="1">
            <a:off x="2777324" y="4831996"/>
            <a:ext cx="0" cy="2268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1" name="Rectangle 260"/>
          <p:cNvSpPr>
            <a:spLocks noChangeArrowheads="1"/>
          </p:cNvSpPr>
          <p:nvPr/>
        </p:nvSpPr>
        <p:spPr bwMode="auto">
          <a:xfrm>
            <a:off x="2720515" y="4869803"/>
            <a:ext cx="135718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15</a:t>
            </a:r>
            <a:endParaRPr lang="en-GB" sz="1000" b="1">
              <a:latin typeface="+mj-lt"/>
            </a:endParaRPr>
          </a:p>
        </p:txBody>
      </p:sp>
      <p:sp>
        <p:nvSpPr>
          <p:cNvPr id="102" name="Line 261"/>
          <p:cNvSpPr>
            <a:spLocks noChangeShapeType="1"/>
          </p:cNvSpPr>
          <p:nvPr/>
        </p:nvSpPr>
        <p:spPr bwMode="auto">
          <a:xfrm flipV="1">
            <a:off x="3247419" y="4831996"/>
            <a:ext cx="0" cy="2268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3" name="Rectangle 263"/>
          <p:cNvSpPr>
            <a:spLocks noChangeArrowheads="1"/>
          </p:cNvSpPr>
          <p:nvPr/>
        </p:nvSpPr>
        <p:spPr bwMode="auto">
          <a:xfrm>
            <a:off x="3189191" y="4869803"/>
            <a:ext cx="4751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b="1" dirty="0">
                <a:solidFill>
                  <a:srgbClr val="000000"/>
                </a:solidFill>
                <a:latin typeface="+mj-lt"/>
              </a:rPr>
              <a:t>20</a:t>
            </a:r>
            <a:endParaRPr lang="en-GB" sz="1000" b="1" dirty="0">
              <a:latin typeface="+mj-lt"/>
            </a:endParaRPr>
          </a:p>
        </p:txBody>
      </p:sp>
      <p:sp>
        <p:nvSpPr>
          <p:cNvPr id="104" name="Line 264"/>
          <p:cNvSpPr>
            <a:spLocks noChangeShapeType="1"/>
          </p:cNvSpPr>
          <p:nvPr/>
        </p:nvSpPr>
        <p:spPr bwMode="auto">
          <a:xfrm flipV="1">
            <a:off x="3717515" y="4831996"/>
            <a:ext cx="0" cy="2268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5" name="Rectangle 266"/>
          <p:cNvSpPr>
            <a:spLocks noChangeArrowheads="1"/>
          </p:cNvSpPr>
          <p:nvPr/>
        </p:nvSpPr>
        <p:spPr bwMode="auto">
          <a:xfrm>
            <a:off x="3660706" y="4869803"/>
            <a:ext cx="135718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 dirty="0" smtClean="0">
                <a:solidFill>
                  <a:srgbClr val="000000"/>
                </a:solidFill>
                <a:latin typeface="+mj-lt"/>
              </a:rPr>
              <a:t>25</a:t>
            </a:r>
            <a:endParaRPr lang="en-GB" sz="1000" b="1" dirty="0">
              <a:latin typeface="+mj-lt"/>
            </a:endParaRPr>
          </a:p>
        </p:txBody>
      </p:sp>
      <p:sp>
        <p:nvSpPr>
          <p:cNvPr id="106" name="Rectangle 269"/>
          <p:cNvSpPr>
            <a:spLocks noChangeArrowheads="1"/>
          </p:cNvSpPr>
          <p:nvPr/>
        </p:nvSpPr>
        <p:spPr bwMode="auto">
          <a:xfrm>
            <a:off x="4132223" y="4869803"/>
            <a:ext cx="0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GB" sz="1000" b="1" dirty="0">
              <a:latin typeface="+mj-lt"/>
            </a:endParaRPr>
          </a:p>
        </p:txBody>
      </p:sp>
      <p:sp>
        <p:nvSpPr>
          <p:cNvPr id="107" name="Line 270"/>
          <p:cNvSpPr>
            <a:spLocks noChangeShapeType="1"/>
          </p:cNvSpPr>
          <p:nvPr/>
        </p:nvSpPr>
        <p:spPr bwMode="auto">
          <a:xfrm>
            <a:off x="1365615" y="4854680"/>
            <a:ext cx="2414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8" name="Rectangle 272"/>
          <p:cNvSpPr>
            <a:spLocks noChangeArrowheads="1"/>
          </p:cNvSpPr>
          <p:nvPr/>
        </p:nvSpPr>
        <p:spPr bwMode="auto">
          <a:xfrm>
            <a:off x="1274721" y="4810256"/>
            <a:ext cx="67859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0</a:t>
            </a:r>
            <a:endParaRPr lang="en-GB" sz="1000" b="1">
              <a:latin typeface="+mj-lt"/>
            </a:endParaRPr>
          </a:p>
        </p:txBody>
      </p:sp>
      <p:sp>
        <p:nvSpPr>
          <p:cNvPr id="109" name="Line 273"/>
          <p:cNvSpPr>
            <a:spLocks noChangeShapeType="1"/>
          </p:cNvSpPr>
          <p:nvPr/>
        </p:nvSpPr>
        <p:spPr bwMode="auto">
          <a:xfrm>
            <a:off x="1365615" y="4633507"/>
            <a:ext cx="2414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10" name="Rectangle 275"/>
          <p:cNvSpPr>
            <a:spLocks noChangeArrowheads="1"/>
          </p:cNvSpPr>
          <p:nvPr/>
        </p:nvSpPr>
        <p:spPr bwMode="auto">
          <a:xfrm>
            <a:off x="1274721" y="4588138"/>
            <a:ext cx="67859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5</a:t>
            </a:r>
            <a:endParaRPr lang="en-GB" sz="1000" b="1">
              <a:latin typeface="+mj-lt"/>
            </a:endParaRPr>
          </a:p>
        </p:txBody>
      </p:sp>
      <p:sp>
        <p:nvSpPr>
          <p:cNvPr id="111" name="Line 276"/>
          <p:cNvSpPr>
            <a:spLocks noChangeShapeType="1"/>
          </p:cNvSpPr>
          <p:nvPr/>
        </p:nvSpPr>
        <p:spPr bwMode="auto">
          <a:xfrm>
            <a:off x="1365615" y="4411388"/>
            <a:ext cx="2414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12" name="Rectangle 278"/>
          <p:cNvSpPr>
            <a:spLocks noChangeArrowheads="1"/>
          </p:cNvSpPr>
          <p:nvPr/>
        </p:nvSpPr>
        <p:spPr bwMode="auto">
          <a:xfrm>
            <a:off x="1216491" y="4366019"/>
            <a:ext cx="135718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10</a:t>
            </a:r>
            <a:endParaRPr lang="en-GB" sz="1000" b="1">
              <a:latin typeface="+mj-lt"/>
            </a:endParaRPr>
          </a:p>
        </p:txBody>
      </p:sp>
      <p:sp>
        <p:nvSpPr>
          <p:cNvPr id="113" name="Line 279"/>
          <p:cNvSpPr>
            <a:spLocks noChangeShapeType="1"/>
          </p:cNvSpPr>
          <p:nvPr/>
        </p:nvSpPr>
        <p:spPr bwMode="auto">
          <a:xfrm>
            <a:off x="1365615" y="4195886"/>
            <a:ext cx="2414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14" name="Rectangle 281"/>
          <p:cNvSpPr>
            <a:spLocks noChangeArrowheads="1"/>
          </p:cNvSpPr>
          <p:nvPr/>
        </p:nvSpPr>
        <p:spPr bwMode="auto">
          <a:xfrm>
            <a:off x="1216491" y="4150517"/>
            <a:ext cx="135718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15</a:t>
            </a:r>
            <a:endParaRPr lang="en-GB" sz="1000" b="1">
              <a:latin typeface="+mj-lt"/>
            </a:endParaRPr>
          </a:p>
        </p:txBody>
      </p:sp>
      <p:sp>
        <p:nvSpPr>
          <p:cNvPr id="115" name="Line 282"/>
          <p:cNvSpPr>
            <a:spLocks noChangeShapeType="1"/>
          </p:cNvSpPr>
          <p:nvPr/>
        </p:nvSpPr>
        <p:spPr bwMode="auto">
          <a:xfrm>
            <a:off x="1365615" y="3973767"/>
            <a:ext cx="2414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16" name="Rectangle 284"/>
          <p:cNvSpPr>
            <a:spLocks noChangeArrowheads="1"/>
          </p:cNvSpPr>
          <p:nvPr/>
        </p:nvSpPr>
        <p:spPr bwMode="auto">
          <a:xfrm>
            <a:off x="1216491" y="3928398"/>
            <a:ext cx="135718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20</a:t>
            </a:r>
            <a:endParaRPr lang="en-GB" sz="1000" b="1">
              <a:latin typeface="+mj-lt"/>
            </a:endParaRPr>
          </a:p>
        </p:txBody>
      </p:sp>
      <p:sp>
        <p:nvSpPr>
          <p:cNvPr id="117" name="Line 285"/>
          <p:cNvSpPr>
            <a:spLocks noChangeShapeType="1"/>
          </p:cNvSpPr>
          <p:nvPr/>
        </p:nvSpPr>
        <p:spPr bwMode="auto">
          <a:xfrm>
            <a:off x="1365615" y="3752594"/>
            <a:ext cx="24144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18" name="Rectangle 287"/>
          <p:cNvSpPr>
            <a:spLocks noChangeArrowheads="1"/>
          </p:cNvSpPr>
          <p:nvPr/>
        </p:nvSpPr>
        <p:spPr bwMode="auto">
          <a:xfrm>
            <a:off x="1216491" y="3708170"/>
            <a:ext cx="135718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25</a:t>
            </a:r>
            <a:endParaRPr lang="en-GB" sz="1000" b="1">
              <a:latin typeface="+mj-lt"/>
            </a:endParaRPr>
          </a:p>
        </p:txBody>
      </p:sp>
      <p:sp>
        <p:nvSpPr>
          <p:cNvPr id="119" name="Rectangle 290"/>
          <p:cNvSpPr>
            <a:spLocks noChangeArrowheads="1"/>
          </p:cNvSpPr>
          <p:nvPr/>
        </p:nvSpPr>
        <p:spPr bwMode="auto">
          <a:xfrm>
            <a:off x="1216491" y="3492668"/>
            <a:ext cx="135718" cy="1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+mj-lt"/>
              </a:rPr>
              <a:t>30</a:t>
            </a:r>
            <a:endParaRPr lang="en-GB" sz="1000" b="1">
              <a:latin typeface="+mj-lt"/>
            </a:endParaRPr>
          </a:p>
        </p:txBody>
      </p:sp>
      <p:sp>
        <p:nvSpPr>
          <p:cNvPr id="120" name="Line 293"/>
          <p:cNvSpPr>
            <a:spLocks noChangeShapeType="1"/>
          </p:cNvSpPr>
          <p:nvPr/>
        </p:nvSpPr>
        <p:spPr bwMode="auto">
          <a:xfrm flipV="1">
            <a:off x="1365615" y="3537092"/>
            <a:ext cx="0" cy="1317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23" name="TextBox 90"/>
          <p:cNvSpPr txBox="1">
            <a:spLocks noChangeArrowheads="1"/>
          </p:cNvSpPr>
          <p:nvPr/>
        </p:nvSpPr>
        <p:spPr bwMode="auto">
          <a:xfrm rot="16200000">
            <a:off x="-11597" y="5685862"/>
            <a:ext cx="1576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+mj-lt"/>
              </a:rPr>
              <a:t>Absolute(CSD) /Power</a:t>
            </a:r>
            <a:endParaRPr lang="en-GB" sz="12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2867885" y="3002460"/>
            <a:ext cx="412261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3. Calculate Complex Cross-Spectral Density Matrix, G</a:t>
            </a:r>
            <a:endParaRPr lang="en-GB" sz="1400" i="1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405068" y="776031"/>
            <a:ext cx="22523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1. Identify Sources to Model</a:t>
            </a:r>
            <a:endParaRPr lang="en-GB" sz="1400" i="1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 bwMode="auto">
          <a:xfrm>
            <a:off x="5844420" y="702406"/>
            <a:ext cx="207723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2. Examine Trial Statistics</a:t>
            </a:r>
            <a:endParaRPr lang="en-GB" sz="1400" i="1" dirty="0">
              <a:latin typeface="+mj-lt"/>
            </a:endParaRPr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1805593" y="1364911"/>
            <a:ext cx="386310" cy="3413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/>
          <a:srcRect l="57797" t="57628" r="11218" b="11123"/>
          <a:stretch/>
        </p:blipFill>
        <p:spPr>
          <a:xfrm rot="16200000">
            <a:off x="7364595" y="898633"/>
            <a:ext cx="1502794" cy="205601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575602" y="2697482"/>
            <a:ext cx="1074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Time (</a:t>
            </a:r>
            <a:r>
              <a:rPr lang="en-US" sz="1400" dirty="0" err="1" smtClean="0">
                <a:latin typeface="+mj-lt"/>
              </a:rPr>
              <a:t>msec</a:t>
            </a:r>
            <a:r>
              <a:rPr lang="en-US" sz="1400" dirty="0" smtClean="0">
                <a:latin typeface="+mj-lt"/>
              </a:rPr>
              <a:t>) </a:t>
            </a:r>
            <a:endParaRPr lang="en-US" sz="1400" dirty="0"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080145" y="3518792"/>
            <a:ext cx="3324736" cy="1594519"/>
            <a:chOff x="6125463" y="4189554"/>
            <a:chExt cx="3424499" cy="1625706"/>
          </a:xfrm>
        </p:grpSpPr>
        <p:grpSp>
          <p:nvGrpSpPr>
            <p:cNvPr id="60" name="Group 59"/>
            <p:cNvGrpSpPr/>
            <p:nvPr/>
          </p:nvGrpSpPr>
          <p:grpSpPr>
            <a:xfrm>
              <a:off x="6458757" y="4388833"/>
              <a:ext cx="3091205" cy="1326395"/>
              <a:chOff x="6631477" y="4012913"/>
              <a:chExt cx="3091205" cy="1326395"/>
            </a:xfrm>
          </p:grpSpPr>
          <p:sp>
            <p:nvSpPr>
              <p:cNvPr id="134" name="Freeform 295"/>
              <p:cNvSpPr>
                <a:spLocks/>
              </p:cNvSpPr>
              <p:nvPr/>
            </p:nvSpPr>
            <p:spPr bwMode="auto">
              <a:xfrm>
                <a:off x="6631477" y="4012913"/>
                <a:ext cx="3013245" cy="1138383"/>
              </a:xfrm>
              <a:custGeom>
                <a:avLst/>
                <a:gdLst>
                  <a:gd name="T0" fmla="*/ 0 w 1726"/>
                  <a:gd name="T1" fmla="*/ 0 h 1312"/>
                  <a:gd name="T2" fmla="*/ 70 w 1726"/>
                  <a:gd name="T3" fmla="*/ 193 h 1312"/>
                  <a:gd name="T4" fmla="*/ 134 w 1726"/>
                  <a:gd name="T5" fmla="*/ 375 h 1312"/>
                  <a:gd name="T6" fmla="*/ 198 w 1726"/>
                  <a:gd name="T7" fmla="*/ 480 h 1312"/>
                  <a:gd name="T8" fmla="*/ 268 w 1726"/>
                  <a:gd name="T9" fmla="*/ 492 h 1312"/>
                  <a:gd name="T10" fmla="*/ 332 w 1726"/>
                  <a:gd name="T11" fmla="*/ 433 h 1312"/>
                  <a:gd name="T12" fmla="*/ 401 w 1726"/>
                  <a:gd name="T13" fmla="*/ 375 h 1312"/>
                  <a:gd name="T14" fmla="*/ 465 w 1726"/>
                  <a:gd name="T15" fmla="*/ 380 h 1312"/>
                  <a:gd name="T16" fmla="*/ 529 w 1726"/>
                  <a:gd name="T17" fmla="*/ 498 h 1312"/>
                  <a:gd name="T18" fmla="*/ 599 w 1726"/>
                  <a:gd name="T19" fmla="*/ 685 h 1312"/>
                  <a:gd name="T20" fmla="*/ 663 w 1726"/>
                  <a:gd name="T21" fmla="*/ 855 h 1312"/>
                  <a:gd name="T22" fmla="*/ 733 w 1726"/>
                  <a:gd name="T23" fmla="*/ 984 h 1312"/>
                  <a:gd name="T24" fmla="*/ 797 w 1726"/>
                  <a:gd name="T25" fmla="*/ 1078 h 1312"/>
                  <a:gd name="T26" fmla="*/ 861 w 1726"/>
                  <a:gd name="T27" fmla="*/ 1136 h 1312"/>
                  <a:gd name="T28" fmla="*/ 930 w 1726"/>
                  <a:gd name="T29" fmla="*/ 1183 h 1312"/>
                  <a:gd name="T30" fmla="*/ 994 w 1726"/>
                  <a:gd name="T31" fmla="*/ 1212 h 1312"/>
                  <a:gd name="T32" fmla="*/ 1064 w 1726"/>
                  <a:gd name="T33" fmla="*/ 1230 h 1312"/>
                  <a:gd name="T34" fmla="*/ 1128 w 1726"/>
                  <a:gd name="T35" fmla="*/ 1242 h 1312"/>
                  <a:gd name="T36" fmla="*/ 1192 w 1726"/>
                  <a:gd name="T37" fmla="*/ 1247 h 1312"/>
                  <a:gd name="T38" fmla="*/ 1262 w 1726"/>
                  <a:gd name="T39" fmla="*/ 1253 h 1312"/>
                  <a:gd name="T40" fmla="*/ 1325 w 1726"/>
                  <a:gd name="T41" fmla="*/ 1259 h 1312"/>
                  <a:gd name="T42" fmla="*/ 1395 w 1726"/>
                  <a:gd name="T43" fmla="*/ 1259 h 1312"/>
                  <a:gd name="T44" fmla="*/ 1459 w 1726"/>
                  <a:gd name="T45" fmla="*/ 1271 h 1312"/>
                  <a:gd name="T46" fmla="*/ 1523 w 1726"/>
                  <a:gd name="T47" fmla="*/ 1277 h 1312"/>
                  <a:gd name="T48" fmla="*/ 1593 w 1726"/>
                  <a:gd name="T49" fmla="*/ 1288 h 1312"/>
                  <a:gd name="T50" fmla="*/ 1657 w 1726"/>
                  <a:gd name="T51" fmla="*/ 1300 h 1312"/>
                  <a:gd name="T52" fmla="*/ 1726 w 1726"/>
                  <a:gd name="T53" fmla="*/ 1312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57150" cmpd="sng">
                <a:solidFill>
                  <a:srgbClr val="C050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>
                  <a:latin typeface="+mj-lt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29495" y="4704308"/>
                <a:ext cx="693187" cy="635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+mj-lt"/>
                </a:endParaRPr>
              </a:p>
            </p:txBody>
          </p:sp>
        </p:grpSp>
        <p:sp>
          <p:nvSpPr>
            <p:cNvPr id="61" name="Line 246"/>
            <p:cNvSpPr>
              <a:spLocks noChangeShapeType="1"/>
            </p:cNvSpPr>
            <p:nvPr/>
          </p:nvSpPr>
          <p:spPr bwMode="auto">
            <a:xfrm flipV="1">
              <a:off x="6268298" y="4236935"/>
              <a:ext cx="0" cy="1405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62" name="Line 247"/>
            <p:cNvSpPr>
              <a:spLocks noChangeShapeType="1"/>
            </p:cNvSpPr>
            <p:nvPr/>
          </p:nvSpPr>
          <p:spPr bwMode="auto">
            <a:xfrm>
              <a:off x="6268298" y="5642232"/>
              <a:ext cx="270298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63" name="Line 248"/>
            <p:cNvSpPr>
              <a:spLocks noChangeShapeType="1"/>
            </p:cNvSpPr>
            <p:nvPr/>
          </p:nvSpPr>
          <p:spPr bwMode="auto">
            <a:xfrm flipV="1">
              <a:off x="6268298" y="4236935"/>
              <a:ext cx="0" cy="1405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64" name="Line 249"/>
            <p:cNvSpPr>
              <a:spLocks noChangeShapeType="1"/>
            </p:cNvSpPr>
            <p:nvPr/>
          </p:nvSpPr>
          <p:spPr bwMode="auto">
            <a:xfrm flipV="1">
              <a:off x="6268298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65" name="Line 250"/>
            <p:cNvSpPr>
              <a:spLocks noChangeShapeType="1"/>
            </p:cNvSpPr>
            <p:nvPr/>
          </p:nvSpPr>
          <p:spPr bwMode="auto">
            <a:xfrm>
              <a:off x="6268298" y="4236935"/>
              <a:ext cx="0" cy="17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66" name="Rectangle 251"/>
            <p:cNvSpPr>
              <a:spLocks noChangeArrowheads="1"/>
            </p:cNvSpPr>
            <p:nvPr/>
          </p:nvSpPr>
          <p:spPr bwMode="auto">
            <a:xfrm>
              <a:off x="6245172" y="5658362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67" name="Line 252"/>
            <p:cNvSpPr>
              <a:spLocks noChangeShapeType="1"/>
            </p:cNvSpPr>
            <p:nvPr/>
          </p:nvSpPr>
          <p:spPr bwMode="auto">
            <a:xfrm flipV="1">
              <a:off x="6718568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68" name="Rectangle 254"/>
            <p:cNvSpPr>
              <a:spLocks noChangeArrowheads="1"/>
            </p:cNvSpPr>
            <p:nvPr/>
          </p:nvSpPr>
          <p:spPr bwMode="auto">
            <a:xfrm>
              <a:off x="6695443" y="5658362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69" name="Line 255"/>
            <p:cNvSpPr>
              <a:spLocks noChangeShapeType="1"/>
            </p:cNvSpPr>
            <p:nvPr/>
          </p:nvSpPr>
          <p:spPr bwMode="auto">
            <a:xfrm flipV="1">
              <a:off x="7168838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70" name="Rectangle 257"/>
            <p:cNvSpPr>
              <a:spLocks noChangeArrowheads="1"/>
            </p:cNvSpPr>
            <p:nvPr/>
          </p:nvSpPr>
          <p:spPr bwMode="auto">
            <a:xfrm>
              <a:off x="7114425" y="565836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71" name="Line 258"/>
            <p:cNvSpPr>
              <a:spLocks noChangeShapeType="1"/>
            </p:cNvSpPr>
            <p:nvPr/>
          </p:nvSpPr>
          <p:spPr bwMode="auto">
            <a:xfrm flipV="1">
              <a:off x="7620469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72" name="Rectangle 260"/>
            <p:cNvSpPr>
              <a:spLocks noChangeArrowheads="1"/>
            </p:cNvSpPr>
            <p:nvPr/>
          </p:nvSpPr>
          <p:spPr bwMode="auto">
            <a:xfrm>
              <a:off x="7566056" y="565836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73" name="Line 261"/>
            <p:cNvSpPr>
              <a:spLocks noChangeShapeType="1"/>
            </p:cNvSpPr>
            <p:nvPr/>
          </p:nvSpPr>
          <p:spPr bwMode="auto">
            <a:xfrm flipV="1">
              <a:off x="8070739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74" name="Rectangle 263"/>
            <p:cNvSpPr>
              <a:spLocks noChangeArrowheads="1"/>
            </p:cNvSpPr>
            <p:nvPr/>
          </p:nvSpPr>
          <p:spPr bwMode="auto">
            <a:xfrm>
              <a:off x="8014966" y="5658362"/>
              <a:ext cx="426557" cy="156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75" name="Line 264"/>
            <p:cNvSpPr>
              <a:spLocks noChangeShapeType="1"/>
            </p:cNvSpPr>
            <p:nvPr/>
          </p:nvSpPr>
          <p:spPr bwMode="auto">
            <a:xfrm flipV="1">
              <a:off x="8521009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76" name="Rectangle 266"/>
            <p:cNvSpPr>
              <a:spLocks noChangeArrowheads="1"/>
            </p:cNvSpPr>
            <p:nvPr/>
          </p:nvSpPr>
          <p:spPr bwMode="auto">
            <a:xfrm>
              <a:off x="8466596" y="565836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 smtClean="0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77" name="Rectangle 269"/>
            <p:cNvSpPr>
              <a:spLocks noChangeArrowheads="1"/>
            </p:cNvSpPr>
            <p:nvPr/>
          </p:nvSpPr>
          <p:spPr bwMode="auto">
            <a:xfrm>
              <a:off x="8918227" y="5658362"/>
              <a:ext cx="0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1000" b="1" dirty="0">
                <a:latin typeface="+mj-lt"/>
              </a:endParaRPr>
            </a:p>
          </p:txBody>
        </p:sp>
        <p:sp>
          <p:nvSpPr>
            <p:cNvPr id="78" name="Line 270"/>
            <p:cNvSpPr>
              <a:spLocks noChangeShapeType="1"/>
            </p:cNvSpPr>
            <p:nvPr/>
          </p:nvSpPr>
          <p:spPr bwMode="auto">
            <a:xfrm>
              <a:off x="6268298" y="5642232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79" name="Rectangle 272"/>
            <p:cNvSpPr>
              <a:spLocks noChangeArrowheads="1"/>
            </p:cNvSpPr>
            <p:nvPr/>
          </p:nvSpPr>
          <p:spPr bwMode="auto">
            <a:xfrm>
              <a:off x="6181237" y="5594851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80" name="Line 273"/>
            <p:cNvSpPr>
              <a:spLocks noChangeShapeType="1"/>
            </p:cNvSpPr>
            <p:nvPr/>
          </p:nvSpPr>
          <p:spPr bwMode="auto">
            <a:xfrm>
              <a:off x="6268298" y="5406336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82" name="Rectangle 275"/>
            <p:cNvSpPr>
              <a:spLocks noChangeArrowheads="1"/>
            </p:cNvSpPr>
            <p:nvPr/>
          </p:nvSpPr>
          <p:spPr bwMode="auto">
            <a:xfrm>
              <a:off x="6181237" y="5357947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83" name="Line 276"/>
            <p:cNvSpPr>
              <a:spLocks noChangeShapeType="1"/>
            </p:cNvSpPr>
            <p:nvPr/>
          </p:nvSpPr>
          <p:spPr bwMode="auto">
            <a:xfrm>
              <a:off x="6268298" y="5169431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85" name="Rectangle 278"/>
            <p:cNvSpPr>
              <a:spLocks noChangeArrowheads="1"/>
            </p:cNvSpPr>
            <p:nvPr/>
          </p:nvSpPr>
          <p:spPr bwMode="auto">
            <a:xfrm>
              <a:off x="6125463" y="512104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87" name="Line 279"/>
            <p:cNvSpPr>
              <a:spLocks noChangeShapeType="1"/>
            </p:cNvSpPr>
            <p:nvPr/>
          </p:nvSpPr>
          <p:spPr bwMode="auto">
            <a:xfrm>
              <a:off x="6268298" y="4939584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/>
          </p:nvSpPr>
          <p:spPr bwMode="auto">
            <a:xfrm>
              <a:off x="6125463" y="4891195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89" name="Line 282"/>
            <p:cNvSpPr>
              <a:spLocks noChangeShapeType="1"/>
            </p:cNvSpPr>
            <p:nvPr/>
          </p:nvSpPr>
          <p:spPr bwMode="auto">
            <a:xfrm>
              <a:off x="6268298" y="4702679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26" name="Rectangle 284"/>
            <p:cNvSpPr>
              <a:spLocks noChangeArrowheads="1"/>
            </p:cNvSpPr>
            <p:nvPr/>
          </p:nvSpPr>
          <p:spPr bwMode="auto">
            <a:xfrm>
              <a:off x="6125463" y="4654290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28" name="Line 285"/>
            <p:cNvSpPr>
              <a:spLocks noChangeShapeType="1"/>
            </p:cNvSpPr>
            <p:nvPr/>
          </p:nvSpPr>
          <p:spPr bwMode="auto">
            <a:xfrm>
              <a:off x="6268298" y="4466783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29" name="Rectangle 287"/>
            <p:cNvSpPr>
              <a:spLocks noChangeArrowheads="1"/>
            </p:cNvSpPr>
            <p:nvPr/>
          </p:nvSpPr>
          <p:spPr bwMode="auto">
            <a:xfrm>
              <a:off x="6125463" y="441940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32" name="Rectangle 290"/>
            <p:cNvSpPr>
              <a:spLocks noChangeArrowheads="1"/>
            </p:cNvSpPr>
            <p:nvPr/>
          </p:nvSpPr>
          <p:spPr bwMode="auto">
            <a:xfrm>
              <a:off x="6125463" y="4189554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30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33" name="Line 293"/>
            <p:cNvSpPr>
              <a:spLocks noChangeShapeType="1"/>
            </p:cNvSpPr>
            <p:nvPr/>
          </p:nvSpPr>
          <p:spPr bwMode="auto">
            <a:xfrm flipV="1">
              <a:off x="6268298" y="4236935"/>
              <a:ext cx="0" cy="1405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</p:grpSp>
      <p:sp>
        <p:nvSpPr>
          <p:cNvPr id="138" name="TextBox 89"/>
          <p:cNvSpPr txBox="1">
            <a:spLocks noChangeArrowheads="1"/>
          </p:cNvSpPr>
          <p:nvPr/>
        </p:nvSpPr>
        <p:spPr bwMode="auto">
          <a:xfrm>
            <a:off x="1263684" y="6311003"/>
            <a:ext cx="11242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>
                <a:latin typeface="+mj-lt"/>
              </a:rPr>
              <a:t>Frequency (Hz)</a:t>
            </a:r>
          </a:p>
        </p:txBody>
      </p:sp>
      <p:sp>
        <p:nvSpPr>
          <p:cNvPr id="140" name="AutoShape 16"/>
          <p:cNvSpPr>
            <a:spLocks/>
          </p:cNvSpPr>
          <p:nvPr/>
        </p:nvSpPr>
        <p:spPr bwMode="auto">
          <a:xfrm>
            <a:off x="0" y="3487560"/>
            <a:ext cx="470966" cy="3107680"/>
          </a:xfrm>
          <a:prstGeom prst="leftBrace">
            <a:avLst>
              <a:gd name="adj1" fmla="val 47253"/>
              <a:gd name="adj2" fmla="val 51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1" name="AutoShape 16"/>
          <p:cNvSpPr>
            <a:spLocks/>
          </p:cNvSpPr>
          <p:nvPr/>
        </p:nvSpPr>
        <p:spPr bwMode="auto">
          <a:xfrm rot="10800000">
            <a:off x="8673034" y="3573340"/>
            <a:ext cx="470966" cy="3107680"/>
          </a:xfrm>
          <a:prstGeom prst="leftBrace">
            <a:avLst>
              <a:gd name="adj1" fmla="val 47253"/>
              <a:gd name="adj2" fmla="val 51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2" name="Group 141"/>
          <p:cNvGrpSpPr/>
          <p:nvPr/>
        </p:nvGrpSpPr>
        <p:grpSpPr>
          <a:xfrm>
            <a:off x="5095717" y="5258714"/>
            <a:ext cx="2904956" cy="1531024"/>
            <a:chOff x="6125463" y="4189554"/>
            <a:chExt cx="2845817" cy="1632940"/>
          </a:xfrm>
        </p:grpSpPr>
        <p:grpSp>
          <p:nvGrpSpPr>
            <p:cNvPr id="143" name="Group 142"/>
            <p:cNvGrpSpPr/>
            <p:nvPr/>
          </p:nvGrpSpPr>
          <p:grpSpPr>
            <a:xfrm>
              <a:off x="7251616" y="4809918"/>
              <a:ext cx="1683493" cy="970558"/>
              <a:chOff x="7424336" y="4433998"/>
              <a:chExt cx="1683493" cy="970558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7521222" y="4769556"/>
                <a:ext cx="874889" cy="6350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+mj-lt"/>
                </a:endParaRPr>
              </a:p>
            </p:txBody>
          </p:sp>
          <p:sp>
            <p:nvSpPr>
              <p:cNvPr id="177" name="Freeform 298"/>
              <p:cNvSpPr>
                <a:spLocks/>
              </p:cNvSpPr>
              <p:nvPr/>
            </p:nvSpPr>
            <p:spPr bwMode="auto">
              <a:xfrm>
                <a:off x="7425124" y="4433998"/>
                <a:ext cx="1682705" cy="836587"/>
              </a:xfrm>
              <a:custGeom>
                <a:avLst/>
                <a:gdLst>
                  <a:gd name="T0" fmla="*/ 0 w 1726"/>
                  <a:gd name="T1" fmla="*/ 2147483647 h 979"/>
                  <a:gd name="T2" fmla="*/ 2147483647 w 1726"/>
                  <a:gd name="T3" fmla="*/ 2147483647 h 979"/>
                  <a:gd name="T4" fmla="*/ 2147483647 w 1726"/>
                  <a:gd name="T5" fmla="*/ 2147483647 h 979"/>
                  <a:gd name="T6" fmla="*/ 2147483647 w 1726"/>
                  <a:gd name="T7" fmla="*/ 2147483647 h 979"/>
                  <a:gd name="T8" fmla="*/ 2147483647 w 1726"/>
                  <a:gd name="T9" fmla="*/ 0 h 979"/>
                  <a:gd name="T10" fmla="*/ 2147483647 w 1726"/>
                  <a:gd name="T11" fmla="*/ 2147483647 h 979"/>
                  <a:gd name="T12" fmla="*/ 2147483647 w 1726"/>
                  <a:gd name="T13" fmla="*/ 2147483647 h 979"/>
                  <a:gd name="T14" fmla="*/ 2147483647 w 1726"/>
                  <a:gd name="T15" fmla="*/ 2147483647 h 979"/>
                  <a:gd name="T16" fmla="*/ 2147483647 w 1726"/>
                  <a:gd name="T17" fmla="*/ 2147483647 h 979"/>
                  <a:gd name="T18" fmla="*/ 2147483647 w 1726"/>
                  <a:gd name="T19" fmla="*/ 2147483647 h 979"/>
                  <a:gd name="T20" fmla="*/ 2147483647 w 1726"/>
                  <a:gd name="T21" fmla="*/ 2147483647 h 979"/>
                  <a:gd name="T22" fmla="*/ 2147483647 w 1726"/>
                  <a:gd name="T23" fmla="*/ 2147483647 h 979"/>
                  <a:gd name="T24" fmla="*/ 2147483647 w 1726"/>
                  <a:gd name="T25" fmla="*/ 2147483647 h 979"/>
                  <a:gd name="T26" fmla="*/ 2147483647 w 1726"/>
                  <a:gd name="T27" fmla="*/ 2147483647 h 979"/>
                  <a:gd name="T28" fmla="*/ 2147483647 w 1726"/>
                  <a:gd name="T29" fmla="*/ 2147483647 h 979"/>
                  <a:gd name="T30" fmla="*/ 2147483647 w 1726"/>
                  <a:gd name="T31" fmla="*/ 2147483647 h 979"/>
                  <a:gd name="T32" fmla="*/ 2147483647 w 1726"/>
                  <a:gd name="T33" fmla="*/ 2147483647 h 979"/>
                  <a:gd name="T34" fmla="*/ 2147483647 w 1726"/>
                  <a:gd name="T35" fmla="*/ 2147483647 h 979"/>
                  <a:gd name="T36" fmla="*/ 2147483647 w 1726"/>
                  <a:gd name="T37" fmla="*/ 2147483647 h 979"/>
                  <a:gd name="T38" fmla="*/ 2147483647 w 1726"/>
                  <a:gd name="T39" fmla="*/ 2147483647 h 979"/>
                  <a:gd name="T40" fmla="*/ 2147483647 w 1726"/>
                  <a:gd name="T41" fmla="*/ 2147483647 h 979"/>
                  <a:gd name="T42" fmla="*/ 2147483647 w 1726"/>
                  <a:gd name="T43" fmla="*/ 2147483647 h 979"/>
                  <a:gd name="T44" fmla="*/ 2147483647 w 1726"/>
                  <a:gd name="T45" fmla="*/ 2147483647 h 979"/>
                  <a:gd name="T46" fmla="*/ 2147483647 w 1726"/>
                  <a:gd name="T47" fmla="*/ 2147483647 h 979"/>
                  <a:gd name="T48" fmla="*/ 2147483647 w 1726"/>
                  <a:gd name="T49" fmla="*/ 2147483647 h 979"/>
                  <a:gd name="T50" fmla="*/ 2147483647 w 1726"/>
                  <a:gd name="T51" fmla="*/ 2147483647 h 979"/>
                  <a:gd name="T52" fmla="*/ 2147483647 w 1726"/>
                  <a:gd name="T53" fmla="*/ 2147483647 h 9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979"/>
                  <a:gd name="T83" fmla="*/ 1726 w 1726"/>
                  <a:gd name="T84" fmla="*/ 979 h 97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979">
                    <a:moveTo>
                      <a:pt x="0" y="358"/>
                    </a:moveTo>
                    <a:lnTo>
                      <a:pt x="70" y="328"/>
                    </a:lnTo>
                    <a:lnTo>
                      <a:pt x="134" y="235"/>
                    </a:lnTo>
                    <a:lnTo>
                      <a:pt x="198" y="82"/>
                    </a:lnTo>
                    <a:lnTo>
                      <a:pt x="268" y="0"/>
                    </a:lnTo>
                    <a:lnTo>
                      <a:pt x="332" y="182"/>
                    </a:lnTo>
                    <a:lnTo>
                      <a:pt x="401" y="399"/>
                    </a:lnTo>
                    <a:lnTo>
                      <a:pt x="465" y="539"/>
                    </a:lnTo>
                    <a:lnTo>
                      <a:pt x="529" y="639"/>
                    </a:lnTo>
                    <a:lnTo>
                      <a:pt x="599" y="703"/>
                    </a:lnTo>
                    <a:lnTo>
                      <a:pt x="663" y="756"/>
                    </a:lnTo>
                    <a:lnTo>
                      <a:pt x="733" y="797"/>
                    </a:lnTo>
                    <a:lnTo>
                      <a:pt x="797" y="832"/>
                    </a:lnTo>
                    <a:lnTo>
                      <a:pt x="861" y="862"/>
                    </a:lnTo>
                    <a:lnTo>
                      <a:pt x="930" y="885"/>
                    </a:lnTo>
                    <a:lnTo>
                      <a:pt x="994" y="908"/>
                    </a:lnTo>
                    <a:lnTo>
                      <a:pt x="1064" y="920"/>
                    </a:lnTo>
                    <a:lnTo>
                      <a:pt x="1128" y="938"/>
                    </a:lnTo>
                    <a:lnTo>
                      <a:pt x="1192" y="949"/>
                    </a:lnTo>
                    <a:lnTo>
                      <a:pt x="1262" y="955"/>
                    </a:lnTo>
                    <a:lnTo>
                      <a:pt x="1325" y="961"/>
                    </a:lnTo>
                    <a:lnTo>
                      <a:pt x="1395" y="967"/>
                    </a:lnTo>
                    <a:lnTo>
                      <a:pt x="1459" y="973"/>
                    </a:lnTo>
                    <a:lnTo>
                      <a:pt x="1523" y="979"/>
                    </a:lnTo>
                    <a:lnTo>
                      <a:pt x="1593" y="979"/>
                    </a:lnTo>
                    <a:lnTo>
                      <a:pt x="1657" y="979"/>
                    </a:lnTo>
                    <a:lnTo>
                      <a:pt x="1726" y="979"/>
                    </a:lnTo>
                  </a:path>
                </a:pathLst>
              </a:custGeom>
              <a:noFill/>
              <a:ln w="57150" cmpd="sng">
                <a:solidFill>
                  <a:srgbClr val="C050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2400">
                  <a:latin typeface="+mj-lt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424336" y="4533927"/>
                <a:ext cx="245544" cy="29226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+mj-lt"/>
                </a:endParaRPr>
              </a:p>
            </p:txBody>
          </p:sp>
        </p:grpSp>
        <p:sp>
          <p:nvSpPr>
            <p:cNvPr id="144" name="Line 246"/>
            <p:cNvSpPr>
              <a:spLocks noChangeShapeType="1"/>
            </p:cNvSpPr>
            <p:nvPr/>
          </p:nvSpPr>
          <p:spPr bwMode="auto">
            <a:xfrm flipV="1">
              <a:off x="6268298" y="4236935"/>
              <a:ext cx="0" cy="1405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45" name="Line 247"/>
            <p:cNvSpPr>
              <a:spLocks noChangeShapeType="1"/>
            </p:cNvSpPr>
            <p:nvPr/>
          </p:nvSpPr>
          <p:spPr bwMode="auto">
            <a:xfrm>
              <a:off x="6268298" y="5642232"/>
              <a:ext cx="270298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46" name="Line 248"/>
            <p:cNvSpPr>
              <a:spLocks noChangeShapeType="1"/>
            </p:cNvSpPr>
            <p:nvPr/>
          </p:nvSpPr>
          <p:spPr bwMode="auto">
            <a:xfrm flipV="1">
              <a:off x="6268298" y="4236935"/>
              <a:ext cx="0" cy="1405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47" name="Line 249"/>
            <p:cNvSpPr>
              <a:spLocks noChangeShapeType="1"/>
            </p:cNvSpPr>
            <p:nvPr/>
          </p:nvSpPr>
          <p:spPr bwMode="auto">
            <a:xfrm flipV="1">
              <a:off x="6268298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48" name="Line 250"/>
            <p:cNvSpPr>
              <a:spLocks noChangeShapeType="1"/>
            </p:cNvSpPr>
            <p:nvPr/>
          </p:nvSpPr>
          <p:spPr bwMode="auto">
            <a:xfrm>
              <a:off x="6268298" y="4236935"/>
              <a:ext cx="0" cy="17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49" name="Rectangle 251"/>
            <p:cNvSpPr>
              <a:spLocks noChangeArrowheads="1"/>
            </p:cNvSpPr>
            <p:nvPr/>
          </p:nvSpPr>
          <p:spPr bwMode="auto">
            <a:xfrm>
              <a:off x="6245172" y="5658362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50" name="Line 252"/>
            <p:cNvSpPr>
              <a:spLocks noChangeShapeType="1"/>
            </p:cNvSpPr>
            <p:nvPr/>
          </p:nvSpPr>
          <p:spPr bwMode="auto">
            <a:xfrm flipV="1">
              <a:off x="6718568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51" name="Rectangle 254"/>
            <p:cNvSpPr>
              <a:spLocks noChangeArrowheads="1"/>
            </p:cNvSpPr>
            <p:nvPr/>
          </p:nvSpPr>
          <p:spPr bwMode="auto">
            <a:xfrm>
              <a:off x="6695443" y="5658362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52" name="Line 255"/>
            <p:cNvSpPr>
              <a:spLocks noChangeShapeType="1"/>
            </p:cNvSpPr>
            <p:nvPr/>
          </p:nvSpPr>
          <p:spPr bwMode="auto">
            <a:xfrm flipV="1">
              <a:off x="7168838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53" name="Rectangle 257"/>
            <p:cNvSpPr>
              <a:spLocks noChangeArrowheads="1"/>
            </p:cNvSpPr>
            <p:nvPr/>
          </p:nvSpPr>
          <p:spPr bwMode="auto">
            <a:xfrm>
              <a:off x="7114425" y="565836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54" name="Line 258"/>
            <p:cNvSpPr>
              <a:spLocks noChangeShapeType="1"/>
            </p:cNvSpPr>
            <p:nvPr/>
          </p:nvSpPr>
          <p:spPr bwMode="auto">
            <a:xfrm flipV="1">
              <a:off x="7620469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55" name="Rectangle 260"/>
            <p:cNvSpPr>
              <a:spLocks noChangeArrowheads="1"/>
            </p:cNvSpPr>
            <p:nvPr/>
          </p:nvSpPr>
          <p:spPr bwMode="auto">
            <a:xfrm>
              <a:off x="7566056" y="565836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56" name="Line 261"/>
            <p:cNvSpPr>
              <a:spLocks noChangeShapeType="1"/>
            </p:cNvSpPr>
            <p:nvPr/>
          </p:nvSpPr>
          <p:spPr bwMode="auto">
            <a:xfrm flipV="1">
              <a:off x="8070739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57" name="Rectangle 263"/>
            <p:cNvSpPr>
              <a:spLocks noChangeArrowheads="1"/>
            </p:cNvSpPr>
            <p:nvPr/>
          </p:nvSpPr>
          <p:spPr bwMode="auto">
            <a:xfrm>
              <a:off x="8014966" y="5658362"/>
              <a:ext cx="455136" cy="16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58" name="Line 264"/>
            <p:cNvSpPr>
              <a:spLocks noChangeShapeType="1"/>
            </p:cNvSpPr>
            <p:nvPr/>
          </p:nvSpPr>
          <p:spPr bwMode="auto">
            <a:xfrm flipV="1">
              <a:off x="8521009" y="5618038"/>
              <a:ext cx="0" cy="24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59" name="Rectangle 266"/>
            <p:cNvSpPr>
              <a:spLocks noChangeArrowheads="1"/>
            </p:cNvSpPr>
            <p:nvPr/>
          </p:nvSpPr>
          <p:spPr bwMode="auto">
            <a:xfrm>
              <a:off x="8466596" y="565836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 smtClean="0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60" name="Rectangle 269"/>
            <p:cNvSpPr>
              <a:spLocks noChangeArrowheads="1"/>
            </p:cNvSpPr>
            <p:nvPr/>
          </p:nvSpPr>
          <p:spPr bwMode="auto">
            <a:xfrm>
              <a:off x="8918227" y="5658362"/>
              <a:ext cx="0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1000" b="1" dirty="0">
                <a:latin typeface="+mj-lt"/>
              </a:endParaRPr>
            </a:p>
          </p:txBody>
        </p:sp>
        <p:sp>
          <p:nvSpPr>
            <p:cNvPr id="161" name="Line 270"/>
            <p:cNvSpPr>
              <a:spLocks noChangeShapeType="1"/>
            </p:cNvSpPr>
            <p:nvPr/>
          </p:nvSpPr>
          <p:spPr bwMode="auto">
            <a:xfrm>
              <a:off x="6268298" y="5642232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62" name="Rectangle 272"/>
            <p:cNvSpPr>
              <a:spLocks noChangeArrowheads="1"/>
            </p:cNvSpPr>
            <p:nvPr/>
          </p:nvSpPr>
          <p:spPr bwMode="auto">
            <a:xfrm>
              <a:off x="6181237" y="5594851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63" name="Line 273"/>
            <p:cNvSpPr>
              <a:spLocks noChangeShapeType="1"/>
            </p:cNvSpPr>
            <p:nvPr/>
          </p:nvSpPr>
          <p:spPr bwMode="auto">
            <a:xfrm>
              <a:off x="6268298" y="5406336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64" name="Rectangle 275"/>
            <p:cNvSpPr>
              <a:spLocks noChangeArrowheads="1"/>
            </p:cNvSpPr>
            <p:nvPr/>
          </p:nvSpPr>
          <p:spPr bwMode="auto">
            <a:xfrm>
              <a:off x="6181237" y="5357947"/>
              <a:ext cx="64997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65" name="Line 276"/>
            <p:cNvSpPr>
              <a:spLocks noChangeShapeType="1"/>
            </p:cNvSpPr>
            <p:nvPr/>
          </p:nvSpPr>
          <p:spPr bwMode="auto">
            <a:xfrm>
              <a:off x="6268298" y="5169431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66" name="Rectangle 278"/>
            <p:cNvSpPr>
              <a:spLocks noChangeArrowheads="1"/>
            </p:cNvSpPr>
            <p:nvPr/>
          </p:nvSpPr>
          <p:spPr bwMode="auto">
            <a:xfrm>
              <a:off x="6125463" y="512104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67" name="Line 279"/>
            <p:cNvSpPr>
              <a:spLocks noChangeShapeType="1"/>
            </p:cNvSpPr>
            <p:nvPr/>
          </p:nvSpPr>
          <p:spPr bwMode="auto">
            <a:xfrm>
              <a:off x="6268298" y="4939584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68" name="Rectangle 281"/>
            <p:cNvSpPr>
              <a:spLocks noChangeArrowheads="1"/>
            </p:cNvSpPr>
            <p:nvPr/>
          </p:nvSpPr>
          <p:spPr bwMode="auto">
            <a:xfrm>
              <a:off x="6125463" y="4891195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69" name="Line 282"/>
            <p:cNvSpPr>
              <a:spLocks noChangeShapeType="1"/>
            </p:cNvSpPr>
            <p:nvPr/>
          </p:nvSpPr>
          <p:spPr bwMode="auto">
            <a:xfrm>
              <a:off x="6268298" y="4702679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70" name="Rectangle 284"/>
            <p:cNvSpPr>
              <a:spLocks noChangeArrowheads="1"/>
            </p:cNvSpPr>
            <p:nvPr/>
          </p:nvSpPr>
          <p:spPr bwMode="auto">
            <a:xfrm>
              <a:off x="6125463" y="4654290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71" name="Line 285"/>
            <p:cNvSpPr>
              <a:spLocks noChangeShapeType="1"/>
            </p:cNvSpPr>
            <p:nvPr/>
          </p:nvSpPr>
          <p:spPr bwMode="auto">
            <a:xfrm>
              <a:off x="6268298" y="4466783"/>
              <a:ext cx="231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172" name="Rectangle 287"/>
            <p:cNvSpPr>
              <a:spLocks noChangeArrowheads="1"/>
            </p:cNvSpPr>
            <p:nvPr/>
          </p:nvSpPr>
          <p:spPr bwMode="auto">
            <a:xfrm>
              <a:off x="6125463" y="4419402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73" name="Rectangle 290"/>
            <p:cNvSpPr>
              <a:spLocks noChangeArrowheads="1"/>
            </p:cNvSpPr>
            <p:nvPr/>
          </p:nvSpPr>
          <p:spPr bwMode="auto">
            <a:xfrm>
              <a:off x="6125463" y="4189554"/>
              <a:ext cx="129994" cy="12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30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74" name="Line 293"/>
            <p:cNvSpPr>
              <a:spLocks noChangeShapeType="1"/>
            </p:cNvSpPr>
            <p:nvPr/>
          </p:nvSpPr>
          <p:spPr bwMode="auto">
            <a:xfrm flipV="1">
              <a:off x="6268298" y="4236935"/>
              <a:ext cx="0" cy="14052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</p:grpSp>
      <p:sp>
        <p:nvSpPr>
          <p:cNvPr id="179" name="Freeform 298"/>
          <p:cNvSpPr>
            <a:spLocks/>
          </p:cNvSpPr>
          <p:nvPr/>
        </p:nvSpPr>
        <p:spPr bwMode="auto">
          <a:xfrm flipH="1">
            <a:off x="5298756" y="5534690"/>
            <a:ext cx="1165935" cy="1075871"/>
          </a:xfrm>
          <a:custGeom>
            <a:avLst/>
            <a:gdLst>
              <a:gd name="T0" fmla="*/ 0 w 1726"/>
              <a:gd name="T1" fmla="*/ 2147483647 h 979"/>
              <a:gd name="T2" fmla="*/ 2147483647 w 1726"/>
              <a:gd name="T3" fmla="*/ 2147483647 h 979"/>
              <a:gd name="T4" fmla="*/ 2147483647 w 1726"/>
              <a:gd name="T5" fmla="*/ 2147483647 h 979"/>
              <a:gd name="T6" fmla="*/ 2147483647 w 1726"/>
              <a:gd name="T7" fmla="*/ 2147483647 h 979"/>
              <a:gd name="T8" fmla="*/ 2147483647 w 1726"/>
              <a:gd name="T9" fmla="*/ 0 h 979"/>
              <a:gd name="T10" fmla="*/ 2147483647 w 1726"/>
              <a:gd name="T11" fmla="*/ 2147483647 h 979"/>
              <a:gd name="T12" fmla="*/ 2147483647 w 1726"/>
              <a:gd name="T13" fmla="*/ 2147483647 h 979"/>
              <a:gd name="T14" fmla="*/ 2147483647 w 1726"/>
              <a:gd name="T15" fmla="*/ 2147483647 h 979"/>
              <a:gd name="T16" fmla="*/ 2147483647 w 1726"/>
              <a:gd name="T17" fmla="*/ 2147483647 h 979"/>
              <a:gd name="T18" fmla="*/ 2147483647 w 1726"/>
              <a:gd name="T19" fmla="*/ 2147483647 h 979"/>
              <a:gd name="T20" fmla="*/ 2147483647 w 1726"/>
              <a:gd name="T21" fmla="*/ 2147483647 h 979"/>
              <a:gd name="T22" fmla="*/ 2147483647 w 1726"/>
              <a:gd name="T23" fmla="*/ 2147483647 h 979"/>
              <a:gd name="T24" fmla="*/ 2147483647 w 1726"/>
              <a:gd name="T25" fmla="*/ 2147483647 h 979"/>
              <a:gd name="T26" fmla="*/ 2147483647 w 1726"/>
              <a:gd name="T27" fmla="*/ 2147483647 h 979"/>
              <a:gd name="T28" fmla="*/ 2147483647 w 1726"/>
              <a:gd name="T29" fmla="*/ 2147483647 h 979"/>
              <a:gd name="T30" fmla="*/ 2147483647 w 1726"/>
              <a:gd name="T31" fmla="*/ 2147483647 h 979"/>
              <a:gd name="T32" fmla="*/ 2147483647 w 1726"/>
              <a:gd name="T33" fmla="*/ 2147483647 h 979"/>
              <a:gd name="T34" fmla="*/ 2147483647 w 1726"/>
              <a:gd name="T35" fmla="*/ 2147483647 h 979"/>
              <a:gd name="T36" fmla="*/ 2147483647 w 1726"/>
              <a:gd name="T37" fmla="*/ 2147483647 h 979"/>
              <a:gd name="T38" fmla="*/ 2147483647 w 1726"/>
              <a:gd name="T39" fmla="*/ 2147483647 h 979"/>
              <a:gd name="T40" fmla="*/ 2147483647 w 1726"/>
              <a:gd name="T41" fmla="*/ 2147483647 h 979"/>
              <a:gd name="T42" fmla="*/ 2147483647 w 1726"/>
              <a:gd name="T43" fmla="*/ 2147483647 h 979"/>
              <a:gd name="T44" fmla="*/ 2147483647 w 1726"/>
              <a:gd name="T45" fmla="*/ 2147483647 h 979"/>
              <a:gd name="T46" fmla="*/ 2147483647 w 1726"/>
              <a:gd name="T47" fmla="*/ 2147483647 h 979"/>
              <a:gd name="T48" fmla="*/ 2147483647 w 1726"/>
              <a:gd name="T49" fmla="*/ 2147483647 h 979"/>
              <a:gd name="T50" fmla="*/ 2147483647 w 1726"/>
              <a:gd name="T51" fmla="*/ 2147483647 h 979"/>
              <a:gd name="T52" fmla="*/ 2147483647 w 1726"/>
              <a:gd name="T53" fmla="*/ 2147483647 h 9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26"/>
              <a:gd name="T82" fmla="*/ 0 h 979"/>
              <a:gd name="T83" fmla="*/ 1726 w 1726"/>
              <a:gd name="T84" fmla="*/ 979 h 9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26" h="979">
                <a:moveTo>
                  <a:pt x="0" y="358"/>
                </a:moveTo>
                <a:lnTo>
                  <a:pt x="70" y="328"/>
                </a:lnTo>
                <a:lnTo>
                  <a:pt x="134" y="235"/>
                </a:lnTo>
                <a:lnTo>
                  <a:pt x="198" y="82"/>
                </a:lnTo>
                <a:lnTo>
                  <a:pt x="268" y="0"/>
                </a:lnTo>
                <a:lnTo>
                  <a:pt x="332" y="182"/>
                </a:lnTo>
                <a:lnTo>
                  <a:pt x="401" y="399"/>
                </a:lnTo>
                <a:lnTo>
                  <a:pt x="465" y="539"/>
                </a:lnTo>
                <a:lnTo>
                  <a:pt x="529" y="639"/>
                </a:lnTo>
                <a:lnTo>
                  <a:pt x="599" y="703"/>
                </a:lnTo>
                <a:lnTo>
                  <a:pt x="663" y="756"/>
                </a:lnTo>
                <a:lnTo>
                  <a:pt x="733" y="797"/>
                </a:lnTo>
                <a:lnTo>
                  <a:pt x="797" y="832"/>
                </a:lnTo>
                <a:lnTo>
                  <a:pt x="861" y="862"/>
                </a:lnTo>
                <a:lnTo>
                  <a:pt x="930" y="885"/>
                </a:lnTo>
                <a:lnTo>
                  <a:pt x="994" y="908"/>
                </a:lnTo>
                <a:lnTo>
                  <a:pt x="1064" y="920"/>
                </a:lnTo>
                <a:lnTo>
                  <a:pt x="1128" y="938"/>
                </a:lnTo>
                <a:lnTo>
                  <a:pt x="1192" y="949"/>
                </a:lnTo>
                <a:lnTo>
                  <a:pt x="1262" y="955"/>
                </a:lnTo>
                <a:lnTo>
                  <a:pt x="1325" y="961"/>
                </a:lnTo>
                <a:lnTo>
                  <a:pt x="1395" y="967"/>
                </a:lnTo>
                <a:lnTo>
                  <a:pt x="1459" y="973"/>
                </a:lnTo>
                <a:lnTo>
                  <a:pt x="1523" y="979"/>
                </a:lnTo>
                <a:lnTo>
                  <a:pt x="1593" y="979"/>
                </a:lnTo>
                <a:lnTo>
                  <a:pt x="1657" y="979"/>
                </a:lnTo>
                <a:lnTo>
                  <a:pt x="1726" y="979"/>
                </a:lnTo>
              </a:path>
            </a:pathLst>
          </a:custGeom>
          <a:noFill/>
          <a:ln w="57150" cmpd="sng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 rot="16200000">
            <a:off x="4135282" y="1782704"/>
            <a:ext cx="1353382" cy="265702"/>
            <a:chOff x="1493871" y="5022203"/>
            <a:chExt cx="2454953" cy="153888"/>
          </a:xfrm>
        </p:grpSpPr>
        <p:sp>
          <p:nvSpPr>
            <p:cNvPr id="181" name="Rectangle 251"/>
            <p:cNvSpPr>
              <a:spLocks noChangeArrowheads="1"/>
            </p:cNvSpPr>
            <p:nvPr/>
          </p:nvSpPr>
          <p:spPr bwMode="auto">
            <a:xfrm>
              <a:off x="1493871" y="5022203"/>
              <a:ext cx="67859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83" name="Rectangle 254"/>
            <p:cNvSpPr>
              <a:spLocks noChangeArrowheads="1"/>
            </p:cNvSpPr>
            <p:nvPr/>
          </p:nvSpPr>
          <p:spPr bwMode="auto">
            <a:xfrm>
              <a:off x="1963968" y="5022203"/>
              <a:ext cx="67859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85" name="Rectangle 257"/>
            <p:cNvSpPr>
              <a:spLocks noChangeArrowheads="1"/>
            </p:cNvSpPr>
            <p:nvPr/>
          </p:nvSpPr>
          <p:spPr bwMode="auto">
            <a:xfrm>
              <a:off x="2401398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87" name="Rectangle 260"/>
            <p:cNvSpPr>
              <a:spLocks noChangeArrowheads="1"/>
            </p:cNvSpPr>
            <p:nvPr/>
          </p:nvSpPr>
          <p:spPr bwMode="auto">
            <a:xfrm>
              <a:off x="2872915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89" name="Rectangle 263"/>
            <p:cNvSpPr>
              <a:spLocks noChangeArrowheads="1"/>
            </p:cNvSpPr>
            <p:nvPr/>
          </p:nvSpPr>
          <p:spPr bwMode="auto">
            <a:xfrm>
              <a:off x="3341591" y="5022203"/>
              <a:ext cx="4751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91" name="Rectangle 266"/>
            <p:cNvSpPr>
              <a:spLocks noChangeArrowheads="1"/>
            </p:cNvSpPr>
            <p:nvPr/>
          </p:nvSpPr>
          <p:spPr bwMode="auto">
            <a:xfrm>
              <a:off x="3813106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 smtClean="0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 dirty="0"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50160" y="3677920"/>
            <a:ext cx="95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</a:t>
            </a:r>
            <a:r>
              <a:rPr lang="en-US" dirty="0" err="1" smtClean="0"/>
              <a:t>nf,I,i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6918960" y="5577840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</a:t>
            </a:r>
            <a:r>
              <a:rPr lang="en-US" dirty="0" err="1" smtClean="0"/>
              <a:t>nf,j,j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6441440" y="3586480"/>
            <a:ext cx="95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</a:t>
            </a:r>
            <a:r>
              <a:rPr lang="en-US" dirty="0" err="1" smtClean="0"/>
              <a:t>nf,I,j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5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928687"/>
          </a:xfrm>
        </p:spPr>
        <p:txBody>
          <a:bodyPr/>
          <a:lstStyle/>
          <a:p>
            <a:pPr algn="l"/>
            <a:r>
              <a:rPr lang="en-GB" sz="2800" dirty="0"/>
              <a:t>DCM for CSD: Data Features </a:t>
            </a:r>
            <a:r>
              <a:rPr lang="en-GB" sz="2800" dirty="0" smtClean="0"/>
              <a:t>in practice (modes)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643313" y="2780315"/>
            <a:ext cx="792162" cy="287337"/>
          </a:xfrm>
          <a:prstGeom prst="rightArrow">
            <a:avLst>
              <a:gd name="adj1" fmla="val 50000"/>
              <a:gd name="adj2" fmla="val 68923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grpSp>
        <p:nvGrpSpPr>
          <p:cNvPr id="2" name="Group 359"/>
          <p:cNvGrpSpPr>
            <a:grpSpLocks/>
          </p:cNvGrpSpPr>
          <p:nvPr/>
        </p:nvGrpSpPr>
        <p:grpSpPr bwMode="auto">
          <a:xfrm>
            <a:off x="4403725" y="2064352"/>
            <a:ext cx="4589463" cy="3478213"/>
            <a:chOff x="4403725" y="2355850"/>
            <a:chExt cx="4589463" cy="3478213"/>
          </a:xfrm>
        </p:grpSpPr>
        <p:sp>
          <p:nvSpPr>
            <p:cNvPr id="37903" name="AutoShape 16"/>
            <p:cNvSpPr>
              <a:spLocks/>
            </p:cNvSpPr>
            <p:nvPr/>
          </p:nvSpPr>
          <p:spPr bwMode="auto">
            <a:xfrm>
              <a:off x="4403725" y="2355850"/>
              <a:ext cx="647700" cy="3073400"/>
            </a:xfrm>
            <a:prstGeom prst="leftBrace">
              <a:avLst>
                <a:gd name="adj1" fmla="val 47253"/>
                <a:gd name="adj2" fmla="val 511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C0504D"/>
                </a:solidFill>
              </a:endParaRPr>
            </a:p>
          </p:txBody>
        </p:sp>
        <p:sp>
          <p:nvSpPr>
            <p:cNvPr id="37904" name="AutoShape 17"/>
            <p:cNvSpPr>
              <a:spLocks/>
            </p:cNvSpPr>
            <p:nvPr/>
          </p:nvSpPr>
          <p:spPr bwMode="auto">
            <a:xfrm>
              <a:off x="8040688" y="2355850"/>
              <a:ext cx="647700" cy="3073400"/>
            </a:xfrm>
            <a:prstGeom prst="rightBrace">
              <a:avLst>
                <a:gd name="adj1" fmla="val 463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100">
                <a:solidFill>
                  <a:srgbClr val="C0504D"/>
                </a:solidFill>
              </a:endParaRPr>
            </a:p>
          </p:txBody>
        </p:sp>
        <p:sp>
          <p:nvSpPr>
            <p:cNvPr id="37905" name="Text Box 28"/>
            <p:cNvSpPr txBox="1">
              <a:spLocks noChangeArrowheads="1"/>
            </p:cNvSpPr>
            <p:nvPr/>
          </p:nvSpPr>
          <p:spPr bwMode="auto">
            <a:xfrm rot="5400000">
              <a:off x="7918451" y="3496829"/>
              <a:ext cx="187166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>
                  <a:solidFill>
                    <a:srgbClr val="C0504D"/>
                  </a:solidFill>
                  <a:latin typeface="+mn-lt"/>
                </a:rPr>
                <a:t>Cross Spectral Density</a:t>
              </a:r>
            </a:p>
          </p:txBody>
        </p:sp>
        <p:sp>
          <p:nvSpPr>
            <p:cNvPr id="37906" name="Text Box 32"/>
            <p:cNvSpPr txBox="1">
              <a:spLocks noChangeArrowheads="1"/>
            </p:cNvSpPr>
            <p:nvPr/>
          </p:nvSpPr>
          <p:spPr bwMode="auto">
            <a:xfrm>
              <a:off x="8293100" y="25717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C0504D"/>
                  </a:solidFill>
                </a:rPr>
                <a:t>1</a:t>
              </a:r>
            </a:p>
          </p:txBody>
        </p:sp>
        <p:sp>
          <p:nvSpPr>
            <p:cNvPr id="37907" name="Text Box 33"/>
            <p:cNvSpPr txBox="1">
              <a:spLocks noChangeArrowheads="1"/>
            </p:cNvSpPr>
            <p:nvPr/>
          </p:nvSpPr>
          <p:spPr bwMode="auto">
            <a:xfrm>
              <a:off x="5122863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C0504D"/>
                  </a:solidFill>
                </a:rPr>
                <a:t>1</a:t>
              </a:r>
            </a:p>
          </p:txBody>
        </p:sp>
        <p:sp>
          <p:nvSpPr>
            <p:cNvPr id="37908" name="Text Box 34"/>
            <p:cNvSpPr txBox="1">
              <a:spLocks noChangeArrowheads="1"/>
            </p:cNvSpPr>
            <p:nvPr/>
          </p:nvSpPr>
          <p:spPr bwMode="auto">
            <a:xfrm>
              <a:off x="8293100" y="3435350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C0504D"/>
                  </a:solidFill>
                </a:rPr>
                <a:t>2</a:t>
              </a:r>
            </a:p>
          </p:txBody>
        </p:sp>
        <p:sp>
          <p:nvSpPr>
            <p:cNvPr id="37909" name="Text Box 35"/>
            <p:cNvSpPr txBox="1">
              <a:spLocks noChangeArrowheads="1"/>
            </p:cNvSpPr>
            <p:nvPr/>
          </p:nvSpPr>
          <p:spPr bwMode="auto">
            <a:xfrm>
              <a:off x="5915025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 dirty="0">
                  <a:solidFill>
                    <a:srgbClr val="C0504D"/>
                  </a:solidFill>
                </a:rPr>
                <a:t>2</a:t>
              </a:r>
            </a:p>
          </p:txBody>
        </p:sp>
        <p:sp>
          <p:nvSpPr>
            <p:cNvPr id="37910" name="Text Box 36"/>
            <p:cNvSpPr txBox="1">
              <a:spLocks noChangeArrowheads="1"/>
            </p:cNvSpPr>
            <p:nvPr/>
          </p:nvSpPr>
          <p:spPr bwMode="auto">
            <a:xfrm>
              <a:off x="6850063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C0504D"/>
                  </a:solidFill>
                </a:rPr>
                <a:t>3</a:t>
              </a:r>
            </a:p>
          </p:txBody>
        </p:sp>
        <p:sp>
          <p:nvSpPr>
            <p:cNvPr id="37911" name="Text Box 37"/>
            <p:cNvSpPr txBox="1">
              <a:spLocks noChangeArrowheads="1"/>
            </p:cNvSpPr>
            <p:nvPr/>
          </p:nvSpPr>
          <p:spPr bwMode="auto">
            <a:xfrm>
              <a:off x="8293100" y="43719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C0504D"/>
                  </a:solidFill>
                </a:rPr>
                <a:t>3</a:t>
              </a:r>
            </a:p>
          </p:txBody>
        </p:sp>
        <p:sp>
          <p:nvSpPr>
            <p:cNvPr id="37912" name="Text Box 38"/>
            <p:cNvSpPr txBox="1">
              <a:spLocks noChangeArrowheads="1"/>
            </p:cNvSpPr>
            <p:nvPr/>
          </p:nvSpPr>
          <p:spPr bwMode="auto">
            <a:xfrm>
              <a:off x="7715250" y="557212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C0504D"/>
                  </a:solidFill>
                </a:rPr>
                <a:t>4</a:t>
              </a:r>
            </a:p>
          </p:txBody>
        </p:sp>
        <p:sp>
          <p:nvSpPr>
            <p:cNvPr id="37913" name="Text Box 39"/>
            <p:cNvSpPr txBox="1">
              <a:spLocks noChangeArrowheads="1"/>
            </p:cNvSpPr>
            <p:nvPr/>
          </p:nvSpPr>
          <p:spPr bwMode="auto">
            <a:xfrm>
              <a:off x="8293100" y="5235575"/>
              <a:ext cx="504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100">
                  <a:solidFill>
                    <a:srgbClr val="C0504D"/>
                  </a:solidFill>
                </a:rPr>
                <a:t>4</a:t>
              </a:r>
            </a:p>
          </p:txBody>
        </p:sp>
        <p:grpSp>
          <p:nvGrpSpPr>
            <p:cNvPr id="37914" name="Group 358"/>
            <p:cNvGrpSpPr>
              <a:grpSpLocks/>
            </p:cNvGrpSpPr>
            <p:nvPr/>
          </p:nvGrpSpPr>
          <p:grpSpPr bwMode="auto">
            <a:xfrm>
              <a:off x="4714875" y="2357438"/>
              <a:ext cx="3571875" cy="2907932"/>
              <a:chOff x="4714875" y="2357438"/>
              <a:chExt cx="3571875" cy="2907932"/>
            </a:xfrm>
          </p:grpSpPr>
          <p:grpSp>
            <p:nvGrpSpPr>
              <p:cNvPr id="37915" name="Group 534"/>
              <p:cNvGrpSpPr>
                <a:grpSpLocks/>
              </p:cNvGrpSpPr>
              <p:nvPr/>
            </p:nvGrpSpPr>
            <p:grpSpPr bwMode="auto">
              <a:xfrm>
                <a:off x="4714875" y="2571750"/>
                <a:ext cx="857250" cy="550495"/>
                <a:chOff x="2737" y="1902"/>
                <a:chExt cx="2092" cy="1812"/>
              </a:xfrm>
            </p:grpSpPr>
            <p:sp>
              <p:nvSpPr>
                <p:cNvPr id="38217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18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19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0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1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2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3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4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5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6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7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8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29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0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3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4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5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6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7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8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39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0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1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2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3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4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5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6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7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8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49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</p:grpSp>
          <p:sp>
            <p:nvSpPr>
              <p:cNvPr id="37916" name="Rectangle 243"/>
              <p:cNvSpPr>
                <a:spLocks noChangeArrowheads="1"/>
              </p:cNvSpPr>
              <p:nvPr/>
            </p:nvSpPr>
            <p:spPr bwMode="auto">
              <a:xfrm>
                <a:off x="5614988" y="2586038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>
                  <a:solidFill>
                    <a:srgbClr val="C0504D"/>
                  </a:solidFill>
                </a:endParaRPr>
              </a:p>
            </p:txBody>
          </p:sp>
          <p:sp>
            <p:nvSpPr>
              <p:cNvPr id="37917" name="Line 246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18" name="Line 247"/>
              <p:cNvSpPr>
                <a:spLocks noChangeShapeType="1"/>
              </p:cNvSpPr>
              <p:nvPr/>
            </p:nvSpPr>
            <p:spPr bwMode="auto">
              <a:xfrm>
                <a:off x="5614988" y="3009900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19" name="Line 248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0" name="Line 249"/>
              <p:cNvSpPr>
                <a:spLocks noChangeShapeType="1"/>
              </p:cNvSpPr>
              <p:nvPr/>
            </p:nvSpPr>
            <p:spPr bwMode="auto">
              <a:xfrm flipV="1">
                <a:off x="5614988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1" name="Line 250"/>
              <p:cNvSpPr>
                <a:spLocks noChangeShapeType="1"/>
              </p:cNvSpPr>
              <p:nvPr/>
            </p:nvSpPr>
            <p:spPr bwMode="auto">
              <a:xfrm>
                <a:off x="5614988" y="258603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2" name="Rectangle 251"/>
              <p:cNvSpPr>
                <a:spLocks noChangeArrowheads="1"/>
              </p:cNvSpPr>
              <p:nvPr/>
            </p:nvSpPr>
            <p:spPr bwMode="auto">
              <a:xfrm>
                <a:off x="5608638" y="30146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3" name="Line 252"/>
              <p:cNvSpPr>
                <a:spLocks noChangeShapeType="1"/>
              </p:cNvSpPr>
              <p:nvPr/>
            </p:nvSpPr>
            <p:spPr bwMode="auto">
              <a:xfrm flipV="1">
                <a:off x="5751513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4" name="Rectangle 254"/>
              <p:cNvSpPr>
                <a:spLocks noChangeArrowheads="1"/>
              </p:cNvSpPr>
              <p:nvPr/>
            </p:nvSpPr>
            <p:spPr bwMode="auto">
              <a:xfrm>
                <a:off x="5743575" y="30146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5" name="Line 255"/>
              <p:cNvSpPr>
                <a:spLocks noChangeShapeType="1"/>
              </p:cNvSpPr>
              <p:nvPr/>
            </p:nvSpPr>
            <p:spPr bwMode="auto">
              <a:xfrm flipV="1">
                <a:off x="5886450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6" name="Rectangle 257"/>
              <p:cNvSpPr>
                <a:spLocks noChangeArrowheads="1"/>
              </p:cNvSpPr>
              <p:nvPr/>
            </p:nvSpPr>
            <p:spPr bwMode="auto">
              <a:xfrm>
                <a:off x="5870575" y="30146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7" name="Line 258"/>
              <p:cNvSpPr>
                <a:spLocks noChangeShapeType="1"/>
              </p:cNvSpPr>
              <p:nvPr/>
            </p:nvSpPr>
            <p:spPr bwMode="auto">
              <a:xfrm flipV="1">
                <a:off x="6022975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8" name="Rectangle 260"/>
              <p:cNvSpPr>
                <a:spLocks noChangeArrowheads="1"/>
              </p:cNvSpPr>
              <p:nvPr/>
            </p:nvSpPr>
            <p:spPr bwMode="auto">
              <a:xfrm>
                <a:off x="6005513" y="30146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29" name="Line 261"/>
              <p:cNvSpPr>
                <a:spLocks noChangeShapeType="1"/>
              </p:cNvSpPr>
              <p:nvPr/>
            </p:nvSpPr>
            <p:spPr bwMode="auto">
              <a:xfrm flipV="1">
                <a:off x="6157913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0" name="Rectangle 263"/>
              <p:cNvSpPr>
                <a:spLocks noChangeArrowheads="1"/>
              </p:cNvSpPr>
              <p:nvPr/>
            </p:nvSpPr>
            <p:spPr bwMode="auto">
              <a:xfrm>
                <a:off x="6142038" y="3014663"/>
                <a:ext cx="34925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1" name="Line 264"/>
              <p:cNvSpPr>
                <a:spLocks noChangeShapeType="1"/>
              </p:cNvSpPr>
              <p:nvPr/>
            </p:nvSpPr>
            <p:spPr bwMode="auto">
              <a:xfrm flipV="1">
                <a:off x="6294438" y="300196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2" name="Rectangle 266"/>
              <p:cNvSpPr>
                <a:spLocks noChangeArrowheads="1"/>
              </p:cNvSpPr>
              <p:nvPr/>
            </p:nvSpPr>
            <p:spPr bwMode="auto">
              <a:xfrm>
                <a:off x="6276975" y="30146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3" name="Rectangle 269"/>
              <p:cNvSpPr>
                <a:spLocks noChangeArrowheads="1"/>
              </p:cNvSpPr>
              <p:nvPr/>
            </p:nvSpPr>
            <p:spPr bwMode="auto">
              <a:xfrm>
                <a:off x="6413500" y="30146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4" name="Line 270"/>
              <p:cNvSpPr>
                <a:spLocks noChangeShapeType="1"/>
              </p:cNvSpPr>
              <p:nvPr/>
            </p:nvSpPr>
            <p:spPr bwMode="auto">
              <a:xfrm>
                <a:off x="5614988" y="300990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5" name="Rectangle 272"/>
              <p:cNvSpPr>
                <a:spLocks noChangeArrowheads="1"/>
              </p:cNvSpPr>
              <p:nvPr/>
            </p:nvSpPr>
            <p:spPr bwMode="auto">
              <a:xfrm>
                <a:off x="5589588" y="29956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6" name="Line 273"/>
              <p:cNvSpPr>
                <a:spLocks noChangeShapeType="1"/>
              </p:cNvSpPr>
              <p:nvPr/>
            </p:nvSpPr>
            <p:spPr bwMode="auto">
              <a:xfrm>
                <a:off x="5614988" y="2938463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7" name="Rectangle 275"/>
              <p:cNvSpPr>
                <a:spLocks noChangeArrowheads="1"/>
              </p:cNvSpPr>
              <p:nvPr/>
            </p:nvSpPr>
            <p:spPr bwMode="auto">
              <a:xfrm>
                <a:off x="5589588" y="292417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8" name="Line 276"/>
              <p:cNvSpPr>
                <a:spLocks noChangeShapeType="1"/>
              </p:cNvSpPr>
              <p:nvPr/>
            </p:nvSpPr>
            <p:spPr bwMode="auto">
              <a:xfrm>
                <a:off x="5614988" y="286702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39" name="Rectangle 278"/>
              <p:cNvSpPr>
                <a:spLocks noChangeArrowheads="1"/>
              </p:cNvSpPr>
              <p:nvPr/>
            </p:nvSpPr>
            <p:spPr bwMode="auto">
              <a:xfrm>
                <a:off x="5572125" y="285273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0" name="Line 279"/>
              <p:cNvSpPr>
                <a:spLocks noChangeShapeType="1"/>
              </p:cNvSpPr>
              <p:nvPr/>
            </p:nvSpPr>
            <p:spPr bwMode="auto">
              <a:xfrm>
                <a:off x="5614988" y="279717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1" name="Rectangle 281"/>
              <p:cNvSpPr>
                <a:spLocks noChangeArrowheads="1"/>
              </p:cNvSpPr>
              <p:nvPr/>
            </p:nvSpPr>
            <p:spPr bwMode="auto">
              <a:xfrm>
                <a:off x="5572125" y="278288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2" name="Line 282"/>
              <p:cNvSpPr>
                <a:spLocks noChangeShapeType="1"/>
              </p:cNvSpPr>
              <p:nvPr/>
            </p:nvSpPr>
            <p:spPr bwMode="auto">
              <a:xfrm>
                <a:off x="5614988" y="272573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3" name="Rectangle 284"/>
              <p:cNvSpPr>
                <a:spLocks noChangeArrowheads="1"/>
              </p:cNvSpPr>
              <p:nvPr/>
            </p:nvSpPr>
            <p:spPr bwMode="auto">
              <a:xfrm>
                <a:off x="5572125" y="271145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4" name="Line 285"/>
              <p:cNvSpPr>
                <a:spLocks noChangeShapeType="1"/>
              </p:cNvSpPr>
              <p:nvPr/>
            </p:nvSpPr>
            <p:spPr bwMode="auto">
              <a:xfrm>
                <a:off x="5614988" y="265588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5" name="Rectangle 287"/>
              <p:cNvSpPr>
                <a:spLocks noChangeArrowheads="1"/>
              </p:cNvSpPr>
              <p:nvPr/>
            </p:nvSpPr>
            <p:spPr bwMode="auto">
              <a:xfrm>
                <a:off x="5572125" y="264160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6" name="Rectangle 290"/>
              <p:cNvSpPr>
                <a:spLocks noChangeArrowheads="1"/>
              </p:cNvSpPr>
              <p:nvPr/>
            </p:nvSpPr>
            <p:spPr bwMode="auto">
              <a:xfrm>
                <a:off x="5572125" y="257175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7" name="Line 293"/>
              <p:cNvSpPr>
                <a:spLocks noChangeShapeType="1"/>
              </p:cNvSpPr>
              <p:nvPr/>
            </p:nvSpPr>
            <p:spPr bwMode="auto">
              <a:xfrm flipV="1">
                <a:off x="5614988" y="258603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8" name="Freeform 295"/>
              <p:cNvSpPr>
                <a:spLocks/>
              </p:cNvSpPr>
              <p:nvPr/>
            </p:nvSpPr>
            <p:spPr bwMode="auto">
              <a:xfrm>
                <a:off x="5786438" y="2357438"/>
                <a:ext cx="642937" cy="627062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2147483647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49" name="Rectangle 243"/>
              <p:cNvSpPr>
                <a:spLocks noChangeArrowheads="1"/>
              </p:cNvSpPr>
              <p:nvPr/>
            </p:nvSpPr>
            <p:spPr bwMode="auto">
              <a:xfrm>
                <a:off x="5614988" y="3371850"/>
                <a:ext cx="814387" cy="423863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0" name="Line 246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1" name="Line 247"/>
              <p:cNvSpPr>
                <a:spLocks noChangeShapeType="1"/>
              </p:cNvSpPr>
              <p:nvPr/>
            </p:nvSpPr>
            <p:spPr bwMode="auto">
              <a:xfrm>
                <a:off x="5614988" y="3795713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2" name="Line 248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3" name="Line 249"/>
              <p:cNvSpPr>
                <a:spLocks noChangeShapeType="1"/>
              </p:cNvSpPr>
              <p:nvPr/>
            </p:nvSpPr>
            <p:spPr bwMode="auto">
              <a:xfrm flipV="1">
                <a:off x="5614988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4" name="Line 250"/>
              <p:cNvSpPr>
                <a:spLocks noChangeShapeType="1"/>
              </p:cNvSpPr>
              <p:nvPr/>
            </p:nvSpPr>
            <p:spPr bwMode="auto">
              <a:xfrm>
                <a:off x="5614988" y="3371850"/>
                <a:ext cx="0" cy="47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5" name="Rectangle 251"/>
              <p:cNvSpPr>
                <a:spLocks noChangeArrowheads="1"/>
              </p:cNvSpPr>
              <p:nvPr/>
            </p:nvSpPr>
            <p:spPr bwMode="auto">
              <a:xfrm>
                <a:off x="5608638" y="380047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6" name="Line 252"/>
              <p:cNvSpPr>
                <a:spLocks noChangeShapeType="1"/>
              </p:cNvSpPr>
              <p:nvPr/>
            </p:nvSpPr>
            <p:spPr bwMode="auto">
              <a:xfrm flipV="1">
                <a:off x="5751513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7" name="Rectangle 254"/>
              <p:cNvSpPr>
                <a:spLocks noChangeArrowheads="1"/>
              </p:cNvSpPr>
              <p:nvPr/>
            </p:nvSpPr>
            <p:spPr bwMode="auto">
              <a:xfrm>
                <a:off x="5743575" y="380047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8" name="Line 255"/>
              <p:cNvSpPr>
                <a:spLocks noChangeShapeType="1"/>
              </p:cNvSpPr>
              <p:nvPr/>
            </p:nvSpPr>
            <p:spPr bwMode="auto">
              <a:xfrm flipV="1">
                <a:off x="5886450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59" name="Rectangle 257"/>
              <p:cNvSpPr>
                <a:spLocks noChangeArrowheads="1"/>
              </p:cNvSpPr>
              <p:nvPr/>
            </p:nvSpPr>
            <p:spPr bwMode="auto">
              <a:xfrm>
                <a:off x="5870575" y="380047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0" name="Line 258"/>
              <p:cNvSpPr>
                <a:spLocks noChangeShapeType="1"/>
              </p:cNvSpPr>
              <p:nvPr/>
            </p:nvSpPr>
            <p:spPr bwMode="auto">
              <a:xfrm flipV="1">
                <a:off x="6022975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1" name="Rectangle 260"/>
              <p:cNvSpPr>
                <a:spLocks noChangeArrowheads="1"/>
              </p:cNvSpPr>
              <p:nvPr/>
            </p:nvSpPr>
            <p:spPr bwMode="auto">
              <a:xfrm>
                <a:off x="6005513" y="380047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2" name="Line 261"/>
              <p:cNvSpPr>
                <a:spLocks noChangeShapeType="1"/>
              </p:cNvSpPr>
              <p:nvPr/>
            </p:nvSpPr>
            <p:spPr bwMode="auto">
              <a:xfrm flipV="1">
                <a:off x="6157913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3" name="Rectangle 263"/>
              <p:cNvSpPr>
                <a:spLocks noChangeArrowheads="1"/>
              </p:cNvSpPr>
              <p:nvPr/>
            </p:nvSpPr>
            <p:spPr bwMode="auto">
              <a:xfrm>
                <a:off x="6142038" y="3800475"/>
                <a:ext cx="34925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4" name="Line 264"/>
              <p:cNvSpPr>
                <a:spLocks noChangeShapeType="1"/>
              </p:cNvSpPr>
              <p:nvPr/>
            </p:nvSpPr>
            <p:spPr bwMode="auto">
              <a:xfrm flipV="1">
                <a:off x="6294438" y="3787775"/>
                <a:ext cx="0" cy="79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5" name="Rectangle 266"/>
              <p:cNvSpPr>
                <a:spLocks noChangeArrowheads="1"/>
              </p:cNvSpPr>
              <p:nvPr/>
            </p:nvSpPr>
            <p:spPr bwMode="auto">
              <a:xfrm>
                <a:off x="6276975" y="380047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6" name="Rectangle 269"/>
              <p:cNvSpPr>
                <a:spLocks noChangeArrowheads="1"/>
              </p:cNvSpPr>
              <p:nvPr/>
            </p:nvSpPr>
            <p:spPr bwMode="auto">
              <a:xfrm>
                <a:off x="6413500" y="380047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7" name="Line 270"/>
              <p:cNvSpPr>
                <a:spLocks noChangeShapeType="1"/>
              </p:cNvSpPr>
              <p:nvPr/>
            </p:nvSpPr>
            <p:spPr bwMode="auto">
              <a:xfrm>
                <a:off x="5614988" y="3795713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8" name="Rectangle 272"/>
              <p:cNvSpPr>
                <a:spLocks noChangeArrowheads="1"/>
              </p:cNvSpPr>
              <p:nvPr/>
            </p:nvSpPr>
            <p:spPr bwMode="auto">
              <a:xfrm>
                <a:off x="5589588" y="378142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69" name="Line 273"/>
              <p:cNvSpPr>
                <a:spLocks noChangeShapeType="1"/>
              </p:cNvSpPr>
              <p:nvPr/>
            </p:nvSpPr>
            <p:spPr bwMode="auto">
              <a:xfrm>
                <a:off x="5614988" y="3724275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0" name="Rectangle 275"/>
              <p:cNvSpPr>
                <a:spLocks noChangeArrowheads="1"/>
              </p:cNvSpPr>
              <p:nvPr/>
            </p:nvSpPr>
            <p:spPr bwMode="auto">
              <a:xfrm>
                <a:off x="5589588" y="370998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1" name="Line 276"/>
              <p:cNvSpPr>
                <a:spLocks noChangeShapeType="1"/>
              </p:cNvSpPr>
              <p:nvPr/>
            </p:nvSpPr>
            <p:spPr bwMode="auto">
              <a:xfrm>
                <a:off x="5614988" y="365283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2" name="Rectangle 278"/>
              <p:cNvSpPr>
                <a:spLocks noChangeArrowheads="1"/>
              </p:cNvSpPr>
              <p:nvPr/>
            </p:nvSpPr>
            <p:spPr bwMode="auto">
              <a:xfrm>
                <a:off x="5572125" y="363855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3" name="Line 279"/>
              <p:cNvSpPr>
                <a:spLocks noChangeShapeType="1"/>
              </p:cNvSpPr>
              <p:nvPr/>
            </p:nvSpPr>
            <p:spPr bwMode="auto">
              <a:xfrm>
                <a:off x="5614988" y="3582988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4" name="Rectangle 281"/>
              <p:cNvSpPr>
                <a:spLocks noChangeArrowheads="1"/>
              </p:cNvSpPr>
              <p:nvPr/>
            </p:nvSpPr>
            <p:spPr bwMode="auto">
              <a:xfrm>
                <a:off x="5572125" y="356870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5" name="Line 282"/>
              <p:cNvSpPr>
                <a:spLocks noChangeShapeType="1"/>
              </p:cNvSpPr>
              <p:nvPr/>
            </p:nvSpPr>
            <p:spPr bwMode="auto">
              <a:xfrm>
                <a:off x="5614988" y="351155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6" name="Rectangle 284"/>
              <p:cNvSpPr>
                <a:spLocks noChangeArrowheads="1"/>
              </p:cNvSpPr>
              <p:nvPr/>
            </p:nvSpPr>
            <p:spPr bwMode="auto">
              <a:xfrm>
                <a:off x="5572125" y="34972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7" name="Line 285"/>
              <p:cNvSpPr>
                <a:spLocks noChangeShapeType="1"/>
              </p:cNvSpPr>
              <p:nvPr/>
            </p:nvSpPr>
            <p:spPr bwMode="auto">
              <a:xfrm>
                <a:off x="5614988" y="3441700"/>
                <a:ext cx="63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8" name="Rectangle 287"/>
              <p:cNvSpPr>
                <a:spLocks noChangeArrowheads="1"/>
              </p:cNvSpPr>
              <p:nvPr/>
            </p:nvSpPr>
            <p:spPr bwMode="auto">
              <a:xfrm>
                <a:off x="5572125" y="3427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79" name="Rectangle 290"/>
              <p:cNvSpPr>
                <a:spLocks noChangeArrowheads="1"/>
              </p:cNvSpPr>
              <p:nvPr/>
            </p:nvSpPr>
            <p:spPr bwMode="auto">
              <a:xfrm>
                <a:off x="5572125" y="33575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0" name="Line 293"/>
              <p:cNvSpPr>
                <a:spLocks noChangeShapeType="1"/>
              </p:cNvSpPr>
              <p:nvPr/>
            </p:nvSpPr>
            <p:spPr bwMode="auto">
              <a:xfrm flipV="1">
                <a:off x="5614988" y="3371850"/>
                <a:ext cx="0" cy="4238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1" name="Freeform 295"/>
              <p:cNvSpPr>
                <a:spLocks/>
              </p:cNvSpPr>
              <p:nvPr/>
            </p:nvSpPr>
            <p:spPr bwMode="auto">
              <a:xfrm>
                <a:off x="5721350" y="3071813"/>
                <a:ext cx="708025" cy="698500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2147483647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2" name="Rectangle 243"/>
              <p:cNvSpPr>
                <a:spLocks noChangeArrowheads="1"/>
              </p:cNvSpPr>
              <p:nvPr/>
            </p:nvSpPr>
            <p:spPr bwMode="auto">
              <a:xfrm>
                <a:off x="6475413" y="4014788"/>
                <a:ext cx="882650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3" name="Line 246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4" name="Line 247"/>
              <p:cNvSpPr>
                <a:spLocks noChangeShapeType="1"/>
              </p:cNvSpPr>
              <p:nvPr/>
            </p:nvSpPr>
            <p:spPr bwMode="auto">
              <a:xfrm>
                <a:off x="6475413" y="4438650"/>
                <a:ext cx="8826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5" name="Line 248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6" name="Line 249"/>
              <p:cNvSpPr>
                <a:spLocks noChangeShapeType="1"/>
              </p:cNvSpPr>
              <p:nvPr/>
            </p:nvSpPr>
            <p:spPr bwMode="auto">
              <a:xfrm flipV="1">
                <a:off x="647541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7" name="Line 250"/>
              <p:cNvSpPr>
                <a:spLocks noChangeShapeType="1"/>
              </p:cNvSpPr>
              <p:nvPr/>
            </p:nvSpPr>
            <p:spPr bwMode="auto">
              <a:xfrm>
                <a:off x="6475413" y="401478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8" name="Rectangle 251"/>
              <p:cNvSpPr>
                <a:spLocks noChangeArrowheads="1"/>
              </p:cNvSpPr>
              <p:nvPr/>
            </p:nvSpPr>
            <p:spPr bwMode="auto">
              <a:xfrm>
                <a:off x="6469063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89" name="Line 252"/>
              <p:cNvSpPr>
                <a:spLocks noChangeShapeType="1"/>
              </p:cNvSpPr>
              <p:nvPr/>
            </p:nvSpPr>
            <p:spPr bwMode="auto">
              <a:xfrm flipV="1">
                <a:off x="662305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0" name="Rectangle 254"/>
              <p:cNvSpPr>
                <a:spLocks noChangeArrowheads="1"/>
              </p:cNvSpPr>
              <p:nvPr/>
            </p:nvSpPr>
            <p:spPr bwMode="auto">
              <a:xfrm>
                <a:off x="6615113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1" name="Line 255"/>
              <p:cNvSpPr>
                <a:spLocks noChangeShapeType="1"/>
              </p:cNvSpPr>
              <p:nvPr/>
            </p:nvSpPr>
            <p:spPr bwMode="auto">
              <a:xfrm flipV="1">
                <a:off x="676910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2" name="Rectangle 257"/>
              <p:cNvSpPr>
                <a:spLocks noChangeArrowheads="1"/>
              </p:cNvSpPr>
              <p:nvPr/>
            </p:nvSpPr>
            <p:spPr bwMode="auto">
              <a:xfrm>
                <a:off x="6751638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3" name="Line 258"/>
              <p:cNvSpPr>
                <a:spLocks noChangeShapeType="1"/>
              </p:cNvSpPr>
              <p:nvPr/>
            </p:nvSpPr>
            <p:spPr bwMode="auto">
              <a:xfrm flipV="1">
                <a:off x="691673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4" name="Rectangle 260"/>
              <p:cNvSpPr>
                <a:spLocks noChangeArrowheads="1"/>
              </p:cNvSpPr>
              <p:nvPr/>
            </p:nvSpPr>
            <p:spPr bwMode="auto">
              <a:xfrm>
                <a:off x="6899275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5" name="Line 261"/>
              <p:cNvSpPr>
                <a:spLocks noChangeShapeType="1"/>
              </p:cNvSpPr>
              <p:nvPr/>
            </p:nvSpPr>
            <p:spPr bwMode="auto">
              <a:xfrm flipV="1">
                <a:off x="706437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6" name="Rectangle 263"/>
              <p:cNvSpPr>
                <a:spLocks noChangeArrowheads="1"/>
              </p:cNvSpPr>
              <p:nvPr/>
            </p:nvSpPr>
            <p:spPr bwMode="auto">
              <a:xfrm>
                <a:off x="7045325" y="4443413"/>
                <a:ext cx="39688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7" name="Line 264"/>
              <p:cNvSpPr>
                <a:spLocks noChangeShapeType="1"/>
              </p:cNvSpPr>
              <p:nvPr/>
            </p:nvSpPr>
            <p:spPr bwMode="auto">
              <a:xfrm flipV="1">
                <a:off x="721042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8" name="Rectangle 266"/>
              <p:cNvSpPr>
                <a:spLocks noChangeArrowheads="1"/>
              </p:cNvSpPr>
              <p:nvPr/>
            </p:nvSpPr>
            <p:spPr bwMode="auto">
              <a:xfrm>
                <a:off x="7192963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7999" name="Rectangle 269"/>
              <p:cNvSpPr>
                <a:spLocks noChangeArrowheads="1"/>
              </p:cNvSpPr>
              <p:nvPr/>
            </p:nvSpPr>
            <p:spPr bwMode="auto">
              <a:xfrm>
                <a:off x="7340600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0" name="Line 270"/>
              <p:cNvSpPr>
                <a:spLocks noChangeShapeType="1"/>
              </p:cNvSpPr>
              <p:nvPr/>
            </p:nvSpPr>
            <p:spPr bwMode="auto">
              <a:xfrm>
                <a:off x="6475413" y="44386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1" name="Rectangle 272"/>
              <p:cNvSpPr>
                <a:spLocks noChangeArrowheads="1"/>
              </p:cNvSpPr>
              <p:nvPr/>
            </p:nvSpPr>
            <p:spPr bwMode="auto">
              <a:xfrm>
                <a:off x="6446838" y="44243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2" name="Line 273"/>
              <p:cNvSpPr>
                <a:spLocks noChangeShapeType="1"/>
              </p:cNvSpPr>
              <p:nvPr/>
            </p:nvSpPr>
            <p:spPr bwMode="auto">
              <a:xfrm>
                <a:off x="6475413" y="43672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3" name="Rectangle 275"/>
              <p:cNvSpPr>
                <a:spLocks noChangeArrowheads="1"/>
              </p:cNvSpPr>
              <p:nvPr/>
            </p:nvSpPr>
            <p:spPr bwMode="auto">
              <a:xfrm>
                <a:off x="6446838" y="435292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4" name="Line 276"/>
              <p:cNvSpPr>
                <a:spLocks noChangeShapeType="1"/>
              </p:cNvSpPr>
              <p:nvPr/>
            </p:nvSpPr>
            <p:spPr bwMode="auto">
              <a:xfrm>
                <a:off x="6475413" y="42957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5" name="Rectangle 278"/>
              <p:cNvSpPr>
                <a:spLocks noChangeArrowheads="1"/>
              </p:cNvSpPr>
              <p:nvPr/>
            </p:nvSpPr>
            <p:spPr bwMode="auto">
              <a:xfrm>
                <a:off x="6429375" y="428148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6" name="Line 279"/>
              <p:cNvSpPr>
                <a:spLocks noChangeShapeType="1"/>
              </p:cNvSpPr>
              <p:nvPr/>
            </p:nvSpPr>
            <p:spPr bwMode="auto">
              <a:xfrm>
                <a:off x="6475413" y="422592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7" name="Rectangle 281"/>
              <p:cNvSpPr>
                <a:spLocks noChangeArrowheads="1"/>
              </p:cNvSpPr>
              <p:nvPr/>
            </p:nvSpPr>
            <p:spPr bwMode="auto">
              <a:xfrm>
                <a:off x="6429375" y="421163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8" name="Line 282"/>
              <p:cNvSpPr>
                <a:spLocks noChangeShapeType="1"/>
              </p:cNvSpPr>
              <p:nvPr/>
            </p:nvSpPr>
            <p:spPr bwMode="auto">
              <a:xfrm>
                <a:off x="6475413" y="415448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09" name="Rectangle 284"/>
              <p:cNvSpPr>
                <a:spLocks noChangeArrowheads="1"/>
              </p:cNvSpPr>
              <p:nvPr/>
            </p:nvSpPr>
            <p:spPr bwMode="auto">
              <a:xfrm>
                <a:off x="6429375" y="414020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10" name="Line 285"/>
              <p:cNvSpPr>
                <a:spLocks noChangeShapeType="1"/>
              </p:cNvSpPr>
              <p:nvPr/>
            </p:nvSpPr>
            <p:spPr bwMode="auto">
              <a:xfrm>
                <a:off x="6475413" y="40846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11" name="Rectangle 287"/>
              <p:cNvSpPr>
                <a:spLocks noChangeArrowheads="1"/>
              </p:cNvSpPr>
              <p:nvPr/>
            </p:nvSpPr>
            <p:spPr bwMode="auto">
              <a:xfrm>
                <a:off x="6429375" y="407035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12" name="Rectangle 290"/>
              <p:cNvSpPr>
                <a:spLocks noChangeArrowheads="1"/>
              </p:cNvSpPr>
              <p:nvPr/>
            </p:nvSpPr>
            <p:spPr bwMode="auto">
              <a:xfrm>
                <a:off x="6429375" y="400050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13" name="Line 293"/>
              <p:cNvSpPr>
                <a:spLocks noChangeShapeType="1"/>
              </p:cNvSpPr>
              <p:nvPr/>
            </p:nvSpPr>
            <p:spPr bwMode="auto">
              <a:xfrm flipV="1">
                <a:off x="647541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14" name="Freeform 295"/>
              <p:cNvSpPr>
                <a:spLocks/>
              </p:cNvSpPr>
              <p:nvPr/>
            </p:nvSpPr>
            <p:spPr bwMode="auto">
              <a:xfrm>
                <a:off x="6591300" y="4357688"/>
                <a:ext cx="766763" cy="55562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4657823 h 1312"/>
                  <a:gd name="T4" fmla="*/ 2147483647 w 1726"/>
                  <a:gd name="T5" fmla="*/ 28481708 h 1312"/>
                  <a:gd name="T6" fmla="*/ 2147483647 w 1726"/>
                  <a:gd name="T7" fmla="*/ 36457139 h 1312"/>
                  <a:gd name="T8" fmla="*/ 2147483647 w 1726"/>
                  <a:gd name="T9" fmla="*/ 37368237 h 1312"/>
                  <a:gd name="T10" fmla="*/ 2147483647 w 1726"/>
                  <a:gd name="T11" fmla="*/ 32886392 h 1312"/>
                  <a:gd name="T12" fmla="*/ 2147483647 w 1726"/>
                  <a:gd name="T13" fmla="*/ 28481708 h 1312"/>
                  <a:gd name="T14" fmla="*/ 2147483647 w 1726"/>
                  <a:gd name="T15" fmla="*/ 28861918 h 1312"/>
                  <a:gd name="T16" fmla="*/ 2147483647 w 1726"/>
                  <a:gd name="T17" fmla="*/ 37823743 h 1312"/>
                  <a:gd name="T18" fmla="*/ 2147483647 w 1726"/>
                  <a:gd name="T19" fmla="*/ 52026023 h 1312"/>
                  <a:gd name="T20" fmla="*/ 2147483647 w 1726"/>
                  <a:gd name="T21" fmla="*/ 64937068 h 1312"/>
                  <a:gd name="T22" fmla="*/ 2147483647 w 1726"/>
                  <a:gd name="T23" fmla="*/ 74734652 h 1312"/>
                  <a:gd name="T24" fmla="*/ 2147483647 w 1726"/>
                  <a:gd name="T25" fmla="*/ 81874324 h 1312"/>
                  <a:gd name="T26" fmla="*/ 2147483647 w 1726"/>
                  <a:gd name="T27" fmla="*/ 86280830 h 1312"/>
                  <a:gd name="T28" fmla="*/ 2147483647 w 1726"/>
                  <a:gd name="T29" fmla="*/ 89849776 h 1312"/>
                  <a:gd name="T30" fmla="*/ 2147483647 w 1726"/>
                  <a:gd name="T31" fmla="*/ 92052097 h 1312"/>
                  <a:gd name="T32" fmla="*/ 2147483647 w 1726"/>
                  <a:gd name="T33" fmla="*/ 93418702 h 1312"/>
                  <a:gd name="T34" fmla="*/ 2147483647 w 1726"/>
                  <a:gd name="T35" fmla="*/ 94331579 h 1312"/>
                  <a:gd name="T36" fmla="*/ 2147483647 w 1726"/>
                  <a:gd name="T37" fmla="*/ 94710010 h 1312"/>
                  <a:gd name="T38" fmla="*/ 2147483647 w 1726"/>
                  <a:gd name="T39" fmla="*/ 95165516 h 1312"/>
                  <a:gd name="T40" fmla="*/ 2147483647 w 1726"/>
                  <a:gd name="T41" fmla="*/ 95621108 h 1312"/>
                  <a:gd name="T42" fmla="*/ 2147483647 w 1726"/>
                  <a:gd name="T43" fmla="*/ 95621108 h 1312"/>
                  <a:gd name="T44" fmla="*/ 2147483647 w 1726"/>
                  <a:gd name="T45" fmla="*/ 96533984 h 1312"/>
                  <a:gd name="T46" fmla="*/ 2147483647 w 1726"/>
                  <a:gd name="T47" fmla="*/ 96989491 h 1312"/>
                  <a:gd name="T48" fmla="*/ 2147483647 w 1726"/>
                  <a:gd name="T49" fmla="*/ 97825207 h 1312"/>
                  <a:gd name="T50" fmla="*/ 2147483647 w 1726"/>
                  <a:gd name="T51" fmla="*/ 98736305 h 1312"/>
                  <a:gd name="T52" fmla="*/ 2147483647 w 1726"/>
                  <a:gd name="T53" fmla="*/ 99647403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grpSp>
            <p:nvGrpSpPr>
              <p:cNvPr id="38015" name="Group 534"/>
              <p:cNvGrpSpPr>
                <a:grpSpLocks/>
              </p:cNvGrpSpPr>
              <p:nvPr/>
            </p:nvGrpSpPr>
            <p:grpSpPr bwMode="auto">
              <a:xfrm>
                <a:off x="7429500" y="4714875"/>
                <a:ext cx="857250" cy="550495"/>
                <a:chOff x="2737" y="1902"/>
                <a:chExt cx="2092" cy="1812"/>
              </a:xfrm>
            </p:grpSpPr>
            <p:sp>
              <p:nvSpPr>
                <p:cNvPr id="38184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85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86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87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88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89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0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1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2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3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4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5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6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8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99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0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2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3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4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5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6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7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8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09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10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11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12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13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14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15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216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</p:grpSp>
          <p:grpSp>
            <p:nvGrpSpPr>
              <p:cNvPr id="38016" name="Group 534"/>
              <p:cNvGrpSpPr>
                <a:grpSpLocks/>
              </p:cNvGrpSpPr>
              <p:nvPr/>
            </p:nvGrpSpPr>
            <p:grpSpPr bwMode="auto">
              <a:xfrm>
                <a:off x="6429375" y="3357563"/>
                <a:ext cx="857250" cy="550494"/>
                <a:chOff x="2737" y="1902"/>
                <a:chExt cx="2092" cy="1812"/>
              </a:xfrm>
            </p:grpSpPr>
            <p:sp>
              <p:nvSpPr>
                <p:cNvPr id="38151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52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53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54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55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56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57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58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59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0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1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3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4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5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6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7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8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69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0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1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2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3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4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5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6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7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8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79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80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81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82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83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</p:grpSp>
          <p:grpSp>
            <p:nvGrpSpPr>
              <p:cNvPr id="38017" name="Group 534"/>
              <p:cNvGrpSpPr>
                <a:grpSpLocks/>
              </p:cNvGrpSpPr>
              <p:nvPr/>
            </p:nvGrpSpPr>
            <p:grpSpPr bwMode="auto">
              <a:xfrm>
                <a:off x="6500813" y="2571750"/>
                <a:ext cx="785812" cy="550495"/>
                <a:chOff x="2737" y="1902"/>
                <a:chExt cx="2092" cy="1812"/>
              </a:xfrm>
            </p:grpSpPr>
            <p:sp>
              <p:nvSpPr>
                <p:cNvPr id="38118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19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0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1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2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3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4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5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6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7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8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29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0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1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2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3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4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5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6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7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8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39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0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1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2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3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4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5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6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8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49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50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</p:grpSp>
          <p:sp>
            <p:nvSpPr>
              <p:cNvPr id="38018" name="Rectangle 243"/>
              <p:cNvSpPr>
                <a:spLocks noChangeArrowheads="1"/>
              </p:cNvSpPr>
              <p:nvPr/>
            </p:nvSpPr>
            <p:spPr bwMode="auto">
              <a:xfrm>
                <a:off x="7472363" y="4014788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>
                  <a:solidFill>
                    <a:srgbClr val="C0504D"/>
                  </a:solidFill>
                </a:endParaRPr>
              </a:p>
            </p:txBody>
          </p:sp>
          <p:sp>
            <p:nvSpPr>
              <p:cNvPr id="38019" name="Line 246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0" name="Line 247"/>
              <p:cNvSpPr>
                <a:spLocks noChangeShapeType="1"/>
              </p:cNvSpPr>
              <p:nvPr/>
            </p:nvSpPr>
            <p:spPr bwMode="auto">
              <a:xfrm>
                <a:off x="7472363" y="4438650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1" name="Line 248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2" name="Line 249"/>
              <p:cNvSpPr>
                <a:spLocks noChangeShapeType="1"/>
              </p:cNvSpPr>
              <p:nvPr/>
            </p:nvSpPr>
            <p:spPr bwMode="auto">
              <a:xfrm flipV="1">
                <a:off x="747236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3" name="Line 250"/>
              <p:cNvSpPr>
                <a:spLocks noChangeShapeType="1"/>
              </p:cNvSpPr>
              <p:nvPr/>
            </p:nvSpPr>
            <p:spPr bwMode="auto">
              <a:xfrm>
                <a:off x="7472363" y="4014788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4" name="Rectangle 251"/>
              <p:cNvSpPr>
                <a:spLocks noChangeArrowheads="1"/>
              </p:cNvSpPr>
              <p:nvPr/>
            </p:nvSpPr>
            <p:spPr bwMode="auto">
              <a:xfrm>
                <a:off x="7466013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5" name="Line 252"/>
              <p:cNvSpPr>
                <a:spLocks noChangeShapeType="1"/>
              </p:cNvSpPr>
              <p:nvPr/>
            </p:nvSpPr>
            <p:spPr bwMode="auto">
              <a:xfrm flipV="1">
                <a:off x="760888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6" name="Rectangle 254"/>
              <p:cNvSpPr>
                <a:spLocks noChangeArrowheads="1"/>
              </p:cNvSpPr>
              <p:nvPr/>
            </p:nvSpPr>
            <p:spPr bwMode="auto">
              <a:xfrm>
                <a:off x="7600950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7" name="Line 255"/>
              <p:cNvSpPr>
                <a:spLocks noChangeShapeType="1"/>
              </p:cNvSpPr>
              <p:nvPr/>
            </p:nvSpPr>
            <p:spPr bwMode="auto">
              <a:xfrm flipV="1">
                <a:off x="7743825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8" name="Rectangle 257"/>
              <p:cNvSpPr>
                <a:spLocks noChangeArrowheads="1"/>
              </p:cNvSpPr>
              <p:nvPr/>
            </p:nvSpPr>
            <p:spPr bwMode="auto">
              <a:xfrm>
                <a:off x="7727950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29" name="Line 258"/>
              <p:cNvSpPr>
                <a:spLocks noChangeShapeType="1"/>
              </p:cNvSpPr>
              <p:nvPr/>
            </p:nvSpPr>
            <p:spPr bwMode="auto">
              <a:xfrm flipV="1">
                <a:off x="7880350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0" name="Rectangle 260"/>
              <p:cNvSpPr>
                <a:spLocks noChangeArrowheads="1"/>
              </p:cNvSpPr>
              <p:nvPr/>
            </p:nvSpPr>
            <p:spPr bwMode="auto">
              <a:xfrm>
                <a:off x="7862888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1" name="Line 261"/>
              <p:cNvSpPr>
                <a:spLocks noChangeShapeType="1"/>
              </p:cNvSpPr>
              <p:nvPr/>
            </p:nvSpPr>
            <p:spPr bwMode="auto">
              <a:xfrm flipV="1">
                <a:off x="8015288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2" name="Rectangle 263"/>
              <p:cNvSpPr>
                <a:spLocks noChangeArrowheads="1"/>
              </p:cNvSpPr>
              <p:nvPr/>
            </p:nvSpPr>
            <p:spPr bwMode="auto">
              <a:xfrm>
                <a:off x="7999413" y="4443413"/>
                <a:ext cx="34925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3" name="Line 264"/>
              <p:cNvSpPr>
                <a:spLocks noChangeShapeType="1"/>
              </p:cNvSpPr>
              <p:nvPr/>
            </p:nvSpPr>
            <p:spPr bwMode="auto">
              <a:xfrm flipV="1">
                <a:off x="8151813" y="4430713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4" name="Rectangle 266"/>
              <p:cNvSpPr>
                <a:spLocks noChangeArrowheads="1"/>
              </p:cNvSpPr>
              <p:nvPr/>
            </p:nvSpPr>
            <p:spPr bwMode="auto">
              <a:xfrm>
                <a:off x="8134350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5" name="Rectangle 269"/>
              <p:cNvSpPr>
                <a:spLocks noChangeArrowheads="1"/>
              </p:cNvSpPr>
              <p:nvPr/>
            </p:nvSpPr>
            <p:spPr bwMode="auto">
              <a:xfrm>
                <a:off x="8270875" y="44434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6" name="Line 270"/>
              <p:cNvSpPr>
                <a:spLocks noChangeShapeType="1"/>
              </p:cNvSpPr>
              <p:nvPr/>
            </p:nvSpPr>
            <p:spPr bwMode="auto">
              <a:xfrm>
                <a:off x="7472363" y="44386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7" name="Rectangle 272"/>
              <p:cNvSpPr>
                <a:spLocks noChangeArrowheads="1"/>
              </p:cNvSpPr>
              <p:nvPr/>
            </p:nvSpPr>
            <p:spPr bwMode="auto">
              <a:xfrm>
                <a:off x="7446963" y="44243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8" name="Line 273"/>
              <p:cNvSpPr>
                <a:spLocks noChangeShapeType="1"/>
              </p:cNvSpPr>
              <p:nvPr/>
            </p:nvSpPr>
            <p:spPr bwMode="auto">
              <a:xfrm>
                <a:off x="7472363" y="43672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39" name="Rectangle 275"/>
              <p:cNvSpPr>
                <a:spLocks noChangeArrowheads="1"/>
              </p:cNvSpPr>
              <p:nvPr/>
            </p:nvSpPr>
            <p:spPr bwMode="auto">
              <a:xfrm>
                <a:off x="7446963" y="435292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0" name="Line 276"/>
              <p:cNvSpPr>
                <a:spLocks noChangeShapeType="1"/>
              </p:cNvSpPr>
              <p:nvPr/>
            </p:nvSpPr>
            <p:spPr bwMode="auto">
              <a:xfrm>
                <a:off x="7472363" y="42957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1" name="Rectangle 278"/>
              <p:cNvSpPr>
                <a:spLocks noChangeArrowheads="1"/>
              </p:cNvSpPr>
              <p:nvPr/>
            </p:nvSpPr>
            <p:spPr bwMode="auto">
              <a:xfrm>
                <a:off x="7429500" y="428148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2" name="Line 279"/>
              <p:cNvSpPr>
                <a:spLocks noChangeShapeType="1"/>
              </p:cNvSpPr>
              <p:nvPr/>
            </p:nvSpPr>
            <p:spPr bwMode="auto">
              <a:xfrm>
                <a:off x="7472363" y="422592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3" name="Rectangle 281"/>
              <p:cNvSpPr>
                <a:spLocks noChangeArrowheads="1"/>
              </p:cNvSpPr>
              <p:nvPr/>
            </p:nvSpPr>
            <p:spPr bwMode="auto">
              <a:xfrm>
                <a:off x="7429500" y="421163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4" name="Line 282"/>
              <p:cNvSpPr>
                <a:spLocks noChangeShapeType="1"/>
              </p:cNvSpPr>
              <p:nvPr/>
            </p:nvSpPr>
            <p:spPr bwMode="auto">
              <a:xfrm>
                <a:off x="7472363" y="415448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5" name="Rectangle 284"/>
              <p:cNvSpPr>
                <a:spLocks noChangeArrowheads="1"/>
              </p:cNvSpPr>
              <p:nvPr/>
            </p:nvSpPr>
            <p:spPr bwMode="auto">
              <a:xfrm>
                <a:off x="7429500" y="414020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6" name="Line 285"/>
              <p:cNvSpPr>
                <a:spLocks noChangeShapeType="1"/>
              </p:cNvSpPr>
              <p:nvPr/>
            </p:nvSpPr>
            <p:spPr bwMode="auto">
              <a:xfrm>
                <a:off x="7472363" y="40846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7" name="Rectangle 287"/>
              <p:cNvSpPr>
                <a:spLocks noChangeArrowheads="1"/>
              </p:cNvSpPr>
              <p:nvPr/>
            </p:nvSpPr>
            <p:spPr bwMode="auto">
              <a:xfrm>
                <a:off x="7429500" y="407035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8" name="Rectangle 290"/>
              <p:cNvSpPr>
                <a:spLocks noChangeArrowheads="1"/>
              </p:cNvSpPr>
              <p:nvPr/>
            </p:nvSpPr>
            <p:spPr bwMode="auto">
              <a:xfrm>
                <a:off x="7429500" y="400050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49" name="Line 293"/>
              <p:cNvSpPr>
                <a:spLocks noChangeShapeType="1"/>
              </p:cNvSpPr>
              <p:nvPr/>
            </p:nvSpPr>
            <p:spPr bwMode="auto">
              <a:xfrm flipV="1">
                <a:off x="7472363" y="4014788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0" name="Freeform 295"/>
              <p:cNvSpPr>
                <a:spLocks/>
              </p:cNvSpPr>
              <p:nvPr/>
            </p:nvSpPr>
            <p:spPr bwMode="auto">
              <a:xfrm>
                <a:off x="7578725" y="4286250"/>
                <a:ext cx="708025" cy="127000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75050414 h 1312"/>
                  <a:gd name="T4" fmla="*/ 2147483647 w 1726"/>
                  <a:gd name="T5" fmla="*/ 340131138 h 1312"/>
                  <a:gd name="T6" fmla="*/ 2147483647 w 1726"/>
                  <a:gd name="T7" fmla="*/ 435358355 h 1312"/>
                  <a:gd name="T8" fmla="*/ 2147483647 w 1726"/>
                  <a:gd name="T9" fmla="*/ 446246278 h 1312"/>
                  <a:gd name="T10" fmla="*/ 2147483647 w 1726"/>
                  <a:gd name="T11" fmla="*/ 392734286 h 1312"/>
                  <a:gd name="T12" fmla="*/ 2147483647 w 1726"/>
                  <a:gd name="T13" fmla="*/ 340131138 h 1312"/>
                  <a:gd name="T14" fmla="*/ 2147483647 w 1726"/>
                  <a:gd name="T15" fmla="*/ 344666159 h 1312"/>
                  <a:gd name="T16" fmla="*/ 2147483647 w 1726"/>
                  <a:gd name="T17" fmla="*/ 451690239 h 1312"/>
                  <a:gd name="T18" fmla="*/ 2147483647 w 1726"/>
                  <a:gd name="T19" fmla="*/ 621296740 h 1312"/>
                  <a:gd name="T20" fmla="*/ 2147483647 w 1726"/>
                  <a:gd name="T21" fmla="*/ 775489396 h 1312"/>
                  <a:gd name="T22" fmla="*/ 2147483647 w 1726"/>
                  <a:gd name="T23" fmla="*/ 892492555 h 1312"/>
                  <a:gd name="T24" fmla="*/ 2147483647 w 1726"/>
                  <a:gd name="T25" fmla="*/ 977749792 h 1312"/>
                  <a:gd name="T26" fmla="*/ 2147483647 w 1726"/>
                  <a:gd name="T27" fmla="*/ 1030353327 h 1312"/>
                  <a:gd name="T28" fmla="*/ 2147483647 w 1726"/>
                  <a:gd name="T29" fmla="*/ 1072986592 h 1312"/>
                  <a:gd name="T30" fmla="*/ 2147483647 w 1726"/>
                  <a:gd name="T31" fmla="*/ 1099288746 h 1312"/>
                  <a:gd name="T32" fmla="*/ 2147483647 w 1726"/>
                  <a:gd name="T33" fmla="*/ 1115620631 h 1312"/>
                  <a:gd name="T34" fmla="*/ 2147483647 w 1726"/>
                  <a:gd name="T35" fmla="*/ 1126498486 h 1312"/>
                  <a:gd name="T36" fmla="*/ 2147483647 w 1726"/>
                  <a:gd name="T37" fmla="*/ 1131034088 h 1312"/>
                  <a:gd name="T38" fmla="*/ 2147483647 w 1726"/>
                  <a:gd name="T39" fmla="*/ 1136478050 h 1312"/>
                  <a:gd name="T40" fmla="*/ 2147483647 w 1726"/>
                  <a:gd name="T41" fmla="*/ 1141922011 h 1312"/>
                  <a:gd name="T42" fmla="*/ 2147483647 w 1726"/>
                  <a:gd name="T43" fmla="*/ 1141922011 h 1312"/>
                  <a:gd name="T44" fmla="*/ 2147483647 w 1726"/>
                  <a:gd name="T45" fmla="*/ 1152800641 h 1312"/>
                  <a:gd name="T46" fmla="*/ 2147483647 w 1726"/>
                  <a:gd name="T47" fmla="*/ 1158244602 h 1312"/>
                  <a:gd name="T48" fmla="*/ 2147483647 w 1726"/>
                  <a:gd name="T49" fmla="*/ 1168223391 h 1312"/>
                  <a:gd name="T50" fmla="*/ 2147483647 w 1726"/>
                  <a:gd name="T51" fmla="*/ 1179102022 h 1312"/>
                  <a:gd name="T52" fmla="*/ 2147483647 w 1726"/>
                  <a:gd name="T53" fmla="*/ 1189989944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1" name="Rectangle 243"/>
              <p:cNvSpPr>
                <a:spLocks noChangeArrowheads="1"/>
              </p:cNvSpPr>
              <p:nvPr/>
            </p:nvSpPr>
            <p:spPr bwMode="auto">
              <a:xfrm>
                <a:off x="7472363" y="3300413"/>
                <a:ext cx="814387" cy="42386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sz="700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2" name="Line 246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3" name="Line 247"/>
              <p:cNvSpPr>
                <a:spLocks noChangeShapeType="1"/>
              </p:cNvSpPr>
              <p:nvPr/>
            </p:nvSpPr>
            <p:spPr bwMode="auto">
              <a:xfrm>
                <a:off x="7472363" y="3724275"/>
                <a:ext cx="8143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4" name="Line 248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5" name="Line 249"/>
              <p:cNvSpPr>
                <a:spLocks noChangeShapeType="1"/>
              </p:cNvSpPr>
              <p:nvPr/>
            </p:nvSpPr>
            <p:spPr bwMode="auto">
              <a:xfrm flipV="1">
                <a:off x="7472363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6" name="Line 250"/>
              <p:cNvSpPr>
                <a:spLocks noChangeShapeType="1"/>
              </p:cNvSpPr>
              <p:nvPr/>
            </p:nvSpPr>
            <p:spPr bwMode="auto">
              <a:xfrm>
                <a:off x="7472363" y="3300413"/>
                <a:ext cx="0" cy="47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7" name="Rectangle 251"/>
              <p:cNvSpPr>
                <a:spLocks noChangeArrowheads="1"/>
              </p:cNvSpPr>
              <p:nvPr/>
            </p:nvSpPr>
            <p:spPr bwMode="auto">
              <a:xfrm>
                <a:off x="7466013" y="372903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8" name="Line 252"/>
              <p:cNvSpPr>
                <a:spLocks noChangeShapeType="1"/>
              </p:cNvSpPr>
              <p:nvPr/>
            </p:nvSpPr>
            <p:spPr bwMode="auto">
              <a:xfrm flipV="1">
                <a:off x="7608888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59" name="Rectangle 254"/>
              <p:cNvSpPr>
                <a:spLocks noChangeArrowheads="1"/>
              </p:cNvSpPr>
              <p:nvPr/>
            </p:nvSpPr>
            <p:spPr bwMode="auto">
              <a:xfrm>
                <a:off x="7600950" y="372903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0" name="Line 255"/>
              <p:cNvSpPr>
                <a:spLocks noChangeShapeType="1"/>
              </p:cNvSpPr>
              <p:nvPr/>
            </p:nvSpPr>
            <p:spPr bwMode="auto">
              <a:xfrm flipV="1">
                <a:off x="7743825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1" name="Rectangle 257"/>
              <p:cNvSpPr>
                <a:spLocks noChangeArrowheads="1"/>
              </p:cNvSpPr>
              <p:nvPr/>
            </p:nvSpPr>
            <p:spPr bwMode="auto">
              <a:xfrm>
                <a:off x="7727950" y="372903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2" name="Line 258"/>
              <p:cNvSpPr>
                <a:spLocks noChangeShapeType="1"/>
              </p:cNvSpPr>
              <p:nvPr/>
            </p:nvSpPr>
            <p:spPr bwMode="auto">
              <a:xfrm flipV="1">
                <a:off x="7880350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3" name="Rectangle 260"/>
              <p:cNvSpPr>
                <a:spLocks noChangeArrowheads="1"/>
              </p:cNvSpPr>
              <p:nvPr/>
            </p:nvSpPr>
            <p:spPr bwMode="auto">
              <a:xfrm>
                <a:off x="7862888" y="372903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4" name="Line 261"/>
              <p:cNvSpPr>
                <a:spLocks noChangeShapeType="1"/>
              </p:cNvSpPr>
              <p:nvPr/>
            </p:nvSpPr>
            <p:spPr bwMode="auto">
              <a:xfrm flipV="1">
                <a:off x="8015288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5" name="Rectangle 263"/>
              <p:cNvSpPr>
                <a:spLocks noChangeArrowheads="1"/>
              </p:cNvSpPr>
              <p:nvPr/>
            </p:nvSpPr>
            <p:spPr bwMode="auto">
              <a:xfrm>
                <a:off x="7999413" y="3729038"/>
                <a:ext cx="34925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6" name="Line 264"/>
              <p:cNvSpPr>
                <a:spLocks noChangeShapeType="1"/>
              </p:cNvSpPr>
              <p:nvPr/>
            </p:nvSpPr>
            <p:spPr bwMode="auto">
              <a:xfrm flipV="1">
                <a:off x="8151813" y="3716338"/>
                <a:ext cx="0" cy="79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7" name="Rectangle 266"/>
              <p:cNvSpPr>
                <a:spLocks noChangeArrowheads="1"/>
              </p:cNvSpPr>
              <p:nvPr/>
            </p:nvSpPr>
            <p:spPr bwMode="auto">
              <a:xfrm>
                <a:off x="8134350" y="372903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8" name="Rectangle 269"/>
              <p:cNvSpPr>
                <a:spLocks noChangeArrowheads="1"/>
              </p:cNvSpPr>
              <p:nvPr/>
            </p:nvSpPr>
            <p:spPr bwMode="auto">
              <a:xfrm>
                <a:off x="8270875" y="372903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69" name="Line 270"/>
              <p:cNvSpPr>
                <a:spLocks noChangeShapeType="1"/>
              </p:cNvSpPr>
              <p:nvPr/>
            </p:nvSpPr>
            <p:spPr bwMode="auto">
              <a:xfrm>
                <a:off x="7472363" y="3724275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0" name="Rectangle 272"/>
              <p:cNvSpPr>
                <a:spLocks noChangeArrowheads="1"/>
              </p:cNvSpPr>
              <p:nvPr/>
            </p:nvSpPr>
            <p:spPr bwMode="auto">
              <a:xfrm>
                <a:off x="7446963" y="3709988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1" name="Line 273"/>
              <p:cNvSpPr>
                <a:spLocks noChangeShapeType="1"/>
              </p:cNvSpPr>
              <p:nvPr/>
            </p:nvSpPr>
            <p:spPr bwMode="auto">
              <a:xfrm>
                <a:off x="7472363" y="3652838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2" name="Rectangle 275"/>
              <p:cNvSpPr>
                <a:spLocks noChangeArrowheads="1"/>
              </p:cNvSpPr>
              <p:nvPr/>
            </p:nvSpPr>
            <p:spPr bwMode="auto">
              <a:xfrm>
                <a:off x="7446963" y="3638550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3" name="Line 276"/>
              <p:cNvSpPr>
                <a:spLocks noChangeShapeType="1"/>
              </p:cNvSpPr>
              <p:nvPr/>
            </p:nvSpPr>
            <p:spPr bwMode="auto">
              <a:xfrm>
                <a:off x="7472363" y="358140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4" name="Rectangle 278"/>
              <p:cNvSpPr>
                <a:spLocks noChangeArrowheads="1"/>
              </p:cNvSpPr>
              <p:nvPr/>
            </p:nvSpPr>
            <p:spPr bwMode="auto">
              <a:xfrm>
                <a:off x="7429500" y="356711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5" name="Line 279"/>
              <p:cNvSpPr>
                <a:spLocks noChangeShapeType="1"/>
              </p:cNvSpPr>
              <p:nvPr/>
            </p:nvSpPr>
            <p:spPr bwMode="auto">
              <a:xfrm>
                <a:off x="7472363" y="3511550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6" name="Rectangle 281"/>
              <p:cNvSpPr>
                <a:spLocks noChangeArrowheads="1"/>
              </p:cNvSpPr>
              <p:nvPr/>
            </p:nvSpPr>
            <p:spPr bwMode="auto">
              <a:xfrm>
                <a:off x="7429500" y="3497263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7" name="Line 282"/>
              <p:cNvSpPr>
                <a:spLocks noChangeShapeType="1"/>
              </p:cNvSpPr>
              <p:nvPr/>
            </p:nvSpPr>
            <p:spPr bwMode="auto">
              <a:xfrm>
                <a:off x="7472363" y="344011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8" name="Rectangle 284"/>
              <p:cNvSpPr>
                <a:spLocks noChangeArrowheads="1"/>
              </p:cNvSpPr>
              <p:nvPr/>
            </p:nvSpPr>
            <p:spPr bwMode="auto">
              <a:xfrm>
                <a:off x="7429500" y="342582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79" name="Line 285"/>
              <p:cNvSpPr>
                <a:spLocks noChangeShapeType="1"/>
              </p:cNvSpPr>
              <p:nvPr/>
            </p:nvSpPr>
            <p:spPr bwMode="auto">
              <a:xfrm>
                <a:off x="7472363" y="3370263"/>
                <a:ext cx="793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80" name="Rectangle 287"/>
              <p:cNvSpPr>
                <a:spLocks noChangeArrowheads="1"/>
              </p:cNvSpPr>
              <p:nvPr/>
            </p:nvSpPr>
            <p:spPr bwMode="auto">
              <a:xfrm>
                <a:off x="7429500" y="335597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81" name="Rectangle 290"/>
              <p:cNvSpPr>
                <a:spLocks noChangeArrowheads="1"/>
              </p:cNvSpPr>
              <p:nvPr/>
            </p:nvSpPr>
            <p:spPr bwMode="auto">
              <a:xfrm>
                <a:off x="7429500" y="3286125"/>
                <a:ext cx="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GB" sz="700" b="1">
                  <a:solidFill>
                    <a:srgbClr val="C0504D"/>
                  </a:solidFill>
                </a:endParaRPr>
              </a:p>
            </p:txBody>
          </p:sp>
          <p:sp>
            <p:nvSpPr>
              <p:cNvPr id="38082" name="Line 293"/>
              <p:cNvSpPr>
                <a:spLocks noChangeShapeType="1"/>
              </p:cNvSpPr>
              <p:nvPr/>
            </p:nvSpPr>
            <p:spPr bwMode="auto">
              <a:xfrm flipV="1">
                <a:off x="7472363" y="3300413"/>
                <a:ext cx="0" cy="4238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sp>
            <p:nvSpPr>
              <p:cNvPr id="38083" name="Freeform 295"/>
              <p:cNvSpPr>
                <a:spLocks/>
              </p:cNvSpPr>
              <p:nvPr/>
            </p:nvSpPr>
            <p:spPr bwMode="auto">
              <a:xfrm>
                <a:off x="7578725" y="3429000"/>
                <a:ext cx="708025" cy="269875"/>
              </a:xfrm>
              <a:custGeom>
                <a:avLst/>
                <a:gdLst>
                  <a:gd name="T0" fmla="*/ 0 w 1726"/>
                  <a:gd name="T1" fmla="*/ 0 h 1312"/>
                  <a:gd name="T2" fmla="*/ 2147483647 w 1726"/>
                  <a:gd name="T3" fmla="*/ 1679762673 h 1312"/>
                  <a:gd name="T4" fmla="*/ 2147483647 w 1726"/>
                  <a:gd name="T5" fmla="*/ 2147483647 h 1312"/>
                  <a:gd name="T6" fmla="*/ 2147483647 w 1726"/>
                  <a:gd name="T7" fmla="*/ 2147483647 h 1312"/>
                  <a:gd name="T8" fmla="*/ 2147483647 w 1726"/>
                  <a:gd name="T9" fmla="*/ 2147483647 h 1312"/>
                  <a:gd name="T10" fmla="*/ 2147483647 w 1726"/>
                  <a:gd name="T11" fmla="*/ 2147483647 h 1312"/>
                  <a:gd name="T12" fmla="*/ 2147483647 w 1726"/>
                  <a:gd name="T13" fmla="*/ 2147483647 h 1312"/>
                  <a:gd name="T14" fmla="*/ 2147483647 w 1726"/>
                  <a:gd name="T15" fmla="*/ 2147483647 h 1312"/>
                  <a:gd name="T16" fmla="*/ 2147483647 w 1726"/>
                  <a:gd name="T17" fmla="*/ 2147483647 h 1312"/>
                  <a:gd name="T18" fmla="*/ 2147483647 w 1726"/>
                  <a:gd name="T19" fmla="*/ 2147483647 h 1312"/>
                  <a:gd name="T20" fmla="*/ 2147483647 w 1726"/>
                  <a:gd name="T21" fmla="*/ 2147483647 h 1312"/>
                  <a:gd name="T22" fmla="*/ 2147483647 w 1726"/>
                  <a:gd name="T23" fmla="*/ 2147483647 h 1312"/>
                  <a:gd name="T24" fmla="*/ 2147483647 w 1726"/>
                  <a:gd name="T25" fmla="*/ 2147483647 h 1312"/>
                  <a:gd name="T26" fmla="*/ 2147483647 w 1726"/>
                  <a:gd name="T27" fmla="*/ 2147483647 h 1312"/>
                  <a:gd name="T28" fmla="*/ 2147483647 w 1726"/>
                  <a:gd name="T29" fmla="*/ 2147483647 h 1312"/>
                  <a:gd name="T30" fmla="*/ 2147483647 w 1726"/>
                  <a:gd name="T31" fmla="*/ 2147483647 h 1312"/>
                  <a:gd name="T32" fmla="*/ 2147483647 w 1726"/>
                  <a:gd name="T33" fmla="*/ 2147483647 h 1312"/>
                  <a:gd name="T34" fmla="*/ 2147483647 w 1726"/>
                  <a:gd name="T35" fmla="*/ 2147483647 h 1312"/>
                  <a:gd name="T36" fmla="*/ 2147483647 w 1726"/>
                  <a:gd name="T37" fmla="*/ 2147483647 h 1312"/>
                  <a:gd name="T38" fmla="*/ 2147483647 w 1726"/>
                  <a:gd name="T39" fmla="*/ 2147483647 h 1312"/>
                  <a:gd name="T40" fmla="*/ 2147483647 w 1726"/>
                  <a:gd name="T41" fmla="*/ 2147483647 h 1312"/>
                  <a:gd name="T42" fmla="*/ 2147483647 w 1726"/>
                  <a:gd name="T43" fmla="*/ 2147483647 h 1312"/>
                  <a:gd name="T44" fmla="*/ 2147483647 w 1726"/>
                  <a:gd name="T45" fmla="*/ 2147483647 h 1312"/>
                  <a:gd name="T46" fmla="*/ 2147483647 w 1726"/>
                  <a:gd name="T47" fmla="*/ 2147483647 h 1312"/>
                  <a:gd name="T48" fmla="*/ 2147483647 w 1726"/>
                  <a:gd name="T49" fmla="*/ 2147483647 h 1312"/>
                  <a:gd name="T50" fmla="*/ 2147483647 w 1726"/>
                  <a:gd name="T51" fmla="*/ 2147483647 h 1312"/>
                  <a:gd name="T52" fmla="*/ 2147483647 w 1726"/>
                  <a:gd name="T53" fmla="*/ 2147483647 h 13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26"/>
                  <a:gd name="T82" fmla="*/ 0 h 1312"/>
                  <a:gd name="T83" fmla="*/ 1726 w 1726"/>
                  <a:gd name="T84" fmla="*/ 1312 h 13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26" h="1312">
                    <a:moveTo>
                      <a:pt x="0" y="0"/>
                    </a:moveTo>
                    <a:lnTo>
                      <a:pt x="70" y="193"/>
                    </a:lnTo>
                    <a:lnTo>
                      <a:pt x="134" y="375"/>
                    </a:lnTo>
                    <a:lnTo>
                      <a:pt x="198" y="480"/>
                    </a:lnTo>
                    <a:lnTo>
                      <a:pt x="268" y="492"/>
                    </a:lnTo>
                    <a:lnTo>
                      <a:pt x="332" y="433"/>
                    </a:lnTo>
                    <a:lnTo>
                      <a:pt x="401" y="375"/>
                    </a:lnTo>
                    <a:lnTo>
                      <a:pt x="465" y="380"/>
                    </a:lnTo>
                    <a:lnTo>
                      <a:pt x="529" y="498"/>
                    </a:lnTo>
                    <a:lnTo>
                      <a:pt x="599" y="685"/>
                    </a:lnTo>
                    <a:lnTo>
                      <a:pt x="663" y="855"/>
                    </a:lnTo>
                    <a:lnTo>
                      <a:pt x="733" y="984"/>
                    </a:lnTo>
                    <a:lnTo>
                      <a:pt x="797" y="1078"/>
                    </a:lnTo>
                    <a:lnTo>
                      <a:pt x="861" y="1136"/>
                    </a:lnTo>
                    <a:lnTo>
                      <a:pt x="930" y="1183"/>
                    </a:lnTo>
                    <a:lnTo>
                      <a:pt x="994" y="1212"/>
                    </a:lnTo>
                    <a:lnTo>
                      <a:pt x="1064" y="1230"/>
                    </a:lnTo>
                    <a:lnTo>
                      <a:pt x="1128" y="1242"/>
                    </a:lnTo>
                    <a:lnTo>
                      <a:pt x="1192" y="1247"/>
                    </a:lnTo>
                    <a:lnTo>
                      <a:pt x="1262" y="1253"/>
                    </a:lnTo>
                    <a:lnTo>
                      <a:pt x="1325" y="1259"/>
                    </a:lnTo>
                    <a:lnTo>
                      <a:pt x="1395" y="1259"/>
                    </a:lnTo>
                    <a:lnTo>
                      <a:pt x="1459" y="1271"/>
                    </a:lnTo>
                    <a:lnTo>
                      <a:pt x="1523" y="1277"/>
                    </a:lnTo>
                    <a:lnTo>
                      <a:pt x="1593" y="1288"/>
                    </a:lnTo>
                    <a:lnTo>
                      <a:pt x="1657" y="1300"/>
                    </a:lnTo>
                    <a:lnTo>
                      <a:pt x="1726" y="1312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C0504D"/>
                  </a:solidFill>
                </a:endParaRPr>
              </a:p>
            </p:txBody>
          </p:sp>
          <p:grpSp>
            <p:nvGrpSpPr>
              <p:cNvPr id="38084" name="Group 534"/>
              <p:cNvGrpSpPr>
                <a:grpSpLocks/>
              </p:cNvGrpSpPr>
              <p:nvPr/>
            </p:nvGrpSpPr>
            <p:grpSpPr bwMode="auto">
              <a:xfrm>
                <a:off x="7429500" y="2571750"/>
                <a:ext cx="857250" cy="550495"/>
                <a:chOff x="2737" y="1902"/>
                <a:chExt cx="2092" cy="1812"/>
              </a:xfrm>
            </p:grpSpPr>
            <p:sp>
              <p:nvSpPr>
                <p:cNvPr id="38085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42" y="1949"/>
                  <a:ext cx="1987" cy="139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 sz="70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86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87" name="Line 247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98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88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89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2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0" name="Line 250"/>
                <p:cNvSpPr>
                  <a:spLocks noChangeShapeType="1"/>
                </p:cNvSpPr>
                <p:nvPr/>
              </p:nvSpPr>
              <p:spPr bwMode="auto">
                <a:xfrm>
                  <a:off x="2842" y="1949"/>
                  <a:ext cx="0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1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25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173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3" name="Rectangle 254"/>
                <p:cNvSpPr>
                  <a:spLocks noChangeArrowheads="1"/>
                </p:cNvSpPr>
                <p:nvPr/>
              </p:nvSpPr>
              <p:spPr bwMode="auto">
                <a:xfrm>
                  <a:off x="315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4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504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5" name="Rectangle 257"/>
                <p:cNvSpPr>
                  <a:spLocks noChangeArrowheads="1"/>
                </p:cNvSpPr>
                <p:nvPr/>
              </p:nvSpPr>
              <p:spPr bwMode="auto">
                <a:xfrm>
                  <a:off x="3464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836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7" name="Rectangle 260"/>
                <p:cNvSpPr>
                  <a:spLocks noChangeArrowheads="1"/>
                </p:cNvSpPr>
                <p:nvPr/>
              </p:nvSpPr>
              <p:spPr bwMode="auto">
                <a:xfrm>
                  <a:off x="3796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8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4167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09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126" y="3359"/>
                  <a:ext cx="87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0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498" y="3319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1" name="Rectangle 266"/>
                <p:cNvSpPr>
                  <a:spLocks noChangeArrowheads="1"/>
                </p:cNvSpPr>
                <p:nvPr/>
              </p:nvSpPr>
              <p:spPr bwMode="auto">
                <a:xfrm>
                  <a:off x="4458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2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0" y="3359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3" name="Line 270"/>
                <p:cNvSpPr>
                  <a:spLocks noChangeShapeType="1"/>
                </p:cNvSpPr>
                <p:nvPr/>
              </p:nvSpPr>
              <p:spPr bwMode="auto">
                <a:xfrm>
                  <a:off x="2842" y="3343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4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78" y="329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5" name="Line 273"/>
                <p:cNvSpPr>
                  <a:spLocks noChangeShapeType="1"/>
                </p:cNvSpPr>
                <p:nvPr/>
              </p:nvSpPr>
              <p:spPr bwMode="auto">
                <a:xfrm>
                  <a:off x="2842" y="3109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778" y="3061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7" name="Line 276"/>
                <p:cNvSpPr>
                  <a:spLocks noChangeShapeType="1"/>
                </p:cNvSpPr>
                <p:nvPr/>
              </p:nvSpPr>
              <p:spPr bwMode="auto">
                <a:xfrm>
                  <a:off x="2842" y="287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8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37" y="2826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09" name="Line 279"/>
                <p:cNvSpPr>
                  <a:spLocks noChangeShapeType="1"/>
                </p:cNvSpPr>
                <p:nvPr/>
              </p:nvSpPr>
              <p:spPr bwMode="auto">
                <a:xfrm>
                  <a:off x="2842" y="2646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10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37" y="2598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11" name="Line 282"/>
                <p:cNvSpPr>
                  <a:spLocks noChangeShapeType="1"/>
                </p:cNvSpPr>
                <p:nvPr/>
              </p:nvSpPr>
              <p:spPr bwMode="auto">
                <a:xfrm>
                  <a:off x="2842" y="2411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12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37" y="2363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13" name="Line 285"/>
                <p:cNvSpPr>
                  <a:spLocks noChangeShapeType="1"/>
                </p:cNvSpPr>
                <p:nvPr/>
              </p:nvSpPr>
              <p:spPr bwMode="auto">
                <a:xfrm>
                  <a:off x="2842" y="2177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14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37" y="2130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15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37" y="1902"/>
                  <a:ext cx="0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GB" sz="700" b="1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16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842" y="1949"/>
                  <a:ext cx="0" cy="139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38117" name="Freeform 295"/>
                <p:cNvSpPr>
                  <a:spLocks/>
                </p:cNvSpPr>
                <p:nvPr/>
              </p:nvSpPr>
              <p:spPr bwMode="auto">
                <a:xfrm>
                  <a:off x="3103" y="1949"/>
                  <a:ext cx="1726" cy="1312"/>
                </a:xfrm>
                <a:custGeom>
                  <a:avLst/>
                  <a:gdLst>
                    <a:gd name="T0" fmla="*/ 0 w 1726"/>
                    <a:gd name="T1" fmla="*/ 0 h 1312"/>
                    <a:gd name="T2" fmla="*/ 70 w 1726"/>
                    <a:gd name="T3" fmla="*/ 193 h 1312"/>
                    <a:gd name="T4" fmla="*/ 134 w 1726"/>
                    <a:gd name="T5" fmla="*/ 375 h 1312"/>
                    <a:gd name="T6" fmla="*/ 198 w 1726"/>
                    <a:gd name="T7" fmla="*/ 480 h 1312"/>
                    <a:gd name="T8" fmla="*/ 268 w 1726"/>
                    <a:gd name="T9" fmla="*/ 492 h 1312"/>
                    <a:gd name="T10" fmla="*/ 332 w 1726"/>
                    <a:gd name="T11" fmla="*/ 433 h 1312"/>
                    <a:gd name="T12" fmla="*/ 401 w 1726"/>
                    <a:gd name="T13" fmla="*/ 375 h 1312"/>
                    <a:gd name="T14" fmla="*/ 465 w 1726"/>
                    <a:gd name="T15" fmla="*/ 380 h 1312"/>
                    <a:gd name="T16" fmla="*/ 529 w 1726"/>
                    <a:gd name="T17" fmla="*/ 498 h 1312"/>
                    <a:gd name="T18" fmla="*/ 599 w 1726"/>
                    <a:gd name="T19" fmla="*/ 685 h 1312"/>
                    <a:gd name="T20" fmla="*/ 663 w 1726"/>
                    <a:gd name="T21" fmla="*/ 855 h 1312"/>
                    <a:gd name="T22" fmla="*/ 733 w 1726"/>
                    <a:gd name="T23" fmla="*/ 984 h 1312"/>
                    <a:gd name="T24" fmla="*/ 797 w 1726"/>
                    <a:gd name="T25" fmla="*/ 1078 h 1312"/>
                    <a:gd name="T26" fmla="*/ 861 w 1726"/>
                    <a:gd name="T27" fmla="*/ 1136 h 1312"/>
                    <a:gd name="T28" fmla="*/ 930 w 1726"/>
                    <a:gd name="T29" fmla="*/ 1183 h 1312"/>
                    <a:gd name="T30" fmla="*/ 994 w 1726"/>
                    <a:gd name="T31" fmla="*/ 1212 h 1312"/>
                    <a:gd name="T32" fmla="*/ 1064 w 1726"/>
                    <a:gd name="T33" fmla="*/ 1230 h 1312"/>
                    <a:gd name="T34" fmla="*/ 1128 w 1726"/>
                    <a:gd name="T35" fmla="*/ 1242 h 1312"/>
                    <a:gd name="T36" fmla="*/ 1192 w 1726"/>
                    <a:gd name="T37" fmla="*/ 1247 h 1312"/>
                    <a:gd name="T38" fmla="*/ 1262 w 1726"/>
                    <a:gd name="T39" fmla="*/ 1253 h 1312"/>
                    <a:gd name="T40" fmla="*/ 1325 w 1726"/>
                    <a:gd name="T41" fmla="*/ 1259 h 1312"/>
                    <a:gd name="T42" fmla="*/ 1395 w 1726"/>
                    <a:gd name="T43" fmla="*/ 1259 h 1312"/>
                    <a:gd name="T44" fmla="*/ 1459 w 1726"/>
                    <a:gd name="T45" fmla="*/ 1271 h 1312"/>
                    <a:gd name="T46" fmla="*/ 1523 w 1726"/>
                    <a:gd name="T47" fmla="*/ 1277 h 1312"/>
                    <a:gd name="T48" fmla="*/ 1593 w 1726"/>
                    <a:gd name="T49" fmla="*/ 1288 h 1312"/>
                    <a:gd name="T50" fmla="*/ 1657 w 1726"/>
                    <a:gd name="T51" fmla="*/ 1300 h 1312"/>
                    <a:gd name="T52" fmla="*/ 1726 w 1726"/>
                    <a:gd name="T53" fmla="*/ 1312 h 13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26"/>
                    <a:gd name="T82" fmla="*/ 0 h 1312"/>
                    <a:gd name="T83" fmla="*/ 1726 w 1726"/>
                    <a:gd name="T84" fmla="*/ 1312 h 13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26" h="1312">
                      <a:moveTo>
                        <a:pt x="0" y="0"/>
                      </a:moveTo>
                      <a:lnTo>
                        <a:pt x="70" y="193"/>
                      </a:lnTo>
                      <a:lnTo>
                        <a:pt x="134" y="375"/>
                      </a:lnTo>
                      <a:lnTo>
                        <a:pt x="198" y="480"/>
                      </a:lnTo>
                      <a:lnTo>
                        <a:pt x="268" y="492"/>
                      </a:lnTo>
                      <a:lnTo>
                        <a:pt x="332" y="433"/>
                      </a:lnTo>
                      <a:lnTo>
                        <a:pt x="401" y="375"/>
                      </a:lnTo>
                      <a:lnTo>
                        <a:pt x="465" y="380"/>
                      </a:lnTo>
                      <a:lnTo>
                        <a:pt x="529" y="498"/>
                      </a:lnTo>
                      <a:lnTo>
                        <a:pt x="599" y="685"/>
                      </a:lnTo>
                      <a:lnTo>
                        <a:pt x="663" y="855"/>
                      </a:lnTo>
                      <a:lnTo>
                        <a:pt x="733" y="984"/>
                      </a:lnTo>
                      <a:lnTo>
                        <a:pt x="797" y="1078"/>
                      </a:lnTo>
                      <a:lnTo>
                        <a:pt x="861" y="1136"/>
                      </a:lnTo>
                      <a:lnTo>
                        <a:pt x="930" y="1183"/>
                      </a:lnTo>
                      <a:lnTo>
                        <a:pt x="994" y="1212"/>
                      </a:lnTo>
                      <a:lnTo>
                        <a:pt x="1064" y="1230"/>
                      </a:lnTo>
                      <a:lnTo>
                        <a:pt x="1128" y="1242"/>
                      </a:lnTo>
                      <a:lnTo>
                        <a:pt x="1192" y="1247"/>
                      </a:lnTo>
                      <a:lnTo>
                        <a:pt x="1262" y="1253"/>
                      </a:lnTo>
                      <a:lnTo>
                        <a:pt x="1325" y="1259"/>
                      </a:lnTo>
                      <a:lnTo>
                        <a:pt x="1395" y="1259"/>
                      </a:lnTo>
                      <a:lnTo>
                        <a:pt x="1459" y="1271"/>
                      </a:lnTo>
                      <a:lnTo>
                        <a:pt x="1523" y="1277"/>
                      </a:lnTo>
                      <a:lnTo>
                        <a:pt x="1593" y="1288"/>
                      </a:lnTo>
                      <a:lnTo>
                        <a:pt x="1657" y="1300"/>
                      </a:lnTo>
                      <a:lnTo>
                        <a:pt x="1726" y="1312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C0504D"/>
                    </a:solidFill>
                  </a:endParaRPr>
                </a:p>
              </p:txBody>
            </p:sp>
          </p:grpSp>
        </p:grpSp>
      </p:grpSp>
      <p:pic>
        <p:nvPicPr>
          <p:cNvPr id="37896" name="Picture 14" descr="eee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138" r="55273"/>
          <a:stretch>
            <a:fillRect/>
          </a:stretch>
        </p:blipFill>
        <p:spPr bwMode="auto">
          <a:xfrm>
            <a:off x="312304" y="3685362"/>
            <a:ext cx="3522953" cy="23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 Box 18"/>
          <p:cNvSpPr txBox="1">
            <a:spLocks noChangeArrowheads="1"/>
          </p:cNvSpPr>
          <p:nvPr/>
        </p:nvSpPr>
        <p:spPr bwMode="auto">
          <a:xfrm>
            <a:off x="3643179" y="3871629"/>
            <a:ext cx="504804" cy="2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898" name="Text Box 19"/>
          <p:cNvSpPr txBox="1">
            <a:spLocks noChangeArrowheads="1"/>
          </p:cNvSpPr>
          <p:nvPr/>
        </p:nvSpPr>
        <p:spPr bwMode="auto">
          <a:xfrm>
            <a:off x="3653589" y="4511721"/>
            <a:ext cx="504804" cy="2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7899" name="Text Box 20"/>
          <p:cNvSpPr txBox="1">
            <a:spLocks noChangeArrowheads="1"/>
          </p:cNvSpPr>
          <p:nvPr/>
        </p:nvSpPr>
        <p:spPr bwMode="auto">
          <a:xfrm>
            <a:off x="3643179" y="5110169"/>
            <a:ext cx="504804" cy="2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7900" name="Text Box 21"/>
          <p:cNvSpPr txBox="1">
            <a:spLocks noChangeArrowheads="1"/>
          </p:cNvSpPr>
          <p:nvPr/>
        </p:nvSpPr>
        <p:spPr bwMode="auto">
          <a:xfrm>
            <a:off x="3664000" y="5636629"/>
            <a:ext cx="504804" cy="2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57" name="Arc 356"/>
          <p:cNvSpPr/>
          <p:nvPr/>
        </p:nvSpPr>
        <p:spPr bwMode="auto">
          <a:xfrm rot="9132557">
            <a:off x="3717926" y="5291742"/>
            <a:ext cx="674688" cy="1033462"/>
          </a:xfrm>
          <a:prstGeom prst="arc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7902" name="TextBox 357"/>
          <p:cNvSpPr txBox="1">
            <a:spLocks noChangeArrowheads="1"/>
          </p:cNvSpPr>
          <p:nvPr/>
        </p:nvSpPr>
        <p:spPr bwMode="auto">
          <a:xfrm>
            <a:off x="4414436" y="6102130"/>
            <a:ext cx="4101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  <a:latin typeface="+mn-lt"/>
              </a:rPr>
              <a:t>A few LFP channels or EEG/MEG spatial modes</a:t>
            </a:r>
          </a:p>
        </p:txBody>
      </p:sp>
      <p:pic>
        <p:nvPicPr>
          <p:cNvPr id="362" name="Picture 7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466" r="2873"/>
          <a:stretch>
            <a:fillRect/>
          </a:stretch>
        </p:blipFill>
        <p:spPr bwMode="auto">
          <a:xfrm>
            <a:off x="1041843" y="1330458"/>
            <a:ext cx="2398399" cy="235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" name="Oval 21"/>
          <p:cNvSpPr>
            <a:spLocks noChangeArrowheads="1"/>
          </p:cNvSpPr>
          <p:nvPr/>
        </p:nvSpPr>
        <p:spPr bwMode="auto">
          <a:xfrm>
            <a:off x="1386973" y="2288699"/>
            <a:ext cx="386310" cy="3413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364" name="TextBox 363"/>
          <p:cNvSpPr txBox="1"/>
          <p:nvPr/>
        </p:nvSpPr>
        <p:spPr bwMode="auto">
          <a:xfrm>
            <a:off x="582040" y="1088349"/>
            <a:ext cx="37095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smtClean="0">
                <a:latin typeface="+mj-lt"/>
              </a:rPr>
              <a:t>Sources in the time domain (via lead field)</a:t>
            </a:r>
            <a:endParaRPr lang="en-GB" sz="1600" i="1" dirty="0">
              <a:latin typeface="+mj-lt"/>
            </a:endParaRPr>
          </a:p>
        </p:txBody>
      </p:sp>
      <p:sp>
        <p:nvSpPr>
          <p:cNvPr id="365" name="Oval 21"/>
          <p:cNvSpPr>
            <a:spLocks noChangeArrowheads="1"/>
          </p:cNvSpPr>
          <p:nvPr/>
        </p:nvSpPr>
        <p:spPr bwMode="auto">
          <a:xfrm>
            <a:off x="2565533" y="1802157"/>
            <a:ext cx="386310" cy="3413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7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0418" y="1099066"/>
            <a:ext cx="7574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504D"/>
                </a:solidFill>
              </a:rPr>
              <a:t>Autoregressive Model used to extract spectral representations from data</a:t>
            </a:r>
          </a:p>
          <a:p>
            <a:endParaRPr lang="en-GB" dirty="0" smtClean="0">
              <a:solidFill>
                <a:srgbClr val="C0504D"/>
              </a:solidFill>
            </a:endParaRPr>
          </a:p>
          <a:p>
            <a:endParaRPr lang="en-GB" dirty="0" smtClean="0">
              <a:solidFill>
                <a:srgbClr val="C0504D"/>
              </a:solidFill>
            </a:endParaRPr>
          </a:p>
          <a:p>
            <a:endParaRPr lang="en-GB" dirty="0" smtClean="0">
              <a:solidFill>
                <a:srgbClr val="C0504D"/>
              </a:solidFill>
            </a:endParaRPr>
          </a:p>
        </p:txBody>
      </p:sp>
      <p:graphicFrame>
        <p:nvGraphicFramePr>
          <p:cNvPr id="522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998992"/>
              </p:ext>
            </p:extLst>
          </p:nvPr>
        </p:nvGraphicFramePr>
        <p:xfrm>
          <a:off x="238665" y="1723641"/>
          <a:ext cx="5242603" cy="633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7" name="Equation" r:id="rId3" imgW="2197080" imgH="253800" progId="Equation.3">
                  <p:embed/>
                </p:oleObj>
              </mc:Choice>
              <mc:Fallback>
                <p:oleObj name="Equation" r:id="rId3" imgW="2197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65" y="1723641"/>
                        <a:ext cx="5242603" cy="63303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544548"/>
              </p:ext>
            </p:extLst>
          </p:nvPr>
        </p:nvGraphicFramePr>
        <p:xfrm>
          <a:off x="401087" y="4820543"/>
          <a:ext cx="4690888" cy="71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8" name="Equation" r:id="rId5" imgW="1739880" imgH="266400" progId="Equation.3">
                  <p:embed/>
                </p:oleObj>
              </mc:Choice>
              <mc:Fallback>
                <p:oleObj name="Equation" r:id="rId5" imgW="1739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87" y="4820543"/>
                        <a:ext cx="4690888" cy="713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50721"/>
              </p:ext>
            </p:extLst>
          </p:nvPr>
        </p:nvGraphicFramePr>
        <p:xfrm>
          <a:off x="346075" y="3069907"/>
          <a:ext cx="4277397" cy="8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9" name="Equation" r:id="rId7" imgW="2349500" imgH="444500" progId="Equation.3">
                  <p:embed/>
                </p:oleObj>
              </mc:Choice>
              <mc:Fallback>
                <p:oleObj name="Equation" r:id="rId7" imgW="2349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069907"/>
                        <a:ext cx="4277397" cy="809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5150317" y="4658604"/>
            <a:ext cx="712922" cy="48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42167" y="2019116"/>
            <a:ext cx="712922" cy="48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06479" y="4999227"/>
            <a:ext cx="3091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Real and Imaginary</a:t>
            </a:r>
            <a:r>
              <a:rPr lang="en-GB" sz="1400" dirty="0">
                <a:solidFill>
                  <a:srgbClr val="C0504D"/>
                </a:solidFill>
              </a:rPr>
              <a:t> d</a:t>
            </a:r>
            <a:r>
              <a:rPr lang="en-GB" sz="1400" dirty="0" smtClean="0">
                <a:solidFill>
                  <a:srgbClr val="C0504D"/>
                </a:solidFill>
              </a:rPr>
              <a:t>ata features retained, cross spectrum  &amp; complex cross spectrum</a:t>
            </a:r>
            <a:endParaRPr lang="en-GB" sz="1400" dirty="0">
              <a:solidFill>
                <a:srgbClr val="C0504D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5400000">
            <a:off x="539285" y="-716234"/>
            <a:ext cx="1944216" cy="2787748"/>
          </a:xfrm>
          <a:prstGeom prst="rect">
            <a:avLst/>
          </a:prstGeom>
        </p:spPr>
        <p:txBody>
          <a:bodyPr vert="vert27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all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1400" b="0" i="0" u="none" strike="noStrike" kern="1200" cap="all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5371" y="2527089"/>
            <a:ext cx="4389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An autoregressive model of order p (Default order 8)</a:t>
            </a:r>
          </a:p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 </a:t>
            </a:r>
            <a:endParaRPr lang="en-GB" sz="1400" dirty="0">
              <a:solidFill>
                <a:srgbClr val="C0504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6887" y="3996315"/>
            <a:ext cx="5633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Cross (</a:t>
            </a:r>
            <a:r>
              <a:rPr lang="en-GB" sz="1400" dirty="0" err="1" smtClean="0">
                <a:solidFill>
                  <a:srgbClr val="C0504D"/>
                </a:solidFill>
              </a:rPr>
              <a:t>k,i</a:t>
            </a:r>
            <a:r>
              <a:rPr lang="en-GB" sz="1400" dirty="0" smtClean="0">
                <a:solidFill>
                  <a:srgbClr val="C0504D"/>
                </a:solidFill>
              </a:rPr>
              <a:t>) Spectrum AR coefficients prescribe the spectral densities</a:t>
            </a:r>
          </a:p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By definition</a:t>
            </a:r>
          </a:p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 </a:t>
            </a:r>
            <a:endParaRPr lang="en-GB" sz="1400" dirty="0">
              <a:solidFill>
                <a:srgbClr val="C0504D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18430" y="3437350"/>
            <a:ext cx="712922" cy="48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 bwMode="auto">
          <a:xfrm>
            <a:off x="0" y="0"/>
            <a:ext cx="936977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0" dirty="0" smtClean="0"/>
              <a:t>DCM for TFM: Data Features in practice (wavelet toolbox)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207" y="6072046"/>
            <a:ext cx="55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504D"/>
                </a:solidFill>
              </a:rPr>
              <a:t>Average over trials to fill CSD Matrix</a:t>
            </a:r>
            <a:endParaRPr lang="en-GB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9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466" r="2873"/>
          <a:stretch>
            <a:fillRect/>
          </a:stretch>
        </p:blipFill>
        <p:spPr bwMode="auto">
          <a:xfrm>
            <a:off x="1456140" y="4108027"/>
            <a:ext cx="2398399" cy="235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89950" cy="1296988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DCM for TFM: Data Features to model</a:t>
            </a:r>
          </a:p>
        </p:txBody>
      </p:sp>
      <p:sp>
        <p:nvSpPr>
          <p:cNvPr id="35844" name="Oval 21"/>
          <p:cNvSpPr>
            <a:spLocks noChangeArrowheads="1"/>
          </p:cNvSpPr>
          <p:nvPr/>
        </p:nvSpPr>
        <p:spPr bwMode="auto">
          <a:xfrm>
            <a:off x="1828734" y="4702835"/>
            <a:ext cx="386310" cy="3413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 bwMode="auto">
          <a:xfrm>
            <a:off x="729275" y="2738849"/>
            <a:ext cx="6849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i="1" dirty="0" smtClean="0">
                <a:latin typeface="+mj-lt"/>
              </a:rPr>
              <a:t>EEG     		  MEG    		  LFP </a:t>
            </a:r>
            <a:endParaRPr lang="en-GB" b="1" i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848"/>
          <a:stretch/>
        </p:blipFill>
        <p:spPr>
          <a:xfrm>
            <a:off x="559873" y="1059745"/>
            <a:ext cx="1515749" cy="1616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010" y="1078709"/>
            <a:ext cx="1397680" cy="1529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817" y="1106019"/>
            <a:ext cx="1368213" cy="1529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3706" y="6244407"/>
            <a:ext cx="1074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Time (</a:t>
            </a:r>
            <a:r>
              <a:rPr lang="en-US" sz="1400" dirty="0" err="1" smtClean="0">
                <a:latin typeface="+mj-lt"/>
              </a:rPr>
              <a:t>msec</a:t>
            </a:r>
            <a:r>
              <a:rPr lang="en-US" sz="1400" dirty="0" smtClean="0">
                <a:latin typeface="+mj-lt"/>
              </a:rPr>
              <a:t>) </a:t>
            </a:r>
            <a:endParaRPr lang="en-US" sz="1400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4012112" y="5184588"/>
            <a:ext cx="12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Frequency (Hz)</a:t>
            </a:r>
            <a:endParaRPr lang="en-US" sz="1400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1641765" y="3667487"/>
            <a:ext cx="21824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1. Identify Source to Model</a:t>
            </a:r>
            <a:endParaRPr lang="en-GB" sz="1400" i="1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 bwMode="auto">
          <a:xfrm>
            <a:off x="5624697" y="3708800"/>
            <a:ext cx="20772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2. Examine Trial Statistics</a:t>
            </a:r>
          </a:p>
          <a:p>
            <a:pPr>
              <a:defRPr/>
            </a:pPr>
            <a:r>
              <a:rPr lang="en-GB" sz="1400" i="1" dirty="0" smtClean="0">
                <a:latin typeface="+mj-lt"/>
              </a:rPr>
              <a:t>  (Source or Sensor Space)</a:t>
            </a:r>
            <a:endParaRPr lang="en-GB" sz="1400" i="1" dirty="0">
              <a:latin typeface="+mj-lt"/>
            </a:endParaRPr>
          </a:p>
        </p:txBody>
      </p:sp>
      <p:grpSp>
        <p:nvGrpSpPr>
          <p:cNvPr id="132" name="Group 131"/>
          <p:cNvGrpSpPr/>
          <p:nvPr/>
        </p:nvGrpSpPr>
        <p:grpSpPr>
          <a:xfrm rot="16200000">
            <a:off x="4260023" y="5118124"/>
            <a:ext cx="1676111" cy="265702"/>
            <a:chOff x="1493871" y="5022203"/>
            <a:chExt cx="2454953" cy="153888"/>
          </a:xfrm>
        </p:grpSpPr>
        <p:sp>
          <p:nvSpPr>
            <p:cNvPr id="133" name="Rectangle 251"/>
            <p:cNvSpPr>
              <a:spLocks noChangeArrowheads="1"/>
            </p:cNvSpPr>
            <p:nvPr/>
          </p:nvSpPr>
          <p:spPr bwMode="auto">
            <a:xfrm>
              <a:off x="1493871" y="5022203"/>
              <a:ext cx="67859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34" name="Rectangle 254"/>
            <p:cNvSpPr>
              <a:spLocks noChangeArrowheads="1"/>
            </p:cNvSpPr>
            <p:nvPr/>
          </p:nvSpPr>
          <p:spPr bwMode="auto">
            <a:xfrm>
              <a:off x="1963968" y="5022203"/>
              <a:ext cx="67859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35" name="Rectangle 257"/>
            <p:cNvSpPr>
              <a:spLocks noChangeArrowheads="1"/>
            </p:cNvSpPr>
            <p:nvPr/>
          </p:nvSpPr>
          <p:spPr bwMode="auto">
            <a:xfrm>
              <a:off x="2401398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36" name="Rectangle 260"/>
            <p:cNvSpPr>
              <a:spLocks noChangeArrowheads="1"/>
            </p:cNvSpPr>
            <p:nvPr/>
          </p:nvSpPr>
          <p:spPr bwMode="auto">
            <a:xfrm>
              <a:off x="2872915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37" name="Rectangle 263"/>
            <p:cNvSpPr>
              <a:spLocks noChangeArrowheads="1"/>
            </p:cNvSpPr>
            <p:nvPr/>
          </p:nvSpPr>
          <p:spPr bwMode="auto">
            <a:xfrm>
              <a:off x="3341591" y="5022203"/>
              <a:ext cx="4751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38" name="Rectangle 266"/>
            <p:cNvSpPr>
              <a:spLocks noChangeArrowheads="1"/>
            </p:cNvSpPr>
            <p:nvPr/>
          </p:nvSpPr>
          <p:spPr bwMode="auto">
            <a:xfrm>
              <a:off x="3813106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 smtClean="0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 dirty="0">
                <a:latin typeface="+mj-lt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/>
          <a:srcRect l="57000" t="6779" r="13246" b="58246"/>
          <a:stretch/>
        </p:blipFill>
        <p:spPr>
          <a:xfrm rot="10800000">
            <a:off x="5221537" y="4317998"/>
            <a:ext cx="2977017" cy="18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2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466" r="2873"/>
          <a:stretch>
            <a:fillRect/>
          </a:stretch>
        </p:blipFill>
        <p:spPr bwMode="auto">
          <a:xfrm>
            <a:off x="281903" y="893212"/>
            <a:ext cx="2398399" cy="235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0" y="-197802"/>
            <a:ext cx="8489950" cy="1296988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DCM for TFM: Data Features to model</a:t>
            </a:r>
          </a:p>
        </p:txBody>
      </p:sp>
      <p:sp>
        <p:nvSpPr>
          <p:cNvPr id="35844" name="Oval 21"/>
          <p:cNvSpPr>
            <a:spLocks noChangeArrowheads="1"/>
          </p:cNvSpPr>
          <p:nvPr/>
        </p:nvSpPr>
        <p:spPr bwMode="auto">
          <a:xfrm>
            <a:off x="627033" y="1851453"/>
            <a:ext cx="386310" cy="3413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2980" y="2686193"/>
            <a:ext cx="1074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Time (</a:t>
            </a:r>
            <a:r>
              <a:rPr lang="en-US" sz="1400" dirty="0" err="1" smtClean="0">
                <a:latin typeface="+mj-lt"/>
              </a:rPr>
              <a:t>msec</a:t>
            </a:r>
            <a:r>
              <a:rPr lang="en-US" sz="1400" dirty="0" smtClean="0">
                <a:latin typeface="+mj-lt"/>
              </a:rPr>
              <a:t>) </a:t>
            </a:r>
            <a:endParaRPr lang="en-US" sz="1400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3724669" y="1784077"/>
            <a:ext cx="128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Frequency (Hz)</a:t>
            </a:r>
            <a:endParaRPr lang="en-US" sz="1400" dirty="0">
              <a:latin typeface="+mj-lt"/>
            </a:endParaRP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2173055" y="3079225"/>
            <a:ext cx="42077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smtClean="0">
                <a:latin typeface="+mj-lt"/>
              </a:rPr>
              <a:t>3. Complex Cross Spectral Wavelet Transformed</a:t>
            </a:r>
            <a:endParaRPr lang="en-GB" sz="1600" i="1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 bwMode="auto">
          <a:xfrm>
            <a:off x="405068" y="776031"/>
            <a:ext cx="22523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1. Identify Sources to Model</a:t>
            </a:r>
            <a:endParaRPr lang="en-GB" sz="1400" i="1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 bwMode="auto">
          <a:xfrm>
            <a:off x="5844420" y="702406"/>
            <a:ext cx="207723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 dirty="0" smtClean="0">
                <a:latin typeface="+mj-lt"/>
              </a:rPr>
              <a:t>2. Examine Trial Statistics</a:t>
            </a:r>
            <a:endParaRPr lang="en-GB" sz="1400" i="1" dirty="0">
              <a:latin typeface="+mj-lt"/>
            </a:endParaRPr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1805593" y="1364911"/>
            <a:ext cx="386310" cy="3413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/>
          <a:srcRect l="57797" t="57628" r="11218" b="11123"/>
          <a:stretch/>
        </p:blipFill>
        <p:spPr>
          <a:xfrm rot="16200000">
            <a:off x="7308151" y="898633"/>
            <a:ext cx="1502794" cy="205601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575602" y="2697482"/>
            <a:ext cx="1074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Time (</a:t>
            </a:r>
            <a:r>
              <a:rPr lang="en-US" sz="1400" dirty="0" err="1" smtClean="0">
                <a:latin typeface="+mj-lt"/>
              </a:rPr>
              <a:t>msec</a:t>
            </a:r>
            <a:r>
              <a:rPr lang="en-US" sz="1400" dirty="0" smtClean="0">
                <a:latin typeface="+mj-lt"/>
              </a:rPr>
              <a:t>) </a:t>
            </a:r>
            <a:endParaRPr lang="en-US" sz="1400" dirty="0">
              <a:latin typeface="+mj-lt"/>
            </a:endParaRPr>
          </a:p>
        </p:txBody>
      </p:sp>
      <p:sp>
        <p:nvSpPr>
          <p:cNvPr id="140" name="AutoShape 16"/>
          <p:cNvSpPr>
            <a:spLocks/>
          </p:cNvSpPr>
          <p:nvPr/>
        </p:nvSpPr>
        <p:spPr bwMode="auto">
          <a:xfrm>
            <a:off x="1270000" y="3332337"/>
            <a:ext cx="470966" cy="3107680"/>
          </a:xfrm>
          <a:prstGeom prst="leftBrace">
            <a:avLst>
              <a:gd name="adj1" fmla="val 47253"/>
              <a:gd name="adj2" fmla="val 51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1" name="AutoShape 16"/>
          <p:cNvSpPr>
            <a:spLocks/>
          </p:cNvSpPr>
          <p:nvPr/>
        </p:nvSpPr>
        <p:spPr bwMode="auto">
          <a:xfrm rot="10800000">
            <a:off x="6895034" y="3474562"/>
            <a:ext cx="470966" cy="3107680"/>
          </a:xfrm>
          <a:prstGeom prst="leftBrace">
            <a:avLst>
              <a:gd name="adj1" fmla="val 47253"/>
              <a:gd name="adj2" fmla="val 51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 rot="16200000">
            <a:off x="4135282" y="1782704"/>
            <a:ext cx="1353382" cy="265702"/>
            <a:chOff x="1493871" y="5022203"/>
            <a:chExt cx="2454953" cy="153888"/>
          </a:xfrm>
        </p:grpSpPr>
        <p:sp>
          <p:nvSpPr>
            <p:cNvPr id="181" name="Rectangle 251"/>
            <p:cNvSpPr>
              <a:spLocks noChangeArrowheads="1"/>
            </p:cNvSpPr>
            <p:nvPr/>
          </p:nvSpPr>
          <p:spPr bwMode="auto">
            <a:xfrm>
              <a:off x="1493871" y="5022203"/>
              <a:ext cx="67859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83" name="Rectangle 254"/>
            <p:cNvSpPr>
              <a:spLocks noChangeArrowheads="1"/>
            </p:cNvSpPr>
            <p:nvPr/>
          </p:nvSpPr>
          <p:spPr bwMode="auto">
            <a:xfrm>
              <a:off x="1963968" y="5022203"/>
              <a:ext cx="67859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5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85" name="Rectangle 257"/>
            <p:cNvSpPr>
              <a:spLocks noChangeArrowheads="1"/>
            </p:cNvSpPr>
            <p:nvPr/>
          </p:nvSpPr>
          <p:spPr bwMode="auto">
            <a:xfrm>
              <a:off x="2401398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>
                  <a:solidFill>
                    <a:srgbClr val="000000"/>
                  </a:solidFill>
                  <a:latin typeface="+mj-lt"/>
                </a:rPr>
                <a:t>10</a:t>
              </a:r>
              <a:endParaRPr lang="en-GB" sz="1000" b="1">
                <a:latin typeface="+mj-lt"/>
              </a:endParaRPr>
            </a:p>
          </p:txBody>
        </p:sp>
        <p:sp>
          <p:nvSpPr>
            <p:cNvPr id="187" name="Rectangle 260"/>
            <p:cNvSpPr>
              <a:spLocks noChangeArrowheads="1"/>
            </p:cNvSpPr>
            <p:nvPr/>
          </p:nvSpPr>
          <p:spPr bwMode="auto">
            <a:xfrm>
              <a:off x="2872915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15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89" name="Rectangle 263"/>
            <p:cNvSpPr>
              <a:spLocks noChangeArrowheads="1"/>
            </p:cNvSpPr>
            <p:nvPr/>
          </p:nvSpPr>
          <p:spPr bwMode="auto">
            <a:xfrm>
              <a:off x="3341591" y="5022203"/>
              <a:ext cx="4751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GB" sz="1000" b="1" dirty="0">
                  <a:solidFill>
                    <a:srgbClr val="000000"/>
                  </a:solidFill>
                  <a:latin typeface="+mj-lt"/>
                </a:rPr>
                <a:t>20</a:t>
              </a:r>
              <a:endParaRPr lang="en-GB" sz="1000" b="1" dirty="0">
                <a:latin typeface="+mj-lt"/>
              </a:endParaRPr>
            </a:p>
          </p:txBody>
        </p:sp>
        <p:sp>
          <p:nvSpPr>
            <p:cNvPr id="191" name="Rectangle 266"/>
            <p:cNvSpPr>
              <a:spLocks noChangeArrowheads="1"/>
            </p:cNvSpPr>
            <p:nvPr/>
          </p:nvSpPr>
          <p:spPr bwMode="auto">
            <a:xfrm>
              <a:off x="3813106" y="5022203"/>
              <a:ext cx="135718" cy="115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 b="1" dirty="0" smtClean="0">
                  <a:solidFill>
                    <a:srgbClr val="000000"/>
                  </a:solidFill>
                  <a:latin typeface="+mj-lt"/>
                </a:rPr>
                <a:t>25</a:t>
              </a:r>
              <a:endParaRPr lang="en-GB" sz="1000" b="1" dirty="0">
                <a:latin typeface="+mj-lt"/>
              </a:endParaRPr>
            </a:p>
          </p:txBody>
        </p:sp>
      </p:grpSp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5"/>
          <a:srcRect l="57000" t="6779" r="13246" b="58246"/>
          <a:stretch/>
        </p:blipFill>
        <p:spPr>
          <a:xfrm rot="16200000">
            <a:off x="5157557" y="910219"/>
            <a:ext cx="1453555" cy="2003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8222" y="4275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4"/>
          <a:srcRect l="57797" t="57628" r="11218" b="11123"/>
          <a:stretch/>
        </p:blipFill>
        <p:spPr>
          <a:xfrm rot="16200000">
            <a:off x="4807667" y="4866928"/>
            <a:ext cx="1502794" cy="2056017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 rotWithShape="1">
          <a:blip r:embed="rId6"/>
          <a:srcRect l="12850" t="55678" r="59356" b="12430"/>
          <a:stretch/>
        </p:blipFill>
        <p:spPr>
          <a:xfrm rot="16200000">
            <a:off x="4836588" y="3222079"/>
            <a:ext cx="1439333" cy="2022509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 rotWithShape="1">
          <a:blip r:embed="rId5"/>
          <a:srcRect l="57000" t="6779" r="13246" b="58246"/>
          <a:stretch/>
        </p:blipFill>
        <p:spPr>
          <a:xfrm rot="16200000">
            <a:off x="2393772" y="3174473"/>
            <a:ext cx="1404422" cy="1936043"/>
          </a:xfrm>
          <a:prstGeom prst="rect">
            <a:avLst/>
          </a:prstGeom>
        </p:spPr>
      </p:pic>
      <p:sp>
        <p:nvSpPr>
          <p:cNvPr id="182" name="TextBox 181"/>
          <p:cNvSpPr txBox="1"/>
          <p:nvPr/>
        </p:nvSpPr>
        <p:spPr bwMode="auto">
          <a:xfrm>
            <a:off x="1545393" y="5581971"/>
            <a:ext cx="211687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smtClean="0">
                <a:latin typeface="+mj-lt"/>
              </a:rPr>
              <a:t>Auto temporal-spectra</a:t>
            </a:r>
            <a:endParaRPr lang="en-GB" sz="1600" i="1" dirty="0">
              <a:latin typeface="+mj-lt"/>
            </a:endParaRPr>
          </a:p>
        </p:txBody>
      </p:sp>
      <p:sp>
        <p:nvSpPr>
          <p:cNvPr id="184" name="TextBox 183"/>
          <p:cNvSpPr txBox="1"/>
          <p:nvPr/>
        </p:nvSpPr>
        <p:spPr bwMode="auto">
          <a:xfrm>
            <a:off x="2064682" y="4972371"/>
            <a:ext cx="21611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i="1" dirty="0" smtClean="0">
                <a:latin typeface="+mj-lt"/>
              </a:rPr>
              <a:t>Cross temporal-spectra</a:t>
            </a:r>
            <a:endParaRPr lang="en-GB" sz="1600" i="1" dirty="0">
              <a:latin typeface="+mj-lt"/>
            </a:endParaRPr>
          </a:p>
        </p:txBody>
      </p:sp>
      <p:cxnSp>
        <p:nvCxnSpPr>
          <p:cNvPr id="186" name="Straight Arrow Connector 185"/>
          <p:cNvCxnSpPr/>
          <p:nvPr/>
        </p:nvCxnSpPr>
        <p:spPr>
          <a:xfrm flipV="1">
            <a:off x="1622778" y="4797778"/>
            <a:ext cx="437444" cy="81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1693333" y="6011333"/>
            <a:ext cx="2624667" cy="550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V="1">
            <a:off x="4103512" y="4910667"/>
            <a:ext cx="341488" cy="335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16800" y="5760720"/>
            <a:ext cx="119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</a:t>
            </a:r>
            <a:r>
              <a:rPr lang="en-US" dirty="0" err="1" smtClean="0"/>
              <a:t>nt,nf,j,j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47280" y="4023360"/>
            <a:ext cx="119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</a:t>
            </a:r>
            <a:r>
              <a:rPr lang="en-US" dirty="0" err="1" smtClean="0"/>
              <a:t>nt,nf,</a:t>
            </a:r>
            <a:r>
              <a:rPr lang="en-US" dirty="0" err="1"/>
              <a:t>i</a:t>
            </a:r>
            <a:r>
              <a:rPr lang="en-US" dirty="0" err="1" smtClean="0"/>
              <a:t>,j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3779520"/>
            <a:ext cx="119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G(</a:t>
            </a:r>
            <a:r>
              <a:rPr lang="en-US" dirty="0" err="1" smtClean="0"/>
              <a:t>nt,nf,</a:t>
            </a:r>
            <a:r>
              <a:rPr lang="en-US" dirty="0" err="1"/>
              <a:t>i</a:t>
            </a:r>
            <a:r>
              <a:rPr lang="en-US" dirty="0" err="1" smtClean="0"/>
              <a:t>,i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0418" y="1099066"/>
            <a:ext cx="2275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504D"/>
                </a:solidFill>
              </a:rPr>
              <a:t>Morlet</a:t>
            </a:r>
            <a:r>
              <a:rPr lang="en-GB" dirty="0" smtClean="0">
                <a:solidFill>
                  <a:srgbClr val="C0504D"/>
                </a:solidFill>
              </a:rPr>
              <a:t> wavelet basis</a:t>
            </a:r>
          </a:p>
          <a:p>
            <a:endParaRPr lang="en-GB" dirty="0" smtClean="0">
              <a:solidFill>
                <a:srgbClr val="C0504D"/>
              </a:solidFill>
            </a:endParaRPr>
          </a:p>
          <a:p>
            <a:endParaRPr lang="en-GB" dirty="0" smtClean="0">
              <a:solidFill>
                <a:srgbClr val="C0504D"/>
              </a:solidFill>
            </a:endParaRPr>
          </a:p>
          <a:p>
            <a:endParaRPr lang="en-GB" dirty="0" smtClean="0">
              <a:solidFill>
                <a:srgbClr val="C0504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2889" y="3421238"/>
            <a:ext cx="455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For specified number of of wavelet bases: 6 as default</a:t>
            </a:r>
            <a:endParaRPr lang="en-GB" sz="1400" dirty="0">
              <a:solidFill>
                <a:srgbClr val="C0504D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5400000">
            <a:off x="539285" y="-716234"/>
            <a:ext cx="1944216" cy="2787748"/>
          </a:xfrm>
          <a:prstGeom prst="rect">
            <a:avLst/>
          </a:prstGeom>
        </p:spPr>
        <p:txBody>
          <a:bodyPr vert="vert27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all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1400" b="0" i="0" u="none" strike="noStrike" kern="1200" cap="all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9554" y="2987350"/>
            <a:ext cx="467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A complex exponential multiplies by a Gaussian window</a:t>
            </a:r>
          </a:p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 </a:t>
            </a:r>
            <a:endParaRPr lang="en-GB" sz="1400" dirty="0">
              <a:solidFill>
                <a:srgbClr val="C0504D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0"/>
            <a:ext cx="84899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0" dirty="0" smtClean="0"/>
              <a:t>DCM for CSD: Data Features in practice (mar toolbox)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007" y="6366686"/>
            <a:ext cx="55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504D"/>
                </a:solidFill>
              </a:rPr>
              <a:t>Average over trials to fill TFM Matrix</a:t>
            </a:r>
            <a:endParaRPr lang="en-GB" dirty="0">
              <a:solidFill>
                <a:srgbClr val="C050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730" y="1676399"/>
            <a:ext cx="2798954" cy="1291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31" y="1670029"/>
            <a:ext cx="2435409" cy="15045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05752" y="5202902"/>
            <a:ext cx="455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504D"/>
                </a:solidFill>
              </a:rPr>
              <a:t>Convolved with time domain responses </a:t>
            </a:r>
            <a:endParaRPr lang="en-GB" sz="1400" dirty="0">
              <a:solidFill>
                <a:srgbClr val="C0504D"/>
              </a:solidFill>
            </a:endParaRPr>
          </a:p>
        </p:txBody>
      </p:sp>
      <p:pic>
        <p:nvPicPr>
          <p:cNvPr id="26" name="Picture 14" descr="eee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138" r="55273"/>
          <a:stretch>
            <a:fillRect/>
          </a:stretch>
        </p:blipFill>
        <p:spPr bwMode="auto">
          <a:xfrm>
            <a:off x="408506" y="3454437"/>
            <a:ext cx="3522953" cy="23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4195218" y="3928634"/>
            <a:ext cx="712922" cy="48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72333" y="2347801"/>
            <a:ext cx="712922" cy="488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79198"/>
              </p:ext>
            </p:extLst>
          </p:nvPr>
        </p:nvGraphicFramePr>
        <p:xfrm>
          <a:off x="4279900" y="5900738"/>
          <a:ext cx="4787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8" name="Equation" r:id="rId6" imgW="2006600" imgH="228600" progId="Equation.3">
                  <p:embed/>
                </p:oleObj>
              </mc:Choice>
              <mc:Fallback>
                <p:oleObj name="Equation" r:id="rId6" imgW="200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900738"/>
                        <a:ext cx="4787900" cy="5429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085060"/>
              </p:ext>
            </p:extLst>
          </p:nvPr>
        </p:nvGraphicFramePr>
        <p:xfrm>
          <a:off x="4900295" y="4396423"/>
          <a:ext cx="35258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9" name="Equation" r:id="rId8" imgW="1308100" imgH="254000" progId="Equation.3">
                  <p:embed/>
                </p:oleObj>
              </mc:Choice>
              <mc:Fallback>
                <p:oleObj name="Equation" r:id="rId8" imgW="1308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295" y="4396423"/>
                        <a:ext cx="3525838" cy="682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05010"/>
              </p:ext>
            </p:extLst>
          </p:nvPr>
        </p:nvGraphicFramePr>
        <p:xfrm>
          <a:off x="6055677" y="1853776"/>
          <a:ext cx="6858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0" name="Equation" r:id="rId10" imgW="254000" imgH="177800" progId="Equation.3">
                  <p:embed/>
                </p:oleObj>
              </mc:Choice>
              <mc:Fallback>
                <p:oleObj name="Equation" r:id="rId10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677" y="1853776"/>
                        <a:ext cx="685800" cy="477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96480" y="43891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579360" y="4561840"/>
            <a:ext cx="132080" cy="172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74640" y="4683760"/>
            <a:ext cx="29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82640" y="6106160"/>
            <a:ext cx="29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7721600" y="6065520"/>
            <a:ext cx="30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j</a:t>
            </a:r>
            <a:endParaRPr lang="en-US" i="1" dirty="0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643179" y="3627789"/>
            <a:ext cx="504804" cy="2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653589" y="4267881"/>
            <a:ext cx="504804" cy="2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643179" y="4866329"/>
            <a:ext cx="504804" cy="2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3664000" y="5392789"/>
            <a:ext cx="504804" cy="2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689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0" y="78441"/>
            <a:ext cx="2555148" cy="1815182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389371" y="2029117"/>
            <a:ext cx="8348634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Data Feature Selection 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    – Cross-Spectral Densities           (CSD)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    – Time Frequency Modulation   (TFM)</a:t>
            </a:r>
          </a:p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95B3D7"/>
                </a:solidFill>
                <a:latin typeface="Calibri" pitchFamily="34" charset="0"/>
              </a:rPr>
              <a:t>2.   Generative </a:t>
            </a:r>
            <a:r>
              <a:rPr lang="en-GB" sz="2400" dirty="0">
                <a:solidFill>
                  <a:srgbClr val="95B3D7"/>
                </a:solidFill>
                <a:latin typeface="Calibri" pitchFamily="34" charset="0"/>
              </a:rPr>
              <a:t>Models from the time to frequency domain</a:t>
            </a:r>
          </a:p>
          <a:p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3.   Bayesian Model Selection &amp; Parameter Testing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     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–  Example from </a:t>
            </a:r>
            <a:r>
              <a:rPr lang="en-GB" sz="2400" dirty="0" err="1">
                <a:solidFill>
                  <a:schemeClr val="bg1"/>
                </a:solidFill>
                <a:latin typeface="Calibri" pitchFamily="34" charset="0"/>
              </a:rPr>
              <a:t>Propofol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 Modulated EEG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      –  Example from Ketamine Modulated LFP</a:t>
            </a: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499916" y="629198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78323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DCM for CSD/TFM</a:t>
            </a:r>
            <a:r>
              <a:rPr lang="en-US" sz="2800" dirty="0" smtClean="0">
                <a:latin typeface="+mn-lt"/>
                <a:cs typeface="+mn-cs"/>
              </a:rPr>
              <a:t>: Neural Models</a:t>
            </a:r>
            <a:endParaRPr lang="en-US" sz="2800" dirty="0">
              <a:latin typeface="+mn-lt"/>
              <a:cs typeface="+mn-cs"/>
            </a:endParaRPr>
          </a:p>
        </p:txBody>
      </p:sp>
      <p:grpSp>
        <p:nvGrpSpPr>
          <p:cNvPr id="3077" name="Group 38"/>
          <p:cNvGrpSpPr>
            <a:grpSpLocks/>
          </p:cNvGrpSpPr>
          <p:nvPr/>
        </p:nvGrpSpPr>
        <p:grpSpPr bwMode="auto">
          <a:xfrm>
            <a:off x="2233102" y="1749439"/>
            <a:ext cx="533400" cy="4035425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964" y="2770157"/>
              <a:ext cx="1792033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125" y="5171717"/>
              <a:ext cx="1463467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6552" y="3725474"/>
              <a:ext cx="2233295" cy="53215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 rot="10800000">
            <a:off x="347152" y="1849451"/>
            <a:ext cx="531813" cy="403542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800322" y="2778865"/>
              <a:ext cx="1792033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7313" y="5171678"/>
              <a:ext cx="1463467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552" y="3884202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09090" y="1227151"/>
            <a:ext cx="1820862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0940" y="5907101"/>
            <a:ext cx="2995612" cy="75882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73"/>
          <a:stretch/>
        </p:blipFill>
        <p:spPr>
          <a:xfrm>
            <a:off x="3509438" y="1037746"/>
            <a:ext cx="3454817" cy="56666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74601" t="3555" b="75963"/>
          <a:stretch/>
        </p:blipFill>
        <p:spPr>
          <a:xfrm>
            <a:off x="7087154" y="1570273"/>
            <a:ext cx="1597683" cy="20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/>
            <a:r>
              <a:rPr lang="en-US" sz="2800" dirty="0" smtClean="0"/>
              <a:t>A selection of intrinsic architectures in SPM</a:t>
            </a:r>
            <a:endParaRPr lang="en-US" sz="2800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52" y="898498"/>
            <a:ext cx="6051591" cy="49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0" y="4341411"/>
            <a:ext cx="5208104" cy="162206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 suite of neuronal population models including neural masses, fields and conductance-based models…expressed in terms of sets of differential equations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581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0" y="78441"/>
            <a:ext cx="2555148" cy="1815182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389371" y="2029117"/>
            <a:ext cx="8348634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Data Feature Selection 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    – Cross-Spectral Densities           (CSD)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    – Time Frequency Modulation   (TFM)</a:t>
            </a:r>
          </a:p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2.   Generative 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Models from the time to frequency domain</a:t>
            </a:r>
          </a:p>
          <a:p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3.   Bayesian Model Selection &amp; Parameter Testing</a:t>
            </a:r>
          </a:p>
          <a:p>
            <a:r>
              <a:rPr lang="en-GB" sz="2400" dirty="0" smtClean="0">
                <a:solidFill>
                  <a:srgbClr val="FFFFFF"/>
                </a:solidFill>
                <a:latin typeface="Calibri" pitchFamily="34" charset="0"/>
              </a:rPr>
              <a:t>      </a:t>
            </a:r>
            <a:r>
              <a:rPr lang="en-GB" sz="2400" dirty="0">
                <a:solidFill>
                  <a:srgbClr val="FFFFFF"/>
                </a:solidFill>
                <a:latin typeface="Calibri" pitchFamily="34" charset="0"/>
              </a:rPr>
              <a:t>–  Example from </a:t>
            </a:r>
            <a:r>
              <a:rPr lang="en-GB" sz="2400" dirty="0" err="1">
                <a:solidFill>
                  <a:srgbClr val="FFFFFF"/>
                </a:solidFill>
                <a:latin typeface="Calibri" pitchFamily="34" charset="0"/>
              </a:rPr>
              <a:t>Propofol</a:t>
            </a:r>
            <a:r>
              <a:rPr lang="en-GB" sz="2400" dirty="0">
                <a:solidFill>
                  <a:srgbClr val="FFFFFF"/>
                </a:solidFill>
                <a:latin typeface="Calibri" pitchFamily="34" charset="0"/>
              </a:rPr>
              <a:t> Modulated EEG</a:t>
            </a:r>
          </a:p>
          <a:p>
            <a:r>
              <a:rPr lang="en-GB" sz="2400" dirty="0">
                <a:solidFill>
                  <a:srgbClr val="FFFFFF"/>
                </a:solidFill>
                <a:latin typeface="Calibri" pitchFamily="34" charset="0"/>
              </a:rPr>
              <a:t>      –  Example from Ketamine Modulated LFP</a:t>
            </a: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499916" y="629198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16405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40"/>
          <p:cNvGrpSpPr>
            <a:grpSpLocks/>
          </p:cNvGrpSpPr>
          <p:nvPr/>
        </p:nvGrpSpPr>
        <p:grpSpPr bwMode="auto">
          <a:xfrm>
            <a:off x="7764463" y="112713"/>
            <a:ext cx="1233487" cy="858837"/>
            <a:chOff x="7495582" y="0"/>
            <a:chExt cx="1464334" cy="1016719"/>
          </a:xfrm>
        </p:grpSpPr>
        <p:pic>
          <p:nvPicPr>
            <p:cNvPr id="40" name="Picture 39" descr="blue_brain_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5582" y="0"/>
              <a:ext cx="1464334" cy="1016719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3" name="Oval 2"/>
            <p:cNvSpPr/>
            <p:nvPr/>
          </p:nvSpPr>
          <p:spPr>
            <a:xfrm>
              <a:off x="8102423" y="545007"/>
              <a:ext cx="163960" cy="163501"/>
            </a:xfrm>
            <a:prstGeom prst="ellipse">
              <a:avLst/>
            </a:prstGeom>
            <a:solidFill>
              <a:srgbClr val="FF0000">
                <a:alpha val="65000"/>
              </a:srgb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Neural </a:t>
            </a:r>
            <a:r>
              <a:rPr lang="en-US" sz="2800" dirty="0">
                <a:latin typeface="+mn-lt"/>
                <a:cs typeface="+mn-cs"/>
              </a:rPr>
              <a:t>Mass </a:t>
            </a:r>
            <a:r>
              <a:rPr lang="en-US" sz="2800" dirty="0" smtClean="0">
                <a:latin typeface="+mn-lt"/>
                <a:cs typeface="+mn-cs"/>
              </a:rPr>
              <a:t>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87538" y="3481388"/>
            <a:ext cx="371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rgbClr val="948A54"/>
                </a:solidFill>
              </a:rPr>
              <a:t>neuronal (source) model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67263" y="6288088"/>
            <a:ext cx="23241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948A54"/>
                </a:solidFill>
              </a:rPr>
              <a:t>State equations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319463" y="1204913"/>
            <a:ext cx="5607050" cy="5424487"/>
            <a:chOff x="3319463" y="1204913"/>
            <a:chExt cx="5607050" cy="5424487"/>
          </a:xfrm>
        </p:grpSpPr>
        <p:sp>
          <p:nvSpPr>
            <p:cNvPr id="7177" name="Text Box 3"/>
            <p:cNvSpPr txBox="1">
              <a:spLocks noChangeArrowheads="1"/>
            </p:cNvSpPr>
            <p:nvPr/>
          </p:nvSpPr>
          <p:spPr bwMode="auto">
            <a:xfrm>
              <a:off x="6600825" y="5953125"/>
              <a:ext cx="2325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948A54"/>
                  </a:solidFill>
                </a:rPr>
                <a:t>Extrinsic Connections</a:t>
              </a:r>
            </a:p>
          </p:txBody>
        </p:sp>
        <p:sp>
          <p:nvSpPr>
            <p:cNvPr id="7178" name="Line 4"/>
            <p:cNvSpPr>
              <a:spLocks noChangeShapeType="1"/>
            </p:cNvSpPr>
            <p:nvPr/>
          </p:nvSpPr>
          <p:spPr bwMode="auto">
            <a:xfrm>
              <a:off x="4225925" y="4159250"/>
              <a:ext cx="7080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319463" y="6264275"/>
            <a:ext cx="136207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27" name="Equation" r:id="rId4" imgW="876240" imgH="215640" progId="Equation.3">
                    <p:embed/>
                  </p:oleObj>
                </mc:Choice>
                <mc:Fallback>
                  <p:oleObj name="Equation" r:id="rId4" imgW="8762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6264275"/>
                          <a:ext cx="1362075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808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9" name="Group 8"/>
            <p:cNvGrpSpPr>
              <a:grpSpLocks/>
            </p:cNvGrpSpPr>
            <p:nvPr/>
          </p:nvGrpSpPr>
          <p:grpSpPr bwMode="auto">
            <a:xfrm>
              <a:off x="5454650" y="3025775"/>
              <a:ext cx="3192463" cy="2824163"/>
              <a:chOff x="3436" y="1906"/>
              <a:chExt cx="2011" cy="1779"/>
            </a:xfrm>
          </p:grpSpPr>
          <p:sp>
            <p:nvSpPr>
              <p:cNvPr id="7184" name="Line 9"/>
              <p:cNvSpPr>
                <a:spLocks noChangeShapeType="1"/>
              </p:cNvSpPr>
              <p:nvPr/>
            </p:nvSpPr>
            <p:spPr bwMode="auto">
              <a:xfrm flipV="1">
                <a:off x="4864" y="2734"/>
                <a:ext cx="542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5" name="Line 10"/>
              <p:cNvSpPr>
                <a:spLocks noChangeShapeType="1"/>
              </p:cNvSpPr>
              <p:nvPr/>
            </p:nvSpPr>
            <p:spPr bwMode="auto">
              <a:xfrm>
                <a:off x="4974" y="1955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>
                <a:off x="4974" y="3685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 flipH="1" flipV="1">
                <a:off x="5421" y="1955"/>
                <a:ext cx="0" cy="17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8" name="Line 13"/>
              <p:cNvSpPr>
                <a:spLocks noChangeShapeType="1"/>
              </p:cNvSpPr>
              <p:nvPr/>
            </p:nvSpPr>
            <p:spPr bwMode="auto">
              <a:xfrm>
                <a:off x="4839" y="2135"/>
                <a:ext cx="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89" name="Rectangle 14"/>
              <p:cNvSpPr>
                <a:spLocks noChangeArrowheads="1"/>
              </p:cNvSpPr>
              <p:nvPr/>
            </p:nvSpPr>
            <p:spPr bwMode="auto">
              <a:xfrm>
                <a:off x="3436" y="1906"/>
                <a:ext cx="890" cy="164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969696"/>
                  </a:gs>
                </a:gsLst>
                <a:lin ang="189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90" name="Rectangle 15" descr="Newsprint"/>
              <p:cNvSpPr>
                <a:spLocks noChangeArrowheads="1"/>
              </p:cNvSpPr>
              <p:nvPr/>
            </p:nvSpPr>
            <p:spPr bwMode="auto">
              <a:xfrm>
                <a:off x="3436" y="2412"/>
                <a:ext cx="890" cy="635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7191" name="Text Box 16"/>
              <p:cNvSpPr txBox="1">
                <a:spLocks noChangeArrowheads="1"/>
              </p:cNvSpPr>
              <p:nvPr/>
            </p:nvSpPr>
            <p:spPr bwMode="auto">
              <a:xfrm>
                <a:off x="3525" y="2485"/>
                <a:ext cx="73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 dirty="0" smtClean="0">
                    <a:solidFill>
                      <a:srgbClr val="000000"/>
                    </a:solidFill>
                  </a:rPr>
                  <a:t>Granular Layer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2" name="Text Box 17"/>
              <p:cNvSpPr txBox="1">
                <a:spLocks noChangeArrowheads="1"/>
              </p:cNvSpPr>
              <p:nvPr/>
            </p:nvSpPr>
            <p:spPr bwMode="auto">
              <a:xfrm>
                <a:off x="3436" y="1971"/>
                <a:ext cx="97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 dirty="0" err="1" smtClean="0">
                    <a:solidFill>
                      <a:srgbClr val="FFFFFF"/>
                    </a:solidFill>
                  </a:rPr>
                  <a:t>Supragranular</a:t>
                </a:r>
                <a:r>
                  <a:rPr lang="en-GB" sz="1200" dirty="0" smtClean="0">
                    <a:solidFill>
                      <a:srgbClr val="FFFFFF"/>
                    </a:solidFill>
                  </a:rPr>
                  <a:t> Layer</a:t>
                </a:r>
                <a:endParaRPr lang="en-GB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3" name="Text Box 18"/>
              <p:cNvSpPr txBox="1">
                <a:spLocks noChangeArrowheads="1"/>
              </p:cNvSpPr>
              <p:nvPr/>
            </p:nvSpPr>
            <p:spPr bwMode="auto">
              <a:xfrm>
                <a:off x="3436" y="3157"/>
                <a:ext cx="9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200" dirty="0" err="1" smtClean="0">
                    <a:solidFill>
                      <a:srgbClr val="FFFFFF"/>
                    </a:solidFill>
                  </a:rPr>
                  <a:t>Infragranular</a:t>
                </a:r>
                <a:r>
                  <a:rPr lang="en-GB" sz="1200" dirty="0" smtClean="0">
                    <a:solidFill>
                      <a:srgbClr val="FFFFFF"/>
                    </a:solidFill>
                  </a:rPr>
                  <a:t> Layer</a:t>
                </a:r>
                <a:endParaRPr lang="en-GB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4" name="Line 19"/>
              <p:cNvSpPr>
                <a:spLocks noChangeShapeType="1"/>
              </p:cNvSpPr>
              <p:nvPr/>
            </p:nvSpPr>
            <p:spPr bwMode="auto">
              <a:xfrm>
                <a:off x="4148" y="2895"/>
                <a:ext cx="0" cy="262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5" name="Line 20"/>
              <p:cNvSpPr>
                <a:spLocks noChangeShapeType="1"/>
              </p:cNvSpPr>
              <p:nvPr/>
            </p:nvSpPr>
            <p:spPr bwMode="auto">
              <a:xfrm>
                <a:off x="3525" y="2286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>
                <a:off x="4237" y="2286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7" name="Line 22"/>
              <p:cNvSpPr>
                <a:spLocks noChangeShapeType="1"/>
              </p:cNvSpPr>
              <p:nvPr/>
            </p:nvSpPr>
            <p:spPr bwMode="auto">
              <a:xfrm>
                <a:off x="3645" y="2884"/>
                <a:ext cx="0" cy="263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8" name="Line 23"/>
              <p:cNvSpPr>
                <a:spLocks noChangeShapeType="1"/>
              </p:cNvSpPr>
              <p:nvPr/>
            </p:nvSpPr>
            <p:spPr bwMode="auto">
              <a:xfrm>
                <a:off x="4148" y="2895"/>
                <a:ext cx="0" cy="2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9" name="Line 24"/>
              <p:cNvSpPr>
                <a:spLocks noChangeShapeType="1"/>
              </p:cNvSpPr>
              <p:nvPr/>
            </p:nvSpPr>
            <p:spPr bwMode="auto">
              <a:xfrm>
                <a:off x="3525" y="2286"/>
                <a:ext cx="0" cy="8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0" name="Line 25"/>
              <p:cNvSpPr>
                <a:spLocks noChangeShapeType="1"/>
              </p:cNvSpPr>
              <p:nvPr/>
            </p:nvSpPr>
            <p:spPr bwMode="auto">
              <a:xfrm>
                <a:off x="4237" y="2286"/>
                <a:ext cx="0" cy="8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1" name="Line 26"/>
              <p:cNvSpPr>
                <a:spLocks noChangeShapeType="1"/>
              </p:cNvSpPr>
              <p:nvPr/>
            </p:nvSpPr>
            <p:spPr bwMode="auto">
              <a:xfrm>
                <a:off x="3645" y="2884"/>
                <a:ext cx="0" cy="2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cxnSp>
            <p:nvCxnSpPr>
              <p:cNvPr id="7202" name="AutoShape 27"/>
              <p:cNvCxnSpPr>
                <a:cxnSpLocks noChangeShapeType="1"/>
                <a:stCxn id="7189" idx="0"/>
              </p:cNvCxnSpPr>
              <p:nvPr/>
            </p:nvCxnSpPr>
            <p:spPr bwMode="auto">
              <a:xfrm rot="5400000" flipV="1">
                <a:off x="3977" y="1810"/>
                <a:ext cx="252" cy="443"/>
              </a:xfrm>
              <a:prstGeom prst="bentConnector4">
                <a:avLst>
                  <a:gd name="adj1" fmla="val -61278"/>
                  <a:gd name="adj2" fmla="val 133620"/>
                </a:avLst>
              </a:prstGeom>
              <a:noFill/>
              <a:ln w="22225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</p:cxnSp>
          <p:sp>
            <p:nvSpPr>
              <p:cNvPr id="7203" name="Line 28"/>
              <p:cNvSpPr>
                <a:spLocks noChangeShapeType="1"/>
              </p:cNvSpPr>
              <p:nvPr/>
            </p:nvSpPr>
            <p:spPr bwMode="auto">
              <a:xfrm>
                <a:off x="5000" y="2859"/>
                <a:ext cx="44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4" name="Line 29"/>
              <p:cNvSpPr>
                <a:spLocks noChangeShapeType="1"/>
              </p:cNvSpPr>
              <p:nvPr/>
            </p:nvSpPr>
            <p:spPr bwMode="auto">
              <a:xfrm>
                <a:off x="4834" y="3482"/>
                <a:ext cx="5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lgDash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180" name="Text Box 30"/>
            <p:cNvSpPr txBox="1">
              <a:spLocks noChangeArrowheads="1"/>
            </p:cNvSpPr>
            <p:nvPr/>
          </p:nvSpPr>
          <p:spPr bwMode="auto">
            <a:xfrm>
              <a:off x="4805363" y="2493963"/>
              <a:ext cx="18938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948A54"/>
                  </a:solidFill>
                </a:rPr>
                <a:t>Intrinsic Connections</a:t>
              </a:r>
            </a:p>
          </p:txBody>
        </p:sp>
        <p:sp>
          <p:nvSpPr>
            <p:cNvPr id="7181" name="Text Box 31"/>
            <p:cNvSpPr txBox="1">
              <a:spLocks noChangeArrowheads="1"/>
            </p:cNvSpPr>
            <p:nvPr/>
          </p:nvSpPr>
          <p:spPr bwMode="auto">
            <a:xfrm>
              <a:off x="3716338" y="5245100"/>
              <a:ext cx="18923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b="1">
                  <a:solidFill>
                    <a:srgbClr val="948A54"/>
                  </a:solidFill>
                </a:rPr>
                <a:t>Internal Parameters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7119938" y="1204913"/>
              <a:ext cx="1733550" cy="5238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1400">
                  <a:solidFill>
                    <a:schemeClr val="bg1"/>
                  </a:solidFill>
                </a:rPr>
                <a:t>EEG/MEG/LFP</a:t>
              </a:r>
            </a:p>
            <a:p>
              <a:pPr algn="ctr" eaLnBrk="0" hangingPunct="0">
                <a:defRPr/>
              </a:pPr>
              <a:r>
                <a:rPr lang="de-DE" sz="1400">
                  <a:solidFill>
                    <a:schemeClr val="bg1"/>
                  </a:solidFill>
                </a:rPr>
                <a:t>signal</a:t>
              </a:r>
              <a:endParaRPr lang="en-GB" sz="1400" i="1">
                <a:solidFill>
                  <a:schemeClr val="bg1"/>
                </a:solidFill>
              </a:endParaRPr>
            </a:p>
          </p:txBody>
        </p:sp>
        <p:cxnSp>
          <p:nvCxnSpPr>
            <p:cNvPr id="35" name="AutoShape 33"/>
            <p:cNvCxnSpPr>
              <a:cxnSpLocks noChangeShapeType="1"/>
            </p:cNvCxnSpPr>
            <p:nvPr/>
          </p:nvCxnSpPr>
          <p:spPr bwMode="auto">
            <a:xfrm flipV="1">
              <a:off x="6694488" y="1768475"/>
              <a:ext cx="838200" cy="3503613"/>
            </a:xfrm>
            <a:prstGeom prst="bentConnector2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301625" y="1717675"/>
            <a:ext cx="3962400" cy="923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Properties of tens of thousands of neurons approximated by their average response</a:t>
            </a:r>
          </a:p>
        </p:txBody>
      </p:sp>
    </p:spTree>
    <p:extLst>
      <p:ext uri="{BB962C8B-B14F-4D97-AF65-F5344CB8AC3E}">
        <p14:creationId xmlns:p14="http://schemas.microsoft.com/office/powerpoint/2010/main" val="170883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88" y="2495646"/>
            <a:ext cx="5990912" cy="11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7900" y="3111500"/>
            <a:ext cx="7112000" cy="290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08500" y="2400300"/>
            <a:ext cx="160020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7900" y="1981200"/>
            <a:ext cx="4085045" cy="650677"/>
            <a:chOff x="1320800" y="2108200"/>
            <a:chExt cx="4085045" cy="650677"/>
          </a:xfrm>
        </p:grpSpPr>
        <p:sp>
          <p:nvSpPr>
            <p:cNvPr id="9" name="TextBox 8"/>
            <p:cNvSpPr txBox="1"/>
            <p:nvPr/>
          </p:nvSpPr>
          <p:spPr>
            <a:xfrm>
              <a:off x="1320800" y="2451100"/>
              <a:ext cx="972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in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08300" y="2108200"/>
              <a:ext cx="1242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Conductance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57600" y="2413000"/>
              <a:ext cx="1748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Potential Difference</a:t>
              </a:r>
              <a:endParaRPr lang="en-US" sz="1400" dirty="0"/>
            </a:p>
          </p:txBody>
        </p:sp>
      </p:grp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5826125" y="2263775"/>
            <a:ext cx="3317875" cy="73866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Noise Term: Since properties </a:t>
            </a:r>
            <a:r>
              <a:rPr lang="en-GB" sz="1400" dirty="0">
                <a:latin typeface="+mn-lt"/>
              </a:rPr>
              <a:t>of tens of thousands of neurons approximated by their average response</a:t>
            </a:r>
          </a:p>
        </p:txBody>
      </p:sp>
      <p:pic>
        <p:nvPicPr>
          <p:cNvPr id="51" name="Picture 50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4700" y="101600"/>
            <a:ext cx="1930400" cy="144780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52" name="Oval 51"/>
          <p:cNvSpPr/>
          <p:nvPr/>
        </p:nvSpPr>
        <p:spPr bwMode="auto">
          <a:xfrm>
            <a:off x="7810499" y="723900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6967" y="1006694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Two governing equations: 	</a:t>
            </a:r>
            <a:r>
              <a:rPr lang="en-US" dirty="0" smtClean="0">
                <a:solidFill>
                  <a:srgbClr val="FF0000"/>
                </a:solidFill>
              </a:rPr>
              <a:t>V = IR   ……….. </a:t>
            </a:r>
            <a:r>
              <a:rPr lang="en-US" dirty="0" smtClean="0"/>
              <a:t>Ohms Law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		 I = C </a:t>
            </a:r>
            <a:r>
              <a:rPr lang="en-US" dirty="0" err="1" smtClean="0">
                <a:solidFill>
                  <a:srgbClr val="FF0000"/>
                </a:solidFill>
              </a:rPr>
              <a:t>dV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dt</a:t>
            </a:r>
            <a:r>
              <a:rPr lang="en-US" dirty="0" smtClean="0">
                <a:solidFill>
                  <a:srgbClr val="FF0000"/>
                </a:solidFill>
              </a:rPr>
              <a:t> …….</a:t>
            </a:r>
            <a:r>
              <a:rPr lang="en-US" dirty="0" smtClean="0"/>
              <a:t> for a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4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  <p:bldP spid="123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88" y="2495646"/>
            <a:ext cx="5990912" cy="11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77900" y="1981200"/>
            <a:ext cx="4085045" cy="650677"/>
            <a:chOff x="1320800" y="2108200"/>
            <a:chExt cx="4085045" cy="650677"/>
          </a:xfrm>
        </p:grpSpPr>
        <p:sp>
          <p:nvSpPr>
            <p:cNvPr id="9" name="TextBox 8"/>
            <p:cNvSpPr txBox="1"/>
            <p:nvPr/>
          </p:nvSpPr>
          <p:spPr>
            <a:xfrm>
              <a:off x="1320800" y="2451100"/>
              <a:ext cx="972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in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08300" y="2108200"/>
              <a:ext cx="1242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Conductance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57600" y="2413000"/>
              <a:ext cx="1748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Potential Difference</a:t>
              </a:r>
              <a:endParaRPr lang="en-US" sz="1400" dirty="0"/>
            </a:p>
          </p:txBody>
        </p:sp>
      </p:grp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5826125" y="2263775"/>
            <a:ext cx="3317875" cy="73866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Noise Term: Since properties </a:t>
            </a:r>
            <a:r>
              <a:rPr lang="en-GB" sz="1400" dirty="0">
                <a:latin typeface="+mn-lt"/>
              </a:rPr>
              <a:t>of tens of thousands of neurons approximated by their average response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952625" y="3876675"/>
            <a:ext cx="1730375" cy="30777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Time constant: </a:t>
            </a:r>
            <a:r>
              <a:rPr lang="en-GB" sz="1400" dirty="0" err="1" smtClean="0">
                <a:latin typeface="+mn-lt"/>
              </a:rPr>
              <a:t>κ</a:t>
            </a:r>
            <a:endParaRPr lang="en-GB" sz="1400" dirty="0">
              <a:latin typeface="+mn-lt"/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502025" y="3863975"/>
            <a:ext cx="24669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Afferent Spikes :</a:t>
            </a:r>
          </a:p>
          <a:p>
            <a:pPr>
              <a:defRPr/>
            </a:pPr>
            <a:r>
              <a:rPr lang="en-GB" sz="1400" dirty="0" smtClean="0">
                <a:latin typeface="+mn-lt"/>
              </a:rPr>
              <a:t>Strength of connection x </a:t>
            </a:r>
            <a:r>
              <a:rPr lang="en-GB" sz="1400" dirty="0" err="1">
                <a:latin typeface="Apple Chancery"/>
                <a:cs typeface="Apple Chancery"/>
              </a:rPr>
              <a:t>σ</a:t>
            </a:r>
            <a:endParaRPr lang="en-GB" sz="1400" dirty="0">
              <a:latin typeface="Apple Chancery"/>
              <a:cs typeface="Apple Chancery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207125" y="3787775"/>
            <a:ext cx="17303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Channels already open: g</a:t>
            </a:r>
            <a:endParaRPr lang="en-GB" sz="1400" dirty="0">
              <a:latin typeface="+mn-lt"/>
            </a:endParaRPr>
          </a:p>
        </p:txBody>
      </p:sp>
      <p:pic>
        <p:nvPicPr>
          <p:cNvPr id="26" name="Picture 2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4700" y="101600"/>
            <a:ext cx="1930400" cy="144780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27" name="Oval 26"/>
          <p:cNvSpPr/>
          <p:nvPr/>
        </p:nvSpPr>
        <p:spPr bwMode="auto">
          <a:xfrm>
            <a:off x="7810499" y="723900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967" y="1006694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Two governing equations: 	</a:t>
            </a:r>
            <a:r>
              <a:rPr lang="en-US" dirty="0" smtClean="0">
                <a:solidFill>
                  <a:srgbClr val="FF0000"/>
                </a:solidFill>
              </a:rPr>
              <a:t>V = IR   ……….. </a:t>
            </a:r>
            <a:r>
              <a:rPr lang="en-US" dirty="0" smtClean="0"/>
              <a:t>Ohms Law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		 I = C </a:t>
            </a:r>
            <a:r>
              <a:rPr lang="en-US" dirty="0" err="1" smtClean="0">
                <a:solidFill>
                  <a:srgbClr val="FF0000"/>
                </a:solidFill>
              </a:rPr>
              <a:t>dV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dt</a:t>
            </a:r>
            <a:r>
              <a:rPr lang="en-US" dirty="0" smtClean="0">
                <a:solidFill>
                  <a:srgbClr val="FF0000"/>
                </a:solidFill>
              </a:rPr>
              <a:t> …….</a:t>
            </a:r>
            <a:r>
              <a:rPr lang="en-US" dirty="0" smtClean="0"/>
              <a:t> for a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3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88" y="2495646"/>
            <a:ext cx="5990912" cy="11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77900" y="1981200"/>
            <a:ext cx="4085045" cy="650677"/>
            <a:chOff x="1320800" y="2108200"/>
            <a:chExt cx="4085045" cy="650677"/>
          </a:xfrm>
        </p:grpSpPr>
        <p:sp>
          <p:nvSpPr>
            <p:cNvPr id="9" name="TextBox 8"/>
            <p:cNvSpPr txBox="1"/>
            <p:nvPr/>
          </p:nvSpPr>
          <p:spPr>
            <a:xfrm>
              <a:off x="1320800" y="2451100"/>
              <a:ext cx="972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in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08300" y="2108200"/>
              <a:ext cx="1242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Conductance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57600" y="2413000"/>
              <a:ext cx="1748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Potential Difference</a:t>
              </a:r>
              <a:endParaRPr lang="en-US" sz="1400" dirty="0"/>
            </a:p>
          </p:txBody>
        </p:sp>
      </p:grpSp>
      <p:sp>
        <p:nvSpPr>
          <p:cNvPr id="12302" name="Text Box 34"/>
          <p:cNvSpPr txBox="1">
            <a:spLocks noChangeArrowheads="1"/>
          </p:cNvSpPr>
          <p:nvPr/>
        </p:nvSpPr>
        <p:spPr bwMode="auto">
          <a:xfrm>
            <a:off x="5826125" y="2263775"/>
            <a:ext cx="3317875" cy="73866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Noise Term: Since properties </a:t>
            </a:r>
            <a:r>
              <a:rPr lang="en-GB" sz="1400" dirty="0">
                <a:latin typeface="+mn-lt"/>
              </a:rPr>
              <a:t>of tens of thousands of neurons approximated by their average response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952625" y="3876675"/>
            <a:ext cx="17303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Time constant</a:t>
            </a:r>
            <a:r>
              <a:rPr lang="en-GB" sz="1400" dirty="0"/>
              <a:t>: </a:t>
            </a:r>
            <a:r>
              <a:rPr lang="en-GB" sz="1400" dirty="0" err="1"/>
              <a:t>κ</a:t>
            </a:r>
            <a:endParaRPr lang="en-GB" sz="1400" dirty="0"/>
          </a:p>
          <a:p>
            <a:pPr>
              <a:defRPr/>
            </a:pPr>
            <a:endParaRPr lang="en-GB" sz="1400" dirty="0">
              <a:latin typeface="+mn-lt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207125" y="3787775"/>
            <a:ext cx="17303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Channels already open: g</a:t>
            </a:r>
            <a:endParaRPr lang="en-GB" sz="14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17725" y="4241800"/>
            <a:ext cx="4918075" cy="2616200"/>
            <a:chOff x="2117725" y="4241800"/>
            <a:chExt cx="4918075" cy="2616200"/>
          </a:xfrm>
        </p:grpSpPr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2514600" y="4241800"/>
              <a:ext cx="3272577" cy="2501900"/>
              <a:chOff x="2976" y="3043"/>
              <a:chExt cx="1147" cy="989"/>
            </a:xfrm>
          </p:grpSpPr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3140" y="3043"/>
                <a:ext cx="6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GB" sz="1000" b="0" dirty="0">
                  <a:solidFill>
                    <a:srgbClr val="336699"/>
                  </a:solidFill>
                </a:endParaRPr>
              </a:p>
            </p:txBody>
          </p:sp>
          <p:pic>
            <p:nvPicPr>
              <p:cNvPr id="43" name="Picture 24" descr="post2pr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154"/>
              <a:stretch>
                <a:fillRect/>
              </a:stretch>
            </p:blipFill>
            <p:spPr bwMode="auto">
              <a:xfrm>
                <a:off x="2976" y="3126"/>
                <a:ext cx="1147" cy="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117725" y="4587875"/>
              <a:ext cx="1730375" cy="46166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dirty="0" err="1" smtClean="0">
                  <a:latin typeface="Apple Chancery"/>
                  <a:cs typeface="Apple Chancery"/>
                </a:rPr>
                <a:t>σ</a:t>
              </a:r>
              <a:endParaRPr lang="en-GB" sz="2400" dirty="0">
                <a:latin typeface="Apple Chancery"/>
                <a:cs typeface="Apple Chancery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5305425" y="6396335"/>
              <a:ext cx="1730375" cy="46166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i="1" dirty="0" smtClean="0"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GB" sz="2400" i="1" dirty="0" smtClean="0">
                  <a:latin typeface="Apple Chancery"/>
                  <a:cs typeface="Apple Chancery"/>
                </a:rPr>
                <a:t> - V</a:t>
              </a:r>
              <a:endParaRPr lang="en-GB" sz="2400" i="1" dirty="0">
                <a:latin typeface="Apple Chancery"/>
                <a:cs typeface="Apple Chancery"/>
              </a:endParaRPr>
            </a:p>
          </p:txBody>
        </p:sp>
      </p:grp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3502025" y="3863975"/>
            <a:ext cx="2466975" cy="52322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Afferent Spikes :</a:t>
            </a:r>
          </a:p>
          <a:p>
            <a:pPr>
              <a:defRPr/>
            </a:pPr>
            <a:r>
              <a:rPr lang="en-GB" sz="1400" dirty="0" smtClean="0">
                <a:latin typeface="+mn-lt"/>
              </a:rPr>
              <a:t>Strength of connection x </a:t>
            </a:r>
            <a:r>
              <a:rPr lang="en-GB" sz="1400" dirty="0" err="1">
                <a:latin typeface="Apple Chancery"/>
                <a:cs typeface="Apple Chancery"/>
              </a:rPr>
              <a:t>σ</a:t>
            </a:r>
            <a:endParaRPr lang="en-GB" sz="1400" dirty="0">
              <a:latin typeface="Apple Chancery"/>
              <a:cs typeface="Apple Chancery"/>
            </a:endParaRPr>
          </a:p>
        </p:txBody>
      </p:sp>
      <p:pic>
        <p:nvPicPr>
          <p:cNvPr id="26" name="Picture 25" descr="blue_brai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4700" y="101600"/>
            <a:ext cx="1930400" cy="144780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27" name="Oval 26"/>
          <p:cNvSpPr/>
          <p:nvPr/>
        </p:nvSpPr>
        <p:spPr bwMode="auto">
          <a:xfrm>
            <a:off x="7810499" y="723900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967" y="1006694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Two governing equations: 	</a:t>
            </a:r>
            <a:r>
              <a:rPr lang="en-US" dirty="0" smtClean="0">
                <a:solidFill>
                  <a:srgbClr val="FF0000"/>
                </a:solidFill>
              </a:rPr>
              <a:t>V = IR   ……….. </a:t>
            </a:r>
            <a:r>
              <a:rPr lang="en-US" dirty="0" smtClean="0"/>
              <a:t>Ohms Law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		 I = C </a:t>
            </a:r>
            <a:r>
              <a:rPr lang="en-US" dirty="0" err="1" smtClean="0">
                <a:solidFill>
                  <a:srgbClr val="FF0000"/>
                </a:solidFill>
              </a:rPr>
              <a:t>dV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dt</a:t>
            </a:r>
            <a:r>
              <a:rPr lang="en-US" dirty="0" smtClean="0">
                <a:solidFill>
                  <a:srgbClr val="FF0000"/>
                </a:solidFill>
              </a:rPr>
              <a:t> …….</a:t>
            </a:r>
            <a:r>
              <a:rPr lang="en-US" dirty="0" smtClean="0"/>
              <a:t> for a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88" y="2495646"/>
            <a:ext cx="5990912" cy="11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t="5966" r="3999" b="11673"/>
          <a:stretch>
            <a:fillRect/>
          </a:stretch>
        </p:blipFill>
        <p:spPr bwMode="auto">
          <a:xfrm>
            <a:off x="393700" y="876299"/>
            <a:ext cx="1253426" cy="58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819400" y="2984500"/>
            <a:ext cx="635000" cy="9017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65200" y="1485900"/>
            <a:ext cx="50800" cy="2806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3000" y="1866900"/>
            <a:ext cx="201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Intrinsic Afferents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00" y="2387600"/>
            <a:ext cx="209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Extrinsic Afferents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473200" y="1447800"/>
            <a:ext cx="2082800" cy="12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blue_brain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6780" y="101600"/>
            <a:ext cx="1678320" cy="125874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32" name="Oval 31"/>
          <p:cNvSpPr/>
          <p:nvPr/>
        </p:nvSpPr>
        <p:spPr bwMode="auto">
          <a:xfrm>
            <a:off x="7951620" y="582795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765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00139 -0.25 " pathEditMode="relative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t="5966" r="3999" b="11673"/>
          <a:stretch>
            <a:fillRect/>
          </a:stretch>
        </p:blipFill>
        <p:spPr bwMode="auto">
          <a:xfrm>
            <a:off x="393700" y="876299"/>
            <a:ext cx="1253426" cy="58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965200" y="1485900"/>
            <a:ext cx="50800" cy="2806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6389" y="3835400"/>
            <a:ext cx="476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Different Neurotransmitters and Receptors?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473200" y="1447800"/>
            <a:ext cx="4699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708907"/>
              </p:ext>
            </p:extLst>
          </p:nvPr>
        </p:nvGraphicFramePr>
        <p:xfrm>
          <a:off x="1973263" y="1587500"/>
          <a:ext cx="6942137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9" name="Equation" r:id="rId5" imgW="3568700" imgH="736600" progId="Equation.3">
                  <p:embed/>
                </p:oleObj>
              </mc:Choice>
              <mc:Fallback>
                <p:oleObj name="Equation" r:id="rId5" imgW="35687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1587500"/>
                        <a:ext cx="6942137" cy="1473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62733"/>
              </p:ext>
            </p:extLst>
          </p:nvPr>
        </p:nvGraphicFramePr>
        <p:xfrm>
          <a:off x="2081213" y="3135313"/>
          <a:ext cx="48069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0" name="Equation" r:id="rId7" imgW="2692400" imgH="241300" progId="Equation.3">
                  <p:embed/>
                </p:oleObj>
              </mc:Choice>
              <mc:Fallback>
                <p:oleObj name="Equation" r:id="rId7" imgW="2692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3135313"/>
                        <a:ext cx="4806950" cy="420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blue_brain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3754" y="101600"/>
            <a:ext cx="1601345" cy="1201009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sp>
        <p:nvSpPr>
          <p:cNvPr id="17" name="Oval 16"/>
          <p:cNvSpPr/>
          <p:nvPr/>
        </p:nvSpPr>
        <p:spPr bwMode="auto">
          <a:xfrm>
            <a:off x="8002937" y="505829"/>
            <a:ext cx="355601" cy="406400"/>
          </a:xfrm>
          <a:prstGeom prst="ellipse">
            <a:avLst/>
          </a:prstGeom>
          <a:solidFill>
            <a:schemeClr val="bg1">
              <a:alpha val="65000"/>
            </a:schemeClr>
          </a:solidFill>
          <a:ln w="25400" cmpd="sng">
            <a:solidFill>
              <a:schemeClr val="bg1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070189" y="4229100"/>
            <a:ext cx="376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Different Cell Types in 3/6 Layers?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13771" y="74084"/>
            <a:ext cx="6363229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Conductance-Based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</a:rPr>
              <a:t>Neural Mass Models in DCM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572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cortical_layers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 contrast="-54000"/>
          </a:blip>
          <a:srcRect l="43031" t="16375" r="31332" b="22773"/>
          <a:stretch/>
        </p:blipFill>
        <p:spPr bwMode="auto">
          <a:xfrm>
            <a:off x="1735802" y="1251514"/>
            <a:ext cx="1184566" cy="24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AutoShape 35"/>
          <p:cNvSpPr>
            <a:spLocks noChangeArrowheads="1"/>
          </p:cNvSpPr>
          <p:nvPr/>
        </p:nvSpPr>
        <p:spPr bwMode="auto">
          <a:xfrm>
            <a:off x="2062505" y="2786483"/>
            <a:ext cx="504056" cy="50806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75"/>
          <p:cNvSpPr txBox="1">
            <a:spLocks noChangeArrowheads="1"/>
          </p:cNvSpPr>
          <p:nvPr/>
        </p:nvSpPr>
        <p:spPr bwMode="auto">
          <a:xfrm>
            <a:off x="611372" y="2217170"/>
            <a:ext cx="1070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Spiny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stellate cells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 Box 77"/>
          <p:cNvSpPr txBox="1">
            <a:spLocks noChangeArrowheads="1"/>
          </p:cNvSpPr>
          <p:nvPr/>
        </p:nvSpPr>
        <p:spPr bwMode="auto">
          <a:xfrm>
            <a:off x="727930" y="2888155"/>
            <a:ext cx="954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Pyramidal cells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 Box 78"/>
          <p:cNvSpPr txBox="1">
            <a:spLocks noChangeArrowheads="1"/>
          </p:cNvSpPr>
          <p:nvPr/>
        </p:nvSpPr>
        <p:spPr bwMode="auto">
          <a:xfrm>
            <a:off x="443644" y="1587589"/>
            <a:ext cx="1238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Inhibitory interneuron</a:t>
            </a:r>
          </a:p>
        </p:txBody>
      </p:sp>
      <p:sp>
        <p:nvSpPr>
          <p:cNvPr id="117" name="Text Box 16"/>
          <p:cNvSpPr txBox="1">
            <a:spLocks noChangeArrowheads="1"/>
          </p:cNvSpPr>
          <p:nvPr/>
        </p:nvSpPr>
        <p:spPr bwMode="auto">
          <a:xfrm>
            <a:off x="899122" y="3337619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 Box 22"/>
          <p:cNvSpPr txBox="1">
            <a:spLocks noChangeArrowheads="1"/>
          </p:cNvSpPr>
          <p:nvPr/>
        </p:nvSpPr>
        <p:spPr bwMode="auto">
          <a:xfrm>
            <a:off x="2509138" y="2448485"/>
            <a:ext cx="288925" cy="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16"/>
          <p:cNvSpPr txBox="1">
            <a:spLocks noChangeArrowheads="1"/>
          </p:cNvSpPr>
          <p:nvPr/>
        </p:nvSpPr>
        <p:spPr bwMode="auto">
          <a:xfrm>
            <a:off x="2485325" y="1774674"/>
            <a:ext cx="227013" cy="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0" name="AutoShape 62"/>
          <p:cNvCxnSpPr>
            <a:cxnSpLocks noChangeShapeType="1"/>
            <a:stCxn id="123" idx="0"/>
            <a:endCxn id="113" idx="0"/>
          </p:cNvCxnSpPr>
          <p:nvPr/>
        </p:nvCxnSpPr>
        <p:spPr bwMode="auto">
          <a:xfrm rot="10800000" flipV="1">
            <a:off x="2314534" y="2369601"/>
            <a:ext cx="218381" cy="416881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1" name="AutoShape 55"/>
          <p:cNvCxnSpPr>
            <a:cxnSpLocks noChangeShapeType="1"/>
            <a:stCxn id="113" idx="3"/>
            <a:endCxn id="124" idx="3"/>
          </p:cNvCxnSpPr>
          <p:nvPr/>
        </p:nvCxnSpPr>
        <p:spPr bwMode="auto">
          <a:xfrm rot="5400000" flipH="1">
            <a:off x="1415268" y="2395286"/>
            <a:ext cx="1698725" cy="99804"/>
          </a:xfrm>
          <a:prstGeom prst="curvedConnector4">
            <a:avLst>
              <a:gd name="adj1" fmla="val -6348"/>
              <a:gd name="adj2" fmla="val 481572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122" name="AutoShape 60"/>
          <p:cNvCxnSpPr>
            <a:cxnSpLocks noChangeShapeType="1"/>
            <a:stCxn id="113" idx="5"/>
            <a:endCxn id="123" idx="9"/>
          </p:cNvCxnSpPr>
          <p:nvPr/>
        </p:nvCxnSpPr>
        <p:spPr bwMode="auto">
          <a:xfrm flipV="1">
            <a:off x="2440547" y="2489377"/>
            <a:ext cx="321881" cy="5511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" name="12-Point Star 122"/>
          <p:cNvSpPr/>
          <p:nvPr/>
        </p:nvSpPr>
        <p:spPr>
          <a:xfrm rot="11461389">
            <a:off x="2524915" y="2099594"/>
            <a:ext cx="363363" cy="402599"/>
          </a:xfrm>
          <a:prstGeom prst="star1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 rot="5612858">
            <a:off x="2133179" y="1565293"/>
            <a:ext cx="398116" cy="35768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AutoShape 71"/>
          <p:cNvCxnSpPr>
            <a:cxnSpLocks noChangeShapeType="1"/>
            <a:stCxn id="113" idx="1"/>
            <a:endCxn id="124" idx="5"/>
          </p:cNvCxnSpPr>
          <p:nvPr/>
        </p:nvCxnSpPr>
        <p:spPr bwMode="auto">
          <a:xfrm rot="10800000" flipH="1">
            <a:off x="2188519" y="1876797"/>
            <a:ext cx="8790" cy="1163721"/>
          </a:xfrm>
          <a:prstGeom prst="curvedConnector3">
            <a:avLst>
              <a:gd name="adj1" fmla="val -246407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6" name="AutoShape 55"/>
          <p:cNvCxnSpPr>
            <a:cxnSpLocks noChangeShapeType="1"/>
            <a:stCxn id="124" idx="0"/>
            <a:endCxn id="124" idx="2"/>
          </p:cNvCxnSpPr>
          <p:nvPr/>
        </p:nvCxnSpPr>
        <p:spPr bwMode="auto">
          <a:xfrm flipH="1" flipV="1">
            <a:off x="2344554" y="1545459"/>
            <a:ext cx="166183" cy="209743"/>
          </a:xfrm>
          <a:prstGeom prst="curvedConnector4">
            <a:avLst>
              <a:gd name="adj1" fmla="val -149930"/>
              <a:gd name="adj2" fmla="val 199534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grpSp>
        <p:nvGrpSpPr>
          <p:cNvPr id="90" name="Group 89"/>
          <p:cNvGrpSpPr/>
          <p:nvPr/>
        </p:nvGrpSpPr>
        <p:grpSpPr>
          <a:xfrm>
            <a:off x="1932744" y="4648825"/>
            <a:ext cx="4821013" cy="1867485"/>
            <a:chOff x="3433740" y="275233"/>
            <a:chExt cx="4821013" cy="1867485"/>
          </a:xfrm>
        </p:grpSpPr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72" y="849686"/>
              <a:ext cx="2681172" cy="57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4069459" y="275237"/>
              <a:ext cx="654346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Current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99" name="Text Box 19"/>
            <p:cNvSpPr txBox="1">
              <a:spLocks noChangeArrowheads="1"/>
            </p:cNvSpPr>
            <p:nvPr/>
          </p:nvSpPr>
          <p:spPr bwMode="auto">
            <a:xfrm>
              <a:off x="4842169" y="277393"/>
              <a:ext cx="1016625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Conductance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>
              <a:off x="5926342" y="275233"/>
              <a:ext cx="1871025" cy="25391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Reversal Pot – Potential Diff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 flipH="1">
              <a:off x="4475156" y="538212"/>
              <a:ext cx="12895" cy="24788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 flipH="1">
              <a:off x="4892756" y="534838"/>
              <a:ext cx="395236" cy="2954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 flipH="1">
              <a:off x="5296470" y="526212"/>
              <a:ext cx="647130" cy="27066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auto">
            <a:xfrm>
              <a:off x="5665466" y="1873562"/>
              <a:ext cx="1069524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Afferent Firing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auto">
            <a:xfrm>
              <a:off x="6788325" y="1881108"/>
              <a:ext cx="1361270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No. open channels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6" name="Text Box 27"/>
            <p:cNvSpPr txBox="1">
              <a:spLocks noChangeArrowheads="1"/>
            </p:cNvSpPr>
            <p:nvPr/>
          </p:nvSpPr>
          <p:spPr bwMode="auto">
            <a:xfrm>
              <a:off x="4503445" y="1874642"/>
              <a:ext cx="1101584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 dirty="0">
                  <a:solidFill>
                    <a:schemeClr val="tx2"/>
                  </a:solidFill>
                </a:rPr>
                <a:t>Time Constant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07" name="Line 28"/>
            <p:cNvSpPr>
              <a:spLocks noChangeShapeType="1"/>
            </p:cNvSpPr>
            <p:nvPr/>
          </p:nvSpPr>
          <p:spPr bwMode="auto">
            <a:xfrm flipV="1">
              <a:off x="3976777" y="1437069"/>
              <a:ext cx="431921" cy="44349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8" name="Line 29"/>
            <p:cNvSpPr>
              <a:spLocks noChangeShapeType="1"/>
            </p:cNvSpPr>
            <p:nvPr/>
          </p:nvSpPr>
          <p:spPr bwMode="auto">
            <a:xfrm flipV="1">
              <a:off x="4701396" y="1372403"/>
              <a:ext cx="9839" cy="49953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 flipH="1" flipV="1">
              <a:off x="5181407" y="1452157"/>
              <a:ext cx="494774" cy="4197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10" name="Line 31"/>
            <p:cNvSpPr>
              <a:spLocks noChangeShapeType="1"/>
            </p:cNvSpPr>
            <p:nvPr/>
          </p:nvSpPr>
          <p:spPr bwMode="auto">
            <a:xfrm flipH="1" flipV="1">
              <a:off x="6553238" y="1437069"/>
              <a:ext cx="244377" cy="44349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11" name="Text Box 19"/>
            <p:cNvSpPr txBox="1">
              <a:spLocks noChangeArrowheads="1"/>
            </p:cNvSpPr>
            <p:nvPr/>
          </p:nvSpPr>
          <p:spPr bwMode="auto">
            <a:xfrm>
              <a:off x="3433740" y="1871440"/>
              <a:ext cx="1016625" cy="2616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>
                  <a:solidFill>
                    <a:schemeClr val="tx2"/>
                  </a:solidFill>
                </a:rPr>
                <a:t>Conductance</a:t>
              </a: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29" name="Line 31"/>
            <p:cNvSpPr>
              <a:spLocks noChangeShapeType="1"/>
            </p:cNvSpPr>
            <p:nvPr/>
          </p:nvSpPr>
          <p:spPr bwMode="auto">
            <a:xfrm flipH="1">
              <a:off x="6177552" y="914401"/>
              <a:ext cx="128357" cy="22089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7468960" y="1041663"/>
              <a:ext cx="785793" cy="25391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 dirty="0" smtClean="0">
                  <a:solidFill>
                    <a:schemeClr val="tx2"/>
                  </a:solidFill>
                </a:rPr>
                <a:t>Unit noise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31" name="Text Box 25"/>
            <p:cNvSpPr txBox="1">
              <a:spLocks noChangeArrowheads="1"/>
            </p:cNvSpPr>
            <p:nvPr/>
          </p:nvSpPr>
          <p:spPr bwMode="auto">
            <a:xfrm>
              <a:off x="6295217" y="659140"/>
              <a:ext cx="1093569" cy="25391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sz="1050" dirty="0" smtClean="0">
                  <a:solidFill>
                    <a:schemeClr val="tx2"/>
                  </a:solidFill>
                </a:rPr>
                <a:t>Firing Variance</a:t>
              </a: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32" name="Line 31"/>
            <p:cNvSpPr>
              <a:spLocks noChangeShapeType="1"/>
            </p:cNvSpPr>
            <p:nvPr/>
          </p:nvSpPr>
          <p:spPr bwMode="auto">
            <a:xfrm flipH="1">
              <a:off x="7035582" y="1187053"/>
              <a:ext cx="430842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1050">
                <a:solidFill>
                  <a:schemeClr val="tx2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513682" y="403749"/>
            <a:ext cx="4878598" cy="4033125"/>
            <a:chOff x="3513682" y="403749"/>
            <a:chExt cx="4878598" cy="4033125"/>
          </a:xfrm>
        </p:grpSpPr>
        <p:sp>
          <p:nvSpPr>
            <p:cNvPr id="135" name="Line 9"/>
            <p:cNvSpPr>
              <a:spLocks noChangeShapeType="1"/>
            </p:cNvSpPr>
            <p:nvPr/>
          </p:nvSpPr>
          <p:spPr bwMode="auto">
            <a:xfrm flipH="1">
              <a:off x="4835069" y="1575639"/>
              <a:ext cx="20986" cy="1664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8"/>
            <p:cNvSpPr>
              <a:spLocks noChangeShapeType="1"/>
            </p:cNvSpPr>
            <p:nvPr/>
          </p:nvSpPr>
          <p:spPr bwMode="auto">
            <a:xfrm>
              <a:off x="8119456" y="1575639"/>
              <a:ext cx="1500" cy="1664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3518916" y="1981543"/>
              <a:ext cx="1022342" cy="42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200" dirty="0"/>
                <a:t>Exogenous input</a:t>
              </a:r>
            </a:p>
          </p:txBody>
        </p:sp>
        <p:sp>
          <p:nvSpPr>
            <p:cNvPr id="136" name="Rectangle 10" descr="White marble"/>
            <p:cNvSpPr>
              <a:spLocks noChangeArrowheads="1"/>
            </p:cNvSpPr>
            <p:nvPr/>
          </p:nvSpPr>
          <p:spPr bwMode="auto">
            <a:xfrm>
              <a:off x="4598222" y="1975450"/>
              <a:ext cx="3794058" cy="8299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" name="Rectangle 11"/>
            <p:cNvSpPr>
              <a:spLocks noChangeArrowheads="1"/>
            </p:cNvSpPr>
            <p:nvPr/>
          </p:nvSpPr>
          <p:spPr bwMode="auto">
            <a:xfrm>
              <a:off x="4598222" y="3240019"/>
              <a:ext cx="3794058" cy="11968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8" name="Rectangle 12"/>
            <p:cNvSpPr>
              <a:spLocks noChangeArrowheads="1"/>
            </p:cNvSpPr>
            <p:nvPr/>
          </p:nvSpPr>
          <p:spPr bwMode="auto">
            <a:xfrm>
              <a:off x="4598222" y="403749"/>
              <a:ext cx="3794058" cy="11718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 flipV="1">
              <a:off x="5149867" y="2805381"/>
              <a:ext cx="1499" cy="434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4"/>
            <p:cNvSpPr>
              <a:spLocks noChangeShapeType="1"/>
            </p:cNvSpPr>
            <p:nvPr/>
          </p:nvSpPr>
          <p:spPr bwMode="auto">
            <a:xfrm flipV="1">
              <a:off x="7780674" y="2805381"/>
              <a:ext cx="1500" cy="434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462431"/>
                </p:ext>
              </p:extLst>
            </p:nvPr>
          </p:nvGraphicFramePr>
          <p:xfrm>
            <a:off x="5196336" y="2844610"/>
            <a:ext cx="365765" cy="34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07" name="Equation" r:id="rId5" imgW="203112" imgH="241195" progId="Equation.3">
                    <p:embed/>
                  </p:oleObj>
                </mc:Choice>
                <mc:Fallback>
                  <p:oleObj name="Equation" r:id="rId5" imgW="203112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6336" y="2844610"/>
                          <a:ext cx="365765" cy="341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" name="Line 16"/>
            <p:cNvSpPr>
              <a:spLocks noChangeShapeType="1"/>
            </p:cNvSpPr>
            <p:nvPr/>
          </p:nvSpPr>
          <p:spPr bwMode="auto">
            <a:xfrm>
              <a:off x="3806731" y="2495349"/>
              <a:ext cx="791491" cy="14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3260431"/>
                </p:ext>
              </p:extLst>
            </p:nvPr>
          </p:nvGraphicFramePr>
          <p:xfrm>
            <a:off x="3947245" y="2597319"/>
            <a:ext cx="407738" cy="25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08" name="Equation" r:id="rId7" imgW="279279" imgH="203112" progId="Equation.3">
                    <p:embed/>
                  </p:oleObj>
                </mc:Choice>
                <mc:Fallback>
                  <p:oleObj name="Equation" r:id="rId7" imgW="27927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7245" y="2597319"/>
                          <a:ext cx="407738" cy="258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" name="Line 18"/>
            <p:cNvSpPr>
              <a:spLocks noChangeShapeType="1"/>
            </p:cNvSpPr>
            <p:nvPr/>
          </p:nvSpPr>
          <p:spPr bwMode="auto">
            <a:xfrm>
              <a:off x="3811227" y="3861565"/>
              <a:ext cx="791491" cy="14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5138759" y="1980578"/>
              <a:ext cx="2686272" cy="25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i="1" dirty="0"/>
                <a:t>Excitatory spiny cells in granular layers </a:t>
              </a:r>
            </a:p>
          </p:txBody>
        </p:sp>
        <p:sp>
          <p:nvSpPr>
            <p:cNvPr id="146" name="Rectangle 21"/>
            <p:cNvSpPr>
              <a:spLocks noChangeArrowheads="1"/>
            </p:cNvSpPr>
            <p:nvPr/>
          </p:nvSpPr>
          <p:spPr bwMode="auto">
            <a:xfrm>
              <a:off x="4874622" y="3243534"/>
              <a:ext cx="3332355" cy="25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200" i="1" dirty="0"/>
                <a:t>Excitatory pyramidal cells in </a:t>
              </a:r>
              <a:r>
                <a:rPr lang="en-GB" sz="1200" i="1" dirty="0" err="1"/>
                <a:t>extragranular</a:t>
              </a:r>
              <a:r>
                <a:rPr lang="en-GB" sz="1200" i="1" dirty="0"/>
                <a:t> layers  </a:t>
              </a:r>
            </a:p>
          </p:txBody>
        </p:sp>
        <p:sp>
          <p:nvSpPr>
            <p:cNvPr id="147" name="Rectangle 22"/>
            <p:cNvSpPr>
              <a:spLocks noChangeArrowheads="1"/>
            </p:cNvSpPr>
            <p:nvPr/>
          </p:nvSpPr>
          <p:spPr bwMode="auto">
            <a:xfrm>
              <a:off x="5183606" y="413310"/>
              <a:ext cx="2621814" cy="25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200" i="1" dirty="0"/>
                <a:t>Inhibitory cells in </a:t>
              </a:r>
              <a:r>
                <a:rPr lang="en-GB" sz="1200" i="1" dirty="0" err="1"/>
                <a:t>extragranular</a:t>
              </a:r>
              <a:r>
                <a:rPr lang="en-GB" sz="1200" i="1" dirty="0"/>
                <a:t> layers  </a:t>
              </a:r>
            </a:p>
          </p:txBody>
        </p:sp>
        <p:sp>
          <p:nvSpPr>
            <p:cNvPr id="148" name="Text Box 23"/>
            <p:cNvSpPr txBox="1">
              <a:spLocks noChangeArrowheads="1"/>
            </p:cNvSpPr>
            <p:nvPr/>
          </p:nvSpPr>
          <p:spPr bwMode="auto">
            <a:xfrm>
              <a:off x="3513682" y="3349680"/>
              <a:ext cx="1022342" cy="42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200" dirty="0"/>
                <a:t>Measured response</a:t>
              </a:r>
            </a:p>
          </p:txBody>
        </p:sp>
        <p:graphicFrame>
          <p:nvGraphicFramePr>
            <p:cNvPr id="149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2440102"/>
                </p:ext>
              </p:extLst>
            </p:nvPr>
          </p:nvGraphicFramePr>
          <p:xfrm>
            <a:off x="3828138" y="3954360"/>
            <a:ext cx="680562" cy="28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09" name="Equation" r:id="rId9" imgW="482391" imgH="228501" progId="Equation.3">
                    <p:embed/>
                  </p:oleObj>
                </mc:Choice>
                <mc:Fallback>
                  <p:oleObj name="Equation" r:id="rId9" imgW="48239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8138" y="3954360"/>
                          <a:ext cx="680562" cy="28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146065"/>
                </p:ext>
              </p:extLst>
            </p:nvPr>
          </p:nvGraphicFramePr>
          <p:xfrm>
            <a:off x="7278497" y="2842852"/>
            <a:ext cx="365765" cy="34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10" name="Equation" r:id="rId11" imgW="203112" imgH="241195" progId="Equation.3">
                    <p:embed/>
                  </p:oleObj>
                </mc:Choice>
                <mc:Fallback>
                  <p:oleObj name="Equation" r:id="rId11" imgW="203112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8497" y="2842852"/>
                          <a:ext cx="365765" cy="341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6666977"/>
                </p:ext>
              </p:extLst>
            </p:nvPr>
          </p:nvGraphicFramePr>
          <p:xfrm>
            <a:off x="7633768" y="1610581"/>
            <a:ext cx="388251" cy="339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11" name="Equation" r:id="rId13" imgW="215713" imgH="241091" progId="Equation.3">
                    <p:embed/>
                  </p:oleObj>
                </mc:Choice>
                <mc:Fallback>
                  <p:oleObj name="Equation" r:id="rId13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3768" y="1610581"/>
                          <a:ext cx="388251" cy="339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9659209"/>
                </p:ext>
              </p:extLst>
            </p:nvPr>
          </p:nvGraphicFramePr>
          <p:xfrm>
            <a:off x="4923512" y="1610581"/>
            <a:ext cx="388251" cy="339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12" name="Equation" r:id="rId15" imgW="215713" imgH="241091" progId="Equation.3">
                    <p:embed/>
                  </p:oleObj>
                </mc:Choice>
                <mc:Fallback>
                  <p:oleObj name="Equation" r:id="rId15" imgW="215713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3512" y="1610581"/>
                          <a:ext cx="388251" cy="339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55236"/>
                </p:ext>
              </p:extLst>
            </p:nvPr>
          </p:nvGraphicFramePr>
          <p:xfrm>
            <a:off x="5044934" y="2233224"/>
            <a:ext cx="2615817" cy="449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13" name="Equation" r:id="rId17" imgW="2768600" imgH="482600" progId="Equation.3">
                    <p:embed/>
                  </p:oleObj>
                </mc:Choice>
                <mc:Fallback>
                  <p:oleObj name="Equation" r:id="rId17" imgW="27686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4934" y="2233224"/>
                          <a:ext cx="2615817" cy="449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003006"/>
                </p:ext>
              </p:extLst>
            </p:nvPr>
          </p:nvGraphicFramePr>
          <p:xfrm>
            <a:off x="4879382" y="742514"/>
            <a:ext cx="3419300" cy="685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14" name="Equation" r:id="rId19" imgW="3619500" imgH="736600" progId="Equation.3">
                    <p:embed/>
                  </p:oleObj>
                </mc:Choice>
                <mc:Fallback>
                  <p:oleObj name="Equation" r:id="rId19" imgW="36195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9382" y="742514"/>
                          <a:ext cx="3419300" cy="685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377372"/>
                </p:ext>
              </p:extLst>
            </p:nvPr>
          </p:nvGraphicFramePr>
          <p:xfrm>
            <a:off x="4944498" y="3563452"/>
            <a:ext cx="3383324" cy="685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15" name="Equation" r:id="rId21" imgW="3581400" imgH="736600" progId="Equation.3">
                    <p:embed/>
                  </p:oleObj>
                </mc:Choice>
                <mc:Fallback>
                  <p:oleObj name="Equation" r:id="rId21" imgW="35814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498" y="3563452"/>
                          <a:ext cx="3383324" cy="685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9037240"/>
                </p:ext>
              </p:extLst>
            </p:nvPr>
          </p:nvGraphicFramePr>
          <p:xfrm>
            <a:off x="4021735" y="828744"/>
            <a:ext cx="388250" cy="321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16" name="Equation" r:id="rId23" imgW="215806" imgH="228501" progId="Equation.3">
                    <p:embed/>
                  </p:oleObj>
                </mc:Choice>
                <mc:Fallback>
                  <p:oleObj name="Equation" r:id="rId23" imgW="215806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1735" y="828744"/>
                          <a:ext cx="388250" cy="3218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91" name="AutoShape 55"/>
          <p:cNvCxnSpPr>
            <a:cxnSpLocks noChangeShapeType="1"/>
          </p:cNvCxnSpPr>
          <p:nvPr/>
        </p:nvCxnSpPr>
        <p:spPr bwMode="auto">
          <a:xfrm rot="10800000">
            <a:off x="4602978" y="973651"/>
            <a:ext cx="296827" cy="251300"/>
          </a:xfrm>
          <a:prstGeom prst="curvedConnector3">
            <a:avLst>
              <a:gd name="adj1" fmla="val 17701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65" name="Rectangle 7"/>
          <p:cNvSpPr txBox="1">
            <a:spLocks noChangeArrowheads="1"/>
          </p:cNvSpPr>
          <p:nvPr/>
        </p:nvSpPr>
        <p:spPr>
          <a:xfrm>
            <a:off x="71328" y="15107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Conductance-Based Neural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Mass 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601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430987"/>
              </p:ext>
            </p:extLst>
          </p:nvPr>
        </p:nvGraphicFramePr>
        <p:xfrm>
          <a:off x="969694" y="5272837"/>
          <a:ext cx="410686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03" name="Equation" r:id="rId3" imgW="3873240" imgH="1002960" progId="Equation.3">
                  <p:embed/>
                </p:oleObj>
              </mc:Choice>
              <mc:Fallback>
                <p:oleObj name="Equation" r:id="rId3" imgW="3873240" imgH="100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94" y="5272837"/>
                        <a:ext cx="4106863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1530411" y="793338"/>
            <a:ext cx="2097022" cy="2499819"/>
            <a:chOff x="754335" y="863325"/>
            <a:chExt cx="2097022" cy="2499819"/>
          </a:xfrm>
        </p:grpSpPr>
        <p:pic>
          <p:nvPicPr>
            <p:cNvPr id="75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1666791" y="863325"/>
              <a:ext cx="1184566" cy="249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AutoShape 35"/>
            <p:cNvSpPr>
              <a:spLocks noChangeArrowheads="1"/>
            </p:cNvSpPr>
            <p:nvPr/>
          </p:nvSpPr>
          <p:spPr bwMode="auto">
            <a:xfrm>
              <a:off x="1993494" y="2398294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auto">
            <a:xfrm>
              <a:off x="757047" y="1709711"/>
              <a:ext cx="1070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Times New Roman" pitchFamily="18" charset="0"/>
                  <a:cs typeface="Times New Roman" pitchFamily="18" charset="0"/>
                </a:rPr>
                <a:t>Spiny </a:t>
              </a:r>
              <a:r>
                <a:rPr lang="en-GB" sz="1200" dirty="0" smtClean="0">
                  <a:latin typeface="Times New Roman" pitchFamily="18" charset="0"/>
                  <a:cs typeface="Times New Roman" pitchFamily="18" charset="0"/>
                </a:rPr>
                <a:t>stellate cells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77"/>
            <p:cNvSpPr txBox="1">
              <a:spLocks noChangeArrowheads="1"/>
            </p:cNvSpPr>
            <p:nvPr/>
          </p:nvSpPr>
          <p:spPr bwMode="auto">
            <a:xfrm>
              <a:off x="754335" y="2499966"/>
              <a:ext cx="9542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 smtClean="0">
                  <a:latin typeface="Times New Roman" pitchFamily="18" charset="0"/>
                  <a:cs typeface="Times New Roman" pitchFamily="18" charset="0"/>
                </a:rPr>
                <a:t>Pyramidal cells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78"/>
            <p:cNvSpPr txBox="1">
              <a:spLocks noChangeArrowheads="1"/>
            </p:cNvSpPr>
            <p:nvPr/>
          </p:nvSpPr>
          <p:spPr bwMode="auto">
            <a:xfrm>
              <a:off x="756295" y="881348"/>
              <a:ext cx="1238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830111" y="294943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2440127" y="2060296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416314" y="1386485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AutoShape 62"/>
            <p:cNvCxnSpPr>
              <a:cxnSpLocks noChangeShapeType="1"/>
              <a:stCxn id="87" idx="0"/>
              <a:endCxn id="76" idx="0"/>
            </p:cNvCxnSpPr>
            <p:nvPr/>
          </p:nvCxnSpPr>
          <p:spPr bwMode="auto">
            <a:xfrm rot="10800000" flipV="1">
              <a:off x="2245523" y="1981412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55"/>
            <p:cNvCxnSpPr>
              <a:cxnSpLocks noChangeShapeType="1"/>
              <a:stCxn id="76" idx="3"/>
              <a:endCxn id="88" idx="3"/>
            </p:cNvCxnSpPr>
            <p:nvPr/>
          </p:nvCxnSpPr>
          <p:spPr bwMode="auto">
            <a:xfrm rot="5400000" flipH="1">
              <a:off x="1346257" y="2007097"/>
              <a:ext cx="1698725" cy="99804"/>
            </a:xfrm>
            <a:prstGeom prst="curvedConnector4">
              <a:avLst>
                <a:gd name="adj1" fmla="val -7363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86" name="AutoShape 60"/>
            <p:cNvCxnSpPr>
              <a:cxnSpLocks noChangeShapeType="1"/>
              <a:stCxn id="76" idx="5"/>
              <a:endCxn id="87" idx="9"/>
            </p:cNvCxnSpPr>
            <p:nvPr/>
          </p:nvCxnSpPr>
          <p:spPr bwMode="auto">
            <a:xfrm flipV="1">
              <a:off x="2371536" y="2101188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7" name="12-Point Star 86"/>
            <p:cNvSpPr/>
            <p:nvPr/>
          </p:nvSpPr>
          <p:spPr>
            <a:xfrm rot="11461389">
              <a:off x="2455904" y="1711405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5612858">
              <a:off x="2064168" y="1177104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AutoShape 71"/>
            <p:cNvCxnSpPr>
              <a:cxnSpLocks noChangeShapeType="1"/>
              <a:stCxn id="76" idx="1"/>
              <a:endCxn id="88" idx="5"/>
            </p:cNvCxnSpPr>
            <p:nvPr/>
          </p:nvCxnSpPr>
          <p:spPr bwMode="auto">
            <a:xfrm rot="10800000" flipH="1">
              <a:off x="2119508" y="1488608"/>
              <a:ext cx="8790" cy="1163721"/>
            </a:xfrm>
            <a:prstGeom prst="curvedConnector3">
              <a:avLst>
                <a:gd name="adj1" fmla="val -19733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55"/>
            <p:cNvCxnSpPr>
              <a:cxnSpLocks noChangeShapeType="1"/>
              <a:stCxn id="88" idx="0"/>
              <a:endCxn id="88" idx="2"/>
            </p:cNvCxnSpPr>
            <p:nvPr/>
          </p:nvCxnSpPr>
          <p:spPr bwMode="auto">
            <a:xfrm flipH="1" flipV="1">
              <a:off x="2275543" y="1157270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sp>
        <p:nvSpPr>
          <p:cNvPr id="104" name="Text Box 25"/>
          <p:cNvSpPr txBox="1">
            <a:spLocks noChangeArrowheads="1"/>
          </p:cNvSpPr>
          <p:nvPr/>
        </p:nvSpPr>
        <p:spPr bwMode="auto">
          <a:xfrm>
            <a:off x="4796287" y="3494812"/>
            <a:ext cx="767751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Maximum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Post Synaptic Potential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5" name="Text Box 26"/>
          <p:cNvSpPr txBox="1">
            <a:spLocks noChangeArrowheads="1"/>
          </p:cNvSpPr>
          <p:nvPr/>
        </p:nvSpPr>
        <p:spPr bwMode="auto">
          <a:xfrm>
            <a:off x="690113" y="3631842"/>
            <a:ext cx="15119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Parameterised Sigmoid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06" name="Text Box 27"/>
          <p:cNvSpPr txBox="1">
            <a:spLocks noChangeArrowheads="1"/>
          </p:cNvSpPr>
          <p:nvPr/>
        </p:nvSpPr>
        <p:spPr bwMode="auto">
          <a:xfrm>
            <a:off x="4750723" y="4659793"/>
            <a:ext cx="761556" cy="5770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Inverse 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Time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Constant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8" name="Line 29"/>
          <p:cNvSpPr>
            <a:spLocks noChangeShapeType="1"/>
          </p:cNvSpPr>
          <p:nvPr/>
        </p:nvSpPr>
        <p:spPr bwMode="auto">
          <a:xfrm flipH="1" flipV="1">
            <a:off x="4511616" y="4727274"/>
            <a:ext cx="283282" cy="43131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2"/>
              </a:solidFill>
            </a:endParaRPr>
          </a:p>
        </p:txBody>
      </p:sp>
      <p:sp>
        <p:nvSpPr>
          <p:cNvPr id="109" name="Line 30"/>
          <p:cNvSpPr>
            <a:spLocks noChangeShapeType="1"/>
          </p:cNvSpPr>
          <p:nvPr/>
        </p:nvSpPr>
        <p:spPr bwMode="auto">
          <a:xfrm flipH="1">
            <a:off x="4080295" y="3821501"/>
            <a:ext cx="724618" cy="155276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2"/>
              </a:solidFill>
            </a:endParaRPr>
          </a:p>
        </p:txBody>
      </p:sp>
      <p:pic>
        <p:nvPicPr>
          <p:cNvPr id="63" name="Picture 24" descr="post2p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54"/>
          <a:stretch>
            <a:fillRect/>
          </a:stretch>
        </p:blipFill>
        <p:spPr bwMode="auto">
          <a:xfrm>
            <a:off x="697351" y="3797926"/>
            <a:ext cx="1462256" cy="13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2284612" y="4270073"/>
            <a:ext cx="88852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30388"/>
              </p:ext>
            </p:extLst>
          </p:nvPr>
        </p:nvGraphicFramePr>
        <p:xfrm>
          <a:off x="2691565" y="4312989"/>
          <a:ext cx="248654" cy="26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04" name="Equation" r:id="rId7" imgW="164880" imgH="177480" progId="Equation.3">
                  <p:embed/>
                </p:oleObj>
              </mc:Choice>
              <mc:Fallback>
                <p:oleObj name="Equation" r:id="rId7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565" y="4312989"/>
                        <a:ext cx="248654" cy="2677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3540573" y="3500975"/>
            <a:ext cx="107811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Synaptic</a:t>
            </a:r>
            <a:r>
              <a:rPr lang="fr-FR" sz="1000" b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Kernel</a:t>
            </a:r>
            <a:endParaRPr lang="fr-FR" sz="1000" b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27" descr="pre2pos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56"/>
          <a:stretch>
            <a:fillRect/>
          </a:stretch>
        </p:blipFill>
        <p:spPr bwMode="auto">
          <a:xfrm>
            <a:off x="3208637" y="3675600"/>
            <a:ext cx="1547686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069608"/>
              </p:ext>
            </p:extLst>
          </p:nvPr>
        </p:nvGraphicFramePr>
        <p:xfrm>
          <a:off x="2796587" y="3988913"/>
          <a:ext cx="1619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05" name="Equation" r:id="rId10" imgW="114300" imgH="165100" progId="Equation.3">
                  <p:embed/>
                </p:oleObj>
              </mc:Choice>
              <mc:Fallback>
                <p:oleObj name="Equation" r:id="rId10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587" y="3988913"/>
                        <a:ext cx="161925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50352"/>
              </p:ext>
            </p:extLst>
          </p:nvPr>
        </p:nvGraphicFramePr>
        <p:xfrm>
          <a:off x="4278174" y="4647313"/>
          <a:ext cx="1968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106" name="Equation" r:id="rId12" imgW="139700" imgH="127000" progId="Equation.3">
                  <p:embed/>
                </p:oleObj>
              </mc:Choice>
              <mc:Fallback>
                <p:oleObj name="Equation" r:id="rId12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74" y="4647313"/>
                        <a:ext cx="1968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85"/>
          <p:cNvSpPr txBox="1">
            <a:spLocks noChangeArrowheads="1"/>
          </p:cNvSpPr>
          <p:nvPr/>
        </p:nvSpPr>
        <p:spPr bwMode="auto">
          <a:xfrm>
            <a:off x="3850293" y="3882021"/>
            <a:ext cx="1846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1487" y="3838753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2352136" y="4500234"/>
            <a:ext cx="851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Intrinsic </a:t>
            </a:r>
          </a:p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connectivity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728" y="3398807"/>
            <a:ext cx="4994695" cy="319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Convolution-Based Neural Mass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 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71948" y="2029934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1705470"/>
            <a:ext cx="1627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Forward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55523" y="3244218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575" y="2919754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2787" y="1341676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3575" y="1017212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19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110834"/>
              </p:ext>
            </p:extLst>
          </p:nvPr>
        </p:nvGraphicFramePr>
        <p:xfrm>
          <a:off x="969694" y="5272837"/>
          <a:ext cx="410686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11" name="Equation" r:id="rId3" imgW="3873240" imgH="1002960" progId="Equation.3">
                  <p:embed/>
                </p:oleObj>
              </mc:Choice>
              <mc:Fallback>
                <p:oleObj name="Equation" r:id="rId3" imgW="3873240" imgH="100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94" y="5272837"/>
                        <a:ext cx="4106863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1530411" y="793338"/>
            <a:ext cx="2097022" cy="2499819"/>
            <a:chOff x="754335" y="863325"/>
            <a:chExt cx="2097022" cy="2499819"/>
          </a:xfrm>
        </p:grpSpPr>
        <p:pic>
          <p:nvPicPr>
            <p:cNvPr id="75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5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1666791" y="863325"/>
              <a:ext cx="1184566" cy="2499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AutoShape 35"/>
            <p:cNvSpPr>
              <a:spLocks noChangeArrowheads="1"/>
            </p:cNvSpPr>
            <p:nvPr/>
          </p:nvSpPr>
          <p:spPr bwMode="auto">
            <a:xfrm>
              <a:off x="1993494" y="2398294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75"/>
            <p:cNvSpPr txBox="1">
              <a:spLocks noChangeArrowheads="1"/>
            </p:cNvSpPr>
            <p:nvPr/>
          </p:nvSpPr>
          <p:spPr bwMode="auto">
            <a:xfrm>
              <a:off x="757047" y="1709711"/>
              <a:ext cx="1070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Times New Roman" pitchFamily="18" charset="0"/>
                  <a:cs typeface="Times New Roman" pitchFamily="18" charset="0"/>
                </a:rPr>
                <a:t>Spiny </a:t>
              </a:r>
              <a:r>
                <a:rPr lang="en-GB" sz="1200" dirty="0" smtClean="0">
                  <a:latin typeface="Times New Roman" pitchFamily="18" charset="0"/>
                  <a:cs typeface="Times New Roman" pitchFamily="18" charset="0"/>
                </a:rPr>
                <a:t>stellate cells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77"/>
            <p:cNvSpPr txBox="1">
              <a:spLocks noChangeArrowheads="1"/>
            </p:cNvSpPr>
            <p:nvPr/>
          </p:nvSpPr>
          <p:spPr bwMode="auto">
            <a:xfrm>
              <a:off x="754335" y="2499966"/>
              <a:ext cx="9542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 smtClean="0">
                  <a:latin typeface="Times New Roman" pitchFamily="18" charset="0"/>
                  <a:cs typeface="Times New Roman" pitchFamily="18" charset="0"/>
                </a:rPr>
                <a:t>Pyramidal cells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78"/>
            <p:cNvSpPr txBox="1">
              <a:spLocks noChangeArrowheads="1"/>
            </p:cNvSpPr>
            <p:nvPr/>
          </p:nvSpPr>
          <p:spPr bwMode="auto">
            <a:xfrm>
              <a:off x="756295" y="881348"/>
              <a:ext cx="1238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80" name="Text Box 16"/>
            <p:cNvSpPr txBox="1">
              <a:spLocks noChangeArrowheads="1"/>
            </p:cNvSpPr>
            <p:nvPr/>
          </p:nvSpPr>
          <p:spPr bwMode="auto">
            <a:xfrm>
              <a:off x="830111" y="294943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2440127" y="2060296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416314" y="1386485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AutoShape 62"/>
            <p:cNvCxnSpPr>
              <a:cxnSpLocks noChangeShapeType="1"/>
              <a:stCxn id="87" idx="0"/>
              <a:endCxn id="76" idx="0"/>
            </p:cNvCxnSpPr>
            <p:nvPr/>
          </p:nvCxnSpPr>
          <p:spPr bwMode="auto">
            <a:xfrm rot="10800000" flipV="1">
              <a:off x="2245523" y="1981412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55"/>
            <p:cNvCxnSpPr>
              <a:cxnSpLocks noChangeShapeType="1"/>
              <a:stCxn id="76" idx="3"/>
              <a:endCxn id="88" idx="3"/>
            </p:cNvCxnSpPr>
            <p:nvPr/>
          </p:nvCxnSpPr>
          <p:spPr bwMode="auto">
            <a:xfrm rot="5400000" flipH="1">
              <a:off x="1346257" y="2007097"/>
              <a:ext cx="1698725" cy="99804"/>
            </a:xfrm>
            <a:prstGeom prst="curvedConnector4">
              <a:avLst>
                <a:gd name="adj1" fmla="val -7363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86" name="AutoShape 60"/>
            <p:cNvCxnSpPr>
              <a:cxnSpLocks noChangeShapeType="1"/>
              <a:stCxn id="76" idx="5"/>
              <a:endCxn id="87" idx="9"/>
            </p:cNvCxnSpPr>
            <p:nvPr/>
          </p:nvCxnSpPr>
          <p:spPr bwMode="auto">
            <a:xfrm flipV="1">
              <a:off x="2371536" y="2101188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7" name="12-Point Star 86"/>
            <p:cNvSpPr/>
            <p:nvPr/>
          </p:nvSpPr>
          <p:spPr>
            <a:xfrm rot="11461389">
              <a:off x="2455904" y="1711405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5612858">
              <a:off x="2064168" y="1177104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9" name="AutoShape 71"/>
            <p:cNvCxnSpPr>
              <a:cxnSpLocks noChangeShapeType="1"/>
              <a:stCxn id="76" idx="1"/>
              <a:endCxn id="88" idx="5"/>
            </p:cNvCxnSpPr>
            <p:nvPr/>
          </p:nvCxnSpPr>
          <p:spPr bwMode="auto">
            <a:xfrm rot="10800000" flipH="1">
              <a:off x="2119508" y="1488608"/>
              <a:ext cx="8790" cy="1163721"/>
            </a:xfrm>
            <a:prstGeom prst="curvedConnector3">
              <a:avLst>
                <a:gd name="adj1" fmla="val -19733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55"/>
            <p:cNvCxnSpPr>
              <a:cxnSpLocks noChangeShapeType="1"/>
              <a:stCxn id="88" idx="0"/>
              <a:endCxn id="88" idx="2"/>
            </p:cNvCxnSpPr>
            <p:nvPr/>
          </p:nvCxnSpPr>
          <p:spPr bwMode="auto">
            <a:xfrm flipH="1" flipV="1">
              <a:off x="2275543" y="1157270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111" name="Group 110"/>
          <p:cNvGrpSpPr/>
          <p:nvPr/>
        </p:nvGrpSpPr>
        <p:grpSpPr>
          <a:xfrm>
            <a:off x="5038000" y="350352"/>
            <a:ext cx="4106000" cy="4907949"/>
            <a:chOff x="3954991" y="847976"/>
            <a:chExt cx="4106000" cy="5680549"/>
          </a:xfrm>
        </p:grpSpPr>
        <p:sp>
          <p:nvSpPr>
            <p:cNvPr id="224" name="Line 9"/>
            <p:cNvSpPr>
              <a:spLocks noChangeShapeType="1"/>
            </p:cNvSpPr>
            <p:nvPr/>
          </p:nvSpPr>
          <p:spPr bwMode="auto">
            <a:xfrm flipH="1">
              <a:off x="5168600" y="2542523"/>
              <a:ext cx="0" cy="1503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3" name="Line 8"/>
            <p:cNvSpPr>
              <a:spLocks noChangeShapeType="1"/>
            </p:cNvSpPr>
            <p:nvPr/>
          </p:nvSpPr>
          <p:spPr bwMode="auto">
            <a:xfrm>
              <a:off x="7703057" y="2542522"/>
              <a:ext cx="0" cy="15036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5" name="Rectangle 10" descr="White marble"/>
            <p:cNvSpPr>
              <a:spLocks noChangeArrowheads="1"/>
            </p:cNvSpPr>
            <p:nvPr/>
          </p:nvSpPr>
          <p:spPr bwMode="auto">
            <a:xfrm>
              <a:off x="5034297" y="2972751"/>
              <a:ext cx="2798489" cy="7595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graphicFrame>
          <p:nvGraphicFramePr>
            <p:cNvPr id="24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2539844"/>
                </p:ext>
              </p:extLst>
            </p:nvPr>
          </p:nvGraphicFramePr>
          <p:xfrm>
            <a:off x="5391928" y="3104696"/>
            <a:ext cx="2187575" cy="506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12" name="Equation" r:id="rId6" imgW="2209680" imgH="457200" progId="Equation.3">
                    <p:embed/>
                  </p:oleObj>
                </mc:Choice>
                <mc:Fallback>
                  <p:oleObj name="Equation" r:id="rId6" imgW="220968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928" y="3104696"/>
                          <a:ext cx="2187575" cy="506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" name="Rectangle 452"/>
            <p:cNvSpPr>
              <a:spLocks noChangeArrowheads="1"/>
            </p:cNvSpPr>
            <p:nvPr/>
          </p:nvSpPr>
          <p:spPr bwMode="auto">
            <a:xfrm>
              <a:off x="4757497" y="1723667"/>
              <a:ext cx="70532" cy="19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453"/>
            <p:cNvSpPr>
              <a:spLocks noChangeArrowheads="1"/>
            </p:cNvSpPr>
            <p:nvPr/>
          </p:nvSpPr>
          <p:spPr bwMode="auto">
            <a:xfrm>
              <a:off x="4582889" y="1633089"/>
              <a:ext cx="105798" cy="35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Text Box 7"/>
            <p:cNvSpPr txBox="1">
              <a:spLocks noChangeArrowheads="1"/>
            </p:cNvSpPr>
            <p:nvPr/>
          </p:nvSpPr>
          <p:spPr bwMode="auto">
            <a:xfrm>
              <a:off x="3954991" y="2934294"/>
              <a:ext cx="1022342" cy="49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100" dirty="0"/>
                <a:t>Exogenous input</a:t>
              </a:r>
            </a:p>
          </p:txBody>
        </p:sp>
        <p:sp>
          <p:nvSpPr>
            <p:cNvPr id="226" name="Rectangle 11"/>
            <p:cNvSpPr>
              <a:spLocks noChangeArrowheads="1"/>
            </p:cNvSpPr>
            <p:nvPr/>
          </p:nvSpPr>
          <p:spPr bwMode="auto">
            <a:xfrm>
              <a:off x="5034297" y="4046129"/>
              <a:ext cx="2781235" cy="14080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27" name="Rectangle 12"/>
            <p:cNvSpPr>
              <a:spLocks noChangeArrowheads="1"/>
            </p:cNvSpPr>
            <p:nvPr/>
          </p:nvSpPr>
          <p:spPr bwMode="auto">
            <a:xfrm>
              <a:off x="5034298" y="1112808"/>
              <a:ext cx="2789862" cy="14297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228" name="Line 13"/>
            <p:cNvSpPr>
              <a:spLocks noChangeShapeType="1"/>
            </p:cNvSpPr>
            <p:nvPr/>
          </p:nvSpPr>
          <p:spPr bwMode="auto">
            <a:xfrm flipV="1">
              <a:off x="5534187" y="3743864"/>
              <a:ext cx="3972" cy="302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9" name="Line 14"/>
            <p:cNvSpPr>
              <a:spLocks noChangeShapeType="1"/>
            </p:cNvSpPr>
            <p:nvPr/>
          </p:nvSpPr>
          <p:spPr bwMode="auto">
            <a:xfrm flipV="1">
              <a:off x="7259261" y="3735237"/>
              <a:ext cx="12806" cy="310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graphicFrame>
          <p:nvGraphicFramePr>
            <p:cNvPr id="2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0824187"/>
                </p:ext>
              </p:extLst>
            </p:nvPr>
          </p:nvGraphicFramePr>
          <p:xfrm>
            <a:off x="5654653" y="3702260"/>
            <a:ext cx="3190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13" name="Equation" r:id="rId8" imgW="177480" imgH="228600" progId="Equation.3">
                    <p:embed/>
                  </p:oleObj>
                </mc:Choice>
                <mc:Fallback>
                  <p:oleObj name="Equation" r:id="rId8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4653" y="3702260"/>
                          <a:ext cx="319087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1" name="Line 16"/>
            <p:cNvSpPr>
              <a:spLocks noChangeShapeType="1"/>
            </p:cNvSpPr>
            <p:nvPr/>
          </p:nvSpPr>
          <p:spPr bwMode="auto">
            <a:xfrm>
              <a:off x="4242806" y="3422223"/>
              <a:ext cx="791491" cy="14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graphicFrame>
          <p:nvGraphicFramePr>
            <p:cNvPr id="23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474416"/>
                </p:ext>
              </p:extLst>
            </p:nvPr>
          </p:nvGraphicFramePr>
          <p:xfrm>
            <a:off x="4417824" y="3498314"/>
            <a:ext cx="407738" cy="25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14" name="Equation" r:id="rId10" imgW="279279" imgH="203112" progId="Equation.3">
                    <p:embed/>
                  </p:oleObj>
                </mc:Choice>
                <mc:Fallback>
                  <p:oleObj name="Equation" r:id="rId10" imgW="27927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7824" y="3498314"/>
                          <a:ext cx="407738" cy="258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3" name="Line 18"/>
            <p:cNvSpPr>
              <a:spLocks noChangeShapeType="1"/>
            </p:cNvSpPr>
            <p:nvPr/>
          </p:nvSpPr>
          <p:spPr bwMode="auto">
            <a:xfrm flipH="1" flipV="1">
              <a:off x="7566333" y="5467907"/>
              <a:ext cx="2952" cy="1005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34" name="Rectangle 20"/>
            <p:cNvSpPr>
              <a:spLocks noChangeArrowheads="1"/>
            </p:cNvSpPr>
            <p:nvPr/>
          </p:nvSpPr>
          <p:spPr bwMode="auto">
            <a:xfrm>
              <a:off x="5142081" y="2713960"/>
              <a:ext cx="2491388" cy="290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50" i="1" dirty="0"/>
                <a:t>Excitatory spiny cells </a:t>
              </a:r>
              <a:r>
                <a:rPr lang="en-GB" sz="1050" i="1" dirty="0" smtClean="0"/>
                <a:t>being granular layers</a:t>
              </a:r>
              <a:endParaRPr lang="en-GB" sz="1050" i="1" dirty="0"/>
            </a:p>
          </p:txBody>
        </p:sp>
        <p:sp>
          <p:nvSpPr>
            <p:cNvPr id="235" name="Rectangle 21"/>
            <p:cNvSpPr>
              <a:spLocks noChangeArrowheads="1"/>
            </p:cNvSpPr>
            <p:nvPr/>
          </p:nvSpPr>
          <p:spPr bwMode="auto">
            <a:xfrm>
              <a:off x="4984437" y="5428597"/>
              <a:ext cx="1744388" cy="480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050" i="1" dirty="0"/>
                <a:t>Excitatory pyramidal </a:t>
              </a:r>
              <a:endParaRPr lang="en-GB" sz="1050" i="1" dirty="0" smtClean="0"/>
            </a:p>
            <a:p>
              <a:r>
                <a:rPr lang="en-GB" sz="1050" i="1" dirty="0" smtClean="0"/>
                <a:t>cells </a:t>
              </a:r>
              <a:r>
                <a:rPr lang="en-GB" sz="1050" i="1" dirty="0"/>
                <a:t>in </a:t>
              </a:r>
              <a:r>
                <a:rPr lang="en-GB" sz="1050" i="1" dirty="0" err="1"/>
                <a:t>extragranular</a:t>
              </a:r>
              <a:r>
                <a:rPr lang="en-GB" sz="1050" i="1" dirty="0"/>
                <a:t> layers  </a:t>
              </a:r>
            </a:p>
          </p:txBody>
        </p:sp>
        <p:sp>
          <p:nvSpPr>
            <p:cNvPr id="236" name="Rectangle 22"/>
            <p:cNvSpPr>
              <a:spLocks noChangeArrowheads="1"/>
            </p:cNvSpPr>
            <p:nvPr/>
          </p:nvSpPr>
          <p:spPr bwMode="auto">
            <a:xfrm>
              <a:off x="5292110" y="847976"/>
              <a:ext cx="2190023" cy="281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sz="1000" i="1" dirty="0"/>
                <a:t>Inhibitory cells in </a:t>
              </a:r>
              <a:r>
                <a:rPr lang="en-GB" sz="1000" i="1" dirty="0" err="1"/>
                <a:t>extragranular</a:t>
              </a:r>
              <a:r>
                <a:rPr lang="en-GB" sz="1000" i="1" dirty="0"/>
                <a:t> layers  </a:t>
              </a:r>
            </a:p>
          </p:txBody>
        </p:sp>
        <p:sp>
          <p:nvSpPr>
            <p:cNvPr id="237" name="Text Box 23"/>
            <p:cNvSpPr txBox="1">
              <a:spLocks noChangeArrowheads="1"/>
            </p:cNvSpPr>
            <p:nvPr/>
          </p:nvSpPr>
          <p:spPr bwMode="auto">
            <a:xfrm>
              <a:off x="6434165" y="5770542"/>
              <a:ext cx="1022342" cy="49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sz="1100" dirty="0"/>
                <a:t>Measured response</a:t>
              </a:r>
            </a:p>
          </p:txBody>
        </p:sp>
        <p:graphicFrame>
          <p:nvGraphicFramePr>
            <p:cNvPr id="238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6821756"/>
                </p:ext>
              </p:extLst>
            </p:nvPr>
          </p:nvGraphicFramePr>
          <p:xfrm>
            <a:off x="6793449" y="6247537"/>
            <a:ext cx="53816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15" name="Equation" r:id="rId12" imgW="380880" imgH="228600" progId="Equation.3">
                    <p:embed/>
                  </p:oleObj>
                </mc:Choice>
                <mc:Fallback>
                  <p:oleObj name="Equation" r:id="rId12" imgW="380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3449" y="6247537"/>
                          <a:ext cx="538162" cy="280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9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3420176"/>
                </p:ext>
              </p:extLst>
            </p:nvPr>
          </p:nvGraphicFramePr>
          <p:xfrm>
            <a:off x="6917983" y="3692734"/>
            <a:ext cx="319087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16" name="Equation" r:id="rId14" imgW="177480" imgH="228600" progId="Equation.3">
                    <p:embed/>
                  </p:oleObj>
                </mc:Choice>
                <mc:Fallback>
                  <p:oleObj name="Equation" r:id="rId14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7983" y="3692734"/>
                          <a:ext cx="319087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8518251"/>
                </p:ext>
              </p:extLst>
            </p:nvPr>
          </p:nvGraphicFramePr>
          <p:xfrm>
            <a:off x="7741903" y="2563401"/>
            <a:ext cx="319088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17" name="Equation" r:id="rId16" imgW="177480" imgH="241200" progId="Equation.3">
                    <p:embed/>
                  </p:oleObj>
                </mc:Choice>
                <mc:Fallback>
                  <p:oleObj name="Equation" r:id="rId16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1903" y="2563401"/>
                          <a:ext cx="319088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4224658"/>
                </p:ext>
              </p:extLst>
            </p:nvPr>
          </p:nvGraphicFramePr>
          <p:xfrm>
            <a:off x="4847775" y="2521099"/>
            <a:ext cx="32067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18" name="Equation" r:id="rId18" imgW="177480" imgH="228600" progId="Equation.3">
                    <p:embed/>
                  </p:oleObj>
                </mc:Choice>
                <mc:Fallback>
                  <p:oleObj name="Equation" r:id="rId18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7775" y="2521099"/>
                          <a:ext cx="320675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3031680"/>
                </p:ext>
              </p:extLst>
            </p:nvPr>
          </p:nvGraphicFramePr>
          <p:xfrm>
            <a:off x="5373000" y="1115594"/>
            <a:ext cx="1990725" cy="1360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19" name="Equation" r:id="rId20" imgW="1955520" imgH="1193760" progId="Equation.3">
                    <p:embed/>
                  </p:oleObj>
                </mc:Choice>
                <mc:Fallback>
                  <p:oleObj name="Equation" r:id="rId20" imgW="1955520" imgH="1193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3000" y="1115594"/>
                          <a:ext cx="1990725" cy="1360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293634"/>
                </p:ext>
              </p:extLst>
            </p:nvPr>
          </p:nvGraphicFramePr>
          <p:xfrm>
            <a:off x="5342207" y="4104017"/>
            <a:ext cx="2149475" cy="1262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20" name="Equation" r:id="rId22" imgW="1942920" imgH="1193760" progId="Equation.3">
                    <p:embed/>
                  </p:oleObj>
                </mc:Choice>
                <mc:Fallback>
                  <p:oleObj name="Equation" r:id="rId22" imgW="1942920" imgH="1193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2207" y="4104017"/>
                          <a:ext cx="2149475" cy="1262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AutoShape 55"/>
            <p:cNvCxnSpPr>
              <a:cxnSpLocks noChangeShapeType="1"/>
              <a:endCxn id="227" idx="1"/>
            </p:cNvCxnSpPr>
            <p:nvPr/>
          </p:nvCxnSpPr>
          <p:spPr bwMode="auto">
            <a:xfrm rot="10800000">
              <a:off x="5034299" y="1827666"/>
              <a:ext cx="296827" cy="251300"/>
            </a:xfrm>
            <a:prstGeom prst="curvedConnector3">
              <a:avLst>
                <a:gd name="adj1" fmla="val 17701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sp>
        <p:nvSpPr>
          <p:cNvPr id="104" name="Text Box 25"/>
          <p:cNvSpPr txBox="1">
            <a:spLocks noChangeArrowheads="1"/>
          </p:cNvSpPr>
          <p:nvPr/>
        </p:nvSpPr>
        <p:spPr bwMode="auto">
          <a:xfrm>
            <a:off x="4796287" y="3494812"/>
            <a:ext cx="767751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Maximum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Post Synaptic Potential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5" name="Text Box 26"/>
          <p:cNvSpPr txBox="1">
            <a:spLocks noChangeArrowheads="1"/>
          </p:cNvSpPr>
          <p:nvPr/>
        </p:nvSpPr>
        <p:spPr bwMode="auto">
          <a:xfrm>
            <a:off x="690113" y="3631842"/>
            <a:ext cx="15119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Parameterised Sigmoid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06" name="Text Box 27"/>
          <p:cNvSpPr txBox="1">
            <a:spLocks noChangeArrowheads="1"/>
          </p:cNvSpPr>
          <p:nvPr/>
        </p:nvSpPr>
        <p:spPr bwMode="auto">
          <a:xfrm>
            <a:off x="4750723" y="4659793"/>
            <a:ext cx="761556" cy="5770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Inverse 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Time</a:t>
            </a:r>
          </a:p>
          <a:p>
            <a:pPr eaLnBrk="1" hangingPunct="1"/>
            <a:r>
              <a:rPr lang="en-GB" sz="1050" dirty="0" smtClean="0">
                <a:solidFill>
                  <a:schemeClr val="tx2"/>
                </a:solidFill>
              </a:rPr>
              <a:t>Constant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8" name="Line 29"/>
          <p:cNvSpPr>
            <a:spLocks noChangeShapeType="1"/>
          </p:cNvSpPr>
          <p:nvPr/>
        </p:nvSpPr>
        <p:spPr bwMode="auto">
          <a:xfrm flipH="1" flipV="1">
            <a:off x="4511616" y="4727274"/>
            <a:ext cx="283282" cy="43131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2"/>
              </a:solidFill>
            </a:endParaRPr>
          </a:p>
        </p:txBody>
      </p:sp>
      <p:sp>
        <p:nvSpPr>
          <p:cNvPr id="109" name="Line 30"/>
          <p:cNvSpPr>
            <a:spLocks noChangeShapeType="1"/>
          </p:cNvSpPr>
          <p:nvPr/>
        </p:nvSpPr>
        <p:spPr bwMode="auto">
          <a:xfrm flipH="1">
            <a:off x="4080295" y="3821501"/>
            <a:ext cx="724618" cy="155276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050">
              <a:solidFill>
                <a:schemeClr val="tx2"/>
              </a:solidFill>
            </a:endParaRPr>
          </a:p>
        </p:txBody>
      </p:sp>
      <p:pic>
        <p:nvPicPr>
          <p:cNvPr id="63" name="Picture 24" descr="post2pre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54"/>
          <a:stretch>
            <a:fillRect/>
          </a:stretch>
        </p:blipFill>
        <p:spPr bwMode="auto">
          <a:xfrm>
            <a:off x="697351" y="3797926"/>
            <a:ext cx="1462256" cy="134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2284612" y="4270073"/>
            <a:ext cx="88852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45923"/>
              </p:ext>
            </p:extLst>
          </p:nvPr>
        </p:nvGraphicFramePr>
        <p:xfrm>
          <a:off x="2691565" y="4312989"/>
          <a:ext cx="248654" cy="26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21" name="Equation" r:id="rId25" imgW="164880" imgH="177480" progId="Equation.3">
                  <p:embed/>
                </p:oleObj>
              </mc:Choice>
              <mc:Fallback>
                <p:oleObj name="Equation" r:id="rId25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565" y="4312989"/>
                        <a:ext cx="248654" cy="2677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3540573" y="3500975"/>
            <a:ext cx="107811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Synaptic</a:t>
            </a:r>
            <a:r>
              <a:rPr lang="fr-FR" sz="1000" b="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Kernel</a:t>
            </a:r>
            <a:endParaRPr lang="fr-FR" sz="1000" b="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27" descr="pre2post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56"/>
          <a:stretch>
            <a:fillRect/>
          </a:stretch>
        </p:blipFill>
        <p:spPr bwMode="auto">
          <a:xfrm>
            <a:off x="3208637" y="3675600"/>
            <a:ext cx="1547686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52236"/>
              </p:ext>
            </p:extLst>
          </p:nvPr>
        </p:nvGraphicFramePr>
        <p:xfrm>
          <a:off x="2796587" y="3988913"/>
          <a:ext cx="1619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22" name="Equation" r:id="rId28" imgW="114300" imgH="165100" progId="Equation.3">
                  <p:embed/>
                </p:oleObj>
              </mc:Choice>
              <mc:Fallback>
                <p:oleObj name="Equation" r:id="rId28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587" y="3988913"/>
                        <a:ext cx="161925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68965"/>
              </p:ext>
            </p:extLst>
          </p:nvPr>
        </p:nvGraphicFramePr>
        <p:xfrm>
          <a:off x="4278174" y="4647313"/>
          <a:ext cx="1968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23" name="Equation" r:id="rId30" imgW="139700" imgH="127000" progId="Equation.3">
                  <p:embed/>
                </p:oleObj>
              </mc:Choice>
              <mc:Fallback>
                <p:oleObj name="Equation" r:id="rId30" imgW="139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74" y="4647313"/>
                        <a:ext cx="1968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85"/>
          <p:cNvSpPr txBox="1">
            <a:spLocks noChangeArrowheads="1"/>
          </p:cNvSpPr>
          <p:nvPr/>
        </p:nvSpPr>
        <p:spPr bwMode="auto">
          <a:xfrm>
            <a:off x="3850293" y="3882021"/>
            <a:ext cx="1846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1487" y="3838753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2352136" y="4500234"/>
            <a:ext cx="851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Intrinsic </a:t>
            </a:r>
          </a:p>
          <a:p>
            <a:pPr eaLnBrk="1" hangingPunct="1"/>
            <a:r>
              <a:rPr lang="en-GB" sz="1000" dirty="0" smtClean="0">
                <a:solidFill>
                  <a:schemeClr val="tx2"/>
                </a:solidFill>
              </a:rPr>
              <a:t>connectivity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728" y="3398807"/>
            <a:ext cx="4994695" cy="319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7"/>
          <p:cNvSpPr txBox="1">
            <a:spLocks noChangeArrowheads="1"/>
          </p:cNvSpPr>
          <p:nvPr/>
        </p:nvSpPr>
        <p:spPr>
          <a:xfrm>
            <a:off x="0" y="31805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Convolution-Based Neural Mass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 Models in DCM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71948" y="2029934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1705470"/>
            <a:ext cx="1627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Forward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555523" y="3244218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575" y="2919754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22787" y="1341676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3575" y="1017212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450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/>
        </p:nvSpPr>
        <p:spPr>
          <a:xfrm>
            <a:off x="503497" y="5341652"/>
            <a:ext cx="5722374" cy="1268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35"/>
          <p:cNvSpPr>
            <a:spLocks noChangeArrowheads="1"/>
          </p:cNvSpPr>
          <p:nvPr/>
        </p:nvSpPr>
        <p:spPr bwMode="auto">
          <a:xfrm>
            <a:off x="2241802" y="3736167"/>
            <a:ext cx="558046" cy="71939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>
              <a:latin typeface="+mj-lt"/>
              <a:cs typeface="Times New Roman" pitchFamily="18" charset="0"/>
            </a:endParaRPr>
          </a:p>
        </p:txBody>
      </p:sp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2621353" y="2536759"/>
            <a:ext cx="1185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latin typeface="+mj-lt"/>
                <a:cs typeface="Times New Roman" pitchFamily="18" charset="0"/>
              </a:rPr>
              <a:t>Spiny </a:t>
            </a:r>
            <a:r>
              <a:rPr lang="en-GB" sz="1200" dirty="0" smtClean="0">
                <a:latin typeface="+mj-lt"/>
                <a:cs typeface="Times New Roman" pitchFamily="18" charset="0"/>
              </a:rPr>
              <a:t>stellate </a:t>
            </a:r>
            <a:endParaRPr lang="en-GB" sz="1200" dirty="0">
              <a:latin typeface="+mj-lt"/>
              <a:cs typeface="Times New Roman" pitchFamily="18" charset="0"/>
            </a:endParaRPr>
          </a:p>
        </p:txBody>
      </p:sp>
      <p:sp>
        <p:nvSpPr>
          <p:cNvPr id="25" name="Text Box 77"/>
          <p:cNvSpPr txBox="1">
            <a:spLocks noChangeArrowheads="1"/>
          </p:cNvSpPr>
          <p:nvPr/>
        </p:nvSpPr>
        <p:spPr bwMode="auto">
          <a:xfrm>
            <a:off x="2003144" y="4509394"/>
            <a:ext cx="1056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latin typeface="+mj-lt"/>
                <a:cs typeface="Times New Roman" pitchFamily="18" charset="0"/>
              </a:rPr>
              <a:t>Pyramidal cells</a:t>
            </a:r>
            <a:endParaRPr lang="en-GB" sz="1200" dirty="0">
              <a:latin typeface="+mj-lt"/>
              <a:cs typeface="Times New Roman" pitchFamily="18" charset="0"/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1983376" y="1261848"/>
            <a:ext cx="137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Inhibitory interneuron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953808" y="4516547"/>
            <a:ext cx="251328" cy="3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736274" y="3257579"/>
            <a:ext cx="319872" cy="39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709910" y="2303498"/>
            <a:ext cx="251328" cy="3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cxnSp>
        <p:nvCxnSpPr>
          <p:cNvPr id="30" name="AutoShape 62"/>
          <p:cNvCxnSpPr>
            <a:cxnSpLocks noChangeShapeType="1"/>
          </p:cNvCxnSpPr>
          <p:nvPr/>
        </p:nvCxnSpPr>
        <p:spPr bwMode="auto">
          <a:xfrm rot="10800000" flipV="1">
            <a:off x="2373342" y="3153246"/>
            <a:ext cx="173215" cy="56325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55"/>
          <p:cNvCxnSpPr>
            <a:cxnSpLocks noChangeShapeType="1"/>
          </p:cNvCxnSpPr>
          <p:nvPr/>
        </p:nvCxnSpPr>
        <p:spPr bwMode="auto">
          <a:xfrm rot="10800000" flipH="1">
            <a:off x="2115841" y="2210591"/>
            <a:ext cx="21913" cy="1885275"/>
          </a:xfrm>
          <a:prstGeom prst="curvedConnector3">
            <a:avLst>
              <a:gd name="adj1" fmla="val -1679880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cxnSp>
        <p:nvCxnSpPr>
          <p:cNvPr id="32" name="AutoShape 60"/>
          <p:cNvCxnSpPr>
            <a:cxnSpLocks noChangeShapeType="1"/>
          </p:cNvCxnSpPr>
          <p:nvPr/>
        </p:nvCxnSpPr>
        <p:spPr bwMode="auto">
          <a:xfrm flipV="1">
            <a:off x="2817653" y="3413188"/>
            <a:ext cx="329285" cy="781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12-Point Star 32"/>
          <p:cNvSpPr/>
          <p:nvPr/>
        </p:nvSpPr>
        <p:spPr>
          <a:xfrm rot="11461389">
            <a:off x="2680843" y="2874062"/>
            <a:ext cx="464518" cy="452528"/>
          </a:xfrm>
          <a:prstGeom prst="star1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 rot="5612858">
            <a:off x="2345516" y="2154764"/>
            <a:ext cx="378345" cy="3959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Times New Roman" pitchFamily="18" charset="0"/>
            </a:endParaRPr>
          </a:p>
        </p:txBody>
      </p: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rot="10800000" flipH="1">
            <a:off x="2243662" y="2477609"/>
            <a:ext cx="5360" cy="1618255"/>
          </a:xfrm>
          <a:prstGeom prst="curvedConnector3">
            <a:avLst>
              <a:gd name="adj1" fmla="val -6867761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" name="AutoShape 55"/>
          <p:cNvCxnSpPr>
            <a:cxnSpLocks noChangeShapeType="1"/>
          </p:cNvCxnSpPr>
          <p:nvPr/>
        </p:nvCxnSpPr>
        <p:spPr bwMode="auto">
          <a:xfrm flipH="1" flipV="1">
            <a:off x="2566057" y="2055797"/>
            <a:ext cx="185914" cy="201062"/>
          </a:xfrm>
          <a:prstGeom prst="curvedConnector4">
            <a:avLst>
              <a:gd name="adj1" fmla="val -118417"/>
              <a:gd name="adj2" fmla="val 218266"/>
            </a:avLst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</p:cxnSp>
      <p:sp>
        <p:nvSpPr>
          <p:cNvPr id="40" name="TextBox 39"/>
          <p:cNvSpPr txBox="1"/>
          <p:nvPr/>
        </p:nvSpPr>
        <p:spPr>
          <a:xfrm>
            <a:off x="678939" y="455267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768764" y="4414086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09538" y="4020794"/>
            <a:ext cx="1190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Output</a:t>
            </a:r>
            <a:endParaRPr lang="en-US" sz="1200" i="1" dirty="0">
              <a:latin typeface="+mj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355808" y="2069092"/>
            <a:ext cx="148958" cy="181897"/>
            <a:chOff x="4503173" y="1155290"/>
            <a:chExt cx="148958" cy="181897"/>
          </a:xfrm>
        </p:grpSpPr>
        <p:sp>
          <p:nvSpPr>
            <p:cNvPr id="61" name="Oval 60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98376" y="2408306"/>
            <a:ext cx="148958" cy="191729"/>
            <a:chOff x="4547418" y="1700981"/>
            <a:chExt cx="148958" cy="191729"/>
          </a:xfrm>
        </p:grpSpPr>
        <p:sp>
          <p:nvSpPr>
            <p:cNvPr id="63" name="Oval 62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3755619">
            <a:off x="2673964" y="3039403"/>
            <a:ext cx="141920" cy="204964"/>
            <a:chOff x="4886631" y="1912374"/>
            <a:chExt cx="148958" cy="181897"/>
          </a:xfrm>
        </p:grpSpPr>
        <p:sp>
          <p:nvSpPr>
            <p:cNvPr id="65" name="Oval 64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881833" y="2801595"/>
            <a:ext cx="148958" cy="181897"/>
            <a:chOff x="4503173" y="1155290"/>
            <a:chExt cx="148958" cy="181897"/>
          </a:xfrm>
        </p:grpSpPr>
        <p:sp>
          <p:nvSpPr>
            <p:cNvPr id="73" name="Oval 72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24401" y="3140809"/>
            <a:ext cx="148958" cy="191729"/>
            <a:chOff x="4547418" y="1700981"/>
            <a:chExt cx="148958" cy="191729"/>
          </a:xfrm>
        </p:grpSpPr>
        <p:sp>
          <p:nvSpPr>
            <p:cNvPr id="76" name="Oval 75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3755619">
            <a:off x="2187268" y="4135700"/>
            <a:ext cx="141920" cy="204964"/>
            <a:chOff x="4886631" y="1912374"/>
            <a:chExt cx="148958" cy="181897"/>
          </a:xfrm>
        </p:grpSpPr>
        <p:sp>
          <p:nvSpPr>
            <p:cNvPr id="81" name="Oval 80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296814" y="4379673"/>
            <a:ext cx="148958" cy="181897"/>
            <a:chOff x="4503173" y="1155290"/>
            <a:chExt cx="148958" cy="181897"/>
          </a:xfrm>
        </p:grpSpPr>
        <p:sp>
          <p:nvSpPr>
            <p:cNvPr id="84" name="Oval 83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557369" y="4345261"/>
            <a:ext cx="148958" cy="191729"/>
            <a:chOff x="4547418" y="1700981"/>
            <a:chExt cx="148958" cy="191729"/>
          </a:xfrm>
        </p:grpSpPr>
        <p:sp>
          <p:nvSpPr>
            <p:cNvPr id="87" name="Oval 86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 rot="3755619">
            <a:off x="2256093" y="2346229"/>
            <a:ext cx="141920" cy="204964"/>
            <a:chOff x="4886631" y="1912374"/>
            <a:chExt cx="148958" cy="181897"/>
          </a:xfrm>
        </p:grpSpPr>
        <p:sp>
          <p:nvSpPr>
            <p:cNvPr id="90" name="Oval 89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/>
          <p:cNvCxnSpPr/>
          <p:nvPr/>
        </p:nvCxnSpPr>
        <p:spPr>
          <a:xfrm>
            <a:off x="4388455" y="1276826"/>
            <a:ext cx="10327" cy="4031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71254" y="3111311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9306" y="2786847"/>
            <a:ext cx="1627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Forward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654829" y="4325595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82881" y="4001131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522093" y="2423053"/>
            <a:ext cx="983226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82881" y="2098589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Extrinsic Backward Input</a:t>
            </a:r>
            <a:endParaRPr lang="en-US" sz="1200" i="1" dirty="0">
              <a:latin typeface="+mj-lt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685692" y="6221939"/>
            <a:ext cx="266449" cy="334296"/>
            <a:chOff x="4503173" y="1155290"/>
            <a:chExt cx="148958" cy="181897"/>
          </a:xfrm>
        </p:grpSpPr>
        <p:sp>
          <p:nvSpPr>
            <p:cNvPr id="148" name="Oval 147"/>
            <p:cNvSpPr/>
            <p:nvPr/>
          </p:nvSpPr>
          <p:spPr>
            <a:xfrm>
              <a:off x="4503173" y="1160206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606412" y="1155290"/>
              <a:ext cx="45719" cy="1769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95952" y="5876058"/>
            <a:ext cx="306271" cy="299882"/>
            <a:chOff x="4547418" y="1700981"/>
            <a:chExt cx="148958" cy="191729"/>
          </a:xfrm>
        </p:grpSpPr>
        <p:sp>
          <p:nvSpPr>
            <p:cNvPr id="151" name="Oval 150"/>
            <p:cNvSpPr/>
            <p:nvPr/>
          </p:nvSpPr>
          <p:spPr>
            <a:xfrm>
              <a:off x="4547418" y="1715729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650657" y="1700981"/>
              <a:ext cx="45719" cy="17698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55373" y="5433305"/>
            <a:ext cx="294967" cy="245805"/>
            <a:chOff x="4886631" y="1912374"/>
            <a:chExt cx="148958" cy="181897"/>
          </a:xfrm>
        </p:grpSpPr>
        <p:sp>
          <p:nvSpPr>
            <p:cNvPr id="154" name="Oval 153"/>
            <p:cNvSpPr/>
            <p:nvPr/>
          </p:nvSpPr>
          <p:spPr>
            <a:xfrm>
              <a:off x="4886631" y="1917290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4989870" y="1912374"/>
              <a:ext cx="45719" cy="17698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1146356" y="5337833"/>
            <a:ext cx="16415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GABA Receptors</a:t>
            </a:r>
          </a:p>
          <a:p>
            <a:endParaRPr lang="en-US" sz="1400" b="1" dirty="0" smtClean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AMPA Receptors</a:t>
            </a:r>
          </a:p>
          <a:p>
            <a:endParaRPr lang="en-US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NMDA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Receptors</a:t>
            </a:r>
          </a:p>
          <a:p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8" name="Picture 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88" y="5518246"/>
            <a:ext cx="3127214" cy="66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" name="Rectangle 7"/>
          <p:cNvSpPr txBox="1">
            <a:spLocks noChangeArrowheads="1"/>
          </p:cNvSpPr>
          <p:nvPr/>
        </p:nvSpPr>
        <p:spPr>
          <a:xfrm>
            <a:off x="103133" y="23854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4 population Canonical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Micro-Circuit (CMC)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87271" y="0"/>
            <a:ext cx="4656729" cy="6289492"/>
            <a:chOff x="4487271" y="0"/>
            <a:chExt cx="4656729" cy="6289492"/>
          </a:xfrm>
        </p:grpSpPr>
        <p:sp>
          <p:nvSpPr>
            <p:cNvPr id="4" name="Text Box 75"/>
            <p:cNvSpPr txBox="1">
              <a:spLocks noChangeArrowheads="1"/>
            </p:cNvSpPr>
            <p:nvPr/>
          </p:nvSpPr>
          <p:spPr bwMode="auto">
            <a:xfrm>
              <a:off x="7382857" y="3022633"/>
              <a:ext cx="10072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200" dirty="0">
                  <a:latin typeface="+mj-lt"/>
                  <a:cs typeface="Times New Roman" pitchFamily="18" charset="0"/>
                </a:rPr>
                <a:t>Spiny </a:t>
              </a:r>
              <a:r>
                <a:rPr lang="en-GB" sz="1200" dirty="0" smtClean="0">
                  <a:latin typeface="+mj-lt"/>
                  <a:cs typeface="Times New Roman" pitchFamily="18" charset="0"/>
                </a:rPr>
                <a:t>stellate</a:t>
              </a:r>
            </a:p>
          </p:txBody>
        </p:sp>
        <p:sp>
          <p:nvSpPr>
            <p:cNvPr id="5" name="Text Box 77"/>
            <p:cNvSpPr txBox="1">
              <a:spLocks noChangeArrowheads="1"/>
            </p:cNvSpPr>
            <p:nvPr/>
          </p:nvSpPr>
          <p:spPr bwMode="auto">
            <a:xfrm>
              <a:off x="5804302" y="1552075"/>
              <a:ext cx="13182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latin typeface="+mj-lt"/>
                  <a:cs typeface="Times New Roman" pitchFamily="18" charset="0"/>
                </a:rPr>
                <a:t>Superficial pyramidal</a:t>
              </a:r>
            </a:p>
          </p:txBody>
        </p:sp>
        <p:sp>
          <p:nvSpPr>
            <p:cNvPr id="6" name="Text Box 78"/>
            <p:cNvSpPr txBox="1">
              <a:spLocks noChangeArrowheads="1"/>
            </p:cNvSpPr>
            <p:nvPr/>
          </p:nvSpPr>
          <p:spPr bwMode="auto">
            <a:xfrm>
              <a:off x="7267547" y="3615196"/>
              <a:ext cx="11631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rgbClr val="FF3300"/>
                  </a:solidFill>
                  <a:latin typeface="+mj-lt"/>
                  <a:cs typeface="Times New Roman" pitchFamily="18" charset="0"/>
                </a:rPr>
                <a:t>Inhibitory interneuron</a:t>
              </a:r>
            </a:p>
          </p:txBody>
        </p:sp>
        <p:sp>
          <p:nvSpPr>
            <p:cNvPr id="7" name="Text Box 76"/>
            <p:cNvSpPr txBox="1">
              <a:spLocks noChangeArrowheads="1"/>
            </p:cNvSpPr>
            <p:nvPr/>
          </p:nvSpPr>
          <p:spPr bwMode="auto">
            <a:xfrm>
              <a:off x="6215217" y="4831605"/>
              <a:ext cx="10937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+mj-lt"/>
                  <a:cs typeface="Times New Roman" pitchFamily="18" charset="0"/>
                </a:rPr>
                <a:t>Deep pyramidal</a:t>
              </a: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7195611" y="3723881"/>
              <a:ext cx="208653" cy="23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7044512" y="3455354"/>
              <a:ext cx="265558" cy="258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11" name="AutoShape 62"/>
            <p:cNvCxnSpPr>
              <a:cxnSpLocks noChangeShapeType="1"/>
            </p:cNvCxnSpPr>
            <p:nvPr/>
          </p:nvCxnSpPr>
          <p:spPr bwMode="auto">
            <a:xfrm rot="10800000" flipH="1">
              <a:off x="6641406" y="2222772"/>
              <a:ext cx="84789" cy="991070"/>
            </a:xfrm>
            <a:prstGeom prst="curvedConnector3">
              <a:avLst>
                <a:gd name="adj1" fmla="val -28441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71"/>
            <p:cNvCxnSpPr>
              <a:cxnSpLocks noChangeShapeType="1"/>
            </p:cNvCxnSpPr>
            <p:nvPr/>
          </p:nvCxnSpPr>
          <p:spPr bwMode="auto">
            <a:xfrm rot="5400000" flipH="1" flipV="1">
              <a:off x="6995354" y="4040462"/>
              <a:ext cx="384452" cy="297829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61"/>
            <p:cNvCxnSpPr>
              <a:cxnSpLocks noChangeShapeType="1"/>
            </p:cNvCxnSpPr>
            <p:nvPr/>
          </p:nvCxnSpPr>
          <p:spPr bwMode="auto">
            <a:xfrm rot="5400000">
              <a:off x="7170107" y="4198220"/>
              <a:ext cx="473539" cy="347467"/>
            </a:xfrm>
            <a:prstGeom prst="curvedConnector2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55"/>
            <p:cNvCxnSpPr>
              <a:cxnSpLocks noChangeShapeType="1"/>
            </p:cNvCxnSpPr>
            <p:nvPr/>
          </p:nvCxnSpPr>
          <p:spPr bwMode="auto">
            <a:xfrm rot="16200000" flipH="1">
              <a:off x="6808616" y="3636423"/>
              <a:ext cx="325306" cy="297829"/>
            </a:xfrm>
            <a:prstGeom prst="curvedConnector2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15" name="AutoShape 60"/>
            <p:cNvCxnSpPr>
              <a:cxnSpLocks noChangeShapeType="1"/>
            </p:cNvCxnSpPr>
            <p:nvPr/>
          </p:nvCxnSpPr>
          <p:spPr bwMode="auto">
            <a:xfrm>
              <a:off x="7164317" y="2222772"/>
              <a:ext cx="84789" cy="991070"/>
            </a:xfrm>
            <a:prstGeom prst="curvedConnector3">
              <a:avLst>
                <a:gd name="adj1" fmla="val 38441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71"/>
            <p:cNvCxnSpPr>
              <a:cxnSpLocks noChangeShapeType="1"/>
            </p:cNvCxnSpPr>
            <p:nvPr/>
          </p:nvCxnSpPr>
          <p:spPr bwMode="auto">
            <a:xfrm>
              <a:off x="7358798" y="3327180"/>
              <a:ext cx="231645" cy="38445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6698863" y="1985818"/>
              <a:ext cx="463289" cy="47390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AutoShape 35"/>
            <p:cNvSpPr>
              <a:spLocks noChangeArrowheads="1"/>
            </p:cNvSpPr>
            <p:nvPr/>
          </p:nvSpPr>
          <p:spPr bwMode="auto">
            <a:xfrm>
              <a:off x="6698863" y="4234119"/>
              <a:ext cx="463289" cy="47390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12-Point Star 18"/>
            <p:cNvSpPr/>
            <p:nvPr/>
          </p:nvSpPr>
          <p:spPr>
            <a:xfrm>
              <a:off x="6698863" y="3110335"/>
              <a:ext cx="463289" cy="414025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230472" y="3646400"/>
              <a:ext cx="328786" cy="3511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70812" y="5643161"/>
              <a:ext cx="244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4-subpopulation</a:t>
              </a:r>
            </a:p>
            <a:p>
              <a:r>
                <a:rPr lang="en-US" dirty="0" smtClean="0"/>
                <a:t>Canonical Microcircuit</a:t>
              </a:r>
              <a:endParaRPr lang="en-US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136571" y="4703366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994003" y="2092901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588855" y="4762358"/>
              <a:ext cx="1190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Backward</a:t>
              </a:r>
            </a:p>
            <a:p>
              <a:r>
                <a:rPr lang="en-US" sz="1200" i="1" dirty="0" smtClean="0">
                  <a:latin typeface="+mj-lt"/>
                </a:rPr>
                <a:t>Extrinsic Output</a:t>
              </a:r>
              <a:endParaRPr lang="en-US" sz="1200" i="1" dirty="0"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03603" y="1650449"/>
              <a:ext cx="1190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Forward</a:t>
              </a:r>
            </a:p>
            <a:p>
              <a:r>
                <a:rPr lang="en-US" sz="1200" i="1" dirty="0" smtClean="0">
                  <a:latin typeface="+mj-lt"/>
                </a:rPr>
                <a:t>Extrinsic Output</a:t>
              </a:r>
              <a:endParaRPr lang="en-US" sz="1200" i="1" dirty="0">
                <a:latin typeface="+mj-lt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6748196" y="2392787"/>
              <a:ext cx="148958" cy="191729"/>
              <a:chOff x="4547418" y="1700981"/>
              <a:chExt cx="148958" cy="191729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 rot="3755619">
              <a:off x="6977861" y="2153729"/>
              <a:ext cx="141920" cy="204964"/>
              <a:chOff x="4886631" y="1912374"/>
              <a:chExt cx="148958" cy="181897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998918" y="2387870"/>
              <a:ext cx="148958" cy="181897"/>
              <a:chOff x="4503173" y="1155290"/>
              <a:chExt cx="148958" cy="181897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2" name="Straight Arrow Connector 111"/>
            <p:cNvCxnSpPr/>
            <p:nvPr/>
          </p:nvCxnSpPr>
          <p:spPr>
            <a:xfrm>
              <a:off x="4663757" y="3282606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4487271" y="2908980"/>
              <a:ext cx="1627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Extrinsic Forward Input</a:t>
              </a:r>
              <a:endParaRPr lang="en-US" sz="1200" i="1" dirty="0">
                <a:latin typeface="+mj-lt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5868209" y="3995445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4580679" y="3621820"/>
              <a:ext cx="171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Extrinsic Backward Input</a:t>
              </a:r>
              <a:endParaRPr lang="en-US" sz="1200" i="1" dirty="0">
                <a:latin typeface="+mj-lt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801409" y="2594348"/>
              <a:ext cx="983226" cy="0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551181" y="2210891"/>
              <a:ext cx="171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+mj-lt"/>
                </a:rPr>
                <a:t>Extrinsic Backward Input</a:t>
              </a:r>
              <a:endParaRPr lang="en-US" sz="1200" i="1" dirty="0">
                <a:latin typeface="+mj-lt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2809691">
              <a:off x="6658617" y="3300554"/>
              <a:ext cx="220591" cy="225997"/>
              <a:chOff x="4547418" y="1700981"/>
              <a:chExt cx="148958" cy="191729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3755619">
              <a:off x="7051603" y="3181200"/>
              <a:ext cx="141920" cy="204964"/>
              <a:chOff x="4886631" y="1912374"/>
              <a:chExt cx="148958" cy="181897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072660" y="3415341"/>
              <a:ext cx="148958" cy="181897"/>
              <a:chOff x="4503173" y="1155290"/>
              <a:chExt cx="148958" cy="181897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6679370" y="4369070"/>
              <a:ext cx="148958" cy="191729"/>
              <a:chOff x="4547418" y="1700981"/>
              <a:chExt cx="148958" cy="191729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3755619">
              <a:off x="6653397" y="4631457"/>
              <a:ext cx="141920" cy="204964"/>
              <a:chOff x="4886631" y="1912374"/>
              <a:chExt cx="148958" cy="181897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949757" y="4639457"/>
              <a:ext cx="148958" cy="181897"/>
              <a:chOff x="4503173" y="1155290"/>
              <a:chExt cx="148958" cy="181897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rot="2809691">
              <a:off x="7373045" y="3642608"/>
              <a:ext cx="243583" cy="150658"/>
              <a:chOff x="4547418" y="1700981"/>
              <a:chExt cx="148958" cy="191729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4547418" y="1715729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650657" y="1700981"/>
                <a:ext cx="45719" cy="17698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3755619">
              <a:off x="7199087" y="3761303"/>
              <a:ext cx="141920" cy="204964"/>
              <a:chOff x="4886631" y="1912374"/>
              <a:chExt cx="148958" cy="181897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4886631" y="1917290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989870" y="1912374"/>
                <a:ext cx="45719" cy="17698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7397124" y="3916786"/>
              <a:ext cx="148958" cy="181897"/>
              <a:chOff x="4503173" y="1155290"/>
              <a:chExt cx="148958" cy="181897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4503173" y="1160206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606412" y="1155290"/>
                <a:ext cx="45719" cy="1769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643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63" b="2153"/>
            <a:stretch/>
          </p:blipFill>
          <p:spPr bwMode="auto">
            <a:xfrm>
              <a:off x="4953663" y="0"/>
              <a:ext cx="4190337" cy="94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6" name="TextBox 145"/>
          <p:cNvSpPr txBox="1"/>
          <p:nvPr/>
        </p:nvSpPr>
        <p:spPr>
          <a:xfrm>
            <a:off x="4019770" y="6336250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</a:rPr>
              <a:t>Temporal Derivatives</a:t>
            </a:r>
            <a:endParaRPr lang="en-US" sz="11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0" y="78441"/>
            <a:ext cx="2555148" cy="1815182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389371" y="2029117"/>
            <a:ext cx="8348634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Data Feature Selection </a:t>
            </a: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   – Cross-Spectral Densities           (CSD)</a:t>
            </a: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    – Time Frequency Modulation   (TFM)</a:t>
            </a:r>
          </a:p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2.   Generative 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Models from the time to frequency domain</a:t>
            </a:r>
          </a:p>
          <a:p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3.   Bayesian Model Selection &amp; Parameter Testing</a:t>
            </a:r>
          </a:p>
          <a:p>
            <a:r>
              <a:rPr lang="en-GB" sz="24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rgbClr val="FFFFFF"/>
                </a:solidFill>
                <a:latin typeface="Calibri" pitchFamily="34" charset="0"/>
              </a:rPr>
              <a:t>     –  </a:t>
            </a:r>
            <a:r>
              <a:rPr lang="en-GB" sz="2400" dirty="0">
                <a:solidFill>
                  <a:srgbClr val="FFFFFF"/>
                </a:solidFill>
                <a:latin typeface="Calibri" pitchFamily="34" charset="0"/>
              </a:rPr>
              <a:t>Example from </a:t>
            </a:r>
            <a:r>
              <a:rPr lang="en-GB" sz="2400" dirty="0" err="1">
                <a:solidFill>
                  <a:srgbClr val="FFFFFF"/>
                </a:solidFill>
                <a:latin typeface="Calibri" pitchFamily="34" charset="0"/>
              </a:rPr>
              <a:t>Propofol</a:t>
            </a:r>
            <a:r>
              <a:rPr lang="en-GB" sz="2400" dirty="0">
                <a:solidFill>
                  <a:srgbClr val="FFFFFF"/>
                </a:solidFill>
                <a:latin typeface="Calibri" pitchFamily="34" charset="0"/>
              </a:rPr>
              <a:t> Modulated EEG</a:t>
            </a:r>
          </a:p>
          <a:p>
            <a:r>
              <a:rPr lang="en-GB" sz="2400" dirty="0">
                <a:solidFill>
                  <a:srgbClr val="FFFFFF"/>
                </a:solidFill>
                <a:latin typeface="Calibri" pitchFamily="34" charset="0"/>
              </a:rPr>
              <a:t>      –  Example from Ketamine Modulated LFP</a:t>
            </a: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499916" y="629198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62683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246700"/>
              </p:ext>
            </p:extLst>
          </p:nvPr>
        </p:nvGraphicFramePr>
        <p:xfrm>
          <a:off x="563745" y="1988380"/>
          <a:ext cx="136683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4" name="Equation" r:id="rId3" imgW="749300" imgH="393700" progId="Equation.3">
                  <p:embed/>
                </p:oleObj>
              </mc:Choice>
              <mc:Fallback>
                <p:oleObj name="Equation" r:id="rId3" imgW="749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45" y="1988380"/>
                        <a:ext cx="1366838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17055"/>
              </p:ext>
            </p:extLst>
          </p:nvPr>
        </p:nvGraphicFramePr>
        <p:xfrm>
          <a:off x="5343525" y="1939925"/>
          <a:ext cx="38004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5" name="Equation" r:id="rId5" imgW="2298700" imgH="254000" progId="Equation.3">
                  <p:embed/>
                </p:oleObj>
              </mc:Choice>
              <mc:Fallback>
                <p:oleObj name="Equation" r:id="rId5" imgW="2298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1939925"/>
                        <a:ext cx="38004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515" y="2844876"/>
            <a:ext cx="1992313" cy="61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562147" y="2721837"/>
            <a:ext cx="13893" cy="796955"/>
          </a:xfrm>
          <a:prstGeom prst="line">
            <a:avLst/>
          </a:prstGeom>
          <a:noFill/>
          <a:ln w="11113" cap="rnd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220103" y="119809"/>
            <a:ext cx="464169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 dirty="0">
                <a:solidFill>
                  <a:srgbClr val="000000"/>
                </a:solidFill>
                <a:latin typeface="+mj-lt"/>
              </a:rPr>
              <a:t>State </a:t>
            </a:r>
            <a:r>
              <a:rPr lang="en-GB" sz="2800" b="0" dirty="0" smtClean="0">
                <a:solidFill>
                  <a:srgbClr val="000000"/>
                </a:solidFill>
                <a:latin typeface="+mj-lt"/>
              </a:rPr>
              <a:t>equations to CSD or TFM</a:t>
            </a:r>
            <a:endParaRPr lang="en-GB" sz="2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9880" y="2670775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u</a:t>
            </a:r>
            <a:r>
              <a:rPr lang="en-US" sz="1200" dirty="0" smtClean="0">
                <a:latin typeface="+mj-lt"/>
              </a:rPr>
              <a:t>: </a:t>
            </a:r>
            <a:r>
              <a:rPr lang="en-US" sz="1200" dirty="0">
                <a:latin typeface="+mj-lt"/>
              </a:rPr>
              <a:t>w</a:t>
            </a:r>
            <a:r>
              <a:rPr lang="en-US" sz="1200" dirty="0" smtClean="0">
                <a:latin typeface="+mj-lt"/>
              </a:rPr>
              <a:t>hite noise</a:t>
            </a:r>
            <a:endParaRPr lang="en-US" sz="1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074" y="1780213"/>
            <a:ext cx="2071616" cy="749565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354" y="1311733"/>
            <a:ext cx="1534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For each source</a:t>
            </a:r>
            <a:endParaRPr lang="en-US" sz="1600" i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9346" y="1318384"/>
            <a:ext cx="283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Compute FFT of </a:t>
            </a:r>
            <a:r>
              <a:rPr lang="en-US" sz="1600" i="1" dirty="0" err="1" smtClean="0">
                <a:latin typeface="+mn-lt"/>
              </a:rPr>
              <a:t>Volterra</a:t>
            </a:r>
            <a:r>
              <a:rPr lang="en-US" sz="1600" i="1" dirty="0" smtClean="0">
                <a:latin typeface="+mn-lt"/>
              </a:rPr>
              <a:t> Kernel</a:t>
            </a:r>
            <a:endParaRPr lang="en-US" sz="1600" i="1" dirty="0">
              <a:latin typeface="+mn-lt"/>
            </a:endParaRPr>
          </a:p>
        </p:txBody>
      </p:sp>
      <p:graphicFrame>
        <p:nvGraphicFramePr>
          <p:cNvPr id="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688248"/>
              </p:ext>
            </p:extLst>
          </p:nvPr>
        </p:nvGraphicFramePr>
        <p:xfrm>
          <a:off x="3327844" y="1990521"/>
          <a:ext cx="12382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6" name="Equation" r:id="rId8" imgW="749300" imgH="215900" progId="Equation.3">
                  <p:embed/>
                </p:oleObj>
              </mc:Choice>
              <mc:Fallback>
                <p:oleObj name="Equation" r:id="rId8" imgW="749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844" y="1990521"/>
                        <a:ext cx="12382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383" y="843260"/>
            <a:ext cx="76189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CSD: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3036007" y="1755630"/>
            <a:ext cx="1638142" cy="794973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11375" y="1824745"/>
            <a:ext cx="3955850" cy="749565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13652" y="1325037"/>
            <a:ext cx="2309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Compute Cross Spectrum</a:t>
            </a:r>
            <a:endParaRPr lang="en-US" sz="160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10266" b="11829"/>
          <a:stretch/>
        </p:blipFill>
        <p:spPr>
          <a:xfrm>
            <a:off x="333124" y="5757197"/>
            <a:ext cx="1863415" cy="66616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92123" y="636534"/>
            <a:ext cx="7579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j-lt"/>
              </a:rPr>
              <a:t>Friston</a:t>
            </a:r>
            <a:r>
              <a:rPr lang="en-US" sz="1200" dirty="0" smtClean="0">
                <a:latin typeface="+mj-lt"/>
              </a:rPr>
              <a:t> et al, DCM </a:t>
            </a:r>
            <a:r>
              <a:rPr lang="en-US" sz="1200" dirty="0">
                <a:latin typeface="+mj-lt"/>
              </a:rPr>
              <a:t>for complex-valued data: Cross-spectra, coherence and phase-delays </a:t>
            </a:r>
            <a:r>
              <a:rPr lang="en-US" sz="1200" dirty="0" smtClean="0">
                <a:latin typeface="+mj-lt"/>
              </a:rPr>
              <a:t>, 2012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638042"/>
              </p:ext>
            </p:extLst>
          </p:nvPr>
        </p:nvGraphicFramePr>
        <p:xfrm>
          <a:off x="640520" y="4889190"/>
          <a:ext cx="136683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7" name="Equation" r:id="rId11" imgW="749300" imgH="393700" progId="Equation.3">
                  <p:embed/>
                </p:oleObj>
              </mc:Choice>
              <mc:Fallback>
                <p:oleObj name="Equation" r:id="rId11" imgW="749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20" y="4889190"/>
                        <a:ext cx="1366838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20804"/>
              </p:ext>
            </p:extLst>
          </p:nvPr>
        </p:nvGraphicFramePr>
        <p:xfrm>
          <a:off x="4965015" y="4840288"/>
          <a:ext cx="40925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8" name="Equation" r:id="rId12" imgW="2476500" imgH="254000" progId="Equation.3">
                  <p:embed/>
                </p:oleObj>
              </mc:Choice>
              <mc:Fallback>
                <p:oleObj name="Equation" r:id="rId12" imgW="2476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015" y="4840288"/>
                        <a:ext cx="40925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357849" y="4681023"/>
            <a:ext cx="2071616" cy="749565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26502" y="4025150"/>
            <a:ext cx="16678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For each source </a:t>
            </a:r>
          </a:p>
          <a:p>
            <a:r>
              <a:rPr lang="en-US" sz="1600" i="1" dirty="0" smtClean="0">
                <a:latin typeface="+mn-lt"/>
              </a:rPr>
              <a:t>&amp; point in PST, </a:t>
            </a:r>
            <a:r>
              <a:rPr lang="en-US" sz="1600" i="1" dirty="0" err="1" smtClean="0">
                <a:latin typeface="+mn-lt"/>
              </a:rPr>
              <a:t>nt</a:t>
            </a:r>
            <a:endParaRPr lang="en-US" sz="1600" i="1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0325" y="5666272"/>
            <a:ext cx="3646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Compute FFT of </a:t>
            </a:r>
            <a:r>
              <a:rPr lang="en-US" sz="1600" i="1" dirty="0" err="1" smtClean="0">
                <a:latin typeface="+mn-lt"/>
              </a:rPr>
              <a:t>Volterra</a:t>
            </a:r>
            <a:r>
              <a:rPr lang="en-US" sz="1600" i="1" dirty="0" smtClean="0">
                <a:latin typeface="+mn-lt"/>
              </a:rPr>
              <a:t> Kernel</a:t>
            </a:r>
          </a:p>
          <a:p>
            <a:r>
              <a:rPr lang="en-US" sz="1600" i="1" dirty="0" smtClean="0">
                <a:latin typeface="+mn-lt"/>
              </a:rPr>
              <a:t>Based on expansion with u(t) and </a:t>
            </a:r>
            <a:r>
              <a:rPr lang="en-US" sz="1600" i="1" dirty="0" err="1" smtClean="0">
                <a:latin typeface="+mn-lt"/>
              </a:rPr>
              <a:t>Gspy</a:t>
            </a:r>
            <a:r>
              <a:rPr lang="en-US" sz="1600" i="1" dirty="0" smtClean="0">
                <a:latin typeface="+mn-lt"/>
              </a:rPr>
              <a:t>(t)</a:t>
            </a:r>
          </a:p>
          <a:p>
            <a:r>
              <a:rPr lang="en-US" sz="1600" i="1" dirty="0" smtClean="0">
                <a:latin typeface="+mn-lt"/>
              </a:rPr>
              <a:t>i.e. one time-dependent parameter</a:t>
            </a:r>
            <a:endParaRPr lang="en-US" sz="1600" i="1" dirty="0">
              <a:latin typeface="+mn-lt"/>
            </a:endParaRPr>
          </a:p>
        </p:txBody>
      </p:sp>
      <p:graphicFrame>
        <p:nvGraphicFramePr>
          <p:cNvPr id="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935956"/>
              </p:ext>
            </p:extLst>
          </p:nvPr>
        </p:nvGraphicFramePr>
        <p:xfrm>
          <a:off x="2821659" y="4870511"/>
          <a:ext cx="12382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9" name="Equation" r:id="rId14" imgW="749300" imgH="215900" progId="Equation.3">
                  <p:embed/>
                </p:oleObj>
              </mc:Choice>
              <mc:Fallback>
                <p:oleObj name="Equation" r:id="rId14" imgW="749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659" y="4870511"/>
                        <a:ext cx="12382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2675564" y="4708493"/>
            <a:ext cx="1665468" cy="749565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84567" y="4725555"/>
            <a:ext cx="4486766" cy="749565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99264" y="4194614"/>
            <a:ext cx="2309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Compute Cross Spectrum</a:t>
            </a:r>
            <a:endParaRPr lang="en-US" sz="1600" i="1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691" y="3681603"/>
            <a:ext cx="821559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TFM: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83982" y="5547005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u</a:t>
            </a:r>
            <a:r>
              <a:rPr lang="en-US" sz="1200" dirty="0" smtClean="0">
                <a:latin typeface="+mj-lt"/>
              </a:rPr>
              <a:t>: e.g. bump function at time of onset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894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283" y="1"/>
            <a:ext cx="2571929" cy="16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172645" y="374113"/>
            <a:ext cx="813435" cy="142689"/>
          </a:xfrm>
          <a:prstGeom prst="straightConnector1">
            <a:avLst/>
          </a:prstGeom>
          <a:ln>
            <a:solidFill>
              <a:srgbClr val="45BD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7117533" y="514575"/>
            <a:ext cx="860824" cy="132977"/>
          </a:xfrm>
          <a:prstGeom prst="straightConnector1">
            <a:avLst/>
          </a:prstGeom>
          <a:ln>
            <a:solidFill>
              <a:srgbClr val="45BD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 Box 46"/>
          <p:cNvSpPr txBox="1">
            <a:spLocks noChangeArrowheads="1"/>
          </p:cNvSpPr>
          <p:nvPr/>
        </p:nvSpPr>
        <p:spPr bwMode="auto">
          <a:xfrm>
            <a:off x="0" y="0"/>
            <a:ext cx="519625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0" dirty="0" smtClean="0">
                <a:solidFill>
                  <a:srgbClr val="000000"/>
                </a:solidFill>
                <a:latin typeface="+mj-lt"/>
              </a:rPr>
              <a:t>Generative Model of CSDs &amp; TFMs</a:t>
            </a:r>
            <a:endParaRPr lang="en-GB" sz="2800" b="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965778" y="1135121"/>
            <a:ext cx="1847881" cy="887065"/>
            <a:chOff x="6631478" y="3828662"/>
            <a:chExt cx="2639522" cy="1685961"/>
          </a:xfrm>
        </p:grpSpPr>
        <p:sp>
          <p:nvSpPr>
            <p:cNvPr id="276" name="Freeform 295"/>
            <p:cNvSpPr>
              <a:spLocks/>
            </p:cNvSpPr>
            <p:nvPr/>
          </p:nvSpPr>
          <p:spPr bwMode="auto">
            <a:xfrm>
              <a:off x="6631478" y="3828662"/>
              <a:ext cx="1693615" cy="1322633"/>
            </a:xfrm>
            <a:custGeom>
              <a:avLst/>
              <a:gdLst>
                <a:gd name="T0" fmla="*/ 0 w 1726"/>
                <a:gd name="T1" fmla="*/ 0 h 1312"/>
                <a:gd name="T2" fmla="*/ 70 w 1726"/>
                <a:gd name="T3" fmla="*/ 193 h 1312"/>
                <a:gd name="T4" fmla="*/ 134 w 1726"/>
                <a:gd name="T5" fmla="*/ 375 h 1312"/>
                <a:gd name="T6" fmla="*/ 198 w 1726"/>
                <a:gd name="T7" fmla="*/ 480 h 1312"/>
                <a:gd name="T8" fmla="*/ 268 w 1726"/>
                <a:gd name="T9" fmla="*/ 492 h 1312"/>
                <a:gd name="T10" fmla="*/ 332 w 1726"/>
                <a:gd name="T11" fmla="*/ 433 h 1312"/>
                <a:gd name="T12" fmla="*/ 401 w 1726"/>
                <a:gd name="T13" fmla="*/ 375 h 1312"/>
                <a:gd name="T14" fmla="*/ 465 w 1726"/>
                <a:gd name="T15" fmla="*/ 380 h 1312"/>
                <a:gd name="T16" fmla="*/ 529 w 1726"/>
                <a:gd name="T17" fmla="*/ 498 h 1312"/>
                <a:gd name="T18" fmla="*/ 599 w 1726"/>
                <a:gd name="T19" fmla="*/ 685 h 1312"/>
                <a:gd name="T20" fmla="*/ 663 w 1726"/>
                <a:gd name="T21" fmla="*/ 855 h 1312"/>
                <a:gd name="T22" fmla="*/ 733 w 1726"/>
                <a:gd name="T23" fmla="*/ 984 h 1312"/>
                <a:gd name="T24" fmla="*/ 797 w 1726"/>
                <a:gd name="T25" fmla="*/ 1078 h 1312"/>
                <a:gd name="T26" fmla="*/ 861 w 1726"/>
                <a:gd name="T27" fmla="*/ 1136 h 1312"/>
                <a:gd name="T28" fmla="*/ 930 w 1726"/>
                <a:gd name="T29" fmla="*/ 1183 h 1312"/>
                <a:gd name="T30" fmla="*/ 994 w 1726"/>
                <a:gd name="T31" fmla="*/ 1212 h 1312"/>
                <a:gd name="T32" fmla="*/ 1064 w 1726"/>
                <a:gd name="T33" fmla="*/ 1230 h 1312"/>
                <a:gd name="T34" fmla="*/ 1128 w 1726"/>
                <a:gd name="T35" fmla="*/ 1242 h 1312"/>
                <a:gd name="T36" fmla="*/ 1192 w 1726"/>
                <a:gd name="T37" fmla="*/ 1247 h 1312"/>
                <a:gd name="T38" fmla="*/ 1262 w 1726"/>
                <a:gd name="T39" fmla="*/ 1253 h 1312"/>
                <a:gd name="T40" fmla="*/ 1325 w 1726"/>
                <a:gd name="T41" fmla="*/ 1259 h 1312"/>
                <a:gd name="T42" fmla="*/ 1395 w 1726"/>
                <a:gd name="T43" fmla="*/ 1259 h 1312"/>
                <a:gd name="T44" fmla="*/ 1459 w 1726"/>
                <a:gd name="T45" fmla="*/ 1271 h 1312"/>
                <a:gd name="T46" fmla="*/ 1523 w 1726"/>
                <a:gd name="T47" fmla="*/ 1277 h 1312"/>
                <a:gd name="T48" fmla="*/ 1593 w 1726"/>
                <a:gd name="T49" fmla="*/ 1288 h 1312"/>
                <a:gd name="T50" fmla="*/ 1657 w 1726"/>
                <a:gd name="T51" fmla="*/ 1300 h 1312"/>
                <a:gd name="T52" fmla="*/ 1726 w 1726"/>
                <a:gd name="T53" fmla="*/ 1312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57150" cmpd="sng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+mj-lt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521222" y="4769556"/>
              <a:ext cx="874889" cy="635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278" name="Freeform 298"/>
            <p:cNvSpPr>
              <a:spLocks/>
            </p:cNvSpPr>
            <p:nvPr/>
          </p:nvSpPr>
          <p:spPr bwMode="auto">
            <a:xfrm>
              <a:off x="7518287" y="4844308"/>
              <a:ext cx="1752713" cy="426279"/>
            </a:xfrm>
            <a:custGeom>
              <a:avLst/>
              <a:gdLst>
                <a:gd name="T0" fmla="*/ 0 w 1726"/>
                <a:gd name="T1" fmla="*/ 2147483647 h 979"/>
                <a:gd name="T2" fmla="*/ 2147483647 w 1726"/>
                <a:gd name="T3" fmla="*/ 2147483647 h 979"/>
                <a:gd name="T4" fmla="*/ 2147483647 w 1726"/>
                <a:gd name="T5" fmla="*/ 2147483647 h 979"/>
                <a:gd name="T6" fmla="*/ 2147483647 w 1726"/>
                <a:gd name="T7" fmla="*/ 2147483647 h 979"/>
                <a:gd name="T8" fmla="*/ 2147483647 w 1726"/>
                <a:gd name="T9" fmla="*/ 0 h 979"/>
                <a:gd name="T10" fmla="*/ 2147483647 w 1726"/>
                <a:gd name="T11" fmla="*/ 2147483647 h 979"/>
                <a:gd name="T12" fmla="*/ 2147483647 w 1726"/>
                <a:gd name="T13" fmla="*/ 2147483647 h 979"/>
                <a:gd name="T14" fmla="*/ 2147483647 w 1726"/>
                <a:gd name="T15" fmla="*/ 2147483647 h 979"/>
                <a:gd name="T16" fmla="*/ 2147483647 w 1726"/>
                <a:gd name="T17" fmla="*/ 2147483647 h 979"/>
                <a:gd name="T18" fmla="*/ 2147483647 w 1726"/>
                <a:gd name="T19" fmla="*/ 2147483647 h 979"/>
                <a:gd name="T20" fmla="*/ 2147483647 w 1726"/>
                <a:gd name="T21" fmla="*/ 2147483647 h 979"/>
                <a:gd name="T22" fmla="*/ 2147483647 w 1726"/>
                <a:gd name="T23" fmla="*/ 2147483647 h 979"/>
                <a:gd name="T24" fmla="*/ 2147483647 w 1726"/>
                <a:gd name="T25" fmla="*/ 2147483647 h 979"/>
                <a:gd name="T26" fmla="*/ 2147483647 w 1726"/>
                <a:gd name="T27" fmla="*/ 2147483647 h 979"/>
                <a:gd name="T28" fmla="*/ 2147483647 w 1726"/>
                <a:gd name="T29" fmla="*/ 2147483647 h 979"/>
                <a:gd name="T30" fmla="*/ 2147483647 w 1726"/>
                <a:gd name="T31" fmla="*/ 2147483647 h 979"/>
                <a:gd name="T32" fmla="*/ 2147483647 w 1726"/>
                <a:gd name="T33" fmla="*/ 2147483647 h 979"/>
                <a:gd name="T34" fmla="*/ 2147483647 w 1726"/>
                <a:gd name="T35" fmla="*/ 2147483647 h 979"/>
                <a:gd name="T36" fmla="*/ 2147483647 w 1726"/>
                <a:gd name="T37" fmla="*/ 2147483647 h 979"/>
                <a:gd name="T38" fmla="*/ 2147483647 w 1726"/>
                <a:gd name="T39" fmla="*/ 2147483647 h 979"/>
                <a:gd name="T40" fmla="*/ 2147483647 w 1726"/>
                <a:gd name="T41" fmla="*/ 2147483647 h 979"/>
                <a:gd name="T42" fmla="*/ 2147483647 w 1726"/>
                <a:gd name="T43" fmla="*/ 2147483647 h 979"/>
                <a:gd name="T44" fmla="*/ 2147483647 w 1726"/>
                <a:gd name="T45" fmla="*/ 2147483647 h 979"/>
                <a:gd name="T46" fmla="*/ 2147483647 w 1726"/>
                <a:gd name="T47" fmla="*/ 2147483647 h 979"/>
                <a:gd name="T48" fmla="*/ 2147483647 w 1726"/>
                <a:gd name="T49" fmla="*/ 2147483647 h 979"/>
                <a:gd name="T50" fmla="*/ 2147483647 w 1726"/>
                <a:gd name="T51" fmla="*/ 2147483647 h 979"/>
                <a:gd name="T52" fmla="*/ 2147483647 w 1726"/>
                <a:gd name="T53" fmla="*/ 2147483647 h 9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979"/>
                <a:gd name="T83" fmla="*/ 1726 w 1726"/>
                <a:gd name="T84" fmla="*/ 979 h 9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979">
                  <a:moveTo>
                    <a:pt x="0" y="358"/>
                  </a:moveTo>
                  <a:lnTo>
                    <a:pt x="70" y="328"/>
                  </a:lnTo>
                  <a:lnTo>
                    <a:pt x="134" y="235"/>
                  </a:lnTo>
                  <a:lnTo>
                    <a:pt x="198" y="82"/>
                  </a:lnTo>
                  <a:lnTo>
                    <a:pt x="268" y="0"/>
                  </a:lnTo>
                  <a:lnTo>
                    <a:pt x="332" y="182"/>
                  </a:lnTo>
                  <a:lnTo>
                    <a:pt x="401" y="399"/>
                  </a:lnTo>
                  <a:lnTo>
                    <a:pt x="465" y="539"/>
                  </a:lnTo>
                  <a:lnTo>
                    <a:pt x="529" y="639"/>
                  </a:lnTo>
                  <a:lnTo>
                    <a:pt x="599" y="703"/>
                  </a:lnTo>
                  <a:lnTo>
                    <a:pt x="663" y="756"/>
                  </a:lnTo>
                  <a:lnTo>
                    <a:pt x="733" y="797"/>
                  </a:lnTo>
                  <a:lnTo>
                    <a:pt x="797" y="832"/>
                  </a:lnTo>
                  <a:lnTo>
                    <a:pt x="861" y="862"/>
                  </a:lnTo>
                  <a:lnTo>
                    <a:pt x="930" y="885"/>
                  </a:lnTo>
                  <a:lnTo>
                    <a:pt x="994" y="908"/>
                  </a:lnTo>
                  <a:lnTo>
                    <a:pt x="1064" y="920"/>
                  </a:lnTo>
                  <a:lnTo>
                    <a:pt x="1128" y="938"/>
                  </a:lnTo>
                  <a:lnTo>
                    <a:pt x="1192" y="949"/>
                  </a:lnTo>
                  <a:lnTo>
                    <a:pt x="1262" y="955"/>
                  </a:lnTo>
                  <a:lnTo>
                    <a:pt x="1325" y="961"/>
                  </a:lnTo>
                  <a:lnTo>
                    <a:pt x="1395" y="967"/>
                  </a:lnTo>
                  <a:lnTo>
                    <a:pt x="1459" y="973"/>
                  </a:lnTo>
                  <a:lnTo>
                    <a:pt x="1523" y="979"/>
                  </a:lnTo>
                  <a:lnTo>
                    <a:pt x="1593" y="979"/>
                  </a:lnTo>
                  <a:lnTo>
                    <a:pt x="1657" y="979"/>
                  </a:lnTo>
                  <a:lnTo>
                    <a:pt x="1726" y="979"/>
                  </a:lnTo>
                </a:path>
              </a:pathLst>
            </a:custGeom>
            <a:noFill/>
            <a:ln w="57150" cmpd="sng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+mj-lt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8576733" y="4879623"/>
              <a:ext cx="693187" cy="635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</p:grpSp>
      <p:sp>
        <p:nvSpPr>
          <p:cNvPr id="280" name="Line 246"/>
          <p:cNvSpPr>
            <a:spLocks noChangeShapeType="1"/>
          </p:cNvSpPr>
          <p:nvPr/>
        </p:nvSpPr>
        <p:spPr bwMode="auto">
          <a:xfrm flipV="1">
            <a:off x="832441" y="1152144"/>
            <a:ext cx="0" cy="7393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281" name="Line 247"/>
          <p:cNvSpPr>
            <a:spLocks noChangeShapeType="1"/>
          </p:cNvSpPr>
          <p:nvPr/>
        </p:nvSpPr>
        <p:spPr bwMode="auto">
          <a:xfrm>
            <a:off x="832441" y="1891538"/>
            <a:ext cx="189230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282" name="Line 248"/>
          <p:cNvSpPr>
            <a:spLocks noChangeShapeType="1"/>
          </p:cNvSpPr>
          <p:nvPr/>
        </p:nvSpPr>
        <p:spPr bwMode="auto">
          <a:xfrm flipV="1">
            <a:off x="832441" y="1152144"/>
            <a:ext cx="0" cy="7393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10" name="Line 293"/>
          <p:cNvSpPr>
            <a:spLocks noChangeShapeType="1"/>
          </p:cNvSpPr>
          <p:nvPr/>
        </p:nvSpPr>
        <p:spPr bwMode="auto">
          <a:xfrm flipV="1">
            <a:off x="832441" y="1152144"/>
            <a:ext cx="0" cy="7393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grpSp>
        <p:nvGrpSpPr>
          <p:cNvPr id="313" name="Group 312"/>
          <p:cNvGrpSpPr/>
          <p:nvPr/>
        </p:nvGrpSpPr>
        <p:grpSpPr>
          <a:xfrm>
            <a:off x="3113409" y="1189096"/>
            <a:ext cx="2012441" cy="730057"/>
            <a:chOff x="6631477" y="4012913"/>
            <a:chExt cx="3091205" cy="1326395"/>
          </a:xfrm>
        </p:grpSpPr>
        <p:sp>
          <p:nvSpPr>
            <p:cNvPr id="345" name="Freeform 295"/>
            <p:cNvSpPr>
              <a:spLocks/>
            </p:cNvSpPr>
            <p:nvPr/>
          </p:nvSpPr>
          <p:spPr bwMode="auto">
            <a:xfrm>
              <a:off x="6631477" y="4012913"/>
              <a:ext cx="3013245" cy="1138383"/>
            </a:xfrm>
            <a:custGeom>
              <a:avLst/>
              <a:gdLst>
                <a:gd name="T0" fmla="*/ 0 w 1726"/>
                <a:gd name="T1" fmla="*/ 0 h 1312"/>
                <a:gd name="T2" fmla="*/ 70 w 1726"/>
                <a:gd name="T3" fmla="*/ 193 h 1312"/>
                <a:gd name="T4" fmla="*/ 134 w 1726"/>
                <a:gd name="T5" fmla="*/ 375 h 1312"/>
                <a:gd name="T6" fmla="*/ 198 w 1726"/>
                <a:gd name="T7" fmla="*/ 480 h 1312"/>
                <a:gd name="T8" fmla="*/ 268 w 1726"/>
                <a:gd name="T9" fmla="*/ 492 h 1312"/>
                <a:gd name="T10" fmla="*/ 332 w 1726"/>
                <a:gd name="T11" fmla="*/ 433 h 1312"/>
                <a:gd name="T12" fmla="*/ 401 w 1726"/>
                <a:gd name="T13" fmla="*/ 375 h 1312"/>
                <a:gd name="T14" fmla="*/ 465 w 1726"/>
                <a:gd name="T15" fmla="*/ 380 h 1312"/>
                <a:gd name="T16" fmla="*/ 529 w 1726"/>
                <a:gd name="T17" fmla="*/ 498 h 1312"/>
                <a:gd name="T18" fmla="*/ 599 w 1726"/>
                <a:gd name="T19" fmla="*/ 685 h 1312"/>
                <a:gd name="T20" fmla="*/ 663 w 1726"/>
                <a:gd name="T21" fmla="*/ 855 h 1312"/>
                <a:gd name="T22" fmla="*/ 733 w 1726"/>
                <a:gd name="T23" fmla="*/ 984 h 1312"/>
                <a:gd name="T24" fmla="*/ 797 w 1726"/>
                <a:gd name="T25" fmla="*/ 1078 h 1312"/>
                <a:gd name="T26" fmla="*/ 861 w 1726"/>
                <a:gd name="T27" fmla="*/ 1136 h 1312"/>
                <a:gd name="T28" fmla="*/ 930 w 1726"/>
                <a:gd name="T29" fmla="*/ 1183 h 1312"/>
                <a:gd name="T30" fmla="*/ 994 w 1726"/>
                <a:gd name="T31" fmla="*/ 1212 h 1312"/>
                <a:gd name="T32" fmla="*/ 1064 w 1726"/>
                <a:gd name="T33" fmla="*/ 1230 h 1312"/>
                <a:gd name="T34" fmla="*/ 1128 w 1726"/>
                <a:gd name="T35" fmla="*/ 1242 h 1312"/>
                <a:gd name="T36" fmla="*/ 1192 w 1726"/>
                <a:gd name="T37" fmla="*/ 1247 h 1312"/>
                <a:gd name="T38" fmla="*/ 1262 w 1726"/>
                <a:gd name="T39" fmla="*/ 1253 h 1312"/>
                <a:gd name="T40" fmla="*/ 1325 w 1726"/>
                <a:gd name="T41" fmla="*/ 1259 h 1312"/>
                <a:gd name="T42" fmla="*/ 1395 w 1726"/>
                <a:gd name="T43" fmla="*/ 1259 h 1312"/>
                <a:gd name="T44" fmla="*/ 1459 w 1726"/>
                <a:gd name="T45" fmla="*/ 1271 h 1312"/>
                <a:gd name="T46" fmla="*/ 1523 w 1726"/>
                <a:gd name="T47" fmla="*/ 1277 h 1312"/>
                <a:gd name="T48" fmla="*/ 1593 w 1726"/>
                <a:gd name="T49" fmla="*/ 1288 h 1312"/>
                <a:gd name="T50" fmla="*/ 1657 w 1726"/>
                <a:gd name="T51" fmla="*/ 1300 h 1312"/>
                <a:gd name="T52" fmla="*/ 1726 w 1726"/>
                <a:gd name="T53" fmla="*/ 1312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57150" cmpd="sng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+mj-lt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9029495" y="4704308"/>
              <a:ext cx="693187" cy="635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</p:grpSp>
      <p:sp>
        <p:nvSpPr>
          <p:cNvPr id="314" name="Line 246"/>
          <p:cNvSpPr>
            <a:spLocks noChangeShapeType="1"/>
          </p:cNvSpPr>
          <p:nvPr/>
        </p:nvSpPr>
        <p:spPr bwMode="auto">
          <a:xfrm flipV="1">
            <a:off x="2989416" y="1105490"/>
            <a:ext cx="0" cy="77348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15" name="Line 247"/>
          <p:cNvSpPr>
            <a:spLocks noChangeShapeType="1"/>
          </p:cNvSpPr>
          <p:nvPr/>
        </p:nvSpPr>
        <p:spPr bwMode="auto">
          <a:xfrm>
            <a:off x="2989416" y="1878975"/>
            <a:ext cx="1759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16" name="Line 248"/>
          <p:cNvSpPr>
            <a:spLocks noChangeShapeType="1"/>
          </p:cNvSpPr>
          <p:nvPr/>
        </p:nvSpPr>
        <p:spPr bwMode="auto">
          <a:xfrm flipV="1">
            <a:off x="2989416" y="1105490"/>
            <a:ext cx="0" cy="77348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44" name="Line 293"/>
          <p:cNvSpPr>
            <a:spLocks noChangeShapeType="1"/>
          </p:cNvSpPr>
          <p:nvPr/>
        </p:nvSpPr>
        <p:spPr bwMode="auto">
          <a:xfrm flipV="1">
            <a:off x="2989416" y="1105490"/>
            <a:ext cx="0" cy="77348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48" name="AutoShape 16"/>
          <p:cNvSpPr>
            <a:spLocks/>
          </p:cNvSpPr>
          <p:nvPr/>
        </p:nvSpPr>
        <p:spPr bwMode="auto">
          <a:xfrm>
            <a:off x="260253" y="1124348"/>
            <a:ext cx="315809" cy="1743944"/>
          </a:xfrm>
          <a:prstGeom prst="leftBrace">
            <a:avLst>
              <a:gd name="adj1" fmla="val 47253"/>
              <a:gd name="adj2" fmla="val 51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/>
          </a:p>
        </p:txBody>
      </p:sp>
      <p:sp>
        <p:nvSpPr>
          <p:cNvPr id="349" name="AutoShape 16"/>
          <p:cNvSpPr>
            <a:spLocks/>
          </p:cNvSpPr>
          <p:nvPr/>
        </p:nvSpPr>
        <p:spPr bwMode="auto">
          <a:xfrm rot="10800000">
            <a:off x="4972538" y="1234949"/>
            <a:ext cx="315809" cy="1743944"/>
          </a:xfrm>
          <a:prstGeom prst="leftBrace">
            <a:avLst>
              <a:gd name="adj1" fmla="val 47253"/>
              <a:gd name="adj2" fmla="val 511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/>
          </a:p>
        </p:txBody>
      </p:sp>
      <p:grpSp>
        <p:nvGrpSpPr>
          <p:cNvPr id="351" name="Group 350"/>
          <p:cNvGrpSpPr/>
          <p:nvPr/>
        </p:nvGrpSpPr>
        <p:grpSpPr>
          <a:xfrm>
            <a:off x="3677711" y="2382210"/>
            <a:ext cx="1152336" cy="510657"/>
            <a:chOff x="7424336" y="4433998"/>
            <a:chExt cx="1683493" cy="970558"/>
          </a:xfrm>
        </p:grpSpPr>
        <p:sp>
          <p:nvSpPr>
            <p:cNvPr id="385" name="Rectangle 384"/>
            <p:cNvSpPr/>
            <p:nvPr/>
          </p:nvSpPr>
          <p:spPr>
            <a:xfrm>
              <a:off x="7521222" y="4769556"/>
              <a:ext cx="874889" cy="635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386" name="Freeform 298"/>
            <p:cNvSpPr>
              <a:spLocks/>
            </p:cNvSpPr>
            <p:nvPr/>
          </p:nvSpPr>
          <p:spPr bwMode="auto">
            <a:xfrm>
              <a:off x="7425124" y="4433998"/>
              <a:ext cx="1682705" cy="836587"/>
            </a:xfrm>
            <a:custGeom>
              <a:avLst/>
              <a:gdLst>
                <a:gd name="T0" fmla="*/ 0 w 1726"/>
                <a:gd name="T1" fmla="*/ 2147483647 h 979"/>
                <a:gd name="T2" fmla="*/ 2147483647 w 1726"/>
                <a:gd name="T3" fmla="*/ 2147483647 h 979"/>
                <a:gd name="T4" fmla="*/ 2147483647 w 1726"/>
                <a:gd name="T5" fmla="*/ 2147483647 h 979"/>
                <a:gd name="T6" fmla="*/ 2147483647 w 1726"/>
                <a:gd name="T7" fmla="*/ 2147483647 h 979"/>
                <a:gd name="T8" fmla="*/ 2147483647 w 1726"/>
                <a:gd name="T9" fmla="*/ 0 h 979"/>
                <a:gd name="T10" fmla="*/ 2147483647 w 1726"/>
                <a:gd name="T11" fmla="*/ 2147483647 h 979"/>
                <a:gd name="T12" fmla="*/ 2147483647 w 1726"/>
                <a:gd name="T13" fmla="*/ 2147483647 h 979"/>
                <a:gd name="T14" fmla="*/ 2147483647 w 1726"/>
                <a:gd name="T15" fmla="*/ 2147483647 h 979"/>
                <a:gd name="T16" fmla="*/ 2147483647 w 1726"/>
                <a:gd name="T17" fmla="*/ 2147483647 h 979"/>
                <a:gd name="T18" fmla="*/ 2147483647 w 1726"/>
                <a:gd name="T19" fmla="*/ 2147483647 h 979"/>
                <a:gd name="T20" fmla="*/ 2147483647 w 1726"/>
                <a:gd name="T21" fmla="*/ 2147483647 h 979"/>
                <a:gd name="T22" fmla="*/ 2147483647 w 1726"/>
                <a:gd name="T23" fmla="*/ 2147483647 h 979"/>
                <a:gd name="T24" fmla="*/ 2147483647 w 1726"/>
                <a:gd name="T25" fmla="*/ 2147483647 h 979"/>
                <a:gd name="T26" fmla="*/ 2147483647 w 1726"/>
                <a:gd name="T27" fmla="*/ 2147483647 h 979"/>
                <a:gd name="T28" fmla="*/ 2147483647 w 1726"/>
                <a:gd name="T29" fmla="*/ 2147483647 h 979"/>
                <a:gd name="T30" fmla="*/ 2147483647 w 1726"/>
                <a:gd name="T31" fmla="*/ 2147483647 h 979"/>
                <a:gd name="T32" fmla="*/ 2147483647 w 1726"/>
                <a:gd name="T33" fmla="*/ 2147483647 h 979"/>
                <a:gd name="T34" fmla="*/ 2147483647 w 1726"/>
                <a:gd name="T35" fmla="*/ 2147483647 h 979"/>
                <a:gd name="T36" fmla="*/ 2147483647 w 1726"/>
                <a:gd name="T37" fmla="*/ 2147483647 h 979"/>
                <a:gd name="T38" fmla="*/ 2147483647 w 1726"/>
                <a:gd name="T39" fmla="*/ 2147483647 h 979"/>
                <a:gd name="T40" fmla="*/ 2147483647 w 1726"/>
                <a:gd name="T41" fmla="*/ 2147483647 h 979"/>
                <a:gd name="T42" fmla="*/ 2147483647 w 1726"/>
                <a:gd name="T43" fmla="*/ 2147483647 h 979"/>
                <a:gd name="T44" fmla="*/ 2147483647 w 1726"/>
                <a:gd name="T45" fmla="*/ 2147483647 h 979"/>
                <a:gd name="T46" fmla="*/ 2147483647 w 1726"/>
                <a:gd name="T47" fmla="*/ 2147483647 h 979"/>
                <a:gd name="T48" fmla="*/ 2147483647 w 1726"/>
                <a:gd name="T49" fmla="*/ 2147483647 h 979"/>
                <a:gd name="T50" fmla="*/ 2147483647 w 1726"/>
                <a:gd name="T51" fmla="*/ 2147483647 h 979"/>
                <a:gd name="T52" fmla="*/ 2147483647 w 1726"/>
                <a:gd name="T53" fmla="*/ 2147483647 h 9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979"/>
                <a:gd name="T83" fmla="*/ 1726 w 1726"/>
                <a:gd name="T84" fmla="*/ 979 h 9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979">
                  <a:moveTo>
                    <a:pt x="0" y="358"/>
                  </a:moveTo>
                  <a:lnTo>
                    <a:pt x="70" y="328"/>
                  </a:lnTo>
                  <a:lnTo>
                    <a:pt x="134" y="235"/>
                  </a:lnTo>
                  <a:lnTo>
                    <a:pt x="198" y="82"/>
                  </a:lnTo>
                  <a:lnTo>
                    <a:pt x="268" y="0"/>
                  </a:lnTo>
                  <a:lnTo>
                    <a:pt x="332" y="182"/>
                  </a:lnTo>
                  <a:lnTo>
                    <a:pt x="401" y="399"/>
                  </a:lnTo>
                  <a:lnTo>
                    <a:pt x="465" y="539"/>
                  </a:lnTo>
                  <a:lnTo>
                    <a:pt x="529" y="639"/>
                  </a:lnTo>
                  <a:lnTo>
                    <a:pt x="599" y="703"/>
                  </a:lnTo>
                  <a:lnTo>
                    <a:pt x="663" y="756"/>
                  </a:lnTo>
                  <a:lnTo>
                    <a:pt x="733" y="797"/>
                  </a:lnTo>
                  <a:lnTo>
                    <a:pt x="797" y="832"/>
                  </a:lnTo>
                  <a:lnTo>
                    <a:pt x="861" y="862"/>
                  </a:lnTo>
                  <a:lnTo>
                    <a:pt x="930" y="885"/>
                  </a:lnTo>
                  <a:lnTo>
                    <a:pt x="994" y="908"/>
                  </a:lnTo>
                  <a:lnTo>
                    <a:pt x="1064" y="920"/>
                  </a:lnTo>
                  <a:lnTo>
                    <a:pt x="1128" y="938"/>
                  </a:lnTo>
                  <a:lnTo>
                    <a:pt x="1192" y="949"/>
                  </a:lnTo>
                  <a:lnTo>
                    <a:pt x="1262" y="955"/>
                  </a:lnTo>
                  <a:lnTo>
                    <a:pt x="1325" y="961"/>
                  </a:lnTo>
                  <a:lnTo>
                    <a:pt x="1395" y="967"/>
                  </a:lnTo>
                  <a:lnTo>
                    <a:pt x="1459" y="973"/>
                  </a:lnTo>
                  <a:lnTo>
                    <a:pt x="1523" y="979"/>
                  </a:lnTo>
                  <a:lnTo>
                    <a:pt x="1593" y="979"/>
                  </a:lnTo>
                  <a:lnTo>
                    <a:pt x="1657" y="979"/>
                  </a:lnTo>
                  <a:lnTo>
                    <a:pt x="1726" y="979"/>
                  </a:lnTo>
                </a:path>
              </a:pathLst>
            </a:custGeom>
            <a:noFill/>
            <a:ln w="57150" cmpd="sng">
              <a:solidFill>
                <a:srgbClr val="C050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2000">
                <a:latin typeface="+mj-lt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7424336" y="4533927"/>
              <a:ext cx="245544" cy="292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</p:grpSp>
      <p:sp>
        <p:nvSpPr>
          <p:cNvPr id="352" name="Line 246"/>
          <p:cNvSpPr>
            <a:spLocks noChangeShapeType="1"/>
          </p:cNvSpPr>
          <p:nvPr/>
        </p:nvSpPr>
        <p:spPr bwMode="auto">
          <a:xfrm flipV="1">
            <a:off x="3004638" y="2080736"/>
            <a:ext cx="0" cy="7393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53" name="Line 247"/>
          <p:cNvSpPr>
            <a:spLocks noChangeShapeType="1"/>
          </p:cNvSpPr>
          <p:nvPr/>
        </p:nvSpPr>
        <p:spPr bwMode="auto">
          <a:xfrm>
            <a:off x="3004638" y="2820131"/>
            <a:ext cx="185016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54" name="Line 248"/>
          <p:cNvSpPr>
            <a:spLocks noChangeShapeType="1"/>
          </p:cNvSpPr>
          <p:nvPr/>
        </p:nvSpPr>
        <p:spPr bwMode="auto">
          <a:xfrm flipV="1">
            <a:off x="3004638" y="2080736"/>
            <a:ext cx="0" cy="7393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84" name="Line 293"/>
          <p:cNvSpPr>
            <a:spLocks noChangeShapeType="1"/>
          </p:cNvSpPr>
          <p:nvPr/>
        </p:nvSpPr>
        <p:spPr bwMode="auto">
          <a:xfrm flipV="1">
            <a:off x="3004638" y="2080736"/>
            <a:ext cx="0" cy="73939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88" name="Freeform 298"/>
          <p:cNvSpPr>
            <a:spLocks/>
          </p:cNvSpPr>
          <p:nvPr/>
        </p:nvSpPr>
        <p:spPr bwMode="auto">
          <a:xfrm flipH="1">
            <a:off x="3043018" y="2210677"/>
            <a:ext cx="781825" cy="603749"/>
          </a:xfrm>
          <a:custGeom>
            <a:avLst/>
            <a:gdLst>
              <a:gd name="T0" fmla="*/ 0 w 1726"/>
              <a:gd name="T1" fmla="*/ 2147483647 h 979"/>
              <a:gd name="T2" fmla="*/ 2147483647 w 1726"/>
              <a:gd name="T3" fmla="*/ 2147483647 h 979"/>
              <a:gd name="T4" fmla="*/ 2147483647 w 1726"/>
              <a:gd name="T5" fmla="*/ 2147483647 h 979"/>
              <a:gd name="T6" fmla="*/ 2147483647 w 1726"/>
              <a:gd name="T7" fmla="*/ 2147483647 h 979"/>
              <a:gd name="T8" fmla="*/ 2147483647 w 1726"/>
              <a:gd name="T9" fmla="*/ 0 h 979"/>
              <a:gd name="T10" fmla="*/ 2147483647 w 1726"/>
              <a:gd name="T11" fmla="*/ 2147483647 h 979"/>
              <a:gd name="T12" fmla="*/ 2147483647 w 1726"/>
              <a:gd name="T13" fmla="*/ 2147483647 h 979"/>
              <a:gd name="T14" fmla="*/ 2147483647 w 1726"/>
              <a:gd name="T15" fmla="*/ 2147483647 h 979"/>
              <a:gd name="T16" fmla="*/ 2147483647 w 1726"/>
              <a:gd name="T17" fmla="*/ 2147483647 h 979"/>
              <a:gd name="T18" fmla="*/ 2147483647 w 1726"/>
              <a:gd name="T19" fmla="*/ 2147483647 h 979"/>
              <a:gd name="T20" fmla="*/ 2147483647 w 1726"/>
              <a:gd name="T21" fmla="*/ 2147483647 h 979"/>
              <a:gd name="T22" fmla="*/ 2147483647 w 1726"/>
              <a:gd name="T23" fmla="*/ 2147483647 h 979"/>
              <a:gd name="T24" fmla="*/ 2147483647 w 1726"/>
              <a:gd name="T25" fmla="*/ 2147483647 h 979"/>
              <a:gd name="T26" fmla="*/ 2147483647 w 1726"/>
              <a:gd name="T27" fmla="*/ 2147483647 h 979"/>
              <a:gd name="T28" fmla="*/ 2147483647 w 1726"/>
              <a:gd name="T29" fmla="*/ 2147483647 h 979"/>
              <a:gd name="T30" fmla="*/ 2147483647 w 1726"/>
              <a:gd name="T31" fmla="*/ 2147483647 h 979"/>
              <a:gd name="T32" fmla="*/ 2147483647 w 1726"/>
              <a:gd name="T33" fmla="*/ 2147483647 h 979"/>
              <a:gd name="T34" fmla="*/ 2147483647 w 1726"/>
              <a:gd name="T35" fmla="*/ 2147483647 h 979"/>
              <a:gd name="T36" fmla="*/ 2147483647 w 1726"/>
              <a:gd name="T37" fmla="*/ 2147483647 h 979"/>
              <a:gd name="T38" fmla="*/ 2147483647 w 1726"/>
              <a:gd name="T39" fmla="*/ 2147483647 h 979"/>
              <a:gd name="T40" fmla="*/ 2147483647 w 1726"/>
              <a:gd name="T41" fmla="*/ 2147483647 h 979"/>
              <a:gd name="T42" fmla="*/ 2147483647 w 1726"/>
              <a:gd name="T43" fmla="*/ 2147483647 h 979"/>
              <a:gd name="T44" fmla="*/ 2147483647 w 1726"/>
              <a:gd name="T45" fmla="*/ 2147483647 h 979"/>
              <a:gd name="T46" fmla="*/ 2147483647 w 1726"/>
              <a:gd name="T47" fmla="*/ 2147483647 h 979"/>
              <a:gd name="T48" fmla="*/ 2147483647 w 1726"/>
              <a:gd name="T49" fmla="*/ 2147483647 h 979"/>
              <a:gd name="T50" fmla="*/ 2147483647 w 1726"/>
              <a:gd name="T51" fmla="*/ 2147483647 h 979"/>
              <a:gd name="T52" fmla="*/ 2147483647 w 1726"/>
              <a:gd name="T53" fmla="*/ 2147483647 h 9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26"/>
              <a:gd name="T82" fmla="*/ 0 h 979"/>
              <a:gd name="T83" fmla="*/ 1726 w 1726"/>
              <a:gd name="T84" fmla="*/ 979 h 9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26" h="979">
                <a:moveTo>
                  <a:pt x="0" y="358"/>
                </a:moveTo>
                <a:lnTo>
                  <a:pt x="70" y="328"/>
                </a:lnTo>
                <a:lnTo>
                  <a:pt x="134" y="235"/>
                </a:lnTo>
                <a:lnTo>
                  <a:pt x="198" y="82"/>
                </a:lnTo>
                <a:lnTo>
                  <a:pt x="268" y="0"/>
                </a:lnTo>
                <a:lnTo>
                  <a:pt x="332" y="182"/>
                </a:lnTo>
                <a:lnTo>
                  <a:pt x="401" y="399"/>
                </a:lnTo>
                <a:lnTo>
                  <a:pt x="465" y="539"/>
                </a:lnTo>
                <a:lnTo>
                  <a:pt x="529" y="639"/>
                </a:lnTo>
                <a:lnTo>
                  <a:pt x="599" y="703"/>
                </a:lnTo>
                <a:lnTo>
                  <a:pt x="663" y="756"/>
                </a:lnTo>
                <a:lnTo>
                  <a:pt x="733" y="797"/>
                </a:lnTo>
                <a:lnTo>
                  <a:pt x="797" y="832"/>
                </a:lnTo>
                <a:lnTo>
                  <a:pt x="861" y="862"/>
                </a:lnTo>
                <a:lnTo>
                  <a:pt x="930" y="885"/>
                </a:lnTo>
                <a:lnTo>
                  <a:pt x="994" y="908"/>
                </a:lnTo>
                <a:lnTo>
                  <a:pt x="1064" y="920"/>
                </a:lnTo>
                <a:lnTo>
                  <a:pt x="1128" y="938"/>
                </a:lnTo>
                <a:lnTo>
                  <a:pt x="1192" y="949"/>
                </a:lnTo>
                <a:lnTo>
                  <a:pt x="1262" y="955"/>
                </a:lnTo>
                <a:lnTo>
                  <a:pt x="1325" y="961"/>
                </a:lnTo>
                <a:lnTo>
                  <a:pt x="1395" y="967"/>
                </a:lnTo>
                <a:lnTo>
                  <a:pt x="1459" y="973"/>
                </a:lnTo>
                <a:lnTo>
                  <a:pt x="1523" y="979"/>
                </a:lnTo>
                <a:lnTo>
                  <a:pt x="1593" y="979"/>
                </a:lnTo>
                <a:lnTo>
                  <a:pt x="1657" y="979"/>
                </a:lnTo>
                <a:lnTo>
                  <a:pt x="1726" y="979"/>
                </a:lnTo>
              </a:path>
            </a:pathLst>
          </a:custGeom>
          <a:noFill/>
          <a:ln w="57150" cmpd="sng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1626745" y="1231173"/>
            <a:ext cx="868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G(</a:t>
            </a:r>
            <a:r>
              <a:rPr lang="en-US" sz="1600" dirty="0" err="1" smtClean="0"/>
              <a:t>nf,I,i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90" name="TextBox 389"/>
          <p:cNvSpPr txBox="1"/>
          <p:nvPr/>
        </p:nvSpPr>
        <p:spPr>
          <a:xfrm>
            <a:off x="4129456" y="2234891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G(</a:t>
            </a:r>
            <a:r>
              <a:rPr lang="en-US" sz="1600" dirty="0" err="1" smtClean="0"/>
              <a:t>nf,j,j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91" name="TextBox 390"/>
          <p:cNvSpPr txBox="1"/>
          <p:nvPr/>
        </p:nvSpPr>
        <p:spPr>
          <a:xfrm>
            <a:off x="3809252" y="1117395"/>
            <a:ext cx="868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G(</a:t>
            </a:r>
            <a:r>
              <a:rPr lang="en-US" sz="1600" dirty="0" err="1" smtClean="0"/>
              <a:t>nf,I,j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70464" y="6412946"/>
            <a:ext cx="3973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Trial Specific effects as per DCM for ERP</a:t>
            </a:r>
            <a:endParaRPr lang="en-US" sz="1600" i="1" dirty="0"/>
          </a:p>
        </p:txBody>
      </p:sp>
      <p:graphicFrame>
        <p:nvGraphicFramePr>
          <p:cNvPr id="3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448423"/>
              </p:ext>
            </p:extLst>
          </p:nvPr>
        </p:nvGraphicFramePr>
        <p:xfrm>
          <a:off x="5791162" y="2012800"/>
          <a:ext cx="3078272" cy="36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04" name="Equation" r:id="rId4" imgW="2298700" imgH="254000" progId="Equation.3">
                  <p:embed/>
                </p:oleObj>
              </mc:Choice>
              <mc:Fallback>
                <p:oleObj name="Equation" r:id="rId4" imgW="2298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162" y="2012800"/>
                        <a:ext cx="3078272" cy="3677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56320"/>
              </p:ext>
            </p:extLst>
          </p:nvPr>
        </p:nvGraphicFramePr>
        <p:xfrm>
          <a:off x="5551886" y="4548790"/>
          <a:ext cx="3592114" cy="398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05" name="Equation" r:id="rId6" imgW="2476500" imgH="254000" progId="Equation.3">
                  <p:embed/>
                </p:oleObj>
              </mc:Choice>
              <mc:Fallback>
                <p:oleObj name="Equation" r:id="rId6" imgW="2476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886" y="4548790"/>
                        <a:ext cx="3592114" cy="3985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51950" y="3765430"/>
            <a:ext cx="4837385" cy="2870493"/>
            <a:chOff x="1270000" y="3113703"/>
            <a:chExt cx="6096000" cy="3532631"/>
          </a:xfrm>
        </p:grpSpPr>
        <p:sp>
          <p:nvSpPr>
            <p:cNvPr id="395" name="AutoShape 16"/>
            <p:cNvSpPr>
              <a:spLocks/>
            </p:cNvSpPr>
            <p:nvPr/>
          </p:nvSpPr>
          <p:spPr bwMode="auto">
            <a:xfrm>
              <a:off x="1270000" y="3332337"/>
              <a:ext cx="470966" cy="3107680"/>
            </a:xfrm>
            <a:prstGeom prst="leftBrace">
              <a:avLst>
                <a:gd name="adj1" fmla="val 47253"/>
                <a:gd name="adj2" fmla="val 511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396" name="AutoShape 16"/>
            <p:cNvSpPr>
              <a:spLocks/>
            </p:cNvSpPr>
            <p:nvPr/>
          </p:nvSpPr>
          <p:spPr bwMode="auto">
            <a:xfrm rot="10800000">
              <a:off x="6895034" y="3474562"/>
              <a:ext cx="470966" cy="3107680"/>
            </a:xfrm>
            <a:prstGeom prst="leftBrace">
              <a:avLst>
                <a:gd name="adj1" fmla="val 47253"/>
                <a:gd name="adj2" fmla="val 5110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600"/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1298222" y="4275668"/>
              <a:ext cx="232713" cy="4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pic>
          <p:nvPicPr>
            <p:cNvPr id="403" name="Picture 402"/>
            <p:cNvPicPr>
              <a:picLocks noChangeAspect="1"/>
            </p:cNvPicPr>
            <p:nvPr/>
          </p:nvPicPr>
          <p:blipFill rotWithShape="1">
            <a:blip r:embed="rId8"/>
            <a:srcRect l="57797" t="57628" r="11218" b="11123"/>
            <a:stretch/>
          </p:blipFill>
          <p:spPr>
            <a:xfrm rot="16200000">
              <a:off x="4807667" y="4866928"/>
              <a:ext cx="1502794" cy="2056017"/>
            </a:xfrm>
            <a:prstGeom prst="rect">
              <a:avLst/>
            </a:prstGeom>
          </p:spPr>
        </p:pic>
        <p:pic>
          <p:nvPicPr>
            <p:cNvPr id="404" name="Picture 403"/>
            <p:cNvPicPr>
              <a:picLocks noChangeAspect="1"/>
            </p:cNvPicPr>
            <p:nvPr/>
          </p:nvPicPr>
          <p:blipFill rotWithShape="1">
            <a:blip r:embed="rId9"/>
            <a:srcRect l="12850" t="55678" r="59356" b="12430"/>
            <a:stretch/>
          </p:blipFill>
          <p:spPr>
            <a:xfrm rot="16200000">
              <a:off x="4836588" y="3222079"/>
              <a:ext cx="1439333" cy="2022509"/>
            </a:xfrm>
            <a:prstGeom prst="rect">
              <a:avLst/>
            </a:prstGeom>
          </p:spPr>
        </p:pic>
        <p:pic>
          <p:nvPicPr>
            <p:cNvPr id="405" name="Picture 404"/>
            <p:cNvPicPr>
              <a:picLocks noChangeAspect="1"/>
            </p:cNvPicPr>
            <p:nvPr/>
          </p:nvPicPr>
          <p:blipFill rotWithShape="1">
            <a:blip r:embed="rId10"/>
            <a:srcRect l="57000" t="6779" r="13246" b="58246"/>
            <a:stretch/>
          </p:blipFill>
          <p:spPr>
            <a:xfrm rot="16200000">
              <a:off x="2393772" y="3174473"/>
              <a:ext cx="1404422" cy="1936043"/>
            </a:xfrm>
            <a:prstGeom prst="rect">
              <a:avLst/>
            </a:prstGeom>
          </p:spPr>
        </p:pic>
        <p:sp>
          <p:nvSpPr>
            <p:cNvPr id="412" name="TextBox 411"/>
            <p:cNvSpPr txBox="1"/>
            <p:nvPr/>
          </p:nvSpPr>
          <p:spPr>
            <a:xfrm>
              <a:off x="3350005" y="6055397"/>
              <a:ext cx="1367746" cy="4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G(</a:t>
              </a:r>
              <a:r>
                <a:rPr lang="en-US" sz="1600" dirty="0" err="1" smtClean="0"/>
                <a:t>nt,nf,j,j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4862897" y="3113703"/>
              <a:ext cx="1367746" cy="4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G(</a:t>
              </a:r>
              <a:r>
                <a:rPr lang="en-US" sz="1600" dirty="0" err="1" smtClean="0"/>
                <a:t>nt,nf,</a:t>
              </a:r>
              <a:r>
                <a:rPr lang="en-US" sz="1600" dirty="0" err="1"/>
                <a:t>i</a:t>
              </a:r>
              <a:r>
                <a:rPr lang="en-US" sz="1600" dirty="0" err="1" smtClean="0"/>
                <a:t>,j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2177702" y="4855732"/>
              <a:ext cx="1367746" cy="416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G(</a:t>
              </a:r>
              <a:r>
                <a:rPr lang="en-US" sz="1600" dirty="0" err="1" smtClean="0"/>
                <a:t>nt,nf,</a:t>
              </a:r>
              <a:r>
                <a:rPr lang="en-US" sz="1600" dirty="0" err="1"/>
                <a:t>i</a:t>
              </a:r>
              <a:r>
                <a:rPr lang="en-US" sz="1600" dirty="0" err="1" smtClean="0"/>
                <a:t>,i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81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2278049" y="1137037"/>
            <a:ext cx="6372970" cy="124040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8534" y="4750885"/>
            <a:ext cx="2868963" cy="9884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746573"/>
            <a:ext cx="6049812" cy="117847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13846" b="10387"/>
          <a:stretch/>
        </p:blipFill>
        <p:spPr>
          <a:xfrm>
            <a:off x="2246244" y="1748833"/>
            <a:ext cx="6448124" cy="465196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82711" y="4397071"/>
            <a:ext cx="568518" cy="556594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" name="Oval 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AutoShape 62"/>
            <p:cNvCxnSpPr>
              <a:cxnSpLocks noChangeShapeType="1"/>
              <a:stCxn id="14" idx="0"/>
              <a:endCxn id="8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55"/>
            <p:cNvCxnSpPr>
              <a:cxnSpLocks noChangeShapeType="1"/>
              <a:stCxn id="8" idx="3"/>
              <a:endCxn id="15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13" name="AutoShape 60"/>
            <p:cNvCxnSpPr>
              <a:cxnSpLocks noChangeShapeType="1"/>
              <a:stCxn id="8" idx="5"/>
              <a:endCxn id="14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12-Point Star 13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AutoShape 71"/>
            <p:cNvCxnSpPr>
              <a:cxnSpLocks noChangeShapeType="1"/>
              <a:stCxn id="8" idx="1"/>
              <a:endCxn id="15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55"/>
            <p:cNvCxnSpPr>
              <a:cxnSpLocks noChangeShapeType="1"/>
              <a:stCxn id="15" idx="0"/>
              <a:endCxn id="15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18" name="Group 17"/>
          <p:cNvGrpSpPr/>
          <p:nvPr/>
        </p:nvGrpSpPr>
        <p:grpSpPr>
          <a:xfrm>
            <a:off x="3621820" y="3584554"/>
            <a:ext cx="511041" cy="535550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9" name="Oval 1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AutoShape 62"/>
            <p:cNvCxnSpPr>
              <a:cxnSpLocks noChangeShapeType="1"/>
              <a:stCxn id="27" idx="0"/>
              <a:endCxn id="21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55"/>
            <p:cNvCxnSpPr>
              <a:cxnSpLocks noChangeShapeType="1"/>
              <a:stCxn id="21" idx="3"/>
              <a:endCxn id="28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26" name="AutoShape 60"/>
            <p:cNvCxnSpPr>
              <a:cxnSpLocks noChangeShapeType="1"/>
              <a:stCxn id="21" idx="5"/>
              <a:endCxn id="27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12-Point Star 26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AutoShape 71"/>
            <p:cNvCxnSpPr>
              <a:cxnSpLocks noChangeShapeType="1"/>
              <a:stCxn id="21" idx="1"/>
              <a:endCxn id="28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55"/>
            <p:cNvCxnSpPr>
              <a:cxnSpLocks noChangeShapeType="1"/>
              <a:stCxn id="28" idx="0"/>
              <a:endCxn id="28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sp>
        <p:nvSpPr>
          <p:cNvPr id="31" name="Freeform 30"/>
          <p:cNvSpPr/>
          <p:nvPr/>
        </p:nvSpPr>
        <p:spPr>
          <a:xfrm>
            <a:off x="4178412" y="3960459"/>
            <a:ext cx="655981" cy="444564"/>
          </a:xfrm>
          <a:custGeom>
            <a:avLst/>
            <a:gdLst>
              <a:gd name="connsiteX0" fmla="*/ 0 w 1033670"/>
              <a:gd name="connsiteY0" fmla="*/ 167 h 318219"/>
              <a:gd name="connsiteX1" fmla="*/ 731520 w 1033670"/>
              <a:gd name="connsiteY1" fmla="*/ 39923 h 318219"/>
              <a:gd name="connsiteX2" fmla="*/ 803082 w 1033670"/>
              <a:gd name="connsiteY2" fmla="*/ 246657 h 318219"/>
              <a:gd name="connsiteX3" fmla="*/ 978010 w 1033670"/>
              <a:gd name="connsiteY3" fmla="*/ 254609 h 318219"/>
              <a:gd name="connsiteX4" fmla="*/ 1033670 w 1033670"/>
              <a:gd name="connsiteY4" fmla="*/ 318219 h 3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670" h="318219">
                <a:moveTo>
                  <a:pt x="0" y="167"/>
                </a:moveTo>
                <a:cubicBezTo>
                  <a:pt x="298836" y="-496"/>
                  <a:pt x="597673" y="-1159"/>
                  <a:pt x="731520" y="39923"/>
                </a:cubicBezTo>
                <a:cubicBezTo>
                  <a:pt x="865367" y="81005"/>
                  <a:pt x="762000" y="210876"/>
                  <a:pt x="803082" y="246657"/>
                </a:cubicBezTo>
                <a:cubicBezTo>
                  <a:pt x="844164" y="282438"/>
                  <a:pt x="939579" y="242682"/>
                  <a:pt x="978010" y="254609"/>
                </a:cubicBezTo>
                <a:cubicBezTo>
                  <a:pt x="1016441" y="266536"/>
                  <a:pt x="1025055" y="292377"/>
                  <a:pt x="1033670" y="318219"/>
                </a:cubicBezTo>
              </a:path>
            </a:pathLst>
          </a:custGeom>
          <a:noFill/>
          <a:ln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995531" y="4140710"/>
            <a:ext cx="759046" cy="534657"/>
          </a:xfrm>
          <a:custGeom>
            <a:avLst/>
            <a:gdLst>
              <a:gd name="connsiteX0" fmla="*/ 0 w 1033670"/>
              <a:gd name="connsiteY0" fmla="*/ 167 h 318219"/>
              <a:gd name="connsiteX1" fmla="*/ 731520 w 1033670"/>
              <a:gd name="connsiteY1" fmla="*/ 39923 h 318219"/>
              <a:gd name="connsiteX2" fmla="*/ 803082 w 1033670"/>
              <a:gd name="connsiteY2" fmla="*/ 246657 h 318219"/>
              <a:gd name="connsiteX3" fmla="*/ 978010 w 1033670"/>
              <a:gd name="connsiteY3" fmla="*/ 254609 h 318219"/>
              <a:gd name="connsiteX4" fmla="*/ 1033670 w 1033670"/>
              <a:gd name="connsiteY4" fmla="*/ 318219 h 3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670" h="318219">
                <a:moveTo>
                  <a:pt x="0" y="167"/>
                </a:moveTo>
                <a:cubicBezTo>
                  <a:pt x="298836" y="-496"/>
                  <a:pt x="597673" y="-1159"/>
                  <a:pt x="731520" y="39923"/>
                </a:cubicBezTo>
                <a:cubicBezTo>
                  <a:pt x="865367" y="81005"/>
                  <a:pt x="762000" y="210876"/>
                  <a:pt x="803082" y="246657"/>
                </a:cubicBezTo>
                <a:cubicBezTo>
                  <a:pt x="844164" y="282438"/>
                  <a:pt x="939579" y="242682"/>
                  <a:pt x="978010" y="254609"/>
                </a:cubicBezTo>
                <a:cubicBezTo>
                  <a:pt x="1016441" y="266536"/>
                  <a:pt x="1025055" y="292377"/>
                  <a:pt x="1033670" y="318219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2258170" y="1781092"/>
            <a:ext cx="1045597" cy="1272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2" idx="6"/>
          </p:cNvCxnSpPr>
          <p:nvPr/>
        </p:nvCxnSpPr>
        <p:spPr>
          <a:xfrm flipV="1">
            <a:off x="8257430" y="1757239"/>
            <a:ext cx="393589" cy="162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7221" y="4068112"/>
            <a:ext cx="216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Interconnected </a:t>
            </a:r>
          </a:p>
          <a:p>
            <a:r>
              <a:rPr lang="en-US" dirty="0" smtClean="0"/>
              <a:t>Neural mass models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76254" y="2491801"/>
            <a:ext cx="119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Field in Kernels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1074" y="1049266"/>
            <a:ext cx="2416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Sensor Level</a:t>
            </a:r>
          </a:p>
          <a:p>
            <a:r>
              <a:rPr lang="en-US" dirty="0" smtClean="0"/>
              <a:t>Spectral Responses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584174" y="1406421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404484" y="1201012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28160" y="1059214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27983" y="1036685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183465" y="1038010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8217" y="1174508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340919" y="1470031"/>
            <a:ext cx="165337" cy="11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7"/>
          <p:cNvSpPr txBox="1">
            <a:spLocks noChangeArrowheads="1"/>
          </p:cNvSpPr>
          <p:nvPr/>
        </p:nvSpPr>
        <p:spPr>
          <a:xfrm>
            <a:off x="103133" y="23854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n-lt"/>
                <a:cs typeface="+mn-cs"/>
              </a:rPr>
              <a:t>Summary: Neural </a:t>
            </a:r>
            <a:r>
              <a:rPr lang="en-US" sz="2800" dirty="0">
                <a:latin typeface="+mn-lt"/>
                <a:cs typeface="+mn-cs"/>
              </a:rPr>
              <a:t>Mass </a:t>
            </a:r>
            <a:r>
              <a:rPr lang="en-US" sz="2800" dirty="0" smtClean="0">
                <a:latin typeface="+mn-lt"/>
                <a:cs typeface="+mn-cs"/>
              </a:rPr>
              <a:t>Models and DCM for CSD, TFM</a:t>
            </a:r>
            <a:endParaRPr lang="en-US" sz="2800" dirty="0"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128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ctrTitle"/>
          </p:nvPr>
        </p:nvSpPr>
        <p:spPr>
          <a:xfrm>
            <a:off x="214313" y="857250"/>
            <a:ext cx="8496300" cy="1368425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6400" dist="101600" dir="1182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2" descr="http://www.georgiapainphysicians.com/downloads/m1_slides/6.%20Synap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  <a14:imgEffect>
                      <a14:brightnessContrast contrast="55000"/>
                    </a14:imgEffect>
                  </a14:imgLayer>
                </a14:imgProps>
              </a:ext>
            </a:extLst>
          </a:blip>
          <a:srcRect l="11765" r="9244"/>
          <a:stretch>
            <a:fillRect/>
          </a:stretch>
        </p:blipFill>
        <p:spPr bwMode="auto">
          <a:xfrm>
            <a:off x="0" y="78441"/>
            <a:ext cx="2555148" cy="1815182"/>
          </a:xfrm>
          <a:prstGeom prst="rect">
            <a:avLst/>
          </a:prstGeom>
          <a:noFill/>
          <a:effectLst>
            <a:outerShdw blurRad="101600" dist="139700" dir="8340000" sx="1000" sy="1000" algn="ctr" rotWithShape="0">
              <a:srgbClr val="000000"/>
            </a:outerShdw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389371" y="2029117"/>
            <a:ext cx="834863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Data Feature Selection 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    – Cross-Spectral Densities           (CSD)</a:t>
            </a:r>
          </a:p>
          <a:p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     – Time Frequency Modulation   (TFM)</a:t>
            </a:r>
          </a:p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2.   Generative 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Models from the time to frequency domain</a:t>
            </a:r>
          </a:p>
          <a:p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95B3D7"/>
                </a:solidFill>
                <a:latin typeface="Calibri" pitchFamily="34" charset="0"/>
              </a:rPr>
              <a:t>3.   Bayesian Model Selection &amp; Parameter Testing</a:t>
            </a:r>
          </a:p>
          <a:p>
            <a:r>
              <a:rPr lang="en-GB" sz="2400" dirty="0" smtClean="0">
                <a:solidFill>
                  <a:srgbClr val="95B3D7"/>
                </a:solidFill>
                <a:latin typeface="Calibri" pitchFamily="34" charset="0"/>
              </a:rPr>
              <a:t>      –  Example from </a:t>
            </a:r>
            <a:r>
              <a:rPr lang="en-GB" sz="2400" dirty="0" err="1" smtClean="0">
                <a:solidFill>
                  <a:srgbClr val="95B3D7"/>
                </a:solidFill>
                <a:latin typeface="Calibri" pitchFamily="34" charset="0"/>
              </a:rPr>
              <a:t>Propofol</a:t>
            </a:r>
            <a:r>
              <a:rPr lang="en-GB" sz="2400" dirty="0" smtClean="0">
                <a:solidFill>
                  <a:srgbClr val="95B3D7"/>
                </a:solidFill>
                <a:latin typeface="Calibri" pitchFamily="34" charset="0"/>
              </a:rPr>
              <a:t> Modulated EEG</a:t>
            </a:r>
          </a:p>
          <a:p>
            <a:r>
              <a:rPr lang="en-GB" sz="2400" dirty="0" smtClean="0">
                <a:solidFill>
                  <a:srgbClr val="95B3D7"/>
                </a:solidFill>
                <a:latin typeface="Calibri" pitchFamily="34" charset="0"/>
              </a:rPr>
              <a:t>      –  </a:t>
            </a:r>
            <a:r>
              <a:rPr lang="en-GB" sz="2400" dirty="0">
                <a:solidFill>
                  <a:srgbClr val="95B3D7"/>
                </a:solidFill>
                <a:latin typeface="Calibri" pitchFamily="34" charset="0"/>
              </a:rPr>
              <a:t>Example from </a:t>
            </a:r>
            <a:r>
              <a:rPr lang="en-GB" sz="2400" dirty="0" smtClean="0">
                <a:solidFill>
                  <a:srgbClr val="95B3D7"/>
                </a:solidFill>
                <a:latin typeface="Calibri" pitchFamily="34" charset="0"/>
              </a:rPr>
              <a:t>Ketamine </a:t>
            </a:r>
            <a:r>
              <a:rPr lang="en-GB" sz="2400" dirty="0">
                <a:solidFill>
                  <a:srgbClr val="95B3D7"/>
                </a:solidFill>
                <a:latin typeface="Calibri" pitchFamily="34" charset="0"/>
              </a:rPr>
              <a:t>Modulated </a:t>
            </a:r>
            <a:r>
              <a:rPr lang="en-GB" sz="2400" dirty="0" smtClean="0">
                <a:solidFill>
                  <a:srgbClr val="95B3D7"/>
                </a:solidFill>
                <a:latin typeface="Calibri" pitchFamily="34" charset="0"/>
              </a:rPr>
              <a:t>LFP</a:t>
            </a:r>
            <a:endParaRPr lang="en-GB" sz="2400" dirty="0">
              <a:solidFill>
                <a:srgbClr val="95B3D7"/>
              </a:solidFill>
              <a:latin typeface="Calibri" pitchFamily="34" charset="0"/>
            </a:endParaRPr>
          </a:p>
          <a:p>
            <a:endParaRPr lang="en-GB" sz="2400" dirty="0" smtClean="0">
              <a:solidFill>
                <a:srgbClr val="95B3D7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 txBox="1">
            <a:spLocks noChangeArrowheads="1"/>
          </p:cNvSpPr>
          <p:nvPr/>
        </p:nvSpPr>
        <p:spPr bwMode="auto">
          <a:xfrm>
            <a:off x="499916" y="629198"/>
            <a:ext cx="8418512" cy="71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Outline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21572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0" y="-6361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Modelling</a:t>
            </a:r>
            <a:r>
              <a:rPr lang="en-US" sz="2800" dirty="0">
                <a:latin typeface="+mn-lt"/>
                <a:cs typeface="+mn-cs"/>
              </a:rPr>
              <a:t>: </a:t>
            </a:r>
            <a:r>
              <a:rPr lang="en-US" sz="2800" dirty="0" smtClean="0">
                <a:latin typeface="+mn-lt"/>
                <a:cs typeface="+mn-cs"/>
              </a:rPr>
              <a:t>Inversion &amp; Inference</a:t>
            </a:r>
            <a:endParaRPr lang="en-US" sz="2800" dirty="0">
              <a:latin typeface="+mn-lt"/>
              <a:cs typeface="+mn-cs"/>
            </a:endParaRPr>
          </a:p>
        </p:txBody>
      </p:sp>
      <p:grpSp>
        <p:nvGrpSpPr>
          <p:cNvPr id="35" name="Group 30"/>
          <p:cNvGrpSpPr/>
          <p:nvPr/>
        </p:nvGrpSpPr>
        <p:grpSpPr>
          <a:xfrm>
            <a:off x="4669139" y="1843616"/>
            <a:ext cx="3496418" cy="2957886"/>
            <a:chOff x="4428161" y="1655349"/>
            <a:chExt cx="4437156" cy="4138351"/>
          </a:xfr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pic>
          <p:nvPicPr>
            <p:cNvPr id="6" name="Picture 5" descr="blue_brain_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5676" y="4160310"/>
              <a:ext cx="2200674" cy="1633390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3088" name="Group 18"/>
            <p:cNvGrpSpPr>
              <a:grpSpLocks/>
            </p:cNvGrpSpPr>
            <p:nvPr/>
          </p:nvGrpSpPr>
          <p:grpSpPr bwMode="auto">
            <a:xfrm>
              <a:off x="5762692" y="4694607"/>
              <a:ext cx="696779" cy="622365"/>
              <a:chOff x="1924050" y="2657475"/>
              <a:chExt cx="904875" cy="69532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923723" y="3095599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89744" y="2933308"/>
                <a:ext cx="239190" cy="257863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400041" y="2657414"/>
                <a:ext cx="239190" cy="257862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/>
              </a:p>
            </p:txBody>
          </p:sp>
          <p:cxnSp>
            <p:nvCxnSpPr>
              <p:cNvPr id="11" name="Straight Arrow Connector 10"/>
              <p:cNvCxnSpPr>
                <a:stCxn id="9" idx="3"/>
                <a:endCxn id="7" idx="7"/>
              </p:cNvCxnSpPr>
              <p:nvPr/>
            </p:nvCxnSpPr>
            <p:spPr>
              <a:xfrm rot="5400000">
                <a:off x="2153447" y="2851820"/>
                <a:ext cx="256059" cy="307237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8" idx="3"/>
              </p:cNvCxnSpPr>
              <p:nvPr/>
            </p:nvCxnSpPr>
            <p:spPr>
              <a:xfrm rot="5400000">
                <a:off x="2398634" y="2965007"/>
                <a:ext cx="37868" cy="414460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8" idx="7"/>
              </p:cNvCxnSpPr>
              <p:nvPr/>
            </p:nvCxnSpPr>
            <p:spPr>
              <a:xfrm rot="16200000" flipV="1">
                <a:off x="2635290" y="2812584"/>
                <a:ext cx="189340" cy="12784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6065617" y="5467721"/>
              <a:ext cx="597188" cy="6351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203444" y="3579263"/>
              <a:ext cx="1464647" cy="3099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EEG/MEG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094" name="Text Box 3"/>
            <p:cNvSpPr txBox="1">
              <a:spLocks noChangeArrowheads="1"/>
            </p:cNvSpPr>
            <p:nvPr/>
          </p:nvSpPr>
          <p:spPr bwMode="auto">
            <a:xfrm>
              <a:off x="4428161" y="3507689"/>
              <a:ext cx="2145135" cy="3875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 dirty="0"/>
                <a:t>Neural </a:t>
              </a:r>
              <a:r>
                <a:rPr lang="en-GB" sz="1200" dirty="0" smtClean="0"/>
                <a:t>state </a:t>
              </a:r>
              <a:r>
                <a:rPr lang="en-GB" sz="1200" dirty="0"/>
                <a:t>equation:</a:t>
              </a:r>
              <a:endParaRPr lang="en-US" sz="1200" dirty="0"/>
            </a:p>
          </p:txBody>
        </p:sp>
        <p:pic>
          <p:nvPicPr>
            <p:cNvPr id="3100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7935206" y="1655349"/>
              <a:ext cx="930111" cy="114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7" name="Group 38"/>
          <p:cNvGrpSpPr>
            <a:grpSpLocks/>
          </p:cNvGrpSpPr>
          <p:nvPr/>
        </p:nvGrpSpPr>
        <p:grpSpPr bwMode="auto">
          <a:xfrm>
            <a:off x="2476500" y="1589088"/>
            <a:ext cx="533400" cy="4035425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964" y="2770157"/>
              <a:ext cx="1792033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125" y="5171717"/>
              <a:ext cx="1463467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6552" y="3725474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 rot="10800000">
            <a:off x="590550" y="1689100"/>
            <a:ext cx="531813" cy="403542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800322" y="2778865"/>
              <a:ext cx="1792033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7313" y="5171678"/>
              <a:ext cx="1463467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552" y="3884202"/>
              <a:ext cx="2233295" cy="53215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852488" y="1066800"/>
            <a:ext cx="1820862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4338" y="5746750"/>
            <a:ext cx="299561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8263" t="49878" r="6369" b="6623"/>
          <a:stretch/>
        </p:blipFill>
        <p:spPr>
          <a:xfrm>
            <a:off x="4399637" y="5024725"/>
            <a:ext cx="4327965" cy="16539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l="8580" t="48773" r="58793" b="5317"/>
          <a:stretch/>
        </p:blipFill>
        <p:spPr>
          <a:xfrm>
            <a:off x="4330708" y="1111326"/>
            <a:ext cx="1968492" cy="18342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52658" t="48773" r="15009" b="5317"/>
          <a:stretch/>
        </p:blipFill>
        <p:spPr>
          <a:xfrm>
            <a:off x="6654800" y="1111326"/>
            <a:ext cx="1950720" cy="1834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1520" y="995680"/>
            <a:ext cx="315908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Data :           A1 response to loud tone</a:t>
            </a:r>
            <a:endParaRPr lang="en-US" sz="1400" i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04000" y="1005840"/>
            <a:ext cx="208933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A1 response to quiet tone</a:t>
            </a:r>
            <a:endParaRPr lang="en-US" sz="1400" i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600" y="4886960"/>
            <a:ext cx="208933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A1 response to quiet tone</a:t>
            </a:r>
            <a:endParaRPr lang="en-US" sz="1400" i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64560" y="4876800"/>
            <a:ext cx="3159085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Model : A1 response to loud tone</a:t>
            </a:r>
            <a:endParaRPr lang="en-US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918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3028950" y="2595563"/>
            <a:ext cx="23034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>
                <a:latin typeface="Calibri" pitchFamily="34" charset="0"/>
              </a:rPr>
              <a:t>Inference on models</a:t>
            </a:r>
          </a:p>
        </p:txBody>
      </p:sp>
      <p:sp>
        <p:nvSpPr>
          <p:cNvPr id="43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j-ea"/>
                <a:cs typeface="+mj-cs"/>
              </a:rPr>
              <a:t>Dynamic Causal Modelling</a:t>
            </a:r>
            <a:r>
              <a:rPr lang="en-US" sz="2800" dirty="0">
                <a:latin typeface="+mn-lt"/>
                <a:cs typeface="+mn-cs"/>
              </a:rPr>
              <a:t>: </a:t>
            </a:r>
            <a:r>
              <a:rPr lang="en-US" sz="2800" dirty="0">
                <a:latin typeface="+mn-lt"/>
              </a:rPr>
              <a:t>Inversion &amp; Inference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>
              <a:latin typeface="+mn-lt"/>
              <a:ea typeface="+mj-ea"/>
              <a:cs typeface="+mj-cs"/>
            </a:endParaRPr>
          </a:p>
        </p:txBody>
      </p:sp>
      <p:grpSp>
        <p:nvGrpSpPr>
          <p:cNvPr id="5129" name="Group 43"/>
          <p:cNvGrpSpPr>
            <a:grpSpLocks/>
          </p:cNvGrpSpPr>
          <p:nvPr/>
        </p:nvGrpSpPr>
        <p:grpSpPr bwMode="auto">
          <a:xfrm rot="10800000">
            <a:off x="350838" y="1179513"/>
            <a:ext cx="531812" cy="4829175"/>
            <a:chOff x="3189156" y="1596455"/>
            <a:chExt cx="532151" cy="4829330"/>
          </a:xfrm>
          <a:solidFill>
            <a:schemeClr val="accent2"/>
          </a:solidFill>
        </p:grpSpPr>
        <p:cxnSp>
          <p:nvCxnSpPr>
            <p:cNvPr id="45" name="Straight Arrow Connector 44"/>
            <p:cNvCxnSpPr/>
            <p:nvPr/>
          </p:nvCxnSpPr>
          <p:spPr>
            <a:xfrm rot="16200000" flipV="1">
              <a:off x="2537614" y="2484685"/>
              <a:ext cx="1790757" cy="142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2698749" y="5681215"/>
              <a:ext cx="1463722" cy="25416"/>
            </a:xfrm>
            <a:prstGeom prst="straightConnector1">
              <a:avLst/>
            </a:prstGeom>
            <a:grpFill/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5400000">
              <a:off x="2347921" y="3936344"/>
              <a:ext cx="2233685" cy="53215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</a:rPr>
                <a:t>Bayesian Inversion</a:t>
              </a:r>
            </a:p>
          </p:txBody>
        </p:sp>
      </p:grp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-528638" y="811213"/>
            <a:ext cx="3686176" cy="186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marL="176213" indent="-176213" eaLnBrk="0" hangingPunct="0">
              <a:spcBef>
                <a:spcPct val="50000"/>
              </a:spcBef>
            </a:pPr>
            <a:endParaRPr lang="es-ES" sz="200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995613" y="906463"/>
          <a:ext cx="29114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47" name="Equation" r:id="rId4" imgW="1981080" imgH="419040" progId="Equation.3">
                  <p:embed/>
                </p:oleObj>
              </mc:Choice>
              <mc:Fallback>
                <p:oleObj name="Equation" r:id="rId4" imgW="1981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906463"/>
                        <a:ext cx="291147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403350" y="984250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Bayes’ rules:</a:t>
            </a:r>
            <a:endParaRPr lang="en-US" sz="1600" b="1"/>
          </a:p>
        </p:txBody>
      </p:sp>
      <p:grpSp>
        <p:nvGrpSpPr>
          <p:cNvPr id="5132" name="Group 98"/>
          <p:cNvGrpSpPr>
            <a:grpSpLocks/>
          </p:cNvGrpSpPr>
          <p:nvPr/>
        </p:nvGrpSpPr>
        <p:grpSpPr bwMode="auto">
          <a:xfrm>
            <a:off x="1236663" y="2628900"/>
            <a:ext cx="1955800" cy="1358900"/>
            <a:chOff x="1491521" y="4765237"/>
            <a:chExt cx="1956218" cy="1358245"/>
          </a:xfrm>
        </p:grpSpPr>
        <p:pic>
          <p:nvPicPr>
            <p:cNvPr id="61" name="Picture 60" descr="blue_brain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1521" y="4765237"/>
              <a:ext cx="1956218" cy="1358245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5169" name="Group 95"/>
            <p:cNvGrpSpPr>
              <a:grpSpLocks/>
            </p:cNvGrpSpPr>
            <p:nvPr/>
          </p:nvGrpSpPr>
          <p:grpSpPr bwMode="auto">
            <a:xfrm>
              <a:off x="2128604" y="5164112"/>
              <a:ext cx="846944" cy="891915"/>
              <a:chOff x="2151089" y="5246557"/>
              <a:chExt cx="749777" cy="771994"/>
            </a:xfrm>
          </p:grpSpPr>
          <p:grpSp>
            <p:nvGrpSpPr>
              <p:cNvPr id="5170" name="Group 18"/>
              <p:cNvGrpSpPr>
                <a:grpSpLocks/>
              </p:cNvGrpSpPr>
              <p:nvPr/>
            </p:nvGrpSpPr>
            <p:grpSpPr bwMode="auto">
              <a:xfrm>
                <a:off x="2151089" y="5246557"/>
                <a:ext cx="749777" cy="534382"/>
                <a:chOff x="1924050" y="2657475"/>
                <a:chExt cx="904875" cy="695325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1923665" y="3094616"/>
                  <a:ext cx="239200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590370" y="2933784"/>
                  <a:ext cx="239199" cy="255545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400368" y="2656795"/>
                  <a:ext cx="239199" cy="257332"/>
                </a:xfrm>
                <a:prstGeom prst="ellipse">
                  <a:avLst/>
                </a:prstGeom>
                <a:solidFill>
                  <a:schemeClr val="bg1">
                    <a:alpha val="65000"/>
                  </a:schemeClr>
                </a:solidFill>
                <a:ln w="25400" cmpd="sng">
                  <a:solidFill>
                    <a:schemeClr val="bg1">
                      <a:alpha val="73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cxnSp>
              <p:nvCxnSpPr>
                <p:cNvPr id="67" name="Straight Arrow Connector 66"/>
                <p:cNvCxnSpPr>
                  <a:stCxn id="66" idx="3"/>
                  <a:endCxn id="64" idx="7"/>
                </p:cNvCxnSpPr>
                <p:nvPr/>
              </p:nvCxnSpPr>
              <p:spPr>
                <a:xfrm rot="5400000">
                  <a:off x="2153843" y="2849995"/>
                  <a:ext cx="255545" cy="308753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65" idx="3"/>
                </p:cNvCxnSpPr>
                <p:nvPr/>
              </p:nvCxnSpPr>
              <p:spPr>
                <a:xfrm rot="5400000">
                  <a:off x="2399417" y="2962750"/>
                  <a:ext cx="37528" cy="415629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65" idx="7"/>
                </p:cNvCxnSpPr>
                <p:nvPr/>
              </p:nvCxnSpPr>
              <p:spPr>
                <a:xfrm rot="16200000" flipV="1">
                  <a:off x="2634720" y="2812089"/>
                  <a:ext cx="191212" cy="127234"/>
                </a:xfrm>
                <a:prstGeom prst="straightConnector1">
                  <a:avLst/>
                </a:prstGeom>
                <a:ln w="25400" cmpd="sng">
                  <a:solidFill>
                    <a:schemeClr val="bg1">
                      <a:alpha val="73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Arrow Connector 62"/>
              <p:cNvCxnSpPr/>
              <p:nvPr/>
            </p:nvCxnSpPr>
            <p:spPr>
              <a:xfrm rot="16200000" flipV="1">
                <a:off x="2656340" y="5855756"/>
                <a:ext cx="318627" cy="562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33" name="Group 97"/>
          <p:cNvGrpSpPr>
            <a:grpSpLocks/>
          </p:cNvGrpSpPr>
          <p:nvPr/>
        </p:nvGrpSpPr>
        <p:grpSpPr bwMode="auto">
          <a:xfrm>
            <a:off x="2768600" y="3027363"/>
            <a:ext cx="1955800" cy="1366837"/>
            <a:chOff x="3045500" y="5164112"/>
            <a:chExt cx="1956218" cy="1366603"/>
          </a:xfrm>
        </p:grpSpPr>
        <p:pic>
          <p:nvPicPr>
            <p:cNvPr id="81" name="Picture 80" descr="blue_brain_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5500" y="5172048"/>
              <a:ext cx="1956218" cy="1358667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5161" name="Group 96"/>
            <p:cNvGrpSpPr>
              <a:grpSpLocks/>
            </p:cNvGrpSpPr>
            <p:nvPr/>
          </p:nvGrpSpPr>
          <p:grpSpPr bwMode="auto">
            <a:xfrm>
              <a:off x="3732552" y="5164112"/>
              <a:ext cx="1019330" cy="994082"/>
              <a:chOff x="3857865" y="5426438"/>
              <a:chExt cx="811572" cy="694280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858250" y="5956321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314629" y="5853226"/>
                <a:ext cx="163083" cy="164064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84416" y="5678077"/>
                <a:ext cx="163083" cy="162956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87" name="Straight Arrow Connector 86"/>
              <p:cNvCxnSpPr>
                <a:stCxn id="86" idx="3"/>
                <a:endCxn id="84" idx="7"/>
              </p:cNvCxnSpPr>
              <p:nvPr/>
            </p:nvCxnSpPr>
            <p:spPr>
              <a:xfrm rot="5400000">
                <a:off x="4021396" y="5793670"/>
                <a:ext cx="162956" cy="211123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4" idx="6"/>
                <a:endCxn id="85" idx="3"/>
              </p:cNvCxnSpPr>
              <p:nvPr/>
            </p:nvCxnSpPr>
            <p:spPr>
              <a:xfrm flipV="1">
                <a:off x="4021332" y="5992902"/>
                <a:ext cx="317317" cy="45451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0800000" flipV="1">
                <a:off x="4336121" y="5426438"/>
                <a:ext cx="333751" cy="24609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34" name="TextBox 110"/>
          <p:cNvSpPr txBox="1">
            <a:spLocks noChangeArrowheads="1"/>
          </p:cNvSpPr>
          <p:nvPr/>
        </p:nvSpPr>
        <p:spPr bwMode="auto">
          <a:xfrm>
            <a:off x="1528763" y="4017963"/>
            <a:ext cx="963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5135" name="TextBox 111"/>
          <p:cNvSpPr txBox="1">
            <a:spLocks noChangeArrowheads="1"/>
          </p:cNvSpPr>
          <p:nvPr/>
        </p:nvSpPr>
        <p:spPr bwMode="auto">
          <a:xfrm>
            <a:off x="3203575" y="4352925"/>
            <a:ext cx="963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2</a:t>
            </a:r>
          </a:p>
        </p:txBody>
      </p:sp>
      <p:sp>
        <p:nvSpPr>
          <p:cNvPr id="5136" name="TextBox 112"/>
          <p:cNvSpPr txBox="1">
            <a:spLocks noChangeArrowheads="1"/>
          </p:cNvSpPr>
          <p:nvPr/>
        </p:nvSpPr>
        <p:spPr bwMode="auto">
          <a:xfrm>
            <a:off x="7232650" y="4373563"/>
            <a:ext cx="963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Model 1</a:t>
            </a:r>
          </a:p>
        </p:txBody>
      </p:sp>
      <p:sp>
        <p:nvSpPr>
          <p:cNvPr id="5137" name="Text Box 10"/>
          <p:cNvSpPr txBox="1">
            <a:spLocks noChangeArrowheads="1"/>
          </p:cNvSpPr>
          <p:nvPr/>
        </p:nvSpPr>
        <p:spPr bwMode="auto">
          <a:xfrm>
            <a:off x="1390650" y="1684338"/>
            <a:ext cx="3411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50000"/>
              </a:spcBef>
            </a:pPr>
            <a:r>
              <a:rPr lang="en-GB" sz="1600" b="1"/>
              <a:t>Free Energy:</a:t>
            </a:r>
            <a:endParaRPr lang="en-US" sz="1600" b="1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108325" y="1654175"/>
          <a:ext cx="30527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48" name="Equation" r:id="rId7" imgW="2133360" imgH="279360" progId="Equation.3">
                  <p:embed/>
                </p:oleObj>
              </mc:Choice>
              <mc:Fallback>
                <p:oleObj name="Equation" r:id="rId7" imgW="2133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654175"/>
                        <a:ext cx="3052763" cy="409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3514725" y="1619250"/>
            <a:ext cx="892175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791075" y="1590675"/>
            <a:ext cx="455613" cy="547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40" name="TextBox 70"/>
          <p:cNvSpPr txBox="1">
            <a:spLocks noChangeArrowheads="1"/>
          </p:cNvSpPr>
          <p:nvPr/>
        </p:nvSpPr>
        <p:spPr bwMode="auto">
          <a:xfrm>
            <a:off x="3117850" y="1873250"/>
            <a:ext cx="425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>
                <a:latin typeface="Calibri" pitchFamily="34" charset="0"/>
              </a:rPr>
              <a:t>max</a:t>
            </a:r>
          </a:p>
        </p:txBody>
      </p: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6743700" y="4664075"/>
            <a:ext cx="1965325" cy="1736725"/>
            <a:chOff x="6743700" y="4664075"/>
            <a:chExt cx="1965325" cy="1736725"/>
          </a:xfrm>
        </p:grpSpPr>
        <p:pic>
          <p:nvPicPr>
            <p:cNvPr id="5159" name="Picture 23" descr="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43700" y="4664075"/>
              <a:ext cx="1965325" cy="147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6858000" y="6167438"/>
            <a:ext cx="171450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49" name="Equation" r:id="rId10" imgW="1485720" imgH="203040" progId="Equation.3">
                    <p:embed/>
                  </p:oleObj>
                </mc:Choice>
                <mc:Fallback>
                  <p:oleObj name="Equation" r:id="rId10" imgW="1485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6167438"/>
                          <a:ext cx="1714500" cy="233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42" name="58 Grupo"/>
          <p:cNvGrpSpPr>
            <a:grpSpLocks/>
          </p:cNvGrpSpPr>
          <p:nvPr/>
        </p:nvGrpSpPr>
        <p:grpSpPr bwMode="auto">
          <a:xfrm>
            <a:off x="5835650" y="2517775"/>
            <a:ext cx="2873375" cy="1789113"/>
            <a:chOff x="6354763" y="2598738"/>
            <a:chExt cx="2354262" cy="1708150"/>
          </a:xfrm>
        </p:grpSpPr>
        <p:sp>
          <p:nvSpPr>
            <p:cNvPr id="5150" name="Text Box 14"/>
            <p:cNvSpPr txBox="1">
              <a:spLocks noChangeArrowheads="1"/>
            </p:cNvSpPr>
            <p:nvPr/>
          </p:nvSpPr>
          <p:spPr bwMode="auto">
            <a:xfrm>
              <a:off x="6354763" y="2598738"/>
              <a:ext cx="2303535" cy="321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600">
                  <a:latin typeface="Calibri" pitchFamily="34" charset="0"/>
                </a:rPr>
                <a:t>Inference on parameters</a:t>
              </a:r>
            </a:p>
          </p:txBody>
        </p:sp>
        <p:pic>
          <p:nvPicPr>
            <p:cNvPr id="101" name="Picture 100" descr="blue_brain_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52776" y="2947340"/>
              <a:ext cx="1956249" cy="1359548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sp>
          <p:nvSpPr>
            <p:cNvPr id="106" name="Oval 105"/>
            <p:cNvSpPr/>
            <p:nvPr/>
          </p:nvSpPr>
          <p:spPr>
            <a:xfrm>
              <a:off x="8015754" y="3593011"/>
              <a:ext cx="222419" cy="227349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7836258" y="3345959"/>
              <a:ext cx="223720" cy="22886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08" name="Straight Arrow Connector 107"/>
            <p:cNvCxnSpPr>
              <a:stCxn id="107" idx="3"/>
            </p:cNvCxnSpPr>
            <p:nvPr/>
          </p:nvCxnSpPr>
          <p:spPr>
            <a:xfrm rot="5400000">
              <a:off x="7609965" y="3511534"/>
              <a:ext cx="228865" cy="288755"/>
            </a:xfrm>
            <a:prstGeom prst="straightConnector1">
              <a:avLst/>
            </a:prstGeom>
            <a:ln w="127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06" idx="3"/>
            </p:cNvCxnSpPr>
            <p:nvPr/>
          </p:nvCxnSpPr>
          <p:spPr>
            <a:xfrm rot="5400000">
              <a:off x="7836602" y="3609992"/>
              <a:ext cx="31828" cy="388909"/>
            </a:xfrm>
            <a:prstGeom prst="straightConnector1">
              <a:avLst/>
            </a:prstGeom>
            <a:ln w="508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6" idx="7"/>
            </p:cNvCxnSpPr>
            <p:nvPr/>
          </p:nvCxnSpPr>
          <p:spPr>
            <a:xfrm rot="16200000" flipV="1">
              <a:off x="8061705" y="3483705"/>
              <a:ext cx="168238" cy="117063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 flipV="1">
              <a:off x="7957876" y="4052036"/>
              <a:ext cx="366790" cy="650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410929" y="3759734"/>
              <a:ext cx="222420" cy="22583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5143" name="57 Grupo"/>
          <p:cNvGrpSpPr>
            <a:grpSpLocks/>
          </p:cNvGrpSpPr>
          <p:nvPr/>
        </p:nvGrpSpPr>
        <p:grpSpPr bwMode="auto">
          <a:xfrm>
            <a:off x="0" y="4849813"/>
            <a:ext cx="6045200" cy="2008346"/>
            <a:chOff x="0" y="4849813"/>
            <a:chExt cx="6045200" cy="2008346"/>
          </a:xfrm>
        </p:grpSpPr>
        <p:graphicFrame>
          <p:nvGraphicFramePr>
            <p:cNvPr id="5124" name="Object 2"/>
            <p:cNvGraphicFramePr>
              <a:graphicFrameLocks noChangeAspect="1"/>
            </p:cNvGraphicFramePr>
            <p:nvPr/>
          </p:nvGraphicFramePr>
          <p:xfrm>
            <a:off x="1470025" y="5080000"/>
            <a:ext cx="1774825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50" name="Equation" r:id="rId13" imgW="977760" imgH="431640" progId="Equation.3">
                    <p:embed/>
                  </p:oleObj>
                </mc:Choice>
                <mc:Fallback>
                  <p:oleObj name="Equation" r:id="rId13" imgW="977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025" y="5080000"/>
                          <a:ext cx="1774825" cy="5381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4" name="Text Box 8"/>
            <p:cNvSpPr txBox="1">
              <a:spLocks noChangeArrowheads="1"/>
            </p:cNvSpPr>
            <p:nvPr/>
          </p:nvSpPr>
          <p:spPr bwMode="auto">
            <a:xfrm>
              <a:off x="1379538" y="4849813"/>
              <a:ext cx="2503487" cy="80168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spcBef>
                  <a:spcPct val="50000"/>
                </a:spcBef>
              </a:pPr>
              <a:r>
                <a:rPr lang="en-GB" sz="1200"/>
                <a:t>Model comparison via Bayes factor:</a:t>
              </a:r>
              <a:endParaRPr lang="en-US" sz="1200"/>
            </a:p>
          </p:txBody>
        </p:sp>
        <p:sp>
          <p:nvSpPr>
            <p:cNvPr id="5145" name="AutoShape 11"/>
            <p:cNvSpPr>
              <a:spLocks noChangeArrowheads="1"/>
            </p:cNvSpPr>
            <p:nvPr/>
          </p:nvSpPr>
          <p:spPr bwMode="auto">
            <a:xfrm>
              <a:off x="1098550" y="6007100"/>
              <a:ext cx="520700" cy="153988"/>
            </a:xfrm>
            <a:prstGeom prst="rightArrow">
              <a:avLst>
                <a:gd name="adj1" fmla="val 50000"/>
                <a:gd name="adj2" fmla="val 6413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46" name="Text Box 12"/>
            <p:cNvSpPr txBox="1">
              <a:spLocks noChangeArrowheads="1"/>
            </p:cNvSpPr>
            <p:nvPr/>
          </p:nvSpPr>
          <p:spPr bwMode="auto">
            <a:xfrm>
              <a:off x="1708150" y="5976938"/>
              <a:ext cx="3689350" cy="2778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accounts for </a:t>
              </a:r>
              <a:r>
                <a:rPr lang="en-GB" sz="1200" u="sng">
                  <a:latin typeface="Calibri" pitchFamily="34" charset="0"/>
                </a:rPr>
                <a:t>both</a:t>
              </a:r>
              <a:r>
                <a:rPr lang="en-GB" sz="1200">
                  <a:latin typeface="Calibri" pitchFamily="34" charset="0"/>
                </a:rPr>
                <a:t> accuracy and complexity of the model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5147" name="AutoShape 13"/>
            <p:cNvSpPr>
              <a:spLocks noChangeArrowheads="1"/>
            </p:cNvSpPr>
            <p:nvPr/>
          </p:nvSpPr>
          <p:spPr bwMode="auto">
            <a:xfrm>
              <a:off x="1108075" y="6318250"/>
              <a:ext cx="503238" cy="157163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148" name="Text Box 14"/>
            <p:cNvSpPr txBox="1">
              <a:spLocks noChangeArrowheads="1"/>
            </p:cNvSpPr>
            <p:nvPr/>
          </p:nvSpPr>
          <p:spPr bwMode="auto">
            <a:xfrm>
              <a:off x="1716088" y="6280150"/>
              <a:ext cx="4329112" cy="2778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>
                  <a:latin typeface="Calibri" pitchFamily="34" charset="0"/>
                </a:rPr>
                <a:t>allows for inference about structure (generalisability) of the model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0" y="6611938"/>
              <a:ext cx="184731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77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6011" y="0"/>
            <a:ext cx="5084141" cy="1534686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r>
              <a:rPr lang="en-US" sz="3200" dirty="0">
                <a:latin typeface="+mn-lt"/>
              </a:rPr>
              <a:t>Connectivity changes underlying </a:t>
            </a:r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spectral </a:t>
            </a:r>
            <a:r>
              <a:rPr lang="en-US" sz="3200" dirty="0">
                <a:latin typeface="+mn-lt"/>
              </a:rPr>
              <a:t>EEG changes during </a:t>
            </a:r>
            <a:r>
              <a:rPr lang="en-US" sz="3200" dirty="0" err="1" smtClean="0">
                <a:latin typeface="+mn-lt"/>
              </a:rPr>
              <a:t>propofol</a:t>
            </a:r>
            <a:r>
              <a:rPr lang="en-US" sz="3200" dirty="0" smtClean="0">
                <a:latin typeface="+mn-lt"/>
              </a:rPr>
              <a:t>-induced loss </a:t>
            </a:r>
            <a:r>
              <a:rPr lang="en-US" sz="3200" dirty="0">
                <a:latin typeface="+mn-lt"/>
              </a:rPr>
              <a:t>of consciousness.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6869792" y="182109"/>
            <a:ext cx="1983922" cy="1516062"/>
            <a:chOff x="3705678" y="2097995"/>
            <a:chExt cx="3429000" cy="2571750"/>
          </a:xfrm>
        </p:grpSpPr>
        <p:pic>
          <p:nvPicPr>
            <p:cNvPr id="22" name="Picture 21" descr="blue_brain_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5678" y="2097995"/>
              <a:ext cx="3429000" cy="2571750"/>
            </a:xfrm>
            <a:prstGeom prst="rect">
              <a:avLst/>
            </a:prstGeom>
            <a:effectLst>
              <a:outerShdw blurRad="165100" dist="50800" dir="7260000" sx="105000" sy="105000" algn="ctr" rotWithShape="0">
                <a:srgbClr val="000000">
                  <a:alpha val="52000"/>
                </a:srgbClr>
              </a:outerShdw>
            </a:effectLst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5129666" y="3153682"/>
              <a:ext cx="1085850" cy="838200"/>
              <a:chOff x="1924050" y="2657475"/>
              <a:chExt cx="904875" cy="69532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924050" y="3096004"/>
                <a:ext cx="238125" cy="256796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90800" y="2934025"/>
                <a:ext cx="238125" cy="256797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00300" y="2657475"/>
                <a:ext cx="238125" cy="256797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 w="25400" cmpd="sng">
                <a:solidFill>
                  <a:schemeClr val="bg1">
                    <a:alpha val="7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cxnSp>
            <p:nvCxnSpPr>
              <p:cNvPr id="30" name="Straight Arrow Connector 29"/>
              <p:cNvCxnSpPr>
                <a:stCxn id="29" idx="3"/>
                <a:endCxn id="27" idx="7"/>
              </p:cNvCxnSpPr>
              <p:nvPr/>
            </p:nvCxnSpPr>
            <p:spPr>
              <a:xfrm rot="5400000">
                <a:off x="2153497" y="2851680"/>
                <a:ext cx="255479" cy="306917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8" idx="3"/>
              </p:cNvCxnSpPr>
              <p:nvPr/>
            </p:nvCxnSpPr>
            <p:spPr>
              <a:xfrm rot="5400000">
                <a:off x="2398403" y="2964028"/>
                <a:ext cx="38191" cy="415396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7"/>
              </p:cNvCxnSpPr>
              <p:nvPr/>
            </p:nvCxnSpPr>
            <p:spPr>
              <a:xfrm rot="16200000" flipV="1">
                <a:off x="2636212" y="2812581"/>
                <a:ext cx="189634" cy="127000"/>
              </a:xfrm>
              <a:prstGeom prst="straightConnector1">
                <a:avLst/>
              </a:prstGeom>
              <a:ln w="25400" cmpd="sng">
                <a:solidFill>
                  <a:schemeClr val="bg1">
                    <a:alpha val="73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5301343" y="3305628"/>
              <a:ext cx="319314" cy="3120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471886" y="3831772"/>
              <a:ext cx="529771" cy="725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0800000">
              <a:off x="6203270" y="3622449"/>
              <a:ext cx="422504" cy="6122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65100" y="1687830"/>
            <a:ext cx="42690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</a:p>
          <a:p>
            <a:r>
              <a:rPr lang="en-US" dirty="0" smtClean="0">
                <a:solidFill>
                  <a:srgbClr val="150CCA"/>
                </a:solidFill>
                <a:latin typeface="Calibri" pitchFamily="34" charset="0"/>
              </a:rPr>
              <a:t>Mild Sedation: Responsive to command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Deep Sedation: Loss of Consciousness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5716" name="Picture 4" descr="http://www.dralansidi.co.uk/Images/Images%20by%20Page/Sedation%20Options/iv%20sed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843212"/>
            <a:ext cx="2619375" cy="2343151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00499" y="6501488"/>
            <a:ext cx="90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Boly, Moran, Murphy,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Boveroux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Bruno,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Noirhomme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Ledoux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Bonhomme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Brichant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Tononi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Laureys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Friston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J Neuroscience, 2012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1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65099" y="1504950"/>
            <a:ext cx="4385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Wake</a:t>
            </a:r>
          </a:p>
          <a:p>
            <a:r>
              <a:rPr lang="en-US" dirty="0">
                <a:solidFill>
                  <a:srgbClr val="150CCA"/>
                </a:solidFill>
                <a:latin typeface="Calibri" pitchFamily="34" charset="0"/>
              </a:rPr>
              <a:t>Mild </a:t>
            </a:r>
            <a:r>
              <a:rPr lang="en-US" dirty="0" smtClean="0">
                <a:solidFill>
                  <a:srgbClr val="150CCA"/>
                </a:solidFill>
                <a:latin typeface="Calibri" pitchFamily="34" charset="0"/>
              </a:rPr>
              <a:t>Sedation: Responsive to command</a:t>
            </a:r>
            <a:endParaRPr lang="en-US" dirty="0">
              <a:solidFill>
                <a:srgbClr val="150CCA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Deep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Sedation: Loss of Consciousness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15716" name="Picture 4" descr="http://www.dralansidi.co.uk/Images/Images%20by%20Page/Sedation%20Options/iv%20sed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843212"/>
            <a:ext cx="2619375" cy="2343151"/>
          </a:xfrm>
          <a:prstGeom prst="rect">
            <a:avLst/>
          </a:prstGeom>
          <a:noFill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791" y="2610174"/>
            <a:ext cx="3219009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3211286" y="2957285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Anterior </a:t>
            </a:r>
            <a:r>
              <a:rPr lang="en-US" dirty="0" smtClean="0">
                <a:latin typeface="Calibri" pitchFamily="34" charset="0"/>
              </a:rPr>
              <a:t>Cingulate/</a:t>
            </a:r>
            <a:r>
              <a:rPr lang="en-US" dirty="0" err="1" smtClean="0">
                <a:latin typeface="Calibri" pitchFamily="34" charset="0"/>
              </a:rPr>
              <a:t>mPFC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6727372" y="2558144"/>
            <a:ext cx="2146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Precuneus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/Posterior  </a:t>
            </a:r>
            <a:r>
              <a:rPr lang="en-US" dirty="0">
                <a:latin typeface="Calibri" pitchFamily="34" charset="0"/>
              </a:rPr>
              <a:t>Cingulate</a:t>
            </a:r>
          </a:p>
        </p:txBody>
      </p:sp>
    </p:spTree>
    <p:extLst>
      <p:ext uri="{BB962C8B-B14F-4D97-AF65-F5344CB8AC3E}">
        <p14:creationId xmlns:p14="http://schemas.microsoft.com/office/powerpoint/2010/main" val="47643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188953" y="1163044"/>
            <a:ext cx="4385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Wake</a:t>
            </a:r>
          </a:p>
          <a:p>
            <a:r>
              <a:rPr lang="en-US" dirty="0">
                <a:solidFill>
                  <a:srgbClr val="150CCA"/>
                </a:solidFill>
                <a:latin typeface="Calibri" pitchFamily="34" charset="0"/>
              </a:rPr>
              <a:t>Mild </a:t>
            </a:r>
            <a:r>
              <a:rPr lang="en-US" dirty="0" smtClean="0">
                <a:solidFill>
                  <a:srgbClr val="150CCA"/>
                </a:solidFill>
                <a:latin typeface="Calibri" pitchFamily="34" charset="0"/>
              </a:rPr>
              <a:t>Sedation: Responsive to command</a:t>
            </a:r>
            <a:endParaRPr lang="en-US" dirty="0">
              <a:solidFill>
                <a:srgbClr val="150CCA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Deep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Sedation: Loss of Consciousness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78075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 descr="Rear_IntraROI_Power_NEW_1D"/>
          <p:cNvPicPr>
            <a:picLocks noChangeAspect="1" noChangeArrowheads="1"/>
          </p:cNvPicPr>
          <p:nvPr/>
        </p:nvPicPr>
        <p:blipFill>
          <a:blip r:embed="rId3" cstate="print"/>
          <a:srcRect b="46013"/>
          <a:stretch>
            <a:fillRect/>
          </a:stretch>
        </p:blipFill>
        <p:spPr bwMode="auto">
          <a:xfrm>
            <a:off x="5410200" y="3962400"/>
            <a:ext cx="36560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3276600" y="2895600"/>
            <a:ext cx="838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4953000" y="2895600"/>
            <a:ext cx="1219200" cy="990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774467" y="6008582"/>
            <a:ext cx="6650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Increased gamma power in </a:t>
            </a:r>
            <a:r>
              <a:rPr lang="en-US" sz="1400" i="1" dirty="0" err="1" smtClean="0">
                <a:solidFill>
                  <a:srgbClr val="0000FF"/>
                </a:solidFill>
              </a:rPr>
              <a:t>Propofol</a:t>
            </a:r>
            <a:r>
              <a:rPr lang="en-US" sz="1400" i="1" dirty="0" smtClean="0">
                <a:solidFill>
                  <a:srgbClr val="0000FF"/>
                </a:solidFill>
              </a:rPr>
              <a:t> </a:t>
            </a:r>
            <a:r>
              <a:rPr lang="en-US" sz="1400" i="1" dirty="0" err="1" smtClean="0">
                <a:solidFill>
                  <a:srgbClr val="0000FF"/>
                </a:solidFill>
              </a:rPr>
              <a:t>vs</a:t>
            </a:r>
            <a:r>
              <a:rPr lang="en-US" sz="1400" i="1" dirty="0" smtClean="0">
                <a:solidFill>
                  <a:srgbClr val="0000FF"/>
                </a:solidFill>
              </a:rPr>
              <a:t> </a:t>
            </a:r>
            <a:r>
              <a:rPr lang="en-US" sz="1400" i="1" dirty="0">
                <a:solidFill>
                  <a:srgbClr val="0000FF"/>
                </a:solidFill>
              </a:rPr>
              <a:t>Wake</a:t>
            </a:r>
          </a:p>
          <a:p>
            <a:r>
              <a:rPr lang="en-US" sz="1400" i="1" dirty="0">
                <a:solidFill>
                  <a:srgbClr val="FF0000"/>
                </a:solidFill>
              </a:rPr>
              <a:t>Increased low frequency power </a:t>
            </a:r>
            <a:r>
              <a:rPr lang="en-US" sz="1400" i="1" dirty="0" smtClean="0">
                <a:solidFill>
                  <a:srgbClr val="FF0000"/>
                </a:solidFill>
              </a:rPr>
              <a:t>when </a:t>
            </a:r>
            <a:r>
              <a:rPr lang="en-US" sz="1400" i="1" dirty="0" err="1" smtClean="0">
                <a:solidFill>
                  <a:srgbClr val="FF0000"/>
                </a:solidFill>
              </a:rPr>
              <a:t>consiousness</a:t>
            </a:r>
            <a:r>
              <a:rPr lang="en-US" sz="1400" i="1" dirty="0" smtClean="0">
                <a:solidFill>
                  <a:srgbClr val="FF0000"/>
                </a:solidFill>
              </a:rPr>
              <a:t> is lost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7399434" y="5673910"/>
            <a:ext cx="1537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Murphy </a:t>
            </a:r>
            <a:r>
              <a:rPr lang="fr-BE" sz="11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et al. 2011</a:t>
            </a:r>
            <a:endParaRPr lang="fr-BE" sz="11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7" name="Picture 6" descr="Front_IntraROI_Power_NEW_1D"/>
          <p:cNvPicPr>
            <a:picLocks noChangeAspect="1" noChangeArrowheads="1"/>
          </p:cNvPicPr>
          <p:nvPr/>
        </p:nvPicPr>
        <p:blipFill>
          <a:blip r:embed="rId4" cstate="print"/>
          <a:srcRect b="45901"/>
          <a:stretch>
            <a:fillRect/>
          </a:stretch>
        </p:blipFill>
        <p:spPr bwMode="auto">
          <a:xfrm>
            <a:off x="381001" y="3864429"/>
            <a:ext cx="36560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137860" y="2639233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Anterior </a:t>
            </a:r>
            <a:r>
              <a:rPr lang="en-US" dirty="0" smtClean="0">
                <a:latin typeface="Calibri" pitchFamily="34" charset="0"/>
              </a:rPr>
              <a:t>Cingulate/</a:t>
            </a:r>
            <a:r>
              <a:rPr lang="en-US" dirty="0" err="1" smtClean="0">
                <a:latin typeface="Calibri" pitchFamily="34" charset="0"/>
              </a:rPr>
              <a:t>mPFC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5653946" y="2240092"/>
            <a:ext cx="2146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Precuneus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/Posterior  </a:t>
            </a:r>
            <a:r>
              <a:rPr lang="en-US" dirty="0">
                <a:latin typeface="Calibri" pitchFamily="34" charset="0"/>
              </a:rPr>
              <a:t>Cingulate</a:t>
            </a:r>
          </a:p>
        </p:txBody>
      </p:sp>
    </p:spTree>
    <p:extLst>
      <p:ext uri="{BB962C8B-B14F-4D97-AF65-F5344CB8AC3E}">
        <p14:creationId xmlns:p14="http://schemas.microsoft.com/office/powerpoint/2010/main" val="71939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90831" y="2732929"/>
            <a:ext cx="8153400" cy="990600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tx1"/>
                </a:solidFill>
              </a:rPr>
              <a:t>Bayesian Model Selection</a:t>
            </a:r>
          </a:p>
        </p:txBody>
      </p:sp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Wake</a:t>
            </a:r>
          </a:p>
          <a:p>
            <a:r>
              <a:rPr lang="en-US">
                <a:solidFill>
                  <a:srgbClr val="150CCA"/>
                </a:solidFill>
                <a:latin typeface="Calibri" pitchFamily="34" charset="0"/>
              </a:rPr>
              <a:t>Mild Sedation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Deep Sedation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890" y="0"/>
            <a:ext cx="260332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595607" y="1747802"/>
            <a:ext cx="934278" cy="1241888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6" name="Oval 4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7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AutoShape 62"/>
            <p:cNvCxnSpPr>
              <a:cxnSpLocks noChangeShapeType="1"/>
              <a:stCxn id="54" idx="0"/>
              <a:endCxn id="48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55"/>
            <p:cNvCxnSpPr>
              <a:cxnSpLocks noChangeShapeType="1"/>
              <a:stCxn id="48" idx="3"/>
              <a:endCxn id="55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53" name="AutoShape 60"/>
            <p:cNvCxnSpPr>
              <a:cxnSpLocks noChangeShapeType="1"/>
              <a:stCxn id="48" idx="5"/>
              <a:endCxn id="54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" name="12-Point Star 53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AutoShape 71"/>
            <p:cNvCxnSpPr>
              <a:cxnSpLocks noChangeShapeType="1"/>
              <a:stCxn id="48" idx="1"/>
              <a:endCxn id="55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55"/>
            <p:cNvCxnSpPr>
              <a:cxnSpLocks noChangeShapeType="1"/>
              <a:stCxn id="55" idx="0"/>
              <a:endCxn id="55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58" name="Group 57"/>
          <p:cNvGrpSpPr/>
          <p:nvPr/>
        </p:nvGrpSpPr>
        <p:grpSpPr>
          <a:xfrm>
            <a:off x="7829384" y="1399270"/>
            <a:ext cx="934278" cy="1241888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9" name="Oval 5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0" name="Picture 4" descr="cortical_layers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40000" contrast="-54000"/>
            </a:blip>
            <a:srcRect l="43031" t="16375" r="31332" b="22773"/>
            <a:stretch/>
          </p:blipFill>
          <p:spPr bwMode="auto">
            <a:xfrm>
              <a:off x="702131" y="3423418"/>
              <a:ext cx="1102744" cy="249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AutoShape 35"/>
            <p:cNvSpPr>
              <a:spLocks noChangeArrowheads="1"/>
            </p:cNvSpPr>
            <p:nvPr/>
          </p:nvSpPr>
          <p:spPr bwMode="auto">
            <a:xfrm>
              <a:off x="1028835" y="4957189"/>
              <a:ext cx="504056" cy="50806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AutoShape 62"/>
            <p:cNvCxnSpPr>
              <a:cxnSpLocks noChangeShapeType="1"/>
              <a:stCxn id="67" idx="0"/>
              <a:endCxn id="61" idx="0"/>
            </p:cNvCxnSpPr>
            <p:nvPr/>
          </p:nvCxnSpPr>
          <p:spPr bwMode="auto">
            <a:xfrm rot="10800000" flipV="1">
              <a:off x="1280864" y="4540307"/>
              <a:ext cx="218381" cy="416881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5" name="AutoShape 55"/>
            <p:cNvCxnSpPr>
              <a:cxnSpLocks noChangeShapeType="1"/>
              <a:stCxn id="61" idx="3"/>
              <a:endCxn id="68" idx="3"/>
            </p:cNvCxnSpPr>
            <p:nvPr/>
          </p:nvCxnSpPr>
          <p:spPr bwMode="auto">
            <a:xfrm rot="5400000" flipH="1">
              <a:off x="381598" y="4565992"/>
              <a:ext cx="1698725" cy="99804"/>
            </a:xfrm>
            <a:prstGeom prst="curvedConnector4">
              <a:avLst>
                <a:gd name="adj1" fmla="val -6348"/>
                <a:gd name="adj2" fmla="val 481572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cxnSp>
          <p:nvCxnSpPr>
            <p:cNvPr id="66" name="AutoShape 60"/>
            <p:cNvCxnSpPr>
              <a:cxnSpLocks noChangeShapeType="1"/>
              <a:stCxn id="61" idx="5"/>
              <a:endCxn id="67" idx="9"/>
            </p:cNvCxnSpPr>
            <p:nvPr/>
          </p:nvCxnSpPr>
          <p:spPr bwMode="auto">
            <a:xfrm flipV="1">
              <a:off x="1406877" y="4660083"/>
              <a:ext cx="321881" cy="5511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7" name="12-Point Star 66"/>
            <p:cNvSpPr/>
            <p:nvPr/>
          </p:nvSpPr>
          <p:spPr>
            <a:xfrm rot="11461389">
              <a:off x="1491245" y="4270300"/>
              <a:ext cx="363363" cy="402599"/>
            </a:xfrm>
            <a:prstGeom prst="star12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5612858">
              <a:off x="1099509" y="3735999"/>
              <a:ext cx="398116" cy="3576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AutoShape 71"/>
            <p:cNvCxnSpPr>
              <a:cxnSpLocks noChangeShapeType="1"/>
              <a:stCxn id="61" idx="1"/>
              <a:endCxn id="68" idx="5"/>
            </p:cNvCxnSpPr>
            <p:nvPr/>
          </p:nvCxnSpPr>
          <p:spPr bwMode="auto">
            <a:xfrm rot="10800000" flipH="1">
              <a:off x="1154849" y="4047503"/>
              <a:ext cx="8790" cy="1163721"/>
            </a:xfrm>
            <a:prstGeom prst="curvedConnector3">
              <a:avLst>
                <a:gd name="adj1" fmla="val -246407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55"/>
            <p:cNvCxnSpPr>
              <a:cxnSpLocks noChangeShapeType="1"/>
              <a:stCxn id="68" idx="0"/>
              <a:endCxn id="68" idx="2"/>
            </p:cNvCxnSpPr>
            <p:nvPr/>
          </p:nvCxnSpPr>
          <p:spPr bwMode="auto">
            <a:xfrm flipH="1" flipV="1">
              <a:off x="1310884" y="3716165"/>
              <a:ext cx="166183" cy="209743"/>
            </a:xfrm>
            <a:prstGeom prst="curvedConnector4">
              <a:avLst>
                <a:gd name="adj1" fmla="val -149930"/>
                <a:gd name="adj2" fmla="val 199534"/>
              </a:avLst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</p:grpSp>
      <p:grpSp>
        <p:nvGrpSpPr>
          <p:cNvPr id="71" name="Group 70"/>
          <p:cNvGrpSpPr/>
          <p:nvPr/>
        </p:nvGrpSpPr>
        <p:grpSpPr>
          <a:xfrm>
            <a:off x="490331" y="447658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2" name="Oval 7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16157" y="443815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85" name="Oval 84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" name="Straight Arrow Connector 3"/>
          <p:cNvCxnSpPr>
            <a:stCxn id="85" idx="1"/>
            <a:endCxn id="72" idx="6"/>
          </p:cNvCxnSpPr>
          <p:nvPr/>
        </p:nvCxnSpPr>
        <p:spPr>
          <a:xfrm flipH="1">
            <a:off x="985963" y="451170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2" idx="5"/>
            <a:endCxn id="85" idx="2"/>
          </p:cNvCxnSpPr>
          <p:nvPr/>
        </p:nvCxnSpPr>
        <p:spPr>
          <a:xfrm flipV="1">
            <a:off x="913379" y="4689282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28" name="TextBox 73727"/>
          <p:cNvSpPr txBox="1"/>
          <p:nvPr/>
        </p:nvSpPr>
        <p:spPr>
          <a:xfrm>
            <a:off x="302150" y="422214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1909639" y="416780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3099681" y="4215515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4" name="Oval 9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325507" y="4177085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8" name="Oval 9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98" idx="1"/>
            <a:endCxn id="94" idx="6"/>
          </p:cNvCxnSpPr>
          <p:nvPr/>
        </p:nvCxnSpPr>
        <p:spPr>
          <a:xfrm flipH="1">
            <a:off x="3595313" y="4250639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5"/>
            <a:endCxn id="98" idx="2"/>
          </p:cNvCxnSpPr>
          <p:nvPr/>
        </p:nvCxnSpPr>
        <p:spPr>
          <a:xfrm flipV="1">
            <a:off x="3522729" y="4428214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911500" y="3961074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518989" y="390674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6321287" y="4256597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06" name="Oval 10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547113" y="4218167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10" name="Oval 10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3" name="Straight Arrow Connector 112"/>
          <p:cNvCxnSpPr>
            <a:stCxn id="110" idx="1"/>
            <a:endCxn id="106" idx="6"/>
          </p:cNvCxnSpPr>
          <p:nvPr/>
        </p:nvCxnSpPr>
        <p:spPr>
          <a:xfrm flipH="1">
            <a:off x="6816919" y="4291721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6" idx="5"/>
            <a:endCxn id="110" idx="2"/>
          </p:cNvCxnSpPr>
          <p:nvPr/>
        </p:nvCxnSpPr>
        <p:spPr>
          <a:xfrm flipV="1">
            <a:off x="6744335" y="4469296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133106" y="400215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740595" y="394782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3753013" y="520280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18" name="Oval 11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288400" y="5481099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6282856" y="5267737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23" name="Oval 122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810291" y="557784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Thalami</a:t>
            </a:r>
            <a:endParaRPr lang="en-US" sz="1400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7619999" y="5340625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128" name="Oval 12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1" name="Straight Arrow Connector 130"/>
          <p:cNvCxnSpPr>
            <a:stCxn id="118" idx="1"/>
          </p:cNvCxnSpPr>
          <p:nvPr/>
        </p:nvCxnSpPr>
        <p:spPr>
          <a:xfrm flipH="1" flipV="1">
            <a:off x="3397856" y="4682654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18" idx="7"/>
            <a:endCxn id="98" idx="3"/>
          </p:cNvCxnSpPr>
          <p:nvPr/>
        </p:nvCxnSpPr>
        <p:spPr>
          <a:xfrm flipV="1">
            <a:off x="4176061" y="4605788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4" idx="3"/>
            <a:endCxn id="118" idx="2"/>
          </p:cNvCxnSpPr>
          <p:nvPr/>
        </p:nvCxnSpPr>
        <p:spPr>
          <a:xfrm>
            <a:off x="3172265" y="4644218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98" idx="4"/>
            <a:endCxn id="118" idx="6"/>
          </p:cNvCxnSpPr>
          <p:nvPr/>
        </p:nvCxnSpPr>
        <p:spPr>
          <a:xfrm flipH="1">
            <a:off x="4248645" y="4679342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06" idx="3"/>
            <a:endCxn id="123" idx="2"/>
          </p:cNvCxnSpPr>
          <p:nvPr/>
        </p:nvCxnSpPr>
        <p:spPr>
          <a:xfrm flipH="1">
            <a:off x="6282856" y="4685300"/>
            <a:ext cx="111015" cy="8335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23" idx="0"/>
            <a:endCxn id="106" idx="4"/>
          </p:cNvCxnSpPr>
          <p:nvPr/>
        </p:nvCxnSpPr>
        <p:spPr>
          <a:xfrm flipV="1">
            <a:off x="6530672" y="4758854"/>
            <a:ext cx="38431" cy="50888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28" idx="1"/>
            <a:endCxn id="110" idx="4"/>
          </p:cNvCxnSpPr>
          <p:nvPr/>
        </p:nvCxnSpPr>
        <p:spPr>
          <a:xfrm flipV="1">
            <a:off x="7692583" y="4720424"/>
            <a:ext cx="102346" cy="69375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10" idx="5"/>
          </p:cNvCxnSpPr>
          <p:nvPr/>
        </p:nvCxnSpPr>
        <p:spPr>
          <a:xfrm flipH="1">
            <a:off x="7882395" y="4646870"/>
            <a:ext cx="87766" cy="76200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121150"/>
            <a:ext cx="3429000" cy="257175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grpSp>
        <p:nvGrpSpPr>
          <p:cNvPr id="2" name="Group 18"/>
          <p:cNvGrpSpPr/>
          <p:nvPr/>
        </p:nvGrpSpPr>
        <p:grpSpPr>
          <a:xfrm>
            <a:off x="4163988" y="4778115"/>
            <a:ext cx="1085850" cy="838200"/>
            <a:chOff x="1924050" y="2657475"/>
            <a:chExt cx="904875" cy="695325"/>
          </a:xfrm>
          <a:effectLst>
            <a:outerShdw blurRad="406400" dist="50800" dir="5400000" sx="1000" sy="1000" algn="ctr" rotWithShape="0">
              <a:srgbClr val="000000"/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1924050" y="309562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933700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00300" y="265747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>
              <a:stCxn id="9" idx="3"/>
              <a:endCxn id="7" idx="7"/>
            </p:cNvCxnSpPr>
            <p:nvPr/>
          </p:nvCxnSpPr>
          <p:spPr>
            <a:xfrm rot="5400000">
              <a:off x="2153089" y="2851202"/>
              <a:ext cx="256299" cy="307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rot="5400000">
              <a:off x="2398908" y="2964108"/>
              <a:ext cx="37661" cy="415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7"/>
            </p:cNvCxnSpPr>
            <p:nvPr/>
          </p:nvCxnSpPr>
          <p:spPr>
            <a:xfrm rot="16200000" flipV="1">
              <a:off x="2635497" y="2812807"/>
              <a:ext cx="190061" cy="127050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699795" y="5818981"/>
            <a:ext cx="804862" cy="952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j-lt"/>
                <a:ea typeface="+mj-ea"/>
                <a:cs typeface="+mj-cs"/>
              </a:rPr>
              <a:t>: Generic Framework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8450" y="4838700"/>
            <a:ext cx="198437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/>
              <a:t>simple 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(slow </a:t>
            </a:r>
            <a:r>
              <a:rPr lang="en-GB" sz="1400" dirty="0"/>
              <a:t>time </a:t>
            </a:r>
            <a:r>
              <a:rPr lang="en-GB" sz="1400" dirty="0" smtClean="0"/>
              <a:t>scale)</a:t>
            </a:r>
            <a:endParaRPr lang="en-GB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4295775"/>
            <a:ext cx="101600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fMRI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46850" y="4687888"/>
            <a:ext cx="2093843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detailed </a:t>
            </a:r>
            <a:r>
              <a:rPr lang="en-GB" sz="1400" dirty="0"/>
              <a:t>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(synaptic time scales)</a:t>
            </a:r>
            <a:endParaRPr lang="en-GB" sz="14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23113" y="4206875"/>
            <a:ext cx="102235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EEG/MEG</a:t>
            </a:r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48075" y="3121025"/>
          <a:ext cx="19399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8" name="Equation" r:id="rId4" imgW="952200" imgH="393480" progId="Equation.3">
                  <p:embed/>
                </p:oleObj>
              </mc:Choice>
              <mc:Fallback>
                <p:oleObj name="Equation" r:id="rId4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121025"/>
                        <a:ext cx="193992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698875" y="3835400"/>
            <a:ext cx="1684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/>
              <a:t>Neural state equation:</a:t>
            </a:r>
            <a:endParaRPr lang="en-US" sz="1200"/>
          </a:p>
        </p:txBody>
      </p: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 flipV="1">
            <a:off x="5715000" y="263683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cxnSp>
        <p:nvCxnSpPr>
          <p:cNvPr id="25" name="AutoShape 6"/>
          <p:cNvCxnSpPr>
            <a:cxnSpLocks noChangeShapeType="1"/>
          </p:cNvCxnSpPr>
          <p:nvPr/>
        </p:nvCxnSpPr>
        <p:spPr bwMode="auto">
          <a:xfrm rot="10800000">
            <a:off x="882650" y="2697163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6658" y="1146402"/>
            <a:ext cx="2854088" cy="1509712"/>
            <a:chOff x="237709" y="1269740"/>
            <a:chExt cx="2852960" cy="1510935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7709" y="1269740"/>
              <a:ext cx="1689955" cy="1510935"/>
            </a:xfrm>
            <a:prstGeom prst="rect">
              <a:avLst/>
            </a:prstGeom>
            <a:noFill/>
            <a:effectLst>
              <a:outerShdw blurRad="406400" dist="50800" dir="5400000" sx="1000" sy="1000" algn="ctr" rotWithShape="0">
                <a:srgbClr val="000000"/>
              </a:outerShdw>
            </a:effectLst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507207" y="1287216"/>
              <a:ext cx="1583462" cy="1201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Hemodynamic</a:t>
              </a:r>
              <a:br>
                <a:rPr lang="en-GB" sz="1200" dirty="0"/>
              </a:br>
              <a:r>
                <a:rPr lang="en-GB" sz="1200" dirty="0"/>
                <a:t>forward model:</a:t>
              </a:r>
              <a:br>
                <a:rPr lang="en-GB" sz="1200" dirty="0"/>
              </a:br>
              <a:r>
                <a:rPr lang="en-GB" sz="1200" dirty="0"/>
                <a:t>neural </a:t>
              </a:r>
              <a:r>
                <a:rPr lang="en-GB" sz="1200" dirty="0" smtClean="0"/>
                <a:t>activity BOLD</a:t>
              </a:r>
              <a:endParaRPr lang="en-GB" sz="1200" dirty="0"/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Time Domain </a:t>
              </a:r>
              <a:r>
                <a:rPr lang="en-GB" sz="1200" dirty="0" smtClean="0"/>
                <a:t>Data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 smtClean="0"/>
                <a:t>Resting State Data</a:t>
              </a:r>
              <a:endParaRPr lang="en-GB" sz="1200" dirty="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575277" y="1047750"/>
            <a:ext cx="3236936" cy="1802956"/>
            <a:chOff x="5575277" y="1047750"/>
            <a:chExt cx="3236936" cy="1802956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575277" y="1077913"/>
              <a:ext cx="1814536" cy="1772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GB" sz="1200" dirty="0"/>
                <a:t>Electromagnetic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forward model:</a:t>
              </a:r>
              <a:br>
                <a:rPr lang="en-GB" sz="1200" dirty="0"/>
              </a:br>
              <a:r>
                <a:rPr lang="en-GB" sz="1200" dirty="0"/>
                <a:t>neural </a:t>
              </a:r>
              <a:r>
                <a:rPr lang="en-GB" sz="1200" dirty="0" smtClean="0"/>
                <a:t>activity EEG</a:t>
              </a:r>
              <a:r>
                <a:rPr lang="en-GB" sz="1200" dirty="0"/>
                <a:t/>
              </a:r>
              <a:br>
                <a:rPr lang="en-GB" sz="1200" dirty="0"/>
              </a:br>
              <a:r>
                <a:rPr lang="en-GB" sz="1200" dirty="0"/>
                <a:t>MEG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LFP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endParaRPr lang="en-GB" sz="1200" dirty="0"/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Time Domain ERP Data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Phase Domain Data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/>
                <a:t>Time Frequency Data</a:t>
              </a:r>
            </a:p>
            <a:p>
              <a:pPr algn="r" eaLnBrk="0" hangingPunct="0">
                <a:lnSpc>
                  <a:spcPct val="90000"/>
                </a:lnSpc>
                <a:defRPr/>
              </a:pPr>
              <a:r>
                <a:rPr lang="en-GB" sz="1200" dirty="0" smtClean="0"/>
                <a:t>Spectral Data</a:t>
              </a:r>
              <a:endParaRPr lang="en-GB" sz="1200" dirty="0"/>
            </a:p>
          </p:txBody>
        </p:sp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7362825" y="1047750"/>
              <a:ext cx="1449388" cy="1546225"/>
            </a:xfrm>
            <a:prstGeom prst="rect">
              <a:avLst/>
            </a:prstGeom>
            <a:noFill/>
            <a:effectLst>
              <a:outerShdw blurRad="406400" dist="50800" dir="5400000" sx="1000" sy="1000" algn="ctr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883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1060" t="5200" b="5466"/>
          <a:stretch/>
        </p:blipFill>
        <p:spPr bwMode="auto">
          <a:xfrm>
            <a:off x="1688359" y="3784822"/>
            <a:ext cx="4839661" cy="301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49197" y="813186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Wake</a:t>
            </a:r>
          </a:p>
          <a:p>
            <a:r>
              <a:rPr lang="en-US" dirty="0">
                <a:solidFill>
                  <a:srgbClr val="150CCA"/>
                </a:solidFill>
                <a:latin typeface="Calibri" pitchFamily="34" charset="0"/>
              </a:rPr>
              <a:t>Mild Sedation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Deep Sedation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382" y="0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22137" y="2329730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0" name="Oval 3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47963" y="2291300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5" name="Oval 44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8" name="Straight Arrow Connector 47"/>
          <p:cNvCxnSpPr>
            <a:stCxn id="45" idx="1"/>
            <a:endCxn id="40" idx="6"/>
          </p:cNvCxnSpPr>
          <p:nvPr/>
        </p:nvCxnSpPr>
        <p:spPr>
          <a:xfrm flipH="1">
            <a:off x="1017769" y="2364854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5"/>
            <a:endCxn id="45" idx="2"/>
          </p:cNvCxnSpPr>
          <p:nvPr/>
        </p:nvCxnSpPr>
        <p:spPr>
          <a:xfrm flipV="1">
            <a:off x="945185" y="2542429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33956" y="207528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1941445" y="202095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3131487" y="206866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3" name="Oval 52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357313" y="203023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7" name="Oval 56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0" name="Straight Arrow Connector 59"/>
          <p:cNvCxnSpPr>
            <a:stCxn id="57" idx="1"/>
            <a:endCxn id="53" idx="6"/>
          </p:cNvCxnSpPr>
          <p:nvPr/>
        </p:nvCxnSpPr>
        <p:spPr>
          <a:xfrm flipH="1">
            <a:off x="3627119" y="2103786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5"/>
            <a:endCxn id="57" idx="2"/>
          </p:cNvCxnSpPr>
          <p:nvPr/>
        </p:nvCxnSpPr>
        <p:spPr>
          <a:xfrm flipV="1">
            <a:off x="3554535" y="2281361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43306" y="181422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550795" y="175988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6353093" y="2109744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5" name="Oval 64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78919" y="2071314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9" name="Oval 6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2" name="Straight Arrow Connector 71"/>
          <p:cNvCxnSpPr>
            <a:stCxn id="69" idx="1"/>
            <a:endCxn id="65" idx="6"/>
          </p:cNvCxnSpPr>
          <p:nvPr/>
        </p:nvCxnSpPr>
        <p:spPr>
          <a:xfrm flipH="1">
            <a:off x="6848725" y="2144868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5" idx="5"/>
            <a:endCxn id="69" idx="2"/>
          </p:cNvCxnSpPr>
          <p:nvPr/>
        </p:nvCxnSpPr>
        <p:spPr>
          <a:xfrm flipV="1">
            <a:off x="6776141" y="2322443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64912" y="185530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7772401" y="180097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3784819" y="305594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7" name="Oval 76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20206" y="3334246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6314662" y="3120884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82" name="Oval 8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3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842097" y="3430987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Thalami</a:t>
            </a:r>
            <a:endParaRPr lang="en-US" sz="14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7651805" y="3193772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87" name="Oval 86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8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Straight Arrow Connector 89"/>
          <p:cNvCxnSpPr>
            <a:stCxn id="77" idx="1"/>
          </p:cNvCxnSpPr>
          <p:nvPr/>
        </p:nvCxnSpPr>
        <p:spPr>
          <a:xfrm flipH="1" flipV="1">
            <a:off x="3429662" y="2535801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7" idx="7"/>
            <a:endCxn id="57" idx="3"/>
          </p:cNvCxnSpPr>
          <p:nvPr/>
        </p:nvCxnSpPr>
        <p:spPr>
          <a:xfrm flipV="1">
            <a:off x="4207867" y="2458935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3"/>
            <a:endCxn id="77" idx="2"/>
          </p:cNvCxnSpPr>
          <p:nvPr/>
        </p:nvCxnSpPr>
        <p:spPr>
          <a:xfrm>
            <a:off x="3204071" y="2497365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7" idx="4"/>
            <a:endCxn id="77" idx="6"/>
          </p:cNvCxnSpPr>
          <p:nvPr/>
        </p:nvCxnSpPr>
        <p:spPr>
          <a:xfrm flipH="1">
            <a:off x="4280451" y="2532489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3"/>
            <a:endCxn id="82" idx="2"/>
          </p:cNvCxnSpPr>
          <p:nvPr/>
        </p:nvCxnSpPr>
        <p:spPr>
          <a:xfrm flipH="1">
            <a:off x="6314662" y="2538447"/>
            <a:ext cx="111015" cy="83356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2" idx="0"/>
            <a:endCxn id="65" idx="4"/>
          </p:cNvCxnSpPr>
          <p:nvPr/>
        </p:nvCxnSpPr>
        <p:spPr>
          <a:xfrm flipV="1">
            <a:off x="6562478" y="2612001"/>
            <a:ext cx="38431" cy="50888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7" idx="1"/>
            <a:endCxn id="69" idx="4"/>
          </p:cNvCxnSpPr>
          <p:nvPr/>
        </p:nvCxnSpPr>
        <p:spPr>
          <a:xfrm flipV="1">
            <a:off x="7724389" y="2573571"/>
            <a:ext cx="102346" cy="69375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9" idx="5"/>
          </p:cNvCxnSpPr>
          <p:nvPr/>
        </p:nvCxnSpPr>
        <p:spPr>
          <a:xfrm flipH="1">
            <a:off x="7914201" y="2500017"/>
            <a:ext cx="87766" cy="76200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2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21362" y="1023399"/>
            <a:ext cx="8153400" cy="990600"/>
          </a:xfrm>
        </p:spPr>
        <p:txBody>
          <a:bodyPr/>
          <a:lstStyle/>
          <a:p>
            <a:r>
              <a:rPr lang="en-GB" sz="2000" b="1" dirty="0" smtClean="0"/>
              <a:t>Parameters of Winning </a:t>
            </a:r>
            <a:r>
              <a:rPr lang="en-GB" sz="2000" b="1" dirty="0" smtClean="0">
                <a:solidFill>
                  <a:schemeClr val="tx1"/>
                </a:solidFill>
              </a:rPr>
              <a:t>Model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68732" y="146436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30" name="Oval 2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94558" y="142593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36" name="Oval 35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Straight Arrow Connector 38"/>
          <p:cNvCxnSpPr>
            <a:stCxn id="36" idx="1"/>
            <a:endCxn id="30" idx="6"/>
          </p:cNvCxnSpPr>
          <p:nvPr/>
        </p:nvCxnSpPr>
        <p:spPr>
          <a:xfrm flipH="1">
            <a:off x="1464364" y="149948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5"/>
            <a:endCxn id="36" idx="2"/>
          </p:cNvCxnSpPr>
          <p:nvPr/>
        </p:nvCxnSpPr>
        <p:spPr>
          <a:xfrm flipV="1">
            <a:off x="1391780" y="1677062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80551" y="120992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88040" y="115558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622064" y="2451650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4" name="Oval 4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57451" y="272994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48" name="Straight Arrow Connector 47"/>
          <p:cNvCxnSpPr>
            <a:stCxn id="44" idx="1"/>
          </p:cNvCxnSpPr>
          <p:nvPr/>
        </p:nvCxnSpPr>
        <p:spPr>
          <a:xfrm flipH="1" flipV="1">
            <a:off x="1266907" y="1931502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7"/>
            <a:endCxn id="36" idx="3"/>
          </p:cNvCxnSpPr>
          <p:nvPr/>
        </p:nvCxnSpPr>
        <p:spPr>
          <a:xfrm flipV="1">
            <a:off x="2045112" y="1854636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" idx="3"/>
            <a:endCxn id="44" idx="2"/>
          </p:cNvCxnSpPr>
          <p:nvPr/>
        </p:nvCxnSpPr>
        <p:spPr>
          <a:xfrm>
            <a:off x="1041316" y="1893066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4"/>
            <a:endCxn id="44" idx="6"/>
          </p:cNvCxnSpPr>
          <p:nvPr/>
        </p:nvCxnSpPr>
        <p:spPr>
          <a:xfrm flipH="1">
            <a:off x="2117696" y="1928190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5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8108" y="4615997"/>
            <a:ext cx="14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Mild Sedation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1686009" y="4899417"/>
            <a:ext cx="3173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  <a:latin typeface="+mn-lt"/>
              </a:rPr>
              <a:t>:Increase </a:t>
            </a:r>
            <a:r>
              <a:rPr lang="en-GB" i="1" dirty="0">
                <a:solidFill>
                  <a:srgbClr val="0070C0"/>
                </a:solidFill>
                <a:latin typeface="+mn-lt"/>
              </a:rPr>
              <a:t>in thalamic excitability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1016440" y="136099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2" name="Oval 4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42266" y="132256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2" name="Oval 5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Straight Arrow Connector 54"/>
          <p:cNvCxnSpPr>
            <a:stCxn id="52" idx="1"/>
            <a:endCxn id="42" idx="6"/>
          </p:cNvCxnSpPr>
          <p:nvPr/>
        </p:nvCxnSpPr>
        <p:spPr>
          <a:xfrm flipH="1">
            <a:off x="1512072" y="1396120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52" idx="2"/>
          </p:cNvCxnSpPr>
          <p:nvPr/>
        </p:nvCxnSpPr>
        <p:spPr>
          <a:xfrm flipV="1">
            <a:off x="1439488" y="1573695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259" y="110655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2435748" y="105222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669772" y="234828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0" name="Oval 5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205159" y="262658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65" name="Straight Arrow Connector 64"/>
          <p:cNvCxnSpPr>
            <a:stCxn id="60" idx="1"/>
          </p:cNvCxnSpPr>
          <p:nvPr/>
        </p:nvCxnSpPr>
        <p:spPr>
          <a:xfrm flipH="1" flipV="1">
            <a:off x="1314615" y="1828135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7"/>
            <a:endCxn id="52" idx="3"/>
          </p:cNvCxnSpPr>
          <p:nvPr/>
        </p:nvCxnSpPr>
        <p:spPr>
          <a:xfrm flipV="1">
            <a:off x="2092820" y="1751269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2" idx="3"/>
            <a:endCxn id="60" idx="2"/>
          </p:cNvCxnSpPr>
          <p:nvPr/>
        </p:nvCxnSpPr>
        <p:spPr>
          <a:xfrm>
            <a:off x="1089024" y="1789699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4"/>
            <a:endCxn id="60" idx="6"/>
          </p:cNvCxnSpPr>
          <p:nvPr/>
        </p:nvCxnSpPr>
        <p:spPr>
          <a:xfrm flipH="1">
            <a:off x="2165404" y="1824823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3282562" y="338857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0" name="Oval 6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08388" y="335014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4" name="Oval 7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7" name="Straight Arrow Connector 76"/>
          <p:cNvCxnSpPr>
            <a:stCxn id="74" idx="1"/>
            <a:endCxn id="70" idx="6"/>
          </p:cNvCxnSpPr>
          <p:nvPr/>
        </p:nvCxnSpPr>
        <p:spPr>
          <a:xfrm flipH="1">
            <a:off x="3778194" y="3423703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5"/>
            <a:endCxn id="74" idx="2"/>
          </p:cNvCxnSpPr>
          <p:nvPr/>
        </p:nvCxnSpPr>
        <p:spPr>
          <a:xfrm flipV="1">
            <a:off x="3705610" y="3601278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94381" y="313413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701870" y="307980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82" name="Oval 81"/>
          <p:cNvSpPr/>
          <p:nvPr/>
        </p:nvSpPr>
        <p:spPr>
          <a:xfrm>
            <a:off x="3935894" y="4375866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71281" y="4654163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86" name="Straight Arrow Connector 85"/>
          <p:cNvCxnSpPr>
            <a:stCxn id="82" idx="1"/>
          </p:cNvCxnSpPr>
          <p:nvPr/>
        </p:nvCxnSpPr>
        <p:spPr>
          <a:xfrm flipH="1" flipV="1">
            <a:off x="3580737" y="3855718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7"/>
            <a:endCxn id="74" idx="3"/>
          </p:cNvCxnSpPr>
          <p:nvPr/>
        </p:nvCxnSpPr>
        <p:spPr>
          <a:xfrm flipV="1">
            <a:off x="4358942" y="3778852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0" idx="3"/>
            <a:endCxn id="82" idx="2"/>
          </p:cNvCxnSpPr>
          <p:nvPr/>
        </p:nvCxnSpPr>
        <p:spPr>
          <a:xfrm>
            <a:off x="3355146" y="3817282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4" idx="4"/>
            <a:endCxn id="82" idx="6"/>
          </p:cNvCxnSpPr>
          <p:nvPr/>
        </p:nvCxnSpPr>
        <p:spPr>
          <a:xfrm flipH="1">
            <a:off x="4431526" y="3852406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0"/>
          <p:cNvSpPr txBox="1">
            <a:spLocks noChangeArrowheads="1"/>
          </p:cNvSpPr>
          <p:nvPr/>
        </p:nvSpPr>
        <p:spPr bwMode="auto">
          <a:xfrm>
            <a:off x="165100" y="150495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Wake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28108" y="4615997"/>
            <a:ext cx="14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Mild Sedation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1686009" y="4899417"/>
            <a:ext cx="3173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  <a:latin typeface="+mn-lt"/>
              </a:rPr>
              <a:t>:Increase </a:t>
            </a:r>
            <a:r>
              <a:rPr lang="en-GB" i="1" dirty="0">
                <a:solidFill>
                  <a:srgbClr val="0070C0"/>
                </a:solidFill>
                <a:latin typeface="+mn-lt"/>
              </a:rPr>
              <a:t>in thalamic excitability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1016440" y="136099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2" name="Oval 4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242266" y="1322566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52" name="Oval 51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Straight Arrow Connector 54"/>
          <p:cNvCxnSpPr>
            <a:stCxn id="52" idx="1"/>
            <a:endCxn id="42" idx="6"/>
          </p:cNvCxnSpPr>
          <p:nvPr/>
        </p:nvCxnSpPr>
        <p:spPr>
          <a:xfrm flipH="1">
            <a:off x="1512072" y="1396120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52" idx="2"/>
          </p:cNvCxnSpPr>
          <p:nvPr/>
        </p:nvCxnSpPr>
        <p:spPr>
          <a:xfrm flipV="1">
            <a:off x="1439488" y="1573695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28259" y="110655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2435748" y="105222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669772" y="234828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60" name="Oval 5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205159" y="262658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65" name="Straight Arrow Connector 64"/>
          <p:cNvCxnSpPr>
            <a:stCxn id="60" idx="1"/>
          </p:cNvCxnSpPr>
          <p:nvPr/>
        </p:nvCxnSpPr>
        <p:spPr>
          <a:xfrm flipH="1" flipV="1">
            <a:off x="1314615" y="1828135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7"/>
            <a:endCxn id="52" idx="3"/>
          </p:cNvCxnSpPr>
          <p:nvPr/>
        </p:nvCxnSpPr>
        <p:spPr>
          <a:xfrm flipV="1">
            <a:off x="2092820" y="1751269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2" idx="3"/>
            <a:endCxn id="60" idx="2"/>
          </p:cNvCxnSpPr>
          <p:nvPr/>
        </p:nvCxnSpPr>
        <p:spPr>
          <a:xfrm>
            <a:off x="1089024" y="1789699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4"/>
            <a:endCxn id="60" idx="6"/>
          </p:cNvCxnSpPr>
          <p:nvPr/>
        </p:nvCxnSpPr>
        <p:spPr>
          <a:xfrm flipH="1">
            <a:off x="2165404" y="1824823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3282562" y="338857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0" name="Oval 69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508388" y="3350149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74" name="Oval 7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7" name="Straight Arrow Connector 76"/>
          <p:cNvCxnSpPr>
            <a:stCxn id="74" idx="1"/>
            <a:endCxn id="70" idx="6"/>
          </p:cNvCxnSpPr>
          <p:nvPr/>
        </p:nvCxnSpPr>
        <p:spPr>
          <a:xfrm flipH="1">
            <a:off x="3778194" y="3423703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094381" y="3134138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701870" y="3079805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82" name="Oval 81"/>
          <p:cNvSpPr/>
          <p:nvPr/>
        </p:nvSpPr>
        <p:spPr>
          <a:xfrm>
            <a:off x="3935894" y="4375866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71281" y="4654163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86" name="Straight Arrow Connector 85"/>
          <p:cNvCxnSpPr>
            <a:stCxn id="82" idx="1"/>
          </p:cNvCxnSpPr>
          <p:nvPr/>
        </p:nvCxnSpPr>
        <p:spPr>
          <a:xfrm flipH="1" flipV="1">
            <a:off x="3580737" y="3855718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2" idx="7"/>
            <a:endCxn id="74" idx="3"/>
          </p:cNvCxnSpPr>
          <p:nvPr/>
        </p:nvCxnSpPr>
        <p:spPr>
          <a:xfrm flipV="1">
            <a:off x="4358942" y="3778852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0" idx="3"/>
            <a:endCxn id="82" idx="2"/>
          </p:cNvCxnSpPr>
          <p:nvPr/>
        </p:nvCxnSpPr>
        <p:spPr>
          <a:xfrm>
            <a:off x="3355146" y="3817282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4" idx="4"/>
            <a:endCxn id="82" idx="6"/>
          </p:cNvCxnSpPr>
          <p:nvPr/>
        </p:nvCxnSpPr>
        <p:spPr>
          <a:xfrm flipH="1">
            <a:off x="4431526" y="3852406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501247" y="6088987"/>
            <a:ext cx="223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+mn-lt"/>
              </a:rPr>
              <a:t>Loss of Consciousness</a:t>
            </a:r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4421910" y="6369398"/>
            <a:ext cx="4457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:Breakdown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en-GB" i="1" dirty="0" smtClean="0">
                <a:solidFill>
                  <a:srgbClr val="FF0000"/>
                </a:solidFill>
                <a:latin typeface="+mn-lt"/>
              </a:rPr>
              <a:t>Cortical Backward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Connections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6480311" y="441562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4" name="Oval 93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5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706137" y="437719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98" name="Oval 97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1" name="Straight Arrow Connector 100"/>
          <p:cNvCxnSpPr>
            <a:stCxn id="98" idx="1"/>
            <a:endCxn id="94" idx="6"/>
          </p:cNvCxnSpPr>
          <p:nvPr/>
        </p:nvCxnSpPr>
        <p:spPr>
          <a:xfrm flipH="1">
            <a:off x="6975943" y="445074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4" idx="5"/>
            <a:endCxn id="98" idx="2"/>
          </p:cNvCxnSpPr>
          <p:nvPr/>
        </p:nvCxnSpPr>
        <p:spPr>
          <a:xfrm flipV="1">
            <a:off x="6903359" y="4628322"/>
            <a:ext cx="802778" cy="216004"/>
          </a:xfrm>
          <a:prstGeom prst="straightConnector1">
            <a:avLst/>
          </a:prstGeom>
          <a:ln w="63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292130" y="416118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899619" y="410684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105" name="Oval 104"/>
          <p:cNvSpPr/>
          <p:nvPr/>
        </p:nvSpPr>
        <p:spPr>
          <a:xfrm>
            <a:off x="7133643" y="5402910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69030" y="568120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107" name="Straight Arrow Connector 106"/>
          <p:cNvCxnSpPr>
            <a:stCxn id="105" idx="1"/>
          </p:cNvCxnSpPr>
          <p:nvPr/>
        </p:nvCxnSpPr>
        <p:spPr>
          <a:xfrm flipH="1" flipV="1">
            <a:off x="6778486" y="4882762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5" idx="7"/>
            <a:endCxn id="98" idx="3"/>
          </p:cNvCxnSpPr>
          <p:nvPr/>
        </p:nvCxnSpPr>
        <p:spPr>
          <a:xfrm flipV="1">
            <a:off x="7556691" y="4805896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3"/>
            <a:endCxn id="105" idx="2"/>
          </p:cNvCxnSpPr>
          <p:nvPr/>
        </p:nvCxnSpPr>
        <p:spPr>
          <a:xfrm>
            <a:off x="6552895" y="4844326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8" idx="4"/>
            <a:endCxn id="105" idx="6"/>
          </p:cNvCxnSpPr>
          <p:nvPr/>
        </p:nvCxnSpPr>
        <p:spPr>
          <a:xfrm flipH="1">
            <a:off x="7629275" y="4879450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3762594" y="3650310"/>
            <a:ext cx="802778" cy="21600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 l="3901" t="15582" r="5762" b="8126"/>
          <a:stretch>
            <a:fillRect/>
          </a:stretch>
        </p:blipFill>
        <p:spPr bwMode="auto">
          <a:xfrm>
            <a:off x="3369459" y="3164814"/>
            <a:ext cx="4934857" cy="291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3336" t="15148" r="7978" b="62564"/>
          <a:stretch>
            <a:fillRect/>
          </a:stretch>
        </p:blipFill>
        <p:spPr bwMode="auto">
          <a:xfrm>
            <a:off x="4248086" y="2334322"/>
            <a:ext cx="4501905" cy="72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0" y="0"/>
            <a:ext cx="9099550" cy="7366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+mn-lt"/>
              </a:rPr>
              <a:t>Propofol</a:t>
            </a:r>
            <a:r>
              <a:rPr lang="en-US" sz="2800" dirty="0" smtClean="0">
                <a:latin typeface="+mn-lt"/>
              </a:rPr>
              <a:t>-induced loss </a:t>
            </a:r>
            <a:r>
              <a:rPr lang="en-US" sz="2800" dirty="0">
                <a:latin typeface="+mn-lt"/>
              </a:rPr>
              <a:t>of consciousness</a:t>
            </a:r>
            <a:endParaRPr lang="en-GB" sz="28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5502" y="106463"/>
            <a:ext cx="24193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45273" y="3250371"/>
            <a:ext cx="2239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+mn-lt"/>
              </a:rPr>
              <a:t>Loss of Consciousness</a:t>
            </a: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485030" y="3626199"/>
            <a:ext cx="2340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:Breakdown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en-GB" i="1" dirty="0" smtClean="0">
                <a:solidFill>
                  <a:srgbClr val="FF0000"/>
                </a:solidFill>
                <a:latin typeface="+mn-lt"/>
              </a:rPr>
              <a:t>Cortical </a:t>
            </a:r>
          </a:p>
          <a:p>
            <a:r>
              <a:rPr lang="en-GB" i="1" dirty="0" smtClean="0">
                <a:solidFill>
                  <a:srgbClr val="FF0000"/>
                </a:solidFill>
                <a:latin typeface="+mn-lt"/>
              </a:rPr>
              <a:t>Backward </a:t>
            </a:r>
            <a:r>
              <a:rPr lang="en-GB" i="1" dirty="0">
                <a:solidFill>
                  <a:srgbClr val="FF0000"/>
                </a:solidFill>
                <a:latin typeface="+mn-lt"/>
              </a:rPr>
              <a:t>Connections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818982" y="148954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39" name="Oval 38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44808" y="1451113"/>
            <a:ext cx="495632" cy="502257"/>
            <a:chOff x="286247" y="3156668"/>
            <a:chExt cx="1948070" cy="3029448"/>
          </a:xfrm>
          <a:effectLst>
            <a:outerShdw blurRad="50800" dist="50800" dir="5400000" algn="ctr" rotWithShape="0">
              <a:srgbClr val="000000">
                <a:alpha val="29000"/>
              </a:srgbClr>
            </a:outerShdw>
            <a:reflection stA="31000" endPos="65000" dist="50800" dir="5400000" sy="-100000" algn="bl" rotWithShape="0"/>
          </a:effectLst>
        </p:grpSpPr>
        <p:sp>
          <p:nvSpPr>
            <p:cNvPr id="43" name="Oval 42"/>
            <p:cNvSpPr/>
            <p:nvPr/>
          </p:nvSpPr>
          <p:spPr>
            <a:xfrm>
              <a:off x="286247" y="3156668"/>
              <a:ext cx="1948070" cy="30294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1475468" y="4619191"/>
              <a:ext cx="288925" cy="27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1451655" y="3945380"/>
              <a:ext cx="227013" cy="253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6" name="Straight Arrow Connector 45"/>
          <p:cNvCxnSpPr>
            <a:stCxn id="43" idx="1"/>
            <a:endCxn id="39" idx="6"/>
          </p:cNvCxnSpPr>
          <p:nvPr/>
        </p:nvCxnSpPr>
        <p:spPr>
          <a:xfrm flipH="1">
            <a:off x="1314614" y="1524667"/>
            <a:ext cx="802778" cy="2160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5"/>
            <a:endCxn id="43" idx="2"/>
          </p:cNvCxnSpPr>
          <p:nvPr/>
        </p:nvCxnSpPr>
        <p:spPr>
          <a:xfrm flipV="1">
            <a:off x="1242030" y="1702242"/>
            <a:ext cx="802778" cy="216004"/>
          </a:xfrm>
          <a:prstGeom prst="straightConnector1">
            <a:avLst/>
          </a:prstGeom>
          <a:ln w="63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0801" y="1235102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2238290" y="1180769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PCC</a:t>
            </a:r>
            <a:endParaRPr lang="en-US" sz="1400" dirty="0"/>
          </a:p>
        </p:txBody>
      </p:sp>
      <p:sp>
        <p:nvSpPr>
          <p:cNvPr id="50" name="Oval 49"/>
          <p:cNvSpPr/>
          <p:nvPr/>
        </p:nvSpPr>
        <p:spPr>
          <a:xfrm>
            <a:off x="1472314" y="2476830"/>
            <a:ext cx="495632" cy="5022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07701" y="2755127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Thalamus</a:t>
            </a:r>
            <a:endParaRPr lang="en-US" sz="1400" dirty="0"/>
          </a:p>
        </p:txBody>
      </p:sp>
      <p:cxnSp>
        <p:nvCxnSpPr>
          <p:cNvPr id="61" name="Straight Arrow Connector 60"/>
          <p:cNvCxnSpPr>
            <a:stCxn id="50" idx="1"/>
          </p:cNvCxnSpPr>
          <p:nvPr/>
        </p:nvCxnSpPr>
        <p:spPr>
          <a:xfrm flipH="1" flipV="1">
            <a:off x="1117157" y="1956682"/>
            <a:ext cx="427741" cy="59370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7"/>
            <a:endCxn id="43" idx="3"/>
          </p:cNvCxnSpPr>
          <p:nvPr/>
        </p:nvCxnSpPr>
        <p:spPr>
          <a:xfrm flipV="1">
            <a:off x="1895362" y="1879816"/>
            <a:ext cx="222030" cy="67056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3"/>
            <a:endCxn id="50" idx="2"/>
          </p:cNvCxnSpPr>
          <p:nvPr/>
        </p:nvCxnSpPr>
        <p:spPr>
          <a:xfrm>
            <a:off x="891566" y="1918246"/>
            <a:ext cx="580748" cy="8097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3" idx="4"/>
            <a:endCxn id="50" idx="6"/>
          </p:cNvCxnSpPr>
          <p:nvPr/>
        </p:nvCxnSpPr>
        <p:spPr>
          <a:xfrm flipH="1">
            <a:off x="1967946" y="1953370"/>
            <a:ext cx="324678" cy="77458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6401" y="4402343"/>
            <a:ext cx="3392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Boly, Moran, Murphy,</a:t>
            </a:r>
          </a:p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Boveroux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Bruno,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Noirhomme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Ledoux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Bonhomme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Brichant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Tononi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Laureys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Friston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, J Neuroscience, 2012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2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37806"/>
            <a:ext cx="7924137" cy="1206513"/>
          </a:xfrm>
        </p:spPr>
        <p:txBody>
          <a:bodyPr/>
          <a:lstStyle/>
          <a:p>
            <a:pPr algn="l"/>
            <a:r>
              <a:rPr lang="en-US" sz="2400" dirty="0"/>
              <a:t>The Ketamine Model of Psychosis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&amp; </a:t>
            </a:r>
            <a:r>
              <a:rPr lang="en-US" sz="2400" dirty="0"/>
              <a:t>Schizophrenia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800" i="1" dirty="0"/>
          </a:p>
        </p:txBody>
      </p:sp>
      <p:pic>
        <p:nvPicPr>
          <p:cNvPr id="4" name="b10858ab-b3b6-4f6c-8401-731879d834a1" descr="615CBB5B-8647-4210-A3A2-2323AD8B0762@Micradigit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494" b="10494"/>
          <a:stretch>
            <a:fillRect/>
          </a:stretch>
        </p:blipFill>
        <p:spPr bwMode="auto">
          <a:xfrm>
            <a:off x="2897721" y="2162237"/>
            <a:ext cx="5223764" cy="28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1876" y="5475395"/>
            <a:ext cx="7407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Hippocampal &amp; Prefrontal Recordings</a:t>
            </a:r>
          </a:p>
          <a:p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mins</a:t>
            </a:r>
            <a:r>
              <a:rPr lang="en-US" dirty="0" smtClean="0"/>
              <a:t> of recordings from freely moving rat: </a:t>
            </a:r>
            <a:r>
              <a:rPr lang="en-US" dirty="0" err="1" smtClean="0"/>
              <a:t>tetrodes</a:t>
            </a:r>
            <a:r>
              <a:rPr lang="en-US" dirty="0" smtClean="0"/>
              <a:t> in dCA1 &amp; </a:t>
            </a:r>
            <a:r>
              <a:rPr lang="en-US" dirty="0" err="1" smtClean="0"/>
              <a:t>mPFC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51" y="1703891"/>
            <a:ext cx="3486149" cy="2701765"/>
          </a:xfrm>
          <a:prstGeom prst="rect">
            <a:avLst/>
          </a:prstGeom>
        </p:spPr>
      </p:pic>
      <p:pic>
        <p:nvPicPr>
          <p:cNvPr id="157700" name="Picture 4" descr="Full-size image (31 K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14" y="224597"/>
            <a:ext cx="4027609" cy="19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4822" y="1989667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Bowers et al. 2010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187918" y="4499295"/>
            <a:ext cx="408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Ketamine Dose:  </a:t>
            </a:r>
            <a:r>
              <a:rPr lang="en-GB" dirty="0" smtClean="0">
                <a:solidFill>
                  <a:schemeClr val="bg1"/>
                </a:solidFill>
              </a:rPr>
              <a:t>0, 2, 4, 8, 30 mgkg-1</a:t>
            </a:r>
            <a:endParaRPr lang="en-GB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9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134938" y="0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The Ketamine Model of Psychosis &amp; Schizophrenia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924548"/>
            <a:ext cx="8343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4406" y="1436303"/>
            <a:ext cx="7787695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Noncompetitive NMDA-r antagonist</a:t>
            </a:r>
          </a:p>
          <a:p>
            <a:pPr marL="0" indent="0">
              <a:buNone/>
            </a:pPr>
            <a:r>
              <a:rPr lang="en-US" sz="1800" b="1" dirty="0" smtClean="0"/>
              <a:t>Dissociative </a:t>
            </a:r>
            <a:r>
              <a:rPr lang="en-US" sz="1800" b="1" dirty="0" err="1" smtClean="0"/>
              <a:t>anaesthetic</a:t>
            </a:r>
            <a:r>
              <a:rPr lang="en-US" sz="1800" b="1" dirty="0" smtClean="0"/>
              <a:t>: </a:t>
            </a:r>
          </a:p>
          <a:p>
            <a:r>
              <a:rPr lang="en-US" sz="1800" dirty="0" smtClean="0"/>
              <a:t>"</a:t>
            </a:r>
            <a:r>
              <a:rPr lang="en-US" sz="1800" dirty="0"/>
              <a:t>... a peculiar </a:t>
            </a:r>
            <a:r>
              <a:rPr lang="en-US" sz="1800" dirty="0" err="1"/>
              <a:t>anaesthetic</a:t>
            </a:r>
            <a:r>
              <a:rPr lang="en-US" sz="1800" dirty="0"/>
              <a:t> state in which marked sensory loss and analgesia as well as amnesia is not accompanied by actual loss of consciousness</a:t>
            </a:r>
            <a:r>
              <a:rPr lang="en-US" sz="1800" dirty="0" smtClean="0"/>
              <a:t>.” (</a:t>
            </a:r>
            <a:r>
              <a:rPr lang="en-US" sz="1800" dirty="0" err="1" smtClean="0"/>
              <a:t>Bonta</a:t>
            </a:r>
            <a:r>
              <a:rPr lang="en-US" sz="1800" dirty="0" smtClean="0"/>
              <a:t>, 2004)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 err="1" smtClean="0"/>
              <a:t>Subanaesthetic</a:t>
            </a:r>
            <a:r>
              <a:rPr lang="en-US" sz="1800" b="1" dirty="0" smtClean="0"/>
              <a:t> Doses:</a:t>
            </a:r>
          </a:p>
          <a:p>
            <a:r>
              <a:rPr lang="en-US" sz="1800" dirty="0" smtClean="0"/>
              <a:t>Model of psychosis in animals, producing </a:t>
            </a:r>
            <a:r>
              <a:rPr lang="en-US" sz="1800" dirty="0" err="1" smtClean="0"/>
              <a:t>hyperlocomotion</a:t>
            </a:r>
            <a:r>
              <a:rPr lang="en-US" sz="1800" dirty="0" smtClean="0"/>
              <a:t> and disruption of PPI</a:t>
            </a:r>
          </a:p>
          <a:p>
            <a:endParaRPr lang="en-US" sz="1800" dirty="0" smtClean="0"/>
          </a:p>
          <a:p>
            <a:r>
              <a:rPr lang="en-US" sz="1800" dirty="0" smtClean="0"/>
              <a:t>Reproduces in humans both positive and negative symptoms of schizophrenia along with associated cognitive deficits.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85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0606" y="801303"/>
            <a:ext cx="7787695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Effects </a:t>
            </a:r>
            <a:r>
              <a:rPr lang="en-US" sz="1800" b="1" dirty="0"/>
              <a:t>on Oscillations: </a:t>
            </a:r>
          </a:p>
          <a:p>
            <a:r>
              <a:rPr lang="en-US" sz="1800" dirty="0"/>
              <a:t>Theta reduction in the hippocampus and Gamma enhancement in hippocampus and </a:t>
            </a:r>
            <a:r>
              <a:rPr lang="en-US" sz="1800" dirty="0" err="1"/>
              <a:t>neocortex</a:t>
            </a:r>
            <a:r>
              <a:rPr lang="en-US" sz="1800" dirty="0"/>
              <a:t>. 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ntipsychotic </a:t>
            </a:r>
            <a:r>
              <a:rPr lang="en-US" sz="1800" dirty="0"/>
              <a:t>drugs </a:t>
            </a:r>
            <a:r>
              <a:rPr lang="en-US" sz="1800" dirty="0" smtClean="0"/>
              <a:t>(D2 antagonists) acutely </a:t>
            </a:r>
            <a:r>
              <a:rPr lang="en-US" sz="1800" dirty="0"/>
              <a:t>reduce cortical gamma oscillations in rats (Jones et al. 2011)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Aberrant beta and gamma synchrony observed in patient populations (</a:t>
            </a:r>
            <a:r>
              <a:rPr lang="en-US" sz="1800" dirty="0" err="1"/>
              <a:t>Uhlhaas</a:t>
            </a:r>
            <a:r>
              <a:rPr lang="en-US" sz="1800" dirty="0"/>
              <a:t> et al. 2008).</a:t>
            </a:r>
          </a:p>
          <a:p>
            <a:r>
              <a:rPr lang="en-US" sz="1800" dirty="0"/>
              <a:t>Reduced or enhanced gamma depending on state </a:t>
            </a:r>
            <a:r>
              <a:rPr lang="en-US" sz="1800" dirty="0" smtClean="0"/>
              <a:t>late/prodromal </a:t>
            </a:r>
            <a:r>
              <a:rPr lang="en-US" sz="1800" dirty="0"/>
              <a:t>( Sun et al. 2011).</a:t>
            </a:r>
          </a:p>
          <a:p>
            <a:endParaRPr lang="en-US" sz="1800" dirty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</p:txBody>
      </p:sp>
      <p:sp>
        <p:nvSpPr>
          <p:cNvPr id="2" name="Oval 1"/>
          <p:cNvSpPr/>
          <p:nvPr/>
        </p:nvSpPr>
        <p:spPr>
          <a:xfrm>
            <a:off x="774700" y="4706877"/>
            <a:ext cx="29210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86000" y="3932176"/>
            <a:ext cx="2247900" cy="1401823"/>
          </a:xfrm>
          <a:prstGeom prst="ellipse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  <a:alpha val="66000"/>
                </a:schemeClr>
              </a:gs>
              <a:gs pos="80000">
                <a:schemeClr val="dk1">
                  <a:shade val="93000"/>
                  <a:satMod val="130000"/>
                  <a:alpha val="66000"/>
                </a:schemeClr>
              </a:gs>
              <a:gs pos="100000">
                <a:schemeClr val="dk1">
                  <a:shade val="94000"/>
                  <a:satMod val="135000"/>
                  <a:alpha val="66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1800" y="4706877"/>
            <a:ext cx="2667000" cy="13335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44000"/>
                </a:schemeClr>
              </a:gs>
              <a:gs pos="80000">
                <a:schemeClr val="accent2">
                  <a:shade val="93000"/>
                  <a:satMod val="130000"/>
                  <a:alpha val="44000"/>
                </a:schemeClr>
              </a:gs>
              <a:gs pos="100000">
                <a:schemeClr val="accent2">
                  <a:shade val="94000"/>
                  <a:satMod val="135000"/>
                  <a:alpha val="4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Receptor Neurochemistry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92663" y="1542270"/>
            <a:ext cx="909337" cy="353290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34938" y="0"/>
            <a:ext cx="8489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smtClean="0"/>
              <a:t>The Ketamine Model of Psychosis &amp; Schizophrenia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6573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Behavioural Phenotype</a:t>
            </a:r>
          </a:p>
        </p:txBody>
      </p:sp>
      <p:pic>
        <p:nvPicPr>
          <p:cNvPr id="4" name="b10858ab-b3b6-4f6c-8401-731879d834a1" descr="615CBB5B-8647-4210-A3A2-2323AD8B0762@Micradigit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494" b="10494"/>
          <a:stretch>
            <a:fillRect/>
          </a:stretch>
        </p:blipFill>
        <p:spPr bwMode="auto">
          <a:xfrm>
            <a:off x="156104" y="849126"/>
            <a:ext cx="4622629" cy="24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47113" y="5310194"/>
            <a:ext cx="789383" cy="227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mean ± std 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106828" y="4518398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Speed of movement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57152" y="2348880"/>
            <a:ext cx="259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800000"/>
                </a:solidFill>
              </a:rPr>
              <a:t>Hyper-locomotion</a:t>
            </a:r>
            <a:endParaRPr lang="en-GB" sz="2400" dirty="0">
              <a:solidFill>
                <a:srgbClr val="800000"/>
              </a:solidFill>
            </a:endParaRPr>
          </a:p>
        </p:txBody>
      </p:sp>
      <p:sp>
        <p:nvSpPr>
          <p:cNvPr id="8" name="Line 93"/>
          <p:cNvSpPr>
            <a:spLocks noChangeShapeType="1"/>
          </p:cNvSpPr>
          <p:nvPr/>
        </p:nvSpPr>
        <p:spPr bwMode="auto">
          <a:xfrm>
            <a:off x="4519639" y="5673863"/>
            <a:ext cx="3988288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Line 95"/>
          <p:cNvSpPr>
            <a:spLocks noChangeShapeType="1"/>
          </p:cNvSpPr>
          <p:nvPr/>
        </p:nvSpPr>
        <p:spPr bwMode="auto">
          <a:xfrm flipV="1">
            <a:off x="4519639" y="3471939"/>
            <a:ext cx="1376" cy="220192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>
            <a:off x="4519639" y="5673863"/>
            <a:ext cx="3988288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Line 97"/>
          <p:cNvSpPr>
            <a:spLocks noChangeShapeType="1"/>
          </p:cNvSpPr>
          <p:nvPr/>
        </p:nvSpPr>
        <p:spPr bwMode="auto">
          <a:xfrm flipV="1">
            <a:off x="4519639" y="3471939"/>
            <a:ext cx="1376" cy="220192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Line 101"/>
          <p:cNvSpPr>
            <a:spLocks noChangeShapeType="1"/>
          </p:cNvSpPr>
          <p:nvPr/>
        </p:nvSpPr>
        <p:spPr bwMode="auto">
          <a:xfrm flipV="1">
            <a:off x="5016454" y="5633377"/>
            <a:ext cx="1376" cy="404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 b="1" i="1"/>
          </a:p>
        </p:txBody>
      </p:sp>
      <p:sp>
        <p:nvSpPr>
          <p:cNvPr id="13" name="Rectangle 103"/>
          <p:cNvSpPr>
            <a:spLocks noChangeArrowheads="1"/>
          </p:cNvSpPr>
          <p:nvPr/>
        </p:nvSpPr>
        <p:spPr bwMode="auto">
          <a:xfrm>
            <a:off x="4981758" y="5767126"/>
            <a:ext cx="282037" cy="1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0 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07"/>
          <p:cNvSpPr>
            <a:spLocks noChangeShapeType="1"/>
          </p:cNvSpPr>
          <p:nvPr/>
        </p:nvSpPr>
        <p:spPr bwMode="auto">
          <a:xfrm flipV="1">
            <a:off x="6011462" y="5633377"/>
            <a:ext cx="1376" cy="404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 b="1" i="1"/>
          </a:p>
        </p:txBody>
      </p:sp>
      <p:sp>
        <p:nvSpPr>
          <p:cNvPr id="15" name="Line 113"/>
          <p:cNvSpPr>
            <a:spLocks noChangeShapeType="1"/>
          </p:cNvSpPr>
          <p:nvPr/>
        </p:nvSpPr>
        <p:spPr bwMode="auto">
          <a:xfrm flipV="1">
            <a:off x="7011974" y="5633377"/>
            <a:ext cx="1376" cy="404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 b="1" i="1"/>
          </a:p>
        </p:txBody>
      </p:sp>
      <p:sp>
        <p:nvSpPr>
          <p:cNvPr id="16" name="Line 119"/>
          <p:cNvSpPr>
            <a:spLocks noChangeShapeType="1"/>
          </p:cNvSpPr>
          <p:nvPr/>
        </p:nvSpPr>
        <p:spPr bwMode="auto">
          <a:xfrm flipV="1">
            <a:off x="8008358" y="5633377"/>
            <a:ext cx="1376" cy="404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 b="1" i="1"/>
          </a:p>
        </p:txBody>
      </p:sp>
      <p:sp>
        <p:nvSpPr>
          <p:cNvPr id="17" name="Line 120"/>
          <p:cNvSpPr>
            <a:spLocks noChangeShapeType="1"/>
          </p:cNvSpPr>
          <p:nvPr/>
        </p:nvSpPr>
        <p:spPr bwMode="auto">
          <a:xfrm>
            <a:off x="8008358" y="3471939"/>
            <a:ext cx="1376" cy="365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27"/>
          <p:cNvSpPr>
            <a:spLocks noChangeArrowheads="1"/>
          </p:cNvSpPr>
          <p:nvPr/>
        </p:nvSpPr>
        <p:spPr bwMode="auto">
          <a:xfrm>
            <a:off x="4406031" y="5628152"/>
            <a:ext cx="55586" cy="1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4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128"/>
          <p:cNvSpPr>
            <a:spLocks noChangeShapeType="1"/>
          </p:cNvSpPr>
          <p:nvPr/>
        </p:nvSpPr>
        <p:spPr bwMode="auto">
          <a:xfrm>
            <a:off x="4519639" y="5395684"/>
            <a:ext cx="38534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30"/>
          <p:cNvSpPr>
            <a:spLocks noChangeArrowheads="1"/>
          </p:cNvSpPr>
          <p:nvPr/>
        </p:nvSpPr>
        <p:spPr bwMode="auto">
          <a:xfrm>
            <a:off x="4404250" y="5366952"/>
            <a:ext cx="50028" cy="1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6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131"/>
          <p:cNvSpPr>
            <a:spLocks noChangeShapeType="1"/>
          </p:cNvSpPr>
          <p:nvPr/>
        </p:nvSpPr>
        <p:spPr bwMode="auto">
          <a:xfrm>
            <a:off x="4519639" y="5121423"/>
            <a:ext cx="38534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133"/>
          <p:cNvSpPr>
            <a:spLocks noChangeArrowheads="1"/>
          </p:cNvSpPr>
          <p:nvPr/>
        </p:nvSpPr>
        <p:spPr bwMode="auto">
          <a:xfrm>
            <a:off x="4404250" y="5092691"/>
            <a:ext cx="50028" cy="1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8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134"/>
          <p:cNvSpPr>
            <a:spLocks noChangeShapeType="1"/>
          </p:cNvSpPr>
          <p:nvPr/>
        </p:nvSpPr>
        <p:spPr bwMode="auto">
          <a:xfrm>
            <a:off x="4519639" y="4844550"/>
            <a:ext cx="38534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136"/>
          <p:cNvSpPr>
            <a:spLocks noChangeArrowheads="1"/>
          </p:cNvSpPr>
          <p:nvPr/>
        </p:nvSpPr>
        <p:spPr bwMode="auto">
          <a:xfrm>
            <a:off x="4378103" y="4815818"/>
            <a:ext cx="100055" cy="1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10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137"/>
          <p:cNvSpPr>
            <a:spLocks noChangeShapeType="1"/>
          </p:cNvSpPr>
          <p:nvPr/>
        </p:nvSpPr>
        <p:spPr bwMode="auto">
          <a:xfrm>
            <a:off x="4519639" y="4570289"/>
            <a:ext cx="38534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139"/>
          <p:cNvSpPr>
            <a:spLocks noChangeArrowheads="1"/>
          </p:cNvSpPr>
          <p:nvPr/>
        </p:nvSpPr>
        <p:spPr bwMode="auto">
          <a:xfrm>
            <a:off x="4378103" y="4541557"/>
            <a:ext cx="100055" cy="1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12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140"/>
          <p:cNvSpPr>
            <a:spLocks noChangeShapeType="1"/>
          </p:cNvSpPr>
          <p:nvPr/>
        </p:nvSpPr>
        <p:spPr bwMode="auto">
          <a:xfrm>
            <a:off x="4519639" y="4297334"/>
            <a:ext cx="38534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ectangle 142"/>
          <p:cNvSpPr>
            <a:spLocks noChangeArrowheads="1"/>
          </p:cNvSpPr>
          <p:nvPr/>
        </p:nvSpPr>
        <p:spPr bwMode="auto">
          <a:xfrm>
            <a:off x="4378103" y="4267296"/>
            <a:ext cx="100055" cy="1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14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43"/>
          <p:cNvSpPr>
            <a:spLocks noChangeShapeType="1"/>
          </p:cNvSpPr>
          <p:nvPr/>
        </p:nvSpPr>
        <p:spPr bwMode="auto">
          <a:xfrm>
            <a:off x="4519639" y="4019155"/>
            <a:ext cx="38534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145"/>
          <p:cNvSpPr>
            <a:spLocks noChangeArrowheads="1"/>
          </p:cNvSpPr>
          <p:nvPr/>
        </p:nvSpPr>
        <p:spPr bwMode="auto">
          <a:xfrm>
            <a:off x="4378103" y="3990423"/>
            <a:ext cx="100055" cy="1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16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146"/>
          <p:cNvSpPr>
            <a:spLocks noChangeShapeType="1"/>
          </p:cNvSpPr>
          <p:nvPr/>
        </p:nvSpPr>
        <p:spPr bwMode="auto">
          <a:xfrm>
            <a:off x="4519639" y="3744894"/>
            <a:ext cx="38534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Rectangle 148"/>
          <p:cNvSpPr>
            <a:spLocks noChangeArrowheads="1"/>
          </p:cNvSpPr>
          <p:nvPr/>
        </p:nvSpPr>
        <p:spPr bwMode="auto">
          <a:xfrm>
            <a:off x="4378103" y="3716162"/>
            <a:ext cx="100055" cy="1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18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149"/>
          <p:cNvSpPr>
            <a:spLocks noChangeShapeType="1"/>
          </p:cNvSpPr>
          <p:nvPr/>
        </p:nvSpPr>
        <p:spPr bwMode="auto">
          <a:xfrm>
            <a:off x="4519639" y="3471939"/>
            <a:ext cx="38534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51"/>
          <p:cNvSpPr>
            <a:spLocks noChangeArrowheads="1"/>
          </p:cNvSpPr>
          <p:nvPr/>
        </p:nvSpPr>
        <p:spPr bwMode="auto">
          <a:xfrm>
            <a:off x="4378103" y="3441901"/>
            <a:ext cx="100055" cy="1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20</a:t>
            </a:r>
            <a:endParaRPr kumimoji="0" lang="en-US" sz="2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53"/>
          <p:cNvSpPr>
            <a:spLocks noChangeShapeType="1"/>
          </p:cNvSpPr>
          <p:nvPr/>
        </p:nvSpPr>
        <p:spPr bwMode="auto">
          <a:xfrm>
            <a:off x="4519639" y="5673863"/>
            <a:ext cx="3988288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Line 155"/>
          <p:cNvSpPr>
            <a:spLocks noChangeShapeType="1"/>
          </p:cNvSpPr>
          <p:nvPr/>
        </p:nvSpPr>
        <p:spPr bwMode="auto">
          <a:xfrm flipV="1">
            <a:off x="4519639" y="3471939"/>
            <a:ext cx="1376" cy="220192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56"/>
          <p:cNvSpPr>
            <a:spLocks noChangeShapeType="1"/>
          </p:cNvSpPr>
          <p:nvPr/>
        </p:nvSpPr>
        <p:spPr bwMode="auto">
          <a:xfrm>
            <a:off x="5016454" y="4939888"/>
            <a:ext cx="1376" cy="7261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57"/>
          <p:cNvSpPr>
            <a:spLocks noChangeShapeType="1"/>
          </p:cNvSpPr>
          <p:nvPr/>
        </p:nvSpPr>
        <p:spPr bwMode="auto">
          <a:xfrm>
            <a:off x="4984801" y="4939888"/>
            <a:ext cx="61930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Line 158"/>
          <p:cNvSpPr>
            <a:spLocks noChangeShapeType="1"/>
          </p:cNvSpPr>
          <p:nvPr/>
        </p:nvSpPr>
        <p:spPr bwMode="auto">
          <a:xfrm>
            <a:off x="4984801" y="5666026"/>
            <a:ext cx="61930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 b="1" i="1"/>
          </a:p>
        </p:txBody>
      </p:sp>
      <p:sp>
        <p:nvSpPr>
          <p:cNvPr id="40" name="Line 159"/>
          <p:cNvSpPr>
            <a:spLocks noChangeShapeType="1"/>
          </p:cNvSpPr>
          <p:nvPr/>
        </p:nvSpPr>
        <p:spPr bwMode="auto">
          <a:xfrm>
            <a:off x="6011462" y="5060040"/>
            <a:ext cx="1376" cy="35000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Line 160"/>
          <p:cNvSpPr>
            <a:spLocks noChangeShapeType="1"/>
          </p:cNvSpPr>
          <p:nvPr/>
        </p:nvSpPr>
        <p:spPr bwMode="auto">
          <a:xfrm>
            <a:off x="5985313" y="5060040"/>
            <a:ext cx="57801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Line 161"/>
          <p:cNvSpPr>
            <a:spLocks noChangeShapeType="1"/>
          </p:cNvSpPr>
          <p:nvPr/>
        </p:nvSpPr>
        <p:spPr bwMode="auto">
          <a:xfrm>
            <a:off x="5985313" y="5410050"/>
            <a:ext cx="57801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Line 162"/>
          <p:cNvSpPr>
            <a:spLocks noChangeShapeType="1"/>
          </p:cNvSpPr>
          <p:nvPr/>
        </p:nvSpPr>
        <p:spPr bwMode="auto">
          <a:xfrm>
            <a:off x="7011974" y="4208526"/>
            <a:ext cx="1376" cy="105525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Line 163"/>
          <p:cNvSpPr>
            <a:spLocks noChangeShapeType="1"/>
          </p:cNvSpPr>
          <p:nvPr/>
        </p:nvSpPr>
        <p:spPr bwMode="auto">
          <a:xfrm>
            <a:off x="6981697" y="4208526"/>
            <a:ext cx="57801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Line 164"/>
          <p:cNvSpPr>
            <a:spLocks noChangeShapeType="1"/>
          </p:cNvSpPr>
          <p:nvPr/>
        </p:nvSpPr>
        <p:spPr bwMode="auto">
          <a:xfrm>
            <a:off x="6981697" y="5263777"/>
            <a:ext cx="57801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Line 165"/>
          <p:cNvSpPr>
            <a:spLocks noChangeShapeType="1"/>
          </p:cNvSpPr>
          <p:nvPr/>
        </p:nvSpPr>
        <p:spPr bwMode="auto">
          <a:xfrm>
            <a:off x="8008358" y="3475858"/>
            <a:ext cx="1376" cy="95599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Line 166"/>
          <p:cNvSpPr>
            <a:spLocks noChangeShapeType="1"/>
          </p:cNvSpPr>
          <p:nvPr/>
        </p:nvSpPr>
        <p:spPr bwMode="auto">
          <a:xfrm>
            <a:off x="7976705" y="3475858"/>
            <a:ext cx="61930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Line 167"/>
          <p:cNvSpPr>
            <a:spLocks noChangeShapeType="1"/>
          </p:cNvSpPr>
          <p:nvPr/>
        </p:nvSpPr>
        <p:spPr bwMode="auto">
          <a:xfrm>
            <a:off x="7976705" y="4431853"/>
            <a:ext cx="61930" cy="13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68"/>
          <p:cNvSpPr>
            <a:spLocks/>
          </p:cNvSpPr>
          <p:nvPr/>
        </p:nvSpPr>
        <p:spPr bwMode="auto">
          <a:xfrm>
            <a:off x="5016454" y="3953855"/>
            <a:ext cx="2991904" cy="1346491"/>
          </a:xfrm>
          <a:custGeom>
            <a:avLst/>
            <a:gdLst/>
            <a:ahLst/>
            <a:cxnLst>
              <a:cxn ang="0">
                <a:pos x="0" y="1031"/>
              </a:cxn>
              <a:cxn ang="0">
                <a:pos x="723" y="981"/>
              </a:cxn>
              <a:cxn ang="0">
                <a:pos x="1450" y="601"/>
              </a:cxn>
              <a:cxn ang="0">
                <a:pos x="2174" y="0"/>
              </a:cxn>
            </a:cxnLst>
            <a:rect l="0" t="0" r="r" b="b"/>
            <a:pathLst>
              <a:path w="2174" h="1031">
                <a:moveTo>
                  <a:pt x="0" y="1031"/>
                </a:moveTo>
                <a:lnTo>
                  <a:pt x="723" y="981"/>
                </a:lnTo>
                <a:lnTo>
                  <a:pt x="1450" y="601"/>
                </a:lnTo>
                <a:lnTo>
                  <a:pt x="217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69"/>
          <p:cNvSpPr>
            <a:spLocks/>
          </p:cNvSpPr>
          <p:nvPr/>
        </p:nvSpPr>
        <p:spPr bwMode="auto">
          <a:xfrm>
            <a:off x="4927000" y="5253329"/>
            <a:ext cx="177532" cy="142355"/>
          </a:xfrm>
          <a:custGeom>
            <a:avLst/>
            <a:gdLst/>
            <a:ahLst/>
            <a:cxnLst>
              <a:cxn ang="0">
                <a:pos x="65" y="109"/>
              </a:cxn>
              <a:cxn ang="0">
                <a:pos x="129" y="0"/>
              </a:cxn>
              <a:cxn ang="0">
                <a:pos x="0" y="0"/>
              </a:cxn>
              <a:cxn ang="0">
                <a:pos x="65" y="109"/>
              </a:cxn>
            </a:cxnLst>
            <a:rect l="0" t="0" r="r" b="b"/>
            <a:pathLst>
              <a:path w="129" h="109">
                <a:moveTo>
                  <a:pt x="65" y="109"/>
                </a:moveTo>
                <a:lnTo>
                  <a:pt x="129" y="0"/>
                </a:lnTo>
                <a:lnTo>
                  <a:pt x="0" y="0"/>
                </a:lnTo>
                <a:lnTo>
                  <a:pt x="65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170"/>
          <p:cNvSpPr>
            <a:spLocks/>
          </p:cNvSpPr>
          <p:nvPr/>
        </p:nvSpPr>
        <p:spPr bwMode="auto">
          <a:xfrm>
            <a:off x="5923384" y="5188029"/>
            <a:ext cx="177532" cy="142355"/>
          </a:xfrm>
          <a:custGeom>
            <a:avLst/>
            <a:gdLst/>
            <a:ahLst/>
            <a:cxnLst>
              <a:cxn ang="0">
                <a:pos x="64" y="109"/>
              </a:cxn>
              <a:cxn ang="0">
                <a:pos x="129" y="0"/>
              </a:cxn>
              <a:cxn ang="0">
                <a:pos x="0" y="0"/>
              </a:cxn>
              <a:cxn ang="0">
                <a:pos x="64" y="109"/>
              </a:cxn>
            </a:cxnLst>
            <a:rect l="0" t="0" r="r" b="b"/>
            <a:pathLst>
              <a:path w="129" h="109">
                <a:moveTo>
                  <a:pt x="64" y="109"/>
                </a:moveTo>
                <a:lnTo>
                  <a:pt x="129" y="0"/>
                </a:lnTo>
                <a:lnTo>
                  <a:pt x="0" y="0"/>
                </a:lnTo>
                <a:lnTo>
                  <a:pt x="64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171"/>
          <p:cNvSpPr>
            <a:spLocks/>
          </p:cNvSpPr>
          <p:nvPr/>
        </p:nvSpPr>
        <p:spPr bwMode="auto">
          <a:xfrm>
            <a:off x="6923896" y="4691747"/>
            <a:ext cx="176156" cy="142355"/>
          </a:xfrm>
          <a:custGeom>
            <a:avLst/>
            <a:gdLst/>
            <a:ahLst/>
            <a:cxnLst>
              <a:cxn ang="0">
                <a:pos x="64" y="109"/>
              </a:cxn>
              <a:cxn ang="0">
                <a:pos x="128" y="0"/>
              </a:cxn>
              <a:cxn ang="0">
                <a:pos x="0" y="0"/>
              </a:cxn>
              <a:cxn ang="0">
                <a:pos x="64" y="109"/>
              </a:cxn>
            </a:cxnLst>
            <a:rect l="0" t="0" r="r" b="b"/>
            <a:pathLst>
              <a:path w="128" h="109">
                <a:moveTo>
                  <a:pt x="64" y="109"/>
                </a:moveTo>
                <a:lnTo>
                  <a:pt x="128" y="0"/>
                </a:lnTo>
                <a:lnTo>
                  <a:pt x="0" y="0"/>
                </a:lnTo>
                <a:lnTo>
                  <a:pt x="64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172"/>
          <p:cNvSpPr>
            <a:spLocks/>
          </p:cNvSpPr>
          <p:nvPr/>
        </p:nvSpPr>
        <p:spPr bwMode="auto">
          <a:xfrm>
            <a:off x="7920280" y="3905533"/>
            <a:ext cx="176156" cy="142355"/>
          </a:xfrm>
          <a:custGeom>
            <a:avLst/>
            <a:gdLst/>
            <a:ahLst/>
            <a:cxnLst>
              <a:cxn ang="0">
                <a:pos x="64" y="109"/>
              </a:cxn>
              <a:cxn ang="0">
                <a:pos x="128" y="0"/>
              </a:cxn>
              <a:cxn ang="0">
                <a:pos x="0" y="0"/>
              </a:cxn>
              <a:cxn ang="0">
                <a:pos x="64" y="109"/>
              </a:cxn>
            </a:cxnLst>
            <a:rect l="0" t="0" r="r" b="b"/>
            <a:pathLst>
              <a:path w="128" h="109">
                <a:moveTo>
                  <a:pt x="64" y="109"/>
                </a:moveTo>
                <a:lnTo>
                  <a:pt x="128" y="0"/>
                </a:lnTo>
                <a:lnTo>
                  <a:pt x="0" y="0"/>
                </a:lnTo>
                <a:lnTo>
                  <a:pt x="64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Rectangle 103"/>
          <p:cNvSpPr>
            <a:spLocks noChangeArrowheads="1"/>
          </p:cNvSpPr>
          <p:nvPr/>
        </p:nvSpPr>
        <p:spPr bwMode="auto">
          <a:xfrm>
            <a:off x="5993849" y="5761375"/>
            <a:ext cx="282037" cy="1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2 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03"/>
          <p:cNvSpPr>
            <a:spLocks noChangeArrowheads="1"/>
          </p:cNvSpPr>
          <p:nvPr/>
        </p:nvSpPr>
        <p:spPr bwMode="auto">
          <a:xfrm>
            <a:off x="7020485" y="5762525"/>
            <a:ext cx="282037" cy="1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4 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03"/>
          <p:cNvSpPr>
            <a:spLocks noChangeArrowheads="1"/>
          </p:cNvSpPr>
          <p:nvPr/>
        </p:nvSpPr>
        <p:spPr bwMode="auto">
          <a:xfrm>
            <a:off x="7988939" y="5756774"/>
            <a:ext cx="282037" cy="1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8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52029" y="6035998"/>
            <a:ext cx="1505114" cy="30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Mg </a:t>
            </a:r>
            <a:r>
              <a:rPr lang="en-GB" dirty="0" err="1" smtClean="0"/>
              <a:t>Ketamine</a:t>
            </a:r>
            <a:r>
              <a:rPr lang="en-GB" dirty="0" smtClean="0"/>
              <a:t>/kg</a:t>
            </a:r>
            <a:endParaRPr lang="en-GB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4961702" y="3224204"/>
            <a:ext cx="3027998" cy="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886861" y="3309249"/>
            <a:ext cx="148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318060" y="298132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**</a:t>
            </a:r>
            <a:endParaRPr lang="en-GB" sz="1200" dirty="0">
              <a:solidFill>
                <a:srgbClr val="0070C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5890389" y="3438525"/>
            <a:ext cx="2056448" cy="15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5832286" y="3514725"/>
            <a:ext cx="133351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251385" y="3252788"/>
            <a:ext cx="338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**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6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249"/>
          <p:cNvSpPr txBox="1"/>
          <p:nvPr/>
        </p:nvSpPr>
        <p:spPr>
          <a:xfrm>
            <a:off x="307179" y="5693741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p &lt; 0.005 **</a:t>
            </a:r>
          </a:p>
          <a:p>
            <a:r>
              <a:rPr lang="en-GB" sz="1000" i="1" dirty="0" smtClean="0"/>
              <a:t>p &lt; 0.05 *</a:t>
            </a:r>
            <a:endParaRPr lang="en-GB" sz="1000" i="1" dirty="0"/>
          </a:p>
        </p:txBody>
      </p:sp>
      <p:grpSp>
        <p:nvGrpSpPr>
          <p:cNvPr id="2" name="Group 633"/>
          <p:cNvGrpSpPr/>
          <p:nvPr/>
        </p:nvGrpSpPr>
        <p:grpSpPr>
          <a:xfrm>
            <a:off x="919932" y="966306"/>
            <a:ext cx="3221198" cy="2588590"/>
            <a:chOff x="546558" y="560633"/>
            <a:chExt cx="3221198" cy="2588590"/>
          </a:xfrm>
        </p:grpSpPr>
        <p:grpSp>
          <p:nvGrpSpPr>
            <p:cNvPr id="3" name="Group 247"/>
            <p:cNvGrpSpPr/>
            <p:nvPr/>
          </p:nvGrpSpPr>
          <p:grpSpPr>
            <a:xfrm>
              <a:off x="546558" y="560633"/>
              <a:ext cx="3221198" cy="2588590"/>
              <a:chOff x="1344720" y="808602"/>
              <a:chExt cx="6101698" cy="4893097"/>
            </a:xfrm>
          </p:grpSpPr>
          <p:sp>
            <p:nvSpPr>
              <p:cNvPr id="24693" name="Line 117"/>
              <p:cNvSpPr>
                <a:spLocks noChangeShapeType="1"/>
              </p:cNvSpPr>
              <p:nvPr/>
            </p:nvSpPr>
            <p:spPr bwMode="auto">
              <a:xfrm>
                <a:off x="1584432" y="5458390"/>
                <a:ext cx="5765800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4" name="Line 118"/>
              <p:cNvSpPr>
                <a:spLocks noChangeShapeType="1"/>
              </p:cNvSpPr>
              <p:nvPr/>
            </p:nvSpPr>
            <p:spPr bwMode="auto">
              <a:xfrm flipV="1">
                <a:off x="1584432" y="914965"/>
                <a:ext cx="1587" cy="45434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5" name="Line 119"/>
              <p:cNvSpPr>
                <a:spLocks noChangeShapeType="1"/>
              </p:cNvSpPr>
              <p:nvPr/>
            </p:nvSpPr>
            <p:spPr bwMode="auto">
              <a:xfrm flipV="1">
                <a:off x="15844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6" name="Rectangle 120"/>
              <p:cNvSpPr>
                <a:spLocks noChangeArrowheads="1"/>
              </p:cNvSpPr>
              <p:nvPr/>
            </p:nvSpPr>
            <p:spPr bwMode="auto">
              <a:xfrm>
                <a:off x="1544745" y="5498077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97" name="Line 121"/>
              <p:cNvSpPr>
                <a:spLocks noChangeShapeType="1"/>
              </p:cNvSpPr>
              <p:nvPr/>
            </p:nvSpPr>
            <p:spPr bwMode="auto">
              <a:xfrm flipV="1">
                <a:off x="23019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8" name="Rectangle 122"/>
              <p:cNvSpPr>
                <a:spLocks noChangeArrowheads="1"/>
              </p:cNvSpPr>
              <p:nvPr/>
            </p:nvSpPr>
            <p:spPr bwMode="auto">
              <a:xfrm>
                <a:off x="2208320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99" name="Line 123"/>
              <p:cNvSpPr>
                <a:spLocks noChangeShapeType="1"/>
              </p:cNvSpPr>
              <p:nvPr/>
            </p:nvSpPr>
            <p:spPr bwMode="auto">
              <a:xfrm flipV="1">
                <a:off x="30195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0" name="Rectangle 124"/>
              <p:cNvSpPr>
                <a:spLocks noChangeArrowheads="1"/>
              </p:cNvSpPr>
              <p:nvPr/>
            </p:nvSpPr>
            <p:spPr bwMode="auto">
              <a:xfrm>
                <a:off x="2925870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1" name="Line 125"/>
              <p:cNvSpPr>
                <a:spLocks noChangeShapeType="1"/>
              </p:cNvSpPr>
              <p:nvPr/>
            </p:nvSpPr>
            <p:spPr bwMode="auto">
              <a:xfrm flipV="1">
                <a:off x="37370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2" name="Rectangle 126"/>
              <p:cNvSpPr>
                <a:spLocks noChangeArrowheads="1"/>
              </p:cNvSpPr>
              <p:nvPr/>
            </p:nvSpPr>
            <p:spPr bwMode="auto">
              <a:xfrm>
                <a:off x="3643421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30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3" name="Line 127"/>
              <p:cNvSpPr>
                <a:spLocks noChangeShapeType="1"/>
              </p:cNvSpPr>
              <p:nvPr/>
            </p:nvSpPr>
            <p:spPr bwMode="auto">
              <a:xfrm flipV="1">
                <a:off x="44673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4" name="Rectangle 128"/>
              <p:cNvSpPr>
                <a:spLocks noChangeArrowheads="1"/>
              </p:cNvSpPr>
              <p:nvPr/>
            </p:nvSpPr>
            <p:spPr bwMode="auto">
              <a:xfrm>
                <a:off x="4375257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40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5" name="Line 129"/>
              <p:cNvSpPr>
                <a:spLocks noChangeShapeType="1"/>
              </p:cNvSpPr>
              <p:nvPr/>
            </p:nvSpPr>
            <p:spPr bwMode="auto">
              <a:xfrm flipV="1">
                <a:off x="51848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6" name="Rectangle 130"/>
              <p:cNvSpPr>
                <a:spLocks noChangeArrowheads="1"/>
              </p:cNvSpPr>
              <p:nvPr/>
            </p:nvSpPr>
            <p:spPr bwMode="auto">
              <a:xfrm>
                <a:off x="509280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50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7" name="Line 131"/>
              <p:cNvSpPr>
                <a:spLocks noChangeShapeType="1"/>
              </p:cNvSpPr>
              <p:nvPr/>
            </p:nvSpPr>
            <p:spPr bwMode="auto">
              <a:xfrm flipV="1">
                <a:off x="59024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8" name="Rectangle 132"/>
              <p:cNvSpPr>
                <a:spLocks noChangeArrowheads="1"/>
              </p:cNvSpPr>
              <p:nvPr/>
            </p:nvSpPr>
            <p:spPr bwMode="auto">
              <a:xfrm>
                <a:off x="581035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60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9" name="Line 133"/>
              <p:cNvSpPr>
                <a:spLocks noChangeShapeType="1"/>
              </p:cNvSpPr>
              <p:nvPr/>
            </p:nvSpPr>
            <p:spPr bwMode="auto">
              <a:xfrm flipV="1">
                <a:off x="66199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0" name="Rectangle 134"/>
              <p:cNvSpPr>
                <a:spLocks noChangeArrowheads="1"/>
              </p:cNvSpPr>
              <p:nvPr/>
            </p:nvSpPr>
            <p:spPr bwMode="auto">
              <a:xfrm>
                <a:off x="6526322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70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1" name="Line 135"/>
              <p:cNvSpPr>
                <a:spLocks noChangeShapeType="1"/>
              </p:cNvSpPr>
              <p:nvPr/>
            </p:nvSpPr>
            <p:spPr bwMode="auto">
              <a:xfrm flipV="1">
                <a:off x="73502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2" name="Rectangle 136"/>
              <p:cNvSpPr>
                <a:spLocks noChangeArrowheads="1"/>
              </p:cNvSpPr>
              <p:nvPr/>
            </p:nvSpPr>
            <p:spPr bwMode="auto">
              <a:xfrm>
                <a:off x="725815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80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3" name="Line 137"/>
              <p:cNvSpPr>
                <a:spLocks noChangeShapeType="1"/>
              </p:cNvSpPr>
              <p:nvPr/>
            </p:nvSpPr>
            <p:spPr bwMode="auto">
              <a:xfrm>
                <a:off x="1584432" y="54583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4" name="Rectangle 138"/>
              <p:cNvSpPr>
                <a:spLocks noChangeArrowheads="1"/>
              </p:cNvSpPr>
              <p:nvPr/>
            </p:nvSpPr>
            <p:spPr bwMode="auto">
              <a:xfrm>
                <a:off x="1438382" y="5352026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5" name="Line 139"/>
              <p:cNvSpPr>
                <a:spLocks noChangeShapeType="1"/>
              </p:cNvSpPr>
              <p:nvPr/>
            </p:nvSpPr>
            <p:spPr bwMode="auto">
              <a:xfrm>
                <a:off x="1584432" y="48868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6" name="Rectangle 140"/>
              <p:cNvSpPr>
                <a:spLocks noChangeArrowheads="1"/>
              </p:cNvSpPr>
              <p:nvPr/>
            </p:nvSpPr>
            <p:spPr bwMode="auto">
              <a:xfrm>
                <a:off x="1438382" y="4780526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5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7" name="Line 141"/>
              <p:cNvSpPr>
                <a:spLocks noChangeShapeType="1"/>
              </p:cNvSpPr>
              <p:nvPr/>
            </p:nvSpPr>
            <p:spPr bwMode="auto">
              <a:xfrm>
                <a:off x="1584432" y="43153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8" name="Rectangle 142"/>
              <p:cNvSpPr>
                <a:spLocks noChangeArrowheads="1"/>
              </p:cNvSpPr>
              <p:nvPr/>
            </p:nvSpPr>
            <p:spPr bwMode="auto">
              <a:xfrm>
                <a:off x="1344720" y="4209026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9" name="Line 143"/>
              <p:cNvSpPr>
                <a:spLocks noChangeShapeType="1"/>
              </p:cNvSpPr>
              <p:nvPr/>
            </p:nvSpPr>
            <p:spPr bwMode="auto">
              <a:xfrm>
                <a:off x="1584432" y="37438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0" name="Rectangle 144"/>
              <p:cNvSpPr>
                <a:spLocks noChangeArrowheads="1"/>
              </p:cNvSpPr>
              <p:nvPr/>
            </p:nvSpPr>
            <p:spPr bwMode="auto">
              <a:xfrm>
                <a:off x="1344720" y="363752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15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1" name="Line 145"/>
              <p:cNvSpPr>
                <a:spLocks noChangeShapeType="1"/>
              </p:cNvSpPr>
              <p:nvPr/>
            </p:nvSpPr>
            <p:spPr bwMode="auto">
              <a:xfrm>
                <a:off x="1584432" y="31866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2" name="Rectangle 146"/>
              <p:cNvSpPr>
                <a:spLocks noChangeArrowheads="1"/>
              </p:cNvSpPr>
              <p:nvPr/>
            </p:nvSpPr>
            <p:spPr bwMode="auto">
              <a:xfrm>
                <a:off x="1344720" y="30803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3" name="Line 147"/>
              <p:cNvSpPr>
                <a:spLocks noChangeShapeType="1"/>
              </p:cNvSpPr>
              <p:nvPr/>
            </p:nvSpPr>
            <p:spPr bwMode="auto">
              <a:xfrm>
                <a:off x="1584432" y="26151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4" name="Rectangle 148"/>
              <p:cNvSpPr>
                <a:spLocks noChangeArrowheads="1"/>
              </p:cNvSpPr>
              <p:nvPr/>
            </p:nvSpPr>
            <p:spPr bwMode="auto">
              <a:xfrm>
                <a:off x="1344720" y="25088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25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5" name="Line 149"/>
              <p:cNvSpPr>
                <a:spLocks noChangeShapeType="1"/>
              </p:cNvSpPr>
              <p:nvPr/>
            </p:nvSpPr>
            <p:spPr bwMode="auto">
              <a:xfrm>
                <a:off x="1584432" y="20436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6" name="Rectangle 150"/>
              <p:cNvSpPr>
                <a:spLocks noChangeArrowheads="1"/>
              </p:cNvSpPr>
              <p:nvPr/>
            </p:nvSpPr>
            <p:spPr bwMode="auto">
              <a:xfrm>
                <a:off x="1344720" y="19373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7" name="Line 151"/>
              <p:cNvSpPr>
                <a:spLocks noChangeShapeType="1"/>
              </p:cNvSpPr>
              <p:nvPr/>
            </p:nvSpPr>
            <p:spPr bwMode="auto">
              <a:xfrm>
                <a:off x="1584432" y="14721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8" name="Rectangle 152"/>
              <p:cNvSpPr>
                <a:spLocks noChangeArrowheads="1"/>
              </p:cNvSpPr>
              <p:nvPr/>
            </p:nvSpPr>
            <p:spPr bwMode="auto">
              <a:xfrm>
                <a:off x="1344720" y="13658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35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9" name="Line 153"/>
              <p:cNvSpPr>
                <a:spLocks noChangeShapeType="1"/>
              </p:cNvSpPr>
              <p:nvPr/>
            </p:nvSpPr>
            <p:spPr bwMode="auto">
              <a:xfrm>
                <a:off x="1584432" y="914965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0" name="Rectangle 154"/>
              <p:cNvSpPr>
                <a:spLocks noChangeArrowheads="1"/>
              </p:cNvSpPr>
              <p:nvPr/>
            </p:nvSpPr>
            <p:spPr bwMode="auto">
              <a:xfrm>
                <a:off x="1344720" y="808602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40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31" name="Freeform 155"/>
              <p:cNvSpPr>
                <a:spLocks/>
              </p:cNvSpPr>
              <p:nvPr/>
            </p:nvSpPr>
            <p:spPr bwMode="auto">
              <a:xfrm>
                <a:off x="1651107" y="1392802"/>
                <a:ext cx="5619750" cy="4052887"/>
              </a:xfrm>
              <a:custGeom>
                <a:avLst/>
                <a:gdLst/>
                <a:ahLst/>
                <a:cxnLst>
                  <a:cxn ang="0">
                    <a:pos x="92" y="1096"/>
                  </a:cxn>
                  <a:cxn ang="0">
                    <a:pos x="226" y="1230"/>
                  </a:cxn>
                  <a:cxn ang="0">
                    <a:pos x="360" y="1883"/>
                  </a:cxn>
                  <a:cxn ang="0">
                    <a:pos x="502" y="2260"/>
                  </a:cxn>
                  <a:cxn ang="0">
                    <a:pos x="636" y="2385"/>
                  </a:cxn>
                  <a:cxn ang="0">
                    <a:pos x="770" y="2427"/>
                  </a:cxn>
                  <a:cxn ang="0">
                    <a:pos x="904" y="2444"/>
                  </a:cxn>
                  <a:cxn ang="0">
                    <a:pos x="1046" y="2452"/>
                  </a:cxn>
                  <a:cxn ang="0">
                    <a:pos x="1180" y="2469"/>
                  </a:cxn>
                  <a:cxn ang="0">
                    <a:pos x="1314" y="2494"/>
                  </a:cxn>
                  <a:cxn ang="0">
                    <a:pos x="1456" y="2511"/>
                  </a:cxn>
                  <a:cxn ang="0">
                    <a:pos x="1590" y="2528"/>
                  </a:cxn>
                  <a:cxn ang="0">
                    <a:pos x="1724" y="2528"/>
                  </a:cxn>
                  <a:cxn ang="0">
                    <a:pos x="1858" y="2528"/>
                  </a:cxn>
                  <a:cxn ang="0">
                    <a:pos x="2000" y="2528"/>
                  </a:cxn>
                  <a:cxn ang="0">
                    <a:pos x="2134" y="2511"/>
                  </a:cxn>
                  <a:cxn ang="0">
                    <a:pos x="2268" y="2519"/>
                  </a:cxn>
                  <a:cxn ang="0">
                    <a:pos x="2402" y="2536"/>
                  </a:cxn>
                  <a:cxn ang="0">
                    <a:pos x="2544" y="2544"/>
                  </a:cxn>
                  <a:cxn ang="0">
                    <a:pos x="2678" y="2544"/>
                  </a:cxn>
                  <a:cxn ang="0">
                    <a:pos x="2812" y="2544"/>
                  </a:cxn>
                  <a:cxn ang="0">
                    <a:pos x="2954" y="2544"/>
                  </a:cxn>
                  <a:cxn ang="0">
                    <a:pos x="3088" y="2544"/>
                  </a:cxn>
                  <a:cxn ang="0">
                    <a:pos x="3222" y="2536"/>
                  </a:cxn>
                  <a:cxn ang="0">
                    <a:pos x="3356" y="2544"/>
                  </a:cxn>
                  <a:cxn ang="0">
                    <a:pos x="3498" y="2553"/>
                  </a:cxn>
                  <a:cxn ang="0">
                    <a:pos x="3498" y="2553"/>
                  </a:cxn>
                  <a:cxn ang="0">
                    <a:pos x="3356" y="2536"/>
                  </a:cxn>
                  <a:cxn ang="0">
                    <a:pos x="3222" y="2528"/>
                  </a:cxn>
                  <a:cxn ang="0">
                    <a:pos x="3088" y="2536"/>
                  </a:cxn>
                  <a:cxn ang="0">
                    <a:pos x="2954" y="2544"/>
                  </a:cxn>
                  <a:cxn ang="0">
                    <a:pos x="2812" y="2544"/>
                  </a:cxn>
                  <a:cxn ang="0">
                    <a:pos x="2678" y="2544"/>
                  </a:cxn>
                  <a:cxn ang="0">
                    <a:pos x="2544" y="2536"/>
                  </a:cxn>
                  <a:cxn ang="0">
                    <a:pos x="2402" y="2519"/>
                  </a:cxn>
                  <a:cxn ang="0">
                    <a:pos x="2268" y="2502"/>
                  </a:cxn>
                  <a:cxn ang="0">
                    <a:pos x="2134" y="2494"/>
                  </a:cxn>
                  <a:cxn ang="0">
                    <a:pos x="2000" y="2511"/>
                  </a:cxn>
                  <a:cxn ang="0">
                    <a:pos x="1858" y="2519"/>
                  </a:cxn>
                  <a:cxn ang="0">
                    <a:pos x="1724" y="2519"/>
                  </a:cxn>
                  <a:cxn ang="0">
                    <a:pos x="1590" y="2511"/>
                  </a:cxn>
                  <a:cxn ang="0">
                    <a:pos x="1456" y="2486"/>
                  </a:cxn>
                  <a:cxn ang="0">
                    <a:pos x="1314" y="2461"/>
                  </a:cxn>
                  <a:cxn ang="0">
                    <a:pos x="1180" y="2435"/>
                  </a:cxn>
                  <a:cxn ang="0">
                    <a:pos x="1046" y="2419"/>
                  </a:cxn>
                  <a:cxn ang="0">
                    <a:pos x="904" y="2410"/>
                  </a:cxn>
                  <a:cxn ang="0">
                    <a:pos x="770" y="2385"/>
                  </a:cxn>
                  <a:cxn ang="0">
                    <a:pos x="636" y="2318"/>
                  </a:cxn>
                  <a:cxn ang="0">
                    <a:pos x="502" y="2109"/>
                  </a:cxn>
                  <a:cxn ang="0">
                    <a:pos x="360" y="1448"/>
                  </a:cxn>
                  <a:cxn ang="0">
                    <a:pos x="226" y="820"/>
                  </a:cxn>
                  <a:cxn ang="0">
                    <a:pos x="92" y="628"/>
                  </a:cxn>
                  <a:cxn ang="0">
                    <a:pos x="0" y="1013"/>
                  </a:cxn>
                </a:cxnLst>
                <a:rect l="0" t="0" r="r" b="b"/>
                <a:pathLst>
                  <a:path w="3540" h="2553">
                    <a:moveTo>
                      <a:pt x="0" y="1013"/>
                    </a:moveTo>
                    <a:lnTo>
                      <a:pt x="42" y="1055"/>
                    </a:lnTo>
                    <a:lnTo>
                      <a:pt x="92" y="1096"/>
                    </a:lnTo>
                    <a:lnTo>
                      <a:pt x="134" y="1113"/>
                    </a:lnTo>
                    <a:lnTo>
                      <a:pt x="184" y="1155"/>
                    </a:lnTo>
                    <a:lnTo>
                      <a:pt x="226" y="1230"/>
                    </a:lnTo>
                    <a:lnTo>
                      <a:pt x="268" y="1398"/>
                    </a:lnTo>
                    <a:lnTo>
                      <a:pt x="318" y="1640"/>
                    </a:lnTo>
                    <a:lnTo>
                      <a:pt x="360" y="1883"/>
                    </a:lnTo>
                    <a:lnTo>
                      <a:pt x="410" y="2059"/>
                    </a:lnTo>
                    <a:lnTo>
                      <a:pt x="452" y="2184"/>
                    </a:lnTo>
                    <a:lnTo>
                      <a:pt x="502" y="2260"/>
                    </a:lnTo>
                    <a:lnTo>
                      <a:pt x="544" y="2318"/>
                    </a:lnTo>
                    <a:lnTo>
                      <a:pt x="586" y="2360"/>
                    </a:lnTo>
                    <a:lnTo>
                      <a:pt x="636" y="2385"/>
                    </a:lnTo>
                    <a:lnTo>
                      <a:pt x="678" y="2402"/>
                    </a:lnTo>
                    <a:lnTo>
                      <a:pt x="728" y="2419"/>
                    </a:lnTo>
                    <a:lnTo>
                      <a:pt x="770" y="2427"/>
                    </a:lnTo>
                    <a:lnTo>
                      <a:pt x="820" y="2435"/>
                    </a:lnTo>
                    <a:lnTo>
                      <a:pt x="862" y="2444"/>
                    </a:lnTo>
                    <a:lnTo>
                      <a:pt x="904" y="2444"/>
                    </a:lnTo>
                    <a:lnTo>
                      <a:pt x="954" y="2444"/>
                    </a:lnTo>
                    <a:lnTo>
                      <a:pt x="996" y="2452"/>
                    </a:lnTo>
                    <a:lnTo>
                      <a:pt x="1046" y="2452"/>
                    </a:lnTo>
                    <a:lnTo>
                      <a:pt x="1088" y="2461"/>
                    </a:lnTo>
                    <a:lnTo>
                      <a:pt x="1138" y="2469"/>
                    </a:lnTo>
                    <a:lnTo>
                      <a:pt x="1180" y="2469"/>
                    </a:lnTo>
                    <a:lnTo>
                      <a:pt x="1222" y="2477"/>
                    </a:lnTo>
                    <a:lnTo>
                      <a:pt x="1272" y="2486"/>
                    </a:lnTo>
                    <a:lnTo>
                      <a:pt x="1314" y="2494"/>
                    </a:lnTo>
                    <a:lnTo>
                      <a:pt x="1364" y="2502"/>
                    </a:lnTo>
                    <a:lnTo>
                      <a:pt x="1406" y="2511"/>
                    </a:lnTo>
                    <a:lnTo>
                      <a:pt x="1456" y="2511"/>
                    </a:lnTo>
                    <a:lnTo>
                      <a:pt x="1498" y="2519"/>
                    </a:lnTo>
                    <a:lnTo>
                      <a:pt x="1540" y="2519"/>
                    </a:lnTo>
                    <a:lnTo>
                      <a:pt x="1590" y="2528"/>
                    </a:lnTo>
                    <a:lnTo>
                      <a:pt x="1632" y="2528"/>
                    </a:lnTo>
                    <a:lnTo>
                      <a:pt x="1682" y="2528"/>
                    </a:lnTo>
                    <a:lnTo>
                      <a:pt x="1724" y="2528"/>
                    </a:lnTo>
                    <a:lnTo>
                      <a:pt x="1774" y="2528"/>
                    </a:lnTo>
                    <a:lnTo>
                      <a:pt x="1816" y="2528"/>
                    </a:lnTo>
                    <a:lnTo>
                      <a:pt x="1858" y="2528"/>
                    </a:lnTo>
                    <a:lnTo>
                      <a:pt x="1908" y="2528"/>
                    </a:lnTo>
                    <a:lnTo>
                      <a:pt x="1950" y="2528"/>
                    </a:lnTo>
                    <a:lnTo>
                      <a:pt x="2000" y="2528"/>
                    </a:lnTo>
                    <a:lnTo>
                      <a:pt x="2042" y="2519"/>
                    </a:lnTo>
                    <a:lnTo>
                      <a:pt x="2084" y="2519"/>
                    </a:lnTo>
                    <a:lnTo>
                      <a:pt x="2134" y="2511"/>
                    </a:lnTo>
                    <a:lnTo>
                      <a:pt x="2176" y="2511"/>
                    </a:lnTo>
                    <a:lnTo>
                      <a:pt x="2226" y="2511"/>
                    </a:lnTo>
                    <a:lnTo>
                      <a:pt x="2268" y="2519"/>
                    </a:lnTo>
                    <a:lnTo>
                      <a:pt x="2318" y="2528"/>
                    </a:lnTo>
                    <a:lnTo>
                      <a:pt x="2360" y="2528"/>
                    </a:lnTo>
                    <a:lnTo>
                      <a:pt x="2402" y="2536"/>
                    </a:lnTo>
                    <a:lnTo>
                      <a:pt x="2452" y="2536"/>
                    </a:lnTo>
                    <a:lnTo>
                      <a:pt x="2494" y="2536"/>
                    </a:lnTo>
                    <a:lnTo>
                      <a:pt x="2544" y="2544"/>
                    </a:lnTo>
                    <a:lnTo>
                      <a:pt x="2586" y="2544"/>
                    </a:lnTo>
                    <a:lnTo>
                      <a:pt x="2636" y="2544"/>
                    </a:lnTo>
                    <a:lnTo>
                      <a:pt x="2678" y="2544"/>
                    </a:lnTo>
                    <a:lnTo>
                      <a:pt x="2720" y="2544"/>
                    </a:lnTo>
                    <a:lnTo>
                      <a:pt x="2770" y="2544"/>
                    </a:lnTo>
                    <a:lnTo>
                      <a:pt x="2812" y="2544"/>
                    </a:lnTo>
                    <a:lnTo>
                      <a:pt x="2862" y="2544"/>
                    </a:lnTo>
                    <a:lnTo>
                      <a:pt x="2904" y="2544"/>
                    </a:lnTo>
                    <a:lnTo>
                      <a:pt x="2954" y="2544"/>
                    </a:lnTo>
                    <a:lnTo>
                      <a:pt x="2996" y="2544"/>
                    </a:lnTo>
                    <a:lnTo>
                      <a:pt x="3038" y="2544"/>
                    </a:lnTo>
                    <a:lnTo>
                      <a:pt x="3088" y="2544"/>
                    </a:lnTo>
                    <a:lnTo>
                      <a:pt x="3130" y="2544"/>
                    </a:lnTo>
                    <a:lnTo>
                      <a:pt x="3180" y="2536"/>
                    </a:lnTo>
                    <a:lnTo>
                      <a:pt x="3222" y="2536"/>
                    </a:lnTo>
                    <a:lnTo>
                      <a:pt x="3272" y="2536"/>
                    </a:lnTo>
                    <a:lnTo>
                      <a:pt x="3314" y="2544"/>
                    </a:lnTo>
                    <a:lnTo>
                      <a:pt x="3356" y="2544"/>
                    </a:lnTo>
                    <a:lnTo>
                      <a:pt x="3406" y="2544"/>
                    </a:lnTo>
                    <a:lnTo>
                      <a:pt x="3448" y="2553"/>
                    </a:lnTo>
                    <a:lnTo>
                      <a:pt x="3498" y="2553"/>
                    </a:lnTo>
                    <a:lnTo>
                      <a:pt x="3540" y="2553"/>
                    </a:lnTo>
                    <a:lnTo>
                      <a:pt x="3540" y="2553"/>
                    </a:lnTo>
                    <a:lnTo>
                      <a:pt x="3498" y="2553"/>
                    </a:lnTo>
                    <a:lnTo>
                      <a:pt x="3448" y="2544"/>
                    </a:lnTo>
                    <a:lnTo>
                      <a:pt x="3406" y="2544"/>
                    </a:lnTo>
                    <a:lnTo>
                      <a:pt x="3356" y="2536"/>
                    </a:lnTo>
                    <a:lnTo>
                      <a:pt x="3314" y="2528"/>
                    </a:lnTo>
                    <a:lnTo>
                      <a:pt x="3272" y="2528"/>
                    </a:lnTo>
                    <a:lnTo>
                      <a:pt x="3222" y="2528"/>
                    </a:lnTo>
                    <a:lnTo>
                      <a:pt x="3180" y="2528"/>
                    </a:lnTo>
                    <a:lnTo>
                      <a:pt x="3130" y="2536"/>
                    </a:lnTo>
                    <a:lnTo>
                      <a:pt x="3088" y="2536"/>
                    </a:lnTo>
                    <a:lnTo>
                      <a:pt x="3038" y="2536"/>
                    </a:lnTo>
                    <a:lnTo>
                      <a:pt x="2996" y="2544"/>
                    </a:lnTo>
                    <a:lnTo>
                      <a:pt x="2954" y="2544"/>
                    </a:lnTo>
                    <a:lnTo>
                      <a:pt x="2904" y="2544"/>
                    </a:lnTo>
                    <a:lnTo>
                      <a:pt x="2862" y="2544"/>
                    </a:lnTo>
                    <a:lnTo>
                      <a:pt x="2812" y="2544"/>
                    </a:lnTo>
                    <a:lnTo>
                      <a:pt x="2770" y="2544"/>
                    </a:lnTo>
                    <a:lnTo>
                      <a:pt x="2720" y="2544"/>
                    </a:lnTo>
                    <a:lnTo>
                      <a:pt x="2678" y="2544"/>
                    </a:lnTo>
                    <a:lnTo>
                      <a:pt x="2636" y="2536"/>
                    </a:lnTo>
                    <a:lnTo>
                      <a:pt x="2586" y="2536"/>
                    </a:lnTo>
                    <a:lnTo>
                      <a:pt x="2544" y="2536"/>
                    </a:lnTo>
                    <a:lnTo>
                      <a:pt x="2494" y="2528"/>
                    </a:lnTo>
                    <a:lnTo>
                      <a:pt x="2452" y="2528"/>
                    </a:lnTo>
                    <a:lnTo>
                      <a:pt x="2402" y="2519"/>
                    </a:lnTo>
                    <a:lnTo>
                      <a:pt x="2360" y="2511"/>
                    </a:lnTo>
                    <a:lnTo>
                      <a:pt x="2318" y="2502"/>
                    </a:lnTo>
                    <a:lnTo>
                      <a:pt x="2268" y="2502"/>
                    </a:lnTo>
                    <a:lnTo>
                      <a:pt x="2226" y="2494"/>
                    </a:lnTo>
                    <a:lnTo>
                      <a:pt x="2176" y="2494"/>
                    </a:lnTo>
                    <a:lnTo>
                      <a:pt x="2134" y="2494"/>
                    </a:lnTo>
                    <a:lnTo>
                      <a:pt x="2084" y="2502"/>
                    </a:lnTo>
                    <a:lnTo>
                      <a:pt x="2042" y="2502"/>
                    </a:lnTo>
                    <a:lnTo>
                      <a:pt x="2000" y="2511"/>
                    </a:lnTo>
                    <a:lnTo>
                      <a:pt x="1950" y="2511"/>
                    </a:lnTo>
                    <a:lnTo>
                      <a:pt x="1908" y="2511"/>
                    </a:lnTo>
                    <a:lnTo>
                      <a:pt x="1858" y="2519"/>
                    </a:lnTo>
                    <a:lnTo>
                      <a:pt x="1816" y="2519"/>
                    </a:lnTo>
                    <a:lnTo>
                      <a:pt x="1774" y="2519"/>
                    </a:lnTo>
                    <a:lnTo>
                      <a:pt x="1724" y="2519"/>
                    </a:lnTo>
                    <a:lnTo>
                      <a:pt x="1682" y="2511"/>
                    </a:lnTo>
                    <a:lnTo>
                      <a:pt x="1632" y="2511"/>
                    </a:lnTo>
                    <a:lnTo>
                      <a:pt x="1590" y="2511"/>
                    </a:lnTo>
                    <a:lnTo>
                      <a:pt x="1540" y="2502"/>
                    </a:lnTo>
                    <a:lnTo>
                      <a:pt x="1498" y="2494"/>
                    </a:lnTo>
                    <a:lnTo>
                      <a:pt x="1456" y="2486"/>
                    </a:lnTo>
                    <a:lnTo>
                      <a:pt x="1406" y="2477"/>
                    </a:lnTo>
                    <a:lnTo>
                      <a:pt x="1364" y="2469"/>
                    </a:lnTo>
                    <a:lnTo>
                      <a:pt x="1314" y="2461"/>
                    </a:lnTo>
                    <a:lnTo>
                      <a:pt x="1272" y="2452"/>
                    </a:lnTo>
                    <a:lnTo>
                      <a:pt x="1222" y="2444"/>
                    </a:lnTo>
                    <a:lnTo>
                      <a:pt x="1180" y="2435"/>
                    </a:lnTo>
                    <a:lnTo>
                      <a:pt x="1138" y="2427"/>
                    </a:lnTo>
                    <a:lnTo>
                      <a:pt x="1088" y="2427"/>
                    </a:lnTo>
                    <a:lnTo>
                      <a:pt x="1046" y="2419"/>
                    </a:lnTo>
                    <a:lnTo>
                      <a:pt x="996" y="2419"/>
                    </a:lnTo>
                    <a:lnTo>
                      <a:pt x="954" y="2410"/>
                    </a:lnTo>
                    <a:lnTo>
                      <a:pt x="904" y="2410"/>
                    </a:lnTo>
                    <a:lnTo>
                      <a:pt x="862" y="2402"/>
                    </a:lnTo>
                    <a:lnTo>
                      <a:pt x="820" y="2394"/>
                    </a:lnTo>
                    <a:lnTo>
                      <a:pt x="770" y="2385"/>
                    </a:lnTo>
                    <a:lnTo>
                      <a:pt x="728" y="2369"/>
                    </a:lnTo>
                    <a:lnTo>
                      <a:pt x="678" y="2343"/>
                    </a:lnTo>
                    <a:lnTo>
                      <a:pt x="636" y="2318"/>
                    </a:lnTo>
                    <a:lnTo>
                      <a:pt x="586" y="2268"/>
                    </a:lnTo>
                    <a:lnTo>
                      <a:pt x="544" y="2201"/>
                    </a:lnTo>
                    <a:lnTo>
                      <a:pt x="502" y="2109"/>
                    </a:lnTo>
                    <a:lnTo>
                      <a:pt x="452" y="1958"/>
                    </a:lnTo>
                    <a:lnTo>
                      <a:pt x="410" y="1732"/>
                    </a:lnTo>
                    <a:lnTo>
                      <a:pt x="360" y="1448"/>
                    </a:lnTo>
                    <a:lnTo>
                      <a:pt x="318" y="1172"/>
                    </a:lnTo>
                    <a:lnTo>
                      <a:pt x="268" y="937"/>
                    </a:lnTo>
                    <a:lnTo>
                      <a:pt x="226" y="820"/>
                    </a:lnTo>
                    <a:lnTo>
                      <a:pt x="184" y="829"/>
                    </a:lnTo>
                    <a:lnTo>
                      <a:pt x="134" y="812"/>
                    </a:lnTo>
                    <a:lnTo>
                      <a:pt x="92" y="628"/>
                    </a:lnTo>
                    <a:lnTo>
                      <a:pt x="42" y="326"/>
                    </a:lnTo>
                    <a:lnTo>
                      <a:pt x="0" y="0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999999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2" name="Freeform 156"/>
              <p:cNvSpPr>
                <a:spLocks/>
              </p:cNvSpPr>
              <p:nvPr/>
            </p:nvSpPr>
            <p:spPr bwMode="auto">
              <a:xfrm>
                <a:off x="1651107" y="1392802"/>
                <a:ext cx="5619750" cy="4052887"/>
              </a:xfrm>
              <a:custGeom>
                <a:avLst/>
                <a:gdLst/>
                <a:ahLst/>
                <a:cxnLst>
                  <a:cxn ang="0">
                    <a:pos x="92" y="1096"/>
                  </a:cxn>
                  <a:cxn ang="0">
                    <a:pos x="226" y="1230"/>
                  </a:cxn>
                  <a:cxn ang="0">
                    <a:pos x="360" y="1883"/>
                  </a:cxn>
                  <a:cxn ang="0">
                    <a:pos x="502" y="2260"/>
                  </a:cxn>
                  <a:cxn ang="0">
                    <a:pos x="636" y="2385"/>
                  </a:cxn>
                  <a:cxn ang="0">
                    <a:pos x="770" y="2427"/>
                  </a:cxn>
                  <a:cxn ang="0">
                    <a:pos x="904" y="2444"/>
                  </a:cxn>
                  <a:cxn ang="0">
                    <a:pos x="1046" y="2452"/>
                  </a:cxn>
                  <a:cxn ang="0">
                    <a:pos x="1180" y="2469"/>
                  </a:cxn>
                  <a:cxn ang="0">
                    <a:pos x="1314" y="2494"/>
                  </a:cxn>
                  <a:cxn ang="0">
                    <a:pos x="1456" y="2511"/>
                  </a:cxn>
                  <a:cxn ang="0">
                    <a:pos x="1590" y="2528"/>
                  </a:cxn>
                  <a:cxn ang="0">
                    <a:pos x="1724" y="2528"/>
                  </a:cxn>
                  <a:cxn ang="0">
                    <a:pos x="1858" y="2528"/>
                  </a:cxn>
                  <a:cxn ang="0">
                    <a:pos x="2000" y="2528"/>
                  </a:cxn>
                  <a:cxn ang="0">
                    <a:pos x="2134" y="2511"/>
                  </a:cxn>
                  <a:cxn ang="0">
                    <a:pos x="2268" y="2519"/>
                  </a:cxn>
                  <a:cxn ang="0">
                    <a:pos x="2402" y="2536"/>
                  </a:cxn>
                  <a:cxn ang="0">
                    <a:pos x="2544" y="2544"/>
                  </a:cxn>
                  <a:cxn ang="0">
                    <a:pos x="2678" y="2544"/>
                  </a:cxn>
                  <a:cxn ang="0">
                    <a:pos x="2812" y="2544"/>
                  </a:cxn>
                  <a:cxn ang="0">
                    <a:pos x="2954" y="2544"/>
                  </a:cxn>
                  <a:cxn ang="0">
                    <a:pos x="3088" y="2544"/>
                  </a:cxn>
                  <a:cxn ang="0">
                    <a:pos x="3222" y="2536"/>
                  </a:cxn>
                  <a:cxn ang="0">
                    <a:pos x="3356" y="2544"/>
                  </a:cxn>
                  <a:cxn ang="0">
                    <a:pos x="3498" y="2553"/>
                  </a:cxn>
                  <a:cxn ang="0">
                    <a:pos x="3498" y="2553"/>
                  </a:cxn>
                  <a:cxn ang="0">
                    <a:pos x="3356" y="2536"/>
                  </a:cxn>
                  <a:cxn ang="0">
                    <a:pos x="3222" y="2528"/>
                  </a:cxn>
                  <a:cxn ang="0">
                    <a:pos x="3088" y="2536"/>
                  </a:cxn>
                  <a:cxn ang="0">
                    <a:pos x="2954" y="2544"/>
                  </a:cxn>
                  <a:cxn ang="0">
                    <a:pos x="2812" y="2544"/>
                  </a:cxn>
                  <a:cxn ang="0">
                    <a:pos x="2678" y="2544"/>
                  </a:cxn>
                  <a:cxn ang="0">
                    <a:pos x="2544" y="2536"/>
                  </a:cxn>
                  <a:cxn ang="0">
                    <a:pos x="2402" y="2519"/>
                  </a:cxn>
                  <a:cxn ang="0">
                    <a:pos x="2268" y="2502"/>
                  </a:cxn>
                  <a:cxn ang="0">
                    <a:pos x="2134" y="2494"/>
                  </a:cxn>
                  <a:cxn ang="0">
                    <a:pos x="2000" y="2511"/>
                  </a:cxn>
                  <a:cxn ang="0">
                    <a:pos x="1858" y="2519"/>
                  </a:cxn>
                  <a:cxn ang="0">
                    <a:pos x="1724" y="2519"/>
                  </a:cxn>
                  <a:cxn ang="0">
                    <a:pos x="1590" y="2511"/>
                  </a:cxn>
                  <a:cxn ang="0">
                    <a:pos x="1456" y="2486"/>
                  </a:cxn>
                  <a:cxn ang="0">
                    <a:pos x="1314" y="2461"/>
                  </a:cxn>
                  <a:cxn ang="0">
                    <a:pos x="1180" y="2435"/>
                  </a:cxn>
                  <a:cxn ang="0">
                    <a:pos x="1046" y="2419"/>
                  </a:cxn>
                  <a:cxn ang="0">
                    <a:pos x="904" y="2410"/>
                  </a:cxn>
                  <a:cxn ang="0">
                    <a:pos x="770" y="2385"/>
                  </a:cxn>
                  <a:cxn ang="0">
                    <a:pos x="636" y="2318"/>
                  </a:cxn>
                  <a:cxn ang="0">
                    <a:pos x="502" y="2109"/>
                  </a:cxn>
                  <a:cxn ang="0">
                    <a:pos x="360" y="1448"/>
                  </a:cxn>
                  <a:cxn ang="0">
                    <a:pos x="226" y="820"/>
                  </a:cxn>
                  <a:cxn ang="0">
                    <a:pos x="92" y="628"/>
                  </a:cxn>
                  <a:cxn ang="0">
                    <a:pos x="0" y="1013"/>
                  </a:cxn>
                </a:cxnLst>
                <a:rect l="0" t="0" r="r" b="b"/>
                <a:pathLst>
                  <a:path w="3540" h="2553">
                    <a:moveTo>
                      <a:pt x="0" y="1013"/>
                    </a:moveTo>
                    <a:lnTo>
                      <a:pt x="42" y="1055"/>
                    </a:lnTo>
                    <a:lnTo>
                      <a:pt x="92" y="1096"/>
                    </a:lnTo>
                    <a:lnTo>
                      <a:pt x="134" y="1113"/>
                    </a:lnTo>
                    <a:lnTo>
                      <a:pt x="184" y="1155"/>
                    </a:lnTo>
                    <a:lnTo>
                      <a:pt x="226" y="1230"/>
                    </a:lnTo>
                    <a:lnTo>
                      <a:pt x="268" y="1398"/>
                    </a:lnTo>
                    <a:lnTo>
                      <a:pt x="318" y="1640"/>
                    </a:lnTo>
                    <a:lnTo>
                      <a:pt x="360" y="1883"/>
                    </a:lnTo>
                    <a:lnTo>
                      <a:pt x="410" y="2059"/>
                    </a:lnTo>
                    <a:lnTo>
                      <a:pt x="452" y="2184"/>
                    </a:lnTo>
                    <a:lnTo>
                      <a:pt x="502" y="2260"/>
                    </a:lnTo>
                    <a:lnTo>
                      <a:pt x="544" y="2318"/>
                    </a:lnTo>
                    <a:lnTo>
                      <a:pt x="586" y="2360"/>
                    </a:lnTo>
                    <a:lnTo>
                      <a:pt x="636" y="2385"/>
                    </a:lnTo>
                    <a:lnTo>
                      <a:pt x="678" y="2402"/>
                    </a:lnTo>
                    <a:lnTo>
                      <a:pt x="728" y="2419"/>
                    </a:lnTo>
                    <a:lnTo>
                      <a:pt x="770" y="2427"/>
                    </a:lnTo>
                    <a:lnTo>
                      <a:pt x="820" y="2435"/>
                    </a:lnTo>
                    <a:lnTo>
                      <a:pt x="862" y="2444"/>
                    </a:lnTo>
                    <a:lnTo>
                      <a:pt x="904" y="2444"/>
                    </a:lnTo>
                    <a:lnTo>
                      <a:pt x="954" y="2444"/>
                    </a:lnTo>
                    <a:lnTo>
                      <a:pt x="996" y="2452"/>
                    </a:lnTo>
                    <a:lnTo>
                      <a:pt x="1046" y="2452"/>
                    </a:lnTo>
                    <a:lnTo>
                      <a:pt x="1088" y="2461"/>
                    </a:lnTo>
                    <a:lnTo>
                      <a:pt x="1138" y="2469"/>
                    </a:lnTo>
                    <a:lnTo>
                      <a:pt x="1180" y="2469"/>
                    </a:lnTo>
                    <a:lnTo>
                      <a:pt x="1222" y="2477"/>
                    </a:lnTo>
                    <a:lnTo>
                      <a:pt x="1272" y="2486"/>
                    </a:lnTo>
                    <a:lnTo>
                      <a:pt x="1314" y="2494"/>
                    </a:lnTo>
                    <a:lnTo>
                      <a:pt x="1364" y="2502"/>
                    </a:lnTo>
                    <a:lnTo>
                      <a:pt x="1406" y="2511"/>
                    </a:lnTo>
                    <a:lnTo>
                      <a:pt x="1456" y="2511"/>
                    </a:lnTo>
                    <a:lnTo>
                      <a:pt x="1498" y="2519"/>
                    </a:lnTo>
                    <a:lnTo>
                      <a:pt x="1540" y="2519"/>
                    </a:lnTo>
                    <a:lnTo>
                      <a:pt x="1590" y="2528"/>
                    </a:lnTo>
                    <a:lnTo>
                      <a:pt x="1632" y="2528"/>
                    </a:lnTo>
                    <a:lnTo>
                      <a:pt x="1682" y="2528"/>
                    </a:lnTo>
                    <a:lnTo>
                      <a:pt x="1724" y="2528"/>
                    </a:lnTo>
                    <a:lnTo>
                      <a:pt x="1774" y="2528"/>
                    </a:lnTo>
                    <a:lnTo>
                      <a:pt x="1816" y="2528"/>
                    </a:lnTo>
                    <a:lnTo>
                      <a:pt x="1858" y="2528"/>
                    </a:lnTo>
                    <a:lnTo>
                      <a:pt x="1908" y="2528"/>
                    </a:lnTo>
                    <a:lnTo>
                      <a:pt x="1950" y="2528"/>
                    </a:lnTo>
                    <a:lnTo>
                      <a:pt x="2000" y="2528"/>
                    </a:lnTo>
                    <a:lnTo>
                      <a:pt x="2042" y="2519"/>
                    </a:lnTo>
                    <a:lnTo>
                      <a:pt x="2084" y="2519"/>
                    </a:lnTo>
                    <a:lnTo>
                      <a:pt x="2134" y="2511"/>
                    </a:lnTo>
                    <a:lnTo>
                      <a:pt x="2176" y="2511"/>
                    </a:lnTo>
                    <a:lnTo>
                      <a:pt x="2226" y="2511"/>
                    </a:lnTo>
                    <a:lnTo>
                      <a:pt x="2268" y="2519"/>
                    </a:lnTo>
                    <a:lnTo>
                      <a:pt x="2318" y="2528"/>
                    </a:lnTo>
                    <a:lnTo>
                      <a:pt x="2360" y="2528"/>
                    </a:lnTo>
                    <a:lnTo>
                      <a:pt x="2402" y="2536"/>
                    </a:lnTo>
                    <a:lnTo>
                      <a:pt x="2452" y="2536"/>
                    </a:lnTo>
                    <a:lnTo>
                      <a:pt x="2494" y="2536"/>
                    </a:lnTo>
                    <a:lnTo>
                      <a:pt x="2544" y="2544"/>
                    </a:lnTo>
                    <a:lnTo>
                      <a:pt x="2586" y="2544"/>
                    </a:lnTo>
                    <a:lnTo>
                      <a:pt x="2636" y="2544"/>
                    </a:lnTo>
                    <a:lnTo>
                      <a:pt x="2678" y="2544"/>
                    </a:lnTo>
                    <a:lnTo>
                      <a:pt x="2720" y="2544"/>
                    </a:lnTo>
                    <a:lnTo>
                      <a:pt x="2770" y="2544"/>
                    </a:lnTo>
                    <a:lnTo>
                      <a:pt x="2812" y="2544"/>
                    </a:lnTo>
                    <a:lnTo>
                      <a:pt x="2862" y="2544"/>
                    </a:lnTo>
                    <a:lnTo>
                      <a:pt x="2904" y="2544"/>
                    </a:lnTo>
                    <a:lnTo>
                      <a:pt x="2954" y="2544"/>
                    </a:lnTo>
                    <a:lnTo>
                      <a:pt x="2996" y="2544"/>
                    </a:lnTo>
                    <a:lnTo>
                      <a:pt x="3038" y="2544"/>
                    </a:lnTo>
                    <a:lnTo>
                      <a:pt x="3088" y="2544"/>
                    </a:lnTo>
                    <a:lnTo>
                      <a:pt x="3130" y="2544"/>
                    </a:lnTo>
                    <a:lnTo>
                      <a:pt x="3180" y="2536"/>
                    </a:lnTo>
                    <a:lnTo>
                      <a:pt x="3222" y="2536"/>
                    </a:lnTo>
                    <a:lnTo>
                      <a:pt x="3272" y="2536"/>
                    </a:lnTo>
                    <a:lnTo>
                      <a:pt x="3314" y="2544"/>
                    </a:lnTo>
                    <a:lnTo>
                      <a:pt x="3356" y="2544"/>
                    </a:lnTo>
                    <a:lnTo>
                      <a:pt x="3406" y="2544"/>
                    </a:lnTo>
                    <a:lnTo>
                      <a:pt x="3448" y="2553"/>
                    </a:lnTo>
                    <a:lnTo>
                      <a:pt x="3498" y="2553"/>
                    </a:lnTo>
                    <a:lnTo>
                      <a:pt x="3540" y="2553"/>
                    </a:lnTo>
                    <a:lnTo>
                      <a:pt x="3540" y="2553"/>
                    </a:lnTo>
                    <a:lnTo>
                      <a:pt x="3498" y="2553"/>
                    </a:lnTo>
                    <a:lnTo>
                      <a:pt x="3448" y="2544"/>
                    </a:lnTo>
                    <a:lnTo>
                      <a:pt x="3406" y="2544"/>
                    </a:lnTo>
                    <a:lnTo>
                      <a:pt x="3356" y="2536"/>
                    </a:lnTo>
                    <a:lnTo>
                      <a:pt x="3314" y="2528"/>
                    </a:lnTo>
                    <a:lnTo>
                      <a:pt x="3272" y="2528"/>
                    </a:lnTo>
                    <a:lnTo>
                      <a:pt x="3222" y="2528"/>
                    </a:lnTo>
                    <a:lnTo>
                      <a:pt x="3180" y="2528"/>
                    </a:lnTo>
                    <a:lnTo>
                      <a:pt x="3130" y="2536"/>
                    </a:lnTo>
                    <a:lnTo>
                      <a:pt x="3088" y="2536"/>
                    </a:lnTo>
                    <a:lnTo>
                      <a:pt x="3038" y="2536"/>
                    </a:lnTo>
                    <a:lnTo>
                      <a:pt x="2996" y="2544"/>
                    </a:lnTo>
                    <a:lnTo>
                      <a:pt x="2954" y="2544"/>
                    </a:lnTo>
                    <a:lnTo>
                      <a:pt x="2904" y="2544"/>
                    </a:lnTo>
                    <a:lnTo>
                      <a:pt x="2862" y="2544"/>
                    </a:lnTo>
                    <a:lnTo>
                      <a:pt x="2812" y="2544"/>
                    </a:lnTo>
                    <a:lnTo>
                      <a:pt x="2770" y="2544"/>
                    </a:lnTo>
                    <a:lnTo>
                      <a:pt x="2720" y="2544"/>
                    </a:lnTo>
                    <a:lnTo>
                      <a:pt x="2678" y="2544"/>
                    </a:lnTo>
                    <a:lnTo>
                      <a:pt x="2636" y="2536"/>
                    </a:lnTo>
                    <a:lnTo>
                      <a:pt x="2586" y="2536"/>
                    </a:lnTo>
                    <a:lnTo>
                      <a:pt x="2544" y="2536"/>
                    </a:lnTo>
                    <a:lnTo>
                      <a:pt x="2494" y="2528"/>
                    </a:lnTo>
                    <a:lnTo>
                      <a:pt x="2452" y="2528"/>
                    </a:lnTo>
                    <a:lnTo>
                      <a:pt x="2402" y="2519"/>
                    </a:lnTo>
                    <a:lnTo>
                      <a:pt x="2360" y="2511"/>
                    </a:lnTo>
                    <a:lnTo>
                      <a:pt x="2318" y="2502"/>
                    </a:lnTo>
                    <a:lnTo>
                      <a:pt x="2268" y="2502"/>
                    </a:lnTo>
                    <a:lnTo>
                      <a:pt x="2226" y="2494"/>
                    </a:lnTo>
                    <a:lnTo>
                      <a:pt x="2176" y="2494"/>
                    </a:lnTo>
                    <a:lnTo>
                      <a:pt x="2134" y="2494"/>
                    </a:lnTo>
                    <a:lnTo>
                      <a:pt x="2084" y="2502"/>
                    </a:lnTo>
                    <a:lnTo>
                      <a:pt x="2042" y="2502"/>
                    </a:lnTo>
                    <a:lnTo>
                      <a:pt x="2000" y="2511"/>
                    </a:lnTo>
                    <a:lnTo>
                      <a:pt x="1950" y="2511"/>
                    </a:lnTo>
                    <a:lnTo>
                      <a:pt x="1908" y="2511"/>
                    </a:lnTo>
                    <a:lnTo>
                      <a:pt x="1858" y="2519"/>
                    </a:lnTo>
                    <a:lnTo>
                      <a:pt x="1816" y="2519"/>
                    </a:lnTo>
                    <a:lnTo>
                      <a:pt x="1774" y="2519"/>
                    </a:lnTo>
                    <a:lnTo>
                      <a:pt x="1724" y="2519"/>
                    </a:lnTo>
                    <a:lnTo>
                      <a:pt x="1682" y="2511"/>
                    </a:lnTo>
                    <a:lnTo>
                      <a:pt x="1632" y="2511"/>
                    </a:lnTo>
                    <a:lnTo>
                      <a:pt x="1590" y="2511"/>
                    </a:lnTo>
                    <a:lnTo>
                      <a:pt x="1540" y="2502"/>
                    </a:lnTo>
                    <a:lnTo>
                      <a:pt x="1498" y="2494"/>
                    </a:lnTo>
                    <a:lnTo>
                      <a:pt x="1456" y="2486"/>
                    </a:lnTo>
                    <a:lnTo>
                      <a:pt x="1406" y="2477"/>
                    </a:lnTo>
                    <a:lnTo>
                      <a:pt x="1364" y="2469"/>
                    </a:lnTo>
                    <a:lnTo>
                      <a:pt x="1314" y="2461"/>
                    </a:lnTo>
                    <a:lnTo>
                      <a:pt x="1272" y="2452"/>
                    </a:lnTo>
                    <a:lnTo>
                      <a:pt x="1222" y="2444"/>
                    </a:lnTo>
                    <a:lnTo>
                      <a:pt x="1180" y="2435"/>
                    </a:lnTo>
                    <a:lnTo>
                      <a:pt x="1138" y="2427"/>
                    </a:lnTo>
                    <a:lnTo>
                      <a:pt x="1088" y="2427"/>
                    </a:lnTo>
                    <a:lnTo>
                      <a:pt x="1046" y="2419"/>
                    </a:lnTo>
                    <a:lnTo>
                      <a:pt x="996" y="2419"/>
                    </a:lnTo>
                    <a:lnTo>
                      <a:pt x="954" y="2410"/>
                    </a:lnTo>
                    <a:lnTo>
                      <a:pt x="904" y="2410"/>
                    </a:lnTo>
                    <a:lnTo>
                      <a:pt x="862" y="2402"/>
                    </a:lnTo>
                    <a:lnTo>
                      <a:pt x="820" y="2394"/>
                    </a:lnTo>
                    <a:lnTo>
                      <a:pt x="770" y="2385"/>
                    </a:lnTo>
                    <a:lnTo>
                      <a:pt x="728" y="2369"/>
                    </a:lnTo>
                    <a:lnTo>
                      <a:pt x="678" y="2343"/>
                    </a:lnTo>
                    <a:lnTo>
                      <a:pt x="636" y="2318"/>
                    </a:lnTo>
                    <a:lnTo>
                      <a:pt x="586" y="2268"/>
                    </a:lnTo>
                    <a:lnTo>
                      <a:pt x="544" y="2201"/>
                    </a:lnTo>
                    <a:lnTo>
                      <a:pt x="502" y="2109"/>
                    </a:lnTo>
                    <a:lnTo>
                      <a:pt x="452" y="1958"/>
                    </a:lnTo>
                    <a:lnTo>
                      <a:pt x="410" y="1732"/>
                    </a:lnTo>
                    <a:lnTo>
                      <a:pt x="360" y="1448"/>
                    </a:lnTo>
                    <a:lnTo>
                      <a:pt x="318" y="1172"/>
                    </a:lnTo>
                    <a:lnTo>
                      <a:pt x="268" y="937"/>
                    </a:lnTo>
                    <a:lnTo>
                      <a:pt x="226" y="820"/>
                    </a:lnTo>
                    <a:lnTo>
                      <a:pt x="184" y="829"/>
                    </a:lnTo>
                    <a:lnTo>
                      <a:pt x="134" y="812"/>
                    </a:lnTo>
                    <a:lnTo>
                      <a:pt x="92" y="628"/>
                    </a:lnTo>
                    <a:lnTo>
                      <a:pt x="42" y="326"/>
                    </a:lnTo>
                    <a:lnTo>
                      <a:pt x="0" y="0"/>
                    </a:lnTo>
                    <a:lnTo>
                      <a:pt x="0" y="1013"/>
                    </a:lnTo>
                  </a:path>
                </a:pathLst>
              </a:custGeom>
              <a:no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3" name="Freeform 157"/>
              <p:cNvSpPr>
                <a:spLocks/>
              </p:cNvSpPr>
              <p:nvPr/>
            </p:nvSpPr>
            <p:spPr bwMode="auto">
              <a:xfrm>
                <a:off x="1651107" y="2204015"/>
                <a:ext cx="5619750" cy="3241675"/>
              </a:xfrm>
              <a:custGeom>
                <a:avLst/>
                <a:gdLst/>
                <a:ahLst/>
                <a:cxnLst>
                  <a:cxn ang="0">
                    <a:pos x="42" y="175"/>
                  </a:cxn>
                  <a:cxn ang="0">
                    <a:pos x="134" y="452"/>
                  </a:cxn>
                  <a:cxn ang="0">
                    <a:pos x="226" y="510"/>
                  </a:cxn>
                  <a:cxn ang="0">
                    <a:pos x="318" y="895"/>
                  </a:cxn>
                  <a:cxn ang="0">
                    <a:pos x="410" y="1380"/>
                  </a:cxn>
                  <a:cxn ang="0">
                    <a:pos x="502" y="1673"/>
                  </a:cxn>
                  <a:cxn ang="0">
                    <a:pos x="586" y="1799"/>
                  </a:cxn>
                  <a:cxn ang="0">
                    <a:pos x="678" y="1866"/>
                  </a:cxn>
                  <a:cxn ang="0">
                    <a:pos x="770" y="1891"/>
                  </a:cxn>
                  <a:cxn ang="0">
                    <a:pos x="862" y="1908"/>
                  </a:cxn>
                  <a:cxn ang="0">
                    <a:pos x="954" y="1916"/>
                  </a:cxn>
                  <a:cxn ang="0">
                    <a:pos x="1046" y="1924"/>
                  </a:cxn>
                  <a:cxn ang="0">
                    <a:pos x="1138" y="1933"/>
                  </a:cxn>
                  <a:cxn ang="0">
                    <a:pos x="1222" y="1950"/>
                  </a:cxn>
                  <a:cxn ang="0">
                    <a:pos x="1314" y="1966"/>
                  </a:cxn>
                  <a:cxn ang="0">
                    <a:pos x="1406" y="1983"/>
                  </a:cxn>
                  <a:cxn ang="0">
                    <a:pos x="1498" y="2000"/>
                  </a:cxn>
                  <a:cxn ang="0">
                    <a:pos x="1590" y="2008"/>
                  </a:cxn>
                  <a:cxn ang="0">
                    <a:pos x="1682" y="2008"/>
                  </a:cxn>
                  <a:cxn ang="0">
                    <a:pos x="1774" y="2008"/>
                  </a:cxn>
                  <a:cxn ang="0">
                    <a:pos x="1858" y="2008"/>
                  </a:cxn>
                  <a:cxn ang="0">
                    <a:pos x="1950" y="2008"/>
                  </a:cxn>
                  <a:cxn ang="0">
                    <a:pos x="2042" y="2000"/>
                  </a:cxn>
                  <a:cxn ang="0">
                    <a:pos x="2134" y="1991"/>
                  </a:cxn>
                  <a:cxn ang="0">
                    <a:pos x="2226" y="1991"/>
                  </a:cxn>
                  <a:cxn ang="0">
                    <a:pos x="2318" y="2008"/>
                  </a:cxn>
                  <a:cxn ang="0">
                    <a:pos x="2402" y="2017"/>
                  </a:cxn>
                  <a:cxn ang="0">
                    <a:pos x="2494" y="2025"/>
                  </a:cxn>
                  <a:cxn ang="0">
                    <a:pos x="2586" y="2025"/>
                  </a:cxn>
                  <a:cxn ang="0">
                    <a:pos x="2678" y="2033"/>
                  </a:cxn>
                  <a:cxn ang="0">
                    <a:pos x="2770" y="2033"/>
                  </a:cxn>
                  <a:cxn ang="0">
                    <a:pos x="2862" y="2033"/>
                  </a:cxn>
                  <a:cxn ang="0">
                    <a:pos x="2954" y="2033"/>
                  </a:cxn>
                  <a:cxn ang="0">
                    <a:pos x="3038" y="2033"/>
                  </a:cxn>
                  <a:cxn ang="0">
                    <a:pos x="3130" y="2025"/>
                  </a:cxn>
                  <a:cxn ang="0">
                    <a:pos x="3222" y="2025"/>
                  </a:cxn>
                  <a:cxn ang="0">
                    <a:pos x="3314" y="2025"/>
                  </a:cxn>
                  <a:cxn ang="0">
                    <a:pos x="3406" y="2033"/>
                  </a:cxn>
                  <a:cxn ang="0">
                    <a:pos x="3498" y="2042"/>
                  </a:cxn>
                </a:cxnLst>
                <a:rect l="0" t="0" r="r" b="b"/>
                <a:pathLst>
                  <a:path w="3540" h="2042">
                    <a:moveTo>
                      <a:pt x="0" y="0"/>
                    </a:moveTo>
                    <a:lnTo>
                      <a:pt x="42" y="175"/>
                    </a:lnTo>
                    <a:lnTo>
                      <a:pt x="92" y="351"/>
                    </a:lnTo>
                    <a:lnTo>
                      <a:pt x="134" y="452"/>
                    </a:lnTo>
                    <a:lnTo>
                      <a:pt x="184" y="477"/>
                    </a:lnTo>
                    <a:lnTo>
                      <a:pt x="226" y="510"/>
                    </a:lnTo>
                    <a:lnTo>
                      <a:pt x="268" y="652"/>
                    </a:lnTo>
                    <a:lnTo>
                      <a:pt x="318" y="895"/>
                    </a:lnTo>
                    <a:lnTo>
                      <a:pt x="360" y="1155"/>
                    </a:lnTo>
                    <a:lnTo>
                      <a:pt x="410" y="1380"/>
                    </a:lnTo>
                    <a:lnTo>
                      <a:pt x="452" y="1556"/>
                    </a:lnTo>
                    <a:lnTo>
                      <a:pt x="502" y="1673"/>
                    </a:lnTo>
                    <a:lnTo>
                      <a:pt x="544" y="1749"/>
                    </a:lnTo>
                    <a:lnTo>
                      <a:pt x="586" y="1799"/>
                    </a:lnTo>
                    <a:lnTo>
                      <a:pt x="636" y="1841"/>
                    </a:lnTo>
                    <a:lnTo>
                      <a:pt x="678" y="1866"/>
                    </a:lnTo>
                    <a:lnTo>
                      <a:pt x="728" y="1883"/>
                    </a:lnTo>
                    <a:lnTo>
                      <a:pt x="770" y="1891"/>
                    </a:lnTo>
                    <a:lnTo>
                      <a:pt x="820" y="1899"/>
                    </a:lnTo>
                    <a:lnTo>
                      <a:pt x="862" y="1908"/>
                    </a:lnTo>
                    <a:lnTo>
                      <a:pt x="904" y="1916"/>
                    </a:lnTo>
                    <a:lnTo>
                      <a:pt x="954" y="1916"/>
                    </a:lnTo>
                    <a:lnTo>
                      <a:pt x="996" y="1924"/>
                    </a:lnTo>
                    <a:lnTo>
                      <a:pt x="1046" y="1924"/>
                    </a:lnTo>
                    <a:lnTo>
                      <a:pt x="1088" y="1933"/>
                    </a:lnTo>
                    <a:lnTo>
                      <a:pt x="1138" y="1933"/>
                    </a:lnTo>
                    <a:lnTo>
                      <a:pt x="1180" y="1941"/>
                    </a:lnTo>
                    <a:lnTo>
                      <a:pt x="1222" y="1950"/>
                    </a:lnTo>
                    <a:lnTo>
                      <a:pt x="1272" y="1958"/>
                    </a:lnTo>
                    <a:lnTo>
                      <a:pt x="1314" y="1966"/>
                    </a:lnTo>
                    <a:lnTo>
                      <a:pt x="1364" y="1975"/>
                    </a:lnTo>
                    <a:lnTo>
                      <a:pt x="1406" y="1983"/>
                    </a:lnTo>
                    <a:lnTo>
                      <a:pt x="1456" y="1991"/>
                    </a:lnTo>
                    <a:lnTo>
                      <a:pt x="1498" y="2000"/>
                    </a:lnTo>
                    <a:lnTo>
                      <a:pt x="1540" y="2000"/>
                    </a:lnTo>
                    <a:lnTo>
                      <a:pt x="1590" y="2008"/>
                    </a:lnTo>
                    <a:lnTo>
                      <a:pt x="1632" y="2008"/>
                    </a:lnTo>
                    <a:lnTo>
                      <a:pt x="1682" y="2008"/>
                    </a:lnTo>
                    <a:lnTo>
                      <a:pt x="1724" y="2008"/>
                    </a:lnTo>
                    <a:lnTo>
                      <a:pt x="1774" y="2008"/>
                    </a:lnTo>
                    <a:lnTo>
                      <a:pt x="1816" y="2008"/>
                    </a:lnTo>
                    <a:lnTo>
                      <a:pt x="1858" y="2008"/>
                    </a:lnTo>
                    <a:lnTo>
                      <a:pt x="1908" y="2008"/>
                    </a:lnTo>
                    <a:lnTo>
                      <a:pt x="1950" y="2008"/>
                    </a:lnTo>
                    <a:lnTo>
                      <a:pt x="2000" y="2008"/>
                    </a:lnTo>
                    <a:lnTo>
                      <a:pt x="2042" y="2000"/>
                    </a:lnTo>
                    <a:lnTo>
                      <a:pt x="2084" y="2000"/>
                    </a:lnTo>
                    <a:lnTo>
                      <a:pt x="2134" y="1991"/>
                    </a:lnTo>
                    <a:lnTo>
                      <a:pt x="2176" y="1991"/>
                    </a:lnTo>
                    <a:lnTo>
                      <a:pt x="2226" y="1991"/>
                    </a:lnTo>
                    <a:lnTo>
                      <a:pt x="2268" y="2000"/>
                    </a:lnTo>
                    <a:lnTo>
                      <a:pt x="2318" y="2008"/>
                    </a:lnTo>
                    <a:lnTo>
                      <a:pt x="2360" y="2008"/>
                    </a:lnTo>
                    <a:lnTo>
                      <a:pt x="2402" y="2017"/>
                    </a:lnTo>
                    <a:lnTo>
                      <a:pt x="2452" y="2017"/>
                    </a:lnTo>
                    <a:lnTo>
                      <a:pt x="2494" y="2025"/>
                    </a:lnTo>
                    <a:lnTo>
                      <a:pt x="2544" y="2025"/>
                    </a:lnTo>
                    <a:lnTo>
                      <a:pt x="2586" y="2025"/>
                    </a:lnTo>
                    <a:lnTo>
                      <a:pt x="2636" y="2033"/>
                    </a:lnTo>
                    <a:lnTo>
                      <a:pt x="2678" y="2033"/>
                    </a:lnTo>
                    <a:lnTo>
                      <a:pt x="2720" y="2033"/>
                    </a:lnTo>
                    <a:lnTo>
                      <a:pt x="2770" y="2033"/>
                    </a:lnTo>
                    <a:lnTo>
                      <a:pt x="2812" y="2033"/>
                    </a:lnTo>
                    <a:lnTo>
                      <a:pt x="2862" y="2033"/>
                    </a:lnTo>
                    <a:lnTo>
                      <a:pt x="2904" y="2033"/>
                    </a:lnTo>
                    <a:lnTo>
                      <a:pt x="2954" y="2033"/>
                    </a:lnTo>
                    <a:lnTo>
                      <a:pt x="2996" y="2033"/>
                    </a:lnTo>
                    <a:lnTo>
                      <a:pt x="3038" y="2033"/>
                    </a:lnTo>
                    <a:lnTo>
                      <a:pt x="3088" y="2025"/>
                    </a:lnTo>
                    <a:lnTo>
                      <a:pt x="3130" y="2025"/>
                    </a:lnTo>
                    <a:lnTo>
                      <a:pt x="3180" y="2025"/>
                    </a:lnTo>
                    <a:lnTo>
                      <a:pt x="3222" y="2025"/>
                    </a:lnTo>
                    <a:lnTo>
                      <a:pt x="3272" y="2025"/>
                    </a:lnTo>
                    <a:lnTo>
                      <a:pt x="3314" y="2025"/>
                    </a:lnTo>
                    <a:lnTo>
                      <a:pt x="3356" y="2033"/>
                    </a:lnTo>
                    <a:lnTo>
                      <a:pt x="3406" y="2033"/>
                    </a:lnTo>
                    <a:lnTo>
                      <a:pt x="3448" y="2033"/>
                    </a:lnTo>
                    <a:lnTo>
                      <a:pt x="3498" y="2042"/>
                    </a:lnTo>
                    <a:lnTo>
                      <a:pt x="3540" y="2042"/>
                    </a:lnTo>
                  </a:path>
                </a:pathLst>
              </a:custGeom>
              <a:noFill/>
              <a:ln w="26988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162" name="Line 9"/>
              <p:cNvSpPr>
                <a:spLocks noChangeShapeType="1"/>
              </p:cNvSpPr>
              <p:nvPr/>
            </p:nvSpPr>
            <p:spPr bwMode="auto">
              <a:xfrm>
                <a:off x="1582582" y="5459292"/>
                <a:ext cx="5764213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3" name="Line 10"/>
              <p:cNvSpPr>
                <a:spLocks noChangeShapeType="1"/>
              </p:cNvSpPr>
              <p:nvPr/>
            </p:nvSpPr>
            <p:spPr bwMode="auto">
              <a:xfrm flipV="1">
                <a:off x="1582582" y="906650"/>
                <a:ext cx="1588" cy="45526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4" name="Line 11"/>
              <p:cNvSpPr>
                <a:spLocks noChangeShapeType="1"/>
              </p:cNvSpPr>
              <p:nvPr/>
            </p:nvSpPr>
            <p:spPr bwMode="auto">
              <a:xfrm flipV="1">
                <a:off x="15825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5" name="Line 13"/>
              <p:cNvSpPr>
                <a:spLocks noChangeShapeType="1"/>
              </p:cNvSpPr>
              <p:nvPr/>
            </p:nvSpPr>
            <p:spPr bwMode="auto">
              <a:xfrm flipV="1">
                <a:off x="230013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6" name="Line 15"/>
              <p:cNvSpPr>
                <a:spLocks noChangeShapeType="1"/>
              </p:cNvSpPr>
              <p:nvPr/>
            </p:nvSpPr>
            <p:spPr bwMode="auto">
              <a:xfrm flipV="1">
                <a:off x="30176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7" name="Line 17"/>
              <p:cNvSpPr>
                <a:spLocks noChangeShapeType="1"/>
              </p:cNvSpPr>
              <p:nvPr/>
            </p:nvSpPr>
            <p:spPr bwMode="auto">
              <a:xfrm flipV="1">
                <a:off x="373364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8" name="Line 19"/>
              <p:cNvSpPr>
                <a:spLocks noChangeShapeType="1"/>
              </p:cNvSpPr>
              <p:nvPr/>
            </p:nvSpPr>
            <p:spPr bwMode="auto">
              <a:xfrm flipV="1">
                <a:off x="44654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9" name="Line 21"/>
              <p:cNvSpPr>
                <a:spLocks noChangeShapeType="1"/>
              </p:cNvSpPr>
              <p:nvPr/>
            </p:nvSpPr>
            <p:spPr bwMode="auto">
              <a:xfrm flipV="1">
                <a:off x="518303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flipV="1">
                <a:off x="589899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1" name="Line 25"/>
              <p:cNvSpPr>
                <a:spLocks noChangeShapeType="1"/>
              </p:cNvSpPr>
              <p:nvPr/>
            </p:nvSpPr>
            <p:spPr bwMode="auto">
              <a:xfrm flipV="1">
                <a:off x="661654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2" name="Line 27"/>
              <p:cNvSpPr>
                <a:spLocks noChangeShapeType="1"/>
              </p:cNvSpPr>
              <p:nvPr/>
            </p:nvSpPr>
            <p:spPr bwMode="auto">
              <a:xfrm flipV="1">
                <a:off x="734679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3" name="Line 31"/>
              <p:cNvSpPr>
                <a:spLocks noChangeShapeType="1"/>
              </p:cNvSpPr>
              <p:nvPr/>
            </p:nvSpPr>
            <p:spPr bwMode="auto">
              <a:xfrm>
                <a:off x="1582582" y="4887015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4" name="Line 33"/>
              <p:cNvSpPr>
                <a:spLocks noChangeShapeType="1"/>
              </p:cNvSpPr>
              <p:nvPr/>
            </p:nvSpPr>
            <p:spPr bwMode="auto">
              <a:xfrm>
                <a:off x="1582582" y="4314737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5" name="Line 35"/>
              <p:cNvSpPr>
                <a:spLocks noChangeShapeType="1"/>
              </p:cNvSpPr>
              <p:nvPr/>
            </p:nvSpPr>
            <p:spPr bwMode="auto">
              <a:xfrm>
                <a:off x="1582582" y="374246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6" name="Line 37"/>
              <p:cNvSpPr>
                <a:spLocks noChangeShapeType="1"/>
              </p:cNvSpPr>
              <p:nvPr/>
            </p:nvSpPr>
            <p:spPr bwMode="auto">
              <a:xfrm>
                <a:off x="1582582" y="3182971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7" name="Line 39"/>
              <p:cNvSpPr>
                <a:spLocks noChangeShapeType="1"/>
              </p:cNvSpPr>
              <p:nvPr/>
            </p:nvSpPr>
            <p:spPr bwMode="auto">
              <a:xfrm>
                <a:off x="1582582" y="2610694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8" name="Line 41"/>
              <p:cNvSpPr>
                <a:spLocks noChangeShapeType="1"/>
              </p:cNvSpPr>
              <p:nvPr/>
            </p:nvSpPr>
            <p:spPr bwMode="auto">
              <a:xfrm>
                <a:off x="1582582" y="2036817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9" name="Line 43"/>
              <p:cNvSpPr>
                <a:spLocks noChangeShapeType="1"/>
              </p:cNvSpPr>
              <p:nvPr/>
            </p:nvSpPr>
            <p:spPr bwMode="auto">
              <a:xfrm>
                <a:off x="1582582" y="146454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0" name="Line 45"/>
              <p:cNvSpPr>
                <a:spLocks noChangeShapeType="1"/>
              </p:cNvSpPr>
              <p:nvPr/>
            </p:nvSpPr>
            <p:spPr bwMode="auto">
              <a:xfrm>
                <a:off x="1582582" y="90665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1" name="Freeform 47"/>
              <p:cNvSpPr>
                <a:spLocks/>
              </p:cNvSpPr>
              <p:nvPr/>
            </p:nvSpPr>
            <p:spPr bwMode="auto">
              <a:xfrm>
                <a:off x="1649257" y="3780825"/>
                <a:ext cx="5618163" cy="1665679"/>
              </a:xfrm>
              <a:custGeom>
                <a:avLst/>
                <a:gdLst/>
                <a:ahLst/>
                <a:cxnLst>
                  <a:cxn ang="0">
                    <a:pos x="92" y="392"/>
                  </a:cxn>
                  <a:cxn ang="0">
                    <a:pos x="226" y="367"/>
                  </a:cxn>
                  <a:cxn ang="0">
                    <a:pos x="360" y="633"/>
                  </a:cxn>
                  <a:cxn ang="0">
                    <a:pos x="502" y="825"/>
                  </a:cxn>
                  <a:cxn ang="0">
                    <a:pos x="636" y="908"/>
                  </a:cxn>
                  <a:cxn ang="0">
                    <a:pos x="770" y="942"/>
                  </a:cxn>
                  <a:cxn ang="0">
                    <a:pos x="903" y="950"/>
                  </a:cxn>
                  <a:cxn ang="0">
                    <a:pos x="1046" y="950"/>
                  </a:cxn>
                  <a:cxn ang="0">
                    <a:pos x="1180" y="933"/>
                  </a:cxn>
                  <a:cxn ang="0">
                    <a:pos x="1313" y="942"/>
                  </a:cxn>
                  <a:cxn ang="0">
                    <a:pos x="1456" y="967"/>
                  </a:cxn>
                  <a:cxn ang="0">
                    <a:pos x="1590" y="983"/>
                  </a:cxn>
                  <a:cxn ang="0">
                    <a:pos x="1723" y="1000"/>
                  </a:cxn>
                  <a:cxn ang="0">
                    <a:pos x="1857" y="1000"/>
                  </a:cxn>
                  <a:cxn ang="0">
                    <a:pos x="2000" y="1000"/>
                  </a:cxn>
                  <a:cxn ang="0">
                    <a:pos x="2133" y="992"/>
                  </a:cxn>
                  <a:cxn ang="0">
                    <a:pos x="2267" y="983"/>
                  </a:cxn>
                  <a:cxn ang="0">
                    <a:pos x="2401" y="992"/>
                  </a:cxn>
                  <a:cxn ang="0">
                    <a:pos x="2543" y="1008"/>
                  </a:cxn>
                  <a:cxn ang="0">
                    <a:pos x="2677" y="1025"/>
                  </a:cxn>
                  <a:cxn ang="0">
                    <a:pos x="2811" y="1025"/>
                  </a:cxn>
                  <a:cxn ang="0">
                    <a:pos x="2954" y="1025"/>
                  </a:cxn>
                  <a:cxn ang="0">
                    <a:pos x="3087" y="1017"/>
                  </a:cxn>
                  <a:cxn ang="0">
                    <a:pos x="3221" y="1008"/>
                  </a:cxn>
                  <a:cxn ang="0">
                    <a:pos x="3355" y="1017"/>
                  </a:cxn>
                  <a:cxn ang="0">
                    <a:pos x="3497" y="1033"/>
                  </a:cxn>
                  <a:cxn ang="0">
                    <a:pos x="3497" y="1033"/>
                  </a:cxn>
                  <a:cxn ang="0">
                    <a:pos x="3355" y="1008"/>
                  </a:cxn>
                  <a:cxn ang="0">
                    <a:pos x="3221" y="992"/>
                  </a:cxn>
                  <a:cxn ang="0">
                    <a:pos x="3087" y="1008"/>
                  </a:cxn>
                  <a:cxn ang="0">
                    <a:pos x="2954" y="1017"/>
                  </a:cxn>
                  <a:cxn ang="0">
                    <a:pos x="2811" y="1017"/>
                  </a:cxn>
                  <a:cxn ang="0">
                    <a:pos x="2677" y="1017"/>
                  </a:cxn>
                  <a:cxn ang="0">
                    <a:pos x="2543" y="1000"/>
                  </a:cxn>
                  <a:cxn ang="0">
                    <a:pos x="2401" y="975"/>
                  </a:cxn>
                  <a:cxn ang="0">
                    <a:pos x="2267" y="967"/>
                  </a:cxn>
                  <a:cxn ang="0">
                    <a:pos x="2133" y="975"/>
                  </a:cxn>
                  <a:cxn ang="0">
                    <a:pos x="2000" y="992"/>
                  </a:cxn>
                  <a:cxn ang="0">
                    <a:pos x="1857" y="992"/>
                  </a:cxn>
                  <a:cxn ang="0">
                    <a:pos x="1723" y="983"/>
                  </a:cxn>
                  <a:cxn ang="0">
                    <a:pos x="1590" y="967"/>
                  </a:cxn>
                  <a:cxn ang="0">
                    <a:pos x="1456" y="942"/>
                  </a:cxn>
                  <a:cxn ang="0">
                    <a:pos x="1313" y="908"/>
                  </a:cxn>
                  <a:cxn ang="0">
                    <a:pos x="1180" y="900"/>
                  </a:cxn>
                  <a:cxn ang="0">
                    <a:pos x="1046" y="917"/>
                  </a:cxn>
                  <a:cxn ang="0">
                    <a:pos x="903" y="925"/>
                  </a:cxn>
                  <a:cxn ang="0">
                    <a:pos x="770" y="917"/>
                  </a:cxn>
                  <a:cxn ang="0">
                    <a:pos x="636" y="867"/>
                  </a:cxn>
                  <a:cxn ang="0">
                    <a:pos x="502" y="750"/>
                  </a:cxn>
                  <a:cxn ang="0">
                    <a:pos x="360" y="417"/>
                  </a:cxn>
                  <a:cxn ang="0">
                    <a:pos x="226" y="0"/>
                  </a:cxn>
                  <a:cxn ang="0">
                    <a:pos x="92" y="117"/>
                  </a:cxn>
                  <a:cxn ang="0">
                    <a:pos x="0" y="475"/>
                  </a:cxn>
                </a:cxnLst>
                <a:rect l="0" t="0" r="r" b="b"/>
                <a:pathLst>
                  <a:path w="3539" h="1042">
                    <a:moveTo>
                      <a:pt x="0" y="475"/>
                    </a:moveTo>
                    <a:lnTo>
                      <a:pt x="42" y="434"/>
                    </a:lnTo>
                    <a:lnTo>
                      <a:pt x="92" y="392"/>
                    </a:lnTo>
                    <a:lnTo>
                      <a:pt x="134" y="350"/>
                    </a:lnTo>
                    <a:lnTo>
                      <a:pt x="184" y="342"/>
                    </a:lnTo>
                    <a:lnTo>
                      <a:pt x="226" y="367"/>
                    </a:lnTo>
                    <a:lnTo>
                      <a:pt x="267" y="434"/>
                    </a:lnTo>
                    <a:lnTo>
                      <a:pt x="318" y="534"/>
                    </a:lnTo>
                    <a:lnTo>
                      <a:pt x="360" y="633"/>
                    </a:lnTo>
                    <a:lnTo>
                      <a:pt x="410" y="717"/>
                    </a:lnTo>
                    <a:lnTo>
                      <a:pt x="452" y="783"/>
                    </a:lnTo>
                    <a:lnTo>
                      <a:pt x="502" y="825"/>
                    </a:lnTo>
                    <a:lnTo>
                      <a:pt x="544" y="867"/>
                    </a:lnTo>
                    <a:lnTo>
                      <a:pt x="585" y="892"/>
                    </a:lnTo>
                    <a:lnTo>
                      <a:pt x="636" y="908"/>
                    </a:lnTo>
                    <a:lnTo>
                      <a:pt x="677" y="925"/>
                    </a:lnTo>
                    <a:lnTo>
                      <a:pt x="728" y="933"/>
                    </a:lnTo>
                    <a:lnTo>
                      <a:pt x="770" y="942"/>
                    </a:lnTo>
                    <a:lnTo>
                      <a:pt x="820" y="950"/>
                    </a:lnTo>
                    <a:lnTo>
                      <a:pt x="862" y="950"/>
                    </a:lnTo>
                    <a:lnTo>
                      <a:pt x="903" y="950"/>
                    </a:lnTo>
                    <a:lnTo>
                      <a:pt x="954" y="950"/>
                    </a:lnTo>
                    <a:lnTo>
                      <a:pt x="995" y="950"/>
                    </a:lnTo>
                    <a:lnTo>
                      <a:pt x="1046" y="950"/>
                    </a:lnTo>
                    <a:lnTo>
                      <a:pt x="1087" y="942"/>
                    </a:lnTo>
                    <a:lnTo>
                      <a:pt x="1138" y="942"/>
                    </a:lnTo>
                    <a:lnTo>
                      <a:pt x="1180" y="933"/>
                    </a:lnTo>
                    <a:lnTo>
                      <a:pt x="1221" y="933"/>
                    </a:lnTo>
                    <a:lnTo>
                      <a:pt x="1272" y="942"/>
                    </a:lnTo>
                    <a:lnTo>
                      <a:pt x="1313" y="942"/>
                    </a:lnTo>
                    <a:lnTo>
                      <a:pt x="1364" y="950"/>
                    </a:lnTo>
                    <a:lnTo>
                      <a:pt x="1405" y="958"/>
                    </a:lnTo>
                    <a:lnTo>
                      <a:pt x="1456" y="967"/>
                    </a:lnTo>
                    <a:lnTo>
                      <a:pt x="1498" y="975"/>
                    </a:lnTo>
                    <a:lnTo>
                      <a:pt x="1539" y="983"/>
                    </a:lnTo>
                    <a:lnTo>
                      <a:pt x="1590" y="983"/>
                    </a:lnTo>
                    <a:lnTo>
                      <a:pt x="1631" y="992"/>
                    </a:lnTo>
                    <a:lnTo>
                      <a:pt x="1682" y="1000"/>
                    </a:lnTo>
                    <a:lnTo>
                      <a:pt x="1723" y="1000"/>
                    </a:lnTo>
                    <a:lnTo>
                      <a:pt x="1774" y="1000"/>
                    </a:lnTo>
                    <a:lnTo>
                      <a:pt x="1815" y="1000"/>
                    </a:lnTo>
                    <a:lnTo>
                      <a:pt x="1857" y="1000"/>
                    </a:lnTo>
                    <a:lnTo>
                      <a:pt x="1908" y="1000"/>
                    </a:lnTo>
                    <a:lnTo>
                      <a:pt x="1949" y="1000"/>
                    </a:lnTo>
                    <a:lnTo>
                      <a:pt x="2000" y="1000"/>
                    </a:lnTo>
                    <a:lnTo>
                      <a:pt x="2041" y="1000"/>
                    </a:lnTo>
                    <a:lnTo>
                      <a:pt x="2083" y="992"/>
                    </a:lnTo>
                    <a:lnTo>
                      <a:pt x="2133" y="992"/>
                    </a:lnTo>
                    <a:lnTo>
                      <a:pt x="2175" y="983"/>
                    </a:lnTo>
                    <a:lnTo>
                      <a:pt x="2226" y="983"/>
                    </a:lnTo>
                    <a:lnTo>
                      <a:pt x="2267" y="983"/>
                    </a:lnTo>
                    <a:lnTo>
                      <a:pt x="2318" y="983"/>
                    </a:lnTo>
                    <a:lnTo>
                      <a:pt x="2359" y="983"/>
                    </a:lnTo>
                    <a:lnTo>
                      <a:pt x="2401" y="992"/>
                    </a:lnTo>
                    <a:lnTo>
                      <a:pt x="2451" y="1000"/>
                    </a:lnTo>
                    <a:lnTo>
                      <a:pt x="2493" y="1008"/>
                    </a:lnTo>
                    <a:lnTo>
                      <a:pt x="2543" y="1008"/>
                    </a:lnTo>
                    <a:lnTo>
                      <a:pt x="2585" y="1017"/>
                    </a:lnTo>
                    <a:lnTo>
                      <a:pt x="2636" y="1017"/>
                    </a:lnTo>
                    <a:lnTo>
                      <a:pt x="2677" y="1025"/>
                    </a:lnTo>
                    <a:lnTo>
                      <a:pt x="2719" y="1025"/>
                    </a:lnTo>
                    <a:lnTo>
                      <a:pt x="2769" y="1025"/>
                    </a:lnTo>
                    <a:lnTo>
                      <a:pt x="2811" y="1025"/>
                    </a:lnTo>
                    <a:lnTo>
                      <a:pt x="2861" y="1025"/>
                    </a:lnTo>
                    <a:lnTo>
                      <a:pt x="2903" y="1025"/>
                    </a:lnTo>
                    <a:lnTo>
                      <a:pt x="2954" y="1025"/>
                    </a:lnTo>
                    <a:lnTo>
                      <a:pt x="2995" y="1025"/>
                    </a:lnTo>
                    <a:lnTo>
                      <a:pt x="3037" y="1025"/>
                    </a:lnTo>
                    <a:lnTo>
                      <a:pt x="3087" y="1017"/>
                    </a:lnTo>
                    <a:lnTo>
                      <a:pt x="3129" y="1017"/>
                    </a:lnTo>
                    <a:lnTo>
                      <a:pt x="3179" y="1008"/>
                    </a:lnTo>
                    <a:lnTo>
                      <a:pt x="3221" y="1008"/>
                    </a:lnTo>
                    <a:lnTo>
                      <a:pt x="3271" y="1008"/>
                    </a:lnTo>
                    <a:lnTo>
                      <a:pt x="3313" y="1008"/>
                    </a:lnTo>
                    <a:lnTo>
                      <a:pt x="3355" y="1017"/>
                    </a:lnTo>
                    <a:lnTo>
                      <a:pt x="3405" y="1025"/>
                    </a:lnTo>
                    <a:lnTo>
                      <a:pt x="3447" y="1033"/>
                    </a:lnTo>
                    <a:lnTo>
                      <a:pt x="3497" y="1033"/>
                    </a:lnTo>
                    <a:lnTo>
                      <a:pt x="3539" y="1042"/>
                    </a:lnTo>
                    <a:lnTo>
                      <a:pt x="3539" y="1033"/>
                    </a:lnTo>
                    <a:lnTo>
                      <a:pt x="3497" y="1033"/>
                    </a:lnTo>
                    <a:lnTo>
                      <a:pt x="3447" y="1025"/>
                    </a:lnTo>
                    <a:lnTo>
                      <a:pt x="3405" y="1017"/>
                    </a:lnTo>
                    <a:lnTo>
                      <a:pt x="3355" y="1008"/>
                    </a:lnTo>
                    <a:lnTo>
                      <a:pt x="3313" y="1000"/>
                    </a:lnTo>
                    <a:lnTo>
                      <a:pt x="3271" y="992"/>
                    </a:lnTo>
                    <a:lnTo>
                      <a:pt x="3221" y="992"/>
                    </a:lnTo>
                    <a:lnTo>
                      <a:pt x="3179" y="1000"/>
                    </a:lnTo>
                    <a:lnTo>
                      <a:pt x="3129" y="1008"/>
                    </a:lnTo>
                    <a:lnTo>
                      <a:pt x="3087" y="1008"/>
                    </a:lnTo>
                    <a:lnTo>
                      <a:pt x="3037" y="1017"/>
                    </a:lnTo>
                    <a:lnTo>
                      <a:pt x="2995" y="1017"/>
                    </a:lnTo>
                    <a:lnTo>
                      <a:pt x="2954" y="1017"/>
                    </a:lnTo>
                    <a:lnTo>
                      <a:pt x="2903" y="1017"/>
                    </a:lnTo>
                    <a:lnTo>
                      <a:pt x="2861" y="1017"/>
                    </a:lnTo>
                    <a:lnTo>
                      <a:pt x="2811" y="1017"/>
                    </a:lnTo>
                    <a:lnTo>
                      <a:pt x="2769" y="1017"/>
                    </a:lnTo>
                    <a:lnTo>
                      <a:pt x="2719" y="1017"/>
                    </a:lnTo>
                    <a:lnTo>
                      <a:pt x="2677" y="1017"/>
                    </a:lnTo>
                    <a:lnTo>
                      <a:pt x="2636" y="1008"/>
                    </a:lnTo>
                    <a:lnTo>
                      <a:pt x="2585" y="1008"/>
                    </a:lnTo>
                    <a:lnTo>
                      <a:pt x="2543" y="1000"/>
                    </a:lnTo>
                    <a:lnTo>
                      <a:pt x="2493" y="992"/>
                    </a:lnTo>
                    <a:lnTo>
                      <a:pt x="2451" y="983"/>
                    </a:lnTo>
                    <a:lnTo>
                      <a:pt x="2401" y="975"/>
                    </a:lnTo>
                    <a:lnTo>
                      <a:pt x="2359" y="967"/>
                    </a:lnTo>
                    <a:lnTo>
                      <a:pt x="2318" y="967"/>
                    </a:lnTo>
                    <a:lnTo>
                      <a:pt x="2267" y="967"/>
                    </a:lnTo>
                    <a:lnTo>
                      <a:pt x="2226" y="967"/>
                    </a:lnTo>
                    <a:lnTo>
                      <a:pt x="2175" y="967"/>
                    </a:lnTo>
                    <a:lnTo>
                      <a:pt x="2133" y="975"/>
                    </a:lnTo>
                    <a:lnTo>
                      <a:pt x="2083" y="983"/>
                    </a:lnTo>
                    <a:lnTo>
                      <a:pt x="2041" y="983"/>
                    </a:lnTo>
                    <a:lnTo>
                      <a:pt x="2000" y="992"/>
                    </a:lnTo>
                    <a:lnTo>
                      <a:pt x="1949" y="992"/>
                    </a:lnTo>
                    <a:lnTo>
                      <a:pt x="1908" y="992"/>
                    </a:lnTo>
                    <a:lnTo>
                      <a:pt x="1857" y="992"/>
                    </a:lnTo>
                    <a:lnTo>
                      <a:pt x="1815" y="992"/>
                    </a:lnTo>
                    <a:lnTo>
                      <a:pt x="1774" y="992"/>
                    </a:lnTo>
                    <a:lnTo>
                      <a:pt x="1723" y="983"/>
                    </a:lnTo>
                    <a:lnTo>
                      <a:pt x="1682" y="983"/>
                    </a:lnTo>
                    <a:lnTo>
                      <a:pt x="1631" y="975"/>
                    </a:lnTo>
                    <a:lnTo>
                      <a:pt x="1590" y="967"/>
                    </a:lnTo>
                    <a:lnTo>
                      <a:pt x="1539" y="958"/>
                    </a:lnTo>
                    <a:lnTo>
                      <a:pt x="1498" y="950"/>
                    </a:lnTo>
                    <a:lnTo>
                      <a:pt x="1456" y="942"/>
                    </a:lnTo>
                    <a:lnTo>
                      <a:pt x="1405" y="925"/>
                    </a:lnTo>
                    <a:lnTo>
                      <a:pt x="1364" y="917"/>
                    </a:lnTo>
                    <a:lnTo>
                      <a:pt x="1313" y="908"/>
                    </a:lnTo>
                    <a:lnTo>
                      <a:pt x="1272" y="900"/>
                    </a:lnTo>
                    <a:lnTo>
                      <a:pt x="1221" y="892"/>
                    </a:lnTo>
                    <a:lnTo>
                      <a:pt x="1180" y="900"/>
                    </a:lnTo>
                    <a:lnTo>
                      <a:pt x="1138" y="900"/>
                    </a:lnTo>
                    <a:lnTo>
                      <a:pt x="1087" y="908"/>
                    </a:lnTo>
                    <a:lnTo>
                      <a:pt x="1046" y="917"/>
                    </a:lnTo>
                    <a:lnTo>
                      <a:pt x="995" y="917"/>
                    </a:lnTo>
                    <a:lnTo>
                      <a:pt x="954" y="925"/>
                    </a:lnTo>
                    <a:lnTo>
                      <a:pt x="903" y="925"/>
                    </a:lnTo>
                    <a:lnTo>
                      <a:pt x="862" y="925"/>
                    </a:lnTo>
                    <a:lnTo>
                      <a:pt x="820" y="917"/>
                    </a:lnTo>
                    <a:lnTo>
                      <a:pt x="770" y="917"/>
                    </a:lnTo>
                    <a:lnTo>
                      <a:pt x="728" y="900"/>
                    </a:lnTo>
                    <a:lnTo>
                      <a:pt x="677" y="892"/>
                    </a:lnTo>
                    <a:lnTo>
                      <a:pt x="636" y="867"/>
                    </a:lnTo>
                    <a:lnTo>
                      <a:pt x="585" y="842"/>
                    </a:lnTo>
                    <a:lnTo>
                      <a:pt x="544" y="808"/>
                    </a:lnTo>
                    <a:lnTo>
                      <a:pt x="502" y="750"/>
                    </a:lnTo>
                    <a:lnTo>
                      <a:pt x="452" y="675"/>
                    </a:lnTo>
                    <a:lnTo>
                      <a:pt x="410" y="567"/>
                    </a:lnTo>
                    <a:lnTo>
                      <a:pt x="360" y="417"/>
                    </a:lnTo>
                    <a:lnTo>
                      <a:pt x="318" y="234"/>
                    </a:lnTo>
                    <a:lnTo>
                      <a:pt x="267" y="67"/>
                    </a:lnTo>
                    <a:lnTo>
                      <a:pt x="226" y="0"/>
                    </a:lnTo>
                    <a:lnTo>
                      <a:pt x="184" y="17"/>
                    </a:lnTo>
                    <a:lnTo>
                      <a:pt x="134" y="75"/>
                    </a:lnTo>
                    <a:lnTo>
                      <a:pt x="92" y="117"/>
                    </a:lnTo>
                    <a:lnTo>
                      <a:pt x="42" y="150"/>
                    </a:lnTo>
                    <a:lnTo>
                      <a:pt x="0" y="175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E17A9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2" name="Freeform 49"/>
              <p:cNvSpPr>
                <a:spLocks/>
              </p:cNvSpPr>
              <p:nvPr/>
            </p:nvSpPr>
            <p:spPr bwMode="auto">
              <a:xfrm>
                <a:off x="1649257" y="4060569"/>
                <a:ext cx="5618163" cy="1385935"/>
              </a:xfrm>
              <a:custGeom>
                <a:avLst/>
                <a:gdLst/>
                <a:ahLst/>
                <a:cxnLst>
                  <a:cxn ang="0">
                    <a:pos x="42" y="117"/>
                  </a:cxn>
                  <a:cxn ang="0">
                    <a:pos x="134" y="34"/>
                  </a:cxn>
                  <a:cxn ang="0">
                    <a:pos x="226" y="9"/>
                  </a:cxn>
                  <a:cxn ang="0">
                    <a:pos x="318" y="209"/>
                  </a:cxn>
                  <a:cxn ang="0">
                    <a:pos x="410" y="467"/>
                  </a:cxn>
                  <a:cxn ang="0">
                    <a:pos x="502" y="617"/>
                  </a:cxn>
                  <a:cxn ang="0">
                    <a:pos x="585" y="692"/>
                  </a:cxn>
                  <a:cxn ang="0">
                    <a:pos x="677" y="733"/>
                  </a:cxn>
                  <a:cxn ang="0">
                    <a:pos x="770" y="750"/>
                  </a:cxn>
                  <a:cxn ang="0">
                    <a:pos x="862" y="758"/>
                  </a:cxn>
                  <a:cxn ang="0">
                    <a:pos x="954" y="758"/>
                  </a:cxn>
                  <a:cxn ang="0">
                    <a:pos x="1046" y="758"/>
                  </a:cxn>
                  <a:cxn ang="0">
                    <a:pos x="1138" y="750"/>
                  </a:cxn>
                  <a:cxn ang="0">
                    <a:pos x="1221" y="742"/>
                  </a:cxn>
                  <a:cxn ang="0">
                    <a:pos x="1313" y="750"/>
                  </a:cxn>
                  <a:cxn ang="0">
                    <a:pos x="1405" y="767"/>
                  </a:cxn>
                  <a:cxn ang="0">
                    <a:pos x="1498" y="783"/>
                  </a:cxn>
                  <a:cxn ang="0">
                    <a:pos x="1590" y="800"/>
                  </a:cxn>
                  <a:cxn ang="0">
                    <a:pos x="1682" y="817"/>
                  </a:cxn>
                  <a:cxn ang="0">
                    <a:pos x="1774" y="825"/>
                  </a:cxn>
                  <a:cxn ang="0">
                    <a:pos x="1857" y="825"/>
                  </a:cxn>
                  <a:cxn ang="0">
                    <a:pos x="1949" y="825"/>
                  </a:cxn>
                  <a:cxn ang="0">
                    <a:pos x="2041" y="817"/>
                  </a:cxn>
                  <a:cxn ang="0">
                    <a:pos x="2133" y="808"/>
                  </a:cxn>
                  <a:cxn ang="0">
                    <a:pos x="2226" y="800"/>
                  </a:cxn>
                  <a:cxn ang="0">
                    <a:pos x="2318" y="800"/>
                  </a:cxn>
                  <a:cxn ang="0">
                    <a:pos x="2401" y="808"/>
                  </a:cxn>
                  <a:cxn ang="0">
                    <a:pos x="2493" y="825"/>
                  </a:cxn>
                  <a:cxn ang="0">
                    <a:pos x="2585" y="833"/>
                  </a:cxn>
                  <a:cxn ang="0">
                    <a:pos x="2677" y="842"/>
                  </a:cxn>
                  <a:cxn ang="0">
                    <a:pos x="2769" y="850"/>
                  </a:cxn>
                  <a:cxn ang="0">
                    <a:pos x="2861" y="850"/>
                  </a:cxn>
                  <a:cxn ang="0">
                    <a:pos x="2954" y="850"/>
                  </a:cxn>
                  <a:cxn ang="0">
                    <a:pos x="3037" y="842"/>
                  </a:cxn>
                  <a:cxn ang="0">
                    <a:pos x="3129" y="833"/>
                  </a:cxn>
                  <a:cxn ang="0">
                    <a:pos x="3221" y="825"/>
                  </a:cxn>
                  <a:cxn ang="0">
                    <a:pos x="3313" y="833"/>
                  </a:cxn>
                  <a:cxn ang="0">
                    <a:pos x="3405" y="850"/>
                  </a:cxn>
                  <a:cxn ang="0">
                    <a:pos x="3497" y="858"/>
                  </a:cxn>
                </a:cxnLst>
                <a:rect l="0" t="0" r="r" b="b"/>
                <a:pathLst>
                  <a:path w="3539" h="867">
                    <a:moveTo>
                      <a:pt x="0" y="150"/>
                    </a:moveTo>
                    <a:lnTo>
                      <a:pt x="42" y="117"/>
                    </a:lnTo>
                    <a:lnTo>
                      <a:pt x="92" y="84"/>
                    </a:lnTo>
                    <a:lnTo>
                      <a:pt x="134" y="34"/>
                    </a:lnTo>
                    <a:lnTo>
                      <a:pt x="184" y="0"/>
                    </a:lnTo>
                    <a:lnTo>
                      <a:pt x="226" y="9"/>
                    </a:lnTo>
                    <a:lnTo>
                      <a:pt x="267" y="75"/>
                    </a:lnTo>
                    <a:lnTo>
                      <a:pt x="318" y="209"/>
                    </a:lnTo>
                    <a:lnTo>
                      <a:pt x="360" y="350"/>
                    </a:lnTo>
                    <a:lnTo>
                      <a:pt x="410" y="467"/>
                    </a:lnTo>
                    <a:lnTo>
                      <a:pt x="452" y="550"/>
                    </a:lnTo>
                    <a:lnTo>
                      <a:pt x="502" y="617"/>
                    </a:lnTo>
                    <a:lnTo>
                      <a:pt x="544" y="658"/>
                    </a:lnTo>
                    <a:lnTo>
                      <a:pt x="585" y="692"/>
                    </a:lnTo>
                    <a:lnTo>
                      <a:pt x="636" y="717"/>
                    </a:lnTo>
                    <a:lnTo>
                      <a:pt x="677" y="733"/>
                    </a:lnTo>
                    <a:lnTo>
                      <a:pt x="728" y="742"/>
                    </a:lnTo>
                    <a:lnTo>
                      <a:pt x="770" y="750"/>
                    </a:lnTo>
                    <a:lnTo>
                      <a:pt x="820" y="758"/>
                    </a:lnTo>
                    <a:lnTo>
                      <a:pt x="862" y="758"/>
                    </a:lnTo>
                    <a:lnTo>
                      <a:pt x="903" y="767"/>
                    </a:lnTo>
                    <a:lnTo>
                      <a:pt x="954" y="758"/>
                    </a:lnTo>
                    <a:lnTo>
                      <a:pt x="995" y="758"/>
                    </a:lnTo>
                    <a:lnTo>
                      <a:pt x="1046" y="758"/>
                    </a:lnTo>
                    <a:lnTo>
                      <a:pt x="1087" y="750"/>
                    </a:lnTo>
                    <a:lnTo>
                      <a:pt x="1138" y="750"/>
                    </a:lnTo>
                    <a:lnTo>
                      <a:pt x="1180" y="742"/>
                    </a:lnTo>
                    <a:lnTo>
                      <a:pt x="1221" y="742"/>
                    </a:lnTo>
                    <a:lnTo>
                      <a:pt x="1272" y="742"/>
                    </a:lnTo>
                    <a:lnTo>
                      <a:pt x="1313" y="750"/>
                    </a:lnTo>
                    <a:lnTo>
                      <a:pt x="1364" y="758"/>
                    </a:lnTo>
                    <a:lnTo>
                      <a:pt x="1405" y="767"/>
                    </a:lnTo>
                    <a:lnTo>
                      <a:pt x="1456" y="775"/>
                    </a:lnTo>
                    <a:lnTo>
                      <a:pt x="1498" y="783"/>
                    </a:lnTo>
                    <a:lnTo>
                      <a:pt x="1539" y="800"/>
                    </a:lnTo>
                    <a:lnTo>
                      <a:pt x="1590" y="800"/>
                    </a:lnTo>
                    <a:lnTo>
                      <a:pt x="1631" y="808"/>
                    </a:lnTo>
                    <a:lnTo>
                      <a:pt x="1682" y="817"/>
                    </a:lnTo>
                    <a:lnTo>
                      <a:pt x="1723" y="817"/>
                    </a:lnTo>
                    <a:lnTo>
                      <a:pt x="1774" y="825"/>
                    </a:lnTo>
                    <a:lnTo>
                      <a:pt x="1815" y="825"/>
                    </a:lnTo>
                    <a:lnTo>
                      <a:pt x="1857" y="825"/>
                    </a:lnTo>
                    <a:lnTo>
                      <a:pt x="1908" y="825"/>
                    </a:lnTo>
                    <a:lnTo>
                      <a:pt x="1949" y="825"/>
                    </a:lnTo>
                    <a:lnTo>
                      <a:pt x="2000" y="817"/>
                    </a:lnTo>
                    <a:lnTo>
                      <a:pt x="2041" y="817"/>
                    </a:lnTo>
                    <a:lnTo>
                      <a:pt x="2083" y="808"/>
                    </a:lnTo>
                    <a:lnTo>
                      <a:pt x="2133" y="808"/>
                    </a:lnTo>
                    <a:lnTo>
                      <a:pt x="2175" y="800"/>
                    </a:lnTo>
                    <a:lnTo>
                      <a:pt x="2226" y="800"/>
                    </a:lnTo>
                    <a:lnTo>
                      <a:pt x="2267" y="800"/>
                    </a:lnTo>
                    <a:lnTo>
                      <a:pt x="2318" y="800"/>
                    </a:lnTo>
                    <a:lnTo>
                      <a:pt x="2359" y="800"/>
                    </a:lnTo>
                    <a:lnTo>
                      <a:pt x="2401" y="808"/>
                    </a:lnTo>
                    <a:lnTo>
                      <a:pt x="2451" y="817"/>
                    </a:lnTo>
                    <a:lnTo>
                      <a:pt x="2493" y="825"/>
                    </a:lnTo>
                    <a:lnTo>
                      <a:pt x="2543" y="833"/>
                    </a:lnTo>
                    <a:lnTo>
                      <a:pt x="2585" y="833"/>
                    </a:lnTo>
                    <a:lnTo>
                      <a:pt x="2636" y="842"/>
                    </a:lnTo>
                    <a:lnTo>
                      <a:pt x="2677" y="842"/>
                    </a:lnTo>
                    <a:lnTo>
                      <a:pt x="2719" y="842"/>
                    </a:lnTo>
                    <a:lnTo>
                      <a:pt x="2769" y="850"/>
                    </a:lnTo>
                    <a:lnTo>
                      <a:pt x="2811" y="850"/>
                    </a:lnTo>
                    <a:lnTo>
                      <a:pt x="2861" y="850"/>
                    </a:lnTo>
                    <a:lnTo>
                      <a:pt x="2903" y="850"/>
                    </a:lnTo>
                    <a:lnTo>
                      <a:pt x="2954" y="850"/>
                    </a:lnTo>
                    <a:lnTo>
                      <a:pt x="2995" y="842"/>
                    </a:lnTo>
                    <a:lnTo>
                      <a:pt x="3037" y="842"/>
                    </a:lnTo>
                    <a:lnTo>
                      <a:pt x="3087" y="842"/>
                    </a:lnTo>
                    <a:lnTo>
                      <a:pt x="3129" y="833"/>
                    </a:lnTo>
                    <a:lnTo>
                      <a:pt x="3179" y="833"/>
                    </a:lnTo>
                    <a:lnTo>
                      <a:pt x="3221" y="825"/>
                    </a:lnTo>
                    <a:lnTo>
                      <a:pt x="3271" y="825"/>
                    </a:lnTo>
                    <a:lnTo>
                      <a:pt x="3313" y="833"/>
                    </a:lnTo>
                    <a:lnTo>
                      <a:pt x="3355" y="842"/>
                    </a:lnTo>
                    <a:lnTo>
                      <a:pt x="3405" y="850"/>
                    </a:lnTo>
                    <a:lnTo>
                      <a:pt x="3447" y="858"/>
                    </a:lnTo>
                    <a:lnTo>
                      <a:pt x="3497" y="858"/>
                    </a:lnTo>
                    <a:lnTo>
                      <a:pt x="3539" y="867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4" name="Line 8"/>
              <p:cNvSpPr>
                <a:spLocks noChangeShapeType="1"/>
              </p:cNvSpPr>
              <p:nvPr/>
            </p:nvSpPr>
            <p:spPr bwMode="auto">
              <a:xfrm>
                <a:off x="1582281" y="5464446"/>
                <a:ext cx="57626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5" name="Line 9"/>
              <p:cNvSpPr>
                <a:spLocks noChangeShapeType="1"/>
              </p:cNvSpPr>
              <p:nvPr/>
            </p:nvSpPr>
            <p:spPr bwMode="auto">
              <a:xfrm flipV="1">
                <a:off x="1582281" y="898796"/>
                <a:ext cx="1588" cy="4565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 flipV="1">
                <a:off x="229824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7" name="Line 14"/>
              <p:cNvSpPr>
                <a:spLocks noChangeShapeType="1"/>
              </p:cNvSpPr>
              <p:nvPr/>
            </p:nvSpPr>
            <p:spPr bwMode="auto">
              <a:xfrm flipV="1">
                <a:off x="301579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8" name="Line 16"/>
              <p:cNvSpPr>
                <a:spLocks noChangeShapeType="1"/>
              </p:cNvSpPr>
              <p:nvPr/>
            </p:nvSpPr>
            <p:spPr bwMode="auto">
              <a:xfrm flipV="1">
                <a:off x="373334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9" name="Line 18"/>
              <p:cNvSpPr>
                <a:spLocks noChangeShapeType="1"/>
              </p:cNvSpPr>
              <p:nvPr/>
            </p:nvSpPr>
            <p:spPr bwMode="auto">
              <a:xfrm flipV="1">
                <a:off x="446359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0" name="Line 20"/>
              <p:cNvSpPr>
                <a:spLocks noChangeShapeType="1"/>
              </p:cNvSpPr>
              <p:nvPr/>
            </p:nvSpPr>
            <p:spPr bwMode="auto">
              <a:xfrm flipV="1">
                <a:off x="517955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1" name="Line 22"/>
              <p:cNvSpPr>
                <a:spLocks noChangeShapeType="1"/>
              </p:cNvSpPr>
              <p:nvPr/>
            </p:nvSpPr>
            <p:spPr bwMode="auto">
              <a:xfrm flipV="1">
                <a:off x="589710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2" name="Line 24"/>
              <p:cNvSpPr>
                <a:spLocks noChangeShapeType="1"/>
              </p:cNvSpPr>
              <p:nvPr/>
            </p:nvSpPr>
            <p:spPr bwMode="auto">
              <a:xfrm flipV="1">
                <a:off x="661465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3" name="Line 26"/>
              <p:cNvSpPr>
                <a:spLocks noChangeShapeType="1"/>
              </p:cNvSpPr>
              <p:nvPr/>
            </p:nvSpPr>
            <p:spPr bwMode="auto">
              <a:xfrm flipV="1">
                <a:off x="734490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4" name="Line 30"/>
              <p:cNvSpPr>
                <a:spLocks noChangeShapeType="1"/>
              </p:cNvSpPr>
              <p:nvPr/>
            </p:nvSpPr>
            <p:spPr bwMode="auto">
              <a:xfrm>
                <a:off x="1582281" y="489135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5" name="Line 32"/>
              <p:cNvSpPr>
                <a:spLocks noChangeShapeType="1"/>
              </p:cNvSpPr>
              <p:nvPr/>
            </p:nvSpPr>
            <p:spPr bwMode="auto">
              <a:xfrm>
                <a:off x="1582281" y="431668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582281" y="374200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7" name="Line 36"/>
              <p:cNvSpPr>
                <a:spLocks noChangeShapeType="1"/>
              </p:cNvSpPr>
              <p:nvPr/>
            </p:nvSpPr>
            <p:spPr bwMode="auto">
              <a:xfrm>
                <a:off x="1582281" y="3181621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8" name="Line 38"/>
              <p:cNvSpPr>
                <a:spLocks noChangeShapeType="1"/>
              </p:cNvSpPr>
              <p:nvPr/>
            </p:nvSpPr>
            <p:spPr bwMode="auto">
              <a:xfrm>
                <a:off x="1582281" y="260853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9" name="Line 40"/>
              <p:cNvSpPr>
                <a:spLocks noChangeShapeType="1"/>
              </p:cNvSpPr>
              <p:nvPr/>
            </p:nvSpPr>
            <p:spPr bwMode="auto">
              <a:xfrm>
                <a:off x="1582281" y="203385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0" name="Line 42"/>
              <p:cNvSpPr>
                <a:spLocks noChangeShapeType="1"/>
              </p:cNvSpPr>
              <p:nvPr/>
            </p:nvSpPr>
            <p:spPr bwMode="auto">
              <a:xfrm>
                <a:off x="1582281" y="145918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1" name="Line 44"/>
              <p:cNvSpPr>
                <a:spLocks noChangeShapeType="1"/>
              </p:cNvSpPr>
              <p:nvPr/>
            </p:nvSpPr>
            <p:spPr bwMode="auto">
              <a:xfrm>
                <a:off x="1582281" y="898796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2" name="Freeform 46"/>
              <p:cNvSpPr>
                <a:spLocks/>
              </p:cNvSpPr>
              <p:nvPr/>
            </p:nvSpPr>
            <p:spPr bwMode="auto">
              <a:xfrm>
                <a:off x="1647368" y="3181621"/>
                <a:ext cx="5616575" cy="2270125"/>
              </a:xfrm>
              <a:custGeom>
                <a:avLst/>
                <a:gdLst/>
                <a:ahLst/>
                <a:cxnLst>
                  <a:cxn ang="0">
                    <a:pos x="92" y="858"/>
                  </a:cxn>
                  <a:cxn ang="0">
                    <a:pos x="226" y="765"/>
                  </a:cxn>
                  <a:cxn ang="0">
                    <a:pos x="360" y="1018"/>
                  </a:cxn>
                  <a:cxn ang="0">
                    <a:pos x="502" y="1228"/>
                  </a:cxn>
                  <a:cxn ang="0">
                    <a:pos x="636" y="1312"/>
                  </a:cxn>
                  <a:cxn ang="0">
                    <a:pos x="770" y="1346"/>
                  </a:cxn>
                  <a:cxn ang="0">
                    <a:pos x="904" y="1354"/>
                  </a:cxn>
                  <a:cxn ang="0">
                    <a:pos x="1046" y="1354"/>
                  </a:cxn>
                  <a:cxn ang="0">
                    <a:pos x="1180" y="1337"/>
                  </a:cxn>
                  <a:cxn ang="0">
                    <a:pos x="1314" y="1337"/>
                  </a:cxn>
                  <a:cxn ang="0">
                    <a:pos x="1456" y="1354"/>
                  </a:cxn>
                  <a:cxn ang="0">
                    <a:pos x="1590" y="1371"/>
                  </a:cxn>
                  <a:cxn ang="0">
                    <a:pos x="1723" y="1388"/>
                  </a:cxn>
                  <a:cxn ang="0">
                    <a:pos x="1857" y="1388"/>
                  </a:cxn>
                  <a:cxn ang="0">
                    <a:pos x="1999" y="1388"/>
                  </a:cxn>
                  <a:cxn ang="0">
                    <a:pos x="2133" y="1379"/>
                  </a:cxn>
                  <a:cxn ang="0">
                    <a:pos x="2267" y="1371"/>
                  </a:cxn>
                  <a:cxn ang="0">
                    <a:pos x="2401" y="1379"/>
                  </a:cxn>
                  <a:cxn ang="0">
                    <a:pos x="2543" y="1396"/>
                  </a:cxn>
                  <a:cxn ang="0">
                    <a:pos x="2677" y="1405"/>
                  </a:cxn>
                  <a:cxn ang="0">
                    <a:pos x="2811" y="1413"/>
                  </a:cxn>
                  <a:cxn ang="0">
                    <a:pos x="2953" y="1413"/>
                  </a:cxn>
                  <a:cxn ang="0">
                    <a:pos x="3087" y="1405"/>
                  </a:cxn>
                  <a:cxn ang="0">
                    <a:pos x="3221" y="1396"/>
                  </a:cxn>
                  <a:cxn ang="0">
                    <a:pos x="3354" y="1405"/>
                  </a:cxn>
                  <a:cxn ang="0">
                    <a:pos x="3497" y="1421"/>
                  </a:cxn>
                  <a:cxn ang="0">
                    <a:pos x="3497" y="1421"/>
                  </a:cxn>
                  <a:cxn ang="0">
                    <a:pos x="3354" y="1396"/>
                  </a:cxn>
                  <a:cxn ang="0">
                    <a:pos x="3221" y="1379"/>
                  </a:cxn>
                  <a:cxn ang="0">
                    <a:pos x="3087" y="1396"/>
                  </a:cxn>
                  <a:cxn ang="0">
                    <a:pos x="2953" y="1405"/>
                  </a:cxn>
                  <a:cxn ang="0">
                    <a:pos x="2811" y="1405"/>
                  </a:cxn>
                  <a:cxn ang="0">
                    <a:pos x="2677" y="1396"/>
                  </a:cxn>
                  <a:cxn ang="0">
                    <a:pos x="2543" y="1379"/>
                  </a:cxn>
                  <a:cxn ang="0">
                    <a:pos x="2401" y="1362"/>
                  </a:cxn>
                  <a:cxn ang="0">
                    <a:pos x="2267" y="1362"/>
                  </a:cxn>
                  <a:cxn ang="0">
                    <a:pos x="2133" y="1371"/>
                  </a:cxn>
                  <a:cxn ang="0">
                    <a:pos x="1999" y="1379"/>
                  </a:cxn>
                  <a:cxn ang="0">
                    <a:pos x="1857" y="1379"/>
                  </a:cxn>
                  <a:cxn ang="0">
                    <a:pos x="1723" y="1371"/>
                  </a:cxn>
                  <a:cxn ang="0">
                    <a:pos x="1590" y="1362"/>
                  </a:cxn>
                  <a:cxn ang="0">
                    <a:pos x="1456" y="1337"/>
                  </a:cxn>
                  <a:cxn ang="0">
                    <a:pos x="1314" y="1312"/>
                  </a:cxn>
                  <a:cxn ang="0">
                    <a:pos x="1180" y="1312"/>
                  </a:cxn>
                  <a:cxn ang="0">
                    <a:pos x="1046" y="1329"/>
                  </a:cxn>
                  <a:cxn ang="0">
                    <a:pos x="904" y="1329"/>
                  </a:cxn>
                  <a:cxn ang="0">
                    <a:pos x="770" y="1320"/>
                  </a:cxn>
                  <a:cxn ang="0">
                    <a:pos x="636" y="1287"/>
                  </a:cxn>
                  <a:cxn ang="0">
                    <a:pos x="502" y="1186"/>
                  </a:cxn>
                  <a:cxn ang="0">
                    <a:pos x="360" y="908"/>
                  </a:cxn>
                  <a:cxn ang="0">
                    <a:pos x="226" y="421"/>
                  </a:cxn>
                  <a:cxn ang="0">
                    <a:pos x="92" y="17"/>
                  </a:cxn>
                  <a:cxn ang="0">
                    <a:pos x="0" y="942"/>
                  </a:cxn>
                </a:cxnLst>
                <a:rect l="0" t="0" r="r" b="b"/>
                <a:pathLst>
                  <a:path w="3538" h="1430">
                    <a:moveTo>
                      <a:pt x="0" y="942"/>
                    </a:moveTo>
                    <a:lnTo>
                      <a:pt x="42" y="908"/>
                    </a:lnTo>
                    <a:lnTo>
                      <a:pt x="92" y="858"/>
                    </a:lnTo>
                    <a:lnTo>
                      <a:pt x="134" y="807"/>
                    </a:lnTo>
                    <a:lnTo>
                      <a:pt x="184" y="774"/>
                    </a:lnTo>
                    <a:lnTo>
                      <a:pt x="226" y="765"/>
                    </a:lnTo>
                    <a:lnTo>
                      <a:pt x="268" y="816"/>
                    </a:lnTo>
                    <a:lnTo>
                      <a:pt x="318" y="908"/>
                    </a:lnTo>
                    <a:lnTo>
                      <a:pt x="360" y="1018"/>
                    </a:lnTo>
                    <a:lnTo>
                      <a:pt x="410" y="1102"/>
                    </a:lnTo>
                    <a:lnTo>
                      <a:pt x="452" y="1177"/>
                    </a:lnTo>
                    <a:lnTo>
                      <a:pt x="502" y="1228"/>
                    </a:lnTo>
                    <a:lnTo>
                      <a:pt x="544" y="1270"/>
                    </a:lnTo>
                    <a:lnTo>
                      <a:pt x="586" y="1295"/>
                    </a:lnTo>
                    <a:lnTo>
                      <a:pt x="636" y="1312"/>
                    </a:lnTo>
                    <a:lnTo>
                      <a:pt x="678" y="1329"/>
                    </a:lnTo>
                    <a:lnTo>
                      <a:pt x="728" y="1337"/>
                    </a:lnTo>
                    <a:lnTo>
                      <a:pt x="770" y="1346"/>
                    </a:lnTo>
                    <a:lnTo>
                      <a:pt x="820" y="1354"/>
                    </a:lnTo>
                    <a:lnTo>
                      <a:pt x="862" y="1354"/>
                    </a:lnTo>
                    <a:lnTo>
                      <a:pt x="904" y="1354"/>
                    </a:lnTo>
                    <a:lnTo>
                      <a:pt x="954" y="1354"/>
                    </a:lnTo>
                    <a:lnTo>
                      <a:pt x="996" y="1354"/>
                    </a:lnTo>
                    <a:lnTo>
                      <a:pt x="1046" y="1354"/>
                    </a:lnTo>
                    <a:lnTo>
                      <a:pt x="1088" y="1346"/>
                    </a:lnTo>
                    <a:lnTo>
                      <a:pt x="1138" y="1346"/>
                    </a:lnTo>
                    <a:lnTo>
                      <a:pt x="1180" y="1337"/>
                    </a:lnTo>
                    <a:lnTo>
                      <a:pt x="1222" y="1337"/>
                    </a:lnTo>
                    <a:lnTo>
                      <a:pt x="1272" y="1337"/>
                    </a:lnTo>
                    <a:lnTo>
                      <a:pt x="1314" y="1337"/>
                    </a:lnTo>
                    <a:lnTo>
                      <a:pt x="1364" y="1337"/>
                    </a:lnTo>
                    <a:lnTo>
                      <a:pt x="1406" y="1346"/>
                    </a:lnTo>
                    <a:lnTo>
                      <a:pt x="1456" y="1354"/>
                    </a:lnTo>
                    <a:lnTo>
                      <a:pt x="1498" y="1362"/>
                    </a:lnTo>
                    <a:lnTo>
                      <a:pt x="1539" y="1362"/>
                    </a:lnTo>
                    <a:lnTo>
                      <a:pt x="1590" y="1371"/>
                    </a:lnTo>
                    <a:lnTo>
                      <a:pt x="1631" y="1379"/>
                    </a:lnTo>
                    <a:lnTo>
                      <a:pt x="1682" y="1379"/>
                    </a:lnTo>
                    <a:lnTo>
                      <a:pt x="1723" y="1388"/>
                    </a:lnTo>
                    <a:lnTo>
                      <a:pt x="1774" y="1388"/>
                    </a:lnTo>
                    <a:lnTo>
                      <a:pt x="1815" y="1388"/>
                    </a:lnTo>
                    <a:lnTo>
                      <a:pt x="1857" y="1388"/>
                    </a:lnTo>
                    <a:lnTo>
                      <a:pt x="1907" y="1388"/>
                    </a:lnTo>
                    <a:lnTo>
                      <a:pt x="1949" y="1388"/>
                    </a:lnTo>
                    <a:lnTo>
                      <a:pt x="1999" y="1388"/>
                    </a:lnTo>
                    <a:lnTo>
                      <a:pt x="2041" y="1388"/>
                    </a:lnTo>
                    <a:lnTo>
                      <a:pt x="2083" y="1379"/>
                    </a:lnTo>
                    <a:lnTo>
                      <a:pt x="2133" y="1379"/>
                    </a:lnTo>
                    <a:lnTo>
                      <a:pt x="2175" y="1379"/>
                    </a:lnTo>
                    <a:lnTo>
                      <a:pt x="2225" y="1371"/>
                    </a:lnTo>
                    <a:lnTo>
                      <a:pt x="2267" y="1371"/>
                    </a:lnTo>
                    <a:lnTo>
                      <a:pt x="2317" y="1371"/>
                    </a:lnTo>
                    <a:lnTo>
                      <a:pt x="2359" y="1379"/>
                    </a:lnTo>
                    <a:lnTo>
                      <a:pt x="2401" y="1379"/>
                    </a:lnTo>
                    <a:lnTo>
                      <a:pt x="2451" y="1388"/>
                    </a:lnTo>
                    <a:lnTo>
                      <a:pt x="2493" y="1388"/>
                    </a:lnTo>
                    <a:lnTo>
                      <a:pt x="2543" y="1396"/>
                    </a:lnTo>
                    <a:lnTo>
                      <a:pt x="2585" y="1405"/>
                    </a:lnTo>
                    <a:lnTo>
                      <a:pt x="2635" y="1405"/>
                    </a:lnTo>
                    <a:lnTo>
                      <a:pt x="2677" y="1405"/>
                    </a:lnTo>
                    <a:lnTo>
                      <a:pt x="2719" y="1413"/>
                    </a:lnTo>
                    <a:lnTo>
                      <a:pt x="2769" y="1413"/>
                    </a:lnTo>
                    <a:lnTo>
                      <a:pt x="2811" y="1413"/>
                    </a:lnTo>
                    <a:lnTo>
                      <a:pt x="2861" y="1413"/>
                    </a:lnTo>
                    <a:lnTo>
                      <a:pt x="2903" y="1413"/>
                    </a:lnTo>
                    <a:lnTo>
                      <a:pt x="2953" y="1413"/>
                    </a:lnTo>
                    <a:lnTo>
                      <a:pt x="2995" y="1413"/>
                    </a:lnTo>
                    <a:lnTo>
                      <a:pt x="3037" y="1405"/>
                    </a:lnTo>
                    <a:lnTo>
                      <a:pt x="3087" y="1405"/>
                    </a:lnTo>
                    <a:lnTo>
                      <a:pt x="3129" y="1405"/>
                    </a:lnTo>
                    <a:lnTo>
                      <a:pt x="3179" y="1396"/>
                    </a:lnTo>
                    <a:lnTo>
                      <a:pt x="3221" y="1396"/>
                    </a:lnTo>
                    <a:lnTo>
                      <a:pt x="3271" y="1396"/>
                    </a:lnTo>
                    <a:lnTo>
                      <a:pt x="3313" y="1396"/>
                    </a:lnTo>
                    <a:lnTo>
                      <a:pt x="3354" y="1405"/>
                    </a:lnTo>
                    <a:lnTo>
                      <a:pt x="3405" y="1413"/>
                    </a:lnTo>
                    <a:lnTo>
                      <a:pt x="3446" y="1421"/>
                    </a:lnTo>
                    <a:lnTo>
                      <a:pt x="3497" y="1421"/>
                    </a:lnTo>
                    <a:lnTo>
                      <a:pt x="3538" y="1430"/>
                    </a:lnTo>
                    <a:lnTo>
                      <a:pt x="3538" y="1421"/>
                    </a:lnTo>
                    <a:lnTo>
                      <a:pt x="3497" y="1421"/>
                    </a:lnTo>
                    <a:lnTo>
                      <a:pt x="3446" y="1413"/>
                    </a:lnTo>
                    <a:lnTo>
                      <a:pt x="3405" y="1405"/>
                    </a:lnTo>
                    <a:lnTo>
                      <a:pt x="3354" y="1396"/>
                    </a:lnTo>
                    <a:lnTo>
                      <a:pt x="3313" y="1388"/>
                    </a:lnTo>
                    <a:lnTo>
                      <a:pt x="3271" y="1379"/>
                    </a:lnTo>
                    <a:lnTo>
                      <a:pt x="3221" y="1379"/>
                    </a:lnTo>
                    <a:lnTo>
                      <a:pt x="3179" y="1388"/>
                    </a:lnTo>
                    <a:lnTo>
                      <a:pt x="3129" y="1388"/>
                    </a:lnTo>
                    <a:lnTo>
                      <a:pt x="3087" y="1396"/>
                    </a:lnTo>
                    <a:lnTo>
                      <a:pt x="3037" y="1396"/>
                    </a:lnTo>
                    <a:lnTo>
                      <a:pt x="2995" y="1405"/>
                    </a:lnTo>
                    <a:lnTo>
                      <a:pt x="2953" y="1405"/>
                    </a:lnTo>
                    <a:lnTo>
                      <a:pt x="2903" y="1405"/>
                    </a:lnTo>
                    <a:lnTo>
                      <a:pt x="2861" y="1405"/>
                    </a:lnTo>
                    <a:lnTo>
                      <a:pt x="2811" y="1405"/>
                    </a:lnTo>
                    <a:lnTo>
                      <a:pt x="2769" y="1405"/>
                    </a:lnTo>
                    <a:lnTo>
                      <a:pt x="2719" y="1405"/>
                    </a:lnTo>
                    <a:lnTo>
                      <a:pt x="2677" y="1396"/>
                    </a:lnTo>
                    <a:lnTo>
                      <a:pt x="2635" y="1396"/>
                    </a:lnTo>
                    <a:lnTo>
                      <a:pt x="2585" y="1388"/>
                    </a:lnTo>
                    <a:lnTo>
                      <a:pt x="2543" y="1379"/>
                    </a:lnTo>
                    <a:lnTo>
                      <a:pt x="2493" y="1371"/>
                    </a:lnTo>
                    <a:lnTo>
                      <a:pt x="2451" y="1362"/>
                    </a:lnTo>
                    <a:lnTo>
                      <a:pt x="2401" y="1362"/>
                    </a:lnTo>
                    <a:lnTo>
                      <a:pt x="2359" y="1354"/>
                    </a:lnTo>
                    <a:lnTo>
                      <a:pt x="2317" y="1354"/>
                    </a:lnTo>
                    <a:lnTo>
                      <a:pt x="2267" y="1362"/>
                    </a:lnTo>
                    <a:lnTo>
                      <a:pt x="2225" y="1362"/>
                    </a:lnTo>
                    <a:lnTo>
                      <a:pt x="2175" y="1362"/>
                    </a:lnTo>
                    <a:lnTo>
                      <a:pt x="2133" y="1371"/>
                    </a:lnTo>
                    <a:lnTo>
                      <a:pt x="2083" y="1371"/>
                    </a:lnTo>
                    <a:lnTo>
                      <a:pt x="2041" y="1379"/>
                    </a:lnTo>
                    <a:lnTo>
                      <a:pt x="1999" y="1379"/>
                    </a:lnTo>
                    <a:lnTo>
                      <a:pt x="1949" y="1379"/>
                    </a:lnTo>
                    <a:lnTo>
                      <a:pt x="1907" y="1379"/>
                    </a:lnTo>
                    <a:lnTo>
                      <a:pt x="1857" y="1379"/>
                    </a:lnTo>
                    <a:lnTo>
                      <a:pt x="1815" y="1379"/>
                    </a:lnTo>
                    <a:lnTo>
                      <a:pt x="1774" y="1379"/>
                    </a:lnTo>
                    <a:lnTo>
                      <a:pt x="1723" y="1371"/>
                    </a:lnTo>
                    <a:lnTo>
                      <a:pt x="1682" y="1371"/>
                    </a:lnTo>
                    <a:lnTo>
                      <a:pt x="1631" y="1362"/>
                    </a:lnTo>
                    <a:lnTo>
                      <a:pt x="1590" y="1362"/>
                    </a:lnTo>
                    <a:lnTo>
                      <a:pt x="1539" y="1354"/>
                    </a:lnTo>
                    <a:lnTo>
                      <a:pt x="1498" y="1346"/>
                    </a:lnTo>
                    <a:lnTo>
                      <a:pt x="1456" y="1337"/>
                    </a:lnTo>
                    <a:lnTo>
                      <a:pt x="1406" y="1329"/>
                    </a:lnTo>
                    <a:lnTo>
                      <a:pt x="1364" y="1320"/>
                    </a:lnTo>
                    <a:lnTo>
                      <a:pt x="1314" y="1312"/>
                    </a:lnTo>
                    <a:lnTo>
                      <a:pt x="1272" y="1312"/>
                    </a:lnTo>
                    <a:lnTo>
                      <a:pt x="1222" y="1312"/>
                    </a:lnTo>
                    <a:lnTo>
                      <a:pt x="1180" y="1312"/>
                    </a:lnTo>
                    <a:lnTo>
                      <a:pt x="1138" y="1320"/>
                    </a:lnTo>
                    <a:lnTo>
                      <a:pt x="1088" y="1320"/>
                    </a:lnTo>
                    <a:lnTo>
                      <a:pt x="1046" y="1329"/>
                    </a:lnTo>
                    <a:lnTo>
                      <a:pt x="996" y="1329"/>
                    </a:lnTo>
                    <a:lnTo>
                      <a:pt x="954" y="1329"/>
                    </a:lnTo>
                    <a:lnTo>
                      <a:pt x="904" y="1329"/>
                    </a:lnTo>
                    <a:lnTo>
                      <a:pt x="862" y="1329"/>
                    </a:lnTo>
                    <a:lnTo>
                      <a:pt x="820" y="1329"/>
                    </a:lnTo>
                    <a:lnTo>
                      <a:pt x="770" y="1320"/>
                    </a:lnTo>
                    <a:lnTo>
                      <a:pt x="728" y="1312"/>
                    </a:lnTo>
                    <a:lnTo>
                      <a:pt x="678" y="1304"/>
                    </a:lnTo>
                    <a:lnTo>
                      <a:pt x="636" y="1287"/>
                    </a:lnTo>
                    <a:lnTo>
                      <a:pt x="586" y="1262"/>
                    </a:lnTo>
                    <a:lnTo>
                      <a:pt x="544" y="1228"/>
                    </a:lnTo>
                    <a:lnTo>
                      <a:pt x="502" y="1186"/>
                    </a:lnTo>
                    <a:lnTo>
                      <a:pt x="452" y="1119"/>
                    </a:lnTo>
                    <a:lnTo>
                      <a:pt x="410" y="1035"/>
                    </a:lnTo>
                    <a:lnTo>
                      <a:pt x="360" y="908"/>
                    </a:lnTo>
                    <a:lnTo>
                      <a:pt x="318" y="757"/>
                    </a:lnTo>
                    <a:lnTo>
                      <a:pt x="268" y="589"/>
                    </a:lnTo>
                    <a:lnTo>
                      <a:pt x="226" y="421"/>
                    </a:lnTo>
                    <a:lnTo>
                      <a:pt x="184" y="244"/>
                    </a:lnTo>
                    <a:lnTo>
                      <a:pt x="134" y="101"/>
                    </a:lnTo>
                    <a:lnTo>
                      <a:pt x="92" y="17"/>
                    </a:lnTo>
                    <a:lnTo>
                      <a:pt x="42" y="0"/>
                    </a:lnTo>
                    <a:lnTo>
                      <a:pt x="0" y="34"/>
                    </a:lnTo>
                    <a:lnTo>
                      <a:pt x="0" y="942"/>
                    </a:lnTo>
                    <a:close/>
                  </a:path>
                </a:pathLst>
              </a:custGeom>
              <a:solidFill>
                <a:srgbClr val="00CC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3" name="Freeform 48"/>
              <p:cNvSpPr>
                <a:spLocks/>
              </p:cNvSpPr>
              <p:nvPr/>
            </p:nvSpPr>
            <p:spPr bwMode="auto">
              <a:xfrm>
                <a:off x="1647368" y="3875358"/>
                <a:ext cx="5616575" cy="1576388"/>
              </a:xfrm>
              <a:custGeom>
                <a:avLst/>
                <a:gdLst/>
                <a:ahLst/>
                <a:cxnLst>
                  <a:cxn ang="0">
                    <a:pos x="42" y="17"/>
                  </a:cxn>
                  <a:cxn ang="0">
                    <a:pos x="134" y="17"/>
                  </a:cxn>
                  <a:cxn ang="0">
                    <a:pos x="226" y="152"/>
                  </a:cxn>
                  <a:cxn ang="0">
                    <a:pos x="318" y="396"/>
                  </a:cxn>
                  <a:cxn ang="0">
                    <a:pos x="410" y="631"/>
                  </a:cxn>
                  <a:cxn ang="0">
                    <a:pos x="502" y="766"/>
                  </a:cxn>
                  <a:cxn ang="0">
                    <a:pos x="586" y="841"/>
                  </a:cxn>
                  <a:cxn ang="0">
                    <a:pos x="678" y="875"/>
                  </a:cxn>
                  <a:cxn ang="0">
                    <a:pos x="770" y="900"/>
                  </a:cxn>
                  <a:cxn ang="0">
                    <a:pos x="862" y="909"/>
                  </a:cxn>
                  <a:cxn ang="0">
                    <a:pos x="954" y="909"/>
                  </a:cxn>
                  <a:cxn ang="0">
                    <a:pos x="1046" y="900"/>
                  </a:cxn>
                  <a:cxn ang="0">
                    <a:pos x="1138" y="892"/>
                  </a:cxn>
                  <a:cxn ang="0">
                    <a:pos x="1222" y="883"/>
                  </a:cxn>
                  <a:cxn ang="0">
                    <a:pos x="1314" y="892"/>
                  </a:cxn>
                  <a:cxn ang="0">
                    <a:pos x="1406" y="900"/>
                  </a:cxn>
                  <a:cxn ang="0">
                    <a:pos x="1498" y="917"/>
                  </a:cxn>
                  <a:cxn ang="0">
                    <a:pos x="1590" y="925"/>
                  </a:cxn>
                  <a:cxn ang="0">
                    <a:pos x="1682" y="942"/>
                  </a:cxn>
                  <a:cxn ang="0">
                    <a:pos x="1774" y="942"/>
                  </a:cxn>
                  <a:cxn ang="0">
                    <a:pos x="1857" y="951"/>
                  </a:cxn>
                  <a:cxn ang="0">
                    <a:pos x="1949" y="951"/>
                  </a:cxn>
                  <a:cxn ang="0">
                    <a:pos x="2041" y="942"/>
                  </a:cxn>
                  <a:cxn ang="0">
                    <a:pos x="2133" y="934"/>
                  </a:cxn>
                  <a:cxn ang="0">
                    <a:pos x="2225" y="934"/>
                  </a:cxn>
                  <a:cxn ang="0">
                    <a:pos x="2317" y="925"/>
                  </a:cxn>
                  <a:cxn ang="0">
                    <a:pos x="2401" y="934"/>
                  </a:cxn>
                  <a:cxn ang="0">
                    <a:pos x="2493" y="942"/>
                  </a:cxn>
                  <a:cxn ang="0">
                    <a:pos x="2585" y="959"/>
                  </a:cxn>
                  <a:cxn ang="0">
                    <a:pos x="2677" y="968"/>
                  </a:cxn>
                  <a:cxn ang="0">
                    <a:pos x="2769" y="968"/>
                  </a:cxn>
                  <a:cxn ang="0">
                    <a:pos x="2861" y="976"/>
                  </a:cxn>
                  <a:cxn ang="0">
                    <a:pos x="2953" y="976"/>
                  </a:cxn>
                  <a:cxn ang="0">
                    <a:pos x="3037" y="968"/>
                  </a:cxn>
                  <a:cxn ang="0">
                    <a:pos x="3129" y="959"/>
                  </a:cxn>
                  <a:cxn ang="0">
                    <a:pos x="3221" y="951"/>
                  </a:cxn>
                  <a:cxn ang="0">
                    <a:pos x="3313" y="959"/>
                  </a:cxn>
                  <a:cxn ang="0">
                    <a:pos x="3405" y="976"/>
                  </a:cxn>
                  <a:cxn ang="0">
                    <a:pos x="3497" y="984"/>
                  </a:cxn>
                </a:cxnLst>
                <a:rect l="0" t="0" r="r" b="b"/>
                <a:pathLst>
                  <a:path w="3538" h="993">
                    <a:moveTo>
                      <a:pt x="0" y="51"/>
                    </a:moveTo>
                    <a:lnTo>
                      <a:pt x="42" y="17"/>
                    </a:lnTo>
                    <a:lnTo>
                      <a:pt x="92" y="0"/>
                    </a:lnTo>
                    <a:lnTo>
                      <a:pt x="134" y="17"/>
                    </a:lnTo>
                    <a:lnTo>
                      <a:pt x="184" y="76"/>
                    </a:lnTo>
                    <a:lnTo>
                      <a:pt x="226" y="152"/>
                    </a:lnTo>
                    <a:lnTo>
                      <a:pt x="268" y="270"/>
                    </a:lnTo>
                    <a:lnTo>
                      <a:pt x="318" y="396"/>
                    </a:lnTo>
                    <a:lnTo>
                      <a:pt x="360" y="522"/>
                    </a:lnTo>
                    <a:lnTo>
                      <a:pt x="410" y="631"/>
                    </a:lnTo>
                    <a:lnTo>
                      <a:pt x="452" y="715"/>
                    </a:lnTo>
                    <a:lnTo>
                      <a:pt x="502" y="766"/>
                    </a:lnTo>
                    <a:lnTo>
                      <a:pt x="544" y="808"/>
                    </a:lnTo>
                    <a:lnTo>
                      <a:pt x="586" y="841"/>
                    </a:lnTo>
                    <a:lnTo>
                      <a:pt x="636" y="867"/>
                    </a:lnTo>
                    <a:lnTo>
                      <a:pt x="678" y="875"/>
                    </a:lnTo>
                    <a:lnTo>
                      <a:pt x="728" y="892"/>
                    </a:lnTo>
                    <a:lnTo>
                      <a:pt x="770" y="900"/>
                    </a:lnTo>
                    <a:lnTo>
                      <a:pt x="820" y="900"/>
                    </a:lnTo>
                    <a:lnTo>
                      <a:pt x="862" y="909"/>
                    </a:lnTo>
                    <a:lnTo>
                      <a:pt x="904" y="909"/>
                    </a:lnTo>
                    <a:lnTo>
                      <a:pt x="954" y="909"/>
                    </a:lnTo>
                    <a:lnTo>
                      <a:pt x="996" y="909"/>
                    </a:lnTo>
                    <a:lnTo>
                      <a:pt x="1046" y="900"/>
                    </a:lnTo>
                    <a:lnTo>
                      <a:pt x="1088" y="900"/>
                    </a:lnTo>
                    <a:lnTo>
                      <a:pt x="1138" y="892"/>
                    </a:lnTo>
                    <a:lnTo>
                      <a:pt x="1180" y="892"/>
                    </a:lnTo>
                    <a:lnTo>
                      <a:pt x="1222" y="883"/>
                    </a:lnTo>
                    <a:lnTo>
                      <a:pt x="1272" y="883"/>
                    </a:lnTo>
                    <a:lnTo>
                      <a:pt x="1314" y="892"/>
                    </a:lnTo>
                    <a:lnTo>
                      <a:pt x="1364" y="892"/>
                    </a:lnTo>
                    <a:lnTo>
                      <a:pt x="1406" y="900"/>
                    </a:lnTo>
                    <a:lnTo>
                      <a:pt x="1456" y="909"/>
                    </a:lnTo>
                    <a:lnTo>
                      <a:pt x="1498" y="917"/>
                    </a:lnTo>
                    <a:lnTo>
                      <a:pt x="1539" y="925"/>
                    </a:lnTo>
                    <a:lnTo>
                      <a:pt x="1590" y="925"/>
                    </a:lnTo>
                    <a:lnTo>
                      <a:pt x="1631" y="934"/>
                    </a:lnTo>
                    <a:lnTo>
                      <a:pt x="1682" y="942"/>
                    </a:lnTo>
                    <a:lnTo>
                      <a:pt x="1723" y="942"/>
                    </a:lnTo>
                    <a:lnTo>
                      <a:pt x="1774" y="942"/>
                    </a:lnTo>
                    <a:lnTo>
                      <a:pt x="1815" y="951"/>
                    </a:lnTo>
                    <a:lnTo>
                      <a:pt x="1857" y="951"/>
                    </a:lnTo>
                    <a:lnTo>
                      <a:pt x="1907" y="951"/>
                    </a:lnTo>
                    <a:lnTo>
                      <a:pt x="1949" y="951"/>
                    </a:lnTo>
                    <a:lnTo>
                      <a:pt x="1999" y="942"/>
                    </a:lnTo>
                    <a:lnTo>
                      <a:pt x="2041" y="942"/>
                    </a:lnTo>
                    <a:lnTo>
                      <a:pt x="2083" y="942"/>
                    </a:lnTo>
                    <a:lnTo>
                      <a:pt x="2133" y="934"/>
                    </a:lnTo>
                    <a:lnTo>
                      <a:pt x="2175" y="934"/>
                    </a:lnTo>
                    <a:lnTo>
                      <a:pt x="2225" y="934"/>
                    </a:lnTo>
                    <a:lnTo>
                      <a:pt x="2267" y="925"/>
                    </a:lnTo>
                    <a:lnTo>
                      <a:pt x="2317" y="925"/>
                    </a:lnTo>
                    <a:lnTo>
                      <a:pt x="2359" y="925"/>
                    </a:lnTo>
                    <a:lnTo>
                      <a:pt x="2401" y="934"/>
                    </a:lnTo>
                    <a:lnTo>
                      <a:pt x="2451" y="942"/>
                    </a:lnTo>
                    <a:lnTo>
                      <a:pt x="2493" y="942"/>
                    </a:lnTo>
                    <a:lnTo>
                      <a:pt x="2543" y="951"/>
                    </a:lnTo>
                    <a:lnTo>
                      <a:pt x="2585" y="959"/>
                    </a:lnTo>
                    <a:lnTo>
                      <a:pt x="2635" y="959"/>
                    </a:lnTo>
                    <a:lnTo>
                      <a:pt x="2677" y="968"/>
                    </a:lnTo>
                    <a:lnTo>
                      <a:pt x="2719" y="968"/>
                    </a:lnTo>
                    <a:lnTo>
                      <a:pt x="2769" y="968"/>
                    </a:lnTo>
                    <a:lnTo>
                      <a:pt x="2811" y="976"/>
                    </a:lnTo>
                    <a:lnTo>
                      <a:pt x="2861" y="976"/>
                    </a:lnTo>
                    <a:lnTo>
                      <a:pt x="2903" y="976"/>
                    </a:lnTo>
                    <a:lnTo>
                      <a:pt x="2953" y="976"/>
                    </a:lnTo>
                    <a:lnTo>
                      <a:pt x="2995" y="968"/>
                    </a:lnTo>
                    <a:lnTo>
                      <a:pt x="3037" y="968"/>
                    </a:lnTo>
                    <a:lnTo>
                      <a:pt x="3087" y="968"/>
                    </a:lnTo>
                    <a:lnTo>
                      <a:pt x="3129" y="959"/>
                    </a:lnTo>
                    <a:lnTo>
                      <a:pt x="3179" y="951"/>
                    </a:lnTo>
                    <a:lnTo>
                      <a:pt x="3221" y="951"/>
                    </a:lnTo>
                    <a:lnTo>
                      <a:pt x="3271" y="951"/>
                    </a:lnTo>
                    <a:lnTo>
                      <a:pt x="3313" y="959"/>
                    </a:lnTo>
                    <a:lnTo>
                      <a:pt x="3354" y="968"/>
                    </a:lnTo>
                    <a:lnTo>
                      <a:pt x="3405" y="976"/>
                    </a:lnTo>
                    <a:lnTo>
                      <a:pt x="3446" y="984"/>
                    </a:lnTo>
                    <a:lnTo>
                      <a:pt x="3497" y="984"/>
                    </a:lnTo>
                    <a:lnTo>
                      <a:pt x="3538" y="993"/>
                    </a:lnTo>
                  </a:path>
                </a:pathLst>
              </a:custGeom>
              <a:noFill/>
              <a:ln w="26988" cap="flat">
                <a:solidFill>
                  <a:srgbClr val="00C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5" name="Line 8"/>
              <p:cNvSpPr>
                <a:spLocks noChangeShapeType="1"/>
              </p:cNvSpPr>
              <p:nvPr/>
            </p:nvSpPr>
            <p:spPr bwMode="auto">
              <a:xfrm>
                <a:off x="1584623" y="5466150"/>
                <a:ext cx="5775487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6" name="Line 9"/>
              <p:cNvSpPr>
                <a:spLocks noChangeShapeType="1"/>
              </p:cNvSpPr>
              <p:nvPr/>
            </p:nvSpPr>
            <p:spPr bwMode="auto">
              <a:xfrm flipV="1">
                <a:off x="1584623" y="906651"/>
                <a:ext cx="1586" cy="45594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7" name="Line 12"/>
              <p:cNvSpPr>
                <a:spLocks noChangeShapeType="1"/>
              </p:cNvSpPr>
              <p:nvPr/>
            </p:nvSpPr>
            <p:spPr bwMode="auto">
              <a:xfrm flipV="1">
                <a:off x="2302793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8" name="Line 14"/>
              <p:cNvSpPr>
                <a:spLocks noChangeShapeType="1"/>
              </p:cNvSpPr>
              <p:nvPr/>
            </p:nvSpPr>
            <p:spPr bwMode="auto">
              <a:xfrm flipV="1">
                <a:off x="3020964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9" name="Line 16"/>
              <p:cNvSpPr>
                <a:spLocks noChangeShapeType="1"/>
              </p:cNvSpPr>
              <p:nvPr/>
            </p:nvSpPr>
            <p:spPr bwMode="auto">
              <a:xfrm flipV="1">
                <a:off x="374072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0" name="Line 18"/>
              <p:cNvSpPr>
                <a:spLocks noChangeShapeType="1"/>
              </p:cNvSpPr>
              <p:nvPr/>
            </p:nvSpPr>
            <p:spPr bwMode="auto">
              <a:xfrm flipV="1">
                <a:off x="4471573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1" name="Line 20"/>
              <p:cNvSpPr>
                <a:spLocks noChangeShapeType="1"/>
              </p:cNvSpPr>
              <p:nvPr/>
            </p:nvSpPr>
            <p:spPr bwMode="auto">
              <a:xfrm flipV="1">
                <a:off x="5191329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2" name="Line 22"/>
              <p:cNvSpPr>
                <a:spLocks noChangeShapeType="1"/>
              </p:cNvSpPr>
              <p:nvPr/>
            </p:nvSpPr>
            <p:spPr bwMode="auto">
              <a:xfrm flipV="1">
                <a:off x="590950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3" name="Line 24"/>
              <p:cNvSpPr>
                <a:spLocks noChangeShapeType="1"/>
              </p:cNvSpPr>
              <p:nvPr/>
            </p:nvSpPr>
            <p:spPr bwMode="auto">
              <a:xfrm flipV="1">
                <a:off x="662767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4" name="Line 26"/>
              <p:cNvSpPr>
                <a:spLocks noChangeShapeType="1"/>
              </p:cNvSpPr>
              <p:nvPr/>
            </p:nvSpPr>
            <p:spPr bwMode="auto">
              <a:xfrm flipV="1">
                <a:off x="7360109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5" name="Line 30"/>
              <p:cNvSpPr>
                <a:spLocks noChangeShapeType="1"/>
              </p:cNvSpPr>
              <p:nvPr/>
            </p:nvSpPr>
            <p:spPr bwMode="auto">
              <a:xfrm>
                <a:off x="1584623" y="4893451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6" name="Line 32"/>
              <p:cNvSpPr>
                <a:spLocks noChangeShapeType="1"/>
              </p:cNvSpPr>
              <p:nvPr/>
            </p:nvSpPr>
            <p:spPr bwMode="auto">
              <a:xfrm>
                <a:off x="1584623" y="4320753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7" name="Line 34"/>
              <p:cNvSpPr>
                <a:spLocks noChangeShapeType="1"/>
              </p:cNvSpPr>
              <p:nvPr/>
            </p:nvSpPr>
            <p:spPr bwMode="auto">
              <a:xfrm>
                <a:off x="1584623" y="3746477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8" name="Line 36"/>
              <p:cNvSpPr>
                <a:spLocks noChangeShapeType="1"/>
              </p:cNvSpPr>
              <p:nvPr/>
            </p:nvSpPr>
            <p:spPr bwMode="auto">
              <a:xfrm>
                <a:off x="1584623" y="3186400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9" name="Line 38"/>
              <p:cNvSpPr>
                <a:spLocks noChangeShapeType="1"/>
              </p:cNvSpPr>
              <p:nvPr/>
            </p:nvSpPr>
            <p:spPr bwMode="auto">
              <a:xfrm>
                <a:off x="1584623" y="2613702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0" name="Line 40"/>
              <p:cNvSpPr>
                <a:spLocks noChangeShapeType="1"/>
              </p:cNvSpPr>
              <p:nvPr/>
            </p:nvSpPr>
            <p:spPr bwMode="auto">
              <a:xfrm>
                <a:off x="1584623" y="2041003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1" name="Line 42"/>
              <p:cNvSpPr>
                <a:spLocks noChangeShapeType="1"/>
              </p:cNvSpPr>
              <p:nvPr/>
            </p:nvSpPr>
            <p:spPr bwMode="auto">
              <a:xfrm>
                <a:off x="1584623" y="1466727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2" name="Line 44"/>
              <p:cNvSpPr>
                <a:spLocks noChangeShapeType="1"/>
              </p:cNvSpPr>
              <p:nvPr/>
            </p:nvSpPr>
            <p:spPr bwMode="auto">
              <a:xfrm>
                <a:off x="1584623" y="906651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3" name="Freeform 46"/>
              <p:cNvSpPr>
                <a:spLocks/>
              </p:cNvSpPr>
              <p:nvPr/>
            </p:nvSpPr>
            <p:spPr bwMode="auto">
              <a:xfrm>
                <a:off x="1651208" y="3494048"/>
                <a:ext cx="5629634" cy="1959480"/>
              </a:xfrm>
              <a:custGeom>
                <a:avLst/>
                <a:gdLst/>
                <a:ahLst/>
                <a:cxnLst>
                  <a:cxn ang="0">
                    <a:pos x="92" y="676"/>
                  </a:cxn>
                  <a:cxn ang="0">
                    <a:pos x="226" y="431"/>
                  </a:cxn>
                  <a:cxn ang="0">
                    <a:pos x="361" y="667"/>
                  </a:cxn>
                  <a:cxn ang="0">
                    <a:pos x="503" y="1022"/>
                  </a:cxn>
                  <a:cxn ang="0">
                    <a:pos x="638" y="1124"/>
                  </a:cxn>
                  <a:cxn ang="0">
                    <a:pos x="772" y="1166"/>
                  </a:cxn>
                  <a:cxn ang="0">
                    <a:pos x="906" y="1174"/>
                  </a:cxn>
                  <a:cxn ang="0">
                    <a:pos x="1049" y="1174"/>
                  </a:cxn>
                  <a:cxn ang="0">
                    <a:pos x="1183" y="1174"/>
                  </a:cxn>
                  <a:cxn ang="0">
                    <a:pos x="1318" y="1166"/>
                  </a:cxn>
                  <a:cxn ang="0">
                    <a:pos x="1460" y="1174"/>
                  </a:cxn>
                  <a:cxn ang="0">
                    <a:pos x="1595" y="1183"/>
                  </a:cxn>
                  <a:cxn ang="0">
                    <a:pos x="1729" y="1200"/>
                  </a:cxn>
                  <a:cxn ang="0">
                    <a:pos x="1863" y="1200"/>
                  </a:cxn>
                  <a:cxn ang="0">
                    <a:pos x="2006" y="1200"/>
                  </a:cxn>
                  <a:cxn ang="0">
                    <a:pos x="2140" y="1183"/>
                  </a:cxn>
                  <a:cxn ang="0">
                    <a:pos x="2275" y="1166"/>
                  </a:cxn>
                  <a:cxn ang="0">
                    <a:pos x="2409" y="1174"/>
                  </a:cxn>
                  <a:cxn ang="0">
                    <a:pos x="2552" y="1191"/>
                  </a:cxn>
                  <a:cxn ang="0">
                    <a:pos x="2686" y="1208"/>
                  </a:cxn>
                  <a:cxn ang="0">
                    <a:pos x="2820" y="1217"/>
                  </a:cxn>
                  <a:cxn ang="0">
                    <a:pos x="2963" y="1217"/>
                  </a:cxn>
                  <a:cxn ang="0">
                    <a:pos x="3097" y="1208"/>
                  </a:cxn>
                  <a:cxn ang="0">
                    <a:pos x="3232" y="1191"/>
                  </a:cxn>
                  <a:cxn ang="0">
                    <a:pos x="3366" y="1217"/>
                  </a:cxn>
                  <a:cxn ang="0">
                    <a:pos x="3509" y="1233"/>
                  </a:cxn>
                  <a:cxn ang="0">
                    <a:pos x="3509" y="1233"/>
                  </a:cxn>
                  <a:cxn ang="0">
                    <a:pos x="3366" y="1200"/>
                  </a:cxn>
                  <a:cxn ang="0">
                    <a:pos x="3232" y="1183"/>
                  </a:cxn>
                  <a:cxn ang="0">
                    <a:pos x="3097" y="1200"/>
                  </a:cxn>
                  <a:cxn ang="0">
                    <a:pos x="2963" y="1208"/>
                  </a:cxn>
                  <a:cxn ang="0">
                    <a:pos x="2820" y="1208"/>
                  </a:cxn>
                  <a:cxn ang="0">
                    <a:pos x="2686" y="1200"/>
                  </a:cxn>
                  <a:cxn ang="0">
                    <a:pos x="2552" y="1174"/>
                  </a:cxn>
                  <a:cxn ang="0">
                    <a:pos x="2409" y="1149"/>
                  </a:cxn>
                  <a:cxn ang="0">
                    <a:pos x="2275" y="1140"/>
                  </a:cxn>
                  <a:cxn ang="0">
                    <a:pos x="2140" y="1157"/>
                  </a:cxn>
                  <a:cxn ang="0">
                    <a:pos x="2006" y="1183"/>
                  </a:cxn>
                  <a:cxn ang="0">
                    <a:pos x="1863" y="1183"/>
                  </a:cxn>
                  <a:cxn ang="0">
                    <a:pos x="1729" y="1174"/>
                  </a:cxn>
                  <a:cxn ang="0">
                    <a:pos x="1595" y="1157"/>
                  </a:cxn>
                  <a:cxn ang="0">
                    <a:pos x="1460" y="1140"/>
                  </a:cxn>
                  <a:cxn ang="0">
                    <a:pos x="1318" y="1132"/>
                  </a:cxn>
                  <a:cxn ang="0">
                    <a:pos x="1183" y="1140"/>
                  </a:cxn>
                  <a:cxn ang="0">
                    <a:pos x="1049" y="1157"/>
                  </a:cxn>
                  <a:cxn ang="0">
                    <a:pos x="906" y="1157"/>
                  </a:cxn>
                  <a:cxn ang="0">
                    <a:pos x="772" y="1140"/>
                  </a:cxn>
                  <a:cxn ang="0">
                    <a:pos x="638" y="1098"/>
                  </a:cxn>
                  <a:cxn ang="0">
                    <a:pos x="503" y="955"/>
                  </a:cxn>
                  <a:cxn ang="0">
                    <a:pos x="361" y="431"/>
                  </a:cxn>
                  <a:cxn ang="0">
                    <a:pos x="226" y="42"/>
                  </a:cxn>
                  <a:cxn ang="0">
                    <a:pos x="92" y="431"/>
                  </a:cxn>
                  <a:cxn ang="0">
                    <a:pos x="0" y="777"/>
                  </a:cxn>
                </a:cxnLst>
                <a:rect l="0" t="0" r="r" b="b"/>
                <a:pathLst>
                  <a:path w="3551" h="1242">
                    <a:moveTo>
                      <a:pt x="0" y="777"/>
                    </a:moveTo>
                    <a:lnTo>
                      <a:pt x="42" y="735"/>
                    </a:lnTo>
                    <a:lnTo>
                      <a:pt x="92" y="676"/>
                    </a:lnTo>
                    <a:lnTo>
                      <a:pt x="134" y="608"/>
                    </a:lnTo>
                    <a:lnTo>
                      <a:pt x="184" y="515"/>
                    </a:lnTo>
                    <a:lnTo>
                      <a:pt x="226" y="431"/>
                    </a:lnTo>
                    <a:lnTo>
                      <a:pt x="268" y="388"/>
                    </a:lnTo>
                    <a:lnTo>
                      <a:pt x="319" y="473"/>
                    </a:lnTo>
                    <a:lnTo>
                      <a:pt x="361" y="667"/>
                    </a:lnTo>
                    <a:lnTo>
                      <a:pt x="411" y="828"/>
                    </a:lnTo>
                    <a:lnTo>
                      <a:pt x="453" y="946"/>
                    </a:lnTo>
                    <a:lnTo>
                      <a:pt x="503" y="1022"/>
                    </a:lnTo>
                    <a:lnTo>
                      <a:pt x="545" y="1073"/>
                    </a:lnTo>
                    <a:lnTo>
                      <a:pt x="587" y="1107"/>
                    </a:lnTo>
                    <a:lnTo>
                      <a:pt x="638" y="1124"/>
                    </a:lnTo>
                    <a:lnTo>
                      <a:pt x="680" y="1140"/>
                    </a:lnTo>
                    <a:lnTo>
                      <a:pt x="730" y="1157"/>
                    </a:lnTo>
                    <a:lnTo>
                      <a:pt x="772" y="1166"/>
                    </a:lnTo>
                    <a:lnTo>
                      <a:pt x="822" y="1166"/>
                    </a:lnTo>
                    <a:lnTo>
                      <a:pt x="864" y="1174"/>
                    </a:lnTo>
                    <a:lnTo>
                      <a:pt x="906" y="1174"/>
                    </a:lnTo>
                    <a:lnTo>
                      <a:pt x="957" y="1174"/>
                    </a:lnTo>
                    <a:lnTo>
                      <a:pt x="999" y="1174"/>
                    </a:lnTo>
                    <a:lnTo>
                      <a:pt x="1049" y="1174"/>
                    </a:lnTo>
                    <a:lnTo>
                      <a:pt x="1091" y="1174"/>
                    </a:lnTo>
                    <a:lnTo>
                      <a:pt x="1141" y="1174"/>
                    </a:lnTo>
                    <a:lnTo>
                      <a:pt x="1183" y="1174"/>
                    </a:lnTo>
                    <a:lnTo>
                      <a:pt x="1225" y="1166"/>
                    </a:lnTo>
                    <a:lnTo>
                      <a:pt x="1276" y="1166"/>
                    </a:lnTo>
                    <a:lnTo>
                      <a:pt x="1318" y="1166"/>
                    </a:lnTo>
                    <a:lnTo>
                      <a:pt x="1368" y="1166"/>
                    </a:lnTo>
                    <a:lnTo>
                      <a:pt x="1410" y="1166"/>
                    </a:lnTo>
                    <a:lnTo>
                      <a:pt x="1460" y="1174"/>
                    </a:lnTo>
                    <a:lnTo>
                      <a:pt x="1502" y="1174"/>
                    </a:lnTo>
                    <a:lnTo>
                      <a:pt x="1544" y="1183"/>
                    </a:lnTo>
                    <a:lnTo>
                      <a:pt x="1595" y="1183"/>
                    </a:lnTo>
                    <a:lnTo>
                      <a:pt x="1637" y="1191"/>
                    </a:lnTo>
                    <a:lnTo>
                      <a:pt x="1687" y="1191"/>
                    </a:lnTo>
                    <a:lnTo>
                      <a:pt x="1729" y="1200"/>
                    </a:lnTo>
                    <a:lnTo>
                      <a:pt x="1779" y="1200"/>
                    </a:lnTo>
                    <a:lnTo>
                      <a:pt x="1821" y="1200"/>
                    </a:lnTo>
                    <a:lnTo>
                      <a:pt x="1863" y="1200"/>
                    </a:lnTo>
                    <a:lnTo>
                      <a:pt x="1914" y="1200"/>
                    </a:lnTo>
                    <a:lnTo>
                      <a:pt x="1956" y="1200"/>
                    </a:lnTo>
                    <a:lnTo>
                      <a:pt x="2006" y="1200"/>
                    </a:lnTo>
                    <a:lnTo>
                      <a:pt x="2048" y="1191"/>
                    </a:lnTo>
                    <a:lnTo>
                      <a:pt x="2090" y="1191"/>
                    </a:lnTo>
                    <a:lnTo>
                      <a:pt x="2140" y="1183"/>
                    </a:lnTo>
                    <a:lnTo>
                      <a:pt x="2182" y="1183"/>
                    </a:lnTo>
                    <a:lnTo>
                      <a:pt x="2233" y="1174"/>
                    </a:lnTo>
                    <a:lnTo>
                      <a:pt x="2275" y="1166"/>
                    </a:lnTo>
                    <a:lnTo>
                      <a:pt x="2325" y="1166"/>
                    </a:lnTo>
                    <a:lnTo>
                      <a:pt x="2367" y="1166"/>
                    </a:lnTo>
                    <a:lnTo>
                      <a:pt x="2409" y="1174"/>
                    </a:lnTo>
                    <a:lnTo>
                      <a:pt x="2459" y="1174"/>
                    </a:lnTo>
                    <a:lnTo>
                      <a:pt x="2501" y="1183"/>
                    </a:lnTo>
                    <a:lnTo>
                      <a:pt x="2552" y="1191"/>
                    </a:lnTo>
                    <a:lnTo>
                      <a:pt x="2594" y="1200"/>
                    </a:lnTo>
                    <a:lnTo>
                      <a:pt x="2644" y="1208"/>
                    </a:lnTo>
                    <a:lnTo>
                      <a:pt x="2686" y="1208"/>
                    </a:lnTo>
                    <a:lnTo>
                      <a:pt x="2728" y="1217"/>
                    </a:lnTo>
                    <a:lnTo>
                      <a:pt x="2778" y="1217"/>
                    </a:lnTo>
                    <a:lnTo>
                      <a:pt x="2820" y="1217"/>
                    </a:lnTo>
                    <a:lnTo>
                      <a:pt x="2871" y="1217"/>
                    </a:lnTo>
                    <a:lnTo>
                      <a:pt x="2913" y="1217"/>
                    </a:lnTo>
                    <a:lnTo>
                      <a:pt x="2963" y="1217"/>
                    </a:lnTo>
                    <a:lnTo>
                      <a:pt x="3005" y="1217"/>
                    </a:lnTo>
                    <a:lnTo>
                      <a:pt x="3047" y="1217"/>
                    </a:lnTo>
                    <a:lnTo>
                      <a:pt x="3097" y="1208"/>
                    </a:lnTo>
                    <a:lnTo>
                      <a:pt x="3139" y="1208"/>
                    </a:lnTo>
                    <a:lnTo>
                      <a:pt x="3190" y="1200"/>
                    </a:lnTo>
                    <a:lnTo>
                      <a:pt x="3232" y="1191"/>
                    </a:lnTo>
                    <a:lnTo>
                      <a:pt x="3282" y="1200"/>
                    </a:lnTo>
                    <a:lnTo>
                      <a:pt x="3324" y="1200"/>
                    </a:lnTo>
                    <a:lnTo>
                      <a:pt x="3366" y="1217"/>
                    </a:lnTo>
                    <a:lnTo>
                      <a:pt x="3416" y="1225"/>
                    </a:lnTo>
                    <a:lnTo>
                      <a:pt x="3458" y="1233"/>
                    </a:lnTo>
                    <a:lnTo>
                      <a:pt x="3509" y="1233"/>
                    </a:lnTo>
                    <a:lnTo>
                      <a:pt x="3551" y="1242"/>
                    </a:lnTo>
                    <a:lnTo>
                      <a:pt x="3551" y="1233"/>
                    </a:lnTo>
                    <a:lnTo>
                      <a:pt x="3509" y="1233"/>
                    </a:lnTo>
                    <a:lnTo>
                      <a:pt x="3458" y="1225"/>
                    </a:lnTo>
                    <a:lnTo>
                      <a:pt x="3416" y="1217"/>
                    </a:lnTo>
                    <a:lnTo>
                      <a:pt x="3366" y="1200"/>
                    </a:lnTo>
                    <a:lnTo>
                      <a:pt x="3324" y="1191"/>
                    </a:lnTo>
                    <a:lnTo>
                      <a:pt x="3282" y="1183"/>
                    </a:lnTo>
                    <a:lnTo>
                      <a:pt x="3232" y="1183"/>
                    </a:lnTo>
                    <a:lnTo>
                      <a:pt x="3190" y="1183"/>
                    </a:lnTo>
                    <a:lnTo>
                      <a:pt x="3139" y="1191"/>
                    </a:lnTo>
                    <a:lnTo>
                      <a:pt x="3097" y="1200"/>
                    </a:lnTo>
                    <a:lnTo>
                      <a:pt x="3047" y="1208"/>
                    </a:lnTo>
                    <a:lnTo>
                      <a:pt x="3005" y="1208"/>
                    </a:lnTo>
                    <a:lnTo>
                      <a:pt x="2963" y="1208"/>
                    </a:lnTo>
                    <a:lnTo>
                      <a:pt x="2913" y="1208"/>
                    </a:lnTo>
                    <a:lnTo>
                      <a:pt x="2871" y="1208"/>
                    </a:lnTo>
                    <a:lnTo>
                      <a:pt x="2820" y="1208"/>
                    </a:lnTo>
                    <a:lnTo>
                      <a:pt x="2778" y="1208"/>
                    </a:lnTo>
                    <a:lnTo>
                      <a:pt x="2728" y="1208"/>
                    </a:lnTo>
                    <a:lnTo>
                      <a:pt x="2686" y="1200"/>
                    </a:lnTo>
                    <a:lnTo>
                      <a:pt x="2644" y="1191"/>
                    </a:lnTo>
                    <a:lnTo>
                      <a:pt x="2594" y="1183"/>
                    </a:lnTo>
                    <a:lnTo>
                      <a:pt x="2552" y="1174"/>
                    </a:lnTo>
                    <a:lnTo>
                      <a:pt x="2501" y="1166"/>
                    </a:lnTo>
                    <a:lnTo>
                      <a:pt x="2459" y="1157"/>
                    </a:lnTo>
                    <a:lnTo>
                      <a:pt x="2409" y="1149"/>
                    </a:lnTo>
                    <a:lnTo>
                      <a:pt x="2367" y="1140"/>
                    </a:lnTo>
                    <a:lnTo>
                      <a:pt x="2325" y="1140"/>
                    </a:lnTo>
                    <a:lnTo>
                      <a:pt x="2275" y="1140"/>
                    </a:lnTo>
                    <a:lnTo>
                      <a:pt x="2233" y="1140"/>
                    </a:lnTo>
                    <a:lnTo>
                      <a:pt x="2182" y="1149"/>
                    </a:lnTo>
                    <a:lnTo>
                      <a:pt x="2140" y="1157"/>
                    </a:lnTo>
                    <a:lnTo>
                      <a:pt x="2090" y="1166"/>
                    </a:lnTo>
                    <a:lnTo>
                      <a:pt x="2048" y="1174"/>
                    </a:lnTo>
                    <a:lnTo>
                      <a:pt x="2006" y="1183"/>
                    </a:lnTo>
                    <a:lnTo>
                      <a:pt x="1956" y="1183"/>
                    </a:lnTo>
                    <a:lnTo>
                      <a:pt x="1914" y="1183"/>
                    </a:lnTo>
                    <a:lnTo>
                      <a:pt x="1863" y="1183"/>
                    </a:lnTo>
                    <a:lnTo>
                      <a:pt x="1821" y="1183"/>
                    </a:lnTo>
                    <a:lnTo>
                      <a:pt x="1779" y="1183"/>
                    </a:lnTo>
                    <a:lnTo>
                      <a:pt x="1729" y="1174"/>
                    </a:lnTo>
                    <a:lnTo>
                      <a:pt x="1687" y="1174"/>
                    </a:lnTo>
                    <a:lnTo>
                      <a:pt x="1637" y="1166"/>
                    </a:lnTo>
                    <a:lnTo>
                      <a:pt x="1595" y="1157"/>
                    </a:lnTo>
                    <a:lnTo>
                      <a:pt x="1544" y="1149"/>
                    </a:lnTo>
                    <a:lnTo>
                      <a:pt x="1502" y="1149"/>
                    </a:lnTo>
                    <a:lnTo>
                      <a:pt x="1460" y="1140"/>
                    </a:lnTo>
                    <a:lnTo>
                      <a:pt x="1410" y="1132"/>
                    </a:lnTo>
                    <a:lnTo>
                      <a:pt x="1368" y="1132"/>
                    </a:lnTo>
                    <a:lnTo>
                      <a:pt x="1318" y="1132"/>
                    </a:lnTo>
                    <a:lnTo>
                      <a:pt x="1276" y="1140"/>
                    </a:lnTo>
                    <a:lnTo>
                      <a:pt x="1225" y="1140"/>
                    </a:lnTo>
                    <a:lnTo>
                      <a:pt x="1183" y="1140"/>
                    </a:lnTo>
                    <a:lnTo>
                      <a:pt x="1141" y="1149"/>
                    </a:lnTo>
                    <a:lnTo>
                      <a:pt x="1091" y="1149"/>
                    </a:lnTo>
                    <a:lnTo>
                      <a:pt x="1049" y="1157"/>
                    </a:lnTo>
                    <a:lnTo>
                      <a:pt x="999" y="1157"/>
                    </a:lnTo>
                    <a:lnTo>
                      <a:pt x="957" y="1157"/>
                    </a:lnTo>
                    <a:lnTo>
                      <a:pt x="906" y="1157"/>
                    </a:lnTo>
                    <a:lnTo>
                      <a:pt x="864" y="1149"/>
                    </a:lnTo>
                    <a:lnTo>
                      <a:pt x="822" y="1149"/>
                    </a:lnTo>
                    <a:lnTo>
                      <a:pt x="772" y="1140"/>
                    </a:lnTo>
                    <a:lnTo>
                      <a:pt x="730" y="1132"/>
                    </a:lnTo>
                    <a:lnTo>
                      <a:pt x="680" y="1115"/>
                    </a:lnTo>
                    <a:lnTo>
                      <a:pt x="638" y="1098"/>
                    </a:lnTo>
                    <a:lnTo>
                      <a:pt x="587" y="1064"/>
                    </a:lnTo>
                    <a:lnTo>
                      <a:pt x="545" y="1022"/>
                    </a:lnTo>
                    <a:lnTo>
                      <a:pt x="503" y="955"/>
                    </a:lnTo>
                    <a:lnTo>
                      <a:pt x="453" y="853"/>
                    </a:lnTo>
                    <a:lnTo>
                      <a:pt x="411" y="693"/>
                    </a:lnTo>
                    <a:lnTo>
                      <a:pt x="361" y="431"/>
                    </a:lnTo>
                    <a:lnTo>
                      <a:pt x="319" y="126"/>
                    </a:lnTo>
                    <a:lnTo>
                      <a:pt x="268" y="0"/>
                    </a:lnTo>
                    <a:lnTo>
                      <a:pt x="226" y="42"/>
                    </a:lnTo>
                    <a:lnTo>
                      <a:pt x="184" y="186"/>
                    </a:lnTo>
                    <a:lnTo>
                      <a:pt x="134" y="329"/>
                    </a:lnTo>
                    <a:lnTo>
                      <a:pt x="92" y="431"/>
                    </a:lnTo>
                    <a:lnTo>
                      <a:pt x="42" y="507"/>
                    </a:lnTo>
                    <a:lnTo>
                      <a:pt x="0" y="557"/>
                    </a:lnTo>
                    <a:lnTo>
                      <a:pt x="0" y="777"/>
                    </a:ln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4" name="Freeform 48"/>
              <p:cNvSpPr>
                <a:spLocks/>
              </p:cNvSpPr>
              <p:nvPr/>
            </p:nvSpPr>
            <p:spPr bwMode="auto">
              <a:xfrm>
                <a:off x="1651208" y="3800118"/>
                <a:ext cx="5629634" cy="1639210"/>
              </a:xfrm>
              <a:custGeom>
                <a:avLst/>
                <a:gdLst/>
                <a:ahLst/>
                <a:cxnLst>
                  <a:cxn ang="0">
                    <a:pos x="42" y="423"/>
                  </a:cxn>
                  <a:cxn ang="0">
                    <a:pos x="134" y="270"/>
                  </a:cxn>
                  <a:cxn ang="0">
                    <a:pos x="226" y="42"/>
                  </a:cxn>
                  <a:cxn ang="0">
                    <a:pos x="319" y="110"/>
                  </a:cxn>
                  <a:cxn ang="0">
                    <a:pos x="411" y="566"/>
                  </a:cxn>
                  <a:cxn ang="0">
                    <a:pos x="503" y="794"/>
                  </a:cxn>
                  <a:cxn ang="0">
                    <a:pos x="587" y="887"/>
                  </a:cxn>
                  <a:cxn ang="0">
                    <a:pos x="680" y="938"/>
                  </a:cxn>
                  <a:cxn ang="0">
                    <a:pos x="772" y="955"/>
                  </a:cxn>
                  <a:cxn ang="0">
                    <a:pos x="864" y="972"/>
                  </a:cxn>
                  <a:cxn ang="0">
                    <a:pos x="957" y="972"/>
                  </a:cxn>
                  <a:cxn ang="0">
                    <a:pos x="1049" y="972"/>
                  </a:cxn>
                  <a:cxn ang="0">
                    <a:pos x="1141" y="963"/>
                  </a:cxn>
                  <a:cxn ang="0">
                    <a:pos x="1225" y="963"/>
                  </a:cxn>
                  <a:cxn ang="0">
                    <a:pos x="1318" y="955"/>
                  </a:cxn>
                  <a:cxn ang="0">
                    <a:pos x="1410" y="955"/>
                  </a:cxn>
                  <a:cxn ang="0">
                    <a:pos x="1502" y="963"/>
                  </a:cxn>
                  <a:cxn ang="0">
                    <a:pos x="1595" y="980"/>
                  </a:cxn>
                  <a:cxn ang="0">
                    <a:pos x="1687" y="989"/>
                  </a:cxn>
                  <a:cxn ang="0">
                    <a:pos x="1779" y="997"/>
                  </a:cxn>
                  <a:cxn ang="0">
                    <a:pos x="1863" y="997"/>
                  </a:cxn>
                  <a:cxn ang="0">
                    <a:pos x="1956" y="997"/>
                  </a:cxn>
                  <a:cxn ang="0">
                    <a:pos x="2048" y="989"/>
                  </a:cxn>
                  <a:cxn ang="0">
                    <a:pos x="2140" y="980"/>
                  </a:cxn>
                  <a:cxn ang="0">
                    <a:pos x="2233" y="963"/>
                  </a:cxn>
                  <a:cxn ang="0">
                    <a:pos x="2325" y="955"/>
                  </a:cxn>
                  <a:cxn ang="0">
                    <a:pos x="2409" y="963"/>
                  </a:cxn>
                  <a:cxn ang="0">
                    <a:pos x="2501" y="980"/>
                  </a:cxn>
                  <a:cxn ang="0">
                    <a:pos x="2594" y="997"/>
                  </a:cxn>
                  <a:cxn ang="0">
                    <a:pos x="2686" y="1014"/>
                  </a:cxn>
                  <a:cxn ang="0">
                    <a:pos x="2778" y="1014"/>
                  </a:cxn>
                  <a:cxn ang="0">
                    <a:pos x="2871" y="1023"/>
                  </a:cxn>
                  <a:cxn ang="0">
                    <a:pos x="2963" y="1023"/>
                  </a:cxn>
                  <a:cxn ang="0">
                    <a:pos x="3047" y="1014"/>
                  </a:cxn>
                  <a:cxn ang="0">
                    <a:pos x="3139" y="1006"/>
                  </a:cxn>
                  <a:cxn ang="0">
                    <a:pos x="3232" y="989"/>
                  </a:cxn>
                  <a:cxn ang="0">
                    <a:pos x="3324" y="997"/>
                  </a:cxn>
                  <a:cxn ang="0">
                    <a:pos x="3416" y="1023"/>
                  </a:cxn>
                  <a:cxn ang="0">
                    <a:pos x="3509" y="1039"/>
                  </a:cxn>
                </a:cxnLst>
                <a:rect l="0" t="0" r="r" b="b"/>
                <a:pathLst>
                  <a:path w="3551" h="1039">
                    <a:moveTo>
                      <a:pt x="0" y="473"/>
                    </a:moveTo>
                    <a:lnTo>
                      <a:pt x="42" y="423"/>
                    </a:lnTo>
                    <a:lnTo>
                      <a:pt x="92" y="363"/>
                    </a:lnTo>
                    <a:lnTo>
                      <a:pt x="134" y="270"/>
                    </a:lnTo>
                    <a:lnTo>
                      <a:pt x="184" y="161"/>
                    </a:lnTo>
                    <a:lnTo>
                      <a:pt x="226" y="42"/>
                    </a:lnTo>
                    <a:lnTo>
                      <a:pt x="268" y="0"/>
                    </a:lnTo>
                    <a:lnTo>
                      <a:pt x="319" y="110"/>
                    </a:lnTo>
                    <a:lnTo>
                      <a:pt x="361" y="355"/>
                    </a:lnTo>
                    <a:lnTo>
                      <a:pt x="411" y="566"/>
                    </a:lnTo>
                    <a:lnTo>
                      <a:pt x="453" y="710"/>
                    </a:lnTo>
                    <a:lnTo>
                      <a:pt x="503" y="794"/>
                    </a:lnTo>
                    <a:lnTo>
                      <a:pt x="545" y="854"/>
                    </a:lnTo>
                    <a:lnTo>
                      <a:pt x="587" y="887"/>
                    </a:lnTo>
                    <a:lnTo>
                      <a:pt x="638" y="921"/>
                    </a:lnTo>
                    <a:lnTo>
                      <a:pt x="680" y="938"/>
                    </a:lnTo>
                    <a:lnTo>
                      <a:pt x="730" y="946"/>
                    </a:lnTo>
                    <a:lnTo>
                      <a:pt x="772" y="955"/>
                    </a:lnTo>
                    <a:lnTo>
                      <a:pt x="822" y="963"/>
                    </a:lnTo>
                    <a:lnTo>
                      <a:pt x="864" y="972"/>
                    </a:lnTo>
                    <a:lnTo>
                      <a:pt x="906" y="972"/>
                    </a:lnTo>
                    <a:lnTo>
                      <a:pt x="957" y="972"/>
                    </a:lnTo>
                    <a:lnTo>
                      <a:pt x="999" y="972"/>
                    </a:lnTo>
                    <a:lnTo>
                      <a:pt x="1049" y="972"/>
                    </a:lnTo>
                    <a:lnTo>
                      <a:pt x="1091" y="972"/>
                    </a:lnTo>
                    <a:lnTo>
                      <a:pt x="1141" y="963"/>
                    </a:lnTo>
                    <a:lnTo>
                      <a:pt x="1183" y="963"/>
                    </a:lnTo>
                    <a:lnTo>
                      <a:pt x="1225" y="963"/>
                    </a:lnTo>
                    <a:lnTo>
                      <a:pt x="1276" y="955"/>
                    </a:lnTo>
                    <a:lnTo>
                      <a:pt x="1318" y="955"/>
                    </a:lnTo>
                    <a:lnTo>
                      <a:pt x="1368" y="955"/>
                    </a:lnTo>
                    <a:lnTo>
                      <a:pt x="1410" y="955"/>
                    </a:lnTo>
                    <a:lnTo>
                      <a:pt x="1460" y="963"/>
                    </a:lnTo>
                    <a:lnTo>
                      <a:pt x="1502" y="963"/>
                    </a:lnTo>
                    <a:lnTo>
                      <a:pt x="1544" y="972"/>
                    </a:lnTo>
                    <a:lnTo>
                      <a:pt x="1595" y="980"/>
                    </a:lnTo>
                    <a:lnTo>
                      <a:pt x="1637" y="980"/>
                    </a:lnTo>
                    <a:lnTo>
                      <a:pt x="1687" y="989"/>
                    </a:lnTo>
                    <a:lnTo>
                      <a:pt x="1729" y="989"/>
                    </a:lnTo>
                    <a:lnTo>
                      <a:pt x="1779" y="997"/>
                    </a:lnTo>
                    <a:lnTo>
                      <a:pt x="1821" y="997"/>
                    </a:lnTo>
                    <a:lnTo>
                      <a:pt x="1863" y="997"/>
                    </a:lnTo>
                    <a:lnTo>
                      <a:pt x="1914" y="997"/>
                    </a:lnTo>
                    <a:lnTo>
                      <a:pt x="1956" y="997"/>
                    </a:lnTo>
                    <a:lnTo>
                      <a:pt x="2006" y="997"/>
                    </a:lnTo>
                    <a:lnTo>
                      <a:pt x="2048" y="989"/>
                    </a:lnTo>
                    <a:lnTo>
                      <a:pt x="2090" y="989"/>
                    </a:lnTo>
                    <a:lnTo>
                      <a:pt x="2140" y="980"/>
                    </a:lnTo>
                    <a:lnTo>
                      <a:pt x="2182" y="972"/>
                    </a:lnTo>
                    <a:lnTo>
                      <a:pt x="2233" y="963"/>
                    </a:lnTo>
                    <a:lnTo>
                      <a:pt x="2275" y="963"/>
                    </a:lnTo>
                    <a:lnTo>
                      <a:pt x="2325" y="955"/>
                    </a:lnTo>
                    <a:lnTo>
                      <a:pt x="2367" y="963"/>
                    </a:lnTo>
                    <a:lnTo>
                      <a:pt x="2409" y="963"/>
                    </a:lnTo>
                    <a:lnTo>
                      <a:pt x="2459" y="972"/>
                    </a:lnTo>
                    <a:lnTo>
                      <a:pt x="2501" y="980"/>
                    </a:lnTo>
                    <a:lnTo>
                      <a:pt x="2552" y="989"/>
                    </a:lnTo>
                    <a:lnTo>
                      <a:pt x="2594" y="997"/>
                    </a:lnTo>
                    <a:lnTo>
                      <a:pt x="2644" y="1006"/>
                    </a:lnTo>
                    <a:lnTo>
                      <a:pt x="2686" y="1014"/>
                    </a:lnTo>
                    <a:lnTo>
                      <a:pt x="2728" y="1014"/>
                    </a:lnTo>
                    <a:lnTo>
                      <a:pt x="2778" y="1014"/>
                    </a:lnTo>
                    <a:lnTo>
                      <a:pt x="2820" y="1023"/>
                    </a:lnTo>
                    <a:lnTo>
                      <a:pt x="2871" y="1023"/>
                    </a:lnTo>
                    <a:lnTo>
                      <a:pt x="2913" y="1023"/>
                    </a:lnTo>
                    <a:lnTo>
                      <a:pt x="2963" y="1023"/>
                    </a:lnTo>
                    <a:lnTo>
                      <a:pt x="3005" y="1023"/>
                    </a:lnTo>
                    <a:lnTo>
                      <a:pt x="3047" y="1014"/>
                    </a:lnTo>
                    <a:lnTo>
                      <a:pt x="3097" y="1014"/>
                    </a:lnTo>
                    <a:lnTo>
                      <a:pt x="3139" y="1006"/>
                    </a:lnTo>
                    <a:lnTo>
                      <a:pt x="3190" y="997"/>
                    </a:lnTo>
                    <a:lnTo>
                      <a:pt x="3232" y="989"/>
                    </a:lnTo>
                    <a:lnTo>
                      <a:pt x="3282" y="997"/>
                    </a:lnTo>
                    <a:lnTo>
                      <a:pt x="3324" y="997"/>
                    </a:lnTo>
                    <a:lnTo>
                      <a:pt x="3366" y="1014"/>
                    </a:lnTo>
                    <a:lnTo>
                      <a:pt x="3416" y="1023"/>
                    </a:lnTo>
                    <a:lnTo>
                      <a:pt x="3458" y="1031"/>
                    </a:lnTo>
                    <a:lnTo>
                      <a:pt x="3509" y="1039"/>
                    </a:lnTo>
                    <a:lnTo>
                      <a:pt x="3551" y="1039"/>
                    </a:lnTo>
                  </a:path>
                </a:pathLst>
              </a:custGeom>
              <a:noFill/>
              <a:ln w="269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6" name="Line 8"/>
              <p:cNvSpPr>
                <a:spLocks noChangeShapeType="1"/>
              </p:cNvSpPr>
              <p:nvPr/>
            </p:nvSpPr>
            <p:spPr bwMode="auto">
              <a:xfrm>
                <a:off x="1580827" y="5456269"/>
                <a:ext cx="5763741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7" name="Line 9"/>
              <p:cNvSpPr>
                <a:spLocks noChangeShapeType="1"/>
              </p:cNvSpPr>
              <p:nvPr/>
            </p:nvSpPr>
            <p:spPr bwMode="auto">
              <a:xfrm flipV="1">
                <a:off x="1580827" y="891153"/>
                <a:ext cx="1628" cy="45651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8" name="Line 10"/>
              <p:cNvSpPr>
                <a:spLocks noChangeShapeType="1"/>
              </p:cNvSpPr>
              <p:nvPr/>
            </p:nvSpPr>
            <p:spPr bwMode="auto">
              <a:xfrm flipV="1">
                <a:off x="1580827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9" name="Line 12"/>
              <p:cNvSpPr>
                <a:spLocks noChangeShapeType="1"/>
              </p:cNvSpPr>
              <p:nvPr/>
            </p:nvSpPr>
            <p:spPr bwMode="auto">
              <a:xfrm flipV="1">
                <a:off x="2297022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0" name="Line 14"/>
              <p:cNvSpPr>
                <a:spLocks noChangeShapeType="1"/>
              </p:cNvSpPr>
              <p:nvPr/>
            </p:nvSpPr>
            <p:spPr bwMode="auto">
              <a:xfrm flipV="1">
                <a:off x="3014845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1" name="Line 16"/>
              <p:cNvSpPr>
                <a:spLocks noChangeShapeType="1"/>
              </p:cNvSpPr>
              <p:nvPr/>
            </p:nvSpPr>
            <p:spPr bwMode="auto">
              <a:xfrm flipV="1">
                <a:off x="3731040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2" name="Line 18"/>
              <p:cNvSpPr>
                <a:spLocks noChangeShapeType="1"/>
              </p:cNvSpPr>
              <p:nvPr/>
            </p:nvSpPr>
            <p:spPr bwMode="auto">
              <a:xfrm flipV="1">
                <a:off x="4461883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3" name="Line 20"/>
              <p:cNvSpPr>
                <a:spLocks noChangeShapeType="1"/>
              </p:cNvSpPr>
              <p:nvPr/>
            </p:nvSpPr>
            <p:spPr bwMode="auto">
              <a:xfrm flipV="1">
                <a:off x="5179706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4" name="Line 22"/>
              <p:cNvSpPr>
                <a:spLocks noChangeShapeType="1"/>
              </p:cNvSpPr>
              <p:nvPr/>
            </p:nvSpPr>
            <p:spPr bwMode="auto">
              <a:xfrm flipV="1">
                <a:off x="5895901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5" name="Line 24"/>
              <p:cNvSpPr>
                <a:spLocks noChangeShapeType="1"/>
              </p:cNvSpPr>
              <p:nvPr/>
            </p:nvSpPr>
            <p:spPr bwMode="auto">
              <a:xfrm flipV="1">
                <a:off x="6613723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6" name="Line 26"/>
              <p:cNvSpPr>
                <a:spLocks noChangeShapeType="1"/>
              </p:cNvSpPr>
              <p:nvPr/>
            </p:nvSpPr>
            <p:spPr bwMode="auto">
              <a:xfrm flipV="1">
                <a:off x="7344568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7" name="Line 30"/>
              <p:cNvSpPr>
                <a:spLocks noChangeShapeType="1"/>
              </p:cNvSpPr>
              <p:nvPr/>
            </p:nvSpPr>
            <p:spPr bwMode="auto">
              <a:xfrm>
                <a:off x="1580827" y="4881948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8" name="Line 32"/>
              <p:cNvSpPr>
                <a:spLocks noChangeShapeType="1"/>
              </p:cNvSpPr>
              <p:nvPr/>
            </p:nvSpPr>
            <p:spPr bwMode="auto">
              <a:xfrm>
                <a:off x="1580827" y="4307627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9" name="Line 34"/>
              <p:cNvSpPr>
                <a:spLocks noChangeShapeType="1"/>
              </p:cNvSpPr>
              <p:nvPr/>
            </p:nvSpPr>
            <p:spPr bwMode="auto">
              <a:xfrm>
                <a:off x="1580827" y="3734942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0" name="Line 36"/>
              <p:cNvSpPr>
                <a:spLocks noChangeShapeType="1"/>
              </p:cNvSpPr>
              <p:nvPr/>
            </p:nvSpPr>
            <p:spPr bwMode="auto">
              <a:xfrm>
                <a:off x="1580827" y="3173711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1" name="Line 38"/>
              <p:cNvSpPr>
                <a:spLocks noChangeShapeType="1"/>
              </p:cNvSpPr>
              <p:nvPr/>
            </p:nvSpPr>
            <p:spPr bwMode="auto">
              <a:xfrm>
                <a:off x="1580827" y="2599390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2" name="Line 40"/>
              <p:cNvSpPr>
                <a:spLocks noChangeShapeType="1"/>
              </p:cNvSpPr>
              <p:nvPr/>
            </p:nvSpPr>
            <p:spPr bwMode="auto">
              <a:xfrm>
                <a:off x="1580827" y="2025068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3" name="Line 42"/>
              <p:cNvSpPr>
                <a:spLocks noChangeShapeType="1"/>
              </p:cNvSpPr>
              <p:nvPr/>
            </p:nvSpPr>
            <p:spPr bwMode="auto">
              <a:xfrm>
                <a:off x="1580827" y="1452384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4" name="Line 44"/>
              <p:cNvSpPr>
                <a:spLocks noChangeShapeType="1"/>
              </p:cNvSpPr>
              <p:nvPr/>
            </p:nvSpPr>
            <p:spPr bwMode="auto">
              <a:xfrm>
                <a:off x="1580827" y="891153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5" name="Freeform 46"/>
              <p:cNvSpPr>
                <a:spLocks/>
              </p:cNvSpPr>
              <p:nvPr/>
            </p:nvSpPr>
            <p:spPr bwMode="auto">
              <a:xfrm>
                <a:off x="1645936" y="3039539"/>
                <a:ext cx="5618874" cy="2403641"/>
              </a:xfrm>
              <a:custGeom>
                <a:avLst/>
                <a:gdLst/>
                <a:ahLst/>
                <a:cxnLst>
                  <a:cxn ang="0">
                    <a:pos x="90" y="563"/>
                  </a:cxn>
                  <a:cxn ang="0">
                    <a:pos x="221" y="792"/>
                  </a:cxn>
                  <a:cxn ang="0">
                    <a:pos x="351" y="1150"/>
                  </a:cxn>
                  <a:cxn ang="0">
                    <a:pos x="490" y="1305"/>
                  </a:cxn>
                  <a:cxn ang="0">
                    <a:pos x="620" y="1371"/>
                  </a:cxn>
                  <a:cxn ang="0">
                    <a:pos x="751" y="1403"/>
                  </a:cxn>
                  <a:cxn ang="0">
                    <a:pos x="882" y="1412"/>
                  </a:cxn>
                  <a:cxn ang="0">
                    <a:pos x="1020" y="1412"/>
                  </a:cxn>
                  <a:cxn ang="0">
                    <a:pos x="1151" y="1403"/>
                  </a:cxn>
                  <a:cxn ang="0">
                    <a:pos x="1281" y="1403"/>
                  </a:cxn>
                  <a:cxn ang="0">
                    <a:pos x="1420" y="1412"/>
                  </a:cxn>
                  <a:cxn ang="0">
                    <a:pos x="1551" y="1420"/>
                  </a:cxn>
                  <a:cxn ang="0">
                    <a:pos x="1681" y="1428"/>
                  </a:cxn>
                  <a:cxn ang="0">
                    <a:pos x="1812" y="1428"/>
                  </a:cxn>
                  <a:cxn ang="0">
                    <a:pos x="1950" y="1420"/>
                  </a:cxn>
                  <a:cxn ang="0">
                    <a:pos x="2081" y="1403"/>
                  </a:cxn>
                  <a:cxn ang="0">
                    <a:pos x="2211" y="1379"/>
                  </a:cxn>
                  <a:cxn ang="0">
                    <a:pos x="2342" y="1395"/>
                  </a:cxn>
                  <a:cxn ang="0">
                    <a:pos x="2481" y="1428"/>
                  </a:cxn>
                  <a:cxn ang="0">
                    <a:pos x="2611" y="1444"/>
                  </a:cxn>
                  <a:cxn ang="0">
                    <a:pos x="2742" y="1444"/>
                  </a:cxn>
                  <a:cxn ang="0">
                    <a:pos x="2880" y="1444"/>
                  </a:cxn>
                  <a:cxn ang="0">
                    <a:pos x="3011" y="1444"/>
                  </a:cxn>
                  <a:cxn ang="0">
                    <a:pos x="3142" y="1428"/>
                  </a:cxn>
                  <a:cxn ang="0">
                    <a:pos x="3272" y="1444"/>
                  </a:cxn>
                  <a:cxn ang="0">
                    <a:pos x="3411" y="1460"/>
                  </a:cxn>
                  <a:cxn ang="0">
                    <a:pos x="3411" y="1460"/>
                  </a:cxn>
                  <a:cxn ang="0">
                    <a:pos x="3272" y="1436"/>
                  </a:cxn>
                  <a:cxn ang="0">
                    <a:pos x="3142" y="1420"/>
                  </a:cxn>
                  <a:cxn ang="0">
                    <a:pos x="3011" y="1428"/>
                  </a:cxn>
                  <a:cxn ang="0">
                    <a:pos x="2880" y="1444"/>
                  </a:cxn>
                  <a:cxn ang="0">
                    <a:pos x="2742" y="1444"/>
                  </a:cxn>
                  <a:cxn ang="0">
                    <a:pos x="2611" y="1436"/>
                  </a:cxn>
                  <a:cxn ang="0">
                    <a:pos x="2481" y="1412"/>
                  </a:cxn>
                  <a:cxn ang="0">
                    <a:pos x="2342" y="1371"/>
                  </a:cxn>
                  <a:cxn ang="0">
                    <a:pos x="2211" y="1354"/>
                  </a:cxn>
                  <a:cxn ang="0">
                    <a:pos x="2081" y="1387"/>
                  </a:cxn>
                  <a:cxn ang="0">
                    <a:pos x="1950" y="1412"/>
                  </a:cxn>
                  <a:cxn ang="0">
                    <a:pos x="1812" y="1420"/>
                  </a:cxn>
                  <a:cxn ang="0">
                    <a:pos x="1681" y="1412"/>
                  </a:cxn>
                  <a:cxn ang="0">
                    <a:pos x="1551" y="1403"/>
                  </a:cxn>
                  <a:cxn ang="0">
                    <a:pos x="1420" y="1387"/>
                  </a:cxn>
                  <a:cxn ang="0">
                    <a:pos x="1281" y="1379"/>
                  </a:cxn>
                  <a:cxn ang="0">
                    <a:pos x="1151" y="1387"/>
                  </a:cxn>
                  <a:cxn ang="0">
                    <a:pos x="1020" y="1395"/>
                  </a:cxn>
                  <a:cxn ang="0">
                    <a:pos x="882" y="1395"/>
                  </a:cxn>
                  <a:cxn ang="0">
                    <a:pos x="751" y="1387"/>
                  </a:cxn>
                  <a:cxn ang="0">
                    <a:pos x="620" y="1363"/>
                  </a:cxn>
                  <a:cxn ang="0">
                    <a:pos x="490" y="1289"/>
                  </a:cxn>
                  <a:cxn ang="0">
                    <a:pos x="351" y="1012"/>
                  </a:cxn>
                  <a:cxn ang="0">
                    <a:pos x="221" y="522"/>
                  </a:cxn>
                  <a:cxn ang="0">
                    <a:pos x="90" y="221"/>
                  </a:cxn>
                  <a:cxn ang="0">
                    <a:pos x="0" y="522"/>
                  </a:cxn>
                </a:cxnLst>
                <a:rect l="0" t="0" r="r" b="b"/>
                <a:pathLst>
                  <a:path w="3452" h="1469">
                    <a:moveTo>
                      <a:pt x="0" y="522"/>
                    </a:moveTo>
                    <a:lnTo>
                      <a:pt x="41" y="539"/>
                    </a:lnTo>
                    <a:lnTo>
                      <a:pt x="90" y="563"/>
                    </a:lnTo>
                    <a:lnTo>
                      <a:pt x="131" y="579"/>
                    </a:lnTo>
                    <a:lnTo>
                      <a:pt x="180" y="620"/>
                    </a:lnTo>
                    <a:lnTo>
                      <a:pt x="221" y="792"/>
                    </a:lnTo>
                    <a:lnTo>
                      <a:pt x="261" y="947"/>
                    </a:lnTo>
                    <a:lnTo>
                      <a:pt x="310" y="1061"/>
                    </a:lnTo>
                    <a:lnTo>
                      <a:pt x="351" y="1150"/>
                    </a:lnTo>
                    <a:lnTo>
                      <a:pt x="400" y="1224"/>
                    </a:lnTo>
                    <a:lnTo>
                      <a:pt x="441" y="1273"/>
                    </a:lnTo>
                    <a:lnTo>
                      <a:pt x="490" y="1305"/>
                    </a:lnTo>
                    <a:lnTo>
                      <a:pt x="531" y="1338"/>
                    </a:lnTo>
                    <a:lnTo>
                      <a:pt x="572" y="1354"/>
                    </a:lnTo>
                    <a:lnTo>
                      <a:pt x="620" y="1371"/>
                    </a:lnTo>
                    <a:lnTo>
                      <a:pt x="661" y="1387"/>
                    </a:lnTo>
                    <a:lnTo>
                      <a:pt x="710" y="1395"/>
                    </a:lnTo>
                    <a:lnTo>
                      <a:pt x="751" y="1403"/>
                    </a:lnTo>
                    <a:lnTo>
                      <a:pt x="800" y="1403"/>
                    </a:lnTo>
                    <a:lnTo>
                      <a:pt x="841" y="1412"/>
                    </a:lnTo>
                    <a:lnTo>
                      <a:pt x="882" y="1412"/>
                    </a:lnTo>
                    <a:lnTo>
                      <a:pt x="931" y="1412"/>
                    </a:lnTo>
                    <a:lnTo>
                      <a:pt x="971" y="1412"/>
                    </a:lnTo>
                    <a:lnTo>
                      <a:pt x="1020" y="1412"/>
                    </a:lnTo>
                    <a:lnTo>
                      <a:pt x="1061" y="1412"/>
                    </a:lnTo>
                    <a:lnTo>
                      <a:pt x="1110" y="1412"/>
                    </a:lnTo>
                    <a:lnTo>
                      <a:pt x="1151" y="1403"/>
                    </a:lnTo>
                    <a:lnTo>
                      <a:pt x="1192" y="1403"/>
                    </a:lnTo>
                    <a:lnTo>
                      <a:pt x="1241" y="1403"/>
                    </a:lnTo>
                    <a:lnTo>
                      <a:pt x="1281" y="1403"/>
                    </a:lnTo>
                    <a:lnTo>
                      <a:pt x="1330" y="1403"/>
                    </a:lnTo>
                    <a:lnTo>
                      <a:pt x="1371" y="1403"/>
                    </a:lnTo>
                    <a:lnTo>
                      <a:pt x="1420" y="1412"/>
                    </a:lnTo>
                    <a:lnTo>
                      <a:pt x="1461" y="1412"/>
                    </a:lnTo>
                    <a:lnTo>
                      <a:pt x="1502" y="1412"/>
                    </a:lnTo>
                    <a:lnTo>
                      <a:pt x="1551" y="1420"/>
                    </a:lnTo>
                    <a:lnTo>
                      <a:pt x="1591" y="1420"/>
                    </a:lnTo>
                    <a:lnTo>
                      <a:pt x="1640" y="1428"/>
                    </a:lnTo>
                    <a:lnTo>
                      <a:pt x="1681" y="1428"/>
                    </a:lnTo>
                    <a:lnTo>
                      <a:pt x="1730" y="1428"/>
                    </a:lnTo>
                    <a:lnTo>
                      <a:pt x="1771" y="1428"/>
                    </a:lnTo>
                    <a:lnTo>
                      <a:pt x="1812" y="1428"/>
                    </a:lnTo>
                    <a:lnTo>
                      <a:pt x="1861" y="1428"/>
                    </a:lnTo>
                    <a:lnTo>
                      <a:pt x="1901" y="1428"/>
                    </a:lnTo>
                    <a:lnTo>
                      <a:pt x="1950" y="1420"/>
                    </a:lnTo>
                    <a:lnTo>
                      <a:pt x="1991" y="1420"/>
                    </a:lnTo>
                    <a:lnTo>
                      <a:pt x="2032" y="1412"/>
                    </a:lnTo>
                    <a:lnTo>
                      <a:pt x="2081" y="1403"/>
                    </a:lnTo>
                    <a:lnTo>
                      <a:pt x="2122" y="1395"/>
                    </a:lnTo>
                    <a:lnTo>
                      <a:pt x="2171" y="1387"/>
                    </a:lnTo>
                    <a:lnTo>
                      <a:pt x="2211" y="1379"/>
                    </a:lnTo>
                    <a:lnTo>
                      <a:pt x="2260" y="1379"/>
                    </a:lnTo>
                    <a:lnTo>
                      <a:pt x="2301" y="1387"/>
                    </a:lnTo>
                    <a:lnTo>
                      <a:pt x="2342" y="1395"/>
                    </a:lnTo>
                    <a:lnTo>
                      <a:pt x="2391" y="1403"/>
                    </a:lnTo>
                    <a:lnTo>
                      <a:pt x="2432" y="1412"/>
                    </a:lnTo>
                    <a:lnTo>
                      <a:pt x="2481" y="1428"/>
                    </a:lnTo>
                    <a:lnTo>
                      <a:pt x="2521" y="1428"/>
                    </a:lnTo>
                    <a:lnTo>
                      <a:pt x="2570" y="1436"/>
                    </a:lnTo>
                    <a:lnTo>
                      <a:pt x="2611" y="1444"/>
                    </a:lnTo>
                    <a:lnTo>
                      <a:pt x="2652" y="1444"/>
                    </a:lnTo>
                    <a:lnTo>
                      <a:pt x="2701" y="1444"/>
                    </a:lnTo>
                    <a:lnTo>
                      <a:pt x="2742" y="1444"/>
                    </a:lnTo>
                    <a:lnTo>
                      <a:pt x="2791" y="1452"/>
                    </a:lnTo>
                    <a:lnTo>
                      <a:pt x="2832" y="1452"/>
                    </a:lnTo>
                    <a:lnTo>
                      <a:pt x="2880" y="1444"/>
                    </a:lnTo>
                    <a:lnTo>
                      <a:pt x="2921" y="1444"/>
                    </a:lnTo>
                    <a:lnTo>
                      <a:pt x="2962" y="1444"/>
                    </a:lnTo>
                    <a:lnTo>
                      <a:pt x="3011" y="1444"/>
                    </a:lnTo>
                    <a:lnTo>
                      <a:pt x="3052" y="1436"/>
                    </a:lnTo>
                    <a:lnTo>
                      <a:pt x="3101" y="1436"/>
                    </a:lnTo>
                    <a:lnTo>
                      <a:pt x="3142" y="1428"/>
                    </a:lnTo>
                    <a:lnTo>
                      <a:pt x="3191" y="1428"/>
                    </a:lnTo>
                    <a:lnTo>
                      <a:pt x="3231" y="1436"/>
                    </a:lnTo>
                    <a:lnTo>
                      <a:pt x="3272" y="1444"/>
                    </a:lnTo>
                    <a:lnTo>
                      <a:pt x="3321" y="1452"/>
                    </a:lnTo>
                    <a:lnTo>
                      <a:pt x="3362" y="1460"/>
                    </a:lnTo>
                    <a:lnTo>
                      <a:pt x="3411" y="1460"/>
                    </a:lnTo>
                    <a:lnTo>
                      <a:pt x="3452" y="1469"/>
                    </a:lnTo>
                    <a:lnTo>
                      <a:pt x="3452" y="1460"/>
                    </a:lnTo>
                    <a:lnTo>
                      <a:pt x="3411" y="1460"/>
                    </a:lnTo>
                    <a:lnTo>
                      <a:pt x="3362" y="1452"/>
                    </a:lnTo>
                    <a:lnTo>
                      <a:pt x="3321" y="1444"/>
                    </a:lnTo>
                    <a:lnTo>
                      <a:pt x="3272" y="1436"/>
                    </a:lnTo>
                    <a:lnTo>
                      <a:pt x="3231" y="1428"/>
                    </a:lnTo>
                    <a:lnTo>
                      <a:pt x="3191" y="1420"/>
                    </a:lnTo>
                    <a:lnTo>
                      <a:pt x="3142" y="1420"/>
                    </a:lnTo>
                    <a:lnTo>
                      <a:pt x="3101" y="1420"/>
                    </a:lnTo>
                    <a:lnTo>
                      <a:pt x="3052" y="1428"/>
                    </a:lnTo>
                    <a:lnTo>
                      <a:pt x="3011" y="1428"/>
                    </a:lnTo>
                    <a:lnTo>
                      <a:pt x="2962" y="1436"/>
                    </a:lnTo>
                    <a:lnTo>
                      <a:pt x="2921" y="1436"/>
                    </a:lnTo>
                    <a:lnTo>
                      <a:pt x="2880" y="1444"/>
                    </a:lnTo>
                    <a:lnTo>
                      <a:pt x="2832" y="1444"/>
                    </a:lnTo>
                    <a:lnTo>
                      <a:pt x="2791" y="1444"/>
                    </a:lnTo>
                    <a:lnTo>
                      <a:pt x="2742" y="1444"/>
                    </a:lnTo>
                    <a:lnTo>
                      <a:pt x="2701" y="1436"/>
                    </a:lnTo>
                    <a:lnTo>
                      <a:pt x="2652" y="1436"/>
                    </a:lnTo>
                    <a:lnTo>
                      <a:pt x="2611" y="1436"/>
                    </a:lnTo>
                    <a:lnTo>
                      <a:pt x="2570" y="1428"/>
                    </a:lnTo>
                    <a:lnTo>
                      <a:pt x="2521" y="1420"/>
                    </a:lnTo>
                    <a:lnTo>
                      <a:pt x="2481" y="1412"/>
                    </a:lnTo>
                    <a:lnTo>
                      <a:pt x="2432" y="1395"/>
                    </a:lnTo>
                    <a:lnTo>
                      <a:pt x="2391" y="1387"/>
                    </a:lnTo>
                    <a:lnTo>
                      <a:pt x="2342" y="1371"/>
                    </a:lnTo>
                    <a:lnTo>
                      <a:pt x="2301" y="1363"/>
                    </a:lnTo>
                    <a:lnTo>
                      <a:pt x="2260" y="1354"/>
                    </a:lnTo>
                    <a:lnTo>
                      <a:pt x="2211" y="1354"/>
                    </a:lnTo>
                    <a:lnTo>
                      <a:pt x="2171" y="1363"/>
                    </a:lnTo>
                    <a:lnTo>
                      <a:pt x="2122" y="1371"/>
                    </a:lnTo>
                    <a:lnTo>
                      <a:pt x="2081" y="1387"/>
                    </a:lnTo>
                    <a:lnTo>
                      <a:pt x="2032" y="1395"/>
                    </a:lnTo>
                    <a:lnTo>
                      <a:pt x="1991" y="1403"/>
                    </a:lnTo>
                    <a:lnTo>
                      <a:pt x="1950" y="1412"/>
                    </a:lnTo>
                    <a:lnTo>
                      <a:pt x="1901" y="1412"/>
                    </a:lnTo>
                    <a:lnTo>
                      <a:pt x="1861" y="1412"/>
                    </a:lnTo>
                    <a:lnTo>
                      <a:pt x="1812" y="1420"/>
                    </a:lnTo>
                    <a:lnTo>
                      <a:pt x="1771" y="1420"/>
                    </a:lnTo>
                    <a:lnTo>
                      <a:pt x="1730" y="1412"/>
                    </a:lnTo>
                    <a:lnTo>
                      <a:pt x="1681" y="1412"/>
                    </a:lnTo>
                    <a:lnTo>
                      <a:pt x="1640" y="1412"/>
                    </a:lnTo>
                    <a:lnTo>
                      <a:pt x="1591" y="1403"/>
                    </a:lnTo>
                    <a:lnTo>
                      <a:pt x="1551" y="1403"/>
                    </a:lnTo>
                    <a:lnTo>
                      <a:pt x="1502" y="1395"/>
                    </a:lnTo>
                    <a:lnTo>
                      <a:pt x="1461" y="1395"/>
                    </a:lnTo>
                    <a:lnTo>
                      <a:pt x="1420" y="1387"/>
                    </a:lnTo>
                    <a:lnTo>
                      <a:pt x="1371" y="1387"/>
                    </a:lnTo>
                    <a:lnTo>
                      <a:pt x="1330" y="1379"/>
                    </a:lnTo>
                    <a:lnTo>
                      <a:pt x="1281" y="1379"/>
                    </a:lnTo>
                    <a:lnTo>
                      <a:pt x="1241" y="1379"/>
                    </a:lnTo>
                    <a:lnTo>
                      <a:pt x="1192" y="1379"/>
                    </a:lnTo>
                    <a:lnTo>
                      <a:pt x="1151" y="1387"/>
                    </a:lnTo>
                    <a:lnTo>
                      <a:pt x="1110" y="1387"/>
                    </a:lnTo>
                    <a:lnTo>
                      <a:pt x="1061" y="1387"/>
                    </a:lnTo>
                    <a:lnTo>
                      <a:pt x="1020" y="1395"/>
                    </a:lnTo>
                    <a:lnTo>
                      <a:pt x="971" y="1395"/>
                    </a:lnTo>
                    <a:lnTo>
                      <a:pt x="931" y="1395"/>
                    </a:lnTo>
                    <a:lnTo>
                      <a:pt x="882" y="1395"/>
                    </a:lnTo>
                    <a:lnTo>
                      <a:pt x="841" y="1395"/>
                    </a:lnTo>
                    <a:lnTo>
                      <a:pt x="800" y="1395"/>
                    </a:lnTo>
                    <a:lnTo>
                      <a:pt x="751" y="1387"/>
                    </a:lnTo>
                    <a:lnTo>
                      <a:pt x="710" y="1379"/>
                    </a:lnTo>
                    <a:lnTo>
                      <a:pt x="661" y="1371"/>
                    </a:lnTo>
                    <a:lnTo>
                      <a:pt x="620" y="1363"/>
                    </a:lnTo>
                    <a:lnTo>
                      <a:pt x="572" y="1346"/>
                    </a:lnTo>
                    <a:lnTo>
                      <a:pt x="531" y="1322"/>
                    </a:lnTo>
                    <a:lnTo>
                      <a:pt x="490" y="1289"/>
                    </a:lnTo>
                    <a:lnTo>
                      <a:pt x="441" y="1232"/>
                    </a:lnTo>
                    <a:lnTo>
                      <a:pt x="400" y="1150"/>
                    </a:lnTo>
                    <a:lnTo>
                      <a:pt x="351" y="1012"/>
                    </a:lnTo>
                    <a:lnTo>
                      <a:pt x="310" y="816"/>
                    </a:lnTo>
                    <a:lnTo>
                      <a:pt x="261" y="612"/>
                    </a:lnTo>
                    <a:lnTo>
                      <a:pt x="221" y="522"/>
                    </a:lnTo>
                    <a:lnTo>
                      <a:pt x="180" y="531"/>
                    </a:lnTo>
                    <a:lnTo>
                      <a:pt x="131" y="400"/>
                    </a:lnTo>
                    <a:lnTo>
                      <a:pt x="90" y="221"/>
                    </a:lnTo>
                    <a:lnTo>
                      <a:pt x="41" y="82"/>
                    </a:lnTo>
                    <a:lnTo>
                      <a:pt x="0" y="0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FF33CC">
                  <a:alpha val="9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6" name="Freeform 48"/>
              <p:cNvSpPr>
                <a:spLocks/>
              </p:cNvSpPr>
              <p:nvPr/>
            </p:nvSpPr>
            <p:spPr bwMode="auto">
              <a:xfrm>
                <a:off x="1645936" y="3466599"/>
                <a:ext cx="5618874" cy="1961855"/>
              </a:xfrm>
              <a:custGeom>
                <a:avLst/>
                <a:gdLst/>
                <a:ahLst/>
                <a:cxnLst>
                  <a:cxn ang="0">
                    <a:pos x="41" y="49"/>
                  </a:cxn>
                  <a:cxn ang="0">
                    <a:pos x="131" y="229"/>
                  </a:cxn>
                  <a:cxn ang="0">
                    <a:pos x="221" y="400"/>
                  </a:cxn>
                  <a:cxn ang="0">
                    <a:pos x="310" y="677"/>
                  </a:cxn>
                  <a:cxn ang="0">
                    <a:pos x="400" y="922"/>
                  </a:cxn>
                  <a:cxn ang="0">
                    <a:pos x="490" y="1036"/>
                  </a:cxn>
                  <a:cxn ang="0">
                    <a:pos x="572" y="1093"/>
                  </a:cxn>
                  <a:cxn ang="0">
                    <a:pos x="661" y="1118"/>
                  </a:cxn>
                  <a:cxn ang="0">
                    <a:pos x="751" y="1134"/>
                  </a:cxn>
                  <a:cxn ang="0">
                    <a:pos x="841" y="1142"/>
                  </a:cxn>
                  <a:cxn ang="0">
                    <a:pos x="931" y="1142"/>
                  </a:cxn>
                  <a:cxn ang="0">
                    <a:pos x="1020" y="1142"/>
                  </a:cxn>
                  <a:cxn ang="0">
                    <a:pos x="1110" y="1134"/>
                  </a:cxn>
                  <a:cxn ang="0">
                    <a:pos x="1192" y="1134"/>
                  </a:cxn>
                  <a:cxn ang="0">
                    <a:pos x="1281" y="1134"/>
                  </a:cxn>
                  <a:cxn ang="0">
                    <a:pos x="1371" y="1134"/>
                  </a:cxn>
                  <a:cxn ang="0">
                    <a:pos x="1461" y="1142"/>
                  </a:cxn>
                  <a:cxn ang="0">
                    <a:pos x="1551" y="1151"/>
                  </a:cxn>
                  <a:cxn ang="0">
                    <a:pos x="1640" y="1159"/>
                  </a:cxn>
                  <a:cxn ang="0">
                    <a:pos x="1730" y="1159"/>
                  </a:cxn>
                  <a:cxn ang="0">
                    <a:pos x="1812" y="1159"/>
                  </a:cxn>
                  <a:cxn ang="0">
                    <a:pos x="1901" y="1159"/>
                  </a:cxn>
                  <a:cxn ang="0">
                    <a:pos x="1991" y="1151"/>
                  </a:cxn>
                  <a:cxn ang="0">
                    <a:pos x="2081" y="1134"/>
                  </a:cxn>
                  <a:cxn ang="0">
                    <a:pos x="2171" y="1118"/>
                  </a:cxn>
                  <a:cxn ang="0">
                    <a:pos x="2260" y="1110"/>
                  </a:cxn>
                  <a:cxn ang="0">
                    <a:pos x="2342" y="1126"/>
                  </a:cxn>
                  <a:cxn ang="0">
                    <a:pos x="2432" y="1142"/>
                  </a:cxn>
                  <a:cxn ang="0">
                    <a:pos x="2521" y="1167"/>
                  </a:cxn>
                  <a:cxn ang="0">
                    <a:pos x="2611" y="1175"/>
                  </a:cxn>
                  <a:cxn ang="0">
                    <a:pos x="2701" y="1183"/>
                  </a:cxn>
                  <a:cxn ang="0">
                    <a:pos x="2791" y="1183"/>
                  </a:cxn>
                  <a:cxn ang="0">
                    <a:pos x="2880" y="1183"/>
                  </a:cxn>
                  <a:cxn ang="0">
                    <a:pos x="2962" y="1183"/>
                  </a:cxn>
                  <a:cxn ang="0">
                    <a:pos x="3052" y="1167"/>
                  </a:cxn>
                  <a:cxn ang="0">
                    <a:pos x="3142" y="1159"/>
                  </a:cxn>
                  <a:cxn ang="0">
                    <a:pos x="3231" y="1167"/>
                  </a:cxn>
                  <a:cxn ang="0">
                    <a:pos x="3321" y="1191"/>
                  </a:cxn>
                  <a:cxn ang="0">
                    <a:pos x="3411" y="1199"/>
                  </a:cxn>
                </a:cxnLst>
                <a:rect l="0" t="0" r="r" b="b"/>
                <a:pathLst>
                  <a:path w="3452" h="1199">
                    <a:moveTo>
                      <a:pt x="0" y="0"/>
                    </a:moveTo>
                    <a:lnTo>
                      <a:pt x="41" y="49"/>
                    </a:lnTo>
                    <a:lnTo>
                      <a:pt x="90" y="131"/>
                    </a:lnTo>
                    <a:lnTo>
                      <a:pt x="131" y="229"/>
                    </a:lnTo>
                    <a:lnTo>
                      <a:pt x="180" y="318"/>
                    </a:lnTo>
                    <a:lnTo>
                      <a:pt x="221" y="400"/>
                    </a:lnTo>
                    <a:lnTo>
                      <a:pt x="261" y="514"/>
                    </a:lnTo>
                    <a:lnTo>
                      <a:pt x="310" y="677"/>
                    </a:lnTo>
                    <a:lnTo>
                      <a:pt x="351" y="824"/>
                    </a:lnTo>
                    <a:lnTo>
                      <a:pt x="400" y="922"/>
                    </a:lnTo>
                    <a:lnTo>
                      <a:pt x="441" y="987"/>
                    </a:lnTo>
                    <a:lnTo>
                      <a:pt x="490" y="1036"/>
                    </a:lnTo>
                    <a:lnTo>
                      <a:pt x="531" y="1069"/>
                    </a:lnTo>
                    <a:lnTo>
                      <a:pt x="572" y="1093"/>
                    </a:lnTo>
                    <a:lnTo>
                      <a:pt x="620" y="1110"/>
                    </a:lnTo>
                    <a:lnTo>
                      <a:pt x="661" y="1118"/>
                    </a:lnTo>
                    <a:lnTo>
                      <a:pt x="710" y="1126"/>
                    </a:lnTo>
                    <a:lnTo>
                      <a:pt x="751" y="1134"/>
                    </a:lnTo>
                    <a:lnTo>
                      <a:pt x="800" y="1134"/>
                    </a:lnTo>
                    <a:lnTo>
                      <a:pt x="841" y="1142"/>
                    </a:lnTo>
                    <a:lnTo>
                      <a:pt x="882" y="1142"/>
                    </a:lnTo>
                    <a:lnTo>
                      <a:pt x="931" y="1142"/>
                    </a:lnTo>
                    <a:lnTo>
                      <a:pt x="971" y="1142"/>
                    </a:lnTo>
                    <a:lnTo>
                      <a:pt x="1020" y="1142"/>
                    </a:lnTo>
                    <a:lnTo>
                      <a:pt x="1061" y="1142"/>
                    </a:lnTo>
                    <a:lnTo>
                      <a:pt x="1110" y="1134"/>
                    </a:lnTo>
                    <a:lnTo>
                      <a:pt x="1151" y="1134"/>
                    </a:lnTo>
                    <a:lnTo>
                      <a:pt x="1192" y="1134"/>
                    </a:lnTo>
                    <a:lnTo>
                      <a:pt x="1241" y="1134"/>
                    </a:lnTo>
                    <a:lnTo>
                      <a:pt x="1281" y="1134"/>
                    </a:lnTo>
                    <a:lnTo>
                      <a:pt x="1330" y="1134"/>
                    </a:lnTo>
                    <a:lnTo>
                      <a:pt x="1371" y="1134"/>
                    </a:lnTo>
                    <a:lnTo>
                      <a:pt x="1420" y="1134"/>
                    </a:lnTo>
                    <a:lnTo>
                      <a:pt x="1461" y="1142"/>
                    </a:lnTo>
                    <a:lnTo>
                      <a:pt x="1502" y="1142"/>
                    </a:lnTo>
                    <a:lnTo>
                      <a:pt x="1551" y="1151"/>
                    </a:lnTo>
                    <a:lnTo>
                      <a:pt x="1591" y="1151"/>
                    </a:lnTo>
                    <a:lnTo>
                      <a:pt x="1640" y="1159"/>
                    </a:lnTo>
                    <a:lnTo>
                      <a:pt x="1681" y="1159"/>
                    </a:lnTo>
                    <a:lnTo>
                      <a:pt x="1730" y="1159"/>
                    </a:lnTo>
                    <a:lnTo>
                      <a:pt x="1771" y="1159"/>
                    </a:lnTo>
                    <a:lnTo>
                      <a:pt x="1812" y="1159"/>
                    </a:lnTo>
                    <a:lnTo>
                      <a:pt x="1861" y="1159"/>
                    </a:lnTo>
                    <a:lnTo>
                      <a:pt x="1901" y="1159"/>
                    </a:lnTo>
                    <a:lnTo>
                      <a:pt x="1950" y="1151"/>
                    </a:lnTo>
                    <a:lnTo>
                      <a:pt x="1991" y="1151"/>
                    </a:lnTo>
                    <a:lnTo>
                      <a:pt x="2032" y="1142"/>
                    </a:lnTo>
                    <a:lnTo>
                      <a:pt x="2081" y="1134"/>
                    </a:lnTo>
                    <a:lnTo>
                      <a:pt x="2122" y="1126"/>
                    </a:lnTo>
                    <a:lnTo>
                      <a:pt x="2171" y="1118"/>
                    </a:lnTo>
                    <a:lnTo>
                      <a:pt x="2211" y="1110"/>
                    </a:lnTo>
                    <a:lnTo>
                      <a:pt x="2260" y="1110"/>
                    </a:lnTo>
                    <a:lnTo>
                      <a:pt x="2301" y="1110"/>
                    </a:lnTo>
                    <a:lnTo>
                      <a:pt x="2342" y="1126"/>
                    </a:lnTo>
                    <a:lnTo>
                      <a:pt x="2391" y="1134"/>
                    </a:lnTo>
                    <a:lnTo>
                      <a:pt x="2432" y="1142"/>
                    </a:lnTo>
                    <a:lnTo>
                      <a:pt x="2481" y="1159"/>
                    </a:lnTo>
                    <a:lnTo>
                      <a:pt x="2521" y="1167"/>
                    </a:lnTo>
                    <a:lnTo>
                      <a:pt x="2570" y="1167"/>
                    </a:lnTo>
                    <a:lnTo>
                      <a:pt x="2611" y="1175"/>
                    </a:lnTo>
                    <a:lnTo>
                      <a:pt x="2652" y="1183"/>
                    </a:lnTo>
                    <a:lnTo>
                      <a:pt x="2701" y="1183"/>
                    </a:lnTo>
                    <a:lnTo>
                      <a:pt x="2742" y="1183"/>
                    </a:lnTo>
                    <a:lnTo>
                      <a:pt x="2791" y="1183"/>
                    </a:lnTo>
                    <a:lnTo>
                      <a:pt x="2832" y="1183"/>
                    </a:lnTo>
                    <a:lnTo>
                      <a:pt x="2880" y="1183"/>
                    </a:lnTo>
                    <a:lnTo>
                      <a:pt x="2921" y="1183"/>
                    </a:lnTo>
                    <a:lnTo>
                      <a:pt x="2962" y="1183"/>
                    </a:lnTo>
                    <a:lnTo>
                      <a:pt x="3011" y="1175"/>
                    </a:lnTo>
                    <a:lnTo>
                      <a:pt x="3052" y="1167"/>
                    </a:lnTo>
                    <a:lnTo>
                      <a:pt x="3101" y="1167"/>
                    </a:lnTo>
                    <a:lnTo>
                      <a:pt x="3142" y="1159"/>
                    </a:lnTo>
                    <a:lnTo>
                      <a:pt x="3191" y="1159"/>
                    </a:lnTo>
                    <a:lnTo>
                      <a:pt x="3231" y="1167"/>
                    </a:lnTo>
                    <a:lnTo>
                      <a:pt x="3272" y="1175"/>
                    </a:lnTo>
                    <a:lnTo>
                      <a:pt x="3321" y="1191"/>
                    </a:lnTo>
                    <a:lnTo>
                      <a:pt x="3362" y="1191"/>
                    </a:lnTo>
                    <a:lnTo>
                      <a:pt x="3411" y="1199"/>
                    </a:lnTo>
                    <a:lnTo>
                      <a:pt x="3452" y="1199"/>
                    </a:lnTo>
                  </a:path>
                </a:pathLst>
              </a:custGeom>
              <a:noFill/>
              <a:ln w="25400" cap="flat">
                <a:solidFill>
                  <a:srgbClr val="FF33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</p:grpSp>
        <p:sp>
          <p:nvSpPr>
            <p:cNvPr id="251" name="TextBox 250"/>
            <p:cNvSpPr txBox="1"/>
            <p:nvPr/>
          </p:nvSpPr>
          <p:spPr>
            <a:xfrm>
              <a:off x="730623" y="132047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**</a:t>
              </a:r>
              <a:endParaRPr lang="en-GB" sz="12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2442882" y="2683112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</p:grpSp>
      <p:grpSp>
        <p:nvGrpSpPr>
          <p:cNvPr id="4" name="Group 632"/>
          <p:cNvGrpSpPr/>
          <p:nvPr/>
        </p:nvGrpSpPr>
        <p:grpSpPr>
          <a:xfrm>
            <a:off x="4755681" y="1010114"/>
            <a:ext cx="3249484" cy="2544715"/>
            <a:chOff x="4707771" y="588943"/>
            <a:chExt cx="3249484" cy="2544715"/>
          </a:xfrm>
        </p:grpSpPr>
        <p:sp>
          <p:nvSpPr>
            <p:cNvPr id="254" name="TextBox 253"/>
            <p:cNvSpPr txBox="1"/>
            <p:nvPr/>
          </p:nvSpPr>
          <p:spPr>
            <a:xfrm>
              <a:off x="4977844" y="1004809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625831" y="262955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  <p:sp>
          <p:nvSpPr>
            <p:cNvPr id="488" name="Line 103"/>
            <p:cNvSpPr>
              <a:spLocks noChangeShapeType="1"/>
            </p:cNvSpPr>
            <p:nvPr/>
          </p:nvSpPr>
          <p:spPr bwMode="auto">
            <a:xfrm>
              <a:off x="4862119" y="300522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89" name="Line 104"/>
            <p:cNvSpPr>
              <a:spLocks noChangeShapeType="1"/>
            </p:cNvSpPr>
            <p:nvPr/>
          </p:nvSpPr>
          <p:spPr bwMode="auto">
            <a:xfrm flipV="1">
              <a:off x="4862119" y="64417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0" name="Line 105"/>
            <p:cNvSpPr>
              <a:spLocks noChangeShapeType="1"/>
            </p:cNvSpPr>
            <p:nvPr/>
          </p:nvSpPr>
          <p:spPr bwMode="auto">
            <a:xfrm flipV="1">
              <a:off x="4862119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1" name="Rectangle 106"/>
            <p:cNvSpPr>
              <a:spLocks noChangeArrowheads="1"/>
            </p:cNvSpPr>
            <p:nvPr/>
          </p:nvSpPr>
          <p:spPr bwMode="auto">
            <a:xfrm>
              <a:off x="4841071" y="3025936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2" name="Line 107"/>
            <p:cNvSpPr>
              <a:spLocks noChangeShapeType="1"/>
            </p:cNvSpPr>
            <p:nvPr/>
          </p:nvSpPr>
          <p:spPr bwMode="auto">
            <a:xfrm flipV="1">
              <a:off x="5240972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3" name="Rectangle 108"/>
            <p:cNvSpPr>
              <a:spLocks noChangeArrowheads="1"/>
            </p:cNvSpPr>
            <p:nvPr/>
          </p:nvSpPr>
          <p:spPr bwMode="auto">
            <a:xfrm>
              <a:off x="5191862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4" name="Line 109"/>
            <p:cNvSpPr>
              <a:spLocks noChangeShapeType="1"/>
            </p:cNvSpPr>
            <p:nvPr/>
          </p:nvSpPr>
          <p:spPr bwMode="auto">
            <a:xfrm flipV="1">
              <a:off x="5619826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5" name="Rectangle 110"/>
            <p:cNvSpPr>
              <a:spLocks noChangeArrowheads="1"/>
            </p:cNvSpPr>
            <p:nvPr/>
          </p:nvSpPr>
          <p:spPr bwMode="auto">
            <a:xfrm>
              <a:off x="5570716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6" name="Line 111"/>
            <p:cNvSpPr>
              <a:spLocks noChangeShapeType="1"/>
            </p:cNvSpPr>
            <p:nvPr/>
          </p:nvSpPr>
          <p:spPr bwMode="auto">
            <a:xfrm flipV="1">
              <a:off x="599868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7" name="Rectangle 112"/>
            <p:cNvSpPr>
              <a:spLocks noChangeArrowheads="1"/>
            </p:cNvSpPr>
            <p:nvPr/>
          </p:nvSpPr>
          <p:spPr bwMode="auto">
            <a:xfrm>
              <a:off x="594956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8" name="Line 113"/>
            <p:cNvSpPr>
              <a:spLocks noChangeShapeType="1"/>
            </p:cNvSpPr>
            <p:nvPr/>
          </p:nvSpPr>
          <p:spPr bwMode="auto">
            <a:xfrm flipV="1">
              <a:off x="6384549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9" name="Rectangle 114"/>
            <p:cNvSpPr>
              <a:spLocks noChangeArrowheads="1"/>
            </p:cNvSpPr>
            <p:nvPr/>
          </p:nvSpPr>
          <p:spPr bwMode="auto">
            <a:xfrm>
              <a:off x="633543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0" name="Line 115"/>
            <p:cNvSpPr>
              <a:spLocks noChangeShapeType="1"/>
            </p:cNvSpPr>
            <p:nvPr/>
          </p:nvSpPr>
          <p:spPr bwMode="auto">
            <a:xfrm flipV="1">
              <a:off x="6763403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1" name="Rectangle 116"/>
            <p:cNvSpPr>
              <a:spLocks noChangeArrowheads="1"/>
            </p:cNvSpPr>
            <p:nvPr/>
          </p:nvSpPr>
          <p:spPr bwMode="auto">
            <a:xfrm>
              <a:off x="6714292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2" name="Line 117"/>
            <p:cNvSpPr>
              <a:spLocks noChangeShapeType="1"/>
            </p:cNvSpPr>
            <p:nvPr/>
          </p:nvSpPr>
          <p:spPr bwMode="auto">
            <a:xfrm flipV="1">
              <a:off x="7142257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3" name="Rectangle 118"/>
            <p:cNvSpPr>
              <a:spLocks noChangeArrowheads="1"/>
            </p:cNvSpPr>
            <p:nvPr/>
          </p:nvSpPr>
          <p:spPr bwMode="auto">
            <a:xfrm>
              <a:off x="7093146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4" name="Line 119"/>
            <p:cNvSpPr>
              <a:spLocks noChangeShapeType="1"/>
            </p:cNvSpPr>
            <p:nvPr/>
          </p:nvSpPr>
          <p:spPr bwMode="auto">
            <a:xfrm flipV="1">
              <a:off x="752111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5" name="Rectangle 120"/>
            <p:cNvSpPr>
              <a:spLocks noChangeArrowheads="1"/>
            </p:cNvSpPr>
            <p:nvPr/>
          </p:nvSpPr>
          <p:spPr bwMode="auto">
            <a:xfrm>
              <a:off x="7472000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70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6" name="Line 121"/>
            <p:cNvSpPr>
              <a:spLocks noChangeShapeType="1"/>
            </p:cNvSpPr>
            <p:nvPr/>
          </p:nvSpPr>
          <p:spPr bwMode="auto">
            <a:xfrm flipV="1">
              <a:off x="790698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7" name="Rectangle 122"/>
            <p:cNvSpPr>
              <a:spLocks noChangeArrowheads="1"/>
            </p:cNvSpPr>
            <p:nvPr/>
          </p:nvSpPr>
          <p:spPr bwMode="auto">
            <a:xfrm>
              <a:off x="785786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8" name="Line 123"/>
            <p:cNvSpPr>
              <a:spLocks noChangeShapeType="1"/>
            </p:cNvSpPr>
            <p:nvPr/>
          </p:nvSpPr>
          <p:spPr bwMode="auto">
            <a:xfrm>
              <a:off x="4862119" y="3005225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9" name="Rectangle 124"/>
            <p:cNvSpPr>
              <a:spLocks noChangeArrowheads="1"/>
            </p:cNvSpPr>
            <p:nvPr/>
          </p:nvSpPr>
          <p:spPr bwMode="auto">
            <a:xfrm>
              <a:off x="4784945" y="2949996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0" name="Line 125"/>
            <p:cNvSpPr>
              <a:spLocks noChangeShapeType="1"/>
            </p:cNvSpPr>
            <p:nvPr/>
          </p:nvSpPr>
          <p:spPr bwMode="auto">
            <a:xfrm>
              <a:off x="4862119" y="276359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1" name="Rectangle 126"/>
            <p:cNvSpPr>
              <a:spLocks noChangeArrowheads="1"/>
            </p:cNvSpPr>
            <p:nvPr/>
          </p:nvSpPr>
          <p:spPr bwMode="auto">
            <a:xfrm>
              <a:off x="4707771" y="2708367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2" name="Line 127"/>
            <p:cNvSpPr>
              <a:spLocks noChangeShapeType="1"/>
            </p:cNvSpPr>
            <p:nvPr/>
          </p:nvSpPr>
          <p:spPr bwMode="auto">
            <a:xfrm>
              <a:off x="4862119" y="252887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3" name="Rectangle 128"/>
            <p:cNvSpPr>
              <a:spLocks noChangeArrowheads="1"/>
            </p:cNvSpPr>
            <p:nvPr/>
          </p:nvSpPr>
          <p:spPr bwMode="auto">
            <a:xfrm>
              <a:off x="4784945" y="2473643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4" name="Line 129"/>
            <p:cNvSpPr>
              <a:spLocks noChangeShapeType="1"/>
            </p:cNvSpPr>
            <p:nvPr/>
          </p:nvSpPr>
          <p:spPr bwMode="auto">
            <a:xfrm>
              <a:off x="4862119" y="229414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5" name="Rectangle 130"/>
            <p:cNvSpPr>
              <a:spLocks noChangeArrowheads="1"/>
            </p:cNvSpPr>
            <p:nvPr/>
          </p:nvSpPr>
          <p:spPr bwMode="auto">
            <a:xfrm>
              <a:off x="4707771" y="2238918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6" name="Line 131"/>
            <p:cNvSpPr>
              <a:spLocks noChangeShapeType="1"/>
            </p:cNvSpPr>
            <p:nvPr/>
          </p:nvSpPr>
          <p:spPr bwMode="auto">
            <a:xfrm>
              <a:off x="4862119" y="205942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7" name="Rectangle 132"/>
            <p:cNvSpPr>
              <a:spLocks noChangeArrowheads="1"/>
            </p:cNvSpPr>
            <p:nvPr/>
          </p:nvSpPr>
          <p:spPr bwMode="auto">
            <a:xfrm>
              <a:off x="4784945" y="2004194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8" name="Line 133"/>
            <p:cNvSpPr>
              <a:spLocks noChangeShapeType="1"/>
            </p:cNvSpPr>
            <p:nvPr/>
          </p:nvSpPr>
          <p:spPr bwMode="auto">
            <a:xfrm>
              <a:off x="4862119" y="182469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9" name="Rectangle 134"/>
            <p:cNvSpPr>
              <a:spLocks noChangeArrowheads="1"/>
            </p:cNvSpPr>
            <p:nvPr/>
          </p:nvSpPr>
          <p:spPr bwMode="auto">
            <a:xfrm>
              <a:off x="4707771" y="1769469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0" name="Line 135"/>
            <p:cNvSpPr>
              <a:spLocks noChangeShapeType="1"/>
            </p:cNvSpPr>
            <p:nvPr/>
          </p:nvSpPr>
          <p:spPr bwMode="auto">
            <a:xfrm>
              <a:off x="4862119" y="158307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1" name="Rectangle 136"/>
            <p:cNvSpPr>
              <a:spLocks noChangeArrowheads="1"/>
            </p:cNvSpPr>
            <p:nvPr/>
          </p:nvSpPr>
          <p:spPr bwMode="auto">
            <a:xfrm>
              <a:off x="4784945" y="1527841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2" name="Line 137"/>
            <p:cNvSpPr>
              <a:spLocks noChangeShapeType="1"/>
            </p:cNvSpPr>
            <p:nvPr/>
          </p:nvSpPr>
          <p:spPr bwMode="auto">
            <a:xfrm>
              <a:off x="4862119" y="134834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3" name="Rectangle 138"/>
            <p:cNvSpPr>
              <a:spLocks noChangeArrowheads="1"/>
            </p:cNvSpPr>
            <p:nvPr/>
          </p:nvSpPr>
          <p:spPr bwMode="auto">
            <a:xfrm>
              <a:off x="4707771" y="1293117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4" name="Line 139"/>
            <p:cNvSpPr>
              <a:spLocks noChangeShapeType="1"/>
            </p:cNvSpPr>
            <p:nvPr/>
          </p:nvSpPr>
          <p:spPr bwMode="auto">
            <a:xfrm>
              <a:off x="4862119" y="111362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5" name="Rectangle 140"/>
            <p:cNvSpPr>
              <a:spLocks noChangeArrowheads="1"/>
            </p:cNvSpPr>
            <p:nvPr/>
          </p:nvSpPr>
          <p:spPr bwMode="auto">
            <a:xfrm>
              <a:off x="4784945" y="1058392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6" name="Line 141"/>
            <p:cNvSpPr>
              <a:spLocks noChangeShapeType="1"/>
            </p:cNvSpPr>
            <p:nvPr/>
          </p:nvSpPr>
          <p:spPr bwMode="auto">
            <a:xfrm>
              <a:off x="4862119" y="87889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7" name="Rectangle 142"/>
            <p:cNvSpPr>
              <a:spLocks noChangeArrowheads="1"/>
            </p:cNvSpPr>
            <p:nvPr/>
          </p:nvSpPr>
          <p:spPr bwMode="auto">
            <a:xfrm>
              <a:off x="4707771" y="823668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8" name="Line 143"/>
            <p:cNvSpPr>
              <a:spLocks noChangeShapeType="1"/>
            </p:cNvSpPr>
            <p:nvPr/>
          </p:nvSpPr>
          <p:spPr bwMode="auto">
            <a:xfrm>
              <a:off x="4862119" y="64417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9" name="Rectangle 144"/>
            <p:cNvSpPr>
              <a:spLocks noChangeArrowheads="1"/>
            </p:cNvSpPr>
            <p:nvPr/>
          </p:nvSpPr>
          <p:spPr bwMode="auto">
            <a:xfrm>
              <a:off x="4784945" y="588943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30" name="Freeform 145"/>
            <p:cNvSpPr>
              <a:spLocks/>
            </p:cNvSpPr>
            <p:nvPr/>
          </p:nvSpPr>
          <p:spPr bwMode="auto">
            <a:xfrm>
              <a:off x="4897198" y="1258598"/>
              <a:ext cx="2967687" cy="1739723"/>
            </a:xfrm>
            <a:custGeom>
              <a:avLst/>
              <a:gdLst/>
              <a:ahLst/>
              <a:cxnLst>
                <a:cxn ang="0">
                  <a:pos x="66" y="1116"/>
                </a:cxn>
                <a:cxn ang="0">
                  <a:pos x="162" y="702"/>
                </a:cxn>
                <a:cxn ang="0">
                  <a:pos x="258" y="1104"/>
                </a:cxn>
                <a:cxn ang="0">
                  <a:pos x="360" y="1386"/>
                </a:cxn>
                <a:cxn ang="0">
                  <a:pos x="456" y="1452"/>
                </a:cxn>
                <a:cxn ang="0">
                  <a:pos x="552" y="1470"/>
                </a:cxn>
                <a:cxn ang="0">
                  <a:pos x="648" y="1482"/>
                </a:cxn>
                <a:cxn ang="0">
                  <a:pos x="750" y="1494"/>
                </a:cxn>
                <a:cxn ang="0">
                  <a:pos x="846" y="1500"/>
                </a:cxn>
                <a:cxn ang="0">
                  <a:pos x="942" y="1500"/>
                </a:cxn>
                <a:cxn ang="0">
                  <a:pos x="1044" y="1506"/>
                </a:cxn>
                <a:cxn ang="0">
                  <a:pos x="1140" y="1512"/>
                </a:cxn>
                <a:cxn ang="0">
                  <a:pos x="1236" y="1512"/>
                </a:cxn>
                <a:cxn ang="0">
                  <a:pos x="1332" y="1506"/>
                </a:cxn>
                <a:cxn ang="0">
                  <a:pos x="1434" y="1500"/>
                </a:cxn>
                <a:cxn ang="0">
                  <a:pos x="1530" y="1488"/>
                </a:cxn>
                <a:cxn ang="0">
                  <a:pos x="1626" y="1488"/>
                </a:cxn>
                <a:cxn ang="0">
                  <a:pos x="1722" y="1506"/>
                </a:cxn>
                <a:cxn ang="0">
                  <a:pos x="1824" y="1512"/>
                </a:cxn>
                <a:cxn ang="0">
                  <a:pos x="1920" y="1512"/>
                </a:cxn>
                <a:cxn ang="0">
                  <a:pos x="2016" y="1512"/>
                </a:cxn>
                <a:cxn ang="0">
                  <a:pos x="2118" y="1512"/>
                </a:cxn>
                <a:cxn ang="0">
                  <a:pos x="2214" y="1512"/>
                </a:cxn>
                <a:cxn ang="0">
                  <a:pos x="2310" y="1512"/>
                </a:cxn>
                <a:cxn ang="0">
                  <a:pos x="2406" y="1512"/>
                </a:cxn>
                <a:cxn ang="0">
                  <a:pos x="2508" y="1512"/>
                </a:cxn>
                <a:cxn ang="0">
                  <a:pos x="2508" y="1512"/>
                </a:cxn>
                <a:cxn ang="0">
                  <a:pos x="2406" y="1512"/>
                </a:cxn>
                <a:cxn ang="0">
                  <a:pos x="2310" y="1512"/>
                </a:cxn>
                <a:cxn ang="0">
                  <a:pos x="2214" y="1512"/>
                </a:cxn>
                <a:cxn ang="0">
                  <a:pos x="2118" y="1512"/>
                </a:cxn>
                <a:cxn ang="0">
                  <a:pos x="2016" y="1512"/>
                </a:cxn>
                <a:cxn ang="0">
                  <a:pos x="1920" y="1512"/>
                </a:cxn>
                <a:cxn ang="0">
                  <a:pos x="1824" y="1512"/>
                </a:cxn>
                <a:cxn ang="0">
                  <a:pos x="1722" y="1500"/>
                </a:cxn>
                <a:cxn ang="0">
                  <a:pos x="1626" y="1452"/>
                </a:cxn>
                <a:cxn ang="0">
                  <a:pos x="1530" y="1446"/>
                </a:cxn>
                <a:cxn ang="0">
                  <a:pos x="1434" y="1488"/>
                </a:cxn>
                <a:cxn ang="0">
                  <a:pos x="1332" y="1506"/>
                </a:cxn>
                <a:cxn ang="0">
                  <a:pos x="1236" y="1506"/>
                </a:cxn>
                <a:cxn ang="0">
                  <a:pos x="1140" y="1506"/>
                </a:cxn>
                <a:cxn ang="0">
                  <a:pos x="1044" y="1500"/>
                </a:cxn>
                <a:cxn ang="0">
                  <a:pos x="942" y="1494"/>
                </a:cxn>
                <a:cxn ang="0">
                  <a:pos x="846" y="1488"/>
                </a:cxn>
                <a:cxn ang="0">
                  <a:pos x="750" y="1476"/>
                </a:cxn>
                <a:cxn ang="0">
                  <a:pos x="648" y="1458"/>
                </a:cxn>
                <a:cxn ang="0">
                  <a:pos x="552" y="1440"/>
                </a:cxn>
                <a:cxn ang="0">
                  <a:pos x="456" y="1404"/>
                </a:cxn>
                <a:cxn ang="0">
                  <a:pos x="360" y="1278"/>
                </a:cxn>
                <a:cxn ang="0">
                  <a:pos x="258" y="708"/>
                </a:cxn>
                <a:cxn ang="0">
                  <a:pos x="162" y="0"/>
                </a:cxn>
                <a:cxn ang="0">
                  <a:pos x="66" y="840"/>
                </a:cxn>
                <a:cxn ang="0">
                  <a:pos x="0" y="1188"/>
                </a:cxn>
              </a:cxnLst>
              <a:rect l="0" t="0" r="r" b="b"/>
              <a:pathLst>
                <a:path w="2538" h="1512">
                  <a:moveTo>
                    <a:pt x="0" y="1188"/>
                  </a:moveTo>
                  <a:lnTo>
                    <a:pt x="30" y="1152"/>
                  </a:lnTo>
                  <a:lnTo>
                    <a:pt x="66" y="1116"/>
                  </a:lnTo>
                  <a:lnTo>
                    <a:pt x="96" y="1020"/>
                  </a:lnTo>
                  <a:lnTo>
                    <a:pt x="132" y="846"/>
                  </a:lnTo>
                  <a:lnTo>
                    <a:pt x="162" y="702"/>
                  </a:lnTo>
                  <a:lnTo>
                    <a:pt x="192" y="726"/>
                  </a:lnTo>
                  <a:lnTo>
                    <a:pt x="228" y="906"/>
                  </a:lnTo>
                  <a:lnTo>
                    <a:pt x="258" y="1104"/>
                  </a:lnTo>
                  <a:lnTo>
                    <a:pt x="294" y="1248"/>
                  </a:lnTo>
                  <a:lnTo>
                    <a:pt x="324" y="1332"/>
                  </a:lnTo>
                  <a:lnTo>
                    <a:pt x="360" y="1386"/>
                  </a:lnTo>
                  <a:lnTo>
                    <a:pt x="390" y="1416"/>
                  </a:lnTo>
                  <a:lnTo>
                    <a:pt x="420" y="1434"/>
                  </a:lnTo>
                  <a:lnTo>
                    <a:pt x="456" y="1452"/>
                  </a:lnTo>
                  <a:lnTo>
                    <a:pt x="486" y="1458"/>
                  </a:lnTo>
                  <a:lnTo>
                    <a:pt x="522" y="1464"/>
                  </a:lnTo>
                  <a:lnTo>
                    <a:pt x="552" y="1470"/>
                  </a:lnTo>
                  <a:lnTo>
                    <a:pt x="588" y="1476"/>
                  </a:lnTo>
                  <a:lnTo>
                    <a:pt x="618" y="1482"/>
                  </a:lnTo>
                  <a:lnTo>
                    <a:pt x="648" y="1482"/>
                  </a:lnTo>
                  <a:lnTo>
                    <a:pt x="684" y="1488"/>
                  </a:lnTo>
                  <a:lnTo>
                    <a:pt x="714" y="1488"/>
                  </a:lnTo>
                  <a:lnTo>
                    <a:pt x="750" y="1494"/>
                  </a:lnTo>
                  <a:lnTo>
                    <a:pt x="780" y="1494"/>
                  </a:lnTo>
                  <a:lnTo>
                    <a:pt x="816" y="1500"/>
                  </a:lnTo>
                  <a:lnTo>
                    <a:pt x="846" y="1500"/>
                  </a:lnTo>
                  <a:lnTo>
                    <a:pt x="876" y="1500"/>
                  </a:lnTo>
                  <a:lnTo>
                    <a:pt x="912" y="1500"/>
                  </a:lnTo>
                  <a:lnTo>
                    <a:pt x="942" y="1500"/>
                  </a:lnTo>
                  <a:lnTo>
                    <a:pt x="978" y="1506"/>
                  </a:lnTo>
                  <a:lnTo>
                    <a:pt x="1008" y="1506"/>
                  </a:lnTo>
                  <a:lnTo>
                    <a:pt x="1044" y="1506"/>
                  </a:lnTo>
                  <a:lnTo>
                    <a:pt x="1074" y="1506"/>
                  </a:lnTo>
                  <a:lnTo>
                    <a:pt x="1104" y="1506"/>
                  </a:lnTo>
                  <a:lnTo>
                    <a:pt x="1140" y="1512"/>
                  </a:lnTo>
                  <a:lnTo>
                    <a:pt x="1170" y="1512"/>
                  </a:lnTo>
                  <a:lnTo>
                    <a:pt x="1206" y="1512"/>
                  </a:lnTo>
                  <a:lnTo>
                    <a:pt x="1236" y="1512"/>
                  </a:lnTo>
                  <a:lnTo>
                    <a:pt x="1272" y="1512"/>
                  </a:lnTo>
                  <a:lnTo>
                    <a:pt x="1302" y="1506"/>
                  </a:lnTo>
                  <a:lnTo>
                    <a:pt x="1332" y="1506"/>
                  </a:lnTo>
                  <a:lnTo>
                    <a:pt x="1368" y="1506"/>
                  </a:lnTo>
                  <a:lnTo>
                    <a:pt x="1398" y="1506"/>
                  </a:lnTo>
                  <a:lnTo>
                    <a:pt x="1434" y="1500"/>
                  </a:lnTo>
                  <a:lnTo>
                    <a:pt x="1464" y="1500"/>
                  </a:lnTo>
                  <a:lnTo>
                    <a:pt x="1494" y="1494"/>
                  </a:lnTo>
                  <a:lnTo>
                    <a:pt x="1530" y="1488"/>
                  </a:lnTo>
                  <a:lnTo>
                    <a:pt x="1560" y="1482"/>
                  </a:lnTo>
                  <a:lnTo>
                    <a:pt x="1596" y="1482"/>
                  </a:lnTo>
                  <a:lnTo>
                    <a:pt x="1626" y="1488"/>
                  </a:lnTo>
                  <a:lnTo>
                    <a:pt x="1662" y="1494"/>
                  </a:lnTo>
                  <a:lnTo>
                    <a:pt x="1692" y="1500"/>
                  </a:lnTo>
                  <a:lnTo>
                    <a:pt x="1722" y="1506"/>
                  </a:lnTo>
                  <a:lnTo>
                    <a:pt x="1758" y="1506"/>
                  </a:lnTo>
                  <a:lnTo>
                    <a:pt x="1788" y="1512"/>
                  </a:lnTo>
                  <a:lnTo>
                    <a:pt x="1824" y="1512"/>
                  </a:lnTo>
                  <a:lnTo>
                    <a:pt x="1854" y="1512"/>
                  </a:lnTo>
                  <a:lnTo>
                    <a:pt x="1890" y="1512"/>
                  </a:lnTo>
                  <a:lnTo>
                    <a:pt x="1920" y="1512"/>
                  </a:lnTo>
                  <a:lnTo>
                    <a:pt x="1950" y="1512"/>
                  </a:lnTo>
                  <a:lnTo>
                    <a:pt x="1986" y="1512"/>
                  </a:lnTo>
                  <a:lnTo>
                    <a:pt x="2016" y="1512"/>
                  </a:lnTo>
                  <a:lnTo>
                    <a:pt x="2052" y="1512"/>
                  </a:lnTo>
                  <a:lnTo>
                    <a:pt x="2082" y="1512"/>
                  </a:lnTo>
                  <a:lnTo>
                    <a:pt x="2118" y="1512"/>
                  </a:lnTo>
                  <a:lnTo>
                    <a:pt x="2148" y="1512"/>
                  </a:lnTo>
                  <a:lnTo>
                    <a:pt x="2178" y="1512"/>
                  </a:lnTo>
                  <a:lnTo>
                    <a:pt x="2214" y="1512"/>
                  </a:lnTo>
                  <a:lnTo>
                    <a:pt x="2244" y="1512"/>
                  </a:lnTo>
                  <a:lnTo>
                    <a:pt x="2280" y="1512"/>
                  </a:lnTo>
                  <a:lnTo>
                    <a:pt x="2310" y="1512"/>
                  </a:lnTo>
                  <a:lnTo>
                    <a:pt x="2346" y="1512"/>
                  </a:lnTo>
                  <a:lnTo>
                    <a:pt x="2376" y="1512"/>
                  </a:lnTo>
                  <a:lnTo>
                    <a:pt x="2406" y="1512"/>
                  </a:lnTo>
                  <a:lnTo>
                    <a:pt x="2442" y="1512"/>
                  </a:lnTo>
                  <a:lnTo>
                    <a:pt x="2472" y="1512"/>
                  </a:lnTo>
                  <a:lnTo>
                    <a:pt x="2508" y="1512"/>
                  </a:lnTo>
                  <a:lnTo>
                    <a:pt x="2538" y="1512"/>
                  </a:lnTo>
                  <a:lnTo>
                    <a:pt x="2538" y="1512"/>
                  </a:lnTo>
                  <a:lnTo>
                    <a:pt x="2508" y="1512"/>
                  </a:lnTo>
                  <a:lnTo>
                    <a:pt x="2472" y="1512"/>
                  </a:lnTo>
                  <a:lnTo>
                    <a:pt x="2442" y="1512"/>
                  </a:lnTo>
                  <a:lnTo>
                    <a:pt x="2406" y="1512"/>
                  </a:lnTo>
                  <a:lnTo>
                    <a:pt x="2376" y="1506"/>
                  </a:lnTo>
                  <a:lnTo>
                    <a:pt x="2346" y="1512"/>
                  </a:lnTo>
                  <a:lnTo>
                    <a:pt x="2310" y="1512"/>
                  </a:lnTo>
                  <a:lnTo>
                    <a:pt x="2280" y="1512"/>
                  </a:lnTo>
                  <a:lnTo>
                    <a:pt x="2244" y="1512"/>
                  </a:lnTo>
                  <a:lnTo>
                    <a:pt x="2214" y="1512"/>
                  </a:lnTo>
                  <a:lnTo>
                    <a:pt x="2178" y="1512"/>
                  </a:lnTo>
                  <a:lnTo>
                    <a:pt x="2148" y="1512"/>
                  </a:lnTo>
                  <a:lnTo>
                    <a:pt x="2118" y="1512"/>
                  </a:lnTo>
                  <a:lnTo>
                    <a:pt x="2082" y="1512"/>
                  </a:lnTo>
                  <a:lnTo>
                    <a:pt x="2052" y="1512"/>
                  </a:lnTo>
                  <a:lnTo>
                    <a:pt x="2016" y="1512"/>
                  </a:lnTo>
                  <a:lnTo>
                    <a:pt x="1986" y="1512"/>
                  </a:lnTo>
                  <a:lnTo>
                    <a:pt x="1950" y="1512"/>
                  </a:lnTo>
                  <a:lnTo>
                    <a:pt x="1920" y="1512"/>
                  </a:lnTo>
                  <a:lnTo>
                    <a:pt x="1890" y="1512"/>
                  </a:lnTo>
                  <a:lnTo>
                    <a:pt x="1854" y="1512"/>
                  </a:lnTo>
                  <a:lnTo>
                    <a:pt x="1824" y="1512"/>
                  </a:lnTo>
                  <a:lnTo>
                    <a:pt x="1788" y="1506"/>
                  </a:lnTo>
                  <a:lnTo>
                    <a:pt x="1758" y="1506"/>
                  </a:lnTo>
                  <a:lnTo>
                    <a:pt x="1722" y="1500"/>
                  </a:lnTo>
                  <a:lnTo>
                    <a:pt x="1692" y="1488"/>
                  </a:lnTo>
                  <a:lnTo>
                    <a:pt x="1662" y="1476"/>
                  </a:lnTo>
                  <a:lnTo>
                    <a:pt x="1626" y="1452"/>
                  </a:lnTo>
                  <a:lnTo>
                    <a:pt x="1596" y="1434"/>
                  </a:lnTo>
                  <a:lnTo>
                    <a:pt x="1560" y="1434"/>
                  </a:lnTo>
                  <a:lnTo>
                    <a:pt x="1530" y="1446"/>
                  </a:lnTo>
                  <a:lnTo>
                    <a:pt x="1494" y="1464"/>
                  </a:lnTo>
                  <a:lnTo>
                    <a:pt x="1464" y="1482"/>
                  </a:lnTo>
                  <a:lnTo>
                    <a:pt x="1434" y="1488"/>
                  </a:lnTo>
                  <a:lnTo>
                    <a:pt x="1398" y="1494"/>
                  </a:lnTo>
                  <a:lnTo>
                    <a:pt x="1368" y="1500"/>
                  </a:lnTo>
                  <a:lnTo>
                    <a:pt x="1332" y="1506"/>
                  </a:lnTo>
                  <a:lnTo>
                    <a:pt x="1302" y="1506"/>
                  </a:lnTo>
                  <a:lnTo>
                    <a:pt x="1272" y="1506"/>
                  </a:lnTo>
                  <a:lnTo>
                    <a:pt x="1236" y="1506"/>
                  </a:lnTo>
                  <a:lnTo>
                    <a:pt x="1206" y="1506"/>
                  </a:lnTo>
                  <a:lnTo>
                    <a:pt x="1170" y="1506"/>
                  </a:lnTo>
                  <a:lnTo>
                    <a:pt x="1140" y="1506"/>
                  </a:lnTo>
                  <a:lnTo>
                    <a:pt x="1104" y="1506"/>
                  </a:lnTo>
                  <a:lnTo>
                    <a:pt x="1074" y="1506"/>
                  </a:lnTo>
                  <a:lnTo>
                    <a:pt x="1044" y="1500"/>
                  </a:lnTo>
                  <a:lnTo>
                    <a:pt x="1008" y="1500"/>
                  </a:lnTo>
                  <a:lnTo>
                    <a:pt x="978" y="1500"/>
                  </a:lnTo>
                  <a:lnTo>
                    <a:pt x="942" y="1494"/>
                  </a:lnTo>
                  <a:lnTo>
                    <a:pt x="912" y="1494"/>
                  </a:lnTo>
                  <a:lnTo>
                    <a:pt x="876" y="1494"/>
                  </a:lnTo>
                  <a:lnTo>
                    <a:pt x="846" y="1488"/>
                  </a:lnTo>
                  <a:lnTo>
                    <a:pt x="816" y="1488"/>
                  </a:lnTo>
                  <a:lnTo>
                    <a:pt x="780" y="1482"/>
                  </a:lnTo>
                  <a:lnTo>
                    <a:pt x="750" y="1476"/>
                  </a:lnTo>
                  <a:lnTo>
                    <a:pt x="714" y="1470"/>
                  </a:lnTo>
                  <a:lnTo>
                    <a:pt x="684" y="1464"/>
                  </a:lnTo>
                  <a:lnTo>
                    <a:pt x="648" y="1458"/>
                  </a:lnTo>
                  <a:lnTo>
                    <a:pt x="618" y="1458"/>
                  </a:lnTo>
                  <a:lnTo>
                    <a:pt x="588" y="1452"/>
                  </a:lnTo>
                  <a:lnTo>
                    <a:pt x="552" y="1440"/>
                  </a:lnTo>
                  <a:lnTo>
                    <a:pt x="522" y="1434"/>
                  </a:lnTo>
                  <a:lnTo>
                    <a:pt x="486" y="1422"/>
                  </a:lnTo>
                  <a:lnTo>
                    <a:pt x="456" y="1404"/>
                  </a:lnTo>
                  <a:lnTo>
                    <a:pt x="420" y="1380"/>
                  </a:lnTo>
                  <a:lnTo>
                    <a:pt x="390" y="1338"/>
                  </a:lnTo>
                  <a:lnTo>
                    <a:pt x="360" y="1278"/>
                  </a:lnTo>
                  <a:lnTo>
                    <a:pt x="324" y="1164"/>
                  </a:lnTo>
                  <a:lnTo>
                    <a:pt x="294" y="978"/>
                  </a:lnTo>
                  <a:lnTo>
                    <a:pt x="258" y="708"/>
                  </a:lnTo>
                  <a:lnTo>
                    <a:pt x="228" y="396"/>
                  </a:lnTo>
                  <a:lnTo>
                    <a:pt x="192" y="102"/>
                  </a:lnTo>
                  <a:lnTo>
                    <a:pt x="162" y="0"/>
                  </a:lnTo>
                  <a:lnTo>
                    <a:pt x="132" y="234"/>
                  </a:lnTo>
                  <a:lnTo>
                    <a:pt x="96" y="588"/>
                  </a:lnTo>
                  <a:lnTo>
                    <a:pt x="66" y="840"/>
                  </a:lnTo>
                  <a:lnTo>
                    <a:pt x="30" y="936"/>
                  </a:lnTo>
                  <a:lnTo>
                    <a:pt x="0" y="930"/>
                  </a:lnTo>
                  <a:lnTo>
                    <a:pt x="0" y="1188"/>
                  </a:lnTo>
                  <a:close/>
                </a:path>
              </a:pathLst>
            </a:custGeom>
            <a:solidFill>
              <a:srgbClr val="999999">
                <a:alpha val="34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31" name="Freeform 147"/>
            <p:cNvSpPr>
              <a:spLocks/>
            </p:cNvSpPr>
            <p:nvPr/>
          </p:nvSpPr>
          <p:spPr bwMode="auto">
            <a:xfrm>
              <a:off x="4897198" y="1665914"/>
              <a:ext cx="2967687" cy="1332407"/>
            </a:xfrm>
            <a:custGeom>
              <a:avLst/>
              <a:gdLst/>
              <a:ahLst/>
              <a:cxnLst>
                <a:cxn ang="0">
                  <a:pos x="30" y="690"/>
                </a:cxn>
                <a:cxn ang="0">
                  <a:pos x="96" y="450"/>
                </a:cxn>
                <a:cxn ang="0">
                  <a:pos x="162" y="0"/>
                </a:cxn>
                <a:cxn ang="0">
                  <a:pos x="228" y="294"/>
                </a:cxn>
                <a:cxn ang="0">
                  <a:pos x="294" y="762"/>
                </a:cxn>
                <a:cxn ang="0">
                  <a:pos x="360" y="978"/>
                </a:cxn>
                <a:cxn ang="0">
                  <a:pos x="420" y="1056"/>
                </a:cxn>
                <a:cxn ang="0">
                  <a:pos x="486" y="1086"/>
                </a:cxn>
                <a:cxn ang="0">
                  <a:pos x="552" y="1104"/>
                </a:cxn>
                <a:cxn ang="0">
                  <a:pos x="618" y="1116"/>
                </a:cxn>
                <a:cxn ang="0">
                  <a:pos x="684" y="1122"/>
                </a:cxn>
                <a:cxn ang="0">
                  <a:pos x="750" y="1134"/>
                </a:cxn>
                <a:cxn ang="0">
                  <a:pos x="816" y="1140"/>
                </a:cxn>
                <a:cxn ang="0">
                  <a:pos x="876" y="1140"/>
                </a:cxn>
                <a:cxn ang="0">
                  <a:pos x="942" y="1146"/>
                </a:cxn>
                <a:cxn ang="0">
                  <a:pos x="1008" y="1146"/>
                </a:cxn>
                <a:cxn ang="0">
                  <a:pos x="1074" y="1152"/>
                </a:cxn>
                <a:cxn ang="0">
                  <a:pos x="1140" y="1152"/>
                </a:cxn>
                <a:cxn ang="0">
                  <a:pos x="1206" y="1158"/>
                </a:cxn>
                <a:cxn ang="0">
                  <a:pos x="1272" y="1152"/>
                </a:cxn>
                <a:cxn ang="0">
                  <a:pos x="1332" y="1152"/>
                </a:cxn>
                <a:cxn ang="0">
                  <a:pos x="1398" y="1146"/>
                </a:cxn>
                <a:cxn ang="0">
                  <a:pos x="1464" y="1134"/>
                </a:cxn>
                <a:cxn ang="0">
                  <a:pos x="1530" y="1110"/>
                </a:cxn>
                <a:cxn ang="0">
                  <a:pos x="1596" y="1104"/>
                </a:cxn>
                <a:cxn ang="0">
                  <a:pos x="1662" y="1134"/>
                </a:cxn>
                <a:cxn ang="0">
                  <a:pos x="1722" y="1146"/>
                </a:cxn>
                <a:cxn ang="0">
                  <a:pos x="1788" y="1152"/>
                </a:cxn>
                <a:cxn ang="0">
                  <a:pos x="1854" y="1158"/>
                </a:cxn>
                <a:cxn ang="0">
                  <a:pos x="1920" y="1158"/>
                </a:cxn>
                <a:cxn ang="0">
                  <a:pos x="1986" y="1158"/>
                </a:cxn>
                <a:cxn ang="0">
                  <a:pos x="2052" y="1158"/>
                </a:cxn>
                <a:cxn ang="0">
                  <a:pos x="2118" y="1158"/>
                </a:cxn>
                <a:cxn ang="0">
                  <a:pos x="2178" y="1158"/>
                </a:cxn>
                <a:cxn ang="0">
                  <a:pos x="2244" y="1158"/>
                </a:cxn>
                <a:cxn ang="0">
                  <a:pos x="2310" y="1158"/>
                </a:cxn>
                <a:cxn ang="0">
                  <a:pos x="2376" y="1158"/>
                </a:cxn>
                <a:cxn ang="0">
                  <a:pos x="2442" y="1158"/>
                </a:cxn>
                <a:cxn ang="0">
                  <a:pos x="2508" y="1158"/>
                </a:cxn>
              </a:cxnLst>
              <a:rect l="0" t="0" r="r" b="b"/>
              <a:pathLst>
                <a:path w="2538" h="1158">
                  <a:moveTo>
                    <a:pt x="0" y="702"/>
                  </a:moveTo>
                  <a:lnTo>
                    <a:pt x="30" y="690"/>
                  </a:lnTo>
                  <a:lnTo>
                    <a:pt x="66" y="624"/>
                  </a:lnTo>
                  <a:lnTo>
                    <a:pt x="96" y="450"/>
                  </a:lnTo>
                  <a:lnTo>
                    <a:pt x="132" y="186"/>
                  </a:lnTo>
                  <a:lnTo>
                    <a:pt x="162" y="0"/>
                  </a:lnTo>
                  <a:lnTo>
                    <a:pt x="192" y="60"/>
                  </a:lnTo>
                  <a:lnTo>
                    <a:pt x="228" y="294"/>
                  </a:lnTo>
                  <a:lnTo>
                    <a:pt x="258" y="552"/>
                  </a:lnTo>
                  <a:lnTo>
                    <a:pt x="294" y="762"/>
                  </a:lnTo>
                  <a:lnTo>
                    <a:pt x="324" y="894"/>
                  </a:lnTo>
                  <a:lnTo>
                    <a:pt x="360" y="978"/>
                  </a:lnTo>
                  <a:lnTo>
                    <a:pt x="390" y="1026"/>
                  </a:lnTo>
                  <a:lnTo>
                    <a:pt x="420" y="1056"/>
                  </a:lnTo>
                  <a:lnTo>
                    <a:pt x="456" y="1074"/>
                  </a:lnTo>
                  <a:lnTo>
                    <a:pt x="486" y="1086"/>
                  </a:lnTo>
                  <a:lnTo>
                    <a:pt x="522" y="1098"/>
                  </a:lnTo>
                  <a:lnTo>
                    <a:pt x="552" y="1104"/>
                  </a:lnTo>
                  <a:lnTo>
                    <a:pt x="588" y="1110"/>
                  </a:lnTo>
                  <a:lnTo>
                    <a:pt x="618" y="1116"/>
                  </a:lnTo>
                  <a:lnTo>
                    <a:pt x="648" y="1116"/>
                  </a:lnTo>
                  <a:lnTo>
                    <a:pt x="684" y="1122"/>
                  </a:lnTo>
                  <a:lnTo>
                    <a:pt x="714" y="1128"/>
                  </a:lnTo>
                  <a:lnTo>
                    <a:pt x="750" y="1134"/>
                  </a:lnTo>
                  <a:lnTo>
                    <a:pt x="780" y="1134"/>
                  </a:lnTo>
                  <a:lnTo>
                    <a:pt x="816" y="1140"/>
                  </a:lnTo>
                  <a:lnTo>
                    <a:pt x="846" y="1140"/>
                  </a:lnTo>
                  <a:lnTo>
                    <a:pt x="876" y="1140"/>
                  </a:lnTo>
                  <a:lnTo>
                    <a:pt x="912" y="1146"/>
                  </a:lnTo>
                  <a:lnTo>
                    <a:pt x="942" y="1146"/>
                  </a:lnTo>
                  <a:lnTo>
                    <a:pt x="978" y="1146"/>
                  </a:lnTo>
                  <a:lnTo>
                    <a:pt x="1008" y="1146"/>
                  </a:lnTo>
                  <a:lnTo>
                    <a:pt x="1044" y="1152"/>
                  </a:lnTo>
                  <a:lnTo>
                    <a:pt x="1074" y="1152"/>
                  </a:lnTo>
                  <a:lnTo>
                    <a:pt x="1104" y="1152"/>
                  </a:lnTo>
                  <a:lnTo>
                    <a:pt x="1140" y="1152"/>
                  </a:lnTo>
                  <a:lnTo>
                    <a:pt x="1170" y="1158"/>
                  </a:lnTo>
                  <a:lnTo>
                    <a:pt x="1206" y="1158"/>
                  </a:lnTo>
                  <a:lnTo>
                    <a:pt x="1236" y="1152"/>
                  </a:lnTo>
                  <a:lnTo>
                    <a:pt x="1272" y="1152"/>
                  </a:lnTo>
                  <a:lnTo>
                    <a:pt x="1302" y="1152"/>
                  </a:lnTo>
                  <a:lnTo>
                    <a:pt x="1332" y="1152"/>
                  </a:lnTo>
                  <a:lnTo>
                    <a:pt x="1368" y="1152"/>
                  </a:lnTo>
                  <a:lnTo>
                    <a:pt x="1398" y="1146"/>
                  </a:lnTo>
                  <a:lnTo>
                    <a:pt x="1434" y="1140"/>
                  </a:lnTo>
                  <a:lnTo>
                    <a:pt x="1464" y="1134"/>
                  </a:lnTo>
                  <a:lnTo>
                    <a:pt x="1494" y="1128"/>
                  </a:lnTo>
                  <a:lnTo>
                    <a:pt x="1530" y="1110"/>
                  </a:lnTo>
                  <a:lnTo>
                    <a:pt x="1560" y="1104"/>
                  </a:lnTo>
                  <a:lnTo>
                    <a:pt x="1596" y="1104"/>
                  </a:lnTo>
                  <a:lnTo>
                    <a:pt x="1626" y="1116"/>
                  </a:lnTo>
                  <a:lnTo>
                    <a:pt x="1662" y="1134"/>
                  </a:lnTo>
                  <a:lnTo>
                    <a:pt x="1692" y="1140"/>
                  </a:lnTo>
                  <a:lnTo>
                    <a:pt x="1722" y="1146"/>
                  </a:lnTo>
                  <a:lnTo>
                    <a:pt x="1758" y="1152"/>
                  </a:lnTo>
                  <a:lnTo>
                    <a:pt x="1788" y="1152"/>
                  </a:lnTo>
                  <a:lnTo>
                    <a:pt x="1824" y="1158"/>
                  </a:lnTo>
                  <a:lnTo>
                    <a:pt x="1854" y="1158"/>
                  </a:lnTo>
                  <a:lnTo>
                    <a:pt x="1890" y="1158"/>
                  </a:lnTo>
                  <a:lnTo>
                    <a:pt x="1920" y="1158"/>
                  </a:lnTo>
                  <a:lnTo>
                    <a:pt x="1950" y="1158"/>
                  </a:lnTo>
                  <a:lnTo>
                    <a:pt x="1986" y="1158"/>
                  </a:lnTo>
                  <a:lnTo>
                    <a:pt x="2016" y="1158"/>
                  </a:lnTo>
                  <a:lnTo>
                    <a:pt x="2052" y="1158"/>
                  </a:lnTo>
                  <a:lnTo>
                    <a:pt x="2082" y="1158"/>
                  </a:lnTo>
                  <a:lnTo>
                    <a:pt x="2118" y="1158"/>
                  </a:lnTo>
                  <a:lnTo>
                    <a:pt x="2148" y="1158"/>
                  </a:lnTo>
                  <a:lnTo>
                    <a:pt x="2178" y="1158"/>
                  </a:lnTo>
                  <a:lnTo>
                    <a:pt x="2214" y="1158"/>
                  </a:lnTo>
                  <a:lnTo>
                    <a:pt x="2244" y="1158"/>
                  </a:lnTo>
                  <a:lnTo>
                    <a:pt x="2280" y="1158"/>
                  </a:lnTo>
                  <a:lnTo>
                    <a:pt x="2310" y="1158"/>
                  </a:lnTo>
                  <a:lnTo>
                    <a:pt x="2346" y="1158"/>
                  </a:lnTo>
                  <a:lnTo>
                    <a:pt x="2376" y="1158"/>
                  </a:lnTo>
                  <a:lnTo>
                    <a:pt x="2406" y="1158"/>
                  </a:lnTo>
                  <a:lnTo>
                    <a:pt x="2442" y="1158"/>
                  </a:lnTo>
                  <a:lnTo>
                    <a:pt x="2472" y="1158"/>
                  </a:lnTo>
                  <a:lnTo>
                    <a:pt x="2508" y="1158"/>
                  </a:lnTo>
                  <a:lnTo>
                    <a:pt x="2538" y="1158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grpSp>
          <p:nvGrpSpPr>
            <p:cNvPr id="5" name="Group 242"/>
            <p:cNvGrpSpPr/>
            <p:nvPr/>
          </p:nvGrpSpPr>
          <p:grpSpPr>
            <a:xfrm>
              <a:off x="4862119" y="644172"/>
              <a:ext cx="3046031" cy="2362204"/>
              <a:chOff x="2600325" y="1733550"/>
              <a:chExt cx="4135438" cy="3259138"/>
            </a:xfrm>
          </p:grpSpPr>
          <p:sp>
            <p:nvSpPr>
              <p:cNvPr id="465" name="Line 102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6" name="Line 103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7" name="Line 104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8" name="Line 106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9" name="Line 108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0" name="Line 110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1" name="Line 112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2" name="Line 114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3" name="Line 116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4" name="Line 118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5" name="Line 120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6" name="Line 124"/>
              <p:cNvSpPr>
                <a:spLocks noChangeShapeType="1"/>
              </p:cNvSpPr>
              <p:nvPr/>
            </p:nvSpPr>
            <p:spPr bwMode="auto">
              <a:xfrm>
                <a:off x="2600325" y="46577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7" name="Line 126"/>
              <p:cNvSpPr>
                <a:spLocks noChangeShapeType="1"/>
              </p:cNvSpPr>
              <p:nvPr/>
            </p:nvSpPr>
            <p:spPr bwMode="auto">
              <a:xfrm>
                <a:off x="2600325" y="433387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8" name="Line 128"/>
              <p:cNvSpPr>
                <a:spLocks noChangeShapeType="1"/>
              </p:cNvSpPr>
              <p:nvPr/>
            </p:nvSpPr>
            <p:spPr bwMode="auto">
              <a:xfrm>
                <a:off x="2600325" y="40100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9" name="Line 130"/>
              <p:cNvSpPr>
                <a:spLocks noChangeShapeType="1"/>
              </p:cNvSpPr>
              <p:nvPr/>
            </p:nvSpPr>
            <p:spPr bwMode="auto">
              <a:xfrm>
                <a:off x="2600325" y="368617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0" name="Line 132"/>
              <p:cNvSpPr>
                <a:spLocks noChangeShapeType="1"/>
              </p:cNvSpPr>
              <p:nvPr/>
            </p:nvSpPr>
            <p:spPr bwMode="auto">
              <a:xfrm>
                <a:off x="2600325" y="33623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1" name="Line 134"/>
              <p:cNvSpPr>
                <a:spLocks noChangeShapeType="1"/>
              </p:cNvSpPr>
              <p:nvPr/>
            </p:nvSpPr>
            <p:spPr bwMode="auto">
              <a:xfrm>
                <a:off x="2600325" y="30289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2" name="Line 136"/>
              <p:cNvSpPr>
                <a:spLocks noChangeShapeType="1"/>
              </p:cNvSpPr>
              <p:nvPr/>
            </p:nvSpPr>
            <p:spPr bwMode="auto">
              <a:xfrm>
                <a:off x="2600325" y="2705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3" name="Line 138"/>
              <p:cNvSpPr>
                <a:spLocks noChangeShapeType="1"/>
              </p:cNvSpPr>
              <p:nvPr/>
            </p:nvSpPr>
            <p:spPr bwMode="auto">
              <a:xfrm>
                <a:off x="2600325" y="2381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4" name="Line 140"/>
              <p:cNvSpPr>
                <a:spLocks noChangeShapeType="1"/>
              </p:cNvSpPr>
              <p:nvPr/>
            </p:nvSpPr>
            <p:spPr bwMode="auto">
              <a:xfrm>
                <a:off x="2600325" y="2057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5" name="Line 14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6" name="Freeform 144"/>
              <p:cNvSpPr>
                <a:spLocks/>
              </p:cNvSpPr>
              <p:nvPr/>
            </p:nvSpPr>
            <p:spPr bwMode="auto">
              <a:xfrm>
                <a:off x="2647950" y="4733925"/>
                <a:ext cx="4029075" cy="247650"/>
              </a:xfrm>
              <a:custGeom>
                <a:avLst/>
                <a:gdLst/>
                <a:ahLst/>
                <a:cxnLst>
                  <a:cxn ang="0">
                    <a:pos x="66" y="60"/>
                  </a:cxn>
                  <a:cxn ang="0">
                    <a:pos x="162" y="72"/>
                  </a:cxn>
                  <a:cxn ang="0">
                    <a:pos x="258" y="126"/>
                  </a:cxn>
                  <a:cxn ang="0">
                    <a:pos x="360" y="144"/>
                  </a:cxn>
                  <a:cxn ang="0">
                    <a:pos x="456" y="150"/>
                  </a:cxn>
                  <a:cxn ang="0">
                    <a:pos x="552" y="156"/>
                  </a:cxn>
                  <a:cxn ang="0">
                    <a:pos x="648" y="156"/>
                  </a:cxn>
                  <a:cxn ang="0">
                    <a:pos x="750" y="156"/>
                  </a:cxn>
                  <a:cxn ang="0">
                    <a:pos x="846" y="150"/>
                  </a:cxn>
                  <a:cxn ang="0">
                    <a:pos x="942" y="150"/>
                  </a:cxn>
                  <a:cxn ang="0">
                    <a:pos x="1044" y="150"/>
                  </a:cxn>
                  <a:cxn ang="0">
                    <a:pos x="1140" y="156"/>
                  </a:cxn>
                  <a:cxn ang="0">
                    <a:pos x="1236" y="156"/>
                  </a:cxn>
                  <a:cxn ang="0">
                    <a:pos x="1332" y="156"/>
                  </a:cxn>
                  <a:cxn ang="0">
                    <a:pos x="1434" y="150"/>
                  </a:cxn>
                  <a:cxn ang="0">
                    <a:pos x="1530" y="150"/>
                  </a:cxn>
                  <a:cxn ang="0">
                    <a:pos x="1626" y="144"/>
                  </a:cxn>
                  <a:cxn ang="0">
                    <a:pos x="1722" y="144"/>
                  </a:cxn>
                  <a:cxn ang="0">
                    <a:pos x="1824" y="156"/>
                  </a:cxn>
                  <a:cxn ang="0">
                    <a:pos x="1920" y="156"/>
                  </a:cxn>
                  <a:cxn ang="0">
                    <a:pos x="2016" y="156"/>
                  </a:cxn>
                  <a:cxn ang="0">
                    <a:pos x="2118" y="156"/>
                  </a:cxn>
                  <a:cxn ang="0">
                    <a:pos x="2214" y="156"/>
                  </a:cxn>
                  <a:cxn ang="0">
                    <a:pos x="2310" y="156"/>
                  </a:cxn>
                  <a:cxn ang="0">
                    <a:pos x="2406" y="156"/>
                  </a:cxn>
                  <a:cxn ang="0">
                    <a:pos x="2508" y="156"/>
                  </a:cxn>
                  <a:cxn ang="0">
                    <a:pos x="2508" y="156"/>
                  </a:cxn>
                  <a:cxn ang="0">
                    <a:pos x="2406" y="156"/>
                  </a:cxn>
                  <a:cxn ang="0">
                    <a:pos x="2310" y="150"/>
                  </a:cxn>
                  <a:cxn ang="0">
                    <a:pos x="2214" y="150"/>
                  </a:cxn>
                  <a:cxn ang="0">
                    <a:pos x="2118" y="156"/>
                  </a:cxn>
                  <a:cxn ang="0">
                    <a:pos x="2016" y="156"/>
                  </a:cxn>
                  <a:cxn ang="0">
                    <a:pos x="1920" y="150"/>
                  </a:cxn>
                  <a:cxn ang="0">
                    <a:pos x="1824" y="150"/>
                  </a:cxn>
                  <a:cxn ang="0">
                    <a:pos x="1722" y="138"/>
                  </a:cxn>
                  <a:cxn ang="0">
                    <a:pos x="1626" y="132"/>
                  </a:cxn>
                  <a:cxn ang="0">
                    <a:pos x="1530" y="138"/>
                  </a:cxn>
                  <a:cxn ang="0">
                    <a:pos x="1434" y="150"/>
                  </a:cxn>
                  <a:cxn ang="0">
                    <a:pos x="1332" y="150"/>
                  </a:cxn>
                  <a:cxn ang="0">
                    <a:pos x="1236" y="150"/>
                  </a:cxn>
                  <a:cxn ang="0">
                    <a:pos x="1140" y="144"/>
                  </a:cxn>
                  <a:cxn ang="0">
                    <a:pos x="1044" y="138"/>
                  </a:cxn>
                  <a:cxn ang="0">
                    <a:pos x="942" y="144"/>
                  </a:cxn>
                  <a:cxn ang="0">
                    <a:pos x="846" y="150"/>
                  </a:cxn>
                  <a:cxn ang="0">
                    <a:pos x="750" y="150"/>
                  </a:cxn>
                  <a:cxn ang="0">
                    <a:pos x="648" y="150"/>
                  </a:cxn>
                  <a:cxn ang="0">
                    <a:pos x="552" y="150"/>
                  </a:cxn>
                  <a:cxn ang="0">
                    <a:pos x="456" y="150"/>
                  </a:cxn>
                  <a:cxn ang="0">
                    <a:pos x="360" y="138"/>
                  </a:cxn>
                  <a:cxn ang="0">
                    <a:pos x="258" y="96"/>
                  </a:cxn>
                  <a:cxn ang="0">
                    <a:pos x="162" y="6"/>
                  </a:cxn>
                  <a:cxn ang="0">
                    <a:pos x="66" y="12"/>
                  </a:cxn>
                  <a:cxn ang="0">
                    <a:pos x="0" y="90"/>
                  </a:cxn>
                </a:cxnLst>
                <a:rect l="0" t="0" r="r" b="b"/>
                <a:pathLst>
                  <a:path w="2538" h="156">
                    <a:moveTo>
                      <a:pt x="0" y="90"/>
                    </a:moveTo>
                    <a:lnTo>
                      <a:pt x="30" y="72"/>
                    </a:lnTo>
                    <a:lnTo>
                      <a:pt x="66" y="60"/>
                    </a:lnTo>
                    <a:lnTo>
                      <a:pt x="96" y="54"/>
                    </a:lnTo>
                    <a:lnTo>
                      <a:pt x="132" y="60"/>
                    </a:lnTo>
                    <a:lnTo>
                      <a:pt x="162" y="72"/>
                    </a:lnTo>
                    <a:lnTo>
                      <a:pt x="192" y="96"/>
                    </a:lnTo>
                    <a:lnTo>
                      <a:pt x="228" y="114"/>
                    </a:lnTo>
                    <a:lnTo>
                      <a:pt x="258" y="126"/>
                    </a:lnTo>
                    <a:lnTo>
                      <a:pt x="294" y="132"/>
                    </a:lnTo>
                    <a:lnTo>
                      <a:pt x="324" y="138"/>
                    </a:lnTo>
                    <a:lnTo>
                      <a:pt x="360" y="144"/>
                    </a:lnTo>
                    <a:lnTo>
                      <a:pt x="390" y="150"/>
                    </a:lnTo>
                    <a:lnTo>
                      <a:pt x="420" y="150"/>
                    </a:lnTo>
                    <a:lnTo>
                      <a:pt x="456" y="150"/>
                    </a:lnTo>
                    <a:lnTo>
                      <a:pt x="486" y="156"/>
                    </a:lnTo>
                    <a:lnTo>
                      <a:pt x="522" y="156"/>
                    </a:lnTo>
                    <a:lnTo>
                      <a:pt x="552" y="156"/>
                    </a:lnTo>
                    <a:lnTo>
                      <a:pt x="588" y="156"/>
                    </a:lnTo>
                    <a:lnTo>
                      <a:pt x="618" y="156"/>
                    </a:lnTo>
                    <a:lnTo>
                      <a:pt x="648" y="156"/>
                    </a:lnTo>
                    <a:lnTo>
                      <a:pt x="684" y="156"/>
                    </a:lnTo>
                    <a:lnTo>
                      <a:pt x="714" y="156"/>
                    </a:lnTo>
                    <a:lnTo>
                      <a:pt x="750" y="156"/>
                    </a:lnTo>
                    <a:lnTo>
                      <a:pt x="780" y="156"/>
                    </a:lnTo>
                    <a:lnTo>
                      <a:pt x="816" y="150"/>
                    </a:lnTo>
                    <a:lnTo>
                      <a:pt x="846" y="150"/>
                    </a:lnTo>
                    <a:lnTo>
                      <a:pt x="876" y="150"/>
                    </a:lnTo>
                    <a:lnTo>
                      <a:pt x="912" y="150"/>
                    </a:lnTo>
                    <a:lnTo>
                      <a:pt x="942" y="150"/>
                    </a:lnTo>
                    <a:lnTo>
                      <a:pt x="978" y="150"/>
                    </a:lnTo>
                    <a:lnTo>
                      <a:pt x="1008" y="150"/>
                    </a:lnTo>
                    <a:lnTo>
                      <a:pt x="1044" y="150"/>
                    </a:lnTo>
                    <a:lnTo>
                      <a:pt x="1074" y="150"/>
                    </a:lnTo>
                    <a:lnTo>
                      <a:pt x="1104" y="150"/>
                    </a:lnTo>
                    <a:lnTo>
                      <a:pt x="1140" y="156"/>
                    </a:lnTo>
                    <a:lnTo>
                      <a:pt x="1170" y="156"/>
                    </a:lnTo>
                    <a:lnTo>
                      <a:pt x="1206" y="156"/>
                    </a:lnTo>
                    <a:lnTo>
                      <a:pt x="1236" y="156"/>
                    </a:lnTo>
                    <a:lnTo>
                      <a:pt x="1272" y="156"/>
                    </a:lnTo>
                    <a:lnTo>
                      <a:pt x="1302" y="156"/>
                    </a:lnTo>
                    <a:lnTo>
                      <a:pt x="1332" y="156"/>
                    </a:lnTo>
                    <a:lnTo>
                      <a:pt x="1368" y="156"/>
                    </a:lnTo>
                    <a:lnTo>
                      <a:pt x="1398" y="150"/>
                    </a:lnTo>
                    <a:lnTo>
                      <a:pt x="1434" y="150"/>
                    </a:lnTo>
                    <a:lnTo>
                      <a:pt x="1464" y="150"/>
                    </a:lnTo>
                    <a:lnTo>
                      <a:pt x="1494" y="150"/>
                    </a:lnTo>
                    <a:lnTo>
                      <a:pt x="1530" y="150"/>
                    </a:lnTo>
                    <a:lnTo>
                      <a:pt x="1560" y="144"/>
                    </a:lnTo>
                    <a:lnTo>
                      <a:pt x="1596" y="144"/>
                    </a:lnTo>
                    <a:lnTo>
                      <a:pt x="1626" y="144"/>
                    </a:lnTo>
                    <a:lnTo>
                      <a:pt x="1662" y="144"/>
                    </a:lnTo>
                    <a:lnTo>
                      <a:pt x="1692" y="144"/>
                    </a:lnTo>
                    <a:lnTo>
                      <a:pt x="1722" y="144"/>
                    </a:lnTo>
                    <a:lnTo>
                      <a:pt x="1758" y="150"/>
                    </a:lnTo>
                    <a:lnTo>
                      <a:pt x="1788" y="150"/>
                    </a:lnTo>
                    <a:lnTo>
                      <a:pt x="1824" y="156"/>
                    </a:lnTo>
                    <a:lnTo>
                      <a:pt x="1854" y="156"/>
                    </a:lnTo>
                    <a:lnTo>
                      <a:pt x="1890" y="156"/>
                    </a:lnTo>
                    <a:lnTo>
                      <a:pt x="1920" y="156"/>
                    </a:lnTo>
                    <a:lnTo>
                      <a:pt x="1950" y="156"/>
                    </a:lnTo>
                    <a:lnTo>
                      <a:pt x="1986" y="156"/>
                    </a:lnTo>
                    <a:lnTo>
                      <a:pt x="2016" y="156"/>
                    </a:lnTo>
                    <a:lnTo>
                      <a:pt x="2052" y="156"/>
                    </a:lnTo>
                    <a:lnTo>
                      <a:pt x="2082" y="156"/>
                    </a:lnTo>
                    <a:lnTo>
                      <a:pt x="2118" y="156"/>
                    </a:lnTo>
                    <a:lnTo>
                      <a:pt x="2148" y="156"/>
                    </a:lnTo>
                    <a:lnTo>
                      <a:pt x="2178" y="156"/>
                    </a:lnTo>
                    <a:lnTo>
                      <a:pt x="2214" y="156"/>
                    </a:lnTo>
                    <a:lnTo>
                      <a:pt x="2244" y="156"/>
                    </a:lnTo>
                    <a:lnTo>
                      <a:pt x="2280" y="156"/>
                    </a:lnTo>
                    <a:lnTo>
                      <a:pt x="2310" y="156"/>
                    </a:lnTo>
                    <a:lnTo>
                      <a:pt x="2346" y="156"/>
                    </a:lnTo>
                    <a:lnTo>
                      <a:pt x="2376" y="156"/>
                    </a:lnTo>
                    <a:lnTo>
                      <a:pt x="2406" y="156"/>
                    </a:lnTo>
                    <a:lnTo>
                      <a:pt x="2442" y="156"/>
                    </a:lnTo>
                    <a:lnTo>
                      <a:pt x="2472" y="156"/>
                    </a:lnTo>
                    <a:lnTo>
                      <a:pt x="2508" y="156"/>
                    </a:lnTo>
                    <a:lnTo>
                      <a:pt x="2538" y="156"/>
                    </a:lnTo>
                    <a:lnTo>
                      <a:pt x="2538" y="156"/>
                    </a:lnTo>
                    <a:lnTo>
                      <a:pt x="2508" y="156"/>
                    </a:lnTo>
                    <a:lnTo>
                      <a:pt x="2472" y="156"/>
                    </a:lnTo>
                    <a:lnTo>
                      <a:pt x="2442" y="156"/>
                    </a:lnTo>
                    <a:lnTo>
                      <a:pt x="2406" y="156"/>
                    </a:lnTo>
                    <a:lnTo>
                      <a:pt x="2376" y="150"/>
                    </a:lnTo>
                    <a:lnTo>
                      <a:pt x="2346" y="150"/>
                    </a:lnTo>
                    <a:lnTo>
                      <a:pt x="2310" y="150"/>
                    </a:lnTo>
                    <a:lnTo>
                      <a:pt x="2280" y="150"/>
                    </a:lnTo>
                    <a:lnTo>
                      <a:pt x="2244" y="150"/>
                    </a:lnTo>
                    <a:lnTo>
                      <a:pt x="2214" y="150"/>
                    </a:lnTo>
                    <a:lnTo>
                      <a:pt x="2178" y="156"/>
                    </a:lnTo>
                    <a:lnTo>
                      <a:pt x="2148" y="156"/>
                    </a:lnTo>
                    <a:lnTo>
                      <a:pt x="2118" y="156"/>
                    </a:lnTo>
                    <a:lnTo>
                      <a:pt x="2082" y="156"/>
                    </a:lnTo>
                    <a:lnTo>
                      <a:pt x="2052" y="156"/>
                    </a:lnTo>
                    <a:lnTo>
                      <a:pt x="2016" y="156"/>
                    </a:lnTo>
                    <a:lnTo>
                      <a:pt x="1986" y="156"/>
                    </a:lnTo>
                    <a:lnTo>
                      <a:pt x="1950" y="156"/>
                    </a:lnTo>
                    <a:lnTo>
                      <a:pt x="1920" y="150"/>
                    </a:lnTo>
                    <a:lnTo>
                      <a:pt x="1890" y="150"/>
                    </a:lnTo>
                    <a:lnTo>
                      <a:pt x="1854" y="150"/>
                    </a:lnTo>
                    <a:lnTo>
                      <a:pt x="1824" y="150"/>
                    </a:lnTo>
                    <a:lnTo>
                      <a:pt x="1788" y="144"/>
                    </a:lnTo>
                    <a:lnTo>
                      <a:pt x="1758" y="144"/>
                    </a:lnTo>
                    <a:lnTo>
                      <a:pt x="1722" y="138"/>
                    </a:lnTo>
                    <a:lnTo>
                      <a:pt x="1692" y="138"/>
                    </a:lnTo>
                    <a:lnTo>
                      <a:pt x="1662" y="132"/>
                    </a:lnTo>
                    <a:lnTo>
                      <a:pt x="1626" y="132"/>
                    </a:lnTo>
                    <a:lnTo>
                      <a:pt x="1596" y="132"/>
                    </a:lnTo>
                    <a:lnTo>
                      <a:pt x="1560" y="132"/>
                    </a:lnTo>
                    <a:lnTo>
                      <a:pt x="1530" y="138"/>
                    </a:lnTo>
                    <a:lnTo>
                      <a:pt x="1494" y="144"/>
                    </a:lnTo>
                    <a:lnTo>
                      <a:pt x="1464" y="144"/>
                    </a:lnTo>
                    <a:lnTo>
                      <a:pt x="1434" y="150"/>
                    </a:lnTo>
                    <a:lnTo>
                      <a:pt x="1398" y="150"/>
                    </a:lnTo>
                    <a:lnTo>
                      <a:pt x="1368" y="150"/>
                    </a:lnTo>
                    <a:lnTo>
                      <a:pt x="1332" y="150"/>
                    </a:lnTo>
                    <a:lnTo>
                      <a:pt x="1302" y="150"/>
                    </a:lnTo>
                    <a:lnTo>
                      <a:pt x="1272" y="150"/>
                    </a:lnTo>
                    <a:lnTo>
                      <a:pt x="1236" y="150"/>
                    </a:lnTo>
                    <a:lnTo>
                      <a:pt x="1206" y="150"/>
                    </a:lnTo>
                    <a:lnTo>
                      <a:pt x="1170" y="150"/>
                    </a:lnTo>
                    <a:lnTo>
                      <a:pt x="1140" y="144"/>
                    </a:lnTo>
                    <a:lnTo>
                      <a:pt x="1104" y="144"/>
                    </a:lnTo>
                    <a:lnTo>
                      <a:pt x="1074" y="144"/>
                    </a:lnTo>
                    <a:lnTo>
                      <a:pt x="1044" y="138"/>
                    </a:lnTo>
                    <a:lnTo>
                      <a:pt x="1008" y="138"/>
                    </a:lnTo>
                    <a:lnTo>
                      <a:pt x="978" y="138"/>
                    </a:lnTo>
                    <a:lnTo>
                      <a:pt x="942" y="144"/>
                    </a:lnTo>
                    <a:lnTo>
                      <a:pt x="912" y="144"/>
                    </a:lnTo>
                    <a:lnTo>
                      <a:pt x="876" y="144"/>
                    </a:lnTo>
                    <a:lnTo>
                      <a:pt x="846" y="150"/>
                    </a:lnTo>
                    <a:lnTo>
                      <a:pt x="816" y="150"/>
                    </a:lnTo>
                    <a:lnTo>
                      <a:pt x="780" y="150"/>
                    </a:lnTo>
                    <a:lnTo>
                      <a:pt x="750" y="150"/>
                    </a:lnTo>
                    <a:lnTo>
                      <a:pt x="714" y="150"/>
                    </a:lnTo>
                    <a:lnTo>
                      <a:pt x="684" y="150"/>
                    </a:lnTo>
                    <a:lnTo>
                      <a:pt x="648" y="150"/>
                    </a:lnTo>
                    <a:lnTo>
                      <a:pt x="618" y="150"/>
                    </a:lnTo>
                    <a:lnTo>
                      <a:pt x="588" y="150"/>
                    </a:lnTo>
                    <a:lnTo>
                      <a:pt x="552" y="150"/>
                    </a:lnTo>
                    <a:lnTo>
                      <a:pt x="522" y="150"/>
                    </a:lnTo>
                    <a:lnTo>
                      <a:pt x="486" y="150"/>
                    </a:lnTo>
                    <a:lnTo>
                      <a:pt x="456" y="150"/>
                    </a:lnTo>
                    <a:lnTo>
                      <a:pt x="420" y="144"/>
                    </a:lnTo>
                    <a:lnTo>
                      <a:pt x="390" y="144"/>
                    </a:lnTo>
                    <a:lnTo>
                      <a:pt x="360" y="138"/>
                    </a:lnTo>
                    <a:lnTo>
                      <a:pt x="324" y="132"/>
                    </a:lnTo>
                    <a:lnTo>
                      <a:pt x="294" y="120"/>
                    </a:lnTo>
                    <a:lnTo>
                      <a:pt x="258" y="96"/>
                    </a:lnTo>
                    <a:lnTo>
                      <a:pt x="228" y="66"/>
                    </a:lnTo>
                    <a:lnTo>
                      <a:pt x="192" y="30"/>
                    </a:lnTo>
                    <a:lnTo>
                      <a:pt x="162" y="6"/>
                    </a:lnTo>
                    <a:lnTo>
                      <a:pt x="132" y="0"/>
                    </a:lnTo>
                    <a:lnTo>
                      <a:pt x="96" y="0"/>
                    </a:lnTo>
                    <a:lnTo>
                      <a:pt x="66" y="12"/>
                    </a:lnTo>
                    <a:lnTo>
                      <a:pt x="30" y="30"/>
                    </a:lnTo>
                    <a:lnTo>
                      <a:pt x="0" y="4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1E17A9">
                  <a:alpha val="27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7" name="Freeform 146"/>
              <p:cNvSpPr>
                <a:spLocks/>
              </p:cNvSpPr>
              <p:nvPr/>
            </p:nvSpPr>
            <p:spPr bwMode="auto">
              <a:xfrm>
                <a:off x="2647950" y="4781550"/>
                <a:ext cx="4029075" cy="200025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96" y="0"/>
                  </a:cxn>
                  <a:cxn ang="0">
                    <a:pos x="162" y="12"/>
                  </a:cxn>
                  <a:cxn ang="0">
                    <a:pos x="228" y="60"/>
                  </a:cxn>
                  <a:cxn ang="0">
                    <a:pos x="294" y="96"/>
                  </a:cxn>
                  <a:cxn ang="0">
                    <a:pos x="360" y="114"/>
                  </a:cxn>
                  <a:cxn ang="0">
                    <a:pos x="420" y="120"/>
                  </a:cxn>
                  <a:cxn ang="0">
                    <a:pos x="486" y="120"/>
                  </a:cxn>
                  <a:cxn ang="0">
                    <a:pos x="552" y="120"/>
                  </a:cxn>
                  <a:cxn ang="0">
                    <a:pos x="618" y="126"/>
                  </a:cxn>
                  <a:cxn ang="0">
                    <a:pos x="684" y="126"/>
                  </a:cxn>
                  <a:cxn ang="0">
                    <a:pos x="750" y="120"/>
                  </a:cxn>
                  <a:cxn ang="0">
                    <a:pos x="816" y="120"/>
                  </a:cxn>
                  <a:cxn ang="0">
                    <a:pos x="876" y="120"/>
                  </a:cxn>
                  <a:cxn ang="0">
                    <a:pos x="942" y="114"/>
                  </a:cxn>
                  <a:cxn ang="0">
                    <a:pos x="1008" y="114"/>
                  </a:cxn>
                  <a:cxn ang="0">
                    <a:pos x="1074" y="114"/>
                  </a:cxn>
                  <a:cxn ang="0">
                    <a:pos x="1140" y="120"/>
                  </a:cxn>
                  <a:cxn ang="0">
                    <a:pos x="1206" y="120"/>
                  </a:cxn>
                  <a:cxn ang="0">
                    <a:pos x="1272" y="120"/>
                  </a:cxn>
                  <a:cxn ang="0">
                    <a:pos x="1332" y="120"/>
                  </a:cxn>
                  <a:cxn ang="0">
                    <a:pos x="1398" y="120"/>
                  </a:cxn>
                  <a:cxn ang="0">
                    <a:pos x="1464" y="120"/>
                  </a:cxn>
                  <a:cxn ang="0">
                    <a:pos x="1530" y="114"/>
                  </a:cxn>
                  <a:cxn ang="0">
                    <a:pos x="1596" y="108"/>
                  </a:cxn>
                  <a:cxn ang="0">
                    <a:pos x="1662" y="108"/>
                  </a:cxn>
                  <a:cxn ang="0">
                    <a:pos x="1722" y="114"/>
                  </a:cxn>
                  <a:cxn ang="0">
                    <a:pos x="1788" y="120"/>
                  </a:cxn>
                  <a:cxn ang="0">
                    <a:pos x="1854" y="120"/>
                  </a:cxn>
                  <a:cxn ang="0">
                    <a:pos x="1920" y="126"/>
                  </a:cxn>
                  <a:cxn ang="0">
                    <a:pos x="1986" y="126"/>
                  </a:cxn>
                  <a:cxn ang="0">
                    <a:pos x="2052" y="126"/>
                  </a:cxn>
                  <a:cxn ang="0">
                    <a:pos x="2118" y="126"/>
                  </a:cxn>
                  <a:cxn ang="0">
                    <a:pos x="2178" y="126"/>
                  </a:cxn>
                  <a:cxn ang="0">
                    <a:pos x="2244" y="126"/>
                  </a:cxn>
                  <a:cxn ang="0">
                    <a:pos x="2310" y="126"/>
                  </a:cxn>
                  <a:cxn ang="0">
                    <a:pos x="2376" y="126"/>
                  </a:cxn>
                  <a:cxn ang="0">
                    <a:pos x="2442" y="126"/>
                  </a:cxn>
                  <a:cxn ang="0">
                    <a:pos x="2508" y="126"/>
                  </a:cxn>
                </a:cxnLst>
                <a:rect l="0" t="0" r="r" b="b"/>
                <a:pathLst>
                  <a:path w="2538" h="126">
                    <a:moveTo>
                      <a:pt x="0" y="42"/>
                    </a:moveTo>
                    <a:lnTo>
                      <a:pt x="30" y="18"/>
                    </a:lnTo>
                    <a:lnTo>
                      <a:pt x="66" y="6"/>
                    </a:lnTo>
                    <a:lnTo>
                      <a:pt x="96" y="0"/>
                    </a:lnTo>
                    <a:lnTo>
                      <a:pt x="132" y="0"/>
                    </a:lnTo>
                    <a:lnTo>
                      <a:pt x="162" y="12"/>
                    </a:lnTo>
                    <a:lnTo>
                      <a:pt x="192" y="36"/>
                    </a:lnTo>
                    <a:lnTo>
                      <a:pt x="228" y="60"/>
                    </a:lnTo>
                    <a:lnTo>
                      <a:pt x="258" y="78"/>
                    </a:lnTo>
                    <a:lnTo>
                      <a:pt x="294" y="96"/>
                    </a:lnTo>
                    <a:lnTo>
                      <a:pt x="324" y="108"/>
                    </a:lnTo>
                    <a:lnTo>
                      <a:pt x="360" y="114"/>
                    </a:lnTo>
                    <a:lnTo>
                      <a:pt x="390" y="114"/>
                    </a:lnTo>
                    <a:lnTo>
                      <a:pt x="420" y="120"/>
                    </a:lnTo>
                    <a:lnTo>
                      <a:pt x="456" y="120"/>
                    </a:lnTo>
                    <a:lnTo>
                      <a:pt x="486" y="120"/>
                    </a:lnTo>
                    <a:lnTo>
                      <a:pt x="522" y="120"/>
                    </a:lnTo>
                    <a:lnTo>
                      <a:pt x="552" y="120"/>
                    </a:lnTo>
                    <a:lnTo>
                      <a:pt x="588" y="126"/>
                    </a:lnTo>
                    <a:lnTo>
                      <a:pt x="618" y="126"/>
                    </a:lnTo>
                    <a:lnTo>
                      <a:pt x="648" y="126"/>
                    </a:lnTo>
                    <a:lnTo>
                      <a:pt x="684" y="126"/>
                    </a:lnTo>
                    <a:lnTo>
                      <a:pt x="714" y="120"/>
                    </a:lnTo>
                    <a:lnTo>
                      <a:pt x="750" y="120"/>
                    </a:lnTo>
                    <a:lnTo>
                      <a:pt x="780" y="120"/>
                    </a:lnTo>
                    <a:lnTo>
                      <a:pt x="816" y="120"/>
                    </a:lnTo>
                    <a:lnTo>
                      <a:pt x="846" y="120"/>
                    </a:lnTo>
                    <a:lnTo>
                      <a:pt x="876" y="120"/>
                    </a:lnTo>
                    <a:lnTo>
                      <a:pt x="912" y="120"/>
                    </a:lnTo>
                    <a:lnTo>
                      <a:pt x="942" y="114"/>
                    </a:lnTo>
                    <a:lnTo>
                      <a:pt x="978" y="114"/>
                    </a:lnTo>
                    <a:lnTo>
                      <a:pt x="1008" y="114"/>
                    </a:lnTo>
                    <a:lnTo>
                      <a:pt x="1044" y="114"/>
                    </a:lnTo>
                    <a:lnTo>
                      <a:pt x="1074" y="114"/>
                    </a:lnTo>
                    <a:lnTo>
                      <a:pt x="1104" y="120"/>
                    </a:lnTo>
                    <a:lnTo>
                      <a:pt x="1140" y="120"/>
                    </a:lnTo>
                    <a:lnTo>
                      <a:pt x="1170" y="120"/>
                    </a:lnTo>
                    <a:lnTo>
                      <a:pt x="1206" y="120"/>
                    </a:lnTo>
                    <a:lnTo>
                      <a:pt x="1236" y="120"/>
                    </a:lnTo>
                    <a:lnTo>
                      <a:pt x="1272" y="120"/>
                    </a:lnTo>
                    <a:lnTo>
                      <a:pt x="1302" y="120"/>
                    </a:lnTo>
                    <a:lnTo>
                      <a:pt x="1332" y="120"/>
                    </a:lnTo>
                    <a:lnTo>
                      <a:pt x="1368" y="120"/>
                    </a:lnTo>
                    <a:lnTo>
                      <a:pt x="1398" y="120"/>
                    </a:lnTo>
                    <a:lnTo>
                      <a:pt x="1434" y="120"/>
                    </a:lnTo>
                    <a:lnTo>
                      <a:pt x="1464" y="120"/>
                    </a:lnTo>
                    <a:lnTo>
                      <a:pt x="1494" y="114"/>
                    </a:lnTo>
                    <a:lnTo>
                      <a:pt x="1530" y="114"/>
                    </a:lnTo>
                    <a:lnTo>
                      <a:pt x="1560" y="108"/>
                    </a:lnTo>
                    <a:lnTo>
                      <a:pt x="1596" y="108"/>
                    </a:lnTo>
                    <a:lnTo>
                      <a:pt x="1626" y="108"/>
                    </a:lnTo>
                    <a:lnTo>
                      <a:pt x="1662" y="108"/>
                    </a:lnTo>
                    <a:lnTo>
                      <a:pt x="1692" y="108"/>
                    </a:lnTo>
                    <a:lnTo>
                      <a:pt x="1722" y="114"/>
                    </a:lnTo>
                    <a:lnTo>
                      <a:pt x="1758" y="114"/>
                    </a:lnTo>
                    <a:lnTo>
                      <a:pt x="1788" y="120"/>
                    </a:lnTo>
                    <a:lnTo>
                      <a:pt x="1824" y="120"/>
                    </a:lnTo>
                    <a:lnTo>
                      <a:pt x="1854" y="120"/>
                    </a:lnTo>
                    <a:lnTo>
                      <a:pt x="1890" y="126"/>
                    </a:lnTo>
                    <a:lnTo>
                      <a:pt x="1920" y="126"/>
                    </a:lnTo>
                    <a:lnTo>
                      <a:pt x="1950" y="126"/>
                    </a:lnTo>
                    <a:lnTo>
                      <a:pt x="1986" y="126"/>
                    </a:lnTo>
                    <a:lnTo>
                      <a:pt x="2016" y="126"/>
                    </a:lnTo>
                    <a:lnTo>
                      <a:pt x="2052" y="126"/>
                    </a:lnTo>
                    <a:lnTo>
                      <a:pt x="2082" y="126"/>
                    </a:lnTo>
                    <a:lnTo>
                      <a:pt x="2118" y="126"/>
                    </a:lnTo>
                    <a:lnTo>
                      <a:pt x="2148" y="126"/>
                    </a:lnTo>
                    <a:lnTo>
                      <a:pt x="2178" y="126"/>
                    </a:lnTo>
                    <a:lnTo>
                      <a:pt x="2214" y="126"/>
                    </a:lnTo>
                    <a:lnTo>
                      <a:pt x="2244" y="126"/>
                    </a:lnTo>
                    <a:lnTo>
                      <a:pt x="2280" y="126"/>
                    </a:lnTo>
                    <a:lnTo>
                      <a:pt x="2310" y="126"/>
                    </a:lnTo>
                    <a:lnTo>
                      <a:pt x="2346" y="126"/>
                    </a:lnTo>
                    <a:lnTo>
                      <a:pt x="2376" y="126"/>
                    </a:lnTo>
                    <a:lnTo>
                      <a:pt x="2406" y="126"/>
                    </a:lnTo>
                    <a:lnTo>
                      <a:pt x="2442" y="126"/>
                    </a:lnTo>
                    <a:lnTo>
                      <a:pt x="2472" y="126"/>
                    </a:lnTo>
                    <a:lnTo>
                      <a:pt x="2508" y="126"/>
                    </a:lnTo>
                    <a:lnTo>
                      <a:pt x="2538" y="126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</p:grpSp>
        <p:sp>
          <p:nvSpPr>
            <p:cNvPr id="441" name="Line 102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2" name="Line 103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3" name="Line 104"/>
            <p:cNvSpPr>
              <a:spLocks noChangeShapeType="1"/>
            </p:cNvSpPr>
            <p:nvPr/>
          </p:nvSpPr>
          <p:spPr bwMode="auto">
            <a:xfrm flipV="1">
              <a:off x="4865926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4" name="Line 106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5" name="Line 108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6" name="Line 110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7" name="Line 112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8" name="Line 114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9" name="Line 116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0" name="Line 118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1" name="Line 120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2" name="Line 122"/>
            <p:cNvSpPr>
              <a:spLocks noChangeShapeType="1"/>
            </p:cNvSpPr>
            <p:nvPr/>
          </p:nvSpPr>
          <p:spPr bwMode="auto">
            <a:xfrm>
              <a:off x="4865926" y="3003355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3" name="Line 124"/>
            <p:cNvSpPr>
              <a:spLocks noChangeShapeType="1"/>
            </p:cNvSpPr>
            <p:nvPr/>
          </p:nvSpPr>
          <p:spPr bwMode="auto">
            <a:xfrm>
              <a:off x="4865926" y="27617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4" name="Line 126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5" name="Line 128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6" name="Line 130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7" name="Line 132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8" name="Line 134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9" name="Line 136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0" name="Line 138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1" name="Line 140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2" name="Line 142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3" name="Freeform 144"/>
            <p:cNvSpPr>
              <a:spLocks/>
            </p:cNvSpPr>
            <p:nvPr/>
          </p:nvSpPr>
          <p:spPr bwMode="auto">
            <a:xfrm>
              <a:off x="4901005" y="2720305"/>
              <a:ext cx="2967687" cy="276147"/>
            </a:xfrm>
            <a:custGeom>
              <a:avLst/>
              <a:gdLst/>
              <a:ahLst/>
              <a:cxnLst>
                <a:cxn ang="0">
                  <a:pos x="66" y="144"/>
                </a:cxn>
                <a:cxn ang="0">
                  <a:pos x="162" y="120"/>
                </a:cxn>
                <a:cxn ang="0">
                  <a:pos x="258" y="186"/>
                </a:cxn>
                <a:cxn ang="0">
                  <a:pos x="360" y="222"/>
                </a:cxn>
                <a:cxn ang="0">
                  <a:pos x="456" y="234"/>
                </a:cxn>
                <a:cxn ang="0">
                  <a:pos x="552" y="234"/>
                </a:cxn>
                <a:cxn ang="0">
                  <a:pos x="648" y="234"/>
                </a:cxn>
                <a:cxn ang="0">
                  <a:pos x="750" y="234"/>
                </a:cxn>
                <a:cxn ang="0">
                  <a:pos x="846" y="234"/>
                </a:cxn>
                <a:cxn ang="0">
                  <a:pos x="942" y="234"/>
                </a:cxn>
                <a:cxn ang="0">
                  <a:pos x="1044" y="234"/>
                </a:cxn>
                <a:cxn ang="0">
                  <a:pos x="1140" y="234"/>
                </a:cxn>
                <a:cxn ang="0">
                  <a:pos x="1236" y="240"/>
                </a:cxn>
                <a:cxn ang="0">
                  <a:pos x="1332" y="240"/>
                </a:cxn>
                <a:cxn ang="0">
                  <a:pos x="1434" y="240"/>
                </a:cxn>
                <a:cxn ang="0">
                  <a:pos x="1530" y="240"/>
                </a:cxn>
                <a:cxn ang="0">
                  <a:pos x="1626" y="234"/>
                </a:cxn>
                <a:cxn ang="0">
                  <a:pos x="1722" y="234"/>
                </a:cxn>
                <a:cxn ang="0">
                  <a:pos x="1824" y="234"/>
                </a:cxn>
                <a:cxn ang="0">
                  <a:pos x="1920" y="240"/>
                </a:cxn>
                <a:cxn ang="0">
                  <a:pos x="2016" y="240"/>
                </a:cxn>
                <a:cxn ang="0">
                  <a:pos x="2118" y="240"/>
                </a:cxn>
                <a:cxn ang="0">
                  <a:pos x="2214" y="240"/>
                </a:cxn>
                <a:cxn ang="0">
                  <a:pos x="2310" y="240"/>
                </a:cxn>
                <a:cxn ang="0">
                  <a:pos x="2406" y="240"/>
                </a:cxn>
                <a:cxn ang="0">
                  <a:pos x="2508" y="240"/>
                </a:cxn>
                <a:cxn ang="0">
                  <a:pos x="2508" y="240"/>
                </a:cxn>
                <a:cxn ang="0">
                  <a:pos x="2406" y="234"/>
                </a:cxn>
                <a:cxn ang="0">
                  <a:pos x="2310" y="234"/>
                </a:cxn>
                <a:cxn ang="0">
                  <a:pos x="2214" y="234"/>
                </a:cxn>
                <a:cxn ang="0">
                  <a:pos x="2118" y="240"/>
                </a:cxn>
                <a:cxn ang="0">
                  <a:pos x="2016" y="240"/>
                </a:cxn>
                <a:cxn ang="0">
                  <a:pos x="1920" y="234"/>
                </a:cxn>
                <a:cxn ang="0">
                  <a:pos x="1824" y="234"/>
                </a:cxn>
                <a:cxn ang="0">
                  <a:pos x="1722" y="228"/>
                </a:cxn>
                <a:cxn ang="0">
                  <a:pos x="1626" y="234"/>
                </a:cxn>
                <a:cxn ang="0">
                  <a:pos x="1530" y="234"/>
                </a:cxn>
                <a:cxn ang="0">
                  <a:pos x="1434" y="234"/>
                </a:cxn>
                <a:cxn ang="0">
                  <a:pos x="1332" y="234"/>
                </a:cxn>
                <a:cxn ang="0">
                  <a:pos x="1236" y="234"/>
                </a:cxn>
                <a:cxn ang="0">
                  <a:pos x="1140" y="228"/>
                </a:cxn>
                <a:cxn ang="0">
                  <a:pos x="1044" y="228"/>
                </a:cxn>
                <a:cxn ang="0">
                  <a:pos x="942" y="228"/>
                </a:cxn>
                <a:cxn ang="0">
                  <a:pos x="846" y="228"/>
                </a:cxn>
                <a:cxn ang="0">
                  <a:pos x="750" y="228"/>
                </a:cxn>
                <a:cxn ang="0">
                  <a:pos x="648" y="234"/>
                </a:cxn>
                <a:cxn ang="0">
                  <a:pos x="552" y="228"/>
                </a:cxn>
                <a:cxn ang="0">
                  <a:pos x="456" y="228"/>
                </a:cxn>
                <a:cxn ang="0">
                  <a:pos x="360" y="210"/>
                </a:cxn>
                <a:cxn ang="0">
                  <a:pos x="258" y="150"/>
                </a:cxn>
                <a:cxn ang="0">
                  <a:pos x="162" y="24"/>
                </a:cxn>
                <a:cxn ang="0">
                  <a:pos x="66" y="48"/>
                </a:cxn>
                <a:cxn ang="0">
                  <a:pos x="0" y="162"/>
                </a:cxn>
              </a:cxnLst>
              <a:rect l="0" t="0" r="r" b="b"/>
              <a:pathLst>
                <a:path w="2538" h="240">
                  <a:moveTo>
                    <a:pt x="0" y="162"/>
                  </a:moveTo>
                  <a:lnTo>
                    <a:pt x="30" y="168"/>
                  </a:lnTo>
                  <a:lnTo>
                    <a:pt x="66" y="144"/>
                  </a:lnTo>
                  <a:lnTo>
                    <a:pt x="96" y="132"/>
                  </a:lnTo>
                  <a:lnTo>
                    <a:pt x="132" y="120"/>
                  </a:lnTo>
                  <a:lnTo>
                    <a:pt x="162" y="120"/>
                  </a:lnTo>
                  <a:lnTo>
                    <a:pt x="192" y="138"/>
                  </a:lnTo>
                  <a:lnTo>
                    <a:pt x="228" y="162"/>
                  </a:lnTo>
                  <a:lnTo>
                    <a:pt x="258" y="186"/>
                  </a:lnTo>
                  <a:lnTo>
                    <a:pt x="294" y="204"/>
                  </a:lnTo>
                  <a:lnTo>
                    <a:pt x="324" y="216"/>
                  </a:lnTo>
                  <a:lnTo>
                    <a:pt x="360" y="222"/>
                  </a:lnTo>
                  <a:lnTo>
                    <a:pt x="390" y="228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86" y="234"/>
                  </a:lnTo>
                  <a:lnTo>
                    <a:pt x="522" y="234"/>
                  </a:lnTo>
                  <a:lnTo>
                    <a:pt x="552" y="234"/>
                  </a:lnTo>
                  <a:lnTo>
                    <a:pt x="588" y="234"/>
                  </a:lnTo>
                  <a:lnTo>
                    <a:pt x="618" y="234"/>
                  </a:lnTo>
                  <a:lnTo>
                    <a:pt x="648" y="234"/>
                  </a:lnTo>
                  <a:lnTo>
                    <a:pt x="684" y="234"/>
                  </a:lnTo>
                  <a:lnTo>
                    <a:pt x="714" y="234"/>
                  </a:lnTo>
                  <a:lnTo>
                    <a:pt x="750" y="234"/>
                  </a:lnTo>
                  <a:lnTo>
                    <a:pt x="780" y="234"/>
                  </a:lnTo>
                  <a:lnTo>
                    <a:pt x="816" y="234"/>
                  </a:lnTo>
                  <a:lnTo>
                    <a:pt x="846" y="234"/>
                  </a:lnTo>
                  <a:lnTo>
                    <a:pt x="876" y="234"/>
                  </a:lnTo>
                  <a:lnTo>
                    <a:pt x="912" y="234"/>
                  </a:lnTo>
                  <a:lnTo>
                    <a:pt x="942" y="234"/>
                  </a:lnTo>
                  <a:lnTo>
                    <a:pt x="978" y="234"/>
                  </a:lnTo>
                  <a:lnTo>
                    <a:pt x="1008" y="234"/>
                  </a:lnTo>
                  <a:lnTo>
                    <a:pt x="1044" y="234"/>
                  </a:lnTo>
                  <a:lnTo>
                    <a:pt x="1074" y="234"/>
                  </a:lnTo>
                  <a:lnTo>
                    <a:pt x="1104" y="234"/>
                  </a:lnTo>
                  <a:lnTo>
                    <a:pt x="1140" y="234"/>
                  </a:lnTo>
                  <a:lnTo>
                    <a:pt x="1170" y="240"/>
                  </a:lnTo>
                  <a:lnTo>
                    <a:pt x="1206" y="240"/>
                  </a:lnTo>
                  <a:lnTo>
                    <a:pt x="1236" y="240"/>
                  </a:lnTo>
                  <a:lnTo>
                    <a:pt x="1272" y="240"/>
                  </a:lnTo>
                  <a:lnTo>
                    <a:pt x="1302" y="240"/>
                  </a:lnTo>
                  <a:lnTo>
                    <a:pt x="1332" y="240"/>
                  </a:lnTo>
                  <a:lnTo>
                    <a:pt x="1368" y="240"/>
                  </a:lnTo>
                  <a:lnTo>
                    <a:pt x="1398" y="240"/>
                  </a:lnTo>
                  <a:lnTo>
                    <a:pt x="1434" y="240"/>
                  </a:lnTo>
                  <a:lnTo>
                    <a:pt x="1464" y="240"/>
                  </a:lnTo>
                  <a:lnTo>
                    <a:pt x="1494" y="240"/>
                  </a:lnTo>
                  <a:lnTo>
                    <a:pt x="1530" y="240"/>
                  </a:lnTo>
                  <a:lnTo>
                    <a:pt x="1560" y="240"/>
                  </a:lnTo>
                  <a:lnTo>
                    <a:pt x="1596" y="240"/>
                  </a:lnTo>
                  <a:lnTo>
                    <a:pt x="1626" y="234"/>
                  </a:lnTo>
                  <a:lnTo>
                    <a:pt x="1662" y="234"/>
                  </a:lnTo>
                  <a:lnTo>
                    <a:pt x="1692" y="234"/>
                  </a:lnTo>
                  <a:lnTo>
                    <a:pt x="1722" y="234"/>
                  </a:lnTo>
                  <a:lnTo>
                    <a:pt x="1758" y="234"/>
                  </a:lnTo>
                  <a:lnTo>
                    <a:pt x="1788" y="234"/>
                  </a:lnTo>
                  <a:lnTo>
                    <a:pt x="1824" y="234"/>
                  </a:lnTo>
                  <a:lnTo>
                    <a:pt x="1854" y="240"/>
                  </a:lnTo>
                  <a:lnTo>
                    <a:pt x="1890" y="240"/>
                  </a:lnTo>
                  <a:lnTo>
                    <a:pt x="1920" y="240"/>
                  </a:lnTo>
                  <a:lnTo>
                    <a:pt x="1950" y="240"/>
                  </a:lnTo>
                  <a:lnTo>
                    <a:pt x="1986" y="240"/>
                  </a:lnTo>
                  <a:lnTo>
                    <a:pt x="2016" y="240"/>
                  </a:lnTo>
                  <a:lnTo>
                    <a:pt x="2052" y="240"/>
                  </a:lnTo>
                  <a:lnTo>
                    <a:pt x="2082" y="240"/>
                  </a:lnTo>
                  <a:lnTo>
                    <a:pt x="2118" y="240"/>
                  </a:lnTo>
                  <a:lnTo>
                    <a:pt x="2148" y="240"/>
                  </a:lnTo>
                  <a:lnTo>
                    <a:pt x="2178" y="240"/>
                  </a:lnTo>
                  <a:lnTo>
                    <a:pt x="2214" y="240"/>
                  </a:lnTo>
                  <a:lnTo>
                    <a:pt x="2244" y="240"/>
                  </a:lnTo>
                  <a:lnTo>
                    <a:pt x="2280" y="240"/>
                  </a:lnTo>
                  <a:lnTo>
                    <a:pt x="2310" y="240"/>
                  </a:lnTo>
                  <a:lnTo>
                    <a:pt x="2346" y="240"/>
                  </a:lnTo>
                  <a:lnTo>
                    <a:pt x="2376" y="240"/>
                  </a:lnTo>
                  <a:lnTo>
                    <a:pt x="2406" y="240"/>
                  </a:lnTo>
                  <a:lnTo>
                    <a:pt x="2442" y="240"/>
                  </a:lnTo>
                  <a:lnTo>
                    <a:pt x="2472" y="240"/>
                  </a:lnTo>
                  <a:lnTo>
                    <a:pt x="2508" y="240"/>
                  </a:lnTo>
                  <a:lnTo>
                    <a:pt x="2538" y="240"/>
                  </a:lnTo>
                  <a:lnTo>
                    <a:pt x="2538" y="240"/>
                  </a:lnTo>
                  <a:lnTo>
                    <a:pt x="2508" y="240"/>
                  </a:lnTo>
                  <a:lnTo>
                    <a:pt x="2472" y="240"/>
                  </a:lnTo>
                  <a:lnTo>
                    <a:pt x="2442" y="240"/>
                  </a:lnTo>
                  <a:lnTo>
                    <a:pt x="2406" y="234"/>
                  </a:lnTo>
                  <a:lnTo>
                    <a:pt x="2376" y="234"/>
                  </a:lnTo>
                  <a:lnTo>
                    <a:pt x="2346" y="234"/>
                  </a:lnTo>
                  <a:lnTo>
                    <a:pt x="2310" y="234"/>
                  </a:lnTo>
                  <a:lnTo>
                    <a:pt x="2280" y="234"/>
                  </a:lnTo>
                  <a:lnTo>
                    <a:pt x="2244" y="234"/>
                  </a:lnTo>
                  <a:lnTo>
                    <a:pt x="2214" y="234"/>
                  </a:lnTo>
                  <a:lnTo>
                    <a:pt x="2178" y="240"/>
                  </a:lnTo>
                  <a:lnTo>
                    <a:pt x="2148" y="240"/>
                  </a:lnTo>
                  <a:lnTo>
                    <a:pt x="2118" y="240"/>
                  </a:lnTo>
                  <a:lnTo>
                    <a:pt x="2082" y="240"/>
                  </a:lnTo>
                  <a:lnTo>
                    <a:pt x="2052" y="240"/>
                  </a:lnTo>
                  <a:lnTo>
                    <a:pt x="2016" y="240"/>
                  </a:lnTo>
                  <a:lnTo>
                    <a:pt x="1986" y="240"/>
                  </a:lnTo>
                  <a:lnTo>
                    <a:pt x="1950" y="234"/>
                  </a:lnTo>
                  <a:lnTo>
                    <a:pt x="1920" y="234"/>
                  </a:lnTo>
                  <a:lnTo>
                    <a:pt x="1890" y="234"/>
                  </a:lnTo>
                  <a:lnTo>
                    <a:pt x="1854" y="234"/>
                  </a:lnTo>
                  <a:lnTo>
                    <a:pt x="1824" y="234"/>
                  </a:lnTo>
                  <a:lnTo>
                    <a:pt x="1788" y="228"/>
                  </a:lnTo>
                  <a:lnTo>
                    <a:pt x="1758" y="228"/>
                  </a:lnTo>
                  <a:lnTo>
                    <a:pt x="1722" y="228"/>
                  </a:lnTo>
                  <a:lnTo>
                    <a:pt x="1692" y="234"/>
                  </a:lnTo>
                  <a:lnTo>
                    <a:pt x="1662" y="234"/>
                  </a:lnTo>
                  <a:lnTo>
                    <a:pt x="1626" y="234"/>
                  </a:lnTo>
                  <a:lnTo>
                    <a:pt x="1596" y="234"/>
                  </a:lnTo>
                  <a:lnTo>
                    <a:pt x="1560" y="234"/>
                  </a:lnTo>
                  <a:lnTo>
                    <a:pt x="1530" y="234"/>
                  </a:lnTo>
                  <a:lnTo>
                    <a:pt x="1494" y="234"/>
                  </a:lnTo>
                  <a:lnTo>
                    <a:pt x="1464" y="234"/>
                  </a:lnTo>
                  <a:lnTo>
                    <a:pt x="1434" y="234"/>
                  </a:lnTo>
                  <a:lnTo>
                    <a:pt x="1398" y="234"/>
                  </a:lnTo>
                  <a:lnTo>
                    <a:pt x="1368" y="234"/>
                  </a:lnTo>
                  <a:lnTo>
                    <a:pt x="1332" y="234"/>
                  </a:lnTo>
                  <a:lnTo>
                    <a:pt x="1302" y="234"/>
                  </a:lnTo>
                  <a:lnTo>
                    <a:pt x="1272" y="234"/>
                  </a:lnTo>
                  <a:lnTo>
                    <a:pt x="1236" y="234"/>
                  </a:lnTo>
                  <a:lnTo>
                    <a:pt x="1206" y="234"/>
                  </a:lnTo>
                  <a:lnTo>
                    <a:pt x="1170" y="234"/>
                  </a:lnTo>
                  <a:lnTo>
                    <a:pt x="1140" y="228"/>
                  </a:lnTo>
                  <a:lnTo>
                    <a:pt x="1104" y="228"/>
                  </a:lnTo>
                  <a:lnTo>
                    <a:pt x="1074" y="228"/>
                  </a:lnTo>
                  <a:lnTo>
                    <a:pt x="1044" y="228"/>
                  </a:lnTo>
                  <a:lnTo>
                    <a:pt x="1008" y="228"/>
                  </a:lnTo>
                  <a:lnTo>
                    <a:pt x="978" y="228"/>
                  </a:lnTo>
                  <a:lnTo>
                    <a:pt x="942" y="228"/>
                  </a:lnTo>
                  <a:lnTo>
                    <a:pt x="912" y="228"/>
                  </a:lnTo>
                  <a:lnTo>
                    <a:pt x="876" y="228"/>
                  </a:lnTo>
                  <a:lnTo>
                    <a:pt x="846" y="228"/>
                  </a:lnTo>
                  <a:lnTo>
                    <a:pt x="816" y="228"/>
                  </a:lnTo>
                  <a:lnTo>
                    <a:pt x="780" y="228"/>
                  </a:lnTo>
                  <a:lnTo>
                    <a:pt x="750" y="228"/>
                  </a:lnTo>
                  <a:lnTo>
                    <a:pt x="714" y="228"/>
                  </a:lnTo>
                  <a:lnTo>
                    <a:pt x="684" y="228"/>
                  </a:lnTo>
                  <a:lnTo>
                    <a:pt x="648" y="234"/>
                  </a:lnTo>
                  <a:lnTo>
                    <a:pt x="618" y="234"/>
                  </a:lnTo>
                  <a:lnTo>
                    <a:pt x="588" y="228"/>
                  </a:lnTo>
                  <a:lnTo>
                    <a:pt x="552" y="228"/>
                  </a:lnTo>
                  <a:lnTo>
                    <a:pt x="522" y="228"/>
                  </a:lnTo>
                  <a:lnTo>
                    <a:pt x="486" y="228"/>
                  </a:lnTo>
                  <a:lnTo>
                    <a:pt x="456" y="228"/>
                  </a:lnTo>
                  <a:lnTo>
                    <a:pt x="420" y="222"/>
                  </a:lnTo>
                  <a:lnTo>
                    <a:pt x="390" y="216"/>
                  </a:lnTo>
                  <a:lnTo>
                    <a:pt x="360" y="210"/>
                  </a:lnTo>
                  <a:lnTo>
                    <a:pt x="324" y="198"/>
                  </a:lnTo>
                  <a:lnTo>
                    <a:pt x="294" y="180"/>
                  </a:lnTo>
                  <a:lnTo>
                    <a:pt x="258" y="150"/>
                  </a:lnTo>
                  <a:lnTo>
                    <a:pt x="228" y="108"/>
                  </a:lnTo>
                  <a:lnTo>
                    <a:pt x="192" y="66"/>
                  </a:lnTo>
                  <a:lnTo>
                    <a:pt x="162" y="24"/>
                  </a:lnTo>
                  <a:lnTo>
                    <a:pt x="132" y="0"/>
                  </a:lnTo>
                  <a:lnTo>
                    <a:pt x="96" y="6"/>
                  </a:lnTo>
                  <a:lnTo>
                    <a:pt x="66" y="48"/>
                  </a:lnTo>
                  <a:lnTo>
                    <a:pt x="30" y="84"/>
                  </a:lnTo>
                  <a:lnTo>
                    <a:pt x="0" y="66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CC00">
                <a:alpha val="1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4" name="Freeform 146"/>
            <p:cNvSpPr>
              <a:spLocks/>
            </p:cNvSpPr>
            <p:nvPr/>
          </p:nvSpPr>
          <p:spPr bwMode="auto">
            <a:xfrm>
              <a:off x="4901005" y="2789341"/>
              <a:ext cx="2967687" cy="207110"/>
            </a:xfrm>
            <a:custGeom>
              <a:avLst/>
              <a:gdLst/>
              <a:ahLst/>
              <a:cxnLst>
                <a:cxn ang="0">
                  <a:pos x="30" y="66"/>
                </a:cxn>
                <a:cxn ang="0">
                  <a:pos x="96" y="12"/>
                </a:cxn>
                <a:cxn ang="0">
                  <a:pos x="162" y="12"/>
                </a:cxn>
                <a:cxn ang="0">
                  <a:pos x="228" y="78"/>
                </a:cxn>
                <a:cxn ang="0">
                  <a:pos x="294" y="132"/>
                </a:cxn>
                <a:cxn ang="0">
                  <a:pos x="360" y="156"/>
                </a:cxn>
                <a:cxn ang="0">
                  <a:pos x="420" y="168"/>
                </a:cxn>
                <a:cxn ang="0">
                  <a:pos x="486" y="168"/>
                </a:cxn>
                <a:cxn ang="0">
                  <a:pos x="552" y="174"/>
                </a:cxn>
                <a:cxn ang="0">
                  <a:pos x="618" y="174"/>
                </a:cxn>
                <a:cxn ang="0">
                  <a:pos x="684" y="174"/>
                </a:cxn>
                <a:cxn ang="0">
                  <a:pos x="750" y="174"/>
                </a:cxn>
                <a:cxn ang="0">
                  <a:pos x="816" y="174"/>
                </a:cxn>
                <a:cxn ang="0">
                  <a:pos x="876" y="174"/>
                </a:cxn>
                <a:cxn ang="0">
                  <a:pos x="942" y="174"/>
                </a:cxn>
                <a:cxn ang="0">
                  <a:pos x="1008" y="174"/>
                </a:cxn>
                <a:cxn ang="0">
                  <a:pos x="1074" y="174"/>
                </a:cxn>
                <a:cxn ang="0">
                  <a:pos x="1140" y="174"/>
                </a:cxn>
                <a:cxn ang="0">
                  <a:pos x="1206" y="174"/>
                </a:cxn>
                <a:cxn ang="0">
                  <a:pos x="1272" y="174"/>
                </a:cxn>
                <a:cxn ang="0">
                  <a:pos x="1332" y="180"/>
                </a:cxn>
                <a:cxn ang="0">
                  <a:pos x="1398" y="180"/>
                </a:cxn>
                <a:cxn ang="0">
                  <a:pos x="1464" y="180"/>
                </a:cxn>
                <a:cxn ang="0">
                  <a:pos x="1530" y="180"/>
                </a:cxn>
                <a:cxn ang="0">
                  <a:pos x="1596" y="174"/>
                </a:cxn>
                <a:cxn ang="0">
                  <a:pos x="1662" y="174"/>
                </a:cxn>
                <a:cxn ang="0">
                  <a:pos x="1722" y="174"/>
                </a:cxn>
                <a:cxn ang="0">
                  <a:pos x="1788" y="174"/>
                </a:cxn>
                <a:cxn ang="0">
                  <a:pos x="1854" y="174"/>
                </a:cxn>
                <a:cxn ang="0">
                  <a:pos x="1920" y="180"/>
                </a:cxn>
                <a:cxn ang="0">
                  <a:pos x="1986" y="180"/>
                </a:cxn>
                <a:cxn ang="0">
                  <a:pos x="2052" y="180"/>
                </a:cxn>
                <a:cxn ang="0">
                  <a:pos x="2118" y="180"/>
                </a:cxn>
                <a:cxn ang="0">
                  <a:pos x="2178" y="180"/>
                </a:cxn>
                <a:cxn ang="0">
                  <a:pos x="2244" y="180"/>
                </a:cxn>
                <a:cxn ang="0">
                  <a:pos x="2310" y="174"/>
                </a:cxn>
                <a:cxn ang="0">
                  <a:pos x="2376" y="174"/>
                </a:cxn>
                <a:cxn ang="0">
                  <a:pos x="2442" y="180"/>
                </a:cxn>
                <a:cxn ang="0">
                  <a:pos x="2508" y="180"/>
                </a:cxn>
              </a:cxnLst>
              <a:rect l="0" t="0" r="r" b="b"/>
              <a:pathLst>
                <a:path w="2538" h="180">
                  <a:moveTo>
                    <a:pt x="0" y="54"/>
                  </a:moveTo>
                  <a:lnTo>
                    <a:pt x="30" y="66"/>
                  </a:lnTo>
                  <a:lnTo>
                    <a:pt x="66" y="36"/>
                  </a:lnTo>
                  <a:lnTo>
                    <a:pt x="96" y="12"/>
                  </a:lnTo>
                  <a:lnTo>
                    <a:pt x="132" y="0"/>
                  </a:lnTo>
                  <a:lnTo>
                    <a:pt x="162" y="12"/>
                  </a:lnTo>
                  <a:lnTo>
                    <a:pt x="192" y="42"/>
                  </a:lnTo>
                  <a:lnTo>
                    <a:pt x="228" y="78"/>
                  </a:lnTo>
                  <a:lnTo>
                    <a:pt x="258" y="108"/>
                  </a:lnTo>
                  <a:lnTo>
                    <a:pt x="294" y="132"/>
                  </a:lnTo>
                  <a:lnTo>
                    <a:pt x="324" y="144"/>
                  </a:lnTo>
                  <a:lnTo>
                    <a:pt x="360" y="156"/>
                  </a:lnTo>
                  <a:lnTo>
                    <a:pt x="390" y="162"/>
                  </a:lnTo>
                  <a:lnTo>
                    <a:pt x="420" y="168"/>
                  </a:lnTo>
                  <a:lnTo>
                    <a:pt x="456" y="168"/>
                  </a:lnTo>
                  <a:lnTo>
                    <a:pt x="486" y="168"/>
                  </a:lnTo>
                  <a:lnTo>
                    <a:pt x="522" y="174"/>
                  </a:lnTo>
                  <a:lnTo>
                    <a:pt x="552" y="174"/>
                  </a:lnTo>
                  <a:lnTo>
                    <a:pt x="588" y="174"/>
                  </a:lnTo>
                  <a:lnTo>
                    <a:pt x="618" y="174"/>
                  </a:lnTo>
                  <a:lnTo>
                    <a:pt x="648" y="174"/>
                  </a:lnTo>
                  <a:lnTo>
                    <a:pt x="684" y="174"/>
                  </a:lnTo>
                  <a:lnTo>
                    <a:pt x="714" y="174"/>
                  </a:lnTo>
                  <a:lnTo>
                    <a:pt x="750" y="174"/>
                  </a:lnTo>
                  <a:lnTo>
                    <a:pt x="780" y="174"/>
                  </a:lnTo>
                  <a:lnTo>
                    <a:pt x="816" y="174"/>
                  </a:lnTo>
                  <a:lnTo>
                    <a:pt x="846" y="174"/>
                  </a:lnTo>
                  <a:lnTo>
                    <a:pt x="876" y="174"/>
                  </a:lnTo>
                  <a:lnTo>
                    <a:pt x="912" y="174"/>
                  </a:lnTo>
                  <a:lnTo>
                    <a:pt x="942" y="174"/>
                  </a:lnTo>
                  <a:lnTo>
                    <a:pt x="978" y="174"/>
                  </a:lnTo>
                  <a:lnTo>
                    <a:pt x="1008" y="174"/>
                  </a:lnTo>
                  <a:lnTo>
                    <a:pt x="1044" y="174"/>
                  </a:lnTo>
                  <a:lnTo>
                    <a:pt x="1074" y="174"/>
                  </a:lnTo>
                  <a:lnTo>
                    <a:pt x="1104" y="174"/>
                  </a:lnTo>
                  <a:lnTo>
                    <a:pt x="1140" y="174"/>
                  </a:lnTo>
                  <a:lnTo>
                    <a:pt x="1170" y="174"/>
                  </a:lnTo>
                  <a:lnTo>
                    <a:pt x="1206" y="174"/>
                  </a:lnTo>
                  <a:lnTo>
                    <a:pt x="1236" y="174"/>
                  </a:lnTo>
                  <a:lnTo>
                    <a:pt x="1272" y="174"/>
                  </a:lnTo>
                  <a:lnTo>
                    <a:pt x="1302" y="180"/>
                  </a:lnTo>
                  <a:lnTo>
                    <a:pt x="1332" y="180"/>
                  </a:lnTo>
                  <a:lnTo>
                    <a:pt x="1368" y="180"/>
                  </a:lnTo>
                  <a:lnTo>
                    <a:pt x="1398" y="180"/>
                  </a:lnTo>
                  <a:lnTo>
                    <a:pt x="1434" y="180"/>
                  </a:lnTo>
                  <a:lnTo>
                    <a:pt x="1464" y="180"/>
                  </a:lnTo>
                  <a:lnTo>
                    <a:pt x="1494" y="180"/>
                  </a:lnTo>
                  <a:lnTo>
                    <a:pt x="1530" y="180"/>
                  </a:lnTo>
                  <a:lnTo>
                    <a:pt x="1560" y="180"/>
                  </a:lnTo>
                  <a:lnTo>
                    <a:pt x="1596" y="174"/>
                  </a:lnTo>
                  <a:lnTo>
                    <a:pt x="1626" y="174"/>
                  </a:lnTo>
                  <a:lnTo>
                    <a:pt x="1662" y="174"/>
                  </a:lnTo>
                  <a:lnTo>
                    <a:pt x="1692" y="174"/>
                  </a:lnTo>
                  <a:lnTo>
                    <a:pt x="1722" y="174"/>
                  </a:lnTo>
                  <a:lnTo>
                    <a:pt x="1758" y="174"/>
                  </a:lnTo>
                  <a:lnTo>
                    <a:pt x="1788" y="174"/>
                  </a:lnTo>
                  <a:lnTo>
                    <a:pt x="1824" y="174"/>
                  </a:lnTo>
                  <a:lnTo>
                    <a:pt x="1854" y="174"/>
                  </a:lnTo>
                  <a:lnTo>
                    <a:pt x="1890" y="174"/>
                  </a:lnTo>
                  <a:lnTo>
                    <a:pt x="1920" y="180"/>
                  </a:lnTo>
                  <a:lnTo>
                    <a:pt x="1950" y="180"/>
                  </a:lnTo>
                  <a:lnTo>
                    <a:pt x="1986" y="180"/>
                  </a:lnTo>
                  <a:lnTo>
                    <a:pt x="2016" y="180"/>
                  </a:lnTo>
                  <a:lnTo>
                    <a:pt x="2052" y="180"/>
                  </a:lnTo>
                  <a:lnTo>
                    <a:pt x="2082" y="180"/>
                  </a:lnTo>
                  <a:lnTo>
                    <a:pt x="2118" y="180"/>
                  </a:lnTo>
                  <a:lnTo>
                    <a:pt x="2148" y="180"/>
                  </a:lnTo>
                  <a:lnTo>
                    <a:pt x="2178" y="180"/>
                  </a:lnTo>
                  <a:lnTo>
                    <a:pt x="2214" y="180"/>
                  </a:lnTo>
                  <a:lnTo>
                    <a:pt x="2244" y="180"/>
                  </a:lnTo>
                  <a:lnTo>
                    <a:pt x="2280" y="180"/>
                  </a:lnTo>
                  <a:lnTo>
                    <a:pt x="2310" y="174"/>
                  </a:lnTo>
                  <a:lnTo>
                    <a:pt x="2346" y="174"/>
                  </a:lnTo>
                  <a:lnTo>
                    <a:pt x="2376" y="174"/>
                  </a:lnTo>
                  <a:lnTo>
                    <a:pt x="2406" y="180"/>
                  </a:lnTo>
                  <a:lnTo>
                    <a:pt x="2442" y="180"/>
                  </a:lnTo>
                  <a:lnTo>
                    <a:pt x="2472" y="180"/>
                  </a:lnTo>
                  <a:lnTo>
                    <a:pt x="2508" y="180"/>
                  </a:lnTo>
                  <a:lnTo>
                    <a:pt x="2538" y="180"/>
                  </a:lnTo>
                </a:path>
              </a:pathLst>
            </a:custGeom>
            <a:noFill/>
            <a:ln w="25400" cap="flat">
              <a:solidFill>
                <a:srgbClr val="00CC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0" name="Line 55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1" name="Line 56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2" name="Line 59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3" name="Line 61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4" name="Line 63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5" name="Line 65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6" name="Line 67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7" name="Line 69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8" name="Line 71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9" name="Line 73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0" name="Line 79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1" name="Line 81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2" name="Line 83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3" name="Line 85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4" name="Line 87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5" name="Line 89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6" name="Line 91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7" name="Line 93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8" name="Line 95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9" name="Freeform 97"/>
            <p:cNvSpPr>
              <a:spLocks/>
            </p:cNvSpPr>
            <p:nvPr/>
          </p:nvSpPr>
          <p:spPr bwMode="auto">
            <a:xfrm>
              <a:off x="4901005" y="1739985"/>
              <a:ext cx="2967687" cy="1256467"/>
            </a:xfrm>
            <a:custGeom>
              <a:avLst/>
              <a:gdLst/>
              <a:ahLst/>
              <a:cxnLst>
                <a:cxn ang="0">
                  <a:pos x="66" y="804"/>
                </a:cxn>
                <a:cxn ang="0">
                  <a:pos x="162" y="486"/>
                </a:cxn>
                <a:cxn ang="0">
                  <a:pos x="258" y="726"/>
                </a:cxn>
                <a:cxn ang="0">
                  <a:pos x="360" y="1002"/>
                </a:cxn>
                <a:cxn ang="0">
                  <a:pos x="456" y="1044"/>
                </a:cxn>
                <a:cxn ang="0">
                  <a:pos x="552" y="1062"/>
                </a:cxn>
                <a:cxn ang="0">
                  <a:pos x="648" y="1068"/>
                </a:cxn>
                <a:cxn ang="0">
                  <a:pos x="750" y="1074"/>
                </a:cxn>
                <a:cxn ang="0">
                  <a:pos x="846" y="1074"/>
                </a:cxn>
                <a:cxn ang="0">
                  <a:pos x="942" y="1080"/>
                </a:cxn>
                <a:cxn ang="0">
                  <a:pos x="1044" y="1080"/>
                </a:cxn>
                <a:cxn ang="0">
                  <a:pos x="1140" y="1080"/>
                </a:cxn>
                <a:cxn ang="0">
                  <a:pos x="1236" y="1086"/>
                </a:cxn>
                <a:cxn ang="0">
                  <a:pos x="1332" y="1080"/>
                </a:cxn>
                <a:cxn ang="0">
                  <a:pos x="1434" y="1080"/>
                </a:cxn>
                <a:cxn ang="0">
                  <a:pos x="1530" y="1068"/>
                </a:cxn>
                <a:cxn ang="0">
                  <a:pos x="1626" y="1050"/>
                </a:cxn>
                <a:cxn ang="0">
                  <a:pos x="1722" y="1062"/>
                </a:cxn>
                <a:cxn ang="0">
                  <a:pos x="1824" y="1080"/>
                </a:cxn>
                <a:cxn ang="0">
                  <a:pos x="1920" y="1086"/>
                </a:cxn>
                <a:cxn ang="0">
                  <a:pos x="2016" y="1086"/>
                </a:cxn>
                <a:cxn ang="0">
                  <a:pos x="2118" y="1086"/>
                </a:cxn>
                <a:cxn ang="0">
                  <a:pos x="2214" y="1086"/>
                </a:cxn>
                <a:cxn ang="0">
                  <a:pos x="2310" y="1080"/>
                </a:cxn>
                <a:cxn ang="0">
                  <a:pos x="2406" y="1086"/>
                </a:cxn>
                <a:cxn ang="0">
                  <a:pos x="2508" y="1092"/>
                </a:cxn>
                <a:cxn ang="0">
                  <a:pos x="2508" y="1086"/>
                </a:cxn>
                <a:cxn ang="0">
                  <a:pos x="2406" y="1074"/>
                </a:cxn>
                <a:cxn ang="0">
                  <a:pos x="2310" y="1074"/>
                </a:cxn>
                <a:cxn ang="0">
                  <a:pos x="2214" y="1080"/>
                </a:cxn>
                <a:cxn ang="0">
                  <a:pos x="2118" y="1086"/>
                </a:cxn>
                <a:cxn ang="0">
                  <a:pos x="2016" y="1086"/>
                </a:cxn>
                <a:cxn ang="0">
                  <a:pos x="1920" y="1080"/>
                </a:cxn>
                <a:cxn ang="0">
                  <a:pos x="1824" y="1068"/>
                </a:cxn>
                <a:cxn ang="0">
                  <a:pos x="1722" y="1044"/>
                </a:cxn>
                <a:cxn ang="0">
                  <a:pos x="1626" y="1008"/>
                </a:cxn>
                <a:cxn ang="0">
                  <a:pos x="1530" y="1050"/>
                </a:cxn>
                <a:cxn ang="0">
                  <a:pos x="1434" y="1068"/>
                </a:cxn>
                <a:cxn ang="0">
                  <a:pos x="1332" y="1074"/>
                </a:cxn>
                <a:cxn ang="0">
                  <a:pos x="1236" y="1074"/>
                </a:cxn>
                <a:cxn ang="0">
                  <a:pos x="1140" y="1074"/>
                </a:cxn>
                <a:cxn ang="0">
                  <a:pos x="1044" y="1068"/>
                </a:cxn>
                <a:cxn ang="0">
                  <a:pos x="942" y="1056"/>
                </a:cxn>
                <a:cxn ang="0">
                  <a:pos x="846" y="1044"/>
                </a:cxn>
                <a:cxn ang="0">
                  <a:pos x="750" y="1044"/>
                </a:cxn>
                <a:cxn ang="0">
                  <a:pos x="648" y="1044"/>
                </a:cxn>
                <a:cxn ang="0">
                  <a:pos x="552" y="1038"/>
                </a:cxn>
                <a:cxn ang="0">
                  <a:pos x="456" y="1032"/>
                </a:cxn>
                <a:cxn ang="0">
                  <a:pos x="360" y="972"/>
                </a:cxn>
                <a:cxn ang="0">
                  <a:pos x="258" y="510"/>
                </a:cxn>
                <a:cxn ang="0">
                  <a:pos x="162" y="12"/>
                </a:cxn>
                <a:cxn ang="0">
                  <a:pos x="66" y="588"/>
                </a:cxn>
                <a:cxn ang="0">
                  <a:pos x="0" y="822"/>
                </a:cxn>
              </a:cxnLst>
              <a:rect l="0" t="0" r="r" b="b"/>
              <a:pathLst>
                <a:path w="2538" h="1092">
                  <a:moveTo>
                    <a:pt x="0" y="822"/>
                  </a:moveTo>
                  <a:lnTo>
                    <a:pt x="30" y="822"/>
                  </a:lnTo>
                  <a:lnTo>
                    <a:pt x="66" y="804"/>
                  </a:lnTo>
                  <a:lnTo>
                    <a:pt x="96" y="720"/>
                  </a:lnTo>
                  <a:lnTo>
                    <a:pt x="132" y="600"/>
                  </a:lnTo>
                  <a:lnTo>
                    <a:pt x="162" y="486"/>
                  </a:lnTo>
                  <a:lnTo>
                    <a:pt x="192" y="450"/>
                  </a:lnTo>
                  <a:lnTo>
                    <a:pt x="228" y="552"/>
                  </a:lnTo>
                  <a:lnTo>
                    <a:pt x="258" y="726"/>
                  </a:lnTo>
                  <a:lnTo>
                    <a:pt x="294" y="864"/>
                  </a:lnTo>
                  <a:lnTo>
                    <a:pt x="324" y="948"/>
                  </a:lnTo>
                  <a:lnTo>
                    <a:pt x="360" y="1002"/>
                  </a:lnTo>
                  <a:lnTo>
                    <a:pt x="390" y="1032"/>
                  </a:lnTo>
                  <a:lnTo>
                    <a:pt x="420" y="1038"/>
                  </a:lnTo>
                  <a:lnTo>
                    <a:pt x="456" y="1044"/>
                  </a:lnTo>
                  <a:lnTo>
                    <a:pt x="486" y="1050"/>
                  </a:lnTo>
                  <a:lnTo>
                    <a:pt x="522" y="1056"/>
                  </a:lnTo>
                  <a:lnTo>
                    <a:pt x="552" y="1062"/>
                  </a:lnTo>
                  <a:lnTo>
                    <a:pt x="588" y="1062"/>
                  </a:lnTo>
                  <a:lnTo>
                    <a:pt x="618" y="1068"/>
                  </a:lnTo>
                  <a:lnTo>
                    <a:pt x="648" y="1068"/>
                  </a:lnTo>
                  <a:lnTo>
                    <a:pt x="684" y="1068"/>
                  </a:lnTo>
                  <a:lnTo>
                    <a:pt x="714" y="1068"/>
                  </a:lnTo>
                  <a:lnTo>
                    <a:pt x="750" y="1074"/>
                  </a:lnTo>
                  <a:lnTo>
                    <a:pt x="780" y="1074"/>
                  </a:lnTo>
                  <a:lnTo>
                    <a:pt x="816" y="1074"/>
                  </a:lnTo>
                  <a:lnTo>
                    <a:pt x="846" y="1074"/>
                  </a:lnTo>
                  <a:lnTo>
                    <a:pt x="876" y="1080"/>
                  </a:lnTo>
                  <a:lnTo>
                    <a:pt x="912" y="1080"/>
                  </a:lnTo>
                  <a:lnTo>
                    <a:pt x="942" y="1080"/>
                  </a:lnTo>
                  <a:lnTo>
                    <a:pt x="978" y="1080"/>
                  </a:lnTo>
                  <a:lnTo>
                    <a:pt x="1008" y="1080"/>
                  </a:lnTo>
                  <a:lnTo>
                    <a:pt x="1044" y="1080"/>
                  </a:lnTo>
                  <a:lnTo>
                    <a:pt x="1074" y="1080"/>
                  </a:lnTo>
                  <a:lnTo>
                    <a:pt x="1104" y="1080"/>
                  </a:lnTo>
                  <a:lnTo>
                    <a:pt x="1140" y="1080"/>
                  </a:lnTo>
                  <a:lnTo>
                    <a:pt x="1170" y="1080"/>
                  </a:lnTo>
                  <a:lnTo>
                    <a:pt x="1206" y="1080"/>
                  </a:lnTo>
                  <a:lnTo>
                    <a:pt x="1236" y="1086"/>
                  </a:lnTo>
                  <a:lnTo>
                    <a:pt x="1272" y="1086"/>
                  </a:lnTo>
                  <a:lnTo>
                    <a:pt x="1302" y="1086"/>
                  </a:lnTo>
                  <a:lnTo>
                    <a:pt x="1332" y="1080"/>
                  </a:lnTo>
                  <a:lnTo>
                    <a:pt x="1368" y="1080"/>
                  </a:lnTo>
                  <a:lnTo>
                    <a:pt x="1398" y="1080"/>
                  </a:lnTo>
                  <a:lnTo>
                    <a:pt x="1434" y="1080"/>
                  </a:lnTo>
                  <a:lnTo>
                    <a:pt x="1464" y="1074"/>
                  </a:lnTo>
                  <a:lnTo>
                    <a:pt x="1494" y="1074"/>
                  </a:lnTo>
                  <a:lnTo>
                    <a:pt x="1530" y="1068"/>
                  </a:lnTo>
                  <a:lnTo>
                    <a:pt x="1560" y="1062"/>
                  </a:lnTo>
                  <a:lnTo>
                    <a:pt x="1596" y="1056"/>
                  </a:lnTo>
                  <a:lnTo>
                    <a:pt x="1626" y="1050"/>
                  </a:lnTo>
                  <a:lnTo>
                    <a:pt x="1662" y="1044"/>
                  </a:lnTo>
                  <a:lnTo>
                    <a:pt x="1692" y="1050"/>
                  </a:lnTo>
                  <a:lnTo>
                    <a:pt x="1722" y="1062"/>
                  </a:lnTo>
                  <a:lnTo>
                    <a:pt x="1758" y="1068"/>
                  </a:lnTo>
                  <a:lnTo>
                    <a:pt x="1788" y="1074"/>
                  </a:lnTo>
                  <a:lnTo>
                    <a:pt x="1824" y="1080"/>
                  </a:lnTo>
                  <a:lnTo>
                    <a:pt x="1854" y="1080"/>
                  </a:lnTo>
                  <a:lnTo>
                    <a:pt x="1890" y="1086"/>
                  </a:lnTo>
                  <a:lnTo>
                    <a:pt x="1920" y="1086"/>
                  </a:lnTo>
                  <a:lnTo>
                    <a:pt x="1950" y="1086"/>
                  </a:lnTo>
                  <a:lnTo>
                    <a:pt x="1986" y="1086"/>
                  </a:lnTo>
                  <a:lnTo>
                    <a:pt x="2016" y="1086"/>
                  </a:lnTo>
                  <a:lnTo>
                    <a:pt x="2052" y="1086"/>
                  </a:lnTo>
                  <a:lnTo>
                    <a:pt x="2082" y="1086"/>
                  </a:lnTo>
                  <a:lnTo>
                    <a:pt x="2118" y="1086"/>
                  </a:lnTo>
                  <a:lnTo>
                    <a:pt x="2148" y="1086"/>
                  </a:lnTo>
                  <a:lnTo>
                    <a:pt x="2178" y="1086"/>
                  </a:lnTo>
                  <a:lnTo>
                    <a:pt x="2214" y="1086"/>
                  </a:lnTo>
                  <a:lnTo>
                    <a:pt x="2244" y="1086"/>
                  </a:lnTo>
                  <a:lnTo>
                    <a:pt x="2280" y="1080"/>
                  </a:lnTo>
                  <a:lnTo>
                    <a:pt x="2310" y="1080"/>
                  </a:lnTo>
                  <a:lnTo>
                    <a:pt x="2346" y="1080"/>
                  </a:lnTo>
                  <a:lnTo>
                    <a:pt x="2376" y="1080"/>
                  </a:lnTo>
                  <a:lnTo>
                    <a:pt x="2406" y="1086"/>
                  </a:lnTo>
                  <a:lnTo>
                    <a:pt x="2442" y="1086"/>
                  </a:lnTo>
                  <a:lnTo>
                    <a:pt x="2472" y="1092"/>
                  </a:lnTo>
                  <a:lnTo>
                    <a:pt x="2508" y="1092"/>
                  </a:lnTo>
                  <a:lnTo>
                    <a:pt x="2538" y="1092"/>
                  </a:lnTo>
                  <a:lnTo>
                    <a:pt x="2538" y="1092"/>
                  </a:lnTo>
                  <a:lnTo>
                    <a:pt x="2508" y="1086"/>
                  </a:lnTo>
                  <a:lnTo>
                    <a:pt x="2472" y="1086"/>
                  </a:lnTo>
                  <a:lnTo>
                    <a:pt x="2442" y="1080"/>
                  </a:lnTo>
                  <a:lnTo>
                    <a:pt x="2406" y="1074"/>
                  </a:lnTo>
                  <a:lnTo>
                    <a:pt x="2376" y="1068"/>
                  </a:lnTo>
                  <a:lnTo>
                    <a:pt x="2346" y="1068"/>
                  </a:lnTo>
                  <a:lnTo>
                    <a:pt x="2310" y="1074"/>
                  </a:lnTo>
                  <a:lnTo>
                    <a:pt x="2280" y="1074"/>
                  </a:lnTo>
                  <a:lnTo>
                    <a:pt x="2244" y="1080"/>
                  </a:lnTo>
                  <a:lnTo>
                    <a:pt x="2214" y="1080"/>
                  </a:lnTo>
                  <a:lnTo>
                    <a:pt x="2178" y="1080"/>
                  </a:lnTo>
                  <a:lnTo>
                    <a:pt x="2148" y="1086"/>
                  </a:lnTo>
                  <a:lnTo>
                    <a:pt x="2118" y="1086"/>
                  </a:lnTo>
                  <a:lnTo>
                    <a:pt x="2082" y="1086"/>
                  </a:lnTo>
                  <a:lnTo>
                    <a:pt x="2052" y="1086"/>
                  </a:lnTo>
                  <a:lnTo>
                    <a:pt x="2016" y="1086"/>
                  </a:lnTo>
                  <a:lnTo>
                    <a:pt x="1986" y="1086"/>
                  </a:lnTo>
                  <a:lnTo>
                    <a:pt x="1950" y="1086"/>
                  </a:lnTo>
                  <a:lnTo>
                    <a:pt x="1920" y="1080"/>
                  </a:lnTo>
                  <a:lnTo>
                    <a:pt x="1890" y="1080"/>
                  </a:lnTo>
                  <a:lnTo>
                    <a:pt x="1854" y="1074"/>
                  </a:lnTo>
                  <a:lnTo>
                    <a:pt x="1824" y="1068"/>
                  </a:lnTo>
                  <a:lnTo>
                    <a:pt x="1788" y="1062"/>
                  </a:lnTo>
                  <a:lnTo>
                    <a:pt x="1758" y="1056"/>
                  </a:lnTo>
                  <a:lnTo>
                    <a:pt x="1722" y="1044"/>
                  </a:lnTo>
                  <a:lnTo>
                    <a:pt x="1692" y="1014"/>
                  </a:lnTo>
                  <a:lnTo>
                    <a:pt x="1662" y="1002"/>
                  </a:lnTo>
                  <a:lnTo>
                    <a:pt x="1626" y="1008"/>
                  </a:lnTo>
                  <a:lnTo>
                    <a:pt x="1596" y="1026"/>
                  </a:lnTo>
                  <a:lnTo>
                    <a:pt x="1560" y="1038"/>
                  </a:lnTo>
                  <a:lnTo>
                    <a:pt x="1530" y="1050"/>
                  </a:lnTo>
                  <a:lnTo>
                    <a:pt x="1494" y="1056"/>
                  </a:lnTo>
                  <a:lnTo>
                    <a:pt x="1464" y="1062"/>
                  </a:lnTo>
                  <a:lnTo>
                    <a:pt x="1434" y="1068"/>
                  </a:lnTo>
                  <a:lnTo>
                    <a:pt x="1398" y="1068"/>
                  </a:lnTo>
                  <a:lnTo>
                    <a:pt x="1368" y="1074"/>
                  </a:lnTo>
                  <a:lnTo>
                    <a:pt x="1332" y="1074"/>
                  </a:lnTo>
                  <a:lnTo>
                    <a:pt x="1302" y="1074"/>
                  </a:lnTo>
                  <a:lnTo>
                    <a:pt x="1272" y="1074"/>
                  </a:lnTo>
                  <a:lnTo>
                    <a:pt x="1236" y="1074"/>
                  </a:lnTo>
                  <a:lnTo>
                    <a:pt x="1206" y="1074"/>
                  </a:lnTo>
                  <a:lnTo>
                    <a:pt x="1170" y="1074"/>
                  </a:lnTo>
                  <a:lnTo>
                    <a:pt x="1140" y="1074"/>
                  </a:lnTo>
                  <a:lnTo>
                    <a:pt x="1104" y="1068"/>
                  </a:lnTo>
                  <a:lnTo>
                    <a:pt x="1074" y="1068"/>
                  </a:lnTo>
                  <a:lnTo>
                    <a:pt x="1044" y="1068"/>
                  </a:lnTo>
                  <a:lnTo>
                    <a:pt x="1008" y="1062"/>
                  </a:lnTo>
                  <a:lnTo>
                    <a:pt x="978" y="1062"/>
                  </a:lnTo>
                  <a:lnTo>
                    <a:pt x="942" y="1056"/>
                  </a:lnTo>
                  <a:lnTo>
                    <a:pt x="912" y="1050"/>
                  </a:lnTo>
                  <a:lnTo>
                    <a:pt x="876" y="1050"/>
                  </a:lnTo>
                  <a:lnTo>
                    <a:pt x="846" y="1044"/>
                  </a:lnTo>
                  <a:lnTo>
                    <a:pt x="816" y="1044"/>
                  </a:lnTo>
                  <a:lnTo>
                    <a:pt x="780" y="1044"/>
                  </a:lnTo>
                  <a:lnTo>
                    <a:pt x="750" y="1044"/>
                  </a:lnTo>
                  <a:lnTo>
                    <a:pt x="714" y="1044"/>
                  </a:lnTo>
                  <a:lnTo>
                    <a:pt x="684" y="1044"/>
                  </a:lnTo>
                  <a:lnTo>
                    <a:pt x="648" y="1044"/>
                  </a:lnTo>
                  <a:lnTo>
                    <a:pt x="618" y="1044"/>
                  </a:lnTo>
                  <a:lnTo>
                    <a:pt x="588" y="1044"/>
                  </a:lnTo>
                  <a:lnTo>
                    <a:pt x="552" y="1038"/>
                  </a:lnTo>
                  <a:lnTo>
                    <a:pt x="522" y="1038"/>
                  </a:lnTo>
                  <a:lnTo>
                    <a:pt x="486" y="1032"/>
                  </a:lnTo>
                  <a:lnTo>
                    <a:pt x="456" y="1032"/>
                  </a:lnTo>
                  <a:lnTo>
                    <a:pt x="420" y="1020"/>
                  </a:lnTo>
                  <a:lnTo>
                    <a:pt x="390" y="1008"/>
                  </a:lnTo>
                  <a:lnTo>
                    <a:pt x="360" y="972"/>
                  </a:lnTo>
                  <a:lnTo>
                    <a:pt x="324" y="894"/>
                  </a:lnTo>
                  <a:lnTo>
                    <a:pt x="294" y="756"/>
                  </a:lnTo>
                  <a:lnTo>
                    <a:pt x="258" y="510"/>
                  </a:lnTo>
                  <a:lnTo>
                    <a:pt x="228" y="192"/>
                  </a:lnTo>
                  <a:lnTo>
                    <a:pt x="192" y="0"/>
                  </a:lnTo>
                  <a:lnTo>
                    <a:pt x="162" y="12"/>
                  </a:lnTo>
                  <a:lnTo>
                    <a:pt x="132" y="204"/>
                  </a:lnTo>
                  <a:lnTo>
                    <a:pt x="96" y="438"/>
                  </a:lnTo>
                  <a:lnTo>
                    <a:pt x="66" y="588"/>
                  </a:lnTo>
                  <a:lnTo>
                    <a:pt x="30" y="624"/>
                  </a:lnTo>
                  <a:lnTo>
                    <a:pt x="0" y="618"/>
                  </a:lnTo>
                  <a:lnTo>
                    <a:pt x="0" y="822"/>
                  </a:lnTo>
                  <a:close/>
                </a:path>
              </a:pathLst>
            </a:custGeom>
            <a:solidFill>
              <a:srgbClr val="FF0000">
                <a:alpha val="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4901005" y="1995420"/>
              <a:ext cx="2967687" cy="1001031"/>
            </a:xfrm>
            <a:custGeom>
              <a:avLst/>
              <a:gdLst/>
              <a:ahLst/>
              <a:cxnLst>
                <a:cxn ang="0">
                  <a:pos x="30" y="498"/>
                </a:cxn>
                <a:cxn ang="0">
                  <a:pos x="96" y="360"/>
                </a:cxn>
                <a:cxn ang="0">
                  <a:pos x="162" y="24"/>
                </a:cxn>
                <a:cxn ang="0">
                  <a:pos x="228" y="150"/>
                </a:cxn>
                <a:cxn ang="0">
                  <a:pos x="294" y="588"/>
                </a:cxn>
                <a:cxn ang="0">
                  <a:pos x="360" y="762"/>
                </a:cxn>
                <a:cxn ang="0">
                  <a:pos x="420" y="810"/>
                </a:cxn>
                <a:cxn ang="0">
                  <a:pos x="486" y="822"/>
                </a:cxn>
                <a:cxn ang="0">
                  <a:pos x="552" y="828"/>
                </a:cxn>
                <a:cxn ang="0">
                  <a:pos x="618" y="834"/>
                </a:cxn>
                <a:cxn ang="0">
                  <a:pos x="684" y="834"/>
                </a:cxn>
                <a:cxn ang="0">
                  <a:pos x="750" y="834"/>
                </a:cxn>
                <a:cxn ang="0">
                  <a:pos x="816" y="834"/>
                </a:cxn>
                <a:cxn ang="0">
                  <a:pos x="876" y="840"/>
                </a:cxn>
                <a:cxn ang="0">
                  <a:pos x="942" y="846"/>
                </a:cxn>
                <a:cxn ang="0">
                  <a:pos x="1008" y="852"/>
                </a:cxn>
                <a:cxn ang="0">
                  <a:pos x="1074" y="852"/>
                </a:cxn>
                <a:cxn ang="0">
                  <a:pos x="1140" y="852"/>
                </a:cxn>
                <a:cxn ang="0">
                  <a:pos x="1206" y="858"/>
                </a:cxn>
                <a:cxn ang="0">
                  <a:pos x="1272" y="858"/>
                </a:cxn>
                <a:cxn ang="0">
                  <a:pos x="1332" y="858"/>
                </a:cxn>
                <a:cxn ang="0">
                  <a:pos x="1398" y="852"/>
                </a:cxn>
                <a:cxn ang="0">
                  <a:pos x="1464" y="846"/>
                </a:cxn>
                <a:cxn ang="0">
                  <a:pos x="1530" y="834"/>
                </a:cxn>
                <a:cxn ang="0">
                  <a:pos x="1596" y="816"/>
                </a:cxn>
                <a:cxn ang="0">
                  <a:pos x="1662" y="798"/>
                </a:cxn>
                <a:cxn ang="0">
                  <a:pos x="1722" y="828"/>
                </a:cxn>
                <a:cxn ang="0">
                  <a:pos x="1788" y="846"/>
                </a:cxn>
                <a:cxn ang="0">
                  <a:pos x="1854" y="858"/>
                </a:cxn>
                <a:cxn ang="0">
                  <a:pos x="1920" y="864"/>
                </a:cxn>
                <a:cxn ang="0">
                  <a:pos x="1986" y="864"/>
                </a:cxn>
                <a:cxn ang="0">
                  <a:pos x="2052" y="864"/>
                </a:cxn>
                <a:cxn ang="0">
                  <a:pos x="2118" y="864"/>
                </a:cxn>
                <a:cxn ang="0">
                  <a:pos x="2178" y="864"/>
                </a:cxn>
                <a:cxn ang="0">
                  <a:pos x="2244" y="858"/>
                </a:cxn>
                <a:cxn ang="0">
                  <a:pos x="2310" y="858"/>
                </a:cxn>
                <a:cxn ang="0">
                  <a:pos x="2376" y="852"/>
                </a:cxn>
                <a:cxn ang="0">
                  <a:pos x="2442" y="864"/>
                </a:cxn>
                <a:cxn ang="0">
                  <a:pos x="2508" y="870"/>
                </a:cxn>
              </a:cxnLst>
              <a:rect l="0" t="0" r="r" b="b"/>
              <a:pathLst>
                <a:path w="2538" h="870">
                  <a:moveTo>
                    <a:pt x="0" y="498"/>
                  </a:moveTo>
                  <a:lnTo>
                    <a:pt x="30" y="498"/>
                  </a:lnTo>
                  <a:lnTo>
                    <a:pt x="66" y="474"/>
                  </a:lnTo>
                  <a:lnTo>
                    <a:pt x="96" y="360"/>
                  </a:lnTo>
                  <a:lnTo>
                    <a:pt x="132" y="180"/>
                  </a:lnTo>
                  <a:lnTo>
                    <a:pt x="162" y="24"/>
                  </a:lnTo>
                  <a:lnTo>
                    <a:pt x="192" y="0"/>
                  </a:lnTo>
                  <a:lnTo>
                    <a:pt x="228" y="150"/>
                  </a:lnTo>
                  <a:lnTo>
                    <a:pt x="258" y="396"/>
                  </a:lnTo>
                  <a:lnTo>
                    <a:pt x="294" y="588"/>
                  </a:lnTo>
                  <a:lnTo>
                    <a:pt x="324" y="702"/>
                  </a:lnTo>
                  <a:lnTo>
                    <a:pt x="360" y="762"/>
                  </a:lnTo>
                  <a:lnTo>
                    <a:pt x="390" y="798"/>
                  </a:lnTo>
                  <a:lnTo>
                    <a:pt x="420" y="810"/>
                  </a:lnTo>
                  <a:lnTo>
                    <a:pt x="456" y="816"/>
                  </a:lnTo>
                  <a:lnTo>
                    <a:pt x="486" y="822"/>
                  </a:lnTo>
                  <a:lnTo>
                    <a:pt x="522" y="828"/>
                  </a:lnTo>
                  <a:lnTo>
                    <a:pt x="552" y="828"/>
                  </a:lnTo>
                  <a:lnTo>
                    <a:pt x="588" y="834"/>
                  </a:lnTo>
                  <a:lnTo>
                    <a:pt x="618" y="834"/>
                  </a:lnTo>
                  <a:lnTo>
                    <a:pt x="648" y="834"/>
                  </a:lnTo>
                  <a:lnTo>
                    <a:pt x="684" y="834"/>
                  </a:lnTo>
                  <a:lnTo>
                    <a:pt x="714" y="834"/>
                  </a:lnTo>
                  <a:lnTo>
                    <a:pt x="750" y="834"/>
                  </a:lnTo>
                  <a:lnTo>
                    <a:pt x="780" y="834"/>
                  </a:lnTo>
                  <a:lnTo>
                    <a:pt x="816" y="834"/>
                  </a:lnTo>
                  <a:lnTo>
                    <a:pt x="846" y="840"/>
                  </a:lnTo>
                  <a:lnTo>
                    <a:pt x="876" y="840"/>
                  </a:lnTo>
                  <a:lnTo>
                    <a:pt x="912" y="846"/>
                  </a:lnTo>
                  <a:lnTo>
                    <a:pt x="942" y="846"/>
                  </a:lnTo>
                  <a:lnTo>
                    <a:pt x="978" y="846"/>
                  </a:lnTo>
                  <a:lnTo>
                    <a:pt x="1008" y="852"/>
                  </a:lnTo>
                  <a:lnTo>
                    <a:pt x="1044" y="852"/>
                  </a:lnTo>
                  <a:lnTo>
                    <a:pt x="1074" y="852"/>
                  </a:lnTo>
                  <a:lnTo>
                    <a:pt x="1104" y="852"/>
                  </a:lnTo>
                  <a:lnTo>
                    <a:pt x="1140" y="852"/>
                  </a:lnTo>
                  <a:lnTo>
                    <a:pt x="1170" y="858"/>
                  </a:lnTo>
                  <a:lnTo>
                    <a:pt x="1206" y="858"/>
                  </a:lnTo>
                  <a:lnTo>
                    <a:pt x="1236" y="858"/>
                  </a:lnTo>
                  <a:lnTo>
                    <a:pt x="1272" y="858"/>
                  </a:lnTo>
                  <a:lnTo>
                    <a:pt x="1302" y="858"/>
                  </a:lnTo>
                  <a:lnTo>
                    <a:pt x="1332" y="858"/>
                  </a:lnTo>
                  <a:lnTo>
                    <a:pt x="1368" y="858"/>
                  </a:lnTo>
                  <a:lnTo>
                    <a:pt x="1398" y="852"/>
                  </a:lnTo>
                  <a:lnTo>
                    <a:pt x="1434" y="852"/>
                  </a:lnTo>
                  <a:lnTo>
                    <a:pt x="1464" y="846"/>
                  </a:lnTo>
                  <a:lnTo>
                    <a:pt x="1494" y="846"/>
                  </a:lnTo>
                  <a:lnTo>
                    <a:pt x="1530" y="834"/>
                  </a:lnTo>
                  <a:lnTo>
                    <a:pt x="1560" y="828"/>
                  </a:lnTo>
                  <a:lnTo>
                    <a:pt x="1596" y="816"/>
                  </a:lnTo>
                  <a:lnTo>
                    <a:pt x="1626" y="804"/>
                  </a:lnTo>
                  <a:lnTo>
                    <a:pt x="1662" y="798"/>
                  </a:lnTo>
                  <a:lnTo>
                    <a:pt x="1692" y="810"/>
                  </a:lnTo>
                  <a:lnTo>
                    <a:pt x="1722" y="828"/>
                  </a:lnTo>
                  <a:lnTo>
                    <a:pt x="1758" y="840"/>
                  </a:lnTo>
                  <a:lnTo>
                    <a:pt x="1788" y="846"/>
                  </a:lnTo>
                  <a:lnTo>
                    <a:pt x="1824" y="852"/>
                  </a:lnTo>
                  <a:lnTo>
                    <a:pt x="1854" y="858"/>
                  </a:lnTo>
                  <a:lnTo>
                    <a:pt x="1890" y="858"/>
                  </a:lnTo>
                  <a:lnTo>
                    <a:pt x="1920" y="864"/>
                  </a:lnTo>
                  <a:lnTo>
                    <a:pt x="1950" y="864"/>
                  </a:lnTo>
                  <a:lnTo>
                    <a:pt x="1986" y="864"/>
                  </a:lnTo>
                  <a:lnTo>
                    <a:pt x="2016" y="864"/>
                  </a:lnTo>
                  <a:lnTo>
                    <a:pt x="2052" y="864"/>
                  </a:lnTo>
                  <a:lnTo>
                    <a:pt x="2082" y="864"/>
                  </a:lnTo>
                  <a:lnTo>
                    <a:pt x="2118" y="864"/>
                  </a:lnTo>
                  <a:lnTo>
                    <a:pt x="2148" y="864"/>
                  </a:lnTo>
                  <a:lnTo>
                    <a:pt x="2178" y="864"/>
                  </a:lnTo>
                  <a:lnTo>
                    <a:pt x="2214" y="858"/>
                  </a:lnTo>
                  <a:lnTo>
                    <a:pt x="2244" y="858"/>
                  </a:lnTo>
                  <a:lnTo>
                    <a:pt x="2280" y="858"/>
                  </a:lnTo>
                  <a:lnTo>
                    <a:pt x="2310" y="858"/>
                  </a:lnTo>
                  <a:lnTo>
                    <a:pt x="2346" y="852"/>
                  </a:lnTo>
                  <a:lnTo>
                    <a:pt x="2376" y="852"/>
                  </a:lnTo>
                  <a:lnTo>
                    <a:pt x="2406" y="858"/>
                  </a:lnTo>
                  <a:lnTo>
                    <a:pt x="2442" y="864"/>
                  </a:lnTo>
                  <a:lnTo>
                    <a:pt x="2472" y="864"/>
                  </a:lnTo>
                  <a:lnTo>
                    <a:pt x="2508" y="870"/>
                  </a:lnTo>
                  <a:lnTo>
                    <a:pt x="2538" y="87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398" name="Line 55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399" name="Line 56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0" name="Line 59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1" name="Line 61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2" name="Line 63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3" name="Line 65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4" name="Line 67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5" name="Line 69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6" name="Line 71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7" name="Line 73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8" name="Line 77"/>
            <p:cNvSpPr>
              <a:spLocks noChangeShapeType="1"/>
            </p:cNvSpPr>
            <p:nvPr/>
          </p:nvSpPr>
          <p:spPr bwMode="auto">
            <a:xfrm>
              <a:off x="4865926" y="27617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9" name="Line 79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0" name="Line 81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1" name="Line 83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2" name="Line 85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3" name="Line 87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4" name="Line 89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5" name="Line 91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6" name="Line 93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7" name="Line 95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8" name="Freeform 97"/>
            <p:cNvSpPr>
              <a:spLocks/>
            </p:cNvSpPr>
            <p:nvPr/>
          </p:nvSpPr>
          <p:spPr bwMode="auto">
            <a:xfrm>
              <a:off x="4901005" y="656109"/>
              <a:ext cx="2967687" cy="2340342"/>
            </a:xfrm>
            <a:custGeom>
              <a:avLst/>
              <a:gdLst/>
              <a:ahLst/>
              <a:cxnLst>
                <a:cxn ang="0">
                  <a:pos x="66" y="1176"/>
                </a:cxn>
                <a:cxn ang="0">
                  <a:pos x="162" y="1626"/>
                </a:cxn>
                <a:cxn ang="0">
                  <a:pos x="258" y="1884"/>
                </a:cxn>
                <a:cxn ang="0">
                  <a:pos x="360" y="1974"/>
                </a:cxn>
                <a:cxn ang="0">
                  <a:pos x="456" y="2004"/>
                </a:cxn>
                <a:cxn ang="0">
                  <a:pos x="552" y="2016"/>
                </a:cxn>
                <a:cxn ang="0">
                  <a:pos x="648" y="2022"/>
                </a:cxn>
                <a:cxn ang="0">
                  <a:pos x="750" y="2022"/>
                </a:cxn>
                <a:cxn ang="0">
                  <a:pos x="846" y="2022"/>
                </a:cxn>
                <a:cxn ang="0">
                  <a:pos x="942" y="2010"/>
                </a:cxn>
                <a:cxn ang="0">
                  <a:pos x="1044" y="2010"/>
                </a:cxn>
                <a:cxn ang="0">
                  <a:pos x="1140" y="2016"/>
                </a:cxn>
                <a:cxn ang="0">
                  <a:pos x="1236" y="2022"/>
                </a:cxn>
                <a:cxn ang="0">
                  <a:pos x="1332" y="2028"/>
                </a:cxn>
                <a:cxn ang="0">
                  <a:pos x="1434" y="2028"/>
                </a:cxn>
                <a:cxn ang="0">
                  <a:pos x="1530" y="1998"/>
                </a:cxn>
                <a:cxn ang="0">
                  <a:pos x="1626" y="1974"/>
                </a:cxn>
                <a:cxn ang="0">
                  <a:pos x="1722" y="2016"/>
                </a:cxn>
                <a:cxn ang="0">
                  <a:pos x="1824" y="2022"/>
                </a:cxn>
                <a:cxn ang="0">
                  <a:pos x="1920" y="2028"/>
                </a:cxn>
                <a:cxn ang="0">
                  <a:pos x="2016" y="2034"/>
                </a:cxn>
                <a:cxn ang="0">
                  <a:pos x="2118" y="2034"/>
                </a:cxn>
                <a:cxn ang="0">
                  <a:pos x="2214" y="2034"/>
                </a:cxn>
                <a:cxn ang="0">
                  <a:pos x="2310" y="2028"/>
                </a:cxn>
                <a:cxn ang="0">
                  <a:pos x="2406" y="2028"/>
                </a:cxn>
                <a:cxn ang="0">
                  <a:pos x="2508" y="2034"/>
                </a:cxn>
                <a:cxn ang="0">
                  <a:pos x="2508" y="2034"/>
                </a:cxn>
                <a:cxn ang="0">
                  <a:pos x="2406" y="2022"/>
                </a:cxn>
                <a:cxn ang="0">
                  <a:pos x="2310" y="2022"/>
                </a:cxn>
                <a:cxn ang="0">
                  <a:pos x="2214" y="2028"/>
                </a:cxn>
                <a:cxn ang="0">
                  <a:pos x="2118" y="2028"/>
                </a:cxn>
                <a:cxn ang="0">
                  <a:pos x="2016" y="2028"/>
                </a:cxn>
                <a:cxn ang="0">
                  <a:pos x="1920" y="2028"/>
                </a:cxn>
                <a:cxn ang="0">
                  <a:pos x="1824" y="2016"/>
                </a:cxn>
                <a:cxn ang="0">
                  <a:pos x="1722" y="1998"/>
                </a:cxn>
                <a:cxn ang="0">
                  <a:pos x="1626" y="1902"/>
                </a:cxn>
                <a:cxn ang="0">
                  <a:pos x="1530" y="1932"/>
                </a:cxn>
                <a:cxn ang="0">
                  <a:pos x="1434" y="2010"/>
                </a:cxn>
                <a:cxn ang="0">
                  <a:pos x="1332" y="2028"/>
                </a:cxn>
                <a:cxn ang="0">
                  <a:pos x="1236" y="2022"/>
                </a:cxn>
                <a:cxn ang="0">
                  <a:pos x="1140" y="2010"/>
                </a:cxn>
                <a:cxn ang="0">
                  <a:pos x="1044" y="2004"/>
                </a:cxn>
                <a:cxn ang="0">
                  <a:pos x="942" y="2004"/>
                </a:cxn>
                <a:cxn ang="0">
                  <a:pos x="846" y="2016"/>
                </a:cxn>
                <a:cxn ang="0">
                  <a:pos x="750" y="2016"/>
                </a:cxn>
                <a:cxn ang="0">
                  <a:pos x="648" y="2010"/>
                </a:cxn>
                <a:cxn ang="0">
                  <a:pos x="552" y="1998"/>
                </a:cxn>
                <a:cxn ang="0">
                  <a:pos x="456" y="1980"/>
                </a:cxn>
                <a:cxn ang="0">
                  <a:pos x="360" y="1932"/>
                </a:cxn>
                <a:cxn ang="0">
                  <a:pos x="258" y="1710"/>
                </a:cxn>
                <a:cxn ang="0">
                  <a:pos x="162" y="972"/>
                </a:cxn>
                <a:cxn ang="0">
                  <a:pos x="66" y="702"/>
                </a:cxn>
                <a:cxn ang="0">
                  <a:pos x="0" y="1038"/>
                </a:cxn>
              </a:cxnLst>
              <a:rect l="0" t="0" r="r" b="b"/>
              <a:pathLst>
                <a:path w="2538" h="2034">
                  <a:moveTo>
                    <a:pt x="0" y="1038"/>
                  </a:moveTo>
                  <a:lnTo>
                    <a:pt x="30" y="1104"/>
                  </a:lnTo>
                  <a:lnTo>
                    <a:pt x="66" y="1176"/>
                  </a:lnTo>
                  <a:lnTo>
                    <a:pt x="96" y="1296"/>
                  </a:lnTo>
                  <a:lnTo>
                    <a:pt x="132" y="1470"/>
                  </a:lnTo>
                  <a:lnTo>
                    <a:pt x="162" y="1626"/>
                  </a:lnTo>
                  <a:lnTo>
                    <a:pt x="192" y="1740"/>
                  </a:lnTo>
                  <a:lnTo>
                    <a:pt x="228" y="1824"/>
                  </a:lnTo>
                  <a:lnTo>
                    <a:pt x="258" y="1884"/>
                  </a:lnTo>
                  <a:lnTo>
                    <a:pt x="294" y="1926"/>
                  </a:lnTo>
                  <a:lnTo>
                    <a:pt x="324" y="1956"/>
                  </a:lnTo>
                  <a:lnTo>
                    <a:pt x="360" y="1974"/>
                  </a:lnTo>
                  <a:lnTo>
                    <a:pt x="390" y="1986"/>
                  </a:lnTo>
                  <a:lnTo>
                    <a:pt x="420" y="1998"/>
                  </a:lnTo>
                  <a:lnTo>
                    <a:pt x="456" y="2004"/>
                  </a:lnTo>
                  <a:lnTo>
                    <a:pt x="486" y="2010"/>
                  </a:lnTo>
                  <a:lnTo>
                    <a:pt x="522" y="2010"/>
                  </a:lnTo>
                  <a:lnTo>
                    <a:pt x="552" y="2016"/>
                  </a:lnTo>
                  <a:lnTo>
                    <a:pt x="588" y="2016"/>
                  </a:lnTo>
                  <a:lnTo>
                    <a:pt x="618" y="2016"/>
                  </a:lnTo>
                  <a:lnTo>
                    <a:pt x="648" y="2022"/>
                  </a:lnTo>
                  <a:lnTo>
                    <a:pt x="684" y="2022"/>
                  </a:lnTo>
                  <a:lnTo>
                    <a:pt x="714" y="2022"/>
                  </a:lnTo>
                  <a:lnTo>
                    <a:pt x="750" y="2022"/>
                  </a:lnTo>
                  <a:lnTo>
                    <a:pt x="780" y="2022"/>
                  </a:lnTo>
                  <a:lnTo>
                    <a:pt x="816" y="2022"/>
                  </a:lnTo>
                  <a:lnTo>
                    <a:pt x="846" y="2022"/>
                  </a:lnTo>
                  <a:lnTo>
                    <a:pt x="876" y="2016"/>
                  </a:lnTo>
                  <a:lnTo>
                    <a:pt x="912" y="2016"/>
                  </a:lnTo>
                  <a:lnTo>
                    <a:pt x="942" y="2010"/>
                  </a:lnTo>
                  <a:lnTo>
                    <a:pt x="978" y="2010"/>
                  </a:lnTo>
                  <a:lnTo>
                    <a:pt x="1008" y="2010"/>
                  </a:lnTo>
                  <a:lnTo>
                    <a:pt x="1044" y="2010"/>
                  </a:lnTo>
                  <a:lnTo>
                    <a:pt x="1074" y="2010"/>
                  </a:lnTo>
                  <a:lnTo>
                    <a:pt x="1104" y="2010"/>
                  </a:lnTo>
                  <a:lnTo>
                    <a:pt x="1140" y="2016"/>
                  </a:lnTo>
                  <a:lnTo>
                    <a:pt x="1170" y="2016"/>
                  </a:lnTo>
                  <a:lnTo>
                    <a:pt x="1206" y="2022"/>
                  </a:lnTo>
                  <a:lnTo>
                    <a:pt x="1236" y="2022"/>
                  </a:lnTo>
                  <a:lnTo>
                    <a:pt x="1272" y="2028"/>
                  </a:lnTo>
                  <a:lnTo>
                    <a:pt x="1302" y="2028"/>
                  </a:lnTo>
                  <a:lnTo>
                    <a:pt x="1332" y="2028"/>
                  </a:lnTo>
                  <a:lnTo>
                    <a:pt x="1368" y="2028"/>
                  </a:lnTo>
                  <a:lnTo>
                    <a:pt x="1398" y="2028"/>
                  </a:lnTo>
                  <a:lnTo>
                    <a:pt x="1434" y="2028"/>
                  </a:lnTo>
                  <a:lnTo>
                    <a:pt x="1464" y="2022"/>
                  </a:lnTo>
                  <a:lnTo>
                    <a:pt x="1494" y="2016"/>
                  </a:lnTo>
                  <a:lnTo>
                    <a:pt x="1530" y="1998"/>
                  </a:lnTo>
                  <a:lnTo>
                    <a:pt x="1560" y="1986"/>
                  </a:lnTo>
                  <a:lnTo>
                    <a:pt x="1596" y="1968"/>
                  </a:lnTo>
                  <a:lnTo>
                    <a:pt x="1626" y="1974"/>
                  </a:lnTo>
                  <a:lnTo>
                    <a:pt x="1662" y="1992"/>
                  </a:lnTo>
                  <a:lnTo>
                    <a:pt x="1692" y="2010"/>
                  </a:lnTo>
                  <a:lnTo>
                    <a:pt x="1722" y="2016"/>
                  </a:lnTo>
                  <a:lnTo>
                    <a:pt x="1758" y="2016"/>
                  </a:lnTo>
                  <a:lnTo>
                    <a:pt x="1788" y="2016"/>
                  </a:lnTo>
                  <a:lnTo>
                    <a:pt x="1824" y="2022"/>
                  </a:lnTo>
                  <a:lnTo>
                    <a:pt x="1854" y="2028"/>
                  </a:lnTo>
                  <a:lnTo>
                    <a:pt x="1890" y="2028"/>
                  </a:lnTo>
                  <a:lnTo>
                    <a:pt x="1920" y="2028"/>
                  </a:lnTo>
                  <a:lnTo>
                    <a:pt x="1950" y="2034"/>
                  </a:lnTo>
                  <a:lnTo>
                    <a:pt x="1986" y="2034"/>
                  </a:lnTo>
                  <a:lnTo>
                    <a:pt x="2016" y="2034"/>
                  </a:lnTo>
                  <a:lnTo>
                    <a:pt x="2052" y="2034"/>
                  </a:lnTo>
                  <a:lnTo>
                    <a:pt x="2082" y="2034"/>
                  </a:lnTo>
                  <a:lnTo>
                    <a:pt x="2118" y="2034"/>
                  </a:lnTo>
                  <a:lnTo>
                    <a:pt x="2148" y="2034"/>
                  </a:lnTo>
                  <a:lnTo>
                    <a:pt x="2178" y="2034"/>
                  </a:lnTo>
                  <a:lnTo>
                    <a:pt x="2214" y="2034"/>
                  </a:lnTo>
                  <a:lnTo>
                    <a:pt x="2244" y="2028"/>
                  </a:lnTo>
                  <a:lnTo>
                    <a:pt x="2280" y="2028"/>
                  </a:lnTo>
                  <a:lnTo>
                    <a:pt x="2310" y="2028"/>
                  </a:lnTo>
                  <a:lnTo>
                    <a:pt x="2346" y="2022"/>
                  </a:lnTo>
                  <a:lnTo>
                    <a:pt x="2376" y="2022"/>
                  </a:lnTo>
                  <a:lnTo>
                    <a:pt x="2406" y="2028"/>
                  </a:lnTo>
                  <a:lnTo>
                    <a:pt x="2442" y="2028"/>
                  </a:lnTo>
                  <a:lnTo>
                    <a:pt x="2472" y="2034"/>
                  </a:lnTo>
                  <a:lnTo>
                    <a:pt x="2508" y="2034"/>
                  </a:lnTo>
                  <a:lnTo>
                    <a:pt x="2538" y="2034"/>
                  </a:lnTo>
                  <a:lnTo>
                    <a:pt x="2538" y="2034"/>
                  </a:lnTo>
                  <a:lnTo>
                    <a:pt x="2508" y="2034"/>
                  </a:lnTo>
                  <a:lnTo>
                    <a:pt x="2472" y="2028"/>
                  </a:lnTo>
                  <a:lnTo>
                    <a:pt x="2442" y="2028"/>
                  </a:lnTo>
                  <a:lnTo>
                    <a:pt x="2406" y="2022"/>
                  </a:lnTo>
                  <a:lnTo>
                    <a:pt x="2376" y="2016"/>
                  </a:lnTo>
                  <a:lnTo>
                    <a:pt x="2346" y="2016"/>
                  </a:lnTo>
                  <a:lnTo>
                    <a:pt x="2310" y="2022"/>
                  </a:lnTo>
                  <a:lnTo>
                    <a:pt x="2280" y="2028"/>
                  </a:lnTo>
                  <a:lnTo>
                    <a:pt x="2244" y="2028"/>
                  </a:lnTo>
                  <a:lnTo>
                    <a:pt x="2214" y="2028"/>
                  </a:lnTo>
                  <a:lnTo>
                    <a:pt x="2178" y="2028"/>
                  </a:lnTo>
                  <a:lnTo>
                    <a:pt x="2148" y="2028"/>
                  </a:lnTo>
                  <a:lnTo>
                    <a:pt x="2118" y="2028"/>
                  </a:lnTo>
                  <a:lnTo>
                    <a:pt x="2082" y="2028"/>
                  </a:lnTo>
                  <a:lnTo>
                    <a:pt x="2052" y="2028"/>
                  </a:lnTo>
                  <a:lnTo>
                    <a:pt x="2016" y="2028"/>
                  </a:lnTo>
                  <a:lnTo>
                    <a:pt x="1986" y="2028"/>
                  </a:lnTo>
                  <a:lnTo>
                    <a:pt x="1950" y="2028"/>
                  </a:lnTo>
                  <a:lnTo>
                    <a:pt x="1920" y="2028"/>
                  </a:lnTo>
                  <a:lnTo>
                    <a:pt x="1890" y="2022"/>
                  </a:lnTo>
                  <a:lnTo>
                    <a:pt x="1854" y="2022"/>
                  </a:lnTo>
                  <a:lnTo>
                    <a:pt x="1824" y="2016"/>
                  </a:lnTo>
                  <a:lnTo>
                    <a:pt x="1788" y="2016"/>
                  </a:lnTo>
                  <a:lnTo>
                    <a:pt x="1758" y="2010"/>
                  </a:lnTo>
                  <a:lnTo>
                    <a:pt x="1722" y="1998"/>
                  </a:lnTo>
                  <a:lnTo>
                    <a:pt x="1692" y="1980"/>
                  </a:lnTo>
                  <a:lnTo>
                    <a:pt x="1662" y="1944"/>
                  </a:lnTo>
                  <a:lnTo>
                    <a:pt x="1626" y="1902"/>
                  </a:lnTo>
                  <a:lnTo>
                    <a:pt x="1596" y="1872"/>
                  </a:lnTo>
                  <a:lnTo>
                    <a:pt x="1560" y="1890"/>
                  </a:lnTo>
                  <a:lnTo>
                    <a:pt x="1530" y="1932"/>
                  </a:lnTo>
                  <a:lnTo>
                    <a:pt x="1494" y="1968"/>
                  </a:lnTo>
                  <a:lnTo>
                    <a:pt x="1464" y="1992"/>
                  </a:lnTo>
                  <a:lnTo>
                    <a:pt x="1434" y="2010"/>
                  </a:lnTo>
                  <a:lnTo>
                    <a:pt x="1398" y="2016"/>
                  </a:lnTo>
                  <a:lnTo>
                    <a:pt x="1368" y="2022"/>
                  </a:lnTo>
                  <a:lnTo>
                    <a:pt x="1332" y="2028"/>
                  </a:lnTo>
                  <a:lnTo>
                    <a:pt x="1302" y="2022"/>
                  </a:lnTo>
                  <a:lnTo>
                    <a:pt x="1272" y="2022"/>
                  </a:lnTo>
                  <a:lnTo>
                    <a:pt x="1236" y="2022"/>
                  </a:lnTo>
                  <a:lnTo>
                    <a:pt x="1206" y="2016"/>
                  </a:lnTo>
                  <a:lnTo>
                    <a:pt x="1170" y="2016"/>
                  </a:lnTo>
                  <a:lnTo>
                    <a:pt x="1140" y="2010"/>
                  </a:lnTo>
                  <a:lnTo>
                    <a:pt x="1104" y="2010"/>
                  </a:lnTo>
                  <a:lnTo>
                    <a:pt x="1074" y="2004"/>
                  </a:lnTo>
                  <a:lnTo>
                    <a:pt x="1044" y="2004"/>
                  </a:lnTo>
                  <a:lnTo>
                    <a:pt x="1008" y="2004"/>
                  </a:lnTo>
                  <a:lnTo>
                    <a:pt x="978" y="2004"/>
                  </a:lnTo>
                  <a:lnTo>
                    <a:pt x="942" y="2004"/>
                  </a:lnTo>
                  <a:lnTo>
                    <a:pt x="912" y="2010"/>
                  </a:lnTo>
                  <a:lnTo>
                    <a:pt x="876" y="2010"/>
                  </a:lnTo>
                  <a:lnTo>
                    <a:pt x="846" y="2016"/>
                  </a:lnTo>
                  <a:lnTo>
                    <a:pt x="816" y="2016"/>
                  </a:lnTo>
                  <a:lnTo>
                    <a:pt x="780" y="2016"/>
                  </a:lnTo>
                  <a:lnTo>
                    <a:pt x="750" y="2016"/>
                  </a:lnTo>
                  <a:lnTo>
                    <a:pt x="714" y="2010"/>
                  </a:lnTo>
                  <a:lnTo>
                    <a:pt x="684" y="2010"/>
                  </a:lnTo>
                  <a:lnTo>
                    <a:pt x="648" y="2010"/>
                  </a:lnTo>
                  <a:lnTo>
                    <a:pt x="618" y="2004"/>
                  </a:lnTo>
                  <a:lnTo>
                    <a:pt x="588" y="1998"/>
                  </a:lnTo>
                  <a:lnTo>
                    <a:pt x="552" y="1998"/>
                  </a:lnTo>
                  <a:lnTo>
                    <a:pt x="522" y="1992"/>
                  </a:lnTo>
                  <a:lnTo>
                    <a:pt x="486" y="1986"/>
                  </a:lnTo>
                  <a:lnTo>
                    <a:pt x="456" y="1980"/>
                  </a:lnTo>
                  <a:lnTo>
                    <a:pt x="420" y="1968"/>
                  </a:lnTo>
                  <a:lnTo>
                    <a:pt x="390" y="1950"/>
                  </a:lnTo>
                  <a:lnTo>
                    <a:pt x="360" y="1932"/>
                  </a:lnTo>
                  <a:lnTo>
                    <a:pt x="324" y="1896"/>
                  </a:lnTo>
                  <a:lnTo>
                    <a:pt x="294" y="1830"/>
                  </a:lnTo>
                  <a:lnTo>
                    <a:pt x="258" y="1710"/>
                  </a:lnTo>
                  <a:lnTo>
                    <a:pt x="228" y="1494"/>
                  </a:lnTo>
                  <a:lnTo>
                    <a:pt x="192" y="1194"/>
                  </a:lnTo>
                  <a:lnTo>
                    <a:pt x="162" y="972"/>
                  </a:lnTo>
                  <a:lnTo>
                    <a:pt x="132" y="924"/>
                  </a:lnTo>
                  <a:lnTo>
                    <a:pt x="96" y="900"/>
                  </a:lnTo>
                  <a:lnTo>
                    <a:pt x="66" y="702"/>
                  </a:lnTo>
                  <a:lnTo>
                    <a:pt x="30" y="360"/>
                  </a:lnTo>
                  <a:lnTo>
                    <a:pt x="0" y="0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FF33CC">
                <a:alpha val="13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4901005" y="1249824"/>
              <a:ext cx="2967687" cy="1746627"/>
            </a:xfrm>
            <a:custGeom>
              <a:avLst/>
              <a:gdLst/>
              <a:ahLst/>
              <a:cxnLst>
                <a:cxn ang="0">
                  <a:pos x="30" y="216"/>
                </a:cxn>
                <a:cxn ang="0">
                  <a:pos x="96" y="582"/>
                </a:cxn>
                <a:cxn ang="0">
                  <a:pos x="162" y="780"/>
                </a:cxn>
                <a:cxn ang="0">
                  <a:pos x="228" y="1146"/>
                </a:cxn>
                <a:cxn ang="0">
                  <a:pos x="294" y="1362"/>
                </a:cxn>
                <a:cxn ang="0">
                  <a:pos x="360" y="1434"/>
                </a:cxn>
                <a:cxn ang="0">
                  <a:pos x="420" y="1464"/>
                </a:cxn>
                <a:cxn ang="0">
                  <a:pos x="486" y="1482"/>
                </a:cxn>
                <a:cxn ang="0">
                  <a:pos x="552" y="1488"/>
                </a:cxn>
                <a:cxn ang="0">
                  <a:pos x="618" y="1494"/>
                </a:cxn>
                <a:cxn ang="0">
                  <a:pos x="684" y="1500"/>
                </a:cxn>
                <a:cxn ang="0">
                  <a:pos x="750" y="1500"/>
                </a:cxn>
                <a:cxn ang="0">
                  <a:pos x="816" y="1506"/>
                </a:cxn>
                <a:cxn ang="0">
                  <a:pos x="876" y="1500"/>
                </a:cxn>
                <a:cxn ang="0">
                  <a:pos x="942" y="1494"/>
                </a:cxn>
                <a:cxn ang="0">
                  <a:pos x="1008" y="1488"/>
                </a:cxn>
                <a:cxn ang="0">
                  <a:pos x="1074" y="1494"/>
                </a:cxn>
                <a:cxn ang="0">
                  <a:pos x="1140" y="1494"/>
                </a:cxn>
                <a:cxn ang="0">
                  <a:pos x="1206" y="1500"/>
                </a:cxn>
                <a:cxn ang="0">
                  <a:pos x="1272" y="1506"/>
                </a:cxn>
                <a:cxn ang="0">
                  <a:pos x="1332" y="1512"/>
                </a:cxn>
                <a:cxn ang="0">
                  <a:pos x="1398" y="1506"/>
                </a:cxn>
                <a:cxn ang="0">
                  <a:pos x="1464" y="1488"/>
                </a:cxn>
                <a:cxn ang="0">
                  <a:pos x="1530" y="1452"/>
                </a:cxn>
                <a:cxn ang="0">
                  <a:pos x="1596" y="1404"/>
                </a:cxn>
                <a:cxn ang="0">
                  <a:pos x="1662" y="1452"/>
                </a:cxn>
                <a:cxn ang="0">
                  <a:pos x="1722" y="1494"/>
                </a:cxn>
                <a:cxn ang="0">
                  <a:pos x="1788" y="1500"/>
                </a:cxn>
                <a:cxn ang="0">
                  <a:pos x="1854" y="1506"/>
                </a:cxn>
                <a:cxn ang="0">
                  <a:pos x="1920" y="1512"/>
                </a:cxn>
                <a:cxn ang="0">
                  <a:pos x="1986" y="1512"/>
                </a:cxn>
                <a:cxn ang="0">
                  <a:pos x="2052" y="1518"/>
                </a:cxn>
                <a:cxn ang="0">
                  <a:pos x="2118" y="1518"/>
                </a:cxn>
                <a:cxn ang="0">
                  <a:pos x="2178" y="1518"/>
                </a:cxn>
                <a:cxn ang="0">
                  <a:pos x="2244" y="1512"/>
                </a:cxn>
                <a:cxn ang="0">
                  <a:pos x="2310" y="1506"/>
                </a:cxn>
                <a:cxn ang="0">
                  <a:pos x="2376" y="1506"/>
                </a:cxn>
                <a:cxn ang="0">
                  <a:pos x="2442" y="1512"/>
                </a:cxn>
                <a:cxn ang="0">
                  <a:pos x="2508" y="1518"/>
                </a:cxn>
              </a:cxnLst>
              <a:rect l="0" t="0" r="r" b="b"/>
              <a:pathLst>
                <a:path w="2538" h="1518">
                  <a:moveTo>
                    <a:pt x="0" y="0"/>
                  </a:moveTo>
                  <a:lnTo>
                    <a:pt x="30" y="216"/>
                  </a:lnTo>
                  <a:lnTo>
                    <a:pt x="66" y="426"/>
                  </a:lnTo>
                  <a:lnTo>
                    <a:pt x="96" y="582"/>
                  </a:lnTo>
                  <a:lnTo>
                    <a:pt x="132" y="684"/>
                  </a:lnTo>
                  <a:lnTo>
                    <a:pt x="162" y="780"/>
                  </a:lnTo>
                  <a:lnTo>
                    <a:pt x="192" y="954"/>
                  </a:lnTo>
                  <a:lnTo>
                    <a:pt x="228" y="1146"/>
                  </a:lnTo>
                  <a:lnTo>
                    <a:pt x="258" y="1284"/>
                  </a:lnTo>
                  <a:lnTo>
                    <a:pt x="294" y="1362"/>
                  </a:lnTo>
                  <a:lnTo>
                    <a:pt x="324" y="1410"/>
                  </a:lnTo>
                  <a:lnTo>
                    <a:pt x="360" y="1434"/>
                  </a:lnTo>
                  <a:lnTo>
                    <a:pt x="390" y="1452"/>
                  </a:lnTo>
                  <a:lnTo>
                    <a:pt x="420" y="1464"/>
                  </a:lnTo>
                  <a:lnTo>
                    <a:pt x="456" y="1476"/>
                  </a:lnTo>
                  <a:lnTo>
                    <a:pt x="486" y="1482"/>
                  </a:lnTo>
                  <a:lnTo>
                    <a:pt x="522" y="1488"/>
                  </a:lnTo>
                  <a:lnTo>
                    <a:pt x="552" y="1488"/>
                  </a:lnTo>
                  <a:lnTo>
                    <a:pt x="588" y="1494"/>
                  </a:lnTo>
                  <a:lnTo>
                    <a:pt x="618" y="1494"/>
                  </a:lnTo>
                  <a:lnTo>
                    <a:pt x="648" y="1500"/>
                  </a:lnTo>
                  <a:lnTo>
                    <a:pt x="684" y="1500"/>
                  </a:lnTo>
                  <a:lnTo>
                    <a:pt x="714" y="1500"/>
                  </a:lnTo>
                  <a:lnTo>
                    <a:pt x="750" y="1500"/>
                  </a:lnTo>
                  <a:lnTo>
                    <a:pt x="780" y="1506"/>
                  </a:lnTo>
                  <a:lnTo>
                    <a:pt x="816" y="1506"/>
                  </a:lnTo>
                  <a:lnTo>
                    <a:pt x="846" y="1500"/>
                  </a:lnTo>
                  <a:lnTo>
                    <a:pt x="876" y="1500"/>
                  </a:lnTo>
                  <a:lnTo>
                    <a:pt x="912" y="1494"/>
                  </a:lnTo>
                  <a:lnTo>
                    <a:pt x="942" y="1494"/>
                  </a:lnTo>
                  <a:lnTo>
                    <a:pt x="978" y="1488"/>
                  </a:lnTo>
                  <a:lnTo>
                    <a:pt x="1008" y="1488"/>
                  </a:lnTo>
                  <a:lnTo>
                    <a:pt x="1044" y="1488"/>
                  </a:lnTo>
                  <a:lnTo>
                    <a:pt x="1074" y="1494"/>
                  </a:lnTo>
                  <a:lnTo>
                    <a:pt x="1104" y="1494"/>
                  </a:lnTo>
                  <a:lnTo>
                    <a:pt x="1140" y="1494"/>
                  </a:lnTo>
                  <a:lnTo>
                    <a:pt x="1170" y="1500"/>
                  </a:lnTo>
                  <a:lnTo>
                    <a:pt x="1206" y="1500"/>
                  </a:lnTo>
                  <a:lnTo>
                    <a:pt x="1236" y="1506"/>
                  </a:lnTo>
                  <a:lnTo>
                    <a:pt x="1272" y="1506"/>
                  </a:lnTo>
                  <a:lnTo>
                    <a:pt x="1302" y="1512"/>
                  </a:lnTo>
                  <a:lnTo>
                    <a:pt x="1332" y="1512"/>
                  </a:lnTo>
                  <a:lnTo>
                    <a:pt x="1368" y="1506"/>
                  </a:lnTo>
                  <a:lnTo>
                    <a:pt x="1398" y="1506"/>
                  </a:lnTo>
                  <a:lnTo>
                    <a:pt x="1434" y="1500"/>
                  </a:lnTo>
                  <a:lnTo>
                    <a:pt x="1464" y="1488"/>
                  </a:lnTo>
                  <a:lnTo>
                    <a:pt x="1494" y="1476"/>
                  </a:lnTo>
                  <a:lnTo>
                    <a:pt x="1530" y="1452"/>
                  </a:lnTo>
                  <a:lnTo>
                    <a:pt x="1560" y="1422"/>
                  </a:lnTo>
                  <a:lnTo>
                    <a:pt x="1596" y="1404"/>
                  </a:lnTo>
                  <a:lnTo>
                    <a:pt x="1626" y="1422"/>
                  </a:lnTo>
                  <a:lnTo>
                    <a:pt x="1662" y="1452"/>
                  </a:lnTo>
                  <a:lnTo>
                    <a:pt x="1692" y="1482"/>
                  </a:lnTo>
                  <a:lnTo>
                    <a:pt x="1722" y="1494"/>
                  </a:lnTo>
                  <a:lnTo>
                    <a:pt x="1758" y="1494"/>
                  </a:lnTo>
                  <a:lnTo>
                    <a:pt x="1788" y="1500"/>
                  </a:lnTo>
                  <a:lnTo>
                    <a:pt x="1824" y="1506"/>
                  </a:lnTo>
                  <a:lnTo>
                    <a:pt x="1854" y="1506"/>
                  </a:lnTo>
                  <a:lnTo>
                    <a:pt x="1890" y="1512"/>
                  </a:lnTo>
                  <a:lnTo>
                    <a:pt x="1920" y="1512"/>
                  </a:lnTo>
                  <a:lnTo>
                    <a:pt x="1950" y="1512"/>
                  </a:lnTo>
                  <a:lnTo>
                    <a:pt x="1986" y="1512"/>
                  </a:lnTo>
                  <a:lnTo>
                    <a:pt x="2016" y="1518"/>
                  </a:lnTo>
                  <a:lnTo>
                    <a:pt x="2052" y="1518"/>
                  </a:lnTo>
                  <a:lnTo>
                    <a:pt x="2082" y="1518"/>
                  </a:lnTo>
                  <a:lnTo>
                    <a:pt x="2118" y="1518"/>
                  </a:lnTo>
                  <a:lnTo>
                    <a:pt x="2148" y="1518"/>
                  </a:lnTo>
                  <a:lnTo>
                    <a:pt x="2178" y="1518"/>
                  </a:lnTo>
                  <a:lnTo>
                    <a:pt x="2214" y="1518"/>
                  </a:lnTo>
                  <a:lnTo>
                    <a:pt x="2244" y="1512"/>
                  </a:lnTo>
                  <a:lnTo>
                    <a:pt x="2280" y="1512"/>
                  </a:lnTo>
                  <a:lnTo>
                    <a:pt x="2310" y="1506"/>
                  </a:lnTo>
                  <a:lnTo>
                    <a:pt x="2346" y="1506"/>
                  </a:lnTo>
                  <a:lnTo>
                    <a:pt x="2376" y="1506"/>
                  </a:lnTo>
                  <a:lnTo>
                    <a:pt x="2406" y="1506"/>
                  </a:lnTo>
                  <a:lnTo>
                    <a:pt x="2442" y="1512"/>
                  </a:lnTo>
                  <a:lnTo>
                    <a:pt x="2472" y="1518"/>
                  </a:lnTo>
                  <a:lnTo>
                    <a:pt x="2508" y="1518"/>
                  </a:lnTo>
                  <a:lnTo>
                    <a:pt x="2538" y="1518"/>
                  </a:lnTo>
                </a:path>
              </a:pathLst>
            </a:custGeom>
            <a:noFill/>
            <a:ln w="25400" cap="flat">
              <a:solidFill>
                <a:srgbClr val="FF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</p:grpSp>
      <p:grpSp>
        <p:nvGrpSpPr>
          <p:cNvPr id="6" name="Group 631"/>
          <p:cNvGrpSpPr/>
          <p:nvPr/>
        </p:nvGrpSpPr>
        <p:grpSpPr>
          <a:xfrm>
            <a:off x="4770535" y="3761054"/>
            <a:ext cx="3212507" cy="2541722"/>
            <a:chOff x="4730375" y="3471619"/>
            <a:chExt cx="3212507" cy="2541722"/>
          </a:xfrm>
        </p:grpSpPr>
        <p:sp>
          <p:nvSpPr>
            <p:cNvPr id="253" name="TextBox 252"/>
            <p:cNvSpPr txBox="1"/>
            <p:nvPr/>
          </p:nvSpPr>
          <p:spPr>
            <a:xfrm>
              <a:off x="6737204" y="509643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*</a:t>
              </a:r>
              <a:endParaRPr lang="en-GB" sz="1200" dirty="0"/>
            </a:p>
          </p:txBody>
        </p:sp>
        <p:sp>
          <p:nvSpPr>
            <p:cNvPr id="602" name="Rectangle 153"/>
            <p:cNvSpPr>
              <a:spLocks noChangeArrowheads="1"/>
            </p:cNvSpPr>
            <p:nvPr/>
          </p:nvSpPr>
          <p:spPr bwMode="auto">
            <a:xfrm>
              <a:off x="4871873" y="3518275"/>
              <a:ext cx="3046899" cy="232582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3" name="Line 154"/>
            <p:cNvSpPr>
              <a:spLocks noChangeShapeType="1"/>
            </p:cNvSpPr>
            <p:nvPr/>
          </p:nvSpPr>
          <p:spPr bwMode="auto">
            <a:xfrm>
              <a:off x="4871873" y="5844103"/>
              <a:ext cx="3046899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4" name="Line 155"/>
            <p:cNvSpPr>
              <a:spLocks noChangeShapeType="1"/>
            </p:cNvSpPr>
            <p:nvPr/>
          </p:nvSpPr>
          <p:spPr bwMode="auto">
            <a:xfrm flipV="1">
              <a:off x="4871873" y="3518275"/>
              <a:ext cx="1170" cy="23258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5" name="Rectangle 157"/>
            <p:cNvSpPr>
              <a:spLocks noChangeArrowheads="1"/>
            </p:cNvSpPr>
            <p:nvPr/>
          </p:nvSpPr>
          <p:spPr bwMode="auto">
            <a:xfrm>
              <a:off x="4850812" y="5925364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06" name="Line 158"/>
            <p:cNvSpPr>
              <a:spLocks noChangeShapeType="1"/>
            </p:cNvSpPr>
            <p:nvPr/>
          </p:nvSpPr>
          <p:spPr bwMode="auto">
            <a:xfrm flipV="1">
              <a:off x="5250980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7" name="Rectangle 159"/>
            <p:cNvSpPr>
              <a:spLocks noChangeArrowheads="1"/>
            </p:cNvSpPr>
            <p:nvPr/>
          </p:nvSpPr>
          <p:spPr bwMode="auto">
            <a:xfrm>
              <a:off x="5201837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08" name="Line 160"/>
            <p:cNvSpPr>
              <a:spLocks noChangeShapeType="1"/>
            </p:cNvSpPr>
            <p:nvPr/>
          </p:nvSpPr>
          <p:spPr bwMode="auto">
            <a:xfrm flipV="1">
              <a:off x="5630088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9" name="Rectangle 161"/>
            <p:cNvSpPr>
              <a:spLocks noChangeArrowheads="1"/>
            </p:cNvSpPr>
            <p:nvPr/>
          </p:nvSpPr>
          <p:spPr bwMode="auto">
            <a:xfrm>
              <a:off x="5580944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0" name="Line 162"/>
            <p:cNvSpPr>
              <a:spLocks noChangeShapeType="1"/>
            </p:cNvSpPr>
            <p:nvPr/>
          </p:nvSpPr>
          <p:spPr bwMode="auto">
            <a:xfrm flipV="1">
              <a:off x="6009195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1" name="Rectangle 163"/>
            <p:cNvSpPr>
              <a:spLocks noChangeArrowheads="1"/>
            </p:cNvSpPr>
            <p:nvPr/>
          </p:nvSpPr>
          <p:spPr bwMode="auto">
            <a:xfrm>
              <a:off x="5960051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2" name="Line 164"/>
            <p:cNvSpPr>
              <a:spLocks noChangeShapeType="1"/>
            </p:cNvSpPr>
            <p:nvPr/>
          </p:nvSpPr>
          <p:spPr bwMode="auto">
            <a:xfrm flipV="1">
              <a:off x="6395323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3" name="Rectangle 165"/>
            <p:cNvSpPr>
              <a:spLocks noChangeArrowheads="1"/>
            </p:cNvSpPr>
            <p:nvPr/>
          </p:nvSpPr>
          <p:spPr bwMode="auto">
            <a:xfrm>
              <a:off x="6346179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" name="Line 166"/>
            <p:cNvSpPr>
              <a:spLocks noChangeShapeType="1"/>
            </p:cNvSpPr>
            <p:nvPr/>
          </p:nvSpPr>
          <p:spPr bwMode="auto">
            <a:xfrm flipV="1">
              <a:off x="6774430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5" name="Rectangle 167"/>
            <p:cNvSpPr>
              <a:spLocks noChangeArrowheads="1"/>
            </p:cNvSpPr>
            <p:nvPr/>
          </p:nvSpPr>
          <p:spPr bwMode="auto">
            <a:xfrm>
              <a:off x="6725286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6" name="Line 168"/>
            <p:cNvSpPr>
              <a:spLocks noChangeShapeType="1"/>
            </p:cNvSpPr>
            <p:nvPr/>
          </p:nvSpPr>
          <p:spPr bwMode="auto">
            <a:xfrm flipV="1">
              <a:off x="7153537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7" name="Rectangle 169"/>
            <p:cNvSpPr>
              <a:spLocks noChangeArrowheads="1"/>
            </p:cNvSpPr>
            <p:nvPr/>
          </p:nvSpPr>
          <p:spPr bwMode="auto">
            <a:xfrm>
              <a:off x="7104394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8" name="Line 170"/>
            <p:cNvSpPr>
              <a:spLocks noChangeShapeType="1"/>
            </p:cNvSpPr>
            <p:nvPr/>
          </p:nvSpPr>
          <p:spPr bwMode="auto">
            <a:xfrm flipV="1">
              <a:off x="7532644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9" name="Rectangle 171"/>
            <p:cNvSpPr>
              <a:spLocks noChangeArrowheads="1"/>
            </p:cNvSpPr>
            <p:nvPr/>
          </p:nvSpPr>
          <p:spPr bwMode="auto">
            <a:xfrm>
              <a:off x="7483501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70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0" name="Line 172"/>
            <p:cNvSpPr>
              <a:spLocks noChangeShapeType="1"/>
            </p:cNvSpPr>
            <p:nvPr/>
          </p:nvSpPr>
          <p:spPr bwMode="auto">
            <a:xfrm flipV="1">
              <a:off x="7918772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1" name="Rectangle 173"/>
            <p:cNvSpPr>
              <a:spLocks noChangeArrowheads="1"/>
            </p:cNvSpPr>
            <p:nvPr/>
          </p:nvSpPr>
          <p:spPr bwMode="auto">
            <a:xfrm>
              <a:off x="7869628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2" name="Line 174"/>
            <p:cNvSpPr>
              <a:spLocks noChangeShapeType="1"/>
            </p:cNvSpPr>
            <p:nvPr/>
          </p:nvSpPr>
          <p:spPr bwMode="auto">
            <a:xfrm>
              <a:off x="4871873" y="5844103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3" name="Rectangle 175"/>
            <p:cNvSpPr>
              <a:spLocks noChangeArrowheads="1"/>
            </p:cNvSpPr>
            <p:nvPr/>
          </p:nvSpPr>
          <p:spPr bwMode="auto">
            <a:xfrm>
              <a:off x="4779519" y="5797447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4" name="Line 176"/>
            <p:cNvSpPr>
              <a:spLocks noChangeShapeType="1"/>
            </p:cNvSpPr>
            <p:nvPr/>
          </p:nvSpPr>
          <p:spPr bwMode="auto">
            <a:xfrm>
              <a:off x="4871873" y="5068827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5" name="Rectangle 177"/>
            <p:cNvSpPr>
              <a:spLocks noChangeArrowheads="1"/>
            </p:cNvSpPr>
            <p:nvPr/>
          </p:nvSpPr>
          <p:spPr bwMode="auto">
            <a:xfrm>
              <a:off x="4779519" y="5022171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6" name="Line 178"/>
            <p:cNvSpPr>
              <a:spLocks noChangeShapeType="1"/>
            </p:cNvSpPr>
            <p:nvPr/>
          </p:nvSpPr>
          <p:spPr bwMode="auto">
            <a:xfrm>
              <a:off x="4871873" y="4293551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7" name="Rectangle 179"/>
            <p:cNvSpPr>
              <a:spLocks noChangeArrowheads="1"/>
            </p:cNvSpPr>
            <p:nvPr/>
          </p:nvSpPr>
          <p:spPr bwMode="auto">
            <a:xfrm>
              <a:off x="4730375" y="4246895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8" name="Line 180"/>
            <p:cNvSpPr>
              <a:spLocks noChangeShapeType="1"/>
            </p:cNvSpPr>
            <p:nvPr/>
          </p:nvSpPr>
          <p:spPr bwMode="auto">
            <a:xfrm>
              <a:off x="4871873" y="3518275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9" name="Rectangle 181"/>
            <p:cNvSpPr>
              <a:spLocks noChangeArrowheads="1"/>
            </p:cNvSpPr>
            <p:nvPr/>
          </p:nvSpPr>
          <p:spPr bwMode="auto">
            <a:xfrm>
              <a:off x="4730375" y="3471619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15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30" name="Freeform 182"/>
            <p:cNvSpPr>
              <a:spLocks/>
            </p:cNvSpPr>
            <p:nvPr/>
          </p:nvSpPr>
          <p:spPr bwMode="auto">
            <a:xfrm>
              <a:off x="4906976" y="4674389"/>
              <a:ext cx="2969673" cy="1162914"/>
            </a:xfrm>
            <a:custGeom>
              <a:avLst/>
              <a:gdLst/>
              <a:ahLst/>
              <a:cxnLst>
                <a:cxn ang="0">
                  <a:pos x="66" y="348"/>
                </a:cxn>
                <a:cxn ang="0">
                  <a:pos x="162" y="480"/>
                </a:cxn>
                <a:cxn ang="0">
                  <a:pos x="258" y="768"/>
                </a:cxn>
                <a:cxn ang="0">
                  <a:pos x="360" y="912"/>
                </a:cxn>
                <a:cxn ang="0">
                  <a:pos x="456" y="960"/>
                </a:cxn>
                <a:cxn ang="0">
                  <a:pos x="552" y="978"/>
                </a:cxn>
                <a:cxn ang="0">
                  <a:pos x="648" y="984"/>
                </a:cxn>
                <a:cxn ang="0">
                  <a:pos x="750" y="984"/>
                </a:cxn>
                <a:cxn ang="0">
                  <a:pos x="846" y="990"/>
                </a:cxn>
                <a:cxn ang="0">
                  <a:pos x="942" y="996"/>
                </a:cxn>
                <a:cxn ang="0">
                  <a:pos x="1044" y="1002"/>
                </a:cxn>
                <a:cxn ang="0">
                  <a:pos x="1140" y="1008"/>
                </a:cxn>
                <a:cxn ang="0">
                  <a:pos x="1236" y="1014"/>
                </a:cxn>
                <a:cxn ang="0">
                  <a:pos x="1332" y="1014"/>
                </a:cxn>
                <a:cxn ang="0">
                  <a:pos x="1434" y="1008"/>
                </a:cxn>
                <a:cxn ang="0">
                  <a:pos x="1530" y="996"/>
                </a:cxn>
                <a:cxn ang="0">
                  <a:pos x="1626" y="990"/>
                </a:cxn>
                <a:cxn ang="0">
                  <a:pos x="1722" y="1002"/>
                </a:cxn>
                <a:cxn ang="0">
                  <a:pos x="1824" y="1014"/>
                </a:cxn>
                <a:cxn ang="0">
                  <a:pos x="1920" y="1020"/>
                </a:cxn>
                <a:cxn ang="0">
                  <a:pos x="2016" y="1020"/>
                </a:cxn>
                <a:cxn ang="0">
                  <a:pos x="2118" y="1020"/>
                </a:cxn>
                <a:cxn ang="0">
                  <a:pos x="2214" y="1020"/>
                </a:cxn>
                <a:cxn ang="0">
                  <a:pos x="2310" y="1014"/>
                </a:cxn>
                <a:cxn ang="0">
                  <a:pos x="2406" y="1020"/>
                </a:cxn>
                <a:cxn ang="0">
                  <a:pos x="2508" y="1026"/>
                </a:cxn>
                <a:cxn ang="0">
                  <a:pos x="2508" y="1026"/>
                </a:cxn>
                <a:cxn ang="0">
                  <a:pos x="2406" y="1014"/>
                </a:cxn>
                <a:cxn ang="0">
                  <a:pos x="2310" y="1002"/>
                </a:cxn>
                <a:cxn ang="0">
                  <a:pos x="2214" y="1008"/>
                </a:cxn>
                <a:cxn ang="0">
                  <a:pos x="2118" y="1014"/>
                </a:cxn>
                <a:cxn ang="0">
                  <a:pos x="2016" y="1014"/>
                </a:cxn>
                <a:cxn ang="0">
                  <a:pos x="1920" y="1014"/>
                </a:cxn>
                <a:cxn ang="0">
                  <a:pos x="1824" y="1002"/>
                </a:cxn>
                <a:cxn ang="0">
                  <a:pos x="1722" y="984"/>
                </a:cxn>
                <a:cxn ang="0">
                  <a:pos x="1626" y="966"/>
                </a:cxn>
                <a:cxn ang="0">
                  <a:pos x="1530" y="978"/>
                </a:cxn>
                <a:cxn ang="0">
                  <a:pos x="1434" y="996"/>
                </a:cxn>
                <a:cxn ang="0">
                  <a:pos x="1332" y="1002"/>
                </a:cxn>
                <a:cxn ang="0">
                  <a:pos x="1236" y="1002"/>
                </a:cxn>
                <a:cxn ang="0">
                  <a:pos x="1140" y="996"/>
                </a:cxn>
                <a:cxn ang="0">
                  <a:pos x="1044" y="984"/>
                </a:cxn>
                <a:cxn ang="0">
                  <a:pos x="942" y="966"/>
                </a:cxn>
                <a:cxn ang="0">
                  <a:pos x="846" y="960"/>
                </a:cxn>
                <a:cxn ang="0">
                  <a:pos x="750" y="954"/>
                </a:cxn>
                <a:cxn ang="0">
                  <a:pos x="648" y="948"/>
                </a:cxn>
                <a:cxn ang="0">
                  <a:pos x="552" y="930"/>
                </a:cxn>
                <a:cxn ang="0">
                  <a:pos x="456" y="894"/>
                </a:cxn>
                <a:cxn ang="0">
                  <a:pos x="360" y="780"/>
                </a:cxn>
                <a:cxn ang="0">
                  <a:pos x="258" y="462"/>
                </a:cxn>
                <a:cxn ang="0">
                  <a:pos x="162" y="72"/>
                </a:cxn>
                <a:cxn ang="0">
                  <a:pos x="66" y="60"/>
                </a:cxn>
                <a:cxn ang="0">
                  <a:pos x="0" y="354"/>
                </a:cxn>
              </a:cxnLst>
              <a:rect l="0" t="0" r="r" b="b"/>
              <a:pathLst>
                <a:path w="2538" h="1026">
                  <a:moveTo>
                    <a:pt x="0" y="354"/>
                  </a:moveTo>
                  <a:lnTo>
                    <a:pt x="30" y="348"/>
                  </a:lnTo>
                  <a:lnTo>
                    <a:pt x="66" y="348"/>
                  </a:lnTo>
                  <a:lnTo>
                    <a:pt x="96" y="366"/>
                  </a:lnTo>
                  <a:lnTo>
                    <a:pt x="132" y="414"/>
                  </a:lnTo>
                  <a:lnTo>
                    <a:pt x="162" y="480"/>
                  </a:lnTo>
                  <a:lnTo>
                    <a:pt x="192" y="576"/>
                  </a:lnTo>
                  <a:lnTo>
                    <a:pt x="228" y="678"/>
                  </a:lnTo>
                  <a:lnTo>
                    <a:pt x="258" y="768"/>
                  </a:lnTo>
                  <a:lnTo>
                    <a:pt x="294" y="834"/>
                  </a:lnTo>
                  <a:lnTo>
                    <a:pt x="324" y="882"/>
                  </a:lnTo>
                  <a:lnTo>
                    <a:pt x="360" y="912"/>
                  </a:lnTo>
                  <a:lnTo>
                    <a:pt x="390" y="930"/>
                  </a:lnTo>
                  <a:lnTo>
                    <a:pt x="420" y="948"/>
                  </a:lnTo>
                  <a:lnTo>
                    <a:pt x="456" y="960"/>
                  </a:lnTo>
                  <a:lnTo>
                    <a:pt x="486" y="966"/>
                  </a:lnTo>
                  <a:lnTo>
                    <a:pt x="522" y="972"/>
                  </a:lnTo>
                  <a:lnTo>
                    <a:pt x="552" y="978"/>
                  </a:lnTo>
                  <a:lnTo>
                    <a:pt x="588" y="978"/>
                  </a:lnTo>
                  <a:lnTo>
                    <a:pt x="618" y="978"/>
                  </a:lnTo>
                  <a:lnTo>
                    <a:pt x="648" y="984"/>
                  </a:lnTo>
                  <a:lnTo>
                    <a:pt x="684" y="984"/>
                  </a:lnTo>
                  <a:lnTo>
                    <a:pt x="714" y="984"/>
                  </a:lnTo>
                  <a:lnTo>
                    <a:pt x="750" y="984"/>
                  </a:lnTo>
                  <a:lnTo>
                    <a:pt x="780" y="984"/>
                  </a:lnTo>
                  <a:lnTo>
                    <a:pt x="816" y="990"/>
                  </a:lnTo>
                  <a:lnTo>
                    <a:pt x="846" y="990"/>
                  </a:lnTo>
                  <a:lnTo>
                    <a:pt x="876" y="990"/>
                  </a:lnTo>
                  <a:lnTo>
                    <a:pt x="912" y="996"/>
                  </a:lnTo>
                  <a:lnTo>
                    <a:pt x="942" y="996"/>
                  </a:lnTo>
                  <a:lnTo>
                    <a:pt x="978" y="1002"/>
                  </a:lnTo>
                  <a:lnTo>
                    <a:pt x="1008" y="1002"/>
                  </a:lnTo>
                  <a:lnTo>
                    <a:pt x="1044" y="1002"/>
                  </a:lnTo>
                  <a:lnTo>
                    <a:pt x="1074" y="1008"/>
                  </a:lnTo>
                  <a:lnTo>
                    <a:pt x="1104" y="1008"/>
                  </a:lnTo>
                  <a:lnTo>
                    <a:pt x="1140" y="1008"/>
                  </a:lnTo>
                  <a:lnTo>
                    <a:pt x="1170" y="1008"/>
                  </a:lnTo>
                  <a:lnTo>
                    <a:pt x="1206" y="1014"/>
                  </a:lnTo>
                  <a:lnTo>
                    <a:pt x="1236" y="1014"/>
                  </a:lnTo>
                  <a:lnTo>
                    <a:pt x="1272" y="1014"/>
                  </a:lnTo>
                  <a:lnTo>
                    <a:pt x="1302" y="1014"/>
                  </a:lnTo>
                  <a:lnTo>
                    <a:pt x="1332" y="1014"/>
                  </a:lnTo>
                  <a:lnTo>
                    <a:pt x="1368" y="1008"/>
                  </a:lnTo>
                  <a:lnTo>
                    <a:pt x="1398" y="1008"/>
                  </a:lnTo>
                  <a:lnTo>
                    <a:pt x="1434" y="1008"/>
                  </a:lnTo>
                  <a:lnTo>
                    <a:pt x="1464" y="1002"/>
                  </a:lnTo>
                  <a:lnTo>
                    <a:pt x="1494" y="1002"/>
                  </a:lnTo>
                  <a:lnTo>
                    <a:pt x="1530" y="996"/>
                  </a:lnTo>
                  <a:lnTo>
                    <a:pt x="1560" y="990"/>
                  </a:lnTo>
                  <a:lnTo>
                    <a:pt x="1596" y="990"/>
                  </a:lnTo>
                  <a:lnTo>
                    <a:pt x="1626" y="990"/>
                  </a:lnTo>
                  <a:lnTo>
                    <a:pt x="1662" y="996"/>
                  </a:lnTo>
                  <a:lnTo>
                    <a:pt x="1692" y="1002"/>
                  </a:lnTo>
                  <a:lnTo>
                    <a:pt x="1722" y="1002"/>
                  </a:lnTo>
                  <a:lnTo>
                    <a:pt x="1758" y="1008"/>
                  </a:lnTo>
                  <a:lnTo>
                    <a:pt x="1788" y="1014"/>
                  </a:lnTo>
                  <a:lnTo>
                    <a:pt x="1824" y="1014"/>
                  </a:lnTo>
                  <a:lnTo>
                    <a:pt x="1854" y="1014"/>
                  </a:lnTo>
                  <a:lnTo>
                    <a:pt x="1890" y="1020"/>
                  </a:lnTo>
                  <a:lnTo>
                    <a:pt x="1920" y="1020"/>
                  </a:lnTo>
                  <a:lnTo>
                    <a:pt x="1950" y="1020"/>
                  </a:lnTo>
                  <a:lnTo>
                    <a:pt x="1986" y="1020"/>
                  </a:lnTo>
                  <a:lnTo>
                    <a:pt x="2016" y="1020"/>
                  </a:lnTo>
                  <a:lnTo>
                    <a:pt x="2052" y="1020"/>
                  </a:lnTo>
                  <a:lnTo>
                    <a:pt x="2082" y="1020"/>
                  </a:lnTo>
                  <a:lnTo>
                    <a:pt x="2118" y="1020"/>
                  </a:lnTo>
                  <a:lnTo>
                    <a:pt x="2148" y="1020"/>
                  </a:lnTo>
                  <a:lnTo>
                    <a:pt x="2178" y="1020"/>
                  </a:lnTo>
                  <a:lnTo>
                    <a:pt x="2214" y="1020"/>
                  </a:lnTo>
                  <a:lnTo>
                    <a:pt x="2244" y="1020"/>
                  </a:lnTo>
                  <a:lnTo>
                    <a:pt x="2280" y="1014"/>
                  </a:lnTo>
                  <a:lnTo>
                    <a:pt x="2310" y="1014"/>
                  </a:lnTo>
                  <a:lnTo>
                    <a:pt x="2346" y="1014"/>
                  </a:lnTo>
                  <a:lnTo>
                    <a:pt x="2376" y="1014"/>
                  </a:lnTo>
                  <a:lnTo>
                    <a:pt x="2406" y="1020"/>
                  </a:lnTo>
                  <a:lnTo>
                    <a:pt x="2442" y="1020"/>
                  </a:lnTo>
                  <a:lnTo>
                    <a:pt x="2472" y="1026"/>
                  </a:lnTo>
                  <a:lnTo>
                    <a:pt x="2508" y="1026"/>
                  </a:lnTo>
                  <a:lnTo>
                    <a:pt x="2538" y="1026"/>
                  </a:lnTo>
                  <a:lnTo>
                    <a:pt x="2538" y="1026"/>
                  </a:lnTo>
                  <a:lnTo>
                    <a:pt x="2508" y="1026"/>
                  </a:lnTo>
                  <a:lnTo>
                    <a:pt x="2472" y="1020"/>
                  </a:lnTo>
                  <a:lnTo>
                    <a:pt x="2442" y="1020"/>
                  </a:lnTo>
                  <a:lnTo>
                    <a:pt x="2406" y="1014"/>
                  </a:lnTo>
                  <a:lnTo>
                    <a:pt x="2376" y="1008"/>
                  </a:lnTo>
                  <a:lnTo>
                    <a:pt x="2346" y="1002"/>
                  </a:lnTo>
                  <a:lnTo>
                    <a:pt x="2310" y="1002"/>
                  </a:lnTo>
                  <a:lnTo>
                    <a:pt x="2280" y="1002"/>
                  </a:lnTo>
                  <a:lnTo>
                    <a:pt x="2244" y="1008"/>
                  </a:lnTo>
                  <a:lnTo>
                    <a:pt x="2214" y="1008"/>
                  </a:lnTo>
                  <a:lnTo>
                    <a:pt x="2178" y="1014"/>
                  </a:lnTo>
                  <a:lnTo>
                    <a:pt x="2148" y="1014"/>
                  </a:lnTo>
                  <a:lnTo>
                    <a:pt x="2118" y="1014"/>
                  </a:lnTo>
                  <a:lnTo>
                    <a:pt x="2082" y="1014"/>
                  </a:lnTo>
                  <a:lnTo>
                    <a:pt x="2052" y="1014"/>
                  </a:lnTo>
                  <a:lnTo>
                    <a:pt x="2016" y="1014"/>
                  </a:lnTo>
                  <a:lnTo>
                    <a:pt x="1986" y="1014"/>
                  </a:lnTo>
                  <a:lnTo>
                    <a:pt x="1950" y="1014"/>
                  </a:lnTo>
                  <a:lnTo>
                    <a:pt x="1920" y="1014"/>
                  </a:lnTo>
                  <a:lnTo>
                    <a:pt x="1890" y="1008"/>
                  </a:lnTo>
                  <a:lnTo>
                    <a:pt x="1854" y="1008"/>
                  </a:lnTo>
                  <a:lnTo>
                    <a:pt x="1824" y="1002"/>
                  </a:lnTo>
                  <a:lnTo>
                    <a:pt x="1788" y="996"/>
                  </a:lnTo>
                  <a:lnTo>
                    <a:pt x="1758" y="990"/>
                  </a:lnTo>
                  <a:lnTo>
                    <a:pt x="1722" y="984"/>
                  </a:lnTo>
                  <a:lnTo>
                    <a:pt x="1692" y="978"/>
                  </a:lnTo>
                  <a:lnTo>
                    <a:pt x="1662" y="972"/>
                  </a:lnTo>
                  <a:lnTo>
                    <a:pt x="1626" y="966"/>
                  </a:lnTo>
                  <a:lnTo>
                    <a:pt x="1596" y="966"/>
                  </a:lnTo>
                  <a:lnTo>
                    <a:pt x="1560" y="966"/>
                  </a:lnTo>
                  <a:lnTo>
                    <a:pt x="1530" y="978"/>
                  </a:lnTo>
                  <a:lnTo>
                    <a:pt x="1494" y="984"/>
                  </a:lnTo>
                  <a:lnTo>
                    <a:pt x="1464" y="990"/>
                  </a:lnTo>
                  <a:lnTo>
                    <a:pt x="1434" y="996"/>
                  </a:lnTo>
                  <a:lnTo>
                    <a:pt x="1398" y="996"/>
                  </a:lnTo>
                  <a:lnTo>
                    <a:pt x="1368" y="996"/>
                  </a:lnTo>
                  <a:lnTo>
                    <a:pt x="1332" y="1002"/>
                  </a:lnTo>
                  <a:lnTo>
                    <a:pt x="1302" y="1002"/>
                  </a:lnTo>
                  <a:lnTo>
                    <a:pt x="1272" y="1002"/>
                  </a:lnTo>
                  <a:lnTo>
                    <a:pt x="1236" y="1002"/>
                  </a:lnTo>
                  <a:lnTo>
                    <a:pt x="1206" y="996"/>
                  </a:lnTo>
                  <a:lnTo>
                    <a:pt x="1170" y="996"/>
                  </a:lnTo>
                  <a:lnTo>
                    <a:pt x="1140" y="996"/>
                  </a:lnTo>
                  <a:lnTo>
                    <a:pt x="1104" y="990"/>
                  </a:lnTo>
                  <a:lnTo>
                    <a:pt x="1074" y="984"/>
                  </a:lnTo>
                  <a:lnTo>
                    <a:pt x="1044" y="984"/>
                  </a:lnTo>
                  <a:lnTo>
                    <a:pt x="1008" y="978"/>
                  </a:lnTo>
                  <a:lnTo>
                    <a:pt x="978" y="972"/>
                  </a:lnTo>
                  <a:lnTo>
                    <a:pt x="942" y="966"/>
                  </a:lnTo>
                  <a:lnTo>
                    <a:pt x="912" y="966"/>
                  </a:lnTo>
                  <a:lnTo>
                    <a:pt x="876" y="960"/>
                  </a:lnTo>
                  <a:lnTo>
                    <a:pt x="846" y="960"/>
                  </a:lnTo>
                  <a:lnTo>
                    <a:pt x="816" y="960"/>
                  </a:lnTo>
                  <a:lnTo>
                    <a:pt x="780" y="960"/>
                  </a:lnTo>
                  <a:lnTo>
                    <a:pt x="750" y="954"/>
                  </a:lnTo>
                  <a:lnTo>
                    <a:pt x="714" y="954"/>
                  </a:lnTo>
                  <a:lnTo>
                    <a:pt x="684" y="954"/>
                  </a:lnTo>
                  <a:lnTo>
                    <a:pt x="648" y="948"/>
                  </a:lnTo>
                  <a:lnTo>
                    <a:pt x="618" y="942"/>
                  </a:lnTo>
                  <a:lnTo>
                    <a:pt x="588" y="936"/>
                  </a:lnTo>
                  <a:lnTo>
                    <a:pt x="552" y="930"/>
                  </a:lnTo>
                  <a:lnTo>
                    <a:pt x="522" y="924"/>
                  </a:lnTo>
                  <a:lnTo>
                    <a:pt x="486" y="912"/>
                  </a:lnTo>
                  <a:lnTo>
                    <a:pt x="456" y="894"/>
                  </a:lnTo>
                  <a:lnTo>
                    <a:pt x="420" y="870"/>
                  </a:lnTo>
                  <a:lnTo>
                    <a:pt x="390" y="834"/>
                  </a:lnTo>
                  <a:lnTo>
                    <a:pt x="360" y="780"/>
                  </a:lnTo>
                  <a:lnTo>
                    <a:pt x="324" y="708"/>
                  </a:lnTo>
                  <a:lnTo>
                    <a:pt x="294" y="606"/>
                  </a:lnTo>
                  <a:lnTo>
                    <a:pt x="258" y="462"/>
                  </a:lnTo>
                  <a:lnTo>
                    <a:pt x="228" y="288"/>
                  </a:lnTo>
                  <a:lnTo>
                    <a:pt x="192" y="138"/>
                  </a:lnTo>
                  <a:lnTo>
                    <a:pt x="162" y="72"/>
                  </a:lnTo>
                  <a:lnTo>
                    <a:pt x="132" y="72"/>
                  </a:lnTo>
                  <a:lnTo>
                    <a:pt x="96" y="72"/>
                  </a:lnTo>
                  <a:lnTo>
                    <a:pt x="66" y="60"/>
                  </a:lnTo>
                  <a:lnTo>
                    <a:pt x="30" y="3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999999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31" name="Freeform 184"/>
            <p:cNvSpPr>
              <a:spLocks/>
            </p:cNvSpPr>
            <p:nvPr/>
          </p:nvSpPr>
          <p:spPr bwMode="auto">
            <a:xfrm>
              <a:off x="4906976" y="4878409"/>
              <a:ext cx="2969673" cy="958894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96" y="42"/>
                </a:cxn>
                <a:cxn ang="0">
                  <a:pos x="162" y="96"/>
                </a:cxn>
                <a:cxn ang="0">
                  <a:pos x="228" y="300"/>
                </a:cxn>
                <a:cxn ang="0">
                  <a:pos x="294" y="540"/>
                </a:cxn>
                <a:cxn ang="0">
                  <a:pos x="360" y="666"/>
                </a:cxn>
                <a:cxn ang="0">
                  <a:pos x="420" y="726"/>
                </a:cxn>
                <a:cxn ang="0">
                  <a:pos x="486" y="756"/>
                </a:cxn>
                <a:cxn ang="0">
                  <a:pos x="552" y="774"/>
                </a:cxn>
                <a:cxn ang="0">
                  <a:pos x="618" y="780"/>
                </a:cxn>
                <a:cxn ang="0">
                  <a:pos x="684" y="786"/>
                </a:cxn>
                <a:cxn ang="0">
                  <a:pos x="750" y="792"/>
                </a:cxn>
                <a:cxn ang="0">
                  <a:pos x="816" y="792"/>
                </a:cxn>
                <a:cxn ang="0">
                  <a:pos x="876" y="798"/>
                </a:cxn>
                <a:cxn ang="0">
                  <a:pos x="942" y="804"/>
                </a:cxn>
                <a:cxn ang="0">
                  <a:pos x="1008" y="810"/>
                </a:cxn>
                <a:cxn ang="0">
                  <a:pos x="1074" y="816"/>
                </a:cxn>
                <a:cxn ang="0">
                  <a:pos x="1140" y="822"/>
                </a:cxn>
                <a:cxn ang="0">
                  <a:pos x="1206" y="828"/>
                </a:cxn>
                <a:cxn ang="0">
                  <a:pos x="1272" y="828"/>
                </a:cxn>
                <a:cxn ang="0">
                  <a:pos x="1332" y="828"/>
                </a:cxn>
                <a:cxn ang="0">
                  <a:pos x="1398" y="822"/>
                </a:cxn>
                <a:cxn ang="0">
                  <a:pos x="1464" y="816"/>
                </a:cxn>
                <a:cxn ang="0">
                  <a:pos x="1530" y="804"/>
                </a:cxn>
                <a:cxn ang="0">
                  <a:pos x="1596" y="798"/>
                </a:cxn>
                <a:cxn ang="0">
                  <a:pos x="1662" y="804"/>
                </a:cxn>
                <a:cxn ang="0">
                  <a:pos x="1722" y="816"/>
                </a:cxn>
                <a:cxn ang="0">
                  <a:pos x="1788" y="822"/>
                </a:cxn>
                <a:cxn ang="0">
                  <a:pos x="1854" y="834"/>
                </a:cxn>
                <a:cxn ang="0">
                  <a:pos x="1920" y="834"/>
                </a:cxn>
                <a:cxn ang="0">
                  <a:pos x="1986" y="840"/>
                </a:cxn>
                <a:cxn ang="0">
                  <a:pos x="2052" y="840"/>
                </a:cxn>
                <a:cxn ang="0">
                  <a:pos x="2118" y="840"/>
                </a:cxn>
                <a:cxn ang="0">
                  <a:pos x="2178" y="834"/>
                </a:cxn>
                <a:cxn ang="0">
                  <a:pos x="2244" y="834"/>
                </a:cxn>
                <a:cxn ang="0">
                  <a:pos x="2310" y="828"/>
                </a:cxn>
                <a:cxn ang="0">
                  <a:pos x="2376" y="834"/>
                </a:cxn>
                <a:cxn ang="0">
                  <a:pos x="2442" y="840"/>
                </a:cxn>
                <a:cxn ang="0">
                  <a:pos x="2508" y="846"/>
                </a:cxn>
              </a:cxnLst>
              <a:rect l="0" t="0" r="r" b="b"/>
              <a:pathLst>
                <a:path w="2538" h="846">
                  <a:moveTo>
                    <a:pt x="0" y="0"/>
                  </a:moveTo>
                  <a:lnTo>
                    <a:pt x="30" y="6"/>
                  </a:lnTo>
                  <a:lnTo>
                    <a:pt x="66" y="24"/>
                  </a:lnTo>
                  <a:lnTo>
                    <a:pt x="96" y="42"/>
                  </a:lnTo>
                  <a:lnTo>
                    <a:pt x="132" y="60"/>
                  </a:lnTo>
                  <a:lnTo>
                    <a:pt x="162" y="96"/>
                  </a:lnTo>
                  <a:lnTo>
                    <a:pt x="192" y="180"/>
                  </a:lnTo>
                  <a:lnTo>
                    <a:pt x="228" y="300"/>
                  </a:lnTo>
                  <a:lnTo>
                    <a:pt x="258" y="432"/>
                  </a:lnTo>
                  <a:lnTo>
                    <a:pt x="294" y="540"/>
                  </a:lnTo>
                  <a:lnTo>
                    <a:pt x="324" y="612"/>
                  </a:lnTo>
                  <a:lnTo>
                    <a:pt x="360" y="666"/>
                  </a:lnTo>
                  <a:lnTo>
                    <a:pt x="390" y="702"/>
                  </a:lnTo>
                  <a:lnTo>
                    <a:pt x="420" y="726"/>
                  </a:lnTo>
                  <a:lnTo>
                    <a:pt x="456" y="744"/>
                  </a:lnTo>
                  <a:lnTo>
                    <a:pt x="486" y="756"/>
                  </a:lnTo>
                  <a:lnTo>
                    <a:pt x="522" y="768"/>
                  </a:lnTo>
                  <a:lnTo>
                    <a:pt x="552" y="774"/>
                  </a:lnTo>
                  <a:lnTo>
                    <a:pt x="588" y="780"/>
                  </a:lnTo>
                  <a:lnTo>
                    <a:pt x="618" y="780"/>
                  </a:lnTo>
                  <a:lnTo>
                    <a:pt x="648" y="786"/>
                  </a:lnTo>
                  <a:lnTo>
                    <a:pt x="684" y="786"/>
                  </a:lnTo>
                  <a:lnTo>
                    <a:pt x="714" y="792"/>
                  </a:lnTo>
                  <a:lnTo>
                    <a:pt x="750" y="792"/>
                  </a:lnTo>
                  <a:lnTo>
                    <a:pt x="780" y="792"/>
                  </a:lnTo>
                  <a:lnTo>
                    <a:pt x="816" y="792"/>
                  </a:lnTo>
                  <a:lnTo>
                    <a:pt x="846" y="798"/>
                  </a:lnTo>
                  <a:lnTo>
                    <a:pt x="876" y="798"/>
                  </a:lnTo>
                  <a:lnTo>
                    <a:pt x="912" y="798"/>
                  </a:lnTo>
                  <a:lnTo>
                    <a:pt x="942" y="804"/>
                  </a:lnTo>
                  <a:lnTo>
                    <a:pt x="978" y="804"/>
                  </a:lnTo>
                  <a:lnTo>
                    <a:pt x="1008" y="810"/>
                  </a:lnTo>
                  <a:lnTo>
                    <a:pt x="1044" y="816"/>
                  </a:lnTo>
                  <a:lnTo>
                    <a:pt x="1074" y="816"/>
                  </a:lnTo>
                  <a:lnTo>
                    <a:pt x="1104" y="822"/>
                  </a:lnTo>
                  <a:lnTo>
                    <a:pt x="1140" y="822"/>
                  </a:lnTo>
                  <a:lnTo>
                    <a:pt x="1170" y="822"/>
                  </a:lnTo>
                  <a:lnTo>
                    <a:pt x="1206" y="828"/>
                  </a:lnTo>
                  <a:lnTo>
                    <a:pt x="1236" y="828"/>
                  </a:lnTo>
                  <a:lnTo>
                    <a:pt x="1272" y="828"/>
                  </a:lnTo>
                  <a:lnTo>
                    <a:pt x="1302" y="828"/>
                  </a:lnTo>
                  <a:lnTo>
                    <a:pt x="1332" y="828"/>
                  </a:lnTo>
                  <a:lnTo>
                    <a:pt x="1368" y="822"/>
                  </a:lnTo>
                  <a:lnTo>
                    <a:pt x="1398" y="822"/>
                  </a:lnTo>
                  <a:lnTo>
                    <a:pt x="1434" y="822"/>
                  </a:lnTo>
                  <a:lnTo>
                    <a:pt x="1464" y="816"/>
                  </a:lnTo>
                  <a:lnTo>
                    <a:pt x="1494" y="810"/>
                  </a:lnTo>
                  <a:lnTo>
                    <a:pt x="1530" y="804"/>
                  </a:lnTo>
                  <a:lnTo>
                    <a:pt x="1560" y="798"/>
                  </a:lnTo>
                  <a:lnTo>
                    <a:pt x="1596" y="798"/>
                  </a:lnTo>
                  <a:lnTo>
                    <a:pt x="1626" y="798"/>
                  </a:lnTo>
                  <a:lnTo>
                    <a:pt x="1662" y="804"/>
                  </a:lnTo>
                  <a:lnTo>
                    <a:pt x="1692" y="810"/>
                  </a:lnTo>
                  <a:lnTo>
                    <a:pt x="1722" y="816"/>
                  </a:lnTo>
                  <a:lnTo>
                    <a:pt x="1758" y="822"/>
                  </a:lnTo>
                  <a:lnTo>
                    <a:pt x="1788" y="822"/>
                  </a:lnTo>
                  <a:lnTo>
                    <a:pt x="1824" y="828"/>
                  </a:lnTo>
                  <a:lnTo>
                    <a:pt x="1854" y="834"/>
                  </a:lnTo>
                  <a:lnTo>
                    <a:pt x="1890" y="834"/>
                  </a:lnTo>
                  <a:lnTo>
                    <a:pt x="1920" y="834"/>
                  </a:lnTo>
                  <a:lnTo>
                    <a:pt x="1950" y="834"/>
                  </a:lnTo>
                  <a:lnTo>
                    <a:pt x="1986" y="840"/>
                  </a:lnTo>
                  <a:lnTo>
                    <a:pt x="2016" y="840"/>
                  </a:lnTo>
                  <a:lnTo>
                    <a:pt x="2052" y="840"/>
                  </a:lnTo>
                  <a:lnTo>
                    <a:pt x="2082" y="840"/>
                  </a:lnTo>
                  <a:lnTo>
                    <a:pt x="2118" y="840"/>
                  </a:lnTo>
                  <a:lnTo>
                    <a:pt x="2148" y="834"/>
                  </a:lnTo>
                  <a:lnTo>
                    <a:pt x="2178" y="834"/>
                  </a:lnTo>
                  <a:lnTo>
                    <a:pt x="2214" y="834"/>
                  </a:lnTo>
                  <a:lnTo>
                    <a:pt x="2244" y="834"/>
                  </a:lnTo>
                  <a:lnTo>
                    <a:pt x="2280" y="828"/>
                  </a:lnTo>
                  <a:lnTo>
                    <a:pt x="2310" y="828"/>
                  </a:lnTo>
                  <a:lnTo>
                    <a:pt x="2346" y="828"/>
                  </a:lnTo>
                  <a:lnTo>
                    <a:pt x="2376" y="834"/>
                  </a:lnTo>
                  <a:lnTo>
                    <a:pt x="2406" y="834"/>
                  </a:lnTo>
                  <a:lnTo>
                    <a:pt x="2442" y="840"/>
                  </a:lnTo>
                  <a:lnTo>
                    <a:pt x="2472" y="840"/>
                  </a:lnTo>
                  <a:lnTo>
                    <a:pt x="2508" y="846"/>
                  </a:lnTo>
                  <a:lnTo>
                    <a:pt x="2538" y="846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grpSp>
          <p:nvGrpSpPr>
            <p:cNvPr id="7" name="Group 374"/>
            <p:cNvGrpSpPr/>
            <p:nvPr/>
          </p:nvGrpSpPr>
          <p:grpSpPr>
            <a:xfrm>
              <a:off x="4871873" y="3518275"/>
              <a:ext cx="3048069" cy="2326962"/>
              <a:chOff x="2600325" y="1733550"/>
              <a:chExt cx="4135438" cy="3259138"/>
            </a:xfrm>
          </p:grpSpPr>
          <p:sp>
            <p:nvSpPr>
              <p:cNvPr id="587" name="Line 153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8" name="Line 154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9" name="Line 157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0" name="Line 159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1" name="Line 161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2" name="Line 163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3" name="Line 165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4" name="Line 167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5" name="Line 169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6" name="Line 171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7" name="Line 175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8" name="Line 177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9" name="Line 179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00" name="Freeform 181"/>
              <p:cNvSpPr>
                <a:spLocks/>
              </p:cNvSpPr>
              <p:nvPr/>
            </p:nvSpPr>
            <p:spPr bwMode="auto">
              <a:xfrm>
                <a:off x="2647950" y="2495550"/>
                <a:ext cx="4029075" cy="2486025"/>
              </a:xfrm>
              <a:custGeom>
                <a:avLst/>
                <a:gdLst/>
                <a:ahLst/>
                <a:cxnLst>
                  <a:cxn ang="0">
                    <a:pos x="66" y="1032"/>
                  </a:cxn>
                  <a:cxn ang="0">
                    <a:pos x="162" y="1284"/>
                  </a:cxn>
                  <a:cxn ang="0">
                    <a:pos x="258" y="1428"/>
                  </a:cxn>
                  <a:cxn ang="0">
                    <a:pos x="360" y="1494"/>
                  </a:cxn>
                  <a:cxn ang="0">
                    <a:pos x="456" y="1524"/>
                  </a:cxn>
                  <a:cxn ang="0">
                    <a:pos x="552" y="1536"/>
                  </a:cxn>
                  <a:cxn ang="0">
                    <a:pos x="648" y="1536"/>
                  </a:cxn>
                  <a:cxn ang="0">
                    <a:pos x="750" y="1536"/>
                  </a:cxn>
                  <a:cxn ang="0">
                    <a:pos x="846" y="1536"/>
                  </a:cxn>
                  <a:cxn ang="0">
                    <a:pos x="942" y="1536"/>
                  </a:cxn>
                  <a:cxn ang="0">
                    <a:pos x="1044" y="1542"/>
                  </a:cxn>
                  <a:cxn ang="0">
                    <a:pos x="1140" y="1548"/>
                  </a:cxn>
                  <a:cxn ang="0">
                    <a:pos x="1236" y="1548"/>
                  </a:cxn>
                  <a:cxn ang="0">
                    <a:pos x="1332" y="1548"/>
                  </a:cxn>
                  <a:cxn ang="0">
                    <a:pos x="1434" y="1548"/>
                  </a:cxn>
                  <a:cxn ang="0">
                    <a:pos x="1530" y="1536"/>
                  </a:cxn>
                  <a:cxn ang="0">
                    <a:pos x="1626" y="1524"/>
                  </a:cxn>
                  <a:cxn ang="0">
                    <a:pos x="1722" y="1524"/>
                  </a:cxn>
                  <a:cxn ang="0">
                    <a:pos x="1824" y="1542"/>
                  </a:cxn>
                  <a:cxn ang="0">
                    <a:pos x="1920" y="1554"/>
                  </a:cxn>
                  <a:cxn ang="0">
                    <a:pos x="2016" y="1554"/>
                  </a:cxn>
                  <a:cxn ang="0">
                    <a:pos x="2118" y="1554"/>
                  </a:cxn>
                  <a:cxn ang="0">
                    <a:pos x="2214" y="1554"/>
                  </a:cxn>
                  <a:cxn ang="0">
                    <a:pos x="2310" y="1548"/>
                  </a:cxn>
                  <a:cxn ang="0">
                    <a:pos x="2406" y="1554"/>
                  </a:cxn>
                  <a:cxn ang="0">
                    <a:pos x="2508" y="1566"/>
                  </a:cxn>
                  <a:cxn ang="0">
                    <a:pos x="2508" y="1560"/>
                  </a:cxn>
                  <a:cxn ang="0">
                    <a:pos x="2406" y="1548"/>
                  </a:cxn>
                  <a:cxn ang="0">
                    <a:pos x="2310" y="1536"/>
                  </a:cxn>
                  <a:cxn ang="0">
                    <a:pos x="2214" y="1536"/>
                  </a:cxn>
                  <a:cxn ang="0">
                    <a:pos x="2118" y="1542"/>
                  </a:cxn>
                  <a:cxn ang="0">
                    <a:pos x="2016" y="1542"/>
                  </a:cxn>
                  <a:cxn ang="0">
                    <a:pos x="1920" y="1536"/>
                  </a:cxn>
                  <a:cxn ang="0">
                    <a:pos x="1824" y="1512"/>
                  </a:cxn>
                  <a:cxn ang="0">
                    <a:pos x="1722" y="1476"/>
                  </a:cxn>
                  <a:cxn ang="0">
                    <a:pos x="1626" y="1470"/>
                  </a:cxn>
                  <a:cxn ang="0">
                    <a:pos x="1530" y="1500"/>
                  </a:cxn>
                  <a:cxn ang="0">
                    <a:pos x="1434" y="1518"/>
                  </a:cxn>
                  <a:cxn ang="0">
                    <a:pos x="1332" y="1524"/>
                  </a:cxn>
                  <a:cxn ang="0">
                    <a:pos x="1236" y="1524"/>
                  </a:cxn>
                  <a:cxn ang="0">
                    <a:pos x="1140" y="1512"/>
                  </a:cxn>
                  <a:cxn ang="0">
                    <a:pos x="1044" y="1494"/>
                  </a:cxn>
                  <a:cxn ang="0">
                    <a:pos x="942" y="1482"/>
                  </a:cxn>
                  <a:cxn ang="0">
                    <a:pos x="846" y="1488"/>
                  </a:cxn>
                  <a:cxn ang="0">
                    <a:pos x="750" y="1494"/>
                  </a:cxn>
                  <a:cxn ang="0">
                    <a:pos x="648" y="1500"/>
                  </a:cxn>
                  <a:cxn ang="0">
                    <a:pos x="552" y="1494"/>
                  </a:cxn>
                  <a:cxn ang="0">
                    <a:pos x="456" y="1476"/>
                  </a:cxn>
                  <a:cxn ang="0">
                    <a:pos x="360" y="1422"/>
                  </a:cxn>
                  <a:cxn ang="0">
                    <a:pos x="258" y="1278"/>
                  </a:cxn>
                  <a:cxn ang="0">
                    <a:pos x="162" y="978"/>
                  </a:cxn>
                  <a:cxn ang="0">
                    <a:pos x="66" y="396"/>
                  </a:cxn>
                  <a:cxn ang="0">
                    <a:pos x="0" y="858"/>
                  </a:cxn>
                </a:cxnLst>
                <a:rect l="0" t="0" r="r" b="b"/>
                <a:pathLst>
                  <a:path w="2538" h="1566">
                    <a:moveTo>
                      <a:pt x="0" y="858"/>
                    </a:moveTo>
                    <a:lnTo>
                      <a:pt x="30" y="936"/>
                    </a:lnTo>
                    <a:lnTo>
                      <a:pt x="66" y="1032"/>
                    </a:lnTo>
                    <a:lnTo>
                      <a:pt x="96" y="1128"/>
                    </a:lnTo>
                    <a:lnTo>
                      <a:pt x="132" y="1212"/>
                    </a:lnTo>
                    <a:lnTo>
                      <a:pt x="162" y="1284"/>
                    </a:lnTo>
                    <a:lnTo>
                      <a:pt x="192" y="1338"/>
                    </a:lnTo>
                    <a:lnTo>
                      <a:pt x="228" y="1392"/>
                    </a:lnTo>
                    <a:lnTo>
                      <a:pt x="258" y="1428"/>
                    </a:lnTo>
                    <a:lnTo>
                      <a:pt x="294" y="1458"/>
                    </a:lnTo>
                    <a:lnTo>
                      <a:pt x="324" y="1482"/>
                    </a:lnTo>
                    <a:lnTo>
                      <a:pt x="360" y="1494"/>
                    </a:lnTo>
                    <a:lnTo>
                      <a:pt x="390" y="1506"/>
                    </a:lnTo>
                    <a:lnTo>
                      <a:pt x="420" y="1518"/>
                    </a:lnTo>
                    <a:lnTo>
                      <a:pt x="456" y="1524"/>
                    </a:lnTo>
                    <a:lnTo>
                      <a:pt x="486" y="1530"/>
                    </a:lnTo>
                    <a:lnTo>
                      <a:pt x="522" y="1530"/>
                    </a:lnTo>
                    <a:lnTo>
                      <a:pt x="552" y="1536"/>
                    </a:lnTo>
                    <a:lnTo>
                      <a:pt x="588" y="1536"/>
                    </a:lnTo>
                    <a:lnTo>
                      <a:pt x="618" y="1536"/>
                    </a:lnTo>
                    <a:lnTo>
                      <a:pt x="648" y="1536"/>
                    </a:lnTo>
                    <a:lnTo>
                      <a:pt x="684" y="1536"/>
                    </a:lnTo>
                    <a:lnTo>
                      <a:pt x="714" y="1536"/>
                    </a:lnTo>
                    <a:lnTo>
                      <a:pt x="750" y="1536"/>
                    </a:lnTo>
                    <a:lnTo>
                      <a:pt x="780" y="1536"/>
                    </a:lnTo>
                    <a:lnTo>
                      <a:pt x="816" y="1536"/>
                    </a:lnTo>
                    <a:lnTo>
                      <a:pt x="846" y="1536"/>
                    </a:lnTo>
                    <a:lnTo>
                      <a:pt x="876" y="1536"/>
                    </a:lnTo>
                    <a:lnTo>
                      <a:pt x="912" y="1536"/>
                    </a:lnTo>
                    <a:lnTo>
                      <a:pt x="942" y="1536"/>
                    </a:lnTo>
                    <a:lnTo>
                      <a:pt x="978" y="1536"/>
                    </a:lnTo>
                    <a:lnTo>
                      <a:pt x="1008" y="1536"/>
                    </a:lnTo>
                    <a:lnTo>
                      <a:pt x="1044" y="1542"/>
                    </a:lnTo>
                    <a:lnTo>
                      <a:pt x="1074" y="1542"/>
                    </a:lnTo>
                    <a:lnTo>
                      <a:pt x="1104" y="1542"/>
                    </a:lnTo>
                    <a:lnTo>
                      <a:pt x="1140" y="1548"/>
                    </a:lnTo>
                    <a:lnTo>
                      <a:pt x="1170" y="1548"/>
                    </a:lnTo>
                    <a:lnTo>
                      <a:pt x="1206" y="1548"/>
                    </a:lnTo>
                    <a:lnTo>
                      <a:pt x="1236" y="1548"/>
                    </a:lnTo>
                    <a:lnTo>
                      <a:pt x="1272" y="1548"/>
                    </a:lnTo>
                    <a:lnTo>
                      <a:pt x="1302" y="1548"/>
                    </a:lnTo>
                    <a:lnTo>
                      <a:pt x="1332" y="1548"/>
                    </a:lnTo>
                    <a:lnTo>
                      <a:pt x="1368" y="1548"/>
                    </a:lnTo>
                    <a:lnTo>
                      <a:pt x="1398" y="1548"/>
                    </a:lnTo>
                    <a:lnTo>
                      <a:pt x="1434" y="1548"/>
                    </a:lnTo>
                    <a:lnTo>
                      <a:pt x="1464" y="1542"/>
                    </a:lnTo>
                    <a:lnTo>
                      <a:pt x="1494" y="1542"/>
                    </a:lnTo>
                    <a:lnTo>
                      <a:pt x="1530" y="1536"/>
                    </a:lnTo>
                    <a:lnTo>
                      <a:pt x="1560" y="1530"/>
                    </a:lnTo>
                    <a:lnTo>
                      <a:pt x="1596" y="1530"/>
                    </a:lnTo>
                    <a:lnTo>
                      <a:pt x="1626" y="1524"/>
                    </a:lnTo>
                    <a:lnTo>
                      <a:pt x="1662" y="1518"/>
                    </a:lnTo>
                    <a:lnTo>
                      <a:pt x="1692" y="1518"/>
                    </a:lnTo>
                    <a:lnTo>
                      <a:pt x="1722" y="1524"/>
                    </a:lnTo>
                    <a:lnTo>
                      <a:pt x="1758" y="1530"/>
                    </a:lnTo>
                    <a:lnTo>
                      <a:pt x="1788" y="1536"/>
                    </a:lnTo>
                    <a:lnTo>
                      <a:pt x="1824" y="1542"/>
                    </a:lnTo>
                    <a:lnTo>
                      <a:pt x="1854" y="1548"/>
                    </a:lnTo>
                    <a:lnTo>
                      <a:pt x="1890" y="1548"/>
                    </a:lnTo>
                    <a:lnTo>
                      <a:pt x="1920" y="1554"/>
                    </a:lnTo>
                    <a:lnTo>
                      <a:pt x="1950" y="1554"/>
                    </a:lnTo>
                    <a:lnTo>
                      <a:pt x="1986" y="1554"/>
                    </a:lnTo>
                    <a:lnTo>
                      <a:pt x="2016" y="1554"/>
                    </a:lnTo>
                    <a:lnTo>
                      <a:pt x="2052" y="1554"/>
                    </a:lnTo>
                    <a:lnTo>
                      <a:pt x="2082" y="1554"/>
                    </a:lnTo>
                    <a:lnTo>
                      <a:pt x="2118" y="1554"/>
                    </a:lnTo>
                    <a:lnTo>
                      <a:pt x="2148" y="1554"/>
                    </a:lnTo>
                    <a:lnTo>
                      <a:pt x="2178" y="1554"/>
                    </a:lnTo>
                    <a:lnTo>
                      <a:pt x="2214" y="1554"/>
                    </a:lnTo>
                    <a:lnTo>
                      <a:pt x="2244" y="1554"/>
                    </a:lnTo>
                    <a:lnTo>
                      <a:pt x="2280" y="1548"/>
                    </a:lnTo>
                    <a:lnTo>
                      <a:pt x="2310" y="1548"/>
                    </a:lnTo>
                    <a:lnTo>
                      <a:pt x="2346" y="1548"/>
                    </a:lnTo>
                    <a:lnTo>
                      <a:pt x="2376" y="1548"/>
                    </a:lnTo>
                    <a:lnTo>
                      <a:pt x="2406" y="1554"/>
                    </a:lnTo>
                    <a:lnTo>
                      <a:pt x="2442" y="1560"/>
                    </a:lnTo>
                    <a:lnTo>
                      <a:pt x="2472" y="1560"/>
                    </a:lnTo>
                    <a:lnTo>
                      <a:pt x="2508" y="1566"/>
                    </a:lnTo>
                    <a:lnTo>
                      <a:pt x="2538" y="1566"/>
                    </a:lnTo>
                    <a:lnTo>
                      <a:pt x="2538" y="1566"/>
                    </a:lnTo>
                    <a:lnTo>
                      <a:pt x="2508" y="1560"/>
                    </a:lnTo>
                    <a:lnTo>
                      <a:pt x="2472" y="1560"/>
                    </a:lnTo>
                    <a:lnTo>
                      <a:pt x="2442" y="1554"/>
                    </a:lnTo>
                    <a:lnTo>
                      <a:pt x="2406" y="1548"/>
                    </a:lnTo>
                    <a:lnTo>
                      <a:pt x="2376" y="1542"/>
                    </a:lnTo>
                    <a:lnTo>
                      <a:pt x="2346" y="1536"/>
                    </a:lnTo>
                    <a:lnTo>
                      <a:pt x="2310" y="1536"/>
                    </a:lnTo>
                    <a:lnTo>
                      <a:pt x="2280" y="1536"/>
                    </a:lnTo>
                    <a:lnTo>
                      <a:pt x="2244" y="1536"/>
                    </a:lnTo>
                    <a:lnTo>
                      <a:pt x="2214" y="1536"/>
                    </a:lnTo>
                    <a:lnTo>
                      <a:pt x="2178" y="1542"/>
                    </a:lnTo>
                    <a:lnTo>
                      <a:pt x="2148" y="1542"/>
                    </a:lnTo>
                    <a:lnTo>
                      <a:pt x="2118" y="1542"/>
                    </a:lnTo>
                    <a:lnTo>
                      <a:pt x="2082" y="1542"/>
                    </a:lnTo>
                    <a:lnTo>
                      <a:pt x="2052" y="1542"/>
                    </a:lnTo>
                    <a:lnTo>
                      <a:pt x="2016" y="1542"/>
                    </a:lnTo>
                    <a:lnTo>
                      <a:pt x="1986" y="1542"/>
                    </a:lnTo>
                    <a:lnTo>
                      <a:pt x="1950" y="1536"/>
                    </a:lnTo>
                    <a:lnTo>
                      <a:pt x="1920" y="1536"/>
                    </a:lnTo>
                    <a:lnTo>
                      <a:pt x="1890" y="1530"/>
                    </a:lnTo>
                    <a:lnTo>
                      <a:pt x="1854" y="1524"/>
                    </a:lnTo>
                    <a:lnTo>
                      <a:pt x="1824" y="1512"/>
                    </a:lnTo>
                    <a:lnTo>
                      <a:pt x="1788" y="1500"/>
                    </a:lnTo>
                    <a:lnTo>
                      <a:pt x="1758" y="1488"/>
                    </a:lnTo>
                    <a:lnTo>
                      <a:pt x="1722" y="1476"/>
                    </a:lnTo>
                    <a:lnTo>
                      <a:pt x="1692" y="1470"/>
                    </a:lnTo>
                    <a:lnTo>
                      <a:pt x="1662" y="1470"/>
                    </a:lnTo>
                    <a:lnTo>
                      <a:pt x="1626" y="1470"/>
                    </a:lnTo>
                    <a:lnTo>
                      <a:pt x="1596" y="1482"/>
                    </a:lnTo>
                    <a:lnTo>
                      <a:pt x="1560" y="1494"/>
                    </a:lnTo>
                    <a:lnTo>
                      <a:pt x="1530" y="1500"/>
                    </a:lnTo>
                    <a:lnTo>
                      <a:pt x="1494" y="1512"/>
                    </a:lnTo>
                    <a:lnTo>
                      <a:pt x="1464" y="1518"/>
                    </a:lnTo>
                    <a:lnTo>
                      <a:pt x="1434" y="1518"/>
                    </a:lnTo>
                    <a:lnTo>
                      <a:pt x="1398" y="1524"/>
                    </a:lnTo>
                    <a:lnTo>
                      <a:pt x="1368" y="1524"/>
                    </a:lnTo>
                    <a:lnTo>
                      <a:pt x="1332" y="1524"/>
                    </a:lnTo>
                    <a:lnTo>
                      <a:pt x="1302" y="1524"/>
                    </a:lnTo>
                    <a:lnTo>
                      <a:pt x="1272" y="1524"/>
                    </a:lnTo>
                    <a:lnTo>
                      <a:pt x="1236" y="1524"/>
                    </a:lnTo>
                    <a:lnTo>
                      <a:pt x="1206" y="1524"/>
                    </a:lnTo>
                    <a:lnTo>
                      <a:pt x="1170" y="1518"/>
                    </a:lnTo>
                    <a:lnTo>
                      <a:pt x="1140" y="1512"/>
                    </a:lnTo>
                    <a:lnTo>
                      <a:pt x="1104" y="1506"/>
                    </a:lnTo>
                    <a:lnTo>
                      <a:pt x="1074" y="1500"/>
                    </a:lnTo>
                    <a:lnTo>
                      <a:pt x="1044" y="1494"/>
                    </a:lnTo>
                    <a:lnTo>
                      <a:pt x="1008" y="1494"/>
                    </a:lnTo>
                    <a:lnTo>
                      <a:pt x="978" y="1488"/>
                    </a:lnTo>
                    <a:lnTo>
                      <a:pt x="942" y="1482"/>
                    </a:lnTo>
                    <a:lnTo>
                      <a:pt x="912" y="1482"/>
                    </a:lnTo>
                    <a:lnTo>
                      <a:pt x="876" y="1482"/>
                    </a:lnTo>
                    <a:lnTo>
                      <a:pt x="846" y="1488"/>
                    </a:lnTo>
                    <a:lnTo>
                      <a:pt x="816" y="1488"/>
                    </a:lnTo>
                    <a:lnTo>
                      <a:pt x="780" y="1494"/>
                    </a:lnTo>
                    <a:lnTo>
                      <a:pt x="750" y="1494"/>
                    </a:lnTo>
                    <a:lnTo>
                      <a:pt x="714" y="1500"/>
                    </a:lnTo>
                    <a:lnTo>
                      <a:pt x="684" y="1500"/>
                    </a:lnTo>
                    <a:lnTo>
                      <a:pt x="648" y="1500"/>
                    </a:lnTo>
                    <a:lnTo>
                      <a:pt x="618" y="1500"/>
                    </a:lnTo>
                    <a:lnTo>
                      <a:pt x="588" y="1500"/>
                    </a:lnTo>
                    <a:lnTo>
                      <a:pt x="552" y="1494"/>
                    </a:lnTo>
                    <a:lnTo>
                      <a:pt x="522" y="1494"/>
                    </a:lnTo>
                    <a:lnTo>
                      <a:pt x="486" y="1488"/>
                    </a:lnTo>
                    <a:lnTo>
                      <a:pt x="456" y="1476"/>
                    </a:lnTo>
                    <a:lnTo>
                      <a:pt x="420" y="1464"/>
                    </a:lnTo>
                    <a:lnTo>
                      <a:pt x="390" y="1446"/>
                    </a:lnTo>
                    <a:lnTo>
                      <a:pt x="360" y="1422"/>
                    </a:lnTo>
                    <a:lnTo>
                      <a:pt x="324" y="1386"/>
                    </a:lnTo>
                    <a:lnTo>
                      <a:pt x="294" y="1344"/>
                    </a:lnTo>
                    <a:lnTo>
                      <a:pt x="258" y="1278"/>
                    </a:lnTo>
                    <a:lnTo>
                      <a:pt x="228" y="1200"/>
                    </a:lnTo>
                    <a:lnTo>
                      <a:pt x="192" y="1098"/>
                    </a:lnTo>
                    <a:lnTo>
                      <a:pt x="162" y="978"/>
                    </a:lnTo>
                    <a:lnTo>
                      <a:pt x="132" y="816"/>
                    </a:lnTo>
                    <a:lnTo>
                      <a:pt x="96" y="618"/>
                    </a:lnTo>
                    <a:lnTo>
                      <a:pt x="66" y="396"/>
                    </a:lnTo>
                    <a:lnTo>
                      <a:pt x="30" y="174"/>
                    </a:lnTo>
                    <a:lnTo>
                      <a:pt x="0" y="0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1E17A9">
                  <a:alpha val="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01" name="Freeform 183"/>
              <p:cNvSpPr>
                <a:spLocks/>
              </p:cNvSpPr>
              <p:nvPr/>
            </p:nvSpPr>
            <p:spPr bwMode="auto">
              <a:xfrm>
                <a:off x="2647950" y="3171825"/>
                <a:ext cx="4029075" cy="1809750"/>
              </a:xfrm>
              <a:custGeom>
                <a:avLst/>
                <a:gdLst/>
                <a:ahLst/>
                <a:cxnLst>
                  <a:cxn ang="0">
                    <a:pos x="30" y="132"/>
                  </a:cxn>
                  <a:cxn ang="0">
                    <a:pos x="96" y="444"/>
                  </a:cxn>
                  <a:cxn ang="0">
                    <a:pos x="162" y="702"/>
                  </a:cxn>
                  <a:cxn ang="0">
                    <a:pos x="228" y="870"/>
                  </a:cxn>
                  <a:cxn ang="0">
                    <a:pos x="294" y="972"/>
                  </a:cxn>
                  <a:cxn ang="0">
                    <a:pos x="360" y="1032"/>
                  </a:cxn>
                  <a:cxn ang="0">
                    <a:pos x="420" y="1062"/>
                  </a:cxn>
                  <a:cxn ang="0">
                    <a:pos x="486" y="1080"/>
                  </a:cxn>
                  <a:cxn ang="0">
                    <a:pos x="552" y="1092"/>
                  </a:cxn>
                  <a:cxn ang="0">
                    <a:pos x="618" y="1092"/>
                  </a:cxn>
                  <a:cxn ang="0">
                    <a:pos x="684" y="1092"/>
                  </a:cxn>
                  <a:cxn ang="0">
                    <a:pos x="750" y="1092"/>
                  </a:cxn>
                  <a:cxn ang="0">
                    <a:pos x="816" y="1086"/>
                  </a:cxn>
                  <a:cxn ang="0">
                    <a:pos x="876" y="1086"/>
                  </a:cxn>
                  <a:cxn ang="0">
                    <a:pos x="942" y="1086"/>
                  </a:cxn>
                  <a:cxn ang="0">
                    <a:pos x="1008" y="1086"/>
                  </a:cxn>
                  <a:cxn ang="0">
                    <a:pos x="1074" y="1098"/>
                  </a:cxn>
                  <a:cxn ang="0">
                    <a:pos x="1140" y="1104"/>
                  </a:cxn>
                  <a:cxn ang="0">
                    <a:pos x="1206" y="1110"/>
                  </a:cxn>
                  <a:cxn ang="0">
                    <a:pos x="1272" y="1110"/>
                  </a:cxn>
                  <a:cxn ang="0">
                    <a:pos x="1332" y="1110"/>
                  </a:cxn>
                  <a:cxn ang="0">
                    <a:pos x="1398" y="1110"/>
                  </a:cxn>
                  <a:cxn ang="0">
                    <a:pos x="1464" y="1104"/>
                  </a:cxn>
                  <a:cxn ang="0">
                    <a:pos x="1530" y="1092"/>
                  </a:cxn>
                  <a:cxn ang="0">
                    <a:pos x="1596" y="1080"/>
                  </a:cxn>
                  <a:cxn ang="0">
                    <a:pos x="1662" y="1068"/>
                  </a:cxn>
                  <a:cxn ang="0">
                    <a:pos x="1722" y="1074"/>
                  </a:cxn>
                  <a:cxn ang="0">
                    <a:pos x="1788" y="1092"/>
                  </a:cxn>
                  <a:cxn ang="0">
                    <a:pos x="1854" y="1110"/>
                  </a:cxn>
                  <a:cxn ang="0">
                    <a:pos x="1920" y="1116"/>
                  </a:cxn>
                  <a:cxn ang="0">
                    <a:pos x="1986" y="1122"/>
                  </a:cxn>
                  <a:cxn ang="0">
                    <a:pos x="2052" y="1122"/>
                  </a:cxn>
                  <a:cxn ang="0">
                    <a:pos x="2118" y="1122"/>
                  </a:cxn>
                  <a:cxn ang="0">
                    <a:pos x="2178" y="1122"/>
                  </a:cxn>
                  <a:cxn ang="0">
                    <a:pos x="2244" y="1116"/>
                  </a:cxn>
                  <a:cxn ang="0">
                    <a:pos x="2310" y="1116"/>
                  </a:cxn>
                  <a:cxn ang="0">
                    <a:pos x="2376" y="1122"/>
                  </a:cxn>
                  <a:cxn ang="0">
                    <a:pos x="2442" y="1128"/>
                  </a:cxn>
                  <a:cxn ang="0">
                    <a:pos x="2508" y="1134"/>
                  </a:cxn>
                </a:cxnLst>
                <a:rect l="0" t="0" r="r" b="b"/>
                <a:pathLst>
                  <a:path w="2538" h="1140">
                    <a:moveTo>
                      <a:pt x="0" y="0"/>
                    </a:moveTo>
                    <a:lnTo>
                      <a:pt x="30" y="132"/>
                    </a:lnTo>
                    <a:lnTo>
                      <a:pt x="66" y="288"/>
                    </a:lnTo>
                    <a:lnTo>
                      <a:pt x="96" y="444"/>
                    </a:lnTo>
                    <a:lnTo>
                      <a:pt x="132" y="588"/>
                    </a:lnTo>
                    <a:lnTo>
                      <a:pt x="162" y="702"/>
                    </a:lnTo>
                    <a:lnTo>
                      <a:pt x="192" y="792"/>
                    </a:lnTo>
                    <a:lnTo>
                      <a:pt x="228" y="870"/>
                    </a:lnTo>
                    <a:lnTo>
                      <a:pt x="258" y="930"/>
                    </a:lnTo>
                    <a:lnTo>
                      <a:pt x="294" y="972"/>
                    </a:lnTo>
                    <a:lnTo>
                      <a:pt x="324" y="1008"/>
                    </a:lnTo>
                    <a:lnTo>
                      <a:pt x="360" y="1032"/>
                    </a:lnTo>
                    <a:lnTo>
                      <a:pt x="390" y="1050"/>
                    </a:lnTo>
                    <a:lnTo>
                      <a:pt x="420" y="1062"/>
                    </a:lnTo>
                    <a:lnTo>
                      <a:pt x="456" y="1074"/>
                    </a:lnTo>
                    <a:lnTo>
                      <a:pt x="486" y="1080"/>
                    </a:lnTo>
                    <a:lnTo>
                      <a:pt x="522" y="1086"/>
                    </a:lnTo>
                    <a:lnTo>
                      <a:pt x="552" y="1092"/>
                    </a:lnTo>
                    <a:lnTo>
                      <a:pt x="588" y="1092"/>
                    </a:lnTo>
                    <a:lnTo>
                      <a:pt x="618" y="1092"/>
                    </a:lnTo>
                    <a:lnTo>
                      <a:pt x="648" y="1092"/>
                    </a:lnTo>
                    <a:lnTo>
                      <a:pt x="684" y="1092"/>
                    </a:lnTo>
                    <a:lnTo>
                      <a:pt x="714" y="1092"/>
                    </a:lnTo>
                    <a:lnTo>
                      <a:pt x="750" y="1092"/>
                    </a:lnTo>
                    <a:lnTo>
                      <a:pt x="780" y="1092"/>
                    </a:lnTo>
                    <a:lnTo>
                      <a:pt x="816" y="1086"/>
                    </a:lnTo>
                    <a:lnTo>
                      <a:pt x="846" y="1086"/>
                    </a:lnTo>
                    <a:lnTo>
                      <a:pt x="876" y="1086"/>
                    </a:lnTo>
                    <a:lnTo>
                      <a:pt x="912" y="1080"/>
                    </a:lnTo>
                    <a:lnTo>
                      <a:pt x="942" y="1086"/>
                    </a:lnTo>
                    <a:lnTo>
                      <a:pt x="978" y="1086"/>
                    </a:lnTo>
                    <a:lnTo>
                      <a:pt x="1008" y="1086"/>
                    </a:lnTo>
                    <a:lnTo>
                      <a:pt x="1044" y="1092"/>
                    </a:lnTo>
                    <a:lnTo>
                      <a:pt x="1074" y="1098"/>
                    </a:lnTo>
                    <a:lnTo>
                      <a:pt x="1104" y="1098"/>
                    </a:lnTo>
                    <a:lnTo>
                      <a:pt x="1140" y="1104"/>
                    </a:lnTo>
                    <a:lnTo>
                      <a:pt x="1170" y="1104"/>
                    </a:lnTo>
                    <a:lnTo>
                      <a:pt x="1206" y="1110"/>
                    </a:lnTo>
                    <a:lnTo>
                      <a:pt x="1236" y="1110"/>
                    </a:lnTo>
                    <a:lnTo>
                      <a:pt x="1272" y="1110"/>
                    </a:lnTo>
                    <a:lnTo>
                      <a:pt x="1302" y="1110"/>
                    </a:lnTo>
                    <a:lnTo>
                      <a:pt x="1332" y="1110"/>
                    </a:lnTo>
                    <a:lnTo>
                      <a:pt x="1368" y="1110"/>
                    </a:lnTo>
                    <a:lnTo>
                      <a:pt x="1398" y="1110"/>
                    </a:lnTo>
                    <a:lnTo>
                      <a:pt x="1434" y="1110"/>
                    </a:lnTo>
                    <a:lnTo>
                      <a:pt x="1464" y="1104"/>
                    </a:lnTo>
                    <a:lnTo>
                      <a:pt x="1494" y="1098"/>
                    </a:lnTo>
                    <a:lnTo>
                      <a:pt x="1530" y="1092"/>
                    </a:lnTo>
                    <a:lnTo>
                      <a:pt x="1560" y="1086"/>
                    </a:lnTo>
                    <a:lnTo>
                      <a:pt x="1596" y="1080"/>
                    </a:lnTo>
                    <a:lnTo>
                      <a:pt x="1626" y="1074"/>
                    </a:lnTo>
                    <a:lnTo>
                      <a:pt x="1662" y="1068"/>
                    </a:lnTo>
                    <a:lnTo>
                      <a:pt x="1692" y="1068"/>
                    </a:lnTo>
                    <a:lnTo>
                      <a:pt x="1722" y="1074"/>
                    </a:lnTo>
                    <a:lnTo>
                      <a:pt x="1758" y="1080"/>
                    </a:lnTo>
                    <a:lnTo>
                      <a:pt x="1788" y="1092"/>
                    </a:lnTo>
                    <a:lnTo>
                      <a:pt x="1824" y="1098"/>
                    </a:lnTo>
                    <a:lnTo>
                      <a:pt x="1854" y="1110"/>
                    </a:lnTo>
                    <a:lnTo>
                      <a:pt x="1890" y="1116"/>
                    </a:lnTo>
                    <a:lnTo>
                      <a:pt x="1920" y="1116"/>
                    </a:lnTo>
                    <a:lnTo>
                      <a:pt x="1950" y="1122"/>
                    </a:lnTo>
                    <a:lnTo>
                      <a:pt x="1986" y="1122"/>
                    </a:lnTo>
                    <a:lnTo>
                      <a:pt x="2016" y="1122"/>
                    </a:lnTo>
                    <a:lnTo>
                      <a:pt x="2052" y="1122"/>
                    </a:lnTo>
                    <a:lnTo>
                      <a:pt x="2082" y="1122"/>
                    </a:lnTo>
                    <a:lnTo>
                      <a:pt x="2118" y="1122"/>
                    </a:lnTo>
                    <a:lnTo>
                      <a:pt x="2148" y="1122"/>
                    </a:lnTo>
                    <a:lnTo>
                      <a:pt x="2178" y="1122"/>
                    </a:lnTo>
                    <a:lnTo>
                      <a:pt x="2214" y="1122"/>
                    </a:lnTo>
                    <a:lnTo>
                      <a:pt x="2244" y="1116"/>
                    </a:lnTo>
                    <a:lnTo>
                      <a:pt x="2280" y="1116"/>
                    </a:lnTo>
                    <a:lnTo>
                      <a:pt x="2310" y="1116"/>
                    </a:lnTo>
                    <a:lnTo>
                      <a:pt x="2346" y="1116"/>
                    </a:lnTo>
                    <a:lnTo>
                      <a:pt x="2376" y="1122"/>
                    </a:lnTo>
                    <a:lnTo>
                      <a:pt x="2406" y="1122"/>
                    </a:lnTo>
                    <a:lnTo>
                      <a:pt x="2442" y="1128"/>
                    </a:lnTo>
                    <a:lnTo>
                      <a:pt x="2472" y="1134"/>
                    </a:lnTo>
                    <a:lnTo>
                      <a:pt x="2508" y="1134"/>
                    </a:lnTo>
                    <a:lnTo>
                      <a:pt x="2538" y="1140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8" name="Group 390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72" name="Line 153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3" name="Line 154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4" name="Line 157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5" name="Line 159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6" name="Line 161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7" name="Line 163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8" name="Line 165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9" name="Line 167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0" name="Line 169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1" name="Line 171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2" name="Line 175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3" name="Line 177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4" name="Line 179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5" name="Freeform 181"/>
              <p:cNvSpPr>
                <a:spLocks/>
              </p:cNvSpPr>
              <p:nvPr/>
            </p:nvSpPr>
            <p:spPr bwMode="auto">
              <a:xfrm>
                <a:off x="2647950" y="2847975"/>
                <a:ext cx="4029075" cy="2133600"/>
              </a:xfrm>
              <a:custGeom>
                <a:avLst/>
                <a:gdLst/>
                <a:ahLst/>
                <a:cxnLst>
                  <a:cxn ang="0">
                    <a:pos x="66" y="858"/>
                  </a:cxn>
                  <a:cxn ang="0">
                    <a:pos x="162" y="1068"/>
                  </a:cxn>
                  <a:cxn ang="0">
                    <a:pos x="258" y="1212"/>
                  </a:cxn>
                  <a:cxn ang="0">
                    <a:pos x="360" y="1278"/>
                  </a:cxn>
                  <a:cxn ang="0">
                    <a:pos x="456" y="1302"/>
                  </a:cxn>
                  <a:cxn ang="0">
                    <a:pos x="552" y="1314"/>
                  </a:cxn>
                  <a:cxn ang="0">
                    <a:pos x="648" y="1320"/>
                  </a:cxn>
                  <a:cxn ang="0">
                    <a:pos x="750" y="1320"/>
                  </a:cxn>
                  <a:cxn ang="0">
                    <a:pos x="846" y="1314"/>
                  </a:cxn>
                  <a:cxn ang="0">
                    <a:pos x="942" y="1314"/>
                  </a:cxn>
                  <a:cxn ang="0">
                    <a:pos x="1044" y="1320"/>
                  </a:cxn>
                  <a:cxn ang="0">
                    <a:pos x="1140" y="1320"/>
                  </a:cxn>
                  <a:cxn ang="0">
                    <a:pos x="1236" y="1326"/>
                  </a:cxn>
                  <a:cxn ang="0">
                    <a:pos x="1332" y="1326"/>
                  </a:cxn>
                  <a:cxn ang="0">
                    <a:pos x="1434" y="1326"/>
                  </a:cxn>
                  <a:cxn ang="0">
                    <a:pos x="1530" y="1320"/>
                  </a:cxn>
                  <a:cxn ang="0">
                    <a:pos x="1626" y="1308"/>
                  </a:cxn>
                  <a:cxn ang="0">
                    <a:pos x="1722" y="1296"/>
                  </a:cxn>
                  <a:cxn ang="0">
                    <a:pos x="1824" y="1302"/>
                  </a:cxn>
                  <a:cxn ang="0">
                    <a:pos x="1920" y="1320"/>
                  </a:cxn>
                  <a:cxn ang="0">
                    <a:pos x="2016" y="1326"/>
                  </a:cxn>
                  <a:cxn ang="0">
                    <a:pos x="2118" y="1326"/>
                  </a:cxn>
                  <a:cxn ang="0">
                    <a:pos x="2214" y="1326"/>
                  </a:cxn>
                  <a:cxn ang="0">
                    <a:pos x="2310" y="1320"/>
                  </a:cxn>
                  <a:cxn ang="0">
                    <a:pos x="2406" y="1332"/>
                  </a:cxn>
                  <a:cxn ang="0">
                    <a:pos x="2508" y="1344"/>
                  </a:cxn>
                  <a:cxn ang="0">
                    <a:pos x="2508" y="1338"/>
                  </a:cxn>
                  <a:cxn ang="0">
                    <a:pos x="2406" y="1314"/>
                  </a:cxn>
                  <a:cxn ang="0">
                    <a:pos x="2310" y="1290"/>
                  </a:cxn>
                  <a:cxn ang="0">
                    <a:pos x="2214" y="1290"/>
                  </a:cxn>
                  <a:cxn ang="0">
                    <a:pos x="2118" y="1296"/>
                  </a:cxn>
                  <a:cxn ang="0">
                    <a:pos x="2016" y="1296"/>
                  </a:cxn>
                  <a:cxn ang="0">
                    <a:pos x="1920" y="1278"/>
                  </a:cxn>
                  <a:cxn ang="0">
                    <a:pos x="1824" y="1242"/>
                  </a:cxn>
                  <a:cxn ang="0">
                    <a:pos x="1722" y="1230"/>
                  </a:cxn>
                  <a:cxn ang="0">
                    <a:pos x="1626" y="1254"/>
                  </a:cxn>
                  <a:cxn ang="0">
                    <a:pos x="1530" y="1284"/>
                  </a:cxn>
                  <a:cxn ang="0">
                    <a:pos x="1434" y="1302"/>
                  </a:cxn>
                  <a:cxn ang="0">
                    <a:pos x="1332" y="1302"/>
                  </a:cxn>
                  <a:cxn ang="0">
                    <a:pos x="1236" y="1296"/>
                  </a:cxn>
                  <a:cxn ang="0">
                    <a:pos x="1140" y="1284"/>
                  </a:cxn>
                  <a:cxn ang="0">
                    <a:pos x="1044" y="1272"/>
                  </a:cxn>
                  <a:cxn ang="0">
                    <a:pos x="942" y="1266"/>
                  </a:cxn>
                  <a:cxn ang="0">
                    <a:pos x="846" y="1272"/>
                  </a:cxn>
                  <a:cxn ang="0">
                    <a:pos x="750" y="1278"/>
                  </a:cxn>
                  <a:cxn ang="0">
                    <a:pos x="648" y="1284"/>
                  </a:cxn>
                  <a:cxn ang="0">
                    <a:pos x="552" y="1278"/>
                  </a:cxn>
                  <a:cxn ang="0">
                    <a:pos x="456" y="1260"/>
                  </a:cxn>
                  <a:cxn ang="0">
                    <a:pos x="360" y="1206"/>
                  </a:cxn>
                  <a:cxn ang="0">
                    <a:pos x="258" y="1074"/>
                  </a:cxn>
                  <a:cxn ang="0">
                    <a:pos x="162" y="810"/>
                  </a:cxn>
                  <a:cxn ang="0">
                    <a:pos x="66" y="348"/>
                  </a:cxn>
                  <a:cxn ang="0">
                    <a:pos x="0" y="726"/>
                  </a:cxn>
                </a:cxnLst>
                <a:rect l="0" t="0" r="r" b="b"/>
                <a:pathLst>
                  <a:path w="2538" h="1344">
                    <a:moveTo>
                      <a:pt x="0" y="726"/>
                    </a:moveTo>
                    <a:lnTo>
                      <a:pt x="30" y="786"/>
                    </a:lnTo>
                    <a:lnTo>
                      <a:pt x="66" y="858"/>
                    </a:lnTo>
                    <a:lnTo>
                      <a:pt x="96" y="936"/>
                    </a:lnTo>
                    <a:lnTo>
                      <a:pt x="132" y="1002"/>
                    </a:lnTo>
                    <a:lnTo>
                      <a:pt x="162" y="1068"/>
                    </a:lnTo>
                    <a:lnTo>
                      <a:pt x="192" y="1122"/>
                    </a:lnTo>
                    <a:lnTo>
                      <a:pt x="228" y="1170"/>
                    </a:lnTo>
                    <a:lnTo>
                      <a:pt x="258" y="1212"/>
                    </a:lnTo>
                    <a:lnTo>
                      <a:pt x="294" y="1242"/>
                    </a:lnTo>
                    <a:lnTo>
                      <a:pt x="324" y="1260"/>
                    </a:lnTo>
                    <a:lnTo>
                      <a:pt x="360" y="1278"/>
                    </a:lnTo>
                    <a:lnTo>
                      <a:pt x="390" y="1290"/>
                    </a:lnTo>
                    <a:lnTo>
                      <a:pt x="420" y="1296"/>
                    </a:lnTo>
                    <a:lnTo>
                      <a:pt x="456" y="1302"/>
                    </a:lnTo>
                    <a:lnTo>
                      <a:pt x="486" y="1308"/>
                    </a:lnTo>
                    <a:lnTo>
                      <a:pt x="522" y="1314"/>
                    </a:lnTo>
                    <a:lnTo>
                      <a:pt x="552" y="1314"/>
                    </a:lnTo>
                    <a:lnTo>
                      <a:pt x="588" y="1314"/>
                    </a:lnTo>
                    <a:lnTo>
                      <a:pt x="618" y="1320"/>
                    </a:lnTo>
                    <a:lnTo>
                      <a:pt x="648" y="1320"/>
                    </a:lnTo>
                    <a:lnTo>
                      <a:pt x="684" y="1320"/>
                    </a:lnTo>
                    <a:lnTo>
                      <a:pt x="714" y="1320"/>
                    </a:lnTo>
                    <a:lnTo>
                      <a:pt x="750" y="1320"/>
                    </a:lnTo>
                    <a:lnTo>
                      <a:pt x="780" y="1320"/>
                    </a:lnTo>
                    <a:lnTo>
                      <a:pt x="816" y="1314"/>
                    </a:lnTo>
                    <a:lnTo>
                      <a:pt x="846" y="1314"/>
                    </a:lnTo>
                    <a:lnTo>
                      <a:pt x="876" y="1314"/>
                    </a:lnTo>
                    <a:lnTo>
                      <a:pt x="912" y="1314"/>
                    </a:lnTo>
                    <a:lnTo>
                      <a:pt x="942" y="1314"/>
                    </a:lnTo>
                    <a:lnTo>
                      <a:pt x="978" y="1314"/>
                    </a:lnTo>
                    <a:lnTo>
                      <a:pt x="1008" y="1314"/>
                    </a:lnTo>
                    <a:lnTo>
                      <a:pt x="1044" y="1320"/>
                    </a:lnTo>
                    <a:lnTo>
                      <a:pt x="1074" y="1320"/>
                    </a:lnTo>
                    <a:lnTo>
                      <a:pt x="1104" y="1320"/>
                    </a:lnTo>
                    <a:lnTo>
                      <a:pt x="1140" y="1320"/>
                    </a:lnTo>
                    <a:lnTo>
                      <a:pt x="1170" y="1326"/>
                    </a:lnTo>
                    <a:lnTo>
                      <a:pt x="1206" y="1326"/>
                    </a:lnTo>
                    <a:lnTo>
                      <a:pt x="1236" y="1326"/>
                    </a:lnTo>
                    <a:lnTo>
                      <a:pt x="1272" y="1326"/>
                    </a:lnTo>
                    <a:lnTo>
                      <a:pt x="1302" y="1326"/>
                    </a:lnTo>
                    <a:lnTo>
                      <a:pt x="1332" y="1326"/>
                    </a:lnTo>
                    <a:lnTo>
                      <a:pt x="1368" y="1326"/>
                    </a:lnTo>
                    <a:lnTo>
                      <a:pt x="1398" y="1326"/>
                    </a:lnTo>
                    <a:lnTo>
                      <a:pt x="1434" y="1326"/>
                    </a:lnTo>
                    <a:lnTo>
                      <a:pt x="1464" y="1326"/>
                    </a:lnTo>
                    <a:lnTo>
                      <a:pt x="1494" y="1326"/>
                    </a:lnTo>
                    <a:lnTo>
                      <a:pt x="1530" y="1320"/>
                    </a:lnTo>
                    <a:lnTo>
                      <a:pt x="1560" y="1314"/>
                    </a:lnTo>
                    <a:lnTo>
                      <a:pt x="1596" y="1314"/>
                    </a:lnTo>
                    <a:lnTo>
                      <a:pt x="1626" y="1308"/>
                    </a:lnTo>
                    <a:lnTo>
                      <a:pt x="1662" y="1302"/>
                    </a:lnTo>
                    <a:lnTo>
                      <a:pt x="1692" y="1302"/>
                    </a:lnTo>
                    <a:lnTo>
                      <a:pt x="1722" y="1296"/>
                    </a:lnTo>
                    <a:lnTo>
                      <a:pt x="1758" y="1296"/>
                    </a:lnTo>
                    <a:lnTo>
                      <a:pt x="1788" y="1296"/>
                    </a:lnTo>
                    <a:lnTo>
                      <a:pt x="1824" y="1302"/>
                    </a:lnTo>
                    <a:lnTo>
                      <a:pt x="1854" y="1308"/>
                    </a:lnTo>
                    <a:lnTo>
                      <a:pt x="1890" y="1314"/>
                    </a:lnTo>
                    <a:lnTo>
                      <a:pt x="1920" y="1320"/>
                    </a:lnTo>
                    <a:lnTo>
                      <a:pt x="1950" y="1320"/>
                    </a:lnTo>
                    <a:lnTo>
                      <a:pt x="1986" y="1326"/>
                    </a:lnTo>
                    <a:lnTo>
                      <a:pt x="2016" y="1326"/>
                    </a:lnTo>
                    <a:lnTo>
                      <a:pt x="2052" y="1326"/>
                    </a:lnTo>
                    <a:lnTo>
                      <a:pt x="2082" y="1326"/>
                    </a:lnTo>
                    <a:lnTo>
                      <a:pt x="2118" y="1326"/>
                    </a:lnTo>
                    <a:lnTo>
                      <a:pt x="2148" y="1326"/>
                    </a:lnTo>
                    <a:lnTo>
                      <a:pt x="2178" y="1326"/>
                    </a:lnTo>
                    <a:lnTo>
                      <a:pt x="2214" y="1326"/>
                    </a:lnTo>
                    <a:lnTo>
                      <a:pt x="2244" y="1320"/>
                    </a:lnTo>
                    <a:lnTo>
                      <a:pt x="2280" y="1320"/>
                    </a:lnTo>
                    <a:lnTo>
                      <a:pt x="2310" y="1320"/>
                    </a:lnTo>
                    <a:lnTo>
                      <a:pt x="2346" y="1320"/>
                    </a:lnTo>
                    <a:lnTo>
                      <a:pt x="2376" y="1326"/>
                    </a:lnTo>
                    <a:lnTo>
                      <a:pt x="2406" y="1332"/>
                    </a:lnTo>
                    <a:lnTo>
                      <a:pt x="2442" y="1338"/>
                    </a:lnTo>
                    <a:lnTo>
                      <a:pt x="2472" y="1338"/>
                    </a:lnTo>
                    <a:lnTo>
                      <a:pt x="2508" y="1344"/>
                    </a:lnTo>
                    <a:lnTo>
                      <a:pt x="2538" y="1344"/>
                    </a:lnTo>
                    <a:lnTo>
                      <a:pt x="2538" y="1338"/>
                    </a:lnTo>
                    <a:lnTo>
                      <a:pt x="2508" y="1338"/>
                    </a:lnTo>
                    <a:lnTo>
                      <a:pt x="2472" y="1332"/>
                    </a:lnTo>
                    <a:lnTo>
                      <a:pt x="2442" y="1326"/>
                    </a:lnTo>
                    <a:lnTo>
                      <a:pt x="2406" y="1314"/>
                    </a:lnTo>
                    <a:lnTo>
                      <a:pt x="2376" y="1302"/>
                    </a:lnTo>
                    <a:lnTo>
                      <a:pt x="2346" y="1296"/>
                    </a:lnTo>
                    <a:lnTo>
                      <a:pt x="2310" y="1290"/>
                    </a:lnTo>
                    <a:lnTo>
                      <a:pt x="2280" y="1284"/>
                    </a:lnTo>
                    <a:lnTo>
                      <a:pt x="2244" y="1284"/>
                    </a:lnTo>
                    <a:lnTo>
                      <a:pt x="2214" y="1290"/>
                    </a:lnTo>
                    <a:lnTo>
                      <a:pt x="2178" y="1290"/>
                    </a:lnTo>
                    <a:lnTo>
                      <a:pt x="2148" y="1296"/>
                    </a:lnTo>
                    <a:lnTo>
                      <a:pt x="2118" y="1296"/>
                    </a:lnTo>
                    <a:lnTo>
                      <a:pt x="2082" y="1302"/>
                    </a:lnTo>
                    <a:lnTo>
                      <a:pt x="2052" y="1302"/>
                    </a:lnTo>
                    <a:lnTo>
                      <a:pt x="2016" y="1296"/>
                    </a:lnTo>
                    <a:lnTo>
                      <a:pt x="1986" y="1296"/>
                    </a:lnTo>
                    <a:lnTo>
                      <a:pt x="1950" y="1290"/>
                    </a:lnTo>
                    <a:lnTo>
                      <a:pt x="1920" y="1278"/>
                    </a:lnTo>
                    <a:lnTo>
                      <a:pt x="1890" y="1272"/>
                    </a:lnTo>
                    <a:lnTo>
                      <a:pt x="1854" y="1254"/>
                    </a:lnTo>
                    <a:lnTo>
                      <a:pt x="1824" y="1242"/>
                    </a:lnTo>
                    <a:lnTo>
                      <a:pt x="1788" y="1236"/>
                    </a:lnTo>
                    <a:lnTo>
                      <a:pt x="1758" y="1230"/>
                    </a:lnTo>
                    <a:lnTo>
                      <a:pt x="1722" y="1230"/>
                    </a:lnTo>
                    <a:lnTo>
                      <a:pt x="1692" y="1236"/>
                    </a:lnTo>
                    <a:lnTo>
                      <a:pt x="1662" y="1242"/>
                    </a:lnTo>
                    <a:lnTo>
                      <a:pt x="1626" y="1254"/>
                    </a:lnTo>
                    <a:lnTo>
                      <a:pt x="1596" y="1266"/>
                    </a:lnTo>
                    <a:lnTo>
                      <a:pt x="1560" y="1278"/>
                    </a:lnTo>
                    <a:lnTo>
                      <a:pt x="1530" y="1284"/>
                    </a:lnTo>
                    <a:lnTo>
                      <a:pt x="1494" y="1290"/>
                    </a:lnTo>
                    <a:lnTo>
                      <a:pt x="1464" y="1296"/>
                    </a:lnTo>
                    <a:lnTo>
                      <a:pt x="1434" y="1302"/>
                    </a:lnTo>
                    <a:lnTo>
                      <a:pt x="1398" y="1302"/>
                    </a:lnTo>
                    <a:lnTo>
                      <a:pt x="1368" y="1302"/>
                    </a:lnTo>
                    <a:lnTo>
                      <a:pt x="1332" y="1302"/>
                    </a:lnTo>
                    <a:lnTo>
                      <a:pt x="1302" y="1302"/>
                    </a:lnTo>
                    <a:lnTo>
                      <a:pt x="1272" y="1302"/>
                    </a:lnTo>
                    <a:lnTo>
                      <a:pt x="1236" y="1296"/>
                    </a:lnTo>
                    <a:lnTo>
                      <a:pt x="1206" y="1296"/>
                    </a:lnTo>
                    <a:lnTo>
                      <a:pt x="1170" y="1290"/>
                    </a:lnTo>
                    <a:lnTo>
                      <a:pt x="1140" y="1284"/>
                    </a:lnTo>
                    <a:lnTo>
                      <a:pt x="1104" y="1284"/>
                    </a:lnTo>
                    <a:lnTo>
                      <a:pt x="1074" y="1278"/>
                    </a:lnTo>
                    <a:lnTo>
                      <a:pt x="1044" y="1272"/>
                    </a:lnTo>
                    <a:lnTo>
                      <a:pt x="1008" y="1266"/>
                    </a:lnTo>
                    <a:lnTo>
                      <a:pt x="978" y="1266"/>
                    </a:lnTo>
                    <a:lnTo>
                      <a:pt x="942" y="1266"/>
                    </a:lnTo>
                    <a:lnTo>
                      <a:pt x="912" y="1266"/>
                    </a:lnTo>
                    <a:lnTo>
                      <a:pt x="876" y="1266"/>
                    </a:lnTo>
                    <a:lnTo>
                      <a:pt x="846" y="1272"/>
                    </a:lnTo>
                    <a:lnTo>
                      <a:pt x="816" y="1278"/>
                    </a:lnTo>
                    <a:lnTo>
                      <a:pt x="780" y="1278"/>
                    </a:lnTo>
                    <a:lnTo>
                      <a:pt x="750" y="1278"/>
                    </a:lnTo>
                    <a:lnTo>
                      <a:pt x="714" y="1284"/>
                    </a:lnTo>
                    <a:lnTo>
                      <a:pt x="684" y="1284"/>
                    </a:lnTo>
                    <a:lnTo>
                      <a:pt x="648" y="1284"/>
                    </a:lnTo>
                    <a:lnTo>
                      <a:pt x="618" y="1284"/>
                    </a:lnTo>
                    <a:lnTo>
                      <a:pt x="588" y="1284"/>
                    </a:lnTo>
                    <a:lnTo>
                      <a:pt x="552" y="1278"/>
                    </a:lnTo>
                    <a:lnTo>
                      <a:pt x="522" y="1272"/>
                    </a:lnTo>
                    <a:lnTo>
                      <a:pt x="486" y="1266"/>
                    </a:lnTo>
                    <a:lnTo>
                      <a:pt x="456" y="1260"/>
                    </a:lnTo>
                    <a:lnTo>
                      <a:pt x="420" y="1248"/>
                    </a:lnTo>
                    <a:lnTo>
                      <a:pt x="390" y="1230"/>
                    </a:lnTo>
                    <a:lnTo>
                      <a:pt x="360" y="1206"/>
                    </a:lnTo>
                    <a:lnTo>
                      <a:pt x="324" y="1176"/>
                    </a:lnTo>
                    <a:lnTo>
                      <a:pt x="294" y="1134"/>
                    </a:lnTo>
                    <a:lnTo>
                      <a:pt x="258" y="1074"/>
                    </a:lnTo>
                    <a:lnTo>
                      <a:pt x="228" y="996"/>
                    </a:lnTo>
                    <a:lnTo>
                      <a:pt x="192" y="912"/>
                    </a:lnTo>
                    <a:lnTo>
                      <a:pt x="162" y="810"/>
                    </a:lnTo>
                    <a:lnTo>
                      <a:pt x="132" y="684"/>
                    </a:lnTo>
                    <a:lnTo>
                      <a:pt x="96" y="528"/>
                    </a:lnTo>
                    <a:lnTo>
                      <a:pt x="66" y="348"/>
                    </a:lnTo>
                    <a:lnTo>
                      <a:pt x="30" y="156"/>
                    </a:lnTo>
                    <a:lnTo>
                      <a:pt x="0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00CC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6" name="Freeform 183"/>
              <p:cNvSpPr>
                <a:spLocks/>
              </p:cNvSpPr>
              <p:nvPr/>
            </p:nvSpPr>
            <p:spPr bwMode="auto">
              <a:xfrm>
                <a:off x="2647950" y="3429000"/>
                <a:ext cx="4029075" cy="1543050"/>
              </a:xfrm>
              <a:custGeom>
                <a:avLst/>
                <a:gdLst/>
                <a:ahLst/>
                <a:cxnLst>
                  <a:cxn ang="0">
                    <a:pos x="30" y="102"/>
                  </a:cxn>
                  <a:cxn ang="0">
                    <a:pos x="96" y="366"/>
                  </a:cxn>
                  <a:cxn ang="0">
                    <a:pos x="162" y="570"/>
                  </a:cxn>
                  <a:cxn ang="0">
                    <a:pos x="228" y="720"/>
                  </a:cxn>
                  <a:cxn ang="0">
                    <a:pos x="294" y="822"/>
                  </a:cxn>
                  <a:cxn ang="0">
                    <a:pos x="360" y="876"/>
                  </a:cxn>
                  <a:cxn ang="0">
                    <a:pos x="420" y="906"/>
                  </a:cxn>
                  <a:cxn ang="0">
                    <a:pos x="486" y="924"/>
                  </a:cxn>
                  <a:cxn ang="0">
                    <a:pos x="552" y="930"/>
                  </a:cxn>
                  <a:cxn ang="0">
                    <a:pos x="618" y="936"/>
                  </a:cxn>
                  <a:cxn ang="0">
                    <a:pos x="684" y="936"/>
                  </a:cxn>
                  <a:cxn ang="0">
                    <a:pos x="750" y="936"/>
                  </a:cxn>
                  <a:cxn ang="0">
                    <a:pos x="816" y="930"/>
                  </a:cxn>
                  <a:cxn ang="0">
                    <a:pos x="876" y="924"/>
                  </a:cxn>
                  <a:cxn ang="0">
                    <a:pos x="942" y="924"/>
                  </a:cxn>
                  <a:cxn ang="0">
                    <a:pos x="1008" y="924"/>
                  </a:cxn>
                  <a:cxn ang="0">
                    <a:pos x="1074" y="930"/>
                  </a:cxn>
                  <a:cxn ang="0">
                    <a:pos x="1140" y="936"/>
                  </a:cxn>
                  <a:cxn ang="0">
                    <a:pos x="1206" y="942"/>
                  </a:cxn>
                  <a:cxn ang="0">
                    <a:pos x="1272" y="948"/>
                  </a:cxn>
                  <a:cxn ang="0">
                    <a:pos x="1332" y="948"/>
                  </a:cxn>
                  <a:cxn ang="0">
                    <a:pos x="1398" y="948"/>
                  </a:cxn>
                  <a:cxn ang="0">
                    <a:pos x="1464" y="942"/>
                  </a:cxn>
                  <a:cxn ang="0">
                    <a:pos x="1530" y="936"/>
                  </a:cxn>
                  <a:cxn ang="0">
                    <a:pos x="1596" y="924"/>
                  </a:cxn>
                  <a:cxn ang="0">
                    <a:pos x="1662" y="906"/>
                  </a:cxn>
                  <a:cxn ang="0">
                    <a:pos x="1722" y="900"/>
                  </a:cxn>
                  <a:cxn ang="0">
                    <a:pos x="1788" y="900"/>
                  </a:cxn>
                  <a:cxn ang="0">
                    <a:pos x="1854" y="918"/>
                  </a:cxn>
                  <a:cxn ang="0">
                    <a:pos x="1920" y="930"/>
                  </a:cxn>
                  <a:cxn ang="0">
                    <a:pos x="1986" y="942"/>
                  </a:cxn>
                  <a:cxn ang="0">
                    <a:pos x="2052" y="948"/>
                  </a:cxn>
                  <a:cxn ang="0">
                    <a:pos x="2118" y="948"/>
                  </a:cxn>
                  <a:cxn ang="0">
                    <a:pos x="2178" y="942"/>
                  </a:cxn>
                  <a:cxn ang="0">
                    <a:pos x="2244" y="936"/>
                  </a:cxn>
                  <a:cxn ang="0">
                    <a:pos x="2310" y="936"/>
                  </a:cxn>
                  <a:cxn ang="0">
                    <a:pos x="2376" y="948"/>
                  </a:cxn>
                  <a:cxn ang="0">
                    <a:pos x="2442" y="966"/>
                  </a:cxn>
                  <a:cxn ang="0">
                    <a:pos x="2508" y="972"/>
                  </a:cxn>
                </a:cxnLst>
                <a:rect l="0" t="0" r="r" b="b"/>
                <a:pathLst>
                  <a:path w="2538" h="972">
                    <a:moveTo>
                      <a:pt x="0" y="0"/>
                    </a:moveTo>
                    <a:lnTo>
                      <a:pt x="30" y="102"/>
                    </a:lnTo>
                    <a:lnTo>
                      <a:pt x="66" y="234"/>
                    </a:lnTo>
                    <a:lnTo>
                      <a:pt x="96" y="366"/>
                    </a:lnTo>
                    <a:lnTo>
                      <a:pt x="132" y="480"/>
                    </a:lnTo>
                    <a:lnTo>
                      <a:pt x="162" y="570"/>
                    </a:lnTo>
                    <a:lnTo>
                      <a:pt x="192" y="648"/>
                    </a:lnTo>
                    <a:lnTo>
                      <a:pt x="228" y="720"/>
                    </a:lnTo>
                    <a:lnTo>
                      <a:pt x="258" y="774"/>
                    </a:lnTo>
                    <a:lnTo>
                      <a:pt x="294" y="822"/>
                    </a:lnTo>
                    <a:lnTo>
                      <a:pt x="324" y="852"/>
                    </a:lnTo>
                    <a:lnTo>
                      <a:pt x="360" y="876"/>
                    </a:lnTo>
                    <a:lnTo>
                      <a:pt x="390" y="894"/>
                    </a:lnTo>
                    <a:lnTo>
                      <a:pt x="420" y="906"/>
                    </a:lnTo>
                    <a:lnTo>
                      <a:pt x="456" y="918"/>
                    </a:lnTo>
                    <a:lnTo>
                      <a:pt x="486" y="924"/>
                    </a:lnTo>
                    <a:lnTo>
                      <a:pt x="522" y="930"/>
                    </a:lnTo>
                    <a:lnTo>
                      <a:pt x="552" y="930"/>
                    </a:lnTo>
                    <a:lnTo>
                      <a:pt x="588" y="936"/>
                    </a:lnTo>
                    <a:lnTo>
                      <a:pt x="618" y="936"/>
                    </a:lnTo>
                    <a:lnTo>
                      <a:pt x="648" y="936"/>
                    </a:lnTo>
                    <a:lnTo>
                      <a:pt x="684" y="936"/>
                    </a:lnTo>
                    <a:lnTo>
                      <a:pt x="714" y="936"/>
                    </a:lnTo>
                    <a:lnTo>
                      <a:pt x="750" y="936"/>
                    </a:lnTo>
                    <a:lnTo>
                      <a:pt x="780" y="930"/>
                    </a:lnTo>
                    <a:lnTo>
                      <a:pt x="816" y="930"/>
                    </a:lnTo>
                    <a:lnTo>
                      <a:pt x="846" y="930"/>
                    </a:lnTo>
                    <a:lnTo>
                      <a:pt x="876" y="924"/>
                    </a:lnTo>
                    <a:lnTo>
                      <a:pt x="912" y="924"/>
                    </a:lnTo>
                    <a:lnTo>
                      <a:pt x="942" y="924"/>
                    </a:lnTo>
                    <a:lnTo>
                      <a:pt x="978" y="924"/>
                    </a:lnTo>
                    <a:lnTo>
                      <a:pt x="1008" y="924"/>
                    </a:lnTo>
                    <a:lnTo>
                      <a:pt x="1044" y="930"/>
                    </a:lnTo>
                    <a:lnTo>
                      <a:pt x="1074" y="930"/>
                    </a:lnTo>
                    <a:lnTo>
                      <a:pt x="1104" y="936"/>
                    </a:lnTo>
                    <a:lnTo>
                      <a:pt x="1140" y="936"/>
                    </a:lnTo>
                    <a:lnTo>
                      <a:pt x="1170" y="942"/>
                    </a:lnTo>
                    <a:lnTo>
                      <a:pt x="1206" y="942"/>
                    </a:lnTo>
                    <a:lnTo>
                      <a:pt x="1236" y="948"/>
                    </a:lnTo>
                    <a:lnTo>
                      <a:pt x="1272" y="948"/>
                    </a:lnTo>
                    <a:lnTo>
                      <a:pt x="1302" y="948"/>
                    </a:lnTo>
                    <a:lnTo>
                      <a:pt x="1332" y="948"/>
                    </a:lnTo>
                    <a:lnTo>
                      <a:pt x="1368" y="948"/>
                    </a:lnTo>
                    <a:lnTo>
                      <a:pt x="1398" y="948"/>
                    </a:lnTo>
                    <a:lnTo>
                      <a:pt x="1434" y="948"/>
                    </a:lnTo>
                    <a:lnTo>
                      <a:pt x="1464" y="942"/>
                    </a:lnTo>
                    <a:lnTo>
                      <a:pt x="1494" y="942"/>
                    </a:lnTo>
                    <a:lnTo>
                      <a:pt x="1530" y="936"/>
                    </a:lnTo>
                    <a:lnTo>
                      <a:pt x="1560" y="930"/>
                    </a:lnTo>
                    <a:lnTo>
                      <a:pt x="1596" y="924"/>
                    </a:lnTo>
                    <a:lnTo>
                      <a:pt x="1626" y="918"/>
                    </a:lnTo>
                    <a:lnTo>
                      <a:pt x="1662" y="906"/>
                    </a:lnTo>
                    <a:lnTo>
                      <a:pt x="1692" y="900"/>
                    </a:lnTo>
                    <a:lnTo>
                      <a:pt x="1722" y="900"/>
                    </a:lnTo>
                    <a:lnTo>
                      <a:pt x="1758" y="894"/>
                    </a:lnTo>
                    <a:lnTo>
                      <a:pt x="1788" y="900"/>
                    </a:lnTo>
                    <a:lnTo>
                      <a:pt x="1824" y="906"/>
                    </a:lnTo>
                    <a:lnTo>
                      <a:pt x="1854" y="918"/>
                    </a:lnTo>
                    <a:lnTo>
                      <a:pt x="1890" y="924"/>
                    </a:lnTo>
                    <a:lnTo>
                      <a:pt x="1920" y="930"/>
                    </a:lnTo>
                    <a:lnTo>
                      <a:pt x="1950" y="936"/>
                    </a:lnTo>
                    <a:lnTo>
                      <a:pt x="1986" y="942"/>
                    </a:lnTo>
                    <a:lnTo>
                      <a:pt x="2016" y="948"/>
                    </a:lnTo>
                    <a:lnTo>
                      <a:pt x="2052" y="948"/>
                    </a:lnTo>
                    <a:lnTo>
                      <a:pt x="2082" y="948"/>
                    </a:lnTo>
                    <a:lnTo>
                      <a:pt x="2118" y="948"/>
                    </a:lnTo>
                    <a:lnTo>
                      <a:pt x="2148" y="948"/>
                    </a:lnTo>
                    <a:lnTo>
                      <a:pt x="2178" y="942"/>
                    </a:lnTo>
                    <a:lnTo>
                      <a:pt x="2214" y="942"/>
                    </a:lnTo>
                    <a:lnTo>
                      <a:pt x="2244" y="936"/>
                    </a:lnTo>
                    <a:lnTo>
                      <a:pt x="2280" y="936"/>
                    </a:lnTo>
                    <a:lnTo>
                      <a:pt x="2310" y="936"/>
                    </a:lnTo>
                    <a:lnTo>
                      <a:pt x="2346" y="942"/>
                    </a:lnTo>
                    <a:lnTo>
                      <a:pt x="2376" y="948"/>
                    </a:lnTo>
                    <a:lnTo>
                      <a:pt x="2406" y="954"/>
                    </a:lnTo>
                    <a:lnTo>
                      <a:pt x="2442" y="966"/>
                    </a:lnTo>
                    <a:lnTo>
                      <a:pt x="2472" y="966"/>
                    </a:lnTo>
                    <a:lnTo>
                      <a:pt x="2508" y="972"/>
                    </a:lnTo>
                    <a:lnTo>
                      <a:pt x="2538" y="972"/>
                    </a:lnTo>
                  </a:path>
                </a:pathLst>
              </a:custGeom>
              <a:noFill/>
              <a:ln w="25400" cap="flat">
                <a:solidFill>
                  <a:srgbClr val="00C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9" name="Group 406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55" name="Line 10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6" name="Line 107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7" name="Line 108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8" name="Line 110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9" name="Line 112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0" name="Line 114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1" name="Line 116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2" name="Line 118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3" name="Line 120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4" name="Line 122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5" name="Line 124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6" name="Line 12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7" name="Line 128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8" name="Line 130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9" name="Line 13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0" name="Freeform 134"/>
              <p:cNvSpPr>
                <a:spLocks/>
              </p:cNvSpPr>
              <p:nvPr/>
            </p:nvSpPr>
            <p:spPr bwMode="auto">
              <a:xfrm>
                <a:off x="2647950" y="2886075"/>
                <a:ext cx="4029075" cy="2085975"/>
              </a:xfrm>
              <a:custGeom>
                <a:avLst/>
                <a:gdLst/>
                <a:ahLst/>
                <a:cxnLst>
                  <a:cxn ang="0">
                    <a:pos x="66" y="522"/>
                  </a:cxn>
                  <a:cxn ang="0">
                    <a:pos x="162" y="690"/>
                  </a:cxn>
                  <a:cxn ang="0">
                    <a:pos x="258" y="1026"/>
                  </a:cxn>
                  <a:cxn ang="0">
                    <a:pos x="360" y="1182"/>
                  </a:cxn>
                  <a:cxn ang="0">
                    <a:pos x="456" y="1236"/>
                  </a:cxn>
                  <a:cxn ang="0">
                    <a:pos x="552" y="1260"/>
                  </a:cxn>
                  <a:cxn ang="0">
                    <a:pos x="648" y="1266"/>
                  </a:cxn>
                  <a:cxn ang="0">
                    <a:pos x="750" y="1266"/>
                  </a:cxn>
                  <a:cxn ang="0">
                    <a:pos x="846" y="1260"/>
                  </a:cxn>
                  <a:cxn ang="0">
                    <a:pos x="942" y="1260"/>
                  </a:cxn>
                  <a:cxn ang="0">
                    <a:pos x="1044" y="1260"/>
                  </a:cxn>
                  <a:cxn ang="0">
                    <a:pos x="1140" y="1272"/>
                  </a:cxn>
                  <a:cxn ang="0">
                    <a:pos x="1236" y="1278"/>
                  </a:cxn>
                  <a:cxn ang="0">
                    <a:pos x="1332" y="1278"/>
                  </a:cxn>
                  <a:cxn ang="0">
                    <a:pos x="1434" y="1272"/>
                  </a:cxn>
                  <a:cxn ang="0">
                    <a:pos x="1530" y="1242"/>
                  </a:cxn>
                  <a:cxn ang="0">
                    <a:pos x="1626" y="1164"/>
                  </a:cxn>
                  <a:cxn ang="0">
                    <a:pos x="1722" y="1080"/>
                  </a:cxn>
                  <a:cxn ang="0">
                    <a:pos x="1824" y="1164"/>
                  </a:cxn>
                  <a:cxn ang="0">
                    <a:pos x="1920" y="1236"/>
                  </a:cxn>
                  <a:cxn ang="0">
                    <a:pos x="2016" y="1266"/>
                  </a:cxn>
                  <a:cxn ang="0">
                    <a:pos x="2118" y="1272"/>
                  </a:cxn>
                  <a:cxn ang="0">
                    <a:pos x="2214" y="1272"/>
                  </a:cxn>
                  <a:cxn ang="0">
                    <a:pos x="2310" y="1278"/>
                  </a:cxn>
                  <a:cxn ang="0">
                    <a:pos x="2406" y="1296"/>
                  </a:cxn>
                  <a:cxn ang="0">
                    <a:pos x="2508" y="1314"/>
                  </a:cxn>
                  <a:cxn ang="0">
                    <a:pos x="2508" y="1308"/>
                  </a:cxn>
                  <a:cxn ang="0">
                    <a:pos x="2406" y="1278"/>
                  </a:cxn>
                  <a:cxn ang="0">
                    <a:pos x="2310" y="1242"/>
                  </a:cxn>
                  <a:cxn ang="0">
                    <a:pos x="2214" y="1236"/>
                  </a:cxn>
                  <a:cxn ang="0">
                    <a:pos x="2118" y="1218"/>
                  </a:cxn>
                  <a:cxn ang="0">
                    <a:pos x="2016" y="1194"/>
                  </a:cxn>
                  <a:cxn ang="0">
                    <a:pos x="1920" y="1134"/>
                  </a:cxn>
                  <a:cxn ang="0">
                    <a:pos x="1824" y="990"/>
                  </a:cxn>
                  <a:cxn ang="0">
                    <a:pos x="1722" y="864"/>
                  </a:cxn>
                  <a:cxn ang="0">
                    <a:pos x="1626" y="1056"/>
                  </a:cxn>
                  <a:cxn ang="0">
                    <a:pos x="1530" y="1188"/>
                  </a:cxn>
                  <a:cxn ang="0">
                    <a:pos x="1434" y="1236"/>
                  </a:cxn>
                  <a:cxn ang="0">
                    <a:pos x="1332" y="1248"/>
                  </a:cxn>
                  <a:cxn ang="0">
                    <a:pos x="1236" y="1248"/>
                  </a:cxn>
                  <a:cxn ang="0">
                    <a:pos x="1140" y="1236"/>
                  </a:cxn>
                  <a:cxn ang="0">
                    <a:pos x="1044" y="1224"/>
                  </a:cxn>
                  <a:cxn ang="0">
                    <a:pos x="942" y="1212"/>
                  </a:cxn>
                  <a:cxn ang="0">
                    <a:pos x="846" y="1212"/>
                  </a:cxn>
                  <a:cxn ang="0">
                    <a:pos x="750" y="1218"/>
                  </a:cxn>
                  <a:cxn ang="0">
                    <a:pos x="648" y="1224"/>
                  </a:cxn>
                  <a:cxn ang="0">
                    <a:pos x="552" y="1212"/>
                  </a:cxn>
                  <a:cxn ang="0">
                    <a:pos x="456" y="1176"/>
                  </a:cxn>
                  <a:cxn ang="0">
                    <a:pos x="360" y="1092"/>
                  </a:cxn>
                  <a:cxn ang="0">
                    <a:pos x="258" y="822"/>
                  </a:cxn>
                  <a:cxn ang="0">
                    <a:pos x="162" y="192"/>
                  </a:cxn>
                  <a:cxn ang="0">
                    <a:pos x="66" y="6"/>
                  </a:cxn>
                  <a:cxn ang="0">
                    <a:pos x="0" y="552"/>
                  </a:cxn>
                </a:cxnLst>
                <a:rect l="0" t="0" r="r" b="b"/>
                <a:pathLst>
                  <a:path w="2538" h="1314">
                    <a:moveTo>
                      <a:pt x="0" y="552"/>
                    </a:moveTo>
                    <a:lnTo>
                      <a:pt x="30" y="534"/>
                    </a:lnTo>
                    <a:lnTo>
                      <a:pt x="66" y="522"/>
                    </a:lnTo>
                    <a:lnTo>
                      <a:pt x="96" y="534"/>
                    </a:lnTo>
                    <a:lnTo>
                      <a:pt x="132" y="588"/>
                    </a:lnTo>
                    <a:lnTo>
                      <a:pt x="162" y="690"/>
                    </a:lnTo>
                    <a:lnTo>
                      <a:pt x="192" y="810"/>
                    </a:lnTo>
                    <a:lnTo>
                      <a:pt x="228" y="924"/>
                    </a:lnTo>
                    <a:lnTo>
                      <a:pt x="258" y="1026"/>
                    </a:lnTo>
                    <a:lnTo>
                      <a:pt x="294" y="1098"/>
                    </a:lnTo>
                    <a:lnTo>
                      <a:pt x="324" y="1146"/>
                    </a:lnTo>
                    <a:lnTo>
                      <a:pt x="360" y="1182"/>
                    </a:lnTo>
                    <a:lnTo>
                      <a:pt x="390" y="1206"/>
                    </a:lnTo>
                    <a:lnTo>
                      <a:pt x="420" y="1224"/>
                    </a:lnTo>
                    <a:lnTo>
                      <a:pt x="456" y="1236"/>
                    </a:lnTo>
                    <a:lnTo>
                      <a:pt x="486" y="1248"/>
                    </a:lnTo>
                    <a:lnTo>
                      <a:pt x="522" y="1254"/>
                    </a:lnTo>
                    <a:lnTo>
                      <a:pt x="552" y="1260"/>
                    </a:lnTo>
                    <a:lnTo>
                      <a:pt x="588" y="1266"/>
                    </a:lnTo>
                    <a:lnTo>
                      <a:pt x="618" y="1266"/>
                    </a:lnTo>
                    <a:lnTo>
                      <a:pt x="648" y="1266"/>
                    </a:lnTo>
                    <a:lnTo>
                      <a:pt x="684" y="1266"/>
                    </a:lnTo>
                    <a:lnTo>
                      <a:pt x="714" y="1266"/>
                    </a:lnTo>
                    <a:lnTo>
                      <a:pt x="750" y="1266"/>
                    </a:lnTo>
                    <a:lnTo>
                      <a:pt x="780" y="1266"/>
                    </a:lnTo>
                    <a:lnTo>
                      <a:pt x="816" y="1266"/>
                    </a:lnTo>
                    <a:lnTo>
                      <a:pt x="846" y="1260"/>
                    </a:lnTo>
                    <a:lnTo>
                      <a:pt x="876" y="1260"/>
                    </a:lnTo>
                    <a:lnTo>
                      <a:pt x="912" y="1260"/>
                    </a:lnTo>
                    <a:lnTo>
                      <a:pt x="942" y="1260"/>
                    </a:lnTo>
                    <a:lnTo>
                      <a:pt x="978" y="1260"/>
                    </a:lnTo>
                    <a:lnTo>
                      <a:pt x="1008" y="1260"/>
                    </a:lnTo>
                    <a:lnTo>
                      <a:pt x="1044" y="1260"/>
                    </a:lnTo>
                    <a:lnTo>
                      <a:pt x="1074" y="1266"/>
                    </a:lnTo>
                    <a:lnTo>
                      <a:pt x="1104" y="1266"/>
                    </a:lnTo>
                    <a:lnTo>
                      <a:pt x="1140" y="1272"/>
                    </a:lnTo>
                    <a:lnTo>
                      <a:pt x="1170" y="1272"/>
                    </a:lnTo>
                    <a:lnTo>
                      <a:pt x="1206" y="1272"/>
                    </a:lnTo>
                    <a:lnTo>
                      <a:pt x="1236" y="1278"/>
                    </a:lnTo>
                    <a:lnTo>
                      <a:pt x="1272" y="1278"/>
                    </a:lnTo>
                    <a:lnTo>
                      <a:pt x="1302" y="1278"/>
                    </a:lnTo>
                    <a:lnTo>
                      <a:pt x="1332" y="1278"/>
                    </a:lnTo>
                    <a:lnTo>
                      <a:pt x="1368" y="1278"/>
                    </a:lnTo>
                    <a:lnTo>
                      <a:pt x="1398" y="1272"/>
                    </a:lnTo>
                    <a:lnTo>
                      <a:pt x="1434" y="1272"/>
                    </a:lnTo>
                    <a:lnTo>
                      <a:pt x="1464" y="1266"/>
                    </a:lnTo>
                    <a:lnTo>
                      <a:pt x="1494" y="1254"/>
                    </a:lnTo>
                    <a:lnTo>
                      <a:pt x="1530" y="1242"/>
                    </a:lnTo>
                    <a:lnTo>
                      <a:pt x="1560" y="1224"/>
                    </a:lnTo>
                    <a:lnTo>
                      <a:pt x="1596" y="1200"/>
                    </a:lnTo>
                    <a:lnTo>
                      <a:pt x="1626" y="1164"/>
                    </a:lnTo>
                    <a:lnTo>
                      <a:pt x="1662" y="1122"/>
                    </a:lnTo>
                    <a:lnTo>
                      <a:pt x="1692" y="1086"/>
                    </a:lnTo>
                    <a:lnTo>
                      <a:pt x="1722" y="1080"/>
                    </a:lnTo>
                    <a:lnTo>
                      <a:pt x="1758" y="1098"/>
                    </a:lnTo>
                    <a:lnTo>
                      <a:pt x="1788" y="1128"/>
                    </a:lnTo>
                    <a:lnTo>
                      <a:pt x="1824" y="1164"/>
                    </a:lnTo>
                    <a:lnTo>
                      <a:pt x="1854" y="1194"/>
                    </a:lnTo>
                    <a:lnTo>
                      <a:pt x="1890" y="1218"/>
                    </a:lnTo>
                    <a:lnTo>
                      <a:pt x="1920" y="1236"/>
                    </a:lnTo>
                    <a:lnTo>
                      <a:pt x="1950" y="1248"/>
                    </a:lnTo>
                    <a:lnTo>
                      <a:pt x="1986" y="1260"/>
                    </a:lnTo>
                    <a:lnTo>
                      <a:pt x="2016" y="1266"/>
                    </a:lnTo>
                    <a:lnTo>
                      <a:pt x="2052" y="1272"/>
                    </a:lnTo>
                    <a:lnTo>
                      <a:pt x="2082" y="1272"/>
                    </a:lnTo>
                    <a:lnTo>
                      <a:pt x="2118" y="1272"/>
                    </a:lnTo>
                    <a:lnTo>
                      <a:pt x="2148" y="1272"/>
                    </a:lnTo>
                    <a:lnTo>
                      <a:pt x="2178" y="1272"/>
                    </a:lnTo>
                    <a:lnTo>
                      <a:pt x="2214" y="1272"/>
                    </a:lnTo>
                    <a:lnTo>
                      <a:pt x="2244" y="1272"/>
                    </a:lnTo>
                    <a:lnTo>
                      <a:pt x="2280" y="1272"/>
                    </a:lnTo>
                    <a:lnTo>
                      <a:pt x="2310" y="1278"/>
                    </a:lnTo>
                    <a:lnTo>
                      <a:pt x="2346" y="1284"/>
                    </a:lnTo>
                    <a:lnTo>
                      <a:pt x="2376" y="1290"/>
                    </a:lnTo>
                    <a:lnTo>
                      <a:pt x="2406" y="1296"/>
                    </a:lnTo>
                    <a:lnTo>
                      <a:pt x="2442" y="1302"/>
                    </a:lnTo>
                    <a:lnTo>
                      <a:pt x="2472" y="1308"/>
                    </a:lnTo>
                    <a:lnTo>
                      <a:pt x="2508" y="1314"/>
                    </a:lnTo>
                    <a:lnTo>
                      <a:pt x="2538" y="1314"/>
                    </a:lnTo>
                    <a:lnTo>
                      <a:pt x="2538" y="1308"/>
                    </a:lnTo>
                    <a:lnTo>
                      <a:pt x="2508" y="1308"/>
                    </a:lnTo>
                    <a:lnTo>
                      <a:pt x="2472" y="1302"/>
                    </a:lnTo>
                    <a:lnTo>
                      <a:pt x="2442" y="1290"/>
                    </a:lnTo>
                    <a:lnTo>
                      <a:pt x="2406" y="1278"/>
                    </a:lnTo>
                    <a:lnTo>
                      <a:pt x="2376" y="1260"/>
                    </a:lnTo>
                    <a:lnTo>
                      <a:pt x="2346" y="1248"/>
                    </a:lnTo>
                    <a:lnTo>
                      <a:pt x="2310" y="1242"/>
                    </a:lnTo>
                    <a:lnTo>
                      <a:pt x="2280" y="1236"/>
                    </a:lnTo>
                    <a:lnTo>
                      <a:pt x="2244" y="1236"/>
                    </a:lnTo>
                    <a:lnTo>
                      <a:pt x="2214" y="1236"/>
                    </a:lnTo>
                    <a:lnTo>
                      <a:pt x="2178" y="1230"/>
                    </a:lnTo>
                    <a:lnTo>
                      <a:pt x="2148" y="1224"/>
                    </a:lnTo>
                    <a:lnTo>
                      <a:pt x="2118" y="1218"/>
                    </a:lnTo>
                    <a:lnTo>
                      <a:pt x="2082" y="1212"/>
                    </a:lnTo>
                    <a:lnTo>
                      <a:pt x="2052" y="1206"/>
                    </a:lnTo>
                    <a:lnTo>
                      <a:pt x="2016" y="1194"/>
                    </a:lnTo>
                    <a:lnTo>
                      <a:pt x="1986" y="1182"/>
                    </a:lnTo>
                    <a:lnTo>
                      <a:pt x="1950" y="1164"/>
                    </a:lnTo>
                    <a:lnTo>
                      <a:pt x="1920" y="1134"/>
                    </a:lnTo>
                    <a:lnTo>
                      <a:pt x="1890" y="1098"/>
                    </a:lnTo>
                    <a:lnTo>
                      <a:pt x="1854" y="1050"/>
                    </a:lnTo>
                    <a:lnTo>
                      <a:pt x="1824" y="990"/>
                    </a:lnTo>
                    <a:lnTo>
                      <a:pt x="1788" y="924"/>
                    </a:lnTo>
                    <a:lnTo>
                      <a:pt x="1758" y="876"/>
                    </a:lnTo>
                    <a:lnTo>
                      <a:pt x="1722" y="864"/>
                    </a:lnTo>
                    <a:lnTo>
                      <a:pt x="1692" y="900"/>
                    </a:lnTo>
                    <a:lnTo>
                      <a:pt x="1662" y="972"/>
                    </a:lnTo>
                    <a:lnTo>
                      <a:pt x="1626" y="1056"/>
                    </a:lnTo>
                    <a:lnTo>
                      <a:pt x="1596" y="1122"/>
                    </a:lnTo>
                    <a:lnTo>
                      <a:pt x="1560" y="1164"/>
                    </a:lnTo>
                    <a:lnTo>
                      <a:pt x="1530" y="1188"/>
                    </a:lnTo>
                    <a:lnTo>
                      <a:pt x="1494" y="1212"/>
                    </a:lnTo>
                    <a:lnTo>
                      <a:pt x="1464" y="1224"/>
                    </a:lnTo>
                    <a:lnTo>
                      <a:pt x="1434" y="1236"/>
                    </a:lnTo>
                    <a:lnTo>
                      <a:pt x="1398" y="1242"/>
                    </a:lnTo>
                    <a:lnTo>
                      <a:pt x="1368" y="1242"/>
                    </a:lnTo>
                    <a:lnTo>
                      <a:pt x="1332" y="1248"/>
                    </a:lnTo>
                    <a:lnTo>
                      <a:pt x="1302" y="1248"/>
                    </a:lnTo>
                    <a:lnTo>
                      <a:pt x="1272" y="1248"/>
                    </a:lnTo>
                    <a:lnTo>
                      <a:pt x="1236" y="1248"/>
                    </a:lnTo>
                    <a:lnTo>
                      <a:pt x="1206" y="1242"/>
                    </a:lnTo>
                    <a:lnTo>
                      <a:pt x="1170" y="1242"/>
                    </a:lnTo>
                    <a:lnTo>
                      <a:pt x="1140" y="1236"/>
                    </a:lnTo>
                    <a:lnTo>
                      <a:pt x="1104" y="1230"/>
                    </a:lnTo>
                    <a:lnTo>
                      <a:pt x="1074" y="1224"/>
                    </a:lnTo>
                    <a:lnTo>
                      <a:pt x="1044" y="1224"/>
                    </a:lnTo>
                    <a:lnTo>
                      <a:pt x="1008" y="1218"/>
                    </a:lnTo>
                    <a:lnTo>
                      <a:pt x="978" y="1212"/>
                    </a:lnTo>
                    <a:lnTo>
                      <a:pt x="942" y="1212"/>
                    </a:lnTo>
                    <a:lnTo>
                      <a:pt x="912" y="1206"/>
                    </a:lnTo>
                    <a:lnTo>
                      <a:pt x="876" y="1206"/>
                    </a:lnTo>
                    <a:lnTo>
                      <a:pt x="846" y="1212"/>
                    </a:lnTo>
                    <a:lnTo>
                      <a:pt x="816" y="1212"/>
                    </a:lnTo>
                    <a:lnTo>
                      <a:pt x="780" y="1218"/>
                    </a:lnTo>
                    <a:lnTo>
                      <a:pt x="750" y="1218"/>
                    </a:lnTo>
                    <a:lnTo>
                      <a:pt x="714" y="1218"/>
                    </a:lnTo>
                    <a:lnTo>
                      <a:pt x="684" y="1224"/>
                    </a:lnTo>
                    <a:lnTo>
                      <a:pt x="648" y="1224"/>
                    </a:lnTo>
                    <a:lnTo>
                      <a:pt x="618" y="1218"/>
                    </a:lnTo>
                    <a:lnTo>
                      <a:pt x="588" y="1218"/>
                    </a:lnTo>
                    <a:lnTo>
                      <a:pt x="552" y="1212"/>
                    </a:lnTo>
                    <a:lnTo>
                      <a:pt x="522" y="1206"/>
                    </a:lnTo>
                    <a:lnTo>
                      <a:pt x="486" y="1194"/>
                    </a:lnTo>
                    <a:lnTo>
                      <a:pt x="456" y="1176"/>
                    </a:lnTo>
                    <a:lnTo>
                      <a:pt x="420" y="1158"/>
                    </a:lnTo>
                    <a:lnTo>
                      <a:pt x="390" y="1128"/>
                    </a:lnTo>
                    <a:lnTo>
                      <a:pt x="360" y="1092"/>
                    </a:lnTo>
                    <a:lnTo>
                      <a:pt x="324" y="1032"/>
                    </a:lnTo>
                    <a:lnTo>
                      <a:pt x="294" y="948"/>
                    </a:lnTo>
                    <a:lnTo>
                      <a:pt x="258" y="822"/>
                    </a:lnTo>
                    <a:lnTo>
                      <a:pt x="228" y="642"/>
                    </a:lnTo>
                    <a:lnTo>
                      <a:pt x="192" y="420"/>
                    </a:lnTo>
                    <a:lnTo>
                      <a:pt x="162" y="192"/>
                    </a:lnTo>
                    <a:lnTo>
                      <a:pt x="132" y="48"/>
                    </a:lnTo>
                    <a:lnTo>
                      <a:pt x="96" y="0"/>
                    </a:lnTo>
                    <a:lnTo>
                      <a:pt x="66" y="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rgbClr val="FF0000">
                  <a:alpha val="8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1" name="Freeform 136"/>
              <p:cNvSpPr>
                <a:spLocks/>
              </p:cNvSpPr>
              <p:nvPr/>
            </p:nvSpPr>
            <p:spPr bwMode="auto">
              <a:xfrm>
                <a:off x="2647950" y="3305175"/>
                <a:ext cx="4029075" cy="1666875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96" y="0"/>
                  </a:cxn>
                  <a:cxn ang="0">
                    <a:pos x="162" y="180"/>
                  </a:cxn>
                  <a:cxn ang="0">
                    <a:pos x="228" y="522"/>
                  </a:cxn>
                  <a:cxn ang="0">
                    <a:pos x="294" y="762"/>
                  </a:cxn>
                  <a:cxn ang="0">
                    <a:pos x="360" y="870"/>
                  </a:cxn>
                  <a:cxn ang="0">
                    <a:pos x="420" y="924"/>
                  </a:cxn>
                  <a:cxn ang="0">
                    <a:pos x="486" y="954"/>
                  </a:cxn>
                  <a:cxn ang="0">
                    <a:pos x="552" y="972"/>
                  </a:cxn>
                  <a:cxn ang="0">
                    <a:pos x="618" y="978"/>
                  </a:cxn>
                  <a:cxn ang="0">
                    <a:pos x="684" y="978"/>
                  </a:cxn>
                  <a:cxn ang="0">
                    <a:pos x="750" y="978"/>
                  </a:cxn>
                  <a:cxn ang="0">
                    <a:pos x="816" y="972"/>
                  </a:cxn>
                  <a:cxn ang="0">
                    <a:pos x="876" y="972"/>
                  </a:cxn>
                  <a:cxn ang="0">
                    <a:pos x="942" y="972"/>
                  </a:cxn>
                  <a:cxn ang="0">
                    <a:pos x="1008" y="972"/>
                  </a:cxn>
                  <a:cxn ang="0">
                    <a:pos x="1074" y="984"/>
                  </a:cxn>
                  <a:cxn ang="0">
                    <a:pos x="1140" y="990"/>
                  </a:cxn>
                  <a:cxn ang="0">
                    <a:pos x="1206" y="996"/>
                  </a:cxn>
                  <a:cxn ang="0">
                    <a:pos x="1272" y="996"/>
                  </a:cxn>
                  <a:cxn ang="0">
                    <a:pos x="1332" y="996"/>
                  </a:cxn>
                  <a:cxn ang="0">
                    <a:pos x="1398" y="990"/>
                  </a:cxn>
                  <a:cxn ang="0">
                    <a:pos x="1464" y="978"/>
                  </a:cxn>
                  <a:cxn ang="0">
                    <a:pos x="1530" y="954"/>
                  </a:cxn>
                  <a:cxn ang="0">
                    <a:pos x="1596" y="894"/>
                  </a:cxn>
                  <a:cxn ang="0">
                    <a:pos x="1662" y="786"/>
                  </a:cxn>
                  <a:cxn ang="0">
                    <a:pos x="1722" y="708"/>
                  </a:cxn>
                  <a:cxn ang="0">
                    <a:pos x="1788" y="762"/>
                  </a:cxn>
                  <a:cxn ang="0">
                    <a:pos x="1854" y="858"/>
                  </a:cxn>
                  <a:cxn ang="0">
                    <a:pos x="1920" y="924"/>
                  </a:cxn>
                  <a:cxn ang="0">
                    <a:pos x="1986" y="954"/>
                  </a:cxn>
                  <a:cxn ang="0">
                    <a:pos x="2052" y="972"/>
                  </a:cxn>
                  <a:cxn ang="0">
                    <a:pos x="2118" y="984"/>
                  </a:cxn>
                  <a:cxn ang="0">
                    <a:pos x="2178" y="990"/>
                  </a:cxn>
                  <a:cxn ang="0">
                    <a:pos x="2244" y="990"/>
                  </a:cxn>
                  <a:cxn ang="0">
                    <a:pos x="2310" y="996"/>
                  </a:cxn>
                  <a:cxn ang="0">
                    <a:pos x="2376" y="1008"/>
                  </a:cxn>
                  <a:cxn ang="0">
                    <a:pos x="2442" y="1032"/>
                  </a:cxn>
                  <a:cxn ang="0">
                    <a:pos x="2508" y="1044"/>
                  </a:cxn>
                </a:cxnLst>
                <a:rect l="0" t="0" r="r" b="b"/>
                <a:pathLst>
                  <a:path w="2538" h="1050">
                    <a:moveTo>
                      <a:pt x="0" y="12"/>
                    </a:moveTo>
                    <a:lnTo>
                      <a:pt x="30" y="6"/>
                    </a:lnTo>
                    <a:lnTo>
                      <a:pt x="66" y="0"/>
                    </a:lnTo>
                    <a:lnTo>
                      <a:pt x="96" y="0"/>
                    </a:lnTo>
                    <a:lnTo>
                      <a:pt x="132" y="54"/>
                    </a:lnTo>
                    <a:lnTo>
                      <a:pt x="162" y="180"/>
                    </a:lnTo>
                    <a:lnTo>
                      <a:pt x="192" y="348"/>
                    </a:lnTo>
                    <a:lnTo>
                      <a:pt x="228" y="522"/>
                    </a:lnTo>
                    <a:lnTo>
                      <a:pt x="258" y="660"/>
                    </a:lnTo>
                    <a:lnTo>
                      <a:pt x="294" y="762"/>
                    </a:lnTo>
                    <a:lnTo>
                      <a:pt x="324" y="828"/>
                    </a:lnTo>
                    <a:lnTo>
                      <a:pt x="360" y="870"/>
                    </a:lnTo>
                    <a:lnTo>
                      <a:pt x="390" y="906"/>
                    </a:lnTo>
                    <a:lnTo>
                      <a:pt x="420" y="924"/>
                    </a:lnTo>
                    <a:lnTo>
                      <a:pt x="456" y="942"/>
                    </a:lnTo>
                    <a:lnTo>
                      <a:pt x="486" y="954"/>
                    </a:lnTo>
                    <a:lnTo>
                      <a:pt x="522" y="966"/>
                    </a:lnTo>
                    <a:lnTo>
                      <a:pt x="552" y="972"/>
                    </a:lnTo>
                    <a:lnTo>
                      <a:pt x="588" y="978"/>
                    </a:lnTo>
                    <a:lnTo>
                      <a:pt x="618" y="978"/>
                    </a:lnTo>
                    <a:lnTo>
                      <a:pt x="648" y="978"/>
                    </a:lnTo>
                    <a:lnTo>
                      <a:pt x="684" y="978"/>
                    </a:lnTo>
                    <a:lnTo>
                      <a:pt x="714" y="978"/>
                    </a:lnTo>
                    <a:lnTo>
                      <a:pt x="750" y="978"/>
                    </a:lnTo>
                    <a:lnTo>
                      <a:pt x="780" y="978"/>
                    </a:lnTo>
                    <a:lnTo>
                      <a:pt x="816" y="972"/>
                    </a:lnTo>
                    <a:lnTo>
                      <a:pt x="846" y="972"/>
                    </a:lnTo>
                    <a:lnTo>
                      <a:pt x="876" y="972"/>
                    </a:lnTo>
                    <a:lnTo>
                      <a:pt x="912" y="972"/>
                    </a:lnTo>
                    <a:lnTo>
                      <a:pt x="942" y="972"/>
                    </a:lnTo>
                    <a:lnTo>
                      <a:pt x="978" y="972"/>
                    </a:lnTo>
                    <a:lnTo>
                      <a:pt x="1008" y="972"/>
                    </a:lnTo>
                    <a:lnTo>
                      <a:pt x="1044" y="978"/>
                    </a:lnTo>
                    <a:lnTo>
                      <a:pt x="1074" y="984"/>
                    </a:lnTo>
                    <a:lnTo>
                      <a:pt x="1104" y="984"/>
                    </a:lnTo>
                    <a:lnTo>
                      <a:pt x="1140" y="990"/>
                    </a:lnTo>
                    <a:lnTo>
                      <a:pt x="1170" y="990"/>
                    </a:lnTo>
                    <a:lnTo>
                      <a:pt x="1206" y="996"/>
                    </a:lnTo>
                    <a:lnTo>
                      <a:pt x="1236" y="996"/>
                    </a:lnTo>
                    <a:lnTo>
                      <a:pt x="1272" y="996"/>
                    </a:lnTo>
                    <a:lnTo>
                      <a:pt x="1302" y="996"/>
                    </a:lnTo>
                    <a:lnTo>
                      <a:pt x="1332" y="996"/>
                    </a:lnTo>
                    <a:lnTo>
                      <a:pt x="1368" y="996"/>
                    </a:lnTo>
                    <a:lnTo>
                      <a:pt x="1398" y="990"/>
                    </a:lnTo>
                    <a:lnTo>
                      <a:pt x="1434" y="990"/>
                    </a:lnTo>
                    <a:lnTo>
                      <a:pt x="1464" y="978"/>
                    </a:lnTo>
                    <a:lnTo>
                      <a:pt x="1494" y="966"/>
                    </a:lnTo>
                    <a:lnTo>
                      <a:pt x="1530" y="954"/>
                    </a:lnTo>
                    <a:lnTo>
                      <a:pt x="1560" y="930"/>
                    </a:lnTo>
                    <a:lnTo>
                      <a:pt x="1596" y="894"/>
                    </a:lnTo>
                    <a:lnTo>
                      <a:pt x="1626" y="846"/>
                    </a:lnTo>
                    <a:lnTo>
                      <a:pt x="1662" y="786"/>
                    </a:lnTo>
                    <a:lnTo>
                      <a:pt x="1692" y="726"/>
                    </a:lnTo>
                    <a:lnTo>
                      <a:pt x="1722" y="708"/>
                    </a:lnTo>
                    <a:lnTo>
                      <a:pt x="1758" y="726"/>
                    </a:lnTo>
                    <a:lnTo>
                      <a:pt x="1788" y="762"/>
                    </a:lnTo>
                    <a:lnTo>
                      <a:pt x="1824" y="816"/>
                    </a:lnTo>
                    <a:lnTo>
                      <a:pt x="1854" y="858"/>
                    </a:lnTo>
                    <a:lnTo>
                      <a:pt x="1890" y="894"/>
                    </a:lnTo>
                    <a:lnTo>
                      <a:pt x="1920" y="924"/>
                    </a:lnTo>
                    <a:lnTo>
                      <a:pt x="1950" y="942"/>
                    </a:lnTo>
                    <a:lnTo>
                      <a:pt x="1986" y="954"/>
                    </a:lnTo>
                    <a:lnTo>
                      <a:pt x="2016" y="966"/>
                    </a:lnTo>
                    <a:lnTo>
                      <a:pt x="2052" y="972"/>
                    </a:lnTo>
                    <a:lnTo>
                      <a:pt x="2082" y="978"/>
                    </a:lnTo>
                    <a:lnTo>
                      <a:pt x="2118" y="984"/>
                    </a:lnTo>
                    <a:lnTo>
                      <a:pt x="2148" y="984"/>
                    </a:lnTo>
                    <a:lnTo>
                      <a:pt x="2178" y="990"/>
                    </a:lnTo>
                    <a:lnTo>
                      <a:pt x="2214" y="990"/>
                    </a:lnTo>
                    <a:lnTo>
                      <a:pt x="2244" y="990"/>
                    </a:lnTo>
                    <a:lnTo>
                      <a:pt x="2280" y="990"/>
                    </a:lnTo>
                    <a:lnTo>
                      <a:pt x="2310" y="996"/>
                    </a:lnTo>
                    <a:lnTo>
                      <a:pt x="2346" y="1002"/>
                    </a:lnTo>
                    <a:lnTo>
                      <a:pt x="2376" y="1008"/>
                    </a:lnTo>
                    <a:lnTo>
                      <a:pt x="2406" y="1020"/>
                    </a:lnTo>
                    <a:lnTo>
                      <a:pt x="2442" y="1032"/>
                    </a:lnTo>
                    <a:lnTo>
                      <a:pt x="2472" y="1038"/>
                    </a:lnTo>
                    <a:lnTo>
                      <a:pt x="2508" y="1044"/>
                    </a:lnTo>
                    <a:lnTo>
                      <a:pt x="2538" y="105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10" name="Group 424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38" name="Line 10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39" name="Line 107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0" name="Line 108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1" name="Line 110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2" name="Line 112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3" name="Line 114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4" name="Line 116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5" name="Line 118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6" name="Line 120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7" name="Line 122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8" name="Line 124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9" name="Line 12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0" name="Line 128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1" name="Line 130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2" name="Line 13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3" name="Freeform 134"/>
              <p:cNvSpPr>
                <a:spLocks/>
              </p:cNvSpPr>
              <p:nvPr/>
            </p:nvSpPr>
            <p:spPr bwMode="auto">
              <a:xfrm>
                <a:off x="2647950" y="1781175"/>
                <a:ext cx="4029075" cy="3200400"/>
              </a:xfrm>
              <a:custGeom>
                <a:avLst/>
                <a:gdLst/>
                <a:ahLst/>
                <a:cxnLst>
                  <a:cxn ang="0">
                    <a:pos x="66" y="1086"/>
                  </a:cxn>
                  <a:cxn ang="0">
                    <a:pos x="162" y="1542"/>
                  </a:cxn>
                  <a:cxn ang="0">
                    <a:pos x="258" y="1824"/>
                  </a:cxn>
                  <a:cxn ang="0">
                    <a:pos x="360" y="1920"/>
                  </a:cxn>
                  <a:cxn ang="0">
                    <a:pos x="456" y="1956"/>
                  </a:cxn>
                  <a:cxn ang="0">
                    <a:pos x="552" y="1968"/>
                  </a:cxn>
                  <a:cxn ang="0">
                    <a:pos x="648" y="1980"/>
                  </a:cxn>
                  <a:cxn ang="0">
                    <a:pos x="750" y="1980"/>
                  </a:cxn>
                  <a:cxn ang="0">
                    <a:pos x="846" y="1980"/>
                  </a:cxn>
                  <a:cxn ang="0">
                    <a:pos x="942" y="1986"/>
                  </a:cxn>
                  <a:cxn ang="0">
                    <a:pos x="1044" y="1986"/>
                  </a:cxn>
                  <a:cxn ang="0">
                    <a:pos x="1140" y="1986"/>
                  </a:cxn>
                  <a:cxn ang="0">
                    <a:pos x="1236" y="1986"/>
                  </a:cxn>
                  <a:cxn ang="0">
                    <a:pos x="1332" y="1980"/>
                  </a:cxn>
                  <a:cxn ang="0">
                    <a:pos x="1434" y="1956"/>
                  </a:cxn>
                  <a:cxn ang="0">
                    <a:pos x="1530" y="1896"/>
                  </a:cxn>
                  <a:cxn ang="0">
                    <a:pos x="1626" y="1848"/>
                  </a:cxn>
                  <a:cxn ang="0">
                    <a:pos x="1722" y="1938"/>
                  </a:cxn>
                  <a:cxn ang="0">
                    <a:pos x="1824" y="1986"/>
                  </a:cxn>
                  <a:cxn ang="0">
                    <a:pos x="1920" y="1998"/>
                  </a:cxn>
                  <a:cxn ang="0">
                    <a:pos x="2016" y="2004"/>
                  </a:cxn>
                  <a:cxn ang="0">
                    <a:pos x="2118" y="2004"/>
                  </a:cxn>
                  <a:cxn ang="0">
                    <a:pos x="2214" y="1998"/>
                  </a:cxn>
                  <a:cxn ang="0">
                    <a:pos x="2310" y="1992"/>
                  </a:cxn>
                  <a:cxn ang="0">
                    <a:pos x="2406" y="2004"/>
                  </a:cxn>
                  <a:cxn ang="0">
                    <a:pos x="2508" y="2016"/>
                  </a:cxn>
                  <a:cxn ang="0">
                    <a:pos x="2508" y="2010"/>
                  </a:cxn>
                  <a:cxn ang="0">
                    <a:pos x="2406" y="1998"/>
                  </a:cxn>
                  <a:cxn ang="0">
                    <a:pos x="2310" y="1974"/>
                  </a:cxn>
                  <a:cxn ang="0">
                    <a:pos x="2214" y="1980"/>
                  </a:cxn>
                  <a:cxn ang="0">
                    <a:pos x="2118" y="1992"/>
                  </a:cxn>
                  <a:cxn ang="0">
                    <a:pos x="2016" y="1992"/>
                  </a:cxn>
                  <a:cxn ang="0">
                    <a:pos x="1920" y="1986"/>
                  </a:cxn>
                  <a:cxn ang="0">
                    <a:pos x="1824" y="1962"/>
                  </a:cxn>
                  <a:cxn ang="0">
                    <a:pos x="1722" y="1890"/>
                  </a:cxn>
                  <a:cxn ang="0">
                    <a:pos x="1626" y="1710"/>
                  </a:cxn>
                  <a:cxn ang="0">
                    <a:pos x="1530" y="1800"/>
                  </a:cxn>
                  <a:cxn ang="0">
                    <a:pos x="1434" y="1920"/>
                  </a:cxn>
                  <a:cxn ang="0">
                    <a:pos x="1332" y="1956"/>
                  </a:cxn>
                  <a:cxn ang="0">
                    <a:pos x="1236" y="1968"/>
                  </a:cxn>
                  <a:cxn ang="0">
                    <a:pos x="1140" y="1968"/>
                  </a:cxn>
                  <a:cxn ang="0">
                    <a:pos x="1044" y="1968"/>
                  </a:cxn>
                  <a:cxn ang="0">
                    <a:pos x="942" y="1962"/>
                  </a:cxn>
                  <a:cxn ang="0">
                    <a:pos x="846" y="1962"/>
                  </a:cxn>
                  <a:cxn ang="0">
                    <a:pos x="750" y="1956"/>
                  </a:cxn>
                  <a:cxn ang="0">
                    <a:pos x="648" y="1950"/>
                  </a:cxn>
                  <a:cxn ang="0">
                    <a:pos x="552" y="1938"/>
                  </a:cxn>
                  <a:cxn ang="0">
                    <a:pos x="456" y="1914"/>
                  </a:cxn>
                  <a:cxn ang="0">
                    <a:pos x="360" y="1860"/>
                  </a:cxn>
                  <a:cxn ang="0">
                    <a:pos x="258" y="1728"/>
                  </a:cxn>
                  <a:cxn ang="0">
                    <a:pos x="162" y="1386"/>
                  </a:cxn>
                  <a:cxn ang="0">
                    <a:pos x="66" y="654"/>
                  </a:cxn>
                  <a:cxn ang="0">
                    <a:pos x="0" y="744"/>
                  </a:cxn>
                </a:cxnLst>
                <a:rect l="0" t="0" r="r" b="b"/>
                <a:pathLst>
                  <a:path w="2538" h="2016">
                    <a:moveTo>
                      <a:pt x="0" y="744"/>
                    </a:moveTo>
                    <a:lnTo>
                      <a:pt x="30" y="906"/>
                    </a:lnTo>
                    <a:lnTo>
                      <a:pt x="66" y="1086"/>
                    </a:lnTo>
                    <a:lnTo>
                      <a:pt x="96" y="1248"/>
                    </a:lnTo>
                    <a:lnTo>
                      <a:pt x="132" y="1398"/>
                    </a:lnTo>
                    <a:lnTo>
                      <a:pt x="162" y="1542"/>
                    </a:lnTo>
                    <a:lnTo>
                      <a:pt x="192" y="1662"/>
                    </a:lnTo>
                    <a:lnTo>
                      <a:pt x="228" y="1758"/>
                    </a:lnTo>
                    <a:lnTo>
                      <a:pt x="258" y="1824"/>
                    </a:lnTo>
                    <a:lnTo>
                      <a:pt x="294" y="1866"/>
                    </a:lnTo>
                    <a:lnTo>
                      <a:pt x="324" y="1896"/>
                    </a:lnTo>
                    <a:lnTo>
                      <a:pt x="360" y="1920"/>
                    </a:lnTo>
                    <a:lnTo>
                      <a:pt x="390" y="1932"/>
                    </a:lnTo>
                    <a:lnTo>
                      <a:pt x="420" y="1944"/>
                    </a:lnTo>
                    <a:lnTo>
                      <a:pt x="456" y="1956"/>
                    </a:lnTo>
                    <a:lnTo>
                      <a:pt x="486" y="1962"/>
                    </a:lnTo>
                    <a:lnTo>
                      <a:pt x="522" y="1968"/>
                    </a:lnTo>
                    <a:lnTo>
                      <a:pt x="552" y="1968"/>
                    </a:lnTo>
                    <a:lnTo>
                      <a:pt x="588" y="1974"/>
                    </a:lnTo>
                    <a:lnTo>
                      <a:pt x="618" y="1974"/>
                    </a:lnTo>
                    <a:lnTo>
                      <a:pt x="648" y="1980"/>
                    </a:lnTo>
                    <a:lnTo>
                      <a:pt x="684" y="1980"/>
                    </a:lnTo>
                    <a:lnTo>
                      <a:pt x="714" y="1980"/>
                    </a:lnTo>
                    <a:lnTo>
                      <a:pt x="750" y="1980"/>
                    </a:lnTo>
                    <a:lnTo>
                      <a:pt x="780" y="1980"/>
                    </a:lnTo>
                    <a:lnTo>
                      <a:pt x="816" y="1980"/>
                    </a:lnTo>
                    <a:lnTo>
                      <a:pt x="846" y="1980"/>
                    </a:lnTo>
                    <a:lnTo>
                      <a:pt x="876" y="1980"/>
                    </a:lnTo>
                    <a:lnTo>
                      <a:pt x="912" y="1980"/>
                    </a:lnTo>
                    <a:lnTo>
                      <a:pt x="942" y="1986"/>
                    </a:lnTo>
                    <a:lnTo>
                      <a:pt x="978" y="1986"/>
                    </a:lnTo>
                    <a:lnTo>
                      <a:pt x="1008" y="1986"/>
                    </a:lnTo>
                    <a:lnTo>
                      <a:pt x="1044" y="1986"/>
                    </a:lnTo>
                    <a:lnTo>
                      <a:pt x="1074" y="1986"/>
                    </a:lnTo>
                    <a:lnTo>
                      <a:pt x="1104" y="1986"/>
                    </a:lnTo>
                    <a:lnTo>
                      <a:pt x="1140" y="1986"/>
                    </a:lnTo>
                    <a:lnTo>
                      <a:pt x="1170" y="1986"/>
                    </a:lnTo>
                    <a:lnTo>
                      <a:pt x="1206" y="1986"/>
                    </a:lnTo>
                    <a:lnTo>
                      <a:pt x="1236" y="1986"/>
                    </a:lnTo>
                    <a:lnTo>
                      <a:pt x="1272" y="1986"/>
                    </a:lnTo>
                    <a:lnTo>
                      <a:pt x="1302" y="1980"/>
                    </a:lnTo>
                    <a:lnTo>
                      <a:pt x="1332" y="1980"/>
                    </a:lnTo>
                    <a:lnTo>
                      <a:pt x="1368" y="1974"/>
                    </a:lnTo>
                    <a:lnTo>
                      <a:pt x="1398" y="1968"/>
                    </a:lnTo>
                    <a:lnTo>
                      <a:pt x="1434" y="1956"/>
                    </a:lnTo>
                    <a:lnTo>
                      <a:pt x="1464" y="1944"/>
                    </a:lnTo>
                    <a:lnTo>
                      <a:pt x="1494" y="1920"/>
                    </a:lnTo>
                    <a:lnTo>
                      <a:pt x="1530" y="1896"/>
                    </a:lnTo>
                    <a:lnTo>
                      <a:pt x="1560" y="1860"/>
                    </a:lnTo>
                    <a:lnTo>
                      <a:pt x="1596" y="1836"/>
                    </a:lnTo>
                    <a:lnTo>
                      <a:pt x="1626" y="1848"/>
                    </a:lnTo>
                    <a:lnTo>
                      <a:pt x="1662" y="1878"/>
                    </a:lnTo>
                    <a:lnTo>
                      <a:pt x="1692" y="1908"/>
                    </a:lnTo>
                    <a:lnTo>
                      <a:pt x="1722" y="1938"/>
                    </a:lnTo>
                    <a:lnTo>
                      <a:pt x="1758" y="1962"/>
                    </a:lnTo>
                    <a:lnTo>
                      <a:pt x="1788" y="1974"/>
                    </a:lnTo>
                    <a:lnTo>
                      <a:pt x="1824" y="1986"/>
                    </a:lnTo>
                    <a:lnTo>
                      <a:pt x="1854" y="1992"/>
                    </a:lnTo>
                    <a:lnTo>
                      <a:pt x="1890" y="1998"/>
                    </a:lnTo>
                    <a:lnTo>
                      <a:pt x="1920" y="1998"/>
                    </a:lnTo>
                    <a:lnTo>
                      <a:pt x="1950" y="1998"/>
                    </a:lnTo>
                    <a:lnTo>
                      <a:pt x="1986" y="2004"/>
                    </a:lnTo>
                    <a:lnTo>
                      <a:pt x="2016" y="2004"/>
                    </a:lnTo>
                    <a:lnTo>
                      <a:pt x="2052" y="2004"/>
                    </a:lnTo>
                    <a:lnTo>
                      <a:pt x="2082" y="2004"/>
                    </a:lnTo>
                    <a:lnTo>
                      <a:pt x="2118" y="2004"/>
                    </a:lnTo>
                    <a:lnTo>
                      <a:pt x="2148" y="1998"/>
                    </a:lnTo>
                    <a:lnTo>
                      <a:pt x="2178" y="1998"/>
                    </a:lnTo>
                    <a:lnTo>
                      <a:pt x="2214" y="1998"/>
                    </a:lnTo>
                    <a:lnTo>
                      <a:pt x="2244" y="1992"/>
                    </a:lnTo>
                    <a:lnTo>
                      <a:pt x="2280" y="1992"/>
                    </a:lnTo>
                    <a:lnTo>
                      <a:pt x="2310" y="1992"/>
                    </a:lnTo>
                    <a:lnTo>
                      <a:pt x="2346" y="1998"/>
                    </a:lnTo>
                    <a:lnTo>
                      <a:pt x="2376" y="2004"/>
                    </a:lnTo>
                    <a:lnTo>
                      <a:pt x="2406" y="2004"/>
                    </a:lnTo>
                    <a:lnTo>
                      <a:pt x="2442" y="2010"/>
                    </a:lnTo>
                    <a:lnTo>
                      <a:pt x="2472" y="2010"/>
                    </a:lnTo>
                    <a:lnTo>
                      <a:pt x="2508" y="2016"/>
                    </a:lnTo>
                    <a:lnTo>
                      <a:pt x="2538" y="2016"/>
                    </a:lnTo>
                    <a:lnTo>
                      <a:pt x="2538" y="2010"/>
                    </a:lnTo>
                    <a:lnTo>
                      <a:pt x="2508" y="2010"/>
                    </a:lnTo>
                    <a:lnTo>
                      <a:pt x="2472" y="2010"/>
                    </a:lnTo>
                    <a:lnTo>
                      <a:pt x="2442" y="2004"/>
                    </a:lnTo>
                    <a:lnTo>
                      <a:pt x="2406" y="1998"/>
                    </a:lnTo>
                    <a:lnTo>
                      <a:pt x="2376" y="1986"/>
                    </a:lnTo>
                    <a:lnTo>
                      <a:pt x="2346" y="1980"/>
                    </a:lnTo>
                    <a:lnTo>
                      <a:pt x="2310" y="1974"/>
                    </a:lnTo>
                    <a:lnTo>
                      <a:pt x="2280" y="1974"/>
                    </a:lnTo>
                    <a:lnTo>
                      <a:pt x="2244" y="1980"/>
                    </a:lnTo>
                    <a:lnTo>
                      <a:pt x="2214" y="1980"/>
                    </a:lnTo>
                    <a:lnTo>
                      <a:pt x="2178" y="1986"/>
                    </a:lnTo>
                    <a:lnTo>
                      <a:pt x="2148" y="1992"/>
                    </a:lnTo>
                    <a:lnTo>
                      <a:pt x="2118" y="1992"/>
                    </a:lnTo>
                    <a:lnTo>
                      <a:pt x="2082" y="1992"/>
                    </a:lnTo>
                    <a:lnTo>
                      <a:pt x="2052" y="1992"/>
                    </a:lnTo>
                    <a:lnTo>
                      <a:pt x="2016" y="1992"/>
                    </a:lnTo>
                    <a:lnTo>
                      <a:pt x="1986" y="1992"/>
                    </a:lnTo>
                    <a:lnTo>
                      <a:pt x="1950" y="1992"/>
                    </a:lnTo>
                    <a:lnTo>
                      <a:pt x="1920" y="1986"/>
                    </a:lnTo>
                    <a:lnTo>
                      <a:pt x="1890" y="1980"/>
                    </a:lnTo>
                    <a:lnTo>
                      <a:pt x="1854" y="1974"/>
                    </a:lnTo>
                    <a:lnTo>
                      <a:pt x="1824" y="1962"/>
                    </a:lnTo>
                    <a:lnTo>
                      <a:pt x="1788" y="1950"/>
                    </a:lnTo>
                    <a:lnTo>
                      <a:pt x="1758" y="1926"/>
                    </a:lnTo>
                    <a:lnTo>
                      <a:pt x="1722" y="1890"/>
                    </a:lnTo>
                    <a:lnTo>
                      <a:pt x="1692" y="1836"/>
                    </a:lnTo>
                    <a:lnTo>
                      <a:pt x="1662" y="1770"/>
                    </a:lnTo>
                    <a:lnTo>
                      <a:pt x="1626" y="1710"/>
                    </a:lnTo>
                    <a:lnTo>
                      <a:pt x="1596" y="1698"/>
                    </a:lnTo>
                    <a:lnTo>
                      <a:pt x="1560" y="1740"/>
                    </a:lnTo>
                    <a:lnTo>
                      <a:pt x="1530" y="1800"/>
                    </a:lnTo>
                    <a:lnTo>
                      <a:pt x="1494" y="1854"/>
                    </a:lnTo>
                    <a:lnTo>
                      <a:pt x="1464" y="1890"/>
                    </a:lnTo>
                    <a:lnTo>
                      <a:pt x="1434" y="1920"/>
                    </a:lnTo>
                    <a:lnTo>
                      <a:pt x="1398" y="1932"/>
                    </a:lnTo>
                    <a:lnTo>
                      <a:pt x="1368" y="1944"/>
                    </a:lnTo>
                    <a:lnTo>
                      <a:pt x="1332" y="1956"/>
                    </a:lnTo>
                    <a:lnTo>
                      <a:pt x="1302" y="1962"/>
                    </a:lnTo>
                    <a:lnTo>
                      <a:pt x="1272" y="1962"/>
                    </a:lnTo>
                    <a:lnTo>
                      <a:pt x="1236" y="1968"/>
                    </a:lnTo>
                    <a:lnTo>
                      <a:pt x="1206" y="1968"/>
                    </a:lnTo>
                    <a:lnTo>
                      <a:pt x="1170" y="1968"/>
                    </a:lnTo>
                    <a:lnTo>
                      <a:pt x="1140" y="1968"/>
                    </a:lnTo>
                    <a:lnTo>
                      <a:pt x="1104" y="1968"/>
                    </a:lnTo>
                    <a:lnTo>
                      <a:pt x="1074" y="1968"/>
                    </a:lnTo>
                    <a:lnTo>
                      <a:pt x="1044" y="1968"/>
                    </a:lnTo>
                    <a:lnTo>
                      <a:pt x="1008" y="1968"/>
                    </a:lnTo>
                    <a:lnTo>
                      <a:pt x="978" y="1962"/>
                    </a:lnTo>
                    <a:lnTo>
                      <a:pt x="942" y="1962"/>
                    </a:lnTo>
                    <a:lnTo>
                      <a:pt x="912" y="1962"/>
                    </a:lnTo>
                    <a:lnTo>
                      <a:pt x="876" y="1962"/>
                    </a:lnTo>
                    <a:lnTo>
                      <a:pt x="846" y="1962"/>
                    </a:lnTo>
                    <a:lnTo>
                      <a:pt x="816" y="1962"/>
                    </a:lnTo>
                    <a:lnTo>
                      <a:pt x="780" y="1956"/>
                    </a:lnTo>
                    <a:lnTo>
                      <a:pt x="750" y="1956"/>
                    </a:lnTo>
                    <a:lnTo>
                      <a:pt x="714" y="1956"/>
                    </a:lnTo>
                    <a:lnTo>
                      <a:pt x="684" y="1956"/>
                    </a:lnTo>
                    <a:lnTo>
                      <a:pt x="648" y="1950"/>
                    </a:lnTo>
                    <a:lnTo>
                      <a:pt x="618" y="1950"/>
                    </a:lnTo>
                    <a:lnTo>
                      <a:pt x="588" y="1944"/>
                    </a:lnTo>
                    <a:lnTo>
                      <a:pt x="552" y="1938"/>
                    </a:lnTo>
                    <a:lnTo>
                      <a:pt x="522" y="1932"/>
                    </a:lnTo>
                    <a:lnTo>
                      <a:pt x="486" y="1926"/>
                    </a:lnTo>
                    <a:lnTo>
                      <a:pt x="456" y="1914"/>
                    </a:lnTo>
                    <a:lnTo>
                      <a:pt x="420" y="1902"/>
                    </a:lnTo>
                    <a:lnTo>
                      <a:pt x="390" y="1884"/>
                    </a:lnTo>
                    <a:lnTo>
                      <a:pt x="360" y="1860"/>
                    </a:lnTo>
                    <a:lnTo>
                      <a:pt x="324" y="1830"/>
                    </a:lnTo>
                    <a:lnTo>
                      <a:pt x="294" y="1788"/>
                    </a:lnTo>
                    <a:lnTo>
                      <a:pt x="258" y="1728"/>
                    </a:lnTo>
                    <a:lnTo>
                      <a:pt x="228" y="1650"/>
                    </a:lnTo>
                    <a:lnTo>
                      <a:pt x="192" y="1536"/>
                    </a:lnTo>
                    <a:lnTo>
                      <a:pt x="162" y="1386"/>
                    </a:lnTo>
                    <a:lnTo>
                      <a:pt x="132" y="1194"/>
                    </a:lnTo>
                    <a:lnTo>
                      <a:pt x="96" y="948"/>
                    </a:lnTo>
                    <a:lnTo>
                      <a:pt x="66" y="654"/>
                    </a:lnTo>
                    <a:lnTo>
                      <a:pt x="30" y="324"/>
                    </a:lnTo>
                    <a:lnTo>
                      <a:pt x="0" y="0"/>
                    </a:lnTo>
                    <a:lnTo>
                      <a:pt x="0" y="744"/>
                    </a:lnTo>
                    <a:close/>
                  </a:path>
                </a:pathLst>
              </a:custGeom>
              <a:solidFill>
                <a:srgbClr val="FF33CC">
                  <a:alpha val="1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4" name="Freeform 136"/>
              <p:cNvSpPr>
                <a:spLocks/>
              </p:cNvSpPr>
              <p:nvPr/>
            </p:nvSpPr>
            <p:spPr bwMode="auto">
              <a:xfrm>
                <a:off x="2647950" y="2371725"/>
                <a:ext cx="4029075" cy="2609850"/>
              </a:xfrm>
              <a:custGeom>
                <a:avLst/>
                <a:gdLst/>
                <a:ahLst/>
                <a:cxnLst>
                  <a:cxn ang="0">
                    <a:pos x="30" y="246"/>
                  </a:cxn>
                  <a:cxn ang="0">
                    <a:pos x="96" y="726"/>
                  </a:cxn>
                  <a:cxn ang="0">
                    <a:pos x="162" y="1092"/>
                  </a:cxn>
                  <a:cxn ang="0">
                    <a:pos x="228" y="1332"/>
                  </a:cxn>
                  <a:cxn ang="0">
                    <a:pos x="294" y="1452"/>
                  </a:cxn>
                  <a:cxn ang="0">
                    <a:pos x="360" y="1518"/>
                  </a:cxn>
                  <a:cxn ang="0">
                    <a:pos x="420" y="1554"/>
                  </a:cxn>
                  <a:cxn ang="0">
                    <a:pos x="486" y="1572"/>
                  </a:cxn>
                  <a:cxn ang="0">
                    <a:pos x="552" y="1584"/>
                  </a:cxn>
                  <a:cxn ang="0">
                    <a:pos x="618" y="1590"/>
                  </a:cxn>
                  <a:cxn ang="0">
                    <a:pos x="684" y="1596"/>
                  </a:cxn>
                  <a:cxn ang="0">
                    <a:pos x="750" y="1596"/>
                  </a:cxn>
                  <a:cxn ang="0">
                    <a:pos x="816" y="1596"/>
                  </a:cxn>
                  <a:cxn ang="0">
                    <a:pos x="876" y="1602"/>
                  </a:cxn>
                  <a:cxn ang="0">
                    <a:pos x="942" y="1602"/>
                  </a:cxn>
                  <a:cxn ang="0">
                    <a:pos x="1008" y="1602"/>
                  </a:cxn>
                  <a:cxn ang="0">
                    <a:pos x="1074" y="1602"/>
                  </a:cxn>
                  <a:cxn ang="0">
                    <a:pos x="1140" y="1608"/>
                  </a:cxn>
                  <a:cxn ang="0">
                    <a:pos x="1206" y="1608"/>
                  </a:cxn>
                  <a:cxn ang="0">
                    <a:pos x="1272" y="1602"/>
                  </a:cxn>
                  <a:cxn ang="0">
                    <a:pos x="1332" y="1596"/>
                  </a:cxn>
                  <a:cxn ang="0">
                    <a:pos x="1398" y="1578"/>
                  </a:cxn>
                  <a:cxn ang="0">
                    <a:pos x="1464" y="1548"/>
                  </a:cxn>
                  <a:cxn ang="0">
                    <a:pos x="1530" y="1476"/>
                  </a:cxn>
                  <a:cxn ang="0">
                    <a:pos x="1596" y="1398"/>
                  </a:cxn>
                  <a:cxn ang="0">
                    <a:pos x="1662" y="1452"/>
                  </a:cxn>
                  <a:cxn ang="0">
                    <a:pos x="1722" y="1542"/>
                  </a:cxn>
                  <a:cxn ang="0">
                    <a:pos x="1788" y="1590"/>
                  </a:cxn>
                  <a:cxn ang="0">
                    <a:pos x="1854" y="1608"/>
                  </a:cxn>
                  <a:cxn ang="0">
                    <a:pos x="1920" y="1620"/>
                  </a:cxn>
                  <a:cxn ang="0">
                    <a:pos x="1986" y="1626"/>
                  </a:cxn>
                  <a:cxn ang="0">
                    <a:pos x="2052" y="1626"/>
                  </a:cxn>
                  <a:cxn ang="0">
                    <a:pos x="2118" y="1626"/>
                  </a:cxn>
                  <a:cxn ang="0">
                    <a:pos x="2178" y="1620"/>
                  </a:cxn>
                  <a:cxn ang="0">
                    <a:pos x="2244" y="1614"/>
                  </a:cxn>
                  <a:cxn ang="0">
                    <a:pos x="2310" y="1614"/>
                  </a:cxn>
                  <a:cxn ang="0">
                    <a:pos x="2376" y="1620"/>
                  </a:cxn>
                  <a:cxn ang="0">
                    <a:pos x="2442" y="1632"/>
                  </a:cxn>
                  <a:cxn ang="0">
                    <a:pos x="2508" y="1638"/>
                  </a:cxn>
                </a:cxnLst>
                <a:rect l="0" t="0" r="r" b="b"/>
                <a:pathLst>
                  <a:path w="2538" h="1644">
                    <a:moveTo>
                      <a:pt x="0" y="0"/>
                    </a:moveTo>
                    <a:lnTo>
                      <a:pt x="30" y="246"/>
                    </a:lnTo>
                    <a:lnTo>
                      <a:pt x="66" y="498"/>
                    </a:lnTo>
                    <a:lnTo>
                      <a:pt x="96" y="726"/>
                    </a:lnTo>
                    <a:lnTo>
                      <a:pt x="132" y="924"/>
                    </a:lnTo>
                    <a:lnTo>
                      <a:pt x="162" y="1092"/>
                    </a:lnTo>
                    <a:lnTo>
                      <a:pt x="192" y="1230"/>
                    </a:lnTo>
                    <a:lnTo>
                      <a:pt x="228" y="1332"/>
                    </a:lnTo>
                    <a:lnTo>
                      <a:pt x="258" y="1404"/>
                    </a:lnTo>
                    <a:lnTo>
                      <a:pt x="294" y="1452"/>
                    </a:lnTo>
                    <a:lnTo>
                      <a:pt x="324" y="1488"/>
                    </a:lnTo>
                    <a:lnTo>
                      <a:pt x="360" y="1518"/>
                    </a:lnTo>
                    <a:lnTo>
                      <a:pt x="390" y="1536"/>
                    </a:lnTo>
                    <a:lnTo>
                      <a:pt x="420" y="1554"/>
                    </a:lnTo>
                    <a:lnTo>
                      <a:pt x="456" y="1566"/>
                    </a:lnTo>
                    <a:lnTo>
                      <a:pt x="486" y="1572"/>
                    </a:lnTo>
                    <a:lnTo>
                      <a:pt x="522" y="1578"/>
                    </a:lnTo>
                    <a:lnTo>
                      <a:pt x="552" y="1584"/>
                    </a:lnTo>
                    <a:lnTo>
                      <a:pt x="588" y="1590"/>
                    </a:lnTo>
                    <a:lnTo>
                      <a:pt x="618" y="1590"/>
                    </a:lnTo>
                    <a:lnTo>
                      <a:pt x="648" y="1590"/>
                    </a:lnTo>
                    <a:lnTo>
                      <a:pt x="684" y="1596"/>
                    </a:lnTo>
                    <a:lnTo>
                      <a:pt x="714" y="1596"/>
                    </a:lnTo>
                    <a:lnTo>
                      <a:pt x="750" y="1596"/>
                    </a:lnTo>
                    <a:lnTo>
                      <a:pt x="780" y="1596"/>
                    </a:lnTo>
                    <a:lnTo>
                      <a:pt x="816" y="1596"/>
                    </a:lnTo>
                    <a:lnTo>
                      <a:pt x="846" y="1602"/>
                    </a:lnTo>
                    <a:lnTo>
                      <a:pt x="876" y="1602"/>
                    </a:lnTo>
                    <a:lnTo>
                      <a:pt x="912" y="1602"/>
                    </a:lnTo>
                    <a:lnTo>
                      <a:pt x="942" y="1602"/>
                    </a:lnTo>
                    <a:lnTo>
                      <a:pt x="978" y="1602"/>
                    </a:lnTo>
                    <a:lnTo>
                      <a:pt x="1008" y="1602"/>
                    </a:lnTo>
                    <a:lnTo>
                      <a:pt x="1044" y="1602"/>
                    </a:lnTo>
                    <a:lnTo>
                      <a:pt x="1074" y="1602"/>
                    </a:lnTo>
                    <a:lnTo>
                      <a:pt x="1104" y="1608"/>
                    </a:lnTo>
                    <a:lnTo>
                      <a:pt x="1140" y="1608"/>
                    </a:lnTo>
                    <a:lnTo>
                      <a:pt x="1170" y="1608"/>
                    </a:lnTo>
                    <a:lnTo>
                      <a:pt x="1206" y="1608"/>
                    </a:lnTo>
                    <a:lnTo>
                      <a:pt x="1236" y="1602"/>
                    </a:lnTo>
                    <a:lnTo>
                      <a:pt x="1272" y="1602"/>
                    </a:lnTo>
                    <a:lnTo>
                      <a:pt x="1302" y="1596"/>
                    </a:lnTo>
                    <a:lnTo>
                      <a:pt x="1332" y="1596"/>
                    </a:lnTo>
                    <a:lnTo>
                      <a:pt x="1368" y="1590"/>
                    </a:lnTo>
                    <a:lnTo>
                      <a:pt x="1398" y="1578"/>
                    </a:lnTo>
                    <a:lnTo>
                      <a:pt x="1434" y="1566"/>
                    </a:lnTo>
                    <a:lnTo>
                      <a:pt x="1464" y="1548"/>
                    </a:lnTo>
                    <a:lnTo>
                      <a:pt x="1494" y="1518"/>
                    </a:lnTo>
                    <a:lnTo>
                      <a:pt x="1530" y="1476"/>
                    </a:lnTo>
                    <a:lnTo>
                      <a:pt x="1560" y="1428"/>
                    </a:lnTo>
                    <a:lnTo>
                      <a:pt x="1596" y="1398"/>
                    </a:lnTo>
                    <a:lnTo>
                      <a:pt x="1626" y="1410"/>
                    </a:lnTo>
                    <a:lnTo>
                      <a:pt x="1662" y="1452"/>
                    </a:lnTo>
                    <a:lnTo>
                      <a:pt x="1692" y="1500"/>
                    </a:lnTo>
                    <a:lnTo>
                      <a:pt x="1722" y="1542"/>
                    </a:lnTo>
                    <a:lnTo>
                      <a:pt x="1758" y="1572"/>
                    </a:lnTo>
                    <a:lnTo>
                      <a:pt x="1788" y="1590"/>
                    </a:lnTo>
                    <a:lnTo>
                      <a:pt x="1824" y="1602"/>
                    </a:lnTo>
                    <a:lnTo>
                      <a:pt x="1854" y="1608"/>
                    </a:lnTo>
                    <a:lnTo>
                      <a:pt x="1890" y="1614"/>
                    </a:lnTo>
                    <a:lnTo>
                      <a:pt x="1920" y="1620"/>
                    </a:lnTo>
                    <a:lnTo>
                      <a:pt x="1950" y="1620"/>
                    </a:lnTo>
                    <a:lnTo>
                      <a:pt x="1986" y="1626"/>
                    </a:lnTo>
                    <a:lnTo>
                      <a:pt x="2016" y="1626"/>
                    </a:lnTo>
                    <a:lnTo>
                      <a:pt x="2052" y="1626"/>
                    </a:lnTo>
                    <a:lnTo>
                      <a:pt x="2082" y="1626"/>
                    </a:lnTo>
                    <a:lnTo>
                      <a:pt x="2118" y="1626"/>
                    </a:lnTo>
                    <a:lnTo>
                      <a:pt x="2148" y="1626"/>
                    </a:lnTo>
                    <a:lnTo>
                      <a:pt x="2178" y="1620"/>
                    </a:lnTo>
                    <a:lnTo>
                      <a:pt x="2214" y="1620"/>
                    </a:lnTo>
                    <a:lnTo>
                      <a:pt x="2244" y="1614"/>
                    </a:lnTo>
                    <a:lnTo>
                      <a:pt x="2280" y="1614"/>
                    </a:lnTo>
                    <a:lnTo>
                      <a:pt x="2310" y="1614"/>
                    </a:lnTo>
                    <a:lnTo>
                      <a:pt x="2346" y="1614"/>
                    </a:lnTo>
                    <a:lnTo>
                      <a:pt x="2376" y="1620"/>
                    </a:lnTo>
                    <a:lnTo>
                      <a:pt x="2406" y="1632"/>
                    </a:lnTo>
                    <a:lnTo>
                      <a:pt x="2442" y="1632"/>
                    </a:lnTo>
                    <a:lnTo>
                      <a:pt x="2472" y="1638"/>
                    </a:lnTo>
                    <a:lnTo>
                      <a:pt x="2508" y="1638"/>
                    </a:lnTo>
                    <a:lnTo>
                      <a:pt x="2538" y="1644"/>
                    </a:lnTo>
                  </a:path>
                </a:pathLst>
              </a:custGeom>
              <a:noFill/>
              <a:ln w="25400" cap="flat">
                <a:solidFill>
                  <a:srgbClr val="FF33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</p:grpSp>
      </p:grpSp>
      <p:sp>
        <p:nvSpPr>
          <p:cNvPr id="635" name="TextBox 634"/>
          <p:cNvSpPr txBox="1"/>
          <p:nvPr/>
        </p:nvSpPr>
        <p:spPr>
          <a:xfrm>
            <a:off x="595211" y="4342453"/>
            <a:ext cx="9657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Veh</a:t>
            </a:r>
            <a:r>
              <a:rPr lang="en-GB" sz="1400" dirty="0" smtClean="0"/>
              <a:t> (13)</a:t>
            </a:r>
          </a:p>
          <a:p>
            <a:r>
              <a:rPr lang="en-GB" sz="1400" dirty="0" smtClean="0"/>
              <a:t>2mg (8)</a:t>
            </a:r>
          </a:p>
          <a:p>
            <a:r>
              <a:rPr lang="en-GB" sz="1400" dirty="0" smtClean="0"/>
              <a:t>4mg (8)</a:t>
            </a:r>
          </a:p>
          <a:p>
            <a:r>
              <a:rPr lang="en-GB" sz="1400" dirty="0" smtClean="0"/>
              <a:t>8mg (13)</a:t>
            </a:r>
          </a:p>
          <a:p>
            <a:r>
              <a:rPr lang="en-GB" sz="1400" dirty="0" smtClean="0"/>
              <a:t>30 mg (5)</a:t>
            </a:r>
            <a:endParaRPr lang="en-GB" sz="1400" dirty="0"/>
          </a:p>
        </p:txBody>
      </p:sp>
      <p:sp>
        <p:nvSpPr>
          <p:cNvPr id="636" name="TextBox 635"/>
          <p:cNvSpPr txBox="1"/>
          <p:nvPr/>
        </p:nvSpPr>
        <p:spPr>
          <a:xfrm>
            <a:off x="1518889" y="4054421"/>
            <a:ext cx="876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Recorded</a:t>
            </a:r>
            <a:endParaRPr lang="en-GB" sz="1400" dirty="0"/>
          </a:p>
        </p:txBody>
      </p:sp>
      <p:cxnSp>
        <p:nvCxnSpPr>
          <p:cNvPr id="638" name="Straight Connector 637"/>
          <p:cNvCxnSpPr/>
          <p:nvPr/>
        </p:nvCxnSpPr>
        <p:spPr>
          <a:xfrm>
            <a:off x="1728839" y="4680199"/>
            <a:ext cx="432048" cy="0"/>
          </a:xfrm>
          <a:prstGeom prst="line">
            <a:avLst/>
          </a:prstGeom>
          <a:ln w="25400">
            <a:solidFill>
              <a:srgbClr val="1E1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>
          <a:xfrm>
            <a:off x="1705592" y="5105449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/>
          <p:cNvCxnSpPr/>
          <p:nvPr/>
        </p:nvCxnSpPr>
        <p:spPr>
          <a:xfrm>
            <a:off x="1728839" y="4887521"/>
            <a:ext cx="432048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/>
          <p:cNvCxnSpPr/>
          <p:nvPr/>
        </p:nvCxnSpPr>
        <p:spPr>
          <a:xfrm>
            <a:off x="1713340" y="5384780"/>
            <a:ext cx="432048" cy="0"/>
          </a:xfrm>
          <a:prstGeom prst="line">
            <a:avLst/>
          </a:prstGeom>
          <a:ln w="254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/>
          <p:cNvCxnSpPr/>
          <p:nvPr/>
        </p:nvCxnSpPr>
        <p:spPr>
          <a:xfrm>
            <a:off x="1734005" y="4445141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TextBox 645"/>
          <p:cNvSpPr txBox="1"/>
          <p:nvPr/>
        </p:nvSpPr>
        <p:spPr>
          <a:xfrm>
            <a:off x="2467419" y="109216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HPC-HPC</a:t>
            </a:r>
            <a:endParaRPr lang="en-GB" dirty="0"/>
          </a:p>
        </p:txBody>
      </p:sp>
      <p:sp>
        <p:nvSpPr>
          <p:cNvPr id="647" name="TextBox 646"/>
          <p:cNvSpPr txBox="1"/>
          <p:nvPr/>
        </p:nvSpPr>
        <p:spPr>
          <a:xfrm>
            <a:off x="6211835" y="1236178"/>
            <a:ext cx="98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HPC-PFC</a:t>
            </a:r>
            <a:endParaRPr lang="en-GB" dirty="0"/>
          </a:p>
        </p:txBody>
      </p:sp>
      <p:sp>
        <p:nvSpPr>
          <p:cNvPr id="648" name="TextBox 647"/>
          <p:cNvSpPr txBox="1"/>
          <p:nvPr/>
        </p:nvSpPr>
        <p:spPr>
          <a:xfrm>
            <a:off x="6283843" y="4044490"/>
            <a:ext cx="94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PFC-PFC</a:t>
            </a:r>
            <a:endParaRPr lang="en-GB" dirty="0"/>
          </a:p>
        </p:txBody>
      </p:sp>
      <p:sp>
        <p:nvSpPr>
          <p:cNvPr id="649" name="TextBox 648"/>
          <p:cNvSpPr txBox="1"/>
          <p:nvPr/>
        </p:nvSpPr>
        <p:spPr>
          <a:xfrm>
            <a:off x="2023941" y="3497586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0" name="TextBox 649"/>
          <p:cNvSpPr txBox="1"/>
          <p:nvPr/>
        </p:nvSpPr>
        <p:spPr>
          <a:xfrm>
            <a:off x="5903685" y="3495001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1" name="TextBox 650"/>
          <p:cNvSpPr txBox="1"/>
          <p:nvPr/>
        </p:nvSpPr>
        <p:spPr>
          <a:xfrm>
            <a:off x="5939848" y="6274363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2" name="TextBox 651"/>
          <p:cNvSpPr txBox="1"/>
          <p:nvPr/>
        </p:nvSpPr>
        <p:spPr>
          <a:xfrm rot="16200000">
            <a:off x="239052" y="1906427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3" name="TextBox 652"/>
          <p:cNvSpPr txBox="1"/>
          <p:nvPr/>
        </p:nvSpPr>
        <p:spPr>
          <a:xfrm rot="16200000">
            <a:off x="4180788" y="1919341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4" name="TextBox 653"/>
          <p:cNvSpPr txBox="1"/>
          <p:nvPr/>
        </p:nvSpPr>
        <p:spPr>
          <a:xfrm rot="16200000">
            <a:off x="4072727" y="474343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5" name="TextBox 654"/>
          <p:cNvSpPr txBox="1"/>
          <p:nvPr/>
        </p:nvSpPr>
        <p:spPr>
          <a:xfrm>
            <a:off x="6674269" y="29967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</a:t>
            </a:r>
            <a:endParaRPr lang="en-GB" sz="1200" dirty="0"/>
          </a:p>
        </p:txBody>
      </p:sp>
      <p:sp>
        <p:nvSpPr>
          <p:cNvPr id="656" name="TextBox 655"/>
          <p:cNvSpPr txBox="1"/>
          <p:nvPr/>
        </p:nvSpPr>
        <p:spPr>
          <a:xfrm>
            <a:off x="5038210" y="145484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</a:t>
            </a:r>
            <a:endParaRPr lang="en-GB" sz="1200" dirty="0"/>
          </a:p>
        </p:txBody>
      </p:sp>
      <p:cxnSp>
        <p:nvCxnSpPr>
          <p:cNvPr id="386" name="Straight Connector 385"/>
          <p:cNvCxnSpPr/>
          <p:nvPr/>
        </p:nvCxnSpPr>
        <p:spPr>
          <a:xfrm rot="5400000">
            <a:off x="4496622" y="3851831"/>
            <a:ext cx="148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7299" y="5988706"/>
            <a:ext cx="27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minutes : freely moving</a:t>
            </a:r>
            <a:endParaRPr lang="en-US" dirty="0"/>
          </a:p>
        </p:txBody>
      </p:sp>
      <p:sp>
        <p:nvSpPr>
          <p:cNvPr id="388" name="Title 1"/>
          <p:cNvSpPr txBox="1">
            <a:spLocks/>
          </p:cNvSpPr>
          <p:nvPr/>
        </p:nvSpPr>
        <p:spPr>
          <a:xfrm>
            <a:off x="147707" y="214279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chemeClr val="tx1"/>
                </a:solidFill>
              </a:rPr>
              <a:t>Oscillatory Characteristics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6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r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121150"/>
            <a:ext cx="3429000" cy="2571750"/>
          </a:xfrm>
          <a:prstGeom prst="rect">
            <a:avLst/>
          </a:prstGeom>
          <a:effectLst>
            <a:outerShdw blurRad="406400" dist="50800" dir="5400000" sx="1000" sy="1000" algn="ctr" rotWithShape="0">
              <a:srgbClr val="000000"/>
            </a:outerShdw>
          </a:effectLst>
        </p:spPr>
      </p:pic>
      <p:grpSp>
        <p:nvGrpSpPr>
          <p:cNvPr id="2" name="Group 18"/>
          <p:cNvGrpSpPr/>
          <p:nvPr/>
        </p:nvGrpSpPr>
        <p:grpSpPr>
          <a:xfrm>
            <a:off x="4163988" y="4778115"/>
            <a:ext cx="1085850" cy="838200"/>
            <a:chOff x="1924050" y="2657475"/>
            <a:chExt cx="904875" cy="695325"/>
          </a:xfrm>
          <a:effectLst>
            <a:outerShdw blurRad="406400" dist="50800" dir="5400000" sx="1000" sy="1000" algn="ctr" rotWithShape="0">
              <a:srgbClr val="000000"/>
            </a:outerShdw>
          </a:effectLst>
        </p:grpSpPr>
        <p:sp>
          <p:nvSpPr>
            <p:cNvPr id="7" name="Oval 6"/>
            <p:cNvSpPr/>
            <p:nvPr/>
          </p:nvSpPr>
          <p:spPr>
            <a:xfrm>
              <a:off x="1924050" y="309562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933700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400300" y="2657475"/>
              <a:ext cx="238125" cy="257175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25400" cmpd="sng"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" name="Straight Arrow Connector 10"/>
            <p:cNvCxnSpPr>
              <a:stCxn id="9" idx="3"/>
              <a:endCxn id="7" idx="7"/>
            </p:cNvCxnSpPr>
            <p:nvPr/>
          </p:nvCxnSpPr>
          <p:spPr>
            <a:xfrm rot="5400000">
              <a:off x="2153089" y="2851202"/>
              <a:ext cx="256299" cy="307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rot="5400000">
              <a:off x="2398908" y="2964108"/>
              <a:ext cx="37661" cy="415871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7"/>
            </p:cNvCxnSpPr>
            <p:nvPr/>
          </p:nvCxnSpPr>
          <p:spPr>
            <a:xfrm rot="16200000" flipV="1">
              <a:off x="2635497" y="2812807"/>
              <a:ext cx="190061" cy="127050"/>
            </a:xfrm>
            <a:prstGeom prst="straightConnector1">
              <a:avLst/>
            </a:prstGeom>
            <a:ln w="25400" cmpd="sng">
              <a:solidFill>
                <a:schemeClr val="bg1"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699795" y="5818981"/>
            <a:ext cx="804862" cy="9525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arrow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34938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Dynamic Causal </a:t>
            </a:r>
            <a:r>
              <a:rPr lang="en-US" sz="2800" dirty="0" err="1">
                <a:latin typeface="+mj-lt"/>
                <a:ea typeface="+mj-ea"/>
                <a:cs typeface="+mj-cs"/>
              </a:rPr>
              <a:t>Modelling</a:t>
            </a:r>
            <a:r>
              <a:rPr lang="en-US" sz="2800" dirty="0">
                <a:latin typeface="+mj-lt"/>
                <a:ea typeface="+mj-ea"/>
                <a:cs typeface="+mj-cs"/>
              </a:rPr>
              <a:t>: Generic Framework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8450" y="4838700"/>
            <a:ext cx="1984375" cy="674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/>
              <a:t>simple 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(slow </a:t>
            </a:r>
            <a:r>
              <a:rPr lang="en-GB" sz="1400" dirty="0"/>
              <a:t>time </a:t>
            </a:r>
            <a:r>
              <a:rPr lang="en-GB" sz="1400" dirty="0" smtClean="0"/>
              <a:t>scale)</a:t>
            </a:r>
            <a:endParaRPr lang="en-GB" sz="1400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66750" y="4295775"/>
            <a:ext cx="101600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fMRI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46850" y="4687888"/>
            <a:ext cx="2093843" cy="6740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detailed </a:t>
            </a:r>
            <a:r>
              <a:rPr lang="en-GB" sz="1400" dirty="0"/>
              <a:t>neuronal model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GB" sz="1400" dirty="0"/>
          </a:p>
          <a:p>
            <a:pPr eaLnBrk="0" hangingPunct="0">
              <a:lnSpc>
                <a:spcPct val="90000"/>
              </a:lnSpc>
              <a:defRPr/>
            </a:pPr>
            <a:r>
              <a:rPr lang="en-GB" sz="1400" dirty="0" smtClean="0"/>
              <a:t>(synaptic time scales)</a:t>
            </a:r>
            <a:endParaRPr lang="en-GB" sz="14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123113" y="4206875"/>
            <a:ext cx="1022350" cy="307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400">
                <a:solidFill>
                  <a:srgbClr val="FFFFFF"/>
                </a:solidFill>
              </a:rPr>
              <a:t>EEG/MEG</a:t>
            </a:r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48075" y="3121025"/>
          <a:ext cx="19399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1" name="Equation" r:id="rId4" imgW="952200" imgH="393480" progId="Equation.3">
                  <p:embed/>
                </p:oleObj>
              </mc:Choice>
              <mc:Fallback>
                <p:oleObj name="Equation" r:id="rId4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121025"/>
                        <a:ext cx="193992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698875" y="3835400"/>
            <a:ext cx="16843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200"/>
              <a:t>Neural state equation:</a:t>
            </a:r>
            <a:endParaRPr lang="en-US" sz="1200"/>
          </a:p>
        </p:txBody>
      </p:sp>
      <p:cxnSp>
        <p:nvCxnSpPr>
          <p:cNvPr id="23" name="AutoShape 4"/>
          <p:cNvCxnSpPr>
            <a:cxnSpLocks noChangeShapeType="1"/>
          </p:cNvCxnSpPr>
          <p:nvPr/>
        </p:nvCxnSpPr>
        <p:spPr bwMode="auto">
          <a:xfrm flipV="1">
            <a:off x="5715000" y="2636838"/>
            <a:ext cx="2454275" cy="83978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cxnSp>
        <p:nvCxnSpPr>
          <p:cNvPr id="25" name="AutoShape 6"/>
          <p:cNvCxnSpPr>
            <a:cxnSpLocks noChangeShapeType="1"/>
          </p:cNvCxnSpPr>
          <p:nvPr/>
        </p:nvCxnSpPr>
        <p:spPr bwMode="auto">
          <a:xfrm rot="10800000">
            <a:off x="882650" y="2697163"/>
            <a:ext cx="2608263" cy="922337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6400" dist="50800" dir="5400000" sx="1000" sy="1000" algn="ctr" rotWithShape="0">
              <a:srgbClr val="000000"/>
            </a:outerShdw>
          </a:effectLst>
        </p:spPr>
      </p:cxn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86658" y="1146402"/>
            <a:ext cx="2854088" cy="1509712"/>
            <a:chOff x="237709" y="1269740"/>
            <a:chExt cx="2852960" cy="1510935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37709" y="1269740"/>
              <a:ext cx="1689955" cy="1510935"/>
            </a:xfrm>
            <a:prstGeom prst="rect">
              <a:avLst/>
            </a:prstGeom>
            <a:noFill/>
            <a:effectLst>
              <a:outerShdw blurRad="406400" dist="50800" dir="5400000" sx="1000" sy="1000" algn="ctr" rotWithShape="0">
                <a:srgbClr val="000000"/>
              </a:outerShdw>
            </a:effectLst>
          </p:spPr>
        </p:pic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507207" y="1287216"/>
              <a:ext cx="1583462" cy="1201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406400" dist="50800" dir="5400000" sx="1000" sy="1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Hemodynamic</a:t>
              </a:r>
              <a:br>
                <a:rPr lang="en-GB" sz="1200" dirty="0"/>
              </a:br>
              <a:r>
                <a:rPr lang="en-GB" sz="1200" dirty="0"/>
                <a:t>forward model:</a:t>
              </a:r>
              <a:br>
                <a:rPr lang="en-GB" sz="1200" dirty="0"/>
              </a:br>
              <a:r>
                <a:rPr lang="en-GB" sz="1200" dirty="0"/>
                <a:t>neural </a:t>
              </a:r>
              <a:r>
                <a:rPr lang="en-GB" sz="1200" dirty="0" smtClean="0"/>
                <a:t>activity BOLD</a:t>
              </a:r>
              <a:endParaRPr lang="en-GB" sz="1200" dirty="0"/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/>
                <a:t>Time Domain </a:t>
              </a:r>
              <a:r>
                <a:rPr lang="en-GB" sz="1200" dirty="0" smtClean="0"/>
                <a:t>Data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200" dirty="0" smtClean="0"/>
                <a:t>Resting State Data</a:t>
              </a:r>
              <a:endParaRPr lang="en-GB" sz="1200" dirty="0"/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517754" y="942741"/>
            <a:ext cx="1814536" cy="17727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06400" dist="50800" dir="5400000" sx="1000" sy="1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GB" sz="1200" dirty="0"/>
              <a:t>Electromagnetic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forward model:</a:t>
            </a:r>
            <a:br>
              <a:rPr lang="en-GB" sz="1200" dirty="0"/>
            </a:br>
            <a:r>
              <a:rPr lang="en-GB" sz="1200" dirty="0"/>
              <a:t>neural </a:t>
            </a:r>
            <a:r>
              <a:rPr lang="en-GB" sz="1200" dirty="0" smtClean="0"/>
              <a:t>activity EEG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MEG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LFP</a:t>
            </a:r>
          </a:p>
          <a:p>
            <a:pPr algn="r" eaLnBrk="0" hangingPunct="0">
              <a:lnSpc>
                <a:spcPct val="90000"/>
              </a:lnSpc>
              <a:defRPr/>
            </a:pPr>
            <a:endParaRPr lang="en-GB" sz="1200" dirty="0"/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Time Domain ERP Data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Phase Domain Data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dirty="0"/>
              <a:t>Time Frequency Data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1200" b="1" dirty="0" smtClean="0"/>
              <a:t>Spectral Data</a:t>
            </a:r>
            <a:endParaRPr lang="en-GB" sz="1200" b="1" dirty="0"/>
          </a:p>
        </p:txBody>
      </p:sp>
      <p:grpSp>
        <p:nvGrpSpPr>
          <p:cNvPr id="29" name="50 Grupo"/>
          <p:cNvGrpSpPr>
            <a:grpSpLocks/>
          </p:cNvGrpSpPr>
          <p:nvPr/>
        </p:nvGrpSpPr>
        <p:grpSpPr bwMode="auto">
          <a:xfrm>
            <a:off x="6562826" y="874713"/>
            <a:ext cx="2640429" cy="1900099"/>
            <a:chOff x="7749407" y="1018550"/>
            <a:chExt cx="1194611" cy="1066052"/>
          </a:xfrm>
        </p:grpSpPr>
        <p:sp>
          <p:nvSpPr>
            <p:cNvPr id="30" name="Rectangle 243"/>
            <p:cNvSpPr>
              <a:spLocks noChangeArrowheads="1"/>
            </p:cNvSpPr>
            <p:nvPr/>
          </p:nvSpPr>
          <p:spPr bwMode="auto">
            <a:xfrm>
              <a:off x="7979553" y="1386850"/>
              <a:ext cx="812800" cy="4222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31" name="Line 246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47"/>
            <p:cNvSpPr>
              <a:spLocks noChangeShapeType="1"/>
            </p:cNvSpPr>
            <p:nvPr/>
          </p:nvSpPr>
          <p:spPr bwMode="auto">
            <a:xfrm>
              <a:off x="7979553" y="1809125"/>
              <a:ext cx="8128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48"/>
            <p:cNvSpPr>
              <a:spLocks noChangeShapeType="1"/>
            </p:cNvSpPr>
            <p:nvPr/>
          </p:nvSpPr>
          <p:spPr bwMode="auto">
            <a:xfrm flipV="1">
              <a:off x="7979553" y="1386850"/>
              <a:ext cx="0" cy="422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50"/>
            <p:cNvSpPr>
              <a:spLocks noChangeShapeType="1"/>
            </p:cNvSpPr>
            <p:nvPr/>
          </p:nvSpPr>
          <p:spPr bwMode="auto">
            <a:xfrm>
              <a:off x="7979553" y="1386850"/>
              <a:ext cx="0" cy="4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52"/>
            <p:cNvSpPr>
              <a:spLocks noChangeShapeType="1"/>
            </p:cNvSpPr>
            <p:nvPr/>
          </p:nvSpPr>
          <p:spPr bwMode="auto">
            <a:xfrm flipV="1">
              <a:off x="8114490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Rectangle 254"/>
            <p:cNvSpPr>
              <a:spLocks noChangeArrowheads="1"/>
            </p:cNvSpPr>
            <p:nvPr/>
          </p:nvSpPr>
          <p:spPr bwMode="auto">
            <a:xfrm>
              <a:off x="81081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37" name="Line 255"/>
            <p:cNvSpPr>
              <a:spLocks noChangeShapeType="1"/>
            </p:cNvSpPr>
            <p:nvPr/>
          </p:nvSpPr>
          <p:spPr bwMode="auto">
            <a:xfrm flipV="1">
              <a:off x="824942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Rectangle 257"/>
            <p:cNvSpPr>
              <a:spLocks noChangeArrowheads="1"/>
            </p:cNvSpPr>
            <p:nvPr/>
          </p:nvSpPr>
          <p:spPr bwMode="auto">
            <a:xfrm>
              <a:off x="8233553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39" name="Line 258"/>
            <p:cNvSpPr>
              <a:spLocks noChangeShapeType="1"/>
            </p:cNvSpPr>
            <p:nvPr/>
          </p:nvSpPr>
          <p:spPr bwMode="auto">
            <a:xfrm flipV="1">
              <a:off x="8385953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260"/>
            <p:cNvSpPr>
              <a:spLocks noChangeArrowheads="1"/>
            </p:cNvSpPr>
            <p:nvPr/>
          </p:nvSpPr>
          <p:spPr bwMode="auto">
            <a:xfrm>
              <a:off x="83700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1" name="Line 261"/>
            <p:cNvSpPr>
              <a:spLocks noChangeShapeType="1"/>
            </p:cNvSpPr>
            <p:nvPr/>
          </p:nvSpPr>
          <p:spPr bwMode="auto">
            <a:xfrm flipV="1">
              <a:off x="8522478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Rectangle 263"/>
            <p:cNvSpPr>
              <a:spLocks noChangeArrowheads="1"/>
            </p:cNvSpPr>
            <p:nvPr/>
          </p:nvSpPr>
          <p:spPr bwMode="auto">
            <a:xfrm>
              <a:off x="8505015" y="1813888"/>
              <a:ext cx="34925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3" name="Line 264"/>
            <p:cNvSpPr>
              <a:spLocks noChangeShapeType="1"/>
            </p:cNvSpPr>
            <p:nvPr/>
          </p:nvSpPr>
          <p:spPr bwMode="auto">
            <a:xfrm flipV="1">
              <a:off x="8657415" y="1802775"/>
              <a:ext cx="0" cy="63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266"/>
            <p:cNvSpPr>
              <a:spLocks noChangeArrowheads="1"/>
            </p:cNvSpPr>
            <p:nvPr/>
          </p:nvSpPr>
          <p:spPr bwMode="auto">
            <a:xfrm>
              <a:off x="8641540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5" name="Rectangle 269"/>
            <p:cNvSpPr>
              <a:spLocks noChangeArrowheads="1"/>
            </p:cNvSpPr>
            <p:nvPr/>
          </p:nvSpPr>
          <p:spPr bwMode="auto">
            <a:xfrm>
              <a:off x="8776478" y="1813888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6" name="Rectangle 290"/>
            <p:cNvSpPr>
              <a:spLocks noChangeArrowheads="1"/>
            </p:cNvSpPr>
            <p:nvPr/>
          </p:nvSpPr>
          <p:spPr bwMode="auto">
            <a:xfrm>
              <a:off x="7935103" y="1372563"/>
              <a:ext cx="56" cy="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700" b="1">
                <a:latin typeface="Calibri" pitchFamily="34" charset="0"/>
              </a:endParaRPr>
            </a:p>
          </p:txBody>
        </p:sp>
        <p:sp>
          <p:nvSpPr>
            <p:cNvPr id="47" name="Line 293"/>
            <p:cNvSpPr>
              <a:spLocks noChangeShapeType="1"/>
            </p:cNvSpPr>
            <p:nvPr/>
          </p:nvSpPr>
          <p:spPr bwMode="auto">
            <a:xfrm flipH="1" flipV="1">
              <a:off x="7977965" y="1018550"/>
              <a:ext cx="1588" cy="790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95"/>
            <p:cNvSpPr>
              <a:spLocks/>
            </p:cNvSpPr>
            <p:nvPr/>
          </p:nvSpPr>
          <p:spPr bwMode="auto">
            <a:xfrm>
              <a:off x="8085915" y="1386850"/>
              <a:ext cx="706438" cy="398463"/>
            </a:xfrm>
            <a:custGeom>
              <a:avLst/>
              <a:gdLst>
                <a:gd name="T0" fmla="*/ 0 w 1726"/>
                <a:gd name="T1" fmla="*/ 0 h 1312"/>
                <a:gd name="T2" fmla="*/ 2147483647 w 1726"/>
                <a:gd name="T3" fmla="*/ 2147483647 h 1312"/>
                <a:gd name="T4" fmla="*/ 2147483647 w 1726"/>
                <a:gd name="T5" fmla="*/ 2147483647 h 1312"/>
                <a:gd name="T6" fmla="*/ 2147483647 w 1726"/>
                <a:gd name="T7" fmla="*/ 2147483647 h 1312"/>
                <a:gd name="T8" fmla="*/ 2147483647 w 1726"/>
                <a:gd name="T9" fmla="*/ 2147483647 h 1312"/>
                <a:gd name="T10" fmla="*/ 2147483647 w 1726"/>
                <a:gd name="T11" fmla="*/ 2147483647 h 1312"/>
                <a:gd name="T12" fmla="*/ 2147483647 w 1726"/>
                <a:gd name="T13" fmla="*/ 2147483647 h 1312"/>
                <a:gd name="T14" fmla="*/ 2147483647 w 1726"/>
                <a:gd name="T15" fmla="*/ 2147483647 h 1312"/>
                <a:gd name="T16" fmla="*/ 2147483647 w 1726"/>
                <a:gd name="T17" fmla="*/ 2147483647 h 1312"/>
                <a:gd name="T18" fmla="*/ 2147483647 w 1726"/>
                <a:gd name="T19" fmla="*/ 2147483647 h 1312"/>
                <a:gd name="T20" fmla="*/ 2147483647 w 1726"/>
                <a:gd name="T21" fmla="*/ 2147483647 h 1312"/>
                <a:gd name="T22" fmla="*/ 2147483647 w 1726"/>
                <a:gd name="T23" fmla="*/ 2147483647 h 1312"/>
                <a:gd name="T24" fmla="*/ 2147483647 w 1726"/>
                <a:gd name="T25" fmla="*/ 2147483647 h 1312"/>
                <a:gd name="T26" fmla="*/ 2147483647 w 1726"/>
                <a:gd name="T27" fmla="*/ 2147483647 h 1312"/>
                <a:gd name="T28" fmla="*/ 2147483647 w 1726"/>
                <a:gd name="T29" fmla="*/ 2147483647 h 1312"/>
                <a:gd name="T30" fmla="*/ 2147483647 w 1726"/>
                <a:gd name="T31" fmla="*/ 2147483647 h 1312"/>
                <a:gd name="T32" fmla="*/ 2147483647 w 1726"/>
                <a:gd name="T33" fmla="*/ 2147483647 h 1312"/>
                <a:gd name="T34" fmla="*/ 2147483647 w 1726"/>
                <a:gd name="T35" fmla="*/ 2147483647 h 1312"/>
                <a:gd name="T36" fmla="*/ 2147483647 w 1726"/>
                <a:gd name="T37" fmla="*/ 2147483647 h 1312"/>
                <a:gd name="T38" fmla="*/ 2147483647 w 1726"/>
                <a:gd name="T39" fmla="*/ 2147483647 h 1312"/>
                <a:gd name="T40" fmla="*/ 2147483647 w 1726"/>
                <a:gd name="T41" fmla="*/ 2147483647 h 1312"/>
                <a:gd name="T42" fmla="*/ 2147483647 w 1726"/>
                <a:gd name="T43" fmla="*/ 2147483647 h 1312"/>
                <a:gd name="T44" fmla="*/ 2147483647 w 1726"/>
                <a:gd name="T45" fmla="*/ 2147483647 h 1312"/>
                <a:gd name="T46" fmla="*/ 2147483647 w 1726"/>
                <a:gd name="T47" fmla="*/ 2147483647 h 1312"/>
                <a:gd name="T48" fmla="*/ 2147483647 w 1726"/>
                <a:gd name="T49" fmla="*/ 2147483647 h 1312"/>
                <a:gd name="T50" fmla="*/ 2147483647 w 1726"/>
                <a:gd name="T51" fmla="*/ 2147483647 h 1312"/>
                <a:gd name="T52" fmla="*/ 2147483647 w 1726"/>
                <a:gd name="T53" fmla="*/ 2147483647 h 13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26"/>
                <a:gd name="T82" fmla="*/ 0 h 1312"/>
                <a:gd name="T83" fmla="*/ 1726 w 1726"/>
                <a:gd name="T84" fmla="*/ 1312 h 13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26" h="1312">
                  <a:moveTo>
                    <a:pt x="0" y="0"/>
                  </a:moveTo>
                  <a:lnTo>
                    <a:pt x="70" y="193"/>
                  </a:lnTo>
                  <a:lnTo>
                    <a:pt x="134" y="375"/>
                  </a:lnTo>
                  <a:lnTo>
                    <a:pt x="198" y="480"/>
                  </a:lnTo>
                  <a:lnTo>
                    <a:pt x="268" y="492"/>
                  </a:lnTo>
                  <a:lnTo>
                    <a:pt x="332" y="433"/>
                  </a:lnTo>
                  <a:lnTo>
                    <a:pt x="401" y="375"/>
                  </a:lnTo>
                  <a:lnTo>
                    <a:pt x="465" y="380"/>
                  </a:lnTo>
                  <a:lnTo>
                    <a:pt x="529" y="498"/>
                  </a:lnTo>
                  <a:lnTo>
                    <a:pt x="599" y="685"/>
                  </a:lnTo>
                  <a:lnTo>
                    <a:pt x="663" y="855"/>
                  </a:lnTo>
                  <a:lnTo>
                    <a:pt x="733" y="984"/>
                  </a:lnTo>
                  <a:lnTo>
                    <a:pt x="797" y="1078"/>
                  </a:lnTo>
                  <a:lnTo>
                    <a:pt x="861" y="1136"/>
                  </a:lnTo>
                  <a:lnTo>
                    <a:pt x="930" y="1183"/>
                  </a:lnTo>
                  <a:lnTo>
                    <a:pt x="994" y="1212"/>
                  </a:lnTo>
                  <a:lnTo>
                    <a:pt x="1064" y="1230"/>
                  </a:lnTo>
                  <a:lnTo>
                    <a:pt x="1128" y="1242"/>
                  </a:lnTo>
                  <a:lnTo>
                    <a:pt x="1192" y="1247"/>
                  </a:lnTo>
                  <a:lnTo>
                    <a:pt x="1262" y="1253"/>
                  </a:lnTo>
                  <a:lnTo>
                    <a:pt x="1325" y="1259"/>
                  </a:lnTo>
                  <a:lnTo>
                    <a:pt x="1395" y="1259"/>
                  </a:lnTo>
                  <a:lnTo>
                    <a:pt x="1459" y="1271"/>
                  </a:lnTo>
                  <a:lnTo>
                    <a:pt x="1523" y="1277"/>
                  </a:lnTo>
                  <a:lnTo>
                    <a:pt x="1593" y="1288"/>
                  </a:lnTo>
                  <a:lnTo>
                    <a:pt x="1657" y="1300"/>
                  </a:lnTo>
                  <a:lnTo>
                    <a:pt x="1726" y="1312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360"/>
            <p:cNvSpPr txBox="1">
              <a:spLocks noChangeArrowheads="1"/>
            </p:cNvSpPr>
            <p:nvPr/>
          </p:nvSpPr>
          <p:spPr bwMode="auto">
            <a:xfrm>
              <a:off x="7968194" y="1866114"/>
              <a:ext cx="975824" cy="21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Calibri" pitchFamily="34" charset="0"/>
                </a:rPr>
                <a:t>Frequency (Hz)</a:t>
              </a:r>
            </a:p>
          </p:txBody>
        </p:sp>
        <p:sp>
          <p:nvSpPr>
            <p:cNvPr id="50" name="TextBox 365"/>
            <p:cNvSpPr txBox="1">
              <a:spLocks noChangeArrowheads="1"/>
            </p:cNvSpPr>
            <p:nvPr/>
          </p:nvSpPr>
          <p:spPr bwMode="auto">
            <a:xfrm rot="16200000">
              <a:off x="7514073" y="1374194"/>
              <a:ext cx="595992" cy="12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dirty="0" smtClean="0">
                  <a:latin typeface="Calibri" pitchFamily="34" charset="0"/>
                </a:rPr>
                <a:t>  Power </a:t>
              </a:r>
              <a:r>
                <a:rPr lang="en-GB" sz="1200" b="1" dirty="0">
                  <a:latin typeface="Calibri" pitchFamily="34" charset="0"/>
                </a:rPr>
                <a:t>(mV</a:t>
              </a:r>
              <a:r>
                <a:rPr lang="en-GB" sz="1200" b="1" baseline="30000" dirty="0">
                  <a:latin typeface="Calibri" pitchFamily="34" charset="0"/>
                </a:rPr>
                <a:t>2</a:t>
              </a:r>
              <a:r>
                <a:rPr lang="en-GB" sz="1200" b="1" dirty="0"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51" name="49 CuadroTexto"/>
          <p:cNvSpPr txBox="1">
            <a:spLocks noChangeArrowheads="1"/>
          </p:cNvSpPr>
          <p:nvPr/>
        </p:nvSpPr>
        <p:spPr bwMode="auto">
          <a:xfrm>
            <a:off x="7646988" y="706438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“theta”</a:t>
            </a:r>
          </a:p>
        </p:txBody>
      </p:sp>
      <p:sp>
        <p:nvSpPr>
          <p:cNvPr id="52" name="Freeform 295"/>
          <p:cNvSpPr>
            <a:spLocks/>
          </p:cNvSpPr>
          <p:nvPr/>
        </p:nvSpPr>
        <p:spPr bwMode="auto">
          <a:xfrm>
            <a:off x="7281863" y="1108075"/>
            <a:ext cx="1047750" cy="1166813"/>
          </a:xfrm>
          <a:custGeom>
            <a:avLst/>
            <a:gdLst>
              <a:gd name="T0" fmla="*/ 0 w 1726"/>
              <a:gd name="T1" fmla="*/ 0 h 1312"/>
              <a:gd name="T2" fmla="*/ 2147483647 w 1726"/>
              <a:gd name="T3" fmla="*/ 2147483647 h 1312"/>
              <a:gd name="T4" fmla="*/ 2147483647 w 1726"/>
              <a:gd name="T5" fmla="*/ 2147483647 h 1312"/>
              <a:gd name="T6" fmla="*/ 2147483647 w 1726"/>
              <a:gd name="T7" fmla="*/ 2147483647 h 1312"/>
              <a:gd name="T8" fmla="*/ 2147483647 w 1726"/>
              <a:gd name="T9" fmla="*/ 2147483647 h 1312"/>
              <a:gd name="T10" fmla="*/ 2147483647 w 1726"/>
              <a:gd name="T11" fmla="*/ 2147483647 h 1312"/>
              <a:gd name="T12" fmla="*/ 2147483647 w 1726"/>
              <a:gd name="T13" fmla="*/ 2147483647 h 1312"/>
              <a:gd name="T14" fmla="*/ 2147483647 w 1726"/>
              <a:gd name="T15" fmla="*/ 2147483647 h 1312"/>
              <a:gd name="T16" fmla="*/ 2147483647 w 1726"/>
              <a:gd name="T17" fmla="*/ 2147483647 h 1312"/>
              <a:gd name="T18" fmla="*/ 2147483647 w 1726"/>
              <a:gd name="T19" fmla="*/ 2147483647 h 1312"/>
              <a:gd name="T20" fmla="*/ 2147483647 w 1726"/>
              <a:gd name="T21" fmla="*/ 2147483647 h 1312"/>
              <a:gd name="T22" fmla="*/ 2147483647 w 1726"/>
              <a:gd name="T23" fmla="*/ 2147483647 h 1312"/>
              <a:gd name="T24" fmla="*/ 2147483647 w 1726"/>
              <a:gd name="T25" fmla="*/ 2147483647 h 1312"/>
              <a:gd name="T26" fmla="*/ 2147483647 w 1726"/>
              <a:gd name="T27" fmla="*/ 2147483647 h 1312"/>
              <a:gd name="T28" fmla="*/ 2147483647 w 1726"/>
              <a:gd name="T29" fmla="*/ 2147483647 h 1312"/>
              <a:gd name="T30" fmla="*/ 2147483647 w 1726"/>
              <a:gd name="T31" fmla="*/ 2147483647 h 1312"/>
              <a:gd name="T32" fmla="*/ 2147483647 w 1726"/>
              <a:gd name="T33" fmla="*/ 2147483647 h 1312"/>
              <a:gd name="T34" fmla="*/ 2147483647 w 1726"/>
              <a:gd name="T35" fmla="*/ 2147483647 h 1312"/>
              <a:gd name="T36" fmla="*/ 2147483647 w 1726"/>
              <a:gd name="T37" fmla="*/ 2147483647 h 1312"/>
              <a:gd name="T38" fmla="*/ 2147483647 w 1726"/>
              <a:gd name="T39" fmla="*/ 2147483647 h 1312"/>
              <a:gd name="T40" fmla="*/ 2147483647 w 1726"/>
              <a:gd name="T41" fmla="*/ 2147483647 h 1312"/>
              <a:gd name="T42" fmla="*/ 2147483647 w 1726"/>
              <a:gd name="T43" fmla="*/ 2147483647 h 1312"/>
              <a:gd name="T44" fmla="*/ 2147483647 w 1726"/>
              <a:gd name="T45" fmla="*/ 2147483647 h 1312"/>
              <a:gd name="T46" fmla="*/ 2147483647 w 1726"/>
              <a:gd name="T47" fmla="*/ 2147483647 h 1312"/>
              <a:gd name="T48" fmla="*/ 2147483647 w 1726"/>
              <a:gd name="T49" fmla="*/ 2147483647 h 1312"/>
              <a:gd name="T50" fmla="*/ 2147483647 w 1726"/>
              <a:gd name="T51" fmla="*/ 2147483647 h 1312"/>
              <a:gd name="T52" fmla="*/ 2147483647 w 1726"/>
              <a:gd name="T53" fmla="*/ 2147483647 h 131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26"/>
              <a:gd name="T82" fmla="*/ 0 h 1312"/>
              <a:gd name="T83" fmla="*/ 1726 w 1726"/>
              <a:gd name="T84" fmla="*/ 1312 h 131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26" h="1312">
                <a:moveTo>
                  <a:pt x="0" y="0"/>
                </a:moveTo>
                <a:lnTo>
                  <a:pt x="70" y="193"/>
                </a:lnTo>
                <a:lnTo>
                  <a:pt x="134" y="375"/>
                </a:lnTo>
                <a:lnTo>
                  <a:pt x="198" y="480"/>
                </a:lnTo>
                <a:lnTo>
                  <a:pt x="268" y="492"/>
                </a:lnTo>
                <a:lnTo>
                  <a:pt x="332" y="433"/>
                </a:lnTo>
                <a:lnTo>
                  <a:pt x="401" y="375"/>
                </a:lnTo>
                <a:lnTo>
                  <a:pt x="465" y="380"/>
                </a:lnTo>
                <a:lnTo>
                  <a:pt x="529" y="498"/>
                </a:lnTo>
                <a:lnTo>
                  <a:pt x="599" y="685"/>
                </a:lnTo>
                <a:lnTo>
                  <a:pt x="663" y="855"/>
                </a:lnTo>
                <a:lnTo>
                  <a:pt x="733" y="984"/>
                </a:lnTo>
                <a:lnTo>
                  <a:pt x="797" y="1078"/>
                </a:lnTo>
                <a:lnTo>
                  <a:pt x="861" y="1136"/>
                </a:lnTo>
                <a:lnTo>
                  <a:pt x="930" y="1183"/>
                </a:lnTo>
                <a:lnTo>
                  <a:pt x="994" y="1212"/>
                </a:lnTo>
                <a:lnTo>
                  <a:pt x="1064" y="1230"/>
                </a:lnTo>
                <a:lnTo>
                  <a:pt x="1128" y="1242"/>
                </a:lnTo>
                <a:lnTo>
                  <a:pt x="1192" y="1247"/>
                </a:lnTo>
                <a:lnTo>
                  <a:pt x="1262" y="1253"/>
                </a:lnTo>
                <a:lnTo>
                  <a:pt x="1325" y="1259"/>
                </a:lnTo>
                <a:lnTo>
                  <a:pt x="1395" y="1259"/>
                </a:lnTo>
                <a:lnTo>
                  <a:pt x="1459" y="1271"/>
                </a:lnTo>
                <a:lnTo>
                  <a:pt x="1523" y="1277"/>
                </a:lnTo>
                <a:lnTo>
                  <a:pt x="1593" y="1288"/>
                </a:lnTo>
                <a:lnTo>
                  <a:pt x="1657" y="1300"/>
                </a:lnTo>
                <a:lnTo>
                  <a:pt x="1726" y="1312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7650162" y="1339851"/>
            <a:ext cx="512763" cy="182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9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276" y="5162128"/>
            <a:ext cx="7407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Hippocampal &amp; Prefrontal Recordings</a:t>
            </a:r>
          </a:p>
          <a:p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mins</a:t>
            </a:r>
            <a:r>
              <a:rPr lang="en-US" dirty="0" smtClean="0"/>
              <a:t> of recordings from freely moving rat: </a:t>
            </a:r>
            <a:r>
              <a:rPr lang="en-US" dirty="0" err="1" smtClean="0"/>
              <a:t>tetrodes</a:t>
            </a:r>
            <a:r>
              <a:rPr lang="en-US" dirty="0" smtClean="0"/>
              <a:t> in dCA1 &amp; </a:t>
            </a:r>
            <a:r>
              <a:rPr lang="en-US" dirty="0" err="1" smtClean="0"/>
              <a:t>mPFC</a:t>
            </a:r>
            <a:endParaRPr lang="en-US" dirty="0"/>
          </a:p>
        </p:txBody>
      </p:sp>
      <p:pic>
        <p:nvPicPr>
          <p:cNvPr id="157700" name="Picture 4" descr="Full-size image (31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4023" y="2125416"/>
            <a:ext cx="3356303" cy="16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028" y="6211669"/>
            <a:ext cx="408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Ketamine Dose:  </a:t>
            </a:r>
            <a:r>
              <a:rPr lang="en-GB" dirty="0" smtClean="0"/>
              <a:t>0, 2, 4, 8, 30 mgkg-1</a:t>
            </a:r>
            <a:endParaRPr lang="en-GB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7101" y="233912"/>
            <a:ext cx="5450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Hypothesis, Data &amp; Model-based analysis: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886" y="3068657"/>
            <a:ext cx="15875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Dopamine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Gamma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Gaba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679" y="1266019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NMDA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4163" y="1559046"/>
            <a:ext cx="73647" cy="183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193" y="1980152"/>
            <a:ext cx="127922" cy="220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64975" y="1417719"/>
            <a:ext cx="1713470" cy="6638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Frontal Regions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2626" y="2206474"/>
            <a:ext cx="1747107" cy="7822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FF0000"/>
                </a:solidFill>
              </a:rPr>
              <a:t>Temporal Cortex</a:t>
            </a:r>
          </a:p>
        </p:txBody>
      </p:sp>
      <p:sp>
        <p:nvSpPr>
          <p:cNvPr id="22" name="Arc 21"/>
          <p:cNvSpPr/>
          <p:nvPr/>
        </p:nvSpPr>
        <p:spPr>
          <a:xfrm rot="4660922">
            <a:off x="1769959" y="1787096"/>
            <a:ext cx="1072090" cy="658051"/>
          </a:xfrm>
          <a:prstGeom prst="arc">
            <a:avLst/>
          </a:prstGeom>
          <a:noFill/>
          <a:ln w="127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0" name="Arc 29"/>
          <p:cNvSpPr/>
          <p:nvPr/>
        </p:nvSpPr>
        <p:spPr>
          <a:xfrm rot="4660922">
            <a:off x="1769959" y="1804030"/>
            <a:ext cx="1072090" cy="658051"/>
          </a:xfrm>
          <a:prstGeom prst="arc">
            <a:avLst/>
          </a:prstGeom>
          <a:noFill/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1" name="Arc 30"/>
          <p:cNvSpPr/>
          <p:nvPr/>
        </p:nvSpPr>
        <p:spPr>
          <a:xfrm rot="4660922">
            <a:off x="1703094" y="1739673"/>
            <a:ext cx="1138797" cy="749591"/>
          </a:xfrm>
          <a:prstGeom prst="arc">
            <a:avLst/>
          </a:prstGeom>
          <a:noFill/>
          <a:ln w="571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Arc 31"/>
          <p:cNvSpPr/>
          <p:nvPr/>
        </p:nvSpPr>
        <p:spPr>
          <a:xfrm rot="13828768">
            <a:off x="403746" y="1567708"/>
            <a:ext cx="777642" cy="714211"/>
          </a:xfrm>
          <a:prstGeom prst="arc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3" name="Arc 32"/>
          <p:cNvSpPr/>
          <p:nvPr/>
        </p:nvSpPr>
        <p:spPr>
          <a:xfrm rot="4660922">
            <a:off x="1623326" y="1673653"/>
            <a:ext cx="1209178" cy="873091"/>
          </a:xfrm>
          <a:prstGeom prst="arc">
            <a:avLst/>
          </a:prstGeom>
          <a:noFill/>
          <a:ln w="762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715424" y="915783"/>
            <a:ext cx="3471354" cy="3645748"/>
            <a:chOff x="2411869" y="1143939"/>
            <a:chExt cx="3471354" cy="3645748"/>
          </a:xfrm>
        </p:grpSpPr>
        <p:pic>
          <p:nvPicPr>
            <p:cNvPr id="35" name="Picture 2" descr="http://www.georgiapainphysicians.com/downloads/m1_slides/6.%20Synapse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1446" t="1512" r="18519" b="5816"/>
            <a:stretch>
              <a:fillRect/>
            </a:stretch>
          </p:blipFill>
          <p:spPr bwMode="auto">
            <a:xfrm rot="16200000">
              <a:off x="3148724" y="2049168"/>
              <a:ext cx="1997644" cy="3471354"/>
            </a:xfrm>
            <a:prstGeom prst="rect">
              <a:avLst/>
            </a:prstGeom>
            <a:noFill/>
            <a:effectLst>
              <a:outerShdw blurRad="101600" dist="139700" dir="8340000" sx="1000" sy="1000" algn="ctr" rotWithShape="0">
                <a:srgbClr val="000000"/>
              </a:outerShdw>
            </a:effectLst>
          </p:spPr>
        </p:pic>
        <p:sp>
          <p:nvSpPr>
            <p:cNvPr id="36" name="Oval 35"/>
            <p:cNvSpPr/>
            <p:nvPr/>
          </p:nvSpPr>
          <p:spPr>
            <a:xfrm>
              <a:off x="4662683" y="3703225"/>
              <a:ext cx="129275" cy="9435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729946" y="3799413"/>
              <a:ext cx="143074" cy="10153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4677375" y="4254768"/>
              <a:ext cx="129275" cy="9435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4548694" y="3516383"/>
              <a:ext cx="143074" cy="10153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4633832" y="4058825"/>
              <a:ext cx="129275" cy="94354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 rot="16200000" flipH="1">
              <a:off x="952396" y="2705203"/>
              <a:ext cx="3645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2">
                      <a:lumMod val="90000"/>
                    </a:schemeClr>
                  </a:solidFill>
                </a:rPr>
                <a:t>Glutamate &amp; </a:t>
              </a:r>
            </a:p>
            <a:p>
              <a:r>
                <a:rPr lang="en-US" sz="1400" b="1" dirty="0" smtClean="0">
                  <a:solidFill>
                    <a:schemeClr val="bg2">
                      <a:lumMod val="90000"/>
                    </a:schemeClr>
                  </a:solidFill>
                </a:rPr>
                <a:t>NMDA Receptor</a:t>
              </a:r>
              <a:endParaRPr lang="en-US" sz="14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6200000">
            <a:off x="6962042" y="1860700"/>
            <a:ext cx="3471354" cy="3713935"/>
            <a:chOff x="2564269" y="4860356"/>
            <a:chExt cx="3471354" cy="3713935"/>
          </a:xfrm>
        </p:grpSpPr>
        <p:pic>
          <p:nvPicPr>
            <p:cNvPr id="43" name="Picture 2" descr="http://www.georgiapainphysicians.com/downloads/m1_slides/6.%20Synapse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1446" t="1512" r="18519" b="5816"/>
            <a:stretch>
              <a:fillRect/>
            </a:stretch>
          </p:blipFill>
          <p:spPr bwMode="auto">
            <a:xfrm rot="16200000">
              <a:off x="3368857" y="4055768"/>
              <a:ext cx="1862177" cy="3471354"/>
            </a:xfrm>
            <a:prstGeom prst="rect">
              <a:avLst/>
            </a:prstGeom>
            <a:noFill/>
            <a:effectLst>
              <a:outerShdw blurRad="101600" dist="139700" dir="8340000" sx="1000" sy="1000" algn="ctr" rotWithShape="0">
                <a:srgbClr val="000000"/>
              </a:outerShdw>
            </a:effectLst>
          </p:spPr>
        </p:pic>
        <p:sp>
          <p:nvSpPr>
            <p:cNvPr id="44" name="Oval 43"/>
            <p:cNvSpPr/>
            <p:nvPr/>
          </p:nvSpPr>
          <p:spPr>
            <a:xfrm>
              <a:off x="4815083" y="5777558"/>
              <a:ext cx="129275" cy="9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4882346" y="5873746"/>
              <a:ext cx="143074" cy="1015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4753575" y="6185168"/>
              <a:ext cx="129275" cy="9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4701094" y="5590716"/>
              <a:ext cx="143074" cy="1015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4710032" y="5989225"/>
              <a:ext cx="129275" cy="94354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 rot="5400000" flipH="1">
              <a:off x="1283450" y="6382085"/>
              <a:ext cx="36457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Glutamate &amp; 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AMPA Receptor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“Bottom-up”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87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249"/>
          <p:cNvSpPr txBox="1"/>
          <p:nvPr/>
        </p:nvSpPr>
        <p:spPr>
          <a:xfrm>
            <a:off x="307179" y="5693741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p &lt; 0.005 **</a:t>
            </a:r>
          </a:p>
          <a:p>
            <a:r>
              <a:rPr lang="en-GB" sz="1000" i="1" dirty="0" smtClean="0"/>
              <a:t>p &lt; 0.05 *</a:t>
            </a:r>
            <a:endParaRPr lang="en-GB" sz="1000" i="1" dirty="0"/>
          </a:p>
        </p:txBody>
      </p:sp>
      <p:grpSp>
        <p:nvGrpSpPr>
          <p:cNvPr id="2" name="Group 633"/>
          <p:cNvGrpSpPr/>
          <p:nvPr/>
        </p:nvGrpSpPr>
        <p:grpSpPr>
          <a:xfrm>
            <a:off x="919932" y="966306"/>
            <a:ext cx="3221198" cy="2588590"/>
            <a:chOff x="546558" y="560633"/>
            <a:chExt cx="3221198" cy="2588590"/>
          </a:xfrm>
        </p:grpSpPr>
        <p:grpSp>
          <p:nvGrpSpPr>
            <p:cNvPr id="3" name="Group 247"/>
            <p:cNvGrpSpPr/>
            <p:nvPr/>
          </p:nvGrpSpPr>
          <p:grpSpPr>
            <a:xfrm>
              <a:off x="546558" y="560633"/>
              <a:ext cx="3221198" cy="2588590"/>
              <a:chOff x="1344720" y="808602"/>
              <a:chExt cx="6101698" cy="4893097"/>
            </a:xfrm>
          </p:grpSpPr>
          <p:sp>
            <p:nvSpPr>
              <p:cNvPr id="24693" name="Line 117"/>
              <p:cNvSpPr>
                <a:spLocks noChangeShapeType="1"/>
              </p:cNvSpPr>
              <p:nvPr/>
            </p:nvSpPr>
            <p:spPr bwMode="auto">
              <a:xfrm>
                <a:off x="1584432" y="5458390"/>
                <a:ext cx="5765800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4" name="Line 118"/>
              <p:cNvSpPr>
                <a:spLocks noChangeShapeType="1"/>
              </p:cNvSpPr>
              <p:nvPr/>
            </p:nvSpPr>
            <p:spPr bwMode="auto">
              <a:xfrm flipV="1">
                <a:off x="1584432" y="914965"/>
                <a:ext cx="1587" cy="45434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5" name="Line 119"/>
              <p:cNvSpPr>
                <a:spLocks noChangeShapeType="1"/>
              </p:cNvSpPr>
              <p:nvPr/>
            </p:nvSpPr>
            <p:spPr bwMode="auto">
              <a:xfrm flipV="1">
                <a:off x="15844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6" name="Rectangle 120"/>
              <p:cNvSpPr>
                <a:spLocks noChangeArrowheads="1"/>
              </p:cNvSpPr>
              <p:nvPr/>
            </p:nvSpPr>
            <p:spPr bwMode="auto">
              <a:xfrm>
                <a:off x="1544745" y="5498077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97" name="Line 121"/>
              <p:cNvSpPr>
                <a:spLocks noChangeShapeType="1"/>
              </p:cNvSpPr>
              <p:nvPr/>
            </p:nvSpPr>
            <p:spPr bwMode="auto">
              <a:xfrm flipV="1">
                <a:off x="23019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698" name="Rectangle 122"/>
              <p:cNvSpPr>
                <a:spLocks noChangeArrowheads="1"/>
              </p:cNvSpPr>
              <p:nvPr/>
            </p:nvSpPr>
            <p:spPr bwMode="auto">
              <a:xfrm>
                <a:off x="2208320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99" name="Line 123"/>
              <p:cNvSpPr>
                <a:spLocks noChangeShapeType="1"/>
              </p:cNvSpPr>
              <p:nvPr/>
            </p:nvSpPr>
            <p:spPr bwMode="auto">
              <a:xfrm flipV="1">
                <a:off x="30195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0" name="Rectangle 124"/>
              <p:cNvSpPr>
                <a:spLocks noChangeArrowheads="1"/>
              </p:cNvSpPr>
              <p:nvPr/>
            </p:nvSpPr>
            <p:spPr bwMode="auto">
              <a:xfrm>
                <a:off x="2925870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1" name="Line 125"/>
              <p:cNvSpPr>
                <a:spLocks noChangeShapeType="1"/>
              </p:cNvSpPr>
              <p:nvPr/>
            </p:nvSpPr>
            <p:spPr bwMode="auto">
              <a:xfrm flipV="1">
                <a:off x="37370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2" name="Rectangle 126"/>
              <p:cNvSpPr>
                <a:spLocks noChangeArrowheads="1"/>
              </p:cNvSpPr>
              <p:nvPr/>
            </p:nvSpPr>
            <p:spPr bwMode="auto">
              <a:xfrm>
                <a:off x="3643421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30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3" name="Line 127"/>
              <p:cNvSpPr>
                <a:spLocks noChangeShapeType="1"/>
              </p:cNvSpPr>
              <p:nvPr/>
            </p:nvSpPr>
            <p:spPr bwMode="auto">
              <a:xfrm flipV="1">
                <a:off x="44673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4" name="Rectangle 128"/>
              <p:cNvSpPr>
                <a:spLocks noChangeArrowheads="1"/>
              </p:cNvSpPr>
              <p:nvPr/>
            </p:nvSpPr>
            <p:spPr bwMode="auto">
              <a:xfrm>
                <a:off x="4375257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40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5" name="Line 129"/>
              <p:cNvSpPr>
                <a:spLocks noChangeShapeType="1"/>
              </p:cNvSpPr>
              <p:nvPr/>
            </p:nvSpPr>
            <p:spPr bwMode="auto">
              <a:xfrm flipV="1">
                <a:off x="51848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6" name="Rectangle 130"/>
              <p:cNvSpPr>
                <a:spLocks noChangeArrowheads="1"/>
              </p:cNvSpPr>
              <p:nvPr/>
            </p:nvSpPr>
            <p:spPr bwMode="auto">
              <a:xfrm>
                <a:off x="509280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50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7" name="Line 131"/>
              <p:cNvSpPr>
                <a:spLocks noChangeShapeType="1"/>
              </p:cNvSpPr>
              <p:nvPr/>
            </p:nvSpPr>
            <p:spPr bwMode="auto">
              <a:xfrm flipV="1">
                <a:off x="59024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08" name="Rectangle 132"/>
              <p:cNvSpPr>
                <a:spLocks noChangeArrowheads="1"/>
              </p:cNvSpPr>
              <p:nvPr/>
            </p:nvSpPr>
            <p:spPr bwMode="auto">
              <a:xfrm>
                <a:off x="581035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60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09" name="Line 133"/>
              <p:cNvSpPr>
                <a:spLocks noChangeShapeType="1"/>
              </p:cNvSpPr>
              <p:nvPr/>
            </p:nvSpPr>
            <p:spPr bwMode="auto">
              <a:xfrm flipV="1">
                <a:off x="661998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0" name="Rectangle 134"/>
              <p:cNvSpPr>
                <a:spLocks noChangeArrowheads="1"/>
              </p:cNvSpPr>
              <p:nvPr/>
            </p:nvSpPr>
            <p:spPr bwMode="auto">
              <a:xfrm>
                <a:off x="6526322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70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1" name="Line 135"/>
              <p:cNvSpPr>
                <a:spLocks noChangeShapeType="1"/>
              </p:cNvSpPr>
              <p:nvPr/>
            </p:nvSpPr>
            <p:spPr bwMode="auto">
              <a:xfrm flipV="1">
                <a:off x="7350232" y="5391715"/>
                <a:ext cx="1587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2" name="Rectangle 136"/>
              <p:cNvSpPr>
                <a:spLocks noChangeArrowheads="1"/>
              </p:cNvSpPr>
              <p:nvPr/>
            </p:nvSpPr>
            <p:spPr bwMode="auto">
              <a:xfrm>
                <a:off x="7258158" y="549807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80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3" name="Line 137"/>
              <p:cNvSpPr>
                <a:spLocks noChangeShapeType="1"/>
              </p:cNvSpPr>
              <p:nvPr/>
            </p:nvSpPr>
            <p:spPr bwMode="auto">
              <a:xfrm>
                <a:off x="1584432" y="54583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4" name="Rectangle 138"/>
              <p:cNvSpPr>
                <a:spLocks noChangeArrowheads="1"/>
              </p:cNvSpPr>
              <p:nvPr/>
            </p:nvSpPr>
            <p:spPr bwMode="auto">
              <a:xfrm>
                <a:off x="1438382" y="5352026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5" name="Line 139"/>
              <p:cNvSpPr>
                <a:spLocks noChangeShapeType="1"/>
              </p:cNvSpPr>
              <p:nvPr/>
            </p:nvSpPr>
            <p:spPr bwMode="auto">
              <a:xfrm>
                <a:off x="1584432" y="48868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6" name="Rectangle 140"/>
              <p:cNvSpPr>
                <a:spLocks noChangeArrowheads="1"/>
              </p:cNvSpPr>
              <p:nvPr/>
            </p:nvSpPr>
            <p:spPr bwMode="auto">
              <a:xfrm>
                <a:off x="1438382" y="4780526"/>
                <a:ext cx="94132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5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7" name="Line 141"/>
              <p:cNvSpPr>
                <a:spLocks noChangeShapeType="1"/>
              </p:cNvSpPr>
              <p:nvPr/>
            </p:nvSpPr>
            <p:spPr bwMode="auto">
              <a:xfrm>
                <a:off x="1584432" y="43153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18" name="Rectangle 142"/>
              <p:cNvSpPr>
                <a:spLocks noChangeArrowheads="1"/>
              </p:cNvSpPr>
              <p:nvPr/>
            </p:nvSpPr>
            <p:spPr bwMode="auto">
              <a:xfrm>
                <a:off x="1344720" y="4209026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19" name="Line 143"/>
              <p:cNvSpPr>
                <a:spLocks noChangeShapeType="1"/>
              </p:cNvSpPr>
              <p:nvPr/>
            </p:nvSpPr>
            <p:spPr bwMode="auto">
              <a:xfrm>
                <a:off x="1584432" y="3743890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0" name="Rectangle 144"/>
              <p:cNvSpPr>
                <a:spLocks noChangeArrowheads="1"/>
              </p:cNvSpPr>
              <p:nvPr/>
            </p:nvSpPr>
            <p:spPr bwMode="auto">
              <a:xfrm>
                <a:off x="1344720" y="3637527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15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1" name="Line 145"/>
              <p:cNvSpPr>
                <a:spLocks noChangeShapeType="1"/>
              </p:cNvSpPr>
              <p:nvPr/>
            </p:nvSpPr>
            <p:spPr bwMode="auto">
              <a:xfrm>
                <a:off x="1584432" y="31866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2" name="Rectangle 146"/>
              <p:cNvSpPr>
                <a:spLocks noChangeArrowheads="1"/>
              </p:cNvSpPr>
              <p:nvPr/>
            </p:nvSpPr>
            <p:spPr bwMode="auto">
              <a:xfrm>
                <a:off x="1344720" y="30803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20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3" name="Line 147"/>
              <p:cNvSpPr>
                <a:spLocks noChangeShapeType="1"/>
              </p:cNvSpPr>
              <p:nvPr/>
            </p:nvSpPr>
            <p:spPr bwMode="auto">
              <a:xfrm>
                <a:off x="1584432" y="26151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4" name="Rectangle 148"/>
              <p:cNvSpPr>
                <a:spLocks noChangeArrowheads="1"/>
              </p:cNvSpPr>
              <p:nvPr/>
            </p:nvSpPr>
            <p:spPr bwMode="auto">
              <a:xfrm>
                <a:off x="1344720" y="25088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25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5" name="Line 149"/>
              <p:cNvSpPr>
                <a:spLocks noChangeShapeType="1"/>
              </p:cNvSpPr>
              <p:nvPr/>
            </p:nvSpPr>
            <p:spPr bwMode="auto">
              <a:xfrm>
                <a:off x="1584432" y="20436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6" name="Rectangle 150"/>
              <p:cNvSpPr>
                <a:spLocks noChangeArrowheads="1"/>
              </p:cNvSpPr>
              <p:nvPr/>
            </p:nvSpPr>
            <p:spPr bwMode="auto">
              <a:xfrm>
                <a:off x="1344720" y="19373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7" name="Line 151"/>
              <p:cNvSpPr>
                <a:spLocks noChangeShapeType="1"/>
              </p:cNvSpPr>
              <p:nvPr/>
            </p:nvSpPr>
            <p:spPr bwMode="auto">
              <a:xfrm>
                <a:off x="1584432" y="1472177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28" name="Rectangle 152"/>
              <p:cNvSpPr>
                <a:spLocks noChangeArrowheads="1"/>
              </p:cNvSpPr>
              <p:nvPr/>
            </p:nvSpPr>
            <p:spPr bwMode="auto">
              <a:xfrm>
                <a:off x="1344720" y="1365815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35</a:t>
                </a:r>
                <a:endParaRPr kumimoji="0" lang="en-US" sz="7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9" name="Line 153"/>
              <p:cNvSpPr>
                <a:spLocks noChangeShapeType="1"/>
              </p:cNvSpPr>
              <p:nvPr/>
            </p:nvSpPr>
            <p:spPr bwMode="auto">
              <a:xfrm>
                <a:off x="1584432" y="914965"/>
                <a:ext cx="52387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0" name="Rectangle 154"/>
              <p:cNvSpPr>
                <a:spLocks noChangeArrowheads="1"/>
              </p:cNvSpPr>
              <p:nvPr/>
            </p:nvSpPr>
            <p:spPr bwMode="auto">
              <a:xfrm>
                <a:off x="1344720" y="808602"/>
                <a:ext cx="188260" cy="203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itchFamily="34" charset="0"/>
                    <a:cs typeface="Arial" pitchFamily="34" charset="0"/>
                  </a:rPr>
                  <a:t>40</a:t>
                </a:r>
                <a:endParaRPr kumimoji="0" lang="en-US" sz="70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31" name="Freeform 155"/>
              <p:cNvSpPr>
                <a:spLocks/>
              </p:cNvSpPr>
              <p:nvPr/>
            </p:nvSpPr>
            <p:spPr bwMode="auto">
              <a:xfrm>
                <a:off x="1651107" y="1392802"/>
                <a:ext cx="5619750" cy="4052887"/>
              </a:xfrm>
              <a:custGeom>
                <a:avLst/>
                <a:gdLst/>
                <a:ahLst/>
                <a:cxnLst>
                  <a:cxn ang="0">
                    <a:pos x="92" y="1096"/>
                  </a:cxn>
                  <a:cxn ang="0">
                    <a:pos x="226" y="1230"/>
                  </a:cxn>
                  <a:cxn ang="0">
                    <a:pos x="360" y="1883"/>
                  </a:cxn>
                  <a:cxn ang="0">
                    <a:pos x="502" y="2260"/>
                  </a:cxn>
                  <a:cxn ang="0">
                    <a:pos x="636" y="2385"/>
                  </a:cxn>
                  <a:cxn ang="0">
                    <a:pos x="770" y="2427"/>
                  </a:cxn>
                  <a:cxn ang="0">
                    <a:pos x="904" y="2444"/>
                  </a:cxn>
                  <a:cxn ang="0">
                    <a:pos x="1046" y="2452"/>
                  </a:cxn>
                  <a:cxn ang="0">
                    <a:pos x="1180" y="2469"/>
                  </a:cxn>
                  <a:cxn ang="0">
                    <a:pos x="1314" y="2494"/>
                  </a:cxn>
                  <a:cxn ang="0">
                    <a:pos x="1456" y="2511"/>
                  </a:cxn>
                  <a:cxn ang="0">
                    <a:pos x="1590" y="2528"/>
                  </a:cxn>
                  <a:cxn ang="0">
                    <a:pos x="1724" y="2528"/>
                  </a:cxn>
                  <a:cxn ang="0">
                    <a:pos x="1858" y="2528"/>
                  </a:cxn>
                  <a:cxn ang="0">
                    <a:pos x="2000" y="2528"/>
                  </a:cxn>
                  <a:cxn ang="0">
                    <a:pos x="2134" y="2511"/>
                  </a:cxn>
                  <a:cxn ang="0">
                    <a:pos x="2268" y="2519"/>
                  </a:cxn>
                  <a:cxn ang="0">
                    <a:pos x="2402" y="2536"/>
                  </a:cxn>
                  <a:cxn ang="0">
                    <a:pos x="2544" y="2544"/>
                  </a:cxn>
                  <a:cxn ang="0">
                    <a:pos x="2678" y="2544"/>
                  </a:cxn>
                  <a:cxn ang="0">
                    <a:pos x="2812" y="2544"/>
                  </a:cxn>
                  <a:cxn ang="0">
                    <a:pos x="2954" y="2544"/>
                  </a:cxn>
                  <a:cxn ang="0">
                    <a:pos x="3088" y="2544"/>
                  </a:cxn>
                  <a:cxn ang="0">
                    <a:pos x="3222" y="2536"/>
                  </a:cxn>
                  <a:cxn ang="0">
                    <a:pos x="3356" y="2544"/>
                  </a:cxn>
                  <a:cxn ang="0">
                    <a:pos x="3498" y="2553"/>
                  </a:cxn>
                  <a:cxn ang="0">
                    <a:pos x="3498" y="2553"/>
                  </a:cxn>
                  <a:cxn ang="0">
                    <a:pos x="3356" y="2536"/>
                  </a:cxn>
                  <a:cxn ang="0">
                    <a:pos x="3222" y="2528"/>
                  </a:cxn>
                  <a:cxn ang="0">
                    <a:pos x="3088" y="2536"/>
                  </a:cxn>
                  <a:cxn ang="0">
                    <a:pos x="2954" y="2544"/>
                  </a:cxn>
                  <a:cxn ang="0">
                    <a:pos x="2812" y="2544"/>
                  </a:cxn>
                  <a:cxn ang="0">
                    <a:pos x="2678" y="2544"/>
                  </a:cxn>
                  <a:cxn ang="0">
                    <a:pos x="2544" y="2536"/>
                  </a:cxn>
                  <a:cxn ang="0">
                    <a:pos x="2402" y="2519"/>
                  </a:cxn>
                  <a:cxn ang="0">
                    <a:pos x="2268" y="2502"/>
                  </a:cxn>
                  <a:cxn ang="0">
                    <a:pos x="2134" y="2494"/>
                  </a:cxn>
                  <a:cxn ang="0">
                    <a:pos x="2000" y="2511"/>
                  </a:cxn>
                  <a:cxn ang="0">
                    <a:pos x="1858" y="2519"/>
                  </a:cxn>
                  <a:cxn ang="0">
                    <a:pos x="1724" y="2519"/>
                  </a:cxn>
                  <a:cxn ang="0">
                    <a:pos x="1590" y="2511"/>
                  </a:cxn>
                  <a:cxn ang="0">
                    <a:pos x="1456" y="2486"/>
                  </a:cxn>
                  <a:cxn ang="0">
                    <a:pos x="1314" y="2461"/>
                  </a:cxn>
                  <a:cxn ang="0">
                    <a:pos x="1180" y="2435"/>
                  </a:cxn>
                  <a:cxn ang="0">
                    <a:pos x="1046" y="2419"/>
                  </a:cxn>
                  <a:cxn ang="0">
                    <a:pos x="904" y="2410"/>
                  </a:cxn>
                  <a:cxn ang="0">
                    <a:pos x="770" y="2385"/>
                  </a:cxn>
                  <a:cxn ang="0">
                    <a:pos x="636" y="2318"/>
                  </a:cxn>
                  <a:cxn ang="0">
                    <a:pos x="502" y="2109"/>
                  </a:cxn>
                  <a:cxn ang="0">
                    <a:pos x="360" y="1448"/>
                  </a:cxn>
                  <a:cxn ang="0">
                    <a:pos x="226" y="820"/>
                  </a:cxn>
                  <a:cxn ang="0">
                    <a:pos x="92" y="628"/>
                  </a:cxn>
                  <a:cxn ang="0">
                    <a:pos x="0" y="1013"/>
                  </a:cxn>
                </a:cxnLst>
                <a:rect l="0" t="0" r="r" b="b"/>
                <a:pathLst>
                  <a:path w="3540" h="2553">
                    <a:moveTo>
                      <a:pt x="0" y="1013"/>
                    </a:moveTo>
                    <a:lnTo>
                      <a:pt x="42" y="1055"/>
                    </a:lnTo>
                    <a:lnTo>
                      <a:pt x="92" y="1096"/>
                    </a:lnTo>
                    <a:lnTo>
                      <a:pt x="134" y="1113"/>
                    </a:lnTo>
                    <a:lnTo>
                      <a:pt x="184" y="1155"/>
                    </a:lnTo>
                    <a:lnTo>
                      <a:pt x="226" y="1230"/>
                    </a:lnTo>
                    <a:lnTo>
                      <a:pt x="268" y="1398"/>
                    </a:lnTo>
                    <a:lnTo>
                      <a:pt x="318" y="1640"/>
                    </a:lnTo>
                    <a:lnTo>
                      <a:pt x="360" y="1883"/>
                    </a:lnTo>
                    <a:lnTo>
                      <a:pt x="410" y="2059"/>
                    </a:lnTo>
                    <a:lnTo>
                      <a:pt x="452" y="2184"/>
                    </a:lnTo>
                    <a:lnTo>
                      <a:pt x="502" y="2260"/>
                    </a:lnTo>
                    <a:lnTo>
                      <a:pt x="544" y="2318"/>
                    </a:lnTo>
                    <a:lnTo>
                      <a:pt x="586" y="2360"/>
                    </a:lnTo>
                    <a:lnTo>
                      <a:pt x="636" y="2385"/>
                    </a:lnTo>
                    <a:lnTo>
                      <a:pt x="678" y="2402"/>
                    </a:lnTo>
                    <a:lnTo>
                      <a:pt x="728" y="2419"/>
                    </a:lnTo>
                    <a:lnTo>
                      <a:pt x="770" y="2427"/>
                    </a:lnTo>
                    <a:lnTo>
                      <a:pt x="820" y="2435"/>
                    </a:lnTo>
                    <a:lnTo>
                      <a:pt x="862" y="2444"/>
                    </a:lnTo>
                    <a:lnTo>
                      <a:pt x="904" y="2444"/>
                    </a:lnTo>
                    <a:lnTo>
                      <a:pt x="954" y="2444"/>
                    </a:lnTo>
                    <a:lnTo>
                      <a:pt x="996" y="2452"/>
                    </a:lnTo>
                    <a:lnTo>
                      <a:pt x="1046" y="2452"/>
                    </a:lnTo>
                    <a:lnTo>
                      <a:pt x="1088" y="2461"/>
                    </a:lnTo>
                    <a:lnTo>
                      <a:pt x="1138" y="2469"/>
                    </a:lnTo>
                    <a:lnTo>
                      <a:pt x="1180" y="2469"/>
                    </a:lnTo>
                    <a:lnTo>
                      <a:pt x="1222" y="2477"/>
                    </a:lnTo>
                    <a:lnTo>
                      <a:pt x="1272" y="2486"/>
                    </a:lnTo>
                    <a:lnTo>
                      <a:pt x="1314" y="2494"/>
                    </a:lnTo>
                    <a:lnTo>
                      <a:pt x="1364" y="2502"/>
                    </a:lnTo>
                    <a:lnTo>
                      <a:pt x="1406" y="2511"/>
                    </a:lnTo>
                    <a:lnTo>
                      <a:pt x="1456" y="2511"/>
                    </a:lnTo>
                    <a:lnTo>
                      <a:pt x="1498" y="2519"/>
                    </a:lnTo>
                    <a:lnTo>
                      <a:pt x="1540" y="2519"/>
                    </a:lnTo>
                    <a:lnTo>
                      <a:pt x="1590" y="2528"/>
                    </a:lnTo>
                    <a:lnTo>
                      <a:pt x="1632" y="2528"/>
                    </a:lnTo>
                    <a:lnTo>
                      <a:pt x="1682" y="2528"/>
                    </a:lnTo>
                    <a:lnTo>
                      <a:pt x="1724" y="2528"/>
                    </a:lnTo>
                    <a:lnTo>
                      <a:pt x="1774" y="2528"/>
                    </a:lnTo>
                    <a:lnTo>
                      <a:pt x="1816" y="2528"/>
                    </a:lnTo>
                    <a:lnTo>
                      <a:pt x="1858" y="2528"/>
                    </a:lnTo>
                    <a:lnTo>
                      <a:pt x="1908" y="2528"/>
                    </a:lnTo>
                    <a:lnTo>
                      <a:pt x="1950" y="2528"/>
                    </a:lnTo>
                    <a:lnTo>
                      <a:pt x="2000" y="2528"/>
                    </a:lnTo>
                    <a:lnTo>
                      <a:pt x="2042" y="2519"/>
                    </a:lnTo>
                    <a:lnTo>
                      <a:pt x="2084" y="2519"/>
                    </a:lnTo>
                    <a:lnTo>
                      <a:pt x="2134" y="2511"/>
                    </a:lnTo>
                    <a:lnTo>
                      <a:pt x="2176" y="2511"/>
                    </a:lnTo>
                    <a:lnTo>
                      <a:pt x="2226" y="2511"/>
                    </a:lnTo>
                    <a:lnTo>
                      <a:pt x="2268" y="2519"/>
                    </a:lnTo>
                    <a:lnTo>
                      <a:pt x="2318" y="2528"/>
                    </a:lnTo>
                    <a:lnTo>
                      <a:pt x="2360" y="2528"/>
                    </a:lnTo>
                    <a:lnTo>
                      <a:pt x="2402" y="2536"/>
                    </a:lnTo>
                    <a:lnTo>
                      <a:pt x="2452" y="2536"/>
                    </a:lnTo>
                    <a:lnTo>
                      <a:pt x="2494" y="2536"/>
                    </a:lnTo>
                    <a:lnTo>
                      <a:pt x="2544" y="2544"/>
                    </a:lnTo>
                    <a:lnTo>
                      <a:pt x="2586" y="2544"/>
                    </a:lnTo>
                    <a:lnTo>
                      <a:pt x="2636" y="2544"/>
                    </a:lnTo>
                    <a:lnTo>
                      <a:pt x="2678" y="2544"/>
                    </a:lnTo>
                    <a:lnTo>
                      <a:pt x="2720" y="2544"/>
                    </a:lnTo>
                    <a:lnTo>
                      <a:pt x="2770" y="2544"/>
                    </a:lnTo>
                    <a:lnTo>
                      <a:pt x="2812" y="2544"/>
                    </a:lnTo>
                    <a:lnTo>
                      <a:pt x="2862" y="2544"/>
                    </a:lnTo>
                    <a:lnTo>
                      <a:pt x="2904" y="2544"/>
                    </a:lnTo>
                    <a:lnTo>
                      <a:pt x="2954" y="2544"/>
                    </a:lnTo>
                    <a:lnTo>
                      <a:pt x="2996" y="2544"/>
                    </a:lnTo>
                    <a:lnTo>
                      <a:pt x="3038" y="2544"/>
                    </a:lnTo>
                    <a:lnTo>
                      <a:pt x="3088" y="2544"/>
                    </a:lnTo>
                    <a:lnTo>
                      <a:pt x="3130" y="2544"/>
                    </a:lnTo>
                    <a:lnTo>
                      <a:pt x="3180" y="2536"/>
                    </a:lnTo>
                    <a:lnTo>
                      <a:pt x="3222" y="2536"/>
                    </a:lnTo>
                    <a:lnTo>
                      <a:pt x="3272" y="2536"/>
                    </a:lnTo>
                    <a:lnTo>
                      <a:pt x="3314" y="2544"/>
                    </a:lnTo>
                    <a:lnTo>
                      <a:pt x="3356" y="2544"/>
                    </a:lnTo>
                    <a:lnTo>
                      <a:pt x="3406" y="2544"/>
                    </a:lnTo>
                    <a:lnTo>
                      <a:pt x="3448" y="2553"/>
                    </a:lnTo>
                    <a:lnTo>
                      <a:pt x="3498" y="2553"/>
                    </a:lnTo>
                    <a:lnTo>
                      <a:pt x="3540" y="2553"/>
                    </a:lnTo>
                    <a:lnTo>
                      <a:pt x="3540" y="2553"/>
                    </a:lnTo>
                    <a:lnTo>
                      <a:pt x="3498" y="2553"/>
                    </a:lnTo>
                    <a:lnTo>
                      <a:pt x="3448" y="2544"/>
                    </a:lnTo>
                    <a:lnTo>
                      <a:pt x="3406" y="2544"/>
                    </a:lnTo>
                    <a:lnTo>
                      <a:pt x="3356" y="2536"/>
                    </a:lnTo>
                    <a:lnTo>
                      <a:pt x="3314" y="2528"/>
                    </a:lnTo>
                    <a:lnTo>
                      <a:pt x="3272" y="2528"/>
                    </a:lnTo>
                    <a:lnTo>
                      <a:pt x="3222" y="2528"/>
                    </a:lnTo>
                    <a:lnTo>
                      <a:pt x="3180" y="2528"/>
                    </a:lnTo>
                    <a:lnTo>
                      <a:pt x="3130" y="2536"/>
                    </a:lnTo>
                    <a:lnTo>
                      <a:pt x="3088" y="2536"/>
                    </a:lnTo>
                    <a:lnTo>
                      <a:pt x="3038" y="2536"/>
                    </a:lnTo>
                    <a:lnTo>
                      <a:pt x="2996" y="2544"/>
                    </a:lnTo>
                    <a:lnTo>
                      <a:pt x="2954" y="2544"/>
                    </a:lnTo>
                    <a:lnTo>
                      <a:pt x="2904" y="2544"/>
                    </a:lnTo>
                    <a:lnTo>
                      <a:pt x="2862" y="2544"/>
                    </a:lnTo>
                    <a:lnTo>
                      <a:pt x="2812" y="2544"/>
                    </a:lnTo>
                    <a:lnTo>
                      <a:pt x="2770" y="2544"/>
                    </a:lnTo>
                    <a:lnTo>
                      <a:pt x="2720" y="2544"/>
                    </a:lnTo>
                    <a:lnTo>
                      <a:pt x="2678" y="2544"/>
                    </a:lnTo>
                    <a:lnTo>
                      <a:pt x="2636" y="2536"/>
                    </a:lnTo>
                    <a:lnTo>
                      <a:pt x="2586" y="2536"/>
                    </a:lnTo>
                    <a:lnTo>
                      <a:pt x="2544" y="2536"/>
                    </a:lnTo>
                    <a:lnTo>
                      <a:pt x="2494" y="2528"/>
                    </a:lnTo>
                    <a:lnTo>
                      <a:pt x="2452" y="2528"/>
                    </a:lnTo>
                    <a:lnTo>
                      <a:pt x="2402" y="2519"/>
                    </a:lnTo>
                    <a:lnTo>
                      <a:pt x="2360" y="2511"/>
                    </a:lnTo>
                    <a:lnTo>
                      <a:pt x="2318" y="2502"/>
                    </a:lnTo>
                    <a:lnTo>
                      <a:pt x="2268" y="2502"/>
                    </a:lnTo>
                    <a:lnTo>
                      <a:pt x="2226" y="2494"/>
                    </a:lnTo>
                    <a:lnTo>
                      <a:pt x="2176" y="2494"/>
                    </a:lnTo>
                    <a:lnTo>
                      <a:pt x="2134" y="2494"/>
                    </a:lnTo>
                    <a:lnTo>
                      <a:pt x="2084" y="2502"/>
                    </a:lnTo>
                    <a:lnTo>
                      <a:pt x="2042" y="2502"/>
                    </a:lnTo>
                    <a:lnTo>
                      <a:pt x="2000" y="2511"/>
                    </a:lnTo>
                    <a:lnTo>
                      <a:pt x="1950" y="2511"/>
                    </a:lnTo>
                    <a:lnTo>
                      <a:pt x="1908" y="2511"/>
                    </a:lnTo>
                    <a:lnTo>
                      <a:pt x="1858" y="2519"/>
                    </a:lnTo>
                    <a:lnTo>
                      <a:pt x="1816" y="2519"/>
                    </a:lnTo>
                    <a:lnTo>
                      <a:pt x="1774" y="2519"/>
                    </a:lnTo>
                    <a:lnTo>
                      <a:pt x="1724" y="2519"/>
                    </a:lnTo>
                    <a:lnTo>
                      <a:pt x="1682" y="2511"/>
                    </a:lnTo>
                    <a:lnTo>
                      <a:pt x="1632" y="2511"/>
                    </a:lnTo>
                    <a:lnTo>
                      <a:pt x="1590" y="2511"/>
                    </a:lnTo>
                    <a:lnTo>
                      <a:pt x="1540" y="2502"/>
                    </a:lnTo>
                    <a:lnTo>
                      <a:pt x="1498" y="2494"/>
                    </a:lnTo>
                    <a:lnTo>
                      <a:pt x="1456" y="2486"/>
                    </a:lnTo>
                    <a:lnTo>
                      <a:pt x="1406" y="2477"/>
                    </a:lnTo>
                    <a:lnTo>
                      <a:pt x="1364" y="2469"/>
                    </a:lnTo>
                    <a:lnTo>
                      <a:pt x="1314" y="2461"/>
                    </a:lnTo>
                    <a:lnTo>
                      <a:pt x="1272" y="2452"/>
                    </a:lnTo>
                    <a:lnTo>
                      <a:pt x="1222" y="2444"/>
                    </a:lnTo>
                    <a:lnTo>
                      <a:pt x="1180" y="2435"/>
                    </a:lnTo>
                    <a:lnTo>
                      <a:pt x="1138" y="2427"/>
                    </a:lnTo>
                    <a:lnTo>
                      <a:pt x="1088" y="2427"/>
                    </a:lnTo>
                    <a:lnTo>
                      <a:pt x="1046" y="2419"/>
                    </a:lnTo>
                    <a:lnTo>
                      <a:pt x="996" y="2419"/>
                    </a:lnTo>
                    <a:lnTo>
                      <a:pt x="954" y="2410"/>
                    </a:lnTo>
                    <a:lnTo>
                      <a:pt x="904" y="2410"/>
                    </a:lnTo>
                    <a:lnTo>
                      <a:pt x="862" y="2402"/>
                    </a:lnTo>
                    <a:lnTo>
                      <a:pt x="820" y="2394"/>
                    </a:lnTo>
                    <a:lnTo>
                      <a:pt x="770" y="2385"/>
                    </a:lnTo>
                    <a:lnTo>
                      <a:pt x="728" y="2369"/>
                    </a:lnTo>
                    <a:lnTo>
                      <a:pt x="678" y="2343"/>
                    </a:lnTo>
                    <a:lnTo>
                      <a:pt x="636" y="2318"/>
                    </a:lnTo>
                    <a:lnTo>
                      <a:pt x="586" y="2268"/>
                    </a:lnTo>
                    <a:lnTo>
                      <a:pt x="544" y="2201"/>
                    </a:lnTo>
                    <a:lnTo>
                      <a:pt x="502" y="2109"/>
                    </a:lnTo>
                    <a:lnTo>
                      <a:pt x="452" y="1958"/>
                    </a:lnTo>
                    <a:lnTo>
                      <a:pt x="410" y="1732"/>
                    </a:lnTo>
                    <a:lnTo>
                      <a:pt x="360" y="1448"/>
                    </a:lnTo>
                    <a:lnTo>
                      <a:pt x="318" y="1172"/>
                    </a:lnTo>
                    <a:lnTo>
                      <a:pt x="268" y="937"/>
                    </a:lnTo>
                    <a:lnTo>
                      <a:pt x="226" y="820"/>
                    </a:lnTo>
                    <a:lnTo>
                      <a:pt x="184" y="829"/>
                    </a:lnTo>
                    <a:lnTo>
                      <a:pt x="134" y="812"/>
                    </a:lnTo>
                    <a:lnTo>
                      <a:pt x="92" y="628"/>
                    </a:lnTo>
                    <a:lnTo>
                      <a:pt x="42" y="326"/>
                    </a:lnTo>
                    <a:lnTo>
                      <a:pt x="0" y="0"/>
                    </a:lnTo>
                    <a:lnTo>
                      <a:pt x="0" y="1013"/>
                    </a:lnTo>
                    <a:close/>
                  </a:path>
                </a:pathLst>
              </a:custGeom>
              <a:solidFill>
                <a:srgbClr val="999999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2" name="Freeform 156"/>
              <p:cNvSpPr>
                <a:spLocks/>
              </p:cNvSpPr>
              <p:nvPr/>
            </p:nvSpPr>
            <p:spPr bwMode="auto">
              <a:xfrm>
                <a:off x="1651107" y="1392802"/>
                <a:ext cx="5619750" cy="4052887"/>
              </a:xfrm>
              <a:custGeom>
                <a:avLst/>
                <a:gdLst/>
                <a:ahLst/>
                <a:cxnLst>
                  <a:cxn ang="0">
                    <a:pos x="92" y="1096"/>
                  </a:cxn>
                  <a:cxn ang="0">
                    <a:pos x="226" y="1230"/>
                  </a:cxn>
                  <a:cxn ang="0">
                    <a:pos x="360" y="1883"/>
                  </a:cxn>
                  <a:cxn ang="0">
                    <a:pos x="502" y="2260"/>
                  </a:cxn>
                  <a:cxn ang="0">
                    <a:pos x="636" y="2385"/>
                  </a:cxn>
                  <a:cxn ang="0">
                    <a:pos x="770" y="2427"/>
                  </a:cxn>
                  <a:cxn ang="0">
                    <a:pos x="904" y="2444"/>
                  </a:cxn>
                  <a:cxn ang="0">
                    <a:pos x="1046" y="2452"/>
                  </a:cxn>
                  <a:cxn ang="0">
                    <a:pos x="1180" y="2469"/>
                  </a:cxn>
                  <a:cxn ang="0">
                    <a:pos x="1314" y="2494"/>
                  </a:cxn>
                  <a:cxn ang="0">
                    <a:pos x="1456" y="2511"/>
                  </a:cxn>
                  <a:cxn ang="0">
                    <a:pos x="1590" y="2528"/>
                  </a:cxn>
                  <a:cxn ang="0">
                    <a:pos x="1724" y="2528"/>
                  </a:cxn>
                  <a:cxn ang="0">
                    <a:pos x="1858" y="2528"/>
                  </a:cxn>
                  <a:cxn ang="0">
                    <a:pos x="2000" y="2528"/>
                  </a:cxn>
                  <a:cxn ang="0">
                    <a:pos x="2134" y="2511"/>
                  </a:cxn>
                  <a:cxn ang="0">
                    <a:pos x="2268" y="2519"/>
                  </a:cxn>
                  <a:cxn ang="0">
                    <a:pos x="2402" y="2536"/>
                  </a:cxn>
                  <a:cxn ang="0">
                    <a:pos x="2544" y="2544"/>
                  </a:cxn>
                  <a:cxn ang="0">
                    <a:pos x="2678" y="2544"/>
                  </a:cxn>
                  <a:cxn ang="0">
                    <a:pos x="2812" y="2544"/>
                  </a:cxn>
                  <a:cxn ang="0">
                    <a:pos x="2954" y="2544"/>
                  </a:cxn>
                  <a:cxn ang="0">
                    <a:pos x="3088" y="2544"/>
                  </a:cxn>
                  <a:cxn ang="0">
                    <a:pos x="3222" y="2536"/>
                  </a:cxn>
                  <a:cxn ang="0">
                    <a:pos x="3356" y="2544"/>
                  </a:cxn>
                  <a:cxn ang="0">
                    <a:pos x="3498" y="2553"/>
                  </a:cxn>
                  <a:cxn ang="0">
                    <a:pos x="3498" y="2553"/>
                  </a:cxn>
                  <a:cxn ang="0">
                    <a:pos x="3356" y="2536"/>
                  </a:cxn>
                  <a:cxn ang="0">
                    <a:pos x="3222" y="2528"/>
                  </a:cxn>
                  <a:cxn ang="0">
                    <a:pos x="3088" y="2536"/>
                  </a:cxn>
                  <a:cxn ang="0">
                    <a:pos x="2954" y="2544"/>
                  </a:cxn>
                  <a:cxn ang="0">
                    <a:pos x="2812" y="2544"/>
                  </a:cxn>
                  <a:cxn ang="0">
                    <a:pos x="2678" y="2544"/>
                  </a:cxn>
                  <a:cxn ang="0">
                    <a:pos x="2544" y="2536"/>
                  </a:cxn>
                  <a:cxn ang="0">
                    <a:pos x="2402" y="2519"/>
                  </a:cxn>
                  <a:cxn ang="0">
                    <a:pos x="2268" y="2502"/>
                  </a:cxn>
                  <a:cxn ang="0">
                    <a:pos x="2134" y="2494"/>
                  </a:cxn>
                  <a:cxn ang="0">
                    <a:pos x="2000" y="2511"/>
                  </a:cxn>
                  <a:cxn ang="0">
                    <a:pos x="1858" y="2519"/>
                  </a:cxn>
                  <a:cxn ang="0">
                    <a:pos x="1724" y="2519"/>
                  </a:cxn>
                  <a:cxn ang="0">
                    <a:pos x="1590" y="2511"/>
                  </a:cxn>
                  <a:cxn ang="0">
                    <a:pos x="1456" y="2486"/>
                  </a:cxn>
                  <a:cxn ang="0">
                    <a:pos x="1314" y="2461"/>
                  </a:cxn>
                  <a:cxn ang="0">
                    <a:pos x="1180" y="2435"/>
                  </a:cxn>
                  <a:cxn ang="0">
                    <a:pos x="1046" y="2419"/>
                  </a:cxn>
                  <a:cxn ang="0">
                    <a:pos x="904" y="2410"/>
                  </a:cxn>
                  <a:cxn ang="0">
                    <a:pos x="770" y="2385"/>
                  </a:cxn>
                  <a:cxn ang="0">
                    <a:pos x="636" y="2318"/>
                  </a:cxn>
                  <a:cxn ang="0">
                    <a:pos x="502" y="2109"/>
                  </a:cxn>
                  <a:cxn ang="0">
                    <a:pos x="360" y="1448"/>
                  </a:cxn>
                  <a:cxn ang="0">
                    <a:pos x="226" y="820"/>
                  </a:cxn>
                  <a:cxn ang="0">
                    <a:pos x="92" y="628"/>
                  </a:cxn>
                  <a:cxn ang="0">
                    <a:pos x="0" y="1013"/>
                  </a:cxn>
                </a:cxnLst>
                <a:rect l="0" t="0" r="r" b="b"/>
                <a:pathLst>
                  <a:path w="3540" h="2553">
                    <a:moveTo>
                      <a:pt x="0" y="1013"/>
                    </a:moveTo>
                    <a:lnTo>
                      <a:pt x="42" y="1055"/>
                    </a:lnTo>
                    <a:lnTo>
                      <a:pt x="92" y="1096"/>
                    </a:lnTo>
                    <a:lnTo>
                      <a:pt x="134" y="1113"/>
                    </a:lnTo>
                    <a:lnTo>
                      <a:pt x="184" y="1155"/>
                    </a:lnTo>
                    <a:lnTo>
                      <a:pt x="226" y="1230"/>
                    </a:lnTo>
                    <a:lnTo>
                      <a:pt x="268" y="1398"/>
                    </a:lnTo>
                    <a:lnTo>
                      <a:pt x="318" y="1640"/>
                    </a:lnTo>
                    <a:lnTo>
                      <a:pt x="360" y="1883"/>
                    </a:lnTo>
                    <a:lnTo>
                      <a:pt x="410" y="2059"/>
                    </a:lnTo>
                    <a:lnTo>
                      <a:pt x="452" y="2184"/>
                    </a:lnTo>
                    <a:lnTo>
                      <a:pt x="502" y="2260"/>
                    </a:lnTo>
                    <a:lnTo>
                      <a:pt x="544" y="2318"/>
                    </a:lnTo>
                    <a:lnTo>
                      <a:pt x="586" y="2360"/>
                    </a:lnTo>
                    <a:lnTo>
                      <a:pt x="636" y="2385"/>
                    </a:lnTo>
                    <a:lnTo>
                      <a:pt x="678" y="2402"/>
                    </a:lnTo>
                    <a:lnTo>
                      <a:pt x="728" y="2419"/>
                    </a:lnTo>
                    <a:lnTo>
                      <a:pt x="770" y="2427"/>
                    </a:lnTo>
                    <a:lnTo>
                      <a:pt x="820" y="2435"/>
                    </a:lnTo>
                    <a:lnTo>
                      <a:pt x="862" y="2444"/>
                    </a:lnTo>
                    <a:lnTo>
                      <a:pt x="904" y="2444"/>
                    </a:lnTo>
                    <a:lnTo>
                      <a:pt x="954" y="2444"/>
                    </a:lnTo>
                    <a:lnTo>
                      <a:pt x="996" y="2452"/>
                    </a:lnTo>
                    <a:lnTo>
                      <a:pt x="1046" y="2452"/>
                    </a:lnTo>
                    <a:lnTo>
                      <a:pt x="1088" y="2461"/>
                    </a:lnTo>
                    <a:lnTo>
                      <a:pt x="1138" y="2469"/>
                    </a:lnTo>
                    <a:lnTo>
                      <a:pt x="1180" y="2469"/>
                    </a:lnTo>
                    <a:lnTo>
                      <a:pt x="1222" y="2477"/>
                    </a:lnTo>
                    <a:lnTo>
                      <a:pt x="1272" y="2486"/>
                    </a:lnTo>
                    <a:lnTo>
                      <a:pt x="1314" y="2494"/>
                    </a:lnTo>
                    <a:lnTo>
                      <a:pt x="1364" y="2502"/>
                    </a:lnTo>
                    <a:lnTo>
                      <a:pt x="1406" y="2511"/>
                    </a:lnTo>
                    <a:lnTo>
                      <a:pt x="1456" y="2511"/>
                    </a:lnTo>
                    <a:lnTo>
                      <a:pt x="1498" y="2519"/>
                    </a:lnTo>
                    <a:lnTo>
                      <a:pt x="1540" y="2519"/>
                    </a:lnTo>
                    <a:lnTo>
                      <a:pt x="1590" y="2528"/>
                    </a:lnTo>
                    <a:lnTo>
                      <a:pt x="1632" y="2528"/>
                    </a:lnTo>
                    <a:lnTo>
                      <a:pt x="1682" y="2528"/>
                    </a:lnTo>
                    <a:lnTo>
                      <a:pt x="1724" y="2528"/>
                    </a:lnTo>
                    <a:lnTo>
                      <a:pt x="1774" y="2528"/>
                    </a:lnTo>
                    <a:lnTo>
                      <a:pt x="1816" y="2528"/>
                    </a:lnTo>
                    <a:lnTo>
                      <a:pt x="1858" y="2528"/>
                    </a:lnTo>
                    <a:lnTo>
                      <a:pt x="1908" y="2528"/>
                    </a:lnTo>
                    <a:lnTo>
                      <a:pt x="1950" y="2528"/>
                    </a:lnTo>
                    <a:lnTo>
                      <a:pt x="2000" y="2528"/>
                    </a:lnTo>
                    <a:lnTo>
                      <a:pt x="2042" y="2519"/>
                    </a:lnTo>
                    <a:lnTo>
                      <a:pt x="2084" y="2519"/>
                    </a:lnTo>
                    <a:lnTo>
                      <a:pt x="2134" y="2511"/>
                    </a:lnTo>
                    <a:lnTo>
                      <a:pt x="2176" y="2511"/>
                    </a:lnTo>
                    <a:lnTo>
                      <a:pt x="2226" y="2511"/>
                    </a:lnTo>
                    <a:lnTo>
                      <a:pt x="2268" y="2519"/>
                    </a:lnTo>
                    <a:lnTo>
                      <a:pt x="2318" y="2528"/>
                    </a:lnTo>
                    <a:lnTo>
                      <a:pt x="2360" y="2528"/>
                    </a:lnTo>
                    <a:lnTo>
                      <a:pt x="2402" y="2536"/>
                    </a:lnTo>
                    <a:lnTo>
                      <a:pt x="2452" y="2536"/>
                    </a:lnTo>
                    <a:lnTo>
                      <a:pt x="2494" y="2536"/>
                    </a:lnTo>
                    <a:lnTo>
                      <a:pt x="2544" y="2544"/>
                    </a:lnTo>
                    <a:lnTo>
                      <a:pt x="2586" y="2544"/>
                    </a:lnTo>
                    <a:lnTo>
                      <a:pt x="2636" y="2544"/>
                    </a:lnTo>
                    <a:lnTo>
                      <a:pt x="2678" y="2544"/>
                    </a:lnTo>
                    <a:lnTo>
                      <a:pt x="2720" y="2544"/>
                    </a:lnTo>
                    <a:lnTo>
                      <a:pt x="2770" y="2544"/>
                    </a:lnTo>
                    <a:lnTo>
                      <a:pt x="2812" y="2544"/>
                    </a:lnTo>
                    <a:lnTo>
                      <a:pt x="2862" y="2544"/>
                    </a:lnTo>
                    <a:lnTo>
                      <a:pt x="2904" y="2544"/>
                    </a:lnTo>
                    <a:lnTo>
                      <a:pt x="2954" y="2544"/>
                    </a:lnTo>
                    <a:lnTo>
                      <a:pt x="2996" y="2544"/>
                    </a:lnTo>
                    <a:lnTo>
                      <a:pt x="3038" y="2544"/>
                    </a:lnTo>
                    <a:lnTo>
                      <a:pt x="3088" y="2544"/>
                    </a:lnTo>
                    <a:lnTo>
                      <a:pt x="3130" y="2544"/>
                    </a:lnTo>
                    <a:lnTo>
                      <a:pt x="3180" y="2536"/>
                    </a:lnTo>
                    <a:lnTo>
                      <a:pt x="3222" y="2536"/>
                    </a:lnTo>
                    <a:lnTo>
                      <a:pt x="3272" y="2536"/>
                    </a:lnTo>
                    <a:lnTo>
                      <a:pt x="3314" y="2544"/>
                    </a:lnTo>
                    <a:lnTo>
                      <a:pt x="3356" y="2544"/>
                    </a:lnTo>
                    <a:lnTo>
                      <a:pt x="3406" y="2544"/>
                    </a:lnTo>
                    <a:lnTo>
                      <a:pt x="3448" y="2553"/>
                    </a:lnTo>
                    <a:lnTo>
                      <a:pt x="3498" y="2553"/>
                    </a:lnTo>
                    <a:lnTo>
                      <a:pt x="3540" y="2553"/>
                    </a:lnTo>
                    <a:lnTo>
                      <a:pt x="3540" y="2553"/>
                    </a:lnTo>
                    <a:lnTo>
                      <a:pt x="3498" y="2553"/>
                    </a:lnTo>
                    <a:lnTo>
                      <a:pt x="3448" y="2544"/>
                    </a:lnTo>
                    <a:lnTo>
                      <a:pt x="3406" y="2544"/>
                    </a:lnTo>
                    <a:lnTo>
                      <a:pt x="3356" y="2536"/>
                    </a:lnTo>
                    <a:lnTo>
                      <a:pt x="3314" y="2528"/>
                    </a:lnTo>
                    <a:lnTo>
                      <a:pt x="3272" y="2528"/>
                    </a:lnTo>
                    <a:lnTo>
                      <a:pt x="3222" y="2528"/>
                    </a:lnTo>
                    <a:lnTo>
                      <a:pt x="3180" y="2528"/>
                    </a:lnTo>
                    <a:lnTo>
                      <a:pt x="3130" y="2536"/>
                    </a:lnTo>
                    <a:lnTo>
                      <a:pt x="3088" y="2536"/>
                    </a:lnTo>
                    <a:lnTo>
                      <a:pt x="3038" y="2536"/>
                    </a:lnTo>
                    <a:lnTo>
                      <a:pt x="2996" y="2544"/>
                    </a:lnTo>
                    <a:lnTo>
                      <a:pt x="2954" y="2544"/>
                    </a:lnTo>
                    <a:lnTo>
                      <a:pt x="2904" y="2544"/>
                    </a:lnTo>
                    <a:lnTo>
                      <a:pt x="2862" y="2544"/>
                    </a:lnTo>
                    <a:lnTo>
                      <a:pt x="2812" y="2544"/>
                    </a:lnTo>
                    <a:lnTo>
                      <a:pt x="2770" y="2544"/>
                    </a:lnTo>
                    <a:lnTo>
                      <a:pt x="2720" y="2544"/>
                    </a:lnTo>
                    <a:lnTo>
                      <a:pt x="2678" y="2544"/>
                    </a:lnTo>
                    <a:lnTo>
                      <a:pt x="2636" y="2536"/>
                    </a:lnTo>
                    <a:lnTo>
                      <a:pt x="2586" y="2536"/>
                    </a:lnTo>
                    <a:lnTo>
                      <a:pt x="2544" y="2536"/>
                    </a:lnTo>
                    <a:lnTo>
                      <a:pt x="2494" y="2528"/>
                    </a:lnTo>
                    <a:lnTo>
                      <a:pt x="2452" y="2528"/>
                    </a:lnTo>
                    <a:lnTo>
                      <a:pt x="2402" y="2519"/>
                    </a:lnTo>
                    <a:lnTo>
                      <a:pt x="2360" y="2511"/>
                    </a:lnTo>
                    <a:lnTo>
                      <a:pt x="2318" y="2502"/>
                    </a:lnTo>
                    <a:lnTo>
                      <a:pt x="2268" y="2502"/>
                    </a:lnTo>
                    <a:lnTo>
                      <a:pt x="2226" y="2494"/>
                    </a:lnTo>
                    <a:lnTo>
                      <a:pt x="2176" y="2494"/>
                    </a:lnTo>
                    <a:lnTo>
                      <a:pt x="2134" y="2494"/>
                    </a:lnTo>
                    <a:lnTo>
                      <a:pt x="2084" y="2502"/>
                    </a:lnTo>
                    <a:lnTo>
                      <a:pt x="2042" y="2502"/>
                    </a:lnTo>
                    <a:lnTo>
                      <a:pt x="2000" y="2511"/>
                    </a:lnTo>
                    <a:lnTo>
                      <a:pt x="1950" y="2511"/>
                    </a:lnTo>
                    <a:lnTo>
                      <a:pt x="1908" y="2511"/>
                    </a:lnTo>
                    <a:lnTo>
                      <a:pt x="1858" y="2519"/>
                    </a:lnTo>
                    <a:lnTo>
                      <a:pt x="1816" y="2519"/>
                    </a:lnTo>
                    <a:lnTo>
                      <a:pt x="1774" y="2519"/>
                    </a:lnTo>
                    <a:lnTo>
                      <a:pt x="1724" y="2519"/>
                    </a:lnTo>
                    <a:lnTo>
                      <a:pt x="1682" y="2511"/>
                    </a:lnTo>
                    <a:lnTo>
                      <a:pt x="1632" y="2511"/>
                    </a:lnTo>
                    <a:lnTo>
                      <a:pt x="1590" y="2511"/>
                    </a:lnTo>
                    <a:lnTo>
                      <a:pt x="1540" y="2502"/>
                    </a:lnTo>
                    <a:lnTo>
                      <a:pt x="1498" y="2494"/>
                    </a:lnTo>
                    <a:lnTo>
                      <a:pt x="1456" y="2486"/>
                    </a:lnTo>
                    <a:lnTo>
                      <a:pt x="1406" y="2477"/>
                    </a:lnTo>
                    <a:lnTo>
                      <a:pt x="1364" y="2469"/>
                    </a:lnTo>
                    <a:lnTo>
                      <a:pt x="1314" y="2461"/>
                    </a:lnTo>
                    <a:lnTo>
                      <a:pt x="1272" y="2452"/>
                    </a:lnTo>
                    <a:lnTo>
                      <a:pt x="1222" y="2444"/>
                    </a:lnTo>
                    <a:lnTo>
                      <a:pt x="1180" y="2435"/>
                    </a:lnTo>
                    <a:lnTo>
                      <a:pt x="1138" y="2427"/>
                    </a:lnTo>
                    <a:lnTo>
                      <a:pt x="1088" y="2427"/>
                    </a:lnTo>
                    <a:lnTo>
                      <a:pt x="1046" y="2419"/>
                    </a:lnTo>
                    <a:lnTo>
                      <a:pt x="996" y="2419"/>
                    </a:lnTo>
                    <a:lnTo>
                      <a:pt x="954" y="2410"/>
                    </a:lnTo>
                    <a:lnTo>
                      <a:pt x="904" y="2410"/>
                    </a:lnTo>
                    <a:lnTo>
                      <a:pt x="862" y="2402"/>
                    </a:lnTo>
                    <a:lnTo>
                      <a:pt x="820" y="2394"/>
                    </a:lnTo>
                    <a:lnTo>
                      <a:pt x="770" y="2385"/>
                    </a:lnTo>
                    <a:lnTo>
                      <a:pt x="728" y="2369"/>
                    </a:lnTo>
                    <a:lnTo>
                      <a:pt x="678" y="2343"/>
                    </a:lnTo>
                    <a:lnTo>
                      <a:pt x="636" y="2318"/>
                    </a:lnTo>
                    <a:lnTo>
                      <a:pt x="586" y="2268"/>
                    </a:lnTo>
                    <a:lnTo>
                      <a:pt x="544" y="2201"/>
                    </a:lnTo>
                    <a:lnTo>
                      <a:pt x="502" y="2109"/>
                    </a:lnTo>
                    <a:lnTo>
                      <a:pt x="452" y="1958"/>
                    </a:lnTo>
                    <a:lnTo>
                      <a:pt x="410" y="1732"/>
                    </a:lnTo>
                    <a:lnTo>
                      <a:pt x="360" y="1448"/>
                    </a:lnTo>
                    <a:lnTo>
                      <a:pt x="318" y="1172"/>
                    </a:lnTo>
                    <a:lnTo>
                      <a:pt x="268" y="937"/>
                    </a:lnTo>
                    <a:lnTo>
                      <a:pt x="226" y="820"/>
                    </a:lnTo>
                    <a:lnTo>
                      <a:pt x="184" y="829"/>
                    </a:lnTo>
                    <a:lnTo>
                      <a:pt x="134" y="812"/>
                    </a:lnTo>
                    <a:lnTo>
                      <a:pt x="92" y="628"/>
                    </a:lnTo>
                    <a:lnTo>
                      <a:pt x="42" y="326"/>
                    </a:lnTo>
                    <a:lnTo>
                      <a:pt x="0" y="0"/>
                    </a:lnTo>
                    <a:lnTo>
                      <a:pt x="0" y="1013"/>
                    </a:lnTo>
                  </a:path>
                </a:pathLst>
              </a:custGeom>
              <a:no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4733" name="Freeform 157"/>
              <p:cNvSpPr>
                <a:spLocks/>
              </p:cNvSpPr>
              <p:nvPr/>
            </p:nvSpPr>
            <p:spPr bwMode="auto">
              <a:xfrm>
                <a:off x="1651107" y="2204015"/>
                <a:ext cx="5619750" cy="3241675"/>
              </a:xfrm>
              <a:custGeom>
                <a:avLst/>
                <a:gdLst/>
                <a:ahLst/>
                <a:cxnLst>
                  <a:cxn ang="0">
                    <a:pos x="42" y="175"/>
                  </a:cxn>
                  <a:cxn ang="0">
                    <a:pos x="134" y="452"/>
                  </a:cxn>
                  <a:cxn ang="0">
                    <a:pos x="226" y="510"/>
                  </a:cxn>
                  <a:cxn ang="0">
                    <a:pos x="318" y="895"/>
                  </a:cxn>
                  <a:cxn ang="0">
                    <a:pos x="410" y="1380"/>
                  </a:cxn>
                  <a:cxn ang="0">
                    <a:pos x="502" y="1673"/>
                  </a:cxn>
                  <a:cxn ang="0">
                    <a:pos x="586" y="1799"/>
                  </a:cxn>
                  <a:cxn ang="0">
                    <a:pos x="678" y="1866"/>
                  </a:cxn>
                  <a:cxn ang="0">
                    <a:pos x="770" y="1891"/>
                  </a:cxn>
                  <a:cxn ang="0">
                    <a:pos x="862" y="1908"/>
                  </a:cxn>
                  <a:cxn ang="0">
                    <a:pos x="954" y="1916"/>
                  </a:cxn>
                  <a:cxn ang="0">
                    <a:pos x="1046" y="1924"/>
                  </a:cxn>
                  <a:cxn ang="0">
                    <a:pos x="1138" y="1933"/>
                  </a:cxn>
                  <a:cxn ang="0">
                    <a:pos x="1222" y="1950"/>
                  </a:cxn>
                  <a:cxn ang="0">
                    <a:pos x="1314" y="1966"/>
                  </a:cxn>
                  <a:cxn ang="0">
                    <a:pos x="1406" y="1983"/>
                  </a:cxn>
                  <a:cxn ang="0">
                    <a:pos x="1498" y="2000"/>
                  </a:cxn>
                  <a:cxn ang="0">
                    <a:pos x="1590" y="2008"/>
                  </a:cxn>
                  <a:cxn ang="0">
                    <a:pos x="1682" y="2008"/>
                  </a:cxn>
                  <a:cxn ang="0">
                    <a:pos x="1774" y="2008"/>
                  </a:cxn>
                  <a:cxn ang="0">
                    <a:pos x="1858" y="2008"/>
                  </a:cxn>
                  <a:cxn ang="0">
                    <a:pos x="1950" y="2008"/>
                  </a:cxn>
                  <a:cxn ang="0">
                    <a:pos x="2042" y="2000"/>
                  </a:cxn>
                  <a:cxn ang="0">
                    <a:pos x="2134" y="1991"/>
                  </a:cxn>
                  <a:cxn ang="0">
                    <a:pos x="2226" y="1991"/>
                  </a:cxn>
                  <a:cxn ang="0">
                    <a:pos x="2318" y="2008"/>
                  </a:cxn>
                  <a:cxn ang="0">
                    <a:pos x="2402" y="2017"/>
                  </a:cxn>
                  <a:cxn ang="0">
                    <a:pos x="2494" y="2025"/>
                  </a:cxn>
                  <a:cxn ang="0">
                    <a:pos x="2586" y="2025"/>
                  </a:cxn>
                  <a:cxn ang="0">
                    <a:pos x="2678" y="2033"/>
                  </a:cxn>
                  <a:cxn ang="0">
                    <a:pos x="2770" y="2033"/>
                  </a:cxn>
                  <a:cxn ang="0">
                    <a:pos x="2862" y="2033"/>
                  </a:cxn>
                  <a:cxn ang="0">
                    <a:pos x="2954" y="2033"/>
                  </a:cxn>
                  <a:cxn ang="0">
                    <a:pos x="3038" y="2033"/>
                  </a:cxn>
                  <a:cxn ang="0">
                    <a:pos x="3130" y="2025"/>
                  </a:cxn>
                  <a:cxn ang="0">
                    <a:pos x="3222" y="2025"/>
                  </a:cxn>
                  <a:cxn ang="0">
                    <a:pos x="3314" y="2025"/>
                  </a:cxn>
                  <a:cxn ang="0">
                    <a:pos x="3406" y="2033"/>
                  </a:cxn>
                  <a:cxn ang="0">
                    <a:pos x="3498" y="2042"/>
                  </a:cxn>
                </a:cxnLst>
                <a:rect l="0" t="0" r="r" b="b"/>
                <a:pathLst>
                  <a:path w="3540" h="2042">
                    <a:moveTo>
                      <a:pt x="0" y="0"/>
                    </a:moveTo>
                    <a:lnTo>
                      <a:pt x="42" y="175"/>
                    </a:lnTo>
                    <a:lnTo>
                      <a:pt x="92" y="351"/>
                    </a:lnTo>
                    <a:lnTo>
                      <a:pt x="134" y="452"/>
                    </a:lnTo>
                    <a:lnTo>
                      <a:pt x="184" y="477"/>
                    </a:lnTo>
                    <a:lnTo>
                      <a:pt x="226" y="510"/>
                    </a:lnTo>
                    <a:lnTo>
                      <a:pt x="268" y="652"/>
                    </a:lnTo>
                    <a:lnTo>
                      <a:pt x="318" y="895"/>
                    </a:lnTo>
                    <a:lnTo>
                      <a:pt x="360" y="1155"/>
                    </a:lnTo>
                    <a:lnTo>
                      <a:pt x="410" y="1380"/>
                    </a:lnTo>
                    <a:lnTo>
                      <a:pt x="452" y="1556"/>
                    </a:lnTo>
                    <a:lnTo>
                      <a:pt x="502" y="1673"/>
                    </a:lnTo>
                    <a:lnTo>
                      <a:pt x="544" y="1749"/>
                    </a:lnTo>
                    <a:lnTo>
                      <a:pt x="586" y="1799"/>
                    </a:lnTo>
                    <a:lnTo>
                      <a:pt x="636" y="1841"/>
                    </a:lnTo>
                    <a:lnTo>
                      <a:pt x="678" y="1866"/>
                    </a:lnTo>
                    <a:lnTo>
                      <a:pt x="728" y="1883"/>
                    </a:lnTo>
                    <a:lnTo>
                      <a:pt x="770" y="1891"/>
                    </a:lnTo>
                    <a:lnTo>
                      <a:pt x="820" y="1899"/>
                    </a:lnTo>
                    <a:lnTo>
                      <a:pt x="862" y="1908"/>
                    </a:lnTo>
                    <a:lnTo>
                      <a:pt x="904" y="1916"/>
                    </a:lnTo>
                    <a:lnTo>
                      <a:pt x="954" y="1916"/>
                    </a:lnTo>
                    <a:lnTo>
                      <a:pt x="996" y="1924"/>
                    </a:lnTo>
                    <a:lnTo>
                      <a:pt x="1046" y="1924"/>
                    </a:lnTo>
                    <a:lnTo>
                      <a:pt x="1088" y="1933"/>
                    </a:lnTo>
                    <a:lnTo>
                      <a:pt x="1138" y="1933"/>
                    </a:lnTo>
                    <a:lnTo>
                      <a:pt x="1180" y="1941"/>
                    </a:lnTo>
                    <a:lnTo>
                      <a:pt x="1222" y="1950"/>
                    </a:lnTo>
                    <a:lnTo>
                      <a:pt x="1272" y="1958"/>
                    </a:lnTo>
                    <a:lnTo>
                      <a:pt x="1314" y="1966"/>
                    </a:lnTo>
                    <a:lnTo>
                      <a:pt x="1364" y="1975"/>
                    </a:lnTo>
                    <a:lnTo>
                      <a:pt x="1406" y="1983"/>
                    </a:lnTo>
                    <a:lnTo>
                      <a:pt x="1456" y="1991"/>
                    </a:lnTo>
                    <a:lnTo>
                      <a:pt x="1498" y="2000"/>
                    </a:lnTo>
                    <a:lnTo>
                      <a:pt x="1540" y="2000"/>
                    </a:lnTo>
                    <a:lnTo>
                      <a:pt x="1590" y="2008"/>
                    </a:lnTo>
                    <a:lnTo>
                      <a:pt x="1632" y="2008"/>
                    </a:lnTo>
                    <a:lnTo>
                      <a:pt x="1682" y="2008"/>
                    </a:lnTo>
                    <a:lnTo>
                      <a:pt x="1724" y="2008"/>
                    </a:lnTo>
                    <a:lnTo>
                      <a:pt x="1774" y="2008"/>
                    </a:lnTo>
                    <a:lnTo>
                      <a:pt x="1816" y="2008"/>
                    </a:lnTo>
                    <a:lnTo>
                      <a:pt x="1858" y="2008"/>
                    </a:lnTo>
                    <a:lnTo>
                      <a:pt x="1908" y="2008"/>
                    </a:lnTo>
                    <a:lnTo>
                      <a:pt x="1950" y="2008"/>
                    </a:lnTo>
                    <a:lnTo>
                      <a:pt x="2000" y="2008"/>
                    </a:lnTo>
                    <a:lnTo>
                      <a:pt x="2042" y="2000"/>
                    </a:lnTo>
                    <a:lnTo>
                      <a:pt x="2084" y="2000"/>
                    </a:lnTo>
                    <a:lnTo>
                      <a:pt x="2134" y="1991"/>
                    </a:lnTo>
                    <a:lnTo>
                      <a:pt x="2176" y="1991"/>
                    </a:lnTo>
                    <a:lnTo>
                      <a:pt x="2226" y="1991"/>
                    </a:lnTo>
                    <a:lnTo>
                      <a:pt x="2268" y="2000"/>
                    </a:lnTo>
                    <a:lnTo>
                      <a:pt x="2318" y="2008"/>
                    </a:lnTo>
                    <a:lnTo>
                      <a:pt x="2360" y="2008"/>
                    </a:lnTo>
                    <a:lnTo>
                      <a:pt x="2402" y="2017"/>
                    </a:lnTo>
                    <a:lnTo>
                      <a:pt x="2452" y="2017"/>
                    </a:lnTo>
                    <a:lnTo>
                      <a:pt x="2494" y="2025"/>
                    </a:lnTo>
                    <a:lnTo>
                      <a:pt x="2544" y="2025"/>
                    </a:lnTo>
                    <a:lnTo>
                      <a:pt x="2586" y="2025"/>
                    </a:lnTo>
                    <a:lnTo>
                      <a:pt x="2636" y="2033"/>
                    </a:lnTo>
                    <a:lnTo>
                      <a:pt x="2678" y="2033"/>
                    </a:lnTo>
                    <a:lnTo>
                      <a:pt x="2720" y="2033"/>
                    </a:lnTo>
                    <a:lnTo>
                      <a:pt x="2770" y="2033"/>
                    </a:lnTo>
                    <a:lnTo>
                      <a:pt x="2812" y="2033"/>
                    </a:lnTo>
                    <a:lnTo>
                      <a:pt x="2862" y="2033"/>
                    </a:lnTo>
                    <a:lnTo>
                      <a:pt x="2904" y="2033"/>
                    </a:lnTo>
                    <a:lnTo>
                      <a:pt x="2954" y="2033"/>
                    </a:lnTo>
                    <a:lnTo>
                      <a:pt x="2996" y="2033"/>
                    </a:lnTo>
                    <a:lnTo>
                      <a:pt x="3038" y="2033"/>
                    </a:lnTo>
                    <a:lnTo>
                      <a:pt x="3088" y="2025"/>
                    </a:lnTo>
                    <a:lnTo>
                      <a:pt x="3130" y="2025"/>
                    </a:lnTo>
                    <a:lnTo>
                      <a:pt x="3180" y="2025"/>
                    </a:lnTo>
                    <a:lnTo>
                      <a:pt x="3222" y="2025"/>
                    </a:lnTo>
                    <a:lnTo>
                      <a:pt x="3272" y="2025"/>
                    </a:lnTo>
                    <a:lnTo>
                      <a:pt x="3314" y="2025"/>
                    </a:lnTo>
                    <a:lnTo>
                      <a:pt x="3356" y="2033"/>
                    </a:lnTo>
                    <a:lnTo>
                      <a:pt x="3406" y="2033"/>
                    </a:lnTo>
                    <a:lnTo>
                      <a:pt x="3448" y="2033"/>
                    </a:lnTo>
                    <a:lnTo>
                      <a:pt x="3498" y="2042"/>
                    </a:lnTo>
                    <a:lnTo>
                      <a:pt x="3540" y="2042"/>
                    </a:lnTo>
                  </a:path>
                </a:pathLst>
              </a:custGeom>
              <a:noFill/>
              <a:ln w="26988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162" name="Line 9"/>
              <p:cNvSpPr>
                <a:spLocks noChangeShapeType="1"/>
              </p:cNvSpPr>
              <p:nvPr/>
            </p:nvSpPr>
            <p:spPr bwMode="auto">
              <a:xfrm>
                <a:off x="1582582" y="5459292"/>
                <a:ext cx="5764213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3" name="Line 10"/>
              <p:cNvSpPr>
                <a:spLocks noChangeShapeType="1"/>
              </p:cNvSpPr>
              <p:nvPr/>
            </p:nvSpPr>
            <p:spPr bwMode="auto">
              <a:xfrm flipV="1">
                <a:off x="1582582" y="906650"/>
                <a:ext cx="1588" cy="45526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4" name="Line 11"/>
              <p:cNvSpPr>
                <a:spLocks noChangeShapeType="1"/>
              </p:cNvSpPr>
              <p:nvPr/>
            </p:nvSpPr>
            <p:spPr bwMode="auto">
              <a:xfrm flipV="1">
                <a:off x="15825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5" name="Line 13"/>
              <p:cNvSpPr>
                <a:spLocks noChangeShapeType="1"/>
              </p:cNvSpPr>
              <p:nvPr/>
            </p:nvSpPr>
            <p:spPr bwMode="auto">
              <a:xfrm flipV="1">
                <a:off x="230013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6" name="Line 15"/>
              <p:cNvSpPr>
                <a:spLocks noChangeShapeType="1"/>
              </p:cNvSpPr>
              <p:nvPr/>
            </p:nvSpPr>
            <p:spPr bwMode="auto">
              <a:xfrm flipV="1">
                <a:off x="30176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7" name="Line 17"/>
              <p:cNvSpPr>
                <a:spLocks noChangeShapeType="1"/>
              </p:cNvSpPr>
              <p:nvPr/>
            </p:nvSpPr>
            <p:spPr bwMode="auto">
              <a:xfrm flipV="1">
                <a:off x="373364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8" name="Line 19"/>
              <p:cNvSpPr>
                <a:spLocks noChangeShapeType="1"/>
              </p:cNvSpPr>
              <p:nvPr/>
            </p:nvSpPr>
            <p:spPr bwMode="auto">
              <a:xfrm flipV="1">
                <a:off x="446548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69" name="Line 21"/>
              <p:cNvSpPr>
                <a:spLocks noChangeShapeType="1"/>
              </p:cNvSpPr>
              <p:nvPr/>
            </p:nvSpPr>
            <p:spPr bwMode="auto">
              <a:xfrm flipV="1">
                <a:off x="5183032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0" name="Line 23"/>
              <p:cNvSpPr>
                <a:spLocks noChangeShapeType="1"/>
              </p:cNvSpPr>
              <p:nvPr/>
            </p:nvSpPr>
            <p:spPr bwMode="auto">
              <a:xfrm flipV="1">
                <a:off x="589899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1" name="Line 25"/>
              <p:cNvSpPr>
                <a:spLocks noChangeShapeType="1"/>
              </p:cNvSpPr>
              <p:nvPr/>
            </p:nvSpPr>
            <p:spPr bwMode="auto">
              <a:xfrm flipV="1">
                <a:off x="661654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2" name="Line 27"/>
              <p:cNvSpPr>
                <a:spLocks noChangeShapeType="1"/>
              </p:cNvSpPr>
              <p:nvPr/>
            </p:nvSpPr>
            <p:spPr bwMode="auto">
              <a:xfrm flipV="1">
                <a:off x="7346794" y="5392153"/>
                <a:ext cx="1588" cy="67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3" name="Line 31"/>
              <p:cNvSpPr>
                <a:spLocks noChangeShapeType="1"/>
              </p:cNvSpPr>
              <p:nvPr/>
            </p:nvSpPr>
            <p:spPr bwMode="auto">
              <a:xfrm>
                <a:off x="1582582" y="4887015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4" name="Line 33"/>
              <p:cNvSpPr>
                <a:spLocks noChangeShapeType="1"/>
              </p:cNvSpPr>
              <p:nvPr/>
            </p:nvSpPr>
            <p:spPr bwMode="auto">
              <a:xfrm>
                <a:off x="1582582" y="4314737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5" name="Line 35"/>
              <p:cNvSpPr>
                <a:spLocks noChangeShapeType="1"/>
              </p:cNvSpPr>
              <p:nvPr/>
            </p:nvSpPr>
            <p:spPr bwMode="auto">
              <a:xfrm>
                <a:off x="1582582" y="374246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6" name="Line 37"/>
              <p:cNvSpPr>
                <a:spLocks noChangeShapeType="1"/>
              </p:cNvSpPr>
              <p:nvPr/>
            </p:nvSpPr>
            <p:spPr bwMode="auto">
              <a:xfrm>
                <a:off x="1582582" y="3182971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7" name="Line 39"/>
              <p:cNvSpPr>
                <a:spLocks noChangeShapeType="1"/>
              </p:cNvSpPr>
              <p:nvPr/>
            </p:nvSpPr>
            <p:spPr bwMode="auto">
              <a:xfrm>
                <a:off x="1582582" y="2610694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8" name="Line 41"/>
              <p:cNvSpPr>
                <a:spLocks noChangeShapeType="1"/>
              </p:cNvSpPr>
              <p:nvPr/>
            </p:nvSpPr>
            <p:spPr bwMode="auto">
              <a:xfrm>
                <a:off x="1582582" y="2036817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79" name="Line 43"/>
              <p:cNvSpPr>
                <a:spLocks noChangeShapeType="1"/>
              </p:cNvSpPr>
              <p:nvPr/>
            </p:nvSpPr>
            <p:spPr bwMode="auto">
              <a:xfrm>
                <a:off x="1582582" y="146454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0" name="Line 45"/>
              <p:cNvSpPr>
                <a:spLocks noChangeShapeType="1"/>
              </p:cNvSpPr>
              <p:nvPr/>
            </p:nvSpPr>
            <p:spPr bwMode="auto">
              <a:xfrm>
                <a:off x="1582582" y="906650"/>
                <a:ext cx="52388" cy="15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1" name="Freeform 47"/>
              <p:cNvSpPr>
                <a:spLocks/>
              </p:cNvSpPr>
              <p:nvPr/>
            </p:nvSpPr>
            <p:spPr bwMode="auto">
              <a:xfrm>
                <a:off x="1649257" y="3780825"/>
                <a:ext cx="5618163" cy="1665679"/>
              </a:xfrm>
              <a:custGeom>
                <a:avLst/>
                <a:gdLst/>
                <a:ahLst/>
                <a:cxnLst>
                  <a:cxn ang="0">
                    <a:pos x="92" y="392"/>
                  </a:cxn>
                  <a:cxn ang="0">
                    <a:pos x="226" y="367"/>
                  </a:cxn>
                  <a:cxn ang="0">
                    <a:pos x="360" y="633"/>
                  </a:cxn>
                  <a:cxn ang="0">
                    <a:pos x="502" y="825"/>
                  </a:cxn>
                  <a:cxn ang="0">
                    <a:pos x="636" y="908"/>
                  </a:cxn>
                  <a:cxn ang="0">
                    <a:pos x="770" y="942"/>
                  </a:cxn>
                  <a:cxn ang="0">
                    <a:pos x="903" y="950"/>
                  </a:cxn>
                  <a:cxn ang="0">
                    <a:pos x="1046" y="950"/>
                  </a:cxn>
                  <a:cxn ang="0">
                    <a:pos x="1180" y="933"/>
                  </a:cxn>
                  <a:cxn ang="0">
                    <a:pos x="1313" y="942"/>
                  </a:cxn>
                  <a:cxn ang="0">
                    <a:pos x="1456" y="967"/>
                  </a:cxn>
                  <a:cxn ang="0">
                    <a:pos x="1590" y="983"/>
                  </a:cxn>
                  <a:cxn ang="0">
                    <a:pos x="1723" y="1000"/>
                  </a:cxn>
                  <a:cxn ang="0">
                    <a:pos x="1857" y="1000"/>
                  </a:cxn>
                  <a:cxn ang="0">
                    <a:pos x="2000" y="1000"/>
                  </a:cxn>
                  <a:cxn ang="0">
                    <a:pos x="2133" y="992"/>
                  </a:cxn>
                  <a:cxn ang="0">
                    <a:pos x="2267" y="983"/>
                  </a:cxn>
                  <a:cxn ang="0">
                    <a:pos x="2401" y="992"/>
                  </a:cxn>
                  <a:cxn ang="0">
                    <a:pos x="2543" y="1008"/>
                  </a:cxn>
                  <a:cxn ang="0">
                    <a:pos x="2677" y="1025"/>
                  </a:cxn>
                  <a:cxn ang="0">
                    <a:pos x="2811" y="1025"/>
                  </a:cxn>
                  <a:cxn ang="0">
                    <a:pos x="2954" y="1025"/>
                  </a:cxn>
                  <a:cxn ang="0">
                    <a:pos x="3087" y="1017"/>
                  </a:cxn>
                  <a:cxn ang="0">
                    <a:pos x="3221" y="1008"/>
                  </a:cxn>
                  <a:cxn ang="0">
                    <a:pos x="3355" y="1017"/>
                  </a:cxn>
                  <a:cxn ang="0">
                    <a:pos x="3497" y="1033"/>
                  </a:cxn>
                  <a:cxn ang="0">
                    <a:pos x="3497" y="1033"/>
                  </a:cxn>
                  <a:cxn ang="0">
                    <a:pos x="3355" y="1008"/>
                  </a:cxn>
                  <a:cxn ang="0">
                    <a:pos x="3221" y="992"/>
                  </a:cxn>
                  <a:cxn ang="0">
                    <a:pos x="3087" y="1008"/>
                  </a:cxn>
                  <a:cxn ang="0">
                    <a:pos x="2954" y="1017"/>
                  </a:cxn>
                  <a:cxn ang="0">
                    <a:pos x="2811" y="1017"/>
                  </a:cxn>
                  <a:cxn ang="0">
                    <a:pos x="2677" y="1017"/>
                  </a:cxn>
                  <a:cxn ang="0">
                    <a:pos x="2543" y="1000"/>
                  </a:cxn>
                  <a:cxn ang="0">
                    <a:pos x="2401" y="975"/>
                  </a:cxn>
                  <a:cxn ang="0">
                    <a:pos x="2267" y="967"/>
                  </a:cxn>
                  <a:cxn ang="0">
                    <a:pos x="2133" y="975"/>
                  </a:cxn>
                  <a:cxn ang="0">
                    <a:pos x="2000" y="992"/>
                  </a:cxn>
                  <a:cxn ang="0">
                    <a:pos x="1857" y="992"/>
                  </a:cxn>
                  <a:cxn ang="0">
                    <a:pos x="1723" y="983"/>
                  </a:cxn>
                  <a:cxn ang="0">
                    <a:pos x="1590" y="967"/>
                  </a:cxn>
                  <a:cxn ang="0">
                    <a:pos x="1456" y="942"/>
                  </a:cxn>
                  <a:cxn ang="0">
                    <a:pos x="1313" y="908"/>
                  </a:cxn>
                  <a:cxn ang="0">
                    <a:pos x="1180" y="900"/>
                  </a:cxn>
                  <a:cxn ang="0">
                    <a:pos x="1046" y="917"/>
                  </a:cxn>
                  <a:cxn ang="0">
                    <a:pos x="903" y="925"/>
                  </a:cxn>
                  <a:cxn ang="0">
                    <a:pos x="770" y="917"/>
                  </a:cxn>
                  <a:cxn ang="0">
                    <a:pos x="636" y="867"/>
                  </a:cxn>
                  <a:cxn ang="0">
                    <a:pos x="502" y="750"/>
                  </a:cxn>
                  <a:cxn ang="0">
                    <a:pos x="360" y="417"/>
                  </a:cxn>
                  <a:cxn ang="0">
                    <a:pos x="226" y="0"/>
                  </a:cxn>
                  <a:cxn ang="0">
                    <a:pos x="92" y="117"/>
                  </a:cxn>
                  <a:cxn ang="0">
                    <a:pos x="0" y="475"/>
                  </a:cxn>
                </a:cxnLst>
                <a:rect l="0" t="0" r="r" b="b"/>
                <a:pathLst>
                  <a:path w="3539" h="1042">
                    <a:moveTo>
                      <a:pt x="0" y="475"/>
                    </a:moveTo>
                    <a:lnTo>
                      <a:pt x="42" y="434"/>
                    </a:lnTo>
                    <a:lnTo>
                      <a:pt x="92" y="392"/>
                    </a:lnTo>
                    <a:lnTo>
                      <a:pt x="134" y="350"/>
                    </a:lnTo>
                    <a:lnTo>
                      <a:pt x="184" y="342"/>
                    </a:lnTo>
                    <a:lnTo>
                      <a:pt x="226" y="367"/>
                    </a:lnTo>
                    <a:lnTo>
                      <a:pt x="267" y="434"/>
                    </a:lnTo>
                    <a:lnTo>
                      <a:pt x="318" y="534"/>
                    </a:lnTo>
                    <a:lnTo>
                      <a:pt x="360" y="633"/>
                    </a:lnTo>
                    <a:lnTo>
                      <a:pt x="410" y="717"/>
                    </a:lnTo>
                    <a:lnTo>
                      <a:pt x="452" y="783"/>
                    </a:lnTo>
                    <a:lnTo>
                      <a:pt x="502" y="825"/>
                    </a:lnTo>
                    <a:lnTo>
                      <a:pt x="544" y="867"/>
                    </a:lnTo>
                    <a:lnTo>
                      <a:pt x="585" y="892"/>
                    </a:lnTo>
                    <a:lnTo>
                      <a:pt x="636" y="908"/>
                    </a:lnTo>
                    <a:lnTo>
                      <a:pt x="677" y="925"/>
                    </a:lnTo>
                    <a:lnTo>
                      <a:pt x="728" y="933"/>
                    </a:lnTo>
                    <a:lnTo>
                      <a:pt x="770" y="942"/>
                    </a:lnTo>
                    <a:lnTo>
                      <a:pt x="820" y="950"/>
                    </a:lnTo>
                    <a:lnTo>
                      <a:pt x="862" y="950"/>
                    </a:lnTo>
                    <a:lnTo>
                      <a:pt x="903" y="950"/>
                    </a:lnTo>
                    <a:lnTo>
                      <a:pt x="954" y="950"/>
                    </a:lnTo>
                    <a:lnTo>
                      <a:pt x="995" y="950"/>
                    </a:lnTo>
                    <a:lnTo>
                      <a:pt x="1046" y="950"/>
                    </a:lnTo>
                    <a:lnTo>
                      <a:pt x="1087" y="942"/>
                    </a:lnTo>
                    <a:lnTo>
                      <a:pt x="1138" y="942"/>
                    </a:lnTo>
                    <a:lnTo>
                      <a:pt x="1180" y="933"/>
                    </a:lnTo>
                    <a:lnTo>
                      <a:pt x="1221" y="933"/>
                    </a:lnTo>
                    <a:lnTo>
                      <a:pt x="1272" y="942"/>
                    </a:lnTo>
                    <a:lnTo>
                      <a:pt x="1313" y="942"/>
                    </a:lnTo>
                    <a:lnTo>
                      <a:pt x="1364" y="950"/>
                    </a:lnTo>
                    <a:lnTo>
                      <a:pt x="1405" y="958"/>
                    </a:lnTo>
                    <a:lnTo>
                      <a:pt x="1456" y="967"/>
                    </a:lnTo>
                    <a:lnTo>
                      <a:pt x="1498" y="975"/>
                    </a:lnTo>
                    <a:lnTo>
                      <a:pt x="1539" y="983"/>
                    </a:lnTo>
                    <a:lnTo>
                      <a:pt x="1590" y="983"/>
                    </a:lnTo>
                    <a:lnTo>
                      <a:pt x="1631" y="992"/>
                    </a:lnTo>
                    <a:lnTo>
                      <a:pt x="1682" y="1000"/>
                    </a:lnTo>
                    <a:lnTo>
                      <a:pt x="1723" y="1000"/>
                    </a:lnTo>
                    <a:lnTo>
                      <a:pt x="1774" y="1000"/>
                    </a:lnTo>
                    <a:lnTo>
                      <a:pt x="1815" y="1000"/>
                    </a:lnTo>
                    <a:lnTo>
                      <a:pt x="1857" y="1000"/>
                    </a:lnTo>
                    <a:lnTo>
                      <a:pt x="1908" y="1000"/>
                    </a:lnTo>
                    <a:lnTo>
                      <a:pt x="1949" y="1000"/>
                    </a:lnTo>
                    <a:lnTo>
                      <a:pt x="2000" y="1000"/>
                    </a:lnTo>
                    <a:lnTo>
                      <a:pt x="2041" y="1000"/>
                    </a:lnTo>
                    <a:lnTo>
                      <a:pt x="2083" y="992"/>
                    </a:lnTo>
                    <a:lnTo>
                      <a:pt x="2133" y="992"/>
                    </a:lnTo>
                    <a:lnTo>
                      <a:pt x="2175" y="983"/>
                    </a:lnTo>
                    <a:lnTo>
                      <a:pt x="2226" y="983"/>
                    </a:lnTo>
                    <a:lnTo>
                      <a:pt x="2267" y="983"/>
                    </a:lnTo>
                    <a:lnTo>
                      <a:pt x="2318" y="983"/>
                    </a:lnTo>
                    <a:lnTo>
                      <a:pt x="2359" y="983"/>
                    </a:lnTo>
                    <a:lnTo>
                      <a:pt x="2401" y="992"/>
                    </a:lnTo>
                    <a:lnTo>
                      <a:pt x="2451" y="1000"/>
                    </a:lnTo>
                    <a:lnTo>
                      <a:pt x="2493" y="1008"/>
                    </a:lnTo>
                    <a:lnTo>
                      <a:pt x="2543" y="1008"/>
                    </a:lnTo>
                    <a:lnTo>
                      <a:pt x="2585" y="1017"/>
                    </a:lnTo>
                    <a:lnTo>
                      <a:pt x="2636" y="1017"/>
                    </a:lnTo>
                    <a:lnTo>
                      <a:pt x="2677" y="1025"/>
                    </a:lnTo>
                    <a:lnTo>
                      <a:pt x="2719" y="1025"/>
                    </a:lnTo>
                    <a:lnTo>
                      <a:pt x="2769" y="1025"/>
                    </a:lnTo>
                    <a:lnTo>
                      <a:pt x="2811" y="1025"/>
                    </a:lnTo>
                    <a:lnTo>
                      <a:pt x="2861" y="1025"/>
                    </a:lnTo>
                    <a:lnTo>
                      <a:pt x="2903" y="1025"/>
                    </a:lnTo>
                    <a:lnTo>
                      <a:pt x="2954" y="1025"/>
                    </a:lnTo>
                    <a:lnTo>
                      <a:pt x="2995" y="1025"/>
                    </a:lnTo>
                    <a:lnTo>
                      <a:pt x="3037" y="1025"/>
                    </a:lnTo>
                    <a:lnTo>
                      <a:pt x="3087" y="1017"/>
                    </a:lnTo>
                    <a:lnTo>
                      <a:pt x="3129" y="1017"/>
                    </a:lnTo>
                    <a:lnTo>
                      <a:pt x="3179" y="1008"/>
                    </a:lnTo>
                    <a:lnTo>
                      <a:pt x="3221" y="1008"/>
                    </a:lnTo>
                    <a:lnTo>
                      <a:pt x="3271" y="1008"/>
                    </a:lnTo>
                    <a:lnTo>
                      <a:pt x="3313" y="1008"/>
                    </a:lnTo>
                    <a:lnTo>
                      <a:pt x="3355" y="1017"/>
                    </a:lnTo>
                    <a:lnTo>
                      <a:pt x="3405" y="1025"/>
                    </a:lnTo>
                    <a:lnTo>
                      <a:pt x="3447" y="1033"/>
                    </a:lnTo>
                    <a:lnTo>
                      <a:pt x="3497" y="1033"/>
                    </a:lnTo>
                    <a:lnTo>
                      <a:pt x="3539" y="1042"/>
                    </a:lnTo>
                    <a:lnTo>
                      <a:pt x="3539" y="1033"/>
                    </a:lnTo>
                    <a:lnTo>
                      <a:pt x="3497" y="1033"/>
                    </a:lnTo>
                    <a:lnTo>
                      <a:pt x="3447" y="1025"/>
                    </a:lnTo>
                    <a:lnTo>
                      <a:pt x="3405" y="1017"/>
                    </a:lnTo>
                    <a:lnTo>
                      <a:pt x="3355" y="1008"/>
                    </a:lnTo>
                    <a:lnTo>
                      <a:pt x="3313" y="1000"/>
                    </a:lnTo>
                    <a:lnTo>
                      <a:pt x="3271" y="992"/>
                    </a:lnTo>
                    <a:lnTo>
                      <a:pt x="3221" y="992"/>
                    </a:lnTo>
                    <a:lnTo>
                      <a:pt x="3179" y="1000"/>
                    </a:lnTo>
                    <a:lnTo>
                      <a:pt x="3129" y="1008"/>
                    </a:lnTo>
                    <a:lnTo>
                      <a:pt x="3087" y="1008"/>
                    </a:lnTo>
                    <a:lnTo>
                      <a:pt x="3037" y="1017"/>
                    </a:lnTo>
                    <a:lnTo>
                      <a:pt x="2995" y="1017"/>
                    </a:lnTo>
                    <a:lnTo>
                      <a:pt x="2954" y="1017"/>
                    </a:lnTo>
                    <a:lnTo>
                      <a:pt x="2903" y="1017"/>
                    </a:lnTo>
                    <a:lnTo>
                      <a:pt x="2861" y="1017"/>
                    </a:lnTo>
                    <a:lnTo>
                      <a:pt x="2811" y="1017"/>
                    </a:lnTo>
                    <a:lnTo>
                      <a:pt x="2769" y="1017"/>
                    </a:lnTo>
                    <a:lnTo>
                      <a:pt x="2719" y="1017"/>
                    </a:lnTo>
                    <a:lnTo>
                      <a:pt x="2677" y="1017"/>
                    </a:lnTo>
                    <a:lnTo>
                      <a:pt x="2636" y="1008"/>
                    </a:lnTo>
                    <a:lnTo>
                      <a:pt x="2585" y="1008"/>
                    </a:lnTo>
                    <a:lnTo>
                      <a:pt x="2543" y="1000"/>
                    </a:lnTo>
                    <a:lnTo>
                      <a:pt x="2493" y="992"/>
                    </a:lnTo>
                    <a:lnTo>
                      <a:pt x="2451" y="983"/>
                    </a:lnTo>
                    <a:lnTo>
                      <a:pt x="2401" y="975"/>
                    </a:lnTo>
                    <a:lnTo>
                      <a:pt x="2359" y="967"/>
                    </a:lnTo>
                    <a:lnTo>
                      <a:pt x="2318" y="967"/>
                    </a:lnTo>
                    <a:lnTo>
                      <a:pt x="2267" y="967"/>
                    </a:lnTo>
                    <a:lnTo>
                      <a:pt x="2226" y="967"/>
                    </a:lnTo>
                    <a:lnTo>
                      <a:pt x="2175" y="967"/>
                    </a:lnTo>
                    <a:lnTo>
                      <a:pt x="2133" y="975"/>
                    </a:lnTo>
                    <a:lnTo>
                      <a:pt x="2083" y="983"/>
                    </a:lnTo>
                    <a:lnTo>
                      <a:pt x="2041" y="983"/>
                    </a:lnTo>
                    <a:lnTo>
                      <a:pt x="2000" y="992"/>
                    </a:lnTo>
                    <a:lnTo>
                      <a:pt x="1949" y="992"/>
                    </a:lnTo>
                    <a:lnTo>
                      <a:pt x="1908" y="992"/>
                    </a:lnTo>
                    <a:lnTo>
                      <a:pt x="1857" y="992"/>
                    </a:lnTo>
                    <a:lnTo>
                      <a:pt x="1815" y="992"/>
                    </a:lnTo>
                    <a:lnTo>
                      <a:pt x="1774" y="992"/>
                    </a:lnTo>
                    <a:lnTo>
                      <a:pt x="1723" y="983"/>
                    </a:lnTo>
                    <a:lnTo>
                      <a:pt x="1682" y="983"/>
                    </a:lnTo>
                    <a:lnTo>
                      <a:pt x="1631" y="975"/>
                    </a:lnTo>
                    <a:lnTo>
                      <a:pt x="1590" y="967"/>
                    </a:lnTo>
                    <a:lnTo>
                      <a:pt x="1539" y="958"/>
                    </a:lnTo>
                    <a:lnTo>
                      <a:pt x="1498" y="950"/>
                    </a:lnTo>
                    <a:lnTo>
                      <a:pt x="1456" y="942"/>
                    </a:lnTo>
                    <a:lnTo>
                      <a:pt x="1405" y="925"/>
                    </a:lnTo>
                    <a:lnTo>
                      <a:pt x="1364" y="917"/>
                    </a:lnTo>
                    <a:lnTo>
                      <a:pt x="1313" y="908"/>
                    </a:lnTo>
                    <a:lnTo>
                      <a:pt x="1272" y="900"/>
                    </a:lnTo>
                    <a:lnTo>
                      <a:pt x="1221" y="892"/>
                    </a:lnTo>
                    <a:lnTo>
                      <a:pt x="1180" y="900"/>
                    </a:lnTo>
                    <a:lnTo>
                      <a:pt x="1138" y="900"/>
                    </a:lnTo>
                    <a:lnTo>
                      <a:pt x="1087" y="908"/>
                    </a:lnTo>
                    <a:lnTo>
                      <a:pt x="1046" y="917"/>
                    </a:lnTo>
                    <a:lnTo>
                      <a:pt x="995" y="917"/>
                    </a:lnTo>
                    <a:lnTo>
                      <a:pt x="954" y="925"/>
                    </a:lnTo>
                    <a:lnTo>
                      <a:pt x="903" y="925"/>
                    </a:lnTo>
                    <a:lnTo>
                      <a:pt x="862" y="925"/>
                    </a:lnTo>
                    <a:lnTo>
                      <a:pt x="820" y="917"/>
                    </a:lnTo>
                    <a:lnTo>
                      <a:pt x="770" y="917"/>
                    </a:lnTo>
                    <a:lnTo>
                      <a:pt x="728" y="900"/>
                    </a:lnTo>
                    <a:lnTo>
                      <a:pt x="677" y="892"/>
                    </a:lnTo>
                    <a:lnTo>
                      <a:pt x="636" y="867"/>
                    </a:lnTo>
                    <a:lnTo>
                      <a:pt x="585" y="842"/>
                    </a:lnTo>
                    <a:lnTo>
                      <a:pt x="544" y="808"/>
                    </a:lnTo>
                    <a:lnTo>
                      <a:pt x="502" y="750"/>
                    </a:lnTo>
                    <a:lnTo>
                      <a:pt x="452" y="675"/>
                    </a:lnTo>
                    <a:lnTo>
                      <a:pt x="410" y="567"/>
                    </a:lnTo>
                    <a:lnTo>
                      <a:pt x="360" y="417"/>
                    </a:lnTo>
                    <a:lnTo>
                      <a:pt x="318" y="234"/>
                    </a:lnTo>
                    <a:lnTo>
                      <a:pt x="267" y="67"/>
                    </a:lnTo>
                    <a:lnTo>
                      <a:pt x="226" y="0"/>
                    </a:lnTo>
                    <a:lnTo>
                      <a:pt x="184" y="17"/>
                    </a:lnTo>
                    <a:lnTo>
                      <a:pt x="134" y="75"/>
                    </a:lnTo>
                    <a:lnTo>
                      <a:pt x="92" y="117"/>
                    </a:lnTo>
                    <a:lnTo>
                      <a:pt x="42" y="150"/>
                    </a:lnTo>
                    <a:lnTo>
                      <a:pt x="0" y="175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E17A9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2" name="Freeform 49"/>
              <p:cNvSpPr>
                <a:spLocks/>
              </p:cNvSpPr>
              <p:nvPr/>
            </p:nvSpPr>
            <p:spPr bwMode="auto">
              <a:xfrm>
                <a:off x="1649257" y="4060569"/>
                <a:ext cx="5618163" cy="1385935"/>
              </a:xfrm>
              <a:custGeom>
                <a:avLst/>
                <a:gdLst/>
                <a:ahLst/>
                <a:cxnLst>
                  <a:cxn ang="0">
                    <a:pos x="42" y="117"/>
                  </a:cxn>
                  <a:cxn ang="0">
                    <a:pos x="134" y="34"/>
                  </a:cxn>
                  <a:cxn ang="0">
                    <a:pos x="226" y="9"/>
                  </a:cxn>
                  <a:cxn ang="0">
                    <a:pos x="318" y="209"/>
                  </a:cxn>
                  <a:cxn ang="0">
                    <a:pos x="410" y="467"/>
                  </a:cxn>
                  <a:cxn ang="0">
                    <a:pos x="502" y="617"/>
                  </a:cxn>
                  <a:cxn ang="0">
                    <a:pos x="585" y="692"/>
                  </a:cxn>
                  <a:cxn ang="0">
                    <a:pos x="677" y="733"/>
                  </a:cxn>
                  <a:cxn ang="0">
                    <a:pos x="770" y="750"/>
                  </a:cxn>
                  <a:cxn ang="0">
                    <a:pos x="862" y="758"/>
                  </a:cxn>
                  <a:cxn ang="0">
                    <a:pos x="954" y="758"/>
                  </a:cxn>
                  <a:cxn ang="0">
                    <a:pos x="1046" y="758"/>
                  </a:cxn>
                  <a:cxn ang="0">
                    <a:pos x="1138" y="750"/>
                  </a:cxn>
                  <a:cxn ang="0">
                    <a:pos x="1221" y="742"/>
                  </a:cxn>
                  <a:cxn ang="0">
                    <a:pos x="1313" y="750"/>
                  </a:cxn>
                  <a:cxn ang="0">
                    <a:pos x="1405" y="767"/>
                  </a:cxn>
                  <a:cxn ang="0">
                    <a:pos x="1498" y="783"/>
                  </a:cxn>
                  <a:cxn ang="0">
                    <a:pos x="1590" y="800"/>
                  </a:cxn>
                  <a:cxn ang="0">
                    <a:pos x="1682" y="817"/>
                  </a:cxn>
                  <a:cxn ang="0">
                    <a:pos x="1774" y="825"/>
                  </a:cxn>
                  <a:cxn ang="0">
                    <a:pos x="1857" y="825"/>
                  </a:cxn>
                  <a:cxn ang="0">
                    <a:pos x="1949" y="825"/>
                  </a:cxn>
                  <a:cxn ang="0">
                    <a:pos x="2041" y="817"/>
                  </a:cxn>
                  <a:cxn ang="0">
                    <a:pos x="2133" y="808"/>
                  </a:cxn>
                  <a:cxn ang="0">
                    <a:pos x="2226" y="800"/>
                  </a:cxn>
                  <a:cxn ang="0">
                    <a:pos x="2318" y="800"/>
                  </a:cxn>
                  <a:cxn ang="0">
                    <a:pos x="2401" y="808"/>
                  </a:cxn>
                  <a:cxn ang="0">
                    <a:pos x="2493" y="825"/>
                  </a:cxn>
                  <a:cxn ang="0">
                    <a:pos x="2585" y="833"/>
                  </a:cxn>
                  <a:cxn ang="0">
                    <a:pos x="2677" y="842"/>
                  </a:cxn>
                  <a:cxn ang="0">
                    <a:pos x="2769" y="850"/>
                  </a:cxn>
                  <a:cxn ang="0">
                    <a:pos x="2861" y="850"/>
                  </a:cxn>
                  <a:cxn ang="0">
                    <a:pos x="2954" y="850"/>
                  </a:cxn>
                  <a:cxn ang="0">
                    <a:pos x="3037" y="842"/>
                  </a:cxn>
                  <a:cxn ang="0">
                    <a:pos x="3129" y="833"/>
                  </a:cxn>
                  <a:cxn ang="0">
                    <a:pos x="3221" y="825"/>
                  </a:cxn>
                  <a:cxn ang="0">
                    <a:pos x="3313" y="833"/>
                  </a:cxn>
                  <a:cxn ang="0">
                    <a:pos x="3405" y="850"/>
                  </a:cxn>
                  <a:cxn ang="0">
                    <a:pos x="3497" y="858"/>
                  </a:cxn>
                </a:cxnLst>
                <a:rect l="0" t="0" r="r" b="b"/>
                <a:pathLst>
                  <a:path w="3539" h="867">
                    <a:moveTo>
                      <a:pt x="0" y="150"/>
                    </a:moveTo>
                    <a:lnTo>
                      <a:pt x="42" y="117"/>
                    </a:lnTo>
                    <a:lnTo>
                      <a:pt x="92" y="84"/>
                    </a:lnTo>
                    <a:lnTo>
                      <a:pt x="134" y="34"/>
                    </a:lnTo>
                    <a:lnTo>
                      <a:pt x="184" y="0"/>
                    </a:lnTo>
                    <a:lnTo>
                      <a:pt x="226" y="9"/>
                    </a:lnTo>
                    <a:lnTo>
                      <a:pt x="267" y="75"/>
                    </a:lnTo>
                    <a:lnTo>
                      <a:pt x="318" y="209"/>
                    </a:lnTo>
                    <a:lnTo>
                      <a:pt x="360" y="350"/>
                    </a:lnTo>
                    <a:lnTo>
                      <a:pt x="410" y="467"/>
                    </a:lnTo>
                    <a:lnTo>
                      <a:pt x="452" y="550"/>
                    </a:lnTo>
                    <a:lnTo>
                      <a:pt x="502" y="617"/>
                    </a:lnTo>
                    <a:lnTo>
                      <a:pt x="544" y="658"/>
                    </a:lnTo>
                    <a:lnTo>
                      <a:pt x="585" y="692"/>
                    </a:lnTo>
                    <a:lnTo>
                      <a:pt x="636" y="717"/>
                    </a:lnTo>
                    <a:lnTo>
                      <a:pt x="677" y="733"/>
                    </a:lnTo>
                    <a:lnTo>
                      <a:pt x="728" y="742"/>
                    </a:lnTo>
                    <a:lnTo>
                      <a:pt x="770" y="750"/>
                    </a:lnTo>
                    <a:lnTo>
                      <a:pt x="820" y="758"/>
                    </a:lnTo>
                    <a:lnTo>
                      <a:pt x="862" y="758"/>
                    </a:lnTo>
                    <a:lnTo>
                      <a:pt x="903" y="767"/>
                    </a:lnTo>
                    <a:lnTo>
                      <a:pt x="954" y="758"/>
                    </a:lnTo>
                    <a:lnTo>
                      <a:pt x="995" y="758"/>
                    </a:lnTo>
                    <a:lnTo>
                      <a:pt x="1046" y="758"/>
                    </a:lnTo>
                    <a:lnTo>
                      <a:pt x="1087" y="750"/>
                    </a:lnTo>
                    <a:lnTo>
                      <a:pt x="1138" y="750"/>
                    </a:lnTo>
                    <a:lnTo>
                      <a:pt x="1180" y="742"/>
                    </a:lnTo>
                    <a:lnTo>
                      <a:pt x="1221" y="742"/>
                    </a:lnTo>
                    <a:lnTo>
                      <a:pt x="1272" y="742"/>
                    </a:lnTo>
                    <a:lnTo>
                      <a:pt x="1313" y="750"/>
                    </a:lnTo>
                    <a:lnTo>
                      <a:pt x="1364" y="758"/>
                    </a:lnTo>
                    <a:lnTo>
                      <a:pt x="1405" y="767"/>
                    </a:lnTo>
                    <a:lnTo>
                      <a:pt x="1456" y="775"/>
                    </a:lnTo>
                    <a:lnTo>
                      <a:pt x="1498" y="783"/>
                    </a:lnTo>
                    <a:lnTo>
                      <a:pt x="1539" y="800"/>
                    </a:lnTo>
                    <a:lnTo>
                      <a:pt x="1590" y="800"/>
                    </a:lnTo>
                    <a:lnTo>
                      <a:pt x="1631" y="808"/>
                    </a:lnTo>
                    <a:lnTo>
                      <a:pt x="1682" y="817"/>
                    </a:lnTo>
                    <a:lnTo>
                      <a:pt x="1723" y="817"/>
                    </a:lnTo>
                    <a:lnTo>
                      <a:pt x="1774" y="825"/>
                    </a:lnTo>
                    <a:lnTo>
                      <a:pt x="1815" y="825"/>
                    </a:lnTo>
                    <a:lnTo>
                      <a:pt x="1857" y="825"/>
                    </a:lnTo>
                    <a:lnTo>
                      <a:pt x="1908" y="825"/>
                    </a:lnTo>
                    <a:lnTo>
                      <a:pt x="1949" y="825"/>
                    </a:lnTo>
                    <a:lnTo>
                      <a:pt x="2000" y="817"/>
                    </a:lnTo>
                    <a:lnTo>
                      <a:pt x="2041" y="817"/>
                    </a:lnTo>
                    <a:lnTo>
                      <a:pt x="2083" y="808"/>
                    </a:lnTo>
                    <a:lnTo>
                      <a:pt x="2133" y="808"/>
                    </a:lnTo>
                    <a:lnTo>
                      <a:pt x="2175" y="800"/>
                    </a:lnTo>
                    <a:lnTo>
                      <a:pt x="2226" y="800"/>
                    </a:lnTo>
                    <a:lnTo>
                      <a:pt x="2267" y="800"/>
                    </a:lnTo>
                    <a:lnTo>
                      <a:pt x="2318" y="800"/>
                    </a:lnTo>
                    <a:lnTo>
                      <a:pt x="2359" y="800"/>
                    </a:lnTo>
                    <a:lnTo>
                      <a:pt x="2401" y="808"/>
                    </a:lnTo>
                    <a:lnTo>
                      <a:pt x="2451" y="817"/>
                    </a:lnTo>
                    <a:lnTo>
                      <a:pt x="2493" y="825"/>
                    </a:lnTo>
                    <a:lnTo>
                      <a:pt x="2543" y="833"/>
                    </a:lnTo>
                    <a:lnTo>
                      <a:pt x="2585" y="833"/>
                    </a:lnTo>
                    <a:lnTo>
                      <a:pt x="2636" y="842"/>
                    </a:lnTo>
                    <a:lnTo>
                      <a:pt x="2677" y="842"/>
                    </a:lnTo>
                    <a:lnTo>
                      <a:pt x="2719" y="842"/>
                    </a:lnTo>
                    <a:lnTo>
                      <a:pt x="2769" y="850"/>
                    </a:lnTo>
                    <a:lnTo>
                      <a:pt x="2811" y="850"/>
                    </a:lnTo>
                    <a:lnTo>
                      <a:pt x="2861" y="850"/>
                    </a:lnTo>
                    <a:lnTo>
                      <a:pt x="2903" y="850"/>
                    </a:lnTo>
                    <a:lnTo>
                      <a:pt x="2954" y="850"/>
                    </a:lnTo>
                    <a:lnTo>
                      <a:pt x="2995" y="842"/>
                    </a:lnTo>
                    <a:lnTo>
                      <a:pt x="3037" y="842"/>
                    </a:lnTo>
                    <a:lnTo>
                      <a:pt x="3087" y="842"/>
                    </a:lnTo>
                    <a:lnTo>
                      <a:pt x="3129" y="833"/>
                    </a:lnTo>
                    <a:lnTo>
                      <a:pt x="3179" y="833"/>
                    </a:lnTo>
                    <a:lnTo>
                      <a:pt x="3221" y="825"/>
                    </a:lnTo>
                    <a:lnTo>
                      <a:pt x="3271" y="825"/>
                    </a:lnTo>
                    <a:lnTo>
                      <a:pt x="3313" y="833"/>
                    </a:lnTo>
                    <a:lnTo>
                      <a:pt x="3355" y="842"/>
                    </a:lnTo>
                    <a:lnTo>
                      <a:pt x="3405" y="850"/>
                    </a:lnTo>
                    <a:lnTo>
                      <a:pt x="3447" y="858"/>
                    </a:lnTo>
                    <a:lnTo>
                      <a:pt x="3497" y="858"/>
                    </a:lnTo>
                    <a:lnTo>
                      <a:pt x="3539" y="867"/>
                    </a:lnTo>
                  </a:path>
                </a:pathLst>
              </a:custGeom>
              <a:noFill/>
              <a:ln w="269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4" name="Line 8"/>
              <p:cNvSpPr>
                <a:spLocks noChangeShapeType="1"/>
              </p:cNvSpPr>
              <p:nvPr/>
            </p:nvSpPr>
            <p:spPr bwMode="auto">
              <a:xfrm>
                <a:off x="1582281" y="5464446"/>
                <a:ext cx="576262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5" name="Line 9"/>
              <p:cNvSpPr>
                <a:spLocks noChangeShapeType="1"/>
              </p:cNvSpPr>
              <p:nvPr/>
            </p:nvSpPr>
            <p:spPr bwMode="auto">
              <a:xfrm flipV="1">
                <a:off x="1582281" y="898796"/>
                <a:ext cx="1588" cy="4565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 flipV="1">
                <a:off x="229824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7" name="Line 14"/>
              <p:cNvSpPr>
                <a:spLocks noChangeShapeType="1"/>
              </p:cNvSpPr>
              <p:nvPr/>
            </p:nvSpPr>
            <p:spPr bwMode="auto">
              <a:xfrm flipV="1">
                <a:off x="301579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8" name="Line 16"/>
              <p:cNvSpPr>
                <a:spLocks noChangeShapeType="1"/>
              </p:cNvSpPr>
              <p:nvPr/>
            </p:nvSpPr>
            <p:spPr bwMode="auto">
              <a:xfrm flipV="1">
                <a:off x="373334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89" name="Line 18"/>
              <p:cNvSpPr>
                <a:spLocks noChangeShapeType="1"/>
              </p:cNvSpPr>
              <p:nvPr/>
            </p:nvSpPr>
            <p:spPr bwMode="auto">
              <a:xfrm flipV="1">
                <a:off x="4463593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0" name="Line 20"/>
              <p:cNvSpPr>
                <a:spLocks noChangeShapeType="1"/>
              </p:cNvSpPr>
              <p:nvPr/>
            </p:nvSpPr>
            <p:spPr bwMode="auto">
              <a:xfrm flipV="1">
                <a:off x="517955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1" name="Line 22"/>
              <p:cNvSpPr>
                <a:spLocks noChangeShapeType="1"/>
              </p:cNvSpPr>
              <p:nvPr/>
            </p:nvSpPr>
            <p:spPr bwMode="auto">
              <a:xfrm flipV="1">
                <a:off x="589710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2" name="Line 24"/>
              <p:cNvSpPr>
                <a:spLocks noChangeShapeType="1"/>
              </p:cNvSpPr>
              <p:nvPr/>
            </p:nvSpPr>
            <p:spPr bwMode="auto">
              <a:xfrm flipV="1">
                <a:off x="661465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3" name="Line 26"/>
              <p:cNvSpPr>
                <a:spLocks noChangeShapeType="1"/>
              </p:cNvSpPr>
              <p:nvPr/>
            </p:nvSpPr>
            <p:spPr bwMode="auto">
              <a:xfrm flipV="1">
                <a:off x="7344906" y="5397771"/>
                <a:ext cx="1588" cy="66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4" name="Line 30"/>
              <p:cNvSpPr>
                <a:spLocks noChangeShapeType="1"/>
              </p:cNvSpPr>
              <p:nvPr/>
            </p:nvSpPr>
            <p:spPr bwMode="auto">
              <a:xfrm>
                <a:off x="1582281" y="489135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5" name="Line 32"/>
              <p:cNvSpPr>
                <a:spLocks noChangeShapeType="1"/>
              </p:cNvSpPr>
              <p:nvPr/>
            </p:nvSpPr>
            <p:spPr bwMode="auto">
              <a:xfrm>
                <a:off x="1582281" y="431668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6" name="Line 34"/>
              <p:cNvSpPr>
                <a:spLocks noChangeShapeType="1"/>
              </p:cNvSpPr>
              <p:nvPr/>
            </p:nvSpPr>
            <p:spPr bwMode="auto">
              <a:xfrm>
                <a:off x="1582281" y="374200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7" name="Line 36"/>
              <p:cNvSpPr>
                <a:spLocks noChangeShapeType="1"/>
              </p:cNvSpPr>
              <p:nvPr/>
            </p:nvSpPr>
            <p:spPr bwMode="auto">
              <a:xfrm>
                <a:off x="1582281" y="3181621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8" name="Line 38"/>
              <p:cNvSpPr>
                <a:spLocks noChangeShapeType="1"/>
              </p:cNvSpPr>
              <p:nvPr/>
            </p:nvSpPr>
            <p:spPr bwMode="auto">
              <a:xfrm>
                <a:off x="1582281" y="260853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199" name="Line 40"/>
              <p:cNvSpPr>
                <a:spLocks noChangeShapeType="1"/>
              </p:cNvSpPr>
              <p:nvPr/>
            </p:nvSpPr>
            <p:spPr bwMode="auto">
              <a:xfrm>
                <a:off x="1582281" y="2033858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0" name="Line 42"/>
              <p:cNvSpPr>
                <a:spLocks noChangeShapeType="1"/>
              </p:cNvSpPr>
              <p:nvPr/>
            </p:nvSpPr>
            <p:spPr bwMode="auto">
              <a:xfrm>
                <a:off x="1582281" y="1459183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1" name="Line 44"/>
              <p:cNvSpPr>
                <a:spLocks noChangeShapeType="1"/>
              </p:cNvSpPr>
              <p:nvPr/>
            </p:nvSpPr>
            <p:spPr bwMode="auto">
              <a:xfrm>
                <a:off x="1582281" y="898796"/>
                <a:ext cx="5238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2" name="Freeform 46"/>
              <p:cNvSpPr>
                <a:spLocks/>
              </p:cNvSpPr>
              <p:nvPr/>
            </p:nvSpPr>
            <p:spPr bwMode="auto">
              <a:xfrm>
                <a:off x="1647368" y="3181621"/>
                <a:ext cx="5616575" cy="2270125"/>
              </a:xfrm>
              <a:custGeom>
                <a:avLst/>
                <a:gdLst/>
                <a:ahLst/>
                <a:cxnLst>
                  <a:cxn ang="0">
                    <a:pos x="92" y="858"/>
                  </a:cxn>
                  <a:cxn ang="0">
                    <a:pos x="226" y="765"/>
                  </a:cxn>
                  <a:cxn ang="0">
                    <a:pos x="360" y="1018"/>
                  </a:cxn>
                  <a:cxn ang="0">
                    <a:pos x="502" y="1228"/>
                  </a:cxn>
                  <a:cxn ang="0">
                    <a:pos x="636" y="1312"/>
                  </a:cxn>
                  <a:cxn ang="0">
                    <a:pos x="770" y="1346"/>
                  </a:cxn>
                  <a:cxn ang="0">
                    <a:pos x="904" y="1354"/>
                  </a:cxn>
                  <a:cxn ang="0">
                    <a:pos x="1046" y="1354"/>
                  </a:cxn>
                  <a:cxn ang="0">
                    <a:pos x="1180" y="1337"/>
                  </a:cxn>
                  <a:cxn ang="0">
                    <a:pos x="1314" y="1337"/>
                  </a:cxn>
                  <a:cxn ang="0">
                    <a:pos x="1456" y="1354"/>
                  </a:cxn>
                  <a:cxn ang="0">
                    <a:pos x="1590" y="1371"/>
                  </a:cxn>
                  <a:cxn ang="0">
                    <a:pos x="1723" y="1388"/>
                  </a:cxn>
                  <a:cxn ang="0">
                    <a:pos x="1857" y="1388"/>
                  </a:cxn>
                  <a:cxn ang="0">
                    <a:pos x="1999" y="1388"/>
                  </a:cxn>
                  <a:cxn ang="0">
                    <a:pos x="2133" y="1379"/>
                  </a:cxn>
                  <a:cxn ang="0">
                    <a:pos x="2267" y="1371"/>
                  </a:cxn>
                  <a:cxn ang="0">
                    <a:pos x="2401" y="1379"/>
                  </a:cxn>
                  <a:cxn ang="0">
                    <a:pos x="2543" y="1396"/>
                  </a:cxn>
                  <a:cxn ang="0">
                    <a:pos x="2677" y="1405"/>
                  </a:cxn>
                  <a:cxn ang="0">
                    <a:pos x="2811" y="1413"/>
                  </a:cxn>
                  <a:cxn ang="0">
                    <a:pos x="2953" y="1413"/>
                  </a:cxn>
                  <a:cxn ang="0">
                    <a:pos x="3087" y="1405"/>
                  </a:cxn>
                  <a:cxn ang="0">
                    <a:pos x="3221" y="1396"/>
                  </a:cxn>
                  <a:cxn ang="0">
                    <a:pos x="3354" y="1405"/>
                  </a:cxn>
                  <a:cxn ang="0">
                    <a:pos x="3497" y="1421"/>
                  </a:cxn>
                  <a:cxn ang="0">
                    <a:pos x="3497" y="1421"/>
                  </a:cxn>
                  <a:cxn ang="0">
                    <a:pos x="3354" y="1396"/>
                  </a:cxn>
                  <a:cxn ang="0">
                    <a:pos x="3221" y="1379"/>
                  </a:cxn>
                  <a:cxn ang="0">
                    <a:pos x="3087" y="1396"/>
                  </a:cxn>
                  <a:cxn ang="0">
                    <a:pos x="2953" y="1405"/>
                  </a:cxn>
                  <a:cxn ang="0">
                    <a:pos x="2811" y="1405"/>
                  </a:cxn>
                  <a:cxn ang="0">
                    <a:pos x="2677" y="1396"/>
                  </a:cxn>
                  <a:cxn ang="0">
                    <a:pos x="2543" y="1379"/>
                  </a:cxn>
                  <a:cxn ang="0">
                    <a:pos x="2401" y="1362"/>
                  </a:cxn>
                  <a:cxn ang="0">
                    <a:pos x="2267" y="1362"/>
                  </a:cxn>
                  <a:cxn ang="0">
                    <a:pos x="2133" y="1371"/>
                  </a:cxn>
                  <a:cxn ang="0">
                    <a:pos x="1999" y="1379"/>
                  </a:cxn>
                  <a:cxn ang="0">
                    <a:pos x="1857" y="1379"/>
                  </a:cxn>
                  <a:cxn ang="0">
                    <a:pos x="1723" y="1371"/>
                  </a:cxn>
                  <a:cxn ang="0">
                    <a:pos x="1590" y="1362"/>
                  </a:cxn>
                  <a:cxn ang="0">
                    <a:pos x="1456" y="1337"/>
                  </a:cxn>
                  <a:cxn ang="0">
                    <a:pos x="1314" y="1312"/>
                  </a:cxn>
                  <a:cxn ang="0">
                    <a:pos x="1180" y="1312"/>
                  </a:cxn>
                  <a:cxn ang="0">
                    <a:pos x="1046" y="1329"/>
                  </a:cxn>
                  <a:cxn ang="0">
                    <a:pos x="904" y="1329"/>
                  </a:cxn>
                  <a:cxn ang="0">
                    <a:pos x="770" y="1320"/>
                  </a:cxn>
                  <a:cxn ang="0">
                    <a:pos x="636" y="1287"/>
                  </a:cxn>
                  <a:cxn ang="0">
                    <a:pos x="502" y="1186"/>
                  </a:cxn>
                  <a:cxn ang="0">
                    <a:pos x="360" y="908"/>
                  </a:cxn>
                  <a:cxn ang="0">
                    <a:pos x="226" y="421"/>
                  </a:cxn>
                  <a:cxn ang="0">
                    <a:pos x="92" y="17"/>
                  </a:cxn>
                  <a:cxn ang="0">
                    <a:pos x="0" y="942"/>
                  </a:cxn>
                </a:cxnLst>
                <a:rect l="0" t="0" r="r" b="b"/>
                <a:pathLst>
                  <a:path w="3538" h="1430">
                    <a:moveTo>
                      <a:pt x="0" y="942"/>
                    </a:moveTo>
                    <a:lnTo>
                      <a:pt x="42" y="908"/>
                    </a:lnTo>
                    <a:lnTo>
                      <a:pt x="92" y="858"/>
                    </a:lnTo>
                    <a:lnTo>
                      <a:pt x="134" y="807"/>
                    </a:lnTo>
                    <a:lnTo>
                      <a:pt x="184" y="774"/>
                    </a:lnTo>
                    <a:lnTo>
                      <a:pt x="226" y="765"/>
                    </a:lnTo>
                    <a:lnTo>
                      <a:pt x="268" y="816"/>
                    </a:lnTo>
                    <a:lnTo>
                      <a:pt x="318" y="908"/>
                    </a:lnTo>
                    <a:lnTo>
                      <a:pt x="360" y="1018"/>
                    </a:lnTo>
                    <a:lnTo>
                      <a:pt x="410" y="1102"/>
                    </a:lnTo>
                    <a:lnTo>
                      <a:pt x="452" y="1177"/>
                    </a:lnTo>
                    <a:lnTo>
                      <a:pt x="502" y="1228"/>
                    </a:lnTo>
                    <a:lnTo>
                      <a:pt x="544" y="1270"/>
                    </a:lnTo>
                    <a:lnTo>
                      <a:pt x="586" y="1295"/>
                    </a:lnTo>
                    <a:lnTo>
                      <a:pt x="636" y="1312"/>
                    </a:lnTo>
                    <a:lnTo>
                      <a:pt x="678" y="1329"/>
                    </a:lnTo>
                    <a:lnTo>
                      <a:pt x="728" y="1337"/>
                    </a:lnTo>
                    <a:lnTo>
                      <a:pt x="770" y="1346"/>
                    </a:lnTo>
                    <a:lnTo>
                      <a:pt x="820" y="1354"/>
                    </a:lnTo>
                    <a:lnTo>
                      <a:pt x="862" y="1354"/>
                    </a:lnTo>
                    <a:lnTo>
                      <a:pt x="904" y="1354"/>
                    </a:lnTo>
                    <a:lnTo>
                      <a:pt x="954" y="1354"/>
                    </a:lnTo>
                    <a:lnTo>
                      <a:pt x="996" y="1354"/>
                    </a:lnTo>
                    <a:lnTo>
                      <a:pt x="1046" y="1354"/>
                    </a:lnTo>
                    <a:lnTo>
                      <a:pt x="1088" y="1346"/>
                    </a:lnTo>
                    <a:lnTo>
                      <a:pt x="1138" y="1346"/>
                    </a:lnTo>
                    <a:lnTo>
                      <a:pt x="1180" y="1337"/>
                    </a:lnTo>
                    <a:lnTo>
                      <a:pt x="1222" y="1337"/>
                    </a:lnTo>
                    <a:lnTo>
                      <a:pt x="1272" y="1337"/>
                    </a:lnTo>
                    <a:lnTo>
                      <a:pt x="1314" y="1337"/>
                    </a:lnTo>
                    <a:lnTo>
                      <a:pt x="1364" y="1337"/>
                    </a:lnTo>
                    <a:lnTo>
                      <a:pt x="1406" y="1346"/>
                    </a:lnTo>
                    <a:lnTo>
                      <a:pt x="1456" y="1354"/>
                    </a:lnTo>
                    <a:lnTo>
                      <a:pt x="1498" y="1362"/>
                    </a:lnTo>
                    <a:lnTo>
                      <a:pt x="1539" y="1362"/>
                    </a:lnTo>
                    <a:lnTo>
                      <a:pt x="1590" y="1371"/>
                    </a:lnTo>
                    <a:lnTo>
                      <a:pt x="1631" y="1379"/>
                    </a:lnTo>
                    <a:lnTo>
                      <a:pt x="1682" y="1379"/>
                    </a:lnTo>
                    <a:lnTo>
                      <a:pt x="1723" y="1388"/>
                    </a:lnTo>
                    <a:lnTo>
                      <a:pt x="1774" y="1388"/>
                    </a:lnTo>
                    <a:lnTo>
                      <a:pt x="1815" y="1388"/>
                    </a:lnTo>
                    <a:lnTo>
                      <a:pt x="1857" y="1388"/>
                    </a:lnTo>
                    <a:lnTo>
                      <a:pt x="1907" y="1388"/>
                    </a:lnTo>
                    <a:lnTo>
                      <a:pt x="1949" y="1388"/>
                    </a:lnTo>
                    <a:lnTo>
                      <a:pt x="1999" y="1388"/>
                    </a:lnTo>
                    <a:lnTo>
                      <a:pt x="2041" y="1388"/>
                    </a:lnTo>
                    <a:lnTo>
                      <a:pt x="2083" y="1379"/>
                    </a:lnTo>
                    <a:lnTo>
                      <a:pt x="2133" y="1379"/>
                    </a:lnTo>
                    <a:lnTo>
                      <a:pt x="2175" y="1379"/>
                    </a:lnTo>
                    <a:lnTo>
                      <a:pt x="2225" y="1371"/>
                    </a:lnTo>
                    <a:lnTo>
                      <a:pt x="2267" y="1371"/>
                    </a:lnTo>
                    <a:lnTo>
                      <a:pt x="2317" y="1371"/>
                    </a:lnTo>
                    <a:lnTo>
                      <a:pt x="2359" y="1379"/>
                    </a:lnTo>
                    <a:lnTo>
                      <a:pt x="2401" y="1379"/>
                    </a:lnTo>
                    <a:lnTo>
                      <a:pt x="2451" y="1388"/>
                    </a:lnTo>
                    <a:lnTo>
                      <a:pt x="2493" y="1388"/>
                    </a:lnTo>
                    <a:lnTo>
                      <a:pt x="2543" y="1396"/>
                    </a:lnTo>
                    <a:lnTo>
                      <a:pt x="2585" y="1405"/>
                    </a:lnTo>
                    <a:lnTo>
                      <a:pt x="2635" y="1405"/>
                    </a:lnTo>
                    <a:lnTo>
                      <a:pt x="2677" y="1405"/>
                    </a:lnTo>
                    <a:lnTo>
                      <a:pt x="2719" y="1413"/>
                    </a:lnTo>
                    <a:lnTo>
                      <a:pt x="2769" y="1413"/>
                    </a:lnTo>
                    <a:lnTo>
                      <a:pt x="2811" y="1413"/>
                    </a:lnTo>
                    <a:lnTo>
                      <a:pt x="2861" y="1413"/>
                    </a:lnTo>
                    <a:lnTo>
                      <a:pt x="2903" y="1413"/>
                    </a:lnTo>
                    <a:lnTo>
                      <a:pt x="2953" y="1413"/>
                    </a:lnTo>
                    <a:lnTo>
                      <a:pt x="2995" y="1413"/>
                    </a:lnTo>
                    <a:lnTo>
                      <a:pt x="3037" y="1405"/>
                    </a:lnTo>
                    <a:lnTo>
                      <a:pt x="3087" y="1405"/>
                    </a:lnTo>
                    <a:lnTo>
                      <a:pt x="3129" y="1405"/>
                    </a:lnTo>
                    <a:lnTo>
                      <a:pt x="3179" y="1396"/>
                    </a:lnTo>
                    <a:lnTo>
                      <a:pt x="3221" y="1396"/>
                    </a:lnTo>
                    <a:lnTo>
                      <a:pt x="3271" y="1396"/>
                    </a:lnTo>
                    <a:lnTo>
                      <a:pt x="3313" y="1396"/>
                    </a:lnTo>
                    <a:lnTo>
                      <a:pt x="3354" y="1405"/>
                    </a:lnTo>
                    <a:lnTo>
                      <a:pt x="3405" y="1413"/>
                    </a:lnTo>
                    <a:lnTo>
                      <a:pt x="3446" y="1421"/>
                    </a:lnTo>
                    <a:lnTo>
                      <a:pt x="3497" y="1421"/>
                    </a:lnTo>
                    <a:lnTo>
                      <a:pt x="3538" y="1430"/>
                    </a:lnTo>
                    <a:lnTo>
                      <a:pt x="3538" y="1421"/>
                    </a:lnTo>
                    <a:lnTo>
                      <a:pt x="3497" y="1421"/>
                    </a:lnTo>
                    <a:lnTo>
                      <a:pt x="3446" y="1413"/>
                    </a:lnTo>
                    <a:lnTo>
                      <a:pt x="3405" y="1405"/>
                    </a:lnTo>
                    <a:lnTo>
                      <a:pt x="3354" y="1396"/>
                    </a:lnTo>
                    <a:lnTo>
                      <a:pt x="3313" y="1388"/>
                    </a:lnTo>
                    <a:lnTo>
                      <a:pt x="3271" y="1379"/>
                    </a:lnTo>
                    <a:lnTo>
                      <a:pt x="3221" y="1379"/>
                    </a:lnTo>
                    <a:lnTo>
                      <a:pt x="3179" y="1388"/>
                    </a:lnTo>
                    <a:lnTo>
                      <a:pt x="3129" y="1388"/>
                    </a:lnTo>
                    <a:lnTo>
                      <a:pt x="3087" y="1396"/>
                    </a:lnTo>
                    <a:lnTo>
                      <a:pt x="3037" y="1396"/>
                    </a:lnTo>
                    <a:lnTo>
                      <a:pt x="2995" y="1405"/>
                    </a:lnTo>
                    <a:lnTo>
                      <a:pt x="2953" y="1405"/>
                    </a:lnTo>
                    <a:lnTo>
                      <a:pt x="2903" y="1405"/>
                    </a:lnTo>
                    <a:lnTo>
                      <a:pt x="2861" y="1405"/>
                    </a:lnTo>
                    <a:lnTo>
                      <a:pt x="2811" y="1405"/>
                    </a:lnTo>
                    <a:lnTo>
                      <a:pt x="2769" y="1405"/>
                    </a:lnTo>
                    <a:lnTo>
                      <a:pt x="2719" y="1405"/>
                    </a:lnTo>
                    <a:lnTo>
                      <a:pt x="2677" y="1396"/>
                    </a:lnTo>
                    <a:lnTo>
                      <a:pt x="2635" y="1396"/>
                    </a:lnTo>
                    <a:lnTo>
                      <a:pt x="2585" y="1388"/>
                    </a:lnTo>
                    <a:lnTo>
                      <a:pt x="2543" y="1379"/>
                    </a:lnTo>
                    <a:lnTo>
                      <a:pt x="2493" y="1371"/>
                    </a:lnTo>
                    <a:lnTo>
                      <a:pt x="2451" y="1362"/>
                    </a:lnTo>
                    <a:lnTo>
                      <a:pt x="2401" y="1362"/>
                    </a:lnTo>
                    <a:lnTo>
                      <a:pt x="2359" y="1354"/>
                    </a:lnTo>
                    <a:lnTo>
                      <a:pt x="2317" y="1354"/>
                    </a:lnTo>
                    <a:lnTo>
                      <a:pt x="2267" y="1362"/>
                    </a:lnTo>
                    <a:lnTo>
                      <a:pt x="2225" y="1362"/>
                    </a:lnTo>
                    <a:lnTo>
                      <a:pt x="2175" y="1362"/>
                    </a:lnTo>
                    <a:lnTo>
                      <a:pt x="2133" y="1371"/>
                    </a:lnTo>
                    <a:lnTo>
                      <a:pt x="2083" y="1371"/>
                    </a:lnTo>
                    <a:lnTo>
                      <a:pt x="2041" y="1379"/>
                    </a:lnTo>
                    <a:lnTo>
                      <a:pt x="1999" y="1379"/>
                    </a:lnTo>
                    <a:lnTo>
                      <a:pt x="1949" y="1379"/>
                    </a:lnTo>
                    <a:lnTo>
                      <a:pt x="1907" y="1379"/>
                    </a:lnTo>
                    <a:lnTo>
                      <a:pt x="1857" y="1379"/>
                    </a:lnTo>
                    <a:lnTo>
                      <a:pt x="1815" y="1379"/>
                    </a:lnTo>
                    <a:lnTo>
                      <a:pt x="1774" y="1379"/>
                    </a:lnTo>
                    <a:lnTo>
                      <a:pt x="1723" y="1371"/>
                    </a:lnTo>
                    <a:lnTo>
                      <a:pt x="1682" y="1371"/>
                    </a:lnTo>
                    <a:lnTo>
                      <a:pt x="1631" y="1362"/>
                    </a:lnTo>
                    <a:lnTo>
                      <a:pt x="1590" y="1362"/>
                    </a:lnTo>
                    <a:lnTo>
                      <a:pt x="1539" y="1354"/>
                    </a:lnTo>
                    <a:lnTo>
                      <a:pt x="1498" y="1346"/>
                    </a:lnTo>
                    <a:lnTo>
                      <a:pt x="1456" y="1337"/>
                    </a:lnTo>
                    <a:lnTo>
                      <a:pt x="1406" y="1329"/>
                    </a:lnTo>
                    <a:lnTo>
                      <a:pt x="1364" y="1320"/>
                    </a:lnTo>
                    <a:lnTo>
                      <a:pt x="1314" y="1312"/>
                    </a:lnTo>
                    <a:lnTo>
                      <a:pt x="1272" y="1312"/>
                    </a:lnTo>
                    <a:lnTo>
                      <a:pt x="1222" y="1312"/>
                    </a:lnTo>
                    <a:lnTo>
                      <a:pt x="1180" y="1312"/>
                    </a:lnTo>
                    <a:lnTo>
                      <a:pt x="1138" y="1320"/>
                    </a:lnTo>
                    <a:lnTo>
                      <a:pt x="1088" y="1320"/>
                    </a:lnTo>
                    <a:lnTo>
                      <a:pt x="1046" y="1329"/>
                    </a:lnTo>
                    <a:lnTo>
                      <a:pt x="996" y="1329"/>
                    </a:lnTo>
                    <a:lnTo>
                      <a:pt x="954" y="1329"/>
                    </a:lnTo>
                    <a:lnTo>
                      <a:pt x="904" y="1329"/>
                    </a:lnTo>
                    <a:lnTo>
                      <a:pt x="862" y="1329"/>
                    </a:lnTo>
                    <a:lnTo>
                      <a:pt x="820" y="1329"/>
                    </a:lnTo>
                    <a:lnTo>
                      <a:pt x="770" y="1320"/>
                    </a:lnTo>
                    <a:lnTo>
                      <a:pt x="728" y="1312"/>
                    </a:lnTo>
                    <a:lnTo>
                      <a:pt x="678" y="1304"/>
                    </a:lnTo>
                    <a:lnTo>
                      <a:pt x="636" y="1287"/>
                    </a:lnTo>
                    <a:lnTo>
                      <a:pt x="586" y="1262"/>
                    </a:lnTo>
                    <a:lnTo>
                      <a:pt x="544" y="1228"/>
                    </a:lnTo>
                    <a:lnTo>
                      <a:pt x="502" y="1186"/>
                    </a:lnTo>
                    <a:lnTo>
                      <a:pt x="452" y="1119"/>
                    </a:lnTo>
                    <a:lnTo>
                      <a:pt x="410" y="1035"/>
                    </a:lnTo>
                    <a:lnTo>
                      <a:pt x="360" y="908"/>
                    </a:lnTo>
                    <a:lnTo>
                      <a:pt x="318" y="757"/>
                    </a:lnTo>
                    <a:lnTo>
                      <a:pt x="268" y="589"/>
                    </a:lnTo>
                    <a:lnTo>
                      <a:pt x="226" y="421"/>
                    </a:lnTo>
                    <a:lnTo>
                      <a:pt x="184" y="244"/>
                    </a:lnTo>
                    <a:lnTo>
                      <a:pt x="134" y="101"/>
                    </a:lnTo>
                    <a:lnTo>
                      <a:pt x="92" y="17"/>
                    </a:lnTo>
                    <a:lnTo>
                      <a:pt x="42" y="0"/>
                    </a:lnTo>
                    <a:lnTo>
                      <a:pt x="0" y="34"/>
                    </a:lnTo>
                    <a:lnTo>
                      <a:pt x="0" y="942"/>
                    </a:lnTo>
                    <a:close/>
                  </a:path>
                </a:pathLst>
              </a:custGeom>
              <a:solidFill>
                <a:srgbClr val="00CC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3" name="Freeform 48"/>
              <p:cNvSpPr>
                <a:spLocks/>
              </p:cNvSpPr>
              <p:nvPr/>
            </p:nvSpPr>
            <p:spPr bwMode="auto">
              <a:xfrm>
                <a:off x="1647368" y="3875358"/>
                <a:ext cx="5616575" cy="1576388"/>
              </a:xfrm>
              <a:custGeom>
                <a:avLst/>
                <a:gdLst/>
                <a:ahLst/>
                <a:cxnLst>
                  <a:cxn ang="0">
                    <a:pos x="42" y="17"/>
                  </a:cxn>
                  <a:cxn ang="0">
                    <a:pos x="134" y="17"/>
                  </a:cxn>
                  <a:cxn ang="0">
                    <a:pos x="226" y="152"/>
                  </a:cxn>
                  <a:cxn ang="0">
                    <a:pos x="318" y="396"/>
                  </a:cxn>
                  <a:cxn ang="0">
                    <a:pos x="410" y="631"/>
                  </a:cxn>
                  <a:cxn ang="0">
                    <a:pos x="502" y="766"/>
                  </a:cxn>
                  <a:cxn ang="0">
                    <a:pos x="586" y="841"/>
                  </a:cxn>
                  <a:cxn ang="0">
                    <a:pos x="678" y="875"/>
                  </a:cxn>
                  <a:cxn ang="0">
                    <a:pos x="770" y="900"/>
                  </a:cxn>
                  <a:cxn ang="0">
                    <a:pos x="862" y="909"/>
                  </a:cxn>
                  <a:cxn ang="0">
                    <a:pos x="954" y="909"/>
                  </a:cxn>
                  <a:cxn ang="0">
                    <a:pos x="1046" y="900"/>
                  </a:cxn>
                  <a:cxn ang="0">
                    <a:pos x="1138" y="892"/>
                  </a:cxn>
                  <a:cxn ang="0">
                    <a:pos x="1222" y="883"/>
                  </a:cxn>
                  <a:cxn ang="0">
                    <a:pos x="1314" y="892"/>
                  </a:cxn>
                  <a:cxn ang="0">
                    <a:pos x="1406" y="900"/>
                  </a:cxn>
                  <a:cxn ang="0">
                    <a:pos x="1498" y="917"/>
                  </a:cxn>
                  <a:cxn ang="0">
                    <a:pos x="1590" y="925"/>
                  </a:cxn>
                  <a:cxn ang="0">
                    <a:pos x="1682" y="942"/>
                  </a:cxn>
                  <a:cxn ang="0">
                    <a:pos x="1774" y="942"/>
                  </a:cxn>
                  <a:cxn ang="0">
                    <a:pos x="1857" y="951"/>
                  </a:cxn>
                  <a:cxn ang="0">
                    <a:pos x="1949" y="951"/>
                  </a:cxn>
                  <a:cxn ang="0">
                    <a:pos x="2041" y="942"/>
                  </a:cxn>
                  <a:cxn ang="0">
                    <a:pos x="2133" y="934"/>
                  </a:cxn>
                  <a:cxn ang="0">
                    <a:pos x="2225" y="934"/>
                  </a:cxn>
                  <a:cxn ang="0">
                    <a:pos x="2317" y="925"/>
                  </a:cxn>
                  <a:cxn ang="0">
                    <a:pos x="2401" y="934"/>
                  </a:cxn>
                  <a:cxn ang="0">
                    <a:pos x="2493" y="942"/>
                  </a:cxn>
                  <a:cxn ang="0">
                    <a:pos x="2585" y="959"/>
                  </a:cxn>
                  <a:cxn ang="0">
                    <a:pos x="2677" y="968"/>
                  </a:cxn>
                  <a:cxn ang="0">
                    <a:pos x="2769" y="968"/>
                  </a:cxn>
                  <a:cxn ang="0">
                    <a:pos x="2861" y="976"/>
                  </a:cxn>
                  <a:cxn ang="0">
                    <a:pos x="2953" y="976"/>
                  </a:cxn>
                  <a:cxn ang="0">
                    <a:pos x="3037" y="968"/>
                  </a:cxn>
                  <a:cxn ang="0">
                    <a:pos x="3129" y="959"/>
                  </a:cxn>
                  <a:cxn ang="0">
                    <a:pos x="3221" y="951"/>
                  </a:cxn>
                  <a:cxn ang="0">
                    <a:pos x="3313" y="959"/>
                  </a:cxn>
                  <a:cxn ang="0">
                    <a:pos x="3405" y="976"/>
                  </a:cxn>
                  <a:cxn ang="0">
                    <a:pos x="3497" y="984"/>
                  </a:cxn>
                </a:cxnLst>
                <a:rect l="0" t="0" r="r" b="b"/>
                <a:pathLst>
                  <a:path w="3538" h="993">
                    <a:moveTo>
                      <a:pt x="0" y="51"/>
                    </a:moveTo>
                    <a:lnTo>
                      <a:pt x="42" y="17"/>
                    </a:lnTo>
                    <a:lnTo>
                      <a:pt x="92" y="0"/>
                    </a:lnTo>
                    <a:lnTo>
                      <a:pt x="134" y="17"/>
                    </a:lnTo>
                    <a:lnTo>
                      <a:pt x="184" y="76"/>
                    </a:lnTo>
                    <a:lnTo>
                      <a:pt x="226" y="152"/>
                    </a:lnTo>
                    <a:lnTo>
                      <a:pt x="268" y="270"/>
                    </a:lnTo>
                    <a:lnTo>
                      <a:pt x="318" y="396"/>
                    </a:lnTo>
                    <a:lnTo>
                      <a:pt x="360" y="522"/>
                    </a:lnTo>
                    <a:lnTo>
                      <a:pt x="410" y="631"/>
                    </a:lnTo>
                    <a:lnTo>
                      <a:pt x="452" y="715"/>
                    </a:lnTo>
                    <a:lnTo>
                      <a:pt x="502" y="766"/>
                    </a:lnTo>
                    <a:lnTo>
                      <a:pt x="544" y="808"/>
                    </a:lnTo>
                    <a:lnTo>
                      <a:pt x="586" y="841"/>
                    </a:lnTo>
                    <a:lnTo>
                      <a:pt x="636" y="867"/>
                    </a:lnTo>
                    <a:lnTo>
                      <a:pt x="678" y="875"/>
                    </a:lnTo>
                    <a:lnTo>
                      <a:pt x="728" y="892"/>
                    </a:lnTo>
                    <a:lnTo>
                      <a:pt x="770" y="900"/>
                    </a:lnTo>
                    <a:lnTo>
                      <a:pt x="820" y="900"/>
                    </a:lnTo>
                    <a:lnTo>
                      <a:pt x="862" y="909"/>
                    </a:lnTo>
                    <a:lnTo>
                      <a:pt x="904" y="909"/>
                    </a:lnTo>
                    <a:lnTo>
                      <a:pt x="954" y="909"/>
                    </a:lnTo>
                    <a:lnTo>
                      <a:pt x="996" y="909"/>
                    </a:lnTo>
                    <a:lnTo>
                      <a:pt x="1046" y="900"/>
                    </a:lnTo>
                    <a:lnTo>
                      <a:pt x="1088" y="900"/>
                    </a:lnTo>
                    <a:lnTo>
                      <a:pt x="1138" y="892"/>
                    </a:lnTo>
                    <a:lnTo>
                      <a:pt x="1180" y="892"/>
                    </a:lnTo>
                    <a:lnTo>
                      <a:pt x="1222" y="883"/>
                    </a:lnTo>
                    <a:lnTo>
                      <a:pt x="1272" y="883"/>
                    </a:lnTo>
                    <a:lnTo>
                      <a:pt x="1314" y="892"/>
                    </a:lnTo>
                    <a:lnTo>
                      <a:pt x="1364" y="892"/>
                    </a:lnTo>
                    <a:lnTo>
                      <a:pt x="1406" y="900"/>
                    </a:lnTo>
                    <a:lnTo>
                      <a:pt x="1456" y="909"/>
                    </a:lnTo>
                    <a:lnTo>
                      <a:pt x="1498" y="917"/>
                    </a:lnTo>
                    <a:lnTo>
                      <a:pt x="1539" y="925"/>
                    </a:lnTo>
                    <a:lnTo>
                      <a:pt x="1590" y="925"/>
                    </a:lnTo>
                    <a:lnTo>
                      <a:pt x="1631" y="934"/>
                    </a:lnTo>
                    <a:lnTo>
                      <a:pt x="1682" y="942"/>
                    </a:lnTo>
                    <a:lnTo>
                      <a:pt x="1723" y="942"/>
                    </a:lnTo>
                    <a:lnTo>
                      <a:pt x="1774" y="942"/>
                    </a:lnTo>
                    <a:lnTo>
                      <a:pt x="1815" y="951"/>
                    </a:lnTo>
                    <a:lnTo>
                      <a:pt x="1857" y="951"/>
                    </a:lnTo>
                    <a:lnTo>
                      <a:pt x="1907" y="951"/>
                    </a:lnTo>
                    <a:lnTo>
                      <a:pt x="1949" y="951"/>
                    </a:lnTo>
                    <a:lnTo>
                      <a:pt x="1999" y="942"/>
                    </a:lnTo>
                    <a:lnTo>
                      <a:pt x="2041" y="942"/>
                    </a:lnTo>
                    <a:lnTo>
                      <a:pt x="2083" y="942"/>
                    </a:lnTo>
                    <a:lnTo>
                      <a:pt x="2133" y="934"/>
                    </a:lnTo>
                    <a:lnTo>
                      <a:pt x="2175" y="934"/>
                    </a:lnTo>
                    <a:lnTo>
                      <a:pt x="2225" y="934"/>
                    </a:lnTo>
                    <a:lnTo>
                      <a:pt x="2267" y="925"/>
                    </a:lnTo>
                    <a:lnTo>
                      <a:pt x="2317" y="925"/>
                    </a:lnTo>
                    <a:lnTo>
                      <a:pt x="2359" y="925"/>
                    </a:lnTo>
                    <a:lnTo>
                      <a:pt x="2401" y="934"/>
                    </a:lnTo>
                    <a:lnTo>
                      <a:pt x="2451" y="942"/>
                    </a:lnTo>
                    <a:lnTo>
                      <a:pt x="2493" y="942"/>
                    </a:lnTo>
                    <a:lnTo>
                      <a:pt x="2543" y="951"/>
                    </a:lnTo>
                    <a:lnTo>
                      <a:pt x="2585" y="959"/>
                    </a:lnTo>
                    <a:lnTo>
                      <a:pt x="2635" y="959"/>
                    </a:lnTo>
                    <a:lnTo>
                      <a:pt x="2677" y="968"/>
                    </a:lnTo>
                    <a:lnTo>
                      <a:pt x="2719" y="968"/>
                    </a:lnTo>
                    <a:lnTo>
                      <a:pt x="2769" y="968"/>
                    </a:lnTo>
                    <a:lnTo>
                      <a:pt x="2811" y="976"/>
                    </a:lnTo>
                    <a:lnTo>
                      <a:pt x="2861" y="976"/>
                    </a:lnTo>
                    <a:lnTo>
                      <a:pt x="2903" y="976"/>
                    </a:lnTo>
                    <a:lnTo>
                      <a:pt x="2953" y="976"/>
                    </a:lnTo>
                    <a:lnTo>
                      <a:pt x="2995" y="968"/>
                    </a:lnTo>
                    <a:lnTo>
                      <a:pt x="3037" y="968"/>
                    </a:lnTo>
                    <a:lnTo>
                      <a:pt x="3087" y="968"/>
                    </a:lnTo>
                    <a:lnTo>
                      <a:pt x="3129" y="959"/>
                    </a:lnTo>
                    <a:lnTo>
                      <a:pt x="3179" y="951"/>
                    </a:lnTo>
                    <a:lnTo>
                      <a:pt x="3221" y="951"/>
                    </a:lnTo>
                    <a:lnTo>
                      <a:pt x="3271" y="951"/>
                    </a:lnTo>
                    <a:lnTo>
                      <a:pt x="3313" y="959"/>
                    </a:lnTo>
                    <a:lnTo>
                      <a:pt x="3354" y="968"/>
                    </a:lnTo>
                    <a:lnTo>
                      <a:pt x="3405" y="976"/>
                    </a:lnTo>
                    <a:lnTo>
                      <a:pt x="3446" y="984"/>
                    </a:lnTo>
                    <a:lnTo>
                      <a:pt x="3497" y="984"/>
                    </a:lnTo>
                    <a:lnTo>
                      <a:pt x="3538" y="993"/>
                    </a:lnTo>
                  </a:path>
                </a:pathLst>
              </a:custGeom>
              <a:noFill/>
              <a:ln w="26988" cap="flat">
                <a:solidFill>
                  <a:srgbClr val="00C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/>
              </a:p>
            </p:txBody>
          </p:sp>
          <p:sp>
            <p:nvSpPr>
              <p:cNvPr id="205" name="Line 8"/>
              <p:cNvSpPr>
                <a:spLocks noChangeShapeType="1"/>
              </p:cNvSpPr>
              <p:nvPr/>
            </p:nvSpPr>
            <p:spPr bwMode="auto">
              <a:xfrm>
                <a:off x="1584623" y="5466150"/>
                <a:ext cx="5775487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6" name="Line 9"/>
              <p:cNvSpPr>
                <a:spLocks noChangeShapeType="1"/>
              </p:cNvSpPr>
              <p:nvPr/>
            </p:nvSpPr>
            <p:spPr bwMode="auto">
              <a:xfrm flipV="1">
                <a:off x="1584623" y="906651"/>
                <a:ext cx="1586" cy="45594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7" name="Line 12"/>
              <p:cNvSpPr>
                <a:spLocks noChangeShapeType="1"/>
              </p:cNvSpPr>
              <p:nvPr/>
            </p:nvSpPr>
            <p:spPr bwMode="auto">
              <a:xfrm flipV="1">
                <a:off x="2302793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8" name="Line 14"/>
              <p:cNvSpPr>
                <a:spLocks noChangeShapeType="1"/>
              </p:cNvSpPr>
              <p:nvPr/>
            </p:nvSpPr>
            <p:spPr bwMode="auto">
              <a:xfrm flipV="1">
                <a:off x="3020964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09" name="Line 16"/>
              <p:cNvSpPr>
                <a:spLocks noChangeShapeType="1"/>
              </p:cNvSpPr>
              <p:nvPr/>
            </p:nvSpPr>
            <p:spPr bwMode="auto">
              <a:xfrm flipV="1">
                <a:off x="374072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0" name="Line 18"/>
              <p:cNvSpPr>
                <a:spLocks noChangeShapeType="1"/>
              </p:cNvSpPr>
              <p:nvPr/>
            </p:nvSpPr>
            <p:spPr bwMode="auto">
              <a:xfrm flipV="1">
                <a:off x="4471573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1" name="Line 20"/>
              <p:cNvSpPr>
                <a:spLocks noChangeShapeType="1"/>
              </p:cNvSpPr>
              <p:nvPr/>
            </p:nvSpPr>
            <p:spPr bwMode="auto">
              <a:xfrm flipV="1">
                <a:off x="5191329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2" name="Line 22"/>
              <p:cNvSpPr>
                <a:spLocks noChangeShapeType="1"/>
              </p:cNvSpPr>
              <p:nvPr/>
            </p:nvSpPr>
            <p:spPr bwMode="auto">
              <a:xfrm flipV="1">
                <a:off x="590950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3" name="Line 24"/>
              <p:cNvSpPr>
                <a:spLocks noChangeShapeType="1"/>
              </p:cNvSpPr>
              <p:nvPr/>
            </p:nvSpPr>
            <p:spPr bwMode="auto">
              <a:xfrm flipV="1">
                <a:off x="6627670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4" name="Line 26"/>
              <p:cNvSpPr>
                <a:spLocks noChangeShapeType="1"/>
              </p:cNvSpPr>
              <p:nvPr/>
            </p:nvSpPr>
            <p:spPr bwMode="auto">
              <a:xfrm flipV="1">
                <a:off x="7360109" y="5399887"/>
                <a:ext cx="1586" cy="662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5" name="Line 30"/>
              <p:cNvSpPr>
                <a:spLocks noChangeShapeType="1"/>
              </p:cNvSpPr>
              <p:nvPr/>
            </p:nvSpPr>
            <p:spPr bwMode="auto">
              <a:xfrm>
                <a:off x="1584623" y="4893451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6" name="Line 32"/>
              <p:cNvSpPr>
                <a:spLocks noChangeShapeType="1"/>
              </p:cNvSpPr>
              <p:nvPr/>
            </p:nvSpPr>
            <p:spPr bwMode="auto">
              <a:xfrm>
                <a:off x="1584623" y="4320753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7" name="Line 34"/>
              <p:cNvSpPr>
                <a:spLocks noChangeShapeType="1"/>
              </p:cNvSpPr>
              <p:nvPr/>
            </p:nvSpPr>
            <p:spPr bwMode="auto">
              <a:xfrm>
                <a:off x="1584623" y="3746477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8" name="Line 36"/>
              <p:cNvSpPr>
                <a:spLocks noChangeShapeType="1"/>
              </p:cNvSpPr>
              <p:nvPr/>
            </p:nvSpPr>
            <p:spPr bwMode="auto">
              <a:xfrm>
                <a:off x="1584623" y="3186400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19" name="Line 38"/>
              <p:cNvSpPr>
                <a:spLocks noChangeShapeType="1"/>
              </p:cNvSpPr>
              <p:nvPr/>
            </p:nvSpPr>
            <p:spPr bwMode="auto">
              <a:xfrm>
                <a:off x="1584623" y="2613702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0" name="Line 40"/>
              <p:cNvSpPr>
                <a:spLocks noChangeShapeType="1"/>
              </p:cNvSpPr>
              <p:nvPr/>
            </p:nvSpPr>
            <p:spPr bwMode="auto">
              <a:xfrm>
                <a:off x="1584623" y="2041003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1" name="Line 42"/>
              <p:cNvSpPr>
                <a:spLocks noChangeShapeType="1"/>
              </p:cNvSpPr>
              <p:nvPr/>
            </p:nvSpPr>
            <p:spPr bwMode="auto">
              <a:xfrm>
                <a:off x="1584623" y="1466727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2" name="Line 44"/>
              <p:cNvSpPr>
                <a:spLocks noChangeShapeType="1"/>
              </p:cNvSpPr>
              <p:nvPr/>
            </p:nvSpPr>
            <p:spPr bwMode="auto">
              <a:xfrm>
                <a:off x="1584623" y="906651"/>
                <a:ext cx="52318" cy="15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3" name="Freeform 46"/>
              <p:cNvSpPr>
                <a:spLocks/>
              </p:cNvSpPr>
              <p:nvPr/>
            </p:nvSpPr>
            <p:spPr bwMode="auto">
              <a:xfrm>
                <a:off x="1651208" y="3494048"/>
                <a:ext cx="5629634" cy="1959480"/>
              </a:xfrm>
              <a:custGeom>
                <a:avLst/>
                <a:gdLst/>
                <a:ahLst/>
                <a:cxnLst>
                  <a:cxn ang="0">
                    <a:pos x="92" y="676"/>
                  </a:cxn>
                  <a:cxn ang="0">
                    <a:pos x="226" y="431"/>
                  </a:cxn>
                  <a:cxn ang="0">
                    <a:pos x="361" y="667"/>
                  </a:cxn>
                  <a:cxn ang="0">
                    <a:pos x="503" y="1022"/>
                  </a:cxn>
                  <a:cxn ang="0">
                    <a:pos x="638" y="1124"/>
                  </a:cxn>
                  <a:cxn ang="0">
                    <a:pos x="772" y="1166"/>
                  </a:cxn>
                  <a:cxn ang="0">
                    <a:pos x="906" y="1174"/>
                  </a:cxn>
                  <a:cxn ang="0">
                    <a:pos x="1049" y="1174"/>
                  </a:cxn>
                  <a:cxn ang="0">
                    <a:pos x="1183" y="1174"/>
                  </a:cxn>
                  <a:cxn ang="0">
                    <a:pos x="1318" y="1166"/>
                  </a:cxn>
                  <a:cxn ang="0">
                    <a:pos x="1460" y="1174"/>
                  </a:cxn>
                  <a:cxn ang="0">
                    <a:pos x="1595" y="1183"/>
                  </a:cxn>
                  <a:cxn ang="0">
                    <a:pos x="1729" y="1200"/>
                  </a:cxn>
                  <a:cxn ang="0">
                    <a:pos x="1863" y="1200"/>
                  </a:cxn>
                  <a:cxn ang="0">
                    <a:pos x="2006" y="1200"/>
                  </a:cxn>
                  <a:cxn ang="0">
                    <a:pos x="2140" y="1183"/>
                  </a:cxn>
                  <a:cxn ang="0">
                    <a:pos x="2275" y="1166"/>
                  </a:cxn>
                  <a:cxn ang="0">
                    <a:pos x="2409" y="1174"/>
                  </a:cxn>
                  <a:cxn ang="0">
                    <a:pos x="2552" y="1191"/>
                  </a:cxn>
                  <a:cxn ang="0">
                    <a:pos x="2686" y="1208"/>
                  </a:cxn>
                  <a:cxn ang="0">
                    <a:pos x="2820" y="1217"/>
                  </a:cxn>
                  <a:cxn ang="0">
                    <a:pos x="2963" y="1217"/>
                  </a:cxn>
                  <a:cxn ang="0">
                    <a:pos x="3097" y="1208"/>
                  </a:cxn>
                  <a:cxn ang="0">
                    <a:pos x="3232" y="1191"/>
                  </a:cxn>
                  <a:cxn ang="0">
                    <a:pos x="3366" y="1217"/>
                  </a:cxn>
                  <a:cxn ang="0">
                    <a:pos x="3509" y="1233"/>
                  </a:cxn>
                  <a:cxn ang="0">
                    <a:pos x="3509" y="1233"/>
                  </a:cxn>
                  <a:cxn ang="0">
                    <a:pos x="3366" y="1200"/>
                  </a:cxn>
                  <a:cxn ang="0">
                    <a:pos x="3232" y="1183"/>
                  </a:cxn>
                  <a:cxn ang="0">
                    <a:pos x="3097" y="1200"/>
                  </a:cxn>
                  <a:cxn ang="0">
                    <a:pos x="2963" y="1208"/>
                  </a:cxn>
                  <a:cxn ang="0">
                    <a:pos x="2820" y="1208"/>
                  </a:cxn>
                  <a:cxn ang="0">
                    <a:pos x="2686" y="1200"/>
                  </a:cxn>
                  <a:cxn ang="0">
                    <a:pos x="2552" y="1174"/>
                  </a:cxn>
                  <a:cxn ang="0">
                    <a:pos x="2409" y="1149"/>
                  </a:cxn>
                  <a:cxn ang="0">
                    <a:pos x="2275" y="1140"/>
                  </a:cxn>
                  <a:cxn ang="0">
                    <a:pos x="2140" y="1157"/>
                  </a:cxn>
                  <a:cxn ang="0">
                    <a:pos x="2006" y="1183"/>
                  </a:cxn>
                  <a:cxn ang="0">
                    <a:pos x="1863" y="1183"/>
                  </a:cxn>
                  <a:cxn ang="0">
                    <a:pos x="1729" y="1174"/>
                  </a:cxn>
                  <a:cxn ang="0">
                    <a:pos x="1595" y="1157"/>
                  </a:cxn>
                  <a:cxn ang="0">
                    <a:pos x="1460" y="1140"/>
                  </a:cxn>
                  <a:cxn ang="0">
                    <a:pos x="1318" y="1132"/>
                  </a:cxn>
                  <a:cxn ang="0">
                    <a:pos x="1183" y="1140"/>
                  </a:cxn>
                  <a:cxn ang="0">
                    <a:pos x="1049" y="1157"/>
                  </a:cxn>
                  <a:cxn ang="0">
                    <a:pos x="906" y="1157"/>
                  </a:cxn>
                  <a:cxn ang="0">
                    <a:pos x="772" y="1140"/>
                  </a:cxn>
                  <a:cxn ang="0">
                    <a:pos x="638" y="1098"/>
                  </a:cxn>
                  <a:cxn ang="0">
                    <a:pos x="503" y="955"/>
                  </a:cxn>
                  <a:cxn ang="0">
                    <a:pos x="361" y="431"/>
                  </a:cxn>
                  <a:cxn ang="0">
                    <a:pos x="226" y="42"/>
                  </a:cxn>
                  <a:cxn ang="0">
                    <a:pos x="92" y="431"/>
                  </a:cxn>
                  <a:cxn ang="0">
                    <a:pos x="0" y="777"/>
                  </a:cxn>
                </a:cxnLst>
                <a:rect l="0" t="0" r="r" b="b"/>
                <a:pathLst>
                  <a:path w="3551" h="1242">
                    <a:moveTo>
                      <a:pt x="0" y="777"/>
                    </a:moveTo>
                    <a:lnTo>
                      <a:pt x="42" y="735"/>
                    </a:lnTo>
                    <a:lnTo>
                      <a:pt x="92" y="676"/>
                    </a:lnTo>
                    <a:lnTo>
                      <a:pt x="134" y="608"/>
                    </a:lnTo>
                    <a:lnTo>
                      <a:pt x="184" y="515"/>
                    </a:lnTo>
                    <a:lnTo>
                      <a:pt x="226" y="431"/>
                    </a:lnTo>
                    <a:lnTo>
                      <a:pt x="268" y="388"/>
                    </a:lnTo>
                    <a:lnTo>
                      <a:pt x="319" y="473"/>
                    </a:lnTo>
                    <a:lnTo>
                      <a:pt x="361" y="667"/>
                    </a:lnTo>
                    <a:lnTo>
                      <a:pt x="411" y="828"/>
                    </a:lnTo>
                    <a:lnTo>
                      <a:pt x="453" y="946"/>
                    </a:lnTo>
                    <a:lnTo>
                      <a:pt x="503" y="1022"/>
                    </a:lnTo>
                    <a:lnTo>
                      <a:pt x="545" y="1073"/>
                    </a:lnTo>
                    <a:lnTo>
                      <a:pt x="587" y="1107"/>
                    </a:lnTo>
                    <a:lnTo>
                      <a:pt x="638" y="1124"/>
                    </a:lnTo>
                    <a:lnTo>
                      <a:pt x="680" y="1140"/>
                    </a:lnTo>
                    <a:lnTo>
                      <a:pt x="730" y="1157"/>
                    </a:lnTo>
                    <a:lnTo>
                      <a:pt x="772" y="1166"/>
                    </a:lnTo>
                    <a:lnTo>
                      <a:pt x="822" y="1166"/>
                    </a:lnTo>
                    <a:lnTo>
                      <a:pt x="864" y="1174"/>
                    </a:lnTo>
                    <a:lnTo>
                      <a:pt x="906" y="1174"/>
                    </a:lnTo>
                    <a:lnTo>
                      <a:pt x="957" y="1174"/>
                    </a:lnTo>
                    <a:lnTo>
                      <a:pt x="999" y="1174"/>
                    </a:lnTo>
                    <a:lnTo>
                      <a:pt x="1049" y="1174"/>
                    </a:lnTo>
                    <a:lnTo>
                      <a:pt x="1091" y="1174"/>
                    </a:lnTo>
                    <a:lnTo>
                      <a:pt x="1141" y="1174"/>
                    </a:lnTo>
                    <a:lnTo>
                      <a:pt x="1183" y="1174"/>
                    </a:lnTo>
                    <a:lnTo>
                      <a:pt x="1225" y="1166"/>
                    </a:lnTo>
                    <a:lnTo>
                      <a:pt x="1276" y="1166"/>
                    </a:lnTo>
                    <a:lnTo>
                      <a:pt x="1318" y="1166"/>
                    </a:lnTo>
                    <a:lnTo>
                      <a:pt x="1368" y="1166"/>
                    </a:lnTo>
                    <a:lnTo>
                      <a:pt x="1410" y="1166"/>
                    </a:lnTo>
                    <a:lnTo>
                      <a:pt x="1460" y="1174"/>
                    </a:lnTo>
                    <a:lnTo>
                      <a:pt x="1502" y="1174"/>
                    </a:lnTo>
                    <a:lnTo>
                      <a:pt x="1544" y="1183"/>
                    </a:lnTo>
                    <a:lnTo>
                      <a:pt x="1595" y="1183"/>
                    </a:lnTo>
                    <a:lnTo>
                      <a:pt x="1637" y="1191"/>
                    </a:lnTo>
                    <a:lnTo>
                      <a:pt x="1687" y="1191"/>
                    </a:lnTo>
                    <a:lnTo>
                      <a:pt x="1729" y="1200"/>
                    </a:lnTo>
                    <a:lnTo>
                      <a:pt x="1779" y="1200"/>
                    </a:lnTo>
                    <a:lnTo>
                      <a:pt x="1821" y="1200"/>
                    </a:lnTo>
                    <a:lnTo>
                      <a:pt x="1863" y="1200"/>
                    </a:lnTo>
                    <a:lnTo>
                      <a:pt x="1914" y="1200"/>
                    </a:lnTo>
                    <a:lnTo>
                      <a:pt x="1956" y="1200"/>
                    </a:lnTo>
                    <a:lnTo>
                      <a:pt x="2006" y="1200"/>
                    </a:lnTo>
                    <a:lnTo>
                      <a:pt x="2048" y="1191"/>
                    </a:lnTo>
                    <a:lnTo>
                      <a:pt x="2090" y="1191"/>
                    </a:lnTo>
                    <a:lnTo>
                      <a:pt x="2140" y="1183"/>
                    </a:lnTo>
                    <a:lnTo>
                      <a:pt x="2182" y="1183"/>
                    </a:lnTo>
                    <a:lnTo>
                      <a:pt x="2233" y="1174"/>
                    </a:lnTo>
                    <a:lnTo>
                      <a:pt x="2275" y="1166"/>
                    </a:lnTo>
                    <a:lnTo>
                      <a:pt x="2325" y="1166"/>
                    </a:lnTo>
                    <a:lnTo>
                      <a:pt x="2367" y="1166"/>
                    </a:lnTo>
                    <a:lnTo>
                      <a:pt x="2409" y="1174"/>
                    </a:lnTo>
                    <a:lnTo>
                      <a:pt x="2459" y="1174"/>
                    </a:lnTo>
                    <a:lnTo>
                      <a:pt x="2501" y="1183"/>
                    </a:lnTo>
                    <a:lnTo>
                      <a:pt x="2552" y="1191"/>
                    </a:lnTo>
                    <a:lnTo>
                      <a:pt x="2594" y="1200"/>
                    </a:lnTo>
                    <a:lnTo>
                      <a:pt x="2644" y="1208"/>
                    </a:lnTo>
                    <a:lnTo>
                      <a:pt x="2686" y="1208"/>
                    </a:lnTo>
                    <a:lnTo>
                      <a:pt x="2728" y="1217"/>
                    </a:lnTo>
                    <a:lnTo>
                      <a:pt x="2778" y="1217"/>
                    </a:lnTo>
                    <a:lnTo>
                      <a:pt x="2820" y="1217"/>
                    </a:lnTo>
                    <a:lnTo>
                      <a:pt x="2871" y="1217"/>
                    </a:lnTo>
                    <a:lnTo>
                      <a:pt x="2913" y="1217"/>
                    </a:lnTo>
                    <a:lnTo>
                      <a:pt x="2963" y="1217"/>
                    </a:lnTo>
                    <a:lnTo>
                      <a:pt x="3005" y="1217"/>
                    </a:lnTo>
                    <a:lnTo>
                      <a:pt x="3047" y="1217"/>
                    </a:lnTo>
                    <a:lnTo>
                      <a:pt x="3097" y="1208"/>
                    </a:lnTo>
                    <a:lnTo>
                      <a:pt x="3139" y="1208"/>
                    </a:lnTo>
                    <a:lnTo>
                      <a:pt x="3190" y="1200"/>
                    </a:lnTo>
                    <a:lnTo>
                      <a:pt x="3232" y="1191"/>
                    </a:lnTo>
                    <a:lnTo>
                      <a:pt x="3282" y="1200"/>
                    </a:lnTo>
                    <a:lnTo>
                      <a:pt x="3324" y="1200"/>
                    </a:lnTo>
                    <a:lnTo>
                      <a:pt x="3366" y="1217"/>
                    </a:lnTo>
                    <a:lnTo>
                      <a:pt x="3416" y="1225"/>
                    </a:lnTo>
                    <a:lnTo>
                      <a:pt x="3458" y="1233"/>
                    </a:lnTo>
                    <a:lnTo>
                      <a:pt x="3509" y="1233"/>
                    </a:lnTo>
                    <a:lnTo>
                      <a:pt x="3551" y="1242"/>
                    </a:lnTo>
                    <a:lnTo>
                      <a:pt x="3551" y="1233"/>
                    </a:lnTo>
                    <a:lnTo>
                      <a:pt x="3509" y="1233"/>
                    </a:lnTo>
                    <a:lnTo>
                      <a:pt x="3458" y="1225"/>
                    </a:lnTo>
                    <a:lnTo>
                      <a:pt x="3416" y="1217"/>
                    </a:lnTo>
                    <a:lnTo>
                      <a:pt x="3366" y="1200"/>
                    </a:lnTo>
                    <a:lnTo>
                      <a:pt x="3324" y="1191"/>
                    </a:lnTo>
                    <a:lnTo>
                      <a:pt x="3282" y="1183"/>
                    </a:lnTo>
                    <a:lnTo>
                      <a:pt x="3232" y="1183"/>
                    </a:lnTo>
                    <a:lnTo>
                      <a:pt x="3190" y="1183"/>
                    </a:lnTo>
                    <a:lnTo>
                      <a:pt x="3139" y="1191"/>
                    </a:lnTo>
                    <a:lnTo>
                      <a:pt x="3097" y="1200"/>
                    </a:lnTo>
                    <a:lnTo>
                      <a:pt x="3047" y="1208"/>
                    </a:lnTo>
                    <a:lnTo>
                      <a:pt x="3005" y="1208"/>
                    </a:lnTo>
                    <a:lnTo>
                      <a:pt x="2963" y="1208"/>
                    </a:lnTo>
                    <a:lnTo>
                      <a:pt x="2913" y="1208"/>
                    </a:lnTo>
                    <a:lnTo>
                      <a:pt x="2871" y="1208"/>
                    </a:lnTo>
                    <a:lnTo>
                      <a:pt x="2820" y="1208"/>
                    </a:lnTo>
                    <a:lnTo>
                      <a:pt x="2778" y="1208"/>
                    </a:lnTo>
                    <a:lnTo>
                      <a:pt x="2728" y="1208"/>
                    </a:lnTo>
                    <a:lnTo>
                      <a:pt x="2686" y="1200"/>
                    </a:lnTo>
                    <a:lnTo>
                      <a:pt x="2644" y="1191"/>
                    </a:lnTo>
                    <a:lnTo>
                      <a:pt x="2594" y="1183"/>
                    </a:lnTo>
                    <a:lnTo>
                      <a:pt x="2552" y="1174"/>
                    </a:lnTo>
                    <a:lnTo>
                      <a:pt x="2501" y="1166"/>
                    </a:lnTo>
                    <a:lnTo>
                      <a:pt x="2459" y="1157"/>
                    </a:lnTo>
                    <a:lnTo>
                      <a:pt x="2409" y="1149"/>
                    </a:lnTo>
                    <a:lnTo>
                      <a:pt x="2367" y="1140"/>
                    </a:lnTo>
                    <a:lnTo>
                      <a:pt x="2325" y="1140"/>
                    </a:lnTo>
                    <a:lnTo>
                      <a:pt x="2275" y="1140"/>
                    </a:lnTo>
                    <a:lnTo>
                      <a:pt x="2233" y="1140"/>
                    </a:lnTo>
                    <a:lnTo>
                      <a:pt x="2182" y="1149"/>
                    </a:lnTo>
                    <a:lnTo>
                      <a:pt x="2140" y="1157"/>
                    </a:lnTo>
                    <a:lnTo>
                      <a:pt x="2090" y="1166"/>
                    </a:lnTo>
                    <a:lnTo>
                      <a:pt x="2048" y="1174"/>
                    </a:lnTo>
                    <a:lnTo>
                      <a:pt x="2006" y="1183"/>
                    </a:lnTo>
                    <a:lnTo>
                      <a:pt x="1956" y="1183"/>
                    </a:lnTo>
                    <a:lnTo>
                      <a:pt x="1914" y="1183"/>
                    </a:lnTo>
                    <a:lnTo>
                      <a:pt x="1863" y="1183"/>
                    </a:lnTo>
                    <a:lnTo>
                      <a:pt x="1821" y="1183"/>
                    </a:lnTo>
                    <a:lnTo>
                      <a:pt x="1779" y="1183"/>
                    </a:lnTo>
                    <a:lnTo>
                      <a:pt x="1729" y="1174"/>
                    </a:lnTo>
                    <a:lnTo>
                      <a:pt x="1687" y="1174"/>
                    </a:lnTo>
                    <a:lnTo>
                      <a:pt x="1637" y="1166"/>
                    </a:lnTo>
                    <a:lnTo>
                      <a:pt x="1595" y="1157"/>
                    </a:lnTo>
                    <a:lnTo>
                      <a:pt x="1544" y="1149"/>
                    </a:lnTo>
                    <a:lnTo>
                      <a:pt x="1502" y="1149"/>
                    </a:lnTo>
                    <a:lnTo>
                      <a:pt x="1460" y="1140"/>
                    </a:lnTo>
                    <a:lnTo>
                      <a:pt x="1410" y="1132"/>
                    </a:lnTo>
                    <a:lnTo>
                      <a:pt x="1368" y="1132"/>
                    </a:lnTo>
                    <a:lnTo>
                      <a:pt x="1318" y="1132"/>
                    </a:lnTo>
                    <a:lnTo>
                      <a:pt x="1276" y="1140"/>
                    </a:lnTo>
                    <a:lnTo>
                      <a:pt x="1225" y="1140"/>
                    </a:lnTo>
                    <a:lnTo>
                      <a:pt x="1183" y="1140"/>
                    </a:lnTo>
                    <a:lnTo>
                      <a:pt x="1141" y="1149"/>
                    </a:lnTo>
                    <a:lnTo>
                      <a:pt x="1091" y="1149"/>
                    </a:lnTo>
                    <a:lnTo>
                      <a:pt x="1049" y="1157"/>
                    </a:lnTo>
                    <a:lnTo>
                      <a:pt x="999" y="1157"/>
                    </a:lnTo>
                    <a:lnTo>
                      <a:pt x="957" y="1157"/>
                    </a:lnTo>
                    <a:lnTo>
                      <a:pt x="906" y="1157"/>
                    </a:lnTo>
                    <a:lnTo>
                      <a:pt x="864" y="1149"/>
                    </a:lnTo>
                    <a:lnTo>
                      <a:pt x="822" y="1149"/>
                    </a:lnTo>
                    <a:lnTo>
                      <a:pt x="772" y="1140"/>
                    </a:lnTo>
                    <a:lnTo>
                      <a:pt x="730" y="1132"/>
                    </a:lnTo>
                    <a:lnTo>
                      <a:pt x="680" y="1115"/>
                    </a:lnTo>
                    <a:lnTo>
                      <a:pt x="638" y="1098"/>
                    </a:lnTo>
                    <a:lnTo>
                      <a:pt x="587" y="1064"/>
                    </a:lnTo>
                    <a:lnTo>
                      <a:pt x="545" y="1022"/>
                    </a:lnTo>
                    <a:lnTo>
                      <a:pt x="503" y="955"/>
                    </a:lnTo>
                    <a:lnTo>
                      <a:pt x="453" y="853"/>
                    </a:lnTo>
                    <a:lnTo>
                      <a:pt x="411" y="693"/>
                    </a:lnTo>
                    <a:lnTo>
                      <a:pt x="361" y="431"/>
                    </a:lnTo>
                    <a:lnTo>
                      <a:pt x="319" y="126"/>
                    </a:lnTo>
                    <a:lnTo>
                      <a:pt x="268" y="0"/>
                    </a:lnTo>
                    <a:lnTo>
                      <a:pt x="226" y="42"/>
                    </a:lnTo>
                    <a:lnTo>
                      <a:pt x="184" y="186"/>
                    </a:lnTo>
                    <a:lnTo>
                      <a:pt x="134" y="329"/>
                    </a:lnTo>
                    <a:lnTo>
                      <a:pt x="92" y="431"/>
                    </a:lnTo>
                    <a:lnTo>
                      <a:pt x="42" y="507"/>
                    </a:lnTo>
                    <a:lnTo>
                      <a:pt x="0" y="557"/>
                    </a:lnTo>
                    <a:lnTo>
                      <a:pt x="0" y="777"/>
                    </a:ln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4" name="Freeform 48"/>
              <p:cNvSpPr>
                <a:spLocks/>
              </p:cNvSpPr>
              <p:nvPr/>
            </p:nvSpPr>
            <p:spPr bwMode="auto">
              <a:xfrm>
                <a:off x="1651208" y="3800118"/>
                <a:ext cx="5629634" cy="1639210"/>
              </a:xfrm>
              <a:custGeom>
                <a:avLst/>
                <a:gdLst/>
                <a:ahLst/>
                <a:cxnLst>
                  <a:cxn ang="0">
                    <a:pos x="42" y="423"/>
                  </a:cxn>
                  <a:cxn ang="0">
                    <a:pos x="134" y="270"/>
                  </a:cxn>
                  <a:cxn ang="0">
                    <a:pos x="226" y="42"/>
                  </a:cxn>
                  <a:cxn ang="0">
                    <a:pos x="319" y="110"/>
                  </a:cxn>
                  <a:cxn ang="0">
                    <a:pos x="411" y="566"/>
                  </a:cxn>
                  <a:cxn ang="0">
                    <a:pos x="503" y="794"/>
                  </a:cxn>
                  <a:cxn ang="0">
                    <a:pos x="587" y="887"/>
                  </a:cxn>
                  <a:cxn ang="0">
                    <a:pos x="680" y="938"/>
                  </a:cxn>
                  <a:cxn ang="0">
                    <a:pos x="772" y="955"/>
                  </a:cxn>
                  <a:cxn ang="0">
                    <a:pos x="864" y="972"/>
                  </a:cxn>
                  <a:cxn ang="0">
                    <a:pos x="957" y="972"/>
                  </a:cxn>
                  <a:cxn ang="0">
                    <a:pos x="1049" y="972"/>
                  </a:cxn>
                  <a:cxn ang="0">
                    <a:pos x="1141" y="963"/>
                  </a:cxn>
                  <a:cxn ang="0">
                    <a:pos x="1225" y="963"/>
                  </a:cxn>
                  <a:cxn ang="0">
                    <a:pos x="1318" y="955"/>
                  </a:cxn>
                  <a:cxn ang="0">
                    <a:pos x="1410" y="955"/>
                  </a:cxn>
                  <a:cxn ang="0">
                    <a:pos x="1502" y="963"/>
                  </a:cxn>
                  <a:cxn ang="0">
                    <a:pos x="1595" y="980"/>
                  </a:cxn>
                  <a:cxn ang="0">
                    <a:pos x="1687" y="989"/>
                  </a:cxn>
                  <a:cxn ang="0">
                    <a:pos x="1779" y="997"/>
                  </a:cxn>
                  <a:cxn ang="0">
                    <a:pos x="1863" y="997"/>
                  </a:cxn>
                  <a:cxn ang="0">
                    <a:pos x="1956" y="997"/>
                  </a:cxn>
                  <a:cxn ang="0">
                    <a:pos x="2048" y="989"/>
                  </a:cxn>
                  <a:cxn ang="0">
                    <a:pos x="2140" y="980"/>
                  </a:cxn>
                  <a:cxn ang="0">
                    <a:pos x="2233" y="963"/>
                  </a:cxn>
                  <a:cxn ang="0">
                    <a:pos x="2325" y="955"/>
                  </a:cxn>
                  <a:cxn ang="0">
                    <a:pos x="2409" y="963"/>
                  </a:cxn>
                  <a:cxn ang="0">
                    <a:pos x="2501" y="980"/>
                  </a:cxn>
                  <a:cxn ang="0">
                    <a:pos x="2594" y="997"/>
                  </a:cxn>
                  <a:cxn ang="0">
                    <a:pos x="2686" y="1014"/>
                  </a:cxn>
                  <a:cxn ang="0">
                    <a:pos x="2778" y="1014"/>
                  </a:cxn>
                  <a:cxn ang="0">
                    <a:pos x="2871" y="1023"/>
                  </a:cxn>
                  <a:cxn ang="0">
                    <a:pos x="2963" y="1023"/>
                  </a:cxn>
                  <a:cxn ang="0">
                    <a:pos x="3047" y="1014"/>
                  </a:cxn>
                  <a:cxn ang="0">
                    <a:pos x="3139" y="1006"/>
                  </a:cxn>
                  <a:cxn ang="0">
                    <a:pos x="3232" y="989"/>
                  </a:cxn>
                  <a:cxn ang="0">
                    <a:pos x="3324" y="997"/>
                  </a:cxn>
                  <a:cxn ang="0">
                    <a:pos x="3416" y="1023"/>
                  </a:cxn>
                  <a:cxn ang="0">
                    <a:pos x="3509" y="1039"/>
                  </a:cxn>
                </a:cxnLst>
                <a:rect l="0" t="0" r="r" b="b"/>
                <a:pathLst>
                  <a:path w="3551" h="1039">
                    <a:moveTo>
                      <a:pt x="0" y="473"/>
                    </a:moveTo>
                    <a:lnTo>
                      <a:pt x="42" y="423"/>
                    </a:lnTo>
                    <a:lnTo>
                      <a:pt x="92" y="363"/>
                    </a:lnTo>
                    <a:lnTo>
                      <a:pt x="134" y="270"/>
                    </a:lnTo>
                    <a:lnTo>
                      <a:pt x="184" y="161"/>
                    </a:lnTo>
                    <a:lnTo>
                      <a:pt x="226" y="42"/>
                    </a:lnTo>
                    <a:lnTo>
                      <a:pt x="268" y="0"/>
                    </a:lnTo>
                    <a:lnTo>
                      <a:pt x="319" y="110"/>
                    </a:lnTo>
                    <a:lnTo>
                      <a:pt x="361" y="355"/>
                    </a:lnTo>
                    <a:lnTo>
                      <a:pt x="411" y="566"/>
                    </a:lnTo>
                    <a:lnTo>
                      <a:pt x="453" y="710"/>
                    </a:lnTo>
                    <a:lnTo>
                      <a:pt x="503" y="794"/>
                    </a:lnTo>
                    <a:lnTo>
                      <a:pt x="545" y="854"/>
                    </a:lnTo>
                    <a:lnTo>
                      <a:pt x="587" y="887"/>
                    </a:lnTo>
                    <a:lnTo>
                      <a:pt x="638" y="921"/>
                    </a:lnTo>
                    <a:lnTo>
                      <a:pt x="680" y="938"/>
                    </a:lnTo>
                    <a:lnTo>
                      <a:pt x="730" y="946"/>
                    </a:lnTo>
                    <a:lnTo>
                      <a:pt x="772" y="955"/>
                    </a:lnTo>
                    <a:lnTo>
                      <a:pt x="822" y="963"/>
                    </a:lnTo>
                    <a:lnTo>
                      <a:pt x="864" y="972"/>
                    </a:lnTo>
                    <a:lnTo>
                      <a:pt x="906" y="972"/>
                    </a:lnTo>
                    <a:lnTo>
                      <a:pt x="957" y="972"/>
                    </a:lnTo>
                    <a:lnTo>
                      <a:pt x="999" y="972"/>
                    </a:lnTo>
                    <a:lnTo>
                      <a:pt x="1049" y="972"/>
                    </a:lnTo>
                    <a:lnTo>
                      <a:pt x="1091" y="972"/>
                    </a:lnTo>
                    <a:lnTo>
                      <a:pt x="1141" y="963"/>
                    </a:lnTo>
                    <a:lnTo>
                      <a:pt x="1183" y="963"/>
                    </a:lnTo>
                    <a:lnTo>
                      <a:pt x="1225" y="963"/>
                    </a:lnTo>
                    <a:lnTo>
                      <a:pt x="1276" y="955"/>
                    </a:lnTo>
                    <a:lnTo>
                      <a:pt x="1318" y="955"/>
                    </a:lnTo>
                    <a:lnTo>
                      <a:pt x="1368" y="955"/>
                    </a:lnTo>
                    <a:lnTo>
                      <a:pt x="1410" y="955"/>
                    </a:lnTo>
                    <a:lnTo>
                      <a:pt x="1460" y="963"/>
                    </a:lnTo>
                    <a:lnTo>
                      <a:pt x="1502" y="963"/>
                    </a:lnTo>
                    <a:lnTo>
                      <a:pt x="1544" y="972"/>
                    </a:lnTo>
                    <a:lnTo>
                      <a:pt x="1595" y="980"/>
                    </a:lnTo>
                    <a:lnTo>
                      <a:pt x="1637" y="980"/>
                    </a:lnTo>
                    <a:lnTo>
                      <a:pt x="1687" y="989"/>
                    </a:lnTo>
                    <a:lnTo>
                      <a:pt x="1729" y="989"/>
                    </a:lnTo>
                    <a:lnTo>
                      <a:pt x="1779" y="997"/>
                    </a:lnTo>
                    <a:lnTo>
                      <a:pt x="1821" y="997"/>
                    </a:lnTo>
                    <a:lnTo>
                      <a:pt x="1863" y="997"/>
                    </a:lnTo>
                    <a:lnTo>
                      <a:pt x="1914" y="997"/>
                    </a:lnTo>
                    <a:lnTo>
                      <a:pt x="1956" y="997"/>
                    </a:lnTo>
                    <a:lnTo>
                      <a:pt x="2006" y="997"/>
                    </a:lnTo>
                    <a:lnTo>
                      <a:pt x="2048" y="989"/>
                    </a:lnTo>
                    <a:lnTo>
                      <a:pt x="2090" y="989"/>
                    </a:lnTo>
                    <a:lnTo>
                      <a:pt x="2140" y="980"/>
                    </a:lnTo>
                    <a:lnTo>
                      <a:pt x="2182" y="972"/>
                    </a:lnTo>
                    <a:lnTo>
                      <a:pt x="2233" y="963"/>
                    </a:lnTo>
                    <a:lnTo>
                      <a:pt x="2275" y="963"/>
                    </a:lnTo>
                    <a:lnTo>
                      <a:pt x="2325" y="955"/>
                    </a:lnTo>
                    <a:lnTo>
                      <a:pt x="2367" y="963"/>
                    </a:lnTo>
                    <a:lnTo>
                      <a:pt x="2409" y="963"/>
                    </a:lnTo>
                    <a:lnTo>
                      <a:pt x="2459" y="972"/>
                    </a:lnTo>
                    <a:lnTo>
                      <a:pt x="2501" y="980"/>
                    </a:lnTo>
                    <a:lnTo>
                      <a:pt x="2552" y="989"/>
                    </a:lnTo>
                    <a:lnTo>
                      <a:pt x="2594" y="997"/>
                    </a:lnTo>
                    <a:lnTo>
                      <a:pt x="2644" y="1006"/>
                    </a:lnTo>
                    <a:lnTo>
                      <a:pt x="2686" y="1014"/>
                    </a:lnTo>
                    <a:lnTo>
                      <a:pt x="2728" y="1014"/>
                    </a:lnTo>
                    <a:lnTo>
                      <a:pt x="2778" y="1014"/>
                    </a:lnTo>
                    <a:lnTo>
                      <a:pt x="2820" y="1023"/>
                    </a:lnTo>
                    <a:lnTo>
                      <a:pt x="2871" y="1023"/>
                    </a:lnTo>
                    <a:lnTo>
                      <a:pt x="2913" y="1023"/>
                    </a:lnTo>
                    <a:lnTo>
                      <a:pt x="2963" y="1023"/>
                    </a:lnTo>
                    <a:lnTo>
                      <a:pt x="3005" y="1023"/>
                    </a:lnTo>
                    <a:lnTo>
                      <a:pt x="3047" y="1014"/>
                    </a:lnTo>
                    <a:lnTo>
                      <a:pt x="3097" y="1014"/>
                    </a:lnTo>
                    <a:lnTo>
                      <a:pt x="3139" y="1006"/>
                    </a:lnTo>
                    <a:lnTo>
                      <a:pt x="3190" y="997"/>
                    </a:lnTo>
                    <a:lnTo>
                      <a:pt x="3232" y="989"/>
                    </a:lnTo>
                    <a:lnTo>
                      <a:pt x="3282" y="997"/>
                    </a:lnTo>
                    <a:lnTo>
                      <a:pt x="3324" y="997"/>
                    </a:lnTo>
                    <a:lnTo>
                      <a:pt x="3366" y="1014"/>
                    </a:lnTo>
                    <a:lnTo>
                      <a:pt x="3416" y="1023"/>
                    </a:lnTo>
                    <a:lnTo>
                      <a:pt x="3458" y="1031"/>
                    </a:lnTo>
                    <a:lnTo>
                      <a:pt x="3509" y="1039"/>
                    </a:lnTo>
                    <a:lnTo>
                      <a:pt x="3551" y="1039"/>
                    </a:lnTo>
                  </a:path>
                </a:pathLst>
              </a:custGeom>
              <a:noFill/>
              <a:ln w="269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/>
              </a:p>
            </p:txBody>
          </p:sp>
          <p:sp>
            <p:nvSpPr>
              <p:cNvPr id="226" name="Line 8"/>
              <p:cNvSpPr>
                <a:spLocks noChangeShapeType="1"/>
              </p:cNvSpPr>
              <p:nvPr/>
            </p:nvSpPr>
            <p:spPr bwMode="auto">
              <a:xfrm>
                <a:off x="1580827" y="5456269"/>
                <a:ext cx="5763741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7" name="Line 9"/>
              <p:cNvSpPr>
                <a:spLocks noChangeShapeType="1"/>
              </p:cNvSpPr>
              <p:nvPr/>
            </p:nvSpPr>
            <p:spPr bwMode="auto">
              <a:xfrm flipV="1">
                <a:off x="1580827" y="891153"/>
                <a:ext cx="1628" cy="45651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8" name="Line 10"/>
              <p:cNvSpPr>
                <a:spLocks noChangeShapeType="1"/>
              </p:cNvSpPr>
              <p:nvPr/>
            </p:nvSpPr>
            <p:spPr bwMode="auto">
              <a:xfrm flipV="1">
                <a:off x="1580827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29" name="Line 12"/>
              <p:cNvSpPr>
                <a:spLocks noChangeShapeType="1"/>
              </p:cNvSpPr>
              <p:nvPr/>
            </p:nvSpPr>
            <p:spPr bwMode="auto">
              <a:xfrm flipV="1">
                <a:off x="2297022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0" name="Line 14"/>
              <p:cNvSpPr>
                <a:spLocks noChangeShapeType="1"/>
              </p:cNvSpPr>
              <p:nvPr/>
            </p:nvSpPr>
            <p:spPr bwMode="auto">
              <a:xfrm flipV="1">
                <a:off x="3014845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1" name="Line 16"/>
              <p:cNvSpPr>
                <a:spLocks noChangeShapeType="1"/>
              </p:cNvSpPr>
              <p:nvPr/>
            </p:nvSpPr>
            <p:spPr bwMode="auto">
              <a:xfrm flipV="1">
                <a:off x="3731040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2" name="Line 18"/>
              <p:cNvSpPr>
                <a:spLocks noChangeShapeType="1"/>
              </p:cNvSpPr>
              <p:nvPr/>
            </p:nvSpPr>
            <p:spPr bwMode="auto">
              <a:xfrm flipV="1">
                <a:off x="4461883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3" name="Line 20"/>
              <p:cNvSpPr>
                <a:spLocks noChangeShapeType="1"/>
              </p:cNvSpPr>
              <p:nvPr/>
            </p:nvSpPr>
            <p:spPr bwMode="auto">
              <a:xfrm flipV="1">
                <a:off x="5179706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4" name="Line 22"/>
              <p:cNvSpPr>
                <a:spLocks noChangeShapeType="1"/>
              </p:cNvSpPr>
              <p:nvPr/>
            </p:nvSpPr>
            <p:spPr bwMode="auto">
              <a:xfrm flipV="1">
                <a:off x="5895901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5" name="Line 24"/>
              <p:cNvSpPr>
                <a:spLocks noChangeShapeType="1"/>
              </p:cNvSpPr>
              <p:nvPr/>
            </p:nvSpPr>
            <p:spPr bwMode="auto">
              <a:xfrm flipV="1">
                <a:off x="6613723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6" name="Line 26"/>
              <p:cNvSpPr>
                <a:spLocks noChangeShapeType="1"/>
              </p:cNvSpPr>
              <p:nvPr/>
            </p:nvSpPr>
            <p:spPr bwMode="auto">
              <a:xfrm flipV="1">
                <a:off x="7344568" y="5389183"/>
                <a:ext cx="1628" cy="670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7" name="Line 30"/>
              <p:cNvSpPr>
                <a:spLocks noChangeShapeType="1"/>
              </p:cNvSpPr>
              <p:nvPr/>
            </p:nvSpPr>
            <p:spPr bwMode="auto">
              <a:xfrm>
                <a:off x="1580827" y="4881948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8" name="Line 32"/>
              <p:cNvSpPr>
                <a:spLocks noChangeShapeType="1"/>
              </p:cNvSpPr>
              <p:nvPr/>
            </p:nvSpPr>
            <p:spPr bwMode="auto">
              <a:xfrm>
                <a:off x="1580827" y="4307627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39" name="Line 34"/>
              <p:cNvSpPr>
                <a:spLocks noChangeShapeType="1"/>
              </p:cNvSpPr>
              <p:nvPr/>
            </p:nvSpPr>
            <p:spPr bwMode="auto">
              <a:xfrm>
                <a:off x="1580827" y="3734942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0" name="Line 36"/>
              <p:cNvSpPr>
                <a:spLocks noChangeShapeType="1"/>
              </p:cNvSpPr>
              <p:nvPr/>
            </p:nvSpPr>
            <p:spPr bwMode="auto">
              <a:xfrm>
                <a:off x="1580827" y="3173711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1" name="Line 38"/>
              <p:cNvSpPr>
                <a:spLocks noChangeShapeType="1"/>
              </p:cNvSpPr>
              <p:nvPr/>
            </p:nvSpPr>
            <p:spPr bwMode="auto">
              <a:xfrm>
                <a:off x="1580827" y="2599390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2" name="Line 40"/>
              <p:cNvSpPr>
                <a:spLocks noChangeShapeType="1"/>
              </p:cNvSpPr>
              <p:nvPr/>
            </p:nvSpPr>
            <p:spPr bwMode="auto">
              <a:xfrm>
                <a:off x="1580827" y="2025068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3" name="Line 42"/>
              <p:cNvSpPr>
                <a:spLocks noChangeShapeType="1"/>
              </p:cNvSpPr>
              <p:nvPr/>
            </p:nvSpPr>
            <p:spPr bwMode="auto">
              <a:xfrm>
                <a:off x="1580827" y="1452384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4" name="Line 44"/>
              <p:cNvSpPr>
                <a:spLocks noChangeShapeType="1"/>
              </p:cNvSpPr>
              <p:nvPr/>
            </p:nvSpPr>
            <p:spPr bwMode="auto">
              <a:xfrm>
                <a:off x="1580827" y="891153"/>
                <a:ext cx="52087" cy="16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5" name="Freeform 46"/>
              <p:cNvSpPr>
                <a:spLocks/>
              </p:cNvSpPr>
              <p:nvPr/>
            </p:nvSpPr>
            <p:spPr bwMode="auto">
              <a:xfrm>
                <a:off x="1645936" y="3039539"/>
                <a:ext cx="5618874" cy="2403641"/>
              </a:xfrm>
              <a:custGeom>
                <a:avLst/>
                <a:gdLst/>
                <a:ahLst/>
                <a:cxnLst>
                  <a:cxn ang="0">
                    <a:pos x="90" y="563"/>
                  </a:cxn>
                  <a:cxn ang="0">
                    <a:pos x="221" y="792"/>
                  </a:cxn>
                  <a:cxn ang="0">
                    <a:pos x="351" y="1150"/>
                  </a:cxn>
                  <a:cxn ang="0">
                    <a:pos x="490" y="1305"/>
                  </a:cxn>
                  <a:cxn ang="0">
                    <a:pos x="620" y="1371"/>
                  </a:cxn>
                  <a:cxn ang="0">
                    <a:pos x="751" y="1403"/>
                  </a:cxn>
                  <a:cxn ang="0">
                    <a:pos x="882" y="1412"/>
                  </a:cxn>
                  <a:cxn ang="0">
                    <a:pos x="1020" y="1412"/>
                  </a:cxn>
                  <a:cxn ang="0">
                    <a:pos x="1151" y="1403"/>
                  </a:cxn>
                  <a:cxn ang="0">
                    <a:pos x="1281" y="1403"/>
                  </a:cxn>
                  <a:cxn ang="0">
                    <a:pos x="1420" y="1412"/>
                  </a:cxn>
                  <a:cxn ang="0">
                    <a:pos x="1551" y="1420"/>
                  </a:cxn>
                  <a:cxn ang="0">
                    <a:pos x="1681" y="1428"/>
                  </a:cxn>
                  <a:cxn ang="0">
                    <a:pos x="1812" y="1428"/>
                  </a:cxn>
                  <a:cxn ang="0">
                    <a:pos x="1950" y="1420"/>
                  </a:cxn>
                  <a:cxn ang="0">
                    <a:pos x="2081" y="1403"/>
                  </a:cxn>
                  <a:cxn ang="0">
                    <a:pos x="2211" y="1379"/>
                  </a:cxn>
                  <a:cxn ang="0">
                    <a:pos x="2342" y="1395"/>
                  </a:cxn>
                  <a:cxn ang="0">
                    <a:pos x="2481" y="1428"/>
                  </a:cxn>
                  <a:cxn ang="0">
                    <a:pos x="2611" y="1444"/>
                  </a:cxn>
                  <a:cxn ang="0">
                    <a:pos x="2742" y="1444"/>
                  </a:cxn>
                  <a:cxn ang="0">
                    <a:pos x="2880" y="1444"/>
                  </a:cxn>
                  <a:cxn ang="0">
                    <a:pos x="3011" y="1444"/>
                  </a:cxn>
                  <a:cxn ang="0">
                    <a:pos x="3142" y="1428"/>
                  </a:cxn>
                  <a:cxn ang="0">
                    <a:pos x="3272" y="1444"/>
                  </a:cxn>
                  <a:cxn ang="0">
                    <a:pos x="3411" y="1460"/>
                  </a:cxn>
                  <a:cxn ang="0">
                    <a:pos x="3411" y="1460"/>
                  </a:cxn>
                  <a:cxn ang="0">
                    <a:pos x="3272" y="1436"/>
                  </a:cxn>
                  <a:cxn ang="0">
                    <a:pos x="3142" y="1420"/>
                  </a:cxn>
                  <a:cxn ang="0">
                    <a:pos x="3011" y="1428"/>
                  </a:cxn>
                  <a:cxn ang="0">
                    <a:pos x="2880" y="1444"/>
                  </a:cxn>
                  <a:cxn ang="0">
                    <a:pos x="2742" y="1444"/>
                  </a:cxn>
                  <a:cxn ang="0">
                    <a:pos x="2611" y="1436"/>
                  </a:cxn>
                  <a:cxn ang="0">
                    <a:pos x="2481" y="1412"/>
                  </a:cxn>
                  <a:cxn ang="0">
                    <a:pos x="2342" y="1371"/>
                  </a:cxn>
                  <a:cxn ang="0">
                    <a:pos x="2211" y="1354"/>
                  </a:cxn>
                  <a:cxn ang="0">
                    <a:pos x="2081" y="1387"/>
                  </a:cxn>
                  <a:cxn ang="0">
                    <a:pos x="1950" y="1412"/>
                  </a:cxn>
                  <a:cxn ang="0">
                    <a:pos x="1812" y="1420"/>
                  </a:cxn>
                  <a:cxn ang="0">
                    <a:pos x="1681" y="1412"/>
                  </a:cxn>
                  <a:cxn ang="0">
                    <a:pos x="1551" y="1403"/>
                  </a:cxn>
                  <a:cxn ang="0">
                    <a:pos x="1420" y="1387"/>
                  </a:cxn>
                  <a:cxn ang="0">
                    <a:pos x="1281" y="1379"/>
                  </a:cxn>
                  <a:cxn ang="0">
                    <a:pos x="1151" y="1387"/>
                  </a:cxn>
                  <a:cxn ang="0">
                    <a:pos x="1020" y="1395"/>
                  </a:cxn>
                  <a:cxn ang="0">
                    <a:pos x="882" y="1395"/>
                  </a:cxn>
                  <a:cxn ang="0">
                    <a:pos x="751" y="1387"/>
                  </a:cxn>
                  <a:cxn ang="0">
                    <a:pos x="620" y="1363"/>
                  </a:cxn>
                  <a:cxn ang="0">
                    <a:pos x="490" y="1289"/>
                  </a:cxn>
                  <a:cxn ang="0">
                    <a:pos x="351" y="1012"/>
                  </a:cxn>
                  <a:cxn ang="0">
                    <a:pos x="221" y="522"/>
                  </a:cxn>
                  <a:cxn ang="0">
                    <a:pos x="90" y="221"/>
                  </a:cxn>
                  <a:cxn ang="0">
                    <a:pos x="0" y="522"/>
                  </a:cxn>
                </a:cxnLst>
                <a:rect l="0" t="0" r="r" b="b"/>
                <a:pathLst>
                  <a:path w="3452" h="1469">
                    <a:moveTo>
                      <a:pt x="0" y="522"/>
                    </a:moveTo>
                    <a:lnTo>
                      <a:pt x="41" y="539"/>
                    </a:lnTo>
                    <a:lnTo>
                      <a:pt x="90" y="563"/>
                    </a:lnTo>
                    <a:lnTo>
                      <a:pt x="131" y="579"/>
                    </a:lnTo>
                    <a:lnTo>
                      <a:pt x="180" y="620"/>
                    </a:lnTo>
                    <a:lnTo>
                      <a:pt x="221" y="792"/>
                    </a:lnTo>
                    <a:lnTo>
                      <a:pt x="261" y="947"/>
                    </a:lnTo>
                    <a:lnTo>
                      <a:pt x="310" y="1061"/>
                    </a:lnTo>
                    <a:lnTo>
                      <a:pt x="351" y="1150"/>
                    </a:lnTo>
                    <a:lnTo>
                      <a:pt x="400" y="1224"/>
                    </a:lnTo>
                    <a:lnTo>
                      <a:pt x="441" y="1273"/>
                    </a:lnTo>
                    <a:lnTo>
                      <a:pt x="490" y="1305"/>
                    </a:lnTo>
                    <a:lnTo>
                      <a:pt x="531" y="1338"/>
                    </a:lnTo>
                    <a:lnTo>
                      <a:pt x="572" y="1354"/>
                    </a:lnTo>
                    <a:lnTo>
                      <a:pt x="620" y="1371"/>
                    </a:lnTo>
                    <a:lnTo>
                      <a:pt x="661" y="1387"/>
                    </a:lnTo>
                    <a:lnTo>
                      <a:pt x="710" y="1395"/>
                    </a:lnTo>
                    <a:lnTo>
                      <a:pt x="751" y="1403"/>
                    </a:lnTo>
                    <a:lnTo>
                      <a:pt x="800" y="1403"/>
                    </a:lnTo>
                    <a:lnTo>
                      <a:pt x="841" y="1412"/>
                    </a:lnTo>
                    <a:lnTo>
                      <a:pt x="882" y="1412"/>
                    </a:lnTo>
                    <a:lnTo>
                      <a:pt x="931" y="1412"/>
                    </a:lnTo>
                    <a:lnTo>
                      <a:pt x="971" y="1412"/>
                    </a:lnTo>
                    <a:lnTo>
                      <a:pt x="1020" y="1412"/>
                    </a:lnTo>
                    <a:lnTo>
                      <a:pt x="1061" y="1412"/>
                    </a:lnTo>
                    <a:lnTo>
                      <a:pt x="1110" y="1412"/>
                    </a:lnTo>
                    <a:lnTo>
                      <a:pt x="1151" y="1403"/>
                    </a:lnTo>
                    <a:lnTo>
                      <a:pt x="1192" y="1403"/>
                    </a:lnTo>
                    <a:lnTo>
                      <a:pt x="1241" y="1403"/>
                    </a:lnTo>
                    <a:lnTo>
                      <a:pt x="1281" y="1403"/>
                    </a:lnTo>
                    <a:lnTo>
                      <a:pt x="1330" y="1403"/>
                    </a:lnTo>
                    <a:lnTo>
                      <a:pt x="1371" y="1403"/>
                    </a:lnTo>
                    <a:lnTo>
                      <a:pt x="1420" y="1412"/>
                    </a:lnTo>
                    <a:lnTo>
                      <a:pt x="1461" y="1412"/>
                    </a:lnTo>
                    <a:lnTo>
                      <a:pt x="1502" y="1412"/>
                    </a:lnTo>
                    <a:lnTo>
                      <a:pt x="1551" y="1420"/>
                    </a:lnTo>
                    <a:lnTo>
                      <a:pt x="1591" y="1420"/>
                    </a:lnTo>
                    <a:lnTo>
                      <a:pt x="1640" y="1428"/>
                    </a:lnTo>
                    <a:lnTo>
                      <a:pt x="1681" y="1428"/>
                    </a:lnTo>
                    <a:lnTo>
                      <a:pt x="1730" y="1428"/>
                    </a:lnTo>
                    <a:lnTo>
                      <a:pt x="1771" y="1428"/>
                    </a:lnTo>
                    <a:lnTo>
                      <a:pt x="1812" y="1428"/>
                    </a:lnTo>
                    <a:lnTo>
                      <a:pt x="1861" y="1428"/>
                    </a:lnTo>
                    <a:lnTo>
                      <a:pt x="1901" y="1428"/>
                    </a:lnTo>
                    <a:lnTo>
                      <a:pt x="1950" y="1420"/>
                    </a:lnTo>
                    <a:lnTo>
                      <a:pt x="1991" y="1420"/>
                    </a:lnTo>
                    <a:lnTo>
                      <a:pt x="2032" y="1412"/>
                    </a:lnTo>
                    <a:lnTo>
                      <a:pt x="2081" y="1403"/>
                    </a:lnTo>
                    <a:lnTo>
                      <a:pt x="2122" y="1395"/>
                    </a:lnTo>
                    <a:lnTo>
                      <a:pt x="2171" y="1387"/>
                    </a:lnTo>
                    <a:lnTo>
                      <a:pt x="2211" y="1379"/>
                    </a:lnTo>
                    <a:lnTo>
                      <a:pt x="2260" y="1379"/>
                    </a:lnTo>
                    <a:lnTo>
                      <a:pt x="2301" y="1387"/>
                    </a:lnTo>
                    <a:lnTo>
                      <a:pt x="2342" y="1395"/>
                    </a:lnTo>
                    <a:lnTo>
                      <a:pt x="2391" y="1403"/>
                    </a:lnTo>
                    <a:lnTo>
                      <a:pt x="2432" y="1412"/>
                    </a:lnTo>
                    <a:lnTo>
                      <a:pt x="2481" y="1428"/>
                    </a:lnTo>
                    <a:lnTo>
                      <a:pt x="2521" y="1428"/>
                    </a:lnTo>
                    <a:lnTo>
                      <a:pt x="2570" y="1436"/>
                    </a:lnTo>
                    <a:lnTo>
                      <a:pt x="2611" y="1444"/>
                    </a:lnTo>
                    <a:lnTo>
                      <a:pt x="2652" y="1444"/>
                    </a:lnTo>
                    <a:lnTo>
                      <a:pt x="2701" y="1444"/>
                    </a:lnTo>
                    <a:lnTo>
                      <a:pt x="2742" y="1444"/>
                    </a:lnTo>
                    <a:lnTo>
                      <a:pt x="2791" y="1452"/>
                    </a:lnTo>
                    <a:lnTo>
                      <a:pt x="2832" y="1452"/>
                    </a:lnTo>
                    <a:lnTo>
                      <a:pt x="2880" y="1444"/>
                    </a:lnTo>
                    <a:lnTo>
                      <a:pt x="2921" y="1444"/>
                    </a:lnTo>
                    <a:lnTo>
                      <a:pt x="2962" y="1444"/>
                    </a:lnTo>
                    <a:lnTo>
                      <a:pt x="3011" y="1444"/>
                    </a:lnTo>
                    <a:lnTo>
                      <a:pt x="3052" y="1436"/>
                    </a:lnTo>
                    <a:lnTo>
                      <a:pt x="3101" y="1436"/>
                    </a:lnTo>
                    <a:lnTo>
                      <a:pt x="3142" y="1428"/>
                    </a:lnTo>
                    <a:lnTo>
                      <a:pt x="3191" y="1428"/>
                    </a:lnTo>
                    <a:lnTo>
                      <a:pt x="3231" y="1436"/>
                    </a:lnTo>
                    <a:lnTo>
                      <a:pt x="3272" y="1444"/>
                    </a:lnTo>
                    <a:lnTo>
                      <a:pt x="3321" y="1452"/>
                    </a:lnTo>
                    <a:lnTo>
                      <a:pt x="3362" y="1460"/>
                    </a:lnTo>
                    <a:lnTo>
                      <a:pt x="3411" y="1460"/>
                    </a:lnTo>
                    <a:lnTo>
                      <a:pt x="3452" y="1469"/>
                    </a:lnTo>
                    <a:lnTo>
                      <a:pt x="3452" y="1460"/>
                    </a:lnTo>
                    <a:lnTo>
                      <a:pt x="3411" y="1460"/>
                    </a:lnTo>
                    <a:lnTo>
                      <a:pt x="3362" y="1452"/>
                    </a:lnTo>
                    <a:lnTo>
                      <a:pt x="3321" y="1444"/>
                    </a:lnTo>
                    <a:lnTo>
                      <a:pt x="3272" y="1436"/>
                    </a:lnTo>
                    <a:lnTo>
                      <a:pt x="3231" y="1428"/>
                    </a:lnTo>
                    <a:lnTo>
                      <a:pt x="3191" y="1420"/>
                    </a:lnTo>
                    <a:lnTo>
                      <a:pt x="3142" y="1420"/>
                    </a:lnTo>
                    <a:lnTo>
                      <a:pt x="3101" y="1420"/>
                    </a:lnTo>
                    <a:lnTo>
                      <a:pt x="3052" y="1428"/>
                    </a:lnTo>
                    <a:lnTo>
                      <a:pt x="3011" y="1428"/>
                    </a:lnTo>
                    <a:lnTo>
                      <a:pt x="2962" y="1436"/>
                    </a:lnTo>
                    <a:lnTo>
                      <a:pt x="2921" y="1436"/>
                    </a:lnTo>
                    <a:lnTo>
                      <a:pt x="2880" y="1444"/>
                    </a:lnTo>
                    <a:lnTo>
                      <a:pt x="2832" y="1444"/>
                    </a:lnTo>
                    <a:lnTo>
                      <a:pt x="2791" y="1444"/>
                    </a:lnTo>
                    <a:lnTo>
                      <a:pt x="2742" y="1444"/>
                    </a:lnTo>
                    <a:lnTo>
                      <a:pt x="2701" y="1436"/>
                    </a:lnTo>
                    <a:lnTo>
                      <a:pt x="2652" y="1436"/>
                    </a:lnTo>
                    <a:lnTo>
                      <a:pt x="2611" y="1436"/>
                    </a:lnTo>
                    <a:lnTo>
                      <a:pt x="2570" y="1428"/>
                    </a:lnTo>
                    <a:lnTo>
                      <a:pt x="2521" y="1420"/>
                    </a:lnTo>
                    <a:lnTo>
                      <a:pt x="2481" y="1412"/>
                    </a:lnTo>
                    <a:lnTo>
                      <a:pt x="2432" y="1395"/>
                    </a:lnTo>
                    <a:lnTo>
                      <a:pt x="2391" y="1387"/>
                    </a:lnTo>
                    <a:lnTo>
                      <a:pt x="2342" y="1371"/>
                    </a:lnTo>
                    <a:lnTo>
                      <a:pt x="2301" y="1363"/>
                    </a:lnTo>
                    <a:lnTo>
                      <a:pt x="2260" y="1354"/>
                    </a:lnTo>
                    <a:lnTo>
                      <a:pt x="2211" y="1354"/>
                    </a:lnTo>
                    <a:lnTo>
                      <a:pt x="2171" y="1363"/>
                    </a:lnTo>
                    <a:lnTo>
                      <a:pt x="2122" y="1371"/>
                    </a:lnTo>
                    <a:lnTo>
                      <a:pt x="2081" y="1387"/>
                    </a:lnTo>
                    <a:lnTo>
                      <a:pt x="2032" y="1395"/>
                    </a:lnTo>
                    <a:lnTo>
                      <a:pt x="1991" y="1403"/>
                    </a:lnTo>
                    <a:lnTo>
                      <a:pt x="1950" y="1412"/>
                    </a:lnTo>
                    <a:lnTo>
                      <a:pt x="1901" y="1412"/>
                    </a:lnTo>
                    <a:lnTo>
                      <a:pt x="1861" y="1412"/>
                    </a:lnTo>
                    <a:lnTo>
                      <a:pt x="1812" y="1420"/>
                    </a:lnTo>
                    <a:lnTo>
                      <a:pt x="1771" y="1420"/>
                    </a:lnTo>
                    <a:lnTo>
                      <a:pt x="1730" y="1412"/>
                    </a:lnTo>
                    <a:lnTo>
                      <a:pt x="1681" y="1412"/>
                    </a:lnTo>
                    <a:lnTo>
                      <a:pt x="1640" y="1412"/>
                    </a:lnTo>
                    <a:lnTo>
                      <a:pt x="1591" y="1403"/>
                    </a:lnTo>
                    <a:lnTo>
                      <a:pt x="1551" y="1403"/>
                    </a:lnTo>
                    <a:lnTo>
                      <a:pt x="1502" y="1395"/>
                    </a:lnTo>
                    <a:lnTo>
                      <a:pt x="1461" y="1395"/>
                    </a:lnTo>
                    <a:lnTo>
                      <a:pt x="1420" y="1387"/>
                    </a:lnTo>
                    <a:lnTo>
                      <a:pt x="1371" y="1387"/>
                    </a:lnTo>
                    <a:lnTo>
                      <a:pt x="1330" y="1379"/>
                    </a:lnTo>
                    <a:lnTo>
                      <a:pt x="1281" y="1379"/>
                    </a:lnTo>
                    <a:lnTo>
                      <a:pt x="1241" y="1379"/>
                    </a:lnTo>
                    <a:lnTo>
                      <a:pt x="1192" y="1379"/>
                    </a:lnTo>
                    <a:lnTo>
                      <a:pt x="1151" y="1387"/>
                    </a:lnTo>
                    <a:lnTo>
                      <a:pt x="1110" y="1387"/>
                    </a:lnTo>
                    <a:lnTo>
                      <a:pt x="1061" y="1387"/>
                    </a:lnTo>
                    <a:lnTo>
                      <a:pt x="1020" y="1395"/>
                    </a:lnTo>
                    <a:lnTo>
                      <a:pt x="971" y="1395"/>
                    </a:lnTo>
                    <a:lnTo>
                      <a:pt x="931" y="1395"/>
                    </a:lnTo>
                    <a:lnTo>
                      <a:pt x="882" y="1395"/>
                    </a:lnTo>
                    <a:lnTo>
                      <a:pt x="841" y="1395"/>
                    </a:lnTo>
                    <a:lnTo>
                      <a:pt x="800" y="1395"/>
                    </a:lnTo>
                    <a:lnTo>
                      <a:pt x="751" y="1387"/>
                    </a:lnTo>
                    <a:lnTo>
                      <a:pt x="710" y="1379"/>
                    </a:lnTo>
                    <a:lnTo>
                      <a:pt x="661" y="1371"/>
                    </a:lnTo>
                    <a:lnTo>
                      <a:pt x="620" y="1363"/>
                    </a:lnTo>
                    <a:lnTo>
                      <a:pt x="572" y="1346"/>
                    </a:lnTo>
                    <a:lnTo>
                      <a:pt x="531" y="1322"/>
                    </a:lnTo>
                    <a:lnTo>
                      <a:pt x="490" y="1289"/>
                    </a:lnTo>
                    <a:lnTo>
                      <a:pt x="441" y="1232"/>
                    </a:lnTo>
                    <a:lnTo>
                      <a:pt x="400" y="1150"/>
                    </a:lnTo>
                    <a:lnTo>
                      <a:pt x="351" y="1012"/>
                    </a:lnTo>
                    <a:lnTo>
                      <a:pt x="310" y="816"/>
                    </a:lnTo>
                    <a:lnTo>
                      <a:pt x="261" y="612"/>
                    </a:lnTo>
                    <a:lnTo>
                      <a:pt x="221" y="522"/>
                    </a:lnTo>
                    <a:lnTo>
                      <a:pt x="180" y="531"/>
                    </a:lnTo>
                    <a:lnTo>
                      <a:pt x="131" y="400"/>
                    </a:lnTo>
                    <a:lnTo>
                      <a:pt x="90" y="221"/>
                    </a:lnTo>
                    <a:lnTo>
                      <a:pt x="41" y="82"/>
                    </a:lnTo>
                    <a:lnTo>
                      <a:pt x="0" y="0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rgbClr val="FF33CC">
                  <a:alpha val="9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  <p:sp>
            <p:nvSpPr>
              <p:cNvPr id="246" name="Freeform 48"/>
              <p:cNvSpPr>
                <a:spLocks/>
              </p:cNvSpPr>
              <p:nvPr/>
            </p:nvSpPr>
            <p:spPr bwMode="auto">
              <a:xfrm>
                <a:off x="1645936" y="3466599"/>
                <a:ext cx="5618874" cy="1961855"/>
              </a:xfrm>
              <a:custGeom>
                <a:avLst/>
                <a:gdLst/>
                <a:ahLst/>
                <a:cxnLst>
                  <a:cxn ang="0">
                    <a:pos x="41" y="49"/>
                  </a:cxn>
                  <a:cxn ang="0">
                    <a:pos x="131" y="229"/>
                  </a:cxn>
                  <a:cxn ang="0">
                    <a:pos x="221" y="400"/>
                  </a:cxn>
                  <a:cxn ang="0">
                    <a:pos x="310" y="677"/>
                  </a:cxn>
                  <a:cxn ang="0">
                    <a:pos x="400" y="922"/>
                  </a:cxn>
                  <a:cxn ang="0">
                    <a:pos x="490" y="1036"/>
                  </a:cxn>
                  <a:cxn ang="0">
                    <a:pos x="572" y="1093"/>
                  </a:cxn>
                  <a:cxn ang="0">
                    <a:pos x="661" y="1118"/>
                  </a:cxn>
                  <a:cxn ang="0">
                    <a:pos x="751" y="1134"/>
                  </a:cxn>
                  <a:cxn ang="0">
                    <a:pos x="841" y="1142"/>
                  </a:cxn>
                  <a:cxn ang="0">
                    <a:pos x="931" y="1142"/>
                  </a:cxn>
                  <a:cxn ang="0">
                    <a:pos x="1020" y="1142"/>
                  </a:cxn>
                  <a:cxn ang="0">
                    <a:pos x="1110" y="1134"/>
                  </a:cxn>
                  <a:cxn ang="0">
                    <a:pos x="1192" y="1134"/>
                  </a:cxn>
                  <a:cxn ang="0">
                    <a:pos x="1281" y="1134"/>
                  </a:cxn>
                  <a:cxn ang="0">
                    <a:pos x="1371" y="1134"/>
                  </a:cxn>
                  <a:cxn ang="0">
                    <a:pos x="1461" y="1142"/>
                  </a:cxn>
                  <a:cxn ang="0">
                    <a:pos x="1551" y="1151"/>
                  </a:cxn>
                  <a:cxn ang="0">
                    <a:pos x="1640" y="1159"/>
                  </a:cxn>
                  <a:cxn ang="0">
                    <a:pos x="1730" y="1159"/>
                  </a:cxn>
                  <a:cxn ang="0">
                    <a:pos x="1812" y="1159"/>
                  </a:cxn>
                  <a:cxn ang="0">
                    <a:pos x="1901" y="1159"/>
                  </a:cxn>
                  <a:cxn ang="0">
                    <a:pos x="1991" y="1151"/>
                  </a:cxn>
                  <a:cxn ang="0">
                    <a:pos x="2081" y="1134"/>
                  </a:cxn>
                  <a:cxn ang="0">
                    <a:pos x="2171" y="1118"/>
                  </a:cxn>
                  <a:cxn ang="0">
                    <a:pos x="2260" y="1110"/>
                  </a:cxn>
                  <a:cxn ang="0">
                    <a:pos x="2342" y="1126"/>
                  </a:cxn>
                  <a:cxn ang="0">
                    <a:pos x="2432" y="1142"/>
                  </a:cxn>
                  <a:cxn ang="0">
                    <a:pos x="2521" y="1167"/>
                  </a:cxn>
                  <a:cxn ang="0">
                    <a:pos x="2611" y="1175"/>
                  </a:cxn>
                  <a:cxn ang="0">
                    <a:pos x="2701" y="1183"/>
                  </a:cxn>
                  <a:cxn ang="0">
                    <a:pos x="2791" y="1183"/>
                  </a:cxn>
                  <a:cxn ang="0">
                    <a:pos x="2880" y="1183"/>
                  </a:cxn>
                  <a:cxn ang="0">
                    <a:pos x="2962" y="1183"/>
                  </a:cxn>
                  <a:cxn ang="0">
                    <a:pos x="3052" y="1167"/>
                  </a:cxn>
                  <a:cxn ang="0">
                    <a:pos x="3142" y="1159"/>
                  </a:cxn>
                  <a:cxn ang="0">
                    <a:pos x="3231" y="1167"/>
                  </a:cxn>
                  <a:cxn ang="0">
                    <a:pos x="3321" y="1191"/>
                  </a:cxn>
                  <a:cxn ang="0">
                    <a:pos x="3411" y="1199"/>
                  </a:cxn>
                </a:cxnLst>
                <a:rect l="0" t="0" r="r" b="b"/>
                <a:pathLst>
                  <a:path w="3452" h="1199">
                    <a:moveTo>
                      <a:pt x="0" y="0"/>
                    </a:moveTo>
                    <a:lnTo>
                      <a:pt x="41" y="49"/>
                    </a:lnTo>
                    <a:lnTo>
                      <a:pt x="90" y="131"/>
                    </a:lnTo>
                    <a:lnTo>
                      <a:pt x="131" y="229"/>
                    </a:lnTo>
                    <a:lnTo>
                      <a:pt x="180" y="318"/>
                    </a:lnTo>
                    <a:lnTo>
                      <a:pt x="221" y="400"/>
                    </a:lnTo>
                    <a:lnTo>
                      <a:pt x="261" y="514"/>
                    </a:lnTo>
                    <a:lnTo>
                      <a:pt x="310" y="677"/>
                    </a:lnTo>
                    <a:lnTo>
                      <a:pt x="351" y="824"/>
                    </a:lnTo>
                    <a:lnTo>
                      <a:pt x="400" y="922"/>
                    </a:lnTo>
                    <a:lnTo>
                      <a:pt x="441" y="987"/>
                    </a:lnTo>
                    <a:lnTo>
                      <a:pt x="490" y="1036"/>
                    </a:lnTo>
                    <a:lnTo>
                      <a:pt x="531" y="1069"/>
                    </a:lnTo>
                    <a:lnTo>
                      <a:pt x="572" y="1093"/>
                    </a:lnTo>
                    <a:lnTo>
                      <a:pt x="620" y="1110"/>
                    </a:lnTo>
                    <a:lnTo>
                      <a:pt x="661" y="1118"/>
                    </a:lnTo>
                    <a:lnTo>
                      <a:pt x="710" y="1126"/>
                    </a:lnTo>
                    <a:lnTo>
                      <a:pt x="751" y="1134"/>
                    </a:lnTo>
                    <a:lnTo>
                      <a:pt x="800" y="1134"/>
                    </a:lnTo>
                    <a:lnTo>
                      <a:pt x="841" y="1142"/>
                    </a:lnTo>
                    <a:lnTo>
                      <a:pt x="882" y="1142"/>
                    </a:lnTo>
                    <a:lnTo>
                      <a:pt x="931" y="1142"/>
                    </a:lnTo>
                    <a:lnTo>
                      <a:pt x="971" y="1142"/>
                    </a:lnTo>
                    <a:lnTo>
                      <a:pt x="1020" y="1142"/>
                    </a:lnTo>
                    <a:lnTo>
                      <a:pt x="1061" y="1142"/>
                    </a:lnTo>
                    <a:lnTo>
                      <a:pt x="1110" y="1134"/>
                    </a:lnTo>
                    <a:lnTo>
                      <a:pt x="1151" y="1134"/>
                    </a:lnTo>
                    <a:lnTo>
                      <a:pt x="1192" y="1134"/>
                    </a:lnTo>
                    <a:lnTo>
                      <a:pt x="1241" y="1134"/>
                    </a:lnTo>
                    <a:lnTo>
                      <a:pt x="1281" y="1134"/>
                    </a:lnTo>
                    <a:lnTo>
                      <a:pt x="1330" y="1134"/>
                    </a:lnTo>
                    <a:lnTo>
                      <a:pt x="1371" y="1134"/>
                    </a:lnTo>
                    <a:lnTo>
                      <a:pt x="1420" y="1134"/>
                    </a:lnTo>
                    <a:lnTo>
                      <a:pt x="1461" y="1142"/>
                    </a:lnTo>
                    <a:lnTo>
                      <a:pt x="1502" y="1142"/>
                    </a:lnTo>
                    <a:lnTo>
                      <a:pt x="1551" y="1151"/>
                    </a:lnTo>
                    <a:lnTo>
                      <a:pt x="1591" y="1151"/>
                    </a:lnTo>
                    <a:lnTo>
                      <a:pt x="1640" y="1159"/>
                    </a:lnTo>
                    <a:lnTo>
                      <a:pt x="1681" y="1159"/>
                    </a:lnTo>
                    <a:lnTo>
                      <a:pt x="1730" y="1159"/>
                    </a:lnTo>
                    <a:lnTo>
                      <a:pt x="1771" y="1159"/>
                    </a:lnTo>
                    <a:lnTo>
                      <a:pt x="1812" y="1159"/>
                    </a:lnTo>
                    <a:lnTo>
                      <a:pt x="1861" y="1159"/>
                    </a:lnTo>
                    <a:lnTo>
                      <a:pt x="1901" y="1159"/>
                    </a:lnTo>
                    <a:lnTo>
                      <a:pt x="1950" y="1151"/>
                    </a:lnTo>
                    <a:lnTo>
                      <a:pt x="1991" y="1151"/>
                    </a:lnTo>
                    <a:lnTo>
                      <a:pt x="2032" y="1142"/>
                    </a:lnTo>
                    <a:lnTo>
                      <a:pt x="2081" y="1134"/>
                    </a:lnTo>
                    <a:lnTo>
                      <a:pt x="2122" y="1126"/>
                    </a:lnTo>
                    <a:lnTo>
                      <a:pt x="2171" y="1118"/>
                    </a:lnTo>
                    <a:lnTo>
                      <a:pt x="2211" y="1110"/>
                    </a:lnTo>
                    <a:lnTo>
                      <a:pt x="2260" y="1110"/>
                    </a:lnTo>
                    <a:lnTo>
                      <a:pt x="2301" y="1110"/>
                    </a:lnTo>
                    <a:lnTo>
                      <a:pt x="2342" y="1126"/>
                    </a:lnTo>
                    <a:lnTo>
                      <a:pt x="2391" y="1134"/>
                    </a:lnTo>
                    <a:lnTo>
                      <a:pt x="2432" y="1142"/>
                    </a:lnTo>
                    <a:lnTo>
                      <a:pt x="2481" y="1159"/>
                    </a:lnTo>
                    <a:lnTo>
                      <a:pt x="2521" y="1167"/>
                    </a:lnTo>
                    <a:lnTo>
                      <a:pt x="2570" y="1167"/>
                    </a:lnTo>
                    <a:lnTo>
                      <a:pt x="2611" y="1175"/>
                    </a:lnTo>
                    <a:lnTo>
                      <a:pt x="2652" y="1183"/>
                    </a:lnTo>
                    <a:lnTo>
                      <a:pt x="2701" y="1183"/>
                    </a:lnTo>
                    <a:lnTo>
                      <a:pt x="2742" y="1183"/>
                    </a:lnTo>
                    <a:lnTo>
                      <a:pt x="2791" y="1183"/>
                    </a:lnTo>
                    <a:lnTo>
                      <a:pt x="2832" y="1183"/>
                    </a:lnTo>
                    <a:lnTo>
                      <a:pt x="2880" y="1183"/>
                    </a:lnTo>
                    <a:lnTo>
                      <a:pt x="2921" y="1183"/>
                    </a:lnTo>
                    <a:lnTo>
                      <a:pt x="2962" y="1183"/>
                    </a:lnTo>
                    <a:lnTo>
                      <a:pt x="3011" y="1175"/>
                    </a:lnTo>
                    <a:lnTo>
                      <a:pt x="3052" y="1167"/>
                    </a:lnTo>
                    <a:lnTo>
                      <a:pt x="3101" y="1167"/>
                    </a:lnTo>
                    <a:lnTo>
                      <a:pt x="3142" y="1159"/>
                    </a:lnTo>
                    <a:lnTo>
                      <a:pt x="3191" y="1159"/>
                    </a:lnTo>
                    <a:lnTo>
                      <a:pt x="3231" y="1167"/>
                    </a:lnTo>
                    <a:lnTo>
                      <a:pt x="3272" y="1175"/>
                    </a:lnTo>
                    <a:lnTo>
                      <a:pt x="3321" y="1191"/>
                    </a:lnTo>
                    <a:lnTo>
                      <a:pt x="3362" y="1191"/>
                    </a:lnTo>
                    <a:lnTo>
                      <a:pt x="3411" y="1199"/>
                    </a:lnTo>
                    <a:lnTo>
                      <a:pt x="3452" y="1199"/>
                    </a:lnTo>
                  </a:path>
                </a:pathLst>
              </a:custGeom>
              <a:noFill/>
              <a:ln w="25400" cap="flat">
                <a:solidFill>
                  <a:srgbClr val="FF33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>
                  <a:latin typeface="Helvetica" pitchFamily="34" charset="0"/>
                </a:endParaRPr>
              </a:p>
            </p:txBody>
          </p:sp>
        </p:grpSp>
        <p:sp>
          <p:nvSpPr>
            <p:cNvPr id="251" name="TextBox 250"/>
            <p:cNvSpPr txBox="1"/>
            <p:nvPr/>
          </p:nvSpPr>
          <p:spPr>
            <a:xfrm>
              <a:off x="730623" y="132047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**</a:t>
              </a:r>
              <a:endParaRPr lang="en-GB" sz="12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2442882" y="2683112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</p:grpSp>
      <p:grpSp>
        <p:nvGrpSpPr>
          <p:cNvPr id="4" name="Group 632"/>
          <p:cNvGrpSpPr/>
          <p:nvPr/>
        </p:nvGrpSpPr>
        <p:grpSpPr>
          <a:xfrm>
            <a:off x="4755681" y="1010114"/>
            <a:ext cx="3249484" cy="2544715"/>
            <a:chOff x="4707771" y="588943"/>
            <a:chExt cx="3249484" cy="2544715"/>
          </a:xfrm>
        </p:grpSpPr>
        <p:sp>
          <p:nvSpPr>
            <p:cNvPr id="254" name="TextBox 253"/>
            <p:cNvSpPr txBox="1"/>
            <p:nvPr/>
          </p:nvSpPr>
          <p:spPr>
            <a:xfrm>
              <a:off x="4977844" y="1004809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625831" y="262955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  <p:sp>
          <p:nvSpPr>
            <p:cNvPr id="488" name="Line 103"/>
            <p:cNvSpPr>
              <a:spLocks noChangeShapeType="1"/>
            </p:cNvSpPr>
            <p:nvPr/>
          </p:nvSpPr>
          <p:spPr bwMode="auto">
            <a:xfrm>
              <a:off x="4862119" y="300522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89" name="Line 104"/>
            <p:cNvSpPr>
              <a:spLocks noChangeShapeType="1"/>
            </p:cNvSpPr>
            <p:nvPr/>
          </p:nvSpPr>
          <p:spPr bwMode="auto">
            <a:xfrm flipV="1">
              <a:off x="4862119" y="64417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0" name="Line 105"/>
            <p:cNvSpPr>
              <a:spLocks noChangeShapeType="1"/>
            </p:cNvSpPr>
            <p:nvPr/>
          </p:nvSpPr>
          <p:spPr bwMode="auto">
            <a:xfrm flipV="1">
              <a:off x="4862119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1" name="Rectangle 106"/>
            <p:cNvSpPr>
              <a:spLocks noChangeArrowheads="1"/>
            </p:cNvSpPr>
            <p:nvPr/>
          </p:nvSpPr>
          <p:spPr bwMode="auto">
            <a:xfrm>
              <a:off x="4841071" y="3025936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2" name="Line 107"/>
            <p:cNvSpPr>
              <a:spLocks noChangeShapeType="1"/>
            </p:cNvSpPr>
            <p:nvPr/>
          </p:nvSpPr>
          <p:spPr bwMode="auto">
            <a:xfrm flipV="1">
              <a:off x="5240972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3" name="Rectangle 108"/>
            <p:cNvSpPr>
              <a:spLocks noChangeArrowheads="1"/>
            </p:cNvSpPr>
            <p:nvPr/>
          </p:nvSpPr>
          <p:spPr bwMode="auto">
            <a:xfrm>
              <a:off x="5191862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4" name="Line 109"/>
            <p:cNvSpPr>
              <a:spLocks noChangeShapeType="1"/>
            </p:cNvSpPr>
            <p:nvPr/>
          </p:nvSpPr>
          <p:spPr bwMode="auto">
            <a:xfrm flipV="1">
              <a:off x="5619826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5" name="Rectangle 110"/>
            <p:cNvSpPr>
              <a:spLocks noChangeArrowheads="1"/>
            </p:cNvSpPr>
            <p:nvPr/>
          </p:nvSpPr>
          <p:spPr bwMode="auto">
            <a:xfrm>
              <a:off x="5570716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6" name="Line 111"/>
            <p:cNvSpPr>
              <a:spLocks noChangeShapeType="1"/>
            </p:cNvSpPr>
            <p:nvPr/>
          </p:nvSpPr>
          <p:spPr bwMode="auto">
            <a:xfrm flipV="1">
              <a:off x="599868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7" name="Rectangle 112"/>
            <p:cNvSpPr>
              <a:spLocks noChangeArrowheads="1"/>
            </p:cNvSpPr>
            <p:nvPr/>
          </p:nvSpPr>
          <p:spPr bwMode="auto">
            <a:xfrm>
              <a:off x="594956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498" name="Line 113"/>
            <p:cNvSpPr>
              <a:spLocks noChangeShapeType="1"/>
            </p:cNvSpPr>
            <p:nvPr/>
          </p:nvSpPr>
          <p:spPr bwMode="auto">
            <a:xfrm flipV="1">
              <a:off x="6384549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99" name="Rectangle 114"/>
            <p:cNvSpPr>
              <a:spLocks noChangeArrowheads="1"/>
            </p:cNvSpPr>
            <p:nvPr/>
          </p:nvSpPr>
          <p:spPr bwMode="auto">
            <a:xfrm>
              <a:off x="633543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0" name="Line 115"/>
            <p:cNvSpPr>
              <a:spLocks noChangeShapeType="1"/>
            </p:cNvSpPr>
            <p:nvPr/>
          </p:nvSpPr>
          <p:spPr bwMode="auto">
            <a:xfrm flipV="1">
              <a:off x="6763403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1" name="Rectangle 116"/>
            <p:cNvSpPr>
              <a:spLocks noChangeArrowheads="1"/>
            </p:cNvSpPr>
            <p:nvPr/>
          </p:nvSpPr>
          <p:spPr bwMode="auto">
            <a:xfrm>
              <a:off x="6714292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2" name="Line 117"/>
            <p:cNvSpPr>
              <a:spLocks noChangeShapeType="1"/>
            </p:cNvSpPr>
            <p:nvPr/>
          </p:nvSpPr>
          <p:spPr bwMode="auto">
            <a:xfrm flipV="1">
              <a:off x="7142257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3" name="Rectangle 118"/>
            <p:cNvSpPr>
              <a:spLocks noChangeArrowheads="1"/>
            </p:cNvSpPr>
            <p:nvPr/>
          </p:nvSpPr>
          <p:spPr bwMode="auto">
            <a:xfrm>
              <a:off x="7093146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4" name="Line 119"/>
            <p:cNvSpPr>
              <a:spLocks noChangeShapeType="1"/>
            </p:cNvSpPr>
            <p:nvPr/>
          </p:nvSpPr>
          <p:spPr bwMode="auto">
            <a:xfrm flipV="1">
              <a:off x="752111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5" name="Rectangle 120"/>
            <p:cNvSpPr>
              <a:spLocks noChangeArrowheads="1"/>
            </p:cNvSpPr>
            <p:nvPr/>
          </p:nvSpPr>
          <p:spPr bwMode="auto">
            <a:xfrm>
              <a:off x="7472000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70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6" name="Line 121"/>
            <p:cNvSpPr>
              <a:spLocks noChangeShapeType="1"/>
            </p:cNvSpPr>
            <p:nvPr/>
          </p:nvSpPr>
          <p:spPr bwMode="auto">
            <a:xfrm flipV="1">
              <a:off x="7906980" y="297070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7" name="Rectangle 122"/>
            <p:cNvSpPr>
              <a:spLocks noChangeArrowheads="1"/>
            </p:cNvSpPr>
            <p:nvPr/>
          </p:nvSpPr>
          <p:spPr bwMode="auto">
            <a:xfrm>
              <a:off x="7857869" y="3025936"/>
              <a:ext cx="993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08" name="Line 123"/>
            <p:cNvSpPr>
              <a:spLocks noChangeShapeType="1"/>
            </p:cNvSpPr>
            <p:nvPr/>
          </p:nvSpPr>
          <p:spPr bwMode="auto">
            <a:xfrm>
              <a:off x="4862119" y="3005225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09" name="Rectangle 124"/>
            <p:cNvSpPr>
              <a:spLocks noChangeArrowheads="1"/>
            </p:cNvSpPr>
            <p:nvPr/>
          </p:nvSpPr>
          <p:spPr bwMode="auto">
            <a:xfrm>
              <a:off x="4784945" y="2949996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0" name="Line 125"/>
            <p:cNvSpPr>
              <a:spLocks noChangeShapeType="1"/>
            </p:cNvSpPr>
            <p:nvPr/>
          </p:nvSpPr>
          <p:spPr bwMode="auto">
            <a:xfrm>
              <a:off x="4862119" y="276359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1" name="Rectangle 126"/>
            <p:cNvSpPr>
              <a:spLocks noChangeArrowheads="1"/>
            </p:cNvSpPr>
            <p:nvPr/>
          </p:nvSpPr>
          <p:spPr bwMode="auto">
            <a:xfrm>
              <a:off x="4707771" y="2708367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2" name="Line 127"/>
            <p:cNvSpPr>
              <a:spLocks noChangeShapeType="1"/>
            </p:cNvSpPr>
            <p:nvPr/>
          </p:nvSpPr>
          <p:spPr bwMode="auto">
            <a:xfrm>
              <a:off x="4862119" y="252887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3" name="Rectangle 128"/>
            <p:cNvSpPr>
              <a:spLocks noChangeArrowheads="1"/>
            </p:cNvSpPr>
            <p:nvPr/>
          </p:nvSpPr>
          <p:spPr bwMode="auto">
            <a:xfrm>
              <a:off x="4784945" y="2473643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4" name="Line 129"/>
            <p:cNvSpPr>
              <a:spLocks noChangeShapeType="1"/>
            </p:cNvSpPr>
            <p:nvPr/>
          </p:nvSpPr>
          <p:spPr bwMode="auto">
            <a:xfrm>
              <a:off x="4862119" y="229414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5" name="Rectangle 130"/>
            <p:cNvSpPr>
              <a:spLocks noChangeArrowheads="1"/>
            </p:cNvSpPr>
            <p:nvPr/>
          </p:nvSpPr>
          <p:spPr bwMode="auto">
            <a:xfrm>
              <a:off x="4707771" y="2238918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6" name="Line 131"/>
            <p:cNvSpPr>
              <a:spLocks noChangeShapeType="1"/>
            </p:cNvSpPr>
            <p:nvPr/>
          </p:nvSpPr>
          <p:spPr bwMode="auto">
            <a:xfrm>
              <a:off x="4862119" y="205942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7" name="Rectangle 132"/>
            <p:cNvSpPr>
              <a:spLocks noChangeArrowheads="1"/>
            </p:cNvSpPr>
            <p:nvPr/>
          </p:nvSpPr>
          <p:spPr bwMode="auto">
            <a:xfrm>
              <a:off x="4784945" y="2004194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18" name="Line 133"/>
            <p:cNvSpPr>
              <a:spLocks noChangeShapeType="1"/>
            </p:cNvSpPr>
            <p:nvPr/>
          </p:nvSpPr>
          <p:spPr bwMode="auto">
            <a:xfrm>
              <a:off x="4862119" y="182469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19" name="Rectangle 134"/>
            <p:cNvSpPr>
              <a:spLocks noChangeArrowheads="1"/>
            </p:cNvSpPr>
            <p:nvPr/>
          </p:nvSpPr>
          <p:spPr bwMode="auto">
            <a:xfrm>
              <a:off x="4707771" y="1769469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0" name="Line 135"/>
            <p:cNvSpPr>
              <a:spLocks noChangeShapeType="1"/>
            </p:cNvSpPr>
            <p:nvPr/>
          </p:nvSpPr>
          <p:spPr bwMode="auto">
            <a:xfrm>
              <a:off x="4862119" y="158307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1" name="Rectangle 136"/>
            <p:cNvSpPr>
              <a:spLocks noChangeArrowheads="1"/>
            </p:cNvSpPr>
            <p:nvPr/>
          </p:nvSpPr>
          <p:spPr bwMode="auto">
            <a:xfrm>
              <a:off x="4784945" y="1527841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2" name="Line 137"/>
            <p:cNvSpPr>
              <a:spLocks noChangeShapeType="1"/>
            </p:cNvSpPr>
            <p:nvPr/>
          </p:nvSpPr>
          <p:spPr bwMode="auto">
            <a:xfrm>
              <a:off x="4862119" y="134834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3" name="Rectangle 138"/>
            <p:cNvSpPr>
              <a:spLocks noChangeArrowheads="1"/>
            </p:cNvSpPr>
            <p:nvPr/>
          </p:nvSpPr>
          <p:spPr bwMode="auto">
            <a:xfrm>
              <a:off x="4707771" y="1293117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4" name="Line 139"/>
            <p:cNvSpPr>
              <a:spLocks noChangeShapeType="1"/>
            </p:cNvSpPr>
            <p:nvPr/>
          </p:nvSpPr>
          <p:spPr bwMode="auto">
            <a:xfrm>
              <a:off x="4862119" y="111362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5" name="Rectangle 140"/>
            <p:cNvSpPr>
              <a:spLocks noChangeArrowheads="1"/>
            </p:cNvSpPr>
            <p:nvPr/>
          </p:nvSpPr>
          <p:spPr bwMode="auto">
            <a:xfrm>
              <a:off x="4784945" y="1058392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6" name="Line 141"/>
            <p:cNvSpPr>
              <a:spLocks noChangeShapeType="1"/>
            </p:cNvSpPr>
            <p:nvPr/>
          </p:nvSpPr>
          <p:spPr bwMode="auto">
            <a:xfrm>
              <a:off x="4862119" y="87889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7" name="Rectangle 142"/>
            <p:cNvSpPr>
              <a:spLocks noChangeArrowheads="1"/>
            </p:cNvSpPr>
            <p:nvPr/>
          </p:nvSpPr>
          <p:spPr bwMode="auto">
            <a:xfrm>
              <a:off x="4707771" y="823668"/>
              <a:ext cx="12503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4.5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28" name="Line 143"/>
            <p:cNvSpPr>
              <a:spLocks noChangeShapeType="1"/>
            </p:cNvSpPr>
            <p:nvPr/>
          </p:nvSpPr>
          <p:spPr bwMode="auto">
            <a:xfrm>
              <a:off x="4862119" y="64417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29" name="Rectangle 144"/>
            <p:cNvSpPr>
              <a:spLocks noChangeArrowheads="1"/>
            </p:cNvSpPr>
            <p:nvPr/>
          </p:nvSpPr>
          <p:spPr bwMode="auto">
            <a:xfrm>
              <a:off x="4784945" y="588943"/>
              <a:ext cx="496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en-US" sz="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530" name="Freeform 145"/>
            <p:cNvSpPr>
              <a:spLocks/>
            </p:cNvSpPr>
            <p:nvPr/>
          </p:nvSpPr>
          <p:spPr bwMode="auto">
            <a:xfrm>
              <a:off x="4897198" y="1258598"/>
              <a:ext cx="2967687" cy="1739723"/>
            </a:xfrm>
            <a:custGeom>
              <a:avLst/>
              <a:gdLst/>
              <a:ahLst/>
              <a:cxnLst>
                <a:cxn ang="0">
                  <a:pos x="66" y="1116"/>
                </a:cxn>
                <a:cxn ang="0">
                  <a:pos x="162" y="702"/>
                </a:cxn>
                <a:cxn ang="0">
                  <a:pos x="258" y="1104"/>
                </a:cxn>
                <a:cxn ang="0">
                  <a:pos x="360" y="1386"/>
                </a:cxn>
                <a:cxn ang="0">
                  <a:pos x="456" y="1452"/>
                </a:cxn>
                <a:cxn ang="0">
                  <a:pos x="552" y="1470"/>
                </a:cxn>
                <a:cxn ang="0">
                  <a:pos x="648" y="1482"/>
                </a:cxn>
                <a:cxn ang="0">
                  <a:pos x="750" y="1494"/>
                </a:cxn>
                <a:cxn ang="0">
                  <a:pos x="846" y="1500"/>
                </a:cxn>
                <a:cxn ang="0">
                  <a:pos x="942" y="1500"/>
                </a:cxn>
                <a:cxn ang="0">
                  <a:pos x="1044" y="1506"/>
                </a:cxn>
                <a:cxn ang="0">
                  <a:pos x="1140" y="1512"/>
                </a:cxn>
                <a:cxn ang="0">
                  <a:pos x="1236" y="1512"/>
                </a:cxn>
                <a:cxn ang="0">
                  <a:pos x="1332" y="1506"/>
                </a:cxn>
                <a:cxn ang="0">
                  <a:pos x="1434" y="1500"/>
                </a:cxn>
                <a:cxn ang="0">
                  <a:pos x="1530" y="1488"/>
                </a:cxn>
                <a:cxn ang="0">
                  <a:pos x="1626" y="1488"/>
                </a:cxn>
                <a:cxn ang="0">
                  <a:pos x="1722" y="1506"/>
                </a:cxn>
                <a:cxn ang="0">
                  <a:pos x="1824" y="1512"/>
                </a:cxn>
                <a:cxn ang="0">
                  <a:pos x="1920" y="1512"/>
                </a:cxn>
                <a:cxn ang="0">
                  <a:pos x="2016" y="1512"/>
                </a:cxn>
                <a:cxn ang="0">
                  <a:pos x="2118" y="1512"/>
                </a:cxn>
                <a:cxn ang="0">
                  <a:pos x="2214" y="1512"/>
                </a:cxn>
                <a:cxn ang="0">
                  <a:pos x="2310" y="1512"/>
                </a:cxn>
                <a:cxn ang="0">
                  <a:pos x="2406" y="1512"/>
                </a:cxn>
                <a:cxn ang="0">
                  <a:pos x="2508" y="1512"/>
                </a:cxn>
                <a:cxn ang="0">
                  <a:pos x="2508" y="1512"/>
                </a:cxn>
                <a:cxn ang="0">
                  <a:pos x="2406" y="1512"/>
                </a:cxn>
                <a:cxn ang="0">
                  <a:pos x="2310" y="1512"/>
                </a:cxn>
                <a:cxn ang="0">
                  <a:pos x="2214" y="1512"/>
                </a:cxn>
                <a:cxn ang="0">
                  <a:pos x="2118" y="1512"/>
                </a:cxn>
                <a:cxn ang="0">
                  <a:pos x="2016" y="1512"/>
                </a:cxn>
                <a:cxn ang="0">
                  <a:pos x="1920" y="1512"/>
                </a:cxn>
                <a:cxn ang="0">
                  <a:pos x="1824" y="1512"/>
                </a:cxn>
                <a:cxn ang="0">
                  <a:pos x="1722" y="1500"/>
                </a:cxn>
                <a:cxn ang="0">
                  <a:pos x="1626" y="1452"/>
                </a:cxn>
                <a:cxn ang="0">
                  <a:pos x="1530" y="1446"/>
                </a:cxn>
                <a:cxn ang="0">
                  <a:pos x="1434" y="1488"/>
                </a:cxn>
                <a:cxn ang="0">
                  <a:pos x="1332" y="1506"/>
                </a:cxn>
                <a:cxn ang="0">
                  <a:pos x="1236" y="1506"/>
                </a:cxn>
                <a:cxn ang="0">
                  <a:pos x="1140" y="1506"/>
                </a:cxn>
                <a:cxn ang="0">
                  <a:pos x="1044" y="1500"/>
                </a:cxn>
                <a:cxn ang="0">
                  <a:pos x="942" y="1494"/>
                </a:cxn>
                <a:cxn ang="0">
                  <a:pos x="846" y="1488"/>
                </a:cxn>
                <a:cxn ang="0">
                  <a:pos x="750" y="1476"/>
                </a:cxn>
                <a:cxn ang="0">
                  <a:pos x="648" y="1458"/>
                </a:cxn>
                <a:cxn ang="0">
                  <a:pos x="552" y="1440"/>
                </a:cxn>
                <a:cxn ang="0">
                  <a:pos x="456" y="1404"/>
                </a:cxn>
                <a:cxn ang="0">
                  <a:pos x="360" y="1278"/>
                </a:cxn>
                <a:cxn ang="0">
                  <a:pos x="258" y="708"/>
                </a:cxn>
                <a:cxn ang="0">
                  <a:pos x="162" y="0"/>
                </a:cxn>
                <a:cxn ang="0">
                  <a:pos x="66" y="840"/>
                </a:cxn>
                <a:cxn ang="0">
                  <a:pos x="0" y="1188"/>
                </a:cxn>
              </a:cxnLst>
              <a:rect l="0" t="0" r="r" b="b"/>
              <a:pathLst>
                <a:path w="2538" h="1512">
                  <a:moveTo>
                    <a:pt x="0" y="1188"/>
                  </a:moveTo>
                  <a:lnTo>
                    <a:pt x="30" y="1152"/>
                  </a:lnTo>
                  <a:lnTo>
                    <a:pt x="66" y="1116"/>
                  </a:lnTo>
                  <a:lnTo>
                    <a:pt x="96" y="1020"/>
                  </a:lnTo>
                  <a:lnTo>
                    <a:pt x="132" y="846"/>
                  </a:lnTo>
                  <a:lnTo>
                    <a:pt x="162" y="702"/>
                  </a:lnTo>
                  <a:lnTo>
                    <a:pt x="192" y="726"/>
                  </a:lnTo>
                  <a:lnTo>
                    <a:pt x="228" y="906"/>
                  </a:lnTo>
                  <a:lnTo>
                    <a:pt x="258" y="1104"/>
                  </a:lnTo>
                  <a:lnTo>
                    <a:pt x="294" y="1248"/>
                  </a:lnTo>
                  <a:lnTo>
                    <a:pt x="324" y="1332"/>
                  </a:lnTo>
                  <a:lnTo>
                    <a:pt x="360" y="1386"/>
                  </a:lnTo>
                  <a:lnTo>
                    <a:pt x="390" y="1416"/>
                  </a:lnTo>
                  <a:lnTo>
                    <a:pt x="420" y="1434"/>
                  </a:lnTo>
                  <a:lnTo>
                    <a:pt x="456" y="1452"/>
                  </a:lnTo>
                  <a:lnTo>
                    <a:pt x="486" y="1458"/>
                  </a:lnTo>
                  <a:lnTo>
                    <a:pt x="522" y="1464"/>
                  </a:lnTo>
                  <a:lnTo>
                    <a:pt x="552" y="1470"/>
                  </a:lnTo>
                  <a:lnTo>
                    <a:pt x="588" y="1476"/>
                  </a:lnTo>
                  <a:lnTo>
                    <a:pt x="618" y="1482"/>
                  </a:lnTo>
                  <a:lnTo>
                    <a:pt x="648" y="1482"/>
                  </a:lnTo>
                  <a:lnTo>
                    <a:pt x="684" y="1488"/>
                  </a:lnTo>
                  <a:lnTo>
                    <a:pt x="714" y="1488"/>
                  </a:lnTo>
                  <a:lnTo>
                    <a:pt x="750" y="1494"/>
                  </a:lnTo>
                  <a:lnTo>
                    <a:pt x="780" y="1494"/>
                  </a:lnTo>
                  <a:lnTo>
                    <a:pt x="816" y="1500"/>
                  </a:lnTo>
                  <a:lnTo>
                    <a:pt x="846" y="1500"/>
                  </a:lnTo>
                  <a:lnTo>
                    <a:pt x="876" y="1500"/>
                  </a:lnTo>
                  <a:lnTo>
                    <a:pt x="912" y="1500"/>
                  </a:lnTo>
                  <a:lnTo>
                    <a:pt x="942" y="1500"/>
                  </a:lnTo>
                  <a:lnTo>
                    <a:pt x="978" y="1506"/>
                  </a:lnTo>
                  <a:lnTo>
                    <a:pt x="1008" y="1506"/>
                  </a:lnTo>
                  <a:lnTo>
                    <a:pt x="1044" y="1506"/>
                  </a:lnTo>
                  <a:lnTo>
                    <a:pt x="1074" y="1506"/>
                  </a:lnTo>
                  <a:lnTo>
                    <a:pt x="1104" y="1506"/>
                  </a:lnTo>
                  <a:lnTo>
                    <a:pt x="1140" y="1512"/>
                  </a:lnTo>
                  <a:lnTo>
                    <a:pt x="1170" y="1512"/>
                  </a:lnTo>
                  <a:lnTo>
                    <a:pt x="1206" y="1512"/>
                  </a:lnTo>
                  <a:lnTo>
                    <a:pt x="1236" y="1512"/>
                  </a:lnTo>
                  <a:lnTo>
                    <a:pt x="1272" y="1512"/>
                  </a:lnTo>
                  <a:lnTo>
                    <a:pt x="1302" y="1506"/>
                  </a:lnTo>
                  <a:lnTo>
                    <a:pt x="1332" y="1506"/>
                  </a:lnTo>
                  <a:lnTo>
                    <a:pt x="1368" y="1506"/>
                  </a:lnTo>
                  <a:lnTo>
                    <a:pt x="1398" y="1506"/>
                  </a:lnTo>
                  <a:lnTo>
                    <a:pt x="1434" y="1500"/>
                  </a:lnTo>
                  <a:lnTo>
                    <a:pt x="1464" y="1500"/>
                  </a:lnTo>
                  <a:lnTo>
                    <a:pt x="1494" y="1494"/>
                  </a:lnTo>
                  <a:lnTo>
                    <a:pt x="1530" y="1488"/>
                  </a:lnTo>
                  <a:lnTo>
                    <a:pt x="1560" y="1482"/>
                  </a:lnTo>
                  <a:lnTo>
                    <a:pt x="1596" y="1482"/>
                  </a:lnTo>
                  <a:lnTo>
                    <a:pt x="1626" y="1488"/>
                  </a:lnTo>
                  <a:lnTo>
                    <a:pt x="1662" y="1494"/>
                  </a:lnTo>
                  <a:lnTo>
                    <a:pt x="1692" y="1500"/>
                  </a:lnTo>
                  <a:lnTo>
                    <a:pt x="1722" y="1506"/>
                  </a:lnTo>
                  <a:lnTo>
                    <a:pt x="1758" y="1506"/>
                  </a:lnTo>
                  <a:lnTo>
                    <a:pt x="1788" y="1512"/>
                  </a:lnTo>
                  <a:lnTo>
                    <a:pt x="1824" y="1512"/>
                  </a:lnTo>
                  <a:lnTo>
                    <a:pt x="1854" y="1512"/>
                  </a:lnTo>
                  <a:lnTo>
                    <a:pt x="1890" y="1512"/>
                  </a:lnTo>
                  <a:lnTo>
                    <a:pt x="1920" y="1512"/>
                  </a:lnTo>
                  <a:lnTo>
                    <a:pt x="1950" y="1512"/>
                  </a:lnTo>
                  <a:lnTo>
                    <a:pt x="1986" y="1512"/>
                  </a:lnTo>
                  <a:lnTo>
                    <a:pt x="2016" y="1512"/>
                  </a:lnTo>
                  <a:lnTo>
                    <a:pt x="2052" y="1512"/>
                  </a:lnTo>
                  <a:lnTo>
                    <a:pt x="2082" y="1512"/>
                  </a:lnTo>
                  <a:lnTo>
                    <a:pt x="2118" y="1512"/>
                  </a:lnTo>
                  <a:lnTo>
                    <a:pt x="2148" y="1512"/>
                  </a:lnTo>
                  <a:lnTo>
                    <a:pt x="2178" y="1512"/>
                  </a:lnTo>
                  <a:lnTo>
                    <a:pt x="2214" y="1512"/>
                  </a:lnTo>
                  <a:lnTo>
                    <a:pt x="2244" y="1512"/>
                  </a:lnTo>
                  <a:lnTo>
                    <a:pt x="2280" y="1512"/>
                  </a:lnTo>
                  <a:lnTo>
                    <a:pt x="2310" y="1512"/>
                  </a:lnTo>
                  <a:lnTo>
                    <a:pt x="2346" y="1512"/>
                  </a:lnTo>
                  <a:lnTo>
                    <a:pt x="2376" y="1512"/>
                  </a:lnTo>
                  <a:lnTo>
                    <a:pt x="2406" y="1512"/>
                  </a:lnTo>
                  <a:lnTo>
                    <a:pt x="2442" y="1512"/>
                  </a:lnTo>
                  <a:lnTo>
                    <a:pt x="2472" y="1512"/>
                  </a:lnTo>
                  <a:lnTo>
                    <a:pt x="2508" y="1512"/>
                  </a:lnTo>
                  <a:lnTo>
                    <a:pt x="2538" y="1512"/>
                  </a:lnTo>
                  <a:lnTo>
                    <a:pt x="2538" y="1512"/>
                  </a:lnTo>
                  <a:lnTo>
                    <a:pt x="2508" y="1512"/>
                  </a:lnTo>
                  <a:lnTo>
                    <a:pt x="2472" y="1512"/>
                  </a:lnTo>
                  <a:lnTo>
                    <a:pt x="2442" y="1512"/>
                  </a:lnTo>
                  <a:lnTo>
                    <a:pt x="2406" y="1512"/>
                  </a:lnTo>
                  <a:lnTo>
                    <a:pt x="2376" y="1506"/>
                  </a:lnTo>
                  <a:lnTo>
                    <a:pt x="2346" y="1512"/>
                  </a:lnTo>
                  <a:lnTo>
                    <a:pt x="2310" y="1512"/>
                  </a:lnTo>
                  <a:lnTo>
                    <a:pt x="2280" y="1512"/>
                  </a:lnTo>
                  <a:lnTo>
                    <a:pt x="2244" y="1512"/>
                  </a:lnTo>
                  <a:lnTo>
                    <a:pt x="2214" y="1512"/>
                  </a:lnTo>
                  <a:lnTo>
                    <a:pt x="2178" y="1512"/>
                  </a:lnTo>
                  <a:lnTo>
                    <a:pt x="2148" y="1512"/>
                  </a:lnTo>
                  <a:lnTo>
                    <a:pt x="2118" y="1512"/>
                  </a:lnTo>
                  <a:lnTo>
                    <a:pt x="2082" y="1512"/>
                  </a:lnTo>
                  <a:lnTo>
                    <a:pt x="2052" y="1512"/>
                  </a:lnTo>
                  <a:lnTo>
                    <a:pt x="2016" y="1512"/>
                  </a:lnTo>
                  <a:lnTo>
                    <a:pt x="1986" y="1512"/>
                  </a:lnTo>
                  <a:lnTo>
                    <a:pt x="1950" y="1512"/>
                  </a:lnTo>
                  <a:lnTo>
                    <a:pt x="1920" y="1512"/>
                  </a:lnTo>
                  <a:lnTo>
                    <a:pt x="1890" y="1512"/>
                  </a:lnTo>
                  <a:lnTo>
                    <a:pt x="1854" y="1512"/>
                  </a:lnTo>
                  <a:lnTo>
                    <a:pt x="1824" y="1512"/>
                  </a:lnTo>
                  <a:lnTo>
                    <a:pt x="1788" y="1506"/>
                  </a:lnTo>
                  <a:lnTo>
                    <a:pt x="1758" y="1506"/>
                  </a:lnTo>
                  <a:lnTo>
                    <a:pt x="1722" y="1500"/>
                  </a:lnTo>
                  <a:lnTo>
                    <a:pt x="1692" y="1488"/>
                  </a:lnTo>
                  <a:lnTo>
                    <a:pt x="1662" y="1476"/>
                  </a:lnTo>
                  <a:lnTo>
                    <a:pt x="1626" y="1452"/>
                  </a:lnTo>
                  <a:lnTo>
                    <a:pt x="1596" y="1434"/>
                  </a:lnTo>
                  <a:lnTo>
                    <a:pt x="1560" y="1434"/>
                  </a:lnTo>
                  <a:lnTo>
                    <a:pt x="1530" y="1446"/>
                  </a:lnTo>
                  <a:lnTo>
                    <a:pt x="1494" y="1464"/>
                  </a:lnTo>
                  <a:lnTo>
                    <a:pt x="1464" y="1482"/>
                  </a:lnTo>
                  <a:lnTo>
                    <a:pt x="1434" y="1488"/>
                  </a:lnTo>
                  <a:lnTo>
                    <a:pt x="1398" y="1494"/>
                  </a:lnTo>
                  <a:lnTo>
                    <a:pt x="1368" y="1500"/>
                  </a:lnTo>
                  <a:lnTo>
                    <a:pt x="1332" y="1506"/>
                  </a:lnTo>
                  <a:lnTo>
                    <a:pt x="1302" y="1506"/>
                  </a:lnTo>
                  <a:lnTo>
                    <a:pt x="1272" y="1506"/>
                  </a:lnTo>
                  <a:lnTo>
                    <a:pt x="1236" y="1506"/>
                  </a:lnTo>
                  <a:lnTo>
                    <a:pt x="1206" y="1506"/>
                  </a:lnTo>
                  <a:lnTo>
                    <a:pt x="1170" y="1506"/>
                  </a:lnTo>
                  <a:lnTo>
                    <a:pt x="1140" y="1506"/>
                  </a:lnTo>
                  <a:lnTo>
                    <a:pt x="1104" y="1506"/>
                  </a:lnTo>
                  <a:lnTo>
                    <a:pt x="1074" y="1506"/>
                  </a:lnTo>
                  <a:lnTo>
                    <a:pt x="1044" y="1500"/>
                  </a:lnTo>
                  <a:lnTo>
                    <a:pt x="1008" y="1500"/>
                  </a:lnTo>
                  <a:lnTo>
                    <a:pt x="978" y="1500"/>
                  </a:lnTo>
                  <a:lnTo>
                    <a:pt x="942" y="1494"/>
                  </a:lnTo>
                  <a:lnTo>
                    <a:pt x="912" y="1494"/>
                  </a:lnTo>
                  <a:lnTo>
                    <a:pt x="876" y="1494"/>
                  </a:lnTo>
                  <a:lnTo>
                    <a:pt x="846" y="1488"/>
                  </a:lnTo>
                  <a:lnTo>
                    <a:pt x="816" y="1488"/>
                  </a:lnTo>
                  <a:lnTo>
                    <a:pt x="780" y="1482"/>
                  </a:lnTo>
                  <a:lnTo>
                    <a:pt x="750" y="1476"/>
                  </a:lnTo>
                  <a:lnTo>
                    <a:pt x="714" y="1470"/>
                  </a:lnTo>
                  <a:lnTo>
                    <a:pt x="684" y="1464"/>
                  </a:lnTo>
                  <a:lnTo>
                    <a:pt x="648" y="1458"/>
                  </a:lnTo>
                  <a:lnTo>
                    <a:pt x="618" y="1458"/>
                  </a:lnTo>
                  <a:lnTo>
                    <a:pt x="588" y="1452"/>
                  </a:lnTo>
                  <a:lnTo>
                    <a:pt x="552" y="1440"/>
                  </a:lnTo>
                  <a:lnTo>
                    <a:pt x="522" y="1434"/>
                  </a:lnTo>
                  <a:lnTo>
                    <a:pt x="486" y="1422"/>
                  </a:lnTo>
                  <a:lnTo>
                    <a:pt x="456" y="1404"/>
                  </a:lnTo>
                  <a:lnTo>
                    <a:pt x="420" y="1380"/>
                  </a:lnTo>
                  <a:lnTo>
                    <a:pt x="390" y="1338"/>
                  </a:lnTo>
                  <a:lnTo>
                    <a:pt x="360" y="1278"/>
                  </a:lnTo>
                  <a:lnTo>
                    <a:pt x="324" y="1164"/>
                  </a:lnTo>
                  <a:lnTo>
                    <a:pt x="294" y="978"/>
                  </a:lnTo>
                  <a:lnTo>
                    <a:pt x="258" y="708"/>
                  </a:lnTo>
                  <a:lnTo>
                    <a:pt x="228" y="396"/>
                  </a:lnTo>
                  <a:lnTo>
                    <a:pt x="192" y="102"/>
                  </a:lnTo>
                  <a:lnTo>
                    <a:pt x="162" y="0"/>
                  </a:lnTo>
                  <a:lnTo>
                    <a:pt x="132" y="234"/>
                  </a:lnTo>
                  <a:lnTo>
                    <a:pt x="96" y="588"/>
                  </a:lnTo>
                  <a:lnTo>
                    <a:pt x="66" y="840"/>
                  </a:lnTo>
                  <a:lnTo>
                    <a:pt x="30" y="936"/>
                  </a:lnTo>
                  <a:lnTo>
                    <a:pt x="0" y="930"/>
                  </a:lnTo>
                  <a:lnTo>
                    <a:pt x="0" y="1188"/>
                  </a:lnTo>
                  <a:close/>
                </a:path>
              </a:pathLst>
            </a:custGeom>
            <a:solidFill>
              <a:srgbClr val="999999">
                <a:alpha val="34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531" name="Freeform 147"/>
            <p:cNvSpPr>
              <a:spLocks/>
            </p:cNvSpPr>
            <p:nvPr/>
          </p:nvSpPr>
          <p:spPr bwMode="auto">
            <a:xfrm>
              <a:off x="4897198" y="1665914"/>
              <a:ext cx="2967687" cy="1332407"/>
            </a:xfrm>
            <a:custGeom>
              <a:avLst/>
              <a:gdLst/>
              <a:ahLst/>
              <a:cxnLst>
                <a:cxn ang="0">
                  <a:pos x="30" y="690"/>
                </a:cxn>
                <a:cxn ang="0">
                  <a:pos x="96" y="450"/>
                </a:cxn>
                <a:cxn ang="0">
                  <a:pos x="162" y="0"/>
                </a:cxn>
                <a:cxn ang="0">
                  <a:pos x="228" y="294"/>
                </a:cxn>
                <a:cxn ang="0">
                  <a:pos x="294" y="762"/>
                </a:cxn>
                <a:cxn ang="0">
                  <a:pos x="360" y="978"/>
                </a:cxn>
                <a:cxn ang="0">
                  <a:pos x="420" y="1056"/>
                </a:cxn>
                <a:cxn ang="0">
                  <a:pos x="486" y="1086"/>
                </a:cxn>
                <a:cxn ang="0">
                  <a:pos x="552" y="1104"/>
                </a:cxn>
                <a:cxn ang="0">
                  <a:pos x="618" y="1116"/>
                </a:cxn>
                <a:cxn ang="0">
                  <a:pos x="684" y="1122"/>
                </a:cxn>
                <a:cxn ang="0">
                  <a:pos x="750" y="1134"/>
                </a:cxn>
                <a:cxn ang="0">
                  <a:pos x="816" y="1140"/>
                </a:cxn>
                <a:cxn ang="0">
                  <a:pos x="876" y="1140"/>
                </a:cxn>
                <a:cxn ang="0">
                  <a:pos x="942" y="1146"/>
                </a:cxn>
                <a:cxn ang="0">
                  <a:pos x="1008" y="1146"/>
                </a:cxn>
                <a:cxn ang="0">
                  <a:pos x="1074" y="1152"/>
                </a:cxn>
                <a:cxn ang="0">
                  <a:pos x="1140" y="1152"/>
                </a:cxn>
                <a:cxn ang="0">
                  <a:pos x="1206" y="1158"/>
                </a:cxn>
                <a:cxn ang="0">
                  <a:pos x="1272" y="1152"/>
                </a:cxn>
                <a:cxn ang="0">
                  <a:pos x="1332" y="1152"/>
                </a:cxn>
                <a:cxn ang="0">
                  <a:pos x="1398" y="1146"/>
                </a:cxn>
                <a:cxn ang="0">
                  <a:pos x="1464" y="1134"/>
                </a:cxn>
                <a:cxn ang="0">
                  <a:pos x="1530" y="1110"/>
                </a:cxn>
                <a:cxn ang="0">
                  <a:pos x="1596" y="1104"/>
                </a:cxn>
                <a:cxn ang="0">
                  <a:pos x="1662" y="1134"/>
                </a:cxn>
                <a:cxn ang="0">
                  <a:pos x="1722" y="1146"/>
                </a:cxn>
                <a:cxn ang="0">
                  <a:pos x="1788" y="1152"/>
                </a:cxn>
                <a:cxn ang="0">
                  <a:pos x="1854" y="1158"/>
                </a:cxn>
                <a:cxn ang="0">
                  <a:pos x="1920" y="1158"/>
                </a:cxn>
                <a:cxn ang="0">
                  <a:pos x="1986" y="1158"/>
                </a:cxn>
                <a:cxn ang="0">
                  <a:pos x="2052" y="1158"/>
                </a:cxn>
                <a:cxn ang="0">
                  <a:pos x="2118" y="1158"/>
                </a:cxn>
                <a:cxn ang="0">
                  <a:pos x="2178" y="1158"/>
                </a:cxn>
                <a:cxn ang="0">
                  <a:pos x="2244" y="1158"/>
                </a:cxn>
                <a:cxn ang="0">
                  <a:pos x="2310" y="1158"/>
                </a:cxn>
                <a:cxn ang="0">
                  <a:pos x="2376" y="1158"/>
                </a:cxn>
                <a:cxn ang="0">
                  <a:pos x="2442" y="1158"/>
                </a:cxn>
                <a:cxn ang="0">
                  <a:pos x="2508" y="1158"/>
                </a:cxn>
              </a:cxnLst>
              <a:rect l="0" t="0" r="r" b="b"/>
              <a:pathLst>
                <a:path w="2538" h="1158">
                  <a:moveTo>
                    <a:pt x="0" y="702"/>
                  </a:moveTo>
                  <a:lnTo>
                    <a:pt x="30" y="690"/>
                  </a:lnTo>
                  <a:lnTo>
                    <a:pt x="66" y="624"/>
                  </a:lnTo>
                  <a:lnTo>
                    <a:pt x="96" y="450"/>
                  </a:lnTo>
                  <a:lnTo>
                    <a:pt x="132" y="186"/>
                  </a:lnTo>
                  <a:lnTo>
                    <a:pt x="162" y="0"/>
                  </a:lnTo>
                  <a:lnTo>
                    <a:pt x="192" y="60"/>
                  </a:lnTo>
                  <a:lnTo>
                    <a:pt x="228" y="294"/>
                  </a:lnTo>
                  <a:lnTo>
                    <a:pt x="258" y="552"/>
                  </a:lnTo>
                  <a:lnTo>
                    <a:pt x="294" y="762"/>
                  </a:lnTo>
                  <a:lnTo>
                    <a:pt x="324" y="894"/>
                  </a:lnTo>
                  <a:lnTo>
                    <a:pt x="360" y="978"/>
                  </a:lnTo>
                  <a:lnTo>
                    <a:pt x="390" y="1026"/>
                  </a:lnTo>
                  <a:lnTo>
                    <a:pt x="420" y="1056"/>
                  </a:lnTo>
                  <a:lnTo>
                    <a:pt x="456" y="1074"/>
                  </a:lnTo>
                  <a:lnTo>
                    <a:pt x="486" y="1086"/>
                  </a:lnTo>
                  <a:lnTo>
                    <a:pt x="522" y="1098"/>
                  </a:lnTo>
                  <a:lnTo>
                    <a:pt x="552" y="1104"/>
                  </a:lnTo>
                  <a:lnTo>
                    <a:pt x="588" y="1110"/>
                  </a:lnTo>
                  <a:lnTo>
                    <a:pt x="618" y="1116"/>
                  </a:lnTo>
                  <a:lnTo>
                    <a:pt x="648" y="1116"/>
                  </a:lnTo>
                  <a:lnTo>
                    <a:pt x="684" y="1122"/>
                  </a:lnTo>
                  <a:lnTo>
                    <a:pt x="714" y="1128"/>
                  </a:lnTo>
                  <a:lnTo>
                    <a:pt x="750" y="1134"/>
                  </a:lnTo>
                  <a:lnTo>
                    <a:pt x="780" y="1134"/>
                  </a:lnTo>
                  <a:lnTo>
                    <a:pt x="816" y="1140"/>
                  </a:lnTo>
                  <a:lnTo>
                    <a:pt x="846" y="1140"/>
                  </a:lnTo>
                  <a:lnTo>
                    <a:pt x="876" y="1140"/>
                  </a:lnTo>
                  <a:lnTo>
                    <a:pt x="912" y="1146"/>
                  </a:lnTo>
                  <a:lnTo>
                    <a:pt x="942" y="1146"/>
                  </a:lnTo>
                  <a:lnTo>
                    <a:pt x="978" y="1146"/>
                  </a:lnTo>
                  <a:lnTo>
                    <a:pt x="1008" y="1146"/>
                  </a:lnTo>
                  <a:lnTo>
                    <a:pt x="1044" y="1152"/>
                  </a:lnTo>
                  <a:lnTo>
                    <a:pt x="1074" y="1152"/>
                  </a:lnTo>
                  <a:lnTo>
                    <a:pt x="1104" y="1152"/>
                  </a:lnTo>
                  <a:lnTo>
                    <a:pt x="1140" y="1152"/>
                  </a:lnTo>
                  <a:lnTo>
                    <a:pt x="1170" y="1158"/>
                  </a:lnTo>
                  <a:lnTo>
                    <a:pt x="1206" y="1158"/>
                  </a:lnTo>
                  <a:lnTo>
                    <a:pt x="1236" y="1152"/>
                  </a:lnTo>
                  <a:lnTo>
                    <a:pt x="1272" y="1152"/>
                  </a:lnTo>
                  <a:lnTo>
                    <a:pt x="1302" y="1152"/>
                  </a:lnTo>
                  <a:lnTo>
                    <a:pt x="1332" y="1152"/>
                  </a:lnTo>
                  <a:lnTo>
                    <a:pt x="1368" y="1152"/>
                  </a:lnTo>
                  <a:lnTo>
                    <a:pt x="1398" y="1146"/>
                  </a:lnTo>
                  <a:lnTo>
                    <a:pt x="1434" y="1140"/>
                  </a:lnTo>
                  <a:lnTo>
                    <a:pt x="1464" y="1134"/>
                  </a:lnTo>
                  <a:lnTo>
                    <a:pt x="1494" y="1128"/>
                  </a:lnTo>
                  <a:lnTo>
                    <a:pt x="1530" y="1110"/>
                  </a:lnTo>
                  <a:lnTo>
                    <a:pt x="1560" y="1104"/>
                  </a:lnTo>
                  <a:lnTo>
                    <a:pt x="1596" y="1104"/>
                  </a:lnTo>
                  <a:lnTo>
                    <a:pt x="1626" y="1116"/>
                  </a:lnTo>
                  <a:lnTo>
                    <a:pt x="1662" y="1134"/>
                  </a:lnTo>
                  <a:lnTo>
                    <a:pt x="1692" y="1140"/>
                  </a:lnTo>
                  <a:lnTo>
                    <a:pt x="1722" y="1146"/>
                  </a:lnTo>
                  <a:lnTo>
                    <a:pt x="1758" y="1152"/>
                  </a:lnTo>
                  <a:lnTo>
                    <a:pt x="1788" y="1152"/>
                  </a:lnTo>
                  <a:lnTo>
                    <a:pt x="1824" y="1158"/>
                  </a:lnTo>
                  <a:lnTo>
                    <a:pt x="1854" y="1158"/>
                  </a:lnTo>
                  <a:lnTo>
                    <a:pt x="1890" y="1158"/>
                  </a:lnTo>
                  <a:lnTo>
                    <a:pt x="1920" y="1158"/>
                  </a:lnTo>
                  <a:lnTo>
                    <a:pt x="1950" y="1158"/>
                  </a:lnTo>
                  <a:lnTo>
                    <a:pt x="1986" y="1158"/>
                  </a:lnTo>
                  <a:lnTo>
                    <a:pt x="2016" y="1158"/>
                  </a:lnTo>
                  <a:lnTo>
                    <a:pt x="2052" y="1158"/>
                  </a:lnTo>
                  <a:lnTo>
                    <a:pt x="2082" y="1158"/>
                  </a:lnTo>
                  <a:lnTo>
                    <a:pt x="2118" y="1158"/>
                  </a:lnTo>
                  <a:lnTo>
                    <a:pt x="2148" y="1158"/>
                  </a:lnTo>
                  <a:lnTo>
                    <a:pt x="2178" y="1158"/>
                  </a:lnTo>
                  <a:lnTo>
                    <a:pt x="2214" y="1158"/>
                  </a:lnTo>
                  <a:lnTo>
                    <a:pt x="2244" y="1158"/>
                  </a:lnTo>
                  <a:lnTo>
                    <a:pt x="2280" y="1158"/>
                  </a:lnTo>
                  <a:lnTo>
                    <a:pt x="2310" y="1158"/>
                  </a:lnTo>
                  <a:lnTo>
                    <a:pt x="2346" y="1158"/>
                  </a:lnTo>
                  <a:lnTo>
                    <a:pt x="2376" y="1158"/>
                  </a:lnTo>
                  <a:lnTo>
                    <a:pt x="2406" y="1158"/>
                  </a:lnTo>
                  <a:lnTo>
                    <a:pt x="2442" y="1158"/>
                  </a:lnTo>
                  <a:lnTo>
                    <a:pt x="2472" y="1158"/>
                  </a:lnTo>
                  <a:lnTo>
                    <a:pt x="2508" y="1158"/>
                  </a:lnTo>
                  <a:lnTo>
                    <a:pt x="2538" y="1158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grpSp>
          <p:nvGrpSpPr>
            <p:cNvPr id="5" name="Group 242"/>
            <p:cNvGrpSpPr/>
            <p:nvPr/>
          </p:nvGrpSpPr>
          <p:grpSpPr>
            <a:xfrm>
              <a:off x="4862119" y="644172"/>
              <a:ext cx="3046031" cy="2362204"/>
              <a:chOff x="2600325" y="1733550"/>
              <a:chExt cx="4135438" cy="3259138"/>
            </a:xfrm>
          </p:grpSpPr>
          <p:sp>
            <p:nvSpPr>
              <p:cNvPr id="465" name="Line 102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6" name="Line 103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7" name="Line 104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8" name="Line 106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69" name="Line 108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0" name="Line 110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1" name="Line 112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2" name="Line 114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3" name="Line 116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4" name="Line 118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5" name="Line 120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6" name="Line 124"/>
              <p:cNvSpPr>
                <a:spLocks noChangeShapeType="1"/>
              </p:cNvSpPr>
              <p:nvPr/>
            </p:nvSpPr>
            <p:spPr bwMode="auto">
              <a:xfrm>
                <a:off x="2600325" y="46577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7" name="Line 126"/>
              <p:cNvSpPr>
                <a:spLocks noChangeShapeType="1"/>
              </p:cNvSpPr>
              <p:nvPr/>
            </p:nvSpPr>
            <p:spPr bwMode="auto">
              <a:xfrm>
                <a:off x="2600325" y="433387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8" name="Line 128"/>
              <p:cNvSpPr>
                <a:spLocks noChangeShapeType="1"/>
              </p:cNvSpPr>
              <p:nvPr/>
            </p:nvSpPr>
            <p:spPr bwMode="auto">
              <a:xfrm>
                <a:off x="2600325" y="40100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79" name="Line 130"/>
              <p:cNvSpPr>
                <a:spLocks noChangeShapeType="1"/>
              </p:cNvSpPr>
              <p:nvPr/>
            </p:nvSpPr>
            <p:spPr bwMode="auto">
              <a:xfrm>
                <a:off x="2600325" y="368617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0" name="Line 132"/>
              <p:cNvSpPr>
                <a:spLocks noChangeShapeType="1"/>
              </p:cNvSpPr>
              <p:nvPr/>
            </p:nvSpPr>
            <p:spPr bwMode="auto">
              <a:xfrm>
                <a:off x="2600325" y="3362325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1" name="Line 134"/>
              <p:cNvSpPr>
                <a:spLocks noChangeShapeType="1"/>
              </p:cNvSpPr>
              <p:nvPr/>
            </p:nvSpPr>
            <p:spPr bwMode="auto">
              <a:xfrm>
                <a:off x="2600325" y="30289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2" name="Line 136"/>
              <p:cNvSpPr>
                <a:spLocks noChangeShapeType="1"/>
              </p:cNvSpPr>
              <p:nvPr/>
            </p:nvSpPr>
            <p:spPr bwMode="auto">
              <a:xfrm>
                <a:off x="2600325" y="2705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3" name="Line 138"/>
              <p:cNvSpPr>
                <a:spLocks noChangeShapeType="1"/>
              </p:cNvSpPr>
              <p:nvPr/>
            </p:nvSpPr>
            <p:spPr bwMode="auto">
              <a:xfrm>
                <a:off x="2600325" y="2381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4" name="Line 140"/>
              <p:cNvSpPr>
                <a:spLocks noChangeShapeType="1"/>
              </p:cNvSpPr>
              <p:nvPr/>
            </p:nvSpPr>
            <p:spPr bwMode="auto">
              <a:xfrm>
                <a:off x="2600325" y="2057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5" name="Line 14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6" name="Freeform 144"/>
              <p:cNvSpPr>
                <a:spLocks/>
              </p:cNvSpPr>
              <p:nvPr/>
            </p:nvSpPr>
            <p:spPr bwMode="auto">
              <a:xfrm>
                <a:off x="2647950" y="4733925"/>
                <a:ext cx="4029075" cy="247650"/>
              </a:xfrm>
              <a:custGeom>
                <a:avLst/>
                <a:gdLst/>
                <a:ahLst/>
                <a:cxnLst>
                  <a:cxn ang="0">
                    <a:pos x="66" y="60"/>
                  </a:cxn>
                  <a:cxn ang="0">
                    <a:pos x="162" y="72"/>
                  </a:cxn>
                  <a:cxn ang="0">
                    <a:pos x="258" y="126"/>
                  </a:cxn>
                  <a:cxn ang="0">
                    <a:pos x="360" y="144"/>
                  </a:cxn>
                  <a:cxn ang="0">
                    <a:pos x="456" y="150"/>
                  </a:cxn>
                  <a:cxn ang="0">
                    <a:pos x="552" y="156"/>
                  </a:cxn>
                  <a:cxn ang="0">
                    <a:pos x="648" y="156"/>
                  </a:cxn>
                  <a:cxn ang="0">
                    <a:pos x="750" y="156"/>
                  </a:cxn>
                  <a:cxn ang="0">
                    <a:pos x="846" y="150"/>
                  </a:cxn>
                  <a:cxn ang="0">
                    <a:pos x="942" y="150"/>
                  </a:cxn>
                  <a:cxn ang="0">
                    <a:pos x="1044" y="150"/>
                  </a:cxn>
                  <a:cxn ang="0">
                    <a:pos x="1140" y="156"/>
                  </a:cxn>
                  <a:cxn ang="0">
                    <a:pos x="1236" y="156"/>
                  </a:cxn>
                  <a:cxn ang="0">
                    <a:pos x="1332" y="156"/>
                  </a:cxn>
                  <a:cxn ang="0">
                    <a:pos x="1434" y="150"/>
                  </a:cxn>
                  <a:cxn ang="0">
                    <a:pos x="1530" y="150"/>
                  </a:cxn>
                  <a:cxn ang="0">
                    <a:pos x="1626" y="144"/>
                  </a:cxn>
                  <a:cxn ang="0">
                    <a:pos x="1722" y="144"/>
                  </a:cxn>
                  <a:cxn ang="0">
                    <a:pos x="1824" y="156"/>
                  </a:cxn>
                  <a:cxn ang="0">
                    <a:pos x="1920" y="156"/>
                  </a:cxn>
                  <a:cxn ang="0">
                    <a:pos x="2016" y="156"/>
                  </a:cxn>
                  <a:cxn ang="0">
                    <a:pos x="2118" y="156"/>
                  </a:cxn>
                  <a:cxn ang="0">
                    <a:pos x="2214" y="156"/>
                  </a:cxn>
                  <a:cxn ang="0">
                    <a:pos x="2310" y="156"/>
                  </a:cxn>
                  <a:cxn ang="0">
                    <a:pos x="2406" y="156"/>
                  </a:cxn>
                  <a:cxn ang="0">
                    <a:pos x="2508" y="156"/>
                  </a:cxn>
                  <a:cxn ang="0">
                    <a:pos x="2508" y="156"/>
                  </a:cxn>
                  <a:cxn ang="0">
                    <a:pos x="2406" y="156"/>
                  </a:cxn>
                  <a:cxn ang="0">
                    <a:pos x="2310" y="150"/>
                  </a:cxn>
                  <a:cxn ang="0">
                    <a:pos x="2214" y="150"/>
                  </a:cxn>
                  <a:cxn ang="0">
                    <a:pos x="2118" y="156"/>
                  </a:cxn>
                  <a:cxn ang="0">
                    <a:pos x="2016" y="156"/>
                  </a:cxn>
                  <a:cxn ang="0">
                    <a:pos x="1920" y="150"/>
                  </a:cxn>
                  <a:cxn ang="0">
                    <a:pos x="1824" y="150"/>
                  </a:cxn>
                  <a:cxn ang="0">
                    <a:pos x="1722" y="138"/>
                  </a:cxn>
                  <a:cxn ang="0">
                    <a:pos x="1626" y="132"/>
                  </a:cxn>
                  <a:cxn ang="0">
                    <a:pos x="1530" y="138"/>
                  </a:cxn>
                  <a:cxn ang="0">
                    <a:pos x="1434" y="150"/>
                  </a:cxn>
                  <a:cxn ang="0">
                    <a:pos x="1332" y="150"/>
                  </a:cxn>
                  <a:cxn ang="0">
                    <a:pos x="1236" y="150"/>
                  </a:cxn>
                  <a:cxn ang="0">
                    <a:pos x="1140" y="144"/>
                  </a:cxn>
                  <a:cxn ang="0">
                    <a:pos x="1044" y="138"/>
                  </a:cxn>
                  <a:cxn ang="0">
                    <a:pos x="942" y="144"/>
                  </a:cxn>
                  <a:cxn ang="0">
                    <a:pos x="846" y="150"/>
                  </a:cxn>
                  <a:cxn ang="0">
                    <a:pos x="750" y="150"/>
                  </a:cxn>
                  <a:cxn ang="0">
                    <a:pos x="648" y="150"/>
                  </a:cxn>
                  <a:cxn ang="0">
                    <a:pos x="552" y="150"/>
                  </a:cxn>
                  <a:cxn ang="0">
                    <a:pos x="456" y="150"/>
                  </a:cxn>
                  <a:cxn ang="0">
                    <a:pos x="360" y="138"/>
                  </a:cxn>
                  <a:cxn ang="0">
                    <a:pos x="258" y="96"/>
                  </a:cxn>
                  <a:cxn ang="0">
                    <a:pos x="162" y="6"/>
                  </a:cxn>
                  <a:cxn ang="0">
                    <a:pos x="66" y="12"/>
                  </a:cxn>
                  <a:cxn ang="0">
                    <a:pos x="0" y="90"/>
                  </a:cxn>
                </a:cxnLst>
                <a:rect l="0" t="0" r="r" b="b"/>
                <a:pathLst>
                  <a:path w="2538" h="156">
                    <a:moveTo>
                      <a:pt x="0" y="90"/>
                    </a:moveTo>
                    <a:lnTo>
                      <a:pt x="30" y="72"/>
                    </a:lnTo>
                    <a:lnTo>
                      <a:pt x="66" y="60"/>
                    </a:lnTo>
                    <a:lnTo>
                      <a:pt x="96" y="54"/>
                    </a:lnTo>
                    <a:lnTo>
                      <a:pt x="132" y="60"/>
                    </a:lnTo>
                    <a:lnTo>
                      <a:pt x="162" y="72"/>
                    </a:lnTo>
                    <a:lnTo>
                      <a:pt x="192" y="96"/>
                    </a:lnTo>
                    <a:lnTo>
                      <a:pt x="228" y="114"/>
                    </a:lnTo>
                    <a:lnTo>
                      <a:pt x="258" y="126"/>
                    </a:lnTo>
                    <a:lnTo>
                      <a:pt x="294" y="132"/>
                    </a:lnTo>
                    <a:lnTo>
                      <a:pt x="324" y="138"/>
                    </a:lnTo>
                    <a:lnTo>
                      <a:pt x="360" y="144"/>
                    </a:lnTo>
                    <a:lnTo>
                      <a:pt x="390" y="150"/>
                    </a:lnTo>
                    <a:lnTo>
                      <a:pt x="420" y="150"/>
                    </a:lnTo>
                    <a:lnTo>
                      <a:pt x="456" y="150"/>
                    </a:lnTo>
                    <a:lnTo>
                      <a:pt x="486" y="156"/>
                    </a:lnTo>
                    <a:lnTo>
                      <a:pt x="522" y="156"/>
                    </a:lnTo>
                    <a:lnTo>
                      <a:pt x="552" y="156"/>
                    </a:lnTo>
                    <a:lnTo>
                      <a:pt x="588" y="156"/>
                    </a:lnTo>
                    <a:lnTo>
                      <a:pt x="618" y="156"/>
                    </a:lnTo>
                    <a:lnTo>
                      <a:pt x="648" y="156"/>
                    </a:lnTo>
                    <a:lnTo>
                      <a:pt x="684" y="156"/>
                    </a:lnTo>
                    <a:lnTo>
                      <a:pt x="714" y="156"/>
                    </a:lnTo>
                    <a:lnTo>
                      <a:pt x="750" y="156"/>
                    </a:lnTo>
                    <a:lnTo>
                      <a:pt x="780" y="156"/>
                    </a:lnTo>
                    <a:lnTo>
                      <a:pt x="816" y="150"/>
                    </a:lnTo>
                    <a:lnTo>
                      <a:pt x="846" y="150"/>
                    </a:lnTo>
                    <a:lnTo>
                      <a:pt x="876" y="150"/>
                    </a:lnTo>
                    <a:lnTo>
                      <a:pt x="912" y="150"/>
                    </a:lnTo>
                    <a:lnTo>
                      <a:pt x="942" y="150"/>
                    </a:lnTo>
                    <a:lnTo>
                      <a:pt x="978" y="150"/>
                    </a:lnTo>
                    <a:lnTo>
                      <a:pt x="1008" y="150"/>
                    </a:lnTo>
                    <a:lnTo>
                      <a:pt x="1044" y="150"/>
                    </a:lnTo>
                    <a:lnTo>
                      <a:pt x="1074" y="150"/>
                    </a:lnTo>
                    <a:lnTo>
                      <a:pt x="1104" y="150"/>
                    </a:lnTo>
                    <a:lnTo>
                      <a:pt x="1140" y="156"/>
                    </a:lnTo>
                    <a:lnTo>
                      <a:pt x="1170" y="156"/>
                    </a:lnTo>
                    <a:lnTo>
                      <a:pt x="1206" y="156"/>
                    </a:lnTo>
                    <a:lnTo>
                      <a:pt x="1236" y="156"/>
                    </a:lnTo>
                    <a:lnTo>
                      <a:pt x="1272" y="156"/>
                    </a:lnTo>
                    <a:lnTo>
                      <a:pt x="1302" y="156"/>
                    </a:lnTo>
                    <a:lnTo>
                      <a:pt x="1332" y="156"/>
                    </a:lnTo>
                    <a:lnTo>
                      <a:pt x="1368" y="156"/>
                    </a:lnTo>
                    <a:lnTo>
                      <a:pt x="1398" y="150"/>
                    </a:lnTo>
                    <a:lnTo>
                      <a:pt x="1434" y="150"/>
                    </a:lnTo>
                    <a:lnTo>
                      <a:pt x="1464" y="150"/>
                    </a:lnTo>
                    <a:lnTo>
                      <a:pt x="1494" y="150"/>
                    </a:lnTo>
                    <a:lnTo>
                      <a:pt x="1530" y="150"/>
                    </a:lnTo>
                    <a:lnTo>
                      <a:pt x="1560" y="144"/>
                    </a:lnTo>
                    <a:lnTo>
                      <a:pt x="1596" y="144"/>
                    </a:lnTo>
                    <a:lnTo>
                      <a:pt x="1626" y="144"/>
                    </a:lnTo>
                    <a:lnTo>
                      <a:pt x="1662" y="144"/>
                    </a:lnTo>
                    <a:lnTo>
                      <a:pt x="1692" y="144"/>
                    </a:lnTo>
                    <a:lnTo>
                      <a:pt x="1722" y="144"/>
                    </a:lnTo>
                    <a:lnTo>
                      <a:pt x="1758" y="150"/>
                    </a:lnTo>
                    <a:lnTo>
                      <a:pt x="1788" y="150"/>
                    </a:lnTo>
                    <a:lnTo>
                      <a:pt x="1824" y="156"/>
                    </a:lnTo>
                    <a:lnTo>
                      <a:pt x="1854" y="156"/>
                    </a:lnTo>
                    <a:lnTo>
                      <a:pt x="1890" y="156"/>
                    </a:lnTo>
                    <a:lnTo>
                      <a:pt x="1920" y="156"/>
                    </a:lnTo>
                    <a:lnTo>
                      <a:pt x="1950" y="156"/>
                    </a:lnTo>
                    <a:lnTo>
                      <a:pt x="1986" y="156"/>
                    </a:lnTo>
                    <a:lnTo>
                      <a:pt x="2016" y="156"/>
                    </a:lnTo>
                    <a:lnTo>
                      <a:pt x="2052" y="156"/>
                    </a:lnTo>
                    <a:lnTo>
                      <a:pt x="2082" y="156"/>
                    </a:lnTo>
                    <a:lnTo>
                      <a:pt x="2118" y="156"/>
                    </a:lnTo>
                    <a:lnTo>
                      <a:pt x="2148" y="156"/>
                    </a:lnTo>
                    <a:lnTo>
                      <a:pt x="2178" y="156"/>
                    </a:lnTo>
                    <a:lnTo>
                      <a:pt x="2214" y="156"/>
                    </a:lnTo>
                    <a:lnTo>
                      <a:pt x="2244" y="156"/>
                    </a:lnTo>
                    <a:lnTo>
                      <a:pt x="2280" y="156"/>
                    </a:lnTo>
                    <a:lnTo>
                      <a:pt x="2310" y="156"/>
                    </a:lnTo>
                    <a:lnTo>
                      <a:pt x="2346" y="156"/>
                    </a:lnTo>
                    <a:lnTo>
                      <a:pt x="2376" y="156"/>
                    </a:lnTo>
                    <a:lnTo>
                      <a:pt x="2406" y="156"/>
                    </a:lnTo>
                    <a:lnTo>
                      <a:pt x="2442" y="156"/>
                    </a:lnTo>
                    <a:lnTo>
                      <a:pt x="2472" y="156"/>
                    </a:lnTo>
                    <a:lnTo>
                      <a:pt x="2508" y="156"/>
                    </a:lnTo>
                    <a:lnTo>
                      <a:pt x="2538" y="156"/>
                    </a:lnTo>
                    <a:lnTo>
                      <a:pt x="2538" y="156"/>
                    </a:lnTo>
                    <a:lnTo>
                      <a:pt x="2508" y="156"/>
                    </a:lnTo>
                    <a:lnTo>
                      <a:pt x="2472" y="156"/>
                    </a:lnTo>
                    <a:lnTo>
                      <a:pt x="2442" y="156"/>
                    </a:lnTo>
                    <a:lnTo>
                      <a:pt x="2406" y="156"/>
                    </a:lnTo>
                    <a:lnTo>
                      <a:pt x="2376" y="150"/>
                    </a:lnTo>
                    <a:lnTo>
                      <a:pt x="2346" y="150"/>
                    </a:lnTo>
                    <a:lnTo>
                      <a:pt x="2310" y="150"/>
                    </a:lnTo>
                    <a:lnTo>
                      <a:pt x="2280" y="150"/>
                    </a:lnTo>
                    <a:lnTo>
                      <a:pt x="2244" y="150"/>
                    </a:lnTo>
                    <a:lnTo>
                      <a:pt x="2214" y="150"/>
                    </a:lnTo>
                    <a:lnTo>
                      <a:pt x="2178" y="156"/>
                    </a:lnTo>
                    <a:lnTo>
                      <a:pt x="2148" y="156"/>
                    </a:lnTo>
                    <a:lnTo>
                      <a:pt x="2118" y="156"/>
                    </a:lnTo>
                    <a:lnTo>
                      <a:pt x="2082" y="156"/>
                    </a:lnTo>
                    <a:lnTo>
                      <a:pt x="2052" y="156"/>
                    </a:lnTo>
                    <a:lnTo>
                      <a:pt x="2016" y="156"/>
                    </a:lnTo>
                    <a:lnTo>
                      <a:pt x="1986" y="156"/>
                    </a:lnTo>
                    <a:lnTo>
                      <a:pt x="1950" y="156"/>
                    </a:lnTo>
                    <a:lnTo>
                      <a:pt x="1920" y="150"/>
                    </a:lnTo>
                    <a:lnTo>
                      <a:pt x="1890" y="150"/>
                    </a:lnTo>
                    <a:lnTo>
                      <a:pt x="1854" y="150"/>
                    </a:lnTo>
                    <a:lnTo>
                      <a:pt x="1824" y="150"/>
                    </a:lnTo>
                    <a:lnTo>
                      <a:pt x="1788" y="144"/>
                    </a:lnTo>
                    <a:lnTo>
                      <a:pt x="1758" y="144"/>
                    </a:lnTo>
                    <a:lnTo>
                      <a:pt x="1722" y="138"/>
                    </a:lnTo>
                    <a:lnTo>
                      <a:pt x="1692" y="138"/>
                    </a:lnTo>
                    <a:lnTo>
                      <a:pt x="1662" y="132"/>
                    </a:lnTo>
                    <a:lnTo>
                      <a:pt x="1626" y="132"/>
                    </a:lnTo>
                    <a:lnTo>
                      <a:pt x="1596" y="132"/>
                    </a:lnTo>
                    <a:lnTo>
                      <a:pt x="1560" y="132"/>
                    </a:lnTo>
                    <a:lnTo>
                      <a:pt x="1530" y="138"/>
                    </a:lnTo>
                    <a:lnTo>
                      <a:pt x="1494" y="144"/>
                    </a:lnTo>
                    <a:lnTo>
                      <a:pt x="1464" y="144"/>
                    </a:lnTo>
                    <a:lnTo>
                      <a:pt x="1434" y="150"/>
                    </a:lnTo>
                    <a:lnTo>
                      <a:pt x="1398" y="150"/>
                    </a:lnTo>
                    <a:lnTo>
                      <a:pt x="1368" y="150"/>
                    </a:lnTo>
                    <a:lnTo>
                      <a:pt x="1332" y="150"/>
                    </a:lnTo>
                    <a:lnTo>
                      <a:pt x="1302" y="150"/>
                    </a:lnTo>
                    <a:lnTo>
                      <a:pt x="1272" y="150"/>
                    </a:lnTo>
                    <a:lnTo>
                      <a:pt x="1236" y="150"/>
                    </a:lnTo>
                    <a:lnTo>
                      <a:pt x="1206" y="150"/>
                    </a:lnTo>
                    <a:lnTo>
                      <a:pt x="1170" y="150"/>
                    </a:lnTo>
                    <a:lnTo>
                      <a:pt x="1140" y="144"/>
                    </a:lnTo>
                    <a:lnTo>
                      <a:pt x="1104" y="144"/>
                    </a:lnTo>
                    <a:lnTo>
                      <a:pt x="1074" y="144"/>
                    </a:lnTo>
                    <a:lnTo>
                      <a:pt x="1044" y="138"/>
                    </a:lnTo>
                    <a:lnTo>
                      <a:pt x="1008" y="138"/>
                    </a:lnTo>
                    <a:lnTo>
                      <a:pt x="978" y="138"/>
                    </a:lnTo>
                    <a:lnTo>
                      <a:pt x="942" y="144"/>
                    </a:lnTo>
                    <a:lnTo>
                      <a:pt x="912" y="144"/>
                    </a:lnTo>
                    <a:lnTo>
                      <a:pt x="876" y="144"/>
                    </a:lnTo>
                    <a:lnTo>
                      <a:pt x="846" y="150"/>
                    </a:lnTo>
                    <a:lnTo>
                      <a:pt x="816" y="150"/>
                    </a:lnTo>
                    <a:lnTo>
                      <a:pt x="780" y="150"/>
                    </a:lnTo>
                    <a:lnTo>
                      <a:pt x="750" y="150"/>
                    </a:lnTo>
                    <a:lnTo>
                      <a:pt x="714" y="150"/>
                    </a:lnTo>
                    <a:lnTo>
                      <a:pt x="684" y="150"/>
                    </a:lnTo>
                    <a:lnTo>
                      <a:pt x="648" y="150"/>
                    </a:lnTo>
                    <a:lnTo>
                      <a:pt x="618" y="150"/>
                    </a:lnTo>
                    <a:lnTo>
                      <a:pt x="588" y="150"/>
                    </a:lnTo>
                    <a:lnTo>
                      <a:pt x="552" y="150"/>
                    </a:lnTo>
                    <a:lnTo>
                      <a:pt x="522" y="150"/>
                    </a:lnTo>
                    <a:lnTo>
                      <a:pt x="486" y="150"/>
                    </a:lnTo>
                    <a:lnTo>
                      <a:pt x="456" y="150"/>
                    </a:lnTo>
                    <a:lnTo>
                      <a:pt x="420" y="144"/>
                    </a:lnTo>
                    <a:lnTo>
                      <a:pt x="390" y="144"/>
                    </a:lnTo>
                    <a:lnTo>
                      <a:pt x="360" y="138"/>
                    </a:lnTo>
                    <a:lnTo>
                      <a:pt x="324" y="132"/>
                    </a:lnTo>
                    <a:lnTo>
                      <a:pt x="294" y="120"/>
                    </a:lnTo>
                    <a:lnTo>
                      <a:pt x="258" y="96"/>
                    </a:lnTo>
                    <a:lnTo>
                      <a:pt x="228" y="66"/>
                    </a:lnTo>
                    <a:lnTo>
                      <a:pt x="192" y="30"/>
                    </a:lnTo>
                    <a:lnTo>
                      <a:pt x="162" y="6"/>
                    </a:lnTo>
                    <a:lnTo>
                      <a:pt x="132" y="0"/>
                    </a:lnTo>
                    <a:lnTo>
                      <a:pt x="96" y="0"/>
                    </a:lnTo>
                    <a:lnTo>
                      <a:pt x="66" y="12"/>
                    </a:lnTo>
                    <a:lnTo>
                      <a:pt x="30" y="30"/>
                    </a:lnTo>
                    <a:lnTo>
                      <a:pt x="0" y="4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1E17A9">
                  <a:alpha val="27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  <p:sp>
            <p:nvSpPr>
              <p:cNvPr id="487" name="Freeform 146"/>
              <p:cNvSpPr>
                <a:spLocks/>
              </p:cNvSpPr>
              <p:nvPr/>
            </p:nvSpPr>
            <p:spPr bwMode="auto">
              <a:xfrm>
                <a:off x="2647950" y="4781550"/>
                <a:ext cx="4029075" cy="200025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96" y="0"/>
                  </a:cxn>
                  <a:cxn ang="0">
                    <a:pos x="162" y="12"/>
                  </a:cxn>
                  <a:cxn ang="0">
                    <a:pos x="228" y="60"/>
                  </a:cxn>
                  <a:cxn ang="0">
                    <a:pos x="294" y="96"/>
                  </a:cxn>
                  <a:cxn ang="0">
                    <a:pos x="360" y="114"/>
                  </a:cxn>
                  <a:cxn ang="0">
                    <a:pos x="420" y="120"/>
                  </a:cxn>
                  <a:cxn ang="0">
                    <a:pos x="486" y="120"/>
                  </a:cxn>
                  <a:cxn ang="0">
                    <a:pos x="552" y="120"/>
                  </a:cxn>
                  <a:cxn ang="0">
                    <a:pos x="618" y="126"/>
                  </a:cxn>
                  <a:cxn ang="0">
                    <a:pos x="684" y="126"/>
                  </a:cxn>
                  <a:cxn ang="0">
                    <a:pos x="750" y="120"/>
                  </a:cxn>
                  <a:cxn ang="0">
                    <a:pos x="816" y="120"/>
                  </a:cxn>
                  <a:cxn ang="0">
                    <a:pos x="876" y="120"/>
                  </a:cxn>
                  <a:cxn ang="0">
                    <a:pos x="942" y="114"/>
                  </a:cxn>
                  <a:cxn ang="0">
                    <a:pos x="1008" y="114"/>
                  </a:cxn>
                  <a:cxn ang="0">
                    <a:pos x="1074" y="114"/>
                  </a:cxn>
                  <a:cxn ang="0">
                    <a:pos x="1140" y="120"/>
                  </a:cxn>
                  <a:cxn ang="0">
                    <a:pos x="1206" y="120"/>
                  </a:cxn>
                  <a:cxn ang="0">
                    <a:pos x="1272" y="120"/>
                  </a:cxn>
                  <a:cxn ang="0">
                    <a:pos x="1332" y="120"/>
                  </a:cxn>
                  <a:cxn ang="0">
                    <a:pos x="1398" y="120"/>
                  </a:cxn>
                  <a:cxn ang="0">
                    <a:pos x="1464" y="120"/>
                  </a:cxn>
                  <a:cxn ang="0">
                    <a:pos x="1530" y="114"/>
                  </a:cxn>
                  <a:cxn ang="0">
                    <a:pos x="1596" y="108"/>
                  </a:cxn>
                  <a:cxn ang="0">
                    <a:pos x="1662" y="108"/>
                  </a:cxn>
                  <a:cxn ang="0">
                    <a:pos x="1722" y="114"/>
                  </a:cxn>
                  <a:cxn ang="0">
                    <a:pos x="1788" y="120"/>
                  </a:cxn>
                  <a:cxn ang="0">
                    <a:pos x="1854" y="120"/>
                  </a:cxn>
                  <a:cxn ang="0">
                    <a:pos x="1920" y="126"/>
                  </a:cxn>
                  <a:cxn ang="0">
                    <a:pos x="1986" y="126"/>
                  </a:cxn>
                  <a:cxn ang="0">
                    <a:pos x="2052" y="126"/>
                  </a:cxn>
                  <a:cxn ang="0">
                    <a:pos x="2118" y="126"/>
                  </a:cxn>
                  <a:cxn ang="0">
                    <a:pos x="2178" y="126"/>
                  </a:cxn>
                  <a:cxn ang="0">
                    <a:pos x="2244" y="126"/>
                  </a:cxn>
                  <a:cxn ang="0">
                    <a:pos x="2310" y="126"/>
                  </a:cxn>
                  <a:cxn ang="0">
                    <a:pos x="2376" y="126"/>
                  </a:cxn>
                  <a:cxn ang="0">
                    <a:pos x="2442" y="126"/>
                  </a:cxn>
                  <a:cxn ang="0">
                    <a:pos x="2508" y="126"/>
                  </a:cxn>
                </a:cxnLst>
                <a:rect l="0" t="0" r="r" b="b"/>
                <a:pathLst>
                  <a:path w="2538" h="126">
                    <a:moveTo>
                      <a:pt x="0" y="42"/>
                    </a:moveTo>
                    <a:lnTo>
                      <a:pt x="30" y="18"/>
                    </a:lnTo>
                    <a:lnTo>
                      <a:pt x="66" y="6"/>
                    </a:lnTo>
                    <a:lnTo>
                      <a:pt x="96" y="0"/>
                    </a:lnTo>
                    <a:lnTo>
                      <a:pt x="132" y="0"/>
                    </a:lnTo>
                    <a:lnTo>
                      <a:pt x="162" y="12"/>
                    </a:lnTo>
                    <a:lnTo>
                      <a:pt x="192" y="36"/>
                    </a:lnTo>
                    <a:lnTo>
                      <a:pt x="228" y="60"/>
                    </a:lnTo>
                    <a:lnTo>
                      <a:pt x="258" y="78"/>
                    </a:lnTo>
                    <a:lnTo>
                      <a:pt x="294" y="96"/>
                    </a:lnTo>
                    <a:lnTo>
                      <a:pt x="324" y="108"/>
                    </a:lnTo>
                    <a:lnTo>
                      <a:pt x="360" y="114"/>
                    </a:lnTo>
                    <a:lnTo>
                      <a:pt x="390" y="114"/>
                    </a:lnTo>
                    <a:lnTo>
                      <a:pt x="420" y="120"/>
                    </a:lnTo>
                    <a:lnTo>
                      <a:pt x="456" y="120"/>
                    </a:lnTo>
                    <a:lnTo>
                      <a:pt x="486" y="120"/>
                    </a:lnTo>
                    <a:lnTo>
                      <a:pt x="522" y="120"/>
                    </a:lnTo>
                    <a:lnTo>
                      <a:pt x="552" y="120"/>
                    </a:lnTo>
                    <a:lnTo>
                      <a:pt x="588" y="126"/>
                    </a:lnTo>
                    <a:lnTo>
                      <a:pt x="618" y="126"/>
                    </a:lnTo>
                    <a:lnTo>
                      <a:pt x="648" y="126"/>
                    </a:lnTo>
                    <a:lnTo>
                      <a:pt x="684" y="126"/>
                    </a:lnTo>
                    <a:lnTo>
                      <a:pt x="714" y="120"/>
                    </a:lnTo>
                    <a:lnTo>
                      <a:pt x="750" y="120"/>
                    </a:lnTo>
                    <a:lnTo>
                      <a:pt x="780" y="120"/>
                    </a:lnTo>
                    <a:lnTo>
                      <a:pt x="816" y="120"/>
                    </a:lnTo>
                    <a:lnTo>
                      <a:pt x="846" y="120"/>
                    </a:lnTo>
                    <a:lnTo>
                      <a:pt x="876" y="120"/>
                    </a:lnTo>
                    <a:lnTo>
                      <a:pt x="912" y="120"/>
                    </a:lnTo>
                    <a:lnTo>
                      <a:pt x="942" y="114"/>
                    </a:lnTo>
                    <a:lnTo>
                      <a:pt x="978" y="114"/>
                    </a:lnTo>
                    <a:lnTo>
                      <a:pt x="1008" y="114"/>
                    </a:lnTo>
                    <a:lnTo>
                      <a:pt x="1044" y="114"/>
                    </a:lnTo>
                    <a:lnTo>
                      <a:pt x="1074" y="114"/>
                    </a:lnTo>
                    <a:lnTo>
                      <a:pt x="1104" y="120"/>
                    </a:lnTo>
                    <a:lnTo>
                      <a:pt x="1140" y="120"/>
                    </a:lnTo>
                    <a:lnTo>
                      <a:pt x="1170" y="120"/>
                    </a:lnTo>
                    <a:lnTo>
                      <a:pt x="1206" y="120"/>
                    </a:lnTo>
                    <a:lnTo>
                      <a:pt x="1236" y="120"/>
                    </a:lnTo>
                    <a:lnTo>
                      <a:pt x="1272" y="120"/>
                    </a:lnTo>
                    <a:lnTo>
                      <a:pt x="1302" y="120"/>
                    </a:lnTo>
                    <a:lnTo>
                      <a:pt x="1332" y="120"/>
                    </a:lnTo>
                    <a:lnTo>
                      <a:pt x="1368" y="120"/>
                    </a:lnTo>
                    <a:lnTo>
                      <a:pt x="1398" y="120"/>
                    </a:lnTo>
                    <a:lnTo>
                      <a:pt x="1434" y="120"/>
                    </a:lnTo>
                    <a:lnTo>
                      <a:pt x="1464" y="120"/>
                    </a:lnTo>
                    <a:lnTo>
                      <a:pt x="1494" y="114"/>
                    </a:lnTo>
                    <a:lnTo>
                      <a:pt x="1530" y="114"/>
                    </a:lnTo>
                    <a:lnTo>
                      <a:pt x="1560" y="108"/>
                    </a:lnTo>
                    <a:lnTo>
                      <a:pt x="1596" y="108"/>
                    </a:lnTo>
                    <a:lnTo>
                      <a:pt x="1626" y="108"/>
                    </a:lnTo>
                    <a:lnTo>
                      <a:pt x="1662" y="108"/>
                    </a:lnTo>
                    <a:lnTo>
                      <a:pt x="1692" y="108"/>
                    </a:lnTo>
                    <a:lnTo>
                      <a:pt x="1722" y="114"/>
                    </a:lnTo>
                    <a:lnTo>
                      <a:pt x="1758" y="114"/>
                    </a:lnTo>
                    <a:lnTo>
                      <a:pt x="1788" y="120"/>
                    </a:lnTo>
                    <a:lnTo>
                      <a:pt x="1824" y="120"/>
                    </a:lnTo>
                    <a:lnTo>
                      <a:pt x="1854" y="120"/>
                    </a:lnTo>
                    <a:lnTo>
                      <a:pt x="1890" y="126"/>
                    </a:lnTo>
                    <a:lnTo>
                      <a:pt x="1920" y="126"/>
                    </a:lnTo>
                    <a:lnTo>
                      <a:pt x="1950" y="126"/>
                    </a:lnTo>
                    <a:lnTo>
                      <a:pt x="1986" y="126"/>
                    </a:lnTo>
                    <a:lnTo>
                      <a:pt x="2016" y="126"/>
                    </a:lnTo>
                    <a:lnTo>
                      <a:pt x="2052" y="126"/>
                    </a:lnTo>
                    <a:lnTo>
                      <a:pt x="2082" y="126"/>
                    </a:lnTo>
                    <a:lnTo>
                      <a:pt x="2118" y="126"/>
                    </a:lnTo>
                    <a:lnTo>
                      <a:pt x="2148" y="126"/>
                    </a:lnTo>
                    <a:lnTo>
                      <a:pt x="2178" y="126"/>
                    </a:lnTo>
                    <a:lnTo>
                      <a:pt x="2214" y="126"/>
                    </a:lnTo>
                    <a:lnTo>
                      <a:pt x="2244" y="126"/>
                    </a:lnTo>
                    <a:lnTo>
                      <a:pt x="2280" y="126"/>
                    </a:lnTo>
                    <a:lnTo>
                      <a:pt x="2310" y="126"/>
                    </a:lnTo>
                    <a:lnTo>
                      <a:pt x="2346" y="126"/>
                    </a:lnTo>
                    <a:lnTo>
                      <a:pt x="2376" y="126"/>
                    </a:lnTo>
                    <a:lnTo>
                      <a:pt x="2406" y="126"/>
                    </a:lnTo>
                    <a:lnTo>
                      <a:pt x="2442" y="126"/>
                    </a:lnTo>
                    <a:lnTo>
                      <a:pt x="2472" y="126"/>
                    </a:lnTo>
                    <a:lnTo>
                      <a:pt x="2508" y="126"/>
                    </a:lnTo>
                    <a:lnTo>
                      <a:pt x="2538" y="126"/>
                    </a:lnTo>
                  </a:path>
                </a:pathLst>
              </a:custGeom>
              <a:noFill/>
              <a:ln w="1905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700" i="1">
                  <a:latin typeface="Helvetica" pitchFamily="34" charset="0"/>
                </a:endParaRPr>
              </a:p>
            </p:txBody>
          </p:sp>
        </p:grpSp>
        <p:sp>
          <p:nvSpPr>
            <p:cNvPr id="441" name="Line 102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2" name="Line 103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3" name="Line 104"/>
            <p:cNvSpPr>
              <a:spLocks noChangeShapeType="1"/>
            </p:cNvSpPr>
            <p:nvPr/>
          </p:nvSpPr>
          <p:spPr bwMode="auto">
            <a:xfrm flipV="1">
              <a:off x="4865926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4" name="Line 106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5" name="Line 108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6" name="Line 110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7" name="Line 112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8" name="Line 114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9" name="Line 116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0" name="Line 118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1" name="Line 120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2" name="Line 122"/>
            <p:cNvSpPr>
              <a:spLocks noChangeShapeType="1"/>
            </p:cNvSpPr>
            <p:nvPr/>
          </p:nvSpPr>
          <p:spPr bwMode="auto">
            <a:xfrm>
              <a:off x="4865926" y="3003355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3" name="Line 124"/>
            <p:cNvSpPr>
              <a:spLocks noChangeShapeType="1"/>
            </p:cNvSpPr>
            <p:nvPr/>
          </p:nvSpPr>
          <p:spPr bwMode="auto">
            <a:xfrm>
              <a:off x="4865926" y="27617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4" name="Line 126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5" name="Line 128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6" name="Line 130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7" name="Line 132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8" name="Line 134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59" name="Line 136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0" name="Line 138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1" name="Line 140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2" name="Line 142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3" name="Freeform 144"/>
            <p:cNvSpPr>
              <a:spLocks/>
            </p:cNvSpPr>
            <p:nvPr/>
          </p:nvSpPr>
          <p:spPr bwMode="auto">
            <a:xfrm>
              <a:off x="4901005" y="2720305"/>
              <a:ext cx="2967687" cy="276147"/>
            </a:xfrm>
            <a:custGeom>
              <a:avLst/>
              <a:gdLst/>
              <a:ahLst/>
              <a:cxnLst>
                <a:cxn ang="0">
                  <a:pos x="66" y="144"/>
                </a:cxn>
                <a:cxn ang="0">
                  <a:pos x="162" y="120"/>
                </a:cxn>
                <a:cxn ang="0">
                  <a:pos x="258" y="186"/>
                </a:cxn>
                <a:cxn ang="0">
                  <a:pos x="360" y="222"/>
                </a:cxn>
                <a:cxn ang="0">
                  <a:pos x="456" y="234"/>
                </a:cxn>
                <a:cxn ang="0">
                  <a:pos x="552" y="234"/>
                </a:cxn>
                <a:cxn ang="0">
                  <a:pos x="648" y="234"/>
                </a:cxn>
                <a:cxn ang="0">
                  <a:pos x="750" y="234"/>
                </a:cxn>
                <a:cxn ang="0">
                  <a:pos x="846" y="234"/>
                </a:cxn>
                <a:cxn ang="0">
                  <a:pos x="942" y="234"/>
                </a:cxn>
                <a:cxn ang="0">
                  <a:pos x="1044" y="234"/>
                </a:cxn>
                <a:cxn ang="0">
                  <a:pos x="1140" y="234"/>
                </a:cxn>
                <a:cxn ang="0">
                  <a:pos x="1236" y="240"/>
                </a:cxn>
                <a:cxn ang="0">
                  <a:pos x="1332" y="240"/>
                </a:cxn>
                <a:cxn ang="0">
                  <a:pos x="1434" y="240"/>
                </a:cxn>
                <a:cxn ang="0">
                  <a:pos x="1530" y="240"/>
                </a:cxn>
                <a:cxn ang="0">
                  <a:pos x="1626" y="234"/>
                </a:cxn>
                <a:cxn ang="0">
                  <a:pos x="1722" y="234"/>
                </a:cxn>
                <a:cxn ang="0">
                  <a:pos x="1824" y="234"/>
                </a:cxn>
                <a:cxn ang="0">
                  <a:pos x="1920" y="240"/>
                </a:cxn>
                <a:cxn ang="0">
                  <a:pos x="2016" y="240"/>
                </a:cxn>
                <a:cxn ang="0">
                  <a:pos x="2118" y="240"/>
                </a:cxn>
                <a:cxn ang="0">
                  <a:pos x="2214" y="240"/>
                </a:cxn>
                <a:cxn ang="0">
                  <a:pos x="2310" y="240"/>
                </a:cxn>
                <a:cxn ang="0">
                  <a:pos x="2406" y="240"/>
                </a:cxn>
                <a:cxn ang="0">
                  <a:pos x="2508" y="240"/>
                </a:cxn>
                <a:cxn ang="0">
                  <a:pos x="2508" y="240"/>
                </a:cxn>
                <a:cxn ang="0">
                  <a:pos x="2406" y="234"/>
                </a:cxn>
                <a:cxn ang="0">
                  <a:pos x="2310" y="234"/>
                </a:cxn>
                <a:cxn ang="0">
                  <a:pos x="2214" y="234"/>
                </a:cxn>
                <a:cxn ang="0">
                  <a:pos x="2118" y="240"/>
                </a:cxn>
                <a:cxn ang="0">
                  <a:pos x="2016" y="240"/>
                </a:cxn>
                <a:cxn ang="0">
                  <a:pos x="1920" y="234"/>
                </a:cxn>
                <a:cxn ang="0">
                  <a:pos x="1824" y="234"/>
                </a:cxn>
                <a:cxn ang="0">
                  <a:pos x="1722" y="228"/>
                </a:cxn>
                <a:cxn ang="0">
                  <a:pos x="1626" y="234"/>
                </a:cxn>
                <a:cxn ang="0">
                  <a:pos x="1530" y="234"/>
                </a:cxn>
                <a:cxn ang="0">
                  <a:pos x="1434" y="234"/>
                </a:cxn>
                <a:cxn ang="0">
                  <a:pos x="1332" y="234"/>
                </a:cxn>
                <a:cxn ang="0">
                  <a:pos x="1236" y="234"/>
                </a:cxn>
                <a:cxn ang="0">
                  <a:pos x="1140" y="228"/>
                </a:cxn>
                <a:cxn ang="0">
                  <a:pos x="1044" y="228"/>
                </a:cxn>
                <a:cxn ang="0">
                  <a:pos x="942" y="228"/>
                </a:cxn>
                <a:cxn ang="0">
                  <a:pos x="846" y="228"/>
                </a:cxn>
                <a:cxn ang="0">
                  <a:pos x="750" y="228"/>
                </a:cxn>
                <a:cxn ang="0">
                  <a:pos x="648" y="234"/>
                </a:cxn>
                <a:cxn ang="0">
                  <a:pos x="552" y="228"/>
                </a:cxn>
                <a:cxn ang="0">
                  <a:pos x="456" y="228"/>
                </a:cxn>
                <a:cxn ang="0">
                  <a:pos x="360" y="210"/>
                </a:cxn>
                <a:cxn ang="0">
                  <a:pos x="258" y="150"/>
                </a:cxn>
                <a:cxn ang="0">
                  <a:pos x="162" y="24"/>
                </a:cxn>
                <a:cxn ang="0">
                  <a:pos x="66" y="48"/>
                </a:cxn>
                <a:cxn ang="0">
                  <a:pos x="0" y="162"/>
                </a:cxn>
              </a:cxnLst>
              <a:rect l="0" t="0" r="r" b="b"/>
              <a:pathLst>
                <a:path w="2538" h="240">
                  <a:moveTo>
                    <a:pt x="0" y="162"/>
                  </a:moveTo>
                  <a:lnTo>
                    <a:pt x="30" y="168"/>
                  </a:lnTo>
                  <a:lnTo>
                    <a:pt x="66" y="144"/>
                  </a:lnTo>
                  <a:lnTo>
                    <a:pt x="96" y="132"/>
                  </a:lnTo>
                  <a:lnTo>
                    <a:pt x="132" y="120"/>
                  </a:lnTo>
                  <a:lnTo>
                    <a:pt x="162" y="120"/>
                  </a:lnTo>
                  <a:lnTo>
                    <a:pt x="192" y="138"/>
                  </a:lnTo>
                  <a:lnTo>
                    <a:pt x="228" y="162"/>
                  </a:lnTo>
                  <a:lnTo>
                    <a:pt x="258" y="186"/>
                  </a:lnTo>
                  <a:lnTo>
                    <a:pt x="294" y="204"/>
                  </a:lnTo>
                  <a:lnTo>
                    <a:pt x="324" y="216"/>
                  </a:lnTo>
                  <a:lnTo>
                    <a:pt x="360" y="222"/>
                  </a:lnTo>
                  <a:lnTo>
                    <a:pt x="390" y="228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86" y="234"/>
                  </a:lnTo>
                  <a:lnTo>
                    <a:pt x="522" y="234"/>
                  </a:lnTo>
                  <a:lnTo>
                    <a:pt x="552" y="234"/>
                  </a:lnTo>
                  <a:lnTo>
                    <a:pt x="588" y="234"/>
                  </a:lnTo>
                  <a:lnTo>
                    <a:pt x="618" y="234"/>
                  </a:lnTo>
                  <a:lnTo>
                    <a:pt x="648" y="234"/>
                  </a:lnTo>
                  <a:lnTo>
                    <a:pt x="684" y="234"/>
                  </a:lnTo>
                  <a:lnTo>
                    <a:pt x="714" y="234"/>
                  </a:lnTo>
                  <a:lnTo>
                    <a:pt x="750" y="234"/>
                  </a:lnTo>
                  <a:lnTo>
                    <a:pt x="780" y="234"/>
                  </a:lnTo>
                  <a:lnTo>
                    <a:pt x="816" y="234"/>
                  </a:lnTo>
                  <a:lnTo>
                    <a:pt x="846" y="234"/>
                  </a:lnTo>
                  <a:lnTo>
                    <a:pt x="876" y="234"/>
                  </a:lnTo>
                  <a:lnTo>
                    <a:pt x="912" y="234"/>
                  </a:lnTo>
                  <a:lnTo>
                    <a:pt x="942" y="234"/>
                  </a:lnTo>
                  <a:lnTo>
                    <a:pt x="978" y="234"/>
                  </a:lnTo>
                  <a:lnTo>
                    <a:pt x="1008" y="234"/>
                  </a:lnTo>
                  <a:lnTo>
                    <a:pt x="1044" y="234"/>
                  </a:lnTo>
                  <a:lnTo>
                    <a:pt x="1074" y="234"/>
                  </a:lnTo>
                  <a:lnTo>
                    <a:pt x="1104" y="234"/>
                  </a:lnTo>
                  <a:lnTo>
                    <a:pt x="1140" y="234"/>
                  </a:lnTo>
                  <a:lnTo>
                    <a:pt x="1170" y="240"/>
                  </a:lnTo>
                  <a:lnTo>
                    <a:pt x="1206" y="240"/>
                  </a:lnTo>
                  <a:lnTo>
                    <a:pt x="1236" y="240"/>
                  </a:lnTo>
                  <a:lnTo>
                    <a:pt x="1272" y="240"/>
                  </a:lnTo>
                  <a:lnTo>
                    <a:pt x="1302" y="240"/>
                  </a:lnTo>
                  <a:lnTo>
                    <a:pt x="1332" y="240"/>
                  </a:lnTo>
                  <a:lnTo>
                    <a:pt x="1368" y="240"/>
                  </a:lnTo>
                  <a:lnTo>
                    <a:pt x="1398" y="240"/>
                  </a:lnTo>
                  <a:lnTo>
                    <a:pt x="1434" y="240"/>
                  </a:lnTo>
                  <a:lnTo>
                    <a:pt x="1464" y="240"/>
                  </a:lnTo>
                  <a:lnTo>
                    <a:pt x="1494" y="240"/>
                  </a:lnTo>
                  <a:lnTo>
                    <a:pt x="1530" y="240"/>
                  </a:lnTo>
                  <a:lnTo>
                    <a:pt x="1560" y="240"/>
                  </a:lnTo>
                  <a:lnTo>
                    <a:pt x="1596" y="240"/>
                  </a:lnTo>
                  <a:lnTo>
                    <a:pt x="1626" y="234"/>
                  </a:lnTo>
                  <a:lnTo>
                    <a:pt x="1662" y="234"/>
                  </a:lnTo>
                  <a:lnTo>
                    <a:pt x="1692" y="234"/>
                  </a:lnTo>
                  <a:lnTo>
                    <a:pt x="1722" y="234"/>
                  </a:lnTo>
                  <a:lnTo>
                    <a:pt x="1758" y="234"/>
                  </a:lnTo>
                  <a:lnTo>
                    <a:pt x="1788" y="234"/>
                  </a:lnTo>
                  <a:lnTo>
                    <a:pt x="1824" y="234"/>
                  </a:lnTo>
                  <a:lnTo>
                    <a:pt x="1854" y="240"/>
                  </a:lnTo>
                  <a:lnTo>
                    <a:pt x="1890" y="240"/>
                  </a:lnTo>
                  <a:lnTo>
                    <a:pt x="1920" y="240"/>
                  </a:lnTo>
                  <a:lnTo>
                    <a:pt x="1950" y="240"/>
                  </a:lnTo>
                  <a:lnTo>
                    <a:pt x="1986" y="240"/>
                  </a:lnTo>
                  <a:lnTo>
                    <a:pt x="2016" y="240"/>
                  </a:lnTo>
                  <a:lnTo>
                    <a:pt x="2052" y="240"/>
                  </a:lnTo>
                  <a:lnTo>
                    <a:pt x="2082" y="240"/>
                  </a:lnTo>
                  <a:lnTo>
                    <a:pt x="2118" y="240"/>
                  </a:lnTo>
                  <a:lnTo>
                    <a:pt x="2148" y="240"/>
                  </a:lnTo>
                  <a:lnTo>
                    <a:pt x="2178" y="240"/>
                  </a:lnTo>
                  <a:lnTo>
                    <a:pt x="2214" y="240"/>
                  </a:lnTo>
                  <a:lnTo>
                    <a:pt x="2244" y="240"/>
                  </a:lnTo>
                  <a:lnTo>
                    <a:pt x="2280" y="240"/>
                  </a:lnTo>
                  <a:lnTo>
                    <a:pt x="2310" y="240"/>
                  </a:lnTo>
                  <a:lnTo>
                    <a:pt x="2346" y="240"/>
                  </a:lnTo>
                  <a:lnTo>
                    <a:pt x="2376" y="240"/>
                  </a:lnTo>
                  <a:lnTo>
                    <a:pt x="2406" y="240"/>
                  </a:lnTo>
                  <a:lnTo>
                    <a:pt x="2442" y="240"/>
                  </a:lnTo>
                  <a:lnTo>
                    <a:pt x="2472" y="240"/>
                  </a:lnTo>
                  <a:lnTo>
                    <a:pt x="2508" y="240"/>
                  </a:lnTo>
                  <a:lnTo>
                    <a:pt x="2538" y="240"/>
                  </a:lnTo>
                  <a:lnTo>
                    <a:pt x="2538" y="240"/>
                  </a:lnTo>
                  <a:lnTo>
                    <a:pt x="2508" y="240"/>
                  </a:lnTo>
                  <a:lnTo>
                    <a:pt x="2472" y="240"/>
                  </a:lnTo>
                  <a:lnTo>
                    <a:pt x="2442" y="240"/>
                  </a:lnTo>
                  <a:lnTo>
                    <a:pt x="2406" y="234"/>
                  </a:lnTo>
                  <a:lnTo>
                    <a:pt x="2376" y="234"/>
                  </a:lnTo>
                  <a:lnTo>
                    <a:pt x="2346" y="234"/>
                  </a:lnTo>
                  <a:lnTo>
                    <a:pt x="2310" y="234"/>
                  </a:lnTo>
                  <a:lnTo>
                    <a:pt x="2280" y="234"/>
                  </a:lnTo>
                  <a:lnTo>
                    <a:pt x="2244" y="234"/>
                  </a:lnTo>
                  <a:lnTo>
                    <a:pt x="2214" y="234"/>
                  </a:lnTo>
                  <a:lnTo>
                    <a:pt x="2178" y="240"/>
                  </a:lnTo>
                  <a:lnTo>
                    <a:pt x="2148" y="240"/>
                  </a:lnTo>
                  <a:lnTo>
                    <a:pt x="2118" y="240"/>
                  </a:lnTo>
                  <a:lnTo>
                    <a:pt x="2082" y="240"/>
                  </a:lnTo>
                  <a:lnTo>
                    <a:pt x="2052" y="240"/>
                  </a:lnTo>
                  <a:lnTo>
                    <a:pt x="2016" y="240"/>
                  </a:lnTo>
                  <a:lnTo>
                    <a:pt x="1986" y="240"/>
                  </a:lnTo>
                  <a:lnTo>
                    <a:pt x="1950" y="234"/>
                  </a:lnTo>
                  <a:lnTo>
                    <a:pt x="1920" y="234"/>
                  </a:lnTo>
                  <a:lnTo>
                    <a:pt x="1890" y="234"/>
                  </a:lnTo>
                  <a:lnTo>
                    <a:pt x="1854" y="234"/>
                  </a:lnTo>
                  <a:lnTo>
                    <a:pt x="1824" y="234"/>
                  </a:lnTo>
                  <a:lnTo>
                    <a:pt x="1788" y="228"/>
                  </a:lnTo>
                  <a:lnTo>
                    <a:pt x="1758" y="228"/>
                  </a:lnTo>
                  <a:lnTo>
                    <a:pt x="1722" y="228"/>
                  </a:lnTo>
                  <a:lnTo>
                    <a:pt x="1692" y="234"/>
                  </a:lnTo>
                  <a:lnTo>
                    <a:pt x="1662" y="234"/>
                  </a:lnTo>
                  <a:lnTo>
                    <a:pt x="1626" y="234"/>
                  </a:lnTo>
                  <a:lnTo>
                    <a:pt x="1596" y="234"/>
                  </a:lnTo>
                  <a:lnTo>
                    <a:pt x="1560" y="234"/>
                  </a:lnTo>
                  <a:lnTo>
                    <a:pt x="1530" y="234"/>
                  </a:lnTo>
                  <a:lnTo>
                    <a:pt x="1494" y="234"/>
                  </a:lnTo>
                  <a:lnTo>
                    <a:pt x="1464" y="234"/>
                  </a:lnTo>
                  <a:lnTo>
                    <a:pt x="1434" y="234"/>
                  </a:lnTo>
                  <a:lnTo>
                    <a:pt x="1398" y="234"/>
                  </a:lnTo>
                  <a:lnTo>
                    <a:pt x="1368" y="234"/>
                  </a:lnTo>
                  <a:lnTo>
                    <a:pt x="1332" y="234"/>
                  </a:lnTo>
                  <a:lnTo>
                    <a:pt x="1302" y="234"/>
                  </a:lnTo>
                  <a:lnTo>
                    <a:pt x="1272" y="234"/>
                  </a:lnTo>
                  <a:lnTo>
                    <a:pt x="1236" y="234"/>
                  </a:lnTo>
                  <a:lnTo>
                    <a:pt x="1206" y="234"/>
                  </a:lnTo>
                  <a:lnTo>
                    <a:pt x="1170" y="234"/>
                  </a:lnTo>
                  <a:lnTo>
                    <a:pt x="1140" y="228"/>
                  </a:lnTo>
                  <a:lnTo>
                    <a:pt x="1104" y="228"/>
                  </a:lnTo>
                  <a:lnTo>
                    <a:pt x="1074" y="228"/>
                  </a:lnTo>
                  <a:lnTo>
                    <a:pt x="1044" y="228"/>
                  </a:lnTo>
                  <a:lnTo>
                    <a:pt x="1008" y="228"/>
                  </a:lnTo>
                  <a:lnTo>
                    <a:pt x="978" y="228"/>
                  </a:lnTo>
                  <a:lnTo>
                    <a:pt x="942" y="228"/>
                  </a:lnTo>
                  <a:lnTo>
                    <a:pt x="912" y="228"/>
                  </a:lnTo>
                  <a:lnTo>
                    <a:pt x="876" y="228"/>
                  </a:lnTo>
                  <a:lnTo>
                    <a:pt x="846" y="228"/>
                  </a:lnTo>
                  <a:lnTo>
                    <a:pt x="816" y="228"/>
                  </a:lnTo>
                  <a:lnTo>
                    <a:pt x="780" y="228"/>
                  </a:lnTo>
                  <a:lnTo>
                    <a:pt x="750" y="228"/>
                  </a:lnTo>
                  <a:lnTo>
                    <a:pt x="714" y="228"/>
                  </a:lnTo>
                  <a:lnTo>
                    <a:pt x="684" y="228"/>
                  </a:lnTo>
                  <a:lnTo>
                    <a:pt x="648" y="234"/>
                  </a:lnTo>
                  <a:lnTo>
                    <a:pt x="618" y="234"/>
                  </a:lnTo>
                  <a:lnTo>
                    <a:pt x="588" y="228"/>
                  </a:lnTo>
                  <a:lnTo>
                    <a:pt x="552" y="228"/>
                  </a:lnTo>
                  <a:lnTo>
                    <a:pt x="522" y="228"/>
                  </a:lnTo>
                  <a:lnTo>
                    <a:pt x="486" y="228"/>
                  </a:lnTo>
                  <a:lnTo>
                    <a:pt x="456" y="228"/>
                  </a:lnTo>
                  <a:lnTo>
                    <a:pt x="420" y="222"/>
                  </a:lnTo>
                  <a:lnTo>
                    <a:pt x="390" y="216"/>
                  </a:lnTo>
                  <a:lnTo>
                    <a:pt x="360" y="210"/>
                  </a:lnTo>
                  <a:lnTo>
                    <a:pt x="324" y="198"/>
                  </a:lnTo>
                  <a:lnTo>
                    <a:pt x="294" y="180"/>
                  </a:lnTo>
                  <a:lnTo>
                    <a:pt x="258" y="150"/>
                  </a:lnTo>
                  <a:lnTo>
                    <a:pt x="228" y="108"/>
                  </a:lnTo>
                  <a:lnTo>
                    <a:pt x="192" y="66"/>
                  </a:lnTo>
                  <a:lnTo>
                    <a:pt x="162" y="24"/>
                  </a:lnTo>
                  <a:lnTo>
                    <a:pt x="132" y="0"/>
                  </a:lnTo>
                  <a:lnTo>
                    <a:pt x="96" y="6"/>
                  </a:lnTo>
                  <a:lnTo>
                    <a:pt x="66" y="48"/>
                  </a:lnTo>
                  <a:lnTo>
                    <a:pt x="30" y="84"/>
                  </a:lnTo>
                  <a:lnTo>
                    <a:pt x="0" y="66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CC00">
                <a:alpha val="1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64" name="Freeform 146"/>
            <p:cNvSpPr>
              <a:spLocks/>
            </p:cNvSpPr>
            <p:nvPr/>
          </p:nvSpPr>
          <p:spPr bwMode="auto">
            <a:xfrm>
              <a:off x="4901005" y="2789341"/>
              <a:ext cx="2967687" cy="207110"/>
            </a:xfrm>
            <a:custGeom>
              <a:avLst/>
              <a:gdLst/>
              <a:ahLst/>
              <a:cxnLst>
                <a:cxn ang="0">
                  <a:pos x="30" y="66"/>
                </a:cxn>
                <a:cxn ang="0">
                  <a:pos x="96" y="12"/>
                </a:cxn>
                <a:cxn ang="0">
                  <a:pos x="162" y="12"/>
                </a:cxn>
                <a:cxn ang="0">
                  <a:pos x="228" y="78"/>
                </a:cxn>
                <a:cxn ang="0">
                  <a:pos x="294" y="132"/>
                </a:cxn>
                <a:cxn ang="0">
                  <a:pos x="360" y="156"/>
                </a:cxn>
                <a:cxn ang="0">
                  <a:pos x="420" y="168"/>
                </a:cxn>
                <a:cxn ang="0">
                  <a:pos x="486" y="168"/>
                </a:cxn>
                <a:cxn ang="0">
                  <a:pos x="552" y="174"/>
                </a:cxn>
                <a:cxn ang="0">
                  <a:pos x="618" y="174"/>
                </a:cxn>
                <a:cxn ang="0">
                  <a:pos x="684" y="174"/>
                </a:cxn>
                <a:cxn ang="0">
                  <a:pos x="750" y="174"/>
                </a:cxn>
                <a:cxn ang="0">
                  <a:pos x="816" y="174"/>
                </a:cxn>
                <a:cxn ang="0">
                  <a:pos x="876" y="174"/>
                </a:cxn>
                <a:cxn ang="0">
                  <a:pos x="942" y="174"/>
                </a:cxn>
                <a:cxn ang="0">
                  <a:pos x="1008" y="174"/>
                </a:cxn>
                <a:cxn ang="0">
                  <a:pos x="1074" y="174"/>
                </a:cxn>
                <a:cxn ang="0">
                  <a:pos x="1140" y="174"/>
                </a:cxn>
                <a:cxn ang="0">
                  <a:pos x="1206" y="174"/>
                </a:cxn>
                <a:cxn ang="0">
                  <a:pos x="1272" y="174"/>
                </a:cxn>
                <a:cxn ang="0">
                  <a:pos x="1332" y="180"/>
                </a:cxn>
                <a:cxn ang="0">
                  <a:pos x="1398" y="180"/>
                </a:cxn>
                <a:cxn ang="0">
                  <a:pos x="1464" y="180"/>
                </a:cxn>
                <a:cxn ang="0">
                  <a:pos x="1530" y="180"/>
                </a:cxn>
                <a:cxn ang="0">
                  <a:pos x="1596" y="174"/>
                </a:cxn>
                <a:cxn ang="0">
                  <a:pos x="1662" y="174"/>
                </a:cxn>
                <a:cxn ang="0">
                  <a:pos x="1722" y="174"/>
                </a:cxn>
                <a:cxn ang="0">
                  <a:pos x="1788" y="174"/>
                </a:cxn>
                <a:cxn ang="0">
                  <a:pos x="1854" y="174"/>
                </a:cxn>
                <a:cxn ang="0">
                  <a:pos x="1920" y="180"/>
                </a:cxn>
                <a:cxn ang="0">
                  <a:pos x="1986" y="180"/>
                </a:cxn>
                <a:cxn ang="0">
                  <a:pos x="2052" y="180"/>
                </a:cxn>
                <a:cxn ang="0">
                  <a:pos x="2118" y="180"/>
                </a:cxn>
                <a:cxn ang="0">
                  <a:pos x="2178" y="180"/>
                </a:cxn>
                <a:cxn ang="0">
                  <a:pos x="2244" y="180"/>
                </a:cxn>
                <a:cxn ang="0">
                  <a:pos x="2310" y="174"/>
                </a:cxn>
                <a:cxn ang="0">
                  <a:pos x="2376" y="174"/>
                </a:cxn>
                <a:cxn ang="0">
                  <a:pos x="2442" y="180"/>
                </a:cxn>
                <a:cxn ang="0">
                  <a:pos x="2508" y="180"/>
                </a:cxn>
              </a:cxnLst>
              <a:rect l="0" t="0" r="r" b="b"/>
              <a:pathLst>
                <a:path w="2538" h="180">
                  <a:moveTo>
                    <a:pt x="0" y="54"/>
                  </a:moveTo>
                  <a:lnTo>
                    <a:pt x="30" y="66"/>
                  </a:lnTo>
                  <a:lnTo>
                    <a:pt x="66" y="36"/>
                  </a:lnTo>
                  <a:lnTo>
                    <a:pt x="96" y="12"/>
                  </a:lnTo>
                  <a:lnTo>
                    <a:pt x="132" y="0"/>
                  </a:lnTo>
                  <a:lnTo>
                    <a:pt x="162" y="12"/>
                  </a:lnTo>
                  <a:lnTo>
                    <a:pt x="192" y="42"/>
                  </a:lnTo>
                  <a:lnTo>
                    <a:pt x="228" y="78"/>
                  </a:lnTo>
                  <a:lnTo>
                    <a:pt x="258" y="108"/>
                  </a:lnTo>
                  <a:lnTo>
                    <a:pt x="294" y="132"/>
                  </a:lnTo>
                  <a:lnTo>
                    <a:pt x="324" y="144"/>
                  </a:lnTo>
                  <a:lnTo>
                    <a:pt x="360" y="156"/>
                  </a:lnTo>
                  <a:lnTo>
                    <a:pt x="390" y="162"/>
                  </a:lnTo>
                  <a:lnTo>
                    <a:pt x="420" y="168"/>
                  </a:lnTo>
                  <a:lnTo>
                    <a:pt x="456" y="168"/>
                  </a:lnTo>
                  <a:lnTo>
                    <a:pt x="486" y="168"/>
                  </a:lnTo>
                  <a:lnTo>
                    <a:pt x="522" y="174"/>
                  </a:lnTo>
                  <a:lnTo>
                    <a:pt x="552" y="174"/>
                  </a:lnTo>
                  <a:lnTo>
                    <a:pt x="588" y="174"/>
                  </a:lnTo>
                  <a:lnTo>
                    <a:pt x="618" y="174"/>
                  </a:lnTo>
                  <a:lnTo>
                    <a:pt x="648" y="174"/>
                  </a:lnTo>
                  <a:lnTo>
                    <a:pt x="684" y="174"/>
                  </a:lnTo>
                  <a:lnTo>
                    <a:pt x="714" y="174"/>
                  </a:lnTo>
                  <a:lnTo>
                    <a:pt x="750" y="174"/>
                  </a:lnTo>
                  <a:lnTo>
                    <a:pt x="780" y="174"/>
                  </a:lnTo>
                  <a:lnTo>
                    <a:pt x="816" y="174"/>
                  </a:lnTo>
                  <a:lnTo>
                    <a:pt x="846" y="174"/>
                  </a:lnTo>
                  <a:lnTo>
                    <a:pt x="876" y="174"/>
                  </a:lnTo>
                  <a:lnTo>
                    <a:pt x="912" y="174"/>
                  </a:lnTo>
                  <a:lnTo>
                    <a:pt x="942" y="174"/>
                  </a:lnTo>
                  <a:lnTo>
                    <a:pt x="978" y="174"/>
                  </a:lnTo>
                  <a:lnTo>
                    <a:pt x="1008" y="174"/>
                  </a:lnTo>
                  <a:lnTo>
                    <a:pt x="1044" y="174"/>
                  </a:lnTo>
                  <a:lnTo>
                    <a:pt x="1074" y="174"/>
                  </a:lnTo>
                  <a:lnTo>
                    <a:pt x="1104" y="174"/>
                  </a:lnTo>
                  <a:lnTo>
                    <a:pt x="1140" y="174"/>
                  </a:lnTo>
                  <a:lnTo>
                    <a:pt x="1170" y="174"/>
                  </a:lnTo>
                  <a:lnTo>
                    <a:pt x="1206" y="174"/>
                  </a:lnTo>
                  <a:lnTo>
                    <a:pt x="1236" y="174"/>
                  </a:lnTo>
                  <a:lnTo>
                    <a:pt x="1272" y="174"/>
                  </a:lnTo>
                  <a:lnTo>
                    <a:pt x="1302" y="180"/>
                  </a:lnTo>
                  <a:lnTo>
                    <a:pt x="1332" y="180"/>
                  </a:lnTo>
                  <a:lnTo>
                    <a:pt x="1368" y="180"/>
                  </a:lnTo>
                  <a:lnTo>
                    <a:pt x="1398" y="180"/>
                  </a:lnTo>
                  <a:lnTo>
                    <a:pt x="1434" y="180"/>
                  </a:lnTo>
                  <a:lnTo>
                    <a:pt x="1464" y="180"/>
                  </a:lnTo>
                  <a:lnTo>
                    <a:pt x="1494" y="180"/>
                  </a:lnTo>
                  <a:lnTo>
                    <a:pt x="1530" y="180"/>
                  </a:lnTo>
                  <a:lnTo>
                    <a:pt x="1560" y="180"/>
                  </a:lnTo>
                  <a:lnTo>
                    <a:pt x="1596" y="174"/>
                  </a:lnTo>
                  <a:lnTo>
                    <a:pt x="1626" y="174"/>
                  </a:lnTo>
                  <a:lnTo>
                    <a:pt x="1662" y="174"/>
                  </a:lnTo>
                  <a:lnTo>
                    <a:pt x="1692" y="174"/>
                  </a:lnTo>
                  <a:lnTo>
                    <a:pt x="1722" y="174"/>
                  </a:lnTo>
                  <a:lnTo>
                    <a:pt x="1758" y="174"/>
                  </a:lnTo>
                  <a:lnTo>
                    <a:pt x="1788" y="174"/>
                  </a:lnTo>
                  <a:lnTo>
                    <a:pt x="1824" y="174"/>
                  </a:lnTo>
                  <a:lnTo>
                    <a:pt x="1854" y="174"/>
                  </a:lnTo>
                  <a:lnTo>
                    <a:pt x="1890" y="174"/>
                  </a:lnTo>
                  <a:lnTo>
                    <a:pt x="1920" y="180"/>
                  </a:lnTo>
                  <a:lnTo>
                    <a:pt x="1950" y="180"/>
                  </a:lnTo>
                  <a:lnTo>
                    <a:pt x="1986" y="180"/>
                  </a:lnTo>
                  <a:lnTo>
                    <a:pt x="2016" y="180"/>
                  </a:lnTo>
                  <a:lnTo>
                    <a:pt x="2052" y="180"/>
                  </a:lnTo>
                  <a:lnTo>
                    <a:pt x="2082" y="180"/>
                  </a:lnTo>
                  <a:lnTo>
                    <a:pt x="2118" y="180"/>
                  </a:lnTo>
                  <a:lnTo>
                    <a:pt x="2148" y="180"/>
                  </a:lnTo>
                  <a:lnTo>
                    <a:pt x="2178" y="180"/>
                  </a:lnTo>
                  <a:lnTo>
                    <a:pt x="2214" y="180"/>
                  </a:lnTo>
                  <a:lnTo>
                    <a:pt x="2244" y="180"/>
                  </a:lnTo>
                  <a:lnTo>
                    <a:pt x="2280" y="180"/>
                  </a:lnTo>
                  <a:lnTo>
                    <a:pt x="2310" y="174"/>
                  </a:lnTo>
                  <a:lnTo>
                    <a:pt x="2346" y="174"/>
                  </a:lnTo>
                  <a:lnTo>
                    <a:pt x="2376" y="174"/>
                  </a:lnTo>
                  <a:lnTo>
                    <a:pt x="2406" y="180"/>
                  </a:lnTo>
                  <a:lnTo>
                    <a:pt x="2442" y="180"/>
                  </a:lnTo>
                  <a:lnTo>
                    <a:pt x="2472" y="180"/>
                  </a:lnTo>
                  <a:lnTo>
                    <a:pt x="2508" y="180"/>
                  </a:lnTo>
                  <a:lnTo>
                    <a:pt x="2538" y="180"/>
                  </a:lnTo>
                </a:path>
              </a:pathLst>
            </a:custGeom>
            <a:noFill/>
            <a:ln w="25400" cap="flat">
              <a:solidFill>
                <a:srgbClr val="00CC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0" name="Line 55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1" name="Line 56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2" name="Line 59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3" name="Line 61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4" name="Line 63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5" name="Line 65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6" name="Line 67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7" name="Line 69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8" name="Line 71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29" name="Line 73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0" name="Line 79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1" name="Line 81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2" name="Line 83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3" name="Line 85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4" name="Line 87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5" name="Line 89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6" name="Line 91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7" name="Line 93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8" name="Line 95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39" name="Freeform 97"/>
            <p:cNvSpPr>
              <a:spLocks/>
            </p:cNvSpPr>
            <p:nvPr/>
          </p:nvSpPr>
          <p:spPr bwMode="auto">
            <a:xfrm>
              <a:off x="4901005" y="1739985"/>
              <a:ext cx="2967687" cy="1256467"/>
            </a:xfrm>
            <a:custGeom>
              <a:avLst/>
              <a:gdLst/>
              <a:ahLst/>
              <a:cxnLst>
                <a:cxn ang="0">
                  <a:pos x="66" y="804"/>
                </a:cxn>
                <a:cxn ang="0">
                  <a:pos x="162" y="486"/>
                </a:cxn>
                <a:cxn ang="0">
                  <a:pos x="258" y="726"/>
                </a:cxn>
                <a:cxn ang="0">
                  <a:pos x="360" y="1002"/>
                </a:cxn>
                <a:cxn ang="0">
                  <a:pos x="456" y="1044"/>
                </a:cxn>
                <a:cxn ang="0">
                  <a:pos x="552" y="1062"/>
                </a:cxn>
                <a:cxn ang="0">
                  <a:pos x="648" y="1068"/>
                </a:cxn>
                <a:cxn ang="0">
                  <a:pos x="750" y="1074"/>
                </a:cxn>
                <a:cxn ang="0">
                  <a:pos x="846" y="1074"/>
                </a:cxn>
                <a:cxn ang="0">
                  <a:pos x="942" y="1080"/>
                </a:cxn>
                <a:cxn ang="0">
                  <a:pos x="1044" y="1080"/>
                </a:cxn>
                <a:cxn ang="0">
                  <a:pos x="1140" y="1080"/>
                </a:cxn>
                <a:cxn ang="0">
                  <a:pos x="1236" y="1086"/>
                </a:cxn>
                <a:cxn ang="0">
                  <a:pos x="1332" y="1080"/>
                </a:cxn>
                <a:cxn ang="0">
                  <a:pos x="1434" y="1080"/>
                </a:cxn>
                <a:cxn ang="0">
                  <a:pos x="1530" y="1068"/>
                </a:cxn>
                <a:cxn ang="0">
                  <a:pos x="1626" y="1050"/>
                </a:cxn>
                <a:cxn ang="0">
                  <a:pos x="1722" y="1062"/>
                </a:cxn>
                <a:cxn ang="0">
                  <a:pos x="1824" y="1080"/>
                </a:cxn>
                <a:cxn ang="0">
                  <a:pos x="1920" y="1086"/>
                </a:cxn>
                <a:cxn ang="0">
                  <a:pos x="2016" y="1086"/>
                </a:cxn>
                <a:cxn ang="0">
                  <a:pos x="2118" y="1086"/>
                </a:cxn>
                <a:cxn ang="0">
                  <a:pos x="2214" y="1086"/>
                </a:cxn>
                <a:cxn ang="0">
                  <a:pos x="2310" y="1080"/>
                </a:cxn>
                <a:cxn ang="0">
                  <a:pos x="2406" y="1086"/>
                </a:cxn>
                <a:cxn ang="0">
                  <a:pos x="2508" y="1092"/>
                </a:cxn>
                <a:cxn ang="0">
                  <a:pos x="2508" y="1086"/>
                </a:cxn>
                <a:cxn ang="0">
                  <a:pos x="2406" y="1074"/>
                </a:cxn>
                <a:cxn ang="0">
                  <a:pos x="2310" y="1074"/>
                </a:cxn>
                <a:cxn ang="0">
                  <a:pos x="2214" y="1080"/>
                </a:cxn>
                <a:cxn ang="0">
                  <a:pos x="2118" y="1086"/>
                </a:cxn>
                <a:cxn ang="0">
                  <a:pos x="2016" y="1086"/>
                </a:cxn>
                <a:cxn ang="0">
                  <a:pos x="1920" y="1080"/>
                </a:cxn>
                <a:cxn ang="0">
                  <a:pos x="1824" y="1068"/>
                </a:cxn>
                <a:cxn ang="0">
                  <a:pos x="1722" y="1044"/>
                </a:cxn>
                <a:cxn ang="0">
                  <a:pos x="1626" y="1008"/>
                </a:cxn>
                <a:cxn ang="0">
                  <a:pos x="1530" y="1050"/>
                </a:cxn>
                <a:cxn ang="0">
                  <a:pos x="1434" y="1068"/>
                </a:cxn>
                <a:cxn ang="0">
                  <a:pos x="1332" y="1074"/>
                </a:cxn>
                <a:cxn ang="0">
                  <a:pos x="1236" y="1074"/>
                </a:cxn>
                <a:cxn ang="0">
                  <a:pos x="1140" y="1074"/>
                </a:cxn>
                <a:cxn ang="0">
                  <a:pos x="1044" y="1068"/>
                </a:cxn>
                <a:cxn ang="0">
                  <a:pos x="942" y="1056"/>
                </a:cxn>
                <a:cxn ang="0">
                  <a:pos x="846" y="1044"/>
                </a:cxn>
                <a:cxn ang="0">
                  <a:pos x="750" y="1044"/>
                </a:cxn>
                <a:cxn ang="0">
                  <a:pos x="648" y="1044"/>
                </a:cxn>
                <a:cxn ang="0">
                  <a:pos x="552" y="1038"/>
                </a:cxn>
                <a:cxn ang="0">
                  <a:pos x="456" y="1032"/>
                </a:cxn>
                <a:cxn ang="0">
                  <a:pos x="360" y="972"/>
                </a:cxn>
                <a:cxn ang="0">
                  <a:pos x="258" y="510"/>
                </a:cxn>
                <a:cxn ang="0">
                  <a:pos x="162" y="12"/>
                </a:cxn>
                <a:cxn ang="0">
                  <a:pos x="66" y="588"/>
                </a:cxn>
                <a:cxn ang="0">
                  <a:pos x="0" y="822"/>
                </a:cxn>
              </a:cxnLst>
              <a:rect l="0" t="0" r="r" b="b"/>
              <a:pathLst>
                <a:path w="2538" h="1092">
                  <a:moveTo>
                    <a:pt x="0" y="822"/>
                  </a:moveTo>
                  <a:lnTo>
                    <a:pt x="30" y="822"/>
                  </a:lnTo>
                  <a:lnTo>
                    <a:pt x="66" y="804"/>
                  </a:lnTo>
                  <a:lnTo>
                    <a:pt x="96" y="720"/>
                  </a:lnTo>
                  <a:lnTo>
                    <a:pt x="132" y="600"/>
                  </a:lnTo>
                  <a:lnTo>
                    <a:pt x="162" y="486"/>
                  </a:lnTo>
                  <a:lnTo>
                    <a:pt x="192" y="450"/>
                  </a:lnTo>
                  <a:lnTo>
                    <a:pt x="228" y="552"/>
                  </a:lnTo>
                  <a:lnTo>
                    <a:pt x="258" y="726"/>
                  </a:lnTo>
                  <a:lnTo>
                    <a:pt x="294" y="864"/>
                  </a:lnTo>
                  <a:lnTo>
                    <a:pt x="324" y="948"/>
                  </a:lnTo>
                  <a:lnTo>
                    <a:pt x="360" y="1002"/>
                  </a:lnTo>
                  <a:lnTo>
                    <a:pt x="390" y="1032"/>
                  </a:lnTo>
                  <a:lnTo>
                    <a:pt x="420" y="1038"/>
                  </a:lnTo>
                  <a:lnTo>
                    <a:pt x="456" y="1044"/>
                  </a:lnTo>
                  <a:lnTo>
                    <a:pt x="486" y="1050"/>
                  </a:lnTo>
                  <a:lnTo>
                    <a:pt x="522" y="1056"/>
                  </a:lnTo>
                  <a:lnTo>
                    <a:pt x="552" y="1062"/>
                  </a:lnTo>
                  <a:lnTo>
                    <a:pt x="588" y="1062"/>
                  </a:lnTo>
                  <a:lnTo>
                    <a:pt x="618" y="1068"/>
                  </a:lnTo>
                  <a:lnTo>
                    <a:pt x="648" y="1068"/>
                  </a:lnTo>
                  <a:lnTo>
                    <a:pt x="684" y="1068"/>
                  </a:lnTo>
                  <a:lnTo>
                    <a:pt x="714" y="1068"/>
                  </a:lnTo>
                  <a:lnTo>
                    <a:pt x="750" y="1074"/>
                  </a:lnTo>
                  <a:lnTo>
                    <a:pt x="780" y="1074"/>
                  </a:lnTo>
                  <a:lnTo>
                    <a:pt x="816" y="1074"/>
                  </a:lnTo>
                  <a:lnTo>
                    <a:pt x="846" y="1074"/>
                  </a:lnTo>
                  <a:lnTo>
                    <a:pt x="876" y="1080"/>
                  </a:lnTo>
                  <a:lnTo>
                    <a:pt x="912" y="1080"/>
                  </a:lnTo>
                  <a:lnTo>
                    <a:pt x="942" y="1080"/>
                  </a:lnTo>
                  <a:lnTo>
                    <a:pt x="978" y="1080"/>
                  </a:lnTo>
                  <a:lnTo>
                    <a:pt x="1008" y="1080"/>
                  </a:lnTo>
                  <a:lnTo>
                    <a:pt x="1044" y="1080"/>
                  </a:lnTo>
                  <a:lnTo>
                    <a:pt x="1074" y="1080"/>
                  </a:lnTo>
                  <a:lnTo>
                    <a:pt x="1104" y="1080"/>
                  </a:lnTo>
                  <a:lnTo>
                    <a:pt x="1140" y="1080"/>
                  </a:lnTo>
                  <a:lnTo>
                    <a:pt x="1170" y="1080"/>
                  </a:lnTo>
                  <a:lnTo>
                    <a:pt x="1206" y="1080"/>
                  </a:lnTo>
                  <a:lnTo>
                    <a:pt x="1236" y="1086"/>
                  </a:lnTo>
                  <a:lnTo>
                    <a:pt x="1272" y="1086"/>
                  </a:lnTo>
                  <a:lnTo>
                    <a:pt x="1302" y="1086"/>
                  </a:lnTo>
                  <a:lnTo>
                    <a:pt x="1332" y="1080"/>
                  </a:lnTo>
                  <a:lnTo>
                    <a:pt x="1368" y="1080"/>
                  </a:lnTo>
                  <a:lnTo>
                    <a:pt x="1398" y="1080"/>
                  </a:lnTo>
                  <a:lnTo>
                    <a:pt x="1434" y="1080"/>
                  </a:lnTo>
                  <a:lnTo>
                    <a:pt x="1464" y="1074"/>
                  </a:lnTo>
                  <a:lnTo>
                    <a:pt x="1494" y="1074"/>
                  </a:lnTo>
                  <a:lnTo>
                    <a:pt x="1530" y="1068"/>
                  </a:lnTo>
                  <a:lnTo>
                    <a:pt x="1560" y="1062"/>
                  </a:lnTo>
                  <a:lnTo>
                    <a:pt x="1596" y="1056"/>
                  </a:lnTo>
                  <a:lnTo>
                    <a:pt x="1626" y="1050"/>
                  </a:lnTo>
                  <a:lnTo>
                    <a:pt x="1662" y="1044"/>
                  </a:lnTo>
                  <a:lnTo>
                    <a:pt x="1692" y="1050"/>
                  </a:lnTo>
                  <a:lnTo>
                    <a:pt x="1722" y="1062"/>
                  </a:lnTo>
                  <a:lnTo>
                    <a:pt x="1758" y="1068"/>
                  </a:lnTo>
                  <a:lnTo>
                    <a:pt x="1788" y="1074"/>
                  </a:lnTo>
                  <a:lnTo>
                    <a:pt x="1824" y="1080"/>
                  </a:lnTo>
                  <a:lnTo>
                    <a:pt x="1854" y="1080"/>
                  </a:lnTo>
                  <a:lnTo>
                    <a:pt x="1890" y="1086"/>
                  </a:lnTo>
                  <a:lnTo>
                    <a:pt x="1920" y="1086"/>
                  </a:lnTo>
                  <a:lnTo>
                    <a:pt x="1950" y="1086"/>
                  </a:lnTo>
                  <a:lnTo>
                    <a:pt x="1986" y="1086"/>
                  </a:lnTo>
                  <a:lnTo>
                    <a:pt x="2016" y="1086"/>
                  </a:lnTo>
                  <a:lnTo>
                    <a:pt x="2052" y="1086"/>
                  </a:lnTo>
                  <a:lnTo>
                    <a:pt x="2082" y="1086"/>
                  </a:lnTo>
                  <a:lnTo>
                    <a:pt x="2118" y="1086"/>
                  </a:lnTo>
                  <a:lnTo>
                    <a:pt x="2148" y="1086"/>
                  </a:lnTo>
                  <a:lnTo>
                    <a:pt x="2178" y="1086"/>
                  </a:lnTo>
                  <a:lnTo>
                    <a:pt x="2214" y="1086"/>
                  </a:lnTo>
                  <a:lnTo>
                    <a:pt x="2244" y="1086"/>
                  </a:lnTo>
                  <a:lnTo>
                    <a:pt x="2280" y="1080"/>
                  </a:lnTo>
                  <a:lnTo>
                    <a:pt x="2310" y="1080"/>
                  </a:lnTo>
                  <a:lnTo>
                    <a:pt x="2346" y="1080"/>
                  </a:lnTo>
                  <a:lnTo>
                    <a:pt x="2376" y="1080"/>
                  </a:lnTo>
                  <a:lnTo>
                    <a:pt x="2406" y="1086"/>
                  </a:lnTo>
                  <a:lnTo>
                    <a:pt x="2442" y="1086"/>
                  </a:lnTo>
                  <a:lnTo>
                    <a:pt x="2472" y="1092"/>
                  </a:lnTo>
                  <a:lnTo>
                    <a:pt x="2508" y="1092"/>
                  </a:lnTo>
                  <a:lnTo>
                    <a:pt x="2538" y="1092"/>
                  </a:lnTo>
                  <a:lnTo>
                    <a:pt x="2538" y="1092"/>
                  </a:lnTo>
                  <a:lnTo>
                    <a:pt x="2508" y="1086"/>
                  </a:lnTo>
                  <a:lnTo>
                    <a:pt x="2472" y="1086"/>
                  </a:lnTo>
                  <a:lnTo>
                    <a:pt x="2442" y="1080"/>
                  </a:lnTo>
                  <a:lnTo>
                    <a:pt x="2406" y="1074"/>
                  </a:lnTo>
                  <a:lnTo>
                    <a:pt x="2376" y="1068"/>
                  </a:lnTo>
                  <a:lnTo>
                    <a:pt x="2346" y="1068"/>
                  </a:lnTo>
                  <a:lnTo>
                    <a:pt x="2310" y="1074"/>
                  </a:lnTo>
                  <a:lnTo>
                    <a:pt x="2280" y="1074"/>
                  </a:lnTo>
                  <a:lnTo>
                    <a:pt x="2244" y="1080"/>
                  </a:lnTo>
                  <a:lnTo>
                    <a:pt x="2214" y="1080"/>
                  </a:lnTo>
                  <a:lnTo>
                    <a:pt x="2178" y="1080"/>
                  </a:lnTo>
                  <a:lnTo>
                    <a:pt x="2148" y="1086"/>
                  </a:lnTo>
                  <a:lnTo>
                    <a:pt x="2118" y="1086"/>
                  </a:lnTo>
                  <a:lnTo>
                    <a:pt x="2082" y="1086"/>
                  </a:lnTo>
                  <a:lnTo>
                    <a:pt x="2052" y="1086"/>
                  </a:lnTo>
                  <a:lnTo>
                    <a:pt x="2016" y="1086"/>
                  </a:lnTo>
                  <a:lnTo>
                    <a:pt x="1986" y="1086"/>
                  </a:lnTo>
                  <a:lnTo>
                    <a:pt x="1950" y="1086"/>
                  </a:lnTo>
                  <a:lnTo>
                    <a:pt x="1920" y="1080"/>
                  </a:lnTo>
                  <a:lnTo>
                    <a:pt x="1890" y="1080"/>
                  </a:lnTo>
                  <a:lnTo>
                    <a:pt x="1854" y="1074"/>
                  </a:lnTo>
                  <a:lnTo>
                    <a:pt x="1824" y="1068"/>
                  </a:lnTo>
                  <a:lnTo>
                    <a:pt x="1788" y="1062"/>
                  </a:lnTo>
                  <a:lnTo>
                    <a:pt x="1758" y="1056"/>
                  </a:lnTo>
                  <a:lnTo>
                    <a:pt x="1722" y="1044"/>
                  </a:lnTo>
                  <a:lnTo>
                    <a:pt x="1692" y="1014"/>
                  </a:lnTo>
                  <a:lnTo>
                    <a:pt x="1662" y="1002"/>
                  </a:lnTo>
                  <a:lnTo>
                    <a:pt x="1626" y="1008"/>
                  </a:lnTo>
                  <a:lnTo>
                    <a:pt x="1596" y="1026"/>
                  </a:lnTo>
                  <a:lnTo>
                    <a:pt x="1560" y="1038"/>
                  </a:lnTo>
                  <a:lnTo>
                    <a:pt x="1530" y="1050"/>
                  </a:lnTo>
                  <a:lnTo>
                    <a:pt x="1494" y="1056"/>
                  </a:lnTo>
                  <a:lnTo>
                    <a:pt x="1464" y="1062"/>
                  </a:lnTo>
                  <a:lnTo>
                    <a:pt x="1434" y="1068"/>
                  </a:lnTo>
                  <a:lnTo>
                    <a:pt x="1398" y="1068"/>
                  </a:lnTo>
                  <a:lnTo>
                    <a:pt x="1368" y="1074"/>
                  </a:lnTo>
                  <a:lnTo>
                    <a:pt x="1332" y="1074"/>
                  </a:lnTo>
                  <a:lnTo>
                    <a:pt x="1302" y="1074"/>
                  </a:lnTo>
                  <a:lnTo>
                    <a:pt x="1272" y="1074"/>
                  </a:lnTo>
                  <a:lnTo>
                    <a:pt x="1236" y="1074"/>
                  </a:lnTo>
                  <a:lnTo>
                    <a:pt x="1206" y="1074"/>
                  </a:lnTo>
                  <a:lnTo>
                    <a:pt x="1170" y="1074"/>
                  </a:lnTo>
                  <a:lnTo>
                    <a:pt x="1140" y="1074"/>
                  </a:lnTo>
                  <a:lnTo>
                    <a:pt x="1104" y="1068"/>
                  </a:lnTo>
                  <a:lnTo>
                    <a:pt x="1074" y="1068"/>
                  </a:lnTo>
                  <a:lnTo>
                    <a:pt x="1044" y="1068"/>
                  </a:lnTo>
                  <a:lnTo>
                    <a:pt x="1008" y="1062"/>
                  </a:lnTo>
                  <a:lnTo>
                    <a:pt x="978" y="1062"/>
                  </a:lnTo>
                  <a:lnTo>
                    <a:pt x="942" y="1056"/>
                  </a:lnTo>
                  <a:lnTo>
                    <a:pt x="912" y="1050"/>
                  </a:lnTo>
                  <a:lnTo>
                    <a:pt x="876" y="1050"/>
                  </a:lnTo>
                  <a:lnTo>
                    <a:pt x="846" y="1044"/>
                  </a:lnTo>
                  <a:lnTo>
                    <a:pt x="816" y="1044"/>
                  </a:lnTo>
                  <a:lnTo>
                    <a:pt x="780" y="1044"/>
                  </a:lnTo>
                  <a:lnTo>
                    <a:pt x="750" y="1044"/>
                  </a:lnTo>
                  <a:lnTo>
                    <a:pt x="714" y="1044"/>
                  </a:lnTo>
                  <a:lnTo>
                    <a:pt x="684" y="1044"/>
                  </a:lnTo>
                  <a:lnTo>
                    <a:pt x="648" y="1044"/>
                  </a:lnTo>
                  <a:lnTo>
                    <a:pt x="618" y="1044"/>
                  </a:lnTo>
                  <a:lnTo>
                    <a:pt x="588" y="1044"/>
                  </a:lnTo>
                  <a:lnTo>
                    <a:pt x="552" y="1038"/>
                  </a:lnTo>
                  <a:lnTo>
                    <a:pt x="522" y="1038"/>
                  </a:lnTo>
                  <a:lnTo>
                    <a:pt x="486" y="1032"/>
                  </a:lnTo>
                  <a:lnTo>
                    <a:pt x="456" y="1032"/>
                  </a:lnTo>
                  <a:lnTo>
                    <a:pt x="420" y="1020"/>
                  </a:lnTo>
                  <a:lnTo>
                    <a:pt x="390" y="1008"/>
                  </a:lnTo>
                  <a:lnTo>
                    <a:pt x="360" y="972"/>
                  </a:lnTo>
                  <a:lnTo>
                    <a:pt x="324" y="894"/>
                  </a:lnTo>
                  <a:lnTo>
                    <a:pt x="294" y="756"/>
                  </a:lnTo>
                  <a:lnTo>
                    <a:pt x="258" y="510"/>
                  </a:lnTo>
                  <a:lnTo>
                    <a:pt x="228" y="192"/>
                  </a:lnTo>
                  <a:lnTo>
                    <a:pt x="192" y="0"/>
                  </a:lnTo>
                  <a:lnTo>
                    <a:pt x="162" y="12"/>
                  </a:lnTo>
                  <a:lnTo>
                    <a:pt x="132" y="204"/>
                  </a:lnTo>
                  <a:lnTo>
                    <a:pt x="96" y="438"/>
                  </a:lnTo>
                  <a:lnTo>
                    <a:pt x="66" y="588"/>
                  </a:lnTo>
                  <a:lnTo>
                    <a:pt x="30" y="624"/>
                  </a:lnTo>
                  <a:lnTo>
                    <a:pt x="0" y="618"/>
                  </a:lnTo>
                  <a:lnTo>
                    <a:pt x="0" y="822"/>
                  </a:lnTo>
                  <a:close/>
                </a:path>
              </a:pathLst>
            </a:custGeom>
            <a:solidFill>
              <a:srgbClr val="FF0000">
                <a:alpha val="9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4901005" y="1995420"/>
              <a:ext cx="2967687" cy="1001031"/>
            </a:xfrm>
            <a:custGeom>
              <a:avLst/>
              <a:gdLst/>
              <a:ahLst/>
              <a:cxnLst>
                <a:cxn ang="0">
                  <a:pos x="30" y="498"/>
                </a:cxn>
                <a:cxn ang="0">
                  <a:pos x="96" y="360"/>
                </a:cxn>
                <a:cxn ang="0">
                  <a:pos x="162" y="24"/>
                </a:cxn>
                <a:cxn ang="0">
                  <a:pos x="228" y="150"/>
                </a:cxn>
                <a:cxn ang="0">
                  <a:pos x="294" y="588"/>
                </a:cxn>
                <a:cxn ang="0">
                  <a:pos x="360" y="762"/>
                </a:cxn>
                <a:cxn ang="0">
                  <a:pos x="420" y="810"/>
                </a:cxn>
                <a:cxn ang="0">
                  <a:pos x="486" y="822"/>
                </a:cxn>
                <a:cxn ang="0">
                  <a:pos x="552" y="828"/>
                </a:cxn>
                <a:cxn ang="0">
                  <a:pos x="618" y="834"/>
                </a:cxn>
                <a:cxn ang="0">
                  <a:pos x="684" y="834"/>
                </a:cxn>
                <a:cxn ang="0">
                  <a:pos x="750" y="834"/>
                </a:cxn>
                <a:cxn ang="0">
                  <a:pos x="816" y="834"/>
                </a:cxn>
                <a:cxn ang="0">
                  <a:pos x="876" y="840"/>
                </a:cxn>
                <a:cxn ang="0">
                  <a:pos x="942" y="846"/>
                </a:cxn>
                <a:cxn ang="0">
                  <a:pos x="1008" y="852"/>
                </a:cxn>
                <a:cxn ang="0">
                  <a:pos x="1074" y="852"/>
                </a:cxn>
                <a:cxn ang="0">
                  <a:pos x="1140" y="852"/>
                </a:cxn>
                <a:cxn ang="0">
                  <a:pos x="1206" y="858"/>
                </a:cxn>
                <a:cxn ang="0">
                  <a:pos x="1272" y="858"/>
                </a:cxn>
                <a:cxn ang="0">
                  <a:pos x="1332" y="858"/>
                </a:cxn>
                <a:cxn ang="0">
                  <a:pos x="1398" y="852"/>
                </a:cxn>
                <a:cxn ang="0">
                  <a:pos x="1464" y="846"/>
                </a:cxn>
                <a:cxn ang="0">
                  <a:pos x="1530" y="834"/>
                </a:cxn>
                <a:cxn ang="0">
                  <a:pos x="1596" y="816"/>
                </a:cxn>
                <a:cxn ang="0">
                  <a:pos x="1662" y="798"/>
                </a:cxn>
                <a:cxn ang="0">
                  <a:pos x="1722" y="828"/>
                </a:cxn>
                <a:cxn ang="0">
                  <a:pos x="1788" y="846"/>
                </a:cxn>
                <a:cxn ang="0">
                  <a:pos x="1854" y="858"/>
                </a:cxn>
                <a:cxn ang="0">
                  <a:pos x="1920" y="864"/>
                </a:cxn>
                <a:cxn ang="0">
                  <a:pos x="1986" y="864"/>
                </a:cxn>
                <a:cxn ang="0">
                  <a:pos x="2052" y="864"/>
                </a:cxn>
                <a:cxn ang="0">
                  <a:pos x="2118" y="864"/>
                </a:cxn>
                <a:cxn ang="0">
                  <a:pos x="2178" y="864"/>
                </a:cxn>
                <a:cxn ang="0">
                  <a:pos x="2244" y="858"/>
                </a:cxn>
                <a:cxn ang="0">
                  <a:pos x="2310" y="858"/>
                </a:cxn>
                <a:cxn ang="0">
                  <a:pos x="2376" y="852"/>
                </a:cxn>
                <a:cxn ang="0">
                  <a:pos x="2442" y="864"/>
                </a:cxn>
                <a:cxn ang="0">
                  <a:pos x="2508" y="870"/>
                </a:cxn>
              </a:cxnLst>
              <a:rect l="0" t="0" r="r" b="b"/>
              <a:pathLst>
                <a:path w="2538" h="870">
                  <a:moveTo>
                    <a:pt x="0" y="498"/>
                  </a:moveTo>
                  <a:lnTo>
                    <a:pt x="30" y="498"/>
                  </a:lnTo>
                  <a:lnTo>
                    <a:pt x="66" y="474"/>
                  </a:lnTo>
                  <a:lnTo>
                    <a:pt x="96" y="360"/>
                  </a:lnTo>
                  <a:lnTo>
                    <a:pt x="132" y="180"/>
                  </a:lnTo>
                  <a:lnTo>
                    <a:pt x="162" y="24"/>
                  </a:lnTo>
                  <a:lnTo>
                    <a:pt x="192" y="0"/>
                  </a:lnTo>
                  <a:lnTo>
                    <a:pt x="228" y="150"/>
                  </a:lnTo>
                  <a:lnTo>
                    <a:pt x="258" y="396"/>
                  </a:lnTo>
                  <a:lnTo>
                    <a:pt x="294" y="588"/>
                  </a:lnTo>
                  <a:lnTo>
                    <a:pt x="324" y="702"/>
                  </a:lnTo>
                  <a:lnTo>
                    <a:pt x="360" y="762"/>
                  </a:lnTo>
                  <a:lnTo>
                    <a:pt x="390" y="798"/>
                  </a:lnTo>
                  <a:lnTo>
                    <a:pt x="420" y="810"/>
                  </a:lnTo>
                  <a:lnTo>
                    <a:pt x="456" y="816"/>
                  </a:lnTo>
                  <a:lnTo>
                    <a:pt x="486" y="822"/>
                  </a:lnTo>
                  <a:lnTo>
                    <a:pt x="522" y="828"/>
                  </a:lnTo>
                  <a:lnTo>
                    <a:pt x="552" y="828"/>
                  </a:lnTo>
                  <a:lnTo>
                    <a:pt x="588" y="834"/>
                  </a:lnTo>
                  <a:lnTo>
                    <a:pt x="618" y="834"/>
                  </a:lnTo>
                  <a:lnTo>
                    <a:pt x="648" y="834"/>
                  </a:lnTo>
                  <a:lnTo>
                    <a:pt x="684" y="834"/>
                  </a:lnTo>
                  <a:lnTo>
                    <a:pt x="714" y="834"/>
                  </a:lnTo>
                  <a:lnTo>
                    <a:pt x="750" y="834"/>
                  </a:lnTo>
                  <a:lnTo>
                    <a:pt x="780" y="834"/>
                  </a:lnTo>
                  <a:lnTo>
                    <a:pt x="816" y="834"/>
                  </a:lnTo>
                  <a:lnTo>
                    <a:pt x="846" y="840"/>
                  </a:lnTo>
                  <a:lnTo>
                    <a:pt x="876" y="840"/>
                  </a:lnTo>
                  <a:lnTo>
                    <a:pt x="912" y="846"/>
                  </a:lnTo>
                  <a:lnTo>
                    <a:pt x="942" y="846"/>
                  </a:lnTo>
                  <a:lnTo>
                    <a:pt x="978" y="846"/>
                  </a:lnTo>
                  <a:lnTo>
                    <a:pt x="1008" y="852"/>
                  </a:lnTo>
                  <a:lnTo>
                    <a:pt x="1044" y="852"/>
                  </a:lnTo>
                  <a:lnTo>
                    <a:pt x="1074" y="852"/>
                  </a:lnTo>
                  <a:lnTo>
                    <a:pt x="1104" y="852"/>
                  </a:lnTo>
                  <a:lnTo>
                    <a:pt x="1140" y="852"/>
                  </a:lnTo>
                  <a:lnTo>
                    <a:pt x="1170" y="858"/>
                  </a:lnTo>
                  <a:lnTo>
                    <a:pt x="1206" y="858"/>
                  </a:lnTo>
                  <a:lnTo>
                    <a:pt x="1236" y="858"/>
                  </a:lnTo>
                  <a:lnTo>
                    <a:pt x="1272" y="858"/>
                  </a:lnTo>
                  <a:lnTo>
                    <a:pt x="1302" y="858"/>
                  </a:lnTo>
                  <a:lnTo>
                    <a:pt x="1332" y="858"/>
                  </a:lnTo>
                  <a:lnTo>
                    <a:pt x="1368" y="858"/>
                  </a:lnTo>
                  <a:lnTo>
                    <a:pt x="1398" y="852"/>
                  </a:lnTo>
                  <a:lnTo>
                    <a:pt x="1434" y="852"/>
                  </a:lnTo>
                  <a:lnTo>
                    <a:pt x="1464" y="846"/>
                  </a:lnTo>
                  <a:lnTo>
                    <a:pt x="1494" y="846"/>
                  </a:lnTo>
                  <a:lnTo>
                    <a:pt x="1530" y="834"/>
                  </a:lnTo>
                  <a:lnTo>
                    <a:pt x="1560" y="828"/>
                  </a:lnTo>
                  <a:lnTo>
                    <a:pt x="1596" y="816"/>
                  </a:lnTo>
                  <a:lnTo>
                    <a:pt x="1626" y="804"/>
                  </a:lnTo>
                  <a:lnTo>
                    <a:pt x="1662" y="798"/>
                  </a:lnTo>
                  <a:lnTo>
                    <a:pt x="1692" y="810"/>
                  </a:lnTo>
                  <a:lnTo>
                    <a:pt x="1722" y="828"/>
                  </a:lnTo>
                  <a:lnTo>
                    <a:pt x="1758" y="840"/>
                  </a:lnTo>
                  <a:lnTo>
                    <a:pt x="1788" y="846"/>
                  </a:lnTo>
                  <a:lnTo>
                    <a:pt x="1824" y="852"/>
                  </a:lnTo>
                  <a:lnTo>
                    <a:pt x="1854" y="858"/>
                  </a:lnTo>
                  <a:lnTo>
                    <a:pt x="1890" y="858"/>
                  </a:lnTo>
                  <a:lnTo>
                    <a:pt x="1920" y="864"/>
                  </a:lnTo>
                  <a:lnTo>
                    <a:pt x="1950" y="864"/>
                  </a:lnTo>
                  <a:lnTo>
                    <a:pt x="1986" y="864"/>
                  </a:lnTo>
                  <a:lnTo>
                    <a:pt x="2016" y="864"/>
                  </a:lnTo>
                  <a:lnTo>
                    <a:pt x="2052" y="864"/>
                  </a:lnTo>
                  <a:lnTo>
                    <a:pt x="2082" y="864"/>
                  </a:lnTo>
                  <a:lnTo>
                    <a:pt x="2118" y="864"/>
                  </a:lnTo>
                  <a:lnTo>
                    <a:pt x="2148" y="864"/>
                  </a:lnTo>
                  <a:lnTo>
                    <a:pt x="2178" y="864"/>
                  </a:lnTo>
                  <a:lnTo>
                    <a:pt x="2214" y="858"/>
                  </a:lnTo>
                  <a:lnTo>
                    <a:pt x="2244" y="858"/>
                  </a:lnTo>
                  <a:lnTo>
                    <a:pt x="2280" y="858"/>
                  </a:lnTo>
                  <a:lnTo>
                    <a:pt x="2310" y="858"/>
                  </a:lnTo>
                  <a:lnTo>
                    <a:pt x="2346" y="852"/>
                  </a:lnTo>
                  <a:lnTo>
                    <a:pt x="2376" y="852"/>
                  </a:lnTo>
                  <a:lnTo>
                    <a:pt x="2406" y="858"/>
                  </a:lnTo>
                  <a:lnTo>
                    <a:pt x="2442" y="864"/>
                  </a:lnTo>
                  <a:lnTo>
                    <a:pt x="2472" y="864"/>
                  </a:lnTo>
                  <a:lnTo>
                    <a:pt x="2508" y="870"/>
                  </a:lnTo>
                  <a:lnTo>
                    <a:pt x="2538" y="87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398" name="Line 55"/>
            <p:cNvSpPr>
              <a:spLocks noChangeShapeType="1"/>
            </p:cNvSpPr>
            <p:nvPr/>
          </p:nvSpPr>
          <p:spPr bwMode="auto">
            <a:xfrm>
              <a:off x="4865926" y="3003355"/>
              <a:ext cx="3044861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399" name="Line 56"/>
            <p:cNvSpPr>
              <a:spLocks noChangeShapeType="1"/>
            </p:cNvSpPr>
            <p:nvPr/>
          </p:nvSpPr>
          <p:spPr bwMode="auto">
            <a:xfrm flipV="1">
              <a:off x="4865926" y="642302"/>
              <a:ext cx="1170" cy="23610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0" name="Line 59"/>
            <p:cNvSpPr>
              <a:spLocks noChangeShapeType="1"/>
            </p:cNvSpPr>
            <p:nvPr/>
          </p:nvSpPr>
          <p:spPr bwMode="auto">
            <a:xfrm flipV="1">
              <a:off x="524478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1" name="Line 61"/>
            <p:cNvSpPr>
              <a:spLocks noChangeShapeType="1"/>
            </p:cNvSpPr>
            <p:nvPr/>
          </p:nvSpPr>
          <p:spPr bwMode="auto">
            <a:xfrm flipV="1">
              <a:off x="5623633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2" name="Line 63"/>
            <p:cNvSpPr>
              <a:spLocks noChangeShapeType="1"/>
            </p:cNvSpPr>
            <p:nvPr/>
          </p:nvSpPr>
          <p:spPr bwMode="auto">
            <a:xfrm flipV="1">
              <a:off x="60024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3" name="Line 65"/>
            <p:cNvSpPr>
              <a:spLocks noChangeShapeType="1"/>
            </p:cNvSpPr>
            <p:nvPr/>
          </p:nvSpPr>
          <p:spPr bwMode="auto">
            <a:xfrm flipV="1">
              <a:off x="638835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4" name="Line 67"/>
            <p:cNvSpPr>
              <a:spLocks noChangeShapeType="1"/>
            </p:cNvSpPr>
            <p:nvPr/>
          </p:nvSpPr>
          <p:spPr bwMode="auto">
            <a:xfrm flipV="1">
              <a:off x="6767210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5" name="Line 69"/>
            <p:cNvSpPr>
              <a:spLocks noChangeShapeType="1"/>
            </p:cNvSpPr>
            <p:nvPr/>
          </p:nvSpPr>
          <p:spPr bwMode="auto">
            <a:xfrm flipV="1">
              <a:off x="7146064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6" name="Line 71"/>
            <p:cNvSpPr>
              <a:spLocks noChangeShapeType="1"/>
            </p:cNvSpPr>
            <p:nvPr/>
          </p:nvSpPr>
          <p:spPr bwMode="auto">
            <a:xfrm flipV="1">
              <a:off x="7524918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7" name="Line 73"/>
            <p:cNvSpPr>
              <a:spLocks noChangeShapeType="1"/>
            </p:cNvSpPr>
            <p:nvPr/>
          </p:nvSpPr>
          <p:spPr bwMode="auto">
            <a:xfrm flipV="1">
              <a:off x="7910787" y="2968837"/>
              <a:ext cx="1170" cy="345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8" name="Line 77"/>
            <p:cNvSpPr>
              <a:spLocks noChangeShapeType="1"/>
            </p:cNvSpPr>
            <p:nvPr/>
          </p:nvSpPr>
          <p:spPr bwMode="auto">
            <a:xfrm>
              <a:off x="4865926" y="27617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09" name="Line 79"/>
            <p:cNvSpPr>
              <a:spLocks noChangeShapeType="1"/>
            </p:cNvSpPr>
            <p:nvPr/>
          </p:nvSpPr>
          <p:spPr bwMode="auto">
            <a:xfrm>
              <a:off x="4865926" y="25270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0" name="Line 81"/>
            <p:cNvSpPr>
              <a:spLocks noChangeShapeType="1"/>
            </p:cNvSpPr>
            <p:nvPr/>
          </p:nvSpPr>
          <p:spPr bwMode="auto">
            <a:xfrm>
              <a:off x="4865926" y="2292278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1" name="Line 83"/>
            <p:cNvSpPr>
              <a:spLocks noChangeShapeType="1"/>
            </p:cNvSpPr>
            <p:nvPr/>
          </p:nvSpPr>
          <p:spPr bwMode="auto">
            <a:xfrm>
              <a:off x="4865926" y="2057553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2" name="Line 85"/>
            <p:cNvSpPr>
              <a:spLocks noChangeShapeType="1"/>
            </p:cNvSpPr>
            <p:nvPr/>
          </p:nvSpPr>
          <p:spPr bwMode="auto">
            <a:xfrm>
              <a:off x="4865926" y="1822829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3" name="Line 87"/>
            <p:cNvSpPr>
              <a:spLocks noChangeShapeType="1"/>
            </p:cNvSpPr>
            <p:nvPr/>
          </p:nvSpPr>
          <p:spPr bwMode="auto">
            <a:xfrm>
              <a:off x="4865926" y="1581200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4" name="Line 89"/>
            <p:cNvSpPr>
              <a:spLocks noChangeShapeType="1"/>
            </p:cNvSpPr>
            <p:nvPr/>
          </p:nvSpPr>
          <p:spPr bwMode="auto">
            <a:xfrm>
              <a:off x="4865926" y="1346476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5" name="Line 91"/>
            <p:cNvSpPr>
              <a:spLocks noChangeShapeType="1"/>
            </p:cNvSpPr>
            <p:nvPr/>
          </p:nvSpPr>
          <p:spPr bwMode="auto">
            <a:xfrm>
              <a:off x="4865926" y="1111751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6" name="Line 93"/>
            <p:cNvSpPr>
              <a:spLocks noChangeShapeType="1"/>
            </p:cNvSpPr>
            <p:nvPr/>
          </p:nvSpPr>
          <p:spPr bwMode="auto">
            <a:xfrm>
              <a:off x="4865926" y="877027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7" name="Line 95"/>
            <p:cNvSpPr>
              <a:spLocks noChangeShapeType="1"/>
            </p:cNvSpPr>
            <p:nvPr/>
          </p:nvSpPr>
          <p:spPr bwMode="auto">
            <a:xfrm>
              <a:off x="4865926" y="642302"/>
              <a:ext cx="28063" cy="11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8" name="Freeform 97"/>
            <p:cNvSpPr>
              <a:spLocks/>
            </p:cNvSpPr>
            <p:nvPr/>
          </p:nvSpPr>
          <p:spPr bwMode="auto">
            <a:xfrm>
              <a:off x="4901005" y="656109"/>
              <a:ext cx="2967687" cy="2340342"/>
            </a:xfrm>
            <a:custGeom>
              <a:avLst/>
              <a:gdLst/>
              <a:ahLst/>
              <a:cxnLst>
                <a:cxn ang="0">
                  <a:pos x="66" y="1176"/>
                </a:cxn>
                <a:cxn ang="0">
                  <a:pos x="162" y="1626"/>
                </a:cxn>
                <a:cxn ang="0">
                  <a:pos x="258" y="1884"/>
                </a:cxn>
                <a:cxn ang="0">
                  <a:pos x="360" y="1974"/>
                </a:cxn>
                <a:cxn ang="0">
                  <a:pos x="456" y="2004"/>
                </a:cxn>
                <a:cxn ang="0">
                  <a:pos x="552" y="2016"/>
                </a:cxn>
                <a:cxn ang="0">
                  <a:pos x="648" y="2022"/>
                </a:cxn>
                <a:cxn ang="0">
                  <a:pos x="750" y="2022"/>
                </a:cxn>
                <a:cxn ang="0">
                  <a:pos x="846" y="2022"/>
                </a:cxn>
                <a:cxn ang="0">
                  <a:pos x="942" y="2010"/>
                </a:cxn>
                <a:cxn ang="0">
                  <a:pos x="1044" y="2010"/>
                </a:cxn>
                <a:cxn ang="0">
                  <a:pos x="1140" y="2016"/>
                </a:cxn>
                <a:cxn ang="0">
                  <a:pos x="1236" y="2022"/>
                </a:cxn>
                <a:cxn ang="0">
                  <a:pos x="1332" y="2028"/>
                </a:cxn>
                <a:cxn ang="0">
                  <a:pos x="1434" y="2028"/>
                </a:cxn>
                <a:cxn ang="0">
                  <a:pos x="1530" y="1998"/>
                </a:cxn>
                <a:cxn ang="0">
                  <a:pos x="1626" y="1974"/>
                </a:cxn>
                <a:cxn ang="0">
                  <a:pos x="1722" y="2016"/>
                </a:cxn>
                <a:cxn ang="0">
                  <a:pos x="1824" y="2022"/>
                </a:cxn>
                <a:cxn ang="0">
                  <a:pos x="1920" y="2028"/>
                </a:cxn>
                <a:cxn ang="0">
                  <a:pos x="2016" y="2034"/>
                </a:cxn>
                <a:cxn ang="0">
                  <a:pos x="2118" y="2034"/>
                </a:cxn>
                <a:cxn ang="0">
                  <a:pos x="2214" y="2034"/>
                </a:cxn>
                <a:cxn ang="0">
                  <a:pos x="2310" y="2028"/>
                </a:cxn>
                <a:cxn ang="0">
                  <a:pos x="2406" y="2028"/>
                </a:cxn>
                <a:cxn ang="0">
                  <a:pos x="2508" y="2034"/>
                </a:cxn>
                <a:cxn ang="0">
                  <a:pos x="2508" y="2034"/>
                </a:cxn>
                <a:cxn ang="0">
                  <a:pos x="2406" y="2022"/>
                </a:cxn>
                <a:cxn ang="0">
                  <a:pos x="2310" y="2022"/>
                </a:cxn>
                <a:cxn ang="0">
                  <a:pos x="2214" y="2028"/>
                </a:cxn>
                <a:cxn ang="0">
                  <a:pos x="2118" y="2028"/>
                </a:cxn>
                <a:cxn ang="0">
                  <a:pos x="2016" y="2028"/>
                </a:cxn>
                <a:cxn ang="0">
                  <a:pos x="1920" y="2028"/>
                </a:cxn>
                <a:cxn ang="0">
                  <a:pos x="1824" y="2016"/>
                </a:cxn>
                <a:cxn ang="0">
                  <a:pos x="1722" y="1998"/>
                </a:cxn>
                <a:cxn ang="0">
                  <a:pos x="1626" y="1902"/>
                </a:cxn>
                <a:cxn ang="0">
                  <a:pos x="1530" y="1932"/>
                </a:cxn>
                <a:cxn ang="0">
                  <a:pos x="1434" y="2010"/>
                </a:cxn>
                <a:cxn ang="0">
                  <a:pos x="1332" y="2028"/>
                </a:cxn>
                <a:cxn ang="0">
                  <a:pos x="1236" y="2022"/>
                </a:cxn>
                <a:cxn ang="0">
                  <a:pos x="1140" y="2010"/>
                </a:cxn>
                <a:cxn ang="0">
                  <a:pos x="1044" y="2004"/>
                </a:cxn>
                <a:cxn ang="0">
                  <a:pos x="942" y="2004"/>
                </a:cxn>
                <a:cxn ang="0">
                  <a:pos x="846" y="2016"/>
                </a:cxn>
                <a:cxn ang="0">
                  <a:pos x="750" y="2016"/>
                </a:cxn>
                <a:cxn ang="0">
                  <a:pos x="648" y="2010"/>
                </a:cxn>
                <a:cxn ang="0">
                  <a:pos x="552" y="1998"/>
                </a:cxn>
                <a:cxn ang="0">
                  <a:pos x="456" y="1980"/>
                </a:cxn>
                <a:cxn ang="0">
                  <a:pos x="360" y="1932"/>
                </a:cxn>
                <a:cxn ang="0">
                  <a:pos x="258" y="1710"/>
                </a:cxn>
                <a:cxn ang="0">
                  <a:pos x="162" y="972"/>
                </a:cxn>
                <a:cxn ang="0">
                  <a:pos x="66" y="702"/>
                </a:cxn>
                <a:cxn ang="0">
                  <a:pos x="0" y="1038"/>
                </a:cxn>
              </a:cxnLst>
              <a:rect l="0" t="0" r="r" b="b"/>
              <a:pathLst>
                <a:path w="2538" h="2034">
                  <a:moveTo>
                    <a:pt x="0" y="1038"/>
                  </a:moveTo>
                  <a:lnTo>
                    <a:pt x="30" y="1104"/>
                  </a:lnTo>
                  <a:lnTo>
                    <a:pt x="66" y="1176"/>
                  </a:lnTo>
                  <a:lnTo>
                    <a:pt x="96" y="1296"/>
                  </a:lnTo>
                  <a:lnTo>
                    <a:pt x="132" y="1470"/>
                  </a:lnTo>
                  <a:lnTo>
                    <a:pt x="162" y="1626"/>
                  </a:lnTo>
                  <a:lnTo>
                    <a:pt x="192" y="1740"/>
                  </a:lnTo>
                  <a:lnTo>
                    <a:pt x="228" y="1824"/>
                  </a:lnTo>
                  <a:lnTo>
                    <a:pt x="258" y="1884"/>
                  </a:lnTo>
                  <a:lnTo>
                    <a:pt x="294" y="1926"/>
                  </a:lnTo>
                  <a:lnTo>
                    <a:pt x="324" y="1956"/>
                  </a:lnTo>
                  <a:lnTo>
                    <a:pt x="360" y="1974"/>
                  </a:lnTo>
                  <a:lnTo>
                    <a:pt x="390" y="1986"/>
                  </a:lnTo>
                  <a:lnTo>
                    <a:pt x="420" y="1998"/>
                  </a:lnTo>
                  <a:lnTo>
                    <a:pt x="456" y="2004"/>
                  </a:lnTo>
                  <a:lnTo>
                    <a:pt x="486" y="2010"/>
                  </a:lnTo>
                  <a:lnTo>
                    <a:pt x="522" y="2010"/>
                  </a:lnTo>
                  <a:lnTo>
                    <a:pt x="552" y="2016"/>
                  </a:lnTo>
                  <a:lnTo>
                    <a:pt x="588" y="2016"/>
                  </a:lnTo>
                  <a:lnTo>
                    <a:pt x="618" y="2016"/>
                  </a:lnTo>
                  <a:lnTo>
                    <a:pt x="648" y="2022"/>
                  </a:lnTo>
                  <a:lnTo>
                    <a:pt x="684" y="2022"/>
                  </a:lnTo>
                  <a:lnTo>
                    <a:pt x="714" y="2022"/>
                  </a:lnTo>
                  <a:lnTo>
                    <a:pt x="750" y="2022"/>
                  </a:lnTo>
                  <a:lnTo>
                    <a:pt x="780" y="2022"/>
                  </a:lnTo>
                  <a:lnTo>
                    <a:pt x="816" y="2022"/>
                  </a:lnTo>
                  <a:lnTo>
                    <a:pt x="846" y="2022"/>
                  </a:lnTo>
                  <a:lnTo>
                    <a:pt x="876" y="2016"/>
                  </a:lnTo>
                  <a:lnTo>
                    <a:pt x="912" y="2016"/>
                  </a:lnTo>
                  <a:lnTo>
                    <a:pt x="942" y="2010"/>
                  </a:lnTo>
                  <a:lnTo>
                    <a:pt x="978" y="2010"/>
                  </a:lnTo>
                  <a:lnTo>
                    <a:pt x="1008" y="2010"/>
                  </a:lnTo>
                  <a:lnTo>
                    <a:pt x="1044" y="2010"/>
                  </a:lnTo>
                  <a:lnTo>
                    <a:pt x="1074" y="2010"/>
                  </a:lnTo>
                  <a:lnTo>
                    <a:pt x="1104" y="2010"/>
                  </a:lnTo>
                  <a:lnTo>
                    <a:pt x="1140" y="2016"/>
                  </a:lnTo>
                  <a:lnTo>
                    <a:pt x="1170" y="2016"/>
                  </a:lnTo>
                  <a:lnTo>
                    <a:pt x="1206" y="2022"/>
                  </a:lnTo>
                  <a:lnTo>
                    <a:pt x="1236" y="2022"/>
                  </a:lnTo>
                  <a:lnTo>
                    <a:pt x="1272" y="2028"/>
                  </a:lnTo>
                  <a:lnTo>
                    <a:pt x="1302" y="2028"/>
                  </a:lnTo>
                  <a:lnTo>
                    <a:pt x="1332" y="2028"/>
                  </a:lnTo>
                  <a:lnTo>
                    <a:pt x="1368" y="2028"/>
                  </a:lnTo>
                  <a:lnTo>
                    <a:pt x="1398" y="2028"/>
                  </a:lnTo>
                  <a:lnTo>
                    <a:pt x="1434" y="2028"/>
                  </a:lnTo>
                  <a:lnTo>
                    <a:pt x="1464" y="2022"/>
                  </a:lnTo>
                  <a:lnTo>
                    <a:pt x="1494" y="2016"/>
                  </a:lnTo>
                  <a:lnTo>
                    <a:pt x="1530" y="1998"/>
                  </a:lnTo>
                  <a:lnTo>
                    <a:pt x="1560" y="1986"/>
                  </a:lnTo>
                  <a:lnTo>
                    <a:pt x="1596" y="1968"/>
                  </a:lnTo>
                  <a:lnTo>
                    <a:pt x="1626" y="1974"/>
                  </a:lnTo>
                  <a:lnTo>
                    <a:pt x="1662" y="1992"/>
                  </a:lnTo>
                  <a:lnTo>
                    <a:pt x="1692" y="2010"/>
                  </a:lnTo>
                  <a:lnTo>
                    <a:pt x="1722" y="2016"/>
                  </a:lnTo>
                  <a:lnTo>
                    <a:pt x="1758" y="2016"/>
                  </a:lnTo>
                  <a:lnTo>
                    <a:pt x="1788" y="2016"/>
                  </a:lnTo>
                  <a:lnTo>
                    <a:pt x="1824" y="2022"/>
                  </a:lnTo>
                  <a:lnTo>
                    <a:pt x="1854" y="2028"/>
                  </a:lnTo>
                  <a:lnTo>
                    <a:pt x="1890" y="2028"/>
                  </a:lnTo>
                  <a:lnTo>
                    <a:pt x="1920" y="2028"/>
                  </a:lnTo>
                  <a:lnTo>
                    <a:pt x="1950" y="2034"/>
                  </a:lnTo>
                  <a:lnTo>
                    <a:pt x="1986" y="2034"/>
                  </a:lnTo>
                  <a:lnTo>
                    <a:pt x="2016" y="2034"/>
                  </a:lnTo>
                  <a:lnTo>
                    <a:pt x="2052" y="2034"/>
                  </a:lnTo>
                  <a:lnTo>
                    <a:pt x="2082" y="2034"/>
                  </a:lnTo>
                  <a:lnTo>
                    <a:pt x="2118" y="2034"/>
                  </a:lnTo>
                  <a:lnTo>
                    <a:pt x="2148" y="2034"/>
                  </a:lnTo>
                  <a:lnTo>
                    <a:pt x="2178" y="2034"/>
                  </a:lnTo>
                  <a:lnTo>
                    <a:pt x="2214" y="2034"/>
                  </a:lnTo>
                  <a:lnTo>
                    <a:pt x="2244" y="2028"/>
                  </a:lnTo>
                  <a:lnTo>
                    <a:pt x="2280" y="2028"/>
                  </a:lnTo>
                  <a:lnTo>
                    <a:pt x="2310" y="2028"/>
                  </a:lnTo>
                  <a:lnTo>
                    <a:pt x="2346" y="2022"/>
                  </a:lnTo>
                  <a:lnTo>
                    <a:pt x="2376" y="2022"/>
                  </a:lnTo>
                  <a:lnTo>
                    <a:pt x="2406" y="2028"/>
                  </a:lnTo>
                  <a:lnTo>
                    <a:pt x="2442" y="2028"/>
                  </a:lnTo>
                  <a:lnTo>
                    <a:pt x="2472" y="2034"/>
                  </a:lnTo>
                  <a:lnTo>
                    <a:pt x="2508" y="2034"/>
                  </a:lnTo>
                  <a:lnTo>
                    <a:pt x="2538" y="2034"/>
                  </a:lnTo>
                  <a:lnTo>
                    <a:pt x="2538" y="2034"/>
                  </a:lnTo>
                  <a:lnTo>
                    <a:pt x="2508" y="2034"/>
                  </a:lnTo>
                  <a:lnTo>
                    <a:pt x="2472" y="2028"/>
                  </a:lnTo>
                  <a:lnTo>
                    <a:pt x="2442" y="2028"/>
                  </a:lnTo>
                  <a:lnTo>
                    <a:pt x="2406" y="2022"/>
                  </a:lnTo>
                  <a:lnTo>
                    <a:pt x="2376" y="2016"/>
                  </a:lnTo>
                  <a:lnTo>
                    <a:pt x="2346" y="2016"/>
                  </a:lnTo>
                  <a:lnTo>
                    <a:pt x="2310" y="2022"/>
                  </a:lnTo>
                  <a:lnTo>
                    <a:pt x="2280" y="2028"/>
                  </a:lnTo>
                  <a:lnTo>
                    <a:pt x="2244" y="2028"/>
                  </a:lnTo>
                  <a:lnTo>
                    <a:pt x="2214" y="2028"/>
                  </a:lnTo>
                  <a:lnTo>
                    <a:pt x="2178" y="2028"/>
                  </a:lnTo>
                  <a:lnTo>
                    <a:pt x="2148" y="2028"/>
                  </a:lnTo>
                  <a:lnTo>
                    <a:pt x="2118" y="2028"/>
                  </a:lnTo>
                  <a:lnTo>
                    <a:pt x="2082" y="2028"/>
                  </a:lnTo>
                  <a:lnTo>
                    <a:pt x="2052" y="2028"/>
                  </a:lnTo>
                  <a:lnTo>
                    <a:pt x="2016" y="2028"/>
                  </a:lnTo>
                  <a:lnTo>
                    <a:pt x="1986" y="2028"/>
                  </a:lnTo>
                  <a:lnTo>
                    <a:pt x="1950" y="2028"/>
                  </a:lnTo>
                  <a:lnTo>
                    <a:pt x="1920" y="2028"/>
                  </a:lnTo>
                  <a:lnTo>
                    <a:pt x="1890" y="2022"/>
                  </a:lnTo>
                  <a:lnTo>
                    <a:pt x="1854" y="2022"/>
                  </a:lnTo>
                  <a:lnTo>
                    <a:pt x="1824" y="2016"/>
                  </a:lnTo>
                  <a:lnTo>
                    <a:pt x="1788" y="2016"/>
                  </a:lnTo>
                  <a:lnTo>
                    <a:pt x="1758" y="2010"/>
                  </a:lnTo>
                  <a:lnTo>
                    <a:pt x="1722" y="1998"/>
                  </a:lnTo>
                  <a:lnTo>
                    <a:pt x="1692" y="1980"/>
                  </a:lnTo>
                  <a:lnTo>
                    <a:pt x="1662" y="1944"/>
                  </a:lnTo>
                  <a:lnTo>
                    <a:pt x="1626" y="1902"/>
                  </a:lnTo>
                  <a:lnTo>
                    <a:pt x="1596" y="1872"/>
                  </a:lnTo>
                  <a:lnTo>
                    <a:pt x="1560" y="1890"/>
                  </a:lnTo>
                  <a:lnTo>
                    <a:pt x="1530" y="1932"/>
                  </a:lnTo>
                  <a:lnTo>
                    <a:pt x="1494" y="1968"/>
                  </a:lnTo>
                  <a:lnTo>
                    <a:pt x="1464" y="1992"/>
                  </a:lnTo>
                  <a:lnTo>
                    <a:pt x="1434" y="2010"/>
                  </a:lnTo>
                  <a:lnTo>
                    <a:pt x="1398" y="2016"/>
                  </a:lnTo>
                  <a:lnTo>
                    <a:pt x="1368" y="2022"/>
                  </a:lnTo>
                  <a:lnTo>
                    <a:pt x="1332" y="2028"/>
                  </a:lnTo>
                  <a:lnTo>
                    <a:pt x="1302" y="2022"/>
                  </a:lnTo>
                  <a:lnTo>
                    <a:pt x="1272" y="2022"/>
                  </a:lnTo>
                  <a:lnTo>
                    <a:pt x="1236" y="2022"/>
                  </a:lnTo>
                  <a:lnTo>
                    <a:pt x="1206" y="2016"/>
                  </a:lnTo>
                  <a:lnTo>
                    <a:pt x="1170" y="2016"/>
                  </a:lnTo>
                  <a:lnTo>
                    <a:pt x="1140" y="2010"/>
                  </a:lnTo>
                  <a:lnTo>
                    <a:pt x="1104" y="2010"/>
                  </a:lnTo>
                  <a:lnTo>
                    <a:pt x="1074" y="2004"/>
                  </a:lnTo>
                  <a:lnTo>
                    <a:pt x="1044" y="2004"/>
                  </a:lnTo>
                  <a:lnTo>
                    <a:pt x="1008" y="2004"/>
                  </a:lnTo>
                  <a:lnTo>
                    <a:pt x="978" y="2004"/>
                  </a:lnTo>
                  <a:lnTo>
                    <a:pt x="942" y="2004"/>
                  </a:lnTo>
                  <a:lnTo>
                    <a:pt x="912" y="2010"/>
                  </a:lnTo>
                  <a:lnTo>
                    <a:pt x="876" y="2010"/>
                  </a:lnTo>
                  <a:lnTo>
                    <a:pt x="846" y="2016"/>
                  </a:lnTo>
                  <a:lnTo>
                    <a:pt x="816" y="2016"/>
                  </a:lnTo>
                  <a:lnTo>
                    <a:pt x="780" y="2016"/>
                  </a:lnTo>
                  <a:lnTo>
                    <a:pt x="750" y="2016"/>
                  </a:lnTo>
                  <a:lnTo>
                    <a:pt x="714" y="2010"/>
                  </a:lnTo>
                  <a:lnTo>
                    <a:pt x="684" y="2010"/>
                  </a:lnTo>
                  <a:lnTo>
                    <a:pt x="648" y="2010"/>
                  </a:lnTo>
                  <a:lnTo>
                    <a:pt x="618" y="2004"/>
                  </a:lnTo>
                  <a:lnTo>
                    <a:pt x="588" y="1998"/>
                  </a:lnTo>
                  <a:lnTo>
                    <a:pt x="552" y="1998"/>
                  </a:lnTo>
                  <a:lnTo>
                    <a:pt x="522" y="1992"/>
                  </a:lnTo>
                  <a:lnTo>
                    <a:pt x="486" y="1986"/>
                  </a:lnTo>
                  <a:lnTo>
                    <a:pt x="456" y="1980"/>
                  </a:lnTo>
                  <a:lnTo>
                    <a:pt x="420" y="1968"/>
                  </a:lnTo>
                  <a:lnTo>
                    <a:pt x="390" y="1950"/>
                  </a:lnTo>
                  <a:lnTo>
                    <a:pt x="360" y="1932"/>
                  </a:lnTo>
                  <a:lnTo>
                    <a:pt x="324" y="1896"/>
                  </a:lnTo>
                  <a:lnTo>
                    <a:pt x="294" y="1830"/>
                  </a:lnTo>
                  <a:lnTo>
                    <a:pt x="258" y="1710"/>
                  </a:lnTo>
                  <a:lnTo>
                    <a:pt x="228" y="1494"/>
                  </a:lnTo>
                  <a:lnTo>
                    <a:pt x="192" y="1194"/>
                  </a:lnTo>
                  <a:lnTo>
                    <a:pt x="162" y="972"/>
                  </a:lnTo>
                  <a:lnTo>
                    <a:pt x="132" y="924"/>
                  </a:lnTo>
                  <a:lnTo>
                    <a:pt x="96" y="900"/>
                  </a:lnTo>
                  <a:lnTo>
                    <a:pt x="66" y="702"/>
                  </a:lnTo>
                  <a:lnTo>
                    <a:pt x="30" y="360"/>
                  </a:lnTo>
                  <a:lnTo>
                    <a:pt x="0" y="0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FF33CC">
                <a:alpha val="13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4901005" y="1249824"/>
              <a:ext cx="2967687" cy="1746627"/>
            </a:xfrm>
            <a:custGeom>
              <a:avLst/>
              <a:gdLst/>
              <a:ahLst/>
              <a:cxnLst>
                <a:cxn ang="0">
                  <a:pos x="30" y="216"/>
                </a:cxn>
                <a:cxn ang="0">
                  <a:pos x="96" y="582"/>
                </a:cxn>
                <a:cxn ang="0">
                  <a:pos x="162" y="780"/>
                </a:cxn>
                <a:cxn ang="0">
                  <a:pos x="228" y="1146"/>
                </a:cxn>
                <a:cxn ang="0">
                  <a:pos x="294" y="1362"/>
                </a:cxn>
                <a:cxn ang="0">
                  <a:pos x="360" y="1434"/>
                </a:cxn>
                <a:cxn ang="0">
                  <a:pos x="420" y="1464"/>
                </a:cxn>
                <a:cxn ang="0">
                  <a:pos x="486" y="1482"/>
                </a:cxn>
                <a:cxn ang="0">
                  <a:pos x="552" y="1488"/>
                </a:cxn>
                <a:cxn ang="0">
                  <a:pos x="618" y="1494"/>
                </a:cxn>
                <a:cxn ang="0">
                  <a:pos x="684" y="1500"/>
                </a:cxn>
                <a:cxn ang="0">
                  <a:pos x="750" y="1500"/>
                </a:cxn>
                <a:cxn ang="0">
                  <a:pos x="816" y="1506"/>
                </a:cxn>
                <a:cxn ang="0">
                  <a:pos x="876" y="1500"/>
                </a:cxn>
                <a:cxn ang="0">
                  <a:pos x="942" y="1494"/>
                </a:cxn>
                <a:cxn ang="0">
                  <a:pos x="1008" y="1488"/>
                </a:cxn>
                <a:cxn ang="0">
                  <a:pos x="1074" y="1494"/>
                </a:cxn>
                <a:cxn ang="0">
                  <a:pos x="1140" y="1494"/>
                </a:cxn>
                <a:cxn ang="0">
                  <a:pos x="1206" y="1500"/>
                </a:cxn>
                <a:cxn ang="0">
                  <a:pos x="1272" y="1506"/>
                </a:cxn>
                <a:cxn ang="0">
                  <a:pos x="1332" y="1512"/>
                </a:cxn>
                <a:cxn ang="0">
                  <a:pos x="1398" y="1506"/>
                </a:cxn>
                <a:cxn ang="0">
                  <a:pos x="1464" y="1488"/>
                </a:cxn>
                <a:cxn ang="0">
                  <a:pos x="1530" y="1452"/>
                </a:cxn>
                <a:cxn ang="0">
                  <a:pos x="1596" y="1404"/>
                </a:cxn>
                <a:cxn ang="0">
                  <a:pos x="1662" y="1452"/>
                </a:cxn>
                <a:cxn ang="0">
                  <a:pos x="1722" y="1494"/>
                </a:cxn>
                <a:cxn ang="0">
                  <a:pos x="1788" y="1500"/>
                </a:cxn>
                <a:cxn ang="0">
                  <a:pos x="1854" y="1506"/>
                </a:cxn>
                <a:cxn ang="0">
                  <a:pos x="1920" y="1512"/>
                </a:cxn>
                <a:cxn ang="0">
                  <a:pos x="1986" y="1512"/>
                </a:cxn>
                <a:cxn ang="0">
                  <a:pos x="2052" y="1518"/>
                </a:cxn>
                <a:cxn ang="0">
                  <a:pos x="2118" y="1518"/>
                </a:cxn>
                <a:cxn ang="0">
                  <a:pos x="2178" y="1518"/>
                </a:cxn>
                <a:cxn ang="0">
                  <a:pos x="2244" y="1512"/>
                </a:cxn>
                <a:cxn ang="0">
                  <a:pos x="2310" y="1506"/>
                </a:cxn>
                <a:cxn ang="0">
                  <a:pos x="2376" y="1506"/>
                </a:cxn>
                <a:cxn ang="0">
                  <a:pos x="2442" y="1512"/>
                </a:cxn>
                <a:cxn ang="0">
                  <a:pos x="2508" y="1518"/>
                </a:cxn>
              </a:cxnLst>
              <a:rect l="0" t="0" r="r" b="b"/>
              <a:pathLst>
                <a:path w="2538" h="1518">
                  <a:moveTo>
                    <a:pt x="0" y="0"/>
                  </a:moveTo>
                  <a:lnTo>
                    <a:pt x="30" y="216"/>
                  </a:lnTo>
                  <a:lnTo>
                    <a:pt x="66" y="426"/>
                  </a:lnTo>
                  <a:lnTo>
                    <a:pt x="96" y="582"/>
                  </a:lnTo>
                  <a:lnTo>
                    <a:pt x="132" y="684"/>
                  </a:lnTo>
                  <a:lnTo>
                    <a:pt x="162" y="780"/>
                  </a:lnTo>
                  <a:lnTo>
                    <a:pt x="192" y="954"/>
                  </a:lnTo>
                  <a:lnTo>
                    <a:pt x="228" y="1146"/>
                  </a:lnTo>
                  <a:lnTo>
                    <a:pt x="258" y="1284"/>
                  </a:lnTo>
                  <a:lnTo>
                    <a:pt x="294" y="1362"/>
                  </a:lnTo>
                  <a:lnTo>
                    <a:pt x="324" y="1410"/>
                  </a:lnTo>
                  <a:lnTo>
                    <a:pt x="360" y="1434"/>
                  </a:lnTo>
                  <a:lnTo>
                    <a:pt x="390" y="1452"/>
                  </a:lnTo>
                  <a:lnTo>
                    <a:pt x="420" y="1464"/>
                  </a:lnTo>
                  <a:lnTo>
                    <a:pt x="456" y="1476"/>
                  </a:lnTo>
                  <a:lnTo>
                    <a:pt x="486" y="1482"/>
                  </a:lnTo>
                  <a:lnTo>
                    <a:pt x="522" y="1488"/>
                  </a:lnTo>
                  <a:lnTo>
                    <a:pt x="552" y="1488"/>
                  </a:lnTo>
                  <a:lnTo>
                    <a:pt x="588" y="1494"/>
                  </a:lnTo>
                  <a:lnTo>
                    <a:pt x="618" y="1494"/>
                  </a:lnTo>
                  <a:lnTo>
                    <a:pt x="648" y="1500"/>
                  </a:lnTo>
                  <a:lnTo>
                    <a:pt x="684" y="1500"/>
                  </a:lnTo>
                  <a:lnTo>
                    <a:pt x="714" y="1500"/>
                  </a:lnTo>
                  <a:lnTo>
                    <a:pt x="750" y="1500"/>
                  </a:lnTo>
                  <a:lnTo>
                    <a:pt x="780" y="1506"/>
                  </a:lnTo>
                  <a:lnTo>
                    <a:pt x="816" y="1506"/>
                  </a:lnTo>
                  <a:lnTo>
                    <a:pt x="846" y="1500"/>
                  </a:lnTo>
                  <a:lnTo>
                    <a:pt x="876" y="1500"/>
                  </a:lnTo>
                  <a:lnTo>
                    <a:pt x="912" y="1494"/>
                  </a:lnTo>
                  <a:lnTo>
                    <a:pt x="942" y="1494"/>
                  </a:lnTo>
                  <a:lnTo>
                    <a:pt x="978" y="1488"/>
                  </a:lnTo>
                  <a:lnTo>
                    <a:pt x="1008" y="1488"/>
                  </a:lnTo>
                  <a:lnTo>
                    <a:pt x="1044" y="1488"/>
                  </a:lnTo>
                  <a:lnTo>
                    <a:pt x="1074" y="1494"/>
                  </a:lnTo>
                  <a:lnTo>
                    <a:pt x="1104" y="1494"/>
                  </a:lnTo>
                  <a:lnTo>
                    <a:pt x="1140" y="1494"/>
                  </a:lnTo>
                  <a:lnTo>
                    <a:pt x="1170" y="1500"/>
                  </a:lnTo>
                  <a:lnTo>
                    <a:pt x="1206" y="1500"/>
                  </a:lnTo>
                  <a:lnTo>
                    <a:pt x="1236" y="1506"/>
                  </a:lnTo>
                  <a:lnTo>
                    <a:pt x="1272" y="1506"/>
                  </a:lnTo>
                  <a:lnTo>
                    <a:pt x="1302" y="1512"/>
                  </a:lnTo>
                  <a:lnTo>
                    <a:pt x="1332" y="1512"/>
                  </a:lnTo>
                  <a:lnTo>
                    <a:pt x="1368" y="1506"/>
                  </a:lnTo>
                  <a:lnTo>
                    <a:pt x="1398" y="1506"/>
                  </a:lnTo>
                  <a:lnTo>
                    <a:pt x="1434" y="1500"/>
                  </a:lnTo>
                  <a:lnTo>
                    <a:pt x="1464" y="1488"/>
                  </a:lnTo>
                  <a:lnTo>
                    <a:pt x="1494" y="1476"/>
                  </a:lnTo>
                  <a:lnTo>
                    <a:pt x="1530" y="1452"/>
                  </a:lnTo>
                  <a:lnTo>
                    <a:pt x="1560" y="1422"/>
                  </a:lnTo>
                  <a:lnTo>
                    <a:pt x="1596" y="1404"/>
                  </a:lnTo>
                  <a:lnTo>
                    <a:pt x="1626" y="1422"/>
                  </a:lnTo>
                  <a:lnTo>
                    <a:pt x="1662" y="1452"/>
                  </a:lnTo>
                  <a:lnTo>
                    <a:pt x="1692" y="1482"/>
                  </a:lnTo>
                  <a:lnTo>
                    <a:pt x="1722" y="1494"/>
                  </a:lnTo>
                  <a:lnTo>
                    <a:pt x="1758" y="1494"/>
                  </a:lnTo>
                  <a:lnTo>
                    <a:pt x="1788" y="1500"/>
                  </a:lnTo>
                  <a:lnTo>
                    <a:pt x="1824" y="1506"/>
                  </a:lnTo>
                  <a:lnTo>
                    <a:pt x="1854" y="1506"/>
                  </a:lnTo>
                  <a:lnTo>
                    <a:pt x="1890" y="1512"/>
                  </a:lnTo>
                  <a:lnTo>
                    <a:pt x="1920" y="1512"/>
                  </a:lnTo>
                  <a:lnTo>
                    <a:pt x="1950" y="1512"/>
                  </a:lnTo>
                  <a:lnTo>
                    <a:pt x="1986" y="1512"/>
                  </a:lnTo>
                  <a:lnTo>
                    <a:pt x="2016" y="1518"/>
                  </a:lnTo>
                  <a:lnTo>
                    <a:pt x="2052" y="1518"/>
                  </a:lnTo>
                  <a:lnTo>
                    <a:pt x="2082" y="1518"/>
                  </a:lnTo>
                  <a:lnTo>
                    <a:pt x="2118" y="1518"/>
                  </a:lnTo>
                  <a:lnTo>
                    <a:pt x="2148" y="1518"/>
                  </a:lnTo>
                  <a:lnTo>
                    <a:pt x="2178" y="1518"/>
                  </a:lnTo>
                  <a:lnTo>
                    <a:pt x="2214" y="1518"/>
                  </a:lnTo>
                  <a:lnTo>
                    <a:pt x="2244" y="1512"/>
                  </a:lnTo>
                  <a:lnTo>
                    <a:pt x="2280" y="1512"/>
                  </a:lnTo>
                  <a:lnTo>
                    <a:pt x="2310" y="1506"/>
                  </a:lnTo>
                  <a:lnTo>
                    <a:pt x="2346" y="1506"/>
                  </a:lnTo>
                  <a:lnTo>
                    <a:pt x="2376" y="1506"/>
                  </a:lnTo>
                  <a:lnTo>
                    <a:pt x="2406" y="1506"/>
                  </a:lnTo>
                  <a:lnTo>
                    <a:pt x="2442" y="1512"/>
                  </a:lnTo>
                  <a:lnTo>
                    <a:pt x="2472" y="1518"/>
                  </a:lnTo>
                  <a:lnTo>
                    <a:pt x="2508" y="1518"/>
                  </a:lnTo>
                  <a:lnTo>
                    <a:pt x="2538" y="1518"/>
                  </a:lnTo>
                </a:path>
              </a:pathLst>
            </a:custGeom>
            <a:noFill/>
            <a:ln w="25400" cap="flat">
              <a:solidFill>
                <a:srgbClr val="FF33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700" i="1">
                <a:latin typeface="Helvetica" pitchFamily="34" charset="0"/>
              </a:endParaRPr>
            </a:p>
          </p:txBody>
        </p:sp>
      </p:grpSp>
      <p:grpSp>
        <p:nvGrpSpPr>
          <p:cNvPr id="6" name="Group 631"/>
          <p:cNvGrpSpPr/>
          <p:nvPr/>
        </p:nvGrpSpPr>
        <p:grpSpPr>
          <a:xfrm>
            <a:off x="4770535" y="3761054"/>
            <a:ext cx="3212507" cy="2541722"/>
            <a:chOff x="4730375" y="3471619"/>
            <a:chExt cx="3212507" cy="2541722"/>
          </a:xfrm>
        </p:grpSpPr>
        <p:sp>
          <p:nvSpPr>
            <p:cNvPr id="253" name="TextBox 252"/>
            <p:cNvSpPr txBox="1"/>
            <p:nvPr/>
          </p:nvSpPr>
          <p:spPr>
            <a:xfrm>
              <a:off x="6737204" y="5096436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*</a:t>
              </a:r>
              <a:endParaRPr lang="en-GB" sz="1200" dirty="0"/>
            </a:p>
          </p:txBody>
        </p:sp>
        <p:sp>
          <p:nvSpPr>
            <p:cNvPr id="602" name="Rectangle 153"/>
            <p:cNvSpPr>
              <a:spLocks noChangeArrowheads="1"/>
            </p:cNvSpPr>
            <p:nvPr/>
          </p:nvSpPr>
          <p:spPr bwMode="auto">
            <a:xfrm>
              <a:off x="4871873" y="3518275"/>
              <a:ext cx="3046899" cy="232582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3" name="Line 154"/>
            <p:cNvSpPr>
              <a:spLocks noChangeShapeType="1"/>
            </p:cNvSpPr>
            <p:nvPr/>
          </p:nvSpPr>
          <p:spPr bwMode="auto">
            <a:xfrm>
              <a:off x="4871873" y="5844103"/>
              <a:ext cx="3046899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4" name="Line 155"/>
            <p:cNvSpPr>
              <a:spLocks noChangeShapeType="1"/>
            </p:cNvSpPr>
            <p:nvPr/>
          </p:nvSpPr>
          <p:spPr bwMode="auto">
            <a:xfrm flipV="1">
              <a:off x="4871873" y="3518275"/>
              <a:ext cx="1170" cy="23258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5" name="Rectangle 157"/>
            <p:cNvSpPr>
              <a:spLocks noChangeArrowheads="1"/>
            </p:cNvSpPr>
            <p:nvPr/>
          </p:nvSpPr>
          <p:spPr bwMode="auto">
            <a:xfrm>
              <a:off x="4850812" y="5925364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06" name="Line 158"/>
            <p:cNvSpPr>
              <a:spLocks noChangeShapeType="1"/>
            </p:cNvSpPr>
            <p:nvPr/>
          </p:nvSpPr>
          <p:spPr bwMode="auto">
            <a:xfrm flipV="1">
              <a:off x="5250980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7" name="Rectangle 159"/>
            <p:cNvSpPr>
              <a:spLocks noChangeArrowheads="1"/>
            </p:cNvSpPr>
            <p:nvPr/>
          </p:nvSpPr>
          <p:spPr bwMode="auto">
            <a:xfrm>
              <a:off x="5201837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08" name="Line 160"/>
            <p:cNvSpPr>
              <a:spLocks noChangeShapeType="1"/>
            </p:cNvSpPr>
            <p:nvPr/>
          </p:nvSpPr>
          <p:spPr bwMode="auto">
            <a:xfrm flipV="1">
              <a:off x="5630088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09" name="Rectangle 161"/>
            <p:cNvSpPr>
              <a:spLocks noChangeArrowheads="1"/>
            </p:cNvSpPr>
            <p:nvPr/>
          </p:nvSpPr>
          <p:spPr bwMode="auto">
            <a:xfrm>
              <a:off x="5580944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0" name="Line 162"/>
            <p:cNvSpPr>
              <a:spLocks noChangeShapeType="1"/>
            </p:cNvSpPr>
            <p:nvPr/>
          </p:nvSpPr>
          <p:spPr bwMode="auto">
            <a:xfrm flipV="1">
              <a:off x="6009195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1" name="Rectangle 163"/>
            <p:cNvSpPr>
              <a:spLocks noChangeArrowheads="1"/>
            </p:cNvSpPr>
            <p:nvPr/>
          </p:nvSpPr>
          <p:spPr bwMode="auto">
            <a:xfrm>
              <a:off x="5960051" y="5925364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2" name="Line 164"/>
            <p:cNvSpPr>
              <a:spLocks noChangeShapeType="1"/>
            </p:cNvSpPr>
            <p:nvPr/>
          </p:nvSpPr>
          <p:spPr bwMode="auto">
            <a:xfrm flipV="1">
              <a:off x="6395323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3" name="Rectangle 165"/>
            <p:cNvSpPr>
              <a:spLocks noChangeArrowheads="1"/>
            </p:cNvSpPr>
            <p:nvPr/>
          </p:nvSpPr>
          <p:spPr bwMode="auto">
            <a:xfrm>
              <a:off x="6346179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" name="Line 166"/>
            <p:cNvSpPr>
              <a:spLocks noChangeShapeType="1"/>
            </p:cNvSpPr>
            <p:nvPr/>
          </p:nvSpPr>
          <p:spPr bwMode="auto">
            <a:xfrm flipV="1">
              <a:off x="6774430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5" name="Rectangle 167"/>
            <p:cNvSpPr>
              <a:spLocks noChangeArrowheads="1"/>
            </p:cNvSpPr>
            <p:nvPr/>
          </p:nvSpPr>
          <p:spPr bwMode="auto">
            <a:xfrm>
              <a:off x="6725286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6" name="Line 168"/>
            <p:cNvSpPr>
              <a:spLocks noChangeShapeType="1"/>
            </p:cNvSpPr>
            <p:nvPr/>
          </p:nvSpPr>
          <p:spPr bwMode="auto">
            <a:xfrm flipV="1">
              <a:off x="7153537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7" name="Rectangle 169"/>
            <p:cNvSpPr>
              <a:spLocks noChangeArrowheads="1"/>
            </p:cNvSpPr>
            <p:nvPr/>
          </p:nvSpPr>
          <p:spPr bwMode="auto">
            <a:xfrm>
              <a:off x="7104394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8" name="Line 170"/>
            <p:cNvSpPr>
              <a:spLocks noChangeShapeType="1"/>
            </p:cNvSpPr>
            <p:nvPr/>
          </p:nvSpPr>
          <p:spPr bwMode="auto">
            <a:xfrm flipV="1">
              <a:off x="7532644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19" name="Rectangle 171"/>
            <p:cNvSpPr>
              <a:spLocks noChangeArrowheads="1"/>
            </p:cNvSpPr>
            <p:nvPr/>
          </p:nvSpPr>
          <p:spPr bwMode="auto">
            <a:xfrm>
              <a:off x="7483501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70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0" name="Line 172"/>
            <p:cNvSpPr>
              <a:spLocks noChangeShapeType="1"/>
            </p:cNvSpPr>
            <p:nvPr/>
          </p:nvSpPr>
          <p:spPr bwMode="auto">
            <a:xfrm flipV="1">
              <a:off x="7918772" y="5810100"/>
              <a:ext cx="1170" cy="34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1" name="Rectangle 173"/>
            <p:cNvSpPr>
              <a:spLocks noChangeArrowheads="1"/>
            </p:cNvSpPr>
            <p:nvPr/>
          </p:nvSpPr>
          <p:spPr bwMode="auto">
            <a:xfrm>
              <a:off x="7869628" y="5936430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2" name="Line 174"/>
            <p:cNvSpPr>
              <a:spLocks noChangeShapeType="1"/>
            </p:cNvSpPr>
            <p:nvPr/>
          </p:nvSpPr>
          <p:spPr bwMode="auto">
            <a:xfrm>
              <a:off x="4871873" y="5844103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3" name="Rectangle 175"/>
            <p:cNvSpPr>
              <a:spLocks noChangeArrowheads="1"/>
            </p:cNvSpPr>
            <p:nvPr/>
          </p:nvSpPr>
          <p:spPr bwMode="auto">
            <a:xfrm>
              <a:off x="4779519" y="5797447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4" name="Line 176"/>
            <p:cNvSpPr>
              <a:spLocks noChangeShapeType="1"/>
            </p:cNvSpPr>
            <p:nvPr/>
          </p:nvSpPr>
          <p:spPr bwMode="auto">
            <a:xfrm>
              <a:off x="4871873" y="5068827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5" name="Rectangle 177"/>
            <p:cNvSpPr>
              <a:spLocks noChangeArrowheads="1"/>
            </p:cNvSpPr>
            <p:nvPr/>
          </p:nvSpPr>
          <p:spPr bwMode="auto">
            <a:xfrm>
              <a:off x="4779519" y="5022171"/>
              <a:ext cx="36627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6" name="Line 178"/>
            <p:cNvSpPr>
              <a:spLocks noChangeShapeType="1"/>
            </p:cNvSpPr>
            <p:nvPr/>
          </p:nvSpPr>
          <p:spPr bwMode="auto">
            <a:xfrm>
              <a:off x="4871873" y="4293551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7" name="Rectangle 179"/>
            <p:cNvSpPr>
              <a:spLocks noChangeArrowheads="1"/>
            </p:cNvSpPr>
            <p:nvPr/>
          </p:nvSpPr>
          <p:spPr bwMode="auto">
            <a:xfrm>
              <a:off x="4730375" y="4246895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28" name="Line 180"/>
            <p:cNvSpPr>
              <a:spLocks noChangeShapeType="1"/>
            </p:cNvSpPr>
            <p:nvPr/>
          </p:nvSpPr>
          <p:spPr bwMode="auto">
            <a:xfrm>
              <a:off x="4871873" y="3518275"/>
              <a:ext cx="28082" cy="11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29" name="Rectangle 181"/>
            <p:cNvSpPr>
              <a:spLocks noChangeArrowheads="1"/>
            </p:cNvSpPr>
            <p:nvPr/>
          </p:nvSpPr>
          <p:spPr bwMode="auto">
            <a:xfrm>
              <a:off x="4730375" y="3471619"/>
              <a:ext cx="73254" cy="76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15</a:t>
              </a:r>
              <a:endPara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30" name="Freeform 182"/>
            <p:cNvSpPr>
              <a:spLocks/>
            </p:cNvSpPr>
            <p:nvPr/>
          </p:nvSpPr>
          <p:spPr bwMode="auto">
            <a:xfrm>
              <a:off x="4906976" y="4674389"/>
              <a:ext cx="2969673" cy="1162914"/>
            </a:xfrm>
            <a:custGeom>
              <a:avLst/>
              <a:gdLst/>
              <a:ahLst/>
              <a:cxnLst>
                <a:cxn ang="0">
                  <a:pos x="66" y="348"/>
                </a:cxn>
                <a:cxn ang="0">
                  <a:pos x="162" y="480"/>
                </a:cxn>
                <a:cxn ang="0">
                  <a:pos x="258" y="768"/>
                </a:cxn>
                <a:cxn ang="0">
                  <a:pos x="360" y="912"/>
                </a:cxn>
                <a:cxn ang="0">
                  <a:pos x="456" y="960"/>
                </a:cxn>
                <a:cxn ang="0">
                  <a:pos x="552" y="978"/>
                </a:cxn>
                <a:cxn ang="0">
                  <a:pos x="648" y="984"/>
                </a:cxn>
                <a:cxn ang="0">
                  <a:pos x="750" y="984"/>
                </a:cxn>
                <a:cxn ang="0">
                  <a:pos x="846" y="990"/>
                </a:cxn>
                <a:cxn ang="0">
                  <a:pos x="942" y="996"/>
                </a:cxn>
                <a:cxn ang="0">
                  <a:pos x="1044" y="1002"/>
                </a:cxn>
                <a:cxn ang="0">
                  <a:pos x="1140" y="1008"/>
                </a:cxn>
                <a:cxn ang="0">
                  <a:pos x="1236" y="1014"/>
                </a:cxn>
                <a:cxn ang="0">
                  <a:pos x="1332" y="1014"/>
                </a:cxn>
                <a:cxn ang="0">
                  <a:pos x="1434" y="1008"/>
                </a:cxn>
                <a:cxn ang="0">
                  <a:pos x="1530" y="996"/>
                </a:cxn>
                <a:cxn ang="0">
                  <a:pos x="1626" y="990"/>
                </a:cxn>
                <a:cxn ang="0">
                  <a:pos x="1722" y="1002"/>
                </a:cxn>
                <a:cxn ang="0">
                  <a:pos x="1824" y="1014"/>
                </a:cxn>
                <a:cxn ang="0">
                  <a:pos x="1920" y="1020"/>
                </a:cxn>
                <a:cxn ang="0">
                  <a:pos x="2016" y="1020"/>
                </a:cxn>
                <a:cxn ang="0">
                  <a:pos x="2118" y="1020"/>
                </a:cxn>
                <a:cxn ang="0">
                  <a:pos x="2214" y="1020"/>
                </a:cxn>
                <a:cxn ang="0">
                  <a:pos x="2310" y="1014"/>
                </a:cxn>
                <a:cxn ang="0">
                  <a:pos x="2406" y="1020"/>
                </a:cxn>
                <a:cxn ang="0">
                  <a:pos x="2508" y="1026"/>
                </a:cxn>
                <a:cxn ang="0">
                  <a:pos x="2508" y="1026"/>
                </a:cxn>
                <a:cxn ang="0">
                  <a:pos x="2406" y="1014"/>
                </a:cxn>
                <a:cxn ang="0">
                  <a:pos x="2310" y="1002"/>
                </a:cxn>
                <a:cxn ang="0">
                  <a:pos x="2214" y="1008"/>
                </a:cxn>
                <a:cxn ang="0">
                  <a:pos x="2118" y="1014"/>
                </a:cxn>
                <a:cxn ang="0">
                  <a:pos x="2016" y="1014"/>
                </a:cxn>
                <a:cxn ang="0">
                  <a:pos x="1920" y="1014"/>
                </a:cxn>
                <a:cxn ang="0">
                  <a:pos x="1824" y="1002"/>
                </a:cxn>
                <a:cxn ang="0">
                  <a:pos x="1722" y="984"/>
                </a:cxn>
                <a:cxn ang="0">
                  <a:pos x="1626" y="966"/>
                </a:cxn>
                <a:cxn ang="0">
                  <a:pos x="1530" y="978"/>
                </a:cxn>
                <a:cxn ang="0">
                  <a:pos x="1434" y="996"/>
                </a:cxn>
                <a:cxn ang="0">
                  <a:pos x="1332" y="1002"/>
                </a:cxn>
                <a:cxn ang="0">
                  <a:pos x="1236" y="1002"/>
                </a:cxn>
                <a:cxn ang="0">
                  <a:pos x="1140" y="996"/>
                </a:cxn>
                <a:cxn ang="0">
                  <a:pos x="1044" y="984"/>
                </a:cxn>
                <a:cxn ang="0">
                  <a:pos x="942" y="966"/>
                </a:cxn>
                <a:cxn ang="0">
                  <a:pos x="846" y="960"/>
                </a:cxn>
                <a:cxn ang="0">
                  <a:pos x="750" y="954"/>
                </a:cxn>
                <a:cxn ang="0">
                  <a:pos x="648" y="948"/>
                </a:cxn>
                <a:cxn ang="0">
                  <a:pos x="552" y="930"/>
                </a:cxn>
                <a:cxn ang="0">
                  <a:pos x="456" y="894"/>
                </a:cxn>
                <a:cxn ang="0">
                  <a:pos x="360" y="780"/>
                </a:cxn>
                <a:cxn ang="0">
                  <a:pos x="258" y="462"/>
                </a:cxn>
                <a:cxn ang="0">
                  <a:pos x="162" y="72"/>
                </a:cxn>
                <a:cxn ang="0">
                  <a:pos x="66" y="60"/>
                </a:cxn>
                <a:cxn ang="0">
                  <a:pos x="0" y="354"/>
                </a:cxn>
              </a:cxnLst>
              <a:rect l="0" t="0" r="r" b="b"/>
              <a:pathLst>
                <a:path w="2538" h="1026">
                  <a:moveTo>
                    <a:pt x="0" y="354"/>
                  </a:moveTo>
                  <a:lnTo>
                    <a:pt x="30" y="348"/>
                  </a:lnTo>
                  <a:lnTo>
                    <a:pt x="66" y="348"/>
                  </a:lnTo>
                  <a:lnTo>
                    <a:pt x="96" y="366"/>
                  </a:lnTo>
                  <a:lnTo>
                    <a:pt x="132" y="414"/>
                  </a:lnTo>
                  <a:lnTo>
                    <a:pt x="162" y="480"/>
                  </a:lnTo>
                  <a:lnTo>
                    <a:pt x="192" y="576"/>
                  </a:lnTo>
                  <a:lnTo>
                    <a:pt x="228" y="678"/>
                  </a:lnTo>
                  <a:lnTo>
                    <a:pt x="258" y="768"/>
                  </a:lnTo>
                  <a:lnTo>
                    <a:pt x="294" y="834"/>
                  </a:lnTo>
                  <a:lnTo>
                    <a:pt x="324" y="882"/>
                  </a:lnTo>
                  <a:lnTo>
                    <a:pt x="360" y="912"/>
                  </a:lnTo>
                  <a:lnTo>
                    <a:pt x="390" y="930"/>
                  </a:lnTo>
                  <a:lnTo>
                    <a:pt x="420" y="948"/>
                  </a:lnTo>
                  <a:lnTo>
                    <a:pt x="456" y="960"/>
                  </a:lnTo>
                  <a:lnTo>
                    <a:pt x="486" y="966"/>
                  </a:lnTo>
                  <a:lnTo>
                    <a:pt x="522" y="972"/>
                  </a:lnTo>
                  <a:lnTo>
                    <a:pt x="552" y="978"/>
                  </a:lnTo>
                  <a:lnTo>
                    <a:pt x="588" y="978"/>
                  </a:lnTo>
                  <a:lnTo>
                    <a:pt x="618" y="978"/>
                  </a:lnTo>
                  <a:lnTo>
                    <a:pt x="648" y="984"/>
                  </a:lnTo>
                  <a:lnTo>
                    <a:pt x="684" y="984"/>
                  </a:lnTo>
                  <a:lnTo>
                    <a:pt x="714" y="984"/>
                  </a:lnTo>
                  <a:lnTo>
                    <a:pt x="750" y="984"/>
                  </a:lnTo>
                  <a:lnTo>
                    <a:pt x="780" y="984"/>
                  </a:lnTo>
                  <a:lnTo>
                    <a:pt x="816" y="990"/>
                  </a:lnTo>
                  <a:lnTo>
                    <a:pt x="846" y="990"/>
                  </a:lnTo>
                  <a:lnTo>
                    <a:pt x="876" y="990"/>
                  </a:lnTo>
                  <a:lnTo>
                    <a:pt x="912" y="996"/>
                  </a:lnTo>
                  <a:lnTo>
                    <a:pt x="942" y="996"/>
                  </a:lnTo>
                  <a:lnTo>
                    <a:pt x="978" y="1002"/>
                  </a:lnTo>
                  <a:lnTo>
                    <a:pt x="1008" y="1002"/>
                  </a:lnTo>
                  <a:lnTo>
                    <a:pt x="1044" y="1002"/>
                  </a:lnTo>
                  <a:lnTo>
                    <a:pt x="1074" y="1008"/>
                  </a:lnTo>
                  <a:lnTo>
                    <a:pt x="1104" y="1008"/>
                  </a:lnTo>
                  <a:lnTo>
                    <a:pt x="1140" y="1008"/>
                  </a:lnTo>
                  <a:lnTo>
                    <a:pt x="1170" y="1008"/>
                  </a:lnTo>
                  <a:lnTo>
                    <a:pt x="1206" y="1014"/>
                  </a:lnTo>
                  <a:lnTo>
                    <a:pt x="1236" y="1014"/>
                  </a:lnTo>
                  <a:lnTo>
                    <a:pt x="1272" y="1014"/>
                  </a:lnTo>
                  <a:lnTo>
                    <a:pt x="1302" y="1014"/>
                  </a:lnTo>
                  <a:lnTo>
                    <a:pt x="1332" y="1014"/>
                  </a:lnTo>
                  <a:lnTo>
                    <a:pt x="1368" y="1008"/>
                  </a:lnTo>
                  <a:lnTo>
                    <a:pt x="1398" y="1008"/>
                  </a:lnTo>
                  <a:lnTo>
                    <a:pt x="1434" y="1008"/>
                  </a:lnTo>
                  <a:lnTo>
                    <a:pt x="1464" y="1002"/>
                  </a:lnTo>
                  <a:lnTo>
                    <a:pt x="1494" y="1002"/>
                  </a:lnTo>
                  <a:lnTo>
                    <a:pt x="1530" y="996"/>
                  </a:lnTo>
                  <a:lnTo>
                    <a:pt x="1560" y="990"/>
                  </a:lnTo>
                  <a:lnTo>
                    <a:pt x="1596" y="990"/>
                  </a:lnTo>
                  <a:lnTo>
                    <a:pt x="1626" y="990"/>
                  </a:lnTo>
                  <a:lnTo>
                    <a:pt x="1662" y="996"/>
                  </a:lnTo>
                  <a:lnTo>
                    <a:pt x="1692" y="1002"/>
                  </a:lnTo>
                  <a:lnTo>
                    <a:pt x="1722" y="1002"/>
                  </a:lnTo>
                  <a:lnTo>
                    <a:pt x="1758" y="1008"/>
                  </a:lnTo>
                  <a:lnTo>
                    <a:pt x="1788" y="1014"/>
                  </a:lnTo>
                  <a:lnTo>
                    <a:pt x="1824" y="1014"/>
                  </a:lnTo>
                  <a:lnTo>
                    <a:pt x="1854" y="1014"/>
                  </a:lnTo>
                  <a:lnTo>
                    <a:pt x="1890" y="1020"/>
                  </a:lnTo>
                  <a:lnTo>
                    <a:pt x="1920" y="1020"/>
                  </a:lnTo>
                  <a:lnTo>
                    <a:pt x="1950" y="1020"/>
                  </a:lnTo>
                  <a:lnTo>
                    <a:pt x="1986" y="1020"/>
                  </a:lnTo>
                  <a:lnTo>
                    <a:pt x="2016" y="1020"/>
                  </a:lnTo>
                  <a:lnTo>
                    <a:pt x="2052" y="1020"/>
                  </a:lnTo>
                  <a:lnTo>
                    <a:pt x="2082" y="1020"/>
                  </a:lnTo>
                  <a:lnTo>
                    <a:pt x="2118" y="1020"/>
                  </a:lnTo>
                  <a:lnTo>
                    <a:pt x="2148" y="1020"/>
                  </a:lnTo>
                  <a:lnTo>
                    <a:pt x="2178" y="1020"/>
                  </a:lnTo>
                  <a:lnTo>
                    <a:pt x="2214" y="1020"/>
                  </a:lnTo>
                  <a:lnTo>
                    <a:pt x="2244" y="1020"/>
                  </a:lnTo>
                  <a:lnTo>
                    <a:pt x="2280" y="1014"/>
                  </a:lnTo>
                  <a:lnTo>
                    <a:pt x="2310" y="1014"/>
                  </a:lnTo>
                  <a:lnTo>
                    <a:pt x="2346" y="1014"/>
                  </a:lnTo>
                  <a:lnTo>
                    <a:pt x="2376" y="1014"/>
                  </a:lnTo>
                  <a:lnTo>
                    <a:pt x="2406" y="1020"/>
                  </a:lnTo>
                  <a:lnTo>
                    <a:pt x="2442" y="1020"/>
                  </a:lnTo>
                  <a:lnTo>
                    <a:pt x="2472" y="1026"/>
                  </a:lnTo>
                  <a:lnTo>
                    <a:pt x="2508" y="1026"/>
                  </a:lnTo>
                  <a:lnTo>
                    <a:pt x="2538" y="1026"/>
                  </a:lnTo>
                  <a:lnTo>
                    <a:pt x="2538" y="1026"/>
                  </a:lnTo>
                  <a:lnTo>
                    <a:pt x="2508" y="1026"/>
                  </a:lnTo>
                  <a:lnTo>
                    <a:pt x="2472" y="1020"/>
                  </a:lnTo>
                  <a:lnTo>
                    <a:pt x="2442" y="1020"/>
                  </a:lnTo>
                  <a:lnTo>
                    <a:pt x="2406" y="1014"/>
                  </a:lnTo>
                  <a:lnTo>
                    <a:pt x="2376" y="1008"/>
                  </a:lnTo>
                  <a:lnTo>
                    <a:pt x="2346" y="1002"/>
                  </a:lnTo>
                  <a:lnTo>
                    <a:pt x="2310" y="1002"/>
                  </a:lnTo>
                  <a:lnTo>
                    <a:pt x="2280" y="1002"/>
                  </a:lnTo>
                  <a:lnTo>
                    <a:pt x="2244" y="1008"/>
                  </a:lnTo>
                  <a:lnTo>
                    <a:pt x="2214" y="1008"/>
                  </a:lnTo>
                  <a:lnTo>
                    <a:pt x="2178" y="1014"/>
                  </a:lnTo>
                  <a:lnTo>
                    <a:pt x="2148" y="1014"/>
                  </a:lnTo>
                  <a:lnTo>
                    <a:pt x="2118" y="1014"/>
                  </a:lnTo>
                  <a:lnTo>
                    <a:pt x="2082" y="1014"/>
                  </a:lnTo>
                  <a:lnTo>
                    <a:pt x="2052" y="1014"/>
                  </a:lnTo>
                  <a:lnTo>
                    <a:pt x="2016" y="1014"/>
                  </a:lnTo>
                  <a:lnTo>
                    <a:pt x="1986" y="1014"/>
                  </a:lnTo>
                  <a:lnTo>
                    <a:pt x="1950" y="1014"/>
                  </a:lnTo>
                  <a:lnTo>
                    <a:pt x="1920" y="1014"/>
                  </a:lnTo>
                  <a:lnTo>
                    <a:pt x="1890" y="1008"/>
                  </a:lnTo>
                  <a:lnTo>
                    <a:pt x="1854" y="1008"/>
                  </a:lnTo>
                  <a:lnTo>
                    <a:pt x="1824" y="1002"/>
                  </a:lnTo>
                  <a:lnTo>
                    <a:pt x="1788" y="996"/>
                  </a:lnTo>
                  <a:lnTo>
                    <a:pt x="1758" y="990"/>
                  </a:lnTo>
                  <a:lnTo>
                    <a:pt x="1722" y="984"/>
                  </a:lnTo>
                  <a:lnTo>
                    <a:pt x="1692" y="978"/>
                  </a:lnTo>
                  <a:lnTo>
                    <a:pt x="1662" y="972"/>
                  </a:lnTo>
                  <a:lnTo>
                    <a:pt x="1626" y="966"/>
                  </a:lnTo>
                  <a:lnTo>
                    <a:pt x="1596" y="966"/>
                  </a:lnTo>
                  <a:lnTo>
                    <a:pt x="1560" y="966"/>
                  </a:lnTo>
                  <a:lnTo>
                    <a:pt x="1530" y="978"/>
                  </a:lnTo>
                  <a:lnTo>
                    <a:pt x="1494" y="984"/>
                  </a:lnTo>
                  <a:lnTo>
                    <a:pt x="1464" y="990"/>
                  </a:lnTo>
                  <a:lnTo>
                    <a:pt x="1434" y="996"/>
                  </a:lnTo>
                  <a:lnTo>
                    <a:pt x="1398" y="996"/>
                  </a:lnTo>
                  <a:lnTo>
                    <a:pt x="1368" y="996"/>
                  </a:lnTo>
                  <a:lnTo>
                    <a:pt x="1332" y="1002"/>
                  </a:lnTo>
                  <a:lnTo>
                    <a:pt x="1302" y="1002"/>
                  </a:lnTo>
                  <a:lnTo>
                    <a:pt x="1272" y="1002"/>
                  </a:lnTo>
                  <a:lnTo>
                    <a:pt x="1236" y="1002"/>
                  </a:lnTo>
                  <a:lnTo>
                    <a:pt x="1206" y="996"/>
                  </a:lnTo>
                  <a:lnTo>
                    <a:pt x="1170" y="996"/>
                  </a:lnTo>
                  <a:lnTo>
                    <a:pt x="1140" y="996"/>
                  </a:lnTo>
                  <a:lnTo>
                    <a:pt x="1104" y="990"/>
                  </a:lnTo>
                  <a:lnTo>
                    <a:pt x="1074" y="984"/>
                  </a:lnTo>
                  <a:lnTo>
                    <a:pt x="1044" y="984"/>
                  </a:lnTo>
                  <a:lnTo>
                    <a:pt x="1008" y="978"/>
                  </a:lnTo>
                  <a:lnTo>
                    <a:pt x="978" y="972"/>
                  </a:lnTo>
                  <a:lnTo>
                    <a:pt x="942" y="966"/>
                  </a:lnTo>
                  <a:lnTo>
                    <a:pt x="912" y="966"/>
                  </a:lnTo>
                  <a:lnTo>
                    <a:pt x="876" y="960"/>
                  </a:lnTo>
                  <a:lnTo>
                    <a:pt x="846" y="960"/>
                  </a:lnTo>
                  <a:lnTo>
                    <a:pt x="816" y="960"/>
                  </a:lnTo>
                  <a:lnTo>
                    <a:pt x="780" y="960"/>
                  </a:lnTo>
                  <a:lnTo>
                    <a:pt x="750" y="954"/>
                  </a:lnTo>
                  <a:lnTo>
                    <a:pt x="714" y="954"/>
                  </a:lnTo>
                  <a:lnTo>
                    <a:pt x="684" y="954"/>
                  </a:lnTo>
                  <a:lnTo>
                    <a:pt x="648" y="948"/>
                  </a:lnTo>
                  <a:lnTo>
                    <a:pt x="618" y="942"/>
                  </a:lnTo>
                  <a:lnTo>
                    <a:pt x="588" y="936"/>
                  </a:lnTo>
                  <a:lnTo>
                    <a:pt x="552" y="930"/>
                  </a:lnTo>
                  <a:lnTo>
                    <a:pt x="522" y="924"/>
                  </a:lnTo>
                  <a:lnTo>
                    <a:pt x="486" y="912"/>
                  </a:lnTo>
                  <a:lnTo>
                    <a:pt x="456" y="894"/>
                  </a:lnTo>
                  <a:lnTo>
                    <a:pt x="420" y="870"/>
                  </a:lnTo>
                  <a:lnTo>
                    <a:pt x="390" y="834"/>
                  </a:lnTo>
                  <a:lnTo>
                    <a:pt x="360" y="780"/>
                  </a:lnTo>
                  <a:lnTo>
                    <a:pt x="324" y="708"/>
                  </a:lnTo>
                  <a:lnTo>
                    <a:pt x="294" y="606"/>
                  </a:lnTo>
                  <a:lnTo>
                    <a:pt x="258" y="462"/>
                  </a:lnTo>
                  <a:lnTo>
                    <a:pt x="228" y="288"/>
                  </a:lnTo>
                  <a:lnTo>
                    <a:pt x="192" y="138"/>
                  </a:lnTo>
                  <a:lnTo>
                    <a:pt x="162" y="72"/>
                  </a:lnTo>
                  <a:lnTo>
                    <a:pt x="132" y="72"/>
                  </a:lnTo>
                  <a:lnTo>
                    <a:pt x="96" y="72"/>
                  </a:lnTo>
                  <a:lnTo>
                    <a:pt x="66" y="60"/>
                  </a:lnTo>
                  <a:lnTo>
                    <a:pt x="30" y="30"/>
                  </a:lnTo>
                  <a:lnTo>
                    <a:pt x="0" y="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999999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sp>
          <p:nvSpPr>
            <p:cNvPr id="631" name="Freeform 184"/>
            <p:cNvSpPr>
              <a:spLocks/>
            </p:cNvSpPr>
            <p:nvPr/>
          </p:nvSpPr>
          <p:spPr bwMode="auto">
            <a:xfrm>
              <a:off x="4906976" y="4878409"/>
              <a:ext cx="2969673" cy="958894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96" y="42"/>
                </a:cxn>
                <a:cxn ang="0">
                  <a:pos x="162" y="96"/>
                </a:cxn>
                <a:cxn ang="0">
                  <a:pos x="228" y="300"/>
                </a:cxn>
                <a:cxn ang="0">
                  <a:pos x="294" y="540"/>
                </a:cxn>
                <a:cxn ang="0">
                  <a:pos x="360" y="666"/>
                </a:cxn>
                <a:cxn ang="0">
                  <a:pos x="420" y="726"/>
                </a:cxn>
                <a:cxn ang="0">
                  <a:pos x="486" y="756"/>
                </a:cxn>
                <a:cxn ang="0">
                  <a:pos x="552" y="774"/>
                </a:cxn>
                <a:cxn ang="0">
                  <a:pos x="618" y="780"/>
                </a:cxn>
                <a:cxn ang="0">
                  <a:pos x="684" y="786"/>
                </a:cxn>
                <a:cxn ang="0">
                  <a:pos x="750" y="792"/>
                </a:cxn>
                <a:cxn ang="0">
                  <a:pos x="816" y="792"/>
                </a:cxn>
                <a:cxn ang="0">
                  <a:pos x="876" y="798"/>
                </a:cxn>
                <a:cxn ang="0">
                  <a:pos x="942" y="804"/>
                </a:cxn>
                <a:cxn ang="0">
                  <a:pos x="1008" y="810"/>
                </a:cxn>
                <a:cxn ang="0">
                  <a:pos x="1074" y="816"/>
                </a:cxn>
                <a:cxn ang="0">
                  <a:pos x="1140" y="822"/>
                </a:cxn>
                <a:cxn ang="0">
                  <a:pos x="1206" y="828"/>
                </a:cxn>
                <a:cxn ang="0">
                  <a:pos x="1272" y="828"/>
                </a:cxn>
                <a:cxn ang="0">
                  <a:pos x="1332" y="828"/>
                </a:cxn>
                <a:cxn ang="0">
                  <a:pos x="1398" y="822"/>
                </a:cxn>
                <a:cxn ang="0">
                  <a:pos x="1464" y="816"/>
                </a:cxn>
                <a:cxn ang="0">
                  <a:pos x="1530" y="804"/>
                </a:cxn>
                <a:cxn ang="0">
                  <a:pos x="1596" y="798"/>
                </a:cxn>
                <a:cxn ang="0">
                  <a:pos x="1662" y="804"/>
                </a:cxn>
                <a:cxn ang="0">
                  <a:pos x="1722" y="816"/>
                </a:cxn>
                <a:cxn ang="0">
                  <a:pos x="1788" y="822"/>
                </a:cxn>
                <a:cxn ang="0">
                  <a:pos x="1854" y="834"/>
                </a:cxn>
                <a:cxn ang="0">
                  <a:pos x="1920" y="834"/>
                </a:cxn>
                <a:cxn ang="0">
                  <a:pos x="1986" y="840"/>
                </a:cxn>
                <a:cxn ang="0">
                  <a:pos x="2052" y="840"/>
                </a:cxn>
                <a:cxn ang="0">
                  <a:pos x="2118" y="840"/>
                </a:cxn>
                <a:cxn ang="0">
                  <a:pos x="2178" y="834"/>
                </a:cxn>
                <a:cxn ang="0">
                  <a:pos x="2244" y="834"/>
                </a:cxn>
                <a:cxn ang="0">
                  <a:pos x="2310" y="828"/>
                </a:cxn>
                <a:cxn ang="0">
                  <a:pos x="2376" y="834"/>
                </a:cxn>
                <a:cxn ang="0">
                  <a:pos x="2442" y="840"/>
                </a:cxn>
                <a:cxn ang="0">
                  <a:pos x="2508" y="846"/>
                </a:cxn>
              </a:cxnLst>
              <a:rect l="0" t="0" r="r" b="b"/>
              <a:pathLst>
                <a:path w="2538" h="846">
                  <a:moveTo>
                    <a:pt x="0" y="0"/>
                  </a:moveTo>
                  <a:lnTo>
                    <a:pt x="30" y="6"/>
                  </a:lnTo>
                  <a:lnTo>
                    <a:pt x="66" y="24"/>
                  </a:lnTo>
                  <a:lnTo>
                    <a:pt x="96" y="42"/>
                  </a:lnTo>
                  <a:lnTo>
                    <a:pt x="132" y="60"/>
                  </a:lnTo>
                  <a:lnTo>
                    <a:pt x="162" y="96"/>
                  </a:lnTo>
                  <a:lnTo>
                    <a:pt x="192" y="180"/>
                  </a:lnTo>
                  <a:lnTo>
                    <a:pt x="228" y="300"/>
                  </a:lnTo>
                  <a:lnTo>
                    <a:pt x="258" y="432"/>
                  </a:lnTo>
                  <a:lnTo>
                    <a:pt x="294" y="540"/>
                  </a:lnTo>
                  <a:lnTo>
                    <a:pt x="324" y="612"/>
                  </a:lnTo>
                  <a:lnTo>
                    <a:pt x="360" y="666"/>
                  </a:lnTo>
                  <a:lnTo>
                    <a:pt x="390" y="702"/>
                  </a:lnTo>
                  <a:lnTo>
                    <a:pt x="420" y="726"/>
                  </a:lnTo>
                  <a:lnTo>
                    <a:pt x="456" y="744"/>
                  </a:lnTo>
                  <a:lnTo>
                    <a:pt x="486" y="756"/>
                  </a:lnTo>
                  <a:lnTo>
                    <a:pt x="522" y="768"/>
                  </a:lnTo>
                  <a:lnTo>
                    <a:pt x="552" y="774"/>
                  </a:lnTo>
                  <a:lnTo>
                    <a:pt x="588" y="780"/>
                  </a:lnTo>
                  <a:lnTo>
                    <a:pt x="618" y="780"/>
                  </a:lnTo>
                  <a:lnTo>
                    <a:pt x="648" y="786"/>
                  </a:lnTo>
                  <a:lnTo>
                    <a:pt x="684" y="786"/>
                  </a:lnTo>
                  <a:lnTo>
                    <a:pt x="714" y="792"/>
                  </a:lnTo>
                  <a:lnTo>
                    <a:pt x="750" y="792"/>
                  </a:lnTo>
                  <a:lnTo>
                    <a:pt x="780" y="792"/>
                  </a:lnTo>
                  <a:lnTo>
                    <a:pt x="816" y="792"/>
                  </a:lnTo>
                  <a:lnTo>
                    <a:pt x="846" y="798"/>
                  </a:lnTo>
                  <a:lnTo>
                    <a:pt x="876" y="798"/>
                  </a:lnTo>
                  <a:lnTo>
                    <a:pt x="912" y="798"/>
                  </a:lnTo>
                  <a:lnTo>
                    <a:pt x="942" y="804"/>
                  </a:lnTo>
                  <a:lnTo>
                    <a:pt x="978" y="804"/>
                  </a:lnTo>
                  <a:lnTo>
                    <a:pt x="1008" y="810"/>
                  </a:lnTo>
                  <a:lnTo>
                    <a:pt x="1044" y="816"/>
                  </a:lnTo>
                  <a:lnTo>
                    <a:pt x="1074" y="816"/>
                  </a:lnTo>
                  <a:lnTo>
                    <a:pt x="1104" y="822"/>
                  </a:lnTo>
                  <a:lnTo>
                    <a:pt x="1140" y="822"/>
                  </a:lnTo>
                  <a:lnTo>
                    <a:pt x="1170" y="822"/>
                  </a:lnTo>
                  <a:lnTo>
                    <a:pt x="1206" y="828"/>
                  </a:lnTo>
                  <a:lnTo>
                    <a:pt x="1236" y="828"/>
                  </a:lnTo>
                  <a:lnTo>
                    <a:pt x="1272" y="828"/>
                  </a:lnTo>
                  <a:lnTo>
                    <a:pt x="1302" y="828"/>
                  </a:lnTo>
                  <a:lnTo>
                    <a:pt x="1332" y="828"/>
                  </a:lnTo>
                  <a:lnTo>
                    <a:pt x="1368" y="822"/>
                  </a:lnTo>
                  <a:lnTo>
                    <a:pt x="1398" y="822"/>
                  </a:lnTo>
                  <a:lnTo>
                    <a:pt x="1434" y="822"/>
                  </a:lnTo>
                  <a:lnTo>
                    <a:pt x="1464" y="816"/>
                  </a:lnTo>
                  <a:lnTo>
                    <a:pt x="1494" y="810"/>
                  </a:lnTo>
                  <a:lnTo>
                    <a:pt x="1530" y="804"/>
                  </a:lnTo>
                  <a:lnTo>
                    <a:pt x="1560" y="798"/>
                  </a:lnTo>
                  <a:lnTo>
                    <a:pt x="1596" y="798"/>
                  </a:lnTo>
                  <a:lnTo>
                    <a:pt x="1626" y="798"/>
                  </a:lnTo>
                  <a:lnTo>
                    <a:pt x="1662" y="804"/>
                  </a:lnTo>
                  <a:lnTo>
                    <a:pt x="1692" y="810"/>
                  </a:lnTo>
                  <a:lnTo>
                    <a:pt x="1722" y="816"/>
                  </a:lnTo>
                  <a:lnTo>
                    <a:pt x="1758" y="822"/>
                  </a:lnTo>
                  <a:lnTo>
                    <a:pt x="1788" y="822"/>
                  </a:lnTo>
                  <a:lnTo>
                    <a:pt x="1824" y="828"/>
                  </a:lnTo>
                  <a:lnTo>
                    <a:pt x="1854" y="834"/>
                  </a:lnTo>
                  <a:lnTo>
                    <a:pt x="1890" y="834"/>
                  </a:lnTo>
                  <a:lnTo>
                    <a:pt x="1920" y="834"/>
                  </a:lnTo>
                  <a:lnTo>
                    <a:pt x="1950" y="834"/>
                  </a:lnTo>
                  <a:lnTo>
                    <a:pt x="1986" y="840"/>
                  </a:lnTo>
                  <a:lnTo>
                    <a:pt x="2016" y="840"/>
                  </a:lnTo>
                  <a:lnTo>
                    <a:pt x="2052" y="840"/>
                  </a:lnTo>
                  <a:lnTo>
                    <a:pt x="2082" y="840"/>
                  </a:lnTo>
                  <a:lnTo>
                    <a:pt x="2118" y="840"/>
                  </a:lnTo>
                  <a:lnTo>
                    <a:pt x="2148" y="834"/>
                  </a:lnTo>
                  <a:lnTo>
                    <a:pt x="2178" y="834"/>
                  </a:lnTo>
                  <a:lnTo>
                    <a:pt x="2214" y="834"/>
                  </a:lnTo>
                  <a:lnTo>
                    <a:pt x="2244" y="834"/>
                  </a:lnTo>
                  <a:lnTo>
                    <a:pt x="2280" y="828"/>
                  </a:lnTo>
                  <a:lnTo>
                    <a:pt x="2310" y="828"/>
                  </a:lnTo>
                  <a:lnTo>
                    <a:pt x="2346" y="828"/>
                  </a:lnTo>
                  <a:lnTo>
                    <a:pt x="2376" y="834"/>
                  </a:lnTo>
                  <a:lnTo>
                    <a:pt x="2406" y="834"/>
                  </a:lnTo>
                  <a:lnTo>
                    <a:pt x="2442" y="840"/>
                  </a:lnTo>
                  <a:lnTo>
                    <a:pt x="2472" y="840"/>
                  </a:lnTo>
                  <a:lnTo>
                    <a:pt x="2508" y="846"/>
                  </a:lnTo>
                  <a:lnTo>
                    <a:pt x="2538" y="846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 i="1">
                <a:latin typeface="Helvetica" pitchFamily="34" charset="0"/>
              </a:endParaRPr>
            </a:p>
          </p:txBody>
        </p:sp>
        <p:grpSp>
          <p:nvGrpSpPr>
            <p:cNvPr id="7" name="Group 374"/>
            <p:cNvGrpSpPr/>
            <p:nvPr/>
          </p:nvGrpSpPr>
          <p:grpSpPr>
            <a:xfrm>
              <a:off x="4871873" y="3518275"/>
              <a:ext cx="3048069" cy="2326962"/>
              <a:chOff x="2600325" y="1733550"/>
              <a:chExt cx="4135438" cy="3259138"/>
            </a:xfrm>
          </p:grpSpPr>
          <p:sp>
            <p:nvSpPr>
              <p:cNvPr id="587" name="Line 153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8" name="Line 154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9" name="Line 157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0" name="Line 159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1" name="Line 161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2" name="Line 163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3" name="Line 165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4" name="Line 167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5" name="Line 169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6" name="Line 171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7" name="Line 175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8" name="Line 177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99" name="Line 179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00" name="Freeform 181"/>
              <p:cNvSpPr>
                <a:spLocks/>
              </p:cNvSpPr>
              <p:nvPr/>
            </p:nvSpPr>
            <p:spPr bwMode="auto">
              <a:xfrm>
                <a:off x="2647950" y="2495550"/>
                <a:ext cx="4029075" cy="2486025"/>
              </a:xfrm>
              <a:custGeom>
                <a:avLst/>
                <a:gdLst/>
                <a:ahLst/>
                <a:cxnLst>
                  <a:cxn ang="0">
                    <a:pos x="66" y="1032"/>
                  </a:cxn>
                  <a:cxn ang="0">
                    <a:pos x="162" y="1284"/>
                  </a:cxn>
                  <a:cxn ang="0">
                    <a:pos x="258" y="1428"/>
                  </a:cxn>
                  <a:cxn ang="0">
                    <a:pos x="360" y="1494"/>
                  </a:cxn>
                  <a:cxn ang="0">
                    <a:pos x="456" y="1524"/>
                  </a:cxn>
                  <a:cxn ang="0">
                    <a:pos x="552" y="1536"/>
                  </a:cxn>
                  <a:cxn ang="0">
                    <a:pos x="648" y="1536"/>
                  </a:cxn>
                  <a:cxn ang="0">
                    <a:pos x="750" y="1536"/>
                  </a:cxn>
                  <a:cxn ang="0">
                    <a:pos x="846" y="1536"/>
                  </a:cxn>
                  <a:cxn ang="0">
                    <a:pos x="942" y="1536"/>
                  </a:cxn>
                  <a:cxn ang="0">
                    <a:pos x="1044" y="1542"/>
                  </a:cxn>
                  <a:cxn ang="0">
                    <a:pos x="1140" y="1548"/>
                  </a:cxn>
                  <a:cxn ang="0">
                    <a:pos x="1236" y="1548"/>
                  </a:cxn>
                  <a:cxn ang="0">
                    <a:pos x="1332" y="1548"/>
                  </a:cxn>
                  <a:cxn ang="0">
                    <a:pos x="1434" y="1548"/>
                  </a:cxn>
                  <a:cxn ang="0">
                    <a:pos x="1530" y="1536"/>
                  </a:cxn>
                  <a:cxn ang="0">
                    <a:pos x="1626" y="1524"/>
                  </a:cxn>
                  <a:cxn ang="0">
                    <a:pos x="1722" y="1524"/>
                  </a:cxn>
                  <a:cxn ang="0">
                    <a:pos x="1824" y="1542"/>
                  </a:cxn>
                  <a:cxn ang="0">
                    <a:pos x="1920" y="1554"/>
                  </a:cxn>
                  <a:cxn ang="0">
                    <a:pos x="2016" y="1554"/>
                  </a:cxn>
                  <a:cxn ang="0">
                    <a:pos x="2118" y="1554"/>
                  </a:cxn>
                  <a:cxn ang="0">
                    <a:pos x="2214" y="1554"/>
                  </a:cxn>
                  <a:cxn ang="0">
                    <a:pos x="2310" y="1548"/>
                  </a:cxn>
                  <a:cxn ang="0">
                    <a:pos x="2406" y="1554"/>
                  </a:cxn>
                  <a:cxn ang="0">
                    <a:pos x="2508" y="1566"/>
                  </a:cxn>
                  <a:cxn ang="0">
                    <a:pos x="2508" y="1560"/>
                  </a:cxn>
                  <a:cxn ang="0">
                    <a:pos x="2406" y="1548"/>
                  </a:cxn>
                  <a:cxn ang="0">
                    <a:pos x="2310" y="1536"/>
                  </a:cxn>
                  <a:cxn ang="0">
                    <a:pos x="2214" y="1536"/>
                  </a:cxn>
                  <a:cxn ang="0">
                    <a:pos x="2118" y="1542"/>
                  </a:cxn>
                  <a:cxn ang="0">
                    <a:pos x="2016" y="1542"/>
                  </a:cxn>
                  <a:cxn ang="0">
                    <a:pos x="1920" y="1536"/>
                  </a:cxn>
                  <a:cxn ang="0">
                    <a:pos x="1824" y="1512"/>
                  </a:cxn>
                  <a:cxn ang="0">
                    <a:pos x="1722" y="1476"/>
                  </a:cxn>
                  <a:cxn ang="0">
                    <a:pos x="1626" y="1470"/>
                  </a:cxn>
                  <a:cxn ang="0">
                    <a:pos x="1530" y="1500"/>
                  </a:cxn>
                  <a:cxn ang="0">
                    <a:pos x="1434" y="1518"/>
                  </a:cxn>
                  <a:cxn ang="0">
                    <a:pos x="1332" y="1524"/>
                  </a:cxn>
                  <a:cxn ang="0">
                    <a:pos x="1236" y="1524"/>
                  </a:cxn>
                  <a:cxn ang="0">
                    <a:pos x="1140" y="1512"/>
                  </a:cxn>
                  <a:cxn ang="0">
                    <a:pos x="1044" y="1494"/>
                  </a:cxn>
                  <a:cxn ang="0">
                    <a:pos x="942" y="1482"/>
                  </a:cxn>
                  <a:cxn ang="0">
                    <a:pos x="846" y="1488"/>
                  </a:cxn>
                  <a:cxn ang="0">
                    <a:pos x="750" y="1494"/>
                  </a:cxn>
                  <a:cxn ang="0">
                    <a:pos x="648" y="1500"/>
                  </a:cxn>
                  <a:cxn ang="0">
                    <a:pos x="552" y="1494"/>
                  </a:cxn>
                  <a:cxn ang="0">
                    <a:pos x="456" y="1476"/>
                  </a:cxn>
                  <a:cxn ang="0">
                    <a:pos x="360" y="1422"/>
                  </a:cxn>
                  <a:cxn ang="0">
                    <a:pos x="258" y="1278"/>
                  </a:cxn>
                  <a:cxn ang="0">
                    <a:pos x="162" y="978"/>
                  </a:cxn>
                  <a:cxn ang="0">
                    <a:pos x="66" y="396"/>
                  </a:cxn>
                  <a:cxn ang="0">
                    <a:pos x="0" y="858"/>
                  </a:cxn>
                </a:cxnLst>
                <a:rect l="0" t="0" r="r" b="b"/>
                <a:pathLst>
                  <a:path w="2538" h="1566">
                    <a:moveTo>
                      <a:pt x="0" y="858"/>
                    </a:moveTo>
                    <a:lnTo>
                      <a:pt x="30" y="936"/>
                    </a:lnTo>
                    <a:lnTo>
                      <a:pt x="66" y="1032"/>
                    </a:lnTo>
                    <a:lnTo>
                      <a:pt x="96" y="1128"/>
                    </a:lnTo>
                    <a:lnTo>
                      <a:pt x="132" y="1212"/>
                    </a:lnTo>
                    <a:lnTo>
                      <a:pt x="162" y="1284"/>
                    </a:lnTo>
                    <a:lnTo>
                      <a:pt x="192" y="1338"/>
                    </a:lnTo>
                    <a:lnTo>
                      <a:pt x="228" y="1392"/>
                    </a:lnTo>
                    <a:lnTo>
                      <a:pt x="258" y="1428"/>
                    </a:lnTo>
                    <a:lnTo>
                      <a:pt x="294" y="1458"/>
                    </a:lnTo>
                    <a:lnTo>
                      <a:pt x="324" y="1482"/>
                    </a:lnTo>
                    <a:lnTo>
                      <a:pt x="360" y="1494"/>
                    </a:lnTo>
                    <a:lnTo>
                      <a:pt x="390" y="1506"/>
                    </a:lnTo>
                    <a:lnTo>
                      <a:pt x="420" y="1518"/>
                    </a:lnTo>
                    <a:lnTo>
                      <a:pt x="456" y="1524"/>
                    </a:lnTo>
                    <a:lnTo>
                      <a:pt x="486" y="1530"/>
                    </a:lnTo>
                    <a:lnTo>
                      <a:pt x="522" y="1530"/>
                    </a:lnTo>
                    <a:lnTo>
                      <a:pt x="552" y="1536"/>
                    </a:lnTo>
                    <a:lnTo>
                      <a:pt x="588" y="1536"/>
                    </a:lnTo>
                    <a:lnTo>
                      <a:pt x="618" y="1536"/>
                    </a:lnTo>
                    <a:lnTo>
                      <a:pt x="648" y="1536"/>
                    </a:lnTo>
                    <a:lnTo>
                      <a:pt x="684" y="1536"/>
                    </a:lnTo>
                    <a:lnTo>
                      <a:pt x="714" y="1536"/>
                    </a:lnTo>
                    <a:lnTo>
                      <a:pt x="750" y="1536"/>
                    </a:lnTo>
                    <a:lnTo>
                      <a:pt x="780" y="1536"/>
                    </a:lnTo>
                    <a:lnTo>
                      <a:pt x="816" y="1536"/>
                    </a:lnTo>
                    <a:lnTo>
                      <a:pt x="846" y="1536"/>
                    </a:lnTo>
                    <a:lnTo>
                      <a:pt x="876" y="1536"/>
                    </a:lnTo>
                    <a:lnTo>
                      <a:pt x="912" y="1536"/>
                    </a:lnTo>
                    <a:lnTo>
                      <a:pt x="942" y="1536"/>
                    </a:lnTo>
                    <a:lnTo>
                      <a:pt x="978" y="1536"/>
                    </a:lnTo>
                    <a:lnTo>
                      <a:pt x="1008" y="1536"/>
                    </a:lnTo>
                    <a:lnTo>
                      <a:pt x="1044" y="1542"/>
                    </a:lnTo>
                    <a:lnTo>
                      <a:pt x="1074" y="1542"/>
                    </a:lnTo>
                    <a:lnTo>
                      <a:pt x="1104" y="1542"/>
                    </a:lnTo>
                    <a:lnTo>
                      <a:pt x="1140" y="1548"/>
                    </a:lnTo>
                    <a:lnTo>
                      <a:pt x="1170" y="1548"/>
                    </a:lnTo>
                    <a:lnTo>
                      <a:pt x="1206" y="1548"/>
                    </a:lnTo>
                    <a:lnTo>
                      <a:pt x="1236" y="1548"/>
                    </a:lnTo>
                    <a:lnTo>
                      <a:pt x="1272" y="1548"/>
                    </a:lnTo>
                    <a:lnTo>
                      <a:pt x="1302" y="1548"/>
                    </a:lnTo>
                    <a:lnTo>
                      <a:pt x="1332" y="1548"/>
                    </a:lnTo>
                    <a:lnTo>
                      <a:pt x="1368" y="1548"/>
                    </a:lnTo>
                    <a:lnTo>
                      <a:pt x="1398" y="1548"/>
                    </a:lnTo>
                    <a:lnTo>
                      <a:pt x="1434" y="1548"/>
                    </a:lnTo>
                    <a:lnTo>
                      <a:pt x="1464" y="1542"/>
                    </a:lnTo>
                    <a:lnTo>
                      <a:pt x="1494" y="1542"/>
                    </a:lnTo>
                    <a:lnTo>
                      <a:pt x="1530" y="1536"/>
                    </a:lnTo>
                    <a:lnTo>
                      <a:pt x="1560" y="1530"/>
                    </a:lnTo>
                    <a:lnTo>
                      <a:pt x="1596" y="1530"/>
                    </a:lnTo>
                    <a:lnTo>
                      <a:pt x="1626" y="1524"/>
                    </a:lnTo>
                    <a:lnTo>
                      <a:pt x="1662" y="1518"/>
                    </a:lnTo>
                    <a:lnTo>
                      <a:pt x="1692" y="1518"/>
                    </a:lnTo>
                    <a:lnTo>
                      <a:pt x="1722" y="1524"/>
                    </a:lnTo>
                    <a:lnTo>
                      <a:pt x="1758" y="1530"/>
                    </a:lnTo>
                    <a:lnTo>
                      <a:pt x="1788" y="1536"/>
                    </a:lnTo>
                    <a:lnTo>
                      <a:pt x="1824" y="1542"/>
                    </a:lnTo>
                    <a:lnTo>
                      <a:pt x="1854" y="1548"/>
                    </a:lnTo>
                    <a:lnTo>
                      <a:pt x="1890" y="1548"/>
                    </a:lnTo>
                    <a:lnTo>
                      <a:pt x="1920" y="1554"/>
                    </a:lnTo>
                    <a:lnTo>
                      <a:pt x="1950" y="1554"/>
                    </a:lnTo>
                    <a:lnTo>
                      <a:pt x="1986" y="1554"/>
                    </a:lnTo>
                    <a:lnTo>
                      <a:pt x="2016" y="1554"/>
                    </a:lnTo>
                    <a:lnTo>
                      <a:pt x="2052" y="1554"/>
                    </a:lnTo>
                    <a:lnTo>
                      <a:pt x="2082" y="1554"/>
                    </a:lnTo>
                    <a:lnTo>
                      <a:pt x="2118" y="1554"/>
                    </a:lnTo>
                    <a:lnTo>
                      <a:pt x="2148" y="1554"/>
                    </a:lnTo>
                    <a:lnTo>
                      <a:pt x="2178" y="1554"/>
                    </a:lnTo>
                    <a:lnTo>
                      <a:pt x="2214" y="1554"/>
                    </a:lnTo>
                    <a:lnTo>
                      <a:pt x="2244" y="1554"/>
                    </a:lnTo>
                    <a:lnTo>
                      <a:pt x="2280" y="1548"/>
                    </a:lnTo>
                    <a:lnTo>
                      <a:pt x="2310" y="1548"/>
                    </a:lnTo>
                    <a:lnTo>
                      <a:pt x="2346" y="1548"/>
                    </a:lnTo>
                    <a:lnTo>
                      <a:pt x="2376" y="1548"/>
                    </a:lnTo>
                    <a:lnTo>
                      <a:pt x="2406" y="1554"/>
                    </a:lnTo>
                    <a:lnTo>
                      <a:pt x="2442" y="1560"/>
                    </a:lnTo>
                    <a:lnTo>
                      <a:pt x="2472" y="1560"/>
                    </a:lnTo>
                    <a:lnTo>
                      <a:pt x="2508" y="1566"/>
                    </a:lnTo>
                    <a:lnTo>
                      <a:pt x="2538" y="1566"/>
                    </a:lnTo>
                    <a:lnTo>
                      <a:pt x="2538" y="1566"/>
                    </a:lnTo>
                    <a:lnTo>
                      <a:pt x="2508" y="1560"/>
                    </a:lnTo>
                    <a:lnTo>
                      <a:pt x="2472" y="1560"/>
                    </a:lnTo>
                    <a:lnTo>
                      <a:pt x="2442" y="1554"/>
                    </a:lnTo>
                    <a:lnTo>
                      <a:pt x="2406" y="1548"/>
                    </a:lnTo>
                    <a:lnTo>
                      <a:pt x="2376" y="1542"/>
                    </a:lnTo>
                    <a:lnTo>
                      <a:pt x="2346" y="1536"/>
                    </a:lnTo>
                    <a:lnTo>
                      <a:pt x="2310" y="1536"/>
                    </a:lnTo>
                    <a:lnTo>
                      <a:pt x="2280" y="1536"/>
                    </a:lnTo>
                    <a:lnTo>
                      <a:pt x="2244" y="1536"/>
                    </a:lnTo>
                    <a:lnTo>
                      <a:pt x="2214" y="1536"/>
                    </a:lnTo>
                    <a:lnTo>
                      <a:pt x="2178" y="1542"/>
                    </a:lnTo>
                    <a:lnTo>
                      <a:pt x="2148" y="1542"/>
                    </a:lnTo>
                    <a:lnTo>
                      <a:pt x="2118" y="1542"/>
                    </a:lnTo>
                    <a:lnTo>
                      <a:pt x="2082" y="1542"/>
                    </a:lnTo>
                    <a:lnTo>
                      <a:pt x="2052" y="1542"/>
                    </a:lnTo>
                    <a:lnTo>
                      <a:pt x="2016" y="1542"/>
                    </a:lnTo>
                    <a:lnTo>
                      <a:pt x="1986" y="1542"/>
                    </a:lnTo>
                    <a:lnTo>
                      <a:pt x="1950" y="1536"/>
                    </a:lnTo>
                    <a:lnTo>
                      <a:pt x="1920" y="1536"/>
                    </a:lnTo>
                    <a:lnTo>
                      <a:pt x="1890" y="1530"/>
                    </a:lnTo>
                    <a:lnTo>
                      <a:pt x="1854" y="1524"/>
                    </a:lnTo>
                    <a:lnTo>
                      <a:pt x="1824" y="1512"/>
                    </a:lnTo>
                    <a:lnTo>
                      <a:pt x="1788" y="1500"/>
                    </a:lnTo>
                    <a:lnTo>
                      <a:pt x="1758" y="1488"/>
                    </a:lnTo>
                    <a:lnTo>
                      <a:pt x="1722" y="1476"/>
                    </a:lnTo>
                    <a:lnTo>
                      <a:pt x="1692" y="1470"/>
                    </a:lnTo>
                    <a:lnTo>
                      <a:pt x="1662" y="1470"/>
                    </a:lnTo>
                    <a:lnTo>
                      <a:pt x="1626" y="1470"/>
                    </a:lnTo>
                    <a:lnTo>
                      <a:pt x="1596" y="1482"/>
                    </a:lnTo>
                    <a:lnTo>
                      <a:pt x="1560" y="1494"/>
                    </a:lnTo>
                    <a:lnTo>
                      <a:pt x="1530" y="1500"/>
                    </a:lnTo>
                    <a:lnTo>
                      <a:pt x="1494" y="1512"/>
                    </a:lnTo>
                    <a:lnTo>
                      <a:pt x="1464" y="1518"/>
                    </a:lnTo>
                    <a:lnTo>
                      <a:pt x="1434" y="1518"/>
                    </a:lnTo>
                    <a:lnTo>
                      <a:pt x="1398" y="1524"/>
                    </a:lnTo>
                    <a:lnTo>
                      <a:pt x="1368" y="1524"/>
                    </a:lnTo>
                    <a:lnTo>
                      <a:pt x="1332" y="1524"/>
                    </a:lnTo>
                    <a:lnTo>
                      <a:pt x="1302" y="1524"/>
                    </a:lnTo>
                    <a:lnTo>
                      <a:pt x="1272" y="1524"/>
                    </a:lnTo>
                    <a:lnTo>
                      <a:pt x="1236" y="1524"/>
                    </a:lnTo>
                    <a:lnTo>
                      <a:pt x="1206" y="1524"/>
                    </a:lnTo>
                    <a:lnTo>
                      <a:pt x="1170" y="1518"/>
                    </a:lnTo>
                    <a:lnTo>
                      <a:pt x="1140" y="1512"/>
                    </a:lnTo>
                    <a:lnTo>
                      <a:pt x="1104" y="1506"/>
                    </a:lnTo>
                    <a:lnTo>
                      <a:pt x="1074" y="1500"/>
                    </a:lnTo>
                    <a:lnTo>
                      <a:pt x="1044" y="1494"/>
                    </a:lnTo>
                    <a:lnTo>
                      <a:pt x="1008" y="1494"/>
                    </a:lnTo>
                    <a:lnTo>
                      <a:pt x="978" y="1488"/>
                    </a:lnTo>
                    <a:lnTo>
                      <a:pt x="942" y="1482"/>
                    </a:lnTo>
                    <a:lnTo>
                      <a:pt x="912" y="1482"/>
                    </a:lnTo>
                    <a:lnTo>
                      <a:pt x="876" y="1482"/>
                    </a:lnTo>
                    <a:lnTo>
                      <a:pt x="846" y="1488"/>
                    </a:lnTo>
                    <a:lnTo>
                      <a:pt x="816" y="1488"/>
                    </a:lnTo>
                    <a:lnTo>
                      <a:pt x="780" y="1494"/>
                    </a:lnTo>
                    <a:lnTo>
                      <a:pt x="750" y="1494"/>
                    </a:lnTo>
                    <a:lnTo>
                      <a:pt x="714" y="1500"/>
                    </a:lnTo>
                    <a:lnTo>
                      <a:pt x="684" y="1500"/>
                    </a:lnTo>
                    <a:lnTo>
                      <a:pt x="648" y="1500"/>
                    </a:lnTo>
                    <a:lnTo>
                      <a:pt x="618" y="1500"/>
                    </a:lnTo>
                    <a:lnTo>
                      <a:pt x="588" y="1500"/>
                    </a:lnTo>
                    <a:lnTo>
                      <a:pt x="552" y="1494"/>
                    </a:lnTo>
                    <a:lnTo>
                      <a:pt x="522" y="1494"/>
                    </a:lnTo>
                    <a:lnTo>
                      <a:pt x="486" y="1488"/>
                    </a:lnTo>
                    <a:lnTo>
                      <a:pt x="456" y="1476"/>
                    </a:lnTo>
                    <a:lnTo>
                      <a:pt x="420" y="1464"/>
                    </a:lnTo>
                    <a:lnTo>
                      <a:pt x="390" y="1446"/>
                    </a:lnTo>
                    <a:lnTo>
                      <a:pt x="360" y="1422"/>
                    </a:lnTo>
                    <a:lnTo>
                      <a:pt x="324" y="1386"/>
                    </a:lnTo>
                    <a:lnTo>
                      <a:pt x="294" y="1344"/>
                    </a:lnTo>
                    <a:lnTo>
                      <a:pt x="258" y="1278"/>
                    </a:lnTo>
                    <a:lnTo>
                      <a:pt x="228" y="1200"/>
                    </a:lnTo>
                    <a:lnTo>
                      <a:pt x="192" y="1098"/>
                    </a:lnTo>
                    <a:lnTo>
                      <a:pt x="162" y="978"/>
                    </a:lnTo>
                    <a:lnTo>
                      <a:pt x="132" y="816"/>
                    </a:lnTo>
                    <a:lnTo>
                      <a:pt x="96" y="618"/>
                    </a:lnTo>
                    <a:lnTo>
                      <a:pt x="66" y="396"/>
                    </a:lnTo>
                    <a:lnTo>
                      <a:pt x="30" y="174"/>
                    </a:lnTo>
                    <a:lnTo>
                      <a:pt x="0" y="0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1E17A9">
                  <a:alpha val="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601" name="Freeform 183"/>
              <p:cNvSpPr>
                <a:spLocks/>
              </p:cNvSpPr>
              <p:nvPr/>
            </p:nvSpPr>
            <p:spPr bwMode="auto">
              <a:xfrm>
                <a:off x="2647950" y="3171825"/>
                <a:ext cx="4029075" cy="1809750"/>
              </a:xfrm>
              <a:custGeom>
                <a:avLst/>
                <a:gdLst/>
                <a:ahLst/>
                <a:cxnLst>
                  <a:cxn ang="0">
                    <a:pos x="30" y="132"/>
                  </a:cxn>
                  <a:cxn ang="0">
                    <a:pos x="96" y="444"/>
                  </a:cxn>
                  <a:cxn ang="0">
                    <a:pos x="162" y="702"/>
                  </a:cxn>
                  <a:cxn ang="0">
                    <a:pos x="228" y="870"/>
                  </a:cxn>
                  <a:cxn ang="0">
                    <a:pos x="294" y="972"/>
                  </a:cxn>
                  <a:cxn ang="0">
                    <a:pos x="360" y="1032"/>
                  </a:cxn>
                  <a:cxn ang="0">
                    <a:pos x="420" y="1062"/>
                  </a:cxn>
                  <a:cxn ang="0">
                    <a:pos x="486" y="1080"/>
                  </a:cxn>
                  <a:cxn ang="0">
                    <a:pos x="552" y="1092"/>
                  </a:cxn>
                  <a:cxn ang="0">
                    <a:pos x="618" y="1092"/>
                  </a:cxn>
                  <a:cxn ang="0">
                    <a:pos x="684" y="1092"/>
                  </a:cxn>
                  <a:cxn ang="0">
                    <a:pos x="750" y="1092"/>
                  </a:cxn>
                  <a:cxn ang="0">
                    <a:pos x="816" y="1086"/>
                  </a:cxn>
                  <a:cxn ang="0">
                    <a:pos x="876" y="1086"/>
                  </a:cxn>
                  <a:cxn ang="0">
                    <a:pos x="942" y="1086"/>
                  </a:cxn>
                  <a:cxn ang="0">
                    <a:pos x="1008" y="1086"/>
                  </a:cxn>
                  <a:cxn ang="0">
                    <a:pos x="1074" y="1098"/>
                  </a:cxn>
                  <a:cxn ang="0">
                    <a:pos x="1140" y="1104"/>
                  </a:cxn>
                  <a:cxn ang="0">
                    <a:pos x="1206" y="1110"/>
                  </a:cxn>
                  <a:cxn ang="0">
                    <a:pos x="1272" y="1110"/>
                  </a:cxn>
                  <a:cxn ang="0">
                    <a:pos x="1332" y="1110"/>
                  </a:cxn>
                  <a:cxn ang="0">
                    <a:pos x="1398" y="1110"/>
                  </a:cxn>
                  <a:cxn ang="0">
                    <a:pos x="1464" y="1104"/>
                  </a:cxn>
                  <a:cxn ang="0">
                    <a:pos x="1530" y="1092"/>
                  </a:cxn>
                  <a:cxn ang="0">
                    <a:pos x="1596" y="1080"/>
                  </a:cxn>
                  <a:cxn ang="0">
                    <a:pos x="1662" y="1068"/>
                  </a:cxn>
                  <a:cxn ang="0">
                    <a:pos x="1722" y="1074"/>
                  </a:cxn>
                  <a:cxn ang="0">
                    <a:pos x="1788" y="1092"/>
                  </a:cxn>
                  <a:cxn ang="0">
                    <a:pos x="1854" y="1110"/>
                  </a:cxn>
                  <a:cxn ang="0">
                    <a:pos x="1920" y="1116"/>
                  </a:cxn>
                  <a:cxn ang="0">
                    <a:pos x="1986" y="1122"/>
                  </a:cxn>
                  <a:cxn ang="0">
                    <a:pos x="2052" y="1122"/>
                  </a:cxn>
                  <a:cxn ang="0">
                    <a:pos x="2118" y="1122"/>
                  </a:cxn>
                  <a:cxn ang="0">
                    <a:pos x="2178" y="1122"/>
                  </a:cxn>
                  <a:cxn ang="0">
                    <a:pos x="2244" y="1116"/>
                  </a:cxn>
                  <a:cxn ang="0">
                    <a:pos x="2310" y="1116"/>
                  </a:cxn>
                  <a:cxn ang="0">
                    <a:pos x="2376" y="1122"/>
                  </a:cxn>
                  <a:cxn ang="0">
                    <a:pos x="2442" y="1128"/>
                  </a:cxn>
                  <a:cxn ang="0">
                    <a:pos x="2508" y="1134"/>
                  </a:cxn>
                </a:cxnLst>
                <a:rect l="0" t="0" r="r" b="b"/>
                <a:pathLst>
                  <a:path w="2538" h="1140">
                    <a:moveTo>
                      <a:pt x="0" y="0"/>
                    </a:moveTo>
                    <a:lnTo>
                      <a:pt x="30" y="132"/>
                    </a:lnTo>
                    <a:lnTo>
                      <a:pt x="66" y="288"/>
                    </a:lnTo>
                    <a:lnTo>
                      <a:pt x="96" y="444"/>
                    </a:lnTo>
                    <a:lnTo>
                      <a:pt x="132" y="588"/>
                    </a:lnTo>
                    <a:lnTo>
                      <a:pt x="162" y="702"/>
                    </a:lnTo>
                    <a:lnTo>
                      <a:pt x="192" y="792"/>
                    </a:lnTo>
                    <a:lnTo>
                      <a:pt x="228" y="870"/>
                    </a:lnTo>
                    <a:lnTo>
                      <a:pt x="258" y="930"/>
                    </a:lnTo>
                    <a:lnTo>
                      <a:pt x="294" y="972"/>
                    </a:lnTo>
                    <a:lnTo>
                      <a:pt x="324" y="1008"/>
                    </a:lnTo>
                    <a:lnTo>
                      <a:pt x="360" y="1032"/>
                    </a:lnTo>
                    <a:lnTo>
                      <a:pt x="390" y="1050"/>
                    </a:lnTo>
                    <a:lnTo>
                      <a:pt x="420" y="1062"/>
                    </a:lnTo>
                    <a:lnTo>
                      <a:pt x="456" y="1074"/>
                    </a:lnTo>
                    <a:lnTo>
                      <a:pt x="486" y="1080"/>
                    </a:lnTo>
                    <a:lnTo>
                      <a:pt x="522" y="1086"/>
                    </a:lnTo>
                    <a:lnTo>
                      <a:pt x="552" y="1092"/>
                    </a:lnTo>
                    <a:lnTo>
                      <a:pt x="588" y="1092"/>
                    </a:lnTo>
                    <a:lnTo>
                      <a:pt x="618" y="1092"/>
                    </a:lnTo>
                    <a:lnTo>
                      <a:pt x="648" y="1092"/>
                    </a:lnTo>
                    <a:lnTo>
                      <a:pt x="684" y="1092"/>
                    </a:lnTo>
                    <a:lnTo>
                      <a:pt x="714" y="1092"/>
                    </a:lnTo>
                    <a:lnTo>
                      <a:pt x="750" y="1092"/>
                    </a:lnTo>
                    <a:lnTo>
                      <a:pt x="780" y="1092"/>
                    </a:lnTo>
                    <a:lnTo>
                      <a:pt x="816" y="1086"/>
                    </a:lnTo>
                    <a:lnTo>
                      <a:pt x="846" y="1086"/>
                    </a:lnTo>
                    <a:lnTo>
                      <a:pt x="876" y="1086"/>
                    </a:lnTo>
                    <a:lnTo>
                      <a:pt x="912" y="1080"/>
                    </a:lnTo>
                    <a:lnTo>
                      <a:pt x="942" y="1086"/>
                    </a:lnTo>
                    <a:lnTo>
                      <a:pt x="978" y="1086"/>
                    </a:lnTo>
                    <a:lnTo>
                      <a:pt x="1008" y="1086"/>
                    </a:lnTo>
                    <a:lnTo>
                      <a:pt x="1044" y="1092"/>
                    </a:lnTo>
                    <a:lnTo>
                      <a:pt x="1074" y="1098"/>
                    </a:lnTo>
                    <a:lnTo>
                      <a:pt x="1104" y="1098"/>
                    </a:lnTo>
                    <a:lnTo>
                      <a:pt x="1140" y="1104"/>
                    </a:lnTo>
                    <a:lnTo>
                      <a:pt x="1170" y="1104"/>
                    </a:lnTo>
                    <a:lnTo>
                      <a:pt x="1206" y="1110"/>
                    </a:lnTo>
                    <a:lnTo>
                      <a:pt x="1236" y="1110"/>
                    </a:lnTo>
                    <a:lnTo>
                      <a:pt x="1272" y="1110"/>
                    </a:lnTo>
                    <a:lnTo>
                      <a:pt x="1302" y="1110"/>
                    </a:lnTo>
                    <a:lnTo>
                      <a:pt x="1332" y="1110"/>
                    </a:lnTo>
                    <a:lnTo>
                      <a:pt x="1368" y="1110"/>
                    </a:lnTo>
                    <a:lnTo>
                      <a:pt x="1398" y="1110"/>
                    </a:lnTo>
                    <a:lnTo>
                      <a:pt x="1434" y="1110"/>
                    </a:lnTo>
                    <a:lnTo>
                      <a:pt x="1464" y="1104"/>
                    </a:lnTo>
                    <a:lnTo>
                      <a:pt x="1494" y="1098"/>
                    </a:lnTo>
                    <a:lnTo>
                      <a:pt x="1530" y="1092"/>
                    </a:lnTo>
                    <a:lnTo>
                      <a:pt x="1560" y="1086"/>
                    </a:lnTo>
                    <a:lnTo>
                      <a:pt x="1596" y="1080"/>
                    </a:lnTo>
                    <a:lnTo>
                      <a:pt x="1626" y="1074"/>
                    </a:lnTo>
                    <a:lnTo>
                      <a:pt x="1662" y="1068"/>
                    </a:lnTo>
                    <a:lnTo>
                      <a:pt x="1692" y="1068"/>
                    </a:lnTo>
                    <a:lnTo>
                      <a:pt x="1722" y="1074"/>
                    </a:lnTo>
                    <a:lnTo>
                      <a:pt x="1758" y="1080"/>
                    </a:lnTo>
                    <a:lnTo>
                      <a:pt x="1788" y="1092"/>
                    </a:lnTo>
                    <a:lnTo>
                      <a:pt x="1824" y="1098"/>
                    </a:lnTo>
                    <a:lnTo>
                      <a:pt x="1854" y="1110"/>
                    </a:lnTo>
                    <a:lnTo>
                      <a:pt x="1890" y="1116"/>
                    </a:lnTo>
                    <a:lnTo>
                      <a:pt x="1920" y="1116"/>
                    </a:lnTo>
                    <a:lnTo>
                      <a:pt x="1950" y="1122"/>
                    </a:lnTo>
                    <a:lnTo>
                      <a:pt x="1986" y="1122"/>
                    </a:lnTo>
                    <a:lnTo>
                      <a:pt x="2016" y="1122"/>
                    </a:lnTo>
                    <a:lnTo>
                      <a:pt x="2052" y="1122"/>
                    </a:lnTo>
                    <a:lnTo>
                      <a:pt x="2082" y="1122"/>
                    </a:lnTo>
                    <a:lnTo>
                      <a:pt x="2118" y="1122"/>
                    </a:lnTo>
                    <a:lnTo>
                      <a:pt x="2148" y="1122"/>
                    </a:lnTo>
                    <a:lnTo>
                      <a:pt x="2178" y="1122"/>
                    </a:lnTo>
                    <a:lnTo>
                      <a:pt x="2214" y="1122"/>
                    </a:lnTo>
                    <a:lnTo>
                      <a:pt x="2244" y="1116"/>
                    </a:lnTo>
                    <a:lnTo>
                      <a:pt x="2280" y="1116"/>
                    </a:lnTo>
                    <a:lnTo>
                      <a:pt x="2310" y="1116"/>
                    </a:lnTo>
                    <a:lnTo>
                      <a:pt x="2346" y="1116"/>
                    </a:lnTo>
                    <a:lnTo>
                      <a:pt x="2376" y="1122"/>
                    </a:lnTo>
                    <a:lnTo>
                      <a:pt x="2406" y="1122"/>
                    </a:lnTo>
                    <a:lnTo>
                      <a:pt x="2442" y="1128"/>
                    </a:lnTo>
                    <a:lnTo>
                      <a:pt x="2472" y="1134"/>
                    </a:lnTo>
                    <a:lnTo>
                      <a:pt x="2508" y="1134"/>
                    </a:lnTo>
                    <a:lnTo>
                      <a:pt x="2538" y="1140"/>
                    </a:lnTo>
                  </a:path>
                </a:pathLst>
              </a:custGeom>
              <a:noFill/>
              <a:ln w="254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8" name="Group 390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72" name="Line 153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3" name="Line 154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4" name="Line 157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5" name="Line 159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6" name="Line 161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7" name="Line 163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8" name="Line 165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9" name="Line 167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0" name="Line 169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1" name="Line 171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2" name="Line 175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3" name="Line 177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4" name="Line 179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5" name="Freeform 181"/>
              <p:cNvSpPr>
                <a:spLocks/>
              </p:cNvSpPr>
              <p:nvPr/>
            </p:nvSpPr>
            <p:spPr bwMode="auto">
              <a:xfrm>
                <a:off x="2647950" y="2847975"/>
                <a:ext cx="4029075" cy="2133600"/>
              </a:xfrm>
              <a:custGeom>
                <a:avLst/>
                <a:gdLst/>
                <a:ahLst/>
                <a:cxnLst>
                  <a:cxn ang="0">
                    <a:pos x="66" y="858"/>
                  </a:cxn>
                  <a:cxn ang="0">
                    <a:pos x="162" y="1068"/>
                  </a:cxn>
                  <a:cxn ang="0">
                    <a:pos x="258" y="1212"/>
                  </a:cxn>
                  <a:cxn ang="0">
                    <a:pos x="360" y="1278"/>
                  </a:cxn>
                  <a:cxn ang="0">
                    <a:pos x="456" y="1302"/>
                  </a:cxn>
                  <a:cxn ang="0">
                    <a:pos x="552" y="1314"/>
                  </a:cxn>
                  <a:cxn ang="0">
                    <a:pos x="648" y="1320"/>
                  </a:cxn>
                  <a:cxn ang="0">
                    <a:pos x="750" y="1320"/>
                  </a:cxn>
                  <a:cxn ang="0">
                    <a:pos x="846" y="1314"/>
                  </a:cxn>
                  <a:cxn ang="0">
                    <a:pos x="942" y="1314"/>
                  </a:cxn>
                  <a:cxn ang="0">
                    <a:pos x="1044" y="1320"/>
                  </a:cxn>
                  <a:cxn ang="0">
                    <a:pos x="1140" y="1320"/>
                  </a:cxn>
                  <a:cxn ang="0">
                    <a:pos x="1236" y="1326"/>
                  </a:cxn>
                  <a:cxn ang="0">
                    <a:pos x="1332" y="1326"/>
                  </a:cxn>
                  <a:cxn ang="0">
                    <a:pos x="1434" y="1326"/>
                  </a:cxn>
                  <a:cxn ang="0">
                    <a:pos x="1530" y="1320"/>
                  </a:cxn>
                  <a:cxn ang="0">
                    <a:pos x="1626" y="1308"/>
                  </a:cxn>
                  <a:cxn ang="0">
                    <a:pos x="1722" y="1296"/>
                  </a:cxn>
                  <a:cxn ang="0">
                    <a:pos x="1824" y="1302"/>
                  </a:cxn>
                  <a:cxn ang="0">
                    <a:pos x="1920" y="1320"/>
                  </a:cxn>
                  <a:cxn ang="0">
                    <a:pos x="2016" y="1326"/>
                  </a:cxn>
                  <a:cxn ang="0">
                    <a:pos x="2118" y="1326"/>
                  </a:cxn>
                  <a:cxn ang="0">
                    <a:pos x="2214" y="1326"/>
                  </a:cxn>
                  <a:cxn ang="0">
                    <a:pos x="2310" y="1320"/>
                  </a:cxn>
                  <a:cxn ang="0">
                    <a:pos x="2406" y="1332"/>
                  </a:cxn>
                  <a:cxn ang="0">
                    <a:pos x="2508" y="1344"/>
                  </a:cxn>
                  <a:cxn ang="0">
                    <a:pos x="2508" y="1338"/>
                  </a:cxn>
                  <a:cxn ang="0">
                    <a:pos x="2406" y="1314"/>
                  </a:cxn>
                  <a:cxn ang="0">
                    <a:pos x="2310" y="1290"/>
                  </a:cxn>
                  <a:cxn ang="0">
                    <a:pos x="2214" y="1290"/>
                  </a:cxn>
                  <a:cxn ang="0">
                    <a:pos x="2118" y="1296"/>
                  </a:cxn>
                  <a:cxn ang="0">
                    <a:pos x="2016" y="1296"/>
                  </a:cxn>
                  <a:cxn ang="0">
                    <a:pos x="1920" y="1278"/>
                  </a:cxn>
                  <a:cxn ang="0">
                    <a:pos x="1824" y="1242"/>
                  </a:cxn>
                  <a:cxn ang="0">
                    <a:pos x="1722" y="1230"/>
                  </a:cxn>
                  <a:cxn ang="0">
                    <a:pos x="1626" y="1254"/>
                  </a:cxn>
                  <a:cxn ang="0">
                    <a:pos x="1530" y="1284"/>
                  </a:cxn>
                  <a:cxn ang="0">
                    <a:pos x="1434" y="1302"/>
                  </a:cxn>
                  <a:cxn ang="0">
                    <a:pos x="1332" y="1302"/>
                  </a:cxn>
                  <a:cxn ang="0">
                    <a:pos x="1236" y="1296"/>
                  </a:cxn>
                  <a:cxn ang="0">
                    <a:pos x="1140" y="1284"/>
                  </a:cxn>
                  <a:cxn ang="0">
                    <a:pos x="1044" y="1272"/>
                  </a:cxn>
                  <a:cxn ang="0">
                    <a:pos x="942" y="1266"/>
                  </a:cxn>
                  <a:cxn ang="0">
                    <a:pos x="846" y="1272"/>
                  </a:cxn>
                  <a:cxn ang="0">
                    <a:pos x="750" y="1278"/>
                  </a:cxn>
                  <a:cxn ang="0">
                    <a:pos x="648" y="1284"/>
                  </a:cxn>
                  <a:cxn ang="0">
                    <a:pos x="552" y="1278"/>
                  </a:cxn>
                  <a:cxn ang="0">
                    <a:pos x="456" y="1260"/>
                  </a:cxn>
                  <a:cxn ang="0">
                    <a:pos x="360" y="1206"/>
                  </a:cxn>
                  <a:cxn ang="0">
                    <a:pos x="258" y="1074"/>
                  </a:cxn>
                  <a:cxn ang="0">
                    <a:pos x="162" y="810"/>
                  </a:cxn>
                  <a:cxn ang="0">
                    <a:pos x="66" y="348"/>
                  </a:cxn>
                  <a:cxn ang="0">
                    <a:pos x="0" y="726"/>
                  </a:cxn>
                </a:cxnLst>
                <a:rect l="0" t="0" r="r" b="b"/>
                <a:pathLst>
                  <a:path w="2538" h="1344">
                    <a:moveTo>
                      <a:pt x="0" y="726"/>
                    </a:moveTo>
                    <a:lnTo>
                      <a:pt x="30" y="786"/>
                    </a:lnTo>
                    <a:lnTo>
                      <a:pt x="66" y="858"/>
                    </a:lnTo>
                    <a:lnTo>
                      <a:pt x="96" y="936"/>
                    </a:lnTo>
                    <a:lnTo>
                      <a:pt x="132" y="1002"/>
                    </a:lnTo>
                    <a:lnTo>
                      <a:pt x="162" y="1068"/>
                    </a:lnTo>
                    <a:lnTo>
                      <a:pt x="192" y="1122"/>
                    </a:lnTo>
                    <a:lnTo>
                      <a:pt x="228" y="1170"/>
                    </a:lnTo>
                    <a:lnTo>
                      <a:pt x="258" y="1212"/>
                    </a:lnTo>
                    <a:lnTo>
                      <a:pt x="294" y="1242"/>
                    </a:lnTo>
                    <a:lnTo>
                      <a:pt x="324" y="1260"/>
                    </a:lnTo>
                    <a:lnTo>
                      <a:pt x="360" y="1278"/>
                    </a:lnTo>
                    <a:lnTo>
                      <a:pt x="390" y="1290"/>
                    </a:lnTo>
                    <a:lnTo>
                      <a:pt x="420" y="1296"/>
                    </a:lnTo>
                    <a:lnTo>
                      <a:pt x="456" y="1302"/>
                    </a:lnTo>
                    <a:lnTo>
                      <a:pt x="486" y="1308"/>
                    </a:lnTo>
                    <a:lnTo>
                      <a:pt x="522" y="1314"/>
                    </a:lnTo>
                    <a:lnTo>
                      <a:pt x="552" y="1314"/>
                    </a:lnTo>
                    <a:lnTo>
                      <a:pt x="588" y="1314"/>
                    </a:lnTo>
                    <a:lnTo>
                      <a:pt x="618" y="1320"/>
                    </a:lnTo>
                    <a:lnTo>
                      <a:pt x="648" y="1320"/>
                    </a:lnTo>
                    <a:lnTo>
                      <a:pt x="684" y="1320"/>
                    </a:lnTo>
                    <a:lnTo>
                      <a:pt x="714" y="1320"/>
                    </a:lnTo>
                    <a:lnTo>
                      <a:pt x="750" y="1320"/>
                    </a:lnTo>
                    <a:lnTo>
                      <a:pt x="780" y="1320"/>
                    </a:lnTo>
                    <a:lnTo>
                      <a:pt x="816" y="1314"/>
                    </a:lnTo>
                    <a:lnTo>
                      <a:pt x="846" y="1314"/>
                    </a:lnTo>
                    <a:lnTo>
                      <a:pt x="876" y="1314"/>
                    </a:lnTo>
                    <a:lnTo>
                      <a:pt x="912" y="1314"/>
                    </a:lnTo>
                    <a:lnTo>
                      <a:pt x="942" y="1314"/>
                    </a:lnTo>
                    <a:lnTo>
                      <a:pt x="978" y="1314"/>
                    </a:lnTo>
                    <a:lnTo>
                      <a:pt x="1008" y="1314"/>
                    </a:lnTo>
                    <a:lnTo>
                      <a:pt x="1044" y="1320"/>
                    </a:lnTo>
                    <a:lnTo>
                      <a:pt x="1074" y="1320"/>
                    </a:lnTo>
                    <a:lnTo>
                      <a:pt x="1104" y="1320"/>
                    </a:lnTo>
                    <a:lnTo>
                      <a:pt x="1140" y="1320"/>
                    </a:lnTo>
                    <a:lnTo>
                      <a:pt x="1170" y="1326"/>
                    </a:lnTo>
                    <a:lnTo>
                      <a:pt x="1206" y="1326"/>
                    </a:lnTo>
                    <a:lnTo>
                      <a:pt x="1236" y="1326"/>
                    </a:lnTo>
                    <a:lnTo>
                      <a:pt x="1272" y="1326"/>
                    </a:lnTo>
                    <a:lnTo>
                      <a:pt x="1302" y="1326"/>
                    </a:lnTo>
                    <a:lnTo>
                      <a:pt x="1332" y="1326"/>
                    </a:lnTo>
                    <a:lnTo>
                      <a:pt x="1368" y="1326"/>
                    </a:lnTo>
                    <a:lnTo>
                      <a:pt x="1398" y="1326"/>
                    </a:lnTo>
                    <a:lnTo>
                      <a:pt x="1434" y="1326"/>
                    </a:lnTo>
                    <a:lnTo>
                      <a:pt x="1464" y="1326"/>
                    </a:lnTo>
                    <a:lnTo>
                      <a:pt x="1494" y="1326"/>
                    </a:lnTo>
                    <a:lnTo>
                      <a:pt x="1530" y="1320"/>
                    </a:lnTo>
                    <a:lnTo>
                      <a:pt x="1560" y="1314"/>
                    </a:lnTo>
                    <a:lnTo>
                      <a:pt x="1596" y="1314"/>
                    </a:lnTo>
                    <a:lnTo>
                      <a:pt x="1626" y="1308"/>
                    </a:lnTo>
                    <a:lnTo>
                      <a:pt x="1662" y="1302"/>
                    </a:lnTo>
                    <a:lnTo>
                      <a:pt x="1692" y="1302"/>
                    </a:lnTo>
                    <a:lnTo>
                      <a:pt x="1722" y="1296"/>
                    </a:lnTo>
                    <a:lnTo>
                      <a:pt x="1758" y="1296"/>
                    </a:lnTo>
                    <a:lnTo>
                      <a:pt x="1788" y="1296"/>
                    </a:lnTo>
                    <a:lnTo>
                      <a:pt x="1824" y="1302"/>
                    </a:lnTo>
                    <a:lnTo>
                      <a:pt x="1854" y="1308"/>
                    </a:lnTo>
                    <a:lnTo>
                      <a:pt x="1890" y="1314"/>
                    </a:lnTo>
                    <a:lnTo>
                      <a:pt x="1920" y="1320"/>
                    </a:lnTo>
                    <a:lnTo>
                      <a:pt x="1950" y="1320"/>
                    </a:lnTo>
                    <a:lnTo>
                      <a:pt x="1986" y="1326"/>
                    </a:lnTo>
                    <a:lnTo>
                      <a:pt x="2016" y="1326"/>
                    </a:lnTo>
                    <a:lnTo>
                      <a:pt x="2052" y="1326"/>
                    </a:lnTo>
                    <a:lnTo>
                      <a:pt x="2082" y="1326"/>
                    </a:lnTo>
                    <a:lnTo>
                      <a:pt x="2118" y="1326"/>
                    </a:lnTo>
                    <a:lnTo>
                      <a:pt x="2148" y="1326"/>
                    </a:lnTo>
                    <a:lnTo>
                      <a:pt x="2178" y="1326"/>
                    </a:lnTo>
                    <a:lnTo>
                      <a:pt x="2214" y="1326"/>
                    </a:lnTo>
                    <a:lnTo>
                      <a:pt x="2244" y="1320"/>
                    </a:lnTo>
                    <a:lnTo>
                      <a:pt x="2280" y="1320"/>
                    </a:lnTo>
                    <a:lnTo>
                      <a:pt x="2310" y="1320"/>
                    </a:lnTo>
                    <a:lnTo>
                      <a:pt x="2346" y="1320"/>
                    </a:lnTo>
                    <a:lnTo>
                      <a:pt x="2376" y="1326"/>
                    </a:lnTo>
                    <a:lnTo>
                      <a:pt x="2406" y="1332"/>
                    </a:lnTo>
                    <a:lnTo>
                      <a:pt x="2442" y="1338"/>
                    </a:lnTo>
                    <a:lnTo>
                      <a:pt x="2472" y="1338"/>
                    </a:lnTo>
                    <a:lnTo>
                      <a:pt x="2508" y="1344"/>
                    </a:lnTo>
                    <a:lnTo>
                      <a:pt x="2538" y="1344"/>
                    </a:lnTo>
                    <a:lnTo>
                      <a:pt x="2538" y="1338"/>
                    </a:lnTo>
                    <a:lnTo>
                      <a:pt x="2508" y="1338"/>
                    </a:lnTo>
                    <a:lnTo>
                      <a:pt x="2472" y="1332"/>
                    </a:lnTo>
                    <a:lnTo>
                      <a:pt x="2442" y="1326"/>
                    </a:lnTo>
                    <a:lnTo>
                      <a:pt x="2406" y="1314"/>
                    </a:lnTo>
                    <a:lnTo>
                      <a:pt x="2376" y="1302"/>
                    </a:lnTo>
                    <a:lnTo>
                      <a:pt x="2346" y="1296"/>
                    </a:lnTo>
                    <a:lnTo>
                      <a:pt x="2310" y="1290"/>
                    </a:lnTo>
                    <a:lnTo>
                      <a:pt x="2280" y="1284"/>
                    </a:lnTo>
                    <a:lnTo>
                      <a:pt x="2244" y="1284"/>
                    </a:lnTo>
                    <a:lnTo>
                      <a:pt x="2214" y="1290"/>
                    </a:lnTo>
                    <a:lnTo>
                      <a:pt x="2178" y="1290"/>
                    </a:lnTo>
                    <a:lnTo>
                      <a:pt x="2148" y="1296"/>
                    </a:lnTo>
                    <a:lnTo>
                      <a:pt x="2118" y="1296"/>
                    </a:lnTo>
                    <a:lnTo>
                      <a:pt x="2082" y="1302"/>
                    </a:lnTo>
                    <a:lnTo>
                      <a:pt x="2052" y="1302"/>
                    </a:lnTo>
                    <a:lnTo>
                      <a:pt x="2016" y="1296"/>
                    </a:lnTo>
                    <a:lnTo>
                      <a:pt x="1986" y="1296"/>
                    </a:lnTo>
                    <a:lnTo>
                      <a:pt x="1950" y="1290"/>
                    </a:lnTo>
                    <a:lnTo>
                      <a:pt x="1920" y="1278"/>
                    </a:lnTo>
                    <a:lnTo>
                      <a:pt x="1890" y="1272"/>
                    </a:lnTo>
                    <a:lnTo>
                      <a:pt x="1854" y="1254"/>
                    </a:lnTo>
                    <a:lnTo>
                      <a:pt x="1824" y="1242"/>
                    </a:lnTo>
                    <a:lnTo>
                      <a:pt x="1788" y="1236"/>
                    </a:lnTo>
                    <a:lnTo>
                      <a:pt x="1758" y="1230"/>
                    </a:lnTo>
                    <a:lnTo>
                      <a:pt x="1722" y="1230"/>
                    </a:lnTo>
                    <a:lnTo>
                      <a:pt x="1692" y="1236"/>
                    </a:lnTo>
                    <a:lnTo>
                      <a:pt x="1662" y="1242"/>
                    </a:lnTo>
                    <a:lnTo>
                      <a:pt x="1626" y="1254"/>
                    </a:lnTo>
                    <a:lnTo>
                      <a:pt x="1596" y="1266"/>
                    </a:lnTo>
                    <a:lnTo>
                      <a:pt x="1560" y="1278"/>
                    </a:lnTo>
                    <a:lnTo>
                      <a:pt x="1530" y="1284"/>
                    </a:lnTo>
                    <a:lnTo>
                      <a:pt x="1494" y="1290"/>
                    </a:lnTo>
                    <a:lnTo>
                      <a:pt x="1464" y="1296"/>
                    </a:lnTo>
                    <a:lnTo>
                      <a:pt x="1434" y="1302"/>
                    </a:lnTo>
                    <a:lnTo>
                      <a:pt x="1398" y="1302"/>
                    </a:lnTo>
                    <a:lnTo>
                      <a:pt x="1368" y="1302"/>
                    </a:lnTo>
                    <a:lnTo>
                      <a:pt x="1332" y="1302"/>
                    </a:lnTo>
                    <a:lnTo>
                      <a:pt x="1302" y="1302"/>
                    </a:lnTo>
                    <a:lnTo>
                      <a:pt x="1272" y="1302"/>
                    </a:lnTo>
                    <a:lnTo>
                      <a:pt x="1236" y="1296"/>
                    </a:lnTo>
                    <a:lnTo>
                      <a:pt x="1206" y="1296"/>
                    </a:lnTo>
                    <a:lnTo>
                      <a:pt x="1170" y="1290"/>
                    </a:lnTo>
                    <a:lnTo>
                      <a:pt x="1140" y="1284"/>
                    </a:lnTo>
                    <a:lnTo>
                      <a:pt x="1104" y="1284"/>
                    </a:lnTo>
                    <a:lnTo>
                      <a:pt x="1074" y="1278"/>
                    </a:lnTo>
                    <a:lnTo>
                      <a:pt x="1044" y="1272"/>
                    </a:lnTo>
                    <a:lnTo>
                      <a:pt x="1008" y="1266"/>
                    </a:lnTo>
                    <a:lnTo>
                      <a:pt x="978" y="1266"/>
                    </a:lnTo>
                    <a:lnTo>
                      <a:pt x="942" y="1266"/>
                    </a:lnTo>
                    <a:lnTo>
                      <a:pt x="912" y="1266"/>
                    </a:lnTo>
                    <a:lnTo>
                      <a:pt x="876" y="1266"/>
                    </a:lnTo>
                    <a:lnTo>
                      <a:pt x="846" y="1272"/>
                    </a:lnTo>
                    <a:lnTo>
                      <a:pt x="816" y="1278"/>
                    </a:lnTo>
                    <a:lnTo>
                      <a:pt x="780" y="1278"/>
                    </a:lnTo>
                    <a:lnTo>
                      <a:pt x="750" y="1278"/>
                    </a:lnTo>
                    <a:lnTo>
                      <a:pt x="714" y="1284"/>
                    </a:lnTo>
                    <a:lnTo>
                      <a:pt x="684" y="1284"/>
                    </a:lnTo>
                    <a:lnTo>
                      <a:pt x="648" y="1284"/>
                    </a:lnTo>
                    <a:lnTo>
                      <a:pt x="618" y="1284"/>
                    </a:lnTo>
                    <a:lnTo>
                      <a:pt x="588" y="1284"/>
                    </a:lnTo>
                    <a:lnTo>
                      <a:pt x="552" y="1278"/>
                    </a:lnTo>
                    <a:lnTo>
                      <a:pt x="522" y="1272"/>
                    </a:lnTo>
                    <a:lnTo>
                      <a:pt x="486" y="1266"/>
                    </a:lnTo>
                    <a:lnTo>
                      <a:pt x="456" y="1260"/>
                    </a:lnTo>
                    <a:lnTo>
                      <a:pt x="420" y="1248"/>
                    </a:lnTo>
                    <a:lnTo>
                      <a:pt x="390" y="1230"/>
                    </a:lnTo>
                    <a:lnTo>
                      <a:pt x="360" y="1206"/>
                    </a:lnTo>
                    <a:lnTo>
                      <a:pt x="324" y="1176"/>
                    </a:lnTo>
                    <a:lnTo>
                      <a:pt x="294" y="1134"/>
                    </a:lnTo>
                    <a:lnTo>
                      <a:pt x="258" y="1074"/>
                    </a:lnTo>
                    <a:lnTo>
                      <a:pt x="228" y="996"/>
                    </a:lnTo>
                    <a:lnTo>
                      <a:pt x="192" y="912"/>
                    </a:lnTo>
                    <a:lnTo>
                      <a:pt x="162" y="810"/>
                    </a:lnTo>
                    <a:lnTo>
                      <a:pt x="132" y="684"/>
                    </a:lnTo>
                    <a:lnTo>
                      <a:pt x="96" y="528"/>
                    </a:lnTo>
                    <a:lnTo>
                      <a:pt x="66" y="348"/>
                    </a:lnTo>
                    <a:lnTo>
                      <a:pt x="30" y="156"/>
                    </a:lnTo>
                    <a:lnTo>
                      <a:pt x="0" y="0"/>
                    </a:lnTo>
                    <a:lnTo>
                      <a:pt x="0" y="726"/>
                    </a:lnTo>
                    <a:close/>
                  </a:path>
                </a:pathLst>
              </a:custGeom>
              <a:solidFill>
                <a:srgbClr val="00CC00">
                  <a:alpha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86" name="Freeform 183"/>
              <p:cNvSpPr>
                <a:spLocks/>
              </p:cNvSpPr>
              <p:nvPr/>
            </p:nvSpPr>
            <p:spPr bwMode="auto">
              <a:xfrm>
                <a:off x="2647950" y="3429000"/>
                <a:ext cx="4029075" cy="1543050"/>
              </a:xfrm>
              <a:custGeom>
                <a:avLst/>
                <a:gdLst/>
                <a:ahLst/>
                <a:cxnLst>
                  <a:cxn ang="0">
                    <a:pos x="30" y="102"/>
                  </a:cxn>
                  <a:cxn ang="0">
                    <a:pos x="96" y="366"/>
                  </a:cxn>
                  <a:cxn ang="0">
                    <a:pos x="162" y="570"/>
                  </a:cxn>
                  <a:cxn ang="0">
                    <a:pos x="228" y="720"/>
                  </a:cxn>
                  <a:cxn ang="0">
                    <a:pos x="294" y="822"/>
                  </a:cxn>
                  <a:cxn ang="0">
                    <a:pos x="360" y="876"/>
                  </a:cxn>
                  <a:cxn ang="0">
                    <a:pos x="420" y="906"/>
                  </a:cxn>
                  <a:cxn ang="0">
                    <a:pos x="486" y="924"/>
                  </a:cxn>
                  <a:cxn ang="0">
                    <a:pos x="552" y="930"/>
                  </a:cxn>
                  <a:cxn ang="0">
                    <a:pos x="618" y="936"/>
                  </a:cxn>
                  <a:cxn ang="0">
                    <a:pos x="684" y="936"/>
                  </a:cxn>
                  <a:cxn ang="0">
                    <a:pos x="750" y="936"/>
                  </a:cxn>
                  <a:cxn ang="0">
                    <a:pos x="816" y="930"/>
                  </a:cxn>
                  <a:cxn ang="0">
                    <a:pos x="876" y="924"/>
                  </a:cxn>
                  <a:cxn ang="0">
                    <a:pos x="942" y="924"/>
                  </a:cxn>
                  <a:cxn ang="0">
                    <a:pos x="1008" y="924"/>
                  </a:cxn>
                  <a:cxn ang="0">
                    <a:pos x="1074" y="930"/>
                  </a:cxn>
                  <a:cxn ang="0">
                    <a:pos x="1140" y="936"/>
                  </a:cxn>
                  <a:cxn ang="0">
                    <a:pos x="1206" y="942"/>
                  </a:cxn>
                  <a:cxn ang="0">
                    <a:pos x="1272" y="948"/>
                  </a:cxn>
                  <a:cxn ang="0">
                    <a:pos x="1332" y="948"/>
                  </a:cxn>
                  <a:cxn ang="0">
                    <a:pos x="1398" y="948"/>
                  </a:cxn>
                  <a:cxn ang="0">
                    <a:pos x="1464" y="942"/>
                  </a:cxn>
                  <a:cxn ang="0">
                    <a:pos x="1530" y="936"/>
                  </a:cxn>
                  <a:cxn ang="0">
                    <a:pos x="1596" y="924"/>
                  </a:cxn>
                  <a:cxn ang="0">
                    <a:pos x="1662" y="906"/>
                  </a:cxn>
                  <a:cxn ang="0">
                    <a:pos x="1722" y="900"/>
                  </a:cxn>
                  <a:cxn ang="0">
                    <a:pos x="1788" y="900"/>
                  </a:cxn>
                  <a:cxn ang="0">
                    <a:pos x="1854" y="918"/>
                  </a:cxn>
                  <a:cxn ang="0">
                    <a:pos x="1920" y="930"/>
                  </a:cxn>
                  <a:cxn ang="0">
                    <a:pos x="1986" y="942"/>
                  </a:cxn>
                  <a:cxn ang="0">
                    <a:pos x="2052" y="948"/>
                  </a:cxn>
                  <a:cxn ang="0">
                    <a:pos x="2118" y="948"/>
                  </a:cxn>
                  <a:cxn ang="0">
                    <a:pos x="2178" y="942"/>
                  </a:cxn>
                  <a:cxn ang="0">
                    <a:pos x="2244" y="936"/>
                  </a:cxn>
                  <a:cxn ang="0">
                    <a:pos x="2310" y="936"/>
                  </a:cxn>
                  <a:cxn ang="0">
                    <a:pos x="2376" y="948"/>
                  </a:cxn>
                  <a:cxn ang="0">
                    <a:pos x="2442" y="966"/>
                  </a:cxn>
                  <a:cxn ang="0">
                    <a:pos x="2508" y="972"/>
                  </a:cxn>
                </a:cxnLst>
                <a:rect l="0" t="0" r="r" b="b"/>
                <a:pathLst>
                  <a:path w="2538" h="972">
                    <a:moveTo>
                      <a:pt x="0" y="0"/>
                    </a:moveTo>
                    <a:lnTo>
                      <a:pt x="30" y="102"/>
                    </a:lnTo>
                    <a:lnTo>
                      <a:pt x="66" y="234"/>
                    </a:lnTo>
                    <a:lnTo>
                      <a:pt x="96" y="366"/>
                    </a:lnTo>
                    <a:lnTo>
                      <a:pt x="132" y="480"/>
                    </a:lnTo>
                    <a:lnTo>
                      <a:pt x="162" y="570"/>
                    </a:lnTo>
                    <a:lnTo>
                      <a:pt x="192" y="648"/>
                    </a:lnTo>
                    <a:lnTo>
                      <a:pt x="228" y="720"/>
                    </a:lnTo>
                    <a:lnTo>
                      <a:pt x="258" y="774"/>
                    </a:lnTo>
                    <a:lnTo>
                      <a:pt x="294" y="822"/>
                    </a:lnTo>
                    <a:lnTo>
                      <a:pt x="324" y="852"/>
                    </a:lnTo>
                    <a:lnTo>
                      <a:pt x="360" y="876"/>
                    </a:lnTo>
                    <a:lnTo>
                      <a:pt x="390" y="894"/>
                    </a:lnTo>
                    <a:lnTo>
                      <a:pt x="420" y="906"/>
                    </a:lnTo>
                    <a:lnTo>
                      <a:pt x="456" y="918"/>
                    </a:lnTo>
                    <a:lnTo>
                      <a:pt x="486" y="924"/>
                    </a:lnTo>
                    <a:lnTo>
                      <a:pt x="522" y="930"/>
                    </a:lnTo>
                    <a:lnTo>
                      <a:pt x="552" y="930"/>
                    </a:lnTo>
                    <a:lnTo>
                      <a:pt x="588" y="936"/>
                    </a:lnTo>
                    <a:lnTo>
                      <a:pt x="618" y="936"/>
                    </a:lnTo>
                    <a:lnTo>
                      <a:pt x="648" y="936"/>
                    </a:lnTo>
                    <a:lnTo>
                      <a:pt x="684" y="936"/>
                    </a:lnTo>
                    <a:lnTo>
                      <a:pt x="714" y="936"/>
                    </a:lnTo>
                    <a:lnTo>
                      <a:pt x="750" y="936"/>
                    </a:lnTo>
                    <a:lnTo>
                      <a:pt x="780" y="930"/>
                    </a:lnTo>
                    <a:lnTo>
                      <a:pt x="816" y="930"/>
                    </a:lnTo>
                    <a:lnTo>
                      <a:pt x="846" y="930"/>
                    </a:lnTo>
                    <a:lnTo>
                      <a:pt x="876" y="924"/>
                    </a:lnTo>
                    <a:lnTo>
                      <a:pt x="912" y="924"/>
                    </a:lnTo>
                    <a:lnTo>
                      <a:pt x="942" y="924"/>
                    </a:lnTo>
                    <a:lnTo>
                      <a:pt x="978" y="924"/>
                    </a:lnTo>
                    <a:lnTo>
                      <a:pt x="1008" y="924"/>
                    </a:lnTo>
                    <a:lnTo>
                      <a:pt x="1044" y="930"/>
                    </a:lnTo>
                    <a:lnTo>
                      <a:pt x="1074" y="930"/>
                    </a:lnTo>
                    <a:lnTo>
                      <a:pt x="1104" y="936"/>
                    </a:lnTo>
                    <a:lnTo>
                      <a:pt x="1140" y="936"/>
                    </a:lnTo>
                    <a:lnTo>
                      <a:pt x="1170" y="942"/>
                    </a:lnTo>
                    <a:lnTo>
                      <a:pt x="1206" y="942"/>
                    </a:lnTo>
                    <a:lnTo>
                      <a:pt x="1236" y="948"/>
                    </a:lnTo>
                    <a:lnTo>
                      <a:pt x="1272" y="948"/>
                    </a:lnTo>
                    <a:lnTo>
                      <a:pt x="1302" y="948"/>
                    </a:lnTo>
                    <a:lnTo>
                      <a:pt x="1332" y="948"/>
                    </a:lnTo>
                    <a:lnTo>
                      <a:pt x="1368" y="948"/>
                    </a:lnTo>
                    <a:lnTo>
                      <a:pt x="1398" y="948"/>
                    </a:lnTo>
                    <a:lnTo>
                      <a:pt x="1434" y="948"/>
                    </a:lnTo>
                    <a:lnTo>
                      <a:pt x="1464" y="942"/>
                    </a:lnTo>
                    <a:lnTo>
                      <a:pt x="1494" y="942"/>
                    </a:lnTo>
                    <a:lnTo>
                      <a:pt x="1530" y="936"/>
                    </a:lnTo>
                    <a:lnTo>
                      <a:pt x="1560" y="930"/>
                    </a:lnTo>
                    <a:lnTo>
                      <a:pt x="1596" y="924"/>
                    </a:lnTo>
                    <a:lnTo>
                      <a:pt x="1626" y="918"/>
                    </a:lnTo>
                    <a:lnTo>
                      <a:pt x="1662" y="906"/>
                    </a:lnTo>
                    <a:lnTo>
                      <a:pt x="1692" y="900"/>
                    </a:lnTo>
                    <a:lnTo>
                      <a:pt x="1722" y="900"/>
                    </a:lnTo>
                    <a:lnTo>
                      <a:pt x="1758" y="894"/>
                    </a:lnTo>
                    <a:lnTo>
                      <a:pt x="1788" y="900"/>
                    </a:lnTo>
                    <a:lnTo>
                      <a:pt x="1824" y="906"/>
                    </a:lnTo>
                    <a:lnTo>
                      <a:pt x="1854" y="918"/>
                    </a:lnTo>
                    <a:lnTo>
                      <a:pt x="1890" y="924"/>
                    </a:lnTo>
                    <a:lnTo>
                      <a:pt x="1920" y="930"/>
                    </a:lnTo>
                    <a:lnTo>
                      <a:pt x="1950" y="936"/>
                    </a:lnTo>
                    <a:lnTo>
                      <a:pt x="1986" y="942"/>
                    </a:lnTo>
                    <a:lnTo>
                      <a:pt x="2016" y="948"/>
                    </a:lnTo>
                    <a:lnTo>
                      <a:pt x="2052" y="948"/>
                    </a:lnTo>
                    <a:lnTo>
                      <a:pt x="2082" y="948"/>
                    </a:lnTo>
                    <a:lnTo>
                      <a:pt x="2118" y="948"/>
                    </a:lnTo>
                    <a:lnTo>
                      <a:pt x="2148" y="948"/>
                    </a:lnTo>
                    <a:lnTo>
                      <a:pt x="2178" y="942"/>
                    </a:lnTo>
                    <a:lnTo>
                      <a:pt x="2214" y="942"/>
                    </a:lnTo>
                    <a:lnTo>
                      <a:pt x="2244" y="936"/>
                    </a:lnTo>
                    <a:lnTo>
                      <a:pt x="2280" y="936"/>
                    </a:lnTo>
                    <a:lnTo>
                      <a:pt x="2310" y="936"/>
                    </a:lnTo>
                    <a:lnTo>
                      <a:pt x="2346" y="942"/>
                    </a:lnTo>
                    <a:lnTo>
                      <a:pt x="2376" y="948"/>
                    </a:lnTo>
                    <a:lnTo>
                      <a:pt x="2406" y="954"/>
                    </a:lnTo>
                    <a:lnTo>
                      <a:pt x="2442" y="966"/>
                    </a:lnTo>
                    <a:lnTo>
                      <a:pt x="2472" y="966"/>
                    </a:lnTo>
                    <a:lnTo>
                      <a:pt x="2508" y="972"/>
                    </a:lnTo>
                    <a:lnTo>
                      <a:pt x="2538" y="972"/>
                    </a:lnTo>
                  </a:path>
                </a:pathLst>
              </a:custGeom>
              <a:noFill/>
              <a:ln w="25400" cap="flat">
                <a:solidFill>
                  <a:srgbClr val="00C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9" name="Group 406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55" name="Line 10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6" name="Line 107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7" name="Line 108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8" name="Line 110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59" name="Line 112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0" name="Line 114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1" name="Line 116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2" name="Line 118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3" name="Line 120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4" name="Line 122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5" name="Line 124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6" name="Line 12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7" name="Line 128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8" name="Line 130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69" name="Line 13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0" name="Freeform 134"/>
              <p:cNvSpPr>
                <a:spLocks/>
              </p:cNvSpPr>
              <p:nvPr/>
            </p:nvSpPr>
            <p:spPr bwMode="auto">
              <a:xfrm>
                <a:off x="2647950" y="2886075"/>
                <a:ext cx="4029075" cy="2085975"/>
              </a:xfrm>
              <a:custGeom>
                <a:avLst/>
                <a:gdLst/>
                <a:ahLst/>
                <a:cxnLst>
                  <a:cxn ang="0">
                    <a:pos x="66" y="522"/>
                  </a:cxn>
                  <a:cxn ang="0">
                    <a:pos x="162" y="690"/>
                  </a:cxn>
                  <a:cxn ang="0">
                    <a:pos x="258" y="1026"/>
                  </a:cxn>
                  <a:cxn ang="0">
                    <a:pos x="360" y="1182"/>
                  </a:cxn>
                  <a:cxn ang="0">
                    <a:pos x="456" y="1236"/>
                  </a:cxn>
                  <a:cxn ang="0">
                    <a:pos x="552" y="1260"/>
                  </a:cxn>
                  <a:cxn ang="0">
                    <a:pos x="648" y="1266"/>
                  </a:cxn>
                  <a:cxn ang="0">
                    <a:pos x="750" y="1266"/>
                  </a:cxn>
                  <a:cxn ang="0">
                    <a:pos x="846" y="1260"/>
                  </a:cxn>
                  <a:cxn ang="0">
                    <a:pos x="942" y="1260"/>
                  </a:cxn>
                  <a:cxn ang="0">
                    <a:pos x="1044" y="1260"/>
                  </a:cxn>
                  <a:cxn ang="0">
                    <a:pos x="1140" y="1272"/>
                  </a:cxn>
                  <a:cxn ang="0">
                    <a:pos x="1236" y="1278"/>
                  </a:cxn>
                  <a:cxn ang="0">
                    <a:pos x="1332" y="1278"/>
                  </a:cxn>
                  <a:cxn ang="0">
                    <a:pos x="1434" y="1272"/>
                  </a:cxn>
                  <a:cxn ang="0">
                    <a:pos x="1530" y="1242"/>
                  </a:cxn>
                  <a:cxn ang="0">
                    <a:pos x="1626" y="1164"/>
                  </a:cxn>
                  <a:cxn ang="0">
                    <a:pos x="1722" y="1080"/>
                  </a:cxn>
                  <a:cxn ang="0">
                    <a:pos x="1824" y="1164"/>
                  </a:cxn>
                  <a:cxn ang="0">
                    <a:pos x="1920" y="1236"/>
                  </a:cxn>
                  <a:cxn ang="0">
                    <a:pos x="2016" y="1266"/>
                  </a:cxn>
                  <a:cxn ang="0">
                    <a:pos x="2118" y="1272"/>
                  </a:cxn>
                  <a:cxn ang="0">
                    <a:pos x="2214" y="1272"/>
                  </a:cxn>
                  <a:cxn ang="0">
                    <a:pos x="2310" y="1278"/>
                  </a:cxn>
                  <a:cxn ang="0">
                    <a:pos x="2406" y="1296"/>
                  </a:cxn>
                  <a:cxn ang="0">
                    <a:pos x="2508" y="1314"/>
                  </a:cxn>
                  <a:cxn ang="0">
                    <a:pos x="2508" y="1308"/>
                  </a:cxn>
                  <a:cxn ang="0">
                    <a:pos x="2406" y="1278"/>
                  </a:cxn>
                  <a:cxn ang="0">
                    <a:pos x="2310" y="1242"/>
                  </a:cxn>
                  <a:cxn ang="0">
                    <a:pos x="2214" y="1236"/>
                  </a:cxn>
                  <a:cxn ang="0">
                    <a:pos x="2118" y="1218"/>
                  </a:cxn>
                  <a:cxn ang="0">
                    <a:pos x="2016" y="1194"/>
                  </a:cxn>
                  <a:cxn ang="0">
                    <a:pos x="1920" y="1134"/>
                  </a:cxn>
                  <a:cxn ang="0">
                    <a:pos x="1824" y="990"/>
                  </a:cxn>
                  <a:cxn ang="0">
                    <a:pos x="1722" y="864"/>
                  </a:cxn>
                  <a:cxn ang="0">
                    <a:pos x="1626" y="1056"/>
                  </a:cxn>
                  <a:cxn ang="0">
                    <a:pos x="1530" y="1188"/>
                  </a:cxn>
                  <a:cxn ang="0">
                    <a:pos x="1434" y="1236"/>
                  </a:cxn>
                  <a:cxn ang="0">
                    <a:pos x="1332" y="1248"/>
                  </a:cxn>
                  <a:cxn ang="0">
                    <a:pos x="1236" y="1248"/>
                  </a:cxn>
                  <a:cxn ang="0">
                    <a:pos x="1140" y="1236"/>
                  </a:cxn>
                  <a:cxn ang="0">
                    <a:pos x="1044" y="1224"/>
                  </a:cxn>
                  <a:cxn ang="0">
                    <a:pos x="942" y="1212"/>
                  </a:cxn>
                  <a:cxn ang="0">
                    <a:pos x="846" y="1212"/>
                  </a:cxn>
                  <a:cxn ang="0">
                    <a:pos x="750" y="1218"/>
                  </a:cxn>
                  <a:cxn ang="0">
                    <a:pos x="648" y="1224"/>
                  </a:cxn>
                  <a:cxn ang="0">
                    <a:pos x="552" y="1212"/>
                  </a:cxn>
                  <a:cxn ang="0">
                    <a:pos x="456" y="1176"/>
                  </a:cxn>
                  <a:cxn ang="0">
                    <a:pos x="360" y="1092"/>
                  </a:cxn>
                  <a:cxn ang="0">
                    <a:pos x="258" y="822"/>
                  </a:cxn>
                  <a:cxn ang="0">
                    <a:pos x="162" y="192"/>
                  </a:cxn>
                  <a:cxn ang="0">
                    <a:pos x="66" y="6"/>
                  </a:cxn>
                  <a:cxn ang="0">
                    <a:pos x="0" y="552"/>
                  </a:cxn>
                </a:cxnLst>
                <a:rect l="0" t="0" r="r" b="b"/>
                <a:pathLst>
                  <a:path w="2538" h="1314">
                    <a:moveTo>
                      <a:pt x="0" y="552"/>
                    </a:moveTo>
                    <a:lnTo>
                      <a:pt x="30" y="534"/>
                    </a:lnTo>
                    <a:lnTo>
                      <a:pt x="66" y="522"/>
                    </a:lnTo>
                    <a:lnTo>
                      <a:pt x="96" y="534"/>
                    </a:lnTo>
                    <a:lnTo>
                      <a:pt x="132" y="588"/>
                    </a:lnTo>
                    <a:lnTo>
                      <a:pt x="162" y="690"/>
                    </a:lnTo>
                    <a:lnTo>
                      <a:pt x="192" y="810"/>
                    </a:lnTo>
                    <a:lnTo>
                      <a:pt x="228" y="924"/>
                    </a:lnTo>
                    <a:lnTo>
                      <a:pt x="258" y="1026"/>
                    </a:lnTo>
                    <a:lnTo>
                      <a:pt x="294" y="1098"/>
                    </a:lnTo>
                    <a:lnTo>
                      <a:pt x="324" y="1146"/>
                    </a:lnTo>
                    <a:lnTo>
                      <a:pt x="360" y="1182"/>
                    </a:lnTo>
                    <a:lnTo>
                      <a:pt x="390" y="1206"/>
                    </a:lnTo>
                    <a:lnTo>
                      <a:pt x="420" y="1224"/>
                    </a:lnTo>
                    <a:lnTo>
                      <a:pt x="456" y="1236"/>
                    </a:lnTo>
                    <a:lnTo>
                      <a:pt x="486" y="1248"/>
                    </a:lnTo>
                    <a:lnTo>
                      <a:pt x="522" y="1254"/>
                    </a:lnTo>
                    <a:lnTo>
                      <a:pt x="552" y="1260"/>
                    </a:lnTo>
                    <a:lnTo>
                      <a:pt x="588" y="1266"/>
                    </a:lnTo>
                    <a:lnTo>
                      <a:pt x="618" y="1266"/>
                    </a:lnTo>
                    <a:lnTo>
                      <a:pt x="648" y="1266"/>
                    </a:lnTo>
                    <a:lnTo>
                      <a:pt x="684" y="1266"/>
                    </a:lnTo>
                    <a:lnTo>
                      <a:pt x="714" y="1266"/>
                    </a:lnTo>
                    <a:lnTo>
                      <a:pt x="750" y="1266"/>
                    </a:lnTo>
                    <a:lnTo>
                      <a:pt x="780" y="1266"/>
                    </a:lnTo>
                    <a:lnTo>
                      <a:pt x="816" y="1266"/>
                    </a:lnTo>
                    <a:lnTo>
                      <a:pt x="846" y="1260"/>
                    </a:lnTo>
                    <a:lnTo>
                      <a:pt x="876" y="1260"/>
                    </a:lnTo>
                    <a:lnTo>
                      <a:pt x="912" y="1260"/>
                    </a:lnTo>
                    <a:lnTo>
                      <a:pt x="942" y="1260"/>
                    </a:lnTo>
                    <a:lnTo>
                      <a:pt x="978" y="1260"/>
                    </a:lnTo>
                    <a:lnTo>
                      <a:pt x="1008" y="1260"/>
                    </a:lnTo>
                    <a:lnTo>
                      <a:pt x="1044" y="1260"/>
                    </a:lnTo>
                    <a:lnTo>
                      <a:pt x="1074" y="1266"/>
                    </a:lnTo>
                    <a:lnTo>
                      <a:pt x="1104" y="1266"/>
                    </a:lnTo>
                    <a:lnTo>
                      <a:pt x="1140" y="1272"/>
                    </a:lnTo>
                    <a:lnTo>
                      <a:pt x="1170" y="1272"/>
                    </a:lnTo>
                    <a:lnTo>
                      <a:pt x="1206" y="1272"/>
                    </a:lnTo>
                    <a:lnTo>
                      <a:pt x="1236" y="1278"/>
                    </a:lnTo>
                    <a:lnTo>
                      <a:pt x="1272" y="1278"/>
                    </a:lnTo>
                    <a:lnTo>
                      <a:pt x="1302" y="1278"/>
                    </a:lnTo>
                    <a:lnTo>
                      <a:pt x="1332" y="1278"/>
                    </a:lnTo>
                    <a:lnTo>
                      <a:pt x="1368" y="1278"/>
                    </a:lnTo>
                    <a:lnTo>
                      <a:pt x="1398" y="1272"/>
                    </a:lnTo>
                    <a:lnTo>
                      <a:pt x="1434" y="1272"/>
                    </a:lnTo>
                    <a:lnTo>
                      <a:pt x="1464" y="1266"/>
                    </a:lnTo>
                    <a:lnTo>
                      <a:pt x="1494" y="1254"/>
                    </a:lnTo>
                    <a:lnTo>
                      <a:pt x="1530" y="1242"/>
                    </a:lnTo>
                    <a:lnTo>
                      <a:pt x="1560" y="1224"/>
                    </a:lnTo>
                    <a:lnTo>
                      <a:pt x="1596" y="1200"/>
                    </a:lnTo>
                    <a:lnTo>
                      <a:pt x="1626" y="1164"/>
                    </a:lnTo>
                    <a:lnTo>
                      <a:pt x="1662" y="1122"/>
                    </a:lnTo>
                    <a:lnTo>
                      <a:pt x="1692" y="1086"/>
                    </a:lnTo>
                    <a:lnTo>
                      <a:pt x="1722" y="1080"/>
                    </a:lnTo>
                    <a:lnTo>
                      <a:pt x="1758" y="1098"/>
                    </a:lnTo>
                    <a:lnTo>
                      <a:pt x="1788" y="1128"/>
                    </a:lnTo>
                    <a:lnTo>
                      <a:pt x="1824" y="1164"/>
                    </a:lnTo>
                    <a:lnTo>
                      <a:pt x="1854" y="1194"/>
                    </a:lnTo>
                    <a:lnTo>
                      <a:pt x="1890" y="1218"/>
                    </a:lnTo>
                    <a:lnTo>
                      <a:pt x="1920" y="1236"/>
                    </a:lnTo>
                    <a:lnTo>
                      <a:pt x="1950" y="1248"/>
                    </a:lnTo>
                    <a:lnTo>
                      <a:pt x="1986" y="1260"/>
                    </a:lnTo>
                    <a:lnTo>
                      <a:pt x="2016" y="1266"/>
                    </a:lnTo>
                    <a:lnTo>
                      <a:pt x="2052" y="1272"/>
                    </a:lnTo>
                    <a:lnTo>
                      <a:pt x="2082" y="1272"/>
                    </a:lnTo>
                    <a:lnTo>
                      <a:pt x="2118" y="1272"/>
                    </a:lnTo>
                    <a:lnTo>
                      <a:pt x="2148" y="1272"/>
                    </a:lnTo>
                    <a:lnTo>
                      <a:pt x="2178" y="1272"/>
                    </a:lnTo>
                    <a:lnTo>
                      <a:pt x="2214" y="1272"/>
                    </a:lnTo>
                    <a:lnTo>
                      <a:pt x="2244" y="1272"/>
                    </a:lnTo>
                    <a:lnTo>
                      <a:pt x="2280" y="1272"/>
                    </a:lnTo>
                    <a:lnTo>
                      <a:pt x="2310" y="1278"/>
                    </a:lnTo>
                    <a:lnTo>
                      <a:pt x="2346" y="1284"/>
                    </a:lnTo>
                    <a:lnTo>
                      <a:pt x="2376" y="1290"/>
                    </a:lnTo>
                    <a:lnTo>
                      <a:pt x="2406" y="1296"/>
                    </a:lnTo>
                    <a:lnTo>
                      <a:pt x="2442" y="1302"/>
                    </a:lnTo>
                    <a:lnTo>
                      <a:pt x="2472" y="1308"/>
                    </a:lnTo>
                    <a:lnTo>
                      <a:pt x="2508" y="1314"/>
                    </a:lnTo>
                    <a:lnTo>
                      <a:pt x="2538" y="1314"/>
                    </a:lnTo>
                    <a:lnTo>
                      <a:pt x="2538" y="1308"/>
                    </a:lnTo>
                    <a:lnTo>
                      <a:pt x="2508" y="1308"/>
                    </a:lnTo>
                    <a:lnTo>
                      <a:pt x="2472" y="1302"/>
                    </a:lnTo>
                    <a:lnTo>
                      <a:pt x="2442" y="1290"/>
                    </a:lnTo>
                    <a:lnTo>
                      <a:pt x="2406" y="1278"/>
                    </a:lnTo>
                    <a:lnTo>
                      <a:pt x="2376" y="1260"/>
                    </a:lnTo>
                    <a:lnTo>
                      <a:pt x="2346" y="1248"/>
                    </a:lnTo>
                    <a:lnTo>
                      <a:pt x="2310" y="1242"/>
                    </a:lnTo>
                    <a:lnTo>
                      <a:pt x="2280" y="1236"/>
                    </a:lnTo>
                    <a:lnTo>
                      <a:pt x="2244" y="1236"/>
                    </a:lnTo>
                    <a:lnTo>
                      <a:pt x="2214" y="1236"/>
                    </a:lnTo>
                    <a:lnTo>
                      <a:pt x="2178" y="1230"/>
                    </a:lnTo>
                    <a:lnTo>
                      <a:pt x="2148" y="1224"/>
                    </a:lnTo>
                    <a:lnTo>
                      <a:pt x="2118" y="1218"/>
                    </a:lnTo>
                    <a:lnTo>
                      <a:pt x="2082" y="1212"/>
                    </a:lnTo>
                    <a:lnTo>
                      <a:pt x="2052" y="1206"/>
                    </a:lnTo>
                    <a:lnTo>
                      <a:pt x="2016" y="1194"/>
                    </a:lnTo>
                    <a:lnTo>
                      <a:pt x="1986" y="1182"/>
                    </a:lnTo>
                    <a:lnTo>
                      <a:pt x="1950" y="1164"/>
                    </a:lnTo>
                    <a:lnTo>
                      <a:pt x="1920" y="1134"/>
                    </a:lnTo>
                    <a:lnTo>
                      <a:pt x="1890" y="1098"/>
                    </a:lnTo>
                    <a:lnTo>
                      <a:pt x="1854" y="1050"/>
                    </a:lnTo>
                    <a:lnTo>
                      <a:pt x="1824" y="990"/>
                    </a:lnTo>
                    <a:lnTo>
                      <a:pt x="1788" y="924"/>
                    </a:lnTo>
                    <a:lnTo>
                      <a:pt x="1758" y="876"/>
                    </a:lnTo>
                    <a:lnTo>
                      <a:pt x="1722" y="864"/>
                    </a:lnTo>
                    <a:lnTo>
                      <a:pt x="1692" y="900"/>
                    </a:lnTo>
                    <a:lnTo>
                      <a:pt x="1662" y="972"/>
                    </a:lnTo>
                    <a:lnTo>
                      <a:pt x="1626" y="1056"/>
                    </a:lnTo>
                    <a:lnTo>
                      <a:pt x="1596" y="1122"/>
                    </a:lnTo>
                    <a:lnTo>
                      <a:pt x="1560" y="1164"/>
                    </a:lnTo>
                    <a:lnTo>
                      <a:pt x="1530" y="1188"/>
                    </a:lnTo>
                    <a:lnTo>
                      <a:pt x="1494" y="1212"/>
                    </a:lnTo>
                    <a:lnTo>
                      <a:pt x="1464" y="1224"/>
                    </a:lnTo>
                    <a:lnTo>
                      <a:pt x="1434" y="1236"/>
                    </a:lnTo>
                    <a:lnTo>
                      <a:pt x="1398" y="1242"/>
                    </a:lnTo>
                    <a:lnTo>
                      <a:pt x="1368" y="1242"/>
                    </a:lnTo>
                    <a:lnTo>
                      <a:pt x="1332" y="1248"/>
                    </a:lnTo>
                    <a:lnTo>
                      <a:pt x="1302" y="1248"/>
                    </a:lnTo>
                    <a:lnTo>
                      <a:pt x="1272" y="1248"/>
                    </a:lnTo>
                    <a:lnTo>
                      <a:pt x="1236" y="1248"/>
                    </a:lnTo>
                    <a:lnTo>
                      <a:pt x="1206" y="1242"/>
                    </a:lnTo>
                    <a:lnTo>
                      <a:pt x="1170" y="1242"/>
                    </a:lnTo>
                    <a:lnTo>
                      <a:pt x="1140" y="1236"/>
                    </a:lnTo>
                    <a:lnTo>
                      <a:pt x="1104" y="1230"/>
                    </a:lnTo>
                    <a:lnTo>
                      <a:pt x="1074" y="1224"/>
                    </a:lnTo>
                    <a:lnTo>
                      <a:pt x="1044" y="1224"/>
                    </a:lnTo>
                    <a:lnTo>
                      <a:pt x="1008" y="1218"/>
                    </a:lnTo>
                    <a:lnTo>
                      <a:pt x="978" y="1212"/>
                    </a:lnTo>
                    <a:lnTo>
                      <a:pt x="942" y="1212"/>
                    </a:lnTo>
                    <a:lnTo>
                      <a:pt x="912" y="1206"/>
                    </a:lnTo>
                    <a:lnTo>
                      <a:pt x="876" y="1206"/>
                    </a:lnTo>
                    <a:lnTo>
                      <a:pt x="846" y="1212"/>
                    </a:lnTo>
                    <a:lnTo>
                      <a:pt x="816" y="1212"/>
                    </a:lnTo>
                    <a:lnTo>
                      <a:pt x="780" y="1218"/>
                    </a:lnTo>
                    <a:lnTo>
                      <a:pt x="750" y="1218"/>
                    </a:lnTo>
                    <a:lnTo>
                      <a:pt x="714" y="1218"/>
                    </a:lnTo>
                    <a:lnTo>
                      <a:pt x="684" y="1224"/>
                    </a:lnTo>
                    <a:lnTo>
                      <a:pt x="648" y="1224"/>
                    </a:lnTo>
                    <a:lnTo>
                      <a:pt x="618" y="1218"/>
                    </a:lnTo>
                    <a:lnTo>
                      <a:pt x="588" y="1218"/>
                    </a:lnTo>
                    <a:lnTo>
                      <a:pt x="552" y="1212"/>
                    </a:lnTo>
                    <a:lnTo>
                      <a:pt x="522" y="1206"/>
                    </a:lnTo>
                    <a:lnTo>
                      <a:pt x="486" y="1194"/>
                    </a:lnTo>
                    <a:lnTo>
                      <a:pt x="456" y="1176"/>
                    </a:lnTo>
                    <a:lnTo>
                      <a:pt x="420" y="1158"/>
                    </a:lnTo>
                    <a:lnTo>
                      <a:pt x="390" y="1128"/>
                    </a:lnTo>
                    <a:lnTo>
                      <a:pt x="360" y="1092"/>
                    </a:lnTo>
                    <a:lnTo>
                      <a:pt x="324" y="1032"/>
                    </a:lnTo>
                    <a:lnTo>
                      <a:pt x="294" y="948"/>
                    </a:lnTo>
                    <a:lnTo>
                      <a:pt x="258" y="822"/>
                    </a:lnTo>
                    <a:lnTo>
                      <a:pt x="228" y="642"/>
                    </a:lnTo>
                    <a:lnTo>
                      <a:pt x="192" y="420"/>
                    </a:lnTo>
                    <a:lnTo>
                      <a:pt x="162" y="192"/>
                    </a:lnTo>
                    <a:lnTo>
                      <a:pt x="132" y="48"/>
                    </a:lnTo>
                    <a:lnTo>
                      <a:pt x="96" y="0"/>
                    </a:lnTo>
                    <a:lnTo>
                      <a:pt x="66" y="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rgbClr val="FF0000">
                  <a:alpha val="8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  <p:sp>
            <p:nvSpPr>
              <p:cNvPr id="571" name="Freeform 136"/>
              <p:cNvSpPr>
                <a:spLocks/>
              </p:cNvSpPr>
              <p:nvPr/>
            </p:nvSpPr>
            <p:spPr bwMode="auto">
              <a:xfrm>
                <a:off x="2647950" y="3305175"/>
                <a:ext cx="4029075" cy="1666875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96" y="0"/>
                  </a:cxn>
                  <a:cxn ang="0">
                    <a:pos x="162" y="180"/>
                  </a:cxn>
                  <a:cxn ang="0">
                    <a:pos x="228" y="522"/>
                  </a:cxn>
                  <a:cxn ang="0">
                    <a:pos x="294" y="762"/>
                  </a:cxn>
                  <a:cxn ang="0">
                    <a:pos x="360" y="870"/>
                  </a:cxn>
                  <a:cxn ang="0">
                    <a:pos x="420" y="924"/>
                  </a:cxn>
                  <a:cxn ang="0">
                    <a:pos x="486" y="954"/>
                  </a:cxn>
                  <a:cxn ang="0">
                    <a:pos x="552" y="972"/>
                  </a:cxn>
                  <a:cxn ang="0">
                    <a:pos x="618" y="978"/>
                  </a:cxn>
                  <a:cxn ang="0">
                    <a:pos x="684" y="978"/>
                  </a:cxn>
                  <a:cxn ang="0">
                    <a:pos x="750" y="978"/>
                  </a:cxn>
                  <a:cxn ang="0">
                    <a:pos x="816" y="972"/>
                  </a:cxn>
                  <a:cxn ang="0">
                    <a:pos x="876" y="972"/>
                  </a:cxn>
                  <a:cxn ang="0">
                    <a:pos x="942" y="972"/>
                  </a:cxn>
                  <a:cxn ang="0">
                    <a:pos x="1008" y="972"/>
                  </a:cxn>
                  <a:cxn ang="0">
                    <a:pos x="1074" y="984"/>
                  </a:cxn>
                  <a:cxn ang="0">
                    <a:pos x="1140" y="990"/>
                  </a:cxn>
                  <a:cxn ang="0">
                    <a:pos x="1206" y="996"/>
                  </a:cxn>
                  <a:cxn ang="0">
                    <a:pos x="1272" y="996"/>
                  </a:cxn>
                  <a:cxn ang="0">
                    <a:pos x="1332" y="996"/>
                  </a:cxn>
                  <a:cxn ang="0">
                    <a:pos x="1398" y="990"/>
                  </a:cxn>
                  <a:cxn ang="0">
                    <a:pos x="1464" y="978"/>
                  </a:cxn>
                  <a:cxn ang="0">
                    <a:pos x="1530" y="954"/>
                  </a:cxn>
                  <a:cxn ang="0">
                    <a:pos x="1596" y="894"/>
                  </a:cxn>
                  <a:cxn ang="0">
                    <a:pos x="1662" y="786"/>
                  </a:cxn>
                  <a:cxn ang="0">
                    <a:pos x="1722" y="708"/>
                  </a:cxn>
                  <a:cxn ang="0">
                    <a:pos x="1788" y="762"/>
                  </a:cxn>
                  <a:cxn ang="0">
                    <a:pos x="1854" y="858"/>
                  </a:cxn>
                  <a:cxn ang="0">
                    <a:pos x="1920" y="924"/>
                  </a:cxn>
                  <a:cxn ang="0">
                    <a:pos x="1986" y="954"/>
                  </a:cxn>
                  <a:cxn ang="0">
                    <a:pos x="2052" y="972"/>
                  </a:cxn>
                  <a:cxn ang="0">
                    <a:pos x="2118" y="984"/>
                  </a:cxn>
                  <a:cxn ang="0">
                    <a:pos x="2178" y="990"/>
                  </a:cxn>
                  <a:cxn ang="0">
                    <a:pos x="2244" y="990"/>
                  </a:cxn>
                  <a:cxn ang="0">
                    <a:pos x="2310" y="996"/>
                  </a:cxn>
                  <a:cxn ang="0">
                    <a:pos x="2376" y="1008"/>
                  </a:cxn>
                  <a:cxn ang="0">
                    <a:pos x="2442" y="1032"/>
                  </a:cxn>
                  <a:cxn ang="0">
                    <a:pos x="2508" y="1044"/>
                  </a:cxn>
                </a:cxnLst>
                <a:rect l="0" t="0" r="r" b="b"/>
                <a:pathLst>
                  <a:path w="2538" h="1050">
                    <a:moveTo>
                      <a:pt x="0" y="12"/>
                    </a:moveTo>
                    <a:lnTo>
                      <a:pt x="30" y="6"/>
                    </a:lnTo>
                    <a:lnTo>
                      <a:pt x="66" y="0"/>
                    </a:lnTo>
                    <a:lnTo>
                      <a:pt x="96" y="0"/>
                    </a:lnTo>
                    <a:lnTo>
                      <a:pt x="132" y="54"/>
                    </a:lnTo>
                    <a:lnTo>
                      <a:pt x="162" y="180"/>
                    </a:lnTo>
                    <a:lnTo>
                      <a:pt x="192" y="348"/>
                    </a:lnTo>
                    <a:lnTo>
                      <a:pt x="228" y="522"/>
                    </a:lnTo>
                    <a:lnTo>
                      <a:pt x="258" y="660"/>
                    </a:lnTo>
                    <a:lnTo>
                      <a:pt x="294" y="762"/>
                    </a:lnTo>
                    <a:lnTo>
                      <a:pt x="324" y="828"/>
                    </a:lnTo>
                    <a:lnTo>
                      <a:pt x="360" y="870"/>
                    </a:lnTo>
                    <a:lnTo>
                      <a:pt x="390" y="906"/>
                    </a:lnTo>
                    <a:lnTo>
                      <a:pt x="420" y="924"/>
                    </a:lnTo>
                    <a:lnTo>
                      <a:pt x="456" y="942"/>
                    </a:lnTo>
                    <a:lnTo>
                      <a:pt x="486" y="954"/>
                    </a:lnTo>
                    <a:lnTo>
                      <a:pt x="522" y="966"/>
                    </a:lnTo>
                    <a:lnTo>
                      <a:pt x="552" y="972"/>
                    </a:lnTo>
                    <a:lnTo>
                      <a:pt x="588" y="978"/>
                    </a:lnTo>
                    <a:lnTo>
                      <a:pt x="618" y="978"/>
                    </a:lnTo>
                    <a:lnTo>
                      <a:pt x="648" y="978"/>
                    </a:lnTo>
                    <a:lnTo>
                      <a:pt x="684" y="978"/>
                    </a:lnTo>
                    <a:lnTo>
                      <a:pt x="714" y="978"/>
                    </a:lnTo>
                    <a:lnTo>
                      <a:pt x="750" y="978"/>
                    </a:lnTo>
                    <a:lnTo>
                      <a:pt x="780" y="978"/>
                    </a:lnTo>
                    <a:lnTo>
                      <a:pt x="816" y="972"/>
                    </a:lnTo>
                    <a:lnTo>
                      <a:pt x="846" y="972"/>
                    </a:lnTo>
                    <a:lnTo>
                      <a:pt x="876" y="972"/>
                    </a:lnTo>
                    <a:lnTo>
                      <a:pt x="912" y="972"/>
                    </a:lnTo>
                    <a:lnTo>
                      <a:pt x="942" y="972"/>
                    </a:lnTo>
                    <a:lnTo>
                      <a:pt x="978" y="972"/>
                    </a:lnTo>
                    <a:lnTo>
                      <a:pt x="1008" y="972"/>
                    </a:lnTo>
                    <a:lnTo>
                      <a:pt x="1044" y="978"/>
                    </a:lnTo>
                    <a:lnTo>
                      <a:pt x="1074" y="984"/>
                    </a:lnTo>
                    <a:lnTo>
                      <a:pt x="1104" y="984"/>
                    </a:lnTo>
                    <a:lnTo>
                      <a:pt x="1140" y="990"/>
                    </a:lnTo>
                    <a:lnTo>
                      <a:pt x="1170" y="990"/>
                    </a:lnTo>
                    <a:lnTo>
                      <a:pt x="1206" y="996"/>
                    </a:lnTo>
                    <a:lnTo>
                      <a:pt x="1236" y="996"/>
                    </a:lnTo>
                    <a:lnTo>
                      <a:pt x="1272" y="996"/>
                    </a:lnTo>
                    <a:lnTo>
                      <a:pt x="1302" y="996"/>
                    </a:lnTo>
                    <a:lnTo>
                      <a:pt x="1332" y="996"/>
                    </a:lnTo>
                    <a:lnTo>
                      <a:pt x="1368" y="996"/>
                    </a:lnTo>
                    <a:lnTo>
                      <a:pt x="1398" y="990"/>
                    </a:lnTo>
                    <a:lnTo>
                      <a:pt x="1434" y="990"/>
                    </a:lnTo>
                    <a:lnTo>
                      <a:pt x="1464" y="978"/>
                    </a:lnTo>
                    <a:lnTo>
                      <a:pt x="1494" y="966"/>
                    </a:lnTo>
                    <a:lnTo>
                      <a:pt x="1530" y="954"/>
                    </a:lnTo>
                    <a:lnTo>
                      <a:pt x="1560" y="930"/>
                    </a:lnTo>
                    <a:lnTo>
                      <a:pt x="1596" y="894"/>
                    </a:lnTo>
                    <a:lnTo>
                      <a:pt x="1626" y="846"/>
                    </a:lnTo>
                    <a:lnTo>
                      <a:pt x="1662" y="786"/>
                    </a:lnTo>
                    <a:lnTo>
                      <a:pt x="1692" y="726"/>
                    </a:lnTo>
                    <a:lnTo>
                      <a:pt x="1722" y="708"/>
                    </a:lnTo>
                    <a:lnTo>
                      <a:pt x="1758" y="726"/>
                    </a:lnTo>
                    <a:lnTo>
                      <a:pt x="1788" y="762"/>
                    </a:lnTo>
                    <a:lnTo>
                      <a:pt x="1824" y="816"/>
                    </a:lnTo>
                    <a:lnTo>
                      <a:pt x="1854" y="858"/>
                    </a:lnTo>
                    <a:lnTo>
                      <a:pt x="1890" y="894"/>
                    </a:lnTo>
                    <a:lnTo>
                      <a:pt x="1920" y="924"/>
                    </a:lnTo>
                    <a:lnTo>
                      <a:pt x="1950" y="942"/>
                    </a:lnTo>
                    <a:lnTo>
                      <a:pt x="1986" y="954"/>
                    </a:lnTo>
                    <a:lnTo>
                      <a:pt x="2016" y="966"/>
                    </a:lnTo>
                    <a:lnTo>
                      <a:pt x="2052" y="972"/>
                    </a:lnTo>
                    <a:lnTo>
                      <a:pt x="2082" y="978"/>
                    </a:lnTo>
                    <a:lnTo>
                      <a:pt x="2118" y="984"/>
                    </a:lnTo>
                    <a:lnTo>
                      <a:pt x="2148" y="984"/>
                    </a:lnTo>
                    <a:lnTo>
                      <a:pt x="2178" y="990"/>
                    </a:lnTo>
                    <a:lnTo>
                      <a:pt x="2214" y="990"/>
                    </a:lnTo>
                    <a:lnTo>
                      <a:pt x="2244" y="990"/>
                    </a:lnTo>
                    <a:lnTo>
                      <a:pt x="2280" y="990"/>
                    </a:lnTo>
                    <a:lnTo>
                      <a:pt x="2310" y="996"/>
                    </a:lnTo>
                    <a:lnTo>
                      <a:pt x="2346" y="1002"/>
                    </a:lnTo>
                    <a:lnTo>
                      <a:pt x="2376" y="1008"/>
                    </a:lnTo>
                    <a:lnTo>
                      <a:pt x="2406" y="1020"/>
                    </a:lnTo>
                    <a:lnTo>
                      <a:pt x="2442" y="1032"/>
                    </a:lnTo>
                    <a:lnTo>
                      <a:pt x="2472" y="1038"/>
                    </a:lnTo>
                    <a:lnTo>
                      <a:pt x="2508" y="1044"/>
                    </a:lnTo>
                    <a:lnTo>
                      <a:pt x="2538" y="1050"/>
                    </a:ln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/>
              </a:p>
            </p:txBody>
          </p:sp>
        </p:grpSp>
        <p:grpSp>
          <p:nvGrpSpPr>
            <p:cNvPr id="10" name="Group 424"/>
            <p:cNvGrpSpPr/>
            <p:nvPr/>
          </p:nvGrpSpPr>
          <p:grpSpPr>
            <a:xfrm>
              <a:off x="4875683" y="3516433"/>
              <a:ext cx="3048069" cy="2326962"/>
              <a:chOff x="2600325" y="1733550"/>
              <a:chExt cx="4135438" cy="3259138"/>
            </a:xfrm>
          </p:grpSpPr>
          <p:sp>
            <p:nvSpPr>
              <p:cNvPr id="538" name="Line 10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413385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39" name="Line 107"/>
              <p:cNvSpPr>
                <a:spLocks noChangeShapeType="1"/>
              </p:cNvSpPr>
              <p:nvPr/>
            </p:nvSpPr>
            <p:spPr bwMode="auto">
              <a:xfrm flipV="1">
                <a:off x="2600325" y="1733550"/>
                <a:ext cx="1588" cy="32575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0" name="Line 108"/>
              <p:cNvSpPr>
                <a:spLocks noChangeShapeType="1"/>
              </p:cNvSpPr>
              <p:nvPr/>
            </p:nvSpPr>
            <p:spPr bwMode="auto">
              <a:xfrm flipV="1">
                <a:off x="26003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1" name="Line 110"/>
              <p:cNvSpPr>
                <a:spLocks noChangeShapeType="1"/>
              </p:cNvSpPr>
              <p:nvPr/>
            </p:nvSpPr>
            <p:spPr bwMode="auto">
              <a:xfrm flipV="1">
                <a:off x="31146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2" name="Line 112"/>
              <p:cNvSpPr>
                <a:spLocks noChangeShapeType="1"/>
              </p:cNvSpPr>
              <p:nvPr/>
            </p:nvSpPr>
            <p:spPr bwMode="auto">
              <a:xfrm flipV="1">
                <a:off x="362902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3" name="Line 114"/>
              <p:cNvSpPr>
                <a:spLocks noChangeShapeType="1"/>
              </p:cNvSpPr>
              <p:nvPr/>
            </p:nvSpPr>
            <p:spPr bwMode="auto">
              <a:xfrm flipV="1">
                <a:off x="41433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4" name="Line 116"/>
              <p:cNvSpPr>
                <a:spLocks noChangeShapeType="1"/>
              </p:cNvSpPr>
              <p:nvPr/>
            </p:nvSpPr>
            <p:spPr bwMode="auto">
              <a:xfrm flipV="1">
                <a:off x="46672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5" name="Line 118"/>
              <p:cNvSpPr>
                <a:spLocks noChangeShapeType="1"/>
              </p:cNvSpPr>
              <p:nvPr/>
            </p:nvSpPr>
            <p:spPr bwMode="auto">
              <a:xfrm flipV="1">
                <a:off x="51816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6" name="Line 120"/>
              <p:cNvSpPr>
                <a:spLocks noChangeShapeType="1"/>
              </p:cNvSpPr>
              <p:nvPr/>
            </p:nvSpPr>
            <p:spPr bwMode="auto">
              <a:xfrm flipV="1">
                <a:off x="569595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7" name="Line 122"/>
              <p:cNvSpPr>
                <a:spLocks noChangeShapeType="1"/>
              </p:cNvSpPr>
              <p:nvPr/>
            </p:nvSpPr>
            <p:spPr bwMode="auto">
              <a:xfrm flipV="1">
                <a:off x="6210300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8" name="Line 124"/>
              <p:cNvSpPr>
                <a:spLocks noChangeShapeType="1"/>
              </p:cNvSpPr>
              <p:nvPr/>
            </p:nvSpPr>
            <p:spPr bwMode="auto">
              <a:xfrm flipV="1">
                <a:off x="6734175" y="4943475"/>
                <a:ext cx="1588" cy="47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49" name="Line 126"/>
              <p:cNvSpPr>
                <a:spLocks noChangeShapeType="1"/>
              </p:cNvSpPr>
              <p:nvPr/>
            </p:nvSpPr>
            <p:spPr bwMode="auto">
              <a:xfrm>
                <a:off x="2600325" y="49911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0" name="Line 128"/>
              <p:cNvSpPr>
                <a:spLocks noChangeShapeType="1"/>
              </p:cNvSpPr>
              <p:nvPr/>
            </p:nvSpPr>
            <p:spPr bwMode="auto">
              <a:xfrm>
                <a:off x="2600325" y="39052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1" name="Line 130"/>
              <p:cNvSpPr>
                <a:spLocks noChangeShapeType="1"/>
              </p:cNvSpPr>
              <p:nvPr/>
            </p:nvSpPr>
            <p:spPr bwMode="auto">
              <a:xfrm>
                <a:off x="2600325" y="281940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2" name="Line 132"/>
              <p:cNvSpPr>
                <a:spLocks noChangeShapeType="1"/>
              </p:cNvSpPr>
              <p:nvPr/>
            </p:nvSpPr>
            <p:spPr bwMode="auto">
              <a:xfrm>
                <a:off x="2600325" y="1733550"/>
                <a:ext cx="38100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3" name="Freeform 134"/>
              <p:cNvSpPr>
                <a:spLocks/>
              </p:cNvSpPr>
              <p:nvPr/>
            </p:nvSpPr>
            <p:spPr bwMode="auto">
              <a:xfrm>
                <a:off x="2647950" y="1781175"/>
                <a:ext cx="4029075" cy="3200400"/>
              </a:xfrm>
              <a:custGeom>
                <a:avLst/>
                <a:gdLst/>
                <a:ahLst/>
                <a:cxnLst>
                  <a:cxn ang="0">
                    <a:pos x="66" y="1086"/>
                  </a:cxn>
                  <a:cxn ang="0">
                    <a:pos x="162" y="1542"/>
                  </a:cxn>
                  <a:cxn ang="0">
                    <a:pos x="258" y="1824"/>
                  </a:cxn>
                  <a:cxn ang="0">
                    <a:pos x="360" y="1920"/>
                  </a:cxn>
                  <a:cxn ang="0">
                    <a:pos x="456" y="1956"/>
                  </a:cxn>
                  <a:cxn ang="0">
                    <a:pos x="552" y="1968"/>
                  </a:cxn>
                  <a:cxn ang="0">
                    <a:pos x="648" y="1980"/>
                  </a:cxn>
                  <a:cxn ang="0">
                    <a:pos x="750" y="1980"/>
                  </a:cxn>
                  <a:cxn ang="0">
                    <a:pos x="846" y="1980"/>
                  </a:cxn>
                  <a:cxn ang="0">
                    <a:pos x="942" y="1986"/>
                  </a:cxn>
                  <a:cxn ang="0">
                    <a:pos x="1044" y="1986"/>
                  </a:cxn>
                  <a:cxn ang="0">
                    <a:pos x="1140" y="1986"/>
                  </a:cxn>
                  <a:cxn ang="0">
                    <a:pos x="1236" y="1986"/>
                  </a:cxn>
                  <a:cxn ang="0">
                    <a:pos x="1332" y="1980"/>
                  </a:cxn>
                  <a:cxn ang="0">
                    <a:pos x="1434" y="1956"/>
                  </a:cxn>
                  <a:cxn ang="0">
                    <a:pos x="1530" y="1896"/>
                  </a:cxn>
                  <a:cxn ang="0">
                    <a:pos x="1626" y="1848"/>
                  </a:cxn>
                  <a:cxn ang="0">
                    <a:pos x="1722" y="1938"/>
                  </a:cxn>
                  <a:cxn ang="0">
                    <a:pos x="1824" y="1986"/>
                  </a:cxn>
                  <a:cxn ang="0">
                    <a:pos x="1920" y="1998"/>
                  </a:cxn>
                  <a:cxn ang="0">
                    <a:pos x="2016" y="2004"/>
                  </a:cxn>
                  <a:cxn ang="0">
                    <a:pos x="2118" y="2004"/>
                  </a:cxn>
                  <a:cxn ang="0">
                    <a:pos x="2214" y="1998"/>
                  </a:cxn>
                  <a:cxn ang="0">
                    <a:pos x="2310" y="1992"/>
                  </a:cxn>
                  <a:cxn ang="0">
                    <a:pos x="2406" y="2004"/>
                  </a:cxn>
                  <a:cxn ang="0">
                    <a:pos x="2508" y="2016"/>
                  </a:cxn>
                  <a:cxn ang="0">
                    <a:pos x="2508" y="2010"/>
                  </a:cxn>
                  <a:cxn ang="0">
                    <a:pos x="2406" y="1998"/>
                  </a:cxn>
                  <a:cxn ang="0">
                    <a:pos x="2310" y="1974"/>
                  </a:cxn>
                  <a:cxn ang="0">
                    <a:pos x="2214" y="1980"/>
                  </a:cxn>
                  <a:cxn ang="0">
                    <a:pos x="2118" y="1992"/>
                  </a:cxn>
                  <a:cxn ang="0">
                    <a:pos x="2016" y="1992"/>
                  </a:cxn>
                  <a:cxn ang="0">
                    <a:pos x="1920" y="1986"/>
                  </a:cxn>
                  <a:cxn ang="0">
                    <a:pos x="1824" y="1962"/>
                  </a:cxn>
                  <a:cxn ang="0">
                    <a:pos x="1722" y="1890"/>
                  </a:cxn>
                  <a:cxn ang="0">
                    <a:pos x="1626" y="1710"/>
                  </a:cxn>
                  <a:cxn ang="0">
                    <a:pos x="1530" y="1800"/>
                  </a:cxn>
                  <a:cxn ang="0">
                    <a:pos x="1434" y="1920"/>
                  </a:cxn>
                  <a:cxn ang="0">
                    <a:pos x="1332" y="1956"/>
                  </a:cxn>
                  <a:cxn ang="0">
                    <a:pos x="1236" y="1968"/>
                  </a:cxn>
                  <a:cxn ang="0">
                    <a:pos x="1140" y="1968"/>
                  </a:cxn>
                  <a:cxn ang="0">
                    <a:pos x="1044" y="1968"/>
                  </a:cxn>
                  <a:cxn ang="0">
                    <a:pos x="942" y="1962"/>
                  </a:cxn>
                  <a:cxn ang="0">
                    <a:pos x="846" y="1962"/>
                  </a:cxn>
                  <a:cxn ang="0">
                    <a:pos x="750" y="1956"/>
                  </a:cxn>
                  <a:cxn ang="0">
                    <a:pos x="648" y="1950"/>
                  </a:cxn>
                  <a:cxn ang="0">
                    <a:pos x="552" y="1938"/>
                  </a:cxn>
                  <a:cxn ang="0">
                    <a:pos x="456" y="1914"/>
                  </a:cxn>
                  <a:cxn ang="0">
                    <a:pos x="360" y="1860"/>
                  </a:cxn>
                  <a:cxn ang="0">
                    <a:pos x="258" y="1728"/>
                  </a:cxn>
                  <a:cxn ang="0">
                    <a:pos x="162" y="1386"/>
                  </a:cxn>
                  <a:cxn ang="0">
                    <a:pos x="66" y="654"/>
                  </a:cxn>
                  <a:cxn ang="0">
                    <a:pos x="0" y="744"/>
                  </a:cxn>
                </a:cxnLst>
                <a:rect l="0" t="0" r="r" b="b"/>
                <a:pathLst>
                  <a:path w="2538" h="2016">
                    <a:moveTo>
                      <a:pt x="0" y="744"/>
                    </a:moveTo>
                    <a:lnTo>
                      <a:pt x="30" y="906"/>
                    </a:lnTo>
                    <a:lnTo>
                      <a:pt x="66" y="1086"/>
                    </a:lnTo>
                    <a:lnTo>
                      <a:pt x="96" y="1248"/>
                    </a:lnTo>
                    <a:lnTo>
                      <a:pt x="132" y="1398"/>
                    </a:lnTo>
                    <a:lnTo>
                      <a:pt x="162" y="1542"/>
                    </a:lnTo>
                    <a:lnTo>
                      <a:pt x="192" y="1662"/>
                    </a:lnTo>
                    <a:lnTo>
                      <a:pt x="228" y="1758"/>
                    </a:lnTo>
                    <a:lnTo>
                      <a:pt x="258" y="1824"/>
                    </a:lnTo>
                    <a:lnTo>
                      <a:pt x="294" y="1866"/>
                    </a:lnTo>
                    <a:lnTo>
                      <a:pt x="324" y="1896"/>
                    </a:lnTo>
                    <a:lnTo>
                      <a:pt x="360" y="1920"/>
                    </a:lnTo>
                    <a:lnTo>
                      <a:pt x="390" y="1932"/>
                    </a:lnTo>
                    <a:lnTo>
                      <a:pt x="420" y="1944"/>
                    </a:lnTo>
                    <a:lnTo>
                      <a:pt x="456" y="1956"/>
                    </a:lnTo>
                    <a:lnTo>
                      <a:pt x="486" y="1962"/>
                    </a:lnTo>
                    <a:lnTo>
                      <a:pt x="522" y="1968"/>
                    </a:lnTo>
                    <a:lnTo>
                      <a:pt x="552" y="1968"/>
                    </a:lnTo>
                    <a:lnTo>
                      <a:pt x="588" y="1974"/>
                    </a:lnTo>
                    <a:lnTo>
                      <a:pt x="618" y="1974"/>
                    </a:lnTo>
                    <a:lnTo>
                      <a:pt x="648" y="1980"/>
                    </a:lnTo>
                    <a:lnTo>
                      <a:pt x="684" y="1980"/>
                    </a:lnTo>
                    <a:lnTo>
                      <a:pt x="714" y="1980"/>
                    </a:lnTo>
                    <a:lnTo>
                      <a:pt x="750" y="1980"/>
                    </a:lnTo>
                    <a:lnTo>
                      <a:pt x="780" y="1980"/>
                    </a:lnTo>
                    <a:lnTo>
                      <a:pt x="816" y="1980"/>
                    </a:lnTo>
                    <a:lnTo>
                      <a:pt x="846" y="1980"/>
                    </a:lnTo>
                    <a:lnTo>
                      <a:pt x="876" y="1980"/>
                    </a:lnTo>
                    <a:lnTo>
                      <a:pt x="912" y="1980"/>
                    </a:lnTo>
                    <a:lnTo>
                      <a:pt x="942" y="1986"/>
                    </a:lnTo>
                    <a:lnTo>
                      <a:pt x="978" y="1986"/>
                    </a:lnTo>
                    <a:lnTo>
                      <a:pt x="1008" y="1986"/>
                    </a:lnTo>
                    <a:lnTo>
                      <a:pt x="1044" y="1986"/>
                    </a:lnTo>
                    <a:lnTo>
                      <a:pt x="1074" y="1986"/>
                    </a:lnTo>
                    <a:lnTo>
                      <a:pt x="1104" y="1986"/>
                    </a:lnTo>
                    <a:lnTo>
                      <a:pt x="1140" y="1986"/>
                    </a:lnTo>
                    <a:lnTo>
                      <a:pt x="1170" y="1986"/>
                    </a:lnTo>
                    <a:lnTo>
                      <a:pt x="1206" y="1986"/>
                    </a:lnTo>
                    <a:lnTo>
                      <a:pt x="1236" y="1986"/>
                    </a:lnTo>
                    <a:lnTo>
                      <a:pt x="1272" y="1986"/>
                    </a:lnTo>
                    <a:lnTo>
                      <a:pt x="1302" y="1980"/>
                    </a:lnTo>
                    <a:lnTo>
                      <a:pt x="1332" y="1980"/>
                    </a:lnTo>
                    <a:lnTo>
                      <a:pt x="1368" y="1974"/>
                    </a:lnTo>
                    <a:lnTo>
                      <a:pt x="1398" y="1968"/>
                    </a:lnTo>
                    <a:lnTo>
                      <a:pt x="1434" y="1956"/>
                    </a:lnTo>
                    <a:lnTo>
                      <a:pt x="1464" y="1944"/>
                    </a:lnTo>
                    <a:lnTo>
                      <a:pt x="1494" y="1920"/>
                    </a:lnTo>
                    <a:lnTo>
                      <a:pt x="1530" y="1896"/>
                    </a:lnTo>
                    <a:lnTo>
                      <a:pt x="1560" y="1860"/>
                    </a:lnTo>
                    <a:lnTo>
                      <a:pt x="1596" y="1836"/>
                    </a:lnTo>
                    <a:lnTo>
                      <a:pt x="1626" y="1848"/>
                    </a:lnTo>
                    <a:lnTo>
                      <a:pt x="1662" y="1878"/>
                    </a:lnTo>
                    <a:lnTo>
                      <a:pt x="1692" y="1908"/>
                    </a:lnTo>
                    <a:lnTo>
                      <a:pt x="1722" y="1938"/>
                    </a:lnTo>
                    <a:lnTo>
                      <a:pt x="1758" y="1962"/>
                    </a:lnTo>
                    <a:lnTo>
                      <a:pt x="1788" y="1974"/>
                    </a:lnTo>
                    <a:lnTo>
                      <a:pt x="1824" y="1986"/>
                    </a:lnTo>
                    <a:lnTo>
                      <a:pt x="1854" y="1992"/>
                    </a:lnTo>
                    <a:lnTo>
                      <a:pt x="1890" y="1998"/>
                    </a:lnTo>
                    <a:lnTo>
                      <a:pt x="1920" y="1998"/>
                    </a:lnTo>
                    <a:lnTo>
                      <a:pt x="1950" y="1998"/>
                    </a:lnTo>
                    <a:lnTo>
                      <a:pt x="1986" y="2004"/>
                    </a:lnTo>
                    <a:lnTo>
                      <a:pt x="2016" y="2004"/>
                    </a:lnTo>
                    <a:lnTo>
                      <a:pt x="2052" y="2004"/>
                    </a:lnTo>
                    <a:lnTo>
                      <a:pt x="2082" y="2004"/>
                    </a:lnTo>
                    <a:lnTo>
                      <a:pt x="2118" y="2004"/>
                    </a:lnTo>
                    <a:lnTo>
                      <a:pt x="2148" y="1998"/>
                    </a:lnTo>
                    <a:lnTo>
                      <a:pt x="2178" y="1998"/>
                    </a:lnTo>
                    <a:lnTo>
                      <a:pt x="2214" y="1998"/>
                    </a:lnTo>
                    <a:lnTo>
                      <a:pt x="2244" y="1992"/>
                    </a:lnTo>
                    <a:lnTo>
                      <a:pt x="2280" y="1992"/>
                    </a:lnTo>
                    <a:lnTo>
                      <a:pt x="2310" y="1992"/>
                    </a:lnTo>
                    <a:lnTo>
                      <a:pt x="2346" y="1998"/>
                    </a:lnTo>
                    <a:lnTo>
                      <a:pt x="2376" y="2004"/>
                    </a:lnTo>
                    <a:lnTo>
                      <a:pt x="2406" y="2004"/>
                    </a:lnTo>
                    <a:lnTo>
                      <a:pt x="2442" y="2010"/>
                    </a:lnTo>
                    <a:lnTo>
                      <a:pt x="2472" y="2010"/>
                    </a:lnTo>
                    <a:lnTo>
                      <a:pt x="2508" y="2016"/>
                    </a:lnTo>
                    <a:lnTo>
                      <a:pt x="2538" y="2016"/>
                    </a:lnTo>
                    <a:lnTo>
                      <a:pt x="2538" y="2010"/>
                    </a:lnTo>
                    <a:lnTo>
                      <a:pt x="2508" y="2010"/>
                    </a:lnTo>
                    <a:lnTo>
                      <a:pt x="2472" y="2010"/>
                    </a:lnTo>
                    <a:lnTo>
                      <a:pt x="2442" y="2004"/>
                    </a:lnTo>
                    <a:lnTo>
                      <a:pt x="2406" y="1998"/>
                    </a:lnTo>
                    <a:lnTo>
                      <a:pt x="2376" y="1986"/>
                    </a:lnTo>
                    <a:lnTo>
                      <a:pt x="2346" y="1980"/>
                    </a:lnTo>
                    <a:lnTo>
                      <a:pt x="2310" y="1974"/>
                    </a:lnTo>
                    <a:lnTo>
                      <a:pt x="2280" y="1974"/>
                    </a:lnTo>
                    <a:lnTo>
                      <a:pt x="2244" y="1980"/>
                    </a:lnTo>
                    <a:lnTo>
                      <a:pt x="2214" y="1980"/>
                    </a:lnTo>
                    <a:lnTo>
                      <a:pt x="2178" y="1986"/>
                    </a:lnTo>
                    <a:lnTo>
                      <a:pt x="2148" y="1992"/>
                    </a:lnTo>
                    <a:lnTo>
                      <a:pt x="2118" y="1992"/>
                    </a:lnTo>
                    <a:lnTo>
                      <a:pt x="2082" y="1992"/>
                    </a:lnTo>
                    <a:lnTo>
                      <a:pt x="2052" y="1992"/>
                    </a:lnTo>
                    <a:lnTo>
                      <a:pt x="2016" y="1992"/>
                    </a:lnTo>
                    <a:lnTo>
                      <a:pt x="1986" y="1992"/>
                    </a:lnTo>
                    <a:lnTo>
                      <a:pt x="1950" y="1992"/>
                    </a:lnTo>
                    <a:lnTo>
                      <a:pt x="1920" y="1986"/>
                    </a:lnTo>
                    <a:lnTo>
                      <a:pt x="1890" y="1980"/>
                    </a:lnTo>
                    <a:lnTo>
                      <a:pt x="1854" y="1974"/>
                    </a:lnTo>
                    <a:lnTo>
                      <a:pt x="1824" y="1962"/>
                    </a:lnTo>
                    <a:lnTo>
                      <a:pt x="1788" y="1950"/>
                    </a:lnTo>
                    <a:lnTo>
                      <a:pt x="1758" y="1926"/>
                    </a:lnTo>
                    <a:lnTo>
                      <a:pt x="1722" y="1890"/>
                    </a:lnTo>
                    <a:lnTo>
                      <a:pt x="1692" y="1836"/>
                    </a:lnTo>
                    <a:lnTo>
                      <a:pt x="1662" y="1770"/>
                    </a:lnTo>
                    <a:lnTo>
                      <a:pt x="1626" y="1710"/>
                    </a:lnTo>
                    <a:lnTo>
                      <a:pt x="1596" y="1698"/>
                    </a:lnTo>
                    <a:lnTo>
                      <a:pt x="1560" y="1740"/>
                    </a:lnTo>
                    <a:lnTo>
                      <a:pt x="1530" y="1800"/>
                    </a:lnTo>
                    <a:lnTo>
                      <a:pt x="1494" y="1854"/>
                    </a:lnTo>
                    <a:lnTo>
                      <a:pt x="1464" y="1890"/>
                    </a:lnTo>
                    <a:lnTo>
                      <a:pt x="1434" y="1920"/>
                    </a:lnTo>
                    <a:lnTo>
                      <a:pt x="1398" y="1932"/>
                    </a:lnTo>
                    <a:lnTo>
                      <a:pt x="1368" y="1944"/>
                    </a:lnTo>
                    <a:lnTo>
                      <a:pt x="1332" y="1956"/>
                    </a:lnTo>
                    <a:lnTo>
                      <a:pt x="1302" y="1962"/>
                    </a:lnTo>
                    <a:lnTo>
                      <a:pt x="1272" y="1962"/>
                    </a:lnTo>
                    <a:lnTo>
                      <a:pt x="1236" y="1968"/>
                    </a:lnTo>
                    <a:lnTo>
                      <a:pt x="1206" y="1968"/>
                    </a:lnTo>
                    <a:lnTo>
                      <a:pt x="1170" y="1968"/>
                    </a:lnTo>
                    <a:lnTo>
                      <a:pt x="1140" y="1968"/>
                    </a:lnTo>
                    <a:lnTo>
                      <a:pt x="1104" y="1968"/>
                    </a:lnTo>
                    <a:lnTo>
                      <a:pt x="1074" y="1968"/>
                    </a:lnTo>
                    <a:lnTo>
                      <a:pt x="1044" y="1968"/>
                    </a:lnTo>
                    <a:lnTo>
                      <a:pt x="1008" y="1968"/>
                    </a:lnTo>
                    <a:lnTo>
                      <a:pt x="978" y="1962"/>
                    </a:lnTo>
                    <a:lnTo>
                      <a:pt x="942" y="1962"/>
                    </a:lnTo>
                    <a:lnTo>
                      <a:pt x="912" y="1962"/>
                    </a:lnTo>
                    <a:lnTo>
                      <a:pt x="876" y="1962"/>
                    </a:lnTo>
                    <a:lnTo>
                      <a:pt x="846" y="1962"/>
                    </a:lnTo>
                    <a:lnTo>
                      <a:pt x="816" y="1962"/>
                    </a:lnTo>
                    <a:lnTo>
                      <a:pt x="780" y="1956"/>
                    </a:lnTo>
                    <a:lnTo>
                      <a:pt x="750" y="1956"/>
                    </a:lnTo>
                    <a:lnTo>
                      <a:pt x="714" y="1956"/>
                    </a:lnTo>
                    <a:lnTo>
                      <a:pt x="684" y="1956"/>
                    </a:lnTo>
                    <a:lnTo>
                      <a:pt x="648" y="1950"/>
                    </a:lnTo>
                    <a:lnTo>
                      <a:pt x="618" y="1950"/>
                    </a:lnTo>
                    <a:lnTo>
                      <a:pt x="588" y="1944"/>
                    </a:lnTo>
                    <a:lnTo>
                      <a:pt x="552" y="1938"/>
                    </a:lnTo>
                    <a:lnTo>
                      <a:pt x="522" y="1932"/>
                    </a:lnTo>
                    <a:lnTo>
                      <a:pt x="486" y="1926"/>
                    </a:lnTo>
                    <a:lnTo>
                      <a:pt x="456" y="1914"/>
                    </a:lnTo>
                    <a:lnTo>
                      <a:pt x="420" y="1902"/>
                    </a:lnTo>
                    <a:lnTo>
                      <a:pt x="390" y="1884"/>
                    </a:lnTo>
                    <a:lnTo>
                      <a:pt x="360" y="1860"/>
                    </a:lnTo>
                    <a:lnTo>
                      <a:pt x="324" y="1830"/>
                    </a:lnTo>
                    <a:lnTo>
                      <a:pt x="294" y="1788"/>
                    </a:lnTo>
                    <a:lnTo>
                      <a:pt x="258" y="1728"/>
                    </a:lnTo>
                    <a:lnTo>
                      <a:pt x="228" y="1650"/>
                    </a:lnTo>
                    <a:lnTo>
                      <a:pt x="192" y="1536"/>
                    </a:lnTo>
                    <a:lnTo>
                      <a:pt x="162" y="1386"/>
                    </a:lnTo>
                    <a:lnTo>
                      <a:pt x="132" y="1194"/>
                    </a:lnTo>
                    <a:lnTo>
                      <a:pt x="96" y="948"/>
                    </a:lnTo>
                    <a:lnTo>
                      <a:pt x="66" y="654"/>
                    </a:lnTo>
                    <a:lnTo>
                      <a:pt x="30" y="324"/>
                    </a:lnTo>
                    <a:lnTo>
                      <a:pt x="0" y="0"/>
                    </a:lnTo>
                    <a:lnTo>
                      <a:pt x="0" y="744"/>
                    </a:lnTo>
                    <a:close/>
                  </a:path>
                </a:pathLst>
              </a:custGeom>
              <a:solidFill>
                <a:srgbClr val="FF33CC">
                  <a:alpha val="16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4" name="Freeform 136"/>
              <p:cNvSpPr>
                <a:spLocks/>
              </p:cNvSpPr>
              <p:nvPr/>
            </p:nvSpPr>
            <p:spPr bwMode="auto">
              <a:xfrm>
                <a:off x="2647950" y="2371725"/>
                <a:ext cx="4029075" cy="2609850"/>
              </a:xfrm>
              <a:custGeom>
                <a:avLst/>
                <a:gdLst/>
                <a:ahLst/>
                <a:cxnLst>
                  <a:cxn ang="0">
                    <a:pos x="30" y="246"/>
                  </a:cxn>
                  <a:cxn ang="0">
                    <a:pos x="96" y="726"/>
                  </a:cxn>
                  <a:cxn ang="0">
                    <a:pos x="162" y="1092"/>
                  </a:cxn>
                  <a:cxn ang="0">
                    <a:pos x="228" y="1332"/>
                  </a:cxn>
                  <a:cxn ang="0">
                    <a:pos x="294" y="1452"/>
                  </a:cxn>
                  <a:cxn ang="0">
                    <a:pos x="360" y="1518"/>
                  </a:cxn>
                  <a:cxn ang="0">
                    <a:pos x="420" y="1554"/>
                  </a:cxn>
                  <a:cxn ang="0">
                    <a:pos x="486" y="1572"/>
                  </a:cxn>
                  <a:cxn ang="0">
                    <a:pos x="552" y="1584"/>
                  </a:cxn>
                  <a:cxn ang="0">
                    <a:pos x="618" y="1590"/>
                  </a:cxn>
                  <a:cxn ang="0">
                    <a:pos x="684" y="1596"/>
                  </a:cxn>
                  <a:cxn ang="0">
                    <a:pos x="750" y="1596"/>
                  </a:cxn>
                  <a:cxn ang="0">
                    <a:pos x="816" y="1596"/>
                  </a:cxn>
                  <a:cxn ang="0">
                    <a:pos x="876" y="1602"/>
                  </a:cxn>
                  <a:cxn ang="0">
                    <a:pos x="942" y="1602"/>
                  </a:cxn>
                  <a:cxn ang="0">
                    <a:pos x="1008" y="1602"/>
                  </a:cxn>
                  <a:cxn ang="0">
                    <a:pos x="1074" y="1602"/>
                  </a:cxn>
                  <a:cxn ang="0">
                    <a:pos x="1140" y="1608"/>
                  </a:cxn>
                  <a:cxn ang="0">
                    <a:pos x="1206" y="1608"/>
                  </a:cxn>
                  <a:cxn ang="0">
                    <a:pos x="1272" y="1602"/>
                  </a:cxn>
                  <a:cxn ang="0">
                    <a:pos x="1332" y="1596"/>
                  </a:cxn>
                  <a:cxn ang="0">
                    <a:pos x="1398" y="1578"/>
                  </a:cxn>
                  <a:cxn ang="0">
                    <a:pos x="1464" y="1548"/>
                  </a:cxn>
                  <a:cxn ang="0">
                    <a:pos x="1530" y="1476"/>
                  </a:cxn>
                  <a:cxn ang="0">
                    <a:pos x="1596" y="1398"/>
                  </a:cxn>
                  <a:cxn ang="0">
                    <a:pos x="1662" y="1452"/>
                  </a:cxn>
                  <a:cxn ang="0">
                    <a:pos x="1722" y="1542"/>
                  </a:cxn>
                  <a:cxn ang="0">
                    <a:pos x="1788" y="1590"/>
                  </a:cxn>
                  <a:cxn ang="0">
                    <a:pos x="1854" y="1608"/>
                  </a:cxn>
                  <a:cxn ang="0">
                    <a:pos x="1920" y="1620"/>
                  </a:cxn>
                  <a:cxn ang="0">
                    <a:pos x="1986" y="1626"/>
                  </a:cxn>
                  <a:cxn ang="0">
                    <a:pos x="2052" y="1626"/>
                  </a:cxn>
                  <a:cxn ang="0">
                    <a:pos x="2118" y="1626"/>
                  </a:cxn>
                  <a:cxn ang="0">
                    <a:pos x="2178" y="1620"/>
                  </a:cxn>
                  <a:cxn ang="0">
                    <a:pos x="2244" y="1614"/>
                  </a:cxn>
                  <a:cxn ang="0">
                    <a:pos x="2310" y="1614"/>
                  </a:cxn>
                  <a:cxn ang="0">
                    <a:pos x="2376" y="1620"/>
                  </a:cxn>
                  <a:cxn ang="0">
                    <a:pos x="2442" y="1632"/>
                  </a:cxn>
                  <a:cxn ang="0">
                    <a:pos x="2508" y="1638"/>
                  </a:cxn>
                </a:cxnLst>
                <a:rect l="0" t="0" r="r" b="b"/>
                <a:pathLst>
                  <a:path w="2538" h="1644">
                    <a:moveTo>
                      <a:pt x="0" y="0"/>
                    </a:moveTo>
                    <a:lnTo>
                      <a:pt x="30" y="246"/>
                    </a:lnTo>
                    <a:lnTo>
                      <a:pt x="66" y="498"/>
                    </a:lnTo>
                    <a:lnTo>
                      <a:pt x="96" y="726"/>
                    </a:lnTo>
                    <a:lnTo>
                      <a:pt x="132" y="924"/>
                    </a:lnTo>
                    <a:lnTo>
                      <a:pt x="162" y="1092"/>
                    </a:lnTo>
                    <a:lnTo>
                      <a:pt x="192" y="1230"/>
                    </a:lnTo>
                    <a:lnTo>
                      <a:pt x="228" y="1332"/>
                    </a:lnTo>
                    <a:lnTo>
                      <a:pt x="258" y="1404"/>
                    </a:lnTo>
                    <a:lnTo>
                      <a:pt x="294" y="1452"/>
                    </a:lnTo>
                    <a:lnTo>
                      <a:pt x="324" y="1488"/>
                    </a:lnTo>
                    <a:lnTo>
                      <a:pt x="360" y="1518"/>
                    </a:lnTo>
                    <a:lnTo>
                      <a:pt x="390" y="1536"/>
                    </a:lnTo>
                    <a:lnTo>
                      <a:pt x="420" y="1554"/>
                    </a:lnTo>
                    <a:lnTo>
                      <a:pt x="456" y="1566"/>
                    </a:lnTo>
                    <a:lnTo>
                      <a:pt x="486" y="1572"/>
                    </a:lnTo>
                    <a:lnTo>
                      <a:pt x="522" y="1578"/>
                    </a:lnTo>
                    <a:lnTo>
                      <a:pt x="552" y="1584"/>
                    </a:lnTo>
                    <a:lnTo>
                      <a:pt x="588" y="1590"/>
                    </a:lnTo>
                    <a:lnTo>
                      <a:pt x="618" y="1590"/>
                    </a:lnTo>
                    <a:lnTo>
                      <a:pt x="648" y="1590"/>
                    </a:lnTo>
                    <a:lnTo>
                      <a:pt x="684" y="1596"/>
                    </a:lnTo>
                    <a:lnTo>
                      <a:pt x="714" y="1596"/>
                    </a:lnTo>
                    <a:lnTo>
                      <a:pt x="750" y="1596"/>
                    </a:lnTo>
                    <a:lnTo>
                      <a:pt x="780" y="1596"/>
                    </a:lnTo>
                    <a:lnTo>
                      <a:pt x="816" y="1596"/>
                    </a:lnTo>
                    <a:lnTo>
                      <a:pt x="846" y="1602"/>
                    </a:lnTo>
                    <a:lnTo>
                      <a:pt x="876" y="1602"/>
                    </a:lnTo>
                    <a:lnTo>
                      <a:pt x="912" y="1602"/>
                    </a:lnTo>
                    <a:lnTo>
                      <a:pt x="942" y="1602"/>
                    </a:lnTo>
                    <a:lnTo>
                      <a:pt x="978" y="1602"/>
                    </a:lnTo>
                    <a:lnTo>
                      <a:pt x="1008" y="1602"/>
                    </a:lnTo>
                    <a:lnTo>
                      <a:pt x="1044" y="1602"/>
                    </a:lnTo>
                    <a:lnTo>
                      <a:pt x="1074" y="1602"/>
                    </a:lnTo>
                    <a:lnTo>
                      <a:pt x="1104" y="1608"/>
                    </a:lnTo>
                    <a:lnTo>
                      <a:pt x="1140" y="1608"/>
                    </a:lnTo>
                    <a:lnTo>
                      <a:pt x="1170" y="1608"/>
                    </a:lnTo>
                    <a:lnTo>
                      <a:pt x="1206" y="1608"/>
                    </a:lnTo>
                    <a:lnTo>
                      <a:pt x="1236" y="1602"/>
                    </a:lnTo>
                    <a:lnTo>
                      <a:pt x="1272" y="1602"/>
                    </a:lnTo>
                    <a:lnTo>
                      <a:pt x="1302" y="1596"/>
                    </a:lnTo>
                    <a:lnTo>
                      <a:pt x="1332" y="1596"/>
                    </a:lnTo>
                    <a:lnTo>
                      <a:pt x="1368" y="1590"/>
                    </a:lnTo>
                    <a:lnTo>
                      <a:pt x="1398" y="1578"/>
                    </a:lnTo>
                    <a:lnTo>
                      <a:pt x="1434" y="1566"/>
                    </a:lnTo>
                    <a:lnTo>
                      <a:pt x="1464" y="1548"/>
                    </a:lnTo>
                    <a:lnTo>
                      <a:pt x="1494" y="1518"/>
                    </a:lnTo>
                    <a:lnTo>
                      <a:pt x="1530" y="1476"/>
                    </a:lnTo>
                    <a:lnTo>
                      <a:pt x="1560" y="1428"/>
                    </a:lnTo>
                    <a:lnTo>
                      <a:pt x="1596" y="1398"/>
                    </a:lnTo>
                    <a:lnTo>
                      <a:pt x="1626" y="1410"/>
                    </a:lnTo>
                    <a:lnTo>
                      <a:pt x="1662" y="1452"/>
                    </a:lnTo>
                    <a:lnTo>
                      <a:pt x="1692" y="1500"/>
                    </a:lnTo>
                    <a:lnTo>
                      <a:pt x="1722" y="1542"/>
                    </a:lnTo>
                    <a:lnTo>
                      <a:pt x="1758" y="1572"/>
                    </a:lnTo>
                    <a:lnTo>
                      <a:pt x="1788" y="1590"/>
                    </a:lnTo>
                    <a:lnTo>
                      <a:pt x="1824" y="1602"/>
                    </a:lnTo>
                    <a:lnTo>
                      <a:pt x="1854" y="1608"/>
                    </a:lnTo>
                    <a:lnTo>
                      <a:pt x="1890" y="1614"/>
                    </a:lnTo>
                    <a:lnTo>
                      <a:pt x="1920" y="1620"/>
                    </a:lnTo>
                    <a:lnTo>
                      <a:pt x="1950" y="1620"/>
                    </a:lnTo>
                    <a:lnTo>
                      <a:pt x="1986" y="1626"/>
                    </a:lnTo>
                    <a:lnTo>
                      <a:pt x="2016" y="1626"/>
                    </a:lnTo>
                    <a:lnTo>
                      <a:pt x="2052" y="1626"/>
                    </a:lnTo>
                    <a:lnTo>
                      <a:pt x="2082" y="1626"/>
                    </a:lnTo>
                    <a:lnTo>
                      <a:pt x="2118" y="1626"/>
                    </a:lnTo>
                    <a:lnTo>
                      <a:pt x="2148" y="1626"/>
                    </a:lnTo>
                    <a:lnTo>
                      <a:pt x="2178" y="1620"/>
                    </a:lnTo>
                    <a:lnTo>
                      <a:pt x="2214" y="1620"/>
                    </a:lnTo>
                    <a:lnTo>
                      <a:pt x="2244" y="1614"/>
                    </a:lnTo>
                    <a:lnTo>
                      <a:pt x="2280" y="1614"/>
                    </a:lnTo>
                    <a:lnTo>
                      <a:pt x="2310" y="1614"/>
                    </a:lnTo>
                    <a:lnTo>
                      <a:pt x="2346" y="1614"/>
                    </a:lnTo>
                    <a:lnTo>
                      <a:pt x="2376" y="1620"/>
                    </a:lnTo>
                    <a:lnTo>
                      <a:pt x="2406" y="1632"/>
                    </a:lnTo>
                    <a:lnTo>
                      <a:pt x="2442" y="1632"/>
                    </a:lnTo>
                    <a:lnTo>
                      <a:pt x="2472" y="1638"/>
                    </a:lnTo>
                    <a:lnTo>
                      <a:pt x="2508" y="1638"/>
                    </a:lnTo>
                    <a:lnTo>
                      <a:pt x="2538" y="1644"/>
                    </a:lnTo>
                  </a:path>
                </a:pathLst>
              </a:custGeom>
              <a:noFill/>
              <a:ln w="25400" cap="flat">
                <a:solidFill>
                  <a:srgbClr val="FF33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</p:grpSp>
      </p:grpSp>
      <p:sp>
        <p:nvSpPr>
          <p:cNvPr id="635" name="TextBox 634"/>
          <p:cNvSpPr txBox="1"/>
          <p:nvPr/>
        </p:nvSpPr>
        <p:spPr>
          <a:xfrm>
            <a:off x="595211" y="4342453"/>
            <a:ext cx="9657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Veh</a:t>
            </a:r>
            <a:r>
              <a:rPr lang="en-GB" sz="1400" dirty="0" smtClean="0"/>
              <a:t> (13)</a:t>
            </a:r>
          </a:p>
          <a:p>
            <a:r>
              <a:rPr lang="en-GB" sz="1400" dirty="0" smtClean="0"/>
              <a:t>2mg (8)</a:t>
            </a:r>
          </a:p>
          <a:p>
            <a:r>
              <a:rPr lang="en-GB" sz="1400" dirty="0" smtClean="0"/>
              <a:t>4mg (8)</a:t>
            </a:r>
          </a:p>
          <a:p>
            <a:r>
              <a:rPr lang="en-GB" sz="1400" dirty="0" smtClean="0"/>
              <a:t>8mg (13)</a:t>
            </a:r>
          </a:p>
          <a:p>
            <a:r>
              <a:rPr lang="en-GB" sz="1400" dirty="0" smtClean="0"/>
              <a:t>30 mg (5)</a:t>
            </a:r>
            <a:endParaRPr lang="en-GB" sz="1400" dirty="0"/>
          </a:p>
        </p:txBody>
      </p:sp>
      <p:sp>
        <p:nvSpPr>
          <p:cNvPr id="636" name="TextBox 635"/>
          <p:cNvSpPr txBox="1"/>
          <p:nvPr/>
        </p:nvSpPr>
        <p:spPr>
          <a:xfrm>
            <a:off x="1518889" y="4054421"/>
            <a:ext cx="876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Recorded</a:t>
            </a:r>
            <a:endParaRPr lang="en-GB" sz="1400" dirty="0"/>
          </a:p>
        </p:txBody>
      </p:sp>
      <p:cxnSp>
        <p:nvCxnSpPr>
          <p:cNvPr id="638" name="Straight Connector 637"/>
          <p:cNvCxnSpPr/>
          <p:nvPr/>
        </p:nvCxnSpPr>
        <p:spPr>
          <a:xfrm>
            <a:off x="1728839" y="4680199"/>
            <a:ext cx="432048" cy="0"/>
          </a:xfrm>
          <a:prstGeom prst="line">
            <a:avLst/>
          </a:prstGeom>
          <a:ln w="25400">
            <a:solidFill>
              <a:srgbClr val="1E1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>
          <a:xfrm>
            <a:off x="1705592" y="5105449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/>
          <p:cNvCxnSpPr/>
          <p:nvPr/>
        </p:nvCxnSpPr>
        <p:spPr>
          <a:xfrm>
            <a:off x="1728839" y="4887521"/>
            <a:ext cx="432048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/>
          <p:cNvCxnSpPr/>
          <p:nvPr/>
        </p:nvCxnSpPr>
        <p:spPr>
          <a:xfrm>
            <a:off x="1713340" y="5384780"/>
            <a:ext cx="432048" cy="0"/>
          </a:xfrm>
          <a:prstGeom prst="line">
            <a:avLst/>
          </a:prstGeom>
          <a:ln w="254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/>
          <p:cNvCxnSpPr/>
          <p:nvPr/>
        </p:nvCxnSpPr>
        <p:spPr>
          <a:xfrm>
            <a:off x="1734005" y="4445141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TextBox 645"/>
          <p:cNvSpPr txBox="1"/>
          <p:nvPr/>
        </p:nvSpPr>
        <p:spPr>
          <a:xfrm>
            <a:off x="2467419" y="109216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HPC-HPC</a:t>
            </a:r>
            <a:endParaRPr lang="en-GB" dirty="0"/>
          </a:p>
        </p:txBody>
      </p:sp>
      <p:sp>
        <p:nvSpPr>
          <p:cNvPr id="647" name="TextBox 646"/>
          <p:cNvSpPr txBox="1"/>
          <p:nvPr/>
        </p:nvSpPr>
        <p:spPr>
          <a:xfrm>
            <a:off x="6211835" y="1236178"/>
            <a:ext cx="98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HPC-PFC</a:t>
            </a:r>
            <a:endParaRPr lang="en-GB" dirty="0"/>
          </a:p>
        </p:txBody>
      </p:sp>
      <p:sp>
        <p:nvSpPr>
          <p:cNvPr id="648" name="TextBox 647"/>
          <p:cNvSpPr txBox="1"/>
          <p:nvPr/>
        </p:nvSpPr>
        <p:spPr>
          <a:xfrm>
            <a:off x="6283843" y="4044490"/>
            <a:ext cx="94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PFC-PFC</a:t>
            </a:r>
            <a:endParaRPr lang="en-GB" dirty="0"/>
          </a:p>
        </p:txBody>
      </p:sp>
      <p:sp>
        <p:nvSpPr>
          <p:cNvPr id="649" name="TextBox 648"/>
          <p:cNvSpPr txBox="1"/>
          <p:nvPr/>
        </p:nvSpPr>
        <p:spPr>
          <a:xfrm>
            <a:off x="2023941" y="3497586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0" name="TextBox 649"/>
          <p:cNvSpPr txBox="1"/>
          <p:nvPr/>
        </p:nvSpPr>
        <p:spPr>
          <a:xfrm>
            <a:off x="5903685" y="3495001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1" name="TextBox 650"/>
          <p:cNvSpPr txBox="1"/>
          <p:nvPr/>
        </p:nvSpPr>
        <p:spPr>
          <a:xfrm>
            <a:off x="5939848" y="6274363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Frequency (Hz)</a:t>
            </a:r>
            <a:endParaRPr lang="en-GB" sz="1100" dirty="0"/>
          </a:p>
        </p:txBody>
      </p:sp>
      <p:sp>
        <p:nvSpPr>
          <p:cNvPr id="652" name="TextBox 651"/>
          <p:cNvSpPr txBox="1"/>
          <p:nvPr/>
        </p:nvSpPr>
        <p:spPr>
          <a:xfrm rot="16200000">
            <a:off x="239052" y="1906427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3" name="TextBox 652"/>
          <p:cNvSpPr txBox="1"/>
          <p:nvPr/>
        </p:nvSpPr>
        <p:spPr>
          <a:xfrm rot="16200000">
            <a:off x="4180788" y="1919341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4" name="TextBox 653"/>
          <p:cNvSpPr txBox="1"/>
          <p:nvPr/>
        </p:nvSpPr>
        <p:spPr>
          <a:xfrm rot="16200000">
            <a:off x="4072727" y="4743438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Power </a:t>
            </a:r>
            <a:r>
              <a:rPr lang="en-GB" sz="1100" dirty="0" err="1" smtClean="0"/>
              <a:t>a.u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655" name="TextBox 654"/>
          <p:cNvSpPr txBox="1"/>
          <p:nvPr/>
        </p:nvSpPr>
        <p:spPr>
          <a:xfrm>
            <a:off x="6674269" y="29967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</a:t>
            </a:r>
            <a:endParaRPr lang="en-GB" sz="1200" dirty="0"/>
          </a:p>
        </p:txBody>
      </p:sp>
      <p:sp>
        <p:nvSpPr>
          <p:cNvPr id="656" name="TextBox 655"/>
          <p:cNvSpPr txBox="1"/>
          <p:nvPr/>
        </p:nvSpPr>
        <p:spPr>
          <a:xfrm>
            <a:off x="5038210" y="145484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*</a:t>
            </a:r>
            <a:endParaRPr lang="en-GB" sz="1200" dirty="0"/>
          </a:p>
        </p:txBody>
      </p:sp>
      <p:cxnSp>
        <p:nvCxnSpPr>
          <p:cNvPr id="386" name="Straight Connector 385"/>
          <p:cNvCxnSpPr/>
          <p:nvPr/>
        </p:nvCxnSpPr>
        <p:spPr>
          <a:xfrm rot="5400000">
            <a:off x="4496622" y="3851831"/>
            <a:ext cx="1480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7299" y="5988706"/>
            <a:ext cx="27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minutes : freely moving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22400" y="1638300"/>
            <a:ext cx="6134100" cy="34544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b="1" dirty="0" smtClean="0"/>
              <a:t>What </a:t>
            </a:r>
            <a:r>
              <a:rPr lang="en-US" b="1" dirty="0" err="1" smtClean="0"/>
              <a:t>Cortico</a:t>
            </a:r>
            <a:r>
              <a:rPr lang="en-US" b="1" dirty="0" smtClean="0"/>
              <a:t>-Limbic Connectivity Changes are responsible for theta and gamma changes under ketamine?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/>
              <a:t>What </a:t>
            </a:r>
            <a:r>
              <a:rPr lang="en-US" b="1" dirty="0" smtClean="0"/>
              <a:t>Intrinsic Connectivity </a:t>
            </a:r>
            <a:r>
              <a:rPr lang="en-US" b="1" dirty="0"/>
              <a:t>Changes are responsible for theta and gamma changes?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/>
              <a:t>What </a:t>
            </a:r>
            <a:r>
              <a:rPr lang="en-US" b="1" dirty="0" smtClean="0"/>
              <a:t>Receptors are involved at these extrinsic &amp; intrinsic synapses?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390" name="TextBox 389"/>
          <p:cNvSpPr txBox="1"/>
          <p:nvPr/>
        </p:nvSpPr>
        <p:spPr>
          <a:xfrm>
            <a:off x="157101" y="233912"/>
            <a:ext cx="5450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Hypothesis, Data &amp; Model-based analysis: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6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6" y="117674"/>
            <a:ext cx="7924137" cy="1143000"/>
          </a:xfrm>
        </p:spPr>
        <p:txBody>
          <a:bodyPr/>
          <a:lstStyle/>
          <a:p>
            <a:pPr algn="l"/>
            <a:r>
              <a:rPr lang="en-US" sz="2400" dirty="0" smtClean="0"/>
              <a:t>Proposed Architecture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i="1" dirty="0"/>
          </a:p>
        </p:txBody>
      </p:sp>
      <p:pic>
        <p:nvPicPr>
          <p:cNvPr id="157700" name="Picture 4" descr="Full-size image (31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24598"/>
            <a:ext cx="2651123" cy="13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 rot="16200000">
            <a:off x="682457" y="1823196"/>
            <a:ext cx="940295" cy="1341543"/>
          </a:xfrm>
          <a:prstGeom prst="ellipse">
            <a:avLst/>
          </a:prstGeom>
          <a:solidFill>
            <a:srgbClr val="7F7F7F">
              <a:alpha val="38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20101244" flipV="1">
            <a:off x="1750888" y="2071746"/>
            <a:ext cx="840524" cy="323625"/>
          </a:xfrm>
          <a:custGeom>
            <a:avLst/>
            <a:gdLst>
              <a:gd name="connsiteX0" fmla="*/ 0 w 914400"/>
              <a:gd name="connsiteY0" fmla="*/ 699247 h 774905"/>
              <a:gd name="connsiteX1" fmla="*/ 591670 w 914400"/>
              <a:gd name="connsiteY1" fmla="*/ 710005 h 774905"/>
              <a:gd name="connsiteX2" fmla="*/ 914400 w 914400"/>
              <a:gd name="connsiteY2" fmla="*/ 0 h 77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74905">
                <a:moveTo>
                  <a:pt x="0" y="699247"/>
                </a:moveTo>
                <a:cubicBezTo>
                  <a:pt x="219635" y="762896"/>
                  <a:pt x="439270" y="826546"/>
                  <a:pt x="591670" y="710005"/>
                </a:cubicBezTo>
                <a:cubicBezTo>
                  <a:pt x="744070" y="593464"/>
                  <a:pt x="829235" y="296732"/>
                  <a:pt x="914400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08483" y="1936306"/>
            <a:ext cx="1087737" cy="1159698"/>
          </a:xfrm>
          <a:prstGeom prst="ellipse">
            <a:avLst/>
          </a:prstGeom>
          <a:solidFill>
            <a:schemeClr val="bg1">
              <a:lumMod val="50000"/>
              <a:alpha val="38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8507" y="2292942"/>
            <a:ext cx="440869" cy="244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3952" y="2104926"/>
            <a:ext cx="553090" cy="244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mPFC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91844" y="1353510"/>
            <a:ext cx="2572937" cy="1712307"/>
            <a:chOff x="312893" y="49672"/>
            <a:chExt cx="2468055" cy="1598340"/>
          </a:xfrm>
        </p:grpSpPr>
        <p:sp>
          <p:nvSpPr>
            <p:cNvPr id="28" name="Rectangle 27"/>
            <p:cNvSpPr/>
            <p:nvPr/>
          </p:nvSpPr>
          <p:spPr>
            <a:xfrm>
              <a:off x="312893" y="96207"/>
              <a:ext cx="2468055" cy="15518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>
                  <a:lumMod val="40000"/>
                  <a:lumOff val="6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Flowchart: Decision 101"/>
            <p:cNvSpPr/>
            <p:nvPr/>
          </p:nvSpPr>
          <p:spPr>
            <a:xfrm>
              <a:off x="596338" y="171594"/>
              <a:ext cx="278536" cy="266580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Oval 29"/>
            <p:cNvSpPr/>
            <p:nvPr/>
          </p:nvSpPr>
          <p:spPr>
            <a:xfrm>
              <a:off x="591056" y="456632"/>
              <a:ext cx="229899" cy="1363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7307" y="49672"/>
              <a:ext cx="1630703" cy="399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5AFADA"/>
                  </a:solidFill>
                </a:rPr>
                <a:t>Pyramidal Cells</a:t>
              </a:r>
            </a:p>
            <a:p>
              <a:endParaRPr lang="en-US" sz="1200" dirty="0" smtClean="0">
                <a:solidFill>
                  <a:srgbClr val="5AFADA"/>
                </a:solidFill>
              </a:endParaRPr>
            </a:p>
            <a:p>
              <a:r>
                <a:rPr lang="en-US" sz="1200" dirty="0" smtClean="0">
                  <a:solidFill>
                    <a:srgbClr val="FF3300"/>
                  </a:solidFill>
                </a:rPr>
                <a:t>Inhibitory Interneurons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rot="5047721">
            <a:off x="5013280" y="2328708"/>
            <a:ext cx="119738" cy="469092"/>
            <a:chOff x="2410129" y="3128175"/>
            <a:chExt cx="406765" cy="486093"/>
          </a:xfrm>
          <a:effectLst/>
        </p:grpSpPr>
        <p:sp>
          <p:nvSpPr>
            <p:cNvPr id="26" name="Oval 25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5047721">
            <a:off x="5017786" y="2103714"/>
            <a:ext cx="119738" cy="469092"/>
            <a:chOff x="2410129" y="3128175"/>
            <a:chExt cx="406765" cy="486093"/>
          </a:xfrm>
          <a:solidFill>
            <a:srgbClr val="00B050"/>
          </a:solidFill>
          <a:effectLst/>
        </p:grpSpPr>
        <p:sp>
          <p:nvSpPr>
            <p:cNvPr id="24" name="Oval 23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extrusionClr>
                <a:srgbClr val="00B050"/>
              </a:extrusionClr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extrusionClr>
                <a:srgbClr val="00B050"/>
              </a:extrusionClr>
              <a:contourClr>
                <a:srgbClr val="00B05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5047721">
            <a:off x="5013280" y="2555299"/>
            <a:ext cx="119738" cy="469092"/>
            <a:chOff x="2410129" y="3128175"/>
            <a:chExt cx="406765" cy="486093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22" name="Oval 21"/>
            <p:cNvSpPr/>
            <p:nvPr/>
          </p:nvSpPr>
          <p:spPr>
            <a:xfrm rot="7655775">
              <a:off x="2514179" y="3311554"/>
              <a:ext cx="431793" cy="17363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7655775">
              <a:off x="2315775" y="3222529"/>
              <a:ext cx="433590" cy="24488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76200" contourW="12700" prstMaterial="matte">
              <a:bevelT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21776" y="1957068"/>
            <a:ext cx="1253744" cy="67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AMPA Receptor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NMDA Receptor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GABA</a:t>
            </a:r>
            <a:r>
              <a:rPr lang="en-US" sz="1200" baseline="-25000" dirty="0" smtClean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 Receptor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7455736" flipV="1">
            <a:off x="1608579" y="2311139"/>
            <a:ext cx="924482" cy="1657172"/>
          </a:xfrm>
          <a:custGeom>
            <a:avLst/>
            <a:gdLst>
              <a:gd name="connsiteX0" fmla="*/ 0 w 914400"/>
              <a:gd name="connsiteY0" fmla="*/ 699247 h 774905"/>
              <a:gd name="connsiteX1" fmla="*/ 591670 w 914400"/>
              <a:gd name="connsiteY1" fmla="*/ 710005 h 774905"/>
              <a:gd name="connsiteX2" fmla="*/ 914400 w 914400"/>
              <a:gd name="connsiteY2" fmla="*/ 0 h 77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74905">
                <a:moveTo>
                  <a:pt x="0" y="699247"/>
                </a:moveTo>
                <a:cubicBezTo>
                  <a:pt x="219635" y="762896"/>
                  <a:pt x="439270" y="826546"/>
                  <a:pt x="591670" y="710005"/>
                </a:cubicBezTo>
                <a:cubicBezTo>
                  <a:pt x="744070" y="593464"/>
                  <a:pt x="829235" y="296732"/>
                  <a:pt x="914400" y="0"/>
                </a:cubicBez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1429281" y="1192502"/>
            <a:ext cx="0" cy="1451012"/>
          </a:xfrm>
          <a:prstGeom prst="line">
            <a:avLst/>
          </a:prstGeom>
          <a:ln cmpd="thickThin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864381" y="873746"/>
            <a:ext cx="651" cy="1871368"/>
          </a:xfrm>
          <a:prstGeom prst="line">
            <a:avLst/>
          </a:prstGeom>
          <a:ln cmpd="thickThin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436192" y="3212426"/>
            <a:ext cx="8021408" cy="3645574"/>
            <a:chOff x="333559" y="242443"/>
            <a:chExt cx="8021408" cy="3645574"/>
          </a:xfrm>
        </p:grpSpPr>
        <p:sp>
          <p:nvSpPr>
            <p:cNvPr id="80" name="Oval 79"/>
            <p:cNvSpPr/>
            <p:nvPr/>
          </p:nvSpPr>
          <p:spPr>
            <a:xfrm>
              <a:off x="395688" y="1406653"/>
              <a:ext cx="3645574" cy="149980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Decision 87"/>
            <p:cNvSpPr/>
            <p:nvPr/>
          </p:nvSpPr>
          <p:spPr>
            <a:xfrm rot="16200000">
              <a:off x="3117532" y="1589769"/>
              <a:ext cx="375368" cy="1038322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Decision 37"/>
            <p:cNvSpPr/>
            <p:nvPr/>
          </p:nvSpPr>
          <p:spPr>
            <a:xfrm rot="16200000">
              <a:off x="1058459" y="1971972"/>
              <a:ext cx="346495" cy="1054087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AutoShape 60"/>
            <p:cNvCxnSpPr>
              <a:cxnSpLocks noChangeShapeType="1"/>
            </p:cNvCxnSpPr>
            <p:nvPr/>
          </p:nvCxnSpPr>
          <p:spPr bwMode="auto">
            <a:xfrm rot="10800000" flipV="1">
              <a:off x="1682860" y="2172307"/>
              <a:ext cx="994642" cy="35073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1835803" y="1486282"/>
              <a:ext cx="285379" cy="4394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AutoShape 60"/>
            <p:cNvCxnSpPr>
              <a:cxnSpLocks noChangeShapeType="1"/>
            </p:cNvCxnSpPr>
            <p:nvPr/>
          </p:nvCxnSpPr>
          <p:spPr bwMode="auto">
            <a:xfrm rot="5400000">
              <a:off x="1089836" y="1686629"/>
              <a:ext cx="593533" cy="10566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0404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AutoShape 60"/>
            <p:cNvCxnSpPr>
              <a:cxnSpLocks noChangeShapeType="1"/>
              <a:stCxn id="81" idx="0"/>
              <a:endCxn id="84" idx="4"/>
            </p:cNvCxnSpPr>
            <p:nvPr/>
          </p:nvCxnSpPr>
          <p:spPr bwMode="auto">
            <a:xfrm rot="10800000">
              <a:off x="2198237" y="1706026"/>
              <a:ext cx="587819" cy="40290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AutoShape 60"/>
            <p:cNvCxnSpPr>
              <a:cxnSpLocks noChangeShapeType="1"/>
            </p:cNvCxnSpPr>
            <p:nvPr/>
          </p:nvCxnSpPr>
          <p:spPr bwMode="auto">
            <a:xfrm rot="16200000">
              <a:off x="943959" y="1666963"/>
              <a:ext cx="633041" cy="9965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1758750" y="1506329"/>
              <a:ext cx="235212" cy="213812"/>
              <a:chOff x="607845" y="3573530"/>
              <a:chExt cx="423215" cy="596881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607845" y="3611205"/>
                <a:ext cx="207937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 flipH="1">
                <a:off x="823123" y="3573530"/>
                <a:ext cx="207937" cy="55920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rot="21310732">
              <a:off x="1131885" y="2277083"/>
              <a:ext cx="216767" cy="207374"/>
              <a:chOff x="2583645" y="2968604"/>
              <a:chExt cx="319145" cy="657272"/>
            </a:xfrm>
          </p:grpSpPr>
          <p:sp>
            <p:nvSpPr>
              <p:cNvPr id="157" name="Oval 156"/>
              <p:cNvSpPr/>
              <p:nvPr/>
            </p:nvSpPr>
            <p:spPr>
              <a:xfrm rot="7655775">
                <a:off x="2550392" y="3273478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7655775">
                <a:off x="2410472" y="3141777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2304379">
              <a:off x="3310716" y="2124262"/>
              <a:ext cx="396196" cy="157237"/>
              <a:chOff x="3965035" y="5445586"/>
              <a:chExt cx="689422" cy="372521"/>
            </a:xfrm>
          </p:grpSpPr>
          <p:sp>
            <p:nvSpPr>
              <p:cNvPr id="155" name="Oval 15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1354280">
              <a:off x="2926969" y="2137978"/>
              <a:ext cx="221674" cy="257868"/>
              <a:chOff x="607845" y="3581563"/>
              <a:chExt cx="454359" cy="559206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AutoShape 60"/>
            <p:cNvCxnSpPr>
              <a:cxnSpLocks noChangeShapeType="1"/>
            </p:cNvCxnSpPr>
            <p:nvPr/>
          </p:nvCxnSpPr>
          <p:spPr bwMode="auto">
            <a:xfrm flipH="1" flipV="1">
              <a:off x="3586654" y="2031897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AutoShape 60"/>
            <p:cNvCxnSpPr>
              <a:cxnSpLocks noChangeShapeType="1"/>
            </p:cNvCxnSpPr>
            <p:nvPr/>
          </p:nvCxnSpPr>
          <p:spPr bwMode="auto">
            <a:xfrm flipH="1" flipV="1">
              <a:off x="1466564" y="2401493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 rot="5047721">
              <a:off x="1662212" y="1549357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51" name="Oval 150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304379">
              <a:off x="1279009" y="2551385"/>
              <a:ext cx="396866" cy="142541"/>
              <a:chOff x="3965035" y="5445586"/>
              <a:chExt cx="689422" cy="372521"/>
            </a:xfrm>
          </p:grpSpPr>
          <p:sp>
            <p:nvSpPr>
              <p:cNvPr id="149" name="Oval 148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6" name="AutoShape 60"/>
            <p:cNvCxnSpPr>
              <a:cxnSpLocks noChangeShapeType="1"/>
            </p:cNvCxnSpPr>
            <p:nvPr/>
          </p:nvCxnSpPr>
          <p:spPr bwMode="auto">
            <a:xfrm flipH="1" flipV="1">
              <a:off x="2096947" y="1572730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 rot="5047721">
              <a:off x="2980283" y="1794358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147" name="Oval 146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2304379">
              <a:off x="1959791" y="1804584"/>
              <a:ext cx="396866" cy="142541"/>
              <a:chOff x="3965035" y="5445586"/>
              <a:chExt cx="689422" cy="372521"/>
            </a:xfrm>
          </p:grpSpPr>
          <p:sp>
            <p:nvSpPr>
              <p:cNvPr id="145" name="Oval 144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1354280">
              <a:off x="852375" y="2494569"/>
              <a:ext cx="221674" cy="257868"/>
              <a:chOff x="607845" y="3581563"/>
              <a:chExt cx="454359" cy="559206"/>
            </a:xfrm>
          </p:grpSpPr>
          <p:sp>
            <p:nvSpPr>
              <p:cNvPr id="143" name="Oval 142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5400000">
              <a:off x="5128107" y="1315327"/>
              <a:ext cx="3645574" cy="1499806"/>
              <a:chOff x="5128107" y="1315327"/>
              <a:chExt cx="3645574" cy="1499806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128107" y="1315327"/>
                <a:ext cx="3645574" cy="149980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Decision 87"/>
              <p:cNvSpPr/>
              <p:nvPr/>
            </p:nvSpPr>
            <p:spPr>
              <a:xfrm rot="16200000">
                <a:off x="7849951" y="1498443"/>
                <a:ext cx="375368" cy="1038322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57000" endPos="38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Decision 37"/>
              <p:cNvSpPr/>
              <p:nvPr/>
            </p:nvSpPr>
            <p:spPr>
              <a:xfrm rot="16200000">
                <a:off x="5790878" y="1880646"/>
                <a:ext cx="346495" cy="1054087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33000" endPos="49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extrusionH="76200" prstMaterial="matte">
                <a:bevelT/>
                <a:extrusionClr>
                  <a:srgbClr val="92D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AutoShape 60"/>
              <p:cNvCxnSpPr>
                <a:cxnSpLocks noChangeShapeType="1"/>
              </p:cNvCxnSpPr>
              <p:nvPr/>
            </p:nvCxnSpPr>
            <p:spPr bwMode="auto">
              <a:xfrm rot="10800000" flipV="1">
                <a:off x="6415279" y="2080981"/>
                <a:ext cx="994642" cy="35073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 rot="16200000">
                <a:off x="6568222" y="1394956"/>
                <a:ext cx="285379" cy="43948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reflection blurRad="127000" endPos="40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contourW="12700" prstMaterial="matte">
                <a:bevelT/>
                <a:contourClr>
                  <a:srgbClr val="FF33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AutoShape 60"/>
              <p:cNvCxnSpPr>
                <a:cxnSpLocks noChangeShapeType="1"/>
              </p:cNvCxnSpPr>
              <p:nvPr/>
            </p:nvCxnSpPr>
            <p:spPr bwMode="auto">
              <a:xfrm rot="5400000">
                <a:off x="5822255" y="1595303"/>
                <a:ext cx="593533" cy="105666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40404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AutoShape 60"/>
              <p:cNvCxnSpPr>
                <a:cxnSpLocks noChangeShapeType="1"/>
                <a:stCxn id="106" idx="0"/>
                <a:endCxn id="109" idx="4"/>
              </p:cNvCxnSpPr>
              <p:nvPr/>
            </p:nvCxnSpPr>
            <p:spPr bwMode="auto">
              <a:xfrm rot="10800000">
                <a:off x="6930656" y="1614700"/>
                <a:ext cx="587819" cy="40290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AutoShape 60"/>
              <p:cNvCxnSpPr>
                <a:cxnSpLocks noChangeShapeType="1"/>
              </p:cNvCxnSpPr>
              <p:nvPr/>
            </p:nvCxnSpPr>
            <p:spPr bwMode="auto">
              <a:xfrm rot="16200000">
                <a:off x="5676378" y="1575637"/>
                <a:ext cx="633041" cy="99654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3" name="Group 112"/>
              <p:cNvGrpSpPr/>
              <p:nvPr/>
            </p:nvGrpSpPr>
            <p:grpSpPr>
              <a:xfrm>
                <a:off x="6491169" y="1415003"/>
                <a:ext cx="235212" cy="213812"/>
                <a:chOff x="607845" y="3573530"/>
                <a:chExt cx="423215" cy="596881"/>
              </a:xfrm>
            </p:grpSpPr>
            <p:sp>
              <p:nvSpPr>
                <p:cNvPr id="141" name="Oval 140"/>
                <p:cNvSpPr/>
                <p:nvPr/>
              </p:nvSpPr>
              <p:spPr>
                <a:xfrm flipH="1">
                  <a:off x="607845" y="3611205"/>
                  <a:ext cx="207937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 flipH="1">
                  <a:off x="823123" y="3573530"/>
                  <a:ext cx="207937" cy="559205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 rot="21310732">
                <a:off x="5864304" y="2185757"/>
                <a:ext cx="216767" cy="207374"/>
                <a:chOff x="2583645" y="2968604"/>
                <a:chExt cx="319145" cy="657272"/>
              </a:xfrm>
            </p:grpSpPr>
            <p:sp>
              <p:nvSpPr>
                <p:cNvPr id="139" name="Oval 138"/>
                <p:cNvSpPr/>
                <p:nvPr/>
              </p:nvSpPr>
              <p:spPr>
                <a:xfrm rot="7655775">
                  <a:off x="2550392" y="3273478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7655775">
                  <a:off x="2410472" y="3141777"/>
                  <a:ext cx="525571" cy="17922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rot="12304379">
                <a:off x="8043135" y="2032936"/>
                <a:ext cx="396196" cy="157237"/>
                <a:chOff x="3965035" y="5445586"/>
                <a:chExt cx="689422" cy="372521"/>
              </a:xfrm>
            </p:grpSpPr>
            <p:sp>
              <p:nvSpPr>
                <p:cNvPr id="137" name="Oval 13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 rot="1354280">
                <a:off x="7659388" y="2046652"/>
                <a:ext cx="221674" cy="257868"/>
                <a:chOff x="607845" y="3581563"/>
                <a:chExt cx="454359" cy="559206"/>
              </a:xfrm>
            </p:grpSpPr>
            <p:sp>
              <p:nvSpPr>
                <p:cNvPr id="135" name="Oval 13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7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8319073" y="1940571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198983" y="2310167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/>
            </p:nvGrpSpPr>
            <p:grpSpPr>
              <a:xfrm rot="5047721">
                <a:off x="6394631" y="1458031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33" name="Oval 132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 rot="12304379">
                <a:off x="6011428" y="2460059"/>
                <a:ext cx="396866" cy="142541"/>
                <a:chOff x="3965035" y="5445586"/>
                <a:chExt cx="689422" cy="372521"/>
              </a:xfrm>
            </p:grpSpPr>
            <p:sp>
              <p:nvSpPr>
                <p:cNvPr id="131" name="Oval 130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AutoShape 60"/>
              <p:cNvCxnSpPr>
                <a:cxnSpLocks noChangeShapeType="1"/>
              </p:cNvCxnSpPr>
              <p:nvPr/>
            </p:nvCxnSpPr>
            <p:spPr bwMode="auto">
              <a:xfrm flipH="1" flipV="1">
                <a:off x="6829366" y="1481404"/>
                <a:ext cx="189490" cy="55262"/>
              </a:xfrm>
              <a:prstGeom prst="curvedConnector3">
                <a:avLst>
                  <a:gd name="adj1" fmla="val -88028"/>
                </a:avLst>
              </a:prstGeom>
              <a:ln w="127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22" name="Group 121"/>
              <p:cNvGrpSpPr/>
              <p:nvPr/>
            </p:nvGrpSpPr>
            <p:grpSpPr>
              <a:xfrm rot="5047721">
                <a:off x="7712702" y="1703032"/>
                <a:ext cx="116379" cy="375598"/>
                <a:chOff x="2410129" y="3128175"/>
                <a:chExt cx="406765" cy="486093"/>
              </a:xfrm>
              <a:effectLst/>
            </p:grpSpPr>
            <p:sp>
              <p:nvSpPr>
                <p:cNvPr id="129" name="Oval 128"/>
                <p:cNvSpPr/>
                <p:nvPr/>
              </p:nvSpPr>
              <p:spPr>
                <a:xfrm rot="7655775">
                  <a:off x="2514179" y="3311554"/>
                  <a:ext cx="431793" cy="17363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 rot="7655775">
                  <a:off x="2315775" y="3222529"/>
                  <a:ext cx="433590" cy="2448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rgbClr val="0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 rot="12304379">
                <a:off x="6692210" y="1713258"/>
                <a:ext cx="396866" cy="142541"/>
                <a:chOff x="3965035" y="5445586"/>
                <a:chExt cx="689422" cy="372521"/>
              </a:xfrm>
            </p:grpSpPr>
            <p:sp>
              <p:nvSpPr>
                <p:cNvPr id="127" name="Oval 126"/>
                <p:cNvSpPr/>
                <p:nvPr/>
              </p:nvSpPr>
              <p:spPr>
                <a:xfrm rot="17202079">
                  <a:off x="4207695" y="5398818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 rot="17202079">
                  <a:off x="4235167" y="5202926"/>
                  <a:ext cx="176629" cy="661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 rot="1354280">
                <a:off x="5584794" y="2403243"/>
                <a:ext cx="221674" cy="257868"/>
                <a:chOff x="607845" y="3581563"/>
                <a:chExt cx="454359" cy="559206"/>
              </a:xfrm>
            </p:grpSpPr>
            <p:sp>
              <p:nvSpPr>
                <p:cNvPr id="125" name="Oval 124"/>
                <p:cNvSpPr/>
                <p:nvPr/>
              </p:nvSpPr>
              <p:spPr>
                <a:xfrm flipH="1">
                  <a:off x="607845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 flipH="1">
                  <a:off x="854268" y="3581563"/>
                  <a:ext cx="207936" cy="55920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01" name="Elbow Connector 100"/>
            <p:cNvCxnSpPr/>
            <p:nvPr/>
          </p:nvCxnSpPr>
          <p:spPr>
            <a:xfrm rot="10800000">
              <a:off x="891085" y="2866407"/>
              <a:ext cx="5626140" cy="404652"/>
            </a:xfrm>
            <a:prstGeom prst="bentConnector3">
              <a:avLst>
                <a:gd name="adj1" fmla="val 103131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80" idx="6"/>
            </p:cNvCxnSpPr>
            <p:nvPr/>
          </p:nvCxnSpPr>
          <p:spPr>
            <a:xfrm flipV="1">
              <a:off x="4041262" y="974904"/>
              <a:ext cx="2283525" cy="11816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33559" y="1346907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HPC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16351" y="319161"/>
              <a:ext cx="83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mPFC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986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/>
        </p:nvGrpSpPr>
        <p:grpSpPr>
          <a:xfrm>
            <a:off x="1982636" y="3918487"/>
            <a:ext cx="4865335" cy="2871778"/>
            <a:chOff x="2126570" y="4350369"/>
            <a:chExt cx="3347130" cy="2228231"/>
          </a:xfrm>
        </p:grpSpPr>
        <p:sp>
          <p:nvSpPr>
            <p:cNvPr id="5" name="Line 31"/>
            <p:cNvSpPr>
              <a:spLocks noChangeShapeType="1"/>
            </p:cNvSpPr>
            <p:nvPr/>
          </p:nvSpPr>
          <p:spPr bwMode="auto">
            <a:xfrm flipV="1">
              <a:off x="2885749" y="4487842"/>
              <a:ext cx="0" cy="1705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 flipV="1">
              <a:off x="2885749" y="6184900"/>
              <a:ext cx="2587951" cy="83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V="1">
              <a:off x="2885749" y="4487842"/>
              <a:ext cx="0" cy="1705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 flipV="1">
              <a:off x="3288925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Rectangle 36"/>
            <p:cNvSpPr>
              <a:spLocks noChangeArrowheads="1"/>
            </p:cNvSpPr>
            <p:nvPr/>
          </p:nvSpPr>
          <p:spPr bwMode="auto">
            <a:xfrm>
              <a:off x="3247476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 flipV="1">
              <a:off x="3699635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661955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Line 40"/>
            <p:cNvSpPr>
              <a:spLocks noChangeShapeType="1"/>
            </p:cNvSpPr>
            <p:nvPr/>
          </p:nvSpPr>
          <p:spPr bwMode="auto">
            <a:xfrm flipV="1">
              <a:off x="4102811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4061361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3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 flipV="1">
              <a:off x="4513520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4475840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Line 46"/>
            <p:cNvSpPr>
              <a:spLocks noChangeShapeType="1"/>
            </p:cNvSpPr>
            <p:nvPr/>
          </p:nvSpPr>
          <p:spPr bwMode="auto">
            <a:xfrm flipV="1">
              <a:off x="4916696" y="6174847"/>
              <a:ext cx="0" cy="184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4875247" y="6206429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8" name="Line 64"/>
            <p:cNvSpPr>
              <a:spLocks noChangeShapeType="1"/>
            </p:cNvSpPr>
            <p:nvPr/>
          </p:nvSpPr>
          <p:spPr bwMode="auto">
            <a:xfrm>
              <a:off x="2885749" y="6193270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Rectangle 66"/>
            <p:cNvSpPr>
              <a:spLocks noChangeArrowheads="1"/>
            </p:cNvSpPr>
            <p:nvPr/>
          </p:nvSpPr>
          <p:spPr bwMode="auto">
            <a:xfrm>
              <a:off x="2757638" y="6157740"/>
              <a:ext cx="76345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0" name="Line 67"/>
            <p:cNvSpPr>
              <a:spLocks noChangeShapeType="1"/>
            </p:cNvSpPr>
            <p:nvPr/>
          </p:nvSpPr>
          <p:spPr bwMode="auto">
            <a:xfrm>
              <a:off x="2885749" y="6022201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Rectangle 69"/>
            <p:cNvSpPr>
              <a:spLocks noChangeArrowheads="1"/>
            </p:cNvSpPr>
            <p:nvPr/>
          </p:nvSpPr>
          <p:spPr bwMode="auto">
            <a:xfrm>
              <a:off x="2524022" y="5985355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" name="Line 70"/>
            <p:cNvSpPr>
              <a:spLocks noChangeShapeType="1"/>
            </p:cNvSpPr>
            <p:nvPr/>
          </p:nvSpPr>
          <p:spPr bwMode="auto">
            <a:xfrm>
              <a:off x="2885749" y="5851132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Rectangle 72"/>
            <p:cNvSpPr>
              <a:spLocks noChangeArrowheads="1"/>
            </p:cNvSpPr>
            <p:nvPr/>
          </p:nvSpPr>
          <p:spPr bwMode="auto">
            <a:xfrm>
              <a:off x="2524022" y="5814286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2000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4" name="Line 73"/>
            <p:cNvSpPr>
              <a:spLocks noChangeShapeType="1"/>
            </p:cNvSpPr>
            <p:nvPr/>
          </p:nvSpPr>
          <p:spPr bwMode="auto">
            <a:xfrm>
              <a:off x="2885749" y="5678746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75"/>
            <p:cNvSpPr>
              <a:spLocks noChangeArrowheads="1"/>
            </p:cNvSpPr>
            <p:nvPr/>
          </p:nvSpPr>
          <p:spPr bwMode="auto">
            <a:xfrm>
              <a:off x="2524022" y="5643217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3000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6" name="Line 76"/>
            <p:cNvSpPr>
              <a:spLocks noChangeShapeType="1"/>
            </p:cNvSpPr>
            <p:nvPr/>
          </p:nvSpPr>
          <p:spPr bwMode="auto">
            <a:xfrm>
              <a:off x="2885749" y="5511625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Rectangle 78"/>
            <p:cNvSpPr>
              <a:spLocks noChangeArrowheads="1"/>
            </p:cNvSpPr>
            <p:nvPr/>
          </p:nvSpPr>
          <p:spPr bwMode="auto">
            <a:xfrm>
              <a:off x="2524022" y="5476095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" name="Line 79"/>
            <p:cNvSpPr>
              <a:spLocks noChangeShapeType="1"/>
            </p:cNvSpPr>
            <p:nvPr/>
          </p:nvSpPr>
          <p:spPr bwMode="auto">
            <a:xfrm>
              <a:off x="2885749" y="5340556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Rectangle 81"/>
            <p:cNvSpPr>
              <a:spLocks noChangeArrowheads="1"/>
            </p:cNvSpPr>
            <p:nvPr/>
          </p:nvSpPr>
          <p:spPr bwMode="auto">
            <a:xfrm>
              <a:off x="2524022" y="5305026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" name="Line 82"/>
            <p:cNvSpPr>
              <a:spLocks noChangeShapeType="1"/>
            </p:cNvSpPr>
            <p:nvPr/>
          </p:nvSpPr>
          <p:spPr bwMode="auto">
            <a:xfrm>
              <a:off x="2885749" y="5169487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Rectangle 84"/>
            <p:cNvSpPr>
              <a:spLocks noChangeArrowheads="1"/>
            </p:cNvSpPr>
            <p:nvPr/>
          </p:nvSpPr>
          <p:spPr bwMode="auto">
            <a:xfrm>
              <a:off x="2524022" y="5132641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6000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2" name="Line 85"/>
            <p:cNvSpPr>
              <a:spLocks noChangeShapeType="1"/>
            </p:cNvSpPr>
            <p:nvPr/>
          </p:nvSpPr>
          <p:spPr bwMode="auto">
            <a:xfrm>
              <a:off x="2885749" y="5002365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Rectangle 87"/>
            <p:cNvSpPr>
              <a:spLocks noChangeArrowheads="1"/>
            </p:cNvSpPr>
            <p:nvPr/>
          </p:nvSpPr>
          <p:spPr bwMode="auto">
            <a:xfrm>
              <a:off x="2524022" y="4966836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7000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4" name="Line 88"/>
            <p:cNvSpPr>
              <a:spLocks noChangeShapeType="1"/>
            </p:cNvSpPr>
            <p:nvPr/>
          </p:nvSpPr>
          <p:spPr bwMode="auto">
            <a:xfrm>
              <a:off x="2885749" y="4831296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Rectangle 90"/>
            <p:cNvSpPr>
              <a:spLocks noChangeArrowheads="1"/>
            </p:cNvSpPr>
            <p:nvPr/>
          </p:nvSpPr>
          <p:spPr bwMode="auto">
            <a:xfrm>
              <a:off x="2524022" y="4794450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6" name="Line 91"/>
            <p:cNvSpPr>
              <a:spLocks noChangeShapeType="1"/>
            </p:cNvSpPr>
            <p:nvPr/>
          </p:nvSpPr>
          <p:spPr bwMode="auto">
            <a:xfrm>
              <a:off x="2885749" y="4658911"/>
              <a:ext cx="527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Rectangle 93"/>
            <p:cNvSpPr>
              <a:spLocks noChangeArrowheads="1"/>
            </p:cNvSpPr>
            <p:nvPr/>
          </p:nvSpPr>
          <p:spPr bwMode="auto">
            <a:xfrm>
              <a:off x="2524022" y="4623381"/>
              <a:ext cx="305377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9000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2448663" y="4456260"/>
              <a:ext cx="381722" cy="9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0" name="Line 100"/>
            <p:cNvSpPr>
              <a:spLocks noChangeShapeType="1"/>
            </p:cNvSpPr>
            <p:nvPr/>
          </p:nvSpPr>
          <p:spPr bwMode="auto">
            <a:xfrm flipV="1">
              <a:off x="2885749" y="4487842"/>
              <a:ext cx="0" cy="1705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Rectangle 101"/>
            <p:cNvSpPr>
              <a:spLocks noChangeArrowheads="1"/>
            </p:cNvSpPr>
            <p:nvPr/>
          </p:nvSpPr>
          <p:spPr bwMode="auto">
            <a:xfrm>
              <a:off x="3130670" y="5015524"/>
              <a:ext cx="324047" cy="11777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Rectangle 102"/>
            <p:cNvSpPr>
              <a:spLocks noChangeArrowheads="1"/>
            </p:cNvSpPr>
            <p:nvPr/>
          </p:nvSpPr>
          <p:spPr bwMode="auto">
            <a:xfrm>
              <a:off x="3130670" y="5015524"/>
              <a:ext cx="324047" cy="117774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3533843" y="5056318"/>
              <a:ext cx="320280" cy="11369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Rectangle 104"/>
            <p:cNvSpPr>
              <a:spLocks noChangeArrowheads="1"/>
            </p:cNvSpPr>
            <p:nvPr/>
          </p:nvSpPr>
          <p:spPr bwMode="auto">
            <a:xfrm>
              <a:off x="3533843" y="5056318"/>
              <a:ext cx="320280" cy="11369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Rectangle 105"/>
            <p:cNvSpPr>
              <a:spLocks noChangeArrowheads="1"/>
            </p:cNvSpPr>
            <p:nvPr/>
          </p:nvSpPr>
          <p:spPr bwMode="auto">
            <a:xfrm>
              <a:off x="3944555" y="5033947"/>
              <a:ext cx="324047" cy="11593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Rectangle 106"/>
            <p:cNvSpPr>
              <a:spLocks noChangeArrowheads="1"/>
            </p:cNvSpPr>
            <p:nvPr/>
          </p:nvSpPr>
          <p:spPr bwMode="auto">
            <a:xfrm>
              <a:off x="3944555" y="5033947"/>
              <a:ext cx="324047" cy="115932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Rectangle 107"/>
            <p:cNvSpPr>
              <a:spLocks noChangeArrowheads="1"/>
            </p:cNvSpPr>
            <p:nvPr/>
          </p:nvSpPr>
          <p:spPr bwMode="auto">
            <a:xfrm>
              <a:off x="4347729" y="5124746"/>
              <a:ext cx="320280" cy="1068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Rectangle 108"/>
            <p:cNvSpPr>
              <a:spLocks noChangeArrowheads="1"/>
            </p:cNvSpPr>
            <p:nvPr/>
          </p:nvSpPr>
          <p:spPr bwMode="auto">
            <a:xfrm>
              <a:off x="4347729" y="5124746"/>
              <a:ext cx="320280" cy="10685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Rectangle 109"/>
            <p:cNvSpPr>
              <a:spLocks noChangeArrowheads="1"/>
            </p:cNvSpPr>
            <p:nvPr/>
          </p:nvSpPr>
          <p:spPr bwMode="auto">
            <a:xfrm>
              <a:off x="4758440" y="4567246"/>
              <a:ext cx="324047" cy="16198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Rectangle 110"/>
            <p:cNvSpPr>
              <a:spLocks noChangeArrowheads="1"/>
            </p:cNvSpPr>
            <p:nvPr/>
          </p:nvSpPr>
          <p:spPr bwMode="auto">
            <a:xfrm>
              <a:off x="4758440" y="4573376"/>
              <a:ext cx="324047" cy="161989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Rectangle 122"/>
            <p:cNvSpPr>
              <a:spLocks noChangeArrowheads="1"/>
            </p:cNvSpPr>
            <p:nvPr/>
          </p:nvSpPr>
          <p:spPr bwMode="auto">
            <a:xfrm rot="16200000">
              <a:off x="1766673" y="5170999"/>
              <a:ext cx="945737" cy="22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Log-evidence (relative)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3" name="Rectangle 123"/>
            <p:cNvSpPr>
              <a:spLocks noChangeArrowheads="1"/>
            </p:cNvSpPr>
            <p:nvPr/>
          </p:nvSpPr>
          <p:spPr bwMode="auto">
            <a:xfrm>
              <a:off x="3494851" y="6456117"/>
              <a:ext cx="569732" cy="12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Models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4" name="Rectangle 124"/>
            <p:cNvSpPr>
              <a:spLocks noChangeArrowheads="1"/>
            </p:cNvSpPr>
            <p:nvPr/>
          </p:nvSpPr>
          <p:spPr bwMode="auto">
            <a:xfrm>
              <a:off x="3082806" y="4350369"/>
              <a:ext cx="18979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Bayesian Model Selection: FFX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446026" y="387550"/>
            <a:ext cx="2572937" cy="2110711"/>
            <a:chOff x="5875703" y="25333"/>
            <a:chExt cx="2468055" cy="2510535"/>
          </a:xfrm>
        </p:grpSpPr>
        <p:grpSp>
          <p:nvGrpSpPr>
            <p:cNvPr id="168" name="Group 167"/>
            <p:cNvGrpSpPr/>
            <p:nvPr/>
          </p:nvGrpSpPr>
          <p:grpSpPr>
            <a:xfrm>
              <a:off x="5875703" y="25333"/>
              <a:ext cx="2468055" cy="2510535"/>
              <a:chOff x="312893" y="96207"/>
              <a:chExt cx="2468055" cy="1551805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312893" y="96207"/>
                <a:ext cx="2468055" cy="15518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40000"/>
                    <a:lumOff val="60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lowchart: Decision 179"/>
              <p:cNvSpPr/>
              <p:nvPr/>
            </p:nvSpPr>
            <p:spPr>
              <a:xfrm>
                <a:off x="596338" y="171594"/>
                <a:ext cx="278536" cy="266580"/>
              </a:xfrm>
              <a:prstGeom prst="flowChartDecision">
                <a:avLst/>
              </a:prstGeom>
              <a:solidFill>
                <a:srgbClr val="A6A6A6"/>
              </a:solidFill>
              <a:ln>
                <a:noFill/>
              </a:ln>
              <a:effectLst>
                <a:reflection stA="57000" endPos="38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91056" y="456632"/>
                <a:ext cx="229899" cy="1363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reflection blurRad="127000" endPos="40000" dist="50800" dir="5400000" sy="-100000" algn="bl" rotWithShape="0"/>
              </a:effectLst>
              <a:scene3d>
                <a:camera prst="orthographicFront"/>
                <a:lightRig rig="threePt" dir="t"/>
              </a:scene3d>
              <a:sp3d contourW="12700" prstMaterial="matte">
                <a:bevelT/>
                <a:contourClr>
                  <a:srgbClr val="FF33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077307" y="193359"/>
                <a:ext cx="1630703" cy="399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5AFADA"/>
                    </a:solidFill>
                  </a:rPr>
                  <a:t>Pyramidal Cells</a:t>
                </a:r>
              </a:p>
              <a:p>
                <a:endParaRPr lang="en-US" sz="1200" dirty="0" smtClean="0">
                  <a:solidFill>
                    <a:srgbClr val="5AFADA"/>
                  </a:solidFill>
                </a:endParaRPr>
              </a:p>
              <a:p>
                <a:r>
                  <a:rPr lang="en-US" sz="1200" dirty="0" smtClean="0">
                    <a:solidFill>
                      <a:srgbClr val="FF3300"/>
                    </a:solidFill>
                  </a:rPr>
                  <a:t>Inhibitory Interneurons</a:t>
                </a:r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740141" y="1356553"/>
                <a:ext cx="1" cy="232253"/>
              </a:xfrm>
              <a:prstGeom prst="line">
                <a:avLst/>
              </a:prstGeom>
              <a:ln cmpd="thickThin">
                <a:solidFill>
                  <a:schemeClr val="bg1">
                    <a:lumMod val="50000"/>
                  </a:schemeClr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TextBox 183"/>
              <p:cNvSpPr txBox="1"/>
              <p:nvPr/>
            </p:nvSpPr>
            <p:spPr>
              <a:xfrm>
                <a:off x="1036530" y="1383877"/>
                <a:ext cx="1360501" cy="177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</a:rPr>
                  <a:t>Tetrode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Placement</a:t>
                </a: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 rot="5047721">
              <a:off x="6246978" y="1106397"/>
              <a:ext cx="180821" cy="449970"/>
              <a:chOff x="2410129" y="3128175"/>
              <a:chExt cx="406765" cy="486093"/>
            </a:xfrm>
            <a:effectLst/>
          </p:grpSpPr>
          <p:sp>
            <p:nvSpPr>
              <p:cNvPr id="177" name="Oval 176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5047721">
              <a:off x="6251300" y="766624"/>
              <a:ext cx="180821" cy="449970"/>
              <a:chOff x="2410129" y="3128175"/>
              <a:chExt cx="406765" cy="486093"/>
            </a:xfrm>
            <a:solidFill>
              <a:srgbClr val="00B050"/>
            </a:solidFill>
            <a:effectLst/>
          </p:grpSpPr>
          <p:sp>
            <p:nvSpPr>
              <p:cNvPr id="175" name="Oval 174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 prstMaterial="matte">
                <a:bevelT/>
                <a:extrusionClr>
                  <a:srgbClr val="00B050"/>
                </a:extrusionClr>
                <a:contourClr>
                  <a:srgbClr val="00B05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76200" contourW="12700" prstMaterial="matte">
                <a:bevelT/>
                <a:extrusionClr>
                  <a:srgbClr val="00B050"/>
                </a:extrusionClr>
                <a:contourClr>
                  <a:srgbClr val="00B05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 rot="5047721">
              <a:off x="6246978" y="1448581"/>
              <a:ext cx="180821" cy="449970"/>
              <a:chOff x="2410129" y="3128175"/>
              <a:chExt cx="406765" cy="486093"/>
            </a:xfrm>
            <a:solidFill>
              <a:schemeClr val="bg1">
                <a:lumMod val="95000"/>
              </a:schemeClr>
            </a:solidFill>
            <a:effectLst/>
          </p:grpSpPr>
          <p:sp>
            <p:nvSpPr>
              <p:cNvPr id="173" name="Oval 172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 contourW="12700" prstMaterial="matte">
                <a:bevelT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 contourW="12700" prstMaterial="matte">
                <a:bevelT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2" name="TextBox 171"/>
            <p:cNvSpPr txBox="1"/>
            <p:nvPr/>
          </p:nvSpPr>
          <p:spPr>
            <a:xfrm>
              <a:off x="6671804" y="861504"/>
              <a:ext cx="12026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AMPA Receptor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NMDA Receptor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GABA</a:t>
              </a:r>
              <a:r>
                <a:rPr lang="en-US" sz="1200" baseline="-25000" dirty="0" smtClean="0">
                  <a:solidFill>
                    <a:schemeClr val="bg1"/>
                  </a:solidFill>
                </a:rPr>
                <a:t>A</a:t>
              </a:r>
              <a:r>
                <a:rPr lang="en-US" sz="1200" dirty="0" smtClean="0">
                  <a:solidFill>
                    <a:schemeClr val="bg1"/>
                  </a:solidFill>
                </a:rPr>
                <a:t> Receptor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01474" y="330240"/>
            <a:ext cx="6468604" cy="1808754"/>
            <a:chOff x="538556" y="2839395"/>
            <a:chExt cx="5725906" cy="1499806"/>
          </a:xfrm>
        </p:grpSpPr>
        <p:sp>
          <p:nvSpPr>
            <p:cNvPr id="187" name="Oval 186"/>
            <p:cNvSpPr/>
            <p:nvPr/>
          </p:nvSpPr>
          <p:spPr>
            <a:xfrm>
              <a:off x="1603719" y="2839395"/>
              <a:ext cx="3645574" cy="149980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Decision 87"/>
            <p:cNvSpPr/>
            <p:nvPr/>
          </p:nvSpPr>
          <p:spPr>
            <a:xfrm rot="16200000">
              <a:off x="4459308" y="3027610"/>
              <a:ext cx="375368" cy="1038322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57000" endPos="38000" dist="508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lowchart: Decision 37"/>
            <p:cNvSpPr/>
            <p:nvPr/>
          </p:nvSpPr>
          <p:spPr>
            <a:xfrm rot="16200000">
              <a:off x="2400235" y="3409813"/>
              <a:ext cx="346495" cy="1054087"/>
            </a:xfrm>
            <a:prstGeom prst="flowChartDecision">
              <a:avLst/>
            </a:prstGeom>
            <a:solidFill>
              <a:srgbClr val="A6A6A6"/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AutoShape 60"/>
            <p:cNvCxnSpPr>
              <a:cxnSpLocks noChangeShapeType="1"/>
            </p:cNvCxnSpPr>
            <p:nvPr/>
          </p:nvCxnSpPr>
          <p:spPr bwMode="auto">
            <a:xfrm rot="10800000" flipV="1">
              <a:off x="3024636" y="3610148"/>
              <a:ext cx="994642" cy="35073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 rot="16200000">
              <a:off x="3177579" y="2924123"/>
              <a:ext cx="285379" cy="4394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reflection blurRad="127000" endPos="40000" dist="50800" dir="5400000" sy="-100000" algn="bl" rotWithShape="0"/>
            </a:effectLst>
            <a:scene3d>
              <a:camera prst="orthographicFront"/>
              <a:lightRig rig="threePt" dir="t"/>
            </a:scene3d>
            <a:sp3d contourW="12700" prstMaterial="matte">
              <a:bevelT/>
              <a:contourClr>
                <a:srgbClr val="FF33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AutoShape 60"/>
            <p:cNvCxnSpPr>
              <a:cxnSpLocks noChangeShapeType="1"/>
            </p:cNvCxnSpPr>
            <p:nvPr/>
          </p:nvCxnSpPr>
          <p:spPr bwMode="auto">
            <a:xfrm rot="5400000">
              <a:off x="2431612" y="3124470"/>
              <a:ext cx="593533" cy="10566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40404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" name="AutoShape 60"/>
            <p:cNvCxnSpPr>
              <a:cxnSpLocks noChangeShapeType="1"/>
              <a:stCxn id="188" idx="0"/>
              <a:endCxn id="191" idx="4"/>
            </p:cNvCxnSpPr>
            <p:nvPr/>
          </p:nvCxnSpPr>
          <p:spPr bwMode="auto">
            <a:xfrm rot="10800000">
              <a:off x="3540013" y="3143867"/>
              <a:ext cx="587819" cy="40290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4" name="AutoShape 60"/>
            <p:cNvCxnSpPr>
              <a:cxnSpLocks noChangeShapeType="1"/>
            </p:cNvCxnSpPr>
            <p:nvPr/>
          </p:nvCxnSpPr>
          <p:spPr bwMode="auto">
            <a:xfrm rot="16200000">
              <a:off x="2285735" y="3104804"/>
              <a:ext cx="633041" cy="9965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5" name="Elbow Connector 194"/>
            <p:cNvCxnSpPr>
              <a:stCxn id="188" idx="2"/>
            </p:cNvCxnSpPr>
            <p:nvPr/>
          </p:nvCxnSpPr>
          <p:spPr>
            <a:xfrm>
              <a:off x="5166153" y="3546770"/>
              <a:ext cx="687602" cy="20009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59595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Group 195"/>
            <p:cNvGrpSpPr/>
            <p:nvPr/>
          </p:nvGrpSpPr>
          <p:grpSpPr>
            <a:xfrm>
              <a:off x="3100526" y="2944170"/>
              <a:ext cx="235212" cy="213812"/>
              <a:chOff x="607845" y="3573530"/>
              <a:chExt cx="423215" cy="596881"/>
            </a:xfrm>
          </p:grpSpPr>
          <p:sp>
            <p:nvSpPr>
              <p:cNvPr id="228" name="Oval 227"/>
              <p:cNvSpPr/>
              <p:nvPr/>
            </p:nvSpPr>
            <p:spPr>
              <a:xfrm flipH="1">
                <a:off x="607845" y="3611205"/>
                <a:ext cx="207937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 flipH="1">
                <a:off x="823123" y="3573530"/>
                <a:ext cx="207937" cy="55920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21310732">
              <a:off x="2473661" y="3714924"/>
              <a:ext cx="216767" cy="207374"/>
              <a:chOff x="2583645" y="2968604"/>
              <a:chExt cx="319145" cy="657272"/>
            </a:xfrm>
          </p:grpSpPr>
          <p:sp>
            <p:nvSpPr>
              <p:cNvPr id="226" name="Oval 225"/>
              <p:cNvSpPr/>
              <p:nvPr/>
            </p:nvSpPr>
            <p:spPr>
              <a:xfrm rot="7655775">
                <a:off x="2550392" y="3273478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 rot="7655775">
                <a:off x="2410472" y="3141777"/>
                <a:ext cx="525571" cy="179225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 rot="12304379">
              <a:off x="4652492" y="3562103"/>
              <a:ext cx="396196" cy="157237"/>
              <a:chOff x="3965035" y="5445586"/>
              <a:chExt cx="689422" cy="372521"/>
            </a:xfrm>
          </p:grpSpPr>
          <p:sp>
            <p:nvSpPr>
              <p:cNvPr id="224" name="Oval 223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 rot="1354280">
              <a:off x="4268745" y="3575819"/>
              <a:ext cx="221674" cy="257868"/>
              <a:chOff x="607845" y="3581563"/>
              <a:chExt cx="454359" cy="559206"/>
            </a:xfrm>
          </p:grpSpPr>
          <p:sp>
            <p:nvSpPr>
              <p:cNvPr id="222" name="Oval 221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0" name="AutoShape 60"/>
            <p:cNvCxnSpPr>
              <a:cxnSpLocks noChangeShapeType="1"/>
            </p:cNvCxnSpPr>
            <p:nvPr/>
          </p:nvCxnSpPr>
          <p:spPr bwMode="auto">
            <a:xfrm flipH="1" flipV="1">
              <a:off x="4928430" y="3469738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1" name="AutoShape 60"/>
            <p:cNvCxnSpPr>
              <a:cxnSpLocks noChangeShapeType="1"/>
            </p:cNvCxnSpPr>
            <p:nvPr/>
          </p:nvCxnSpPr>
          <p:spPr bwMode="auto">
            <a:xfrm flipH="1" flipV="1">
              <a:off x="2808340" y="3839334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02" name="Group 201"/>
            <p:cNvGrpSpPr/>
            <p:nvPr/>
          </p:nvGrpSpPr>
          <p:grpSpPr>
            <a:xfrm rot="5047721">
              <a:off x="3003988" y="2987198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220" name="Oval 219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 rot="12304379">
              <a:off x="2620785" y="3989226"/>
              <a:ext cx="396866" cy="142541"/>
              <a:chOff x="3965035" y="5445586"/>
              <a:chExt cx="689422" cy="372521"/>
            </a:xfrm>
          </p:grpSpPr>
          <p:sp>
            <p:nvSpPr>
              <p:cNvPr id="218" name="Oval 217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4" name="AutoShape 60"/>
            <p:cNvCxnSpPr>
              <a:cxnSpLocks noChangeShapeType="1"/>
            </p:cNvCxnSpPr>
            <p:nvPr/>
          </p:nvCxnSpPr>
          <p:spPr bwMode="auto">
            <a:xfrm flipH="1" flipV="1">
              <a:off x="3399909" y="3017615"/>
              <a:ext cx="189490" cy="55262"/>
            </a:xfrm>
            <a:prstGeom prst="curvedConnector3">
              <a:avLst>
                <a:gd name="adj1" fmla="val -88028"/>
              </a:avLst>
            </a:prstGeom>
            <a:ln w="127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5" name="Elbow Connector 204"/>
            <p:cNvCxnSpPr/>
            <p:nvPr/>
          </p:nvCxnSpPr>
          <p:spPr>
            <a:xfrm>
              <a:off x="883823" y="3530766"/>
              <a:ext cx="875259" cy="124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" name="Group 205"/>
            <p:cNvGrpSpPr/>
            <p:nvPr/>
          </p:nvGrpSpPr>
          <p:grpSpPr>
            <a:xfrm rot="5047721">
              <a:off x="4322059" y="3232199"/>
              <a:ext cx="116379" cy="375598"/>
              <a:chOff x="2410129" y="3128175"/>
              <a:chExt cx="406765" cy="486093"/>
            </a:xfrm>
            <a:effectLst/>
          </p:grpSpPr>
          <p:sp>
            <p:nvSpPr>
              <p:cNvPr id="216" name="Oval 215"/>
              <p:cNvSpPr/>
              <p:nvPr/>
            </p:nvSpPr>
            <p:spPr>
              <a:xfrm rot="7655775">
                <a:off x="2514179" y="3311554"/>
                <a:ext cx="431793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 rot="7655775">
                <a:off x="2315775" y="3222529"/>
                <a:ext cx="433590" cy="244882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 rot="12304379">
              <a:off x="3301567" y="3242425"/>
              <a:ext cx="396866" cy="142541"/>
              <a:chOff x="3965035" y="5445586"/>
              <a:chExt cx="689422" cy="372521"/>
            </a:xfrm>
          </p:grpSpPr>
          <p:sp>
            <p:nvSpPr>
              <p:cNvPr id="214" name="Oval 213"/>
              <p:cNvSpPr/>
              <p:nvPr/>
            </p:nvSpPr>
            <p:spPr>
              <a:xfrm rot="17202079">
                <a:off x="4207695" y="5398818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 rot="17202079">
                <a:off x="4235167" y="5202926"/>
                <a:ext cx="176629" cy="6619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rot="1354280">
              <a:off x="2194151" y="3932410"/>
              <a:ext cx="221674" cy="257868"/>
              <a:chOff x="607845" y="3581563"/>
              <a:chExt cx="454359" cy="559206"/>
            </a:xfrm>
          </p:grpSpPr>
          <p:sp>
            <p:nvSpPr>
              <p:cNvPr id="212" name="Oval 211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38556" y="3122069"/>
              <a:ext cx="1065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Extrinsic Input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085485" y="3746861"/>
              <a:ext cx="1178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</a:rPr>
                <a:t>Extrinsic Output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883823" y="3532012"/>
              <a:ext cx="0" cy="2881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1479576" y="2229589"/>
            <a:ext cx="3612950" cy="1407805"/>
            <a:chOff x="778311" y="698793"/>
            <a:chExt cx="3612950" cy="1407805"/>
          </a:xfrm>
        </p:grpSpPr>
        <p:sp>
          <p:nvSpPr>
            <p:cNvPr id="231" name="Flowchart: Decision 37"/>
            <p:cNvSpPr/>
            <p:nvPr/>
          </p:nvSpPr>
          <p:spPr>
            <a:xfrm rot="16200000">
              <a:off x="1015206" y="1225293"/>
              <a:ext cx="346495" cy="736677"/>
            </a:xfrm>
            <a:prstGeom prst="flowChartDecision">
              <a:avLst/>
            </a:prstGeom>
            <a:solidFill>
              <a:srgbClr val="A6A6A6">
                <a:alpha val="24000"/>
              </a:srgbClr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 rot="20101244" flipV="1">
              <a:off x="2166660" y="1044176"/>
              <a:ext cx="840524" cy="323625"/>
            </a:xfrm>
            <a:custGeom>
              <a:avLst/>
              <a:gdLst>
                <a:gd name="connsiteX0" fmla="*/ 0 w 914400"/>
                <a:gd name="connsiteY0" fmla="*/ 699247 h 774905"/>
                <a:gd name="connsiteX1" fmla="*/ 591670 w 914400"/>
                <a:gd name="connsiteY1" fmla="*/ 710005 h 774905"/>
                <a:gd name="connsiteX2" fmla="*/ 914400 w 914400"/>
                <a:gd name="connsiteY2" fmla="*/ 0 h 7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774905">
                  <a:moveTo>
                    <a:pt x="0" y="699247"/>
                  </a:moveTo>
                  <a:cubicBezTo>
                    <a:pt x="219635" y="762896"/>
                    <a:pt x="439270" y="826546"/>
                    <a:pt x="591670" y="710005"/>
                  </a:cubicBezTo>
                  <a:cubicBezTo>
                    <a:pt x="744070" y="593464"/>
                    <a:pt x="829235" y="296732"/>
                    <a:pt x="914400" y="0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2804151" y="770460"/>
              <a:ext cx="1087737" cy="1159698"/>
            </a:xfrm>
            <a:prstGeom prst="ellipse">
              <a:avLst/>
            </a:prstGeom>
            <a:solidFill>
              <a:schemeClr val="bg1">
                <a:lumMod val="75000"/>
                <a:alpha val="38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61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3789558" y="860845"/>
              <a:ext cx="6017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chemeClr val="bg1">
                      <a:lumMod val="65000"/>
                    </a:schemeClr>
                  </a:solidFill>
                </a:rPr>
                <a:t>mPFC</a:t>
              </a:r>
              <a:endParaRPr lang="en-US" sz="1400" b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 rot="7455736" flipV="1">
              <a:off x="1927766" y="1031743"/>
              <a:ext cx="714679" cy="1435032"/>
            </a:xfrm>
            <a:custGeom>
              <a:avLst/>
              <a:gdLst>
                <a:gd name="connsiteX0" fmla="*/ 0 w 914400"/>
                <a:gd name="connsiteY0" fmla="*/ 699247 h 774905"/>
                <a:gd name="connsiteX1" fmla="*/ 591670 w 914400"/>
                <a:gd name="connsiteY1" fmla="*/ 710005 h 774905"/>
                <a:gd name="connsiteX2" fmla="*/ 914400 w 914400"/>
                <a:gd name="connsiteY2" fmla="*/ 0 h 7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774905">
                  <a:moveTo>
                    <a:pt x="0" y="699247"/>
                  </a:moveTo>
                  <a:cubicBezTo>
                    <a:pt x="219635" y="762896"/>
                    <a:pt x="439270" y="826546"/>
                    <a:pt x="591670" y="710005"/>
                  </a:cubicBezTo>
                  <a:cubicBezTo>
                    <a:pt x="744070" y="593464"/>
                    <a:pt x="829235" y="296732"/>
                    <a:pt x="914400" y="0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/>
            <p:cNvCxnSpPr/>
            <p:nvPr/>
          </p:nvCxnSpPr>
          <p:spPr>
            <a:xfrm flipH="1">
              <a:off x="2027029" y="770460"/>
              <a:ext cx="2026" cy="759678"/>
            </a:xfrm>
            <a:prstGeom prst="line">
              <a:avLst/>
            </a:prstGeom>
            <a:ln cmpd="thickThin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580129" y="698793"/>
              <a:ext cx="24189" cy="1084640"/>
            </a:xfrm>
            <a:prstGeom prst="line">
              <a:avLst/>
            </a:prstGeom>
            <a:ln cmpd="thickThin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/>
            <p:cNvSpPr/>
            <p:nvPr/>
          </p:nvSpPr>
          <p:spPr>
            <a:xfrm rot="16200000">
              <a:off x="1019031" y="725870"/>
              <a:ext cx="940295" cy="1421736"/>
            </a:xfrm>
            <a:prstGeom prst="ellipse">
              <a:avLst/>
            </a:prstGeom>
            <a:solidFill>
              <a:schemeClr val="bg1">
                <a:lumMod val="75000"/>
                <a:alpha val="38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61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919733" y="1447964"/>
              <a:ext cx="6574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CA3</a:t>
              </a:r>
            </a:p>
          </p:txBody>
        </p:sp>
        <p:sp>
          <p:nvSpPr>
            <p:cNvPr id="240" name="Flowchart: Decision 37"/>
            <p:cNvSpPr/>
            <p:nvPr/>
          </p:nvSpPr>
          <p:spPr>
            <a:xfrm rot="16200000">
              <a:off x="1636663" y="988552"/>
              <a:ext cx="346495" cy="736677"/>
            </a:xfrm>
            <a:prstGeom prst="flowChartDecision">
              <a:avLst/>
            </a:prstGeom>
            <a:solidFill>
              <a:srgbClr val="A6A6A6">
                <a:alpha val="24000"/>
              </a:srgbClr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538647" y="1193909"/>
              <a:ext cx="440869" cy="244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CA1</a:t>
              </a:r>
            </a:p>
          </p:txBody>
        </p:sp>
        <p:sp>
          <p:nvSpPr>
            <p:cNvPr id="242" name="Flowchart: Decision 37"/>
            <p:cNvSpPr/>
            <p:nvPr/>
          </p:nvSpPr>
          <p:spPr>
            <a:xfrm>
              <a:off x="3090787" y="833674"/>
              <a:ext cx="386622" cy="536759"/>
            </a:xfrm>
            <a:prstGeom prst="flowChartDecision">
              <a:avLst/>
            </a:prstGeom>
            <a:solidFill>
              <a:srgbClr val="A6A6A6">
                <a:alpha val="24000"/>
              </a:srgbClr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lowchart: Decision 37"/>
            <p:cNvSpPr/>
            <p:nvPr/>
          </p:nvSpPr>
          <p:spPr>
            <a:xfrm>
              <a:off x="3062083" y="1425173"/>
              <a:ext cx="415326" cy="536759"/>
            </a:xfrm>
            <a:prstGeom prst="flowChartDecision">
              <a:avLst/>
            </a:prstGeom>
            <a:solidFill>
              <a:srgbClr val="A6A6A6">
                <a:alpha val="24000"/>
              </a:srgbClr>
            </a:solidFill>
            <a:ln>
              <a:noFill/>
            </a:ln>
            <a:effectLst>
              <a:reflection stA="33000" endPos="49000" dist="50800" dir="5400000" sy="-100000" algn="bl" rotWithShape="0"/>
            </a:effectLst>
            <a:scene3d>
              <a:camera prst="orthographicFront"/>
              <a:lightRig rig="threePt" dir="t"/>
            </a:scene3d>
            <a:sp3d extrusionH="76200" prstMaterial="matte">
              <a:bevelT/>
              <a:extrusionClr>
                <a:srgbClr val="92D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1139756" y="698793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HPC</a:t>
              </a: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3737274" y="2497386"/>
            <a:ext cx="48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SPy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3745660" y="3040583"/>
            <a:ext cx="521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DPy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0" name="TextBox 249"/>
          <p:cNvSpPr txBox="1"/>
          <p:nvPr/>
        </p:nvSpPr>
        <p:spPr>
          <a:xfrm rot="20373575">
            <a:off x="1954501" y="971646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2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 rot="2456831">
            <a:off x="3724918" y="721877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1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361474" y="310148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4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133603" y="887512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5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2703674" y="1323047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3366FF"/>
                </a:solidFill>
              </a:rPr>
              <a:t>Model 3</a:t>
            </a:r>
            <a:endParaRPr lang="en-US" sz="1100" dirty="0">
              <a:solidFill>
                <a:srgbClr val="3366FF"/>
              </a:solidFill>
            </a:endParaRPr>
          </a:p>
        </p:txBody>
      </p:sp>
      <p:sp>
        <p:nvSpPr>
          <p:cNvPr id="255" name="Title 1"/>
          <p:cNvSpPr txBox="1">
            <a:spLocks/>
          </p:cNvSpPr>
          <p:nvPr/>
        </p:nvSpPr>
        <p:spPr>
          <a:xfrm>
            <a:off x="118534" y="83807"/>
            <a:ext cx="792413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dirty="0" smtClean="0"/>
              <a:t>Model Comparison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6263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Box 375"/>
          <p:cNvSpPr txBox="1"/>
          <p:nvPr/>
        </p:nvSpPr>
        <p:spPr>
          <a:xfrm>
            <a:off x="76422" y="34303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Model Fits</a:t>
            </a:r>
            <a:endParaRPr lang="en-US" sz="1600" dirty="0"/>
          </a:p>
        </p:txBody>
      </p:sp>
      <p:grpSp>
        <p:nvGrpSpPr>
          <p:cNvPr id="293" name="Group 292"/>
          <p:cNvGrpSpPr/>
          <p:nvPr/>
        </p:nvGrpSpPr>
        <p:grpSpPr>
          <a:xfrm>
            <a:off x="7319211" y="4920620"/>
            <a:ext cx="1637770" cy="1599014"/>
            <a:chOff x="429104" y="4248585"/>
            <a:chExt cx="1637770" cy="1411672"/>
          </a:xfrm>
        </p:grpSpPr>
        <p:sp>
          <p:nvSpPr>
            <p:cNvPr id="295" name="Rectangle 218"/>
            <p:cNvSpPr>
              <a:spLocks noChangeArrowheads="1"/>
            </p:cNvSpPr>
            <p:nvPr/>
          </p:nvSpPr>
          <p:spPr bwMode="auto">
            <a:xfrm>
              <a:off x="429104" y="4248585"/>
              <a:ext cx="977900" cy="846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296" name="Rectangle 219"/>
            <p:cNvSpPr>
              <a:spLocks noChangeArrowheads="1"/>
            </p:cNvSpPr>
            <p:nvPr/>
          </p:nvSpPr>
          <p:spPr bwMode="auto">
            <a:xfrm>
              <a:off x="429104" y="4248585"/>
              <a:ext cx="977900" cy="8461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298" name="Rectangle 230"/>
            <p:cNvSpPr>
              <a:spLocks noChangeArrowheads="1"/>
            </p:cNvSpPr>
            <p:nvPr/>
          </p:nvSpPr>
          <p:spPr bwMode="auto">
            <a:xfrm>
              <a:off x="808516" y="4278747"/>
              <a:ext cx="1258358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predicted: saline vehicle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99" name="Line 231"/>
            <p:cNvSpPr>
              <a:spLocks noChangeShapeType="1"/>
            </p:cNvSpPr>
            <p:nvPr/>
          </p:nvSpPr>
          <p:spPr bwMode="auto">
            <a:xfrm>
              <a:off x="486254" y="4329547"/>
              <a:ext cx="2921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01" name="Rectangle 232"/>
            <p:cNvSpPr>
              <a:spLocks noChangeArrowheads="1"/>
            </p:cNvSpPr>
            <p:nvPr/>
          </p:nvSpPr>
          <p:spPr bwMode="auto">
            <a:xfrm>
              <a:off x="808516" y="4408922"/>
              <a:ext cx="1239122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observed: saline vehicle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03" name="Line 233"/>
            <p:cNvSpPr>
              <a:spLocks noChangeShapeType="1"/>
            </p:cNvSpPr>
            <p:nvPr/>
          </p:nvSpPr>
          <p:spPr bwMode="auto">
            <a:xfrm>
              <a:off x="486254" y="4467660"/>
              <a:ext cx="292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04" name="Rectangle 234"/>
            <p:cNvSpPr>
              <a:spLocks noChangeArrowheads="1"/>
            </p:cNvSpPr>
            <p:nvPr/>
          </p:nvSpPr>
          <p:spPr bwMode="auto">
            <a:xfrm>
              <a:off x="808516" y="4548622"/>
              <a:ext cx="1009892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predicted: 2 </a:t>
              </a: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mgkg</a:t>
              </a:r>
              <a:r>
                <a:rPr lang="en-US" sz="1000" baseline="30000" dirty="0">
                  <a:solidFill>
                    <a:srgbClr val="000000"/>
                  </a:solidFill>
                  <a:cs typeface="Arial" pitchFamily="34" charset="0"/>
                </a:rPr>
                <a:t>-1</a:t>
              </a:r>
              <a:endParaRPr lang="en-US" sz="2400" baseline="30000" dirty="0">
                <a:cs typeface="Arial" pitchFamily="34" charset="0"/>
              </a:endParaRPr>
            </a:p>
          </p:txBody>
        </p:sp>
        <p:sp>
          <p:nvSpPr>
            <p:cNvPr id="306" name="Line 235"/>
            <p:cNvSpPr>
              <a:spLocks noChangeShapeType="1"/>
            </p:cNvSpPr>
            <p:nvPr/>
          </p:nvSpPr>
          <p:spPr bwMode="auto">
            <a:xfrm>
              <a:off x="486254" y="4599422"/>
              <a:ext cx="2921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08" name="Rectangle 236"/>
            <p:cNvSpPr>
              <a:spLocks noChangeArrowheads="1"/>
            </p:cNvSpPr>
            <p:nvPr/>
          </p:nvSpPr>
          <p:spPr bwMode="auto">
            <a:xfrm>
              <a:off x="808516" y="4686735"/>
              <a:ext cx="990656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observed: 2 </a:t>
              </a: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mgkg</a:t>
              </a:r>
              <a:r>
                <a:rPr lang="en-US" sz="1000" baseline="30000" dirty="0">
                  <a:solidFill>
                    <a:srgbClr val="000000"/>
                  </a:solidFill>
                  <a:cs typeface="Arial" pitchFamily="34" charset="0"/>
                </a:rPr>
                <a:t>-1</a:t>
              </a:r>
              <a:endParaRPr lang="en-US" sz="2400" baseline="30000" dirty="0">
                <a:cs typeface="Arial" pitchFamily="34" charset="0"/>
              </a:endParaRPr>
            </a:p>
          </p:txBody>
        </p:sp>
        <p:sp>
          <p:nvSpPr>
            <p:cNvPr id="309" name="Line 237"/>
            <p:cNvSpPr>
              <a:spLocks noChangeShapeType="1"/>
            </p:cNvSpPr>
            <p:nvPr/>
          </p:nvSpPr>
          <p:spPr bwMode="auto">
            <a:xfrm>
              <a:off x="486254" y="4737535"/>
              <a:ext cx="2921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10" name="Rectangle 238"/>
            <p:cNvSpPr>
              <a:spLocks noChangeArrowheads="1"/>
            </p:cNvSpPr>
            <p:nvPr/>
          </p:nvSpPr>
          <p:spPr bwMode="auto">
            <a:xfrm>
              <a:off x="808516" y="4824847"/>
              <a:ext cx="1009892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predicted: 4 </a:t>
              </a: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mgkg</a:t>
              </a:r>
              <a:r>
                <a:rPr lang="en-US" sz="1000" baseline="30000" dirty="0">
                  <a:solidFill>
                    <a:srgbClr val="000000"/>
                  </a:solidFill>
                  <a:cs typeface="Arial" pitchFamily="34" charset="0"/>
                </a:rPr>
                <a:t>-1</a:t>
              </a:r>
              <a:endParaRPr lang="en-US" sz="2400" baseline="30000" dirty="0">
                <a:cs typeface="Arial" pitchFamily="34" charset="0"/>
              </a:endParaRPr>
            </a:p>
          </p:txBody>
        </p:sp>
        <p:sp>
          <p:nvSpPr>
            <p:cNvPr id="311" name="Line 239"/>
            <p:cNvSpPr>
              <a:spLocks noChangeShapeType="1"/>
            </p:cNvSpPr>
            <p:nvPr/>
          </p:nvSpPr>
          <p:spPr bwMode="auto">
            <a:xfrm>
              <a:off x="486254" y="4869297"/>
              <a:ext cx="292100" cy="0"/>
            </a:xfrm>
            <a:prstGeom prst="line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12" name="Rectangle 240"/>
            <p:cNvSpPr>
              <a:spLocks noChangeArrowheads="1"/>
            </p:cNvSpPr>
            <p:nvPr/>
          </p:nvSpPr>
          <p:spPr bwMode="auto">
            <a:xfrm>
              <a:off x="808516" y="4956610"/>
              <a:ext cx="990656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observed: 4 </a:t>
              </a: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mgkg</a:t>
              </a:r>
              <a:r>
                <a:rPr lang="en-US" sz="1000" baseline="30000" dirty="0">
                  <a:solidFill>
                    <a:srgbClr val="000000"/>
                  </a:solidFill>
                  <a:cs typeface="Arial" pitchFamily="34" charset="0"/>
                </a:rPr>
                <a:t>-1</a:t>
              </a:r>
              <a:endParaRPr lang="en-US" sz="2400" baseline="30000" dirty="0">
                <a:cs typeface="Arial" pitchFamily="34" charset="0"/>
              </a:endParaRPr>
            </a:p>
          </p:txBody>
        </p:sp>
        <p:sp>
          <p:nvSpPr>
            <p:cNvPr id="313" name="Line 241"/>
            <p:cNvSpPr>
              <a:spLocks noChangeShapeType="1"/>
            </p:cNvSpPr>
            <p:nvPr/>
          </p:nvSpPr>
          <p:spPr bwMode="auto">
            <a:xfrm>
              <a:off x="486254" y="5007410"/>
              <a:ext cx="292100" cy="0"/>
            </a:xfrm>
            <a:prstGeom prst="line">
              <a:avLst/>
            </a:prstGeom>
            <a:noFill/>
            <a:ln w="25400">
              <a:solidFill>
                <a:schemeClr val="accent5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14" name="Rectangle 236"/>
            <p:cNvSpPr>
              <a:spLocks noChangeArrowheads="1"/>
            </p:cNvSpPr>
            <p:nvPr/>
          </p:nvSpPr>
          <p:spPr bwMode="auto">
            <a:xfrm>
              <a:off x="800916" y="5254524"/>
              <a:ext cx="1019510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observed:  8 </a:t>
              </a: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mgkg</a:t>
              </a:r>
              <a:r>
                <a:rPr lang="en-US" sz="1000" baseline="30000" dirty="0">
                  <a:solidFill>
                    <a:srgbClr val="000000"/>
                  </a:solidFill>
                  <a:cs typeface="Arial" pitchFamily="34" charset="0"/>
                </a:rPr>
                <a:t>-1</a:t>
              </a:r>
              <a:endParaRPr lang="en-US" sz="2400" baseline="30000" dirty="0">
                <a:cs typeface="Arial" pitchFamily="34" charset="0"/>
              </a:endParaRPr>
            </a:p>
          </p:txBody>
        </p:sp>
        <p:sp>
          <p:nvSpPr>
            <p:cNvPr id="316" name="Line 237"/>
            <p:cNvSpPr>
              <a:spLocks noChangeShapeType="1"/>
            </p:cNvSpPr>
            <p:nvPr/>
          </p:nvSpPr>
          <p:spPr bwMode="auto">
            <a:xfrm>
              <a:off x="478654" y="5305324"/>
              <a:ext cx="292100" cy="0"/>
            </a:xfrm>
            <a:prstGeom prst="line">
              <a:avLst/>
            </a:prstGeom>
            <a:noFill/>
            <a:ln w="25400">
              <a:solidFill>
                <a:srgbClr val="77933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18" name="Rectangle 238"/>
            <p:cNvSpPr>
              <a:spLocks noChangeArrowheads="1"/>
            </p:cNvSpPr>
            <p:nvPr/>
          </p:nvSpPr>
          <p:spPr bwMode="auto">
            <a:xfrm>
              <a:off x="800916" y="5392636"/>
              <a:ext cx="1104470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predicted:  30 </a:t>
              </a: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mgkg</a:t>
              </a:r>
              <a:r>
                <a:rPr lang="en-US" sz="1000" baseline="30000" dirty="0">
                  <a:solidFill>
                    <a:srgbClr val="000000"/>
                  </a:solidFill>
                  <a:cs typeface="Arial" pitchFamily="34" charset="0"/>
                </a:rPr>
                <a:t>-1</a:t>
              </a:r>
              <a:endParaRPr lang="en-US" sz="2400" baseline="30000" dirty="0">
                <a:cs typeface="Arial" pitchFamily="34" charset="0"/>
              </a:endParaRPr>
            </a:p>
          </p:txBody>
        </p:sp>
        <p:sp>
          <p:nvSpPr>
            <p:cNvPr id="321" name="Line 239"/>
            <p:cNvSpPr>
              <a:spLocks noChangeShapeType="1"/>
            </p:cNvSpPr>
            <p:nvPr/>
          </p:nvSpPr>
          <p:spPr bwMode="auto">
            <a:xfrm>
              <a:off x="478654" y="5437086"/>
              <a:ext cx="2921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22" name="Rectangle 240"/>
            <p:cNvSpPr>
              <a:spLocks noChangeArrowheads="1"/>
            </p:cNvSpPr>
            <p:nvPr/>
          </p:nvSpPr>
          <p:spPr bwMode="auto">
            <a:xfrm>
              <a:off x="800916" y="5524399"/>
              <a:ext cx="1085233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observed:  30 </a:t>
              </a: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mgkg</a:t>
              </a:r>
              <a:r>
                <a:rPr lang="en-US" sz="1000" baseline="30000" dirty="0">
                  <a:solidFill>
                    <a:srgbClr val="000000"/>
                  </a:solidFill>
                  <a:cs typeface="Arial" pitchFamily="34" charset="0"/>
                </a:rPr>
                <a:t>-1</a:t>
              </a:r>
              <a:endParaRPr lang="en-US" sz="2400" baseline="30000" dirty="0">
                <a:cs typeface="Arial" pitchFamily="34" charset="0"/>
              </a:endParaRPr>
            </a:p>
          </p:txBody>
        </p:sp>
        <p:sp>
          <p:nvSpPr>
            <p:cNvPr id="324" name="Line 241"/>
            <p:cNvSpPr>
              <a:spLocks noChangeShapeType="1"/>
            </p:cNvSpPr>
            <p:nvPr/>
          </p:nvSpPr>
          <p:spPr bwMode="auto">
            <a:xfrm>
              <a:off x="478654" y="5575199"/>
              <a:ext cx="2921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5" name="Line 235"/>
            <p:cNvSpPr>
              <a:spLocks noChangeShapeType="1"/>
            </p:cNvSpPr>
            <p:nvPr/>
          </p:nvSpPr>
          <p:spPr bwMode="auto">
            <a:xfrm>
              <a:off x="478654" y="5165290"/>
              <a:ext cx="292100" cy="0"/>
            </a:xfrm>
            <a:prstGeom prst="lin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26" name="Rectangle 236"/>
            <p:cNvSpPr>
              <a:spLocks noChangeArrowheads="1"/>
            </p:cNvSpPr>
            <p:nvPr/>
          </p:nvSpPr>
          <p:spPr bwMode="auto">
            <a:xfrm>
              <a:off x="808516" y="5113241"/>
              <a:ext cx="990656" cy="13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observed: 8 </a:t>
              </a:r>
              <a:r>
                <a:rPr lang="en-US" sz="1000" dirty="0">
                  <a:solidFill>
                    <a:srgbClr val="000000"/>
                  </a:solidFill>
                  <a:cs typeface="Arial" pitchFamily="34" charset="0"/>
                </a:rPr>
                <a:t>mgkg</a:t>
              </a:r>
              <a:r>
                <a:rPr lang="en-US" sz="1000" baseline="30000" dirty="0">
                  <a:solidFill>
                    <a:srgbClr val="000000"/>
                  </a:solidFill>
                  <a:cs typeface="Arial" pitchFamily="34" charset="0"/>
                </a:rPr>
                <a:t>-1</a:t>
              </a:r>
              <a:endParaRPr lang="en-US" sz="2400" baseline="30000" dirty="0">
                <a:cs typeface="Arial" pitchFamily="34" charset="0"/>
              </a:endParaRPr>
            </a:p>
          </p:txBody>
        </p:sp>
      </p:grpSp>
      <p:sp>
        <p:nvSpPr>
          <p:cNvPr id="329" name="Rectangle 68"/>
          <p:cNvSpPr>
            <a:spLocks noChangeArrowheads="1"/>
          </p:cNvSpPr>
          <p:nvPr/>
        </p:nvSpPr>
        <p:spPr bwMode="auto">
          <a:xfrm>
            <a:off x="3120169" y="1731015"/>
            <a:ext cx="79989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frequency (Hz)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30" name="Rectangle 6"/>
          <p:cNvSpPr>
            <a:spLocks noChangeArrowheads="1"/>
          </p:cNvSpPr>
          <p:nvPr/>
        </p:nvSpPr>
        <p:spPr bwMode="auto">
          <a:xfrm>
            <a:off x="2770568" y="467699"/>
            <a:ext cx="1823019" cy="1097877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31" name="Line 8"/>
          <p:cNvSpPr>
            <a:spLocks noChangeShapeType="1"/>
          </p:cNvSpPr>
          <p:nvPr/>
        </p:nvSpPr>
        <p:spPr bwMode="auto">
          <a:xfrm>
            <a:off x="2770568" y="1565576"/>
            <a:ext cx="182301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32" name="Line 10"/>
          <p:cNvSpPr>
            <a:spLocks noChangeShapeType="1"/>
          </p:cNvSpPr>
          <p:nvPr/>
        </p:nvSpPr>
        <p:spPr bwMode="auto">
          <a:xfrm flipV="1">
            <a:off x="2770568" y="467699"/>
            <a:ext cx="0" cy="109787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33" name="Line 11"/>
          <p:cNvSpPr>
            <a:spLocks noChangeShapeType="1"/>
          </p:cNvSpPr>
          <p:nvPr/>
        </p:nvSpPr>
        <p:spPr bwMode="auto">
          <a:xfrm>
            <a:off x="2770568" y="1565576"/>
            <a:ext cx="182301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35" name="Line 12"/>
          <p:cNvSpPr>
            <a:spLocks noChangeShapeType="1"/>
          </p:cNvSpPr>
          <p:nvPr/>
        </p:nvSpPr>
        <p:spPr bwMode="auto">
          <a:xfrm flipV="1">
            <a:off x="2770568" y="467699"/>
            <a:ext cx="0" cy="109787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36" name="Line 13"/>
          <p:cNvSpPr>
            <a:spLocks noChangeShapeType="1"/>
          </p:cNvSpPr>
          <p:nvPr/>
        </p:nvSpPr>
        <p:spPr bwMode="auto">
          <a:xfrm flipV="1">
            <a:off x="2770568" y="1552336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38" name="Rectangle 15"/>
          <p:cNvSpPr>
            <a:spLocks noChangeArrowheads="1"/>
          </p:cNvSpPr>
          <p:nvPr/>
        </p:nvSpPr>
        <p:spPr bwMode="auto">
          <a:xfrm>
            <a:off x="2728446" y="1582889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40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39" name="Line 16"/>
          <p:cNvSpPr>
            <a:spLocks noChangeShapeType="1"/>
          </p:cNvSpPr>
          <p:nvPr/>
        </p:nvSpPr>
        <p:spPr bwMode="auto">
          <a:xfrm flipV="1">
            <a:off x="3033406" y="1552336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40" name="Rectangle 18"/>
          <p:cNvSpPr>
            <a:spLocks noChangeArrowheads="1"/>
          </p:cNvSpPr>
          <p:nvPr/>
        </p:nvSpPr>
        <p:spPr bwMode="auto">
          <a:xfrm>
            <a:off x="2989600" y="1582889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45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41" name="Line 19"/>
          <p:cNvSpPr>
            <a:spLocks noChangeShapeType="1"/>
          </p:cNvSpPr>
          <p:nvPr/>
        </p:nvSpPr>
        <p:spPr bwMode="auto">
          <a:xfrm flipV="1">
            <a:off x="3294559" y="1552336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42" name="Rectangle 21"/>
          <p:cNvSpPr>
            <a:spLocks noChangeArrowheads="1"/>
          </p:cNvSpPr>
          <p:nvPr/>
        </p:nvSpPr>
        <p:spPr bwMode="auto">
          <a:xfrm>
            <a:off x="3252438" y="1582889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50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44" name="Line 22"/>
          <p:cNvSpPr>
            <a:spLocks noChangeShapeType="1"/>
          </p:cNvSpPr>
          <p:nvPr/>
        </p:nvSpPr>
        <p:spPr bwMode="auto">
          <a:xfrm flipV="1">
            <a:off x="3550658" y="1552336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45" name="Rectangle 24"/>
          <p:cNvSpPr>
            <a:spLocks noChangeArrowheads="1"/>
          </p:cNvSpPr>
          <p:nvPr/>
        </p:nvSpPr>
        <p:spPr bwMode="auto">
          <a:xfrm>
            <a:off x="3508537" y="1582889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55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46" name="Line 25"/>
          <p:cNvSpPr>
            <a:spLocks noChangeShapeType="1"/>
          </p:cNvSpPr>
          <p:nvPr/>
        </p:nvSpPr>
        <p:spPr bwMode="auto">
          <a:xfrm flipV="1">
            <a:off x="3813496" y="1552336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47" name="Rectangle 27"/>
          <p:cNvSpPr>
            <a:spLocks noChangeArrowheads="1"/>
          </p:cNvSpPr>
          <p:nvPr/>
        </p:nvSpPr>
        <p:spPr bwMode="auto">
          <a:xfrm>
            <a:off x="3769690" y="1582889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60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48" name="Line 28"/>
          <p:cNvSpPr>
            <a:spLocks noChangeShapeType="1"/>
          </p:cNvSpPr>
          <p:nvPr/>
        </p:nvSpPr>
        <p:spPr bwMode="auto">
          <a:xfrm flipV="1">
            <a:off x="4067911" y="1552336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49" name="Rectangle 30"/>
          <p:cNvSpPr>
            <a:spLocks noChangeArrowheads="1"/>
          </p:cNvSpPr>
          <p:nvPr/>
        </p:nvSpPr>
        <p:spPr bwMode="auto">
          <a:xfrm>
            <a:off x="4025789" y="1582889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65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50" name="Line 31"/>
          <p:cNvSpPr>
            <a:spLocks noChangeShapeType="1"/>
          </p:cNvSpPr>
          <p:nvPr/>
        </p:nvSpPr>
        <p:spPr bwMode="auto">
          <a:xfrm flipV="1">
            <a:off x="4330749" y="1552336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51" name="Rectangle 33"/>
          <p:cNvSpPr>
            <a:spLocks noChangeArrowheads="1"/>
          </p:cNvSpPr>
          <p:nvPr/>
        </p:nvSpPr>
        <p:spPr bwMode="auto">
          <a:xfrm>
            <a:off x="4288627" y="1582889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70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53" name="Line 34"/>
          <p:cNvSpPr>
            <a:spLocks noChangeShapeType="1"/>
          </p:cNvSpPr>
          <p:nvPr/>
        </p:nvSpPr>
        <p:spPr bwMode="auto">
          <a:xfrm flipV="1">
            <a:off x="4593587" y="1552336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54" name="Rectangle 36"/>
          <p:cNvSpPr>
            <a:spLocks noChangeArrowheads="1"/>
          </p:cNvSpPr>
          <p:nvPr/>
        </p:nvSpPr>
        <p:spPr bwMode="auto">
          <a:xfrm>
            <a:off x="4549781" y="1582889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75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55" name="Line 37"/>
          <p:cNvSpPr>
            <a:spLocks noChangeShapeType="1"/>
          </p:cNvSpPr>
          <p:nvPr/>
        </p:nvSpPr>
        <p:spPr bwMode="auto">
          <a:xfrm>
            <a:off x="2770568" y="1565576"/>
            <a:ext cx="2021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56" name="Line 38"/>
          <p:cNvSpPr>
            <a:spLocks noChangeShapeType="1"/>
          </p:cNvSpPr>
          <p:nvPr/>
        </p:nvSpPr>
        <p:spPr bwMode="auto">
          <a:xfrm flipH="1">
            <a:off x="4571684" y="1565576"/>
            <a:ext cx="21904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57" name="Rectangle 39"/>
          <p:cNvSpPr>
            <a:spLocks noChangeArrowheads="1"/>
          </p:cNvSpPr>
          <p:nvPr/>
        </p:nvSpPr>
        <p:spPr bwMode="auto">
          <a:xfrm>
            <a:off x="2682268" y="1530949"/>
            <a:ext cx="54442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59" name="Line 40"/>
          <p:cNvSpPr>
            <a:spLocks noChangeShapeType="1"/>
          </p:cNvSpPr>
          <p:nvPr/>
        </p:nvSpPr>
        <p:spPr bwMode="auto">
          <a:xfrm>
            <a:off x="2770568" y="1414847"/>
            <a:ext cx="2021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60" name="Rectangle 42"/>
          <p:cNvSpPr>
            <a:spLocks noChangeArrowheads="1"/>
          </p:cNvSpPr>
          <p:nvPr/>
        </p:nvSpPr>
        <p:spPr bwMode="auto">
          <a:xfrm>
            <a:off x="2568984" y="1381239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0.05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2" name="Line 43"/>
          <p:cNvSpPr>
            <a:spLocks noChangeShapeType="1"/>
          </p:cNvSpPr>
          <p:nvPr/>
        </p:nvSpPr>
        <p:spPr bwMode="auto">
          <a:xfrm>
            <a:off x="2770568" y="1261063"/>
            <a:ext cx="2021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64" name="Rectangle 45"/>
          <p:cNvSpPr>
            <a:spLocks noChangeArrowheads="1"/>
          </p:cNvSpPr>
          <p:nvPr/>
        </p:nvSpPr>
        <p:spPr bwMode="auto">
          <a:xfrm>
            <a:off x="2618243" y="1226436"/>
            <a:ext cx="136105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0.1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6" name="Line 46"/>
          <p:cNvSpPr>
            <a:spLocks noChangeShapeType="1"/>
          </p:cNvSpPr>
          <p:nvPr/>
        </p:nvSpPr>
        <p:spPr bwMode="auto">
          <a:xfrm>
            <a:off x="2770568" y="1110334"/>
            <a:ext cx="2021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67" name="Rectangle 48"/>
          <p:cNvSpPr>
            <a:spLocks noChangeArrowheads="1"/>
          </p:cNvSpPr>
          <p:nvPr/>
        </p:nvSpPr>
        <p:spPr bwMode="auto">
          <a:xfrm>
            <a:off x="2561848" y="1076725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0.15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8" name="Line 49"/>
          <p:cNvSpPr>
            <a:spLocks noChangeShapeType="1"/>
          </p:cNvSpPr>
          <p:nvPr/>
        </p:nvSpPr>
        <p:spPr bwMode="auto">
          <a:xfrm>
            <a:off x="2770568" y="960623"/>
            <a:ext cx="2021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69" name="Rectangle 51"/>
          <p:cNvSpPr>
            <a:spLocks noChangeArrowheads="1"/>
          </p:cNvSpPr>
          <p:nvPr/>
        </p:nvSpPr>
        <p:spPr bwMode="auto">
          <a:xfrm>
            <a:off x="2603970" y="925997"/>
            <a:ext cx="136105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70" name="Line 52"/>
          <p:cNvSpPr>
            <a:spLocks noChangeShapeType="1"/>
          </p:cNvSpPr>
          <p:nvPr/>
        </p:nvSpPr>
        <p:spPr bwMode="auto">
          <a:xfrm>
            <a:off x="2770568" y="810913"/>
            <a:ext cx="2021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71" name="Rectangle 54"/>
          <p:cNvSpPr>
            <a:spLocks noChangeArrowheads="1"/>
          </p:cNvSpPr>
          <p:nvPr/>
        </p:nvSpPr>
        <p:spPr bwMode="auto">
          <a:xfrm>
            <a:off x="2561848" y="776286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0.25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72" name="Line 55"/>
          <p:cNvSpPr>
            <a:spLocks noChangeShapeType="1"/>
          </p:cNvSpPr>
          <p:nvPr/>
        </p:nvSpPr>
        <p:spPr bwMode="auto">
          <a:xfrm>
            <a:off x="2770568" y="660184"/>
            <a:ext cx="2021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74" name="Rectangle 57"/>
          <p:cNvSpPr>
            <a:spLocks noChangeArrowheads="1"/>
          </p:cNvSpPr>
          <p:nvPr/>
        </p:nvSpPr>
        <p:spPr bwMode="auto">
          <a:xfrm>
            <a:off x="2603970" y="626575"/>
            <a:ext cx="136105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77" name="Rectangle 60"/>
          <p:cNvSpPr>
            <a:spLocks noChangeArrowheads="1"/>
          </p:cNvSpPr>
          <p:nvPr/>
        </p:nvSpPr>
        <p:spPr bwMode="auto">
          <a:xfrm>
            <a:off x="2576121" y="471773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0.35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78" name="Line 62"/>
          <p:cNvSpPr>
            <a:spLocks noChangeShapeType="1"/>
          </p:cNvSpPr>
          <p:nvPr/>
        </p:nvSpPr>
        <p:spPr bwMode="auto">
          <a:xfrm>
            <a:off x="2770568" y="1565576"/>
            <a:ext cx="182301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79" name="Line 64"/>
          <p:cNvSpPr>
            <a:spLocks noChangeShapeType="1"/>
          </p:cNvSpPr>
          <p:nvPr/>
        </p:nvSpPr>
        <p:spPr bwMode="auto">
          <a:xfrm flipV="1">
            <a:off x="2770568" y="467699"/>
            <a:ext cx="0" cy="109787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0" name="Freeform 65"/>
          <p:cNvSpPr>
            <a:spLocks/>
          </p:cNvSpPr>
          <p:nvPr/>
        </p:nvSpPr>
        <p:spPr bwMode="auto">
          <a:xfrm>
            <a:off x="2770568" y="1286524"/>
            <a:ext cx="1823019" cy="205725"/>
          </a:xfrm>
          <a:custGeom>
            <a:avLst/>
            <a:gdLst>
              <a:gd name="T0" fmla="*/ 0 w 1082"/>
              <a:gd name="T1" fmla="*/ 0 h 202"/>
              <a:gd name="T2" fmla="*/ 33 w 1082"/>
              <a:gd name="T3" fmla="*/ 21 h 202"/>
              <a:gd name="T4" fmla="*/ 63 w 1082"/>
              <a:gd name="T5" fmla="*/ 38 h 202"/>
              <a:gd name="T6" fmla="*/ 92 w 1082"/>
              <a:gd name="T7" fmla="*/ 46 h 202"/>
              <a:gd name="T8" fmla="*/ 126 w 1082"/>
              <a:gd name="T9" fmla="*/ 55 h 202"/>
              <a:gd name="T10" fmla="*/ 156 w 1082"/>
              <a:gd name="T11" fmla="*/ 59 h 202"/>
              <a:gd name="T12" fmla="*/ 185 w 1082"/>
              <a:gd name="T13" fmla="*/ 63 h 202"/>
              <a:gd name="T14" fmla="*/ 219 w 1082"/>
              <a:gd name="T15" fmla="*/ 67 h 202"/>
              <a:gd name="T16" fmla="*/ 248 w 1082"/>
              <a:gd name="T17" fmla="*/ 67 h 202"/>
              <a:gd name="T18" fmla="*/ 278 w 1082"/>
              <a:gd name="T19" fmla="*/ 63 h 202"/>
              <a:gd name="T20" fmla="*/ 311 w 1082"/>
              <a:gd name="T21" fmla="*/ 63 h 202"/>
              <a:gd name="T22" fmla="*/ 341 w 1082"/>
              <a:gd name="T23" fmla="*/ 59 h 202"/>
              <a:gd name="T24" fmla="*/ 370 w 1082"/>
              <a:gd name="T25" fmla="*/ 55 h 202"/>
              <a:gd name="T26" fmla="*/ 404 w 1082"/>
              <a:gd name="T27" fmla="*/ 55 h 202"/>
              <a:gd name="T28" fmla="*/ 433 w 1082"/>
              <a:gd name="T29" fmla="*/ 55 h 202"/>
              <a:gd name="T30" fmla="*/ 463 w 1082"/>
              <a:gd name="T31" fmla="*/ 55 h 202"/>
              <a:gd name="T32" fmla="*/ 497 w 1082"/>
              <a:gd name="T33" fmla="*/ 63 h 202"/>
              <a:gd name="T34" fmla="*/ 526 w 1082"/>
              <a:gd name="T35" fmla="*/ 72 h 202"/>
              <a:gd name="T36" fmla="*/ 555 w 1082"/>
              <a:gd name="T37" fmla="*/ 80 h 202"/>
              <a:gd name="T38" fmla="*/ 585 w 1082"/>
              <a:gd name="T39" fmla="*/ 97 h 202"/>
              <a:gd name="T40" fmla="*/ 619 w 1082"/>
              <a:gd name="T41" fmla="*/ 109 h 202"/>
              <a:gd name="T42" fmla="*/ 648 w 1082"/>
              <a:gd name="T43" fmla="*/ 122 h 202"/>
              <a:gd name="T44" fmla="*/ 678 w 1082"/>
              <a:gd name="T45" fmla="*/ 139 h 202"/>
              <a:gd name="T46" fmla="*/ 711 w 1082"/>
              <a:gd name="T47" fmla="*/ 152 h 202"/>
              <a:gd name="T48" fmla="*/ 741 w 1082"/>
              <a:gd name="T49" fmla="*/ 164 h 202"/>
              <a:gd name="T50" fmla="*/ 770 w 1082"/>
              <a:gd name="T51" fmla="*/ 173 h 202"/>
              <a:gd name="T52" fmla="*/ 804 w 1082"/>
              <a:gd name="T53" fmla="*/ 177 h 202"/>
              <a:gd name="T54" fmla="*/ 833 w 1082"/>
              <a:gd name="T55" fmla="*/ 185 h 202"/>
              <a:gd name="T56" fmla="*/ 863 w 1082"/>
              <a:gd name="T57" fmla="*/ 189 h 202"/>
              <a:gd name="T58" fmla="*/ 896 w 1082"/>
              <a:gd name="T59" fmla="*/ 189 h 202"/>
              <a:gd name="T60" fmla="*/ 926 w 1082"/>
              <a:gd name="T61" fmla="*/ 194 h 202"/>
              <a:gd name="T62" fmla="*/ 955 w 1082"/>
              <a:gd name="T63" fmla="*/ 194 h 202"/>
              <a:gd name="T64" fmla="*/ 989 w 1082"/>
              <a:gd name="T65" fmla="*/ 198 h 202"/>
              <a:gd name="T66" fmla="*/ 1019 w 1082"/>
              <a:gd name="T67" fmla="*/ 198 h 202"/>
              <a:gd name="T68" fmla="*/ 1048 w 1082"/>
              <a:gd name="T69" fmla="*/ 202 h 202"/>
              <a:gd name="T70" fmla="*/ 1082 w 1082"/>
              <a:gd name="T71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202">
                <a:moveTo>
                  <a:pt x="0" y="0"/>
                </a:moveTo>
                <a:lnTo>
                  <a:pt x="33" y="21"/>
                </a:lnTo>
                <a:lnTo>
                  <a:pt x="63" y="38"/>
                </a:lnTo>
                <a:lnTo>
                  <a:pt x="92" y="46"/>
                </a:lnTo>
                <a:lnTo>
                  <a:pt x="126" y="55"/>
                </a:lnTo>
                <a:lnTo>
                  <a:pt x="156" y="59"/>
                </a:lnTo>
                <a:lnTo>
                  <a:pt x="185" y="63"/>
                </a:lnTo>
                <a:lnTo>
                  <a:pt x="219" y="67"/>
                </a:lnTo>
                <a:lnTo>
                  <a:pt x="248" y="67"/>
                </a:lnTo>
                <a:lnTo>
                  <a:pt x="278" y="63"/>
                </a:lnTo>
                <a:lnTo>
                  <a:pt x="311" y="63"/>
                </a:lnTo>
                <a:lnTo>
                  <a:pt x="341" y="59"/>
                </a:lnTo>
                <a:lnTo>
                  <a:pt x="370" y="55"/>
                </a:lnTo>
                <a:lnTo>
                  <a:pt x="404" y="55"/>
                </a:lnTo>
                <a:lnTo>
                  <a:pt x="433" y="55"/>
                </a:lnTo>
                <a:lnTo>
                  <a:pt x="463" y="55"/>
                </a:lnTo>
                <a:lnTo>
                  <a:pt x="497" y="63"/>
                </a:lnTo>
                <a:lnTo>
                  <a:pt x="526" y="72"/>
                </a:lnTo>
                <a:lnTo>
                  <a:pt x="555" y="80"/>
                </a:lnTo>
                <a:lnTo>
                  <a:pt x="585" y="97"/>
                </a:lnTo>
                <a:lnTo>
                  <a:pt x="619" y="109"/>
                </a:lnTo>
                <a:lnTo>
                  <a:pt x="648" y="122"/>
                </a:lnTo>
                <a:lnTo>
                  <a:pt x="678" y="139"/>
                </a:lnTo>
                <a:lnTo>
                  <a:pt x="711" y="152"/>
                </a:lnTo>
                <a:lnTo>
                  <a:pt x="741" y="164"/>
                </a:lnTo>
                <a:lnTo>
                  <a:pt x="770" y="173"/>
                </a:lnTo>
                <a:lnTo>
                  <a:pt x="804" y="177"/>
                </a:lnTo>
                <a:lnTo>
                  <a:pt x="833" y="185"/>
                </a:lnTo>
                <a:lnTo>
                  <a:pt x="863" y="189"/>
                </a:lnTo>
                <a:lnTo>
                  <a:pt x="896" y="189"/>
                </a:lnTo>
                <a:lnTo>
                  <a:pt x="926" y="194"/>
                </a:lnTo>
                <a:lnTo>
                  <a:pt x="955" y="194"/>
                </a:lnTo>
                <a:lnTo>
                  <a:pt x="989" y="198"/>
                </a:lnTo>
                <a:lnTo>
                  <a:pt x="1019" y="198"/>
                </a:lnTo>
                <a:lnTo>
                  <a:pt x="1048" y="202"/>
                </a:lnTo>
                <a:lnTo>
                  <a:pt x="1082" y="202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1" name="Freeform 66"/>
          <p:cNvSpPr>
            <a:spLocks/>
          </p:cNvSpPr>
          <p:nvPr/>
        </p:nvSpPr>
        <p:spPr bwMode="auto">
          <a:xfrm>
            <a:off x="2770568" y="1294671"/>
            <a:ext cx="1823019" cy="210817"/>
          </a:xfrm>
          <a:custGeom>
            <a:avLst/>
            <a:gdLst>
              <a:gd name="T0" fmla="*/ 0 w 1082"/>
              <a:gd name="T1" fmla="*/ 0 h 207"/>
              <a:gd name="T2" fmla="*/ 33 w 1082"/>
              <a:gd name="T3" fmla="*/ 17 h 207"/>
              <a:gd name="T4" fmla="*/ 63 w 1082"/>
              <a:gd name="T5" fmla="*/ 26 h 207"/>
              <a:gd name="T6" fmla="*/ 92 w 1082"/>
              <a:gd name="T7" fmla="*/ 34 h 207"/>
              <a:gd name="T8" fmla="*/ 126 w 1082"/>
              <a:gd name="T9" fmla="*/ 38 h 207"/>
              <a:gd name="T10" fmla="*/ 156 w 1082"/>
              <a:gd name="T11" fmla="*/ 38 h 207"/>
              <a:gd name="T12" fmla="*/ 185 w 1082"/>
              <a:gd name="T13" fmla="*/ 38 h 207"/>
              <a:gd name="T14" fmla="*/ 219 w 1082"/>
              <a:gd name="T15" fmla="*/ 30 h 207"/>
              <a:gd name="T16" fmla="*/ 248 w 1082"/>
              <a:gd name="T17" fmla="*/ 22 h 207"/>
              <a:gd name="T18" fmla="*/ 278 w 1082"/>
              <a:gd name="T19" fmla="*/ 13 h 207"/>
              <a:gd name="T20" fmla="*/ 311 w 1082"/>
              <a:gd name="T21" fmla="*/ 5 h 207"/>
              <a:gd name="T22" fmla="*/ 341 w 1082"/>
              <a:gd name="T23" fmla="*/ 5 h 207"/>
              <a:gd name="T24" fmla="*/ 370 w 1082"/>
              <a:gd name="T25" fmla="*/ 17 h 207"/>
              <a:gd name="T26" fmla="*/ 404 w 1082"/>
              <a:gd name="T27" fmla="*/ 34 h 207"/>
              <a:gd name="T28" fmla="*/ 433 w 1082"/>
              <a:gd name="T29" fmla="*/ 51 h 207"/>
              <a:gd name="T30" fmla="*/ 463 w 1082"/>
              <a:gd name="T31" fmla="*/ 64 h 207"/>
              <a:gd name="T32" fmla="*/ 497 w 1082"/>
              <a:gd name="T33" fmla="*/ 80 h 207"/>
              <a:gd name="T34" fmla="*/ 526 w 1082"/>
              <a:gd name="T35" fmla="*/ 97 h 207"/>
              <a:gd name="T36" fmla="*/ 555 w 1082"/>
              <a:gd name="T37" fmla="*/ 114 h 207"/>
              <a:gd name="T38" fmla="*/ 585 w 1082"/>
              <a:gd name="T39" fmla="*/ 127 h 207"/>
              <a:gd name="T40" fmla="*/ 619 w 1082"/>
              <a:gd name="T41" fmla="*/ 139 h 207"/>
              <a:gd name="T42" fmla="*/ 648 w 1082"/>
              <a:gd name="T43" fmla="*/ 152 h 207"/>
              <a:gd name="T44" fmla="*/ 678 w 1082"/>
              <a:gd name="T45" fmla="*/ 165 h 207"/>
              <a:gd name="T46" fmla="*/ 711 w 1082"/>
              <a:gd name="T47" fmla="*/ 173 h 207"/>
              <a:gd name="T48" fmla="*/ 741 w 1082"/>
              <a:gd name="T49" fmla="*/ 181 h 207"/>
              <a:gd name="T50" fmla="*/ 770 w 1082"/>
              <a:gd name="T51" fmla="*/ 190 h 207"/>
              <a:gd name="T52" fmla="*/ 804 w 1082"/>
              <a:gd name="T53" fmla="*/ 194 h 207"/>
              <a:gd name="T54" fmla="*/ 833 w 1082"/>
              <a:gd name="T55" fmla="*/ 198 h 207"/>
              <a:gd name="T56" fmla="*/ 863 w 1082"/>
              <a:gd name="T57" fmla="*/ 203 h 207"/>
              <a:gd name="T58" fmla="*/ 896 w 1082"/>
              <a:gd name="T59" fmla="*/ 203 h 207"/>
              <a:gd name="T60" fmla="*/ 926 w 1082"/>
              <a:gd name="T61" fmla="*/ 207 h 207"/>
              <a:gd name="T62" fmla="*/ 955 w 1082"/>
              <a:gd name="T63" fmla="*/ 207 h 207"/>
              <a:gd name="T64" fmla="*/ 989 w 1082"/>
              <a:gd name="T65" fmla="*/ 207 h 207"/>
              <a:gd name="T66" fmla="*/ 1019 w 1082"/>
              <a:gd name="T67" fmla="*/ 207 h 207"/>
              <a:gd name="T68" fmla="*/ 1048 w 1082"/>
              <a:gd name="T69" fmla="*/ 207 h 207"/>
              <a:gd name="T70" fmla="*/ 1082 w 1082"/>
              <a:gd name="T71" fmla="*/ 198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207">
                <a:moveTo>
                  <a:pt x="0" y="0"/>
                </a:moveTo>
                <a:lnTo>
                  <a:pt x="33" y="17"/>
                </a:lnTo>
                <a:lnTo>
                  <a:pt x="63" y="26"/>
                </a:lnTo>
                <a:lnTo>
                  <a:pt x="92" y="34"/>
                </a:lnTo>
                <a:lnTo>
                  <a:pt x="126" y="38"/>
                </a:lnTo>
                <a:lnTo>
                  <a:pt x="156" y="38"/>
                </a:lnTo>
                <a:lnTo>
                  <a:pt x="185" y="38"/>
                </a:lnTo>
                <a:lnTo>
                  <a:pt x="219" y="30"/>
                </a:lnTo>
                <a:lnTo>
                  <a:pt x="248" y="22"/>
                </a:lnTo>
                <a:lnTo>
                  <a:pt x="278" y="13"/>
                </a:lnTo>
                <a:lnTo>
                  <a:pt x="311" y="5"/>
                </a:lnTo>
                <a:lnTo>
                  <a:pt x="341" y="5"/>
                </a:lnTo>
                <a:lnTo>
                  <a:pt x="370" y="17"/>
                </a:lnTo>
                <a:lnTo>
                  <a:pt x="404" y="34"/>
                </a:lnTo>
                <a:lnTo>
                  <a:pt x="433" y="51"/>
                </a:lnTo>
                <a:lnTo>
                  <a:pt x="463" y="64"/>
                </a:lnTo>
                <a:lnTo>
                  <a:pt x="497" y="80"/>
                </a:lnTo>
                <a:lnTo>
                  <a:pt x="526" y="97"/>
                </a:lnTo>
                <a:lnTo>
                  <a:pt x="555" y="114"/>
                </a:lnTo>
                <a:lnTo>
                  <a:pt x="585" y="127"/>
                </a:lnTo>
                <a:lnTo>
                  <a:pt x="619" y="139"/>
                </a:lnTo>
                <a:lnTo>
                  <a:pt x="648" y="152"/>
                </a:lnTo>
                <a:lnTo>
                  <a:pt x="678" y="165"/>
                </a:lnTo>
                <a:lnTo>
                  <a:pt x="711" y="173"/>
                </a:lnTo>
                <a:lnTo>
                  <a:pt x="741" y="181"/>
                </a:lnTo>
                <a:lnTo>
                  <a:pt x="770" y="190"/>
                </a:lnTo>
                <a:lnTo>
                  <a:pt x="804" y="194"/>
                </a:lnTo>
                <a:lnTo>
                  <a:pt x="833" y="198"/>
                </a:lnTo>
                <a:lnTo>
                  <a:pt x="863" y="203"/>
                </a:lnTo>
                <a:lnTo>
                  <a:pt x="896" y="203"/>
                </a:lnTo>
                <a:lnTo>
                  <a:pt x="926" y="207"/>
                </a:lnTo>
                <a:lnTo>
                  <a:pt x="955" y="207"/>
                </a:lnTo>
                <a:lnTo>
                  <a:pt x="989" y="207"/>
                </a:lnTo>
                <a:lnTo>
                  <a:pt x="1019" y="207"/>
                </a:lnTo>
                <a:lnTo>
                  <a:pt x="1048" y="207"/>
                </a:lnTo>
                <a:lnTo>
                  <a:pt x="1082" y="198"/>
                </a:ln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2" name="Freeform 69"/>
          <p:cNvSpPr>
            <a:spLocks/>
          </p:cNvSpPr>
          <p:nvPr/>
        </p:nvSpPr>
        <p:spPr bwMode="auto">
          <a:xfrm>
            <a:off x="2770568" y="1239676"/>
            <a:ext cx="1823019" cy="244425"/>
          </a:xfrm>
          <a:custGeom>
            <a:avLst/>
            <a:gdLst>
              <a:gd name="T0" fmla="*/ 0 w 1082"/>
              <a:gd name="T1" fmla="*/ 0 h 240"/>
              <a:gd name="T2" fmla="*/ 33 w 1082"/>
              <a:gd name="T3" fmla="*/ 25 h 240"/>
              <a:gd name="T4" fmla="*/ 63 w 1082"/>
              <a:gd name="T5" fmla="*/ 42 h 240"/>
              <a:gd name="T6" fmla="*/ 92 w 1082"/>
              <a:gd name="T7" fmla="*/ 59 h 240"/>
              <a:gd name="T8" fmla="*/ 126 w 1082"/>
              <a:gd name="T9" fmla="*/ 67 h 240"/>
              <a:gd name="T10" fmla="*/ 156 w 1082"/>
              <a:gd name="T11" fmla="*/ 71 h 240"/>
              <a:gd name="T12" fmla="*/ 185 w 1082"/>
              <a:gd name="T13" fmla="*/ 80 h 240"/>
              <a:gd name="T14" fmla="*/ 219 w 1082"/>
              <a:gd name="T15" fmla="*/ 80 h 240"/>
              <a:gd name="T16" fmla="*/ 248 w 1082"/>
              <a:gd name="T17" fmla="*/ 80 h 240"/>
              <a:gd name="T18" fmla="*/ 278 w 1082"/>
              <a:gd name="T19" fmla="*/ 80 h 240"/>
              <a:gd name="T20" fmla="*/ 311 w 1082"/>
              <a:gd name="T21" fmla="*/ 76 h 240"/>
              <a:gd name="T22" fmla="*/ 341 w 1082"/>
              <a:gd name="T23" fmla="*/ 71 h 240"/>
              <a:gd name="T24" fmla="*/ 370 w 1082"/>
              <a:gd name="T25" fmla="*/ 63 h 240"/>
              <a:gd name="T26" fmla="*/ 404 w 1082"/>
              <a:gd name="T27" fmla="*/ 59 h 240"/>
              <a:gd name="T28" fmla="*/ 433 w 1082"/>
              <a:gd name="T29" fmla="*/ 59 h 240"/>
              <a:gd name="T30" fmla="*/ 463 w 1082"/>
              <a:gd name="T31" fmla="*/ 63 h 240"/>
              <a:gd name="T32" fmla="*/ 497 w 1082"/>
              <a:gd name="T33" fmla="*/ 67 h 240"/>
              <a:gd name="T34" fmla="*/ 526 w 1082"/>
              <a:gd name="T35" fmla="*/ 76 h 240"/>
              <a:gd name="T36" fmla="*/ 555 w 1082"/>
              <a:gd name="T37" fmla="*/ 88 h 240"/>
              <a:gd name="T38" fmla="*/ 585 w 1082"/>
              <a:gd name="T39" fmla="*/ 105 h 240"/>
              <a:gd name="T40" fmla="*/ 619 w 1082"/>
              <a:gd name="T41" fmla="*/ 122 h 240"/>
              <a:gd name="T42" fmla="*/ 648 w 1082"/>
              <a:gd name="T43" fmla="*/ 139 h 240"/>
              <a:gd name="T44" fmla="*/ 678 w 1082"/>
              <a:gd name="T45" fmla="*/ 155 h 240"/>
              <a:gd name="T46" fmla="*/ 711 w 1082"/>
              <a:gd name="T47" fmla="*/ 172 h 240"/>
              <a:gd name="T48" fmla="*/ 741 w 1082"/>
              <a:gd name="T49" fmla="*/ 189 h 240"/>
              <a:gd name="T50" fmla="*/ 770 w 1082"/>
              <a:gd name="T51" fmla="*/ 202 h 240"/>
              <a:gd name="T52" fmla="*/ 804 w 1082"/>
              <a:gd name="T53" fmla="*/ 210 h 240"/>
              <a:gd name="T54" fmla="*/ 833 w 1082"/>
              <a:gd name="T55" fmla="*/ 214 h 240"/>
              <a:gd name="T56" fmla="*/ 863 w 1082"/>
              <a:gd name="T57" fmla="*/ 219 h 240"/>
              <a:gd name="T58" fmla="*/ 896 w 1082"/>
              <a:gd name="T59" fmla="*/ 223 h 240"/>
              <a:gd name="T60" fmla="*/ 926 w 1082"/>
              <a:gd name="T61" fmla="*/ 227 h 240"/>
              <a:gd name="T62" fmla="*/ 955 w 1082"/>
              <a:gd name="T63" fmla="*/ 227 h 240"/>
              <a:gd name="T64" fmla="*/ 989 w 1082"/>
              <a:gd name="T65" fmla="*/ 231 h 240"/>
              <a:gd name="T66" fmla="*/ 1019 w 1082"/>
              <a:gd name="T67" fmla="*/ 231 h 240"/>
              <a:gd name="T68" fmla="*/ 1048 w 1082"/>
              <a:gd name="T69" fmla="*/ 235 h 240"/>
              <a:gd name="T70" fmla="*/ 1082 w 1082"/>
              <a:gd name="T7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240">
                <a:moveTo>
                  <a:pt x="0" y="0"/>
                </a:moveTo>
                <a:lnTo>
                  <a:pt x="33" y="25"/>
                </a:lnTo>
                <a:lnTo>
                  <a:pt x="63" y="42"/>
                </a:lnTo>
                <a:lnTo>
                  <a:pt x="92" y="59"/>
                </a:lnTo>
                <a:lnTo>
                  <a:pt x="126" y="67"/>
                </a:lnTo>
                <a:lnTo>
                  <a:pt x="156" y="71"/>
                </a:lnTo>
                <a:lnTo>
                  <a:pt x="185" y="80"/>
                </a:lnTo>
                <a:lnTo>
                  <a:pt x="219" y="80"/>
                </a:lnTo>
                <a:lnTo>
                  <a:pt x="248" y="80"/>
                </a:lnTo>
                <a:lnTo>
                  <a:pt x="278" y="80"/>
                </a:lnTo>
                <a:lnTo>
                  <a:pt x="311" y="76"/>
                </a:lnTo>
                <a:lnTo>
                  <a:pt x="341" y="71"/>
                </a:lnTo>
                <a:lnTo>
                  <a:pt x="370" y="63"/>
                </a:lnTo>
                <a:lnTo>
                  <a:pt x="404" y="59"/>
                </a:lnTo>
                <a:lnTo>
                  <a:pt x="433" y="59"/>
                </a:lnTo>
                <a:lnTo>
                  <a:pt x="463" y="63"/>
                </a:lnTo>
                <a:lnTo>
                  <a:pt x="497" y="67"/>
                </a:lnTo>
                <a:lnTo>
                  <a:pt x="526" y="76"/>
                </a:lnTo>
                <a:lnTo>
                  <a:pt x="555" y="88"/>
                </a:lnTo>
                <a:lnTo>
                  <a:pt x="585" y="105"/>
                </a:lnTo>
                <a:lnTo>
                  <a:pt x="619" y="122"/>
                </a:lnTo>
                <a:lnTo>
                  <a:pt x="648" y="139"/>
                </a:lnTo>
                <a:lnTo>
                  <a:pt x="678" y="155"/>
                </a:lnTo>
                <a:lnTo>
                  <a:pt x="711" y="172"/>
                </a:lnTo>
                <a:lnTo>
                  <a:pt x="741" y="189"/>
                </a:lnTo>
                <a:lnTo>
                  <a:pt x="770" y="202"/>
                </a:lnTo>
                <a:lnTo>
                  <a:pt x="804" y="210"/>
                </a:lnTo>
                <a:lnTo>
                  <a:pt x="833" y="214"/>
                </a:lnTo>
                <a:lnTo>
                  <a:pt x="863" y="219"/>
                </a:lnTo>
                <a:lnTo>
                  <a:pt x="896" y="223"/>
                </a:lnTo>
                <a:lnTo>
                  <a:pt x="926" y="227"/>
                </a:lnTo>
                <a:lnTo>
                  <a:pt x="955" y="227"/>
                </a:lnTo>
                <a:lnTo>
                  <a:pt x="989" y="231"/>
                </a:lnTo>
                <a:lnTo>
                  <a:pt x="1019" y="231"/>
                </a:lnTo>
                <a:lnTo>
                  <a:pt x="1048" y="235"/>
                </a:lnTo>
                <a:lnTo>
                  <a:pt x="1082" y="240"/>
                </a:lnTo>
              </a:path>
            </a:pathLst>
          </a:custGeom>
          <a:noFill/>
          <a:ln w="25400">
            <a:solidFill>
              <a:srgbClr val="000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3" name="Freeform 70"/>
          <p:cNvSpPr>
            <a:spLocks/>
          </p:cNvSpPr>
          <p:nvPr/>
        </p:nvSpPr>
        <p:spPr bwMode="auto">
          <a:xfrm>
            <a:off x="2770568" y="1213196"/>
            <a:ext cx="1823019" cy="265813"/>
          </a:xfrm>
          <a:custGeom>
            <a:avLst/>
            <a:gdLst>
              <a:gd name="T0" fmla="*/ 0 w 1082"/>
              <a:gd name="T1" fmla="*/ 0 h 261"/>
              <a:gd name="T2" fmla="*/ 33 w 1082"/>
              <a:gd name="T3" fmla="*/ 30 h 261"/>
              <a:gd name="T4" fmla="*/ 63 w 1082"/>
              <a:gd name="T5" fmla="*/ 51 h 261"/>
              <a:gd name="T6" fmla="*/ 92 w 1082"/>
              <a:gd name="T7" fmla="*/ 68 h 261"/>
              <a:gd name="T8" fmla="*/ 126 w 1082"/>
              <a:gd name="T9" fmla="*/ 80 h 261"/>
              <a:gd name="T10" fmla="*/ 156 w 1082"/>
              <a:gd name="T11" fmla="*/ 89 h 261"/>
              <a:gd name="T12" fmla="*/ 185 w 1082"/>
              <a:gd name="T13" fmla="*/ 93 h 261"/>
              <a:gd name="T14" fmla="*/ 219 w 1082"/>
              <a:gd name="T15" fmla="*/ 93 h 261"/>
              <a:gd name="T16" fmla="*/ 248 w 1082"/>
              <a:gd name="T17" fmla="*/ 93 h 261"/>
              <a:gd name="T18" fmla="*/ 278 w 1082"/>
              <a:gd name="T19" fmla="*/ 89 h 261"/>
              <a:gd name="T20" fmla="*/ 311 w 1082"/>
              <a:gd name="T21" fmla="*/ 85 h 261"/>
              <a:gd name="T22" fmla="*/ 341 w 1082"/>
              <a:gd name="T23" fmla="*/ 76 h 261"/>
              <a:gd name="T24" fmla="*/ 370 w 1082"/>
              <a:gd name="T25" fmla="*/ 76 h 261"/>
              <a:gd name="T26" fmla="*/ 404 w 1082"/>
              <a:gd name="T27" fmla="*/ 76 h 261"/>
              <a:gd name="T28" fmla="*/ 433 w 1082"/>
              <a:gd name="T29" fmla="*/ 76 h 261"/>
              <a:gd name="T30" fmla="*/ 463 w 1082"/>
              <a:gd name="T31" fmla="*/ 85 h 261"/>
              <a:gd name="T32" fmla="*/ 497 w 1082"/>
              <a:gd name="T33" fmla="*/ 93 h 261"/>
              <a:gd name="T34" fmla="*/ 526 w 1082"/>
              <a:gd name="T35" fmla="*/ 106 h 261"/>
              <a:gd name="T36" fmla="*/ 555 w 1082"/>
              <a:gd name="T37" fmla="*/ 123 h 261"/>
              <a:gd name="T38" fmla="*/ 585 w 1082"/>
              <a:gd name="T39" fmla="*/ 139 h 261"/>
              <a:gd name="T40" fmla="*/ 619 w 1082"/>
              <a:gd name="T41" fmla="*/ 156 h 261"/>
              <a:gd name="T42" fmla="*/ 648 w 1082"/>
              <a:gd name="T43" fmla="*/ 173 h 261"/>
              <a:gd name="T44" fmla="*/ 678 w 1082"/>
              <a:gd name="T45" fmla="*/ 194 h 261"/>
              <a:gd name="T46" fmla="*/ 711 w 1082"/>
              <a:gd name="T47" fmla="*/ 207 h 261"/>
              <a:gd name="T48" fmla="*/ 741 w 1082"/>
              <a:gd name="T49" fmla="*/ 219 h 261"/>
              <a:gd name="T50" fmla="*/ 770 w 1082"/>
              <a:gd name="T51" fmla="*/ 232 h 261"/>
              <a:gd name="T52" fmla="*/ 804 w 1082"/>
              <a:gd name="T53" fmla="*/ 240 h 261"/>
              <a:gd name="T54" fmla="*/ 833 w 1082"/>
              <a:gd name="T55" fmla="*/ 249 h 261"/>
              <a:gd name="T56" fmla="*/ 863 w 1082"/>
              <a:gd name="T57" fmla="*/ 253 h 261"/>
              <a:gd name="T58" fmla="*/ 896 w 1082"/>
              <a:gd name="T59" fmla="*/ 257 h 261"/>
              <a:gd name="T60" fmla="*/ 926 w 1082"/>
              <a:gd name="T61" fmla="*/ 261 h 261"/>
              <a:gd name="T62" fmla="*/ 955 w 1082"/>
              <a:gd name="T63" fmla="*/ 261 h 261"/>
              <a:gd name="T64" fmla="*/ 989 w 1082"/>
              <a:gd name="T65" fmla="*/ 261 h 261"/>
              <a:gd name="T66" fmla="*/ 1019 w 1082"/>
              <a:gd name="T67" fmla="*/ 261 h 261"/>
              <a:gd name="T68" fmla="*/ 1048 w 1082"/>
              <a:gd name="T69" fmla="*/ 261 h 261"/>
              <a:gd name="T70" fmla="*/ 1082 w 1082"/>
              <a:gd name="T71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261">
                <a:moveTo>
                  <a:pt x="0" y="0"/>
                </a:moveTo>
                <a:lnTo>
                  <a:pt x="33" y="30"/>
                </a:lnTo>
                <a:lnTo>
                  <a:pt x="63" y="51"/>
                </a:lnTo>
                <a:lnTo>
                  <a:pt x="92" y="68"/>
                </a:lnTo>
                <a:lnTo>
                  <a:pt x="126" y="80"/>
                </a:lnTo>
                <a:lnTo>
                  <a:pt x="156" y="89"/>
                </a:lnTo>
                <a:lnTo>
                  <a:pt x="185" y="93"/>
                </a:lnTo>
                <a:lnTo>
                  <a:pt x="219" y="93"/>
                </a:lnTo>
                <a:lnTo>
                  <a:pt x="248" y="93"/>
                </a:lnTo>
                <a:lnTo>
                  <a:pt x="278" y="89"/>
                </a:lnTo>
                <a:lnTo>
                  <a:pt x="311" y="85"/>
                </a:lnTo>
                <a:lnTo>
                  <a:pt x="341" y="76"/>
                </a:lnTo>
                <a:lnTo>
                  <a:pt x="370" y="76"/>
                </a:lnTo>
                <a:lnTo>
                  <a:pt x="404" y="76"/>
                </a:lnTo>
                <a:lnTo>
                  <a:pt x="433" y="76"/>
                </a:lnTo>
                <a:lnTo>
                  <a:pt x="463" y="85"/>
                </a:lnTo>
                <a:lnTo>
                  <a:pt x="497" y="93"/>
                </a:lnTo>
                <a:lnTo>
                  <a:pt x="526" y="106"/>
                </a:lnTo>
                <a:lnTo>
                  <a:pt x="555" y="123"/>
                </a:lnTo>
                <a:lnTo>
                  <a:pt x="585" y="139"/>
                </a:lnTo>
                <a:lnTo>
                  <a:pt x="619" y="156"/>
                </a:lnTo>
                <a:lnTo>
                  <a:pt x="648" y="173"/>
                </a:lnTo>
                <a:lnTo>
                  <a:pt x="678" y="194"/>
                </a:lnTo>
                <a:lnTo>
                  <a:pt x="711" y="207"/>
                </a:lnTo>
                <a:lnTo>
                  <a:pt x="741" y="219"/>
                </a:lnTo>
                <a:lnTo>
                  <a:pt x="770" y="232"/>
                </a:lnTo>
                <a:lnTo>
                  <a:pt x="804" y="240"/>
                </a:lnTo>
                <a:lnTo>
                  <a:pt x="833" y="249"/>
                </a:lnTo>
                <a:lnTo>
                  <a:pt x="863" y="253"/>
                </a:lnTo>
                <a:lnTo>
                  <a:pt x="896" y="257"/>
                </a:lnTo>
                <a:lnTo>
                  <a:pt x="926" y="261"/>
                </a:lnTo>
                <a:lnTo>
                  <a:pt x="955" y="261"/>
                </a:lnTo>
                <a:lnTo>
                  <a:pt x="989" y="261"/>
                </a:lnTo>
                <a:lnTo>
                  <a:pt x="1019" y="261"/>
                </a:lnTo>
                <a:lnTo>
                  <a:pt x="1048" y="261"/>
                </a:lnTo>
                <a:lnTo>
                  <a:pt x="1082" y="261"/>
                </a:lnTo>
              </a:path>
            </a:pathLst>
          </a:custGeom>
          <a:noFill/>
          <a:ln w="25400">
            <a:solidFill>
              <a:srgbClr val="00009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4" name="Freeform 71"/>
          <p:cNvSpPr>
            <a:spLocks/>
          </p:cNvSpPr>
          <p:nvPr/>
        </p:nvSpPr>
        <p:spPr bwMode="auto">
          <a:xfrm>
            <a:off x="2770568" y="1175514"/>
            <a:ext cx="1823019" cy="291274"/>
          </a:xfrm>
          <a:custGeom>
            <a:avLst/>
            <a:gdLst>
              <a:gd name="T0" fmla="*/ 0 w 1082"/>
              <a:gd name="T1" fmla="*/ 0 h 286"/>
              <a:gd name="T2" fmla="*/ 33 w 1082"/>
              <a:gd name="T3" fmla="*/ 33 h 286"/>
              <a:gd name="T4" fmla="*/ 63 w 1082"/>
              <a:gd name="T5" fmla="*/ 59 h 286"/>
              <a:gd name="T6" fmla="*/ 92 w 1082"/>
              <a:gd name="T7" fmla="*/ 75 h 286"/>
              <a:gd name="T8" fmla="*/ 126 w 1082"/>
              <a:gd name="T9" fmla="*/ 88 h 286"/>
              <a:gd name="T10" fmla="*/ 156 w 1082"/>
              <a:gd name="T11" fmla="*/ 92 h 286"/>
              <a:gd name="T12" fmla="*/ 185 w 1082"/>
              <a:gd name="T13" fmla="*/ 101 h 286"/>
              <a:gd name="T14" fmla="*/ 219 w 1082"/>
              <a:gd name="T15" fmla="*/ 101 h 286"/>
              <a:gd name="T16" fmla="*/ 248 w 1082"/>
              <a:gd name="T17" fmla="*/ 101 h 286"/>
              <a:gd name="T18" fmla="*/ 278 w 1082"/>
              <a:gd name="T19" fmla="*/ 101 h 286"/>
              <a:gd name="T20" fmla="*/ 311 w 1082"/>
              <a:gd name="T21" fmla="*/ 92 h 286"/>
              <a:gd name="T22" fmla="*/ 341 w 1082"/>
              <a:gd name="T23" fmla="*/ 84 h 286"/>
              <a:gd name="T24" fmla="*/ 370 w 1082"/>
              <a:gd name="T25" fmla="*/ 80 h 286"/>
              <a:gd name="T26" fmla="*/ 404 w 1082"/>
              <a:gd name="T27" fmla="*/ 71 h 286"/>
              <a:gd name="T28" fmla="*/ 433 w 1082"/>
              <a:gd name="T29" fmla="*/ 67 h 286"/>
              <a:gd name="T30" fmla="*/ 463 w 1082"/>
              <a:gd name="T31" fmla="*/ 71 h 286"/>
              <a:gd name="T32" fmla="*/ 497 w 1082"/>
              <a:gd name="T33" fmla="*/ 75 h 286"/>
              <a:gd name="T34" fmla="*/ 526 w 1082"/>
              <a:gd name="T35" fmla="*/ 88 h 286"/>
              <a:gd name="T36" fmla="*/ 555 w 1082"/>
              <a:gd name="T37" fmla="*/ 101 h 286"/>
              <a:gd name="T38" fmla="*/ 585 w 1082"/>
              <a:gd name="T39" fmla="*/ 122 h 286"/>
              <a:gd name="T40" fmla="*/ 619 w 1082"/>
              <a:gd name="T41" fmla="*/ 143 h 286"/>
              <a:gd name="T42" fmla="*/ 648 w 1082"/>
              <a:gd name="T43" fmla="*/ 164 h 286"/>
              <a:gd name="T44" fmla="*/ 678 w 1082"/>
              <a:gd name="T45" fmla="*/ 185 h 286"/>
              <a:gd name="T46" fmla="*/ 711 w 1082"/>
              <a:gd name="T47" fmla="*/ 206 h 286"/>
              <a:gd name="T48" fmla="*/ 741 w 1082"/>
              <a:gd name="T49" fmla="*/ 227 h 286"/>
              <a:gd name="T50" fmla="*/ 770 w 1082"/>
              <a:gd name="T51" fmla="*/ 240 h 286"/>
              <a:gd name="T52" fmla="*/ 804 w 1082"/>
              <a:gd name="T53" fmla="*/ 252 h 286"/>
              <a:gd name="T54" fmla="*/ 833 w 1082"/>
              <a:gd name="T55" fmla="*/ 261 h 286"/>
              <a:gd name="T56" fmla="*/ 863 w 1082"/>
              <a:gd name="T57" fmla="*/ 265 h 286"/>
              <a:gd name="T58" fmla="*/ 896 w 1082"/>
              <a:gd name="T59" fmla="*/ 269 h 286"/>
              <a:gd name="T60" fmla="*/ 926 w 1082"/>
              <a:gd name="T61" fmla="*/ 273 h 286"/>
              <a:gd name="T62" fmla="*/ 955 w 1082"/>
              <a:gd name="T63" fmla="*/ 273 h 286"/>
              <a:gd name="T64" fmla="*/ 989 w 1082"/>
              <a:gd name="T65" fmla="*/ 277 h 286"/>
              <a:gd name="T66" fmla="*/ 1019 w 1082"/>
              <a:gd name="T67" fmla="*/ 282 h 286"/>
              <a:gd name="T68" fmla="*/ 1048 w 1082"/>
              <a:gd name="T69" fmla="*/ 282 h 286"/>
              <a:gd name="T70" fmla="*/ 1082 w 1082"/>
              <a:gd name="T71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286">
                <a:moveTo>
                  <a:pt x="0" y="0"/>
                </a:moveTo>
                <a:lnTo>
                  <a:pt x="33" y="33"/>
                </a:lnTo>
                <a:lnTo>
                  <a:pt x="63" y="59"/>
                </a:lnTo>
                <a:lnTo>
                  <a:pt x="92" y="75"/>
                </a:lnTo>
                <a:lnTo>
                  <a:pt x="126" y="88"/>
                </a:lnTo>
                <a:lnTo>
                  <a:pt x="156" y="92"/>
                </a:lnTo>
                <a:lnTo>
                  <a:pt x="185" y="101"/>
                </a:lnTo>
                <a:lnTo>
                  <a:pt x="219" y="101"/>
                </a:lnTo>
                <a:lnTo>
                  <a:pt x="248" y="101"/>
                </a:lnTo>
                <a:lnTo>
                  <a:pt x="278" y="101"/>
                </a:lnTo>
                <a:lnTo>
                  <a:pt x="311" y="92"/>
                </a:lnTo>
                <a:lnTo>
                  <a:pt x="341" y="84"/>
                </a:lnTo>
                <a:lnTo>
                  <a:pt x="370" y="80"/>
                </a:lnTo>
                <a:lnTo>
                  <a:pt x="404" y="71"/>
                </a:lnTo>
                <a:lnTo>
                  <a:pt x="433" y="67"/>
                </a:lnTo>
                <a:lnTo>
                  <a:pt x="463" y="71"/>
                </a:lnTo>
                <a:lnTo>
                  <a:pt x="497" y="75"/>
                </a:lnTo>
                <a:lnTo>
                  <a:pt x="526" y="88"/>
                </a:lnTo>
                <a:lnTo>
                  <a:pt x="555" y="101"/>
                </a:lnTo>
                <a:lnTo>
                  <a:pt x="585" y="122"/>
                </a:lnTo>
                <a:lnTo>
                  <a:pt x="619" y="143"/>
                </a:lnTo>
                <a:lnTo>
                  <a:pt x="648" y="164"/>
                </a:lnTo>
                <a:lnTo>
                  <a:pt x="678" y="185"/>
                </a:lnTo>
                <a:lnTo>
                  <a:pt x="711" y="206"/>
                </a:lnTo>
                <a:lnTo>
                  <a:pt x="741" y="227"/>
                </a:lnTo>
                <a:lnTo>
                  <a:pt x="770" y="240"/>
                </a:lnTo>
                <a:lnTo>
                  <a:pt x="804" y="252"/>
                </a:lnTo>
                <a:lnTo>
                  <a:pt x="833" y="261"/>
                </a:lnTo>
                <a:lnTo>
                  <a:pt x="863" y="265"/>
                </a:lnTo>
                <a:lnTo>
                  <a:pt x="896" y="269"/>
                </a:lnTo>
                <a:lnTo>
                  <a:pt x="926" y="273"/>
                </a:lnTo>
                <a:lnTo>
                  <a:pt x="955" y="273"/>
                </a:lnTo>
                <a:lnTo>
                  <a:pt x="989" y="277"/>
                </a:lnTo>
                <a:lnTo>
                  <a:pt x="1019" y="282"/>
                </a:lnTo>
                <a:lnTo>
                  <a:pt x="1048" y="282"/>
                </a:lnTo>
                <a:lnTo>
                  <a:pt x="1082" y="286"/>
                </a:ln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5" name="Freeform 72"/>
          <p:cNvSpPr>
            <a:spLocks/>
          </p:cNvSpPr>
          <p:nvPr/>
        </p:nvSpPr>
        <p:spPr bwMode="auto">
          <a:xfrm>
            <a:off x="2770568" y="1154127"/>
            <a:ext cx="1823019" cy="308587"/>
          </a:xfrm>
          <a:custGeom>
            <a:avLst/>
            <a:gdLst>
              <a:gd name="T0" fmla="*/ 0 w 1082"/>
              <a:gd name="T1" fmla="*/ 0 h 303"/>
              <a:gd name="T2" fmla="*/ 33 w 1082"/>
              <a:gd name="T3" fmla="*/ 33 h 303"/>
              <a:gd name="T4" fmla="*/ 63 w 1082"/>
              <a:gd name="T5" fmla="*/ 63 h 303"/>
              <a:gd name="T6" fmla="*/ 92 w 1082"/>
              <a:gd name="T7" fmla="*/ 88 h 303"/>
              <a:gd name="T8" fmla="*/ 126 w 1082"/>
              <a:gd name="T9" fmla="*/ 105 h 303"/>
              <a:gd name="T10" fmla="*/ 156 w 1082"/>
              <a:gd name="T11" fmla="*/ 122 h 303"/>
              <a:gd name="T12" fmla="*/ 185 w 1082"/>
              <a:gd name="T13" fmla="*/ 130 h 303"/>
              <a:gd name="T14" fmla="*/ 219 w 1082"/>
              <a:gd name="T15" fmla="*/ 138 h 303"/>
              <a:gd name="T16" fmla="*/ 248 w 1082"/>
              <a:gd name="T17" fmla="*/ 143 h 303"/>
              <a:gd name="T18" fmla="*/ 278 w 1082"/>
              <a:gd name="T19" fmla="*/ 143 h 303"/>
              <a:gd name="T20" fmla="*/ 311 w 1082"/>
              <a:gd name="T21" fmla="*/ 143 h 303"/>
              <a:gd name="T22" fmla="*/ 341 w 1082"/>
              <a:gd name="T23" fmla="*/ 138 h 303"/>
              <a:gd name="T24" fmla="*/ 370 w 1082"/>
              <a:gd name="T25" fmla="*/ 134 h 303"/>
              <a:gd name="T26" fmla="*/ 404 w 1082"/>
              <a:gd name="T27" fmla="*/ 130 h 303"/>
              <a:gd name="T28" fmla="*/ 433 w 1082"/>
              <a:gd name="T29" fmla="*/ 130 h 303"/>
              <a:gd name="T30" fmla="*/ 463 w 1082"/>
              <a:gd name="T31" fmla="*/ 126 h 303"/>
              <a:gd name="T32" fmla="*/ 497 w 1082"/>
              <a:gd name="T33" fmla="*/ 130 h 303"/>
              <a:gd name="T34" fmla="*/ 526 w 1082"/>
              <a:gd name="T35" fmla="*/ 134 h 303"/>
              <a:gd name="T36" fmla="*/ 555 w 1082"/>
              <a:gd name="T37" fmla="*/ 143 h 303"/>
              <a:gd name="T38" fmla="*/ 585 w 1082"/>
              <a:gd name="T39" fmla="*/ 155 h 303"/>
              <a:gd name="T40" fmla="*/ 619 w 1082"/>
              <a:gd name="T41" fmla="*/ 172 h 303"/>
              <a:gd name="T42" fmla="*/ 648 w 1082"/>
              <a:gd name="T43" fmla="*/ 189 h 303"/>
              <a:gd name="T44" fmla="*/ 678 w 1082"/>
              <a:gd name="T45" fmla="*/ 206 h 303"/>
              <a:gd name="T46" fmla="*/ 711 w 1082"/>
              <a:gd name="T47" fmla="*/ 227 h 303"/>
              <a:gd name="T48" fmla="*/ 741 w 1082"/>
              <a:gd name="T49" fmla="*/ 244 h 303"/>
              <a:gd name="T50" fmla="*/ 770 w 1082"/>
              <a:gd name="T51" fmla="*/ 256 h 303"/>
              <a:gd name="T52" fmla="*/ 804 w 1082"/>
              <a:gd name="T53" fmla="*/ 269 h 303"/>
              <a:gd name="T54" fmla="*/ 833 w 1082"/>
              <a:gd name="T55" fmla="*/ 277 h 303"/>
              <a:gd name="T56" fmla="*/ 863 w 1082"/>
              <a:gd name="T57" fmla="*/ 286 h 303"/>
              <a:gd name="T58" fmla="*/ 896 w 1082"/>
              <a:gd name="T59" fmla="*/ 290 h 303"/>
              <a:gd name="T60" fmla="*/ 926 w 1082"/>
              <a:gd name="T61" fmla="*/ 294 h 303"/>
              <a:gd name="T62" fmla="*/ 955 w 1082"/>
              <a:gd name="T63" fmla="*/ 298 h 303"/>
              <a:gd name="T64" fmla="*/ 989 w 1082"/>
              <a:gd name="T65" fmla="*/ 298 h 303"/>
              <a:gd name="T66" fmla="*/ 1019 w 1082"/>
              <a:gd name="T67" fmla="*/ 298 h 303"/>
              <a:gd name="T68" fmla="*/ 1048 w 1082"/>
              <a:gd name="T69" fmla="*/ 303 h 303"/>
              <a:gd name="T70" fmla="*/ 1082 w 1082"/>
              <a:gd name="T7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303">
                <a:moveTo>
                  <a:pt x="0" y="0"/>
                </a:moveTo>
                <a:lnTo>
                  <a:pt x="33" y="33"/>
                </a:lnTo>
                <a:lnTo>
                  <a:pt x="63" y="63"/>
                </a:lnTo>
                <a:lnTo>
                  <a:pt x="92" y="88"/>
                </a:lnTo>
                <a:lnTo>
                  <a:pt x="126" y="105"/>
                </a:lnTo>
                <a:lnTo>
                  <a:pt x="156" y="122"/>
                </a:lnTo>
                <a:lnTo>
                  <a:pt x="185" y="130"/>
                </a:lnTo>
                <a:lnTo>
                  <a:pt x="219" y="138"/>
                </a:lnTo>
                <a:lnTo>
                  <a:pt x="248" y="143"/>
                </a:lnTo>
                <a:lnTo>
                  <a:pt x="278" y="143"/>
                </a:lnTo>
                <a:lnTo>
                  <a:pt x="311" y="143"/>
                </a:lnTo>
                <a:lnTo>
                  <a:pt x="341" y="138"/>
                </a:lnTo>
                <a:lnTo>
                  <a:pt x="370" y="134"/>
                </a:lnTo>
                <a:lnTo>
                  <a:pt x="404" y="130"/>
                </a:lnTo>
                <a:lnTo>
                  <a:pt x="433" y="130"/>
                </a:lnTo>
                <a:lnTo>
                  <a:pt x="463" y="126"/>
                </a:lnTo>
                <a:lnTo>
                  <a:pt x="497" y="130"/>
                </a:lnTo>
                <a:lnTo>
                  <a:pt x="526" y="134"/>
                </a:lnTo>
                <a:lnTo>
                  <a:pt x="555" y="143"/>
                </a:lnTo>
                <a:lnTo>
                  <a:pt x="585" y="155"/>
                </a:lnTo>
                <a:lnTo>
                  <a:pt x="619" y="172"/>
                </a:lnTo>
                <a:lnTo>
                  <a:pt x="648" y="189"/>
                </a:lnTo>
                <a:lnTo>
                  <a:pt x="678" y="206"/>
                </a:lnTo>
                <a:lnTo>
                  <a:pt x="711" y="227"/>
                </a:lnTo>
                <a:lnTo>
                  <a:pt x="741" y="244"/>
                </a:lnTo>
                <a:lnTo>
                  <a:pt x="770" y="256"/>
                </a:lnTo>
                <a:lnTo>
                  <a:pt x="804" y="269"/>
                </a:lnTo>
                <a:lnTo>
                  <a:pt x="833" y="277"/>
                </a:lnTo>
                <a:lnTo>
                  <a:pt x="863" y="286"/>
                </a:lnTo>
                <a:lnTo>
                  <a:pt x="896" y="290"/>
                </a:lnTo>
                <a:lnTo>
                  <a:pt x="926" y="294"/>
                </a:lnTo>
                <a:lnTo>
                  <a:pt x="955" y="298"/>
                </a:lnTo>
                <a:lnTo>
                  <a:pt x="989" y="298"/>
                </a:lnTo>
                <a:lnTo>
                  <a:pt x="1019" y="298"/>
                </a:lnTo>
                <a:lnTo>
                  <a:pt x="1048" y="303"/>
                </a:lnTo>
                <a:lnTo>
                  <a:pt x="1082" y="303"/>
                </a:ln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6" name="Freeform 73"/>
          <p:cNvSpPr>
            <a:spLocks/>
          </p:cNvSpPr>
          <p:nvPr/>
        </p:nvSpPr>
        <p:spPr bwMode="auto">
          <a:xfrm>
            <a:off x="2770568" y="939236"/>
            <a:ext cx="1823019" cy="475611"/>
          </a:xfrm>
          <a:custGeom>
            <a:avLst/>
            <a:gdLst>
              <a:gd name="T0" fmla="*/ 0 w 1082"/>
              <a:gd name="T1" fmla="*/ 0 h 467"/>
              <a:gd name="T2" fmla="*/ 33 w 1082"/>
              <a:gd name="T3" fmla="*/ 55 h 467"/>
              <a:gd name="T4" fmla="*/ 63 w 1082"/>
              <a:gd name="T5" fmla="*/ 97 h 467"/>
              <a:gd name="T6" fmla="*/ 92 w 1082"/>
              <a:gd name="T7" fmla="*/ 122 h 467"/>
              <a:gd name="T8" fmla="*/ 126 w 1082"/>
              <a:gd name="T9" fmla="*/ 139 h 467"/>
              <a:gd name="T10" fmla="*/ 156 w 1082"/>
              <a:gd name="T11" fmla="*/ 152 h 467"/>
              <a:gd name="T12" fmla="*/ 185 w 1082"/>
              <a:gd name="T13" fmla="*/ 160 h 467"/>
              <a:gd name="T14" fmla="*/ 219 w 1082"/>
              <a:gd name="T15" fmla="*/ 164 h 467"/>
              <a:gd name="T16" fmla="*/ 248 w 1082"/>
              <a:gd name="T17" fmla="*/ 160 h 467"/>
              <a:gd name="T18" fmla="*/ 278 w 1082"/>
              <a:gd name="T19" fmla="*/ 156 h 467"/>
              <a:gd name="T20" fmla="*/ 311 w 1082"/>
              <a:gd name="T21" fmla="*/ 139 h 467"/>
              <a:gd name="T22" fmla="*/ 341 w 1082"/>
              <a:gd name="T23" fmla="*/ 126 h 467"/>
              <a:gd name="T24" fmla="*/ 370 w 1082"/>
              <a:gd name="T25" fmla="*/ 110 h 467"/>
              <a:gd name="T26" fmla="*/ 404 w 1082"/>
              <a:gd name="T27" fmla="*/ 93 h 467"/>
              <a:gd name="T28" fmla="*/ 433 w 1082"/>
              <a:gd name="T29" fmla="*/ 88 h 467"/>
              <a:gd name="T30" fmla="*/ 463 w 1082"/>
              <a:gd name="T31" fmla="*/ 88 h 467"/>
              <a:gd name="T32" fmla="*/ 497 w 1082"/>
              <a:gd name="T33" fmla="*/ 97 h 467"/>
              <a:gd name="T34" fmla="*/ 526 w 1082"/>
              <a:gd name="T35" fmla="*/ 114 h 467"/>
              <a:gd name="T36" fmla="*/ 555 w 1082"/>
              <a:gd name="T37" fmla="*/ 139 h 467"/>
              <a:gd name="T38" fmla="*/ 585 w 1082"/>
              <a:gd name="T39" fmla="*/ 173 h 467"/>
              <a:gd name="T40" fmla="*/ 619 w 1082"/>
              <a:gd name="T41" fmla="*/ 211 h 467"/>
              <a:gd name="T42" fmla="*/ 648 w 1082"/>
              <a:gd name="T43" fmla="*/ 248 h 467"/>
              <a:gd name="T44" fmla="*/ 678 w 1082"/>
              <a:gd name="T45" fmla="*/ 291 h 467"/>
              <a:gd name="T46" fmla="*/ 711 w 1082"/>
              <a:gd name="T47" fmla="*/ 328 h 467"/>
              <a:gd name="T48" fmla="*/ 741 w 1082"/>
              <a:gd name="T49" fmla="*/ 362 h 467"/>
              <a:gd name="T50" fmla="*/ 770 w 1082"/>
              <a:gd name="T51" fmla="*/ 392 h 467"/>
              <a:gd name="T52" fmla="*/ 804 w 1082"/>
              <a:gd name="T53" fmla="*/ 413 h 467"/>
              <a:gd name="T54" fmla="*/ 833 w 1082"/>
              <a:gd name="T55" fmla="*/ 425 h 467"/>
              <a:gd name="T56" fmla="*/ 863 w 1082"/>
              <a:gd name="T57" fmla="*/ 438 h 467"/>
              <a:gd name="T58" fmla="*/ 896 w 1082"/>
              <a:gd name="T59" fmla="*/ 442 h 467"/>
              <a:gd name="T60" fmla="*/ 926 w 1082"/>
              <a:gd name="T61" fmla="*/ 446 h 467"/>
              <a:gd name="T62" fmla="*/ 955 w 1082"/>
              <a:gd name="T63" fmla="*/ 450 h 467"/>
              <a:gd name="T64" fmla="*/ 989 w 1082"/>
              <a:gd name="T65" fmla="*/ 455 h 467"/>
              <a:gd name="T66" fmla="*/ 1019 w 1082"/>
              <a:gd name="T67" fmla="*/ 455 h 467"/>
              <a:gd name="T68" fmla="*/ 1048 w 1082"/>
              <a:gd name="T69" fmla="*/ 463 h 467"/>
              <a:gd name="T70" fmla="*/ 1082 w 1082"/>
              <a:gd name="T71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467">
                <a:moveTo>
                  <a:pt x="0" y="0"/>
                </a:moveTo>
                <a:lnTo>
                  <a:pt x="33" y="55"/>
                </a:lnTo>
                <a:lnTo>
                  <a:pt x="63" y="97"/>
                </a:lnTo>
                <a:lnTo>
                  <a:pt x="92" y="122"/>
                </a:lnTo>
                <a:lnTo>
                  <a:pt x="126" y="139"/>
                </a:lnTo>
                <a:lnTo>
                  <a:pt x="156" y="152"/>
                </a:lnTo>
                <a:lnTo>
                  <a:pt x="185" y="160"/>
                </a:lnTo>
                <a:lnTo>
                  <a:pt x="219" y="164"/>
                </a:lnTo>
                <a:lnTo>
                  <a:pt x="248" y="160"/>
                </a:lnTo>
                <a:lnTo>
                  <a:pt x="278" y="156"/>
                </a:lnTo>
                <a:lnTo>
                  <a:pt x="311" y="139"/>
                </a:lnTo>
                <a:lnTo>
                  <a:pt x="341" y="126"/>
                </a:lnTo>
                <a:lnTo>
                  <a:pt x="370" y="110"/>
                </a:lnTo>
                <a:lnTo>
                  <a:pt x="404" y="93"/>
                </a:lnTo>
                <a:lnTo>
                  <a:pt x="433" y="88"/>
                </a:lnTo>
                <a:lnTo>
                  <a:pt x="463" y="88"/>
                </a:lnTo>
                <a:lnTo>
                  <a:pt x="497" y="97"/>
                </a:lnTo>
                <a:lnTo>
                  <a:pt x="526" y="114"/>
                </a:lnTo>
                <a:lnTo>
                  <a:pt x="555" y="139"/>
                </a:lnTo>
                <a:lnTo>
                  <a:pt x="585" y="173"/>
                </a:lnTo>
                <a:lnTo>
                  <a:pt x="619" y="211"/>
                </a:lnTo>
                <a:lnTo>
                  <a:pt x="648" y="248"/>
                </a:lnTo>
                <a:lnTo>
                  <a:pt x="678" y="291"/>
                </a:lnTo>
                <a:lnTo>
                  <a:pt x="711" y="328"/>
                </a:lnTo>
                <a:lnTo>
                  <a:pt x="741" y="362"/>
                </a:lnTo>
                <a:lnTo>
                  <a:pt x="770" y="392"/>
                </a:lnTo>
                <a:lnTo>
                  <a:pt x="804" y="413"/>
                </a:lnTo>
                <a:lnTo>
                  <a:pt x="833" y="425"/>
                </a:lnTo>
                <a:lnTo>
                  <a:pt x="863" y="438"/>
                </a:lnTo>
                <a:lnTo>
                  <a:pt x="896" y="442"/>
                </a:lnTo>
                <a:lnTo>
                  <a:pt x="926" y="446"/>
                </a:lnTo>
                <a:lnTo>
                  <a:pt x="955" y="450"/>
                </a:lnTo>
                <a:lnTo>
                  <a:pt x="989" y="455"/>
                </a:lnTo>
                <a:lnTo>
                  <a:pt x="1019" y="455"/>
                </a:lnTo>
                <a:lnTo>
                  <a:pt x="1048" y="463"/>
                </a:lnTo>
                <a:lnTo>
                  <a:pt x="1082" y="467"/>
                </a:lnTo>
              </a:path>
            </a:pathLst>
          </a:custGeom>
          <a:noFill/>
          <a:ln w="25400">
            <a:solidFill>
              <a:srgbClr val="9BBB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7" name="Freeform 74"/>
          <p:cNvSpPr>
            <a:spLocks/>
          </p:cNvSpPr>
          <p:nvPr/>
        </p:nvSpPr>
        <p:spPr bwMode="auto">
          <a:xfrm>
            <a:off x="2770568" y="960623"/>
            <a:ext cx="1823019" cy="442002"/>
          </a:xfrm>
          <a:custGeom>
            <a:avLst/>
            <a:gdLst>
              <a:gd name="T0" fmla="*/ 0 w 1082"/>
              <a:gd name="T1" fmla="*/ 0 h 434"/>
              <a:gd name="T2" fmla="*/ 33 w 1082"/>
              <a:gd name="T3" fmla="*/ 34 h 434"/>
              <a:gd name="T4" fmla="*/ 63 w 1082"/>
              <a:gd name="T5" fmla="*/ 67 h 434"/>
              <a:gd name="T6" fmla="*/ 92 w 1082"/>
              <a:gd name="T7" fmla="*/ 97 h 434"/>
              <a:gd name="T8" fmla="*/ 126 w 1082"/>
              <a:gd name="T9" fmla="*/ 122 h 434"/>
              <a:gd name="T10" fmla="*/ 156 w 1082"/>
              <a:gd name="T11" fmla="*/ 139 h 434"/>
              <a:gd name="T12" fmla="*/ 185 w 1082"/>
              <a:gd name="T13" fmla="*/ 152 h 434"/>
              <a:gd name="T14" fmla="*/ 219 w 1082"/>
              <a:gd name="T15" fmla="*/ 160 h 434"/>
              <a:gd name="T16" fmla="*/ 248 w 1082"/>
              <a:gd name="T17" fmla="*/ 160 h 434"/>
              <a:gd name="T18" fmla="*/ 278 w 1082"/>
              <a:gd name="T19" fmla="*/ 156 h 434"/>
              <a:gd name="T20" fmla="*/ 311 w 1082"/>
              <a:gd name="T21" fmla="*/ 147 h 434"/>
              <a:gd name="T22" fmla="*/ 341 w 1082"/>
              <a:gd name="T23" fmla="*/ 131 h 434"/>
              <a:gd name="T24" fmla="*/ 370 w 1082"/>
              <a:gd name="T25" fmla="*/ 114 h 434"/>
              <a:gd name="T26" fmla="*/ 404 w 1082"/>
              <a:gd name="T27" fmla="*/ 93 h 434"/>
              <a:gd name="T28" fmla="*/ 433 w 1082"/>
              <a:gd name="T29" fmla="*/ 76 h 434"/>
              <a:gd name="T30" fmla="*/ 463 w 1082"/>
              <a:gd name="T31" fmla="*/ 67 h 434"/>
              <a:gd name="T32" fmla="*/ 497 w 1082"/>
              <a:gd name="T33" fmla="*/ 59 h 434"/>
              <a:gd name="T34" fmla="*/ 526 w 1082"/>
              <a:gd name="T35" fmla="*/ 59 h 434"/>
              <a:gd name="T36" fmla="*/ 555 w 1082"/>
              <a:gd name="T37" fmla="*/ 72 h 434"/>
              <a:gd name="T38" fmla="*/ 585 w 1082"/>
              <a:gd name="T39" fmla="*/ 93 h 434"/>
              <a:gd name="T40" fmla="*/ 619 w 1082"/>
              <a:gd name="T41" fmla="*/ 126 h 434"/>
              <a:gd name="T42" fmla="*/ 648 w 1082"/>
              <a:gd name="T43" fmla="*/ 168 h 434"/>
              <a:gd name="T44" fmla="*/ 678 w 1082"/>
              <a:gd name="T45" fmla="*/ 215 h 434"/>
              <a:gd name="T46" fmla="*/ 711 w 1082"/>
              <a:gd name="T47" fmla="*/ 257 h 434"/>
              <a:gd name="T48" fmla="*/ 741 w 1082"/>
              <a:gd name="T49" fmla="*/ 295 h 434"/>
              <a:gd name="T50" fmla="*/ 770 w 1082"/>
              <a:gd name="T51" fmla="*/ 328 h 434"/>
              <a:gd name="T52" fmla="*/ 804 w 1082"/>
              <a:gd name="T53" fmla="*/ 354 h 434"/>
              <a:gd name="T54" fmla="*/ 833 w 1082"/>
              <a:gd name="T55" fmla="*/ 375 h 434"/>
              <a:gd name="T56" fmla="*/ 863 w 1082"/>
              <a:gd name="T57" fmla="*/ 392 h 434"/>
              <a:gd name="T58" fmla="*/ 896 w 1082"/>
              <a:gd name="T59" fmla="*/ 404 h 434"/>
              <a:gd name="T60" fmla="*/ 926 w 1082"/>
              <a:gd name="T61" fmla="*/ 413 h 434"/>
              <a:gd name="T62" fmla="*/ 955 w 1082"/>
              <a:gd name="T63" fmla="*/ 421 h 434"/>
              <a:gd name="T64" fmla="*/ 989 w 1082"/>
              <a:gd name="T65" fmla="*/ 425 h 434"/>
              <a:gd name="T66" fmla="*/ 1019 w 1082"/>
              <a:gd name="T67" fmla="*/ 425 h 434"/>
              <a:gd name="T68" fmla="*/ 1048 w 1082"/>
              <a:gd name="T69" fmla="*/ 429 h 434"/>
              <a:gd name="T70" fmla="*/ 1082 w 1082"/>
              <a:gd name="T71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434">
                <a:moveTo>
                  <a:pt x="0" y="0"/>
                </a:moveTo>
                <a:lnTo>
                  <a:pt x="33" y="34"/>
                </a:lnTo>
                <a:lnTo>
                  <a:pt x="63" y="67"/>
                </a:lnTo>
                <a:lnTo>
                  <a:pt x="92" y="97"/>
                </a:lnTo>
                <a:lnTo>
                  <a:pt x="126" y="122"/>
                </a:lnTo>
                <a:lnTo>
                  <a:pt x="156" y="139"/>
                </a:lnTo>
                <a:lnTo>
                  <a:pt x="185" y="152"/>
                </a:lnTo>
                <a:lnTo>
                  <a:pt x="219" y="160"/>
                </a:lnTo>
                <a:lnTo>
                  <a:pt x="248" y="160"/>
                </a:lnTo>
                <a:lnTo>
                  <a:pt x="278" y="156"/>
                </a:lnTo>
                <a:lnTo>
                  <a:pt x="311" y="147"/>
                </a:lnTo>
                <a:lnTo>
                  <a:pt x="341" y="131"/>
                </a:lnTo>
                <a:lnTo>
                  <a:pt x="370" y="114"/>
                </a:lnTo>
                <a:lnTo>
                  <a:pt x="404" y="93"/>
                </a:lnTo>
                <a:lnTo>
                  <a:pt x="433" y="76"/>
                </a:lnTo>
                <a:lnTo>
                  <a:pt x="463" y="67"/>
                </a:lnTo>
                <a:lnTo>
                  <a:pt x="497" y="59"/>
                </a:lnTo>
                <a:lnTo>
                  <a:pt x="526" y="59"/>
                </a:lnTo>
                <a:lnTo>
                  <a:pt x="555" y="72"/>
                </a:lnTo>
                <a:lnTo>
                  <a:pt x="585" y="93"/>
                </a:lnTo>
                <a:lnTo>
                  <a:pt x="619" y="126"/>
                </a:lnTo>
                <a:lnTo>
                  <a:pt x="648" y="168"/>
                </a:lnTo>
                <a:lnTo>
                  <a:pt x="678" y="215"/>
                </a:lnTo>
                <a:lnTo>
                  <a:pt x="711" y="257"/>
                </a:lnTo>
                <a:lnTo>
                  <a:pt x="741" y="295"/>
                </a:lnTo>
                <a:lnTo>
                  <a:pt x="770" y="328"/>
                </a:lnTo>
                <a:lnTo>
                  <a:pt x="804" y="354"/>
                </a:lnTo>
                <a:lnTo>
                  <a:pt x="833" y="375"/>
                </a:lnTo>
                <a:lnTo>
                  <a:pt x="863" y="392"/>
                </a:lnTo>
                <a:lnTo>
                  <a:pt x="896" y="404"/>
                </a:lnTo>
                <a:lnTo>
                  <a:pt x="926" y="413"/>
                </a:lnTo>
                <a:lnTo>
                  <a:pt x="955" y="421"/>
                </a:lnTo>
                <a:lnTo>
                  <a:pt x="989" y="425"/>
                </a:lnTo>
                <a:lnTo>
                  <a:pt x="1019" y="425"/>
                </a:lnTo>
                <a:lnTo>
                  <a:pt x="1048" y="429"/>
                </a:lnTo>
                <a:lnTo>
                  <a:pt x="1082" y="434"/>
                </a:lnTo>
              </a:path>
            </a:pathLst>
          </a:custGeom>
          <a:noFill/>
          <a:ln w="25400">
            <a:solidFill>
              <a:schemeClr val="accent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8" name="Freeform 75"/>
          <p:cNvSpPr>
            <a:spLocks/>
          </p:cNvSpPr>
          <p:nvPr/>
        </p:nvSpPr>
        <p:spPr bwMode="auto">
          <a:xfrm>
            <a:off x="2770568" y="531860"/>
            <a:ext cx="1823019" cy="789290"/>
          </a:xfrm>
          <a:custGeom>
            <a:avLst/>
            <a:gdLst>
              <a:gd name="T0" fmla="*/ 0 w 1082"/>
              <a:gd name="T1" fmla="*/ 114 h 775"/>
              <a:gd name="T2" fmla="*/ 33 w 1082"/>
              <a:gd name="T3" fmla="*/ 169 h 775"/>
              <a:gd name="T4" fmla="*/ 63 w 1082"/>
              <a:gd name="T5" fmla="*/ 198 h 775"/>
              <a:gd name="T6" fmla="*/ 92 w 1082"/>
              <a:gd name="T7" fmla="*/ 215 h 775"/>
              <a:gd name="T8" fmla="*/ 126 w 1082"/>
              <a:gd name="T9" fmla="*/ 223 h 775"/>
              <a:gd name="T10" fmla="*/ 156 w 1082"/>
              <a:gd name="T11" fmla="*/ 223 h 775"/>
              <a:gd name="T12" fmla="*/ 185 w 1082"/>
              <a:gd name="T13" fmla="*/ 219 h 775"/>
              <a:gd name="T14" fmla="*/ 219 w 1082"/>
              <a:gd name="T15" fmla="*/ 211 h 775"/>
              <a:gd name="T16" fmla="*/ 248 w 1082"/>
              <a:gd name="T17" fmla="*/ 190 h 775"/>
              <a:gd name="T18" fmla="*/ 278 w 1082"/>
              <a:gd name="T19" fmla="*/ 164 h 775"/>
              <a:gd name="T20" fmla="*/ 311 w 1082"/>
              <a:gd name="T21" fmla="*/ 126 h 775"/>
              <a:gd name="T22" fmla="*/ 341 w 1082"/>
              <a:gd name="T23" fmla="*/ 89 h 775"/>
              <a:gd name="T24" fmla="*/ 370 w 1082"/>
              <a:gd name="T25" fmla="*/ 51 h 775"/>
              <a:gd name="T26" fmla="*/ 404 w 1082"/>
              <a:gd name="T27" fmla="*/ 17 h 775"/>
              <a:gd name="T28" fmla="*/ 433 w 1082"/>
              <a:gd name="T29" fmla="*/ 0 h 775"/>
              <a:gd name="T30" fmla="*/ 463 w 1082"/>
              <a:gd name="T31" fmla="*/ 0 h 775"/>
              <a:gd name="T32" fmla="*/ 497 w 1082"/>
              <a:gd name="T33" fmla="*/ 21 h 775"/>
              <a:gd name="T34" fmla="*/ 526 w 1082"/>
              <a:gd name="T35" fmla="*/ 59 h 775"/>
              <a:gd name="T36" fmla="*/ 555 w 1082"/>
              <a:gd name="T37" fmla="*/ 114 h 775"/>
              <a:gd name="T38" fmla="*/ 585 w 1082"/>
              <a:gd name="T39" fmla="*/ 181 h 775"/>
              <a:gd name="T40" fmla="*/ 619 w 1082"/>
              <a:gd name="T41" fmla="*/ 257 h 775"/>
              <a:gd name="T42" fmla="*/ 648 w 1082"/>
              <a:gd name="T43" fmla="*/ 341 h 775"/>
              <a:gd name="T44" fmla="*/ 678 w 1082"/>
              <a:gd name="T45" fmla="*/ 425 h 775"/>
              <a:gd name="T46" fmla="*/ 711 w 1082"/>
              <a:gd name="T47" fmla="*/ 501 h 775"/>
              <a:gd name="T48" fmla="*/ 741 w 1082"/>
              <a:gd name="T49" fmla="*/ 573 h 775"/>
              <a:gd name="T50" fmla="*/ 770 w 1082"/>
              <a:gd name="T51" fmla="*/ 627 h 775"/>
              <a:gd name="T52" fmla="*/ 804 w 1082"/>
              <a:gd name="T53" fmla="*/ 669 h 775"/>
              <a:gd name="T54" fmla="*/ 833 w 1082"/>
              <a:gd name="T55" fmla="*/ 699 h 775"/>
              <a:gd name="T56" fmla="*/ 863 w 1082"/>
              <a:gd name="T57" fmla="*/ 716 h 775"/>
              <a:gd name="T58" fmla="*/ 896 w 1082"/>
              <a:gd name="T59" fmla="*/ 728 h 775"/>
              <a:gd name="T60" fmla="*/ 926 w 1082"/>
              <a:gd name="T61" fmla="*/ 737 h 775"/>
              <a:gd name="T62" fmla="*/ 955 w 1082"/>
              <a:gd name="T63" fmla="*/ 741 h 775"/>
              <a:gd name="T64" fmla="*/ 989 w 1082"/>
              <a:gd name="T65" fmla="*/ 749 h 775"/>
              <a:gd name="T66" fmla="*/ 1019 w 1082"/>
              <a:gd name="T67" fmla="*/ 754 h 775"/>
              <a:gd name="T68" fmla="*/ 1048 w 1082"/>
              <a:gd name="T69" fmla="*/ 766 h 775"/>
              <a:gd name="T70" fmla="*/ 1082 w 1082"/>
              <a:gd name="T71" fmla="*/ 775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775">
                <a:moveTo>
                  <a:pt x="0" y="114"/>
                </a:moveTo>
                <a:lnTo>
                  <a:pt x="33" y="169"/>
                </a:lnTo>
                <a:lnTo>
                  <a:pt x="63" y="198"/>
                </a:lnTo>
                <a:lnTo>
                  <a:pt x="92" y="215"/>
                </a:lnTo>
                <a:lnTo>
                  <a:pt x="126" y="223"/>
                </a:lnTo>
                <a:lnTo>
                  <a:pt x="156" y="223"/>
                </a:lnTo>
                <a:lnTo>
                  <a:pt x="185" y="219"/>
                </a:lnTo>
                <a:lnTo>
                  <a:pt x="219" y="211"/>
                </a:lnTo>
                <a:lnTo>
                  <a:pt x="248" y="190"/>
                </a:lnTo>
                <a:lnTo>
                  <a:pt x="278" y="164"/>
                </a:lnTo>
                <a:lnTo>
                  <a:pt x="311" y="126"/>
                </a:lnTo>
                <a:lnTo>
                  <a:pt x="341" y="89"/>
                </a:lnTo>
                <a:lnTo>
                  <a:pt x="370" y="51"/>
                </a:lnTo>
                <a:lnTo>
                  <a:pt x="404" y="17"/>
                </a:lnTo>
                <a:lnTo>
                  <a:pt x="433" y="0"/>
                </a:lnTo>
                <a:lnTo>
                  <a:pt x="463" y="0"/>
                </a:lnTo>
                <a:lnTo>
                  <a:pt x="497" y="21"/>
                </a:lnTo>
                <a:lnTo>
                  <a:pt x="526" y="59"/>
                </a:lnTo>
                <a:lnTo>
                  <a:pt x="555" y="114"/>
                </a:lnTo>
                <a:lnTo>
                  <a:pt x="585" y="181"/>
                </a:lnTo>
                <a:lnTo>
                  <a:pt x="619" y="257"/>
                </a:lnTo>
                <a:lnTo>
                  <a:pt x="648" y="341"/>
                </a:lnTo>
                <a:lnTo>
                  <a:pt x="678" y="425"/>
                </a:lnTo>
                <a:lnTo>
                  <a:pt x="711" y="501"/>
                </a:lnTo>
                <a:lnTo>
                  <a:pt x="741" y="573"/>
                </a:lnTo>
                <a:lnTo>
                  <a:pt x="770" y="627"/>
                </a:lnTo>
                <a:lnTo>
                  <a:pt x="804" y="669"/>
                </a:lnTo>
                <a:lnTo>
                  <a:pt x="833" y="699"/>
                </a:lnTo>
                <a:lnTo>
                  <a:pt x="863" y="716"/>
                </a:lnTo>
                <a:lnTo>
                  <a:pt x="896" y="728"/>
                </a:lnTo>
                <a:lnTo>
                  <a:pt x="926" y="737"/>
                </a:lnTo>
                <a:lnTo>
                  <a:pt x="955" y="741"/>
                </a:lnTo>
                <a:lnTo>
                  <a:pt x="989" y="749"/>
                </a:lnTo>
                <a:lnTo>
                  <a:pt x="1019" y="754"/>
                </a:lnTo>
                <a:lnTo>
                  <a:pt x="1048" y="766"/>
                </a:lnTo>
                <a:lnTo>
                  <a:pt x="1082" y="775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89" name="Freeform 76"/>
          <p:cNvSpPr>
            <a:spLocks/>
          </p:cNvSpPr>
          <p:nvPr/>
        </p:nvSpPr>
        <p:spPr bwMode="auto">
          <a:xfrm>
            <a:off x="2770568" y="527787"/>
            <a:ext cx="1823019" cy="784198"/>
          </a:xfrm>
          <a:custGeom>
            <a:avLst/>
            <a:gdLst>
              <a:gd name="T0" fmla="*/ 0 w 1082"/>
              <a:gd name="T1" fmla="*/ 147 h 770"/>
              <a:gd name="T2" fmla="*/ 33 w 1082"/>
              <a:gd name="T3" fmla="*/ 173 h 770"/>
              <a:gd name="T4" fmla="*/ 63 w 1082"/>
              <a:gd name="T5" fmla="*/ 198 h 770"/>
              <a:gd name="T6" fmla="*/ 92 w 1082"/>
              <a:gd name="T7" fmla="*/ 219 h 770"/>
              <a:gd name="T8" fmla="*/ 126 w 1082"/>
              <a:gd name="T9" fmla="*/ 231 h 770"/>
              <a:gd name="T10" fmla="*/ 156 w 1082"/>
              <a:gd name="T11" fmla="*/ 236 h 770"/>
              <a:gd name="T12" fmla="*/ 185 w 1082"/>
              <a:gd name="T13" fmla="*/ 236 h 770"/>
              <a:gd name="T14" fmla="*/ 219 w 1082"/>
              <a:gd name="T15" fmla="*/ 219 h 770"/>
              <a:gd name="T16" fmla="*/ 248 w 1082"/>
              <a:gd name="T17" fmla="*/ 194 h 770"/>
              <a:gd name="T18" fmla="*/ 278 w 1082"/>
              <a:gd name="T19" fmla="*/ 160 h 770"/>
              <a:gd name="T20" fmla="*/ 311 w 1082"/>
              <a:gd name="T21" fmla="*/ 114 h 770"/>
              <a:gd name="T22" fmla="*/ 341 w 1082"/>
              <a:gd name="T23" fmla="*/ 71 h 770"/>
              <a:gd name="T24" fmla="*/ 370 w 1082"/>
              <a:gd name="T25" fmla="*/ 38 h 770"/>
              <a:gd name="T26" fmla="*/ 404 w 1082"/>
              <a:gd name="T27" fmla="*/ 17 h 770"/>
              <a:gd name="T28" fmla="*/ 433 w 1082"/>
              <a:gd name="T29" fmla="*/ 4 h 770"/>
              <a:gd name="T30" fmla="*/ 463 w 1082"/>
              <a:gd name="T31" fmla="*/ 0 h 770"/>
              <a:gd name="T32" fmla="*/ 497 w 1082"/>
              <a:gd name="T33" fmla="*/ 17 h 770"/>
              <a:gd name="T34" fmla="*/ 526 w 1082"/>
              <a:gd name="T35" fmla="*/ 50 h 770"/>
              <a:gd name="T36" fmla="*/ 555 w 1082"/>
              <a:gd name="T37" fmla="*/ 109 h 770"/>
              <a:gd name="T38" fmla="*/ 585 w 1082"/>
              <a:gd name="T39" fmla="*/ 189 h 770"/>
              <a:gd name="T40" fmla="*/ 619 w 1082"/>
              <a:gd name="T41" fmla="*/ 282 h 770"/>
              <a:gd name="T42" fmla="*/ 648 w 1082"/>
              <a:gd name="T43" fmla="*/ 370 h 770"/>
              <a:gd name="T44" fmla="*/ 678 w 1082"/>
              <a:gd name="T45" fmla="*/ 455 h 770"/>
              <a:gd name="T46" fmla="*/ 711 w 1082"/>
              <a:gd name="T47" fmla="*/ 526 h 770"/>
              <a:gd name="T48" fmla="*/ 741 w 1082"/>
              <a:gd name="T49" fmla="*/ 589 h 770"/>
              <a:gd name="T50" fmla="*/ 770 w 1082"/>
              <a:gd name="T51" fmla="*/ 636 h 770"/>
              <a:gd name="T52" fmla="*/ 804 w 1082"/>
              <a:gd name="T53" fmla="*/ 673 h 770"/>
              <a:gd name="T54" fmla="*/ 833 w 1082"/>
              <a:gd name="T55" fmla="*/ 703 h 770"/>
              <a:gd name="T56" fmla="*/ 863 w 1082"/>
              <a:gd name="T57" fmla="*/ 724 h 770"/>
              <a:gd name="T58" fmla="*/ 896 w 1082"/>
              <a:gd name="T59" fmla="*/ 741 h 770"/>
              <a:gd name="T60" fmla="*/ 926 w 1082"/>
              <a:gd name="T61" fmla="*/ 749 h 770"/>
              <a:gd name="T62" fmla="*/ 955 w 1082"/>
              <a:gd name="T63" fmla="*/ 758 h 770"/>
              <a:gd name="T64" fmla="*/ 989 w 1082"/>
              <a:gd name="T65" fmla="*/ 762 h 770"/>
              <a:gd name="T66" fmla="*/ 1019 w 1082"/>
              <a:gd name="T67" fmla="*/ 766 h 770"/>
              <a:gd name="T68" fmla="*/ 1048 w 1082"/>
              <a:gd name="T69" fmla="*/ 766 h 770"/>
              <a:gd name="T70" fmla="*/ 1082 w 1082"/>
              <a:gd name="T71" fmla="*/ 77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770">
                <a:moveTo>
                  <a:pt x="0" y="147"/>
                </a:moveTo>
                <a:lnTo>
                  <a:pt x="33" y="173"/>
                </a:lnTo>
                <a:lnTo>
                  <a:pt x="63" y="198"/>
                </a:lnTo>
                <a:lnTo>
                  <a:pt x="92" y="219"/>
                </a:lnTo>
                <a:lnTo>
                  <a:pt x="126" y="231"/>
                </a:lnTo>
                <a:lnTo>
                  <a:pt x="156" y="236"/>
                </a:lnTo>
                <a:lnTo>
                  <a:pt x="185" y="236"/>
                </a:lnTo>
                <a:lnTo>
                  <a:pt x="219" y="219"/>
                </a:lnTo>
                <a:lnTo>
                  <a:pt x="248" y="194"/>
                </a:lnTo>
                <a:lnTo>
                  <a:pt x="278" y="160"/>
                </a:lnTo>
                <a:lnTo>
                  <a:pt x="311" y="114"/>
                </a:lnTo>
                <a:lnTo>
                  <a:pt x="341" y="71"/>
                </a:lnTo>
                <a:lnTo>
                  <a:pt x="370" y="38"/>
                </a:lnTo>
                <a:lnTo>
                  <a:pt x="404" y="17"/>
                </a:lnTo>
                <a:lnTo>
                  <a:pt x="433" y="4"/>
                </a:lnTo>
                <a:lnTo>
                  <a:pt x="463" y="0"/>
                </a:lnTo>
                <a:lnTo>
                  <a:pt x="497" y="17"/>
                </a:lnTo>
                <a:lnTo>
                  <a:pt x="526" y="50"/>
                </a:lnTo>
                <a:lnTo>
                  <a:pt x="555" y="109"/>
                </a:lnTo>
                <a:lnTo>
                  <a:pt x="585" y="189"/>
                </a:lnTo>
                <a:lnTo>
                  <a:pt x="619" y="282"/>
                </a:lnTo>
                <a:lnTo>
                  <a:pt x="648" y="370"/>
                </a:lnTo>
                <a:lnTo>
                  <a:pt x="678" y="455"/>
                </a:lnTo>
                <a:lnTo>
                  <a:pt x="711" y="526"/>
                </a:lnTo>
                <a:lnTo>
                  <a:pt x="741" y="589"/>
                </a:lnTo>
                <a:lnTo>
                  <a:pt x="770" y="636"/>
                </a:lnTo>
                <a:lnTo>
                  <a:pt x="804" y="673"/>
                </a:lnTo>
                <a:lnTo>
                  <a:pt x="833" y="703"/>
                </a:lnTo>
                <a:lnTo>
                  <a:pt x="863" y="724"/>
                </a:lnTo>
                <a:lnTo>
                  <a:pt x="896" y="741"/>
                </a:lnTo>
                <a:lnTo>
                  <a:pt x="926" y="749"/>
                </a:lnTo>
                <a:lnTo>
                  <a:pt x="955" y="758"/>
                </a:lnTo>
                <a:lnTo>
                  <a:pt x="989" y="762"/>
                </a:lnTo>
                <a:lnTo>
                  <a:pt x="1019" y="766"/>
                </a:lnTo>
                <a:lnTo>
                  <a:pt x="1048" y="766"/>
                </a:lnTo>
                <a:lnTo>
                  <a:pt x="1082" y="770"/>
                </a:lnTo>
              </a:path>
            </a:pathLst>
          </a:cu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90" name="Rectangle 78"/>
          <p:cNvSpPr>
            <a:spLocks noChangeArrowheads="1"/>
          </p:cNvSpPr>
          <p:nvPr/>
        </p:nvSpPr>
        <p:spPr bwMode="auto">
          <a:xfrm>
            <a:off x="4883488" y="462842"/>
            <a:ext cx="1823019" cy="1106025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91" name="Line 80"/>
          <p:cNvSpPr>
            <a:spLocks noChangeShapeType="1"/>
          </p:cNvSpPr>
          <p:nvPr/>
        </p:nvSpPr>
        <p:spPr bwMode="auto">
          <a:xfrm>
            <a:off x="4883488" y="1568867"/>
            <a:ext cx="182301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92" name="Line 82"/>
          <p:cNvSpPr>
            <a:spLocks noChangeShapeType="1"/>
          </p:cNvSpPr>
          <p:nvPr/>
        </p:nvSpPr>
        <p:spPr bwMode="auto">
          <a:xfrm flipV="1">
            <a:off x="4883488" y="462842"/>
            <a:ext cx="0" cy="11060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93" name="Line 83"/>
          <p:cNvSpPr>
            <a:spLocks noChangeShapeType="1"/>
          </p:cNvSpPr>
          <p:nvPr/>
        </p:nvSpPr>
        <p:spPr bwMode="auto">
          <a:xfrm>
            <a:off x="4883488" y="1568867"/>
            <a:ext cx="182301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94" name="Line 84"/>
          <p:cNvSpPr>
            <a:spLocks noChangeShapeType="1"/>
          </p:cNvSpPr>
          <p:nvPr/>
        </p:nvSpPr>
        <p:spPr bwMode="auto">
          <a:xfrm flipV="1">
            <a:off x="4883488" y="462842"/>
            <a:ext cx="0" cy="11060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95" name="Line 85"/>
          <p:cNvSpPr>
            <a:spLocks noChangeShapeType="1"/>
          </p:cNvSpPr>
          <p:nvPr/>
        </p:nvSpPr>
        <p:spPr bwMode="auto">
          <a:xfrm flipV="1">
            <a:off x="4883488" y="1555627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96" name="Rectangle 87"/>
          <p:cNvSpPr>
            <a:spLocks noChangeArrowheads="1"/>
          </p:cNvSpPr>
          <p:nvPr/>
        </p:nvSpPr>
        <p:spPr bwMode="auto">
          <a:xfrm>
            <a:off x="4839682" y="1582106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40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97" name="Line 88"/>
          <p:cNvSpPr>
            <a:spLocks noChangeShapeType="1"/>
          </p:cNvSpPr>
          <p:nvPr/>
        </p:nvSpPr>
        <p:spPr bwMode="auto">
          <a:xfrm flipV="1">
            <a:off x="5137903" y="1555627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398" name="Rectangle 90"/>
          <p:cNvSpPr>
            <a:spLocks noChangeArrowheads="1"/>
          </p:cNvSpPr>
          <p:nvPr/>
        </p:nvSpPr>
        <p:spPr bwMode="auto">
          <a:xfrm>
            <a:off x="5095781" y="1582106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45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99" name="Line 91"/>
          <p:cNvSpPr>
            <a:spLocks noChangeShapeType="1"/>
          </p:cNvSpPr>
          <p:nvPr/>
        </p:nvSpPr>
        <p:spPr bwMode="auto">
          <a:xfrm flipV="1">
            <a:off x="5400741" y="1555627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00" name="Rectangle 93"/>
          <p:cNvSpPr>
            <a:spLocks noChangeArrowheads="1"/>
          </p:cNvSpPr>
          <p:nvPr/>
        </p:nvSpPr>
        <p:spPr bwMode="auto">
          <a:xfrm>
            <a:off x="5358619" y="1582106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50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1" name="Line 94"/>
          <p:cNvSpPr>
            <a:spLocks noChangeShapeType="1"/>
          </p:cNvSpPr>
          <p:nvPr/>
        </p:nvSpPr>
        <p:spPr bwMode="auto">
          <a:xfrm flipV="1">
            <a:off x="5663579" y="1555627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02" name="Rectangle 96"/>
          <p:cNvSpPr>
            <a:spLocks noChangeArrowheads="1"/>
          </p:cNvSpPr>
          <p:nvPr/>
        </p:nvSpPr>
        <p:spPr bwMode="auto">
          <a:xfrm>
            <a:off x="5621457" y="1582106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55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3" name="Line 97"/>
          <p:cNvSpPr>
            <a:spLocks noChangeShapeType="1"/>
          </p:cNvSpPr>
          <p:nvPr/>
        </p:nvSpPr>
        <p:spPr bwMode="auto">
          <a:xfrm flipV="1">
            <a:off x="5917992" y="1555627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04" name="Rectangle 99"/>
          <p:cNvSpPr>
            <a:spLocks noChangeArrowheads="1"/>
          </p:cNvSpPr>
          <p:nvPr/>
        </p:nvSpPr>
        <p:spPr bwMode="auto">
          <a:xfrm>
            <a:off x="5875871" y="1582106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60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5" name="Line 100"/>
          <p:cNvSpPr>
            <a:spLocks noChangeShapeType="1"/>
          </p:cNvSpPr>
          <p:nvPr/>
        </p:nvSpPr>
        <p:spPr bwMode="auto">
          <a:xfrm flipV="1">
            <a:off x="6180831" y="1555627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06" name="Rectangle 102"/>
          <p:cNvSpPr>
            <a:spLocks noChangeArrowheads="1"/>
          </p:cNvSpPr>
          <p:nvPr/>
        </p:nvSpPr>
        <p:spPr bwMode="auto">
          <a:xfrm>
            <a:off x="6138710" y="1582106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65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7" name="Line 103"/>
          <p:cNvSpPr>
            <a:spLocks noChangeShapeType="1"/>
          </p:cNvSpPr>
          <p:nvPr/>
        </p:nvSpPr>
        <p:spPr bwMode="auto">
          <a:xfrm flipV="1">
            <a:off x="6443669" y="1555627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08" name="Rectangle 105"/>
          <p:cNvSpPr>
            <a:spLocks noChangeArrowheads="1"/>
          </p:cNvSpPr>
          <p:nvPr/>
        </p:nvSpPr>
        <p:spPr bwMode="auto">
          <a:xfrm>
            <a:off x="6401548" y="1582106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70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9" name="Rectangle 108"/>
          <p:cNvSpPr>
            <a:spLocks noChangeArrowheads="1"/>
          </p:cNvSpPr>
          <p:nvPr/>
        </p:nvSpPr>
        <p:spPr bwMode="auto">
          <a:xfrm>
            <a:off x="6662701" y="1582106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75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0" name="Line 109"/>
          <p:cNvSpPr>
            <a:spLocks noChangeShapeType="1"/>
          </p:cNvSpPr>
          <p:nvPr/>
        </p:nvSpPr>
        <p:spPr bwMode="auto">
          <a:xfrm>
            <a:off x="4883488" y="1504705"/>
            <a:ext cx="1347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11" name="Rectangle 111"/>
          <p:cNvSpPr>
            <a:spLocks noChangeArrowheads="1"/>
          </p:cNvSpPr>
          <p:nvPr/>
        </p:nvSpPr>
        <p:spPr bwMode="auto">
          <a:xfrm>
            <a:off x="4788448" y="1470078"/>
            <a:ext cx="54442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2" name="Line 112"/>
          <p:cNvSpPr>
            <a:spLocks noChangeShapeType="1"/>
          </p:cNvSpPr>
          <p:nvPr/>
        </p:nvSpPr>
        <p:spPr bwMode="auto">
          <a:xfrm>
            <a:off x="4883488" y="1337681"/>
            <a:ext cx="1347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13" name="Rectangle 114"/>
          <p:cNvSpPr>
            <a:spLocks noChangeArrowheads="1"/>
          </p:cNvSpPr>
          <p:nvPr/>
        </p:nvSpPr>
        <p:spPr bwMode="auto">
          <a:xfrm>
            <a:off x="4680617" y="1303054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0.01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4" name="Line 115"/>
          <p:cNvSpPr>
            <a:spLocks noChangeShapeType="1"/>
          </p:cNvSpPr>
          <p:nvPr/>
        </p:nvSpPr>
        <p:spPr bwMode="auto">
          <a:xfrm>
            <a:off x="4883488" y="1165565"/>
            <a:ext cx="1347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15" name="Rectangle 117"/>
          <p:cNvSpPr>
            <a:spLocks noChangeArrowheads="1"/>
          </p:cNvSpPr>
          <p:nvPr/>
        </p:nvSpPr>
        <p:spPr bwMode="auto">
          <a:xfrm>
            <a:off x="4680617" y="1130938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0.02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23" name="Line 118"/>
          <p:cNvSpPr>
            <a:spLocks noChangeShapeType="1"/>
          </p:cNvSpPr>
          <p:nvPr/>
        </p:nvSpPr>
        <p:spPr bwMode="auto">
          <a:xfrm>
            <a:off x="4883488" y="994467"/>
            <a:ext cx="1347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25" name="Rectangle 120"/>
          <p:cNvSpPr>
            <a:spLocks noChangeArrowheads="1"/>
          </p:cNvSpPr>
          <p:nvPr/>
        </p:nvSpPr>
        <p:spPr bwMode="auto">
          <a:xfrm>
            <a:off x="4680617" y="959840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0.03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27" name="Line 121"/>
          <p:cNvSpPr>
            <a:spLocks noChangeShapeType="1"/>
          </p:cNvSpPr>
          <p:nvPr/>
        </p:nvSpPr>
        <p:spPr bwMode="auto">
          <a:xfrm>
            <a:off x="4883488" y="827443"/>
            <a:ext cx="1347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32" name="Rectangle 123"/>
          <p:cNvSpPr>
            <a:spLocks noChangeArrowheads="1"/>
          </p:cNvSpPr>
          <p:nvPr/>
        </p:nvSpPr>
        <p:spPr bwMode="auto">
          <a:xfrm>
            <a:off x="4680617" y="792816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0.04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35" name="Line 124"/>
          <p:cNvSpPr>
            <a:spLocks noChangeShapeType="1"/>
          </p:cNvSpPr>
          <p:nvPr/>
        </p:nvSpPr>
        <p:spPr bwMode="auto">
          <a:xfrm>
            <a:off x="4883488" y="655327"/>
            <a:ext cx="1347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38" name="Rectangle 126"/>
          <p:cNvSpPr>
            <a:spLocks noChangeArrowheads="1"/>
          </p:cNvSpPr>
          <p:nvPr/>
        </p:nvSpPr>
        <p:spPr bwMode="auto">
          <a:xfrm>
            <a:off x="4680617" y="621719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0.05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41" name="Rectangle 129"/>
          <p:cNvSpPr>
            <a:spLocks noChangeArrowheads="1"/>
          </p:cNvSpPr>
          <p:nvPr/>
        </p:nvSpPr>
        <p:spPr bwMode="auto">
          <a:xfrm>
            <a:off x="4680617" y="449602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0.06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44" name="Line 131"/>
          <p:cNvSpPr>
            <a:spLocks noChangeShapeType="1"/>
          </p:cNvSpPr>
          <p:nvPr/>
        </p:nvSpPr>
        <p:spPr bwMode="auto">
          <a:xfrm>
            <a:off x="4883488" y="1568867"/>
            <a:ext cx="182301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47" name="Line 133"/>
          <p:cNvSpPr>
            <a:spLocks noChangeShapeType="1"/>
          </p:cNvSpPr>
          <p:nvPr/>
        </p:nvSpPr>
        <p:spPr bwMode="auto">
          <a:xfrm flipV="1">
            <a:off x="4883488" y="462842"/>
            <a:ext cx="0" cy="11060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50" name="Freeform 134"/>
          <p:cNvSpPr>
            <a:spLocks/>
          </p:cNvSpPr>
          <p:nvPr/>
        </p:nvSpPr>
        <p:spPr bwMode="auto">
          <a:xfrm>
            <a:off x="4883488" y="1495539"/>
            <a:ext cx="1823019" cy="17314"/>
          </a:xfrm>
          <a:custGeom>
            <a:avLst/>
            <a:gdLst>
              <a:gd name="T0" fmla="*/ 0 w 1082"/>
              <a:gd name="T1" fmla="*/ 4 h 17"/>
              <a:gd name="T2" fmla="*/ 29 w 1082"/>
              <a:gd name="T3" fmla="*/ 4 h 17"/>
              <a:gd name="T4" fmla="*/ 59 w 1082"/>
              <a:gd name="T5" fmla="*/ 4 h 17"/>
              <a:gd name="T6" fmla="*/ 92 w 1082"/>
              <a:gd name="T7" fmla="*/ 4 h 17"/>
              <a:gd name="T8" fmla="*/ 122 w 1082"/>
              <a:gd name="T9" fmla="*/ 4 h 17"/>
              <a:gd name="T10" fmla="*/ 151 w 1082"/>
              <a:gd name="T11" fmla="*/ 4 h 17"/>
              <a:gd name="T12" fmla="*/ 185 w 1082"/>
              <a:gd name="T13" fmla="*/ 4 h 17"/>
              <a:gd name="T14" fmla="*/ 214 w 1082"/>
              <a:gd name="T15" fmla="*/ 4 h 17"/>
              <a:gd name="T16" fmla="*/ 244 w 1082"/>
              <a:gd name="T17" fmla="*/ 4 h 17"/>
              <a:gd name="T18" fmla="*/ 278 w 1082"/>
              <a:gd name="T19" fmla="*/ 4 h 17"/>
              <a:gd name="T20" fmla="*/ 307 w 1082"/>
              <a:gd name="T21" fmla="*/ 0 h 17"/>
              <a:gd name="T22" fmla="*/ 337 w 1082"/>
              <a:gd name="T23" fmla="*/ 0 h 17"/>
              <a:gd name="T24" fmla="*/ 370 w 1082"/>
              <a:gd name="T25" fmla="*/ 0 h 17"/>
              <a:gd name="T26" fmla="*/ 400 w 1082"/>
              <a:gd name="T27" fmla="*/ 0 h 17"/>
              <a:gd name="T28" fmla="*/ 429 w 1082"/>
              <a:gd name="T29" fmla="*/ 0 h 17"/>
              <a:gd name="T30" fmla="*/ 463 w 1082"/>
              <a:gd name="T31" fmla="*/ 0 h 17"/>
              <a:gd name="T32" fmla="*/ 492 w 1082"/>
              <a:gd name="T33" fmla="*/ 0 h 17"/>
              <a:gd name="T34" fmla="*/ 522 w 1082"/>
              <a:gd name="T35" fmla="*/ 4 h 17"/>
              <a:gd name="T36" fmla="*/ 555 w 1082"/>
              <a:gd name="T37" fmla="*/ 4 h 17"/>
              <a:gd name="T38" fmla="*/ 585 w 1082"/>
              <a:gd name="T39" fmla="*/ 8 h 17"/>
              <a:gd name="T40" fmla="*/ 614 w 1082"/>
              <a:gd name="T41" fmla="*/ 8 h 17"/>
              <a:gd name="T42" fmla="*/ 648 w 1082"/>
              <a:gd name="T43" fmla="*/ 8 h 17"/>
              <a:gd name="T44" fmla="*/ 678 w 1082"/>
              <a:gd name="T45" fmla="*/ 12 h 17"/>
              <a:gd name="T46" fmla="*/ 707 w 1082"/>
              <a:gd name="T47" fmla="*/ 12 h 17"/>
              <a:gd name="T48" fmla="*/ 741 w 1082"/>
              <a:gd name="T49" fmla="*/ 12 h 17"/>
              <a:gd name="T50" fmla="*/ 770 w 1082"/>
              <a:gd name="T51" fmla="*/ 12 h 17"/>
              <a:gd name="T52" fmla="*/ 800 w 1082"/>
              <a:gd name="T53" fmla="*/ 12 h 17"/>
              <a:gd name="T54" fmla="*/ 833 w 1082"/>
              <a:gd name="T55" fmla="*/ 12 h 17"/>
              <a:gd name="T56" fmla="*/ 863 w 1082"/>
              <a:gd name="T57" fmla="*/ 12 h 17"/>
              <a:gd name="T58" fmla="*/ 892 w 1082"/>
              <a:gd name="T59" fmla="*/ 12 h 17"/>
              <a:gd name="T60" fmla="*/ 926 w 1082"/>
              <a:gd name="T61" fmla="*/ 12 h 17"/>
              <a:gd name="T62" fmla="*/ 955 w 1082"/>
              <a:gd name="T63" fmla="*/ 12 h 17"/>
              <a:gd name="T64" fmla="*/ 985 w 1082"/>
              <a:gd name="T65" fmla="*/ 12 h 17"/>
              <a:gd name="T66" fmla="*/ 1019 w 1082"/>
              <a:gd name="T67" fmla="*/ 12 h 17"/>
              <a:gd name="T68" fmla="*/ 1048 w 1082"/>
              <a:gd name="T69" fmla="*/ 17 h 17"/>
              <a:gd name="T70" fmla="*/ 1082 w 1082"/>
              <a:gd name="T7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17">
                <a:moveTo>
                  <a:pt x="0" y="4"/>
                </a:moveTo>
                <a:lnTo>
                  <a:pt x="29" y="4"/>
                </a:lnTo>
                <a:lnTo>
                  <a:pt x="59" y="4"/>
                </a:lnTo>
                <a:lnTo>
                  <a:pt x="92" y="4"/>
                </a:lnTo>
                <a:lnTo>
                  <a:pt x="122" y="4"/>
                </a:lnTo>
                <a:lnTo>
                  <a:pt x="151" y="4"/>
                </a:lnTo>
                <a:lnTo>
                  <a:pt x="185" y="4"/>
                </a:lnTo>
                <a:lnTo>
                  <a:pt x="214" y="4"/>
                </a:lnTo>
                <a:lnTo>
                  <a:pt x="244" y="4"/>
                </a:lnTo>
                <a:lnTo>
                  <a:pt x="278" y="4"/>
                </a:lnTo>
                <a:lnTo>
                  <a:pt x="307" y="0"/>
                </a:lnTo>
                <a:lnTo>
                  <a:pt x="337" y="0"/>
                </a:lnTo>
                <a:lnTo>
                  <a:pt x="370" y="0"/>
                </a:lnTo>
                <a:lnTo>
                  <a:pt x="400" y="0"/>
                </a:lnTo>
                <a:lnTo>
                  <a:pt x="429" y="0"/>
                </a:lnTo>
                <a:lnTo>
                  <a:pt x="463" y="0"/>
                </a:lnTo>
                <a:lnTo>
                  <a:pt x="492" y="0"/>
                </a:lnTo>
                <a:lnTo>
                  <a:pt x="522" y="4"/>
                </a:lnTo>
                <a:lnTo>
                  <a:pt x="555" y="4"/>
                </a:lnTo>
                <a:lnTo>
                  <a:pt x="585" y="8"/>
                </a:lnTo>
                <a:lnTo>
                  <a:pt x="614" y="8"/>
                </a:lnTo>
                <a:lnTo>
                  <a:pt x="648" y="8"/>
                </a:lnTo>
                <a:lnTo>
                  <a:pt x="678" y="12"/>
                </a:lnTo>
                <a:lnTo>
                  <a:pt x="707" y="12"/>
                </a:lnTo>
                <a:lnTo>
                  <a:pt x="741" y="12"/>
                </a:lnTo>
                <a:lnTo>
                  <a:pt x="770" y="12"/>
                </a:lnTo>
                <a:lnTo>
                  <a:pt x="800" y="12"/>
                </a:lnTo>
                <a:lnTo>
                  <a:pt x="833" y="12"/>
                </a:lnTo>
                <a:lnTo>
                  <a:pt x="863" y="12"/>
                </a:lnTo>
                <a:lnTo>
                  <a:pt x="892" y="12"/>
                </a:lnTo>
                <a:lnTo>
                  <a:pt x="926" y="12"/>
                </a:lnTo>
                <a:lnTo>
                  <a:pt x="955" y="12"/>
                </a:lnTo>
                <a:lnTo>
                  <a:pt x="985" y="12"/>
                </a:lnTo>
                <a:lnTo>
                  <a:pt x="1019" y="12"/>
                </a:lnTo>
                <a:lnTo>
                  <a:pt x="1048" y="17"/>
                </a:lnTo>
                <a:lnTo>
                  <a:pt x="1082" y="17"/>
                </a:lnTo>
              </a:path>
            </a:pathLst>
          </a:custGeom>
          <a:noFill/>
          <a:ln w="25400">
            <a:solidFill>
              <a:srgbClr val="21596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52" name="Freeform 135"/>
          <p:cNvSpPr>
            <a:spLocks/>
          </p:cNvSpPr>
          <p:nvPr/>
        </p:nvSpPr>
        <p:spPr bwMode="auto">
          <a:xfrm>
            <a:off x="4883488" y="1144178"/>
            <a:ext cx="1823019" cy="360527"/>
          </a:xfrm>
          <a:custGeom>
            <a:avLst/>
            <a:gdLst>
              <a:gd name="T0" fmla="*/ 0 w 1082"/>
              <a:gd name="T1" fmla="*/ 307 h 354"/>
              <a:gd name="T2" fmla="*/ 29 w 1082"/>
              <a:gd name="T3" fmla="*/ 295 h 354"/>
              <a:gd name="T4" fmla="*/ 59 w 1082"/>
              <a:gd name="T5" fmla="*/ 282 h 354"/>
              <a:gd name="T6" fmla="*/ 92 w 1082"/>
              <a:gd name="T7" fmla="*/ 270 h 354"/>
              <a:gd name="T8" fmla="*/ 122 w 1082"/>
              <a:gd name="T9" fmla="*/ 248 h 354"/>
              <a:gd name="T10" fmla="*/ 151 w 1082"/>
              <a:gd name="T11" fmla="*/ 227 h 354"/>
              <a:gd name="T12" fmla="*/ 185 w 1082"/>
              <a:gd name="T13" fmla="*/ 198 h 354"/>
              <a:gd name="T14" fmla="*/ 214 w 1082"/>
              <a:gd name="T15" fmla="*/ 160 h 354"/>
              <a:gd name="T16" fmla="*/ 244 w 1082"/>
              <a:gd name="T17" fmla="*/ 114 h 354"/>
              <a:gd name="T18" fmla="*/ 278 w 1082"/>
              <a:gd name="T19" fmla="*/ 55 h 354"/>
              <a:gd name="T20" fmla="*/ 307 w 1082"/>
              <a:gd name="T21" fmla="*/ 9 h 354"/>
              <a:gd name="T22" fmla="*/ 337 w 1082"/>
              <a:gd name="T23" fmla="*/ 0 h 354"/>
              <a:gd name="T24" fmla="*/ 370 w 1082"/>
              <a:gd name="T25" fmla="*/ 51 h 354"/>
              <a:gd name="T26" fmla="*/ 400 w 1082"/>
              <a:gd name="T27" fmla="*/ 118 h 354"/>
              <a:gd name="T28" fmla="*/ 429 w 1082"/>
              <a:gd name="T29" fmla="*/ 185 h 354"/>
              <a:gd name="T30" fmla="*/ 463 w 1082"/>
              <a:gd name="T31" fmla="*/ 236 h 354"/>
              <a:gd name="T32" fmla="*/ 492 w 1082"/>
              <a:gd name="T33" fmla="*/ 278 h 354"/>
              <a:gd name="T34" fmla="*/ 522 w 1082"/>
              <a:gd name="T35" fmla="*/ 303 h 354"/>
              <a:gd name="T36" fmla="*/ 555 w 1082"/>
              <a:gd name="T37" fmla="*/ 324 h 354"/>
              <a:gd name="T38" fmla="*/ 585 w 1082"/>
              <a:gd name="T39" fmla="*/ 333 h 354"/>
              <a:gd name="T40" fmla="*/ 614 w 1082"/>
              <a:gd name="T41" fmla="*/ 341 h 354"/>
              <a:gd name="T42" fmla="*/ 648 w 1082"/>
              <a:gd name="T43" fmla="*/ 345 h 354"/>
              <a:gd name="T44" fmla="*/ 678 w 1082"/>
              <a:gd name="T45" fmla="*/ 345 h 354"/>
              <a:gd name="T46" fmla="*/ 707 w 1082"/>
              <a:gd name="T47" fmla="*/ 350 h 354"/>
              <a:gd name="T48" fmla="*/ 741 w 1082"/>
              <a:gd name="T49" fmla="*/ 350 h 354"/>
              <a:gd name="T50" fmla="*/ 770 w 1082"/>
              <a:gd name="T51" fmla="*/ 350 h 354"/>
              <a:gd name="T52" fmla="*/ 800 w 1082"/>
              <a:gd name="T53" fmla="*/ 350 h 354"/>
              <a:gd name="T54" fmla="*/ 833 w 1082"/>
              <a:gd name="T55" fmla="*/ 350 h 354"/>
              <a:gd name="T56" fmla="*/ 863 w 1082"/>
              <a:gd name="T57" fmla="*/ 350 h 354"/>
              <a:gd name="T58" fmla="*/ 892 w 1082"/>
              <a:gd name="T59" fmla="*/ 354 h 354"/>
              <a:gd name="T60" fmla="*/ 926 w 1082"/>
              <a:gd name="T61" fmla="*/ 354 h 354"/>
              <a:gd name="T62" fmla="*/ 955 w 1082"/>
              <a:gd name="T63" fmla="*/ 354 h 354"/>
              <a:gd name="T64" fmla="*/ 985 w 1082"/>
              <a:gd name="T65" fmla="*/ 354 h 354"/>
              <a:gd name="T66" fmla="*/ 1019 w 1082"/>
              <a:gd name="T67" fmla="*/ 350 h 354"/>
              <a:gd name="T68" fmla="*/ 1048 w 1082"/>
              <a:gd name="T69" fmla="*/ 350 h 354"/>
              <a:gd name="T70" fmla="*/ 1082 w 1082"/>
              <a:gd name="T71" fmla="*/ 34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354">
                <a:moveTo>
                  <a:pt x="0" y="307"/>
                </a:moveTo>
                <a:lnTo>
                  <a:pt x="29" y="295"/>
                </a:lnTo>
                <a:lnTo>
                  <a:pt x="59" y="282"/>
                </a:lnTo>
                <a:lnTo>
                  <a:pt x="92" y="270"/>
                </a:lnTo>
                <a:lnTo>
                  <a:pt x="122" y="248"/>
                </a:lnTo>
                <a:lnTo>
                  <a:pt x="151" y="227"/>
                </a:lnTo>
                <a:lnTo>
                  <a:pt x="185" y="198"/>
                </a:lnTo>
                <a:lnTo>
                  <a:pt x="214" y="160"/>
                </a:lnTo>
                <a:lnTo>
                  <a:pt x="244" y="114"/>
                </a:lnTo>
                <a:lnTo>
                  <a:pt x="278" y="55"/>
                </a:lnTo>
                <a:lnTo>
                  <a:pt x="307" y="9"/>
                </a:lnTo>
                <a:lnTo>
                  <a:pt x="337" y="0"/>
                </a:lnTo>
                <a:lnTo>
                  <a:pt x="370" y="51"/>
                </a:lnTo>
                <a:lnTo>
                  <a:pt x="400" y="118"/>
                </a:lnTo>
                <a:lnTo>
                  <a:pt x="429" y="185"/>
                </a:lnTo>
                <a:lnTo>
                  <a:pt x="463" y="236"/>
                </a:lnTo>
                <a:lnTo>
                  <a:pt x="492" y="278"/>
                </a:lnTo>
                <a:lnTo>
                  <a:pt x="522" y="303"/>
                </a:lnTo>
                <a:lnTo>
                  <a:pt x="555" y="324"/>
                </a:lnTo>
                <a:lnTo>
                  <a:pt x="585" y="333"/>
                </a:lnTo>
                <a:lnTo>
                  <a:pt x="614" y="341"/>
                </a:lnTo>
                <a:lnTo>
                  <a:pt x="648" y="345"/>
                </a:lnTo>
                <a:lnTo>
                  <a:pt x="678" y="345"/>
                </a:lnTo>
                <a:lnTo>
                  <a:pt x="707" y="350"/>
                </a:lnTo>
                <a:lnTo>
                  <a:pt x="741" y="350"/>
                </a:lnTo>
                <a:lnTo>
                  <a:pt x="770" y="350"/>
                </a:lnTo>
                <a:lnTo>
                  <a:pt x="800" y="350"/>
                </a:lnTo>
                <a:lnTo>
                  <a:pt x="833" y="350"/>
                </a:lnTo>
                <a:lnTo>
                  <a:pt x="863" y="350"/>
                </a:lnTo>
                <a:lnTo>
                  <a:pt x="892" y="354"/>
                </a:lnTo>
                <a:lnTo>
                  <a:pt x="926" y="354"/>
                </a:lnTo>
                <a:lnTo>
                  <a:pt x="955" y="354"/>
                </a:lnTo>
                <a:lnTo>
                  <a:pt x="985" y="354"/>
                </a:lnTo>
                <a:lnTo>
                  <a:pt x="1019" y="350"/>
                </a:lnTo>
                <a:lnTo>
                  <a:pt x="1048" y="350"/>
                </a:lnTo>
                <a:lnTo>
                  <a:pt x="1082" y="345"/>
                </a:lnTo>
              </a:path>
            </a:pathLst>
          </a:custGeom>
          <a:noFill/>
          <a:ln w="25400">
            <a:solidFill>
              <a:srgbClr val="215968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53" name="Freeform 138"/>
          <p:cNvSpPr>
            <a:spLocks/>
          </p:cNvSpPr>
          <p:nvPr/>
        </p:nvSpPr>
        <p:spPr bwMode="auto">
          <a:xfrm>
            <a:off x="4883488" y="1478225"/>
            <a:ext cx="1823019" cy="22406"/>
          </a:xfrm>
          <a:custGeom>
            <a:avLst/>
            <a:gdLst>
              <a:gd name="T0" fmla="*/ 0 w 1082"/>
              <a:gd name="T1" fmla="*/ 9 h 22"/>
              <a:gd name="T2" fmla="*/ 29 w 1082"/>
              <a:gd name="T3" fmla="*/ 9 h 22"/>
              <a:gd name="T4" fmla="*/ 59 w 1082"/>
              <a:gd name="T5" fmla="*/ 9 h 22"/>
              <a:gd name="T6" fmla="*/ 92 w 1082"/>
              <a:gd name="T7" fmla="*/ 9 h 22"/>
              <a:gd name="T8" fmla="*/ 122 w 1082"/>
              <a:gd name="T9" fmla="*/ 9 h 22"/>
              <a:gd name="T10" fmla="*/ 151 w 1082"/>
              <a:gd name="T11" fmla="*/ 9 h 22"/>
              <a:gd name="T12" fmla="*/ 185 w 1082"/>
              <a:gd name="T13" fmla="*/ 9 h 22"/>
              <a:gd name="T14" fmla="*/ 214 w 1082"/>
              <a:gd name="T15" fmla="*/ 9 h 22"/>
              <a:gd name="T16" fmla="*/ 244 w 1082"/>
              <a:gd name="T17" fmla="*/ 5 h 22"/>
              <a:gd name="T18" fmla="*/ 278 w 1082"/>
              <a:gd name="T19" fmla="*/ 5 h 22"/>
              <a:gd name="T20" fmla="*/ 307 w 1082"/>
              <a:gd name="T21" fmla="*/ 5 h 22"/>
              <a:gd name="T22" fmla="*/ 337 w 1082"/>
              <a:gd name="T23" fmla="*/ 0 h 22"/>
              <a:gd name="T24" fmla="*/ 370 w 1082"/>
              <a:gd name="T25" fmla="*/ 0 h 22"/>
              <a:gd name="T26" fmla="*/ 400 w 1082"/>
              <a:gd name="T27" fmla="*/ 0 h 22"/>
              <a:gd name="T28" fmla="*/ 429 w 1082"/>
              <a:gd name="T29" fmla="*/ 0 h 22"/>
              <a:gd name="T30" fmla="*/ 463 w 1082"/>
              <a:gd name="T31" fmla="*/ 0 h 22"/>
              <a:gd name="T32" fmla="*/ 492 w 1082"/>
              <a:gd name="T33" fmla="*/ 0 h 22"/>
              <a:gd name="T34" fmla="*/ 522 w 1082"/>
              <a:gd name="T35" fmla="*/ 5 h 22"/>
              <a:gd name="T36" fmla="*/ 555 w 1082"/>
              <a:gd name="T37" fmla="*/ 5 h 22"/>
              <a:gd name="T38" fmla="*/ 585 w 1082"/>
              <a:gd name="T39" fmla="*/ 9 h 22"/>
              <a:gd name="T40" fmla="*/ 614 w 1082"/>
              <a:gd name="T41" fmla="*/ 9 h 22"/>
              <a:gd name="T42" fmla="*/ 648 w 1082"/>
              <a:gd name="T43" fmla="*/ 13 h 22"/>
              <a:gd name="T44" fmla="*/ 678 w 1082"/>
              <a:gd name="T45" fmla="*/ 13 h 22"/>
              <a:gd name="T46" fmla="*/ 707 w 1082"/>
              <a:gd name="T47" fmla="*/ 17 h 22"/>
              <a:gd name="T48" fmla="*/ 741 w 1082"/>
              <a:gd name="T49" fmla="*/ 17 h 22"/>
              <a:gd name="T50" fmla="*/ 770 w 1082"/>
              <a:gd name="T51" fmla="*/ 17 h 22"/>
              <a:gd name="T52" fmla="*/ 800 w 1082"/>
              <a:gd name="T53" fmla="*/ 17 h 22"/>
              <a:gd name="T54" fmla="*/ 833 w 1082"/>
              <a:gd name="T55" fmla="*/ 17 h 22"/>
              <a:gd name="T56" fmla="*/ 863 w 1082"/>
              <a:gd name="T57" fmla="*/ 17 h 22"/>
              <a:gd name="T58" fmla="*/ 892 w 1082"/>
              <a:gd name="T59" fmla="*/ 17 h 22"/>
              <a:gd name="T60" fmla="*/ 926 w 1082"/>
              <a:gd name="T61" fmla="*/ 17 h 22"/>
              <a:gd name="T62" fmla="*/ 955 w 1082"/>
              <a:gd name="T63" fmla="*/ 17 h 22"/>
              <a:gd name="T64" fmla="*/ 985 w 1082"/>
              <a:gd name="T65" fmla="*/ 17 h 22"/>
              <a:gd name="T66" fmla="*/ 1019 w 1082"/>
              <a:gd name="T67" fmla="*/ 17 h 22"/>
              <a:gd name="T68" fmla="*/ 1048 w 1082"/>
              <a:gd name="T69" fmla="*/ 17 h 22"/>
              <a:gd name="T70" fmla="*/ 1082 w 1082"/>
              <a:gd name="T7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22">
                <a:moveTo>
                  <a:pt x="0" y="9"/>
                </a:moveTo>
                <a:lnTo>
                  <a:pt x="29" y="9"/>
                </a:lnTo>
                <a:lnTo>
                  <a:pt x="59" y="9"/>
                </a:lnTo>
                <a:lnTo>
                  <a:pt x="92" y="9"/>
                </a:lnTo>
                <a:lnTo>
                  <a:pt x="122" y="9"/>
                </a:lnTo>
                <a:lnTo>
                  <a:pt x="151" y="9"/>
                </a:lnTo>
                <a:lnTo>
                  <a:pt x="185" y="9"/>
                </a:lnTo>
                <a:lnTo>
                  <a:pt x="214" y="9"/>
                </a:lnTo>
                <a:lnTo>
                  <a:pt x="244" y="5"/>
                </a:lnTo>
                <a:lnTo>
                  <a:pt x="278" y="5"/>
                </a:lnTo>
                <a:lnTo>
                  <a:pt x="307" y="5"/>
                </a:lnTo>
                <a:lnTo>
                  <a:pt x="337" y="0"/>
                </a:lnTo>
                <a:lnTo>
                  <a:pt x="370" y="0"/>
                </a:lnTo>
                <a:lnTo>
                  <a:pt x="400" y="0"/>
                </a:lnTo>
                <a:lnTo>
                  <a:pt x="429" y="0"/>
                </a:lnTo>
                <a:lnTo>
                  <a:pt x="463" y="0"/>
                </a:lnTo>
                <a:lnTo>
                  <a:pt x="492" y="0"/>
                </a:lnTo>
                <a:lnTo>
                  <a:pt x="522" y="5"/>
                </a:lnTo>
                <a:lnTo>
                  <a:pt x="555" y="5"/>
                </a:lnTo>
                <a:lnTo>
                  <a:pt x="585" y="9"/>
                </a:lnTo>
                <a:lnTo>
                  <a:pt x="614" y="9"/>
                </a:lnTo>
                <a:lnTo>
                  <a:pt x="648" y="13"/>
                </a:lnTo>
                <a:lnTo>
                  <a:pt x="678" y="13"/>
                </a:lnTo>
                <a:lnTo>
                  <a:pt x="707" y="17"/>
                </a:lnTo>
                <a:lnTo>
                  <a:pt x="741" y="17"/>
                </a:lnTo>
                <a:lnTo>
                  <a:pt x="770" y="17"/>
                </a:lnTo>
                <a:lnTo>
                  <a:pt x="800" y="17"/>
                </a:lnTo>
                <a:lnTo>
                  <a:pt x="833" y="17"/>
                </a:lnTo>
                <a:lnTo>
                  <a:pt x="863" y="17"/>
                </a:lnTo>
                <a:lnTo>
                  <a:pt x="892" y="17"/>
                </a:lnTo>
                <a:lnTo>
                  <a:pt x="926" y="17"/>
                </a:lnTo>
                <a:lnTo>
                  <a:pt x="955" y="17"/>
                </a:lnTo>
                <a:lnTo>
                  <a:pt x="985" y="17"/>
                </a:lnTo>
                <a:lnTo>
                  <a:pt x="1019" y="17"/>
                </a:lnTo>
                <a:lnTo>
                  <a:pt x="1048" y="17"/>
                </a:lnTo>
                <a:lnTo>
                  <a:pt x="1082" y="22"/>
                </a:lnTo>
              </a:path>
            </a:pathLst>
          </a:custGeom>
          <a:noFill/>
          <a:ln w="25400">
            <a:solidFill>
              <a:srgbClr val="000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56" name="Freeform 139"/>
          <p:cNvSpPr>
            <a:spLocks/>
          </p:cNvSpPr>
          <p:nvPr/>
        </p:nvSpPr>
        <p:spPr bwMode="auto">
          <a:xfrm>
            <a:off x="4883488" y="1452765"/>
            <a:ext cx="1823019" cy="51941"/>
          </a:xfrm>
          <a:custGeom>
            <a:avLst/>
            <a:gdLst>
              <a:gd name="T0" fmla="*/ 0 w 1082"/>
              <a:gd name="T1" fmla="*/ 34 h 51"/>
              <a:gd name="T2" fmla="*/ 29 w 1082"/>
              <a:gd name="T3" fmla="*/ 34 h 51"/>
              <a:gd name="T4" fmla="*/ 59 w 1082"/>
              <a:gd name="T5" fmla="*/ 30 h 51"/>
              <a:gd name="T6" fmla="*/ 92 w 1082"/>
              <a:gd name="T7" fmla="*/ 30 h 51"/>
              <a:gd name="T8" fmla="*/ 122 w 1082"/>
              <a:gd name="T9" fmla="*/ 25 h 51"/>
              <a:gd name="T10" fmla="*/ 151 w 1082"/>
              <a:gd name="T11" fmla="*/ 25 h 51"/>
              <a:gd name="T12" fmla="*/ 185 w 1082"/>
              <a:gd name="T13" fmla="*/ 21 h 51"/>
              <a:gd name="T14" fmla="*/ 214 w 1082"/>
              <a:gd name="T15" fmla="*/ 17 h 51"/>
              <a:gd name="T16" fmla="*/ 244 w 1082"/>
              <a:gd name="T17" fmla="*/ 13 h 51"/>
              <a:gd name="T18" fmla="*/ 278 w 1082"/>
              <a:gd name="T19" fmla="*/ 9 h 51"/>
              <a:gd name="T20" fmla="*/ 307 w 1082"/>
              <a:gd name="T21" fmla="*/ 4 h 51"/>
              <a:gd name="T22" fmla="*/ 337 w 1082"/>
              <a:gd name="T23" fmla="*/ 0 h 51"/>
              <a:gd name="T24" fmla="*/ 370 w 1082"/>
              <a:gd name="T25" fmla="*/ 0 h 51"/>
              <a:gd name="T26" fmla="*/ 400 w 1082"/>
              <a:gd name="T27" fmla="*/ 4 h 51"/>
              <a:gd name="T28" fmla="*/ 429 w 1082"/>
              <a:gd name="T29" fmla="*/ 9 h 51"/>
              <a:gd name="T30" fmla="*/ 463 w 1082"/>
              <a:gd name="T31" fmla="*/ 13 h 51"/>
              <a:gd name="T32" fmla="*/ 492 w 1082"/>
              <a:gd name="T33" fmla="*/ 13 h 51"/>
              <a:gd name="T34" fmla="*/ 522 w 1082"/>
              <a:gd name="T35" fmla="*/ 17 h 51"/>
              <a:gd name="T36" fmla="*/ 555 w 1082"/>
              <a:gd name="T37" fmla="*/ 21 h 51"/>
              <a:gd name="T38" fmla="*/ 585 w 1082"/>
              <a:gd name="T39" fmla="*/ 25 h 51"/>
              <a:gd name="T40" fmla="*/ 614 w 1082"/>
              <a:gd name="T41" fmla="*/ 30 h 51"/>
              <a:gd name="T42" fmla="*/ 648 w 1082"/>
              <a:gd name="T43" fmla="*/ 38 h 51"/>
              <a:gd name="T44" fmla="*/ 678 w 1082"/>
              <a:gd name="T45" fmla="*/ 38 h 51"/>
              <a:gd name="T46" fmla="*/ 707 w 1082"/>
              <a:gd name="T47" fmla="*/ 42 h 51"/>
              <a:gd name="T48" fmla="*/ 741 w 1082"/>
              <a:gd name="T49" fmla="*/ 47 h 51"/>
              <a:gd name="T50" fmla="*/ 770 w 1082"/>
              <a:gd name="T51" fmla="*/ 47 h 51"/>
              <a:gd name="T52" fmla="*/ 800 w 1082"/>
              <a:gd name="T53" fmla="*/ 51 h 51"/>
              <a:gd name="T54" fmla="*/ 833 w 1082"/>
              <a:gd name="T55" fmla="*/ 51 h 51"/>
              <a:gd name="T56" fmla="*/ 863 w 1082"/>
              <a:gd name="T57" fmla="*/ 51 h 51"/>
              <a:gd name="T58" fmla="*/ 892 w 1082"/>
              <a:gd name="T59" fmla="*/ 51 h 51"/>
              <a:gd name="T60" fmla="*/ 926 w 1082"/>
              <a:gd name="T61" fmla="*/ 51 h 51"/>
              <a:gd name="T62" fmla="*/ 955 w 1082"/>
              <a:gd name="T63" fmla="*/ 51 h 51"/>
              <a:gd name="T64" fmla="*/ 985 w 1082"/>
              <a:gd name="T65" fmla="*/ 51 h 51"/>
              <a:gd name="T66" fmla="*/ 1019 w 1082"/>
              <a:gd name="T67" fmla="*/ 51 h 51"/>
              <a:gd name="T68" fmla="*/ 1048 w 1082"/>
              <a:gd name="T69" fmla="*/ 51 h 51"/>
              <a:gd name="T70" fmla="*/ 1082 w 1082"/>
              <a:gd name="T7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51">
                <a:moveTo>
                  <a:pt x="0" y="34"/>
                </a:moveTo>
                <a:lnTo>
                  <a:pt x="29" y="34"/>
                </a:lnTo>
                <a:lnTo>
                  <a:pt x="59" y="30"/>
                </a:lnTo>
                <a:lnTo>
                  <a:pt x="92" y="30"/>
                </a:lnTo>
                <a:lnTo>
                  <a:pt x="122" y="25"/>
                </a:lnTo>
                <a:lnTo>
                  <a:pt x="151" y="25"/>
                </a:lnTo>
                <a:lnTo>
                  <a:pt x="185" y="21"/>
                </a:lnTo>
                <a:lnTo>
                  <a:pt x="214" y="17"/>
                </a:lnTo>
                <a:lnTo>
                  <a:pt x="244" y="13"/>
                </a:lnTo>
                <a:lnTo>
                  <a:pt x="278" y="9"/>
                </a:lnTo>
                <a:lnTo>
                  <a:pt x="307" y="4"/>
                </a:lnTo>
                <a:lnTo>
                  <a:pt x="337" y="0"/>
                </a:lnTo>
                <a:lnTo>
                  <a:pt x="370" y="0"/>
                </a:lnTo>
                <a:lnTo>
                  <a:pt x="400" y="4"/>
                </a:lnTo>
                <a:lnTo>
                  <a:pt x="429" y="9"/>
                </a:lnTo>
                <a:lnTo>
                  <a:pt x="463" y="13"/>
                </a:lnTo>
                <a:lnTo>
                  <a:pt x="492" y="13"/>
                </a:lnTo>
                <a:lnTo>
                  <a:pt x="522" y="17"/>
                </a:lnTo>
                <a:lnTo>
                  <a:pt x="555" y="21"/>
                </a:lnTo>
                <a:lnTo>
                  <a:pt x="585" y="25"/>
                </a:lnTo>
                <a:lnTo>
                  <a:pt x="614" y="30"/>
                </a:lnTo>
                <a:lnTo>
                  <a:pt x="648" y="38"/>
                </a:lnTo>
                <a:lnTo>
                  <a:pt x="678" y="38"/>
                </a:lnTo>
                <a:lnTo>
                  <a:pt x="707" y="42"/>
                </a:lnTo>
                <a:lnTo>
                  <a:pt x="741" y="47"/>
                </a:lnTo>
                <a:lnTo>
                  <a:pt x="770" y="47"/>
                </a:lnTo>
                <a:lnTo>
                  <a:pt x="800" y="51"/>
                </a:lnTo>
                <a:lnTo>
                  <a:pt x="833" y="51"/>
                </a:lnTo>
                <a:lnTo>
                  <a:pt x="863" y="51"/>
                </a:lnTo>
                <a:lnTo>
                  <a:pt x="892" y="51"/>
                </a:lnTo>
                <a:lnTo>
                  <a:pt x="926" y="51"/>
                </a:lnTo>
                <a:lnTo>
                  <a:pt x="955" y="51"/>
                </a:lnTo>
                <a:lnTo>
                  <a:pt x="985" y="51"/>
                </a:lnTo>
                <a:lnTo>
                  <a:pt x="1019" y="51"/>
                </a:lnTo>
                <a:lnTo>
                  <a:pt x="1048" y="51"/>
                </a:lnTo>
                <a:lnTo>
                  <a:pt x="1082" y="51"/>
                </a:lnTo>
              </a:path>
            </a:pathLst>
          </a:custGeom>
          <a:noFill/>
          <a:ln w="25400">
            <a:solidFill>
              <a:srgbClr val="00009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59" name="Freeform 140"/>
          <p:cNvSpPr>
            <a:spLocks/>
          </p:cNvSpPr>
          <p:nvPr/>
        </p:nvSpPr>
        <p:spPr bwMode="auto">
          <a:xfrm>
            <a:off x="4883488" y="1456839"/>
            <a:ext cx="1823019" cy="38701"/>
          </a:xfrm>
          <a:custGeom>
            <a:avLst/>
            <a:gdLst>
              <a:gd name="T0" fmla="*/ 0 w 1082"/>
              <a:gd name="T1" fmla="*/ 30 h 38"/>
              <a:gd name="T2" fmla="*/ 29 w 1082"/>
              <a:gd name="T3" fmla="*/ 30 h 38"/>
              <a:gd name="T4" fmla="*/ 59 w 1082"/>
              <a:gd name="T5" fmla="*/ 30 h 38"/>
              <a:gd name="T6" fmla="*/ 92 w 1082"/>
              <a:gd name="T7" fmla="*/ 30 h 38"/>
              <a:gd name="T8" fmla="*/ 122 w 1082"/>
              <a:gd name="T9" fmla="*/ 30 h 38"/>
              <a:gd name="T10" fmla="*/ 151 w 1082"/>
              <a:gd name="T11" fmla="*/ 26 h 38"/>
              <a:gd name="T12" fmla="*/ 185 w 1082"/>
              <a:gd name="T13" fmla="*/ 26 h 38"/>
              <a:gd name="T14" fmla="*/ 214 w 1082"/>
              <a:gd name="T15" fmla="*/ 21 h 38"/>
              <a:gd name="T16" fmla="*/ 244 w 1082"/>
              <a:gd name="T17" fmla="*/ 21 h 38"/>
              <a:gd name="T18" fmla="*/ 278 w 1082"/>
              <a:gd name="T19" fmla="*/ 17 h 38"/>
              <a:gd name="T20" fmla="*/ 307 w 1082"/>
              <a:gd name="T21" fmla="*/ 13 h 38"/>
              <a:gd name="T22" fmla="*/ 337 w 1082"/>
              <a:gd name="T23" fmla="*/ 9 h 38"/>
              <a:gd name="T24" fmla="*/ 370 w 1082"/>
              <a:gd name="T25" fmla="*/ 5 h 38"/>
              <a:gd name="T26" fmla="*/ 400 w 1082"/>
              <a:gd name="T27" fmla="*/ 0 h 38"/>
              <a:gd name="T28" fmla="*/ 429 w 1082"/>
              <a:gd name="T29" fmla="*/ 0 h 38"/>
              <a:gd name="T30" fmla="*/ 463 w 1082"/>
              <a:gd name="T31" fmla="*/ 0 h 38"/>
              <a:gd name="T32" fmla="*/ 492 w 1082"/>
              <a:gd name="T33" fmla="*/ 5 h 38"/>
              <a:gd name="T34" fmla="*/ 522 w 1082"/>
              <a:gd name="T35" fmla="*/ 9 h 38"/>
              <a:gd name="T36" fmla="*/ 555 w 1082"/>
              <a:gd name="T37" fmla="*/ 13 h 38"/>
              <a:gd name="T38" fmla="*/ 585 w 1082"/>
              <a:gd name="T39" fmla="*/ 17 h 38"/>
              <a:gd name="T40" fmla="*/ 614 w 1082"/>
              <a:gd name="T41" fmla="*/ 21 h 38"/>
              <a:gd name="T42" fmla="*/ 648 w 1082"/>
              <a:gd name="T43" fmla="*/ 26 h 38"/>
              <a:gd name="T44" fmla="*/ 678 w 1082"/>
              <a:gd name="T45" fmla="*/ 30 h 38"/>
              <a:gd name="T46" fmla="*/ 707 w 1082"/>
              <a:gd name="T47" fmla="*/ 30 h 38"/>
              <a:gd name="T48" fmla="*/ 741 w 1082"/>
              <a:gd name="T49" fmla="*/ 34 h 38"/>
              <a:gd name="T50" fmla="*/ 770 w 1082"/>
              <a:gd name="T51" fmla="*/ 34 h 38"/>
              <a:gd name="T52" fmla="*/ 800 w 1082"/>
              <a:gd name="T53" fmla="*/ 34 h 38"/>
              <a:gd name="T54" fmla="*/ 833 w 1082"/>
              <a:gd name="T55" fmla="*/ 34 h 38"/>
              <a:gd name="T56" fmla="*/ 863 w 1082"/>
              <a:gd name="T57" fmla="*/ 38 h 38"/>
              <a:gd name="T58" fmla="*/ 892 w 1082"/>
              <a:gd name="T59" fmla="*/ 38 h 38"/>
              <a:gd name="T60" fmla="*/ 926 w 1082"/>
              <a:gd name="T61" fmla="*/ 38 h 38"/>
              <a:gd name="T62" fmla="*/ 955 w 1082"/>
              <a:gd name="T63" fmla="*/ 38 h 38"/>
              <a:gd name="T64" fmla="*/ 985 w 1082"/>
              <a:gd name="T65" fmla="*/ 38 h 38"/>
              <a:gd name="T66" fmla="*/ 1019 w 1082"/>
              <a:gd name="T67" fmla="*/ 38 h 38"/>
              <a:gd name="T68" fmla="*/ 1048 w 1082"/>
              <a:gd name="T69" fmla="*/ 38 h 38"/>
              <a:gd name="T70" fmla="*/ 1082 w 1082"/>
              <a:gd name="T71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38">
                <a:moveTo>
                  <a:pt x="0" y="30"/>
                </a:moveTo>
                <a:lnTo>
                  <a:pt x="29" y="30"/>
                </a:lnTo>
                <a:lnTo>
                  <a:pt x="59" y="30"/>
                </a:lnTo>
                <a:lnTo>
                  <a:pt x="92" y="30"/>
                </a:lnTo>
                <a:lnTo>
                  <a:pt x="122" y="30"/>
                </a:lnTo>
                <a:lnTo>
                  <a:pt x="151" y="26"/>
                </a:lnTo>
                <a:lnTo>
                  <a:pt x="185" y="26"/>
                </a:lnTo>
                <a:lnTo>
                  <a:pt x="214" y="21"/>
                </a:lnTo>
                <a:lnTo>
                  <a:pt x="244" y="21"/>
                </a:lnTo>
                <a:lnTo>
                  <a:pt x="278" y="17"/>
                </a:lnTo>
                <a:lnTo>
                  <a:pt x="307" y="13"/>
                </a:lnTo>
                <a:lnTo>
                  <a:pt x="337" y="9"/>
                </a:lnTo>
                <a:lnTo>
                  <a:pt x="370" y="5"/>
                </a:lnTo>
                <a:lnTo>
                  <a:pt x="400" y="0"/>
                </a:lnTo>
                <a:lnTo>
                  <a:pt x="429" y="0"/>
                </a:lnTo>
                <a:lnTo>
                  <a:pt x="463" y="0"/>
                </a:lnTo>
                <a:lnTo>
                  <a:pt x="492" y="5"/>
                </a:lnTo>
                <a:lnTo>
                  <a:pt x="522" y="9"/>
                </a:lnTo>
                <a:lnTo>
                  <a:pt x="555" y="13"/>
                </a:lnTo>
                <a:lnTo>
                  <a:pt x="585" y="17"/>
                </a:lnTo>
                <a:lnTo>
                  <a:pt x="614" y="21"/>
                </a:lnTo>
                <a:lnTo>
                  <a:pt x="648" y="26"/>
                </a:lnTo>
                <a:lnTo>
                  <a:pt x="678" y="30"/>
                </a:lnTo>
                <a:lnTo>
                  <a:pt x="707" y="30"/>
                </a:lnTo>
                <a:lnTo>
                  <a:pt x="741" y="34"/>
                </a:lnTo>
                <a:lnTo>
                  <a:pt x="770" y="34"/>
                </a:lnTo>
                <a:lnTo>
                  <a:pt x="800" y="34"/>
                </a:lnTo>
                <a:lnTo>
                  <a:pt x="833" y="34"/>
                </a:lnTo>
                <a:lnTo>
                  <a:pt x="863" y="38"/>
                </a:lnTo>
                <a:lnTo>
                  <a:pt x="892" y="38"/>
                </a:lnTo>
                <a:lnTo>
                  <a:pt x="926" y="38"/>
                </a:lnTo>
                <a:lnTo>
                  <a:pt x="955" y="38"/>
                </a:lnTo>
                <a:lnTo>
                  <a:pt x="985" y="38"/>
                </a:lnTo>
                <a:lnTo>
                  <a:pt x="1019" y="38"/>
                </a:lnTo>
                <a:lnTo>
                  <a:pt x="1048" y="38"/>
                </a:lnTo>
                <a:lnTo>
                  <a:pt x="1082" y="38"/>
                </a:ln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62" name="Freeform 141"/>
          <p:cNvSpPr>
            <a:spLocks/>
          </p:cNvSpPr>
          <p:nvPr/>
        </p:nvSpPr>
        <p:spPr bwMode="auto">
          <a:xfrm>
            <a:off x="4883488" y="1489429"/>
            <a:ext cx="1823019" cy="13240"/>
          </a:xfrm>
          <a:custGeom>
            <a:avLst/>
            <a:gdLst>
              <a:gd name="T0" fmla="*/ 0 w 1082"/>
              <a:gd name="T1" fmla="*/ 0 h 13"/>
              <a:gd name="T2" fmla="*/ 29 w 1082"/>
              <a:gd name="T3" fmla="*/ 0 h 13"/>
              <a:gd name="T4" fmla="*/ 59 w 1082"/>
              <a:gd name="T5" fmla="*/ 4 h 13"/>
              <a:gd name="T6" fmla="*/ 92 w 1082"/>
              <a:gd name="T7" fmla="*/ 4 h 13"/>
              <a:gd name="T8" fmla="*/ 122 w 1082"/>
              <a:gd name="T9" fmla="*/ 4 h 13"/>
              <a:gd name="T10" fmla="*/ 151 w 1082"/>
              <a:gd name="T11" fmla="*/ 4 h 13"/>
              <a:gd name="T12" fmla="*/ 185 w 1082"/>
              <a:gd name="T13" fmla="*/ 4 h 13"/>
              <a:gd name="T14" fmla="*/ 214 w 1082"/>
              <a:gd name="T15" fmla="*/ 4 h 13"/>
              <a:gd name="T16" fmla="*/ 244 w 1082"/>
              <a:gd name="T17" fmla="*/ 9 h 13"/>
              <a:gd name="T18" fmla="*/ 278 w 1082"/>
              <a:gd name="T19" fmla="*/ 9 h 13"/>
              <a:gd name="T20" fmla="*/ 307 w 1082"/>
              <a:gd name="T21" fmla="*/ 9 h 13"/>
              <a:gd name="T22" fmla="*/ 337 w 1082"/>
              <a:gd name="T23" fmla="*/ 9 h 13"/>
              <a:gd name="T24" fmla="*/ 370 w 1082"/>
              <a:gd name="T25" fmla="*/ 13 h 13"/>
              <a:gd name="T26" fmla="*/ 400 w 1082"/>
              <a:gd name="T27" fmla="*/ 13 h 13"/>
              <a:gd name="T28" fmla="*/ 429 w 1082"/>
              <a:gd name="T29" fmla="*/ 13 h 13"/>
              <a:gd name="T30" fmla="*/ 463 w 1082"/>
              <a:gd name="T31" fmla="*/ 13 h 13"/>
              <a:gd name="T32" fmla="*/ 492 w 1082"/>
              <a:gd name="T33" fmla="*/ 9 h 13"/>
              <a:gd name="T34" fmla="*/ 522 w 1082"/>
              <a:gd name="T35" fmla="*/ 4 h 13"/>
              <a:gd name="T36" fmla="*/ 555 w 1082"/>
              <a:gd name="T37" fmla="*/ 4 h 13"/>
              <a:gd name="T38" fmla="*/ 585 w 1082"/>
              <a:gd name="T39" fmla="*/ 4 h 13"/>
              <a:gd name="T40" fmla="*/ 614 w 1082"/>
              <a:gd name="T41" fmla="*/ 4 h 13"/>
              <a:gd name="T42" fmla="*/ 648 w 1082"/>
              <a:gd name="T43" fmla="*/ 9 h 13"/>
              <a:gd name="T44" fmla="*/ 678 w 1082"/>
              <a:gd name="T45" fmla="*/ 9 h 13"/>
              <a:gd name="T46" fmla="*/ 707 w 1082"/>
              <a:gd name="T47" fmla="*/ 13 h 13"/>
              <a:gd name="T48" fmla="*/ 741 w 1082"/>
              <a:gd name="T49" fmla="*/ 13 h 13"/>
              <a:gd name="T50" fmla="*/ 770 w 1082"/>
              <a:gd name="T51" fmla="*/ 13 h 13"/>
              <a:gd name="T52" fmla="*/ 800 w 1082"/>
              <a:gd name="T53" fmla="*/ 13 h 13"/>
              <a:gd name="T54" fmla="*/ 833 w 1082"/>
              <a:gd name="T55" fmla="*/ 13 h 13"/>
              <a:gd name="T56" fmla="*/ 863 w 1082"/>
              <a:gd name="T57" fmla="*/ 13 h 13"/>
              <a:gd name="T58" fmla="*/ 892 w 1082"/>
              <a:gd name="T59" fmla="*/ 13 h 13"/>
              <a:gd name="T60" fmla="*/ 926 w 1082"/>
              <a:gd name="T61" fmla="*/ 9 h 13"/>
              <a:gd name="T62" fmla="*/ 955 w 1082"/>
              <a:gd name="T63" fmla="*/ 9 h 13"/>
              <a:gd name="T64" fmla="*/ 985 w 1082"/>
              <a:gd name="T65" fmla="*/ 9 h 13"/>
              <a:gd name="T66" fmla="*/ 1019 w 1082"/>
              <a:gd name="T67" fmla="*/ 9 h 13"/>
              <a:gd name="T68" fmla="*/ 1048 w 1082"/>
              <a:gd name="T69" fmla="*/ 4 h 13"/>
              <a:gd name="T70" fmla="*/ 1082 w 1082"/>
              <a:gd name="T71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13">
                <a:moveTo>
                  <a:pt x="0" y="0"/>
                </a:moveTo>
                <a:lnTo>
                  <a:pt x="29" y="0"/>
                </a:lnTo>
                <a:lnTo>
                  <a:pt x="59" y="4"/>
                </a:lnTo>
                <a:lnTo>
                  <a:pt x="92" y="4"/>
                </a:lnTo>
                <a:lnTo>
                  <a:pt x="122" y="4"/>
                </a:lnTo>
                <a:lnTo>
                  <a:pt x="151" y="4"/>
                </a:lnTo>
                <a:lnTo>
                  <a:pt x="185" y="4"/>
                </a:lnTo>
                <a:lnTo>
                  <a:pt x="214" y="4"/>
                </a:lnTo>
                <a:lnTo>
                  <a:pt x="244" y="9"/>
                </a:lnTo>
                <a:lnTo>
                  <a:pt x="278" y="9"/>
                </a:lnTo>
                <a:lnTo>
                  <a:pt x="307" y="9"/>
                </a:lnTo>
                <a:lnTo>
                  <a:pt x="337" y="9"/>
                </a:lnTo>
                <a:lnTo>
                  <a:pt x="370" y="13"/>
                </a:lnTo>
                <a:lnTo>
                  <a:pt x="400" y="13"/>
                </a:lnTo>
                <a:lnTo>
                  <a:pt x="429" y="13"/>
                </a:lnTo>
                <a:lnTo>
                  <a:pt x="463" y="13"/>
                </a:lnTo>
                <a:lnTo>
                  <a:pt x="492" y="9"/>
                </a:lnTo>
                <a:lnTo>
                  <a:pt x="522" y="4"/>
                </a:lnTo>
                <a:lnTo>
                  <a:pt x="555" y="4"/>
                </a:lnTo>
                <a:lnTo>
                  <a:pt x="585" y="4"/>
                </a:lnTo>
                <a:lnTo>
                  <a:pt x="614" y="4"/>
                </a:lnTo>
                <a:lnTo>
                  <a:pt x="648" y="9"/>
                </a:lnTo>
                <a:lnTo>
                  <a:pt x="678" y="9"/>
                </a:lnTo>
                <a:lnTo>
                  <a:pt x="707" y="13"/>
                </a:lnTo>
                <a:lnTo>
                  <a:pt x="741" y="13"/>
                </a:lnTo>
                <a:lnTo>
                  <a:pt x="770" y="13"/>
                </a:lnTo>
                <a:lnTo>
                  <a:pt x="800" y="13"/>
                </a:lnTo>
                <a:lnTo>
                  <a:pt x="833" y="13"/>
                </a:lnTo>
                <a:lnTo>
                  <a:pt x="863" y="13"/>
                </a:lnTo>
                <a:lnTo>
                  <a:pt x="892" y="13"/>
                </a:lnTo>
                <a:lnTo>
                  <a:pt x="926" y="9"/>
                </a:lnTo>
                <a:lnTo>
                  <a:pt x="955" y="9"/>
                </a:lnTo>
                <a:lnTo>
                  <a:pt x="985" y="9"/>
                </a:lnTo>
                <a:lnTo>
                  <a:pt x="1019" y="9"/>
                </a:lnTo>
                <a:lnTo>
                  <a:pt x="1048" y="4"/>
                </a:lnTo>
                <a:lnTo>
                  <a:pt x="1082" y="4"/>
                </a:ln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65" name="Freeform 142"/>
          <p:cNvSpPr>
            <a:spLocks/>
          </p:cNvSpPr>
          <p:nvPr/>
        </p:nvSpPr>
        <p:spPr bwMode="auto">
          <a:xfrm>
            <a:off x="4883488" y="1114643"/>
            <a:ext cx="1823019" cy="380896"/>
          </a:xfrm>
          <a:custGeom>
            <a:avLst/>
            <a:gdLst>
              <a:gd name="T0" fmla="*/ 0 w 1082"/>
              <a:gd name="T1" fmla="*/ 374 h 374"/>
              <a:gd name="T2" fmla="*/ 29 w 1082"/>
              <a:gd name="T3" fmla="*/ 366 h 374"/>
              <a:gd name="T4" fmla="*/ 59 w 1082"/>
              <a:gd name="T5" fmla="*/ 362 h 374"/>
              <a:gd name="T6" fmla="*/ 92 w 1082"/>
              <a:gd name="T7" fmla="*/ 353 h 374"/>
              <a:gd name="T8" fmla="*/ 122 w 1082"/>
              <a:gd name="T9" fmla="*/ 341 h 374"/>
              <a:gd name="T10" fmla="*/ 151 w 1082"/>
              <a:gd name="T11" fmla="*/ 328 h 374"/>
              <a:gd name="T12" fmla="*/ 185 w 1082"/>
              <a:gd name="T13" fmla="*/ 307 h 374"/>
              <a:gd name="T14" fmla="*/ 214 w 1082"/>
              <a:gd name="T15" fmla="*/ 277 h 374"/>
              <a:gd name="T16" fmla="*/ 244 w 1082"/>
              <a:gd name="T17" fmla="*/ 240 h 374"/>
              <a:gd name="T18" fmla="*/ 278 w 1082"/>
              <a:gd name="T19" fmla="*/ 198 h 374"/>
              <a:gd name="T20" fmla="*/ 307 w 1082"/>
              <a:gd name="T21" fmla="*/ 147 h 374"/>
              <a:gd name="T22" fmla="*/ 337 w 1082"/>
              <a:gd name="T23" fmla="*/ 96 h 374"/>
              <a:gd name="T24" fmla="*/ 370 w 1082"/>
              <a:gd name="T25" fmla="*/ 54 h 374"/>
              <a:gd name="T26" fmla="*/ 400 w 1082"/>
              <a:gd name="T27" fmla="*/ 21 h 374"/>
              <a:gd name="T28" fmla="*/ 429 w 1082"/>
              <a:gd name="T29" fmla="*/ 4 h 374"/>
              <a:gd name="T30" fmla="*/ 463 w 1082"/>
              <a:gd name="T31" fmla="*/ 0 h 374"/>
              <a:gd name="T32" fmla="*/ 492 w 1082"/>
              <a:gd name="T33" fmla="*/ 12 h 374"/>
              <a:gd name="T34" fmla="*/ 522 w 1082"/>
              <a:gd name="T35" fmla="*/ 38 h 374"/>
              <a:gd name="T36" fmla="*/ 555 w 1082"/>
              <a:gd name="T37" fmla="*/ 75 h 374"/>
              <a:gd name="T38" fmla="*/ 585 w 1082"/>
              <a:gd name="T39" fmla="*/ 118 h 374"/>
              <a:gd name="T40" fmla="*/ 614 w 1082"/>
              <a:gd name="T41" fmla="*/ 164 h 374"/>
              <a:gd name="T42" fmla="*/ 648 w 1082"/>
              <a:gd name="T43" fmla="*/ 206 h 374"/>
              <a:gd name="T44" fmla="*/ 678 w 1082"/>
              <a:gd name="T45" fmla="*/ 240 h 374"/>
              <a:gd name="T46" fmla="*/ 707 w 1082"/>
              <a:gd name="T47" fmla="*/ 269 h 374"/>
              <a:gd name="T48" fmla="*/ 741 w 1082"/>
              <a:gd name="T49" fmla="*/ 290 h 374"/>
              <a:gd name="T50" fmla="*/ 770 w 1082"/>
              <a:gd name="T51" fmla="*/ 303 h 374"/>
              <a:gd name="T52" fmla="*/ 800 w 1082"/>
              <a:gd name="T53" fmla="*/ 311 h 374"/>
              <a:gd name="T54" fmla="*/ 833 w 1082"/>
              <a:gd name="T55" fmla="*/ 315 h 374"/>
              <a:gd name="T56" fmla="*/ 863 w 1082"/>
              <a:gd name="T57" fmla="*/ 320 h 374"/>
              <a:gd name="T58" fmla="*/ 892 w 1082"/>
              <a:gd name="T59" fmla="*/ 324 h 374"/>
              <a:gd name="T60" fmla="*/ 926 w 1082"/>
              <a:gd name="T61" fmla="*/ 328 h 374"/>
              <a:gd name="T62" fmla="*/ 955 w 1082"/>
              <a:gd name="T63" fmla="*/ 332 h 374"/>
              <a:gd name="T64" fmla="*/ 985 w 1082"/>
              <a:gd name="T65" fmla="*/ 336 h 374"/>
              <a:gd name="T66" fmla="*/ 1019 w 1082"/>
              <a:gd name="T67" fmla="*/ 341 h 374"/>
              <a:gd name="T68" fmla="*/ 1048 w 1082"/>
              <a:gd name="T69" fmla="*/ 345 h 374"/>
              <a:gd name="T70" fmla="*/ 1082 w 1082"/>
              <a:gd name="T71" fmla="*/ 349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374">
                <a:moveTo>
                  <a:pt x="0" y="374"/>
                </a:moveTo>
                <a:lnTo>
                  <a:pt x="29" y="366"/>
                </a:lnTo>
                <a:lnTo>
                  <a:pt x="59" y="362"/>
                </a:lnTo>
                <a:lnTo>
                  <a:pt x="92" y="353"/>
                </a:lnTo>
                <a:lnTo>
                  <a:pt x="122" y="341"/>
                </a:lnTo>
                <a:lnTo>
                  <a:pt x="151" y="328"/>
                </a:lnTo>
                <a:lnTo>
                  <a:pt x="185" y="307"/>
                </a:lnTo>
                <a:lnTo>
                  <a:pt x="214" y="277"/>
                </a:lnTo>
                <a:lnTo>
                  <a:pt x="244" y="240"/>
                </a:lnTo>
                <a:lnTo>
                  <a:pt x="278" y="198"/>
                </a:lnTo>
                <a:lnTo>
                  <a:pt x="307" y="147"/>
                </a:lnTo>
                <a:lnTo>
                  <a:pt x="337" y="96"/>
                </a:lnTo>
                <a:lnTo>
                  <a:pt x="370" y="54"/>
                </a:lnTo>
                <a:lnTo>
                  <a:pt x="400" y="21"/>
                </a:lnTo>
                <a:lnTo>
                  <a:pt x="429" y="4"/>
                </a:lnTo>
                <a:lnTo>
                  <a:pt x="463" y="0"/>
                </a:lnTo>
                <a:lnTo>
                  <a:pt x="492" y="12"/>
                </a:lnTo>
                <a:lnTo>
                  <a:pt x="522" y="38"/>
                </a:lnTo>
                <a:lnTo>
                  <a:pt x="555" y="75"/>
                </a:lnTo>
                <a:lnTo>
                  <a:pt x="585" y="118"/>
                </a:lnTo>
                <a:lnTo>
                  <a:pt x="614" y="164"/>
                </a:lnTo>
                <a:lnTo>
                  <a:pt x="648" y="206"/>
                </a:lnTo>
                <a:lnTo>
                  <a:pt x="678" y="240"/>
                </a:lnTo>
                <a:lnTo>
                  <a:pt x="707" y="269"/>
                </a:lnTo>
                <a:lnTo>
                  <a:pt x="741" y="290"/>
                </a:lnTo>
                <a:lnTo>
                  <a:pt x="770" y="303"/>
                </a:lnTo>
                <a:lnTo>
                  <a:pt x="800" y="311"/>
                </a:lnTo>
                <a:lnTo>
                  <a:pt x="833" y="315"/>
                </a:lnTo>
                <a:lnTo>
                  <a:pt x="863" y="320"/>
                </a:lnTo>
                <a:lnTo>
                  <a:pt x="892" y="324"/>
                </a:lnTo>
                <a:lnTo>
                  <a:pt x="926" y="328"/>
                </a:lnTo>
                <a:lnTo>
                  <a:pt x="955" y="332"/>
                </a:lnTo>
                <a:lnTo>
                  <a:pt x="985" y="336"/>
                </a:lnTo>
                <a:lnTo>
                  <a:pt x="1019" y="341"/>
                </a:lnTo>
                <a:lnTo>
                  <a:pt x="1048" y="345"/>
                </a:lnTo>
                <a:lnTo>
                  <a:pt x="1082" y="349"/>
                </a:lnTo>
              </a:path>
            </a:pathLst>
          </a:custGeom>
          <a:noFill/>
          <a:ln w="25400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68" name="Freeform 143"/>
          <p:cNvSpPr>
            <a:spLocks/>
          </p:cNvSpPr>
          <p:nvPr/>
        </p:nvSpPr>
        <p:spPr bwMode="auto">
          <a:xfrm>
            <a:off x="4883488" y="1033168"/>
            <a:ext cx="1823019" cy="471537"/>
          </a:xfrm>
          <a:custGeom>
            <a:avLst/>
            <a:gdLst>
              <a:gd name="T0" fmla="*/ 0 w 1082"/>
              <a:gd name="T1" fmla="*/ 429 h 463"/>
              <a:gd name="T2" fmla="*/ 29 w 1082"/>
              <a:gd name="T3" fmla="*/ 425 h 463"/>
              <a:gd name="T4" fmla="*/ 59 w 1082"/>
              <a:gd name="T5" fmla="*/ 416 h 463"/>
              <a:gd name="T6" fmla="*/ 92 w 1082"/>
              <a:gd name="T7" fmla="*/ 404 h 463"/>
              <a:gd name="T8" fmla="*/ 122 w 1082"/>
              <a:gd name="T9" fmla="*/ 387 h 463"/>
              <a:gd name="T10" fmla="*/ 151 w 1082"/>
              <a:gd name="T11" fmla="*/ 366 h 463"/>
              <a:gd name="T12" fmla="*/ 185 w 1082"/>
              <a:gd name="T13" fmla="*/ 341 h 463"/>
              <a:gd name="T14" fmla="*/ 214 w 1082"/>
              <a:gd name="T15" fmla="*/ 315 h 463"/>
              <a:gd name="T16" fmla="*/ 244 w 1082"/>
              <a:gd name="T17" fmla="*/ 278 h 463"/>
              <a:gd name="T18" fmla="*/ 278 w 1082"/>
              <a:gd name="T19" fmla="*/ 235 h 463"/>
              <a:gd name="T20" fmla="*/ 307 w 1082"/>
              <a:gd name="T21" fmla="*/ 181 h 463"/>
              <a:gd name="T22" fmla="*/ 337 w 1082"/>
              <a:gd name="T23" fmla="*/ 118 h 463"/>
              <a:gd name="T24" fmla="*/ 370 w 1082"/>
              <a:gd name="T25" fmla="*/ 50 h 463"/>
              <a:gd name="T26" fmla="*/ 400 w 1082"/>
              <a:gd name="T27" fmla="*/ 0 h 463"/>
              <a:gd name="T28" fmla="*/ 429 w 1082"/>
              <a:gd name="T29" fmla="*/ 12 h 463"/>
              <a:gd name="T30" fmla="*/ 463 w 1082"/>
              <a:gd name="T31" fmla="*/ 101 h 463"/>
              <a:gd name="T32" fmla="*/ 492 w 1082"/>
              <a:gd name="T33" fmla="*/ 227 h 463"/>
              <a:gd name="T34" fmla="*/ 522 w 1082"/>
              <a:gd name="T35" fmla="*/ 332 h 463"/>
              <a:gd name="T36" fmla="*/ 555 w 1082"/>
              <a:gd name="T37" fmla="*/ 379 h 463"/>
              <a:gd name="T38" fmla="*/ 585 w 1082"/>
              <a:gd name="T39" fmla="*/ 391 h 463"/>
              <a:gd name="T40" fmla="*/ 614 w 1082"/>
              <a:gd name="T41" fmla="*/ 404 h 463"/>
              <a:gd name="T42" fmla="*/ 648 w 1082"/>
              <a:gd name="T43" fmla="*/ 416 h 463"/>
              <a:gd name="T44" fmla="*/ 678 w 1082"/>
              <a:gd name="T45" fmla="*/ 433 h 463"/>
              <a:gd name="T46" fmla="*/ 707 w 1082"/>
              <a:gd name="T47" fmla="*/ 446 h 463"/>
              <a:gd name="T48" fmla="*/ 741 w 1082"/>
              <a:gd name="T49" fmla="*/ 459 h 463"/>
              <a:gd name="T50" fmla="*/ 770 w 1082"/>
              <a:gd name="T51" fmla="*/ 463 h 463"/>
              <a:gd name="T52" fmla="*/ 800 w 1082"/>
              <a:gd name="T53" fmla="*/ 454 h 463"/>
              <a:gd name="T54" fmla="*/ 833 w 1082"/>
              <a:gd name="T55" fmla="*/ 450 h 463"/>
              <a:gd name="T56" fmla="*/ 863 w 1082"/>
              <a:gd name="T57" fmla="*/ 450 h 463"/>
              <a:gd name="T58" fmla="*/ 892 w 1082"/>
              <a:gd name="T59" fmla="*/ 446 h 463"/>
              <a:gd name="T60" fmla="*/ 926 w 1082"/>
              <a:gd name="T61" fmla="*/ 446 h 463"/>
              <a:gd name="T62" fmla="*/ 955 w 1082"/>
              <a:gd name="T63" fmla="*/ 442 h 463"/>
              <a:gd name="T64" fmla="*/ 985 w 1082"/>
              <a:gd name="T65" fmla="*/ 442 h 463"/>
              <a:gd name="T66" fmla="*/ 1019 w 1082"/>
              <a:gd name="T67" fmla="*/ 442 h 463"/>
              <a:gd name="T68" fmla="*/ 1048 w 1082"/>
              <a:gd name="T69" fmla="*/ 442 h 463"/>
              <a:gd name="T70" fmla="*/ 1082 w 1082"/>
              <a:gd name="T71" fmla="*/ 442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463">
                <a:moveTo>
                  <a:pt x="0" y="429"/>
                </a:moveTo>
                <a:lnTo>
                  <a:pt x="29" y="425"/>
                </a:lnTo>
                <a:lnTo>
                  <a:pt x="59" y="416"/>
                </a:lnTo>
                <a:lnTo>
                  <a:pt x="92" y="404"/>
                </a:lnTo>
                <a:lnTo>
                  <a:pt x="122" y="387"/>
                </a:lnTo>
                <a:lnTo>
                  <a:pt x="151" y="366"/>
                </a:lnTo>
                <a:lnTo>
                  <a:pt x="185" y="341"/>
                </a:lnTo>
                <a:lnTo>
                  <a:pt x="214" y="315"/>
                </a:lnTo>
                <a:lnTo>
                  <a:pt x="244" y="278"/>
                </a:lnTo>
                <a:lnTo>
                  <a:pt x="278" y="235"/>
                </a:lnTo>
                <a:lnTo>
                  <a:pt x="307" y="181"/>
                </a:lnTo>
                <a:lnTo>
                  <a:pt x="337" y="118"/>
                </a:lnTo>
                <a:lnTo>
                  <a:pt x="370" y="50"/>
                </a:lnTo>
                <a:lnTo>
                  <a:pt x="400" y="0"/>
                </a:lnTo>
                <a:lnTo>
                  <a:pt x="429" y="12"/>
                </a:lnTo>
                <a:lnTo>
                  <a:pt x="463" y="101"/>
                </a:lnTo>
                <a:lnTo>
                  <a:pt x="492" y="227"/>
                </a:lnTo>
                <a:lnTo>
                  <a:pt x="522" y="332"/>
                </a:lnTo>
                <a:lnTo>
                  <a:pt x="555" y="379"/>
                </a:lnTo>
                <a:lnTo>
                  <a:pt x="585" y="391"/>
                </a:lnTo>
                <a:lnTo>
                  <a:pt x="614" y="404"/>
                </a:lnTo>
                <a:lnTo>
                  <a:pt x="648" y="416"/>
                </a:lnTo>
                <a:lnTo>
                  <a:pt x="678" y="433"/>
                </a:lnTo>
                <a:lnTo>
                  <a:pt x="707" y="446"/>
                </a:lnTo>
                <a:lnTo>
                  <a:pt x="741" y="459"/>
                </a:lnTo>
                <a:lnTo>
                  <a:pt x="770" y="463"/>
                </a:lnTo>
                <a:lnTo>
                  <a:pt x="800" y="454"/>
                </a:lnTo>
                <a:lnTo>
                  <a:pt x="833" y="450"/>
                </a:lnTo>
                <a:lnTo>
                  <a:pt x="863" y="450"/>
                </a:lnTo>
                <a:lnTo>
                  <a:pt x="892" y="446"/>
                </a:lnTo>
                <a:lnTo>
                  <a:pt x="926" y="446"/>
                </a:lnTo>
                <a:lnTo>
                  <a:pt x="955" y="442"/>
                </a:lnTo>
                <a:lnTo>
                  <a:pt x="985" y="442"/>
                </a:lnTo>
                <a:lnTo>
                  <a:pt x="1019" y="442"/>
                </a:lnTo>
                <a:lnTo>
                  <a:pt x="1048" y="442"/>
                </a:lnTo>
                <a:lnTo>
                  <a:pt x="1082" y="442"/>
                </a:lnTo>
              </a:path>
            </a:pathLst>
          </a:custGeom>
          <a:noFill/>
          <a:ln w="25400">
            <a:solidFill>
              <a:srgbClr val="9BBB5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71" name="Freeform 144"/>
          <p:cNvSpPr>
            <a:spLocks/>
          </p:cNvSpPr>
          <p:nvPr/>
        </p:nvSpPr>
        <p:spPr bwMode="auto">
          <a:xfrm>
            <a:off x="4883488" y="843738"/>
            <a:ext cx="1823019" cy="639580"/>
          </a:xfrm>
          <a:custGeom>
            <a:avLst/>
            <a:gdLst>
              <a:gd name="T0" fmla="*/ 0 w 1082"/>
              <a:gd name="T1" fmla="*/ 590 h 628"/>
              <a:gd name="T2" fmla="*/ 29 w 1082"/>
              <a:gd name="T3" fmla="*/ 619 h 628"/>
              <a:gd name="T4" fmla="*/ 59 w 1082"/>
              <a:gd name="T5" fmla="*/ 623 h 628"/>
              <a:gd name="T6" fmla="*/ 92 w 1082"/>
              <a:gd name="T7" fmla="*/ 590 h 628"/>
              <a:gd name="T8" fmla="*/ 122 w 1082"/>
              <a:gd name="T9" fmla="*/ 543 h 628"/>
              <a:gd name="T10" fmla="*/ 151 w 1082"/>
              <a:gd name="T11" fmla="*/ 485 h 628"/>
              <a:gd name="T12" fmla="*/ 185 w 1082"/>
              <a:gd name="T13" fmla="*/ 417 h 628"/>
              <a:gd name="T14" fmla="*/ 214 w 1082"/>
              <a:gd name="T15" fmla="*/ 337 h 628"/>
              <a:gd name="T16" fmla="*/ 244 w 1082"/>
              <a:gd name="T17" fmla="*/ 249 h 628"/>
              <a:gd name="T18" fmla="*/ 278 w 1082"/>
              <a:gd name="T19" fmla="*/ 160 h 628"/>
              <a:gd name="T20" fmla="*/ 307 w 1082"/>
              <a:gd name="T21" fmla="*/ 80 h 628"/>
              <a:gd name="T22" fmla="*/ 337 w 1082"/>
              <a:gd name="T23" fmla="*/ 26 h 628"/>
              <a:gd name="T24" fmla="*/ 370 w 1082"/>
              <a:gd name="T25" fmla="*/ 0 h 628"/>
              <a:gd name="T26" fmla="*/ 400 w 1082"/>
              <a:gd name="T27" fmla="*/ 5 h 628"/>
              <a:gd name="T28" fmla="*/ 429 w 1082"/>
              <a:gd name="T29" fmla="*/ 43 h 628"/>
              <a:gd name="T30" fmla="*/ 463 w 1082"/>
              <a:gd name="T31" fmla="*/ 97 h 628"/>
              <a:gd name="T32" fmla="*/ 492 w 1082"/>
              <a:gd name="T33" fmla="*/ 165 h 628"/>
              <a:gd name="T34" fmla="*/ 522 w 1082"/>
              <a:gd name="T35" fmla="*/ 240 h 628"/>
              <a:gd name="T36" fmla="*/ 555 w 1082"/>
              <a:gd name="T37" fmla="*/ 312 h 628"/>
              <a:gd name="T38" fmla="*/ 585 w 1082"/>
              <a:gd name="T39" fmla="*/ 379 h 628"/>
              <a:gd name="T40" fmla="*/ 614 w 1082"/>
              <a:gd name="T41" fmla="*/ 438 h 628"/>
              <a:gd name="T42" fmla="*/ 648 w 1082"/>
              <a:gd name="T43" fmla="*/ 489 h 628"/>
              <a:gd name="T44" fmla="*/ 678 w 1082"/>
              <a:gd name="T45" fmla="*/ 527 h 628"/>
              <a:gd name="T46" fmla="*/ 707 w 1082"/>
              <a:gd name="T47" fmla="*/ 556 h 628"/>
              <a:gd name="T48" fmla="*/ 741 w 1082"/>
              <a:gd name="T49" fmla="*/ 573 h 628"/>
              <a:gd name="T50" fmla="*/ 770 w 1082"/>
              <a:gd name="T51" fmla="*/ 590 h 628"/>
              <a:gd name="T52" fmla="*/ 800 w 1082"/>
              <a:gd name="T53" fmla="*/ 598 h 628"/>
              <a:gd name="T54" fmla="*/ 833 w 1082"/>
              <a:gd name="T55" fmla="*/ 607 h 628"/>
              <a:gd name="T56" fmla="*/ 863 w 1082"/>
              <a:gd name="T57" fmla="*/ 611 h 628"/>
              <a:gd name="T58" fmla="*/ 892 w 1082"/>
              <a:gd name="T59" fmla="*/ 611 h 628"/>
              <a:gd name="T60" fmla="*/ 926 w 1082"/>
              <a:gd name="T61" fmla="*/ 615 h 628"/>
              <a:gd name="T62" fmla="*/ 955 w 1082"/>
              <a:gd name="T63" fmla="*/ 619 h 628"/>
              <a:gd name="T64" fmla="*/ 985 w 1082"/>
              <a:gd name="T65" fmla="*/ 619 h 628"/>
              <a:gd name="T66" fmla="*/ 1019 w 1082"/>
              <a:gd name="T67" fmla="*/ 623 h 628"/>
              <a:gd name="T68" fmla="*/ 1048 w 1082"/>
              <a:gd name="T69" fmla="*/ 623 h 628"/>
              <a:gd name="T70" fmla="*/ 1082 w 1082"/>
              <a:gd name="T71" fmla="*/ 62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628">
                <a:moveTo>
                  <a:pt x="0" y="590"/>
                </a:moveTo>
                <a:lnTo>
                  <a:pt x="29" y="619"/>
                </a:lnTo>
                <a:lnTo>
                  <a:pt x="59" y="623"/>
                </a:lnTo>
                <a:lnTo>
                  <a:pt x="92" y="590"/>
                </a:lnTo>
                <a:lnTo>
                  <a:pt x="122" y="543"/>
                </a:lnTo>
                <a:lnTo>
                  <a:pt x="151" y="485"/>
                </a:lnTo>
                <a:lnTo>
                  <a:pt x="185" y="417"/>
                </a:lnTo>
                <a:lnTo>
                  <a:pt x="214" y="337"/>
                </a:lnTo>
                <a:lnTo>
                  <a:pt x="244" y="249"/>
                </a:lnTo>
                <a:lnTo>
                  <a:pt x="278" y="160"/>
                </a:lnTo>
                <a:lnTo>
                  <a:pt x="307" y="80"/>
                </a:lnTo>
                <a:lnTo>
                  <a:pt x="337" y="26"/>
                </a:lnTo>
                <a:lnTo>
                  <a:pt x="370" y="0"/>
                </a:lnTo>
                <a:lnTo>
                  <a:pt x="400" y="5"/>
                </a:lnTo>
                <a:lnTo>
                  <a:pt x="429" y="43"/>
                </a:lnTo>
                <a:lnTo>
                  <a:pt x="463" y="97"/>
                </a:lnTo>
                <a:lnTo>
                  <a:pt x="492" y="165"/>
                </a:lnTo>
                <a:lnTo>
                  <a:pt x="522" y="240"/>
                </a:lnTo>
                <a:lnTo>
                  <a:pt x="555" y="312"/>
                </a:lnTo>
                <a:lnTo>
                  <a:pt x="585" y="379"/>
                </a:lnTo>
                <a:lnTo>
                  <a:pt x="614" y="438"/>
                </a:lnTo>
                <a:lnTo>
                  <a:pt x="648" y="489"/>
                </a:lnTo>
                <a:lnTo>
                  <a:pt x="678" y="527"/>
                </a:lnTo>
                <a:lnTo>
                  <a:pt x="707" y="556"/>
                </a:lnTo>
                <a:lnTo>
                  <a:pt x="741" y="573"/>
                </a:lnTo>
                <a:lnTo>
                  <a:pt x="770" y="590"/>
                </a:lnTo>
                <a:lnTo>
                  <a:pt x="800" y="598"/>
                </a:lnTo>
                <a:lnTo>
                  <a:pt x="833" y="607"/>
                </a:lnTo>
                <a:lnTo>
                  <a:pt x="863" y="611"/>
                </a:lnTo>
                <a:lnTo>
                  <a:pt x="892" y="611"/>
                </a:lnTo>
                <a:lnTo>
                  <a:pt x="926" y="615"/>
                </a:lnTo>
                <a:lnTo>
                  <a:pt x="955" y="619"/>
                </a:lnTo>
                <a:lnTo>
                  <a:pt x="985" y="619"/>
                </a:lnTo>
                <a:lnTo>
                  <a:pt x="1019" y="623"/>
                </a:lnTo>
                <a:lnTo>
                  <a:pt x="1048" y="623"/>
                </a:lnTo>
                <a:lnTo>
                  <a:pt x="1082" y="628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73" name="Freeform 145"/>
          <p:cNvSpPr>
            <a:spLocks/>
          </p:cNvSpPr>
          <p:nvPr/>
        </p:nvSpPr>
        <p:spPr bwMode="auto">
          <a:xfrm>
            <a:off x="4883488" y="527004"/>
            <a:ext cx="1823019" cy="956314"/>
          </a:xfrm>
          <a:custGeom>
            <a:avLst/>
            <a:gdLst>
              <a:gd name="T0" fmla="*/ 0 w 1082"/>
              <a:gd name="T1" fmla="*/ 716 h 939"/>
              <a:gd name="T2" fmla="*/ 29 w 1082"/>
              <a:gd name="T3" fmla="*/ 766 h 939"/>
              <a:gd name="T4" fmla="*/ 59 w 1082"/>
              <a:gd name="T5" fmla="*/ 829 h 939"/>
              <a:gd name="T6" fmla="*/ 92 w 1082"/>
              <a:gd name="T7" fmla="*/ 897 h 939"/>
              <a:gd name="T8" fmla="*/ 122 w 1082"/>
              <a:gd name="T9" fmla="*/ 930 h 939"/>
              <a:gd name="T10" fmla="*/ 151 w 1082"/>
              <a:gd name="T11" fmla="*/ 846 h 939"/>
              <a:gd name="T12" fmla="*/ 185 w 1082"/>
              <a:gd name="T13" fmla="*/ 737 h 939"/>
              <a:gd name="T14" fmla="*/ 214 w 1082"/>
              <a:gd name="T15" fmla="*/ 598 h 939"/>
              <a:gd name="T16" fmla="*/ 244 w 1082"/>
              <a:gd name="T17" fmla="*/ 434 h 939"/>
              <a:gd name="T18" fmla="*/ 278 w 1082"/>
              <a:gd name="T19" fmla="*/ 248 h 939"/>
              <a:gd name="T20" fmla="*/ 307 w 1082"/>
              <a:gd name="T21" fmla="*/ 80 h 939"/>
              <a:gd name="T22" fmla="*/ 337 w 1082"/>
              <a:gd name="T23" fmla="*/ 0 h 939"/>
              <a:gd name="T24" fmla="*/ 370 w 1082"/>
              <a:gd name="T25" fmla="*/ 50 h 939"/>
              <a:gd name="T26" fmla="*/ 400 w 1082"/>
              <a:gd name="T27" fmla="*/ 219 h 939"/>
              <a:gd name="T28" fmla="*/ 429 w 1082"/>
              <a:gd name="T29" fmla="*/ 450 h 939"/>
              <a:gd name="T30" fmla="*/ 463 w 1082"/>
              <a:gd name="T31" fmla="*/ 678 h 939"/>
              <a:gd name="T32" fmla="*/ 492 w 1082"/>
              <a:gd name="T33" fmla="*/ 825 h 939"/>
              <a:gd name="T34" fmla="*/ 522 w 1082"/>
              <a:gd name="T35" fmla="*/ 804 h 939"/>
              <a:gd name="T36" fmla="*/ 555 w 1082"/>
              <a:gd name="T37" fmla="*/ 749 h 939"/>
              <a:gd name="T38" fmla="*/ 585 w 1082"/>
              <a:gd name="T39" fmla="*/ 732 h 939"/>
              <a:gd name="T40" fmla="*/ 614 w 1082"/>
              <a:gd name="T41" fmla="*/ 745 h 939"/>
              <a:gd name="T42" fmla="*/ 648 w 1082"/>
              <a:gd name="T43" fmla="*/ 770 h 939"/>
              <a:gd name="T44" fmla="*/ 678 w 1082"/>
              <a:gd name="T45" fmla="*/ 800 h 939"/>
              <a:gd name="T46" fmla="*/ 707 w 1082"/>
              <a:gd name="T47" fmla="*/ 829 h 939"/>
              <a:gd name="T48" fmla="*/ 741 w 1082"/>
              <a:gd name="T49" fmla="*/ 854 h 939"/>
              <a:gd name="T50" fmla="*/ 770 w 1082"/>
              <a:gd name="T51" fmla="*/ 876 h 939"/>
              <a:gd name="T52" fmla="*/ 800 w 1082"/>
              <a:gd name="T53" fmla="*/ 892 h 939"/>
              <a:gd name="T54" fmla="*/ 833 w 1082"/>
              <a:gd name="T55" fmla="*/ 905 h 939"/>
              <a:gd name="T56" fmla="*/ 863 w 1082"/>
              <a:gd name="T57" fmla="*/ 918 h 939"/>
              <a:gd name="T58" fmla="*/ 892 w 1082"/>
              <a:gd name="T59" fmla="*/ 926 h 939"/>
              <a:gd name="T60" fmla="*/ 926 w 1082"/>
              <a:gd name="T61" fmla="*/ 930 h 939"/>
              <a:gd name="T62" fmla="*/ 955 w 1082"/>
              <a:gd name="T63" fmla="*/ 939 h 939"/>
              <a:gd name="T64" fmla="*/ 985 w 1082"/>
              <a:gd name="T65" fmla="*/ 939 h 939"/>
              <a:gd name="T66" fmla="*/ 1019 w 1082"/>
              <a:gd name="T67" fmla="*/ 939 h 939"/>
              <a:gd name="T68" fmla="*/ 1048 w 1082"/>
              <a:gd name="T69" fmla="*/ 934 h 939"/>
              <a:gd name="T70" fmla="*/ 1082 w 1082"/>
              <a:gd name="T71" fmla="*/ 930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939">
                <a:moveTo>
                  <a:pt x="0" y="716"/>
                </a:moveTo>
                <a:lnTo>
                  <a:pt x="29" y="766"/>
                </a:lnTo>
                <a:lnTo>
                  <a:pt x="59" y="829"/>
                </a:lnTo>
                <a:lnTo>
                  <a:pt x="92" y="897"/>
                </a:lnTo>
                <a:lnTo>
                  <a:pt x="122" y="930"/>
                </a:lnTo>
                <a:lnTo>
                  <a:pt x="151" y="846"/>
                </a:lnTo>
                <a:lnTo>
                  <a:pt x="185" y="737"/>
                </a:lnTo>
                <a:lnTo>
                  <a:pt x="214" y="598"/>
                </a:lnTo>
                <a:lnTo>
                  <a:pt x="244" y="434"/>
                </a:lnTo>
                <a:lnTo>
                  <a:pt x="278" y="248"/>
                </a:lnTo>
                <a:lnTo>
                  <a:pt x="307" y="80"/>
                </a:lnTo>
                <a:lnTo>
                  <a:pt x="337" y="0"/>
                </a:lnTo>
                <a:lnTo>
                  <a:pt x="370" y="50"/>
                </a:lnTo>
                <a:lnTo>
                  <a:pt x="400" y="219"/>
                </a:lnTo>
                <a:lnTo>
                  <a:pt x="429" y="450"/>
                </a:lnTo>
                <a:lnTo>
                  <a:pt x="463" y="678"/>
                </a:lnTo>
                <a:lnTo>
                  <a:pt x="492" y="825"/>
                </a:lnTo>
                <a:lnTo>
                  <a:pt x="522" y="804"/>
                </a:lnTo>
                <a:lnTo>
                  <a:pt x="555" y="749"/>
                </a:lnTo>
                <a:lnTo>
                  <a:pt x="585" y="732"/>
                </a:lnTo>
                <a:lnTo>
                  <a:pt x="614" y="745"/>
                </a:lnTo>
                <a:lnTo>
                  <a:pt x="648" y="770"/>
                </a:lnTo>
                <a:lnTo>
                  <a:pt x="678" y="800"/>
                </a:lnTo>
                <a:lnTo>
                  <a:pt x="707" y="829"/>
                </a:lnTo>
                <a:lnTo>
                  <a:pt x="741" y="854"/>
                </a:lnTo>
                <a:lnTo>
                  <a:pt x="770" y="876"/>
                </a:lnTo>
                <a:lnTo>
                  <a:pt x="800" y="892"/>
                </a:lnTo>
                <a:lnTo>
                  <a:pt x="833" y="905"/>
                </a:lnTo>
                <a:lnTo>
                  <a:pt x="863" y="918"/>
                </a:lnTo>
                <a:lnTo>
                  <a:pt x="892" y="926"/>
                </a:lnTo>
                <a:lnTo>
                  <a:pt x="926" y="930"/>
                </a:lnTo>
                <a:lnTo>
                  <a:pt x="955" y="939"/>
                </a:lnTo>
                <a:lnTo>
                  <a:pt x="985" y="939"/>
                </a:lnTo>
                <a:lnTo>
                  <a:pt x="1019" y="939"/>
                </a:lnTo>
                <a:lnTo>
                  <a:pt x="1048" y="934"/>
                </a:lnTo>
                <a:lnTo>
                  <a:pt x="1082" y="930"/>
                </a:lnTo>
              </a:path>
            </a:pathLst>
          </a:cu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74" name="Rectangle 295"/>
          <p:cNvSpPr>
            <a:spLocks noChangeArrowheads="1"/>
          </p:cNvSpPr>
          <p:nvPr/>
        </p:nvSpPr>
        <p:spPr bwMode="auto">
          <a:xfrm>
            <a:off x="5092049" y="1772677"/>
            <a:ext cx="1095918" cy="1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Gamma 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mPFC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76" name="Line 236"/>
          <p:cNvSpPr>
            <a:spLocks noChangeShapeType="1"/>
          </p:cNvSpPr>
          <p:nvPr/>
        </p:nvSpPr>
        <p:spPr bwMode="auto">
          <a:xfrm>
            <a:off x="4890625" y="3018810"/>
            <a:ext cx="182301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78" name="Line 238"/>
          <p:cNvSpPr>
            <a:spLocks noChangeShapeType="1"/>
          </p:cNvSpPr>
          <p:nvPr/>
        </p:nvSpPr>
        <p:spPr bwMode="auto">
          <a:xfrm flipV="1">
            <a:off x="4890625" y="1916860"/>
            <a:ext cx="0" cy="11019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82" name="Line 239"/>
          <p:cNvSpPr>
            <a:spLocks noChangeShapeType="1"/>
          </p:cNvSpPr>
          <p:nvPr/>
        </p:nvSpPr>
        <p:spPr bwMode="auto">
          <a:xfrm>
            <a:off x="4890625" y="3018810"/>
            <a:ext cx="182301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92" name="Line 240"/>
          <p:cNvSpPr>
            <a:spLocks noChangeShapeType="1"/>
          </p:cNvSpPr>
          <p:nvPr/>
        </p:nvSpPr>
        <p:spPr bwMode="auto">
          <a:xfrm flipV="1">
            <a:off x="4890625" y="1916860"/>
            <a:ext cx="0" cy="11019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93" name="Line 241"/>
          <p:cNvSpPr>
            <a:spLocks noChangeShapeType="1"/>
          </p:cNvSpPr>
          <p:nvPr/>
        </p:nvSpPr>
        <p:spPr bwMode="auto">
          <a:xfrm flipV="1">
            <a:off x="4890625" y="3005571"/>
            <a:ext cx="0" cy="13240"/>
          </a:xfrm>
          <a:prstGeom prst="line">
            <a:avLst/>
          </a:prstGeom>
          <a:noFill/>
          <a:ln w="12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494" name="Rectangle 243"/>
          <p:cNvSpPr>
            <a:spLocks noChangeArrowheads="1"/>
          </p:cNvSpPr>
          <p:nvPr/>
        </p:nvSpPr>
        <p:spPr bwMode="auto">
          <a:xfrm>
            <a:off x="4846818" y="3031032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40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96" name="Line 244"/>
          <p:cNvSpPr>
            <a:spLocks noChangeShapeType="1"/>
          </p:cNvSpPr>
          <p:nvPr/>
        </p:nvSpPr>
        <p:spPr bwMode="auto">
          <a:xfrm flipV="1">
            <a:off x="5145038" y="3005571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01" name="Rectangle 246"/>
          <p:cNvSpPr>
            <a:spLocks noChangeArrowheads="1"/>
          </p:cNvSpPr>
          <p:nvPr/>
        </p:nvSpPr>
        <p:spPr bwMode="auto">
          <a:xfrm>
            <a:off x="5102917" y="3031032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45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04" name="Line 247"/>
          <p:cNvSpPr>
            <a:spLocks noChangeShapeType="1"/>
          </p:cNvSpPr>
          <p:nvPr/>
        </p:nvSpPr>
        <p:spPr bwMode="auto">
          <a:xfrm flipV="1">
            <a:off x="5407876" y="3005571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07" name="Rectangle 249"/>
          <p:cNvSpPr>
            <a:spLocks noChangeArrowheads="1"/>
          </p:cNvSpPr>
          <p:nvPr/>
        </p:nvSpPr>
        <p:spPr bwMode="auto">
          <a:xfrm>
            <a:off x="5365755" y="3031032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50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0" name="Line 250"/>
          <p:cNvSpPr>
            <a:spLocks noChangeShapeType="1"/>
          </p:cNvSpPr>
          <p:nvPr/>
        </p:nvSpPr>
        <p:spPr bwMode="auto">
          <a:xfrm flipV="1">
            <a:off x="5670714" y="3005571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13" name="Rectangle 252"/>
          <p:cNvSpPr>
            <a:spLocks noChangeArrowheads="1"/>
          </p:cNvSpPr>
          <p:nvPr/>
        </p:nvSpPr>
        <p:spPr bwMode="auto">
          <a:xfrm>
            <a:off x="5628593" y="3031032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55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16" name="Line 253"/>
          <p:cNvSpPr>
            <a:spLocks noChangeShapeType="1"/>
          </p:cNvSpPr>
          <p:nvPr/>
        </p:nvSpPr>
        <p:spPr bwMode="auto">
          <a:xfrm flipV="1">
            <a:off x="5925129" y="3005571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19" name="Rectangle 255"/>
          <p:cNvSpPr>
            <a:spLocks noChangeArrowheads="1"/>
          </p:cNvSpPr>
          <p:nvPr/>
        </p:nvSpPr>
        <p:spPr bwMode="auto">
          <a:xfrm>
            <a:off x="5883007" y="3031032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60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21" name="Line 256"/>
          <p:cNvSpPr>
            <a:spLocks noChangeShapeType="1"/>
          </p:cNvSpPr>
          <p:nvPr/>
        </p:nvSpPr>
        <p:spPr bwMode="auto">
          <a:xfrm flipV="1">
            <a:off x="6187967" y="3005571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22" name="Rectangle 258"/>
          <p:cNvSpPr>
            <a:spLocks noChangeArrowheads="1"/>
          </p:cNvSpPr>
          <p:nvPr/>
        </p:nvSpPr>
        <p:spPr bwMode="auto">
          <a:xfrm>
            <a:off x="6145845" y="3031032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65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25" name="Line 259"/>
          <p:cNvSpPr>
            <a:spLocks noChangeShapeType="1"/>
          </p:cNvSpPr>
          <p:nvPr/>
        </p:nvSpPr>
        <p:spPr bwMode="auto">
          <a:xfrm flipV="1">
            <a:off x="6450805" y="3005571"/>
            <a:ext cx="0" cy="132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28" name="Rectangle 261"/>
          <p:cNvSpPr>
            <a:spLocks noChangeArrowheads="1"/>
          </p:cNvSpPr>
          <p:nvPr/>
        </p:nvSpPr>
        <p:spPr bwMode="auto">
          <a:xfrm>
            <a:off x="6408683" y="3031032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70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31" name="Rectangle 264"/>
          <p:cNvSpPr>
            <a:spLocks noChangeArrowheads="1"/>
          </p:cNvSpPr>
          <p:nvPr/>
        </p:nvSpPr>
        <p:spPr bwMode="auto">
          <a:xfrm>
            <a:off x="6669837" y="3055308"/>
            <a:ext cx="108884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75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34" name="Line 265"/>
          <p:cNvSpPr>
            <a:spLocks noChangeShapeType="1"/>
          </p:cNvSpPr>
          <p:nvPr/>
        </p:nvSpPr>
        <p:spPr bwMode="auto">
          <a:xfrm>
            <a:off x="4890625" y="2980110"/>
            <a:ext cx="13479" cy="0"/>
          </a:xfrm>
          <a:prstGeom prst="line">
            <a:avLst/>
          </a:prstGeom>
          <a:noFill/>
          <a:ln w="12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37" name="Rectangle 267"/>
          <p:cNvSpPr>
            <a:spLocks noChangeArrowheads="1"/>
          </p:cNvSpPr>
          <p:nvPr/>
        </p:nvSpPr>
        <p:spPr bwMode="auto">
          <a:xfrm>
            <a:off x="4795584" y="2945483"/>
            <a:ext cx="54442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40" name="Line 268"/>
          <p:cNvSpPr>
            <a:spLocks noChangeShapeType="1"/>
          </p:cNvSpPr>
          <p:nvPr/>
        </p:nvSpPr>
        <p:spPr bwMode="auto">
          <a:xfrm>
            <a:off x="4890625" y="2846695"/>
            <a:ext cx="13479" cy="0"/>
          </a:xfrm>
          <a:prstGeom prst="line">
            <a:avLst/>
          </a:prstGeom>
          <a:noFill/>
          <a:ln w="12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43" name="Rectangle 270"/>
          <p:cNvSpPr>
            <a:spLocks noChangeArrowheads="1"/>
          </p:cNvSpPr>
          <p:nvPr/>
        </p:nvSpPr>
        <p:spPr bwMode="auto">
          <a:xfrm>
            <a:off x="4680617" y="2813086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0.05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46" name="Line 271"/>
          <p:cNvSpPr>
            <a:spLocks noChangeShapeType="1"/>
          </p:cNvSpPr>
          <p:nvPr/>
        </p:nvSpPr>
        <p:spPr bwMode="auto">
          <a:xfrm>
            <a:off x="4890625" y="2714298"/>
            <a:ext cx="13479" cy="0"/>
          </a:xfrm>
          <a:prstGeom prst="line">
            <a:avLst/>
          </a:prstGeom>
          <a:noFill/>
          <a:ln w="12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48" name="Rectangle 273"/>
          <p:cNvSpPr>
            <a:spLocks noChangeArrowheads="1"/>
          </p:cNvSpPr>
          <p:nvPr/>
        </p:nvSpPr>
        <p:spPr bwMode="auto">
          <a:xfrm>
            <a:off x="4731560" y="2679671"/>
            <a:ext cx="136105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50" name="Line 274"/>
          <p:cNvSpPr>
            <a:spLocks noChangeShapeType="1"/>
          </p:cNvSpPr>
          <p:nvPr/>
        </p:nvSpPr>
        <p:spPr bwMode="auto">
          <a:xfrm>
            <a:off x="4890625" y="2580882"/>
            <a:ext cx="13479" cy="0"/>
          </a:xfrm>
          <a:prstGeom prst="line">
            <a:avLst/>
          </a:prstGeom>
          <a:noFill/>
          <a:ln w="12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65" name="Rectangle 276"/>
          <p:cNvSpPr>
            <a:spLocks noChangeArrowheads="1"/>
          </p:cNvSpPr>
          <p:nvPr/>
        </p:nvSpPr>
        <p:spPr bwMode="auto">
          <a:xfrm>
            <a:off x="4687753" y="2547273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0.15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66" name="Line 277"/>
          <p:cNvSpPr>
            <a:spLocks noChangeShapeType="1"/>
          </p:cNvSpPr>
          <p:nvPr/>
        </p:nvSpPr>
        <p:spPr bwMode="auto">
          <a:xfrm>
            <a:off x="4890625" y="2448485"/>
            <a:ext cx="13479" cy="0"/>
          </a:xfrm>
          <a:prstGeom prst="line">
            <a:avLst/>
          </a:prstGeom>
          <a:noFill/>
          <a:ln w="12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68" name="Rectangle 279"/>
          <p:cNvSpPr>
            <a:spLocks noChangeArrowheads="1"/>
          </p:cNvSpPr>
          <p:nvPr/>
        </p:nvSpPr>
        <p:spPr bwMode="auto">
          <a:xfrm>
            <a:off x="4731560" y="2413858"/>
            <a:ext cx="136105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70" name="Line 280"/>
          <p:cNvSpPr>
            <a:spLocks noChangeShapeType="1"/>
          </p:cNvSpPr>
          <p:nvPr/>
        </p:nvSpPr>
        <p:spPr bwMode="auto">
          <a:xfrm>
            <a:off x="4890625" y="2315070"/>
            <a:ext cx="13479" cy="0"/>
          </a:xfrm>
          <a:prstGeom prst="line">
            <a:avLst/>
          </a:prstGeom>
          <a:noFill/>
          <a:ln w="12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75" name="Rectangle 282"/>
          <p:cNvSpPr>
            <a:spLocks noChangeArrowheads="1"/>
          </p:cNvSpPr>
          <p:nvPr/>
        </p:nvSpPr>
        <p:spPr bwMode="auto">
          <a:xfrm>
            <a:off x="4687753" y="2281461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0.25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78" name="Line 283"/>
          <p:cNvSpPr>
            <a:spLocks noChangeShapeType="1"/>
          </p:cNvSpPr>
          <p:nvPr/>
        </p:nvSpPr>
        <p:spPr bwMode="auto">
          <a:xfrm>
            <a:off x="4890625" y="2178599"/>
            <a:ext cx="13479" cy="0"/>
          </a:xfrm>
          <a:prstGeom prst="line">
            <a:avLst/>
          </a:prstGeom>
          <a:noFill/>
          <a:ln w="12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81" name="Rectangle 285"/>
          <p:cNvSpPr>
            <a:spLocks noChangeArrowheads="1"/>
          </p:cNvSpPr>
          <p:nvPr/>
        </p:nvSpPr>
        <p:spPr bwMode="auto">
          <a:xfrm>
            <a:off x="4724423" y="2143972"/>
            <a:ext cx="136105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0.3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84" name="Line 286"/>
          <p:cNvSpPr>
            <a:spLocks noChangeShapeType="1"/>
          </p:cNvSpPr>
          <p:nvPr/>
        </p:nvSpPr>
        <p:spPr bwMode="auto">
          <a:xfrm>
            <a:off x="4890625" y="2045183"/>
            <a:ext cx="13479" cy="0"/>
          </a:xfrm>
          <a:prstGeom prst="line">
            <a:avLst/>
          </a:prstGeom>
          <a:noFill/>
          <a:ln w="127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87" name="Rectangle 288"/>
          <p:cNvSpPr>
            <a:spLocks noChangeArrowheads="1"/>
          </p:cNvSpPr>
          <p:nvPr/>
        </p:nvSpPr>
        <p:spPr bwMode="auto">
          <a:xfrm>
            <a:off x="4680617" y="2010556"/>
            <a:ext cx="190547" cy="9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0.35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90" name="Line 290"/>
          <p:cNvSpPr>
            <a:spLocks noChangeShapeType="1"/>
          </p:cNvSpPr>
          <p:nvPr/>
        </p:nvSpPr>
        <p:spPr bwMode="auto">
          <a:xfrm>
            <a:off x="4890625" y="3018810"/>
            <a:ext cx="182301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93" name="Freeform 293"/>
          <p:cNvSpPr>
            <a:spLocks/>
          </p:cNvSpPr>
          <p:nvPr/>
        </p:nvSpPr>
        <p:spPr bwMode="auto">
          <a:xfrm>
            <a:off x="4890625" y="2864008"/>
            <a:ext cx="1823019" cy="64162"/>
          </a:xfrm>
          <a:custGeom>
            <a:avLst/>
            <a:gdLst>
              <a:gd name="T0" fmla="*/ 0 w 1082"/>
              <a:gd name="T1" fmla="*/ 25 h 63"/>
              <a:gd name="T2" fmla="*/ 29 w 1082"/>
              <a:gd name="T3" fmla="*/ 25 h 63"/>
              <a:gd name="T4" fmla="*/ 59 w 1082"/>
              <a:gd name="T5" fmla="*/ 25 h 63"/>
              <a:gd name="T6" fmla="*/ 92 w 1082"/>
              <a:gd name="T7" fmla="*/ 30 h 63"/>
              <a:gd name="T8" fmla="*/ 122 w 1082"/>
              <a:gd name="T9" fmla="*/ 30 h 63"/>
              <a:gd name="T10" fmla="*/ 151 w 1082"/>
              <a:gd name="T11" fmla="*/ 30 h 63"/>
              <a:gd name="T12" fmla="*/ 185 w 1082"/>
              <a:gd name="T13" fmla="*/ 30 h 63"/>
              <a:gd name="T14" fmla="*/ 214 w 1082"/>
              <a:gd name="T15" fmla="*/ 25 h 63"/>
              <a:gd name="T16" fmla="*/ 244 w 1082"/>
              <a:gd name="T17" fmla="*/ 21 h 63"/>
              <a:gd name="T18" fmla="*/ 278 w 1082"/>
              <a:gd name="T19" fmla="*/ 17 h 63"/>
              <a:gd name="T20" fmla="*/ 307 w 1082"/>
              <a:gd name="T21" fmla="*/ 13 h 63"/>
              <a:gd name="T22" fmla="*/ 337 w 1082"/>
              <a:gd name="T23" fmla="*/ 9 h 63"/>
              <a:gd name="T24" fmla="*/ 370 w 1082"/>
              <a:gd name="T25" fmla="*/ 4 h 63"/>
              <a:gd name="T26" fmla="*/ 400 w 1082"/>
              <a:gd name="T27" fmla="*/ 0 h 63"/>
              <a:gd name="T28" fmla="*/ 429 w 1082"/>
              <a:gd name="T29" fmla="*/ 0 h 63"/>
              <a:gd name="T30" fmla="*/ 463 w 1082"/>
              <a:gd name="T31" fmla="*/ 0 h 63"/>
              <a:gd name="T32" fmla="*/ 492 w 1082"/>
              <a:gd name="T33" fmla="*/ 4 h 63"/>
              <a:gd name="T34" fmla="*/ 522 w 1082"/>
              <a:gd name="T35" fmla="*/ 9 h 63"/>
              <a:gd name="T36" fmla="*/ 555 w 1082"/>
              <a:gd name="T37" fmla="*/ 17 h 63"/>
              <a:gd name="T38" fmla="*/ 585 w 1082"/>
              <a:gd name="T39" fmla="*/ 21 h 63"/>
              <a:gd name="T40" fmla="*/ 614 w 1082"/>
              <a:gd name="T41" fmla="*/ 30 h 63"/>
              <a:gd name="T42" fmla="*/ 648 w 1082"/>
              <a:gd name="T43" fmla="*/ 34 h 63"/>
              <a:gd name="T44" fmla="*/ 678 w 1082"/>
              <a:gd name="T45" fmla="*/ 42 h 63"/>
              <a:gd name="T46" fmla="*/ 707 w 1082"/>
              <a:gd name="T47" fmla="*/ 47 h 63"/>
              <a:gd name="T48" fmla="*/ 741 w 1082"/>
              <a:gd name="T49" fmla="*/ 51 h 63"/>
              <a:gd name="T50" fmla="*/ 770 w 1082"/>
              <a:gd name="T51" fmla="*/ 51 h 63"/>
              <a:gd name="T52" fmla="*/ 800 w 1082"/>
              <a:gd name="T53" fmla="*/ 51 h 63"/>
              <a:gd name="T54" fmla="*/ 833 w 1082"/>
              <a:gd name="T55" fmla="*/ 55 h 63"/>
              <a:gd name="T56" fmla="*/ 863 w 1082"/>
              <a:gd name="T57" fmla="*/ 55 h 63"/>
              <a:gd name="T58" fmla="*/ 892 w 1082"/>
              <a:gd name="T59" fmla="*/ 55 h 63"/>
              <a:gd name="T60" fmla="*/ 926 w 1082"/>
              <a:gd name="T61" fmla="*/ 55 h 63"/>
              <a:gd name="T62" fmla="*/ 955 w 1082"/>
              <a:gd name="T63" fmla="*/ 55 h 63"/>
              <a:gd name="T64" fmla="*/ 985 w 1082"/>
              <a:gd name="T65" fmla="*/ 59 h 63"/>
              <a:gd name="T66" fmla="*/ 1019 w 1082"/>
              <a:gd name="T67" fmla="*/ 59 h 63"/>
              <a:gd name="T68" fmla="*/ 1048 w 1082"/>
              <a:gd name="T69" fmla="*/ 59 h 63"/>
              <a:gd name="T70" fmla="*/ 1082 w 1082"/>
              <a:gd name="T7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63">
                <a:moveTo>
                  <a:pt x="0" y="25"/>
                </a:moveTo>
                <a:lnTo>
                  <a:pt x="29" y="25"/>
                </a:lnTo>
                <a:lnTo>
                  <a:pt x="59" y="25"/>
                </a:lnTo>
                <a:lnTo>
                  <a:pt x="92" y="30"/>
                </a:lnTo>
                <a:lnTo>
                  <a:pt x="122" y="30"/>
                </a:lnTo>
                <a:lnTo>
                  <a:pt x="151" y="30"/>
                </a:lnTo>
                <a:lnTo>
                  <a:pt x="185" y="30"/>
                </a:lnTo>
                <a:lnTo>
                  <a:pt x="214" y="25"/>
                </a:lnTo>
                <a:lnTo>
                  <a:pt x="244" y="21"/>
                </a:lnTo>
                <a:lnTo>
                  <a:pt x="278" y="17"/>
                </a:lnTo>
                <a:lnTo>
                  <a:pt x="307" y="13"/>
                </a:lnTo>
                <a:lnTo>
                  <a:pt x="337" y="9"/>
                </a:lnTo>
                <a:lnTo>
                  <a:pt x="370" y="4"/>
                </a:lnTo>
                <a:lnTo>
                  <a:pt x="400" y="0"/>
                </a:lnTo>
                <a:lnTo>
                  <a:pt x="429" y="0"/>
                </a:lnTo>
                <a:lnTo>
                  <a:pt x="463" y="0"/>
                </a:lnTo>
                <a:lnTo>
                  <a:pt x="492" y="4"/>
                </a:lnTo>
                <a:lnTo>
                  <a:pt x="522" y="9"/>
                </a:lnTo>
                <a:lnTo>
                  <a:pt x="555" y="17"/>
                </a:lnTo>
                <a:lnTo>
                  <a:pt x="585" y="21"/>
                </a:lnTo>
                <a:lnTo>
                  <a:pt x="614" y="30"/>
                </a:lnTo>
                <a:lnTo>
                  <a:pt x="648" y="34"/>
                </a:lnTo>
                <a:lnTo>
                  <a:pt x="678" y="42"/>
                </a:lnTo>
                <a:lnTo>
                  <a:pt x="707" y="47"/>
                </a:lnTo>
                <a:lnTo>
                  <a:pt x="741" y="51"/>
                </a:lnTo>
                <a:lnTo>
                  <a:pt x="770" y="51"/>
                </a:lnTo>
                <a:lnTo>
                  <a:pt x="800" y="51"/>
                </a:lnTo>
                <a:lnTo>
                  <a:pt x="833" y="55"/>
                </a:lnTo>
                <a:lnTo>
                  <a:pt x="863" y="55"/>
                </a:lnTo>
                <a:lnTo>
                  <a:pt x="892" y="55"/>
                </a:lnTo>
                <a:lnTo>
                  <a:pt x="926" y="55"/>
                </a:lnTo>
                <a:lnTo>
                  <a:pt x="955" y="55"/>
                </a:lnTo>
                <a:lnTo>
                  <a:pt x="985" y="59"/>
                </a:lnTo>
                <a:lnTo>
                  <a:pt x="1019" y="59"/>
                </a:lnTo>
                <a:lnTo>
                  <a:pt x="1048" y="59"/>
                </a:lnTo>
                <a:lnTo>
                  <a:pt x="1082" y="63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96" name="Freeform 294"/>
          <p:cNvSpPr>
            <a:spLocks/>
          </p:cNvSpPr>
          <p:nvPr/>
        </p:nvSpPr>
        <p:spPr bwMode="auto">
          <a:xfrm>
            <a:off x="4890625" y="2825307"/>
            <a:ext cx="1823019" cy="124250"/>
          </a:xfrm>
          <a:custGeom>
            <a:avLst/>
            <a:gdLst>
              <a:gd name="T0" fmla="*/ 0 w 1082"/>
              <a:gd name="T1" fmla="*/ 42 h 122"/>
              <a:gd name="T2" fmla="*/ 29 w 1082"/>
              <a:gd name="T3" fmla="*/ 47 h 122"/>
              <a:gd name="T4" fmla="*/ 59 w 1082"/>
              <a:gd name="T5" fmla="*/ 51 h 122"/>
              <a:gd name="T6" fmla="*/ 92 w 1082"/>
              <a:gd name="T7" fmla="*/ 51 h 122"/>
              <a:gd name="T8" fmla="*/ 122 w 1082"/>
              <a:gd name="T9" fmla="*/ 51 h 122"/>
              <a:gd name="T10" fmla="*/ 151 w 1082"/>
              <a:gd name="T11" fmla="*/ 51 h 122"/>
              <a:gd name="T12" fmla="*/ 185 w 1082"/>
              <a:gd name="T13" fmla="*/ 42 h 122"/>
              <a:gd name="T14" fmla="*/ 214 w 1082"/>
              <a:gd name="T15" fmla="*/ 38 h 122"/>
              <a:gd name="T16" fmla="*/ 244 w 1082"/>
              <a:gd name="T17" fmla="*/ 26 h 122"/>
              <a:gd name="T18" fmla="*/ 278 w 1082"/>
              <a:gd name="T19" fmla="*/ 17 h 122"/>
              <a:gd name="T20" fmla="*/ 307 w 1082"/>
              <a:gd name="T21" fmla="*/ 5 h 122"/>
              <a:gd name="T22" fmla="*/ 337 w 1082"/>
              <a:gd name="T23" fmla="*/ 0 h 122"/>
              <a:gd name="T24" fmla="*/ 370 w 1082"/>
              <a:gd name="T25" fmla="*/ 5 h 122"/>
              <a:gd name="T26" fmla="*/ 400 w 1082"/>
              <a:gd name="T27" fmla="*/ 9 h 122"/>
              <a:gd name="T28" fmla="*/ 429 w 1082"/>
              <a:gd name="T29" fmla="*/ 17 h 122"/>
              <a:gd name="T30" fmla="*/ 463 w 1082"/>
              <a:gd name="T31" fmla="*/ 21 h 122"/>
              <a:gd name="T32" fmla="*/ 492 w 1082"/>
              <a:gd name="T33" fmla="*/ 30 h 122"/>
              <a:gd name="T34" fmla="*/ 522 w 1082"/>
              <a:gd name="T35" fmla="*/ 34 h 122"/>
              <a:gd name="T36" fmla="*/ 555 w 1082"/>
              <a:gd name="T37" fmla="*/ 42 h 122"/>
              <a:gd name="T38" fmla="*/ 585 w 1082"/>
              <a:gd name="T39" fmla="*/ 51 h 122"/>
              <a:gd name="T40" fmla="*/ 614 w 1082"/>
              <a:gd name="T41" fmla="*/ 63 h 122"/>
              <a:gd name="T42" fmla="*/ 648 w 1082"/>
              <a:gd name="T43" fmla="*/ 72 h 122"/>
              <a:gd name="T44" fmla="*/ 678 w 1082"/>
              <a:gd name="T45" fmla="*/ 80 h 122"/>
              <a:gd name="T46" fmla="*/ 707 w 1082"/>
              <a:gd name="T47" fmla="*/ 93 h 122"/>
              <a:gd name="T48" fmla="*/ 741 w 1082"/>
              <a:gd name="T49" fmla="*/ 97 h 122"/>
              <a:gd name="T50" fmla="*/ 770 w 1082"/>
              <a:gd name="T51" fmla="*/ 106 h 122"/>
              <a:gd name="T52" fmla="*/ 800 w 1082"/>
              <a:gd name="T53" fmla="*/ 110 h 122"/>
              <a:gd name="T54" fmla="*/ 833 w 1082"/>
              <a:gd name="T55" fmla="*/ 114 h 122"/>
              <a:gd name="T56" fmla="*/ 863 w 1082"/>
              <a:gd name="T57" fmla="*/ 114 h 122"/>
              <a:gd name="T58" fmla="*/ 892 w 1082"/>
              <a:gd name="T59" fmla="*/ 118 h 122"/>
              <a:gd name="T60" fmla="*/ 926 w 1082"/>
              <a:gd name="T61" fmla="*/ 118 h 122"/>
              <a:gd name="T62" fmla="*/ 955 w 1082"/>
              <a:gd name="T63" fmla="*/ 118 h 122"/>
              <a:gd name="T64" fmla="*/ 985 w 1082"/>
              <a:gd name="T65" fmla="*/ 118 h 122"/>
              <a:gd name="T66" fmla="*/ 1019 w 1082"/>
              <a:gd name="T67" fmla="*/ 118 h 122"/>
              <a:gd name="T68" fmla="*/ 1048 w 1082"/>
              <a:gd name="T69" fmla="*/ 118 h 122"/>
              <a:gd name="T70" fmla="*/ 1082 w 1082"/>
              <a:gd name="T71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122">
                <a:moveTo>
                  <a:pt x="0" y="42"/>
                </a:moveTo>
                <a:lnTo>
                  <a:pt x="29" y="47"/>
                </a:lnTo>
                <a:lnTo>
                  <a:pt x="59" y="51"/>
                </a:lnTo>
                <a:lnTo>
                  <a:pt x="92" y="51"/>
                </a:lnTo>
                <a:lnTo>
                  <a:pt x="122" y="51"/>
                </a:lnTo>
                <a:lnTo>
                  <a:pt x="151" y="51"/>
                </a:lnTo>
                <a:lnTo>
                  <a:pt x="185" y="42"/>
                </a:lnTo>
                <a:lnTo>
                  <a:pt x="214" y="38"/>
                </a:lnTo>
                <a:lnTo>
                  <a:pt x="244" y="26"/>
                </a:lnTo>
                <a:lnTo>
                  <a:pt x="278" y="17"/>
                </a:lnTo>
                <a:lnTo>
                  <a:pt x="307" y="5"/>
                </a:lnTo>
                <a:lnTo>
                  <a:pt x="337" y="0"/>
                </a:lnTo>
                <a:lnTo>
                  <a:pt x="370" y="5"/>
                </a:lnTo>
                <a:lnTo>
                  <a:pt x="400" y="9"/>
                </a:lnTo>
                <a:lnTo>
                  <a:pt x="429" y="17"/>
                </a:lnTo>
                <a:lnTo>
                  <a:pt x="463" y="21"/>
                </a:lnTo>
                <a:lnTo>
                  <a:pt x="492" y="30"/>
                </a:lnTo>
                <a:lnTo>
                  <a:pt x="522" y="34"/>
                </a:lnTo>
                <a:lnTo>
                  <a:pt x="555" y="42"/>
                </a:lnTo>
                <a:lnTo>
                  <a:pt x="585" y="51"/>
                </a:lnTo>
                <a:lnTo>
                  <a:pt x="614" y="63"/>
                </a:lnTo>
                <a:lnTo>
                  <a:pt x="648" y="72"/>
                </a:lnTo>
                <a:lnTo>
                  <a:pt x="678" y="80"/>
                </a:lnTo>
                <a:lnTo>
                  <a:pt x="707" y="93"/>
                </a:lnTo>
                <a:lnTo>
                  <a:pt x="741" y="97"/>
                </a:lnTo>
                <a:lnTo>
                  <a:pt x="770" y="106"/>
                </a:lnTo>
                <a:lnTo>
                  <a:pt x="800" y="110"/>
                </a:lnTo>
                <a:lnTo>
                  <a:pt x="833" y="114"/>
                </a:lnTo>
                <a:lnTo>
                  <a:pt x="863" y="114"/>
                </a:lnTo>
                <a:lnTo>
                  <a:pt x="892" y="118"/>
                </a:lnTo>
                <a:lnTo>
                  <a:pt x="926" y="118"/>
                </a:lnTo>
                <a:lnTo>
                  <a:pt x="955" y="118"/>
                </a:lnTo>
                <a:lnTo>
                  <a:pt x="985" y="118"/>
                </a:lnTo>
                <a:lnTo>
                  <a:pt x="1019" y="118"/>
                </a:lnTo>
                <a:lnTo>
                  <a:pt x="1048" y="118"/>
                </a:lnTo>
                <a:lnTo>
                  <a:pt x="1082" y="122"/>
                </a:ln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599" name="Rectangle 296"/>
          <p:cNvSpPr>
            <a:spLocks noChangeArrowheads="1"/>
          </p:cNvSpPr>
          <p:nvPr/>
        </p:nvSpPr>
        <p:spPr bwMode="auto">
          <a:xfrm>
            <a:off x="5351405" y="3154447"/>
            <a:ext cx="79989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frequency (Hz)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02" name="Freeform 297"/>
          <p:cNvSpPr>
            <a:spLocks/>
          </p:cNvSpPr>
          <p:nvPr/>
        </p:nvSpPr>
        <p:spPr bwMode="auto">
          <a:xfrm>
            <a:off x="4890625" y="2855860"/>
            <a:ext cx="1823019" cy="68236"/>
          </a:xfrm>
          <a:custGeom>
            <a:avLst/>
            <a:gdLst>
              <a:gd name="T0" fmla="*/ 0 w 1082"/>
              <a:gd name="T1" fmla="*/ 33 h 67"/>
              <a:gd name="T2" fmla="*/ 29 w 1082"/>
              <a:gd name="T3" fmla="*/ 33 h 67"/>
              <a:gd name="T4" fmla="*/ 59 w 1082"/>
              <a:gd name="T5" fmla="*/ 33 h 67"/>
              <a:gd name="T6" fmla="*/ 92 w 1082"/>
              <a:gd name="T7" fmla="*/ 33 h 67"/>
              <a:gd name="T8" fmla="*/ 122 w 1082"/>
              <a:gd name="T9" fmla="*/ 33 h 67"/>
              <a:gd name="T10" fmla="*/ 151 w 1082"/>
              <a:gd name="T11" fmla="*/ 33 h 67"/>
              <a:gd name="T12" fmla="*/ 185 w 1082"/>
              <a:gd name="T13" fmla="*/ 33 h 67"/>
              <a:gd name="T14" fmla="*/ 214 w 1082"/>
              <a:gd name="T15" fmla="*/ 29 h 67"/>
              <a:gd name="T16" fmla="*/ 244 w 1082"/>
              <a:gd name="T17" fmla="*/ 25 h 67"/>
              <a:gd name="T18" fmla="*/ 278 w 1082"/>
              <a:gd name="T19" fmla="*/ 21 h 67"/>
              <a:gd name="T20" fmla="*/ 307 w 1082"/>
              <a:gd name="T21" fmla="*/ 17 h 67"/>
              <a:gd name="T22" fmla="*/ 337 w 1082"/>
              <a:gd name="T23" fmla="*/ 8 h 67"/>
              <a:gd name="T24" fmla="*/ 370 w 1082"/>
              <a:gd name="T25" fmla="*/ 4 h 67"/>
              <a:gd name="T26" fmla="*/ 400 w 1082"/>
              <a:gd name="T27" fmla="*/ 0 h 67"/>
              <a:gd name="T28" fmla="*/ 429 w 1082"/>
              <a:gd name="T29" fmla="*/ 0 h 67"/>
              <a:gd name="T30" fmla="*/ 463 w 1082"/>
              <a:gd name="T31" fmla="*/ 0 h 67"/>
              <a:gd name="T32" fmla="*/ 492 w 1082"/>
              <a:gd name="T33" fmla="*/ 4 h 67"/>
              <a:gd name="T34" fmla="*/ 522 w 1082"/>
              <a:gd name="T35" fmla="*/ 8 h 67"/>
              <a:gd name="T36" fmla="*/ 555 w 1082"/>
              <a:gd name="T37" fmla="*/ 17 h 67"/>
              <a:gd name="T38" fmla="*/ 585 w 1082"/>
              <a:gd name="T39" fmla="*/ 25 h 67"/>
              <a:gd name="T40" fmla="*/ 614 w 1082"/>
              <a:gd name="T41" fmla="*/ 33 h 67"/>
              <a:gd name="T42" fmla="*/ 648 w 1082"/>
              <a:gd name="T43" fmla="*/ 42 h 67"/>
              <a:gd name="T44" fmla="*/ 678 w 1082"/>
              <a:gd name="T45" fmla="*/ 46 h 67"/>
              <a:gd name="T46" fmla="*/ 707 w 1082"/>
              <a:gd name="T47" fmla="*/ 50 h 67"/>
              <a:gd name="T48" fmla="*/ 741 w 1082"/>
              <a:gd name="T49" fmla="*/ 55 h 67"/>
              <a:gd name="T50" fmla="*/ 770 w 1082"/>
              <a:gd name="T51" fmla="*/ 59 h 67"/>
              <a:gd name="T52" fmla="*/ 800 w 1082"/>
              <a:gd name="T53" fmla="*/ 59 h 67"/>
              <a:gd name="T54" fmla="*/ 833 w 1082"/>
              <a:gd name="T55" fmla="*/ 59 h 67"/>
              <a:gd name="T56" fmla="*/ 863 w 1082"/>
              <a:gd name="T57" fmla="*/ 63 h 67"/>
              <a:gd name="T58" fmla="*/ 892 w 1082"/>
              <a:gd name="T59" fmla="*/ 63 h 67"/>
              <a:gd name="T60" fmla="*/ 926 w 1082"/>
              <a:gd name="T61" fmla="*/ 63 h 67"/>
              <a:gd name="T62" fmla="*/ 955 w 1082"/>
              <a:gd name="T63" fmla="*/ 63 h 67"/>
              <a:gd name="T64" fmla="*/ 985 w 1082"/>
              <a:gd name="T65" fmla="*/ 67 h 67"/>
              <a:gd name="T66" fmla="*/ 1019 w 1082"/>
              <a:gd name="T67" fmla="*/ 67 h 67"/>
              <a:gd name="T68" fmla="*/ 1048 w 1082"/>
              <a:gd name="T69" fmla="*/ 67 h 67"/>
              <a:gd name="T70" fmla="*/ 1082 w 1082"/>
              <a:gd name="T7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67">
                <a:moveTo>
                  <a:pt x="0" y="33"/>
                </a:moveTo>
                <a:lnTo>
                  <a:pt x="29" y="33"/>
                </a:lnTo>
                <a:lnTo>
                  <a:pt x="59" y="33"/>
                </a:lnTo>
                <a:lnTo>
                  <a:pt x="92" y="33"/>
                </a:lnTo>
                <a:lnTo>
                  <a:pt x="122" y="33"/>
                </a:lnTo>
                <a:lnTo>
                  <a:pt x="151" y="33"/>
                </a:lnTo>
                <a:lnTo>
                  <a:pt x="185" y="33"/>
                </a:lnTo>
                <a:lnTo>
                  <a:pt x="214" y="29"/>
                </a:lnTo>
                <a:lnTo>
                  <a:pt x="244" y="25"/>
                </a:lnTo>
                <a:lnTo>
                  <a:pt x="278" y="21"/>
                </a:lnTo>
                <a:lnTo>
                  <a:pt x="307" y="17"/>
                </a:lnTo>
                <a:lnTo>
                  <a:pt x="337" y="8"/>
                </a:lnTo>
                <a:lnTo>
                  <a:pt x="370" y="4"/>
                </a:lnTo>
                <a:lnTo>
                  <a:pt x="400" y="0"/>
                </a:lnTo>
                <a:lnTo>
                  <a:pt x="429" y="0"/>
                </a:lnTo>
                <a:lnTo>
                  <a:pt x="463" y="0"/>
                </a:lnTo>
                <a:lnTo>
                  <a:pt x="492" y="4"/>
                </a:lnTo>
                <a:lnTo>
                  <a:pt x="522" y="8"/>
                </a:lnTo>
                <a:lnTo>
                  <a:pt x="555" y="17"/>
                </a:lnTo>
                <a:lnTo>
                  <a:pt x="585" y="25"/>
                </a:lnTo>
                <a:lnTo>
                  <a:pt x="614" y="33"/>
                </a:lnTo>
                <a:lnTo>
                  <a:pt x="648" y="42"/>
                </a:lnTo>
                <a:lnTo>
                  <a:pt x="678" y="46"/>
                </a:lnTo>
                <a:lnTo>
                  <a:pt x="707" y="50"/>
                </a:lnTo>
                <a:lnTo>
                  <a:pt x="741" y="55"/>
                </a:lnTo>
                <a:lnTo>
                  <a:pt x="770" y="59"/>
                </a:lnTo>
                <a:lnTo>
                  <a:pt x="800" y="59"/>
                </a:lnTo>
                <a:lnTo>
                  <a:pt x="833" y="59"/>
                </a:lnTo>
                <a:lnTo>
                  <a:pt x="863" y="63"/>
                </a:lnTo>
                <a:lnTo>
                  <a:pt x="892" y="63"/>
                </a:lnTo>
                <a:lnTo>
                  <a:pt x="926" y="63"/>
                </a:lnTo>
                <a:lnTo>
                  <a:pt x="955" y="63"/>
                </a:lnTo>
                <a:lnTo>
                  <a:pt x="985" y="67"/>
                </a:lnTo>
                <a:lnTo>
                  <a:pt x="1019" y="67"/>
                </a:lnTo>
                <a:lnTo>
                  <a:pt x="1048" y="67"/>
                </a:lnTo>
                <a:lnTo>
                  <a:pt x="1082" y="67"/>
                </a:lnTo>
              </a:path>
            </a:pathLst>
          </a:custGeom>
          <a:noFill/>
          <a:ln w="25400">
            <a:solidFill>
              <a:srgbClr val="000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604" name="Freeform 298"/>
          <p:cNvSpPr>
            <a:spLocks/>
          </p:cNvSpPr>
          <p:nvPr/>
        </p:nvSpPr>
        <p:spPr bwMode="auto">
          <a:xfrm>
            <a:off x="4890625" y="2842621"/>
            <a:ext cx="1823019" cy="112028"/>
          </a:xfrm>
          <a:custGeom>
            <a:avLst/>
            <a:gdLst>
              <a:gd name="T0" fmla="*/ 0 w 1082"/>
              <a:gd name="T1" fmla="*/ 38 h 110"/>
              <a:gd name="T2" fmla="*/ 29 w 1082"/>
              <a:gd name="T3" fmla="*/ 46 h 110"/>
              <a:gd name="T4" fmla="*/ 59 w 1082"/>
              <a:gd name="T5" fmla="*/ 46 h 110"/>
              <a:gd name="T6" fmla="*/ 92 w 1082"/>
              <a:gd name="T7" fmla="*/ 51 h 110"/>
              <a:gd name="T8" fmla="*/ 122 w 1082"/>
              <a:gd name="T9" fmla="*/ 51 h 110"/>
              <a:gd name="T10" fmla="*/ 151 w 1082"/>
              <a:gd name="T11" fmla="*/ 51 h 110"/>
              <a:gd name="T12" fmla="*/ 185 w 1082"/>
              <a:gd name="T13" fmla="*/ 51 h 110"/>
              <a:gd name="T14" fmla="*/ 214 w 1082"/>
              <a:gd name="T15" fmla="*/ 51 h 110"/>
              <a:gd name="T16" fmla="*/ 244 w 1082"/>
              <a:gd name="T17" fmla="*/ 46 h 110"/>
              <a:gd name="T18" fmla="*/ 278 w 1082"/>
              <a:gd name="T19" fmla="*/ 38 h 110"/>
              <a:gd name="T20" fmla="*/ 307 w 1082"/>
              <a:gd name="T21" fmla="*/ 34 h 110"/>
              <a:gd name="T22" fmla="*/ 337 w 1082"/>
              <a:gd name="T23" fmla="*/ 25 h 110"/>
              <a:gd name="T24" fmla="*/ 370 w 1082"/>
              <a:gd name="T25" fmla="*/ 17 h 110"/>
              <a:gd name="T26" fmla="*/ 400 w 1082"/>
              <a:gd name="T27" fmla="*/ 9 h 110"/>
              <a:gd name="T28" fmla="*/ 429 w 1082"/>
              <a:gd name="T29" fmla="*/ 0 h 110"/>
              <a:gd name="T30" fmla="*/ 463 w 1082"/>
              <a:gd name="T31" fmla="*/ 0 h 110"/>
              <a:gd name="T32" fmla="*/ 492 w 1082"/>
              <a:gd name="T33" fmla="*/ 0 h 110"/>
              <a:gd name="T34" fmla="*/ 522 w 1082"/>
              <a:gd name="T35" fmla="*/ 9 h 110"/>
              <a:gd name="T36" fmla="*/ 555 w 1082"/>
              <a:gd name="T37" fmla="*/ 17 h 110"/>
              <a:gd name="T38" fmla="*/ 585 w 1082"/>
              <a:gd name="T39" fmla="*/ 30 h 110"/>
              <a:gd name="T40" fmla="*/ 614 w 1082"/>
              <a:gd name="T41" fmla="*/ 42 h 110"/>
              <a:gd name="T42" fmla="*/ 648 w 1082"/>
              <a:gd name="T43" fmla="*/ 55 h 110"/>
              <a:gd name="T44" fmla="*/ 678 w 1082"/>
              <a:gd name="T45" fmla="*/ 68 h 110"/>
              <a:gd name="T46" fmla="*/ 707 w 1082"/>
              <a:gd name="T47" fmla="*/ 76 h 110"/>
              <a:gd name="T48" fmla="*/ 741 w 1082"/>
              <a:gd name="T49" fmla="*/ 84 h 110"/>
              <a:gd name="T50" fmla="*/ 770 w 1082"/>
              <a:gd name="T51" fmla="*/ 89 h 110"/>
              <a:gd name="T52" fmla="*/ 800 w 1082"/>
              <a:gd name="T53" fmla="*/ 97 h 110"/>
              <a:gd name="T54" fmla="*/ 833 w 1082"/>
              <a:gd name="T55" fmla="*/ 97 h 110"/>
              <a:gd name="T56" fmla="*/ 863 w 1082"/>
              <a:gd name="T57" fmla="*/ 101 h 110"/>
              <a:gd name="T58" fmla="*/ 892 w 1082"/>
              <a:gd name="T59" fmla="*/ 105 h 110"/>
              <a:gd name="T60" fmla="*/ 926 w 1082"/>
              <a:gd name="T61" fmla="*/ 105 h 110"/>
              <a:gd name="T62" fmla="*/ 955 w 1082"/>
              <a:gd name="T63" fmla="*/ 105 h 110"/>
              <a:gd name="T64" fmla="*/ 985 w 1082"/>
              <a:gd name="T65" fmla="*/ 105 h 110"/>
              <a:gd name="T66" fmla="*/ 1019 w 1082"/>
              <a:gd name="T67" fmla="*/ 110 h 110"/>
              <a:gd name="T68" fmla="*/ 1048 w 1082"/>
              <a:gd name="T69" fmla="*/ 110 h 110"/>
              <a:gd name="T70" fmla="*/ 1082 w 1082"/>
              <a:gd name="T7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110">
                <a:moveTo>
                  <a:pt x="0" y="38"/>
                </a:moveTo>
                <a:lnTo>
                  <a:pt x="29" y="46"/>
                </a:lnTo>
                <a:lnTo>
                  <a:pt x="59" y="46"/>
                </a:lnTo>
                <a:lnTo>
                  <a:pt x="92" y="51"/>
                </a:lnTo>
                <a:lnTo>
                  <a:pt x="122" y="51"/>
                </a:lnTo>
                <a:lnTo>
                  <a:pt x="151" y="51"/>
                </a:lnTo>
                <a:lnTo>
                  <a:pt x="185" y="51"/>
                </a:lnTo>
                <a:lnTo>
                  <a:pt x="214" y="51"/>
                </a:lnTo>
                <a:lnTo>
                  <a:pt x="244" y="46"/>
                </a:lnTo>
                <a:lnTo>
                  <a:pt x="278" y="38"/>
                </a:lnTo>
                <a:lnTo>
                  <a:pt x="307" y="34"/>
                </a:lnTo>
                <a:lnTo>
                  <a:pt x="337" y="25"/>
                </a:lnTo>
                <a:lnTo>
                  <a:pt x="370" y="17"/>
                </a:lnTo>
                <a:lnTo>
                  <a:pt x="400" y="9"/>
                </a:lnTo>
                <a:lnTo>
                  <a:pt x="429" y="0"/>
                </a:lnTo>
                <a:lnTo>
                  <a:pt x="463" y="0"/>
                </a:lnTo>
                <a:lnTo>
                  <a:pt x="492" y="0"/>
                </a:lnTo>
                <a:lnTo>
                  <a:pt x="522" y="9"/>
                </a:lnTo>
                <a:lnTo>
                  <a:pt x="555" y="17"/>
                </a:lnTo>
                <a:lnTo>
                  <a:pt x="585" y="30"/>
                </a:lnTo>
                <a:lnTo>
                  <a:pt x="614" y="42"/>
                </a:lnTo>
                <a:lnTo>
                  <a:pt x="648" y="55"/>
                </a:lnTo>
                <a:lnTo>
                  <a:pt x="678" y="68"/>
                </a:lnTo>
                <a:lnTo>
                  <a:pt x="707" y="76"/>
                </a:lnTo>
                <a:lnTo>
                  <a:pt x="741" y="84"/>
                </a:lnTo>
                <a:lnTo>
                  <a:pt x="770" y="89"/>
                </a:lnTo>
                <a:lnTo>
                  <a:pt x="800" y="97"/>
                </a:lnTo>
                <a:lnTo>
                  <a:pt x="833" y="97"/>
                </a:lnTo>
                <a:lnTo>
                  <a:pt x="863" y="101"/>
                </a:lnTo>
                <a:lnTo>
                  <a:pt x="892" y="105"/>
                </a:lnTo>
                <a:lnTo>
                  <a:pt x="926" y="105"/>
                </a:lnTo>
                <a:lnTo>
                  <a:pt x="955" y="105"/>
                </a:lnTo>
                <a:lnTo>
                  <a:pt x="985" y="105"/>
                </a:lnTo>
                <a:lnTo>
                  <a:pt x="1019" y="110"/>
                </a:lnTo>
                <a:lnTo>
                  <a:pt x="1048" y="110"/>
                </a:lnTo>
                <a:lnTo>
                  <a:pt x="1082" y="110"/>
                </a:lnTo>
              </a:path>
            </a:pathLst>
          </a:custGeom>
          <a:noFill/>
          <a:ln w="25400">
            <a:solidFill>
              <a:srgbClr val="00009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605" name="Freeform 299"/>
          <p:cNvSpPr>
            <a:spLocks/>
          </p:cNvSpPr>
          <p:nvPr/>
        </p:nvSpPr>
        <p:spPr bwMode="auto">
          <a:xfrm>
            <a:off x="4890625" y="2803920"/>
            <a:ext cx="1823019" cy="120176"/>
          </a:xfrm>
          <a:custGeom>
            <a:avLst/>
            <a:gdLst>
              <a:gd name="T0" fmla="*/ 0 w 1082"/>
              <a:gd name="T1" fmla="*/ 80 h 118"/>
              <a:gd name="T2" fmla="*/ 29 w 1082"/>
              <a:gd name="T3" fmla="*/ 80 h 118"/>
              <a:gd name="T4" fmla="*/ 59 w 1082"/>
              <a:gd name="T5" fmla="*/ 80 h 118"/>
              <a:gd name="T6" fmla="*/ 92 w 1082"/>
              <a:gd name="T7" fmla="*/ 80 h 118"/>
              <a:gd name="T8" fmla="*/ 122 w 1082"/>
              <a:gd name="T9" fmla="*/ 80 h 118"/>
              <a:gd name="T10" fmla="*/ 151 w 1082"/>
              <a:gd name="T11" fmla="*/ 76 h 118"/>
              <a:gd name="T12" fmla="*/ 185 w 1082"/>
              <a:gd name="T13" fmla="*/ 76 h 118"/>
              <a:gd name="T14" fmla="*/ 214 w 1082"/>
              <a:gd name="T15" fmla="*/ 68 h 118"/>
              <a:gd name="T16" fmla="*/ 244 w 1082"/>
              <a:gd name="T17" fmla="*/ 59 h 118"/>
              <a:gd name="T18" fmla="*/ 278 w 1082"/>
              <a:gd name="T19" fmla="*/ 51 h 118"/>
              <a:gd name="T20" fmla="*/ 307 w 1082"/>
              <a:gd name="T21" fmla="*/ 38 h 118"/>
              <a:gd name="T22" fmla="*/ 337 w 1082"/>
              <a:gd name="T23" fmla="*/ 26 h 118"/>
              <a:gd name="T24" fmla="*/ 370 w 1082"/>
              <a:gd name="T25" fmla="*/ 13 h 118"/>
              <a:gd name="T26" fmla="*/ 400 w 1082"/>
              <a:gd name="T27" fmla="*/ 4 h 118"/>
              <a:gd name="T28" fmla="*/ 429 w 1082"/>
              <a:gd name="T29" fmla="*/ 0 h 118"/>
              <a:gd name="T30" fmla="*/ 463 w 1082"/>
              <a:gd name="T31" fmla="*/ 4 h 118"/>
              <a:gd name="T32" fmla="*/ 492 w 1082"/>
              <a:gd name="T33" fmla="*/ 9 h 118"/>
              <a:gd name="T34" fmla="*/ 522 w 1082"/>
              <a:gd name="T35" fmla="*/ 17 h 118"/>
              <a:gd name="T36" fmla="*/ 555 w 1082"/>
              <a:gd name="T37" fmla="*/ 30 h 118"/>
              <a:gd name="T38" fmla="*/ 585 w 1082"/>
              <a:gd name="T39" fmla="*/ 42 h 118"/>
              <a:gd name="T40" fmla="*/ 614 w 1082"/>
              <a:gd name="T41" fmla="*/ 59 h 118"/>
              <a:gd name="T42" fmla="*/ 648 w 1082"/>
              <a:gd name="T43" fmla="*/ 72 h 118"/>
              <a:gd name="T44" fmla="*/ 678 w 1082"/>
              <a:gd name="T45" fmla="*/ 84 h 118"/>
              <a:gd name="T46" fmla="*/ 707 w 1082"/>
              <a:gd name="T47" fmla="*/ 93 h 118"/>
              <a:gd name="T48" fmla="*/ 741 w 1082"/>
              <a:gd name="T49" fmla="*/ 97 h 118"/>
              <a:gd name="T50" fmla="*/ 770 w 1082"/>
              <a:gd name="T51" fmla="*/ 101 h 118"/>
              <a:gd name="T52" fmla="*/ 800 w 1082"/>
              <a:gd name="T53" fmla="*/ 106 h 118"/>
              <a:gd name="T54" fmla="*/ 833 w 1082"/>
              <a:gd name="T55" fmla="*/ 106 h 118"/>
              <a:gd name="T56" fmla="*/ 863 w 1082"/>
              <a:gd name="T57" fmla="*/ 106 h 118"/>
              <a:gd name="T58" fmla="*/ 892 w 1082"/>
              <a:gd name="T59" fmla="*/ 106 h 118"/>
              <a:gd name="T60" fmla="*/ 926 w 1082"/>
              <a:gd name="T61" fmla="*/ 110 h 118"/>
              <a:gd name="T62" fmla="*/ 955 w 1082"/>
              <a:gd name="T63" fmla="*/ 110 h 118"/>
              <a:gd name="T64" fmla="*/ 985 w 1082"/>
              <a:gd name="T65" fmla="*/ 110 h 118"/>
              <a:gd name="T66" fmla="*/ 1019 w 1082"/>
              <a:gd name="T67" fmla="*/ 114 h 118"/>
              <a:gd name="T68" fmla="*/ 1048 w 1082"/>
              <a:gd name="T69" fmla="*/ 114 h 118"/>
              <a:gd name="T70" fmla="*/ 1082 w 1082"/>
              <a:gd name="T7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118">
                <a:moveTo>
                  <a:pt x="0" y="80"/>
                </a:moveTo>
                <a:lnTo>
                  <a:pt x="29" y="80"/>
                </a:lnTo>
                <a:lnTo>
                  <a:pt x="59" y="80"/>
                </a:lnTo>
                <a:lnTo>
                  <a:pt x="92" y="80"/>
                </a:lnTo>
                <a:lnTo>
                  <a:pt x="122" y="80"/>
                </a:lnTo>
                <a:lnTo>
                  <a:pt x="151" y="76"/>
                </a:lnTo>
                <a:lnTo>
                  <a:pt x="185" y="76"/>
                </a:lnTo>
                <a:lnTo>
                  <a:pt x="214" y="68"/>
                </a:lnTo>
                <a:lnTo>
                  <a:pt x="244" y="59"/>
                </a:lnTo>
                <a:lnTo>
                  <a:pt x="278" y="51"/>
                </a:lnTo>
                <a:lnTo>
                  <a:pt x="307" y="38"/>
                </a:lnTo>
                <a:lnTo>
                  <a:pt x="337" y="26"/>
                </a:lnTo>
                <a:lnTo>
                  <a:pt x="370" y="13"/>
                </a:lnTo>
                <a:lnTo>
                  <a:pt x="400" y="4"/>
                </a:lnTo>
                <a:lnTo>
                  <a:pt x="429" y="0"/>
                </a:lnTo>
                <a:lnTo>
                  <a:pt x="463" y="4"/>
                </a:lnTo>
                <a:lnTo>
                  <a:pt x="492" y="9"/>
                </a:lnTo>
                <a:lnTo>
                  <a:pt x="522" y="17"/>
                </a:lnTo>
                <a:lnTo>
                  <a:pt x="555" y="30"/>
                </a:lnTo>
                <a:lnTo>
                  <a:pt x="585" y="42"/>
                </a:lnTo>
                <a:lnTo>
                  <a:pt x="614" y="59"/>
                </a:lnTo>
                <a:lnTo>
                  <a:pt x="648" y="72"/>
                </a:lnTo>
                <a:lnTo>
                  <a:pt x="678" y="84"/>
                </a:lnTo>
                <a:lnTo>
                  <a:pt x="707" y="93"/>
                </a:lnTo>
                <a:lnTo>
                  <a:pt x="741" y="97"/>
                </a:lnTo>
                <a:lnTo>
                  <a:pt x="770" y="101"/>
                </a:lnTo>
                <a:lnTo>
                  <a:pt x="800" y="106"/>
                </a:lnTo>
                <a:lnTo>
                  <a:pt x="833" y="106"/>
                </a:lnTo>
                <a:lnTo>
                  <a:pt x="863" y="106"/>
                </a:lnTo>
                <a:lnTo>
                  <a:pt x="892" y="106"/>
                </a:lnTo>
                <a:lnTo>
                  <a:pt x="926" y="110"/>
                </a:lnTo>
                <a:lnTo>
                  <a:pt x="955" y="110"/>
                </a:lnTo>
                <a:lnTo>
                  <a:pt x="985" y="110"/>
                </a:lnTo>
                <a:lnTo>
                  <a:pt x="1019" y="114"/>
                </a:lnTo>
                <a:lnTo>
                  <a:pt x="1048" y="114"/>
                </a:lnTo>
                <a:lnTo>
                  <a:pt x="1082" y="118"/>
                </a:ln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607" name="Freeform 300"/>
          <p:cNvSpPr>
            <a:spLocks/>
          </p:cNvSpPr>
          <p:nvPr/>
        </p:nvSpPr>
        <p:spPr bwMode="auto">
          <a:xfrm>
            <a:off x="4890625" y="2786607"/>
            <a:ext cx="1823019" cy="154803"/>
          </a:xfrm>
          <a:custGeom>
            <a:avLst/>
            <a:gdLst>
              <a:gd name="T0" fmla="*/ 0 w 1082"/>
              <a:gd name="T1" fmla="*/ 85 h 152"/>
              <a:gd name="T2" fmla="*/ 29 w 1082"/>
              <a:gd name="T3" fmla="*/ 89 h 152"/>
              <a:gd name="T4" fmla="*/ 59 w 1082"/>
              <a:gd name="T5" fmla="*/ 97 h 152"/>
              <a:gd name="T6" fmla="*/ 92 w 1082"/>
              <a:gd name="T7" fmla="*/ 97 h 152"/>
              <a:gd name="T8" fmla="*/ 122 w 1082"/>
              <a:gd name="T9" fmla="*/ 101 h 152"/>
              <a:gd name="T10" fmla="*/ 151 w 1082"/>
              <a:gd name="T11" fmla="*/ 106 h 152"/>
              <a:gd name="T12" fmla="*/ 185 w 1082"/>
              <a:gd name="T13" fmla="*/ 106 h 152"/>
              <a:gd name="T14" fmla="*/ 214 w 1082"/>
              <a:gd name="T15" fmla="*/ 101 h 152"/>
              <a:gd name="T16" fmla="*/ 244 w 1082"/>
              <a:gd name="T17" fmla="*/ 101 h 152"/>
              <a:gd name="T18" fmla="*/ 278 w 1082"/>
              <a:gd name="T19" fmla="*/ 97 h 152"/>
              <a:gd name="T20" fmla="*/ 307 w 1082"/>
              <a:gd name="T21" fmla="*/ 89 h 152"/>
              <a:gd name="T22" fmla="*/ 337 w 1082"/>
              <a:gd name="T23" fmla="*/ 85 h 152"/>
              <a:gd name="T24" fmla="*/ 370 w 1082"/>
              <a:gd name="T25" fmla="*/ 72 h 152"/>
              <a:gd name="T26" fmla="*/ 400 w 1082"/>
              <a:gd name="T27" fmla="*/ 64 h 152"/>
              <a:gd name="T28" fmla="*/ 429 w 1082"/>
              <a:gd name="T29" fmla="*/ 47 h 152"/>
              <a:gd name="T30" fmla="*/ 463 w 1082"/>
              <a:gd name="T31" fmla="*/ 34 h 152"/>
              <a:gd name="T32" fmla="*/ 492 w 1082"/>
              <a:gd name="T33" fmla="*/ 17 h 152"/>
              <a:gd name="T34" fmla="*/ 522 w 1082"/>
              <a:gd name="T35" fmla="*/ 5 h 152"/>
              <a:gd name="T36" fmla="*/ 555 w 1082"/>
              <a:gd name="T37" fmla="*/ 0 h 152"/>
              <a:gd name="T38" fmla="*/ 585 w 1082"/>
              <a:gd name="T39" fmla="*/ 0 h 152"/>
              <a:gd name="T40" fmla="*/ 614 w 1082"/>
              <a:gd name="T41" fmla="*/ 13 h 152"/>
              <a:gd name="T42" fmla="*/ 648 w 1082"/>
              <a:gd name="T43" fmla="*/ 26 h 152"/>
              <a:gd name="T44" fmla="*/ 678 w 1082"/>
              <a:gd name="T45" fmla="*/ 47 h 152"/>
              <a:gd name="T46" fmla="*/ 707 w 1082"/>
              <a:gd name="T47" fmla="*/ 64 h 152"/>
              <a:gd name="T48" fmla="*/ 741 w 1082"/>
              <a:gd name="T49" fmla="*/ 80 h 152"/>
              <a:gd name="T50" fmla="*/ 770 w 1082"/>
              <a:gd name="T51" fmla="*/ 97 h 152"/>
              <a:gd name="T52" fmla="*/ 800 w 1082"/>
              <a:gd name="T53" fmla="*/ 106 h 152"/>
              <a:gd name="T54" fmla="*/ 833 w 1082"/>
              <a:gd name="T55" fmla="*/ 114 h 152"/>
              <a:gd name="T56" fmla="*/ 863 w 1082"/>
              <a:gd name="T57" fmla="*/ 123 h 152"/>
              <a:gd name="T58" fmla="*/ 892 w 1082"/>
              <a:gd name="T59" fmla="*/ 127 h 152"/>
              <a:gd name="T60" fmla="*/ 926 w 1082"/>
              <a:gd name="T61" fmla="*/ 131 h 152"/>
              <a:gd name="T62" fmla="*/ 955 w 1082"/>
              <a:gd name="T63" fmla="*/ 135 h 152"/>
              <a:gd name="T64" fmla="*/ 985 w 1082"/>
              <a:gd name="T65" fmla="*/ 139 h 152"/>
              <a:gd name="T66" fmla="*/ 1019 w 1082"/>
              <a:gd name="T67" fmla="*/ 144 h 152"/>
              <a:gd name="T68" fmla="*/ 1048 w 1082"/>
              <a:gd name="T69" fmla="*/ 148 h 152"/>
              <a:gd name="T70" fmla="*/ 1082 w 1082"/>
              <a:gd name="T71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152">
                <a:moveTo>
                  <a:pt x="0" y="85"/>
                </a:moveTo>
                <a:lnTo>
                  <a:pt x="29" y="89"/>
                </a:lnTo>
                <a:lnTo>
                  <a:pt x="59" y="97"/>
                </a:lnTo>
                <a:lnTo>
                  <a:pt x="92" y="97"/>
                </a:lnTo>
                <a:lnTo>
                  <a:pt x="122" y="101"/>
                </a:lnTo>
                <a:lnTo>
                  <a:pt x="151" y="106"/>
                </a:lnTo>
                <a:lnTo>
                  <a:pt x="185" y="106"/>
                </a:lnTo>
                <a:lnTo>
                  <a:pt x="214" y="101"/>
                </a:lnTo>
                <a:lnTo>
                  <a:pt x="244" y="101"/>
                </a:lnTo>
                <a:lnTo>
                  <a:pt x="278" y="97"/>
                </a:lnTo>
                <a:lnTo>
                  <a:pt x="307" y="89"/>
                </a:lnTo>
                <a:lnTo>
                  <a:pt x="337" y="85"/>
                </a:lnTo>
                <a:lnTo>
                  <a:pt x="370" y="72"/>
                </a:lnTo>
                <a:lnTo>
                  <a:pt x="400" y="64"/>
                </a:lnTo>
                <a:lnTo>
                  <a:pt x="429" y="47"/>
                </a:lnTo>
                <a:lnTo>
                  <a:pt x="463" y="34"/>
                </a:lnTo>
                <a:lnTo>
                  <a:pt x="492" y="17"/>
                </a:lnTo>
                <a:lnTo>
                  <a:pt x="522" y="5"/>
                </a:lnTo>
                <a:lnTo>
                  <a:pt x="555" y="0"/>
                </a:lnTo>
                <a:lnTo>
                  <a:pt x="585" y="0"/>
                </a:lnTo>
                <a:lnTo>
                  <a:pt x="614" y="13"/>
                </a:lnTo>
                <a:lnTo>
                  <a:pt x="648" y="26"/>
                </a:lnTo>
                <a:lnTo>
                  <a:pt x="678" y="47"/>
                </a:lnTo>
                <a:lnTo>
                  <a:pt x="707" y="64"/>
                </a:lnTo>
                <a:lnTo>
                  <a:pt x="741" y="80"/>
                </a:lnTo>
                <a:lnTo>
                  <a:pt x="770" y="97"/>
                </a:lnTo>
                <a:lnTo>
                  <a:pt x="800" y="106"/>
                </a:lnTo>
                <a:lnTo>
                  <a:pt x="833" y="114"/>
                </a:lnTo>
                <a:lnTo>
                  <a:pt x="863" y="123"/>
                </a:lnTo>
                <a:lnTo>
                  <a:pt x="892" y="127"/>
                </a:lnTo>
                <a:lnTo>
                  <a:pt x="926" y="131"/>
                </a:lnTo>
                <a:lnTo>
                  <a:pt x="955" y="135"/>
                </a:lnTo>
                <a:lnTo>
                  <a:pt x="985" y="139"/>
                </a:lnTo>
                <a:lnTo>
                  <a:pt x="1019" y="144"/>
                </a:lnTo>
                <a:lnTo>
                  <a:pt x="1048" y="148"/>
                </a:lnTo>
                <a:lnTo>
                  <a:pt x="1082" y="152"/>
                </a:ln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609" name="Freeform 301"/>
          <p:cNvSpPr>
            <a:spLocks/>
          </p:cNvSpPr>
          <p:nvPr/>
        </p:nvSpPr>
        <p:spPr bwMode="auto">
          <a:xfrm>
            <a:off x="4890625" y="2139898"/>
            <a:ext cx="1823019" cy="737350"/>
          </a:xfrm>
          <a:custGeom>
            <a:avLst/>
            <a:gdLst>
              <a:gd name="T0" fmla="*/ 0 w 1082"/>
              <a:gd name="T1" fmla="*/ 673 h 724"/>
              <a:gd name="T2" fmla="*/ 29 w 1082"/>
              <a:gd name="T3" fmla="*/ 673 h 724"/>
              <a:gd name="T4" fmla="*/ 59 w 1082"/>
              <a:gd name="T5" fmla="*/ 669 h 724"/>
              <a:gd name="T6" fmla="*/ 92 w 1082"/>
              <a:gd name="T7" fmla="*/ 661 h 724"/>
              <a:gd name="T8" fmla="*/ 122 w 1082"/>
              <a:gd name="T9" fmla="*/ 644 h 724"/>
              <a:gd name="T10" fmla="*/ 151 w 1082"/>
              <a:gd name="T11" fmla="*/ 623 h 724"/>
              <a:gd name="T12" fmla="*/ 185 w 1082"/>
              <a:gd name="T13" fmla="*/ 589 h 724"/>
              <a:gd name="T14" fmla="*/ 214 w 1082"/>
              <a:gd name="T15" fmla="*/ 539 h 724"/>
              <a:gd name="T16" fmla="*/ 244 w 1082"/>
              <a:gd name="T17" fmla="*/ 475 h 724"/>
              <a:gd name="T18" fmla="*/ 278 w 1082"/>
              <a:gd name="T19" fmla="*/ 395 h 724"/>
              <a:gd name="T20" fmla="*/ 307 w 1082"/>
              <a:gd name="T21" fmla="*/ 303 h 724"/>
              <a:gd name="T22" fmla="*/ 337 w 1082"/>
              <a:gd name="T23" fmla="*/ 206 h 724"/>
              <a:gd name="T24" fmla="*/ 370 w 1082"/>
              <a:gd name="T25" fmla="*/ 118 h 724"/>
              <a:gd name="T26" fmla="*/ 400 w 1082"/>
              <a:gd name="T27" fmla="*/ 46 h 724"/>
              <a:gd name="T28" fmla="*/ 429 w 1082"/>
              <a:gd name="T29" fmla="*/ 8 h 724"/>
              <a:gd name="T30" fmla="*/ 463 w 1082"/>
              <a:gd name="T31" fmla="*/ 0 h 724"/>
              <a:gd name="T32" fmla="*/ 492 w 1082"/>
              <a:gd name="T33" fmla="*/ 21 h 724"/>
              <a:gd name="T34" fmla="*/ 522 w 1082"/>
              <a:gd name="T35" fmla="*/ 71 h 724"/>
              <a:gd name="T36" fmla="*/ 555 w 1082"/>
              <a:gd name="T37" fmla="*/ 147 h 724"/>
              <a:gd name="T38" fmla="*/ 585 w 1082"/>
              <a:gd name="T39" fmla="*/ 244 h 724"/>
              <a:gd name="T40" fmla="*/ 614 w 1082"/>
              <a:gd name="T41" fmla="*/ 345 h 724"/>
              <a:gd name="T42" fmla="*/ 648 w 1082"/>
              <a:gd name="T43" fmla="*/ 438 h 724"/>
              <a:gd name="T44" fmla="*/ 678 w 1082"/>
              <a:gd name="T45" fmla="*/ 518 h 724"/>
              <a:gd name="T46" fmla="*/ 707 w 1082"/>
              <a:gd name="T47" fmla="*/ 577 h 724"/>
              <a:gd name="T48" fmla="*/ 741 w 1082"/>
              <a:gd name="T49" fmla="*/ 619 h 724"/>
              <a:gd name="T50" fmla="*/ 770 w 1082"/>
              <a:gd name="T51" fmla="*/ 644 h 724"/>
              <a:gd name="T52" fmla="*/ 800 w 1082"/>
              <a:gd name="T53" fmla="*/ 661 h 724"/>
              <a:gd name="T54" fmla="*/ 833 w 1082"/>
              <a:gd name="T55" fmla="*/ 665 h 724"/>
              <a:gd name="T56" fmla="*/ 863 w 1082"/>
              <a:gd name="T57" fmla="*/ 669 h 724"/>
              <a:gd name="T58" fmla="*/ 892 w 1082"/>
              <a:gd name="T59" fmla="*/ 673 h 724"/>
              <a:gd name="T60" fmla="*/ 926 w 1082"/>
              <a:gd name="T61" fmla="*/ 678 h 724"/>
              <a:gd name="T62" fmla="*/ 955 w 1082"/>
              <a:gd name="T63" fmla="*/ 682 h 724"/>
              <a:gd name="T64" fmla="*/ 985 w 1082"/>
              <a:gd name="T65" fmla="*/ 694 h 724"/>
              <a:gd name="T66" fmla="*/ 1019 w 1082"/>
              <a:gd name="T67" fmla="*/ 707 h 724"/>
              <a:gd name="T68" fmla="*/ 1048 w 1082"/>
              <a:gd name="T69" fmla="*/ 715 h 724"/>
              <a:gd name="T70" fmla="*/ 1082 w 1082"/>
              <a:gd name="T71" fmla="*/ 724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724">
                <a:moveTo>
                  <a:pt x="0" y="673"/>
                </a:moveTo>
                <a:lnTo>
                  <a:pt x="29" y="673"/>
                </a:lnTo>
                <a:lnTo>
                  <a:pt x="59" y="669"/>
                </a:lnTo>
                <a:lnTo>
                  <a:pt x="92" y="661"/>
                </a:lnTo>
                <a:lnTo>
                  <a:pt x="122" y="644"/>
                </a:lnTo>
                <a:lnTo>
                  <a:pt x="151" y="623"/>
                </a:lnTo>
                <a:lnTo>
                  <a:pt x="185" y="589"/>
                </a:lnTo>
                <a:lnTo>
                  <a:pt x="214" y="539"/>
                </a:lnTo>
                <a:lnTo>
                  <a:pt x="244" y="475"/>
                </a:lnTo>
                <a:lnTo>
                  <a:pt x="278" y="395"/>
                </a:lnTo>
                <a:lnTo>
                  <a:pt x="307" y="303"/>
                </a:lnTo>
                <a:lnTo>
                  <a:pt x="337" y="206"/>
                </a:lnTo>
                <a:lnTo>
                  <a:pt x="370" y="118"/>
                </a:lnTo>
                <a:lnTo>
                  <a:pt x="400" y="46"/>
                </a:lnTo>
                <a:lnTo>
                  <a:pt x="429" y="8"/>
                </a:lnTo>
                <a:lnTo>
                  <a:pt x="463" y="0"/>
                </a:lnTo>
                <a:lnTo>
                  <a:pt x="492" y="21"/>
                </a:lnTo>
                <a:lnTo>
                  <a:pt x="522" y="71"/>
                </a:lnTo>
                <a:lnTo>
                  <a:pt x="555" y="147"/>
                </a:lnTo>
                <a:lnTo>
                  <a:pt x="585" y="244"/>
                </a:lnTo>
                <a:lnTo>
                  <a:pt x="614" y="345"/>
                </a:lnTo>
                <a:lnTo>
                  <a:pt x="648" y="438"/>
                </a:lnTo>
                <a:lnTo>
                  <a:pt x="678" y="518"/>
                </a:lnTo>
                <a:lnTo>
                  <a:pt x="707" y="577"/>
                </a:lnTo>
                <a:lnTo>
                  <a:pt x="741" y="619"/>
                </a:lnTo>
                <a:lnTo>
                  <a:pt x="770" y="644"/>
                </a:lnTo>
                <a:lnTo>
                  <a:pt x="800" y="661"/>
                </a:lnTo>
                <a:lnTo>
                  <a:pt x="833" y="665"/>
                </a:lnTo>
                <a:lnTo>
                  <a:pt x="863" y="669"/>
                </a:lnTo>
                <a:lnTo>
                  <a:pt x="892" y="673"/>
                </a:lnTo>
                <a:lnTo>
                  <a:pt x="926" y="678"/>
                </a:lnTo>
                <a:lnTo>
                  <a:pt x="955" y="682"/>
                </a:lnTo>
                <a:lnTo>
                  <a:pt x="985" y="694"/>
                </a:lnTo>
                <a:lnTo>
                  <a:pt x="1019" y="707"/>
                </a:lnTo>
                <a:lnTo>
                  <a:pt x="1048" y="715"/>
                </a:lnTo>
                <a:lnTo>
                  <a:pt x="1082" y="724"/>
                </a:lnTo>
              </a:path>
            </a:pathLst>
          </a:custGeom>
          <a:noFill/>
          <a:ln w="25400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613" name="Freeform 302"/>
          <p:cNvSpPr>
            <a:spLocks/>
          </p:cNvSpPr>
          <p:nvPr/>
        </p:nvSpPr>
        <p:spPr bwMode="auto">
          <a:xfrm>
            <a:off x="4890625" y="2023796"/>
            <a:ext cx="1823019" cy="896226"/>
          </a:xfrm>
          <a:custGeom>
            <a:avLst/>
            <a:gdLst>
              <a:gd name="T0" fmla="*/ 0 w 1082"/>
              <a:gd name="T1" fmla="*/ 741 h 880"/>
              <a:gd name="T2" fmla="*/ 29 w 1082"/>
              <a:gd name="T3" fmla="*/ 737 h 880"/>
              <a:gd name="T4" fmla="*/ 59 w 1082"/>
              <a:gd name="T5" fmla="*/ 733 h 880"/>
              <a:gd name="T6" fmla="*/ 92 w 1082"/>
              <a:gd name="T7" fmla="*/ 728 h 880"/>
              <a:gd name="T8" fmla="*/ 122 w 1082"/>
              <a:gd name="T9" fmla="*/ 720 h 880"/>
              <a:gd name="T10" fmla="*/ 151 w 1082"/>
              <a:gd name="T11" fmla="*/ 712 h 880"/>
              <a:gd name="T12" fmla="*/ 185 w 1082"/>
              <a:gd name="T13" fmla="*/ 695 h 880"/>
              <a:gd name="T14" fmla="*/ 214 w 1082"/>
              <a:gd name="T15" fmla="*/ 669 h 880"/>
              <a:gd name="T16" fmla="*/ 244 w 1082"/>
              <a:gd name="T17" fmla="*/ 636 h 880"/>
              <a:gd name="T18" fmla="*/ 278 w 1082"/>
              <a:gd name="T19" fmla="*/ 594 h 880"/>
              <a:gd name="T20" fmla="*/ 307 w 1082"/>
              <a:gd name="T21" fmla="*/ 526 h 880"/>
              <a:gd name="T22" fmla="*/ 337 w 1082"/>
              <a:gd name="T23" fmla="*/ 438 h 880"/>
              <a:gd name="T24" fmla="*/ 370 w 1082"/>
              <a:gd name="T25" fmla="*/ 320 h 880"/>
              <a:gd name="T26" fmla="*/ 400 w 1082"/>
              <a:gd name="T27" fmla="*/ 181 h 880"/>
              <a:gd name="T28" fmla="*/ 429 w 1082"/>
              <a:gd name="T29" fmla="*/ 59 h 880"/>
              <a:gd name="T30" fmla="*/ 463 w 1082"/>
              <a:gd name="T31" fmla="*/ 0 h 880"/>
              <a:gd name="T32" fmla="*/ 492 w 1082"/>
              <a:gd name="T33" fmla="*/ 4 h 880"/>
              <a:gd name="T34" fmla="*/ 522 w 1082"/>
              <a:gd name="T35" fmla="*/ 63 h 880"/>
              <a:gd name="T36" fmla="*/ 555 w 1082"/>
              <a:gd name="T37" fmla="*/ 164 h 880"/>
              <a:gd name="T38" fmla="*/ 585 w 1082"/>
              <a:gd name="T39" fmla="*/ 295 h 880"/>
              <a:gd name="T40" fmla="*/ 614 w 1082"/>
              <a:gd name="T41" fmla="*/ 425 h 880"/>
              <a:gd name="T42" fmla="*/ 648 w 1082"/>
              <a:gd name="T43" fmla="*/ 539 h 880"/>
              <a:gd name="T44" fmla="*/ 678 w 1082"/>
              <a:gd name="T45" fmla="*/ 627 h 880"/>
              <a:gd name="T46" fmla="*/ 707 w 1082"/>
              <a:gd name="T47" fmla="*/ 691 h 880"/>
              <a:gd name="T48" fmla="*/ 741 w 1082"/>
              <a:gd name="T49" fmla="*/ 737 h 880"/>
              <a:gd name="T50" fmla="*/ 770 w 1082"/>
              <a:gd name="T51" fmla="*/ 770 h 880"/>
              <a:gd name="T52" fmla="*/ 800 w 1082"/>
              <a:gd name="T53" fmla="*/ 796 h 880"/>
              <a:gd name="T54" fmla="*/ 833 w 1082"/>
              <a:gd name="T55" fmla="*/ 813 h 880"/>
              <a:gd name="T56" fmla="*/ 863 w 1082"/>
              <a:gd name="T57" fmla="*/ 829 h 880"/>
              <a:gd name="T58" fmla="*/ 892 w 1082"/>
              <a:gd name="T59" fmla="*/ 842 h 880"/>
              <a:gd name="T60" fmla="*/ 926 w 1082"/>
              <a:gd name="T61" fmla="*/ 850 h 880"/>
              <a:gd name="T62" fmla="*/ 955 w 1082"/>
              <a:gd name="T63" fmla="*/ 859 h 880"/>
              <a:gd name="T64" fmla="*/ 985 w 1082"/>
              <a:gd name="T65" fmla="*/ 863 h 880"/>
              <a:gd name="T66" fmla="*/ 1019 w 1082"/>
              <a:gd name="T67" fmla="*/ 872 h 880"/>
              <a:gd name="T68" fmla="*/ 1048 w 1082"/>
              <a:gd name="T69" fmla="*/ 876 h 880"/>
              <a:gd name="T70" fmla="*/ 1082 w 1082"/>
              <a:gd name="T71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880">
                <a:moveTo>
                  <a:pt x="0" y="741"/>
                </a:moveTo>
                <a:lnTo>
                  <a:pt x="29" y="737"/>
                </a:lnTo>
                <a:lnTo>
                  <a:pt x="59" y="733"/>
                </a:lnTo>
                <a:lnTo>
                  <a:pt x="92" y="728"/>
                </a:lnTo>
                <a:lnTo>
                  <a:pt x="122" y="720"/>
                </a:lnTo>
                <a:lnTo>
                  <a:pt x="151" y="712"/>
                </a:lnTo>
                <a:lnTo>
                  <a:pt x="185" y="695"/>
                </a:lnTo>
                <a:lnTo>
                  <a:pt x="214" y="669"/>
                </a:lnTo>
                <a:lnTo>
                  <a:pt x="244" y="636"/>
                </a:lnTo>
                <a:lnTo>
                  <a:pt x="278" y="594"/>
                </a:lnTo>
                <a:lnTo>
                  <a:pt x="307" y="526"/>
                </a:lnTo>
                <a:lnTo>
                  <a:pt x="337" y="438"/>
                </a:lnTo>
                <a:lnTo>
                  <a:pt x="370" y="320"/>
                </a:lnTo>
                <a:lnTo>
                  <a:pt x="400" y="181"/>
                </a:lnTo>
                <a:lnTo>
                  <a:pt x="429" y="59"/>
                </a:lnTo>
                <a:lnTo>
                  <a:pt x="463" y="0"/>
                </a:lnTo>
                <a:lnTo>
                  <a:pt x="492" y="4"/>
                </a:lnTo>
                <a:lnTo>
                  <a:pt x="522" y="63"/>
                </a:lnTo>
                <a:lnTo>
                  <a:pt x="555" y="164"/>
                </a:lnTo>
                <a:lnTo>
                  <a:pt x="585" y="295"/>
                </a:lnTo>
                <a:lnTo>
                  <a:pt x="614" y="425"/>
                </a:lnTo>
                <a:lnTo>
                  <a:pt x="648" y="539"/>
                </a:lnTo>
                <a:lnTo>
                  <a:pt x="678" y="627"/>
                </a:lnTo>
                <a:lnTo>
                  <a:pt x="707" y="691"/>
                </a:lnTo>
                <a:lnTo>
                  <a:pt x="741" y="737"/>
                </a:lnTo>
                <a:lnTo>
                  <a:pt x="770" y="770"/>
                </a:lnTo>
                <a:lnTo>
                  <a:pt x="800" y="796"/>
                </a:lnTo>
                <a:lnTo>
                  <a:pt x="833" y="813"/>
                </a:lnTo>
                <a:lnTo>
                  <a:pt x="863" y="829"/>
                </a:lnTo>
                <a:lnTo>
                  <a:pt x="892" y="842"/>
                </a:lnTo>
                <a:lnTo>
                  <a:pt x="926" y="850"/>
                </a:lnTo>
                <a:lnTo>
                  <a:pt x="955" y="859"/>
                </a:lnTo>
                <a:lnTo>
                  <a:pt x="985" y="863"/>
                </a:lnTo>
                <a:lnTo>
                  <a:pt x="1019" y="872"/>
                </a:lnTo>
                <a:lnTo>
                  <a:pt x="1048" y="876"/>
                </a:lnTo>
                <a:lnTo>
                  <a:pt x="1082" y="880"/>
                </a:lnTo>
              </a:path>
            </a:pathLst>
          </a:custGeom>
          <a:noFill/>
          <a:ln w="25400">
            <a:solidFill>
              <a:srgbClr val="9BBB5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617" name="Freeform 303"/>
          <p:cNvSpPr>
            <a:spLocks/>
          </p:cNvSpPr>
          <p:nvPr/>
        </p:nvSpPr>
        <p:spPr bwMode="auto">
          <a:xfrm>
            <a:off x="4890625" y="2041110"/>
            <a:ext cx="1823019" cy="882987"/>
          </a:xfrm>
          <a:custGeom>
            <a:avLst/>
            <a:gdLst>
              <a:gd name="T0" fmla="*/ 0 w 1082"/>
              <a:gd name="T1" fmla="*/ 623 h 867"/>
              <a:gd name="T2" fmla="*/ 29 w 1082"/>
              <a:gd name="T3" fmla="*/ 619 h 867"/>
              <a:gd name="T4" fmla="*/ 59 w 1082"/>
              <a:gd name="T5" fmla="*/ 602 h 867"/>
              <a:gd name="T6" fmla="*/ 92 w 1082"/>
              <a:gd name="T7" fmla="*/ 577 h 867"/>
              <a:gd name="T8" fmla="*/ 122 w 1082"/>
              <a:gd name="T9" fmla="*/ 543 h 867"/>
              <a:gd name="T10" fmla="*/ 151 w 1082"/>
              <a:gd name="T11" fmla="*/ 492 h 867"/>
              <a:gd name="T12" fmla="*/ 185 w 1082"/>
              <a:gd name="T13" fmla="*/ 425 h 867"/>
              <a:gd name="T14" fmla="*/ 214 w 1082"/>
              <a:gd name="T15" fmla="*/ 345 h 867"/>
              <a:gd name="T16" fmla="*/ 244 w 1082"/>
              <a:gd name="T17" fmla="*/ 257 h 867"/>
              <a:gd name="T18" fmla="*/ 278 w 1082"/>
              <a:gd name="T19" fmla="*/ 160 h 867"/>
              <a:gd name="T20" fmla="*/ 307 w 1082"/>
              <a:gd name="T21" fmla="*/ 76 h 867"/>
              <a:gd name="T22" fmla="*/ 337 w 1082"/>
              <a:gd name="T23" fmla="*/ 17 h 867"/>
              <a:gd name="T24" fmla="*/ 370 w 1082"/>
              <a:gd name="T25" fmla="*/ 0 h 867"/>
              <a:gd name="T26" fmla="*/ 400 w 1082"/>
              <a:gd name="T27" fmla="*/ 29 h 867"/>
              <a:gd name="T28" fmla="*/ 429 w 1082"/>
              <a:gd name="T29" fmla="*/ 93 h 867"/>
              <a:gd name="T30" fmla="*/ 463 w 1082"/>
              <a:gd name="T31" fmla="*/ 185 h 867"/>
              <a:gd name="T32" fmla="*/ 492 w 1082"/>
              <a:gd name="T33" fmla="*/ 290 h 867"/>
              <a:gd name="T34" fmla="*/ 522 w 1082"/>
              <a:gd name="T35" fmla="*/ 400 h 867"/>
              <a:gd name="T36" fmla="*/ 555 w 1082"/>
              <a:gd name="T37" fmla="*/ 501 h 867"/>
              <a:gd name="T38" fmla="*/ 585 w 1082"/>
              <a:gd name="T39" fmla="*/ 598 h 867"/>
              <a:gd name="T40" fmla="*/ 614 w 1082"/>
              <a:gd name="T41" fmla="*/ 674 h 867"/>
              <a:gd name="T42" fmla="*/ 648 w 1082"/>
              <a:gd name="T43" fmla="*/ 732 h 867"/>
              <a:gd name="T44" fmla="*/ 678 w 1082"/>
              <a:gd name="T45" fmla="*/ 775 h 867"/>
              <a:gd name="T46" fmla="*/ 707 w 1082"/>
              <a:gd name="T47" fmla="*/ 804 h 867"/>
              <a:gd name="T48" fmla="*/ 741 w 1082"/>
              <a:gd name="T49" fmla="*/ 825 h 867"/>
              <a:gd name="T50" fmla="*/ 770 w 1082"/>
              <a:gd name="T51" fmla="*/ 833 h 867"/>
              <a:gd name="T52" fmla="*/ 800 w 1082"/>
              <a:gd name="T53" fmla="*/ 842 h 867"/>
              <a:gd name="T54" fmla="*/ 833 w 1082"/>
              <a:gd name="T55" fmla="*/ 846 h 867"/>
              <a:gd name="T56" fmla="*/ 863 w 1082"/>
              <a:gd name="T57" fmla="*/ 850 h 867"/>
              <a:gd name="T58" fmla="*/ 892 w 1082"/>
              <a:gd name="T59" fmla="*/ 850 h 867"/>
              <a:gd name="T60" fmla="*/ 926 w 1082"/>
              <a:gd name="T61" fmla="*/ 855 h 867"/>
              <a:gd name="T62" fmla="*/ 955 w 1082"/>
              <a:gd name="T63" fmla="*/ 855 h 867"/>
              <a:gd name="T64" fmla="*/ 985 w 1082"/>
              <a:gd name="T65" fmla="*/ 859 h 867"/>
              <a:gd name="T66" fmla="*/ 1019 w 1082"/>
              <a:gd name="T67" fmla="*/ 859 h 867"/>
              <a:gd name="T68" fmla="*/ 1048 w 1082"/>
              <a:gd name="T69" fmla="*/ 863 h 867"/>
              <a:gd name="T70" fmla="*/ 1082 w 1082"/>
              <a:gd name="T71" fmla="*/ 86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867">
                <a:moveTo>
                  <a:pt x="0" y="623"/>
                </a:moveTo>
                <a:lnTo>
                  <a:pt x="29" y="619"/>
                </a:lnTo>
                <a:lnTo>
                  <a:pt x="59" y="602"/>
                </a:lnTo>
                <a:lnTo>
                  <a:pt x="92" y="577"/>
                </a:lnTo>
                <a:lnTo>
                  <a:pt x="122" y="543"/>
                </a:lnTo>
                <a:lnTo>
                  <a:pt x="151" y="492"/>
                </a:lnTo>
                <a:lnTo>
                  <a:pt x="185" y="425"/>
                </a:lnTo>
                <a:lnTo>
                  <a:pt x="214" y="345"/>
                </a:lnTo>
                <a:lnTo>
                  <a:pt x="244" y="257"/>
                </a:lnTo>
                <a:lnTo>
                  <a:pt x="278" y="160"/>
                </a:lnTo>
                <a:lnTo>
                  <a:pt x="307" y="76"/>
                </a:lnTo>
                <a:lnTo>
                  <a:pt x="337" y="17"/>
                </a:lnTo>
                <a:lnTo>
                  <a:pt x="370" y="0"/>
                </a:lnTo>
                <a:lnTo>
                  <a:pt x="400" y="29"/>
                </a:lnTo>
                <a:lnTo>
                  <a:pt x="429" y="93"/>
                </a:lnTo>
                <a:lnTo>
                  <a:pt x="463" y="185"/>
                </a:lnTo>
                <a:lnTo>
                  <a:pt x="492" y="290"/>
                </a:lnTo>
                <a:lnTo>
                  <a:pt x="522" y="400"/>
                </a:lnTo>
                <a:lnTo>
                  <a:pt x="555" y="501"/>
                </a:lnTo>
                <a:lnTo>
                  <a:pt x="585" y="598"/>
                </a:lnTo>
                <a:lnTo>
                  <a:pt x="614" y="674"/>
                </a:lnTo>
                <a:lnTo>
                  <a:pt x="648" y="732"/>
                </a:lnTo>
                <a:lnTo>
                  <a:pt x="678" y="775"/>
                </a:lnTo>
                <a:lnTo>
                  <a:pt x="707" y="804"/>
                </a:lnTo>
                <a:lnTo>
                  <a:pt x="741" y="825"/>
                </a:lnTo>
                <a:lnTo>
                  <a:pt x="770" y="833"/>
                </a:lnTo>
                <a:lnTo>
                  <a:pt x="800" y="842"/>
                </a:lnTo>
                <a:lnTo>
                  <a:pt x="833" y="846"/>
                </a:lnTo>
                <a:lnTo>
                  <a:pt x="863" y="850"/>
                </a:lnTo>
                <a:lnTo>
                  <a:pt x="892" y="850"/>
                </a:lnTo>
                <a:lnTo>
                  <a:pt x="926" y="855"/>
                </a:lnTo>
                <a:lnTo>
                  <a:pt x="955" y="855"/>
                </a:lnTo>
                <a:lnTo>
                  <a:pt x="985" y="859"/>
                </a:lnTo>
                <a:lnTo>
                  <a:pt x="1019" y="859"/>
                </a:lnTo>
                <a:lnTo>
                  <a:pt x="1048" y="863"/>
                </a:lnTo>
                <a:lnTo>
                  <a:pt x="1082" y="867"/>
                </a:lnTo>
              </a:path>
            </a:pathLst>
          </a:cu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619" name="Freeform 304"/>
          <p:cNvSpPr>
            <a:spLocks/>
          </p:cNvSpPr>
          <p:nvPr/>
        </p:nvSpPr>
        <p:spPr bwMode="auto">
          <a:xfrm>
            <a:off x="4890625" y="1976948"/>
            <a:ext cx="1823019" cy="925761"/>
          </a:xfrm>
          <a:custGeom>
            <a:avLst/>
            <a:gdLst>
              <a:gd name="T0" fmla="*/ 0 w 1082"/>
              <a:gd name="T1" fmla="*/ 720 h 909"/>
              <a:gd name="T2" fmla="*/ 29 w 1082"/>
              <a:gd name="T3" fmla="*/ 699 h 909"/>
              <a:gd name="T4" fmla="*/ 59 w 1082"/>
              <a:gd name="T5" fmla="*/ 678 h 909"/>
              <a:gd name="T6" fmla="*/ 92 w 1082"/>
              <a:gd name="T7" fmla="*/ 648 h 909"/>
              <a:gd name="T8" fmla="*/ 122 w 1082"/>
              <a:gd name="T9" fmla="*/ 610 h 909"/>
              <a:gd name="T10" fmla="*/ 151 w 1082"/>
              <a:gd name="T11" fmla="*/ 560 h 909"/>
              <a:gd name="T12" fmla="*/ 185 w 1082"/>
              <a:gd name="T13" fmla="*/ 497 h 909"/>
              <a:gd name="T14" fmla="*/ 214 w 1082"/>
              <a:gd name="T15" fmla="*/ 412 h 909"/>
              <a:gd name="T16" fmla="*/ 244 w 1082"/>
              <a:gd name="T17" fmla="*/ 311 h 909"/>
              <a:gd name="T18" fmla="*/ 278 w 1082"/>
              <a:gd name="T19" fmla="*/ 189 h 909"/>
              <a:gd name="T20" fmla="*/ 307 w 1082"/>
              <a:gd name="T21" fmla="*/ 71 h 909"/>
              <a:gd name="T22" fmla="*/ 337 w 1082"/>
              <a:gd name="T23" fmla="*/ 0 h 909"/>
              <a:gd name="T24" fmla="*/ 370 w 1082"/>
              <a:gd name="T25" fmla="*/ 8 h 909"/>
              <a:gd name="T26" fmla="*/ 400 w 1082"/>
              <a:gd name="T27" fmla="*/ 88 h 909"/>
              <a:gd name="T28" fmla="*/ 429 w 1082"/>
              <a:gd name="T29" fmla="*/ 215 h 909"/>
              <a:gd name="T30" fmla="*/ 463 w 1082"/>
              <a:gd name="T31" fmla="*/ 345 h 909"/>
              <a:gd name="T32" fmla="*/ 492 w 1082"/>
              <a:gd name="T33" fmla="*/ 467 h 909"/>
              <a:gd name="T34" fmla="*/ 522 w 1082"/>
              <a:gd name="T35" fmla="*/ 572 h 909"/>
              <a:gd name="T36" fmla="*/ 555 w 1082"/>
              <a:gd name="T37" fmla="*/ 652 h 909"/>
              <a:gd name="T38" fmla="*/ 585 w 1082"/>
              <a:gd name="T39" fmla="*/ 720 h 909"/>
              <a:gd name="T40" fmla="*/ 614 w 1082"/>
              <a:gd name="T41" fmla="*/ 766 h 909"/>
              <a:gd name="T42" fmla="*/ 648 w 1082"/>
              <a:gd name="T43" fmla="*/ 804 h 909"/>
              <a:gd name="T44" fmla="*/ 678 w 1082"/>
              <a:gd name="T45" fmla="*/ 833 h 909"/>
              <a:gd name="T46" fmla="*/ 707 w 1082"/>
              <a:gd name="T47" fmla="*/ 850 h 909"/>
              <a:gd name="T48" fmla="*/ 741 w 1082"/>
              <a:gd name="T49" fmla="*/ 867 h 909"/>
              <a:gd name="T50" fmla="*/ 770 w 1082"/>
              <a:gd name="T51" fmla="*/ 880 h 909"/>
              <a:gd name="T52" fmla="*/ 800 w 1082"/>
              <a:gd name="T53" fmla="*/ 888 h 909"/>
              <a:gd name="T54" fmla="*/ 833 w 1082"/>
              <a:gd name="T55" fmla="*/ 892 h 909"/>
              <a:gd name="T56" fmla="*/ 863 w 1082"/>
              <a:gd name="T57" fmla="*/ 896 h 909"/>
              <a:gd name="T58" fmla="*/ 892 w 1082"/>
              <a:gd name="T59" fmla="*/ 901 h 909"/>
              <a:gd name="T60" fmla="*/ 926 w 1082"/>
              <a:gd name="T61" fmla="*/ 901 h 909"/>
              <a:gd name="T62" fmla="*/ 955 w 1082"/>
              <a:gd name="T63" fmla="*/ 901 h 909"/>
              <a:gd name="T64" fmla="*/ 985 w 1082"/>
              <a:gd name="T65" fmla="*/ 905 h 909"/>
              <a:gd name="T66" fmla="*/ 1019 w 1082"/>
              <a:gd name="T67" fmla="*/ 905 h 909"/>
              <a:gd name="T68" fmla="*/ 1048 w 1082"/>
              <a:gd name="T69" fmla="*/ 905 h 909"/>
              <a:gd name="T70" fmla="*/ 1082 w 1082"/>
              <a:gd name="T71" fmla="*/ 909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82" h="909">
                <a:moveTo>
                  <a:pt x="0" y="720"/>
                </a:moveTo>
                <a:lnTo>
                  <a:pt x="29" y="699"/>
                </a:lnTo>
                <a:lnTo>
                  <a:pt x="59" y="678"/>
                </a:lnTo>
                <a:lnTo>
                  <a:pt x="92" y="648"/>
                </a:lnTo>
                <a:lnTo>
                  <a:pt x="122" y="610"/>
                </a:lnTo>
                <a:lnTo>
                  <a:pt x="151" y="560"/>
                </a:lnTo>
                <a:lnTo>
                  <a:pt x="185" y="497"/>
                </a:lnTo>
                <a:lnTo>
                  <a:pt x="214" y="412"/>
                </a:lnTo>
                <a:lnTo>
                  <a:pt x="244" y="311"/>
                </a:lnTo>
                <a:lnTo>
                  <a:pt x="278" y="189"/>
                </a:lnTo>
                <a:lnTo>
                  <a:pt x="307" y="71"/>
                </a:lnTo>
                <a:lnTo>
                  <a:pt x="337" y="0"/>
                </a:lnTo>
                <a:lnTo>
                  <a:pt x="370" y="8"/>
                </a:lnTo>
                <a:lnTo>
                  <a:pt x="400" y="88"/>
                </a:lnTo>
                <a:lnTo>
                  <a:pt x="429" y="215"/>
                </a:lnTo>
                <a:lnTo>
                  <a:pt x="463" y="345"/>
                </a:lnTo>
                <a:lnTo>
                  <a:pt x="492" y="467"/>
                </a:lnTo>
                <a:lnTo>
                  <a:pt x="522" y="572"/>
                </a:lnTo>
                <a:lnTo>
                  <a:pt x="555" y="652"/>
                </a:lnTo>
                <a:lnTo>
                  <a:pt x="585" y="720"/>
                </a:lnTo>
                <a:lnTo>
                  <a:pt x="614" y="766"/>
                </a:lnTo>
                <a:lnTo>
                  <a:pt x="648" y="804"/>
                </a:lnTo>
                <a:lnTo>
                  <a:pt x="678" y="833"/>
                </a:lnTo>
                <a:lnTo>
                  <a:pt x="707" y="850"/>
                </a:lnTo>
                <a:lnTo>
                  <a:pt x="741" y="867"/>
                </a:lnTo>
                <a:lnTo>
                  <a:pt x="770" y="880"/>
                </a:lnTo>
                <a:lnTo>
                  <a:pt x="800" y="888"/>
                </a:lnTo>
                <a:lnTo>
                  <a:pt x="833" y="892"/>
                </a:lnTo>
                <a:lnTo>
                  <a:pt x="863" y="896"/>
                </a:lnTo>
                <a:lnTo>
                  <a:pt x="892" y="901"/>
                </a:lnTo>
                <a:lnTo>
                  <a:pt x="926" y="901"/>
                </a:lnTo>
                <a:lnTo>
                  <a:pt x="955" y="901"/>
                </a:lnTo>
                <a:lnTo>
                  <a:pt x="985" y="905"/>
                </a:lnTo>
                <a:lnTo>
                  <a:pt x="1019" y="905"/>
                </a:lnTo>
                <a:lnTo>
                  <a:pt x="1048" y="905"/>
                </a:lnTo>
                <a:lnTo>
                  <a:pt x="1082" y="909"/>
                </a:lnTo>
              </a:path>
            </a:pathLst>
          </a:cu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+mj-lt"/>
            </a:endParaRPr>
          </a:p>
        </p:txBody>
      </p:sp>
      <p:sp>
        <p:nvSpPr>
          <p:cNvPr id="621" name="Rectangle 305"/>
          <p:cNvSpPr>
            <a:spLocks noChangeArrowheads="1"/>
          </p:cNvSpPr>
          <p:nvPr/>
        </p:nvSpPr>
        <p:spPr bwMode="auto">
          <a:xfrm>
            <a:off x="4875460" y="2976035"/>
            <a:ext cx="30624" cy="12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23" name="Rectangle 102"/>
          <p:cNvSpPr>
            <a:spLocks noChangeArrowheads="1"/>
          </p:cNvSpPr>
          <p:nvPr/>
        </p:nvSpPr>
        <p:spPr bwMode="auto">
          <a:xfrm>
            <a:off x="4923944" y="267422"/>
            <a:ext cx="14092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Gamma in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dCA1-mPFC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24" name="Rectangle 102"/>
          <p:cNvSpPr>
            <a:spLocks noChangeArrowheads="1"/>
          </p:cNvSpPr>
          <p:nvPr/>
        </p:nvSpPr>
        <p:spPr bwMode="auto">
          <a:xfrm>
            <a:off x="2967643" y="277460"/>
            <a:ext cx="1070127" cy="1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Gamma in dCA1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26" name="Rectangle 68"/>
          <p:cNvSpPr>
            <a:spLocks noChangeArrowheads="1"/>
          </p:cNvSpPr>
          <p:nvPr/>
        </p:nvSpPr>
        <p:spPr bwMode="auto">
          <a:xfrm rot="16200000">
            <a:off x="1890623" y="899817"/>
            <a:ext cx="9425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Spectral density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(modulus)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28" name="Rectangle 68"/>
          <p:cNvSpPr>
            <a:spLocks noChangeArrowheads="1"/>
          </p:cNvSpPr>
          <p:nvPr/>
        </p:nvSpPr>
        <p:spPr bwMode="auto">
          <a:xfrm rot="16200000">
            <a:off x="4472901" y="2154783"/>
            <a:ext cx="6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33" name="Line 8"/>
          <p:cNvSpPr>
            <a:spLocks noChangeShapeType="1"/>
          </p:cNvSpPr>
          <p:nvPr/>
        </p:nvSpPr>
        <p:spPr bwMode="auto">
          <a:xfrm>
            <a:off x="2786624" y="4978768"/>
            <a:ext cx="179306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Line 10"/>
          <p:cNvSpPr>
            <a:spLocks noChangeShapeType="1"/>
          </p:cNvSpPr>
          <p:nvPr/>
        </p:nvSpPr>
        <p:spPr bwMode="auto">
          <a:xfrm flipV="1">
            <a:off x="2786624" y="3952644"/>
            <a:ext cx="0" cy="102612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Line 11"/>
          <p:cNvSpPr>
            <a:spLocks noChangeShapeType="1"/>
          </p:cNvSpPr>
          <p:nvPr/>
        </p:nvSpPr>
        <p:spPr bwMode="auto">
          <a:xfrm>
            <a:off x="2786624" y="4978768"/>
            <a:ext cx="179306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Line 12"/>
          <p:cNvSpPr>
            <a:spLocks noChangeShapeType="1"/>
          </p:cNvSpPr>
          <p:nvPr/>
        </p:nvSpPr>
        <p:spPr bwMode="auto">
          <a:xfrm flipV="1">
            <a:off x="2786624" y="3952644"/>
            <a:ext cx="0" cy="102612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Line 13"/>
          <p:cNvSpPr>
            <a:spLocks noChangeShapeType="1"/>
          </p:cNvSpPr>
          <p:nvPr/>
        </p:nvSpPr>
        <p:spPr bwMode="auto">
          <a:xfrm flipV="1">
            <a:off x="2786624" y="4966562"/>
            <a:ext cx="0" cy="122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Rectangle 15"/>
          <p:cNvSpPr>
            <a:spLocks noChangeArrowheads="1"/>
          </p:cNvSpPr>
          <p:nvPr/>
        </p:nvSpPr>
        <p:spPr bwMode="auto">
          <a:xfrm>
            <a:off x="2765368" y="4994460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51" name="Line 16"/>
          <p:cNvSpPr>
            <a:spLocks noChangeShapeType="1"/>
          </p:cNvSpPr>
          <p:nvPr/>
        </p:nvSpPr>
        <p:spPr bwMode="auto">
          <a:xfrm flipV="1">
            <a:off x="3240585" y="4966562"/>
            <a:ext cx="0" cy="122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" name="Rectangle 18"/>
          <p:cNvSpPr>
            <a:spLocks noChangeArrowheads="1"/>
          </p:cNvSpPr>
          <p:nvPr/>
        </p:nvSpPr>
        <p:spPr bwMode="auto">
          <a:xfrm>
            <a:off x="3219329" y="4994460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57" name="Line 19"/>
          <p:cNvSpPr>
            <a:spLocks noChangeShapeType="1"/>
          </p:cNvSpPr>
          <p:nvPr/>
        </p:nvSpPr>
        <p:spPr bwMode="auto">
          <a:xfrm flipV="1">
            <a:off x="3686954" y="4966562"/>
            <a:ext cx="0" cy="122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0" name="Rectangle 21"/>
          <p:cNvSpPr>
            <a:spLocks noChangeArrowheads="1"/>
          </p:cNvSpPr>
          <p:nvPr/>
        </p:nvSpPr>
        <p:spPr bwMode="auto">
          <a:xfrm>
            <a:off x="3665698" y="4994460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62" name="Line 22"/>
          <p:cNvSpPr>
            <a:spLocks noChangeShapeType="1"/>
          </p:cNvSpPr>
          <p:nvPr/>
        </p:nvSpPr>
        <p:spPr bwMode="auto">
          <a:xfrm flipV="1">
            <a:off x="4133322" y="4966562"/>
            <a:ext cx="0" cy="1220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3" name="Rectangle 24"/>
          <p:cNvSpPr>
            <a:spLocks noChangeArrowheads="1"/>
          </p:cNvSpPr>
          <p:nvPr/>
        </p:nvSpPr>
        <p:spPr bwMode="auto">
          <a:xfrm>
            <a:off x="4112066" y="4994460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65" name="Rectangle 27"/>
          <p:cNvSpPr>
            <a:spLocks noChangeArrowheads="1"/>
          </p:cNvSpPr>
          <p:nvPr/>
        </p:nvSpPr>
        <p:spPr bwMode="auto">
          <a:xfrm>
            <a:off x="4538698" y="4994460"/>
            <a:ext cx="9945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67" name="Line 28"/>
          <p:cNvSpPr>
            <a:spLocks noChangeShapeType="1"/>
          </p:cNvSpPr>
          <p:nvPr/>
        </p:nvSpPr>
        <p:spPr bwMode="auto">
          <a:xfrm>
            <a:off x="2780713" y="4881996"/>
            <a:ext cx="2125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1" name="Rectangle 30"/>
          <p:cNvSpPr>
            <a:spLocks noChangeArrowheads="1"/>
          </p:cNvSpPr>
          <p:nvPr/>
        </p:nvSpPr>
        <p:spPr bwMode="auto">
          <a:xfrm>
            <a:off x="2619517" y="4850611"/>
            <a:ext cx="124228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75" name="Line 31"/>
          <p:cNvSpPr>
            <a:spLocks noChangeShapeType="1"/>
          </p:cNvSpPr>
          <p:nvPr/>
        </p:nvSpPr>
        <p:spPr bwMode="auto">
          <a:xfrm>
            <a:off x="2780713" y="4745993"/>
            <a:ext cx="2125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" name="Rectangle 33"/>
          <p:cNvSpPr>
            <a:spLocks noChangeArrowheads="1"/>
          </p:cNvSpPr>
          <p:nvPr/>
        </p:nvSpPr>
        <p:spPr bwMode="auto">
          <a:xfrm>
            <a:off x="2619517" y="4713736"/>
            <a:ext cx="124228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79" name="Line 34"/>
          <p:cNvSpPr>
            <a:spLocks noChangeShapeType="1"/>
          </p:cNvSpPr>
          <p:nvPr/>
        </p:nvSpPr>
        <p:spPr bwMode="auto">
          <a:xfrm>
            <a:off x="2780713" y="4609990"/>
            <a:ext cx="21256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1" name="Rectangle 36"/>
          <p:cNvSpPr>
            <a:spLocks noChangeArrowheads="1"/>
          </p:cNvSpPr>
          <p:nvPr/>
        </p:nvSpPr>
        <p:spPr bwMode="auto">
          <a:xfrm>
            <a:off x="2619517" y="4577733"/>
            <a:ext cx="124228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84" name="Line 37"/>
          <p:cNvSpPr>
            <a:spLocks noChangeShapeType="1"/>
          </p:cNvSpPr>
          <p:nvPr/>
        </p:nvSpPr>
        <p:spPr bwMode="auto">
          <a:xfrm>
            <a:off x="2780713" y="4473987"/>
            <a:ext cx="21256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" name="Rectangle 39"/>
          <p:cNvSpPr>
            <a:spLocks noChangeArrowheads="1"/>
          </p:cNvSpPr>
          <p:nvPr/>
        </p:nvSpPr>
        <p:spPr bwMode="auto">
          <a:xfrm>
            <a:off x="2619517" y="4441731"/>
            <a:ext cx="124228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91" name="Line 40"/>
          <p:cNvSpPr>
            <a:spLocks noChangeShapeType="1"/>
          </p:cNvSpPr>
          <p:nvPr/>
        </p:nvSpPr>
        <p:spPr bwMode="auto">
          <a:xfrm>
            <a:off x="2780713" y="4337113"/>
            <a:ext cx="21256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4" name="Rectangle 42"/>
          <p:cNvSpPr>
            <a:spLocks noChangeArrowheads="1"/>
          </p:cNvSpPr>
          <p:nvPr/>
        </p:nvSpPr>
        <p:spPr bwMode="auto">
          <a:xfrm>
            <a:off x="2683284" y="4305728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97" name="Line 43"/>
          <p:cNvSpPr>
            <a:spLocks noChangeShapeType="1"/>
          </p:cNvSpPr>
          <p:nvPr/>
        </p:nvSpPr>
        <p:spPr bwMode="auto">
          <a:xfrm>
            <a:off x="2780713" y="4205469"/>
            <a:ext cx="21256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0" name="Rectangle 45"/>
          <p:cNvSpPr>
            <a:spLocks noChangeArrowheads="1"/>
          </p:cNvSpPr>
          <p:nvPr/>
        </p:nvSpPr>
        <p:spPr bwMode="auto">
          <a:xfrm>
            <a:off x="2619517" y="4173212"/>
            <a:ext cx="124228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1.2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03" name="Line 46"/>
          <p:cNvSpPr>
            <a:spLocks noChangeShapeType="1"/>
          </p:cNvSpPr>
          <p:nvPr/>
        </p:nvSpPr>
        <p:spPr bwMode="auto">
          <a:xfrm>
            <a:off x="2780713" y="4068595"/>
            <a:ext cx="21256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" name="Rectangle 48"/>
          <p:cNvSpPr>
            <a:spLocks noChangeArrowheads="1"/>
          </p:cNvSpPr>
          <p:nvPr/>
        </p:nvSpPr>
        <p:spPr bwMode="auto">
          <a:xfrm>
            <a:off x="2628241" y="4037209"/>
            <a:ext cx="124228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1.4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09" name="Line 50"/>
          <p:cNvSpPr>
            <a:spLocks noChangeShapeType="1"/>
          </p:cNvSpPr>
          <p:nvPr/>
        </p:nvSpPr>
        <p:spPr bwMode="auto">
          <a:xfrm>
            <a:off x="2786624" y="4978768"/>
            <a:ext cx="179306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" name="Line 52"/>
          <p:cNvSpPr>
            <a:spLocks noChangeShapeType="1"/>
          </p:cNvSpPr>
          <p:nvPr/>
        </p:nvSpPr>
        <p:spPr bwMode="auto">
          <a:xfrm flipV="1">
            <a:off x="2786624" y="3952644"/>
            <a:ext cx="0" cy="102612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5" name="Freeform 53"/>
          <p:cNvSpPr>
            <a:spLocks/>
          </p:cNvSpPr>
          <p:nvPr/>
        </p:nvSpPr>
        <p:spPr bwMode="auto">
          <a:xfrm>
            <a:off x="2786624" y="4020645"/>
            <a:ext cx="1793066" cy="697450"/>
          </a:xfrm>
          <a:custGeom>
            <a:avLst/>
            <a:gdLst>
              <a:gd name="T0" fmla="*/ 0 w 1181"/>
              <a:gd name="T1" fmla="*/ 800 h 800"/>
              <a:gd name="T2" fmla="*/ 147 w 1181"/>
              <a:gd name="T3" fmla="*/ 699 h 800"/>
              <a:gd name="T4" fmla="*/ 299 w 1181"/>
              <a:gd name="T5" fmla="*/ 575 h 800"/>
              <a:gd name="T6" fmla="*/ 446 w 1181"/>
              <a:gd name="T7" fmla="*/ 442 h 800"/>
              <a:gd name="T8" fmla="*/ 593 w 1181"/>
              <a:gd name="T9" fmla="*/ 239 h 800"/>
              <a:gd name="T10" fmla="*/ 740 w 1181"/>
              <a:gd name="T11" fmla="*/ 0 h 800"/>
              <a:gd name="T12" fmla="*/ 887 w 1181"/>
              <a:gd name="T13" fmla="*/ 134 h 800"/>
              <a:gd name="T14" fmla="*/ 1034 w 1181"/>
              <a:gd name="T15" fmla="*/ 451 h 800"/>
              <a:gd name="T16" fmla="*/ 1181 w 1181"/>
              <a:gd name="T17" fmla="*/ 736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800">
                <a:moveTo>
                  <a:pt x="0" y="800"/>
                </a:moveTo>
                <a:lnTo>
                  <a:pt x="147" y="699"/>
                </a:lnTo>
                <a:lnTo>
                  <a:pt x="299" y="575"/>
                </a:lnTo>
                <a:lnTo>
                  <a:pt x="446" y="442"/>
                </a:lnTo>
                <a:lnTo>
                  <a:pt x="593" y="239"/>
                </a:lnTo>
                <a:lnTo>
                  <a:pt x="740" y="0"/>
                </a:lnTo>
                <a:lnTo>
                  <a:pt x="887" y="134"/>
                </a:lnTo>
                <a:lnTo>
                  <a:pt x="1034" y="451"/>
                </a:lnTo>
                <a:lnTo>
                  <a:pt x="1181" y="736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" name="Freeform 54"/>
          <p:cNvSpPr>
            <a:spLocks/>
          </p:cNvSpPr>
          <p:nvPr/>
        </p:nvSpPr>
        <p:spPr bwMode="auto">
          <a:xfrm>
            <a:off x="2786624" y="4009312"/>
            <a:ext cx="1793066" cy="708784"/>
          </a:xfrm>
          <a:custGeom>
            <a:avLst/>
            <a:gdLst>
              <a:gd name="T0" fmla="*/ 0 w 1181"/>
              <a:gd name="T1" fmla="*/ 813 h 813"/>
              <a:gd name="T2" fmla="*/ 147 w 1181"/>
              <a:gd name="T3" fmla="*/ 716 h 813"/>
              <a:gd name="T4" fmla="*/ 299 w 1181"/>
              <a:gd name="T5" fmla="*/ 592 h 813"/>
              <a:gd name="T6" fmla="*/ 446 w 1181"/>
              <a:gd name="T7" fmla="*/ 455 h 813"/>
              <a:gd name="T8" fmla="*/ 593 w 1181"/>
              <a:gd name="T9" fmla="*/ 239 h 813"/>
              <a:gd name="T10" fmla="*/ 740 w 1181"/>
              <a:gd name="T11" fmla="*/ 0 h 813"/>
              <a:gd name="T12" fmla="*/ 887 w 1181"/>
              <a:gd name="T13" fmla="*/ 174 h 813"/>
              <a:gd name="T14" fmla="*/ 1034 w 1181"/>
              <a:gd name="T15" fmla="*/ 441 h 813"/>
              <a:gd name="T16" fmla="*/ 1181 w 1181"/>
              <a:gd name="T17" fmla="*/ 73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813">
                <a:moveTo>
                  <a:pt x="0" y="813"/>
                </a:moveTo>
                <a:lnTo>
                  <a:pt x="147" y="716"/>
                </a:lnTo>
                <a:lnTo>
                  <a:pt x="299" y="592"/>
                </a:lnTo>
                <a:lnTo>
                  <a:pt x="446" y="455"/>
                </a:lnTo>
                <a:lnTo>
                  <a:pt x="593" y="239"/>
                </a:lnTo>
                <a:lnTo>
                  <a:pt x="740" y="0"/>
                </a:lnTo>
                <a:lnTo>
                  <a:pt x="887" y="174"/>
                </a:lnTo>
                <a:lnTo>
                  <a:pt x="1034" y="441"/>
                </a:lnTo>
                <a:lnTo>
                  <a:pt x="1181" y="730"/>
                </a:ln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" name="Rectangle 55"/>
          <p:cNvSpPr>
            <a:spLocks noChangeArrowheads="1"/>
          </p:cNvSpPr>
          <p:nvPr/>
        </p:nvSpPr>
        <p:spPr bwMode="auto">
          <a:xfrm>
            <a:off x="3252438" y="3693500"/>
            <a:ext cx="870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Theta in dCA1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21" name="Rectangle 56"/>
          <p:cNvSpPr>
            <a:spLocks noChangeArrowheads="1"/>
          </p:cNvSpPr>
          <p:nvPr/>
        </p:nvSpPr>
        <p:spPr bwMode="auto">
          <a:xfrm>
            <a:off x="3358510" y="5113260"/>
            <a:ext cx="79989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frequency (Hz)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23" name="Freeform 57"/>
          <p:cNvSpPr>
            <a:spLocks/>
          </p:cNvSpPr>
          <p:nvPr/>
        </p:nvSpPr>
        <p:spPr bwMode="auto">
          <a:xfrm>
            <a:off x="2786624" y="4594298"/>
            <a:ext cx="1793066" cy="316469"/>
          </a:xfrm>
          <a:custGeom>
            <a:avLst/>
            <a:gdLst>
              <a:gd name="T0" fmla="*/ 0 w 1181"/>
              <a:gd name="T1" fmla="*/ 363 h 363"/>
              <a:gd name="T2" fmla="*/ 147 w 1181"/>
              <a:gd name="T3" fmla="*/ 335 h 363"/>
              <a:gd name="T4" fmla="*/ 299 w 1181"/>
              <a:gd name="T5" fmla="*/ 284 h 363"/>
              <a:gd name="T6" fmla="*/ 446 w 1181"/>
              <a:gd name="T7" fmla="*/ 220 h 363"/>
              <a:gd name="T8" fmla="*/ 593 w 1181"/>
              <a:gd name="T9" fmla="*/ 124 h 363"/>
              <a:gd name="T10" fmla="*/ 740 w 1181"/>
              <a:gd name="T11" fmla="*/ 0 h 363"/>
              <a:gd name="T12" fmla="*/ 887 w 1181"/>
              <a:gd name="T13" fmla="*/ 32 h 363"/>
              <a:gd name="T14" fmla="*/ 1034 w 1181"/>
              <a:gd name="T15" fmla="*/ 160 h 363"/>
              <a:gd name="T16" fmla="*/ 1181 w 1181"/>
              <a:gd name="T17" fmla="*/ 289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363">
                <a:moveTo>
                  <a:pt x="0" y="363"/>
                </a:moveTo>
                <a:lnTo>
                  <a:pt x="147" y="335"/>
                </a:lnTo>
                <a:lnTo>
                  <a:pt x="299" y="284"/>
                </a:lnTo>
                <a:lnTo>
                  <a:pt x="446" y="220"/>
                </a:lnTo>
                <a:lnTo>
                  <a:pt x="593" y="124"/>
                </a:lnTo>
                <a:lnTo>
                  <a:pt x="740" y="0"/>
                </a:lnTo>
                <a:lnTo>
                  <a:pt x="887" y="32"/>
                </a:lnTo>
                <a:lnTo>
                  <a:pt x="1034" y="160"/>
                </a:lnTo>
                <a:lnTo>
                  <a:pt x="1181" y="289"/>
                </a:lnTo>
              </a:path>
            </a:pathLst>
          </a:custGeom>
          <a:noFill/>
          <a:ln w="25400">
            <a:solidFill>
              <a:srgbClr val="000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" name="Freeform 58"/>
          <p:cNvSpPr>
            <a:spLocks/>
          </p:cNvSpPr>
          <p:nvPr/>
        </p:nvSpPr>
        <p:spPr bwMode="auto">
          <a:xfrm>
            <a:off x="2786624" y="4594298"/>
            <a:ext cx="1793066" cy="327802"/>
          </a:xfrm>
          <a:custGeom>
            <a:avLst/>
            <a:gdLst>
              <a:gd name="T0" fmla="*/ 0 w 1181"/>
              <a:gd name="T1" fmla="*/ 376 h 376"/>
              <a:gd name="T2" fmla="*/ 147 w 1181"/>
              <a:gd name="T3" fmla="*/ 349 h 376"/>
              <a:gd name="T4" fmla="*/ 299 w 1181"/>
              <a:gd name="T5" fmla="*/ 307 h 376"/>
              <a:gd name="T6" fmla="*/ 446 w 1181"/>
              <a:gd name="T7" fmla="*/ 239 h 376"/>
              <a:gd name="T8" fmla="*/ 593 w 1181"/>
              <a:gd name="T9" fmla="*/ 151 h 376"/>
              <a:gd name="T10" fmla="*/ 740 w 1181"/>
              <a:gd name="T11" fmla="*/ 13 h 376"/>
              <a:gd name="T12" fmla="*/ 887 w 1181"/>
              <a:gd name="T13" fmla="*/ 0 h 376"/>
              <a:gd name="T14" fmla="*/ 1034 w 1181"/>
              <a:gd name="T15" fmla="*/ 220 h 376"/>
              <a:gd name="T16" fmla="*/ 1181 w 1181"/>
              <a:gd name="T17" fmla="*/ 33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376">
                <a:moveTo>
                  <a:pt x="0" y="376"/>
                </a:moveTo>
                <a:lnTo>
                  <a:pt x="147" y="349"/>
                </a:lnTo>
                <a:lnTo>
                  <a:pt x="299" y="307"/>
                </a:lnTo>
                <a:lnTo>
                  <a:pt x="446" y="239"/>
                </a:lnTo>
                <a:lnTo>
                  <a:pt x="593" y="151"/>
                </a:lnTo>
                <a:lnTo>
                  <a:pt x="740" y="13"/>
                </a:lnTo>
                <a:lnTo>
                  <a:pt x="887" y="0"/>
                </a:lnTo>
                <a:lnTo>
                  <a:pt x="1034" y="220"/>
                </a:lnTo>
                <a:lnTo>
                  <a:pt x="1181" y="330"/>
                </a:lnTo>
              </a:path>
            </a:pathLst>
          </a:custGeom>
          <a:noFill/>
          <a:ln w="25400">
            <a:solidFill>
              <a:srgbClr val="00009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1" name="Freeform 59"/>
          <p:cNvSpPr>
            <a:spLocks/>
          </p:cNvSpPr>
          <p:nvPr/>
        </p:nvSpPr>
        <p:spPr bwMode="auto">
          <a:xfrm>
            <a:off x="2786624" y="4645735"/>
            <a:ext cx="1793066" cy="256313"/>
          </a:xfrm>
          <a:custGeom>
            <a:avLst/>
            <a:gdLst>
              <a:gd name="T0" fmla="*/ 0 w 1181"/>
              <a:gd name="T1" fmla="*/ 244 h 294"/>
              <a:gd name="T2" fmla="*/ 147 w 1181"/>
              <a:gd name="T3" fmla="*/ 216 h 294"/>
              <a:gd name="T4" fmla="*/ 299 w 1181"/>
              <a:gd name="T5" fmla="*/ 175 h 294"/>
              <a:gd name="T6" fmla="*/ 446 w 1181"/>
              <a:gd name="T7" fmla="*/ 134 h 294"/>
              <a:gd name="T8" fmla="*/ 593 w 1181"/>
              <a:gd name="T9" fmla="*/ 69 h 294"/>
              <a:gd name="T10" fmla="*/ 740 w 1181"/>
              <a:gd name="T11" fmla="*/ 0 h 294"/>
              <a:gd name="T12" fmla="*/ 887 w 1181"/>
              <a:gd name="T13" fmla="*/ 69 h 294"/>
              <a:gd name="T14" fmla="*/ 1034 w 1181"/>
              <a:gd name="T15" fmla="*/ 193 h 294"/>
              <a:gd name="T16" fmla="*/ 1181 w 1181"/>
              <a:gd name="T17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294">
                <a:moveTo>
                  <a:pt x="0" y="244"/>
                </a:moveTo>
                <a:lnTo>
                  <a:pt x="147" y="216"/>
                </a:lnTo>
                <a:lnTo>
                  <a:pt x="299" y="175"/>
                </a:lnTo>
                <a:lnTo>
                  <a:pt x="446" y="134"/>
                </a:lnTo>
                <a:lnTo>
                  <a:pt x="593" y="69"/>
                </a:lnTo>
                <a:lnTo>
                  <a:pt x="740" y="0"/>
                </a:lnTo>
                <a:lnTo>
                  <a:pt x="887" y="69"/>
                </a:lnTo>
                <a:lnTo>
                  <a:pt x="1034" y="193"/>
                </a:lnTo>
                <a:lnTo>
                  <a:pt x="1181" y="294"/>
                </a:ln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" name="Freeform 60"/>
          <p:cNvSpPr>
            <a:spLocks/>
          </p:cNvSpPr>
          <p:nvPr/>
        </p:nvSpPr>
        <p:spPr bwMode="auto">
          <a:xfrm>
            <a:off x="2786624" y="4662299"/>
            <a:ext cx="1793066" cy="216210"/>
          </a:xfrm>
          <a:custGeom>
            <a:avLst/>
            <a:gdLst>
              <a:gd name="T0" fmla="*/ 0 w 1181"/>
              <a:gd name="T1" fmla="*/ 239 h 248"/>
              <a:gd name="T2" fmla="*/ 147 w 1181"/>
              <a:gd name="T3" fmla="*/ 188 h 248"/>
              <a:gd name="T4" fmla="*/ 299 w 1181"/>
              <a:gd name="T5" fmla="*/ 128 h 248"/>
              <a:gd name="T6" fmla="*/ 446 w 1181"/>
              <a:gd name="T7" fmla="*/ 96 h 248"/>
              <a:gd name="T8" fmla="*/ 593 w 1181"/>
              <a:gd name="T9" fmla="*/ 59 h 248"/>
              <a:gd name="T10" fmla="*/ 740 w 1181"/>
              <a:gd name="T11" fmla="*/ 4 h 248"/>
              <a:gd name="T12" fmla="*/ 887 w 1181"/>
              <a:gd name="T13" fmla="*/ 0 h 248"/>
              <a:gd name="T14" fmla="*/ 1034 w 1181"/>
              <a:gd name="T15" fmla="*/ 142 h 248"/>
              <a:gd name="T16" fmla="*/ 1181 w 1181"/>
              <a:gd name="T1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248">
                <a:moveTo>
                  <a:pt x="0" y="239"/>
                </a:moveTo>
                <a:lnTo>
                  <a:pt x="147" y="188"/>
                </a:lnTo>
                <a:lnTo>
                  <a:pt x="299" y="128"/>
                </a:lnTo>
                <a:lnTo>
                  <a:pt x="446" y="96"/>
                </a:lnTo>
                <a:lnTo>
                  <a:pt x="593" y="59"/>
                </a:lnTo>
                <a:lnTo>
                  <a:pt x="740" y="4"/>
                </a:lnTo>
                <a:lnTo>
                  <a:pt x="887" y="0"/>
                </a:lnTo>
                <a:lnTo>
                  <a:pt x="1034" y="142"/>
                </a:lnTo>
                <a:lnTo>
                  <a:pt x="1181" y="248"/>
                </a:ln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" name="Line 64"/>
          <p:cNvSpPr>
            <a:spLocks noChangeShapeType="1"/>
          </p:cNvSpPr>
          <p:nvPr/>
        </p:nvSpPr>
        <p:spPr bwMode="auto">
          <a:xfrm>
            <a:off x="4832040" y="4982255"/>
            <a:ext cx="179306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" name="Line 66"/>
          <p:cNvSpPr>
            <a:spLocks noChangeShapeType="1"/>
          </p:cNvSpPr>
          <p:nvPr/>
        </p:nvSpPr>
        <p:spPr bwMode="auto">
          <a:xfrm flipV="1">
            <a:off x="4832040" y="3952644"/>
            <a:ext cx="0" cy="102961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" name="Line 67"/>
          <p:cNvSpPr>
            <a:spLocks noChangeShapeType="1"/>
          </p:cNvSpPr>
          <p:nvPr/>
        </p:nvSpPr>
        <p:spPr bwMode="auto">
          <a:xfrm>
            <a:off x="4832040" y="4982255"/>
            <a:ext cx="179306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" name="Line 68"/>
          <p:cNvSpPr>
            <a:spLocks noChangeShapeType="1"/>
          </p:cNvSpPr>
          <p:nvPr/>
        </p:nvSpPr>
        <p:spPr bwMode="auto">
          <a:xfrm flipV="1">
            <a:off x="4832040" y="3952644"/>
            <a:ext cx="0" cy="102961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" name="Line 69"/>
          <p:cNvSpPr>
            <a:spLocks noChangeShapeType="1"/>
          </p:cNvSpPr>
          <p:nvPr/>
        </p:nvSpPr>
        <p:spPr bwMode="auto">
          <a:xfrm flipV="1">
            <a:off x="4832040" y="4970921"/>
            <a:ext cx="0" cy="113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" name="Line 70"/>
          <p:cNvSpPr>
            <a:spLocks noChangeShapeType="1"/>
          </p:cNvSpPr>
          <p:nvPr/>
        </p:nvSpPr>
        <p:spPr bwMode="auto">
          <a:xfrm>
            <a:off x="4832040" y="3952644"/>
            <a:ext cx="0" cy="784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" name="Rectangle 71"/>
          <p:cNvSpPr>
            <a:spLocks noChangeArrowheads="1"/>
          </p:cNvSpPr>
          <p:nvPr/>
        </p:nvSpPr>
        <p:spPr bwMode="auto">
          <a:xfrm>
            <a:off x="4812303" y="4994460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50" name="Line 72"/>
          <p:cNvSpPr>
            <a:spLocks noChangeShapeType="1"/>
          </p:cNvSpPr>
          <p:nvPr/>
        </p:nvSpPr>
        <p:spPr bwMode="auto">
          <a:xfrm flipV="1">
            <a:off x="5278409" y="4970921"/>
            <a:ext cx="0" cy="113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1" name="Rectangle 74"/>
          <p:cNvSpPr>
            <a:spLocks noChangeArrowheads="1"/>
          </p:cNvSpPr>
          <p:nvPr/>
        </p:nvSpPr>
        <p:spPr bwMode="auto">
          <a:xfrm>
            <a:off x="5258672" y="4994460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52" name="Line 75"/>
          <p:cNvSpPr>
            <a:spLocks noChangeShapeType="1"/>
          </p:cNvSpPr>
          <p:nvPr/>
        </p:nvSpPr>
        <p:spPr bwMode="auto">
          <a:xfrm flipV="1">
            <a:off x="5726296" y="4970921"/>
            <a:ext cx="0" cy="113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" name="Rectangle 77"/>
          <p:cNvSpPr>
            <a:spLocks noChangeArrowheads="1"/>
          </p:cNvSpPr>
          <p:nvPr/>
        </p:nvSpPr>
        <p:spPr bwMode="auto">
          <a:xfrm>
            <a:off x="5705040" y="4994460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54" name="Line 78"/>
          <p:cNvSpPr>
            <a:spLocks noChangeShapeType="1"/>
          </p:cNvSpPr>
          <p:nvPr/>
        </p:nvSpPr>
        <p:spPr bwMode="auto">
          <a:xfrm flipV="1">
            <a:off x="6172664" y="4970921"/>
            <a:ext cx="0" cy="113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5" name="Rectangle 80"/>
          <p:cNvSpPr>
            <a:spLocks noChangeArrowheads="1"/>
          </p:cNvSpPr>
          <p:nvPr/>
        </p:nvSpPr>
        <p:spPr bwMode="auto">
          <a:xfrm>
            <a:off x="6151409" y="4994460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56" name="Rectangle 83"/>
          <p:cNvSpPr>
            <a:spLocks noChangeArrowheads="1"/>
          </p:cNvSpPr>
          <p:nvPr/>
        </p:nvSpPr>
        <p:spPr bwMode="auto">
          <a:xfrm>
            <a:off x="6584114" y="4994460"/>
            <a:ext cx="9945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57" name="Line 84"/>
          <p:cNvSpPr>
            <a:spLocks noChangeShapeType="1"/>
          </p:cNvSpPr>
          <p:nvPr/>
        </p:nvSpPr>
        <p:spPr bwMode="auto">
          <a:xfrm>
            <a:off x="4832040" y="4930817"/>
            <a:ext cx="1518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" name="Rectangle 86"/>
          <p:cNvSpPr>
            <a:spLocks noChangeArrowheads="1"/>
          </p:cNvSpPr>
          <p:nvPr/>
        </p:nvSpPr>
        <p:spPr bwMode="auto">
          <a:xfrm>
            <a:off x="4762201" y="4898561"/>
            <a:ext cx="49729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59" name="Line 87"/>
          <p:cNvSpPr>
            <a:spLocks noChangeShapeType="1"/>
          </p:cNvSpPr>
          <p:nvPr/>
        </p:nvSpPr>
        <p:spPr bwMode="auto">
          <a:xfrm>
            <a:off x="4832040" y="4622196"/>
            <a:ext cx="1518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0" name="Rectangle 89"/>
          <p:cNvSpPr>
            <a:spLocks noChangeArrowheads="1"/>
          </p:cNvSpPr>
          <p:nvPr/>
        </p:nvSpPr>
        <p:spPr bwMode="auto">
          <a:xfrm>
            <a:off x="4633164" y="4589939"/>
            <a:ext cx="173958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0.05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61" name="Line 90"/>
          <p:cNvSpPr>
            <a:spLocks noChangeShapeType="1"/>
          </p:cNvSpPr>
          <p:nvPr/>
        </p:nvSpPr>
        <p:spPr bwMode="auto">
          <a:xfrm>
            <a:off x="4832040" y="4317061"/>
            <a:ext cx="1518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" name="Rectangle 92"/>
          <p:cNvSpPr>
            <a:spLocks noChangeArrowheads="1"/>
          </p:cNvSpPr>
          <p:nvPr/>
        </p:nvSpPr>
        <p:spPr bwMode="auto">
          <a:xfrm>
            <a:off x="4675675" y="4285676"/>
            <a:ext cx="124228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0.1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63" name="Line 93"/>
          <p:cNvSpPr>
            <a:spLocks noChangeShapeType="1"/>
          </p:cNvSpPr>
          <p:nvPr/>
        </p:nvSpPr>
        <p:spPr bwMode="auto">
          <a:xfrm>
            <a:off x="4832040" y="4009312"/>
            <a:ext cx="1518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6" name="Rectangle 95"/>
          <p:cNvSpPr>
            <a:spLocks noChangeArrowheads="1"/>
          </p:cNvSpPr>
          <p:nvPr/>
        </p:nvSpPr>
        <p:spPr bwMode="auto">
          <a:xfrm>
            <a:off x="4625072" y="3977054"/>
            <a:ext cx="173958" cy="6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0.15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67" name="Line 97"/>
          <p:cNvSpPr>
            <a:spLocks noChangeShapeType="1"/>
          </p:cNvSpPr>
          <p:nvPr/>
        </p:nvSpPr>
        <p:spPr bwMode="auto">
          <a:xfrm>
            <a:off x="4832040" y="4982255"/>
            <a:ext cx="1793066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" name="Line 99"/>
          <p:cNvSpPr>
            <a:spLocks noChangeShapeType="1"/>
          </p:cNvSpPr>
          <p:nvPr/>
        </p:nvSpPr>
        <p:spPr bwMode="auto">
          <a:xfrm flipV="1">
            <a:off x="4832040" y="3952644"/>
            <a:ext cx="0" cy="102961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9" name="Freeform 100"/>
          <p:cNvSpPr>
            <a:spLocks/>
          </p:cNvSpPr>
          <p:nvPr/>
        </p:nvSpPr>
        <p:spPr bwMode="auto">
          <a:xfrm>
            <a:off x="4832040" y="4261265"/>
            <a:ext cx="1793066" cy="496933"/>
          </a:xfrm>
          <a:custGeom>
            <a:avLst/>
            <a:gdLst>
              <a:gd name="T0" fmla="*/ 0 w 1181"/>
              <a:gd name="T1" fmla="*/ 570 h 570"/>
              <a:gd name="T2" fmla="*/ 147 w 1181"/>
              <a:gd name="T3" fmla="*/ 524 h 570"/>
              <a:gd name="T4" fmla="*/ 294 w 1181"/>
              <a:gd name="T5" fmla="*/ 427 h 570"/>
              <a:gd name="T6" fmla="*/ 442 w 1181"/>
              <a:gd name="T7" fmla="*/ 322 h 570"/>
              <a:gd name="T8" fmla="*/ 589 w 1181"/>
              <a:gd name="T9" fmla="*/ 175 h 570"/>
              <a:gd name="T10" fmla="*/ 736 w 1181"/>
              <a:gd name="T11" fmla="*/ 0 h 570"/>
              <a:gd name="T12" fmla="*/ 883 w 1181"/>
              <a:gd name="T13" fmla="*/ 74 h 570"/>
              <a:gd name="T14" fmla="*/ 1030 w 1181"/>
              <a:gd name="T15" fmla="*/ 271 h 570"/>
              <a:gd name="T16" fmla="*/ 1181 w 1181"/>
              <a:gd name="T17" fmla="*/ 45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570">
                <a:moveTo>
                  <a:pt x="0" y="570"/>
                </a:moveTo>
                <a:lnTo>
                  <a:pt x="147" y="524"/>
                </a:lnTo>
                <a:lnTo>
                  <a:pt x="294" y="427"/>
                </a:lnTo>
                <a:lnTo>
                  <a:pt x="442" y="322"/>
                </a:lnTo>
                <a:lnTo>
                  <a:pt x="589" y="175"/>
                </a:lnTo>
                <a:lnTo>
                  <a:pt x="736" y="0"/>
                </a:lnTo>
                <a:lnTo>
                  <a:pt x="883" y="74"/>
                </a:lnTo>
                <a:lnTo>
                  <a:pt x="1030" y="271"/>
                </a:lnTo>
                <a:lnTo>
                  <a:pt x="1181" y="45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0" name="Freeform 101"/>
          <p:cNvSpPr>
            <a:spLocks/>
          </p:cNvSpPr>
          <p:nvPr/>
        </p:nvSpPr>
        <p:spPr bwMode="auto">
          <a:xfrm>
            <a:off x="4832040" y="4009312"/>
            <a:ext cx="1793066" cy="804683"/>
          </a:xfrm>
          <a:custGeom>
            <a:avLst/>
            <a:gdLst>
              <a:gd name="T0" fmla="*/ 0 w 1181"/>
              <a:gd name="T1" fmla="*/ 923 h 923"/>
              <a:gd name="T2" fmla="*/ 147 w 1181"/>
              <a:gd name="T3" fmla="*/ 896 h 923"/>
              <a:gd name="T4" fmla="*/ 294 w 1181"/>
              <a:gd name="T5" fmla="*/ 845 h 923"/>
              <a:gd name="T6" fmla="*/ 442 w 1181"/>
              <a:gd name="T7" fmla="*/ 749 h 923"/>
              <a:gd name="T8" fmla="*/ 589 w 1181"/>
              <a:gd name="T9" fmla="*/ 455 h 923"/>
              <a:gd name="T10" fmla="*/ 736 w 1181"/>
              <a:gd name="T11" fmla="*/ 0 h 923"/>
              <a:gd name="T12" fmla="*/ 883 w 1181"/>
              <a:gd name="T13" fmla="*/ 349 h 923"/>
              <a:gd name="T14" fmla="*/ 1030 w 1181"/>
              <a:gd name="T15" fmla="*/ 625 h 923"/>
              <a:gd name="T16" fmla="*/ 1181 w 1181"/>
              <a:gd name="T17" fmla="*/ 891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923">
                <a:moveTo>
                  <a:pt x="0" y="923"/>
                </a:moveTo>
                <a:lnTo>
                  <a:pt x="147" y="896"/>
                </a:lnTo>
                <a:lnTo>
                  <a:pt x="294" y="845"/>
                </a:lnTo>
                <a:lnTo>
                  <a:pt x="442" y="749"/>
                </a:lnTo>
                <a:lnTo>
                  <a:pt x="589" y="455"/>
                </a:lnTo>
                <a:lnTo>
                  <a:pt x="736" y="0"/>
                </a:lnTo>
                <a:lnTo>
                  <a:pt x="883" y="349"/>
                </a:lnTo>
                <a:lnTo>
                  <a:pt x="1030" y="625"/>
                </a:lnTo>
                <a:lnTo>
                  <a:pt x="1181" y="891"/>
                </a:ln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1" name="Rectangle 102"/>
          <p:cNvSpPr>
            <a:spLocks noChangeArrowheads="1"/>
          </p:cNvSpPr>
          <p:nvPr/>
        </p:nvSpPr>
        <p:spPr bwMode="auto">
          <a:xfrm>
            <a:off x="5171276" y="3741960"/>
            <a:ext cx="127195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Theta in dCA1-mPFC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72" name="Freeform 104"/>
          <p:cNvSpPr>
            <a:spLocks/>
          </p:cNvSpPr>
          <p:nvPr/>
        </p:nvSpPr>
        <p:spPr bwMode="auto">
          <a:xfrm>
            <a:off x="4832040" y="4890714"/>
            <a:ext cx="1793066" cy="27898"/>
          </a:xfrm>
          <a:custGeom>
            <a:avLst/>
            <a:gdLst>
              <a:gd name="T0" fmla="*/ 0 w 1181"/>
              <a:gd name="T1" fmla="*/ 32 h 32"/>
              <a:gd name="T2" fmla="*/ 147 w 1181"/>
              <a:gd name="T3" fmla="*/ 23 h 32"/>
              <a:gd name="T4" fmla="*/ 294 w 1181"/>
              <a:gd name="T5" fmla="*/ 4 h 32"/>
              <a:gd name="T6" fmla="*/ 442 w 1181"/>
              <a:gd name="T7" fmla="*/ 0 h 32"/>
              <a:gd name="T8" fmla="*/ 589 w 1181"/>
              <a:gd name="T9" fmla="*/ 9 h 32"/>
              <a:gd name="T10" fmla="*/ 736 w 1181"/>
              <a:gd name="T11" fmla="*/ 18 h 32"/>
              <a:gd name="T12" fmla="*/ 883 w 1181"/>
              <a:gd name="T13" fmla="*/ 13 h 32"/>
              <a:gd name="T14" fmla="*/ 1030 w 1181"/>
              <a:gd name="T15" fmla="*/ 9 h 32"/>
              <a:gd name="T16" fmla="*/ 1181 w 1181"/>
              <a:gd name="T17" fmla="*/ 1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32">
                <a:moveTo>
                  <a:pt x="0" y="32"/>
                </a:moveTo>
                <a:lnTo>
                  <a:pt x="147" y="23"/>
                </a:lnTo>
                <a:lnTo>
                  <a:pt x="294" y="4"/>
                </a:lnTo>
                <a:lnTo>
                  <a:pt x="442" y="0"/>
                </a:lnTo>
                <a:lnTo>
                  <a:pt x="589" y="9"/>
                </a:lnTo>
                <a:lnTo>
                  <a:pt x="736" y="18"/>
                </a:lnTo>
                <a:lnTo>
                  <a:pt x="883" y="13"/>
                </a:lnTo>
                <a:lnTo>
                  <a:pt x="1030" y="9"/>
                </a:lnTo>
                <a:lnTo>
                  <a:pt x="1181" y="13"/>
                </a:lnTo>
              </a:path>
            </a:pathLst>
          </a:custGeom>
          <a:noFill/>
          <a:ln w="25400">
            <a:solidFill>
              <a:srgbClr val="000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3" name="Freeform 105"/>
          <p:cNvSpPr>
            <a:spLocks/>
          </p:cNvSpPr>
          <p:nvPr/>
        </p:nvSpPr>
        <p:spPr bwMode="auto">
          <a:xfrm>
            <a:off x="4832040" y="4894201"/>
            <a:ext cx="1793066" cy="24411"/>
          </a:xfrm>
          <a:custGeom>
            <a:avLst/>
            <a:gdLst>
              <a:gd name="T0" fmla="*/ 0 w 1181"/>
              <a:gd name="T1" fmla="*/ 28 h 28"/>
              <a:gd name="T2" fmla="*/ 147 w 1181"/>
              <a:gd name="T3" fmla="*/ 19 h 28"/>
              <a:gd name="T4" fmla="*/ 294 w 1181"/>
              <a:gd name="T5" fmla="*/ 9 h 28"/>
              <a:gd name="T6" fmla="*/ 442 w 1181"/>
              <a:gd name="T7" fmla="*/ 0 h 28"/>
              <a:gd name="T8" fmla="*/ 589 w 1181"/>
              <a:gd name="T9" fmla="*/ 23 h 28"/>
              <a:gd name="T10" fmla="*/ 736 w 1181"/>
              <a:gd name="T11" fmla="*/ 19 h 28"/>
              <a:gd name="T12" fmla="*/ 883 w 1181"/>
              <a:gd name="T13" fmla="*/ 5 h 28"/>
              <a:gd name="T14" fmla="*/ 1030 w 1181"/>
              <a:gd name="T15" fmla="*/ 23 h 28"/>
              <a:gd name="T16" fmla="*/ 1181 w 1181"/>
              <a:gd name="T1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28">
                <a:moveTo>
                  <a:pt x="0" y="28"/>
                </a:moveTo>
                <a:lnTo>
                  <a:pt x="147" y="19"/>
                </a:lnTo>
                <a:lnTo>
                  <a:pt x="294" y="9"/>
                </a:lnTo>
                <a:lnTo>
                  <a:pt x="442" y="0"/>
                </a:lnTo>
                <a:lnTo>
                  <a:pt x="589" y="23"/>
                </a:lnTo>
                <a:lnTo>
                  <a:pt x="736" y="19"/>
                </a:lnTo>
                <a:lnTo>
                  <a:pt x="883" y="5"/>
                </a:lnTo>
                <a:lnTo>
                  <a:pt x="1030" y="23"/>
                </a:lnTo>
                <a:lnTo>
                  <a:pt x="1181" y="28"/>
                </a:lnTo>
              </a:path>
            </a:pathLst>
          </a:custGeom>
          <a:noFill/>
          <a:ln w="25400">
            <a:solidFill>
              <a:srgbClr val="00009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4" name="Freeform 106"/>
          <p:cNvSpPr>
            <a:spLocks/>
          </p:cNvSpPr>
          <p:nvPr/>
        </p:nvSpPr>
        <p:spPr bwMode="auto">
          <a:xfrm>
            <a:off x="4832040" y="4834046"/>
            <a:ext cx="1793066" cy="88053"/>
          </a:xfrm>
          <a:custGeom>
            <a:avLst/>
            <a:gdLst>
              <a:gd name="T0" fmla="*/ 0 w 1181"/>
              <a:gd name="T1" fmla="*/ 101 h 101"/>
              <a:gd name="T2" fmla="*/ 147 w 1181"/>
              <a:gd name="T3" fmla="*/ 55 h 101"/>
              <a:gd name="T4" fmla="*/ 294 w 1181"/>
              <a:gd name="T5" fmla="*/ 19 h 101"/>
              <a:gd name="T6" fmla="*/ 442 w 1181"/>
              <a:gd name="T7" fmla="*/ 0 h 101"/>
              <a:gd name="T8" fmla="*/ 589 w 1181"/>
              <a:gd name="T9" fmla="*/ 5 h 101"/>
              <a:gd name="T10" fmla="*/ 736 w 1181"/>
              <a:gd name="T11" fmla="*/ 9 h 101"/>
              <a:gd name="T12" fmla="*/ 883 w 1181"/>
              <a:gd name="T13" fmla="*/ 51 h 101"/>
              <a:gd name="T14" fmla="*/ 1030 w 1181"/>
              <a:gd name="T15" fmla="*/ 78 h 101"/>
              <a:gd name="T16" fmla="*/ 1181 w 1181"/>
              <a:gd name="T17" fmla="*/ 9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101">
                <a:moveTo>
                  <a:pt x="0" y="101"/>
                </a:moveTo>
                <a:lnTo>
                  <a:pt x="147" y="55"/>
                </a:lnTo>
                <a:lnTo>
                  <a:pt x="294" y="19"/>
                </a:lnTo>
                <a:lnTo>
                  <a:pt x="442" y="0"/>
                </a:lnTo>
                <a:lnTo>
                  <a:pt x="589" y="5"/>
                </a:lnTo>
                <a:lnTo>
                  <a:pt x="736" y="9"/>
                </a:lnTo>
                <a:lnTo>
                  <a:pt x="883" y="51"/>
                </a:lnTo>
                <a:lnTo>
                  <a:pt x="1030" y="78"/>
                </a:lnTo>
                <a:lnTo>
                  <a:pt x="1181" y="92"/>
                </a:lnTo>
              </a:path>
            </a:pathLst>
          </a:custGeom>
          <a:noFill/>
          <a:ln w="25400">
            <a:solidFill>
              <a:srgbClr val="21596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5" name="Freeform 107"/>
          <p:cNvSpPr>
            <a:spLocks/>
          </p:cNvSpPr>
          <p:nvPr/>
        </p:nvSpPr>
        <p:spPr bwMode="auto">
          <a:xfrm>
            <a:off x="4832040" y="4813995"/>
            <a:ext cx="1793066" cy="96772"/>
          </a:xfrm>
          <a:custGeom>
            <a:avLst/>
            <a:gdLst>
              <a:gd name="T0" fmla="*/ 0 w 1181"/>
              <a:gd name="T1" fmla="*/ 111 h 111"/>
              <a:gd name="T2" fmla="*/ 147 w 1181"/>
              <a:gd name="T3" fmla="*/ 88 h 111"/>
              <a:gd name="T4" fmla="*/ 294 w 1181"/>
              <a:gd name="T5" fmla="*/ 78 h 111"/>
              <a:gd name="T6" fmla="*/ 442 w 1181"/>
              <a:gd name="T7" fmla="*/ 101 h 111"/>
              <a:gd name="T8" fmla="*/ 589 w 1181"/>
              <a:gd name="T9" fmla="*/ 69 h 111"/>
              <a:gd name="T10" fmla="*/ 736 w 1181"/>
              <a:gd name="T11" fmla="*/ 23 h 111"/>
              <a:gd name="T12" fmla="*/ 883 w 1181"/>
              <a:gd name="T13" fmla="*/ 0 h 111"/>
              <a:gd name="T14" fmla="*/ 1030 w 1181"/>
              <a:gd name="T15" fmla="*/ 55 h 111"/>
              <a:gd name="T16" fmla="*/ 1181 w 1181"/>
              <a:gd name="T17" fmla="*/ 9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1" h="111">
                <a:moveTo>
                  <a:pt x="0" y="111"/>
                </a:moveTo>
                <a:lnTo>
                  <a:pt x="147" y="88"/>
                </a:lnTo>
                <a:lnTo>
                  <a:pt x="294" y="78"/>
                </a:lnTo>
                <a:lnTo>
                  <a:pt x="442" y="101"/>
                </a:lnTo>
                <a:lnTo>
                  <a:pt x="589" y="69"/>
                </a:lnTo>
                <a:lnTo>
                  <a:pt x="736" y="23"/>
                </a:lnTo>
                <a:lnTo>
                  <a:pt x="883" y="0"/>
                </a:lnTo>
                <a:lnTo>
                  <a:pt x="1030" y="55"/>
                </a:lnTo>
                <a:lnTo>
                  <a:pt x="1181" y="97"/>
                </a:ln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6" name="Group 775"/>
          <p:cNvGrpSpPr/>
          <p:nvPr/>
        </p:nvGrpSpPr>
        <p:grpSpPr>
          <a:xfrm>
            <a:off x="4633164" y="5204666"/>
            <a:ext cx="2097983" cy="1653334"/>
            <a:chOff x="3715349" y="3793160"/>
            <a:chExt cx="2143334" cy="2773084"/>
          </a:xfrm>
        </p:grpSpPr>
        <p:sp>
          <p:nvSpPr>
            <p:cNvPr id="777" name="Rectangle 166"/>
            <p:cNvSpPr>
              <a:spLocks noChangeArrowheads="1"/>
            </p:cNvSpPr>
            <p:nvPr/>
          </p:nvSpPr>
          <p:spPr bwMode="auto">
            <a:xfrm>
              <a:off x="3922713" y="4138613"/>
              <a:ext cx="1874837" cy="18764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Line 168"/>
            <p:cNvSpPr>
              <a:spLocks noChangeShapeType="1"/>
            </p:cNvSpPr>
            <p:nvPr/>
          </p:nvSpPr>
          <p:spPr bwMode="auto">
            <a:xfrm>
              <a:off x="3922713" y="6015038"/>
              <a:ext cx="18748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Line 170"/>
            <p:cNvSpPr>
              <a:spLocks noChangeShapeType="1"/>
            </p:cNvSpPr>
            <p:nvPr/>
          </p:nvSpPr>
          <p:spPr bwMode="auto">
            <a:xfrm flipV="1">
              <a:off x="3922713" y="4138613"/>
              <a:ext cx="0" cy="1876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Line 171"/>
            <p:cNvSpPr>
              <a:spLocks noChangeShapeType="1"/>
            </p:cNvSpPr>
            <p:nvPr/>
          </p:nvSpPr>
          <p:spPr bwMode="auto">
            <a:xfrm>
              <a:off x="3922713" y="6015038"/>
              <a:ext cx="18748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Line 172"/>
            <p:cNvSpPr>
              <a:spLocks noChangeShapeType="1"/>
            </p:cNvSpPr>
            <p:nvPr/>
          </p:nvSpPr>
          <p:spPr bwMode="auto">
            <a:xfrm flipV="1">
              <a:off x="3922713" y="4138613"/>
              <a:ext cx="0" cy="1876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Line 173"/>
            <p:cNvSpPr>
              <a:spLocks noChangeShapeType="1"/>
            </p:cNvSpPr>
            <p:nvPr/>
          </p:nvSpPr>
          <p:spPr bwMode="auto">
            <a:xfrm flipV="1">
              <a:off x="3922713" y="5992813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Rectangle 175"/>
            <p:cNvSpPr>
              <a:spLocks noChangeArrowheads="1"/>
            </p:cNvSpPr>
            <p:nvPr/>
          </p:nvSpPr>
          <p:spPr bwMode="auto">
            <a:xfrm>
              <a:off x="3902075" y="6035676"/>
              <a:ext cx="519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84" name="Line 176"/>
            <p:cNvSpPr>
              <a:spLocks noChangeShapeType="1"/>
            </p:cNvSpPr>
            <p:nvPr/>
          </p:nvSpPr>
          <p:spPr bwMode="auto">
            <a:xfrm flipV="1">
              <a:off x="4389438" y="5992813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Rectangle 178"/>
            <p:cNvSpPr>
              <a:spLocks noChangeArrowheads="1"/>
            </p:cNvSpPr>
            <p:nvPr/>
          </p:nvSpPr>
          <p:spPr bwMode="auto">
            <a:xfrm>
              <a:off x="4368800" y="6035676"/>
              <a:ext cx="519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86" name="Line 179"/>
            <p:cNvSpPr>
              <a:spLocks noChangeShapeType="1"/>
            </p:cNvSpPr>
            <p:nvPr/>
          </p:nvSpPr>
          <p:spPr bwMode="auto">
            <a:xfrm flipV="1">
              <a:off x="4857750" y="5992813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Rectangle 181"/>
            <p:cNvSpPr>
              <a:spLocks noChangeArrowheads="1"/>
            </p:cNvSpPr>
            <p:nvPr/>
          </p:nvSpPr>
          <p:spPr bwMode="auto">
            <a:xfrm>
              <a:off x="4835525" y="6035676"/>
              <a:ext cx="519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88" name="Line 182"/>
            <p:cNvSpPr>
              <a:spLocks noChangeShapeType="1"/>
            </p:cNvSpPr>
            <p:nvPr/>
          </p:nvSpPr>
          <p:spPr bwMode="auto">
            <a:xfrm flipV="1">
              <a:off x="5324475" y="5992813"/>
              <a:ext cx="0" cy="22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Rectangle 184"/>
            <p:cNvSpPr>
              <a:spLocks noChangeArrowheads="1"/>
            </p:cNvSpPr>
            <p:nvPr/>
          </p:nvSpPr>
          <p:spPr bwMode="auto">
            <a:xfrm>
              <a:off x="5302250" y="6035676"/>
              <a:ext cx="519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90" name="Rectangle 187"/>
            <p:cNvSpPr>
              <a:spLocks noChangeArrowheads="1"/>
            </p:cNvSpPr>
            <p:nvPr/>
          </p:nvSpPr>
          <p:spPr bwMode="auto">
            <a:xfrm>
              <a:off x="5754688" y="6035676"/>
              <a:ext cx="10399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91" name="Line 188"/>
            <p:cNvSpPr>
              <a:spLocks noChangeShapeType="1"/>
            </p:cNvSpPr>
            <p:nvPr/>
          </p:nvSpPr>
          <p:spPr bwMode="auto">
            <a:xfrm>
              <a:off x="3922713" y="575151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Rectangle 190"/>
            <p:cNvSpPr>
              <a:spLocks noChangeArrowheads="1"/>
            </p:cNvSpPr>
            <p:nvPr/>
          </p:nvSpPr>
          <p:spPr bwMode="auto">
            <a:xfrm>
              <a:off x="3715349" y="5692776"/>
              <a:ext cx="181891" cy="12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93" name="Line 191"/>
            <p:cNvSpPr>
              <a:spLocks noChangeShapeType="1"/>
            </p:cNvSpPr>
            <p:nvPr/>
          </p:nvSpPr>
          <p:spPr bwMode="auto">
            <a:xfrm>
              <a:off x="3922713" y="5386388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Rectangle 193"/>
            <p:cNvSpPr>
              <a:spLocks noChangeArrowheads="1"/>
            </p:cNvSpPr>
            <p:nvPr/>
          </p:nvSpPr>
          <p:spPr bwMode="auto">
            <a:xfrm>
              <a:off x="3759800" y="5327652"/>
              <a:ext cx="129893" cy="12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95" name="Line 194"/>
            <p:cNvSpPr>
              <a:spLocks noChangeShapeType="1"/>
            </p:cNvSpPr>
            <p:nvPr/>
          </p:nvSpPr>
          <p:spPr bwMode="auto">
            <a:xfrm>
              <a:off x="3922713" y="5021263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Rectangle 196"/>
            <p:cNvSpPr>
              <a:spLocks noChangeArrowheads="1"/>
            </p:cNvSpPr>
            <p:nvPr/>
          </p:nvSpPr>
          <p:spPr bwMode="auto">
            <a:xfrm>
              <a:off x="3715349" y="4964114"/>
              <a:ext cx="181891" cy="12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0.15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97" name="Line 197"/>
            <p:cNvSpPr>
              <a:spLocks noChangeShapeType="1"/>
            </p:cNvSpPr>
            <p:nvPr/>
          </p:nvSpPr>
          <p:spPr bwMode="auto">
            <a:xfrm>
              <a:off x="3922713" y="4657726"/>
              <a:ext cx="158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Rectangle 199"/>
            <p:cNvSpPr>
              <a:spLocks noChangeArrowheads="1"/>
            </p:cNvSpPr>
            <p:nvPr/>
          </p:nvSpPr>
          <p:spPr bwMode="auto">
            <a:xfrm>
              <a:off x="3759800" y="4598989"/>
              <a:ext cx="129893" cy="12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99" name="Rectangle 202"/>
            <p:cNvSpPr>
              <a:spLocks noChangeArrowheads="1"/>
            </p:cNvSpPr>
            <p:nvPr/>
          </p:nvSpPr>
          <p:spPr bwMode="auto">
            <a:xfrm>
              <a:off x="3715349" y="4233862"/>
              <a:ext cx="181891" cy="12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0.25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00" name="Line 204"/>
            <p:cNvSpPr>
              <a:spLocks noChangeShapeType="1"/>
            </p:cNvSpPr>
            <p:nvPr/>
          </p:nvSpPr>
          <p:spPr bwMode="auto">
            <a:xfrm>
              <a:off x="3922713" y="6015038"/>
              <a:ext cx="18748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Line 207"/>
            <p:cNvSpPr>
              <a:spLocks noChangeShapeType="1"/>
            </p:cNvSpPr>
            <p:nvPr/>
          </p:nvSpPr>
          <p:spPr bwMode="auto">
            <a:xfrm flipV="1">
              <a:off x="3922713" y="4138613"/>
              <a:ext cx="0" cy="1876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208"/>
            <p:cNvSpPr>
              <a:spLocks/>
            </p:cNvSpPr>
            <p:nvPr/>
          </p:nvSpPr>
          <p:spPr bwMode="auto">
            <a:xfrm>
              <a:off x="3922713" y="4445000"/>
              <a:ext cx="1874837" cy="1270000"/>
            </a:xfrm>
            <a:custGeom>
              <a:avLst/>
              <a:gdLst>
                <a:gd name="T0" fmla="*/ 0 w 1181"/>
                <a:gd name="T1" fmla="*/ 451 h 800"/>
                <a:gd name="T2" fmla="*/ 147 w 1181"/>
                <a:gd name="T3" fmla="*/ 285 h 800"/>
                <a:gd name="T4" fmla="*/ 294 w 1181"/>
                <a:gd name="T5" fmla="*/ 79 h 800"/>
                <a:gd name="T6" fmla="*/ 442 w 1181"/>
                <a:gd name="T7" fmla="*/ 0 h 800"/>
                <a:gd name="T8" fmla="*/ 589 w 1181"/>
                <a:gd name="T9" fmla="*/ 37 h 800"/>
                <a:gd name="T10" fmla="*/ 736 w 1181"/>
                <a:gd name="T11" fmla="*/ 88 h 800"/>
                <a:gd name="T12" fmla="*/ 883 w 1181"/>
                <a:gd name="T13" fmla="*/ 423 h 800"/>
                <a:gd name="T14" fmla="*/ 1030 w 1181"/>
                <a:gd name="T15" fmla="*/ 667 h 800"/>
                <a:gd name="T16" fmla="*/ 1181 w 1181"/>
                <a:gd name="T17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800">
                  <a:moveTo>
                    <a:pt x="0" y="451"/>
                  </a:moveTo>
                  <a:lnTo>
                    <a:pt x="147" y="285"/>
                  </a:lnTo>
                  <a:lnTo>
                    <a:pt x="294" y="79"/>
                  </a:lnTo>
                  <a:lnTo>
                    <a:pt x="442" y="0"/>
                  </a:lnTo>
                  <a:lnTo>
                    <a:pt x="589" y="37"/>
                  </a:lnTo>
                  <a:lnTo>
                    <a:pt x="736" y="88"/>
                  </a:lnTo>
                  <a:lnTo>
                    <a:pt x="883" y="423"/>
                  </a:lnTo>
                  <a:lnTo>
                    <a:pt x="1030" y="667"/>
                  </a:lnTo>
                  <a:lnTo>
                    <a:pt x="1181" y="80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209"/>
            <p:cNvSpPr>
              <a:spLocks/>
            </p:cNvSpPr>
            <p:nvPr/>
          </p:nvSpPr>
          <p:spPr bwMode="auto">
            <a:xfrm>
              <a:off x="3922713" y="4241800"/>
              <a:ext cx="1874837" cy="1430338"/>
            </a:xfrm>
            <a:custGeom>
              <a:avLst/>
              <a:gdLst>
                <a:gd name="T0" fmla="*/ 0 w 1181"/>
                <a:gd name="T1" fmla="*/ 629 h 901"/>
                <a:gd name="T2" fmla="*/ 147 w 1181"/>
                <a:gd name="T3" fmla="*/ 473 h 901"/>
                <a:gd name="T4" fmla="*/ 294 w 1181"/>
                <a:gd name="T5" fmla="*/ 266 h 901"/>
                <a:gd name="T6" fmla="*/ 442 w 1181"/>
                <a:gd name="T7" fmla="*/ 147 h 901"/>
                <a:gd name="T8" fmla="*/ 589 w 1181"/>
                <a:gd name="T9" fmla="*/ 69 h 901"/>
                <a:gd name="T10" fmla="*/ 736 w 1181"/>
                <a:gd name="T11" fmla="*/ 0 h 901"/>
                <a:gd name="T12" fmla="*/ 883 w 1181"/>
                <a:gd name="T13" fmla="*/ 413 h 901"/>
                <a:gd name="T14" fmla="*/ 1030 w 1181"/>
                <a:gd name="T15" fmla="*/ 726 h 901"/>
                <a:gd name="T16" fmla="*/ 1181 w 1181"/>
                <a:gd name="T17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901">
                  <a:moveTo>
                    <a:pt x="0" y="629"/>
                  </a:moveTo>
                  <a:lnTo>
                    <a:pt x="147" y="473"/>
                  </a:lnTo>
                  <a:lnTo>
                    <a:pt x="294" y="266"/>
                  </a:lnTo>
                  <a:lnTo>
                    <a:pt x="442" y="147"/>
                  </a:lnTo>
                  <a:lnTo>
                    <a:pt x="589" y="69"/>
                  </a:lnTo>
                  <a:lnTo>
                    <a:pt x="736" y="0"/>
                  </a:lnTo>
                  <a:lnTo>
                    <a:pt x="883" y="413"/>
                  </a:lnTo>
                  <a:lnTo>
                    <a:pt x="1030" y="726"/>
                  </a:lnTo>
                  <a:lnTo>
                    <a:pt x="1181" y="901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210"/>
            <p:cNvSpPr>
              <a:spLocks noChangeArrowheads="1"/>
            </p:cNvSpPr>
            <p:nvPr/>
          </p:nvSpPr>
          <p:spPr bwMode="auto">
            <a:xfrm>
              <a:off x="4397717" y="3793160"/>
              <a:ext cx="914597" cy="30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000000"/>
                  </a:solidFill>
                  <a:cs typeface="Arial" pitchFamily="34" charset="0"/>
                </a:rPr>
                <a:t>Theta in </a:t>
              </a:r>
              <a:r>
                <a:rPr lang="en-US" sz="1200" dirty="0" err="1" smtClean="0">
                  <a:solidFill>
                    <a:srgbClr val="000000"/>
                  </a:solidFill>
                  <a:cs typeface="Arial" pitchFamily="34" charset="0"/>
                </a:rPr>
                <a:t>mPFC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05" name="Rectangle 211"/>
            <p:cNvSpPr>
              <a:spLocks noChangeArrowheads="1"/>
            </p:cNvSpPr>
            <p:nvPr/>
          </p:nvSpPr>
          <p:spPr bwMode="auto">
            <a:xfrm>
              <a:off x="4484078" y="6295226"/>
              <a:ext cx="817190" cy="27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frequency </a:t>
              </a:r>
              <a:r>
                <a:rPr lang="en-US" sz="1050" dirty="0">
                  <a:solidFill>
                    <a:srgbClr val="000000"/>
                  </a:solidFill>
                  <a:cs typeface="Arial" pitchFamily="34" charset="0"/>
                </a:rPr>
                <a:t>(</a:t>
              </a: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Hz)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06" name="Freeform 212"/>
            <p:cNvSpPr>
              <a:spLocks/>
            </p:cNvSpPr>
            <p:nvPr/>
          </p:nvSpPr>
          <p:spPr bwMode="auto">
            <a:xfrm>
              <a:off x="3922713" y="5211763"/>
              <a:ext cx="1874837" cy="620713"/>
            </a:xfrm>
            <a:custGeom>
              <a:avLst/>
              <a:gdLst>
                <a:gd name="T0" fmla="*/ 0 w 1181"/>
                <a:gd name="T1" fmla="*/ 221 h 391"/>
                <a:gd name="T2" fmla="*/ 147 w 1181"/>
                <a:gd name="T3" fmla="*/ 179 h 391"/>
                <a:gd name="T4" fmla="*/ 294 w 1181"/>
                <a:gd name="T5" fmla="*/ 87 h 391"/>
                <a:gd name="T6" fmla="*/ 442 w 1181"/>
                <a:gd name="T7" fmla="*/ 28 h 391"/>
                <a:gd name="T8" fmla="*/ 589 w 1181"/>
                <a:gd name="T9" fmla="*/ 9 h 391"/>
                <a:gd name="T10" fmla="*/ 736 w 1181"/>
                <a:gd name="T11" fmla="*/ 0 h 391"/>
                <a:gd name="T12" fmla="*/ 883 w 1181"/>
                <a:gd name="T13" fmla="*/ 175 h 391"/>
                <a:gd name="T14" fmla="*/ 1030 w 1181"/>
                <a:gd name="T15" fmla="*/ 312 h 391"/>
                <a:gd name="T16" fmla="*/ 1181 w 1181"/>
                <a:gd name="T1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391">
                  <a:moveTo>
                    <a:pt x="0" y="221"/>
                  </a:moveTo>
                  <a:lnTo>
                    <a:pt x="147" y="179"/>
                  </a:lnTo>
                  <a:lnTo>
                    <a:pt x="294" y="87"/>
                  </a:lnTo>
                  <a:lnTo>
                    <a:pt x="442" y="28"/>
                  </a:lnTo>
                  <a:lnTo>
                    <a:pt x="589" y="9"/>
                  </a:lnTo>
                  <a:lnTo>
                    <a:pt x="736" y="0"/>
                  </a:lnTo>
                  <a:lnTo>
                    <a:pt x="883" y="175"/>
                  </a:lnTo>
                  <a:lnTo>
                    <a:pt x="1030" y="312"/>
                  </a:lnTo>
                  <a:lnTo>
                    <a:pt x="1181" y="391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213"/>
            <p:cNvSpPr>
              <a:spLocks/>
            </p:cNvSpPr>
            <p:nvPr/>
          </p:nvSpPr>
          <p:spPr bwMode="auto">
            <a:xfrm>
              <a:off x="3922713" y="5073650"/>
              <a:ext cx="1874837" cy="823913"/>
            </a:xfrm>
            <a:custGeom>
              <a:avLst/>
              <a:gdLst>
                <a:gd name="T0" fmla="*/ 0 w 1181"/>
                <a:gd name="T1" fmla="*/ 266 h 519"/>
                <a:gd name="T2" fmla="*/ 147 w 1181"/>
                <a:gd name="T3" fmla="*/ 170 h 519"/>
                <a:gd name="T4" fmla="*/ 294 w 1181"/>
                <a:gd name="T5" fmla="*/ 41 h 519"/>
                <a:gd name="T6" fmla="*/ 442 w 1181"/>
                <a:gd name="T7" fmla="*/ 0 h 519"/>
                <a:gd name="T8" fmla="*/ 589 w 1181"/>
                <a:gd name="T9" fmla="*/ 124 h 519"/>
                <a:gd name="T10" fmla="*/ 736 w 1181"/>
                <a:gd name="T11" fmla="*/ 271 h 519"/>
                <a:gd name="T12" fmla="*/ 883 w 1181"/>
                <a:gd name="T13" fmla="*/ 386 h 519"/>
                <a:gd name="T14" fmla="*/ 1030 w 1181"/>
                <a:gd name="T15" fmla="*/ 468 h 519"/>
                <a:gd name="T16" fmla="*/ 1181 w 1181"/>
                <a:gd name="T17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519">
                  <a:moveTo>
                    <a:pt x="0" y="266"/>
                  </a:moveTo>
                  <a:lnTo>
                    <a:pt x="147" y="170"/>
                  </a:lnTo>
                  <a:lnTo>
                    <a:pt x="294" y="41"/>
                  </a:lnTo>
                  <a:lnTo>
                    <a:pt x="442" y="0"/>
                  </a:lnTo>
                  <a:lnTo>
                    <a:pt x="589" y="124"/>
                  </a:lnTo>
                  <a:lnTo>
                    <a:pt x="736" y="271"/>
                  </a:lnTo>
                  <a:lnTo>
                    <a:pt x="883" y="386"/>
                  </a:lnTo>
                  <a:lnTo>
                    <a:pt x="1030" y="468"/>
                  </a:lnTo>
                  <a:lnTo>
                    <a:pt x="1181" y="519"/>
                  </a:lnTo>
                </a:path>
              </a:pathLst>
            </a:custGeom>
            <a:noFill/>
            <a:ln w="25400">
              <a:solidFill>
                <a:srgbClr val="00009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214"/>
            <p:cNvSpPr>
              <a:spLocks/>
            </p:cNvSpPr>
            <p:nvPr/>
          </p:nvSpPr>
          <p:spPr bwMode="auto">
            <a:xfrm>
              <a:off x="3922713" y="5167313"/>
              <a:ext cx="1874837" cy="715963"/>
            </a:xfrm>
            <a:custGeom>
              <a:avLst/>
              <a:gdLst>
                <a:gd name="T0" fmla="*/ 0 w 1181"/>
                <a:gd name="T1" fmla="*/ 221 h 451"/>
                <a:gd name="T2" fmla="*/ 147 w 1181"/>
                <a:gd name="T3" fmla="*/ 157 h 451"/>
                <a:gd name="T4" fmla="*/ 294 w 1181"/>
                <a:gd name="T5" fmla="*/ 51 h 451"/>
                <a:gd name="T6" fmla="*/ 442 w 1181"/>
                <a:gd name="T7" fmla="*/ 0 h 451"/>
                <a:gd name="T8" fmla="*/ 589 w 1181"/>
                <a:gd name="T9" fmla="*/ 14 h 451"/>
                <a:gd name="T10" fmla="*/ 736 w 1181"/>
                <a:gd name="T11" fmla="*/ 42 h 451"/>
                <a:gd name="T12" fmla="*/ 883 w 1181"/>
                <a:gd name="T13" fmla="*/ 230 h 451"/>
                <a:gd name="T14" fmla="*/ 1030 w 1181"/>
                <a:gd name="T15" fmla="*/ 373 h 451"/>
                <a:gd name="T16" fmla="*/ 1181 w 1181"/>
                <a:gd name="T17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451">
                  <a:moveTo>
                    <a:pt x="0" y="221"/>
                  </a:moveTo>
                  <a:lnTo>
                    <a:pt x="147" y="157"/>
                  </a:lnTo>
                  <a:lnTo>
                    <a:pt x="294" y="51"/>
                  </a:lnTo>
                  <a:lnTo>
                    <a:pt x="442" y="0"/>
                  </a:lnTo>
                  <a:lnTo>
                    <a:pt x="589" y="14"/>
                  </a:lnTo>
                  <a:lnTo>
                    <a:pt x="736" y="42"/>
                  </a:lnTo>
                  <a:lnTo>
                    <a:pt x="883" y="230"/>
                  </a:lnTo>
                  <a:lnTo>
                    <a:pt x="1030" y="373"/>
                  </a:lnTo>
                  <a:lnTo>
                    <a:pt x="1181" y="451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215"/>
            <p:cNvSpPr>
              <a:spLocks/>
            </p:cNvSpPr>
            <p:nvPr/>
          </p:nvSpPr>
          <p:spPr bwMode="auto">
            <a:xfrm>
              <a:off x="3922713" y="5203825"/>
              <a:ext cx="1874837" cy="701675"/>
            </a:xfrm>
            <a:custGeom>
              <a:avLst/>
              <a:gdLst>
                <a:gd name="T0" fmla="*/ 0 w 1181"/>
                <a:gd name="T1" fmla="*/ 230 h 442"/>
                <a:gd name="T2" fmla="*/ 147 w 1181"/>
                <a:gd name="T3" fmla="*/ 143 h 442"/>
                <a:gd name="T4" fmla="*/ 294 w 1181"/>
                <a:gd name="T5" fmla="*/ 19 h 442"/>
                <a:gd name="T6" fmla="*/ 442 w 1181"/>
                <a:gd name="T7" fmla="*/ 0 h 442"/>
                <a:gd name="T8" fmla="*/ 589 w 1181"/>
                <a:gd name="T9" fmla="*/ 88 h 442"/>
                <a:gd name="T10" fmla="*/ 736 w 1181"/>
                <a:gd name="T11" fmla="*/ 207 h 442"/>
                <a:gd name="T12" fmla="*/ 883 w 1181"/>
                <a:gd name="T13" fmla="*/ 308 h 442"/>
                <a:gd name="T14" fmla="*/ 1030 w 1181"/>
                <a:gd name="T15" fmla="*/ 391 h 442"/>
                <a:gd name="T16" fmla="*/ 1181 w 1181"/>
                <a:gd name="T1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442">
                  <a:moveTo>
                    <a:pt x="0" y="230"/>
                  </a:moveTo>
                  <a:lnTo>
                    <a:pt x="147" y="143"/>
                  </a:lnTo>
                  <a:lnTo>
                    <a:pt x="294" y="19"/>
                  </a:lnTo>
                  <a:lnTo>
                    <a:pt x="442" y="0"/>
                  </a:lnTo>
                  <a:lnTo>
                    <a:pt x="589" y="88"/>
                  </a:lnTo>
                  <a:lnTo>
                    <a:pt x="736" y="207"/>
                  </a:lnTo>
                  <a:lnTo>
                    <a:pt x="883" y="308"/>
                  </a:lnTo>
                  <a:lnTo>
                    <a:pt x="1030" y="391"/>
                  </a:lnTo>
                  <a:lnTo>
                    <a:pt x="1181" y="442"/>
                  </a:lnTo>
                </a:path>
              </a:pathLst>
            </a:custGeom>
            <a:noFill/>
            <a:ln w="25400">
              <a:solidFill>
                <a:schemeClr val="accent5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Rectangle 216"/>
            <p:cNvSpPr>
              <a:spLocks noChangeArrowheads="1"/>
            </p:cNvSpPr>
            <p:nvPr/>
          </p:nvSpPr>
          <p:spPr bwMode="auto">
            <a:xfrm>
              <a:off x="3908425" y="5942013"/>
              <a:ext cx="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811" name="Rectangle 68"/>
          <p:cNvSpPr>
            <a:spLocks noChangeArrowheads="1"/>
          </p:cNvSpPr>
          <p:nvPr/>
        </p:nvSpPr>
        <p:spPr bwMode="auto">
          <a:xfrm rot="16200000">
            <a:off x="1900110" y="4199044"/>
            <a:ext cx="9425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Spectral density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(modulus)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12" name="Rectangle 86"/>
          <p:cNvSpPr>
            <a:spLocks noChangeArrowheads="1"/>
          </p:cNvSpPr>
          <p:nvPr/>
        </p:nvSpPr>
        <p:spPr bwMode="auto">
          <a:xfrm flipH="1">
            <a:off x="4766800" y="6464731"/>
            <a:ext cx="110110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3" name="Rectangle 86"/>
          <p:cNvSpPr>
            <a:spLocks noChangeArrowheads="1"/>
          </p:cNvSpPr>
          <p:nvPr/>
        </p:nvSpPr>
        <p:spPr bwMode="auto">
          <a:xfrm flipH="1">
            <a:off x="2682268" y="4939351"/>
            <a:ext cx="110110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0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69334" y="203636"/>
            <a:ext cx="404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Extrinsic Connectivity Changes </a:t>
            </a:r>
          </a:p>
          <a:p>
            <a:r>
              <a:rPr lang="en-US" sz="2400" dirty="0" smtClean="0">
                <a:latin typeface="+mj-lt"/>
              </a:rPr>
              <a:t>under Ketamine</a:t>
            </a:r>
            <a:endParaRPr lang="en-US" sz="2400" dirty="0"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11980" y="6430269"/>
            <a:ext cx="2758183" cy="372120"/>
            <a:chOff x="6136294" y="2797457"/>
            <a:chExt cx="2758183" cy="372120"/>
          </a:xfrm>
        </p:grpSpPr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6156614" y="2818373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6556664" y="2818373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4" name="Rectangle 21"/>
            <p:cNvSpPr>
              <a:spLocks noChangeArrowheads="1"/>
            </p:cNvSpPr>
            <p:nvPr/>
          </p:nvSpPr>
          <p:spPr bwMode="auto">
            <a:xfrm>
              <a:off x="6956714" y="2818373"/>
              <a:ext cx="7694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5" name="Rectangle 49"/>
            <p:cNvSpPr>
              <a:spLocks noChangeArrowheads="1"/>
            </p:cNvSpPr>
            <p:nvPr/>
          </p:nvSpPr>
          <p:spPr bwMode="auto">
            <a:xfrm>
              <a:off x="6136294" y="2992176"/>
              <a:ext cx="8660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Ketamine Dose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7816824" y="280381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7" name="Rectangle 18"/>
            <p:cNvSpPr>
              <a:spLocks noChangeArrowheads="1"/>
            </p:cNvSpPr>
            <p:nvPr/>
          </p:nvSpPr>
          <p:spPr bwMode="auto">
            <a:xfrm>
              <a:off x="8058114" y="280381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8" name="Rectangle 21"/>
            <p:cNvSpPr>
              <a:spLocks noChangeArrowheads="1"/>
            </p:cNvSpPr>
            <p:nvPr/>
          </p:nvSpPr>
          <p:spPr bwMode="auto">
            <a:xfrm>
              <a:off x="8299404" y="2803817"/>
              <a:ext cx="7694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9" name="Rectangle 49"/>
            <p:cNvSpPr>
              <a:spLocks noChangeArrowheads="1"/>
            </p:cNvSpPr>
            <p:nvPr/>
          </p:nvSpPr>
          <p:spPr bwMode="auto">
            <a:xfrm>
              <a:off x="7796504" y="3000300"/>
              <a:ext cx="8660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Ketamine Dose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0" name="Rectangle 18"/>
            <p:cNvSpPr>
              <a:spLocks noChangeArrowheads="1"/>
            </p:cNvSpPr>
            <p:nvPr/>
          </p:nvSpPr>
          <p:spPr bwMode="auto">
            <a:xfrm>
              <a:off x="8516694" y="279745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1" name="Rectangle 21"/>
            <p:cNvSpPr>
              <a:spLocks noChangeArrowheads="1"/>
            </p:cNvSpPr>
            <p:nvPr/>
          </p:nvSpPr>
          <p:spPr bwMode="auto">
            <a:xfrm>
              <a:off x="8757984" y="2797457"/>
              <a:ext cx="13649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dirty="0" smtClean="0">
                  <a:solidFill>
                    <a:srgbClr val="000000"/>
                  </a:solidFill>
                  <a:cs typeface="Arial" pitchFamily="34" charset="0"/>
                </a:rPr>
                <a:t>30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90909" y="466313"/>
            <a:ext cx="982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Theta Model</a:t>
            </a:r>
            <a:endParaRPr lang="en-US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7578389" y="453613"/>
            <a:ext cx="1115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Gamma Model</a:t>
            </a:r>
            <a:endParaRPr lang="en-US" sz="1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75746" y="2383735"/>
            <a:ext cx="3597175" cy="1934081"/>
            <a:chOff x="2359475" y="4235817"/>
            <a:chExt cx="3214387" cy="1819273"/>
          </a:xfrm>
        </p:grpSpPr>
        <p:sp>
          <p:nvSpPr>
            <p:cNvPr id="53" name="Oval 52"/>
            <p:cNvSpPr/>
            <p:nvPr/>
          </p:nvSpPr>
          <p:spPr>
            <a:xfrm rot="16200000">
              <a:off x="2560099" y="4122707"/>
              <a:ext cx="940295" cy="1341543"/>
            </a:xfrm>
            <a:prstGeom prst="ellipse">
              <a:avLst/>
            </a:prstGeom>
            <a:solidFill>
              <a:schemeClr val="bg1">
                <a:lumMod val="50000"/>
                <a:alpha val="38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61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 rot="20101244" flipV="1">
              <a:off x="3628530" y="4242908"/>
              <a:ext cx="840524" cy="323625"/>
            </a:xfrm>
            <a:custGeom>
              <a:avLst/>
              <a:gdLst>
                <a:gd name="connsiteX0" fmla="*/ 0 w 914400"/>
                <a:gd name="connsiteY0" fmla="*/ 699247 h 774905"/>
                <a:gd name="connsiteX1" fmla="*/ 591670 w 914400"/>
                <a:gd name="connsiteY1" fmla="*/ 710005 h 774905"/>
                <a:gd name="connsiteX2" fmla="*/ 914400 w 914400"/>
                <a:gd name="connsiteY2" fmla="*/ 0 h 7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774905">
                  <a:moveTo>
                    <a:pt x="0" y="699247"/>
                  </a:moveTo>
                  <a:cubicBezTo>
                    <a:pt x="219635" y="762896"/>
                    <a:pt x="439270" y="826546"/>
                    <a:pt x="591670" y="710005"/>
                  </a:cubicBezTo>
                  <a:cubicBezTo>
                    <a:pt x="744070" y="593464"/>
                    <a:pt x="829235" y="296732"/>
                    <a:pt x="914400" y="0"/>
                  </a:cubicBezTo>
                </a:path>
              </a:pathLst>
            </a:custGeom>
            <a:noFill/>
            <a:ln w="76200" cmpd="sng">
              <a:solidFill>
                <a:srgbClr val="7F7F7F"/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486125" y="4235817"/>
              <a:ext cx="1087737" cy="1159698"/>
            </a:xfrm>
            <a:prstGeom prst="ellipse">
              <a:avLst/>
            </a:prstGeom>
            <a:solidFill>
              <a:srgbClr val="7F7F7F">
                <a:alpha val="38000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61000"/>
                </a:srgbClr>
              </a:out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96149" y="4592453"/>
              <a:ext cx="575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dCA1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4430" y="4485482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404040"/>
                  </a:solidFill>
                </a:rPr>
                <a:t>mPFC</a:t>
              </a:r>
              <a:endParaRPr lang="en-US" sz="1400" b="1" dirty="0" smtClean="0">
                <a:solidFill>
                  <a:srgbClr val="404040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7455736" flipV="1">
              <a:off x="3482318" y="4530353"/>
              <a:ext cx="1229862" cy="1819611"/>
            </a:xfrm>
            <a:custGeom>
              <a:avLst/>
              <a:gdLst>
                <a:gd name="connsiteX0" fmla="*/ 0 w 914400"/>
                <a:gd name="connsiteY0" fmla="*/ 699247 h 774905"/>
                <a:gd name="connsiteX1" fmla="*/ 591670 w 914400"/>
                <a:gd name="connsiteY1" fmla="*/ 710005 h 774905"/>
                <a:gd name="connsiteX2" fmla="*/ 914400 w 914400"/>
                <a:gd name="connsiteY2" fmla="*/ 0 h 7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774905">
                  <a:moveTo>
                    <a:pt x="0" y="699247"/>
                  </a:moveTo>
                  <a:cubicBezTo>
                    <a:pt x="219635" y="762896"/>
                    <a:pt x="439270" y="826546"/>
                    <a:pt x="591670" y="710005"/>
                  </a:cubicBezTo>
                  <a:cubicBezTo>
                    <a:pt x="744070" y="593464"/>
                    <a:pt x="829235" y="296732"/>
                    <a:pt x="914400" y="0"/>
                  </a:cubicBezTo>
                </a:path>
              </a:pathLst>
            </a:custGeom>
            <a:noFill/>
            <a:ln w="3175" cmpd="sng"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 rot="5047721">
              <a:off x="4505810" y="4634234"/>
              <a:ext cx="124979" cy="361516"/>
              <a:chOff x="2870391" y="3117484"/>
              <a:chExt cx="436824" cy="467877"/>
            </a:xfrm>
            <a:effectLst/>
          </p:grpSpPr>
          <p:sp>
            <p:nvSpPr>
              <p:cNvPr id="134" name="Oval 133"/>
              <p:cNvSpPr/>
              <p:nvPr/>
            </p:nvSpPr>
            <p:spPr>
              <a:xfrm rot="7655775">
                <a:off x="2741313" y="3246562"/>
                <a:ext cx="431791" cy="173636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7655775">
                <a:off x="2967981" y="3246127"/>
                <a:ext cx="433590" cy="244878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Oval 136"/>
            <p:cNvSpPr/>
            <p:nvPr/>
          </p:nvSpPr>
          <p:spPr>
            <a:xfrm rot="14577883">
              <a:off x="2635027" y="5247607"/>
              <a:ext cx="351210" cy="4719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 rot="8362320">
              <a:off x="4601093" y="4236736"/>
              <a:ext cx="206869" cy="328026"/>
              <a:chOff x="607845" y="3581563"/>
              <a:chExt cx="454359" cy="559206"/>
            </a:xfrm>
          </p:grpSpPr>
          <p:sp>
            <p:nvSpPr>
              <p:cNvPr id="140" name="Oval 139"/>
              <p:cNvSpPr/>
              <p:nvPr/>
            </p:nvSpPr>
            <p:spPr>
              <a:xfrm flipH="1">
                <a:off x="607845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 flipH="1">
                <a:off x="854268" y="3581563"/>
                <a:ext cx="207936" cy="559206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09217" y="2814363"/>
            <a:ext cx="3611869" cy="3608489"/>
            <a:chOff x="5317766" y="647103"/>
            <a:chExt cx="3611869" cy="3608489"/>
          </a:xfrm>
        </p:grpSpPr>
        <p:sp>
          <p:nvSpPr>
            <p:cNvPr id="63" name="Line 88"/>
            <p:cNvSpPr>
              <a:spLocks noChangeShapeType="1"/>
            </p:cNvSpPr>
            <p:nvPr/>
          </p:nvSpPr>
          <p:spPr bwMode="auto">
            <a:xfrm>
              <a:off x="5834209" y="2424528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90"/>
            <p:cNvSpPr>
              <a:spLocks noChangeShapeType="1"/>
            </p:cNvSpPr>
            <p:nvPr/>
          </p:nvSpPr>
          <p:spPr bwMode="auto">
            <a:xfrm flipV="1">
              <a:off x="5834209" y="1102368"/>
              <a:ext cx="0" cy="1333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65" name="Line 91"/>
            <p:cNvSpPr>
              <a:spLocks noChangeShapeType="1"/>
            </p:cNvSpPr>
            <p:nvPr/>
          </p:nvSpPr>
          <p:spPr bwMode="auto">
            <a:xfrm>
              <a:off x="5834209" y="2424528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4"/>
            <p:cNvSpPr>
              <a:spLocks noChangeArrowheads="1"/>
            </p:cNvSpPr>
            <p:nvPr/>
          </p:nvSpPr>
          <p:spPr bwMode="auto">
            <a:xfrm>
              <a:off x="5648239" y="2348328"/>
              <a:ext cx="7149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69" name="Line 105"/>
            <p:cNvSpPr>
              <a:spLocks noChangeShapeType="1"/>
            </p:cNvSpPr>
            <p:nvPr/>
          </p:nvSpPr>
          <p:spPr bwMode="auto">
            <a:xfrm>
              <a:off x="5834209" y="176911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70" name="Rectangle 107"/>
            <p:cNvSpPr>
              <a:spLocks noChangeArrowheads="1"/>
            </p:cNvSpPr>
            <p:nvPr/>
          </p:nvSpPr>
          <p:spPr bwMode="auto">
            <a:xfrm>
              <a:off x="5592904" y="1681578"/>
              <a:ext cx="14299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50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71" name="Line 108"/>
            <p:cNvSpPr>
              <a:spLocks noChangeShapeType="1"/>
            </p:cNvSpPr>
            <p:nvPr/>
          </p:nvSpPr>
          <p:spPr bwMode="auto">
            <a:xfrm>
              <a:off x="5834209" y="110236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72" name="Rectangle 110"/>
            <p:cNvSpPr>
              <a:spLocks noChangeArrowheads="1"/>
            </p:cNvSpPr>
            <p:nvPr/>
          </p:nvSpPr>
          <p:spPr bwMode="auto">
            <a:xfrm>
              <a:off x="5526229" y="1014828"/>
              <a:ext cx="21448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100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73" name="Line 112"/>
            <p:cNvSpPr>
              <a:spLocks noChangeShapeType="1"/>
            </p:cNvSpPr>
            <p:nvPr/>
          </p:nvSpPr>
          <p:spPr bwMode="auto">
            <a:xfrm>
              <a:off x="5834209" y="2424528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16"/>
            <p:cNvSpPr>
              <a:spLocks noChangeArrowheads="1"/>
            </p:cNvSpPr>
            <p:nvPr/>
          </p:nvSpPr>
          <p:spPr bwMode="auto">
            <a:xfrm>
              <a:off x="6034234" y="1091028"/>
              <a:ext cx="266700" cy="13335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18"/>
            <p:cNvSpPr>
              <a:spLocks noChangeArrowheads="1"/>
            </p:cNvSpPr>
            <p:nvPr/>
          </p:nvSpPr>
          <p:spPr bwMode="auto">
            <a:xfrm>
              <a:off x="6367609" y="1795878"/>
              <a:ext cx="266700" cy="6286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20"/>
            <p:cNvSpPr>
              <a:spLocks noChangeArrowheads="1"/>
            </p:cNvSpPr>
            <p:nvPr/>
          </p:nvSpPr>
          <p:spPr bwMode="auto">
            <a:xfrm>
              <a:off x="6700984" y="2129253"/>
              <a:ext cx="266700" cy="2952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21"/>
            <p:cNvSpPr>
              <a:spLocks noChangeShapeType="1"/>
            </p:cNvSpPr>
            <p:nvPr/>
          </p:nvSpPr>
          <p:spPr bwMode="auto">
            <a:xfrm>
              <a:off x="5834209" y="2424528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24"/>
            <p:cNvSpPr>
              <a:spLocks noChangeArrowheads="1"/>
            </p:cNvSpPr>
            <p:nvPr/>
          </p:nvSpPr>
          <p:spPr bwMode="auto">
            <a:xfrm rot="16200000">
              <a:off x="5051432" y="1642978"/>
              <a:ext cx="70194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strength (%)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5953346" y="647103"/>
              <a:ext cx="25648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NMDA-mediated input to PFC from dCA1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2" name="Rectangle 106"/>
            <p:cNvSpPr>
              <a:spLocks noChangeArrowheads="1"/>
            </p:cNvSpPr>
            <p:nvPr/>
          </p:nvSpPr>
          <p:spPr bwMode="auto">
            <a:xfrm>
              <a:off x="7561094" y="1038927"/>
              <a:ext cx="1333500" cy="138786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08"/>
            <p:cNvSpPr>
              <a:spLocks noChangeShapeType="1"/>
            </p:cNvSpPr>
            <p:nvPr/>
          </p:nvSpPr>
          <p:spPr bwMode="auto">
            <a:xfrm>
              <a:off x="7561094" y="2426794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10"/>
            <p:cNvSpPr>
              <a:spLocks noChangeShapeType="1"/>
            </p:cNvSpPr>
            <p:nvPr/>
          </p:nvSpPr>
          <p:spPr bwMode="auto">
            <a:xfrm flipV="1">
              <a:off x="7549754" y="1038927"/>
              <a:ext cx="0" cy="138786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Line 111"/>
            <p:cNvSpPr>
              <a:spLocks noChangeShapeType="1"/>
            </p:cNvSpPr>
            <p:nvPr/>
          </p:nvSpPr>
          <p:spPr bwMode="auto">
            <a:xfrm>
              <a:off x="7561094" y="2426794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28"/>
            <p:cNvSpPr>
              <a:spLocks noChangeShapeType="1"/>
            </p:cNvSpPr>
            <p:nvPr/>
          </p:nvSpPr>
          <p:spPr bwMode="auto">
            <a:xfrm>
              <a:off x="7549754" y="2426794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Rectangle 130"/>
            <p:cNvSpPr>
              <a:spLocks noChangeArrowheads="1"/>
            </p:cNvSpPr>
            <p:nvPr/>
          </p:nvSpPr>
          <p:spPr bwMode="auto">
            <a:xfrm>
              <a:off x="7363784" y="2347487"/>
              <a:ext cx="71496" cy="17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0" name="Line 131"/>
            <p:cNvSpPr>
              <a:spLocks noChangeShapeType="1"/>
            </p:cNvSpPr>
            <p:nvPr/>
          </p:nvSpPr>
          <p:spPr bwMode="auto">
            <a:xfrm>
              <a:off x="7549754" y="1732860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Rectangle 133"/>
            <p:cNvSpPr>
              <a:spLocks noChangeArrowheads="1"/>
            </p:cNvSpPr>
            <p:nvPr/>
          </p:nvSpPr>
          <p:spPr bwMode="auto">
            <a:xfrm>
              <a:off x="7297109" y="1653554"/>
              <a:ext cx="142993" cy="17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2" name="Rectangle 136"/>
            <p:cNvSpPr>
              <a:spLocks noChangeArrowheads="1"/>
            </p:cNvSpPr>
            <p:nvPr/>
          </p:nvSpPr>
          <p:spPr bwMode="auto">
            <a:xfrm>
              <a:off x="7230434" y="959620"/>
              <a:ext cx="214489" cy="17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5" name="Line 138"/>
            <p:cNvSpPr>
              <a:spLocks noChangeShapeType="1"/>
            </p:cNvSpPr>
            <p:nvPr/>
          </p:nvSpPr>
          <p:spPr bwMode="auto">
            <a:xfrm>
              <a:off x="7561094" y="2426794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141"/>
            <p:cNvSpPr>
              <a:spLocks noChangeArrowheads="1"/>
            </p:cNvSpPr>
            <p:nvPr/>
          </p:nvSpPr>
          <p:spPr bwMode="auto">
            <a:xfrm>
              <a:off x="7694444" y="1038927"/>
              <a:ext cx="180975" cy="13878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42"/>
            <p:cNvSpPr>
              <a:spLocks noChangeArrowheads="1"/>
            </p:cNvSpPr>
            <p:nvPr/>
          </p:nvSpPr>
          <p:spPr bwMode="auto">
            <a:xfrm>
              <a:off x="7694444" y="1038927"/>
              <a:ext cx="180975" cy="138786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43"/>
            <p:cNvSpPr>
              <a:spLocks noChangeArrowheads="1"/>
            </p:cNvSpPr>
            <p:nvPr/>
          </p:nvSpPr>
          <p:spPr bwMode="auto">
            <a:xfrm>
              <a:off x="7923044" y="1128147"/>
              <a:ext cx="171450" cy="12986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44"/>
            <p:cNvSpPr>
              <a:spLocks noChangeArrowheads="1"/>
            </p:cNvSpPr>
            <p:nvPr/>
          </p:nvSpPr>
          <p:spPr bwMode="auto">
            <a:xfrm>
              <a:off x="7923044" y="1128147"/>
              <a:ext cx="171450" cy="129864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45"/>
            <p:cNvSpPr>
              <a:spLocks noChangeArrowheads="1"/>
            </p:cNvSpPr>
            <p:nvPr/>
          </p:nvSpPr>
          <p:spPr bwMode="auto">
            <a:xfrm>
              <a:off x="8142119" y="1197540"/>
              <a:ext cx="171450" cy="12292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46"/>
            <p:cNvSpPr>
              <a:spLocks noChangeArrowheads="1"/>
            </p:cNvSpPr>
            <p:nvPr/>
          </p:nvSpPr>
          <p:spPr bwMode="auto">
            <a:xfrm>
              <a:off x="8142119" y="1197540"/>
              <a:ext cx="171450" cy="122925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47"/>
            <p:cNvSpPr>
              <a:spLocks noChangeArrowheads="1"/>
            </p:cNvSpPr>
            <p:nvPr/>
          </p:nvSpPr>
          <p:spPr bwMode="auto">
            <a:xfrm>
              <a:off x="8361194" y="1336327"/>
              <a:ext cx="171450" cy="10904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48"/>
            <p:cNvSpPr>
              <a:spLocks noChangeArrowheads="1"/>
            </p:cNvSpPr>
            <p:nvPr/>
          </p:nvSpPr>
          <p:spPr bwMode="auto">
            <a:xfrm>
              <a:off x="8361194" y="1336327"/>
              <a:ext cx="171450" cy="109046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49"/>
            <p:cNvSpPr>
              <a:spLocks noChangeArrowheads="1"/>
            </p:cNvSpPr>
            <p:nvPr/>
          </p:nvSpPr>
          <p:spPr bwMode="auto">
            <a:xfrm>
              <a:off x="8580269" y="1871647"/>
              <a:ext cx="180975" cy="5551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50"/>
            <p:cNvSpPr>
              <a:spLocks noChangeArrowheads="1"/>
            </p:cNvSpPr>
            <p:nvPr/>
          </p:nvSpPr>
          <p:spPr bwMode="auto">
            <a:xfrm>
              <a:off x="8580269" y="1871647"/>
              <a:ext cx="180975" cy="55514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51"/>
            <p:cNvSpPr>
              <a:spLocks noChangeShapeType="1"/>
            </p:cNvSpPr>
            <p:nvPr/>
          </p:nvSpPr>
          <p:spPr bwMode="auto">
            <a:xfrm>
              <a:off x="7561094" y="2426794"/>
              <a:ext cx="13335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332697" y="2718512"/>
              <a:ext cx="1920418" cy="1537080"/>
              <a:chOff x="822269" y="3906838"/>
              <a:chExt cx="2166994" cy="1796708"/>
            </a:xfrm>
          </p:grpSpPr>
          <p:sp>
            <p:nvSpPr>
              <p:cNvPr id="143" name="Rectangle 107"/>
              <p:cNvSpPr>
                <a:spLocks noChangeArrowheads="1"/>
              </p:cNvSpPr>
              <p:nvPr/>
            </p:nvSpPr>
            <p:spPr bwMode="auto">
              <a:xfrm>
                <a:off x="1384300" y="3957638"/>
                <a:ext cx="1604963" cy="16351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4" name="Line 109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6049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5" name="Line 111"/>
              <p:cNvSpPr>
                <a:spLocks noChangeShapeType="1"/>
              </p:cNvSpPr>
              <p:nvPr/>
            </p:nvSpPr>
            <p:spPr bwMode="auto">
              <a:xfrm flipV="1">
                <a:off x="1384300" y="3957638"/>
                <a:ext cx="0" cy="1635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6" name="Line 112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6049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7" name="Line 123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8" name="Rectangle 125"/>
              <p:cNvSpPr>
                <a:spLocks noChangeArrowheads="1"/>
              </p:cNvSpPr>
              <p:nvPr/>
            </p:nvSpPr>
            <p:spPr bwMode="auto">
              <a:xfrm>
                <a:off x="1205230" y="5541963"/>
                <a:ext cx="68247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49" name="Line 126"/>
              <p:cNvSpPr>
                <a:spLocks noChangeShapeType="1"/>
              </p:cNvSpPr>
              <p:nvPr/>
            </p:nvSpPr>
            <p:spPr bwMode="auto">
              <a:xfrm>
                <a:off x="1384300" y="5184775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0" name="Rectangle 128"/>
              <p:cNvSpPr>
                <a:spLocks noChangeArrowheads="1"/>
              </p:cNvSpPr>
              <p:nvPr/>
            </p:nvSpPr>
            <p:spPr bwMode="auto">
              <a:xfrm>
                <a:off x="1168718" y="5132388"/>
                <a:ext cx="136493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50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1" name="Line 129"/>
              <p:cNvSpPr>
                <a:spLocks noChangeShapeType="1"/>
              </p:cNvSpPr>
              <p:nvPr/>
            </p:nvSpPr>
            <p:spPr bwMode="auto">
              <a:xfrm>
                <a:off x="1384300" y="4775200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2" name="Rectangle 131"/>
              <p:cNvSpPr>
                <a:spLocks noChangeArrowheads="1"/>
              </p:cNvSpPr>
              <p:nvPr/>
            </p:nvSpPr>
            <p:spPr bwMode="auto">
              <a:xfrm>
                <a:off x="1130618" y="4724400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100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3" name="Line 132"/>
              <p:cNvSpPr>
                <a:spLocks noChangeShapeType="1"/>
              </p:cNvSpPr>
              <p:nvPr/>
            </p:nvSpPr>
            <p:spPr bwMode="auto">
              <a:xfrm>
                <a:off x="1384300" y="4367213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4" name="Rectangle 134"/>
              <p:cNvSpPr>
                <a:spLocks noChangeArrowheads="1"/>
              </p:cNvSpPr>
              <p:nvPr/>
            </p:nvSpPr>
            <p:spPr bwMode="auto">
              <a:xfrm>
                <a:off x="1130618" y="4316413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150</a:t>
                </a: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5" name="Line 135"/>
              <p:cNvSpPr>
                <a:spLocks noChangeShapeType="1"/>
              </p:cNvSpPr>
              <p:nvPr/>
            </p:nvSpPr>
            <p:spPr bwMode="auto">
              <a:xfrm>
                <a:off x="1384300" y="3957638"/>
                <a:ext cx="1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6" name="Rectangle 137"/>
              <p:cNvSpPr>
                <a:spLocks noChangeArrowheads="1"/>
              </p:cNvSpPr>
              <p:nvPr/>
            </p:nvSpPr>
            <p:spPr bwMode="auto">
              <a:xfrm>
                <a:off x="1130618" y="3906838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200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57" name="Line 139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6049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8" name="Rectangle 143"/>
              <p:cNvSpPr>
                <a:spLocks noChangeArrowheads="1"/>
              </p:cNvSpPr>
              <p:nvPr/>
            </p:nvSpPr>
            <p:spPr bwMode="auto">
              <a:xfrm>
                <a:off x="1627188" y="4775200"/>
                <a:ext cx="319088" cy="817563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9" name="Rectangle 145"/>
              <p:cNvSpPr>
                <a:spLocks noChangeArrowheads="1"/>
              </p:cNvSpPr>
              <p:nvPr/>
            </p:nvSpPr>
            <p:spPr bwMode="auto">
              <a:xfrm>
                <a:off x="2027238" y="4481513"/>
                <a:ext cx="317500" cy="111125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60" name="Rectangle 147"/>
              <p:cNvSpPr>
                <a:spLocks noChangeArrowheads="1"/>
              </p:cNvSpPr>
              <p:nvPr/>
            </p:nvSpPr>
            <p:spPr bwMode="auto">
              <a:xfrm>
                <a:off x="2427288" y="4092575"/>
                <a:ext cx="317500" cy="1500188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61" name="Line 148"/>
              <p:cNvSpPr>
                <a:spLocks noChangeShapeType="1"/>
              </p:cNvSpPr>
              <p:nvPr/>
            </p:nvSpPr>
            <p:spPr bwMode="auto">
              <a:xfrm>
                <a:off x="1384300" y="5592763"/>
                <a:ext cx="16049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62" name="Rectangle 151"/>
              <p:cNvSpPr>
                <a:spLocks noChangeArrowheads="1"/>
              </p:cNvSpPr>
              <p:nvPr/>
            </p:nvSpPr>
            <p:spPr bwMode="auto">
              <a:xfrm rot="16200000">
                <a:off x="555934" y="4696914"/>
                <a:ext cx="701946" cy="169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strength (%)</a:t>
                </a:r>
                <a:endParaRPr kumimoji="0" lang="en-US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7324575" y="2750326"/>
              <a:ext cx="1605060" cy="1495083"/>
              <a:chOff x="2547840" y="3990844"/>
              <a:chExt cx="1605060" cy="1495083"/>
            </a:xfrm>
          </p:grpSpPr>
          <p:sp>
            <p:nvSpPr>
              <p:cNvPr id="164" name="Rectangle 112"/>
              <p:cNvSpPr>
                <a:spLocks noChangeArrowheads="1"/>
              </p:cNvSpPr>
              <p:nvPr/>
            </p:nvSpPr>
            <p:spPr bwMode="auto">
              <a:xfrm>
                <a:off x="2819400" y="4067044"/>
                <a:ext cx="1333500" cy="133350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5" name="Line 114"/>
              <p:cNvSpPr>
                <a:spLocks noChangeShapeType="1"/>
              </p:cNvSpPr>
              <p:nvPr/>
            </p:nvSpPr>
            <p:spPr bwMode="auto">
              <a:xfrm>
                <a:off x="2819400" y="5400544"/>
                <a:ext cx="13335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6" name="Line 116"/>
              <p:cNvSpPr>
                <a:spLocks noChangeShapeType="1"/>
              </p:cNvSpPr>
              <p:nvPr/>
            </p:nvSpPr>
            <p:spPr bwMode="auto">
              <a:xfrm flipV="1">
                <a:off x="2802690" y="4067044"/>
                <a:ext cx="0" cy="13335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7" name="Line 117"/>
              <p:cNvSpPr>
                <a:spLocks noChangeShapeType="1"/>
              </p:cNvSpPr>
              <p:nvPr/>
            </p:nvSpPr>
            <p:spPr bwMode="auto">
              <a:xfrm>
                <a:off x="2819400" y="5400544"/>
                <a:ext cx="13335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8" name="Line 134"/>
              <p:cNvSpPr>
                <a:spLocks noChangeShapeType="1"/>
              </p:cNvSpPr>
              <p:nvPr/>
            </p:nvSpPr>
            <p:spPr bwMode="auto">
              <a:xfrm>
                <a:off x="2802690" y="5400544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69" name="Rectangle 136"/>
              <p:cNvSpPr>
                <a:spLocks noChangeArrowheads="1"/>
              </p:cNvSpPr>
              <p:nvPr/>
            </p:nvSpPr>
            <p:spPr bwMode="auto">
              <a:xfrm>
                <a:off x="2681190" y="5324344"/>
                <a:ext cx="68247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0" name="Line 137"/>
              <p:cNvSpPr>
                <a:spLocks noChangeShapeType="1"/>
              </p:cNvSpPr>
              <p:nvPr/>
            </p:nvSpPr>
            <p:spPr bwMode="auto">
              <a:xfrm>
                <a:off x="2802690" y="5067169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1" name="Rectangle 139"/>
              <p:cNvSpPr>
                <a:spLocks noChangeArrowheads="1"/>
              </p:cNvSpPr>
              <p:nvPr/>
            </p:nvSpPr>
            <p:spPr bwMode="auto">
              <a:xfrm>
                <a:off x="2614515" y="4990969"/>
                <a:ext cx="136493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50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2" name="Line 140"/>
              <p:cNvSpPr>
                <a:spLocks noChangeShapeType="1"/>
              </p:cNvSpPr>
              <p:nvPr/>
            </p:nvSpPr>
            <p:spPr bwMode="auto">
              <a:xfrm>
                <a:off x="2802690" y="4733794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3" name="Rectangle 142"/>
              <p:cNvSpPr>
                <a:spLocks noChangeArrowheads="1"/>
              </p:cNvSpPr>
              <p:nvPr/>
            </p:nvSpPr>
            <p:spPr bwMode="auto">
              <a:xfrm>
                <a:off x="2547840" y="4657594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100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4" name="Line 143"/>
              <p:cNvSpPr>
                <a:spLocks noChangeShapeType="1"/>
              </p:cNvSpPr>
              <p:nvPr/>
            </p:nvSpPr>
            <p:spPr bwMode="auto">
              <a:xfrm>
                <a:off x="2802690" y="4400419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5" name="Rectangle 145"/>
              <p:cNvSpPr>
                <a:spLocks noChangeArrowheads="1"/>
              </p:cNvSpPr>
              <p:nvPr/>
            </p:nvSpPr>
            <p:spPr bwMode="auto">
              <a:xfrm>
                <a:off x="2547840" y="4324219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150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6" name="Rectangle 148"/>
              <p:cNvSpPr>
                <a:spLocks noChangeArrowheads="1"/>
              </p:cNvSpPr>
              <p:nvPr/>
            </p:nvSpPr>
            <p:spPr bwMode="auto">
              <a:xfrm>
                <a:off x="2547840" y="3990844"/>
                <a:ext cx="205184" cy="161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itchFamily="34" charset="0"/>
                  </a:rPr>
                  <a:t>200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77" name="Line 150"/>
              <p:cNvSpPr>
                <a:spLocks noChangeShapeType="1"/>
              </p:cNvSpPr>
              <p:nvPr/>
            </p:nvSpPr>
            <p:spPr bwMode="auto">
              <a:xfrm>
                <a:off x="2819400" y="5400544"/>
                <a:ext cx="13335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8" name="Rectangle 154"/>
              <p:cNvSpPr>
                <a:spLocks noChangeArrowheads="1"/>
              </p:cNvSpPr>
              <p:nvPr/>
            </p:nvSpPr>
            <p:spPr bwMode="auto">
              <a:xfrm>
                <a:off x="2952750" y="4733794"/>
                <a:ext cx="180975" cy="66675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79" name="Rectangle 156"/>
              <p:cNvSpPr>
                <a:spLocks noChangeArrowheads="1"/>
              </p:cNvSpPr>
              <p:nvPr/>
            </p:nvSpPr>
            <p:spPr bwMode="auto">
              <a:xfrm>
                <a:off x="3181350" y="4705219"/>
                <a:ext cx="171450" cy="695325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80" name="Rectangle 158"/>
              <p:cNvSpPr>
                <a:spLocks noChangeArrowheads="1"/>
              </p:cNvSpPr>
              <p:nvPr/>
            </p:nvSpPr>
            <p:spPr bwMode="auto">
              <a:xfrm>
                <a:off x="3400425" y="4676644"/>
                <a:ext cx="171450" cy="72390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81" name="Rectangle 160"/>
              <p:cNvSpPr>
                <a:spLocks noChangeArrowheads="1"/>
              </p:cNvSpPr>
              <p:nvPr/>
            </p:nvSpPr>
            <p:spPr bwMode="auto">
              <a:xfrm>
                <a:off x="3619500" y="4619494"/>
                <a:ext cx="171450" cy="78105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82" name="Rectangle 162"/>
              <p:cNvSpPr>
                <a:spLocks noChangeArrowheads="1"/>
              </p:cNvSpPr>
              <p:nvPr/>
            </p:nvSpPr>
            <p:spPr bwMode="auto">
              <a:xfrm>
                <a:off x="3838575" y="4181344"/>
                <a:ext cx="180975" cy="1219200"/>
              </a:xfrm>
              <a:prstGeom prst="rect">
                <a:avLst/>
              </a:prstGeom>
              <a:solidFill>
                <a:srgbClr val="008000"/>
              </a:solidFill>
              <a:ln w="0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83" name="Line 163"/>
              <p:cNvSpPr>
                <a:spLocks noChangeShapeType="1"/>
              </p:cNvSpPr>
              <p:nvPr/>
            </p:nvSpPr>
            <p:spPr bwMode="auto">
              <a:xfrm>
                <a:off x="2819400" y="5400544"/>
                <a:ext cx="13335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202" name="Rectangle 48"/>
            <p:cNvSpPr>
              <a:spLocks noChangeArrowheads="1"/>
            </p:cNvSpPr>
            <p:nvPr/>
          </p:nvSpPr>
          <p:spPr bwMode="auto">
            <a:xfrm>
              <a:off x="5948031" y="2577305"/>
              <a:ext cx="25391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cs typeface="Arial" pitchFamily="34" charset="0"/>
                </a:rPr>
                <a:t>AMPA-mediated input to PFC from dCA1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80319" y="792340"/>
            <a:ext cx="3560001" cy="2083184"/>
            <a:chOff x="5394711" y="4340335"/>
            <a:chExt cx="3560001" cy="2083184"/>
          </a:xfrm>
        </p:grpSpPr>
        <p:sp>
          <p:nvSpPr>
            <p:cNvPr id="185" name="Rectangle 45"/>
            <p:cNvSpPr>
              <a:spLocks noChangeArrowheads="1"/>
            </p:cNvSpPr>
            <p:nvPr/>
          </p:nvSpPr>
          <p:spPr bwMode="auto">
            <a:xfrm>
              <a:off x="5878700" y="4771714"/>
              <a:ext cx="1323975" cy="133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46"/>
            <p:cNvSpPr>
              <a:spLocks noChangeArrowheads="1"/>
            </p:cNvSpPr>
            <p:nvPr/>
          </p:nvSpPr>
          <p:spPr bwMode="auto">
            <a:xfrm>
              <a:off x="5878700" y="4771714"/>
              <a:ext cx="1323975" cy="13335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48"/>
            <p:cNvSpPr>
              <a:spLocks noChangeShapeType="1"/>
            </p:cNvSpPr>
            <p:nvPr/>
          </p:nvSpPr>
          <p:spPr bwMode="auto">
            <a:xfrm>
              <a:off x="5878700" y="6105214"/>
              <a:ext cx="1323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50"/>
            <p:cNvSpPr>
              <a:spLocks noChangeShapeType="1"/>
            </p:cNvSpPr>
            <p:nvPr/>
          </p:nvSpPr>
          <p:spPr bwMode="auto">
            <a:xfrm flipV="1">
              <a:off x="5878700" y="4771714"/>
              <a:ext cx="0" cy="1333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89" name="Line 51"/>
            <p:cNvSpPr>
              <a:spLocks noChangeShapeType="1"/>
            </p:cNvSpPr>
            <p:nvPr/>
          </p:nvSpPr>
          <p:spPr bwMode="auto">
            <a:xfrm>
              <a:off x="5878700" y="6105214"/>
              <a:ext cx="1323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64"/>
            <p:cNvSpPr>
              <a:spLocks noChangeArrowheads="1"/>
            </p:cNvSpPr>
            <p:nvPr/>
          </p:nvSpPr>
          <p:spPr bwMode="auto">
            <a:xfrm>
              <a:off x="5728565" y="6029014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1" name="Rectangle 67"/>
            <p:cNvSpPr>
              <a:spLocks noChangeArrowheads="1"/>
            </p:cNvSpPr>
            <p:nvPr/>
          </p:nvSpPr>
          <p:spPr bwMode="auto">
            <a:xfrm>
              <a:off x="5661890" y="5362264"/>
              <a:ext cx="13649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2" name="Rectangle 70"/>
            <p:cNvSpPr>
              <a:spLocks noChangeArrowheads="1"/>
            </p:cNvSpPr>
            <p:nvPr/>
          </p:nvSpPr>
          <p:spPr bwMode="auto">
            <a:xfrm>
              <a:off x="5595215" y="4695514"/>
              <a:ext cx="20518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3" name="Line 72"/>
            <p:cNvSpPr>
              <a:spLocks noChangeShapeType="1"/>
            </p:cNvSpPr>
            <p:nvPr/>
          </p:nvSpPr>
          <p:spPr bwMode="auto">
            <a:xfrm>
              <a:off x="5878700" y="6105214"/>
              <a:ext cx="1323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75"/>
            <p:cNvSpPr>
              <a:spLocks noChangeArrowheads="1"/>
            </p:cNvSpPr>
            <p:nvPr/>
          </p:nvSpPr>
          <p:spPr bwMode="auto">
            <a:xfrm>
              <a:off x="6078725" y="4771714"/>
              <a:ext cx="266700" cy="133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76"/>
            <p:cNvSpPr>
              <a:spLocks noChangeArrowheads="1"/>
            </p:cNvSpPr>
            <p:nvPr/>
          </p:nvSpPr>
          <p:spPr bwMode="auto">
            <a:xfrm>
              <a:off x="6078725" y="4771714"/>
              <a:ext cx="266700" cy="13335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7"/>
            <p:cNvSpPr>
              <a:spLocks noChangeArrowheads="1"/>
            </p:cNvSpPr>
            <p:nvPr/>
          </p:nvSpPr>
          <p:spPr bwMode="auto">
            <a:xfrm>
              <a:off x="6412100" y="4828864"/>
              <a:ext cx="257175" cy="127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78"/>
            <p:cNvSpPr>
              <a:spLocks noChangeArrowheads="1"/>
            </p:cNvSpPr>
            <p:nvPr/>
          </p:nvSpPr>
          <p:spPr bwMode="auto">
            <a:xfrm>
              <a:off x="6412100" y="4828864"/>
              <a:ext cx="257175" cy="12763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6735950" y="4886014"/>
              <a:ext cx="266700" cy="121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80"/>
            <p:cNvSpPr>
              <a:spLocks noChangeArrowheads="1"/>
            </p:cNvSpPr>
            <p:nvPr/>
          </p:nvSpPr>
          <p:spPr bwMode="auto">
            <a:xfrm>
              <a:off x="6735950" y="4886014"/>
              <a:ext cx="266700" cy="121920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84"/>
            <p:cNvSpPr>
              <a:spLocks noChangeArrowheads="1"/>
            </p:cNvSpPr>
            <p:nvPr/>
          </p:nvSpPr>
          <p:spPr bwMode="auto">
            <a:xfrm rot="16200000">
              <a:off x="5128377" y="5323664"/>
              <a:ext cx="70194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strength (%)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1" name="Rectangle 48"/>
            <p:cNvSpPr>
              <a:spLocks noChangeArrowheads="1"/>
            </p:cNvSpPr>
            <p:nvPr/>
          </p:nvSpPr>
          <p:spPr bwMode="auto">
            <a:xfrm>
              <a:off x="5937699" y="4340335"/>
              <a:ext cx="26134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NMDA-mediated input to HPC from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mPFC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7" name="Rectangle 80"/>
            <p:cNvSpPr>
              <a:spLocks noChangeArrowheads="1"/>
            </p:cNvSpPr>
            <p:nvPr/>
          </p:nvSpPr>
          <p:spPr bwMode="auto">
            <a:xfrm>
              <a:off x="7355165" y="6035770"/>
              <a:ext cx="35831" cy="1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8" name="Rectangle 83"/>
            <p:cNvSpPr>
              <a:spLocks noChangeArrowheads="1"/>
            </p:cNvSpPr>
            <p:nvPr/>
          </p:nvSpPr>
          <p:spPr bwMode="auto">
            <a:xfrm>
              <a:off x="7312237" y="5355492"/>
              <a:ext cx="71662" cy="1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9" name="Rectangle 86"/>
            <p:cNvSpPr>
              <a:spLocks noChangeArrowheads="1"/>
            </p:cNvSpPr>
            <p:nvPr/>
          </p:nvSpPr>
          <p:spPr bwMode="auto">
            <a:xfrm>
              <a:off x="7270256" y="4684863"/>
              <a:ext cx="107726" cy="14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7512560" y="4762057"/>
              <a:ext cx="1442152" cy="1661462"/>
              <a:chOff x="4619160" y="1661785"/>
              <a:chExt cx="3788241" cy="1815871"/>
            </a:xfrm>
          </p:grpSpPr>
          <p:sp>
            <p:nvSpPr>
              <p:cNvPr id="211" name="Rectangle 56"/>
              <p:cNvSpPr>
                <a:spLocks noChangeArrowheads="1"/>
              </p:cNvSpPr>
              <p:nvPr/>
            </p:nvSpPr>
            <p:spPr bwMode="auto">
              <a:xfrm>
                <a:off x="4619160" y="1661785"/>
                <a:ext cx="3788241" cy="147645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2" name="Line 58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3788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3" name="Line 60"/>
              <p:cNvSpPr>
                <a:spLocks noChangeShapeType="1"/>
              </p:cNvSpPr>
              <p:nvPr/>
            </p:nvSpPr>
            <p:spPr bwMode="auto">
              <a:xfrm flipV="1">
                <a:off x="4619160" y="1661785"/>
                <a:ext cx="0" cy="14764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4" name="Line 61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3788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5" name="Line 63"/>
              <p:cNvSpPr>
                <a:spLocks noChangeShapeType="1"/>
              </p:cNvSpPr>
              <p:nvPr/>
            </p:nvSpPr>
            <p:spPr bwMode="auto">
              <a:xfrm flipV="1">
                <a:off x="5245995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6" name="Line 66"/>
              <p:cNvSpPr>
                <a:spLocks noChangeShapeType="1"/>
              </p:cNvSpPr>
              <p:nvPr/>
            </p:nvSpPr>
            <p:spPr bwMode="auto">
              <a:xfrm flipV="1">
                <a:off x="5872825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7" name="Line 69"/>
              <p:cNvSpPr>
                <a:spLocks noChangeShapeType="1"/>
              </p:cNvSpPr>
              <p:nvPr/>
            </p:nvSpPr>
            <p:spPr bwMode="auto">
              <a:xfrm flipV="1">
                <a:off x="6526906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8" name="Line 72"/>
              <p:cNvSpPr>
                <a:spLocks noChangeShapeType="1"/>
              </p:cNvSpPr>
              <p:nvPr/>
            </p:nvSpPr>
            <p:spPr bwMode="auto">
              <a:xfrm flipV="1">
                <a:off x="7153741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19" name="Line 75"/>
              <p:cNvSpPr>
                <a:spLocks noChangeShapeType="1"/>
              </p:cNvSpPr>
              <p:nvPr/>
            </p:nvSpPr>
            <p:spPr bwMode="auto">
              <a:xfrm flipV="1">
                <a:off x="7780571" y="3117148"/>
                <a:ext cx="0" cy="210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0" name="Rectangle 77"/>
              <p:cNvSpPr>
                <a:spLocks noChangeArrowheads="1"/>
              </p:cNvSpPr>
              <p:nvPr/>
            </p:nvSpPr>
            <p:spPr bwMode="auto">
              <a:xfrm>
                <a:off x="7698809" y="3169879"/>
                <a:ext cx="0" cy="3077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21" name="Line 78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2725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2" name="Line 81"/>
              <p:cNvSpPr>
                <a:spLocks noChangeShapeType="1"/>
              </p:cNvSpPr>
              <p:nvPr/>
            </p:nvSpPr>
            <p:spPr bwMode="auto">
              <a:xfrm>
                <a:off x="4619160" y="2400013"/>
                <a:ext cx="2725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3" name="Line 88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3788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4" name="Rectangle 91"/>
              <p:cNvSpPr>
                <a:spLocks noChangeArrowheads="1"/>
              </p:cNvSpPr>
              <p:nvPr/>
            </p:nvSpPr>
            <p:spPr bwMode="auto">
              <a:xfrm>
                <a:off x="5000712" y="1661785"/>
                <a:ext cx="490565" cy="14764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5" name="Rectangle 92"/>
              <p:cNvSpPr>
                <a:spLocks noChangeArrowheads="1"/>
              </p:cNvSpPr>
              <p:nvPr/>
            </p:nvSpPr>
            <p:spPr bwMode="auto">
              <a:xfrm>
                <a:off x="5000712" y="1661785"/>
                <a:ext cx="490565" cy="147645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26" name="Rectangle 93"/>
              <p:cNvSpPr>
                <a:spLocks noChangeArrowheads="1"/>
              </p:cNvSpPr>
              <p:nvPr/>
            </p:nvSpPr>
            <p:spPr bwMode="auto">
              <a:xfrm>
                <a:off x="5627542" y="1978169"/>
                <a:ext cx="517817" cy="11600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7" name="Rectangle 94"/>
              <p:cNvSpPr>
                <a:spLocks noChangeArrowheads="1"/>
              </p:cNvSpPr>
              <p:nvPr/>
            </p:nvSpPr>
            <p:spPr bwMode="auto">
              <a:xfrm>
                <a:off x="5627542" y="1978169"/>
                <a:ext cx="517817" cy="116007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8" name="Rectangle 95"/>
              <p:cNvSpPr>
                <a:spLocks noChangeArrowheads="1"/>
              </p:cNvSpPr>
              <p:nvPr/>
            </p:nvSpPr>
            <p:spPr bwMode="auto">
              <a:xfrm>
                <a:off x="6254372" y="2231275"/>
                <a:ext cx="517817" cy="9069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9" name="Rectangle 96"/>
              <p:cNvSpPr>
                <a:spLocks noChangeArrowheads="1"/>
              </p:cNvSpPr>
              <p:nvPr/>
            </p:nvSpPr>
            <p:spPr bwMode="auto">
              <a:xfrm>
                <a:off x="6254372" y="2231275"/>
                <a:ext cx="517817" cy="906965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0" name="Rectangle 97"/>
              <p:cNvSpPr>
                <a:spLocks noChangeArrowheads="1"/>
              </p:cNvSpPr>
              <p:nvPr/>
            </p:nvSpPr>
            <p:spPr bwMode="auto">
              <a:xfrm>
                <a:off x="6881203" y="2579297"/>
                <a:ext cx="517817" cy="55894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1" name="Rectangle 98"/>
              <p:cNvSpPr>
                <a:spLocks noChangeArrowheads="1"/>
              </p:cNvSpPr>
              <p:nvPr/>
            </p:nvSpPr>
            <p:spPr bwMode="auto">
              <a:xfrm>
                <a:off x="6881203" y="2579297"/>
                <a:ext cx="517817" cy="55894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2" name="Rectangle 99"/>
              <p:cNvSpPr>
                <a:spLocks noChangeArrowheads="1"/>
              </p:cNvSpPr>
              <p:nvPr/>
            </p:nvSpPr>
            <p:spPr bwMode="auto">
              <a:xfrm>
                <a:off x="7535288" y="3096056"/>
                <a:ext cx="490565" cy="42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3" name="Rectangle 100"/>
              <p:cNvSpPr>
                <a:spLocks noChangeArrowheads="1"/>
              </p:cNvSpPr>
              <p:nvPr/>
            </p:nvSpPr>
            <p:spPr bwMode="auto">
              <a:xfrm>
                <a:off x="7535288" y="3096056"/>
                <a:ext cx="490565" cy="4218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4" name="Line 101"/>
              <p:cNvSpPr>
                <a:spLocks noChangeShapeType="1"/>
              </p:cNvSpPr>
              <p:nvPr/>
            </p:nvSpPr>
            <p:spPr bwMode="auto">
              <a:xfrm>
                <a:off x="4619160" y="3138240"/>
                <a:ext cx="3788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sp>
        <p:nvSpPr>
          <p:cNvPr id="184" name="Oval 183"/>
          <p:cNvSpPr/>
          <p:nvPr/>
        </p:nvSpPr>
        <p:spPr>
          <a:xfrm rot="14577883">
            <a:off x="1059115" y="3395395"/>
            <a:ext cx="373374" cy="52814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 rot="12735552">
            <a:off x="2232267" y="2666959"/>
            <a:ext cx="873995" cy="509933"/>
          </a:xfrm>
          <a:custGeom>
            <a:avLst/>
            <a:gdLst>
              <a:gd name="connsiteX0" fmla="*/ 0 w 914400"/>
              <a:gd name="connsiteY0" fmla="*/ 699247 h 774905"/>
              <a:gd name="connsiteX1" fmla="*/ 591670 w 914400"/>
              <a:gd name="connsiteY1" fmla="*/ 710005 h 774905"/>
              <a:gd name="connsiteX2" fmla="*/ 914400 w 914400"/>
              <a:gd name="connsiteY2" fmla="*/ 0 h 77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74905">
                <a:moveTo>
                  <a:pt x="0" y="699247"/>
                </a:moveTo>
                <a:cubicBezTo>
                  <a:pt x="219635" y="762896"/>
                  <a:pt x="439270" y="826546"/>
                  <a:pt x="591670" y="710005"/>
                </a:cubicBezTo>
                <a:cubicBezTo>
                  <a:pt x="744070" y="593464"/>
                  <a:pt x="829235" y="296732"/>
                  <a:pt x="914400" y="0"/>
                </a:cubicBezTo>
              </a:path>
            </a:pathLst>
          </a:custGeom>
          <a:noFill/>
          <a:ln w="3175" cmpd="sng">
            <a:solidFill>
              <a:schemeClr val="bg1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67956" y="178236"/>
            <a:ext cx="3304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Intrinsic Connectivity </a:t>
            </a:r>
          </a:p>
          <a:p>
            <a:r>
              <a:rPr lang="en-US" sz="2400" dirty="0" smtClean="0">
                <a:latin typeface="+mn-lt"/>
              </a:rPr>
              <a:t>Changes under Ketamin</a:t>
            </a:r>
            <a:r>
              <a:rPr lang="en-US" sz="2400" dirty="0">
                <a:latin typeface="+mn-lt"/>
              </a:rPr>
              <a:t>e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530782" y="692776"/>
            <a:ext cx="982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Theta Model</a:t>
            </a:r>
            <a:endParaRPr lang="en-US" sz="1200" dirty="0"/>
          </a:p>
        </p:txBody>
      </p:sp>
      <p:sp>
        <p:nvSpPr>
          <p:cNvPr id="206" name="TextBox 205"/>
          <p:cNvSpPr txBox="1"/>
          <p:nvPr/>
        </p:nvSpPr>
        <p:spPr>
          <a:xfrm>
            <a:off x="7256362" y="692776"/>
            <a:ext cx="1115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Gamma Model</a:t>
            </a:r>
            <a:endParaRPr lang="en-US" sz="1200" dirty="0"/>
          </a:p>
        </p:txBody>
      </p:sp>
      <p:sp>
        <p:nvSpPr>
          <p:cNvPr id="163" name="Rectangle 6"/>
          <p:cNvSpPr>
            <a:spLocks noChangeArrowheads="1"/>
          </p:cNvSpPr>
          <p:nvPr/>
        </p:nvSpPr>
        <p:spPr bwMode="auto">
          <a:xfrm>
            <a:off x="5379893" y="1780852"/>
            <a:ext cx="1333500" cy="13335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Line 8"/>
          <p:cNvSpPr>
            <a:spLocks noChangeShapeType="1"/>
          </p:cNvSpPr>
          <p:nvPr/>
        </p:nvSpPr>
        <p:spPr bwMode="auto">
          <a:xfrm>
            <a:off x="5379893" y="3114352"/>
            <a:ext cx="13335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10"/>
          <p:cNvSpPr>
            <a:spLocks noChangeShapeType="1"/>
          </p:cNvSpPr>
          <p:nvPr/>
        </p:nvSpPr>
        <p:spPr bwMode="auto">
          <a:xfrm flipV="1">
            <a:off x="5357213" y="1780852"/>
            <a:ext cx="0" cy="13335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166" name="Line 11"/>
          <p:cNvSpPr>
            <a:spLocks noChangeShapeType="1"/>
          </p:cNvSpPr>
          <p:nvPr/>
        </p:nvSpPr>
        <p:spPr bwMode="auto">
          <a:xfrm>
            <a:off x="5379893" y="3114352"/>
            <a:ext cx="13335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22"/>
          <p:cNvSpPr>
            <a:spLocks noChangeShapeType="1"/>
          </p:cNvSpPr>
          <p:nvPr/>
        </p:nvSpPr>
        <p:spPr bwMode="auto">
          <a:xfrm>
            <a:off x="5357213" y="3114352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168" name="Rectangle 24"/>
          <p:cNvSpPr>
            <a:spLocks noChangeArrowheads="1"/>
          </p:cNvSpPr>
          <p:nvPr/>
        </p:nvSpPr>
        <p:spPr bwMode="auto">
          <a:xfrm>
            <a:off x="5216603" y="3038152"/>
            <a:ext cx="714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0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9" name="Line 25"/>
          <p:cNvSpPr>
            <a:spLocks noChangeShapeType="1"/>
          </p:cNvSpPr>
          <p:nvPr/>
        </p:nvSpPr>
        <p:spPr bwMode="auto">
          <a:xfrm>
            <a:off x="5357213" y="2447602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5149928" y="2371402"/>
            <a:ext cx="1429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50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1" name="Line 28"/>
          <p:cNvSpPr>
            <a:spLocks noChangeShapeType="1"/>
          </p:cNvSpPr>
          <p:nvPr/>
        </p:nvSpPr>
        <p:spPr bwMode="auto">
          <a:xfrm>
            <a:off x="5357213" y="1780852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+mj-lt"/>
            </a:endParaRPr>
          </a:p>
        </p:txBody>
      </p:sp>
      <p:sp>
        <p:nvSpPr>
          <p:cNvPr id="172" name="Rectangle 30"/>
          <p:cNvSpPr>
            <a:spLocks noChangeArrowheads="1"/>
          </p:cNvSpPr>
          <p:nvPr/>
        </p:nvSpPr>
        <p:spPr bwMode="auto">
          <a:xfrm>
            <a:off x="5083253" y="1704652"/>
            <a:ext cx="2144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100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3" name="Line 32"/>
          <p:cNvSpPr>
            <a:spLocks noChangeShapeType="1"/>
          </p:cNvSpPr>
          <p:nvPr/>
        </p:nvSpPr>
        <p:spPr bwMode="auto">
          <a:xfrm>
            <a:off x="5379893" y="3114352"/>
            <a:ext cx="13335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36"/>
          <p:cNvSpPr>
            <a:spLocks noChangeArrowheads="1"/>
          </p:cNvSpPr>
          <p:nvPr/>
        </p:nvSpPr>
        <p:spPr bwMode="auto">
          <a:xfrm>
            <a:off x="5579918" y="1780852"/>
            <a:ext cx="266700" cy="1333500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Rectangle 38"/>
          <p:cNvSpPr>
            <a:spLocks noChangeArrowheads="1"/>
          </p:cNvSpPr>
          <p:nvPr/>
        </p:nvSpPr>
        <p:spPr bwMode="auto">
          <a:xfrm>
            <a:off x="5913293" y="2304727"/>
            <a:ext cx="266700" cy="8096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40"/>
          <p:cNvSpPr>
            <a:spLocks noChangeArrowheads="1"/>
          </p:cNvSpPr>
          <p:nvPr/>
        </p:nvSpPr>
        <p:spPr bwMode="auto">
          <a:xfrm>
            <a:off x="6246668" y="2619052"/>
            <a:ext cx="266700" cy="495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Line 41"/>
          <p:cNvSpPr>
            <a:spLocks noChangeShapeType="1"/>
          </p:cNvSpPr>
          <p:nvPr/>
        </p:nvSpPr>
        <p:spPr bwMode="auto">
          <a:xfrm>
            <a:off x="5379893" y="3114352"/>
            <a:ext cx="13335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44"/>
          <p:cNvSpPr>
            <a:spLocks noChangeArrowheads="1"/>
          </p:cNvSpPr>
          <p:nvPr/>
        </p:nvSpPr>
        <p:spPr bwMode="auto">
          <a:xfrm rot="16200000">
            <a:off x="4547465" y="2336649"/>
            <a:ext cx="67004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strength (%)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9" name="Rectangle 48"/>
          <p:cNvSpPr>
            <a:spLocks noChangeArrowheads="1"/>
          </p:cNvSpPr>
          <p:nvPr/>
        </p:nvSpPr>
        <p:spPr bwMode="auto">
          <a:xfrm>
            <a:off x="5297742" y="1111547"/>
            <a:ext cx="35779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NMDA-mediated excitation 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of hippocampal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Interneurons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6859873" y="1696213"/>
            <a:ext cx="1926082" cy="1511216"/>
            <a:chOff x="7000699" y="1696213"/>
            <a:chExt cx="1785255" cy="1511216"/>
          </a:xfrm>
        </p:grpSpPr>
        <p:sp>
          <p:nvSpPr>
            <p:cNvPr id="180" name="Line 8"/>
            <p:cNvSpPr>
              <a:spLocks noChangeShapeType="1"/>
            </p:cNvSpPr>
            <p:nvPr/>
          </p:nvSpPr>
          <p:spPr bwMode="auto">
            <a:xfrm>
              <a:off x="7362186" y="3113829"/>
              <a:ext cx="1423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0"/>
            <p:cNvSpPr>
              <a:spLocks noChangeShapeType="1"/>
            </p:cNvSpPr>
            <p:nvPr/>
          </p:nvSpPr>
          <p:spPr bwMode="auto">
            <a:xfrm flipV="1">
              <a:off x="7337971" y="1772841"/>
              <a:ext cx="0" cy="1340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2" name="Line 11"/>
            <p:cNvSpPr>
              <a:spLocks noChangeShapeType="1"/>
            </p:cNvSpPr>
            <p:nvPr/>
          </p:nvSpPr>
          <p:spPr bwMode="auto">
            <a:xfrm>
              <a:off x="7362186" y="3113829"/>
              <a:ext cx="1423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3"/>
            <p:cNvSpPr>
              <a:spLocks noChangeShapeType="1"/>
            </p:cNvSpPr>
            <p:nvPr/>
          </p:nvSpPr>
          <p:spPr bwMode="auto">
            <a:xfrm flipV="1">
              <a:off x="7606260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6"/>
            <p:cNvSpPr>
              <a:spLocks noChangeShapeType="1"/>
            </p:cNvSpPr>
            <p:nvPr/>
          </p:nvSpPr>
          <p:spPr bwMode="auto">
            <a:xfrm flipV="1">
              <a:off x="7840165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9"/>
            <p:cNvSpPr>
              <a:spLocks noChangeShapeType="1"/>
            </p:cNvSpPr>
            <p:nvPr/>
          </p:nvSpPr>
          <p:spPr bwMode="auto">
            <a:xfrm flipV="1">
              <a:off x="8074070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22"/>
            <p:cNvSpPr>
              <a:spLocks noChangeShapeType="1"/>
            </p:cNvSpPr>
            <p:nvPr/>
          </p:nvSpPr>
          <p:spPr bwMode="auto">
            <a:xfrm flipV="1">
              <a:off x="8307975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25"/>
            <p:cNvSpPr>
              <a:spLocks noChangeShapeType="1"/>
            </p:cNvSpPr>
            <p:nvPr/>
          </p:nvSpPr>
          <p:spPr bwMode="auto">
            <a:xfrm flipV="1">
              <a:off x="8541879" y="3094672"/>
              <a:ext cx="0" cy="191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7337971" y="3113829"/>
              <a:ext cx="203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9" name="Rectangle 30"/>
            <p:cNvSpPr>
              <a:spLocks noChangeArrowheads="1"/>
            </p:cNvSpPr>
            <p:nvPr/>
          </p:nvSpPr>
          <p:spPr bwMode="auto">
            <a:xfrm>
              <a:off x="7143075" y="3037201"/>
              <a:ext cx="76336" cy="17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0" name="Line 31"/>
            <p:cNvSpPr>
              <a:spLocks noChangeShapeType="1"/>
            </p:cNvSpPr>
            <p:nvPr/>
          </p:nvSpPr>
          <p:spPr bwMode="auto">
            <a:xfrm>
              <a:off x="7337971" y="2443335"/>
              <a:ext cx="203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1" name="Rectangle 33"/>
            <p:cNvSpPr>
              <a:spLocks noChangeArrowheads="1"/>
            </p:cNvSpPr>
            <p:nvPr/>
          </p:nvSpPr>
          <p:spPr bwMode="auto">
            <a:xfrm>
              <a:off x="7071887" y="2366707"/>
              <a:ext cx="152673" cy="17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2" name="Rectangle 36"/>
            <p:cNvSpPr>
              <a:spLocks noChangeArrowheads="1"/>
            </p:cNvSpPr>
            <p:nvPr/>
          </p:nvSpPr>
          <p:spPr bwMode="auto">
            <a:xfrm>
              <a:off x="7000699" y="1696213"/>
              <a:ext cx="229008" cy="17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</a:t>
              </a: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3" name="Line 38"/>
            <p:cNvSpPr>
              <a:spLocks noChangeShapeType="1"/>
            </p:cNvSpPr>
            <p:nvPr/>
          </p:nvSpPr>
          <p:spPr bwMode="auto">
            <a:xfrm>
              <a:off x="7362186" y="3113829"/>
              <a:ext cx="1423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41"/>
            <p:cNvSpPr>
              <a:spLocks noChangeArrowheads="1"/>
            </p:cNvSpPr>
            <p:nvPr/>
          </p:nvSpPr>
          <p:spPr bwMode="auto">
            <a:xfrm>
              <a:off x="7504563" y="1772841"/>
              <a:ext cx="193226" cy="1340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42"/>
            <p:cNvSpPr>
              <a:spLocks noChangeArrowheads="1"/>
            </p:cNvSpPr>
            <p:nvPr/>
          </p:nvSpPr>
          <p:spPr bwMode="auto">
            <a:xfrm>
              <a:off x="7504563" y="1772841"/>
              <a:ext cx="193226" cy="13409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43"/>
            <p:cNvSpPr>
              <a:spLocks noChangeArrowheads="1"/>
            </p:cNvSpPr>
            <p:nvPr/>
          </p:nvSpPr>
          <p:spPr bwMode="auto">
            <a:xfrm>
              <a:off x="7748637" y="2127245"/>
              <a:ext cx="183056" cy="9865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44"/>
            <p:cNvSpPr>
              <a:spLocks noChangeArrowheads="1"/>
            </p:cNvSpPr>
            <p:nvPr/>
          </p:nvSpPr>
          <p:spPr bwMode="auto">
            <a:xfrm>
              <a:off x="7748637" y="2127245"/>
              <a:ext cx="183056" cy="98658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45"/>
            <p:cNvSpPr>
              <a:spLocks noChangeArrowheads="1"/>
            </p:cNvSpPr>
            <p:nvPr/>
          </p:nvSpPr>
          <p:spPr bwMode="auto">
            <a:xfrm>
              <a:off x="7982542" y="2385864"/>
              <a:ext cx="183056" cy="7279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46"/>
            <p:cNvSpPr>
              <a:spLocks noChangeArrowheads="1"/>
            </p:cNvSpPr>
            <p:nvPr/>
          </p:nvSpPr>
          <p:spPr bwMode="auto">
            <a:xfrm>
              <a:off x="7982542" y="2385864"/>
              <a:ext cx="183056" cy="72796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47"/>
            <p:cNvSpPr>
              <a:spLocks noChangeArrowheads="1"/>
            </p:cNvSpPr>
            <p:nvPr/>
          </p:nvSpPr>
          <p:spPr bwMode="auto">
            <a:xfrm>
              <a:off x="8216447" y="2721111"/>
              <a:ext cx="183056" cy="3927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48"/>
            <p:cNvSpPr>
              <a:spLocks noChangeArrowheads="1"/>
            </p:cNvSpPr>
            <p:nvPr/>
          </p:nvSpPr>
          <p:spPr bwMode="auto">
            <a:xfrm>
              <a:off x="8216447" y="2721111"/>
              <a:ext cx="183056" cy="3927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49"/>
            <p:cNvSpPr>
              <a:spLocks noChangeArrowheads="1"/>
            </p:cNvSpPr>
            <p:nvPr/>
          </p:nvSpPr>
          <p:spPr bwMode="auto">
            <a:xfrm>
              <a:off x="8450351" y="3094672"/>
              <a:ext cx="193226" cy="191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50"/>
            <p:cNvSpPr>
              <a:spLocks noChangeArrowheads="1"/>
            </p:cNvSpPr>
            <p:nvPr/>
          </p:nvSpPr>
          <p:spPr bwMode="auto">
            <a:xfrm>
              <a:off x="8450351" y="3094672"/>
              <a:ext cx="193226" cy="1915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Line 51"/>
            <p:cNvSpPr>
              <a:spLocks noChangeShapeType="1"/>
            </p:cNvSpPr>
            <p:nvPr/>
          </p:nvSpPr>
          <p:spPr bwMode="auto">
            <a:xfrm>
              <a:off x="7362186" y="3113829"/>
              <a:ext cx="142376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7" name="Rectangle 48"/>
          <p:cNvSpPr>
            <a:spLocks noChangeArrowheads="1"/>
          </p:cNvSpPr>
          <p:nvPr/>
        </p:nvSpPr>
        <p:spPr bwMode="auto">
          <a:xfrm>
            <a:off x="5512338" y="3453162"/>
            <a:ext cx="2957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0000"/>
                </a:solidFill>
                <a:cs typeface="Arial" pitchFamily="34" charset="0"/>
              </a:rPr>
              <a:t>1/Signal to Noise Ratio in the Hippocampus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5613463" y="5741246"/>
            <a:ext cx="3030114" cy="372120"/>
            <a:chOff x="6136294" y="2797457"/>
            <a:chExt cx="2758183" cy="372120"/>
          </a:xfrm>
        </p:grpSpPr>
        <p:sp>
          <p:nvSpPr>
            <p:cNvPr id="209" name="Rectangle 15"/>
            <p:cNvSpPr>
              <a:spLocks noChangeArrowheads="1"/>
            </p:cNvSpPr>
            <p:nvPr/>
          </p:nvSpPr>
          <p:spPr bwMode="auto">
            <a:xfrm>
              <a:off x="6156614" y="2818373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0" name="Rectangle 18"/>
            <p:cNvSpPr>
              <a:spLocks noChangeArrowheads="1"/>
            </p:cNvSpPr>
            <p:nvPr/>
          </p:nvSpPr>
          <p:spPr bwMode="auto">
            <a:xfrm>
              <a:off x="6556664" y="2818373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1" name="Rectangle 21"/>
            <p:cNvSpPr>
              <a:spLocks noChangeArrowheads="1"/>
            </p:cNvSpPr>
            <p:nvPr/>
          </p:nvSpPr>
          <p:spPr bwMode="auto">
            <a:xfrm>
              <a:off x="6956714" y="2818373"/>
              <a:ext cx="7694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2" name="Rectangle 49"/>
            <p:cNvSpPr>
              <a:spLocks noChangeArrowheads="1"/>
            </p:cNvSpPr>
            <p:nvPr/>
          </p:nvSpPr>
          <p:spPr bwMode="auto">
            <a:xfrm>
              <a:off x="6136294" y="2992176"/>
              <a:ext cx="8660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Ketamine Dose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3" name="Rectangle 15"/>
            <p:cNvSpPr>
              <a:spLocks noChangeArrowheads="1"/>
            </p:cNvSpPr>
            <p:nvPr/>
          </p:nvSpPr>
          <p:spPr bwMode="auto">
            <a:xfrm>
              <a:off x="7816824" y="280381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4" name="Rectangle 18"/>
            <p:cNvSpPr>
              <a:spLocks noChangeArrowheads="1"/>
            </p:cNvSpPr>
            <p:nvPr/>
          </p:nvSpPr>
          <p:spPr bwMode="auto">
            <a:xfrm>
              <a:off x="8058114" y="280381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5" name="Rectangle 21"/>
            <p:cNvSpPr>
              <a:spLocks noChangeArrowheads="1"/>
            </p:cNvSpPr>
            <p:nvPr/>
          </p:nvSpPr>
          <p:spPr bwMode="auto">
            <a:xfrm>
              <a:off x="8299404" y="2803817"/>
              <a:ext cx="76944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4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6" name="Rectangle 49"/>
            <p:cNvSpPr>
              <a:spLocks noChangeArrowheads="1"/>
            </p:cNvSpPr>
            <p:nvPr/>
          </p:nvSpPr>
          <p:spPr bwMode="auto">
            <a:xfrm>
              <a:off x="7796504" y="3000300"/>
              <a:ext cx="86608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Ketamine Dose</a:t>
              </a:r>
              <a:endPara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7" name="Rectangle 18"/>
            <p:cNvSpPr>
              <a:spLocks noChangeArrowheads="1"/>
            </p:cNvSpPr>
            <p:nvPr/>
          </p:nvSpPr>
          <p:spPr bwMode="auto">
            <a:xfrm>
              <a:off x="8516694" y="2797457"/>
              <a:ext cx="6824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8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8" name="Rectangle 21"/>
            <p:cNvSpPr>
              <a:spLocks noChangeArrowheads="1"/>
            </p:cNvSpPr>
            <p:nvPr/>
          </p:nvSpPr>
          <p:spPr bwMode="auto">
            <a:xfrm>
              <a:off x="8757984" y="2797457"/>
              <a:ext cx="13649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dirty="0" smtClean="0">
                  <a:solidFill>
                    <a:srgbClr val="000000"/>
                  </a:solidFill>
                  <a:cs typeface="Arial" pitchFamily="34" charset="0"/>
                </a:rPr>
                <a:t>30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4801694" y="3810315"/>
            <a:ext cx="2076372" cy="1878701"/>
            <a:chOff x="815192" y="561975"/>
            <a:chExt cx="2174071" cy="1787425"/>
          </a:xfrm>
        </p:grpSpPr>
        <p:sp>
          <p:nvSpPr>
            <p:cNvPr id="220" name="Rectangle 6"/>
            <p:cNvSpPr>
              <a:spLocks noChangeArrowheads="1"/>
            </p:cNvSpPr>
            <p:nvPr/>
          </p:nvSpPr>
          <p:spPr bwMode="auto">
            <a:xfrm>
              <a:off x="1384300" y="612775"/>
              <a:ext cx="1604963" cy="16351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1" name="Line 8"/>
            <p:cNvSpPr>
              <a:spLocks noChangeShapeType="1"/>
            </p:cNvSpPr>
            <p:nvPr/>
          </p:nvSpPr>
          <p:spPr bwMode="auto">
            <a:xfrm>
              <a:off x="1384300" y="2247900"/>
              <a:ext cx="1604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2" name="Line 10"/>
            <p:cNvSpPr>
              <a:spLocks noChangeShapeType="1"/>
            </p:cNvSpPr>
            <p:nvPr/>
          </p:nvSpPr>
          <p:spPr bwMode="auto">
            <a:xfrm flipV="1">
              <a:off x="1374140" y="622935"/>
              <a:ext cx="0" cy="16351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3" name="Line 11"/>
            <p:cNvSpPr>
              <a:spLocks noChangeShapeType="1"/>
            </p:cNvSpPr>
            <p:nvPr/>
          </p:nvSpPr>
          <p:spPr bwMode="auto">
            <a:xfrm>
              <a:off x="1384300" y="2247900"/>
              <a:ext cx="1604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4" name="Line 23"/>
            <p:cNvSpPr>
              <a:spLocks noChangeShapeType="1"/>
            </p:cNvSpPr>
            <p:nvPr/>
          </p:nvSpPr>
          <p:spPr bwMode="auto">
            <a:xfrm flipH="1">
              <a:off x="2970213" y="2247900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5" name="Rectangle 24"/>
            <p:cNvSpPr>
              <a:spLocks noChangeArrowheads="1"/>
            </p:cNvSpPr>
            <p:nvPr/>
          </p:nvSpPr>
          <p:spPr bwMode="auto">
            <a:xfrm>
              <a:off x="1205230" y="2195512"/>
              <a:ext cx="649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6" name="Line 25"/>
            <p:cNvSpPr>
              <a:spLocks noChangeShapeType="1"/>
            </p:cNvSpPr>
            <p:nvPr/>
          </p:nvSpPr>
          <p:spPr bwMode="auto">
            <a:xfrm>
              <a:off x="1363980" y="1838325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7" name="Rectangle 27"/>
            <p:cNvSpPr>
              <a:spLocks noChangeArrowheads="1"/>
            </p:cNvSpPr>
            <p:nvPr/>
          </p:nvSpPr>
          <p:spPr bwMode="auto">
            <a:xfrm>
              <a:off x="1150938" y="1787525"/>
              <a:ext cx="19499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500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8" name="Line 28"/>
            <p:cNvSpPr>
              <a:spLocks noChangeShapeType="1"/>
            </p:cNvSpPr>
            <p:nvPr/>
          </p:nvSpPr>
          <p:spPr bwMode="auto">
            <a:xfrm>
              <a:off x="1363980" y="1430337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9" name="Rectangle 30"/>
            <p:cNvSpPr>
              <a:spLocks noChangeArrowheads="1"/>
            </p:cNvSpPr>
            <p:nvPr/>
          </p:nvSpPr>
          <p:spPr bwMode="auto">
            <a:xfrm>
              <a:off x="1112838" y="1379537"/>
              <a:ext cx="25998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1000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0" name="Line 31"/>
            <p:cNvSpPr>
              <a:spLocks noChangeShapeType="1"/>
            </p:cNvSpPr>
            <p:nvPr/>
          </p:nvSpPr>
          <p:spPr bwMode="auto">
            <a:xfrm>
              <a:off x="1363980" y="1020762"/>
              <a:ext cx="174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1" name="Rectangle 33"/>
            <p:cNvSpPr>
              <a:spLocks noChangeArrowheads="1"/>
            </p:cNvSpPr>
            <p:nvPr/>
          </p:nvSpPr>
          <p:spPr bwMode="auto">
            <a:xfrm>
              <a:off x="1112838" y="969962"/>
              <a:ext cx="25998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1500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2" name="Rectangle 36"/>
            <p:cNvSpPr>
              <a:spLocks noChangeArrowheads="1"/>
            </p:cNvSpPr>
            <p:nvPr/>
          </p:nvSpPr>
          <p:spPr bwMode="auto">
            <a:xfrm>
              <a:off x="1112838" y="561975"/>
              <a:ext cx="25998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2000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3" name="Line 38"/>
            <p:cNvSpPr>
              <a:spLocks noChangeShapeType="1"/>
            </p:cNvSpPr>
            <p:nvPr/>
          </p:nvSpPr>
          <p:spPr bwMode="auto">
            <a:xfrm>
              <a:off x="1384300" y="2247900"/>
              <a:ext cx="1604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4" name="Rectangle 41"/>
            <p:cNvSpPr>
              <a:spLocks noChangeArrowheads="1"/>
            </p:cNvSpPr>
            <p:nvPr/>
          </p:nvSpPr>
          <p:spPr bwMode="auto">
            <a:xfrm>
              <a:off x="1627188" y="2163762"/>
              <a:ext cx="319088" cy="8413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5" name="Rectangle 42"/>
            <p:cNvSpPr>
              <a:spLocks noChangeArrowheads="1"/>
            </p:cNvSpPr>
            <p:nvPr/>
          </p:nvSpPr>
          <p:spPr bwMode="auto">
            <a:xfrm>
              <a:off x="1627188" y="2163762"/>
              <a:ext cx="319088" cy="84138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6" name="Rectangle 44"/>
            <p:cNvSpPr>
              <a:spLocks noChangeArrowheads="1"/>
            </p:cNvSpPr>
            <p:nvPr/>
          </p:nvSpPr>
          <p:spPr bwMode="auto">
            <a:xfrm>
              <a:off x="2027238" y="1901825"/>
              <a:ext cx="317500" cy="34607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7" name="Rectangle 45"/>
            <p:cNvSpPr>
              <a:spLocks noChangeArrowheads="1"/>
            </p:cNvSpPr>
            <p:nvPr/>
          </p:nvSpPr>
          <p:spPr bwMode="auto">
            <a:xfrm>
              <a:off x="2427288" y="779462"/>
              <a:ext cx="317500" cy="14684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8" name="Line 47"/>
            <p:cNvSpPr>
              <a:spLocks noChangeShapeType="1"/>
            </p:cNvSpPr>
            <p:nvPr/>
          </p:nvSpPr>
          <p:spPr bwMode="auto">
            <a:xfrm>
              <a:off x="1384300" y="2247900"/>
              <a:ext cx="1604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39" name="Rectangle 50"/>
            <p:cNvSpPr>
              <a:spLocks noChangeArrowheads="1"/>
            </p:cNvSpPr>
            <p:nvPr/>
          </p:nvSpPr>
          <p:spPr bwMode="auto">
            <a:xfrm rot="16200000">
              <a:off x="560964" y="1354311"/>
              <a:ext cx="67004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strength (%)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241" name="Rectangle 5"/>
          <p:cNvSpPr>
            <a:spLocks noChangeArrowheads="1"/>
          </p:cNvSpPr>
          <p:nvPr/>
        </p:nvSpPr>
        <p:spPr bwMode="auto">
          <a:xfrm>
            <a:off x="7277974" y="3908548"/>
            <a:ext cx="1510767" cy="17190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2" name="Line 8"/>
          <p:cNvSpPr>
            <a:spLocks noChangeShapeType="1"/>
          </p:cNvSpPr>
          <p:nvPr/>
        </p:nvSpPr>
        <p:spPr bwMode="auto">
          <a:xfrm>
            <a:off x="7277974" y="5627617"/>
            <a:ext cx="151076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3" name="Line 10"/>
          <p:cNvSpPr>
            <a:spLocks noChangeShapeType="1"/>
          </p:cNvSpPr>
          <p:nvPr/>
        </p:nvSpPr>
        <p:spPr bwMode="auto">
          <a:xfrm flipV="1">
            <a:off x="7268508" y="3908548"/>
            <a:ext cx="0" cy="171906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4" name="Line 11"/>
          <p:cNvSpPr>
            <a:spLocks noChangeShapeType="1"/>
          </p:cNvSpPr>
          <p:nvPr/>
        </p:nvSpPr>
        <p:spPr bwMode="auto">
          <a:xfrm>
            <a:off x="7277974" y="5627617"/>
            <a:ext cx="151076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5" name="Line 12"/>
          <p:cNvSpPr>
            <a:spLocks noChangeShapeType="1"/>
          </p:cNvSpPr>
          <p:nvPr/>
        </p:nvSpPr>
        <p:spPr bwMode="auto">
          <a:xfrm flipV="1">
            <a:off x="7268508" y="3908548"/>
            <a:ext cx="0" cy="171906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6" name="Line 28"/>
          <p:cNvSpPr>
            <a:spLocks noChangeShapeType="1"/>
          </p:cNvSpPr>
          <p:nvPr/>
        </p:nvSpPr>
        <p:spPr bwMode="auto">
          <a:xfrm>
            <a:off x="7268508" y="5627617"/>
            <a:ext cx="215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7" name="Rectangle 30"/>
          <p:cNvSpPr>
            <a:spLocks noChangeArrowheads="1"/>
          </p:cNvSpPr>
          <p:nvPr/>
        </p:nvSpPr>
        <p:spPr bwMode="auto">
          <a:xfrm>
            <a:off x="7101740" y="5529384"/>
            <a:ext cx="6824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8" name="Line 31"/>
          <p:cNvSpPr>
            <a:spLocks noChangeShapeType="1"/>
          </p:cNvSpPr>
          <p:nvPr/>
        </p:nvSpPr>
        <p:spPr bwMode="auto">
          <a:xfrm>
            <a:off x="7268508" y="5197849"/>
            <a:ext cx="215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49" name="Rectangle 33"/>
          <p:cNvSpPr>
            <a:spLocks noChangeArrowheads="1"/>
          </p:cNvSpPr>
          <p:nvPr/>
        </p:nvSpPr>
        <p:spPr bwMode="auto">
          <a:xfrm>
            <a:off x="6950663" y="5099617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100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0" name="Line 34"/>
          <p:cNvSpPr>
            <a:spLocks noChangeShapeType="1"/>
          </p:cNvSpPr>
          <p:nvPr/>
        </p:nvSpPr>
        <p:spPr bwMode="auto">
          <a:xfrm>
            <a:off x="7268508" y="4768082"/>
            <a:ext cx="215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1" name="Rectangle 36"/>
          <p:cNvSpPr>
            <a:spLocks noChangeArrowheads="1"/>
          </p:cNvSpPr>
          <p:nvPr/>
        </p:nvSpPr>
        <p:spPr bwMode="auto">
          <a:xfrm>
            <a:off x="6950663" y="4669850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200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2" name="Line 37"/>
          <p:cNvSpPr>
            <a:spLocks noChangeShapeType="1"/>
          </p:cNvSpPr>
          <p:nvPr/>
        </p:nvSpPr>
        <p:spPr bwMode="auto">
          <a:xfrm>
            <a:off x="7268508" y="4338315"/>
            <a:ext cx="2158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3" name="Rectangle 39"/>
          <p:cNvSpPr>
            <a:spLocks noChangeArrowheads="1"/>
          </p:cNvSpPr>
          <p:nvPr/>
        </p:nvSpPr>
        <p:spPr bwMode="auto">
          <a:xfrm>
            <a:off x="6950663" y="4240082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300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4" name="Rectangle 42"/>
          <p:cNvSpPr>
            <a:spLocks noChangeArrowheads="1"/>
          </p:cNvSpPr>
          <p:nvPr/>
        </p:nvSpPr>
        <p:spPr bwMode="auto">
          <a:xfrm>
            <a:off x="6950663" y="3810315"/>
            <a:ext cx="20518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400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5" name="Line 44"/>
          <p:cNvSpPr>
            <a:spLocks noChangeShapeType="1"/>
          </p:cNvSpPr>
          <p:nvPr/>
        </p:nvSpPr>
        <p:spPr bwMode="auto">
          <a:xfrm>
            <a:off x="7277974" y="5627617"/>
            <a:ext cx="151076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6" name="Line 46"/>
          <p:cNvSpPr>
            <a:spLocks noChangeShapeType="1"/>
          </p:cNvSpPr>
          <p:nvPr/>
        </p:nvSpPr>
        <p:spPr bwMode="auto">
          <a:xfrm flipV="1">
            <a:off x="7268508" y="3908548"/>
            <a:ext cx="0" cy="171906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7" name="Rectangle 48"/>
          <p:cNvSpPr>
            <a:spLocks noChangeArrowheads="1"/>
          </p:cNvSpPr>
          <p:nvPr/>
        </p:nvSpPr>
        <p:spPr bwMode="auto">
          <a:xfrm>
            <a:off x="7429050" y="5197849"/>
            <a:ext cx="205033" cy="429767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8" name="Rectangle 50"/>
          <p:cNvSpPr>
            <a:spLocks noChangeArrowheads="1"/>
          </p:cNvSpPr>
          <p:nvPr/>
        </p:nvSpPr>
        <p:spPr bwMode="auto">
          <a:xfrm>
            <a:off x="7688039" y="5161012"/>
            <a:ext cx="194242" cy="466604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59" name="Rectangle 52"/>
          <p:cNvSpPr>
            <a:spLocks noChangeArrowheads="1"/>
          </p:cNvSpPr>
          <p:nvPr/>
        </p:nvSpPr>
        <p:spPr bwMode="auto">
          <a:xfrm>
            <a:off x="7936237" y="5124175"/>
            <a:ext cx="194242" cy="503442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0" name="Rectangle 54"/>
          <p:cNvSpPr>
            <a:spLocks noChangeArrowheads="1"/>
          </p:cNvSpPr>
          <p:nvPr/>
        </p:nvSpPr>
        <p:spPr bwMode="auto">
          <a:xfrm>
            <a:off x="8184434" y="5038222"/>
            <a:ext cx="194242" cy="58939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1" name="Rectangle 56"/>
          <p:cNvSpPr>
            <a:spLocks noChangeArrowheads="1"/>
          </p:cNvSpPr>
          <p:nvPr/>
        </p:nvSpPr>
        <p:spPr bwMode="auto">
          <a:xfrm>
            <a:off x="8432632" y="4252361"/>
            <a:ext cx="205033" cy="1375255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62" name="Line 57"/>
          <p:cNvSpPr>
            <a:spLocks noChangeShapeType="1"/>
          </p:cNvSpPr>
          <p:nvPr/>
        </p:nvSpPr>
        <p:spPr bwMode="auto">
          <a:xfrm>
            <a:off x="7277974" y="5627617"/>
            <a:ext cx="151076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2" name="Oval 151"/>
          <p:cNvSpPr/>
          <p:nvPr/>
        </p:nvSpPr>
        <p:spPr>
          <a:xfrm rot="16200000">
            <a:off x="935048" y="2344472"/>
            <a:ext cx="999634" cy="1501302"/>
          </a:xfrm>
          <a:prstGeom prst="ellipse">
            <a:avLst/>
          </a:prstGeom>
          <a:solidFill>
            <a:schemeClr val="bg1">
              <a:lumMod val="50000"/>
              <a:alpha val="38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61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3" name="TextBox 262"/>
          <p:cNvSpPr txBox="1"/>
          <p:nvPr/>
        </p:nvSpPr>
        <p:spPr>
          <a:xfrm>
            <a:off x="1347749" y="2695144"/>
            <a:ext cx="644397" cy="32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dCA1</a:t>
            </a:r>
          </a:p>
        </p:txBody>
      </p:sp>
      <p:sp>
        <p:nvSpPr>
          <p:cNvPr id="268" name="Oval 267"/>
          <p:cNvSpPr/>
          <p:nvPr/>
        </p:nvSpPr>
        <p:spPr>
          <a:xfrm rot="14577883">
            <a:off x="1064783" y="3236815"/>
            <a:ext cx="226228" cy="4571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 rot="14577883">
            <a:off x="983738" y="3264283"/>
            <a:ext cx="226722" cy="45719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90133" y="3039533"/>
            <a:ext cx="415057" cy="364067"/>
          </a:xfrm>
          <a:custGeom>
            <a:avLst/>
            <a:gdLst>
              <a:gd name="connsiteX0" fmla="*/ 0 w 415057"/>
              <a:gd name="connsiteY0" fmla="*/ 0 h 364067"/>
              <a:gd name="connsiteX1" fmla="*/ 414867 w 415057"/>
              <a:gd name="connsiteY1" fmla="*/ 211667 h 364067"/>
              <a:gd name="connsiteX2" fmla="*/ 42334 w 415057"/>
              <a:gd name="connsiteY2" fmla="*/ 364067 h 36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057" h="364067">
                <a:moveTo>
                  <a:pt x="0" y="0"/>
                </a:moveTo>
                <a:cubicBezTo>
                  <a:pt x="203905" y="75494"/>
                  <a:pt x="407811" y="150989"/>
                  <a:pt x="414867" y="211667"/>
                </a:cubicBezTo>
                <a:cubicBezTo>
                  <a:pt x="421923" y="272345"/>
                  <a:pt x="232128" y="318206"/>
                  <a:pt x="42334" y="36406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138083"/>
            <a:ext cx="3508375" cy="233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4123267"/>
            <a:ext cx="3522133" cy="2370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0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89950" cy="11430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Losing Control Under Ketamine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04" y="887259"/>
            <a:ext cx="1862665" cy="118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139" y="1429126"/>
            <a:ext cx="986366" cy="1380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2245" y="2321848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Enhanced Gamma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With </a:t>
            </a:r>
            <a:r>
              <a:rPr lang="en-US" sz="2400" dirty="0" smtClean="0">
                <a:solidFill>
                  <a:srgbClr val="00B050"/>
                </a:solidFill>
              </a:rPr>
              <a:t>AMPA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822" y="867365"/>
            <a:ext cx="140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Reduced Theta</a:t>
            </a:r>
          </a:p>
          <a:p>
            <a:r>
              <a:rPr lang="en-US" sz="1400" dirty="0" smtClean="0"/>
              <a:t>Without NMDA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92188" y="1159371"/>
            <a:ext cx="73647" cy="183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21298" y="985758"/>
            <a:ext cx="1713470" cy="6638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Frontal Regions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50651" y="1806799"/>
            <a:ext cx="1747107" cy="7822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FF0000"/>
                </a:solidFill>
              </a:rPr>
              <a:t>Temporal Cortex</a:t>
            </a:r>
          </a:p>
        </p:txBody>
      </p:sp>
      <p:sp>
        <p:nvSpPr>
          <p:cNvPr id="12" name="Arc 11"/>
          <p:cNvSpPr/>
          <p:nvPr/>
        </p:nvSpPr>
        <p:spPr>
          <a:xfrm rot="4660922">
            <a:off x="2467984" y="1387421"/>
            <a:ext cx="1072090" cy="658051"/>
          </a:xfrm>
          <a:prstGeom prst="arc">
            <a:avLst/>
          </a:prstGeom>
          <a:noFill/>
          <a:ln w="127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Arc 12"/>
          <p:cNvSpPr/>
          <p:nvPr/>
        </p:nvSpPr>
        <p:spPr>
          <a:xfrm rot="4660922">
            <a:off x="2467984" y="1404355"/>
            <a:ext cx="1072090" cy="658051"/>
          </a:xfrm>
          <a:prstGeom prst="arc">
            <a:avLst/>
          </a:prstGeom>
          <a:noFill/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Arc 13"/>
          <p:cNvSpPr/>
          <p:nvPr/>
        </p:nvSpPr>
        <p:spPr>
          <a:xfrm rot="4660922">
            <a:off x="2401119" y="1339998"/>
            <a:ext cx="1138797" cy="749591"/>
          </a:xfrm>
          <a:prstGeom prst="arc">
            <a:avLst/>
          </a:prstGeom>
          <a:noFill/>
          <a:ln w="5715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Arc 14"/>
          <p:cNvSpPr/>
          <p:nvPr/>
        </p:nvSpPr>
        <p:spPr>
          <a:xfrm rot="13828768">
            <a:off x="1553792" y="1168033"/>
            <a:ext cx="777642" cy="714211"/>
          </a:xfrm>
          <a:prstGeom prst="arc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Arc 15"/>
          <p:cNvSpPr/>
          <p:nvPr/>
        </p:nvSpPr>
        <p:spPr>
          <a:xfrm rot="4660922">
            <a:off x="2321351" y="1273978"/>
            <a:ext cx="1209178" cy="873091"/>
          </a:xfrm>
          <a:prstGeom prst="arc">
            <a:avLst/>
          </a:prstGeom>
          <a:noFill/>
          <a:ln w="762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46029" y="3363712"/>
            <a:ext cx="5418666" cy="3386668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 err="1" smtClean="0"/>
              <a:t>Cortico</a:t>
            </a:r>
            <a:r>
              <a:rPr lang="en-US" dirty="0" smtClean="0"/>
              <a:t>-Limbic Control mediated by NMDA </a:t>
            </a:r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Enhanced Limbic-</a:t>
            </a:r>
            <a:r>
              <a:rPr lang="en-US" dirty="0" err="1" smtClean="0"/>
              <a:t>Cortico</a:t>
            </a:r>
            <a:r>
              <a:rPr lang="en-US" dirty="0" smtClean="0"/>
              <a:t> Drive via AMPA:</a:t>
            </a:r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Runaway </a:t>
            </a:r>
            <a:r>
              <a:rPr lang="en-US" dirty="0"/>
              <a:t>bottom-up </a:t>
            </a:r>
            <a:r>
              <a:rPr lang="en-US" dirty="0" smtClean="0"/>
              <a:t>sensory-driven processing : </a:t>
            </a:r>
            <a:r>
              <a:rPr lang="en-US" dirty="0" err="1"/>
              <a:t>disorganised</a:t>
            </a:r>
            <a:r>
              <a:rPr lang="en-US" dirty="0"/>
              <a:t> </a:t>
            </a:r>
            <a:r>
              <a:rPr lang="en-US" dirty="0" smtClean="0"/>
              <a:t>cognition &amp; environmental interactions</a:t>
            </a:r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Large difference in intrinsic processing: early dopaminergic D2 problem in schizophrenia?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37078" y="179621"/>
            <a:ext cx="4427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Moran et al.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Neuropsychopharmacology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, 2014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6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Summary</a:t>
            </a:r>
            <a:endParaRPr lang="en-US" smtClean="0"/>
          </a:p>
        </p:txBody>
      </p:sp>
      <p:sp>
        <p:nvSpPr>
          <p:cNvPr id="5222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85750" y="1766571"/>
            <a:ext cx="8489950" cy="392303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1800" dirty="0" smtClean="0"/>
              <a:t>DCM is a generic framework for asking mechanistic questions of neuroimaging data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1800" dirty="0" smtClean="0"/>
              <a:t>Neural mass models parameterise intrinsic and extrinsic ensemble connections and synaptic measures</a:t>
            </a:r>
          </a:p>
          <a:p>
            <a:pPr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1800" dirty="0" smtClean="0"/>
              <a:t>DCM for CSD/TFM are compact characterisations of multi-channel LFP or M/EEG data in the Frequency Domain</a:t>
            </a:r>
          </a:p>
          <a:p>
            <a:pPr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1800" dirty="0" smtClean="0"/>
              <a:t>Bayesian inversion provides parameter estimates and allows model comparison for competing hypothesised architectures</a:t>
            </a:r>
          </a:p>
          <a:p>
            <a:pPr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1800" dirty="0" smtClean="0"/>
              <a:t>Empirical results suggest valid physiological predictions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8009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331788"/>
            <a:ext cx="8153400" cy="990600"/>
          </a:xfrm>
        </p:spPr>
        <p:txBody>
          <a:bodyPr/>
          <a:lstStyle/>
          <a:p>
            <a:pPr algn="ctr"/>
            <a:r>
              <a:rPr lang="en-GB" smtClean="0"/>
              <a:t>Thank You</a:t>
            </a:r>
            <a:endParaRPr lang="en-US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85750" y="2000250"/>
            <a:ext cx="848995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FIL Methods Group</a:t>
            </a:r>
          </a:p>
          <a:p>
            <a:pPr>
              <a:lnSpc>
                <a:spcPct val="80000"/>
              </a:lnSpc>
            </a:pPr>
            <a:endParaRPr lang="en-GB" sz="1800" smtClean="0"/>
          </a:p>
        </p:txBody>
      </p:sp>
    </p:spTree>
    <p:extLst>
      <p:ext uri="{BB962C8B-B14F-4D97-AF65-F5344CB8AC3E}">
        <p14:creationId xmlns:p14="http://schemas.microsoft.com/office/powerpoint/2010/main" val="385564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sz="quarter"/>
          </p:nvPr>
        </p:nvSpPr>
        <p:spPr>
          <a:xfrm>
            <a:off x="0" y="189575"/>
            <a:ext cx="8489950" cy="1296987"/>
          </a:xfrm>
        </p:spPr>
        <p:txBody>
          <a:bodyPr/>
          <a:lstStyle/>
          <a:p>
            <a:pPr algn="l"/>
            <a:r>
              <a:rPr lang="en-GB" sz="3200" dirty="0" smtClean="0"/>
              <a:t>Definition of DCM for Cross Spectral Densities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8092" y="1642267"/>
            <a:ext cx="8535988" cy="381643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Calibri" pitchFamily="34" charset="0"/>
                <a:cs typeface="Raavi" pitchFamily="2" charset="0"/>
              </a:rPr>
              <a:t>Under linearity and </a:t>
            </a:r>
            <a:r>
              <a:rPr lang="en-GB" sz="2800" dirty="0" err="1">
                <a:solidFill>
                  <a:schemeClr val="bg1"/>
                </a:solidFill>
                <a:latin typeface="Calibri" pitchFamily="34" charset="0"/>
                <a:cs typeface="Raavi" pitchFamily="2" charset="0"/>
              </a:rPr>
              <a:t>stationarity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  <a:cs typeface="Raavi" pitchFamily="2" charset="0"/>
              </a:rPr>
              <a:t> assumptions, the model’s biophysical parameters (e.g. post-synaptic receptor density and time constants) prescribe the cross-spectral density of responses measured directly (e.g. local field potentials) or indirectly through some lead-field (e.g. electroencephalographic and </a:t>
            </a:r>
            <a:r>
              <a:rPr lang="en-GB" sz="2800" dirty="0" err="1">
                <a:solidFill>
                  <a:schemeClr val="bg1"/>
                </a:solidFill>
                <a:latin typeface="Calibri" pitchFamily="34" charset="0"/>
                <a:cs typeface="Raavi" pitchFamily="2" charset="0"/>
              </a:rPr>
              <a:t>magnetoencephalographic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  <a:cs typeface="Raavi" pitchFamily="2" charset="0"/>
              </a:rPr>
              <a:t> data). </a:t>
            </a:r>
            <a:endParaRPr lang="en-GB" sz="2800" dirty="0" smtClean="0">
              <a:solidFill>
                <a:schemeClr val="bg1"/>
              </a:solidFill>
              <a:latin typeface="Calibri" pitchFamily="34" charset="0"/>
              <a:cs typeface="Raavi" pitchFamily="2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Calibri" pitchFamily="34" charset="0"/>
              <a:cs typeface="Raav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9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163826"/>
            <a:ext cx="8153400" cy="990600"/>
          </a:xfrm>
        </p:spPr>
        <p:txBody>
          <a:bodyPr/>
          <a:lstStyle/>
          <a:p>
            <a:pPr algn="l"/>
            <a:r>
              <a:rPr lang="en-GB" sz="3200" dirty="0"/>
              <a:t>Definition of </a:t>
            </a:r>
            <a:r>
              <a:rPr lang="en-GB" sz="3200" dirty="0" err="1" smtClean="0"/>
              <a:t>Stationarity</a:t>
            </a:r>
            <a:endParaRPr lang="en-GB" sz="32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570" y="1439145"/>
            <a:ext cx="8489950" cy="4795837"/>
          </a:xfrm>
          <a:solidFill>
            <a:srgbClr val="C0504D"/>
          </a:solidFill>
          <a:ln>
            <a:noFill/>
          </a:ln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Statistically: A “Wide Sense Stationary” signal has 1</a:t>
            </a:r>
            <a:r>
              <a:rPr lang="en-GB" sz="2800" baseline="30000" dirty="0" smtClean="0">
                <a:solidFill>
                  <a:srgbClr val="FFFFFF"/>
                </a:solidFill>
              </a:rPr>
              <a:t>st</a:t>
            </a:r>
            <a:r>
              <a:rPr lang="en-GB" sz="2800" dirty="0" smtClean="0">
                <a:solidFill>
                  <a:srgbClr val="FFFFFF"/>
                </a:solidFill>
              </a:rPr>
              <a:t> and 2</a:t>
            </a:r>
            <a:r>
              <a:rPr lang="en-GB" sz="2800" baseline="30000" dirty="0" smtClean="0">
                <a:solidFill>
                  <a:srgbClr val="FFFFFF"/>
                </a:solidFill>
              </a:rPr>
              <a:t>nd</a:t>
            </a:r>
            <a:r>
              <a:rPr lang="en-GB" sz="2800" dirty="0" smtClean="0">
                <a:solidFill>
                  <a:srgbClr val="FFFFFF"/>
                </a:solidFill>
              </a:rPr>
              <a:t> moments that do not vary with respect to time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Dynamically: A system in steady state has settled to some equilibrium after a transient</a:t>
            </a: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Data Feature: Quasi-stationary signals that underlie Spectral Densities in the Frequency Domain  </a:t>
            </a:r>
          </a:p>
        </p:txBody>
      </p:sp>
    </p:spTree>
    <p:extLst>
      <p:ext uri="{BB962C8B-B14F-4D97-AF65-F5344CB8AC3E}">
        <p14:creationId xmlns:p14="http://schemas.microsoft.com/office/powerpoint/2010/main" val="285790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0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DCM for CSD and TFM: Data Features</a:t>
            </a:r>
            <a:endParaRPr lang="en-US" sz="2800" dirty="0">
              <a:latin typeface="+mn-lt"/>
              <a:cs typeface="+mn-cs"/>
            </a:endParaRPr>
          </a:p>
        </p:txBody>
      </p:sp>
      <p:grpSp>
        <p:nvGrpSpPr>
          <p:cNvPr id="3077" name="Group 38"/>
          <p:cNvGrpSpPr>
            <a:grpSpLocks/>
          </p:cNvGrpSpPr>
          <p:nvPr/>
        </p:nvGrpSpPr>
        <p:grpSpPr bwMode="auto">
          <a:xfrm>
            <a:off x="2233102" y="1749439"/>
            <a:ext cx="533400" cy="4035425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964" y="2770157"/>
              <a:ext cx="1792033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125" y="5171717"/>
              <a:ext cx="1463467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6552" y="3725474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 rot="10800000">
            <a:off x="347152" y="1849451"/>
            <a:ext cx="531813" cy="403542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800322" y="2778865"/>
              <a:ext cx="1792033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7313" y="5171678"/>
              <a:ext cx="1463467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552" y="3884202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09090" y="1227151"/>
            <a:ext cx="1820862" cy="614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0940" y="5907101"/>
            <a:ext cx="299561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1"/>
          <a:stretch/>
        </p:blipFill>
        <p:spPr>
          <a:xfrm>
            <a:off x="3618682" y="1002641"/>
            <a:ext cx="3163662" cy="57051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56849" t="3378" r="25826" b="84337"/>
          <a:stretch/>
        </p:blipFill>
        <p:spPr>
          <a:xfrm>
            <a:off x="7073499" y="1652200"/>
            <a:ext cx="1447473" cy="18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0" y="0"/>
            <a:ext cx="84899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DCM for CSD and TFM: Data Features</a:t>
            </a:r>
          </a:p>
        </p:txBody>
      </p:sp>
      <p:grpSp>
        <p:nvGrpSpPr>
          <p:cNvPr id="3077" name="Group 38"/>
          <p:cNvGrpSpPr>
            <a:grpSpLocks/>
          </p:cNvGrpSpPr>
          <p:nvPr/>
        </p:nvGrpSpPr>
        <p:grpSpPr bwMode="auto">
          <a:xfrm>
            <a:off x="2233102" y="1749439"/>
            <a:ext cx="533400" cy="4035425"/>
            <a:chOff x="2477124" y="1881268"/>
            <a:chExt cx="532151" cy="4034852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1809964" y="2770157"/>
              <a:ext cx="1792033" cy="142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V="1">
              <a:off x="1986125" y="5171717"/>
              <a:ext cx="1463467" cy="25341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 rot="5400000">
              <a:off x="1626552" y="3725474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Generative Model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 rot="10800000">
            <a:off x="347152" y="1849451"/>
            <a:ext cx="531813" cy="4035425"/>
            <a:chOff x="2477124" y="1881268"/>
            <a:chExt cx="532151" cy="4034852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V="1">
              <a:off x="1800322" y="2778865"/>
              <a:ext cx="1792033" cy="158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1977313" y="5171678"/>
              <a:ext cx="1463467" cy="25416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5400000">
              <a:off x="1626552" y="3884202"/>
              <a:ext cx="2233295" cy="5321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Bayesian Inversion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09090" y="1227151"/>
            <a:ext cx="1820862" cy="614363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Empirical Data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0940" y="5907101"/>
            <a:ext cx="299561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Model Structure/ Model Parameters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51"/>
          <a:stretch/>
        </p:blipFill>
        <p:spPr>
          <a:xfrm>
            <a:off x="3618682" y="1002641"/>
            <a:ext cx="3163662" cy="57051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56849" t="3378" r="25826" b="84337"/>
          <a:stretch/>
        </p:blipFill>
        <p:spPr>
          <a:xfrm>
            <a:off x="7073499" y="1652200"/>
            <a:ext cx="1447473" cy="18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5039</TotalTime>
  <Words>3308</Words>
  <Application>Microsoft Macintosh PowerPoint</Application>
  <PresentationFormat>On-screen Show (4:3)</PresentationFormat>
  <Paragraphs>1099</Paragraphs>
  <Slides>59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DCM for Cross Spectral Densities</vt:lpstr>
      <vt:lpstr>Definition of Stationarity</vt:lpstr>
      <vt:lpstr>PowerPoint Presentation</vt:lpstr>
      <vt:lpstr>PowerPoint Presentation</vt:lpstr>
      <vt:lpstr>DCM for CSD: Data Features to model</vt:lpstr>
      <vt:lpstr>DCM for CSD: Data Features to model</vt:lpstr>
      <vt:lpstr>DCM for CSD: Data Features in practice (modes)</vt:lpstr>
      <vt:lpstr>PowerPoint Presentation</vt:lpstr>
      <vt:lpstr>DCM for TFM: Data Features to model</vt:lpstr>
      <vt:lpstr>DCM for TFM: Data Features to model</vt:lpstr>
      <vt:lpstr>PowerPoint Presentation</vt:lpstr>
      <vt:lpstr>PowerPoint Presentation</vt:lpstr>
      <vt:lpstr>PowerPoint Presentation</vt:lpstr>
      <vt:lpstr>A selection of intrinsic architectures in SPM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Model Selection</vt:lpstr>
      <vt:lpstr>PowerPoint Presentation</vt:lpstr>
      <vt:lpstr>Parameters of Winning Model </vt:lpstr>
      <vt:lpstr>PowerPoint Presentation</vt:lpstr>
      <vt:lpstr>PowerPoint Presentation</vt:lpstr>
      <vt:lpstr>PowerPoint Presentation</vt:lpstr>
      <vt:lpstr>The Ketamine Model of Psychosis  &amp; Schizophrenia  </vt:lpstr>
      <vt:lpstr>The Ketamine Model of Psychosis &amp; Schizophrenia</vt:lpstr>
      <vt:lpstr>PowerPoint Presentation</vt:lpstr>
      <vt:lpstr>Behavioural Phenotype</vt:lpstr>
      <vt:lpstr>PowerPoint Presentation</vt:lpstr>
      <vt:lpstr>PowerPoint Presentation</vt:lpstr>
      <vt:lpstr>PowerPoint Presentation</vt:lpstr>
      <vt:lpstr>Proposed Architecture  </vt:lpstr>
      <vt:lpstr>PowerPoint Presentation</vt:lpstr>
      <vt:lpstr>PowerPoint Presentation</vt:lpstr>
      <vt:lpstr>PowerPoint Presentation</vt:lpstr>
      <vt:lpstr>PowerPoint Presentation</vt:lpstr>
      <vt:lpstr>Losing Control Under Ketamine</vt:lpstr>
      <vt:lpstr>Summary</vt:lpstr>
      <vt:lpstr>Thank You</vt:lpstr>
    </vt:vector>
  </TitlesOfParts>
  <Company>WTCN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rmoran</dc:creator>
  <cp:lastModifiedBy>Rosalyn Moran</cp:lastModifiedBy>
  <cp:revision>614</cp:revision>
  <dcterms:created xsi:type="dcterms:W3CDTF">2010-02-05T14:19:05Z</dcterms:created>
  <dcterms:modified xsi:type="dcterms:W3CDTF">2015-05-12T12:11:26Z</dcterms:modified>
</cp:coreProperties>
</file>