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365" r:id="rId2"/>
    <p:sldId id="356" r:id="rId3"/>
    <p:sldId id="366" r:id="rId4"/>
    <p:sldId id="367" r:id="rId5"/>
    <p:sldId id="358" r:id="rId6"/>
    <p:sldId id="360" r:id="rId7"/>
    <p:sldId id="368" r:id="rId8"/>
    <p:sldId id="361" r:id="rId9"/>
    <p:sldId id="376" r:id="rId10"/>
    <p:sldId id="377" r:id="rId11"/>
    <p:sldId id="370" r:id="rId12"/>
    <p:sldId id="371" r:id="rId13"/>
    <p:sldId id="378" r:id="rId14"/>
    <p:sldId id="364" r:id="rId15"/>
    <p:sldId id="379" r:id="rId16"/>
    <p:sldId id="363" r:id="rId17"/>
    <p:sldId id="372" r:id="rId18"/>
    <p:sldId id="373" r:id="rId19"/>
    <p:sldId id="380" r:id="rId20"/>
    <p:sldId id="374" r:id="rId21"/>
    <p:sldId id="375" r:id="rId22"/>
    <p:sldId id="324" r:id="rId23"/>
    <p:sldId id="316" r:id="rId24"/>
    <p:sldId id="272" r:id="rId25"/>
    <p:sldId id="292" r:id="rId26"/>
    <p:sldId id="317" r:id="rId27"/>
    <p:sldId id="36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CB98F-9EE8-479C-8D72-70F551CF14AC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9F54F-6329-4A07-AB6B-3772A5FDC3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81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Mean </a:t>
            </a:r>
            <a:r>
              <a:rPr lang="en-GB" dirty="0" err="1" smtClean="0"/>
              <a:t>regressor</a:t>
            </a:r>
            <a:r>
              <a:rPr lang="en-GB" dirty="0" smtClean="0"/>
              <a:t> images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54F-6329-4A07-AB6B-3772A5FDC3E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21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TRIGGERED TO CHANGE SIGNAL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54F-6329-4A07-AB6B-3772A5FDC3E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53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First image at level of premotor</a:t>
            </a:r>
            <a:r>
              <a:rPr lang="en-GB" baseline="0" dirty="0" smtClean="0"/>
              <a:t> regions ( 0, 26, 14), second at level of M1 (0 -18 53) %%No </a:t>
            </a:r>
            <a:r>
              <a:rPr lang="en-GB" baseline="0" dirty="0" err="1" smtClean="0"/>
              <a:t>preSMA</a:t>
            </a:r>
            <a:r>
              <a:rPr lang="en-GB" baseline="0" dirty="0" smtClean="0"/>
              <a:t>, just SMA and </a:t>
            </a:r>
            <a:r>
              <a:rPr lang="en-GB" baseline="0" dirty="0" err="1" smtClean="0"/>
              <a:t>ApreSMA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54F-6329-4A07-AB6B-3772A5FDC3EC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Beta = 20-40, gamma = 40-60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54F-6329-4A07-AB6B-3772A5FDC3EC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TRIGGERED TO CHANGE SIGNAL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54F-6329-4A07-AB6B-3772A5FDC3EC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Gamma = 40-60, theta/alpha</a:t>
            </a:r>
            <a:r>
              <a:rPr lang="en-GB" baseline="0" dirty="0" smtClean="0"/>
              <a:t> = 2-12, beta =15-35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54F-6329-4A07-AB6B-3772A5FDC3EC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7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11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77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8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3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96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3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31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8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B8851-1014-4395-85DD-6597C8DBA0EB}" type="datetimeFigureOut">
              <a:rPr lang="en-GB" smtClean="0"/>
              <a:pPr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50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tif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iff"/><Relationship Id="rId5" Type="http://schemas.openxmlformats.org/officeDocument/2006/relationships/image" Target="../media/image21.emf"/><Relationship Id="rId4" Type="http://schemas.openxmlformats.org/officeDocument/2006/relationships/image" Target="../media/image20.png"/><Relationship Id="rId9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tiff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iff"/><Relationship Id="rId3" Type="http://schemas.openxmlformats.org/officeDocument/2006/relationships/image" Target="../media/image35.emf"/><Relationship Id="rId7" Type="http://schemas.openxmlformats.org/officeDocument/2006/relationships/image" Target="../media/image38.tif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37.tiff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Convolution modelling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Advanced applications of the GLM, </a:t>
            </a:r>
          </a:p>
          <a:p>
            <a:r>
              <a:rPr lang="en-GB" dirty="0" smtClean="0"/>
              <a:t>SPM MEEG Course 2017</a:t>
            </a:r>
          </a:p>
          <a:p>
            <a:endParaRPr lang="en-GB" dirty="0" smtClean="0"/>
          </a:p>
          <a:p>
            <a:r>
              <a:rPr lang="en-GB" dirty="0" err="1" smtClean="0"/>
              <a:t>Ashwani</a:t>
            </a:r>
            <a:r>
              <a:rPr lang="en-GB" dirty="0" smtClean="0"/>
              <a:t> </a:t>
            </a:r>
            <a:r>
              <a:rPr lang="en-GB" dirty="0" err="1" smtClean="0"/>
              <a:t>Jha</a:t>
            </a:r>
            <a:r>
              <a:rPr lang="en-GB" dirty="0" smtClean="0"/>
              <a:t>, UCL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120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114427" y="1382750"/>
            <a:ext cx="7303195" cy="1036381"/>
            <a:chOff x="1114427" y="1165302"/>
            <a:chExt cx="7303195" cy="1036381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2340" b="65616"/>
            <a:stretch/>
          </p:blipFill>
          <p:spPr bwMode="auto">
            <a:xfrm rot="16200000">
              <a:off x="4491413" y="351937"/>
              <a:ext cx="985222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1728" b="66617"/>
            <a:stretch/>
          </p:blipFill>
          <p:spPr bwMode="auto">
            <a:xfrm rot="16200000">
              <a:off x="1899438" y="380291"/>
              <a:ext cx="1035745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2139" b="65616"/>
            <a:stretch/>
          </p:blipFill>
          <p:spPr bwMode="auto">
            <a:xfrm rot="16200000">
              <a:off x="6642299" y="426359"/>
              <a:ext cx="1001812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What is the neural correlate of a successful stop-signal?</a:t>
            </a: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13638" y="2173461"/>
            <a:ext cx="5581503" cy="806869"/>
            <a:chOff x="113638" y="1344034"/>
            <a:chExt cx="5581503" cy="806869"/>
          </a:xfrm>
        </p:grpSpPr>
        <p:sp>
          <p:nvSpPr>
            <p:cNvPr id="28" name="Rectangle 27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37888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18963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49579" y="1365307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X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3638" y="1781571"/>
              <a:ext cx="1000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‘Correct’</a:t>
              </a:r>
              <a:endParaRPr lang="en-GB" dirty="0"/>
            </a:p>
          </p:txBody>
        </p:sp>
        <p:sp>
          <p:nvSpPr>
            <p:cNvPr id="34" name="Isosceles Triangle 33"/>
            <p:cNvSpPr/>
            <p:nvPr/>
          </p:nvSpPr>
          <p:spPr>
            <a:xfrm rot="5400000" flipH="1">
              <a:off x="5438545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5528" y="1670048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TF MEG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294276" y="4543425"/>
            <a:ext cx="306536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A: Trial-based method</a:t>
            </a:r>
          </a:p>
          <a:p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Cut into trials</a:t>
            </a:r>
          </a:p>
          <a:p>
            <a:pPr marL="342900" indent="-342900">
              <a:buAutoNum type="arabicParenR"/>
            </a:pPr>
            <a:r>
              <a:rPr lang="en-GB" dirty="0" smtClean="0"/>
              <a:t>Average response over trials</a:t>
            </a:r>
          </a:p>
          <a:p>
            <a:pPr marL="342900" indent="-342900">
              <a:buAutoNum type="arabicParenR"/>
            </a:pPr>
            <a:r>
              <a:rPr lang="en-GB" dirty="0" smtClean="0"/>
              <a:t>Compare with another trial</a:t>
            </a:r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3278981" y="1416205"/>
            <a:ext cx="1109477" cy="24557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4602956" y="4543424"/>
            <a:ext cx="381238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All sorts of problems:</a:t>
            </a:r>
          </a:p>
          <a:p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Temporally overlapping neural responses</a:t>
            </a:r>
          </a:p>
          <a:p>
            <a:pPr marL="342900" indent="-342900">
              <a:buAutoNum type="arabicParenR"/>
            </a:pPr>
            <a:r>
              <a:rPr lang="en-GB" dirty="0" smtClean="0"/>
              <a:t>Where do you put the baseline?</a:t>
            </a:r>
          </a:p>
          <a:p>
            <a:pPr marL="342900" indent="-342900">
              <a:buAutoNum type="arabicParenR"/>
            </a:pPr>
            <a:r>
              <a:rPr lang="en-GB" dirty="0" smtClean="0"/>
              <a:t>Variable (absent) response timings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8029" y="2916793"/>
            <a:ext cx="5587079" cy="824125"/>
            <a:chOff x="113638" y="1326778"/>
            <a:chExt cx="5587079" cy="824125"/>
          </a:xfrm>
        </p:grpSpPr>
        <p:sp>
          <p:nvSpPr>
            <p:cNvPr id="17" name="Rectangle 16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3367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44442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35247" y="1360523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X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pic>
          <p:nvPicPr>
            <p:cNvPr id="21" name="Picture 2" descr="C:\Users\Ashwani\Downloads\Press-button-Get-X-by-Rones-800px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4449918" y="1326778"/>
              <a:ext cx="509714" cy="51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13638" y="1781571"/>
              <a:ext cx="781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‘Error’</a:t>
              </a:r>
              <a:endParaRPr lang="en-GB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5400000" flipH="1">
              <a:off x="5444121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9492" y="2109422"/>
            <a:ext cx="1718250" cy="674905"/>
            <a:chOff x="1037888" y="2109422"/>
            <a:chExt cx="1718250" cy="674905"/>
          </a:xfrm>
        </p:grpSpPr>
        <p:sp>
          <p:nvSpPr>
            <p:cNvPr id="25" name="TextBox 24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52129" y="2888983"/>
            <a:ext cx="1718250" cy="674905"/>
            <a:chOff x="1037888" y="2109422"/>
            <a:chExt cx="1718250" cy="674905"/>
          </a:xfrm>
        </p:grpSpPr>
        <p:sp>
          <p:nvSpPr>
            <p:cNvPr id="47" name="TextBox 46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61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959401" y="2930156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065131" y="2936060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247315" y="2964967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28604" t="68824" r="63857" b="12187"/>
          <a:stretch/>
        </p:blipFill>
        <p:spPr bwMode="auto">
          <a:xfrm>
            <a:off x="3363349" y="1566746"/>
            <a:ext cx="1029519" cy="6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09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How do we address these problems?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Baseline correction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Temporally overlapping neural responses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Systematic differences in response timings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... A convolution model?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4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Concept of convolution model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27664" y="2007310"/>
            <a:ext cx="7303195" cy="450117"/>
            <a:chOff x="1114427" y="1090983"/>
            <a:chExt cx="7303195" cy="111070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5616"/>
            <a:stretch/>
          </p:blipFill>
          <p:spPr bwMode="auto">
            <a:xfrm rot="16200000">
              <a:off x="4434112" y="294638"/>
              <a:ext cx="1099823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6617"/>
            <a:stretch/>
          </p:blipFill>
          <p:spPr bwMode="auto">
            <a:xfrm rot="16200000">
              <a:off x="1867399" y="348253"/>
              <a:ext cx="1099823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0951" b="65616"/>
            <a:stretch/>
          </p:blipFill>
          <p:spPr bwMode="auto">
            <a:xfrm rot="16200000">
              <a:off x="6593293" y="377355"/>
              <a:ext cx="1099823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75528" y="2093794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TF MEG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116513" y="2730714"/>
            <a:ext cx="7270829" cy="1254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71960" y="2386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3590498" y="2409074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302" y="267463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 trials</a:t>
            </a:r>
            <a:endParaRPr lang="en-GB" dirty="0"/>
          </a:p>
        </p:txBody>
      </p:sp>
      <p:sp>
        <p:nvSpPr>
          <p:cNvPr id="23" name="Isosceles Triangle 22"/>
          <p:cNvSpPr/>
          <p:nvPr/>
        </p:nvSpPr>
        <p:spPr>
          <a:xfrm rot="5400000" flipH="1">
            <a:off x="8440411" y="2663823"/>
            <a:ext cx="128588" cy="256016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1549795" y="237829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41371" y="23782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4842572" y="237829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6527603" y="2386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67" name="Rectangle 66"/>
          <p:cNvSpPr/>
          <p:nvPr/>
        </p:nvSpPr>
        <p:spPr>
          <a:xfrm>
            <a:off x="5532588" y="2409074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10710" y="236887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66554" y="3423424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1066554" y="4024024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1066554" y="4624624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1066554" y="5225223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459373" y="390191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57384" y="4485059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1865" y="32989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79" name="Rectangle 78"/>
          <p:cNvSpPr/>
          <p:nvPr/>
        </p:nvSpPr>
        <p:spPr>
          <a:xfrm>
            <a:off x="1036826" y="342342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1494616" y="4025906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2886192" y="3421032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4787393" y="3425695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6472424" y="342569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3524900" y="462462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1964243" y="5225223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3786946" y="522710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7583906" y="5223342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6866157" y="4027718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5466990" y="4620929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3839618" y="5636941"/>
            <a:ext cx="900754" cy="55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052306" y="565023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PST</a:t>
            </a:r>
            <a:endParaRPr lang="en-GB" dirty="0"/>
          </a:p>
        </p:txBody>
      </p:sp>
      <p:pic>
        <p:nvPicPr>
          <p:cNvPr id="102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72883" y="5217734"/>
            <a:ext cx="318066" cy="31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36285" y="5036139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80260" y="2553839"/>
            <a:ext cx="194310" cy="12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3955151" y="2546809"/>
            <a:ext cx="194310" cy="12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7625273" y="2546501"/>
            <a:ext cx="194310" cy="12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Concept of convolution model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27664" y="2007310"/>
            <a:ext cx="7303195" cy="450117"/>
            <a:chOff x="1114427" y="1090983"/>
            <a:chExt cx="7303195" cy="111070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5616"/>
            <a:stretch/>
          </p:blipFill>
          <p:spPr bwMode="auto">
            <a:xfrm rot="16200000">
              <a:off x="4434112" y="294638"/>
              <a:ext cx="1099823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6617"/>
            <a:stretch/>
          </p:blipFill>
          <p:spPr bwMode="auto">
            <a:xfrm rot="16200000">
              <a:off x="1867399" y="348253"/>
              <a:ext cx="1099823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0951" b="65616"/>
            <a:stretch/>
          </p:blipFill>
          <p:spPr bwMode="auto">
            <a:xfrm rot="16200000">
              <a:off x="6593293" y="377355"/>
              <a:ext cx="1099823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75528" y="2093794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TF MEG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116513" y="2730714"/>
            <a:ext cx="7270829" cy="1254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71960" y="2386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3590498" y="2409074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302" y="267463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 trials</a:t>
            </a:r>
            <a:endParaRPr lang="en-GB" dirty="0"/>
          </a:p>
        </p:txBody>
      </p:sp>
      <p:sp>
        <p:nvSpPr>
          <p:cNvPr id="23" name="Isosceles Triangle 22"/>
          <p:cNvSpPr/>
          <p:nvPr/>
        </p:nvSpPr>
        <p:spPr>
          <a:xfrm rot="5400000" flipH="1">
            <a:off x="8440411" y="2663823"/>
            <a:ext cx="128588" cy="256016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1549795" y="237829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41371" y="23782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4842572" y="237829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6527603" y="2386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67" name="Rectangle 66"/>
          <p:cNvSpPr/>
          <p:nvPr/>
        </p:nvSpPr>
        <p:spPr>
          <a:xfrm>
            <a:off x="5532588" y="2409074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10710" y="236887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77831" y="4251597"/>
            <a:ext cx="4990838" cy="2841838"/>
            <a:chOff x="3977831" y="4251597"/>
            <a:chExt cx="4990838" cy="2841838"/>
          </a:xfrm>
        </p:grpSpPr>
        <p:sp>
          <p:nvSpPr>
            <p:cNvPr id="94" name="TextBox 93"/>
            <p:cNvSpPr txBox="1"/>
            <p:nvPr/>
          </p:nvSpPr>
          <p:spPr>
            <a:xfrm>
              <a:off x="8673161" y="4251597"/>
              <a:ext cx="295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593980" y="4683512"/>
              <a:ext cx="1276629" cy="1667108"/>
            </a:xfrm>
            <a:custGeom>
              <a:avLst/>
              <a:gdLst>
                <a:gd name="connsiteX0" fmla="*/ 1265664 w 1276629"/>
                <a:gd name="connsiteY0" fmla="*/ 0 h 1667108"/>
                <a:gd name="connsiteX1" fmla="*/ 1092820 w 1276629"/>
                <a:gd name="connsiteY1" fmla="*/ 1187605 h 1667108"/>
                <a:gd name="connsiteX2" fmla="*/ 0 w 1276629"/>
                <a:gd name="connsiteY2" fmla="*/ 1667108 h 166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629" h="1667108">
                  <a:moveTo>
                    <a:pt x="1265664" y="0"/>
                  </a:moveTo>
                  <a:cubicBezTo>
                    <a:pt x="1284714" y="454877"/>
                    <a:pt x="1303764" y="909754"/>
                    <a:pt x="1092820" y="1187605"/>
                  </a:cubicBezTo>
                  <a:cubicBezTo>
                    <a:pt x="881876" y="1465456"/>
                    <a:pt x="440938" y="1566282"/>
                    <a:pt x="0" y="1667108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977831" y="6108550"/>
              <a:ext cx="361111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Accounts for temporally overlapping responses and differences in response timings</a:t>
              </a:r>
            </a:p>
            <a:p>
              <a:pPr algn="ctr"/>
              <a:r>
                <a:rPr lang="en-GB" sz="1400" dirty="0" smtClean="0"/>
                <a:t>(beware of correlation)</a:t>
              </a:r>
            </a:p>
            <a:p>
              <a:pPr algn="ctr"/>
              <a:endParaRPr lang="en-GB" sz="1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3793" y="3298925"/>
            <a:ext cx="8218222" cy="2720646"/>
            <a:chOff x="373793" y="3298925"/>
            <a:chExt cx="8218222" cy="2720646"/>
          </a:xfrm>
        </p:grpSpPr>
        <p:sp>
          <p:nvSpPr>
            <p:cNvPr id="71" name="Rectangle 70"/>
            <p:cNvSpPr/>
            <p:nvPr/>
          </p:nvSpPr>
          <p:spPr>
            <a:xfrm>
              <a:off x="1066554" y="3423424"/>
              <a:ext cx="7185570" cy="21744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66554" y="4024024"/>
              <a:ext cx="7185570" cy="21744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66554" y="4624624"/>
              <a:ext cx="7185570" cy="21744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66554" y="5225223"/>
              <a:ext cx="7185570" cy="21744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9373" y="390191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00B050"/>
                  </a:solidFill>
                </a:rPr>
                <a:t>&gt;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57384" y="4485059"/>
              <a:ext cx="3177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X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21865" y="329892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+</a:t>
              </a:r>
              <a:endParaRPr lang="en-GB" sz="24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036826" y="3423424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494616" y="4025906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886192" y="3421032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787393" y="3425695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72424" y="3425694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524900" y="4624624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964243" y="5225223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786946" y="5227104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583906" y="5223342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66157" y="4027718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466990" y="4620929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 flipV="1">
              <a:off x="3839618" y="5636941"/>
              <a:ext cx="900754" cy="557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4052306" y="5650239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PST</a:t>
              </a:r>
              <a:endParaRPr lang="en-GB" dirty="0"/>
            </a:p>
          </p:txBody>
        </p:sp>
        <p:sp>
          <p:nvSpPr>
            <p:cNvPr id="93" name="Right Brace 92"/>
            <p:cNvSpPr/>
            <p:nvPr/>
          </p:nvSpPr>
          <p:spPr>
            <a:xfrm>
              <a:off x="8329961" y="3298925"/>
              <a:ext cx="262054" cy="225408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2" descr="C:\Users\Ashwani\Downloads\Press-button-Get-X-by-Rones-800px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373793" y="5080392"/>
              <a:ext cx="509714" cy="51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Rectangle 54"/>
          <p:cNvSpPr/>
          <p:nvPr/>
        </p:nvSpPr>
        <p:spPr>
          <a:xfrm>
            <a:off x="2080260" y="2553839"/>
            <a:ext cx="194310" cy="12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3955151" y="2546809"/>
            <a:ext cx="194310" cy="12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7625273" y="2546501"/>
            <a:ext cx="194310" cy="12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Convolution model (half way)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3297" r="90730" b="36122"/>
          <a:stretch/>
        </p:blipFill>
        <p:spPr bwMode="auto">
          <a:xfrm>
            <a:off x="2759927" y="1761894"/>
            <a:ext cx="45719" cy="276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3908" r="93970" b="41129"/>
          <a:stretch/>
        </p:blipFill>
        <p:spPr bwMode="auto">
          <a:xfrm>
            <a:off x="2486721" y="1789770"/>
            <a:ext cx="178419" cy="250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78459" b="96580"/>
          <a:stretch/>
        </p:blipFill>
        <p:spPr bwMode="auto">
          <a:xfrm>
            <a:off x="2759927" y="1605778"/>
            <a:ext cx="652346" cy="1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r="70689" b="46871"/>
          <a:stretch/>
        </p:blipFill>
        <p:spPr bwMode="auto">
          <a:xfrm>
            <a:off x="3284035" y="1611352"/>
            <a:ext cx="379142" cy="24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806245" y="1789770"/>
            <a:ext cx="420067" cy="2787806"/>
            <a:chOff x="4553375" y="1789770"/>
            <a:chExt cx="420067" cy="2787806"/>
          </a:xfrm>
        </p:grpSpPr>
        <p:sp>
          <p:nvSpPr>
            <p:cNvPr id="3" name="Rectangle 2"/>
            <p:cNvSpPr/>
            <p:nvPr/>
          </p:nvSpPr>
          <p:spPr>
            <a:xfrm>
              <a:off x="4555271" y="1789770"/>
              <a:ext cx="418171" cy="27878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31436" y="2161902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53375" y="1843453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31436" y="1789770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53375" y="2399980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11393" y="2741128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3375" y="2924087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31436" y="3241499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53375" y="3448194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11393" y="3820725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53375" y="3972301"/>
              <a:ext cx="72483" cy="25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31436" y="4264701"/>
              <a:ext cx="72483" cy="25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3" r="8601" b="33557"/>
          <a:stretch/>
        </p:blipFill>
        <p:spPr bwMode="auto">
          <a:xfrm>
            <a:off x="6941628" y="1611352"/>
            <a:ext cx="55757" cy="30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858846" y="279895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7071631" y="2743197"/>
            <a:ext cx="433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Symbol" panose="05050102010706020507" pitchFamily="18" charset="2"/>
              </a:rPr>
              <a:t>e</a:t>
            </a:r>
            <a:endParaRPr lang="en-GB" sz="4400" dirty="0">
              <a:latin typeface="Symbol" panose="05050102010706020507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7805" y="293069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Y</a:t>
            </a:r>
            <a:endParaRPr lang="en-GB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296092" y="28780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X</a:t>
            </a:r>
            <a:endParaRPr lang="en-GB" sz="3600" dirty="0"/>
          </a:p>
        </p:txBody>
      </p:sp>
      <p:pic>
        <p:nvPicPr>
          <p:cNvPr id="2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4" t="3419" r="45629" b="51390"/>
          <a:stretch/>
        </p:blipFill>
        <p:spPr bwMode="auto">
          <a:xfrm>
            <a:off x="5059861" y="1767464"/>
            <a:ext cx="284356" cy="206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69798" y="2836132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Symbol" panose="05050102010706020507" pitchFamily="18" charset="2"/>
              </a:rPr>
              <a:t>b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148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Convolution model (half way)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3297" r="90730" b="36122"/>
          <a:stretch/>
        </p:blipFill>
        <p:spPr bwMode="auto">
          <a:xfrm>
            <a:off x="2759927" y="1761894"/>
            <a:ext cx="45719" cy="276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3908" r="93970" b="41129"/>
          <a:stretch/>
        </p:blipFill>
        <p:spPr bwMode="auto">
          <a:xfrm>
            <a:off x="2486721" y="1789770"/>
            <a:ext cx="178419" cy="250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78459" b="96580"/>
          <a:stretch/>
        </p:blipFill>
        <p:spPr bwMode="auto">
          <a:xfrm>
            <a:off x="2759927" y="1605778"/>
            <a:ext cx="652346" cy="1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r="70689" b="46871"/>
          <a:stretch/>
        </p:blipFill>
        <p:spPr bwMode="auto">
          <a:xfrm>
            <a:off x="3284035" y="1611352"/>
            <a:ext cx="379142" cy="24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806245" y="1789770"/>
            <a:ext cx="420067" cy="2787806"/>
            <a:chOff x="4553375" y="1789770"/>
            <a:chExt cx="420067" cy="2787806"/>
          </a:xfrm>
        </p:grpSpPr>
        <p:sp>
          <p:nvSpPr>
            <p:cNvPr id="3" name="Rectangle 2"/>
            <p:cNvSpPr/>
            <p:nvPr/>
          </p:nvSpPr>
          <p:spPr>
            <a:xfrm>
              <a:off x="4555271" y="1789770"/>
              <a:ext cx="418171" cy="27878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31436" y="2161902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53375" y="1843453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31436" y="1789770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53375" y="2399980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11393" y="2741128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3375" y="2924087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31436" y="3241499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53375" y="3448194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11393" y="3820725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53375" y="3972301"/>
              <a:ext cx="72483" cy="25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31436" y="4264701"/>
              <a:ext cx="72483" cy="25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3" r="8601" b="33557"/>
          <a:stretch/>
        </p:blipFill>
        <p:spPr bwMode="auto">
          <a:xfrm>
            <a:off x="6941628" y="1611352"/>
            <a:ext cx="55757" cy="30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858846" y="279895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7071631" y="2743197"/>
            <a:ext cx="433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Symbol" panose="05050102010706020507" pitchFamily="18" charset="2"/>
              </a:rPr>
              <a:t>e</a:t>
            </a:r>
            <a:endParaRPr lang="en-GB" sz="4400" dirty="0">
              <a:latin typeface="Symbol" panose="05050102010706020507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7805" y="293069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Y</a:t>
            </a:r>
            <a:endParaRPr lang="en-GB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296092" y="28780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X</a:t>
            </a:r>
            <a:endParaRPr lang="en-GB" sz="3600" dirty="0"/>
          </a:p>
        </p:txBody>
      </p:sp>
      <p:pic>
        <p:nvPicPr>
          <p:cNvPr id="2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4" t="3419" r="45629" b="51390"/>
          <a:stretch/>
        </p:blipFill>
        <p:spPr bwMode="auto">
          <a:xfrm>
            <a:off x="5059861" y="1767464"/>
            <a:ext cx="284356" cy="206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69798" y="2836132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Symbol" panose="05050102010706020507" pitchFamily="18" charset="2"/>
              </a:rPr>
              <a:t>b</a:t>
            </a:r>
            <a:endParaRPr lang="en-GB" sz="40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5208938" y="3902927"/>
            <a:ext cx="2275810" cy="2739710"/>
            <a:chOff x="5208938" y="3902927"/>
            <a:chExt cx="2275810" cy="2739710"/>
          </a:xfrm>
        </p:grpSpPr>
        <p:grpSp>
          <p:nvGrpSpPr>
            <p:cNvPr id="29" name="Group 28"/>
            <p:cNvGrpSpPr/>
            <p:nvPr/>
          </p:nvGrpSpPr>
          <p:grpSpPr>
            <a:xfrm>
              <a:off x="6398031" y="5188806"/>
              <a:ext cx="1086717" cy="1453831"/>
              <a:chOff x="7318243" y="4739268"/>
              <a:chExt cx="1086717" cy="1453831"/>
            </a:xfrm>
          </p:grpSpPr>
          <p:pic>
            <p:nvPicPr>
              <p:cNvPr id="28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42" t="68153"/>
              <a:stretch/>
            </p:blipFill>
            <p:spPr bwMode="auto">
              <a:xfrm>
                <a:off x="7318243" y="4739268"/>
                <a:ext cx="1086717" cy="1453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28" t="85455" r="4916" b="12589"/>
              <a:stretch/>
            </p:blipFill>
            <p:spPr bwMode="auto">
              <a:xfrm>
                <a:off x="7449006" y="4960877"/>
                <a:ext cx="758291" cy="1232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Freeform 29"/>
            <p:cNvSpPr/>
            <p:nvPr/>
          </p:nvSpPr>
          <p:spPr>
            <a:xfrm>
              <a:off x="5224346" y="3902927"/>
              <a:ext cx="1003610" cy="1460810"/>
            </a:xfrm>
            <a:custGeom>
              <a:avLst/>
              <a:gdLst>
                <a:gd name="connsiteX0" fmla="*/ 0 w 1003610"/>
                <a:gd name="connsiteY0" fmla="*/ 0 h 1460810"/>
                <a:gd name="connsiteX1" fmla="*/ 262054 w 1003610"/>
                <a:gd name="connsiteY1" fmla="*/ 802888 h 1460810"/>
                <a:gd name="connsiteX2" fmla="*/ 1003610 w 1003610"/>
                <a:gd name="connsiteY2" fmla="*/ 1460810 h 146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610" h="1460810">
                  <a:moveTo>
                    <a:pt x="0" y="0"/>
                  </a:moveTo>
                  <a:cubicBezTo>
                    <a:pt x="47393" y="279710"/>
                    <a:pt x="94786" y="559420"/>
                    <a:pt x="262054" y="802888"/>
                  </a:cubicBezTo>
                  <a:cubicBezTo>
                    <a:pt x="429322" y="1046356"/>
                    <a:pt x="716466" y="1253583"/>
                    <a:pt x="1003610" y="146081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224346" y="3914078"/>
              <a:ext cx="1009186" cy="2001644"/>
            </a:xfrm>
            <a:custGeom>
              <a:avLst/>
              <a:gdLst>
                <a:gd name="connsiteX0" fmla="*/ 0 w 1009186"/>
                <a:gd name="connsiteY0" fmla="*/ 0 h 2001644"/>
                <a:gd name="connsiteX1" fmla="*/ 223025 w 1009186"/>
                <a:gd name="connsiteY1" fmla="*/ 1221059 h 2001644"/>
                <a:gd name="connsiteX2" fmla="*/ 1009186 w 1009186"/>
                <a:gd name="connsiteY2" fmla="*/ 2001644 h 200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186" h="2001644">
                  <a:moveTo>
                    <a:pt x="0" y="0"/>
                  </a:moveTo>
                  <a:cubicBezTo>
                    <a:pt x="27413" y="443726"/>
                    <a:pt x="54827" y="887452"/>
                    <a:pt x="223025" y="1221059"/>
                  </a:cubicBezTo>
                  <a:cubicBezTo>
                    <a:pt x="391223" y="1554666"/>
                    <a:pt x="700204" y="1778155"/>
                    <a:pt x="1009186" y="200164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208938" y="3902927"/>
              <a:ext cx="874052" cy="2509024"/>
            </a:xfrm>
            <a:custGeom>
              <a:avLst/>
              <a:gdLst>
                <a:gd name="connsiteX0" fmla="*/ 15408 w 874052"/>
                <a:gd name="connsiteY0" fmla="*/ 0 h 2509024"/>
                <a:gd name="connsiteX1" fmla="*/ 115769 w 874052"/>
                <a:gd name="connsiteY1" fmla="*/ 1761893 h 2509024"/>
                <a:gd name="connsiteX2" fmla="*/ 874052 w 874052"/>
                <a:gd name="connsiteY2" fmla="*/ 2509024 h 250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052" h="2509024">
                  <a:moveTo>
                    <a:pt x="15408" y="0"/>
                  </a:moveTo>
                  <a:cubicBezTo>
                    <a:pt x="-5965" y="671861"/>
                    <a:pt x="-27338" y="1343722"/>
                    <a:pt x="115769" y="1761893"/>
                  </a:cubicBezTo>
                  <a:cubicBezTo>
                    <a:pt x="258876" y="2180064"/>
                    <a:pt x="566464" y="2344544"/>
                    <a:pt x="874052" y="250902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37780" y="4668482"/>
              <a:ext cx="1350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At different frequencies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01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Convolution model (full model)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15" y="1611351"/>
            <a:ext cx="4336770" cy="456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4049" y="6038385"/>
            <a:ext cx="1722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* Note baseline drift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189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Rectangle 808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49186"/>
          <a:stretch/>
        </p:blipFill>
        <p:spPr bwMode="auto">
          <a:xfrm>
            <a:off x="261257" y="1628095"/>
            <a:ext cx="6613470" cy="461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3218" y="225524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 signal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1210" y="470351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Button press</a:t>
            </a:r>
            <a:endParaRPr lang="en-GB" dirty="0"/>
          </a:p>
        </p:txBody>
      </p:sp>
      <p:grpSp>
        <p:nvGrpSpPr>
          <p:cNvPr id="2" name="Group 17"/>
          <p:cNvGrpSpPr/>
          <p:nvPr/>
        </p:nvGrpSpPr>
        <p:grpSpPr>
          <a:xfrm>
            <a:off x="7633481" y="2276872"/>
            <a:ext cx="999059" cy="3141553"/>
            <a:chOff x="8244408" y="2372008"/>
            <a:chExt cx="999059" cy="3141553"/>
          </a:xfrm>
        </p:grpSpPr>
        <p:sp>
          <p:nvSpPr>
            <p:cNvPr id="12" name="TextBox 11"/>
            <p:cNvSpPr txBox="1"/>
            <p:nvPr/>
          </p:nvSpPr>
          <p:spPr>
            <a:xfrm>
              <a:off x="8523387" y="4491191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-0.1</a:t>
              </a:r>
              <a:endParaRPr lang="en-GB" dirty="0"/>
            </a:p>
          </p:txBody>
        </p:sp>
        <p:grpSp>
          <p:nvGrpSpPr>
            <p:cNvPr id="4" name="Group 16"/>
            <p:cNvGrpSpPr/>
            <p:nvPr/>
          </p:nvGrpSpPr>
          <p:grpSpPr>
            <a:xfrm>
              <a:off x="8244408" y="2372008"/>
              <a:ext cx="836221" cy="3141553"/>
              <a:chOff x="8244408" y="2381061"/>
              <a:chExt cx="836221" cy="3141553"/>
            </a:xfrm>
          </p:grpSpPr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6939" t="6255" r="10781" b="57098"/>
              <a:stretch>
                <a:fillRect/>
              </a:stretch>
            </p:blipFill>
            <p:spPr bwMode="auto">
              <a:xfrm>
                <a:off x="8244408" y="2381061"/>
                <a:ext cx="347331" cy="3141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8559183" y="3771111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0</a:t>
                </a:r>
                <a:endParaRPr lang="en-GB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541077" y="3005766"/>
                <a:ext cx="539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0.1</a:t>
                </a:r>
                <a:endParaRPr lang="en-GB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316416" y="2480650"/>
                <a:ext cx="266269" cy="29423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8483097" y="3204926"/>
                <a:ext cx="1086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483097" y="3963909"/>
                <a:ext cx="1086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8483097" y="4697240"/>
                <a:ext cx="1086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/>
          <p:cNvSpPr txBox="1"/>
          <p:nvPr/>
        </p:nvSpPr>
        <p:spPr>
          <a:xfrm rot="16200000">
            <a:off x="7317784" y="3522580"/>
            <a:ext cx="241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RMS amplitude (</a:t>
            </a:r>
            <a:r>
              <a:rPr lang="en-GB" dirty="0" err="1" smtClean="0"/>
              <a:t>a.u</a:t>
            </a:r>
            <a:r>
              <a:rPr lang="en-GB" dirty="0" smtClean="0"/>
              <a:t>.)</a:t>
            </a:r>
            <a:endParaRPr lang="en-GB" dirty="0"/>
          </a:p>
        </p:txBody>
      </p:sp>
      <p:sp>
        <p:nvSpPr>
          <p:cNvPr id="2598" name="Title 259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Example output of convolution model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Heirarchical</a:t>
            </a:r>
            <a:r>
              <a:rPr lang="en-GB" dirty="0" smtClean="0">
                <a:solidFill>
                  <a:schemeClr val="bg1"/>
                </a:solidFill>
              </a:rPr>
              <a:t> model analysis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14581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2518" y="4081922"/>
            <a:ext cx="4841024" cy="742754"/>
            <a:chOff x="628650" y="1971050"/>
            <a:chExt cx="4841024" cy="742754"/>
          </a:xfrm>
        </p:grpSpPr>
        <p:grpSp>
          <p:nvGrpSpPr>
            <p:cNvPr id="4" name="Group 3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</a:t>
              </a:r>
              <a:endParaRPr lang="en-GB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TextBox 15"/>
          <p:cNvSpPr txBox="1"/>
          <p:nvPr/>
        </p:nvSpPr>
        <p:spPr>
          <a:xfrm>
            <a:off x="2917486" y="26327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4573820" y="2663535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3311" y="26125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62518" y="3043424"/>
            <a:ext cx="4841024" cy="742754"/>
            <a:chOff x="628650" y="1971050"/>
            <a:chExt cx="4841024" cy="742754"/>
          </a:xfrm>
        </p:grpSpPr>
        <p:grpSp>
          <p:nvGrpSpPr>
            <p:cNvPr id="21" name="Group 20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Group 27"/>
          <p:cNvGrpSpPr/>
          <p:nvPr/>
        </p:nvGrpSpPr>
        <p:grpSpPr>
          <a:xfrm>
            <a:off x="262518" y="5069221"/>
            <a:ext cx="4841024" cy="742754"/>
            <a:chOff x="628650" y="1971050"/>
            <a:chExt cx="4841024" cy="742754"/>
          </a:xfrm>
        </p:grpSpPr>
        <p:grpSp>
          <p:nvGrpSpPr>
            <p:cNvPr id="29" name="Group 28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6" name="Left Brace 35"/>
          <p:cNvSpPr/>
          <p:nvPr/>
        </p:nvSpPr>
        <p:spPr>
          <a:xfrm rot="5400000">
            <a:off x="2891270" y="500404"/>
            <a:ext cx="261096" cy="4003612"/>
          </a:xfrm>
          <a:prstGeom prst="leftBrace">
            <a:avLst>
              <a:gd name="adj1" fmla="val 8333"/>
              <a:gd name="adj2" fmla="val 4986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635981" y="1714371"/>
            <a:ext cx="290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First-level convolution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1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Heirarchical</a:t>
            </a:r>
            <a:r>
              <a:rPr lang="en-GB" dirty="0" smtClean="0">
                <a:solidFill>
                  <a:schemeClr val="bg1"/>
                </a:solidFill>
              </a:rPr>
              <a:t> model analysis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8058" t="53406" r="49186" b="-1"/>
          <a:stretch/>
        </p:blipFill>
        <p:spPr bwMode="auto">
          <a:xfrm>
            <a:off x="8218171" y="3647833"/>
            <a:ext cx="831044" cy="107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1714581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2518" y="4081922"/>
            <a:ext cx="4841024" cy="742754"/>
            <a:chOff x="628650" y="1971050"/>
            <a:chExt cx="4841024" cy="742754"/>
          </a:xfrm>
        </p:grpSpPr>
        <p:grpSp>
          <p:nvGrpSpPr>
            <p:cNvPr id="4" name="Group 3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</a:t>
              </a:r>
              <a:endParaRPr lang="en-GB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TextBox 15"/>
          <p:cNvSpPr txBox="1"/>
          <p:nvPr/>
        </p:nvSpPr>
        <p:spPr>
          <a:xfrm>
            <a:off x="2917486" y="26327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4573820" y="2663535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3311" y="26125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62518" y="3043424"/>
            <a:ext cx="4841024" cy="742754"/>
            <a:chOff x="628650" y="1971050"/>
            <a:chExt cx="4841024" cy="742754"/>
          </a:xfrm>
        </p:grpSpPr>
        <p:grpSp>
          <p:nvGrpSpPr>
            <p:cNvPr id="21" name="Group 20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Group 27"/>
          <p:cNvGrpSpPr/>
          <p:nvPr/>
        </p:nvGrpSpPr>
        <p:grpSpPr>
          <a:xfrm>
            <a:off x="262518" y="5069221"/>
            <a:ext cx="4841024" cy="742754"/>
            <a:chOff x="628650" y="1971050"/>
            <a:chExt cx="4841024" cy="742754"/>
          </a:xfrm>
        </p:grpSpPr>
        <p:grpSp>
          <p:nvGrpSpPr>
            <p:cNvPr id="29" name="Group 28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6" name="Left Brace 35"/>
          <p:cNvSpPr/>
          <p:nvPr/>
        </p:nvSpPr>
        <p:spPr>
          <a:xfrm rot="5400000">
            <a:off x="2891270" y="500404"/>
            <a:ext cx="261096" cy="4003612"/>
          </a:xfrm>
          <a:prstGeom prst="leftBrace">
            <a:avLst>
              <a:gd name="adj1" fmla="val 8333"/>
              <a:gd name="adj2" fmla="val 4986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635981" y="1714371"/>
            <a:ext cx="290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First-level convolution model</a:t>
            </a:r>
            <a:endParaRPr lang="en-GB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8949" t="6762" r="47831" b="54116"/>
          <a:stretch/>
        </p:blipFill>
        <p:spPr bwMode="auto">
          <a:xfrm>
            <a:off x="6889769" y="3069927"/>
            <a:ext cx="802888" cy="74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8949" t="6762" r="47831" b="54116"/>
          <a:stretch/>
        </p:blipFill>
        <p:spPr bwMode="auto">
          <a:xfrm>
            <a:off x="6889769" y="4081922"/>
            <a:ext cx="802888" cy="74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8949" t="6762" r="47831" b="54116"/>
          <a:stretch/>
        </p:blipFill>
        <p:spPr bwMode="auto">
          <a:xfrm>
            <a:off x="6889769" y="5069221"/>
            <a:ext cx="802888" cy="74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Freeform 48"/>
          <p:cNvSpPr/>
          <p:nvPr/>
        </p:nvSpPr>
        <p:spPr>
          <a:xfrm>
            <a:off x="3930805" y="2821194"/>
            <a:ext cx="2748775" cy="579928"/>
          </a:xfrm>
          <a:custGeom>
            <a:avLst/>
            <a:gdLst>
              <a:gd name="connsiteX0" fmla="*/ 0 w 2748775"/>
              <a:gd name="connsiteY0" fmla="*/ 579928 h 579928"/>
              <a:gd name="connsiteX1" fmla="*/ 563136 w 2748775"/>
              <a:gd name="connsiteY1" fmla="*/ 178484 h 579928"/>
              <a:gd name="connsiteX2" fmla="*/ 1293541 w 2748775"/>
              <a:gd name="connsiteY2" fmla="*/ 65 h 579928"/>
              <a:gd name="connsiteX3" fmla="*/ 2046249 w 2748775"/>
              <a:gd name="connsiteY3" fmla="*/ 161757 h 579928"/>
              <a:gd name="connsiteX4" fmla="*/ 2748775 w 2748775"/>
              <a:gd name="connsiteY4" fmla="*/ 462840 h 57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75" h="579928">
                <a:moveTo>
                  <a:pt x="0" y="579928"/>
                </a:moveTo>
                <a:cubicBezTo>
                  <a:pt x="173773" y="427528"/>
                  <a:pt x="347546" y="275128"/>
                  <a:pt x="563136" y="178484"/>
                </a:cubicBezTo>
                <a:cubicBezTo>
                  <a:pt x="778726" y="81840"/>
                  <a:pt x="1046356" y="2853"/>
                  <a:pt x="1293541" y="65"/>
                </a:cubicBezTo>
                <a:cubicBezTo>
                  <a:pt x="1540726" y="-2723"/>
                  <a:pt x="1803710" y="84628"/>
                  <a:pt x="2046249" y="161757"/>
                </a:cubicBezTo>
                <a:cubicBezTo>
                  <a:pt x="2288788" y="238886"/>
                  <a:pt x="2518781" y="350863"/>
                  <a:pt x="2748775" y="46284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 49"/>
          <p:cNvSpPr/>
          <p:nvPr/>
        </p:nvSpPr>
        <p:spPr>
          <a:xfrm>
            <a:off x="3949507" y="3880848"/>
            <a:ext cx="2748775" cy="579928"/>
          </a:xfrm>
          <a:custGeom>
            <a:avLst/>
            <a:gdLst>
              <a:gd name="connsiteX0" fmla="*/ 0 w 2748775"/>
              <a:gd name="connsiteY0" fmla="*/ 579928 h 579928"/>
              <a:gd name="connsiteX1" fmla="*/ 563136 w 2748775"/>
              <a:gd name="connsiteY1" fmla="*/ 178484 h 579928"/>
              <a:gd name="connsiteX2" fmla="*/ 1293541 w 2748775"/>
              <a:gd name="connsiteY2" fmla="*/ 65 h 579928"/>
              <a:gd name="connsiteX3" fmla="*/ 2046249 w 2748775"/>
              <a:gd name="connsiteY3" fmla="*/ 161757 h 579928"/>
              <a:gd name="connsiteX4" fmla="*/ 2748775 w 2748775"/>
              <a:gd name="connsiteY4" fmla="*/ 462840 h 57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75" h="579928">
                <a:moveTo>
                  <a:pt x="0" y="579928"/>
                </a:moveTo>
                <a:cubicBezTo>
                  <a:pt x="173773" y="427528"/>
                  <a:pt x="347546" y="275128"/>
                  <a:pt x="563136" y="178484"/>
                </a:cubicBezTo>
                <a:cubicBezTo>
                  <a:pt x="778726" y="81840"/>
                  <a:pt x="1046356" y="2853"/>
                  <a:pt x="1293541" y="65"/>
                </a:cubicBezTo>
                <a:cubicBezTo>
                  <a:pt x="1540726" y="-2723"/>
                  <a:pt x="1803710" y="84628"/>
                  <a:pt x="2046249" y="161757"/>
                </a:cubicBezTo>
                <a:cubicBezTo>
                  <a:pt x="2288788" y="238886"/>
                  <a:pt x="2518781" y="350863"/>
                  <a:pt x="2748775" y="46284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>
            <a:off x="3949507" y="4868147"/>
            <a:ext cx="2748775" cy="579928"/>
          </a:xfrm>
          <a:custGeom>
            <a:avLst/>
            <a:gdLst>
              <a:gd name="connsiteX0" fmla="*/ 0 w 2748775"/>
              <a:gd name="connsiteY0" fmla="*/ 579928 h 579928"/>
              <a:gd name="connsiteX1" fmla="*/ 563136 w 2748775"/>
              <a:gd name="connsiteY1" fmla="*/ 178484 h 579928"/>
              <a:gd name="connsiteX2" fmla="*/ 1293541 w 2748775"/>
              <a:gd name="connsiteY2" fmla="*/ 65 h 579928"/>
              <a:gd name="connsiteX3" fmla="*/ 2046249 w 2748775"/>
              <a:gd name="connsiteY3" fmla="*/ 161757 h 579928"/>
              <a:gd name="connsiteX4" fmla="*/ 2748775 w 2748775"/>
              <a:gd name="connsiteY4" fmla="*/ 462840 h 57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75" h="579928">
                <a:moveTo>
                  <a:pt x="0" y="579928"/>
                </a:moveTo>
                <a:cubicBezTo>
                  <a:pt x="173773" y="427528"/>
                  <a:pt x="347546" y="275128"/>
                  <a:pt x="563136" y="178484"/>
                </a:cubicBezTo>
                <a:cubicBezTo>
                  <a:pt x="778726" y="81840"/>
                  <a:pt x="1046356" y="2853"/>
                  <a:pt x="1293541" y="65"/>
                </a:cubicBezTo>
                <a:cubicBezTo>
                  <a:pt x="1540726" y="-2723"/>
                  <a:pt x="1803710" y="84628"/>
                  <a:pt x="2046249" y="161757"/>
                </a:cubicBezTo>
                <a:cubicBezTo>
                  <a:pt x="2288788" y="238886"/>
                  <a:pt x="2518781" y="350863"/>
                  <a:pt x="2748775" y="46284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249561" y="1538951"/>
            <a:ext cx="2083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Take contrasts of interest to second level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7155192" y="26170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54619" y="32310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Outline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188"/>
          </a:xfrm>
        </p:spPr>
        <p:txBody>
          <a:bodyPr>
            <a:normAutofit/>
          </a:bodyPr>
          <a:lstStyle/>
          <a:p>
            <a:r>
              <a:rPr lang="en-GB" dirty="0" smtClean="0"/>
              <a:t>Experimental Scenario (stop-signal task)</a:t>
            </a:r>
          </a:p>
          <a:p>
            <a:r>
              <a:rPr lang="en-GB" dirty="0" smtClean="0"/>
              <a:t>Difficulties arising from experimental design</a:t>
            </a:r>
          </a:p>
          <a:p>
            <a:pPr lvl="1"/>
            <a:r>
              <a:rPr lang="en-GB" dirty="0" smtClean="0"/>
              <a:t>Baseline correction</a:t>
            </a:r>
          </a:p>
          <a:p>
            <a:pPr lvl="1"/>
            <a:r>
              <a:rPr lang="en-GB" dirty="0" smtClean="0"/>
              <a:t>Temporally overlapping neural responses</a:t>
            </a:r>
          </a:p>
          <a:p>
            <a:pPr lvl="1"/>
            <a:r>
              <a:rPr lang="en-GB" dirty="0" smtClean="0"/>
              <a:t>Systematic differences in response timings</a:t>
            </a:r>
          </a:p>
          <a:p>
            <a:r>
              <a:rPr lang="en-GB" dirty="0" smtClean="0"/>
              <a:t>Using a convolution GLM to deal with these problems*</a:t>
            </a:r>
            <a:endParaRPr lang="en-GB" dirty="0"/>
          </a:p>
          <a:p>
            <a:pPr marL="0" indent="0">
              <a:buNone/>
            </a:pPr>
            <a:endParaRPr lang="en-GB" sz="1800" dirty="0" smtClean="0"/>
          </a:p>
          <a:p>
            <a:pPr marL="0" indent="0" algn="r">
              <a:buNone/>
            </a:pPr>
            <a:endParaRPr lang="en-GB" sz="1800" dirty="0" smtClean="0"/>
          </a:p>
          <a:p>
            <a:pPr marL="0" indent="0" algn="r">
              <a:buNone/>
            </a:pPr>
            <a:endParaRPr lang="en-GB" sz="1800" dirty="0" smtClean="0"/>
          </a:p>
          <a:p>
            <a:pPr marL="0" indent="0" algn="r">
              <a:buNone/>
            </a:pPr>
            <a:endParaRPr lang="en-GB" sz="1800" dirty="0"/>
          </a:p>
          <a:p>
            <a:pPr marL="0" indent="0" algn="r">
              <a:buNone/>
            </a:pPr>
            <a:endParaRPr lang="en-GB" sz="1800" dirty="0" smtClean="0"/>
          </a:p>
          <a:p>
            <a:pPr marL="0" indent="0" algn="r">
              <a:buNone/>
            </a:pPr>
            <a:endParaRPr lang="en-GB" sz="1800" dirty="0"/>
          </a:p>
          <a:p>
            <a:pPr marL="0" indent="0" algn="r">
              <a:buNone/>
            </a:pPr>
            <a:r>
              <a:rPr lang="en-GB" sz="1800" dirty="0" smtClean="0"/>
              <a:t>*just like first level fMRI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553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13137" y="1460809"/>
            <a:ext cx="6148996" cy="5298575"/>
            <a:chOff x="497131" y="178907"/>
            <a:chExt cx="7654647" cy="6580478"/>
          </a:xfrm>
        </p:grpSpPr>
        <p:grpSp>
          <p:nvGrpSpPr>
            <p:cNvPr id="41" name="Group 40"/>
            <p:cNvGrpSpPr/>
            <p:nvPr/>
          </p:nvGrpSpPr>
          <p:grpSpPr>
            <a:xfrm>
              <a:off x="1301262" y="178907"/>
              <a:ext cx="5969114" cy="6580478"/>
              <a:chOff x="1023357" y="0"/>
              <a:chExt cx="5969114" cy="6580478"/>
            </a:xfrm>
          </p:grpSpPr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9223" r="49712"/>
              <a:stretch>
                <a:fillRect/>
              </a:stretch>
            </p:blipFill>
            <p:spPr bwMode="auto">
              <a:xfrm>
                <a:off x="2886635" y="0"/>
                <a:ext cx="1272988" cy="6580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70622"/>
              <a:stretch>
                <a:fillRect/>
              </a:stretch>
            </p:blipFill>
            <p:spPr bwMode="auto">
              <a:xfrm>
                <a:off x="1023357" y="8965"/>
                <a:ext cx="1782598" cy="6566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4" name="Picture 4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018" r="3873"/>
              <a:stretch>
                <a:fillRect/>
              </a:stretch>
            </p:blipFill>
            <p:spPr bwMode="auto">
              <a:xfrm>
                <a:off x="5414682" y="5"/>
                <a:ext cx="1577789" cy="6580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5" name="Picture 4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9766" r="29254"/>
              <a:stretch>
                <a:fillRect/>
              </a:stretch>
            </p:blipFill>
            <p:spPr bwMode="auto">
              <a:xfrm>
                <a:off x="4177553" y="0"/>
                <a:ext cx="1272988" cy="6566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497131" y="923524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Left M1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7131" y="1987862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SMA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7131" y="314097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pre-SMA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131" y="4346370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Right IFG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7131" y="5418599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Left IFG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152719" y="1770603"/>
              <a:ext cx="999059" cy="3253512"/>
              <a:chOff x="8244408" y="2286473"/>
              <a:chExt cx="999059" cy="325351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8523387" y="5201431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Arial" pitchFamily="34" charset="0"/>
                    <a:cs typeface="Arial" pitchFamily="34" charset="0"/>
                  </a:rPr>
                  <a:t>-0.1</a:t>
                </a:r>
                <a:endParaRPr lang="en-GB" sz="1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" name="Group 16"/>
              <p:cNvGrpSpPr/>
              <p:nvPr/>
            </p:nvGrpSpPr>
            <p:grpSpPr>
              <a:xfrm>
                <a:off x="8244408" y="2286473"/>
                <a:ext cx="836221" cy="3227088"/>
                <a:chOff x="8244408" y="2295526"/>
                <a:chExt cx="836221" cy="3227088"/>
              </a:xfrm>
            </p:grpSpPr>
            <p:pic>
              <p:nvPicPr>
                <p:cNvPr id="26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86939" t="6255" r="10781" b="57098"/>
                <a:stretch>
                  <a:fillRect/>
                </a:stretch>
              </p:blipFill>
              <p:spPr bwMode="auto">
                <a:xfrm>
                  <a:off x="8244408" y="2381061"/>
                  <a:ext cx="347331" cy="3141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8559183" y="3771111"/>
                  <a:ext cx="2160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 smtClean="0">
                      <a:latin typeface="Arial" pitchFamily="34" charset="0"/>
                      <a:cs typeface="Arial" pitchFamily="34" charset="0"/>
                    </a:rPr>
                    <a:t>0</a:t>
                  </a:r>
                  <a:endParaRPr lang="en-GB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541077" y="2295526"/>
                  <a:ext cx="53955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 smtClean="0">
                      <a:latin typeface="Arial" pitchFamily="34" charset="0"/>
                      <a:cs typeface="Arial" pitchFamily="34" charset="0"/>
                    </a:rPr>
                    <a:t>0.1</a:t>
                  </a:r>
                  <a:endParaRPr lang="en-GB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8316416" y="2480650"/>
                  <a:ext cx="266269" cy="29423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8483097" y="3204926"/>
                  <a:ext cx="1086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8483097" y="3963909"/>
                  <a:ext cx="1086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8483097" y="4697240"/>
                  <a:ext cx="1086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1" name="Straight Arrow Connector 20"/>
            <p:cNvCxnSpPr/>
            <p:nvPr/>
          </p:nvCxnSpPr>
          <p:spPr>
            <a:xfrm flipH="1">
              <a:off x="6593276" y="3065928"/>
              <a:ext cx="193008" cy="3329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837300" y="4365812"/>
              <a:ext cx="232677" cy="3683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16200000">
              <a:off x="363232" y="2565473"/>
              <a:ext cx="2549401" cy="421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Frequency (Hz)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84179" y="6303155"/>
              <a:ext cx="4667541" cy="420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Time relative to stop/change signal (s)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6720397" y="3166963"/>
              <a:ext cx="2414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RMS amplitude (</a:t>
              </a:r>
              <a:r>
                <a:rPr lang="en-GB" sz="1600" dirty="0" err="1" smtClean="0">
                  <a:latin typeface="Arial" pitchFamily="34" charset="0"/>
                  <a:cs typeface="Arial" pitchFamily="34" charset="0"/>
                </a:rPr>
                <a:t>a.u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.)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49731" y="187911"/>
              <a:ext cx="976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Mean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25625" y="191376"/>
              <a:ext cx="2105821" cy="420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err="1" smtClean="0">
                  <a:latin typeface="Arial" pitchFamily="34" charset="0"/>
                  <a:cs typeface="Arial" pitchFamily="34" charset="0"/>
                </a:rPr>
                <a:t>Succ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 - </a:t>
              </a:r>
              <a:r>
                <a:rPr lang="en-GB" sz="1600" dirty="0" err="1" smtClean="0">
                  <a:latin typeface="Arial" pitchFamily="34" charset="0"/>
                  <a:cs typeface="Arial" pitchFamily="34" charset="0"/>
                </a:rPr>
                <a:t>unsucc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Example results of stop-signal task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2291" y="2320519"/>
            <a:ext cx="2313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model has accounted for:</a:t>
            </a:r>
          </a:p>
          <a:p>
            <a:endParaRPr lang="en-GB" sz="1400" dirty="0" smtClean="0"/>
          </a:p>
          <a:p>
            <a:pPr marL="342900" indent="-342900">
              <a:buAutoNum type="arabicParenR"/>
            </a:pPr>
            <a:r>
              <a:rPr lang="en-GB" sz="1400" dirty="0" smtClean="0"/>
              <a:t>Slow drifting baseline</a:t>
            </a:r>
          </a:p>
          <a:p>
            <a:pPr marL="342900" indent="-342900">
              <a:buAutoNum type="arabicParenR"/>
            </a:pPr>
            <a:r>
              <a:rPr lang="en-GB" sz="1400" dirty="0" smtClean="0"/>
              <a:t>Temporarily overlapping induced responses</a:t>
            </a:r>
          </a:p>
          <a:p>
            <a:pPr marL="342900" indent="-342900">
              <a:buAutoNum type="arabicParenR"/>
            </a:pPr>
            <a:r>
              <a:rPr lang="en-GB" sz="1400" dirty="0" smtClean="0"/>
              <a:t>Systematic differences in reaction time between conditions</a:t>
            </a:r>
          </a:p>
          <a:p>
            <a:pPr marL="342900" indent="-3429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1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Summary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Sometimes the standard trigger-based </a:t>
            </a:r>
            <a:r>
              <a:rPr lang="en-GB" dirty="0" err="1" smtClean="0"/>
              <a:t>epoching</a:t>
            </a:r>
            <a:r>
              <a:rPr lang="en-GB" dirty="0" smtClean="0"/>
              <a:t> approach doesn’t work, especially if:</a:t>
            </a:r>
          </a:p>
          <a:p>
            <a:pPr lvl="1"/>
            <a:r>
              <a:rPr lang="en-GB" dirty="0" smtClean="0"/>
              <a:t>No well-defined baseline period</a:t>
            </a:r>
          </a:p>
          <a:p>
            <a:pPr lvl="1"/>
            <a:r>
              <a:rPr lang="en-GB" dirty="0" smtClean="0"/>
              <a:t>Temporally overlapping neural responses (i.e. ‘long’ responses such as induced response and fMRI BOLD)</a:t>
            </a:r>
          </a:p>
          <a:p>
            <a:pPr lvl="1"/>
            <a:r>
              <a:rPr lang="en-GB" dirty="0" smtClean="0"/>
              <a:t>Systematic differences in reaction times (probably a lot of studies!)</a:t>
            </a:r>
          </a:p>
          <a:p>
            <a:r>
              <a:rPr lang="en-GB" dirty="0" smtClean="0"/>
              <a:t>A hierarchical convolution model is better in these circumstances (but be careful of correlated </a:t>
            </a:r>
            <a:r>
              <a:rPr lang="en-GB" dirty="0" err="1" smtClean="0"/>
              <a:t>regressors</a:t>
            </a:r>
            <a:r>
              <a:rPr lang="en-GB" dirty="0" smtClean="0"/>
              <a:t> in trial-design)</a:t>
            </a:r>
          </a:p>
          <a:p>
            <a:r>
              <a:rPr lang="en-GB" dirty="0" smtClean="0"/>
              <a:t>Other advantages include the potential to model parametric </a:t>
            </a:r>
            <a:r>
              <a:rPr lang="en-GB" dirty="0" err="1" smtClean="0"/>
              <a:t>regressors</a:t>
            </a:r>
            <a:r>
              <a:rPr lang="en-GB" dirty="0" smtClean="0"/>
              <a:t> and continuous </a:t>
            </a:r>
            <a:r>
              <a:rPr lang="en-GB" dirty="0" err="1" smtClean="0"/>
              <a:t>regressors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sz="1400" dirty="0" smtClean="0"/>
              <a:t>References:</a:t>
            </a:r>
          </a:p>
          <a:p>
            <a:r>
              <a:rPr lang="en-GB" sz="1300" dirty="0" smtClean="0"/>
              <a:t>1) 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Litvak V, </a:t>
            </a:r>
            <a:r>
              <a:rPr kumimoji="0" lang="en-US" alt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Jha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A, </a:t>
            </a:r>
            <a:r>
              <a:rPr kumimoji="0" lang="en-US" alt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Flandin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G, </a:t>
            </a:r>
            <a:r>
              <a:rPr kumimoji="0" lang="en-US" alt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Friston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K. Convolution models for induced electromagnetic responses. </a:t>
            </a:r>
            <a:r>
              <a:rPr kumimoji="0" lang="en-US" alt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Neuroimage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. 2013 Jan 1;64:388-98. </a:t>
            </a:r>
            <a:r>
              <a:rPr kumimoji="0" lang="en-US" alt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doi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: 10.1016/j.neuroimage.2012.09.014</a:t>
            </a:r>
            <a:endParaRPr lang="en-GB" sz="1300" dirty="0"/>
          </a:p>
          <a:p>
            <a:r>
              <a:rPr lang="en-GB" sz="1300" dirty="0" smtClean="0"/>
              <a:t>2) </a:t>
            </a:r>
            <a:r>
              <a:rPr kumimoji="0" lang="en-US" alt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Jha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A, </a:t>
            </a:r>
            <a:r>
              <a:rPr kumimoji="0" lang="en-US" alt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Nachev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P, Barnes G, Husain M, Brown P, Litvak V. The Frontal Control of Stopping. </a:t>
            </a:r>
            <a:r>
              <a:rPr kumimoji="0" lang="en-US" alt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Cereb</a:t>
            </a:r>
            <a:r>
              <a:rPr kumimoji="0" lang="en-US" alt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Cortex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. 2015 Nov;25(11):4392-406. </a:t>
            </a:r>
            <a:r>
              <a:rPr kumimoji="0" lang="en-US" alt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doi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: 10.1093/</a:t>
            </a:r>
            <a:r>
              <a:rPr kumimoji="0" lang="en-US" alt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cercor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/bhv027</a:t>
            </a:r>
            <a:endParaRPr lang="en-GB" sz="13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0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8920" y="4421277"/>
          <a:ext cx="7485219" cy="22061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69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9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93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93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93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93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93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0975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i="1" u="none" strike="noStrike" dirty="0">
                          <a:latin typeface="Arial" pitchFamily="34" charset="0"/>
                          <a:cs typeface="Arial" pitchFamily="34" charset="0"/>
                        </a:rPr>
                        <a:t>M1L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i="1" u="none" strike="noStrike" dirty="0">
                          <a:latin typeface="Arial" pitchFamily="34" charset="0"/>
                          <a:cs typeface="Arial" pitchFamily="34" charset="0"/>
                        </a:rPr>
                        <a:t>M1R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i="1" u="none" strike="noStrike" dirty="0">
                          <a:latin typeface="Arial" pitchFamily="34" charset="0"/>
                          <a:cs typeface="Arial" pitchFamily="34" charset="0"/>
                        </a:rPr>
                        <a:t>SMA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i="1" u="none" strike="noStrike" dirty="0">
                          <a:latin typeface="Arial" pitchFamily="34" charset="0"/>
                          <a:cs typeface="Arial" pitchFamily="34" charset="0"/>
                        </a:rPr>
                        <a:t>pre-SMA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RIFG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LIFG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521"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 pitchFamily="34" charset="0"/>
                          <a:cs typeface="Arial" pitchFamily="34" charset="0"/>
                        </a:rPr>
                        <a:t>1.000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0.012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 pitchFamily="34" charset="0"/>
                          <a:cs typeface="Arial" pitchFamily="34" charset="0"/>
                        </a:rPr>
                        <a:t>0.038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0.023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0.002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 pitchFamily="34" charset="0"/>
                          <a:cs typeface="Arial" pitchFamily="34" charset="0"/>
                        </a:rPr>
                        <a:t>0.015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M1L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521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 pitchFamily="34" charset="0"/>
                          <a:cs typeface="Arial" pitchFamily="34" charset="0"/>
                        </a:rPr>
                        <a:t>1.000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 pitchFamily="34" charset="0"/>
                          <a:cs typeface="Arial" pitchFamily="34" charset="0"/>
                        </a:rPr>
                        <a:t>0.038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 pitchFamily="34" charset="0"/>
                          <a:cs typeface="Arial" pitchFamily="34" charset="0"/>
                        </a:rPr>
                        <a:t>0.015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 pitchFamily="34" charset="0"/>
                          <a:cs typeface="Arial" pitchFamily="34" charset="0"/>
                        </a:rPr>
                        <a:t>0.011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0.001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M1R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521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 pitchFamily="34" charset="0"/>
                          <a:cs typeface="Arial" pitchFamily="34" charset="0"/>
                        </a:rPr>
                        <a:t>1.000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 pitchFamily="34" charset="0"/>
                          <a:cs typeface="Arial" pitchFamily="34" charset="0"/>
                        </a:rPr>
                        <a:t>0.050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 pitchFamily="34" charset="0"/>
                          <a:cs typeface="Arial" pitchFamily="34" charset="0"/>
                        </a:rPr>
                        <a:t>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latin typeface="Arial" pitchFamily="34" charset="0"/>
                          <a:cs typeface="Arial" pitchFamily="34" charset="0"/>
                        </a:rPr>
                        <a:t>0.005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SMA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521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 pitchFamily="34" charset="0"/>
                          <a:cs typeface="Arial" pitchFamily="34" charset="0"/>
                        </a:rPr>
                        <a:t>1.000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 pitchFamily="34" charset="0"/>
                          <a:cs typeface="Arial" pitchFamily="34" charset="0"/>
                        </a:rPr>
                        <a:t>0.010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 pitchFamily="34" charset="0"/>
                          <a:cs typeface="Arial" pitchFamily="34" charset="0"/>
                        </a:rPr>
                        <a:t>0.008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pre-SMA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521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 pitchFamily="34" charset="0"/>
                          <a:cs typeface="Arial" pitchFamily="34" charset="0"/>
                        </a:rPr>
                        <a:t>1.000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latin typeface="Arial" pitchFamily="34" charset="0"/>
                          <a:cs typeface="Arial" pitchFamily="34" charset="0"/>
                        </a:rPr>
                        <a:t>0.009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RIFG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521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1.000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LIFG</a:t>
                      </a:r>
                      <a:endParaRPr lang="en-GB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66483" y="114304"/>
            <a:ext cx="108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9201" y="4044744"/>
            <a:ext cx="108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b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16721" b="50812"/>
          <a:stretch>
            <a:fillRect/>
          </a:stretch>
        </p:blipFill>
        <p:spPr bwMode="auto">
          <a:xfrm>
            <a:off x="550190" y="2324013"/>
            <a:ext cx="3719970" cy="174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5"/>
          <p:cNvGrpSpPr/>
          <p:nvPr/>
        </p:nvGrpSpPr>
        <p:grpSpPr>
          <a:xfrm>
            <a:off x="560039" y="710198"/>
            <a:ext cx="5059876" cy="1740023"/>
            <a:chOff x="267075" y="1340528"/>
            <a:chExt cx="5059876" cy="174002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17663" b="50674"/>
            <a:stretch>
              <a:fillRect/>
            </a:stretch>
          </p:blipFill>
          <p:spPr bwMode="auto">
            <a:xfrm>
              <a:off x="267075" y="1340528"/>
              <a:ext cx="3713043" cy="1695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49132" r="54632" b="13072"/>
            <a:stretch>
              <a:fillRect/>
            </a:stretch>
          </p:blipFill>
          <p:spPr bwMode="auto">
            <a:xfrm>
              <a:off x="3908399" y="1376039"/>
              <a:ext cx="1418552" cy="170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 l="442" t="48831" r="53919" b="13593"/>
          <a:stretch>
            <a:fillRect/>
          </a:stretch>
        </p:blipFill>
        <p:spPr bwMode="auto">
          <a:xfrm>
            <a:off x="4207369" y="2396970"/>
            <a:ext cx="1427902" cy="169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6" name="Group 45"/>
          <p:cNvGrpSpPr/>
          <p:nvPr/>
        </p:nvGrpSpPr>
        <p:grpSpPr>
          <a:xfrm>
            <a:off x="6038584" y="1173670"/>
            <a:ext cx="1723428" cy="2814972"/>
            <a:chOff x="5731135" y="1380477"/>
            <a:chExt cx="1723428" cy="2814972"/>
          </a:xfrm>
        </p:grpSpPr>
        <p:grpSp>
          <p:nvGrpSpPr>
            <p:cNvPr id="2" name="Group 35"/>
            <p:cNvGrpSpPr/>
            <p:nvPr/>
          </p:nvGrpSpPr>
          <p:grpSpPr>
            <a:xfrm>
              <a:off x="5949618" y="1380477"/>
              <a:ext cx="1504945" cy="2084188"/>
              <a:chOff x="6200776" y="2285999"/>
              <a:chExt cx="1504945" cy="208418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89039" t="50397" r="5896" b="15055"/>
              <a:stretch>
                <a:fillRect/>
              </a:stretch>
            </p:blipFill>
            <p:spPr bwMode="auto">
              <a:xfrm flipH="1">
                <a:off x="7091641" y="2442600"/>
                <a:ext cx="182190" cy="17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59681" t="50552" r="35356" b="15022"/>
              <a:stretch>
                <a:fillRect/>
              </a:stretch>
            </p:blipFill>
            <p:spPr bwMode="auto">
              <a:xfrm>
                <a:off x="6382870" y="2447364"/>
                <a:ext cx="179294" cy="1792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69359" t="50552" r="25429" b="15022"/>
              <a:stretch>
                <a:fillRect/>
              </a:stretch>
            </p:blipFill>
            <p:spPr bwMode="auto">
              <a:xfrm>
                <a:off x="6553200" y="2447364"/>
                <a:ext cx="188258" cy="1792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" name="Picture 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79533" t="50552" r="15504" b="15022"/>
              <a:stretch>
                <a:fillRect/>
              </a:stretch>
            </p:blipFill>
            <p:spPr bwMode="auto">
              <a:xfrm>
                <a:off x="6732494" y="2447364"/>
                <a:ext cx="179295" cy="1792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" name="Picture 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89708" t="50552" r="5578" b="15022"/>
              <a:stretch>
                <a:fillRect/>
              </a:stretch>
            </p:blipFill>
            <p:spPr bwMode="auto">
              <a:xfrm>
                <a:off x="6911789" y="2447365"/>
                <a:ext cx="170328" cy="1792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9507" t="50552" r="45282" b="15022"/>
              <a:stretch>
                <a:fillRect/>
              </a:stretch>
            </p:blipFill>
            <p:spPr bwMode="auto">
              <a:xfrm>
                <a:off x="6203576" y="2447364"/>
                <a:ext cx="188259" cy="1792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3" name="Group 25"/>
              <p:cNvGrpSpPr/>
              <p:nvPr/>
            </p:nvGrpSpPr>
            <p:grpSpPr>
              <a:xfrm>
                <a:off x="6200776" y="2447925"/>
                <a:ext cx="1066800" cy="1790700"/>
                <a:chOff x="6205539" y="2414584"/>
                <a:chExt cx="1066800" cy="1790700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6205539" y="2414584"/>
                  <a:ext cx="176212" cy="17907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383657" y="2414584"/>
                  <a:ext cx="176212" cy="17907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561775" y="2414584"/>
                  <a:ext cx="176212" cy="17907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739893" y="2414584"/>
                  <a:ext cx="176212" cy="17907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918011" y="2414584"/>
                  <a:ext cx="176212" cy="17907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7096127" y="2414584"/>
                  <a:ext cx="176212" cy="17907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7272338" y="2285999"/>
                <a:ext cx="3571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GB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48518" y="4062410"/>
                <a:ext cx="4524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0.2</a:t>
                </a:r>
                <a:endParaRPr lang="en-GB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253283" y="3162299"/>
                <a:ext cx="4524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0.6</a:t>
                </a:r>
                <a:endParaRPr lang="en-GB" sz="14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7181850" y="3348038"/>
                <a:ext cx="71438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7186611" y="2905124"/>
                <a:ext cx="71438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7181847" y="3781423"/>
                <a:ext cx="71438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5731135" y="3115054"/>
              <a:ext cx="1335582" cy="1080395"/>
              <a:chOff x="5731135" y="3115054"/>
              <a:chExt cx="1335582" cy="1080395"/>
            </a:xfrm>
          </p:grpSpPr>
          <p:sp>
            <p:nvSpPr>
              <p:cNvPr id="30" name="TextBox 29"/>
              <p:cNvSpPr txBox="1"/>
              <p:nvPr/>
            </p:nvSpPr>
            <p:spPr>
              <a:xfrm rot="17780378">
                <a:off x="5960167" y="3400864"/>
                <a:ext cx="700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RIFG</a:t>
                </a:r>
                <a:endParaRPr lang="en-GB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7780378">
                <a:off x="6562785" y="3355599"/>
                <a:ext cx="700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M1R</a:t>
                </a:r>
                <a:endParaRPr lang="en-GB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7780378">
                <a:off x="5344826" y="3501363"/>
                <a:ext cx="10803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Pre-SMA</a:t>
                </a:r>
                <a:endParaRPr lang="en-GB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7780378">
                <a:off x="6377002" y="3319387"/>
                <a:ext cx="700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M1L</a:t>
                </a:r>
                <a:endParaRPr lang="en-GB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rot="17780378">
                <a:off x="5783435" y="3382758"/>
                <a:ext cx="700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LIFG</a:t>
                </a:r>
                <a:endParaRPr lang="en-GB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17780378">
                <a:off x="6164059" y="3346563"/>
                <a:ext cx="700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SMA</a:t>
                </a:r>
                <a:endParaRPr lang="en-GB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_Documents\Dropbox\HC_changeofplan\BehavModel5hMNI_thesis\GORT_trimmed_hMNI1_bw.tif"/>
          <p:cNvPicPr>
            <a:picLocks noChangeAspect="1" noChangeArrowheads="1"/>
          </p:cNvPicPr>
          <p:nvPr/>
        </p:nvPicPr>
        <p:blipFill>
          <a:blip r:embed="rId3" cstate="print"/>
          <a:srcRect l="6618" r="24968" b="18919"/>
          <a:stretch>
            <a:fillRect/>
          </a:stretch>
        </p:blipFill>
        <p:spPr bwMode="auto">
          <a:xfrm>
            <a:off x="762000" y="199835"/>
            <a:ext cx="2456329" cy="2328212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 t="3953"/>
          <a:stretch>
            <a:fillRect/>
          </a:stretch>
        </p:blipFill>
        <p:spPr bwMode="auto">
          <a:xfrm>
            <a:off x="2469908" y="3493420"/>
            <a:ext cx="3965094" cy="24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/>
          <a:srcRect l="66468" t="6349" r="8094" b="63175"/>
          <a:stretch>
            <a:fillRect/>
          </a:stretch>
        </p:blipFill>
        <p:spPr bwMode="auto">
          <a:xfrm>
            <a:off x="5438332" y="3380912"/>
            <a:ext cx="1138187" cy="8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Box 46"/>
          <p:cNvSpPr txBox="1"/>
          <p:nvPr/>
        </p:nvSpPr>
        <p:spPr>
          <a:xfrm rot="16200000">
            <a:off x="1673649" y="4351099"/>
            <a:ext cx="1873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Gamma RMS amplitude (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a.u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.)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81360" y="5920925"/>
            <a:ext cx="3155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Time relative to go signal (s)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19085" y="3196711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15284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-747326" y="1136174"/>
            <a:ext cx="2617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Go trials</a:t>
            </a:r>
          </a:p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Median reaction time (ms)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26767" y="2611605"/>
            <a:ext cx="74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Stop</a:t>
            </a:r>
          </a:p>
          <a:p>
            <a:pPr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|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3200" y="2611605"/>
            <a:ext cx="74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Stop</a:t>
            </a:r>
          </a:p>
          <a:p>
            <a:pPr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&gt;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30516" y="2611605"/>
            <a:ext cx="961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Change</a:t>
            </a:r>
          </a:p>
          <a:p>
            <a:pPr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|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19208" y="2611605"/>
            <a:ext cx="74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Change</a:t>
            </a:r>
          </a:p>
          <a:p>
            <a:pPr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&gt;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8371" y="933780"/>
            <a:ext cx="1629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Previous trial</a:t>
            </a: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     Unsuccessful</a:t>
            </a: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     Go only</a:t>
            </a: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     Successful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" descr="E:\E_Documents\Dropbox\HC_changeofplan\GoRT_hMNI1_MEAN11.tif"/>
          <p:cNvPicPr>
            <a:picLocks noChangeAspect="1" noChangeArrowheads="1"/>
          </p:cNvPicPr>
          <p:nvPr/>
        </p:nvPicPr>
        <p:blipFill>
          <a:blip r:embed="rId6" cstate="print"/>
          <a:srcRect l="6258" t="73674" r="84609" b="12170"/>
          <a:stretch>
            <a:fillRect/>
          </a:stretch>
        </p:blipFill>
        <p:spPr bwMode="auto">
          <a:xfrm>
            <a:off x="762716" y="2413940"/>
            <a:ext cx="327434" cy="405897"/>
          </a:xfrm>
          <a:prstGeom prst="rect">
            <a:avLst/>
          </a:prstGeom>
          <a:noFill/>
        </p:spPr>
      </p:pic>
      <p:grpSp>
        <p:nvGrpSpPr>
          <p:cNvPr id="77" name="Group 76"/>
          <p:cNvGrpSpPr/>
          <p:nvPr/>
        </p:nvGrpSpPr>
        <p:grpSpPr>
          <a:xfrm>
            <a:off x="4035710" y="-110936"/>
            <a:ext cx="4524599" cy="3165289"/>
            <a:chOff x="0" y="3448404"/>
            <a:chExt cx="4524599" cy="3165289"/>
          </a:xfrm>
        </p:grpSpPr>
        <p:grpSp>
          <p:nvGrpSpPr>
            <p:cNvPr id="60" name="Group 59"/>
            <p:cNvGrpSpPr/>
            <p:nvPr/>
          </p:nvGrpSpPr>
          <p:grpSpPr>
            <a:xfrm>
              <a:off x="485628" y="3448404"/>
              <a:ext cx="4038971" cy="2349124"/>
              <a:chOff x="630483" y="3249227"/>
              <a:chExt cx="4038971" cy="2349124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49793" t="6098" r="29288" b="76403"/>
              <a:stretch>
                <a:fillRect/>
              </a:stretch>
            </p:blipFill>
            <p:spPr bwMode="auto">
              <a:xfrm>
                <a:off x="1082613" y="3660374"/>
                <a:ext cx="1793289" cy="1633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70442" t="6307" r="8013" b="76908"/>
              <a:stretch>
                <a:fillRect/>
              </a:stretch>
            </p:blipFill>
            <p:spPr bwMode="auto">
              <a:xfrm>
                <a:off x="2822547" y="3647365"/>
                <a:ext cx="1846907" cy="1557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2" name="TextBox 41"/>
              <p:cNvSpPr txBox="1"/>
              <p:nvPr/>
            </p:nvSpPr>
            <p:spPr>
              <a:xfrm rot="16200000">
                <a:off x="-152222" y="4031932"/>
                <a:ext cx="18731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Frequency (Hz)</a:t>
                </a:r>
                <a:endParaRPr lang="en-GB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539856" y="5290574"/>
                <a:ext cx="29051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Time relative to go signal (s)</a:t>
                </a:r>
                <a:endParaRPr lang="en-GB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410690" y="3780772"/>
                <a:ext cx="11904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Arial" pitchFamily="34" charset="0"/>
                    <a:cs typeface="Arial" pitchFamily="34" charset="0"/>
                  </a:rPr>
                  <a:t>pre-SMA</a:t>
                </a:r>
                <a:endParaRPr lang="en-GB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0" y="3559624"/>
              <a:ext cx="1088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520138" y="5966045"/>
              <a:ext cx="2773955" cy="647648"/>
              <a:chOff x="980890" y="4734962"/>
              <a:chExt cx="3483118" cy="878321"/>
            </a:xfrm>
          </p:grpSpPr>
          <p:pic>
            <p:nvPicPr>
              <p:cNvPr id="66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12405" t="79566" r="8283" b="14693"/>
              <a:stretch>
                <a:fillRect/>
              </a:stretch>
            </p:blipFill>
            <p:spPr bwMode="auto">
              <a:xfrm flipV="1">
                <a:off x="1303700" y="4734962"/>
                <a:ext cx="2634557" cy="209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3569088" y="4901139"/>
                <a:ext cx="894920" cy="417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0.05</a:t>
                </a:r>
                <a:endParaRPr lang="en-GB" sz="14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8" name="Group 45"/>
              <p:cNvGrpSpPr/>
              <p:nvPr/>
            </p:nvGrpSpPr>
            <p:grpSpPr>
              <a:xfrm>
                <a:off x="980890" y="4744020"/>
                <a:ext cx="3197122" cy="869263"/>
                <a:chOff x="980890" y="4744020"/>
                <a:chExt cx="3197122" cy="869263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2421450" y="4901139"/>
                  <a:ext cx="268474" cy="4173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Arial" pitchFamily="34" charset="0"/>
                      <a:cs typeface="Arial" pitchFamily="34" charset="0"/>
                    </a:rPr>
                    <a:t>0</a:t>
                  </a:r>
                  <a:endParaRPr lang="en-GB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980890" y="4901138"/>
                  <a:ext cx="1554931" cy="4173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Arial" pitchFamily="34" charset="0"/>
                      <a:cs typeface="Arial" pitchFamily="34" charset="0"/>
                    </a:rPr>
                    <a:t>-0.05</a:t>
                  </a:r>
                  <a:endParaRPr lang="en-GB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 rot="5400000">
                  <a:off x="2514418" y="3544039"/>
                  <a:ext cx="182881" cy="258284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72" name="Straight Connector 71"/>
                <p:cNvCxnSpPr/>
                <p:nvPr/>
              </p:nvCxnSpPr>
              <p:spPr>
                <a:xfrm rot="5400000">
                  <a:off x="3343271" y="4895810"/>
                  <a:ext cx="7461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5400000">
                  <a:off x="2567480" y="4895810"/>
                  <a:ext cx="7461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5400000">
                  <a:off x="1799917" y="4895810"/>
                  <a:ext cx="7461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TextBox 74"/>
                <p:cNvSpPr txBox="1"/>
                <p:nvPr/>
              </p:nvSpPr>
              <p:spPr>
                <a:xfrm>
                  <a:off x="1547812" y="5195885"/>
                  <a:ext cx="2630200" cy="4173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 smtClean="0">
                      <a:latin typeface="Arial" pitchFamily="34" charset="0"/>
                      <a:cs typeface="Arial" pitchFamily="34" charset="0"/>
                    </a:rPr>
                    <a:t>RMS amplitude (</a:t>
                  </a:r>
                  <a:r>
                    <a:rPr lang="en-GB" sz="1400" dirty="0" err="1" smtClean="0">
                      <a:latin typeface="Arial" pitchFamily="34" charset="0"/>
                      <a:cs typeface="Arial" pitchFamily="34" charset="0"/>
                    </a:rPr>
                    <a:t>a.u</a:t>
                  </a:r>
                  <a:r>
                    <a:rPr lang="en-GB" sz="1400" dirty="0" smtClean="0">
                      <a:latin typeface="Arial" pitchFamily="34" charset="0"/>
                      <a:cs typeface="Arial" pitchFamily="34" charset="0"/>
                    </a:rPr>
                    <a:t>.)</a:t>
                  </a:r>
                  <a:endParaRPr lang="en-GB" sz="1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76" name="TextBox 75"/>
          <p:cNvSpPr txBox="1"/>
          <p:nvPr/>
        </p:nvSpPr>
        <p:spPr>
          <a:xfrm>
            <a:off x="3112320" y="3461176"/>
            <a:ext cx="1173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pre-SMA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2" descr="E:\E_Documents\Dropbox\HC_changeofplan\BehavModel5hMNI_thesis\GORT_trimmed_hMNI1_bw.tif"/>
          <p:cNvPicPr>
            <a:picLocks noChangeAspect="1" noChangeArrowheads="1"/>
          </p:cNvPicPr>
          <p:nvPr/>
        </p:nvPicPr>
        <p:blipFill>
          <a:blip r:embed="rId3" cstate="print"/>
          <a:srcRect l="75281" t="6153" r="20724" b="75427"/>
          <a:stretch>
            <a:fillRect/>
          </a:stretch>
        </p:blipFill>
        <p:spPr bwMode="auto">
          <a:xfrm>
            <a:off x="3302810" y="1134034"/>
            <a:ext cx="166531" cy="614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301262" y="178907"/>
            <a:ext cx="5969114" cy="6580478"/>
            <a:chOff x="1023357" y="0"/>
            <a:chExt cx="5969114" cy="6580478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9223" r="49712"/>
            <a:stretch>
              <a:fillRect/>
            </a:stretch>
          </p:blipFill>
          <p:spPr bwMode="auto">
            <a:xfrm>
              <a:off x="2886635" y="0"/>
              <a:ext cx="1272988" cy="6580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70622"/>
            <a:stretch>
              <a:fillRect/>
            </a:stretch>
          </p:blipFill>
          <p:spPr bwMode="auto">
            <a:xfrm>
              <a:off x="1023357" y="8965"/>
              <a:ext cx="1782598" cy="6566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3" cstate="print"/>
            <a:srcRect l="70018" r="3873"/>
            <a:stretch>
              <a:fillRect/>
            </a:stretch>
          </p:blipFill>
          <p:spPr bwMode="auto">
            <a:xfrm>
              <a:off x="5414682" y="5"/>
              <a:ext cx="1577789" cy="6580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4" cstate="print"/>
            <a:srcRect l="49766" r="29254"/>
            <a:stretch>
              <a:fillRect/>
            </a:stretch>
          </p:blipFill>
          <p:spPr bwMode="auto">
            <a:xfrm>
              <a:off x="4177553" y="0"/>
              <a:ext cx="1272988" cy="6566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TextBox 3"/>
          <p:cNvSpPr txBox="1"/>
          <p:nvPr/>
        </p:nvSpPr>
        <p:spPr>
          <a:xfrm>
            <a:off x="497131" y="92352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Left M1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131" y="198786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SMA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131" y="314097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pre-SMA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131" y="434637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Right IFG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131" y="5418599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Left IFG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152719" y="1770603"/>
            <a:ext cx="999059" cy="3253512"/>
            <a:chOff x="8244408" y="2286473"/>
            <a:chExt cx="999059" cy="3253512"/>
          </a:xfrm>
        </p:grpSpPr>
        <p:sp>
          <p:nvSpPr>
            <p:cNvPr id="24" name="TextBox 23"/>
            <p:cNvSpPr txBox="1"/>
            <p:nvPr/>
          </p:nvSpPr>
          <p:spPr>
            <a:xfrm>
              <a:off x="8523387" y="5201431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-0.1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16"/>
            <p:cNvGrpSpPr/>
            <p:nvPr/>
          </p:nvGrpSpPr>
          <p:grpSpPr>
            <a:xfrm>
              <a:off x="8244408" y="2286473"/>
              <a:ext cx="836221" cy="3227088"/>
              <a:chOff x="8244408" y="2295526"/>
              <a:chExt cx="836221" cy="3227088"/>
            </a:xfrm>
          </p:grpSpPr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86939" t="6255" r="10781" b="57098"/>
              <a:stretch>
                <a:fillRect/>
              </a:stretch>
            </p:blipFill>
            <p:spPr bwMode="auto">
              <a:xfrm>
                <a:off x="8244408" y="2381061"/>
                <a:ext cx="347331" cy="3141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8559183" y="3771111"/>
                <a:ext cx="2160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en-GB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541077" y="2295526"/>
                <a:ext cx="5395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Arial" pitchFamily="34" charset="0"/>
                    <a:cs typeface="Arial" pitchFamily="34" charset="0"/>
                  </a:rPr>
                  <a:t>0.1</a:t>
                </a:r>
                <a:endParaRPr lang="en-GB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316416" y="2480650"/>
                <a:ext cx="266269" cy="29423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8483097" y="3204926"/>
                <a:ext cx="1086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8483097" y="3963909"/>
                <a:ext cx="1086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483097" y="4697240"/>
                <a:ext cx="1086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" name="Straight Arrow Connector 20"/>
          <p:cNvCxnSpPr/>
          <p:nvPr/>
        </p:nvCxnSpPr>
        <p:spPr>
          <a:xfrm flipH="1">
            <a:off x="6593276" y="3065928"/>
            <a:ext cx="193008" cy="3329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37300" y="4365812"/>
            <a:ext cx="232677" cy="3683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200000">
            <a:off x="701337" y="2945029"/>
            <a:ext cx="1873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Frequency (Hz)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89933" y="6303154"/>
            <a:ext cx="3861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Time relative to stop/change signal (s)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6720397" y="3166963"/>
            <a:ext cx="2414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RMS amplitude 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a.u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.)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49731" y="187911"/>
            <a:ext cx="97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Mean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80372" y="187911"/>
            <a:ext cx="1757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Succ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unsucc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r="23346" b="21653"/>
          <a:stretch>
            <a:fillRect/>
          </a:stretch>
        </p:blipFill>
        <p:spPr bwMode="auto">
          <a:xfrm>
            <a:off x="6367897" y="3060064"/>
            <a:ext cx="1942385" cy="203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457193" y="860619"/>
            <a:ext cx="5549153" cy="4735156"/>
            <a:chOff x="681318" y="654424"/>
            <a:chExt cx="5549153" cy="4735156"/>
          </a:xfrm>
        </p:grpSpPr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4073" t="3418"/>
            <a:stretch>
              <a:fillRect/>
            </a:stretch>
          </p:blipFill>
          <p:spPr bwMode="auto">
            <a:xfrm>
              <a:off x="681318" y="654424"/>
              <a:ext cx="2744607" cy="1519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5" cstate="print"/>
            <a:srcRect l="4416" t="4015"/>
            <a:stretch>
              <a:fillRect/>
            </a:stretch>
          </p:blipFill>
          <p:spPr bwMode="auto">
            <a:xfrm>
              <a:off x="690282" y="2286000"/>
              <a:ext cx="2716307" cy="1500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4101" t="4588"/>
            <a:stretch>
              <a:fillRect/>
            </a:stretch>
          </p:blipFill>
          <p:spPr bwMode="auto">
            <a:xfrm>
              <a:off x="681318" y="3890682"/>
              <a:ext cx="2725271" cy="149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2160" t="3928"/>
            <a:stretch>
              <a:fillRect/>
            </a:stretch>
          </p:blipFill>
          <p:spPr bwMode="auto">
            <a:xfrm>
              <a:off x="3361765" y="3854824"/>
              <a:ext cx="2841811" cy="1534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l="2668" t="3933"/>
            <a:stretch>
              <a:fillRect/>
            </a:stretch>
          </p:blipFill>
          <p:spPr bwMode="auto">
            <a:xfrm>
              <a:off x="3388659" y="2268071"/>
              <a:ext cx="2823883" cy="1532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 l="2778" t="4489"/>
            <a:stretch>
              <a:fillRect/>
            </a:stretch>
          </p:blipFill>
          <p:spPr bwMode="auto">
            <a:xfrm>
              <a:off x="3406588" y="672353"/>
              <a:ext cx="2823883" cy="1525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Rectangle 3"/>
          <p:cNvSpPr/>
          <p:nvPr/>
        </p:nvSpPr>
        <p:spPr>
          <a:xfrm>
            <a:off x="6053799" y="804541"/>
            <a:ext cx="213064" cy="1953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5559" y="724818"/>
            <a:ext cx="1640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Successful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3798" y="1042547"/>
            <a:ext cx="213064" cy="19530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7811" y="962824"/>
            <a:ext cx="169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Unsuccessful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842894" y="2986018"/>
            <a:ext cx="2367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RMS amplitude (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a.u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.)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24050" y="71668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pre-SMA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4050" y="243427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Right IFG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3575" y="399663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Left IFG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1574" y="323850"/>
            <a:ext cx="1552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Theta/alpha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71950" y="323850"/>
            <a:ext cx="69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Beta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10100" y="70715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pre-SMA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10100" y="242475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Right IFG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19625" y="398711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Left IFG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09544" y="1986123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b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0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910664" y="3129087"/>
            <a:ext cx="928411" cy="555"/>
          </a:xfrm>
          <a:prstGeom prst="line">
            <a:avLst/>
          </a:prstGeom>
          <a:ln w="254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919913" y="3124880"/>
            <a:ext cx="1957" cy="38380"/>
          </a:xfrm>
          <a:prstGeom prst="line">
            <a:avLst/>
          </a:prstGeom>
          <a:ln w="254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829550" y="3122298"/>
            <a:ext cx="0" cy="784993"/>
          </a:xfrm>
          <a:prstGeom prst="line">
            <a:avLst/>
          </a:prstGeom>
          <a:ln w="254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154672" y="3062485"/>
            <a:ext cx="79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**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4795073" y="3866782"/>
            <a:ext cx="2841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Peak rate of rise x 10</a:t>
            </a:r>
            <a:r>
              <a:rPr lang="en-GB" sz="14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a.u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./s)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05023" y="4995861"/>
            <a:ext cx="18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Short	  Long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63818" y="5206813"/>
            <a:ext cx="2185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SSRT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75722" y="2721509"/>
            <a:ext cx="1552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itchFamily="34" charset="0"/>
                <a:cs typeface="Arial" pitchFamily="34" charset="0"/>
              </a:rPr>
              <a:t>Theta/alpha</a:t>
            </a:r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08890" y="3137647"/>
            <a:ext cx="99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pre-SMA</a:t>
            </a: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Right IFG</a:t>
            </a: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Left IFG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2" descr="E:\E_Documents\Dropbox\HC_changeofplan\BehavModel5hMNI_thesis\Thetaslope_hMNI11_bw.tif"/>
          <p:cNvPicPr>
            <a:picLocks noChangeAspect="1" noChangeArrowheads="1"/>
          </p:cNvPicPr>
          <p:nvPr/>
        </p:nvPicPr>
        <p:blipFill>
          <a:blip r:embed="rId10" cstate="print"/>
          <a:srcRect l="76794" t="7577" r="18756" b="74117"/>
          <a:stretch>
            <a:fillRect/>
          </a:stretch>
        </p:blipFill>
        <p:spPr bwMode="auto">
          <a:xfrm>
            <a:off x="8328211" y="3191435"/>
            <a:ext cx="166131" cy="546846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1766295" y="5614324"/>
            <a:ext cx="3412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Time relative to stop/change signal (s)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5625873" y="792180"/>
            <a:ext cx="3096795" cy="2919209"/>
            <a:chOff x="5688617" y="819073"/>
            <a:chExt cx="3096795" cy="2919209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49559" t="4628" r="29059" b="59132"/>
            <a:stretch>
              <a:fillRect/>
            </a:stretch>
          </p:blipFill>
          <p:spPr bwMode="auto">
            <a:xfrm>
              <a:off x="5688617" y="819073"/>
              <a:ext cx="1581759" cy="2919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70779" t="5400" r="8720" b="59649"/>
            <a:stretch>
              <a:fillRect/>
            </a:stretch>
          </p:blipFill>
          <p:spPr bwMode="auto">
            <a:xfrm>
              <a:off x="7261412" y="882117"/>
              <a:ext cx="1524000" cy="2829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/>
          <a:srcRect t="53055"/>
          <a:stretch>
            <a:fillRect/>
          </a:stretch>
        </p:blipFill>
        <p:spPr bwMode="auto">
          <a:xfrm>
            <a:off x="729012" y="5181600"/>
            <a:ext cx="3565082" cy="130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/>
          <a:srcRect t="5788" b="49839"/>
          <a:stretch>
            <a:fillRect/>
          </a:stretch>
        </p:blipFill>
        <p:spPr bwMode="auto">
          <a:xfrm>
            <a:off x="737977" y="3854823"/>
            <a:ext cx="3538187" cy="123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3" descr="E:\E_Documents\Dropbox\HC_changeofplan\poststopGORT_hMNI1_MEAN1.tif"/>
          <p:cNvPicPr>
            <a:picLocks noChangeAspect="1" noChangeArrowheads="1"/>
          </p:cNvPicPr>
          <p:nvPr/>
        </p:nvPicPr>
        <p:blipFill>
          <a:blip r:embed="rId5" cstate="print"/>
          <a:srcRect l="5117" t="805" r="24126" b="18148"/>
          <a:stretch>
            <a:fillRect/>
          </a:stretch>
        </p:blipFill>
        <p:spPr bwMode="auto">
          <a:xfrm>
            <a:off x="962052" y="570367"/>
            <a:ext cx="2391705" cy="21909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6200000">
            <a:off x="-764865" y="4824741"/>
            <a:ext cx="245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Pre-SMA: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RMS beta amplitude (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a.u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.)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6725" y="5156589"/>
            <a:ext cx="167405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1168" y="5078659"/>
            <a:ext cx="1225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Successful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6725" y="4911538"/>
            <a:ext cx="167405" cy="152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3035" y="4842011"/>
            <a:ext cx="1388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Unsuccessful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11739" y="3656240"/>
            <a:ext cx="348343" cy="3483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709681" y="4575537"/>
            <a:ext cx="348342" cy="2322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9149" y="470402"/>
            <a:ext cx="2157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success x response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431553" y="1822590"/>
            <a:ext cx="187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Frequency (Hz)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2589" y="3742989"/>
            <a:ext cx="3240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Time relative to stop/change signal (s)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937787" y="4182512"/>
            <a:ext cx="2634713" cy="647648"/>
            <a:chOff x="1037175" y="4734962"/>
            <a:chExt cx="3308279" cy="878321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12405" t="79566" r="8283" b="14693"/>
            <a:stretch>
              <a:fillRect/>
            </a:stretch>
          </p:blipFill>
          <p:spPr bwMode="auto">
            <a:xfrm flipV="1">
              <a:off x="1303700" y="4734962"/>
              <a:ext cx="2634557" cy="209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3625374" y="4901139"/>
              <a:ext cx="720080" cy="417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0.1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45"/>
            <p:cNvGrpSpPr/>
            <p:nvPr/>
          </p:nvGrpSpPr>
          <p:grpSpPr>
            <a:xfrm>
              <a:off x="1037175" y="4744020"/>
              <a:ext cx="3140838" cy="869263"/>
              <a:chOff x="1037175" y="4744020"/>
              <a:chExt cx="3140838" cy="869263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455221" y="4901139"/>
                <a:ext cx="216023" cy="417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en-GB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37175" y="4901138"/>
                <a:ext cx="1251147" cy="417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-0.1</a:t>
                </a:r>
                <a:endParaRPr lang="en-GB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5400000">
                <a:off x="2514418" y="3544039"/>
                <a:ext cx="182881" cy="25828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rot="5400000">
                <a:off x="3343271" y="4895810"/>
                <a:ext cx="7461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2567480" y="4895810"/>
                <a:ext cx="7461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1799917" y="4895810"/>
                <a:ext cx="7461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1547813" y="5195885"/>
                <a:ext cx="2630200" cy="417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RMS amplitude (</a:t>
                </a:r>
                <a:r>
                  <a:rPr lang="en-GB" sz="1400" dirty="0" err="1" smtClean="0">
                    <a:latin typeface="Arial" pitchFamily="34" charset="0"/>
                    <a:cs typeface="Arial" pitchFamily="34" charset="0"/>
                  </a:rPr>
                  <a:t>a.u</a:t>
                </a:r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.)</a:t>
                </a:r>
                <a:endParaRPr lang="en-GB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0" y="0"/>
            <a:ext cx="980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2872" y="175702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b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6850" y="2743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Stop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28875" y="2743200"/>
            <a:ext cx="962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Change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00225" y="2971800"/>
            <a:ext cx="1209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Response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542924" y="14807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Mean RT adjustment post stop/change signal (ms)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66603" y="641899"/>
            <a:ext cx="162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Previous trial</a:t>
            </a: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     Unsuccessful</a:t>
            </a: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     Successful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3133725"/>
            <a:ext cx="1088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24225" y="3905250"/>
            <a:ext cx="1171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Stop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154847" y="5239540"/>
            <a:ext cx="840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Change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600" y="6429039"/>
            <a:ext cx="3177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Time relative to stop/change signal (s)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3" descr="E:\E_Documents\Dropbox\HC_changeofplan\poststopGORT_hMNI1_MEAN1.tif"/>
          <p:cNvPicPr>
            <a:picLocks noChangeAspect="1" noChangeArrowheads="1"/>
          </p:cNvPicPr>
          <p:nvPr/>
        </p:nvPicPr>
        <p:blipFill>
          <a:blip r:embed="rId5" cstate="print"/>
          <a:srcRect l="5117" t="74874" r="85534" b="12790"/>
          <a:stretch>
            <a:fillRect/>
          </a:stretch>
        </p:blipFill>
        <p:spPr bwMode="auto">
          <a:xfrm>
            <a:off x="978651" y="2562128"/>
            <a:ext cx="315995" cy="33346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931278" y="98041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pre-SMA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1278" y="242118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Right IFG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E:\E_Documents\Dropbox\HC_changeofplan\BehavModel5hMNI_thesis\poststopGORT_hMNI1_MEAN1_bw.tif"/>
          <p:cNvPicPr>
            <a:picLocks noChangeAspect="1" noChangeArrowheads="1"/>
          </p:cNvPicPr>
          <p:nvPr/>
        </p:nvPicPr>
        <p:blipFill>
          <a:blip r:embed="rId7" cstate="print"/>
          <a:srcRect l="7398" t="56" r="24001" b="18080"/>
          <a:stretch>
            <a:fillRect/>
          </a:stretch>
        </p:blipFill>
        <p:spPr bwMode="auto">
          <a:xfrm>
            <a:off x="1013011" y="510988"/>
            <a:ext cx="2357718" cy="2250141"/>
          </a:xfrm>
          <a:prstGeom prst="rect">
            <a:avLst/>
          </a:prstGeom>
          <a:noFill/>
        </p:spPr>
      </p:pic>
      <p:pic>
        <p:nvPicPr>
          <p:cNvPr id="49" name="Picture 3" descr="E:\E_Documents\Dropbox\HC_changeofplan\BehavModel5hMNI_thesis\poststopGORT_hMNI1_MEAN1_bw.tif"/>
          <p:cNvPicPr>
            <a:picLocks noChangeAspect="1" noChangeArrowheads="1"/>
          </p:cNvPicPr>
          <p:nvPr/>
        </p:nvPicPr>
        <p:blipFill>
          <a:blip r:embed="rId8" cstate="print"/>
          <a:srcRect l="76649" t="12410" r="19430" b="76020"/>
          <a:stretch>
            <a:fillRect/>
          </a:stretch>
        </p:blipFill>
        <p:spPr bwMode="auto">
          <a:xfrm>
            <a:off x="3380756" y="887505"/>
            <a:ext cx="174737" cy="412377"/>
          </a:xfrm>
          <a:prstGeom prst="rect">
            <a:avLst/>
          </a:prstGeom>
          <a:noFill/>
        </p:spPr>
      </p:pic>
      <p:pic>
        <p:nvPicPr>
          <p:cNvPr id="50" name="Picture 3" descr="E:\E_Documents\Dropbox\HC_changeofplan\BehavModel5hMNI_thesis\poststopGORT_hMNI1_MEAN1_bw.tif"/>
          <p:cNvPicPr>
            <a:picLocks noChangeAspect="1" noChangeArrowheads="1"/>
          </p:cNvPicPr>
          <p:nvPr/>
        </p:nvPicPr>
        <p:blipFill>
          <a:blip r:embed="rId8" cstate="print"/>
          <a:srcRect l="7398" t="77023" r="85766" b="12862"/>
          <a:stretch>
            <a:fillRect/>
          </a:stretch>
        </p:blipFill>
        <p:spPr bwMode="auto">
          <a:xfrm>
            <a:off x="1004047" y="2617694"/>
            <a:ext cx="257578" cy="30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What is the neural correlate of a successful stop-signal?</a:t>
            </a:r>
            <a:endParaRPr lang="en-GB" sz="2800" dirty="0"/>
          </a:p>
        </p:txBody>
      </p:sp>
      <p:sp>
        <p:nvSpPr>
          <p:cNvPr id="28" name="Rectangle 27"/>
          <p:cNvSpPr/>
          <p:nvPr/>
        </p:nvSpPr>
        <p:spPr>
          <a:xfrm>
            <a:off x="1114425" y="2667077"/>
            <a:ext cx="4329113" cy="2571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319109" y="2204238"/>
            <a:ext cx="370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X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3638" y="2610998"/>
            <a:ext cx="100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‘Correct’</a:t>
            </a:r>
            <a:endParaRPr lang="en-GB" dirty="0"/>
          </a:p>
        </p:txBody>
      </p:sp>
      <p:sp>
        <p:nvSpPr>
          <p:cNvPr id="34" name="Isosceles Triangle 33"/>
          <p:cNvSpPr/>
          <p:nvPr/>
        </p:nvSpPr>
        <p:spPr>
          <a:xfrm rot="5400000" flipH="1">
            <a:off x="5444121" y="2667656"/>
            <a:ext cx="257175" cy="256016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/>
          <p:cNvSpPr/>
          <p:nvPr/>
        </p:nvSpPr>
        <p:spPr>
          <a:xfrm>
            <a:off x="1133347" y="1457326"/>
            <a:ext cx="4944058" cy="500062"/>
          </a:xfrm>
          <a:custGeom>
            <a:avLst/>
            <a:gdLst>
              <a:gd name="connsiteX0" fmla="*/ 0 w 7058025"/>
              <a:gd name="connsiteY0" fmla="*/ 142875 h 500062"/>
              <a:gd name="connsiteX1" fmla="*/ 85725 w 7058025"/>
              <a:gd name="connsiteY1" fmla="*/ 128587 h 500062"/>
              <a:gd name="connsiteX2" fmla="*/ 142875 w 7058025"/>
              <a:gd name="connsiteY2" fmla="*/ 114300 h 500062"/>
              <a:gd name="connsiteX3" fmla="*/ 257175 w 7058025"/>
              <a:gd name="connsiteY3" fmla="*/ 100012 h 500062"/>
              <a:gd name="connsiteX4" fmla="*/ 442913 w 7058025"/>
              <a:gd name="connsiteY4" fmla="*/ 128587 h 500062"/>
              <a:gd name="connsiteX5" fmla="*/ 485775 w 7058025"/>
              <a:gd name="connsiteY5" fmla="*/ 157162 h 500062"/>
              <a:gd name="connsiteX6" fmla="*/ 571500 w 7058025"/>
              <a:gd name="connsiteY6" fmla="*/ 242887 h 500062"/>
              <a:gd name="connsiteX7" fmla="*/ 628650 w 7058025"/>
              <a:gd name="connsiteY7" fmla="*/ 271462 h 500062"/>
              <a:gd name="connsiteX8" fmla="*/ 714375 w 7058025"/>
              <a:gd name="connsiteY8" fmla="*/ 342900 h 500062"/>
              <a:gd name="connsiteX9" fmla="*/ 828675 w 7058025"/>
              <a:gd name="connsiteY9" fmla="*/ 371475 h 500062"/>
              <a:gd name="connsiteX10" fmla="*/ 1057275 w 7058025"/>
              <a:gd name="connsiteY10" fmla="*/ 342900 h 500062"/>
              <a:gd name="connsiteX11" fmla="*/ 1157288 w 7058025"/>
              <a:gd name="connsiteY11" fmla="*/ 271462 h 500062"/>
              <a:gd name="connsiteX12" fmla="*/ 1200150 w 7058025"/>
              <a:gd name="connsiteY12" fmla="*/ 242887 h 500062"/>
              <a:gd name="connsiteX13" fmla="*/ 1243013 w 7058025"/>
              <a:gd name="connsiteY13" fmla="*/ 200025 h 500062"/>
              <a:gd name="connsiteX14" fmla="*/ 1285875 w 7058025"/>
              <a:gd name="connsiteY14" fmla="*/ 171450 h 500062"/>
              <a:gd name="connsiteX15" fmla="*/ 1343025 w 7058025"/>
              <a:gd name="connsiteY15" fmla="*/ 128587 h 500062"/>
              <a:gd name="connsiteX16" fmla="*/ 1428750 w 7058025"/>
              <a:gd name="connsiteY16" fmla="*/ 57150 h 500062"/>
              <a:gd name="connsiteX17" fmla="*/ 1528763 w 7058025"/>
              <a:gd name="connsiteY17" fmla="*/ 71437 h 500062"/>
              <a:gd name="connsiteX18" fmla="*/ 1585913 w 7058025"/>
              <a:gd name="connsiteY18" fmla="*/ 157162 h 500062"/>
              <a:gd name="connsiteX19" fmla="*/ 1614488 w 7058025"/>
              <a:gd name="connsiteY19" fmla="*/ 200025 h 500062"/>
              <a:gd name="connsiteX20" fmla="*/ 1628775 w 7058025"/>
              <a:gd name="connsiteY20" fmla="*/ 242887 h 500062"/>
              <a:gd name="connsiteX21" fmla="*/ 1685925 w 7058025"/>
              <a:gd name="connsiteY21" fmla="*/ 342900 h 500062"/>
              <a:gd name="connsiteX22" fmla="*/ 1743075 w 7058025"/>
              <a:gd name="connsiteY22" fmla="*/ 442912 h 500062"/>
              <a:gd name="connsiteX23" fmla="*/ 1828800 w 7058025"/>
              <a:gd name="connsiteY23" fmla="*/ 471487 h 500062"/>
              <a:gd name="connsiteX24" fmla="*/ 1900238 w 7058025"/>
              <a:gd name="connsiteY24" fmla="*/ 457200 h 500062"/>
              <a:gd name="connsiteX25" fmla="*/ 2000250 w 7058025"/>
              <a:gd name="connsiteY25" fmla="*/ 342900 h 500062"/>
              <a:gd name="connsiteX26" fmla="*/ 2043113 w 7058025"/>
              <a:gd name="connsiteY26" fmla="*/ 314325 h 500062"/>
              <a:gd name="connsiteX27" fmla="*/ 2100263 w 7058025"/>
              <a:gd name="connsiteY27" fmla="*/ 214312 h 500062"/>
              <a:gd name="connsiteX28" fmla="*/ 2157413 w 7058025"/>
              <a:gd name="connsiteY28" fmla="*/ 85725 h 500062"/>
              <a:gd name="connsiteX29" fmla="*/ 2185988 w 7058025"/>
              <a:gd name="connsiteY29" fmla="*/ 28575 h 500062"/>
              <a:gd name="connsiteX30" fmla="*/ 2228850 w 7058025"/>
              <a:gd name="connsiteY30" fmla="*/ 0 h 500062"/>
              <a:gd name="connsiteX31" fmla="*/ 2286000 w 7058025"/>
              <a:gd name="connsiteY31" fmla="*/ 14287 h 500062"/>
              <a:gd name="connsiteX32" fmla="*/ 2386013 w 7058025"/>
              <a:gd name="connsiteY32" fmla="*/ 100012 h 500062"/>
              <a:gd name="connsiteX33" fmla="*/ 2400300 w 7058025"/>
              <a:gd name="connsiteY33" fmla="*/ 157162 h 500062"/>
              <a:gd name="connsiteX34" fmla="*/ 2471738 w 7058025"/>
              <a:gd name="connsiteY34" fmla="*/ 257175 h 500062"/>
              <a:gd name="connsiteX35" fmla="*/ 2543175 w 7058025"/>
              <a:gd name="connsiteY35" fmla="*/ 385762 h 500062"/>
              <a:gd name="connsiteX36" fmla="*/ 2586038 w 7058025"/>
              <a:gd name="connsiteY36" fmla="*/ 428625 h 500062"/>
              <a:gd name="connsiteX37" fmla="*/ 2628900 w 7058025"/>
              <a:gd name="connsiteY37" fmla="*/ 442912 h 500062"/>
              <a:gd name="connsiteX38" fmla="*/ 2700338 w 7058025"/>
              <a:gd name="connsiteY38" fmla="*/ 428625 h 500062"/>
              <a:gd name="connsiteX39" fmla="*/ 2757488 w 7058025"/>
              <a:gd name="connsiteY39" fmla="*/ 385762 h 500062"/>
              <a:gd name="connsiteX40" fmla="*/ 2857500 w 7058025"/>
              <a:gd name="connsiteY40" fmla="*/ 285750 h 500062"/>
              <a:gd name="connsiteX41" fmla="*/ 2957513 w 7058025"/>
              <a:gd name="connsiteY41" fmla="*/ 157162 h 500062"/>
              <a:gd name="connsiteX42" fmla="*/ 3014663 w 7058025"/>
              <a:gd name="connsiteY42" fmla="*/ 100012 h 500062"/>
              <a:gd name="connsiteX43" fmla="*/ 3043238 w 7058025"/>
              <a:gd name="connsiteY43" fmla="*/ 57150 h 500062"/>
              <a:gd name="connsiteX44" fmla="*/ 3143250 w 7058025"/>
              <a:gd name="connsiteY44" fmla="*/ 14287 h 500062"/>
              <a:gd name="connsiteX45" fmla="*/ 3228975 w 7058025"/>
              <a:gd name="connsiteY45" fmla="*/ 114300 h 500062"/>
              <a:gd name="connsiteX46" fmla="*/ 3243263 w 7058025"/>
              <a:gd name="connsiteY46" fmla="*/ 157162 h 500062"/>
              <a:gd name="connsiteX47" fmla="*/ 3300413 w 7058025"/>
              <a:gd name="connsiteY47" fmla="*/ 271462 h 500062"/>
              <a:gd name="connsiteX48" fmla="*/ 3371850 w 7058025"/>
              <a:gd name="connsiteY48" fmla="*/ 385762 h 500062"/>
              <a:gd name="connsiteX49" fmla="*/ 3443288 w 7058025"/>
              <a:gd name="connsiteY49" fmla="*/ 457200 h 500062"/>
              <a:gd name="connsiteX50" fmla="*/ 3514725 w 7058025"/>
              <a:gd name="connsiteY50" fmla="*/ 428625 h 500062"/>
              <a:gd name="connsiteX51" fmla="*/ 3614738 w 7058025"/>
              <a:gd name="connsiteY51" fmla="*/ 328612 h 500062"/>
              <a:gd name="connsiteX52" fmla="*/ 3686175 w 7058025"/>
              <a:gd name="connsiteY52" fmla="*/ 228600 h 500062"/>
              <a:gd name="connsiteX53" fmla="*/ 3743325 w 7058025"/>
              <a:gd name="connsiteY53" fmla="*/ 157162 h 500062"/>
              <a:gd name="connsiteX54" fmla="*/ 3800475 w 7058025"/>
              <a:gd name="connsiteY54" fmla="*/ 214312 h 500062"/>
              <a:gd name="connsiteX55" fmla="*/ 3857625 w 7058025"/>
              <a:gd name="connsiteY55" fmla="*/ 328612 h 500062"/>
              <a:gd name="connsiteX56" fmla="*/ 3886200 w 7058025"/>
              <a:gd name="connsiteY56" fmla="*/ 371475 h 500062"/>
              <a:gd name="connsiteX57" fmla="*/ 3957638 w 7058025"/>
              <a:gd name="connsiteY57" fmla="*/ 485775 h 500062"/>
              <a:gd name="connsiteX58" fmla="*/ 4000500 w 7058025"/>
              <a:gd name="connsiteY58" fmla="*/ 500062 h 500062"/>
              <a:gd name="connsiteX59" fmla="*/ 4071938 w 7058025"/>
              <a:gd name="connsiteY59" fmla="*/ 485775 h 500062"/>
              <a:gd name="connsiteX60" fmla="*/ 4171950 w 7058025"/>
              <a:gd name="connsiteY60" fmla="*/ 400050 h 500062"/>
              <a:gd name="connsiteX61" fmla="*/ 4300538 w 7058025"/>
              <a:gd name="connsiteY61" fmla="*/ 300037 h 500062"/>
              <a:gd name="connsiteX62" fmla="*/ 4400550 w 7058025"/>
              <a:gd name="connsiteY62" fmla="*/ 214312 h 500062"/>
              <a:gd name="connsiteX63" fmla="*/ 4443413 w 7058025"/>
              <a:gd name="connsiteY63" fmla="*/ 228600 h 500062"/>
              <a:gd name="connsiteX64" fmla="*/ 4486275 w 7058025"/>
              <a:gd name="connsiteY64" fmla="*/ 314325 h 500062"/>
              <a:gd name="connsiteX65" fmla="*/ 4529138 w 7058025"/>
              <a:gd name="connsiteY65" fmla="*/ 342900 h 500062"/>
              <a:gd name="connsiteX66" fmla="*/ 4543425 w 7058025"/>
              <a:gd name="connsiteY66" fmla="*/ 400050 h 500062"/>
              <a:gd name="connsiteX67" fmla="*/ 4686300 w 7058025"/>
              <a:gd name="connsiteY67" fmla="*/ 471487 h 500062"/>
              <a:gd name="connsiteX68" fmla="*/ 4800600 w 7058025"/>
              <a:gd name="connsiteY68" fmla="*/ 428625 h 500062"/>
              <a:gd name="connsiteX69" fmla="*/ 4900613 w 7058025"/>
              <a:gd name="connsiteY69" fmla="*/ 314325 h 500062"/>
              <a:gd name="connsiteX70" fmla="*/ 4972050 w 7058025"/>
              <a:gd name="connsiteY70" fmla="*/ 257175 h 500062"/>
              <a:gd name="connsiteX71" fmla="*/ 5029200 w 7058025"/>
              <a:gd name="connsiteY71" fmla="*/ 200025 h 500062"/>
              <a:gd name="connsiteX72" fmla="*/ 5086350 w 7058025"/>
              <a:gd name="connsiteY72" fmla="*/ 157162 h 500062"/>
              <a:gd name="connsiteX73" fmla="*/ 5114925 w 7058025"/>
              <a:gd name="connsiteY73" fmla="*/ 114300 h 500062"/>
              <a:gd name="connsiteX74" fmla="*/ 5172075 w 7058025"/>
              <a:gd name="connsiteY74" fmla="*/ 71437 h 500062"/>
              <a:gd name="connsiteX75" fmla="*/ 5243513 w 7058025"/>
              <a:gd name="connsiteY75" fmla="*/ 14287 h 500062"/>
              <a:gd name="connsiteX76" fmla="*/ 5514975 w 7058025"/>
              <a:gd name="connsiteY76" fmla="*/ 28575 h 500062"/>
              <a:gd name="connsiteX77" fmla="*/ 5557838 w 7058025"/>
              <a:gd name="connsiteY77" fmla="*/ 42862 h 500062"/>
              <a:gd name="connsiteX78" fmla="*/ 5614988 w 7058025"/>
              <a:gd name="connsiteY78" fmla="*/ 85725 h 500062"/>
              <a:gd name="connsiteX79" fmla="*/ 5715000 w 7058025"/>
              <a:gd name="connsiteY79" fmla="*/ 157162 h 500062"/>
              <a:gd name="connsiteX80" fmla="*/ 5757863 w 7058025"/>
              <a:gd name="connsiteY80" fmla="*/ 200025 h 500062"/>
              <a:gd name="connsiteX81" fmla="*/ 5843588 w 7058025"/>
              <a:gd name="connsiteY81" fmla="*/ 257175 h 500062"/>
              <a:gd name="connsiteX82" fmla="*/ 5972175 w 7058025"/>
              <a:gd name="connsiteY82" fmla="*/ 314325 h 500062"/>
              <a:gd name="connsiteX83" fmla="*/ 6215063 w 7058025"/>
              <a:gd name="connsiteY83" fmla="*/ 328612 h 500062"/>
              <a:gd name="connsiteX84" fmla="*/ 6486525 w 7058025"/>
              <a:gd name="connsiteY84" fmla="*/ 314325 h 500062"/>
              <a:gd name="connsiteX85" fmla="*/ 6643688 w 7058025"/>
              <a:gd name="connsiteY85" fmla="*/ 285750 h 500062"/>
              <a:gd name="connsiteX86" fmla="*/ 6772275 w 7058025"/>
              <a:gd name="connsiteY86" fmla="*/ 228600 h 500062"/>
              <a:gd name="connsiteX87" fmla="*/ 6815138 w 7058025"/>
              <a:gd name="connsiteY87" fmla="*/ 214312 h 500062"/>
              <a:gd name="connsiteX88" fmla="*/ 6929438 w 7058025"/>
              <a:gd name="connsiteY88" fmla="*/ 242887 h 500062"/>
              <a:gd name="connsiteX89" fmla="*/ 6972300 w 7058025"/>
              <a:gd name="connsiteY89" fmla="*/ 271462 h 500062"/>
              <a:gd name="connsiteX90" fmla="*/ 7043738 w 7058025"/>
              <a:gd name="connsiteY90" fmla="*/ 328612 h 500062"/>
              <a:gd name="connsiteX91" fmla="*/ 7058025 w 7058025"/>
              <a:gd name="connsiteY91" fmla="*/ 328612 h 50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7058025" h="500062">
                <a:moveTo>
                  <a:pt x="0" y="142875"/>
                </a:moveTo>
                <a:cubicBezTo>
                  <a:pt x="28575" y="138112"/>
                  <a:pt x="57318" y="134268"/>
                  <a:pt x="85725" y="128587"/>
                </a:cubicBezTo>
                <a:cubicBezTo>
                  <a:pt x="104980" y="124736"/>
                  <a:pt x="123506" y="117528"/>
                  <a:pt x="142875" y="114300"/>
                </a:cubicBezTo>
                <a:cubicBezTo>
                  <a:pt x="180749" y="107988"/>
                  <a:pt x="219075" y="104775"/>
                  <a:pt x="257175" y="100012"/>
                </a:cubicBezTo>
                <a:cubicBezTo>
                  <a:pt x="298141" y="104109"/>
                  <a:pt x="391425" y="102843"/>
                  <a:pt x="442913" y="128587"/>
                </a:cubicBezTo>
                <a:cubicBezTo>
                  <a:pt x="458272" y="136266"/>
                  <a:pt x="472941" y="145754"/>
                  <a:pt x="485775" y="157162"/>
                </a:cubicBezTo>
                <a:cubicBezTo>
                  <a:pt x="515979" y="184010"/>
                  <a:pt x="535355" y="224815"/>
                  <a:pt x="571500" y="242887"/>
                </a:cubicBezTo>
                <a:cubicBezTo>
                  <a:pt x="590550" y="252412"/>
                  <a:pt x="611319" y="259082"/>
                  <a:pt x="628650" y="271462"/>
                </a:cubicBezTo>
                <a:cubicBezTo>
                  <a:pt x="702374" y="324122"/>
                  <a:pt x="638793" y="305109"/>
                  <a:pt x="714375" y="342900"/>
                </a:cubicBezTo>
                <a:cubicBezTo>
                  <a:pt x="743660" y="357543"/>
                  <a:pt x="801510" y="366042"/>
                  <a:pt x="828675" y="371475"/>
                </a:cubicBezTo>
                <a:cubicBezTo>
                  <a:pt x="878516" y="367321"/>
                  <a:pt x="992829" y="367067"/>
                  <a:pt x="1057275" y="342900"/>
                </a:cubicBezTo>
                <a:cubicBezTo>
                  <a:pt x="1134183" y="314060"/>
                  <a:pt x="1097766" y="321064"/>
                  <a:pt x="1157288" y="271462"/>
                </a:cubicBezTo>
                <a:cubicBezTo>
                  <a:pt x="1170479" y="260469"/>
                  <a:pt x="1186959" y="253880"/>
                  <a:pt x="1200150" y="242887"/>
                </a:cubicBezTo>
                <a:cubicBezTo>
                  <a:pt x="1215672" y="229952"/>
                  <a:pt x="1227491" y="212960"/>
                  <a:pt x="1243013" y="200025"/>
                </a:cubicBezTo>
                <a:cubicBezTo>
                  <a:pt x="1256204" y="189032"/>
                  <a:pt x="1271902" y="181431"/>
                  <a:pt x="1285875" y="171450"/>
                </a:cubicBezTo>
                <a:cubicBezTo>
                  <a:pt x="1305252" y="157609"/>
                  <a:pt x="1324945" y="144084"/>
                  <a:pt x="1343025" y="128587"/>
                </a:cubicBezTo>
                <a:cubicBezTo>
                  <a:pt x="1439281" y="46082"/>
                  <a:pt x="1334020" y="120304"/>
                  <a:pt x="1428750" y="57150"/>
                </a:cubicBezTo>
                <a:cubicBezTo>
                  <a:pt x="1462088" y="61912"/>
                  <a:pt x="1497496" y="58930"/>
                  <a:pt x="1528763" y="71437"/>
                </a:cubicBezTo>
                <a:cubicBezTo>
                  <a:pt x="1579544" y="91749"/>
                  <a:pt x="1567270" y="119877"/>
                  <a:pt x="1585913" y="157162"/>
                </a:cubicBezTo>
                <a:cubicBezTo>
                  <a:pt x="1593592" y="172521"/>
                  <a:pt x="1604963" y="185737"/>
                  <a:pt x="1614488" y="200025"/>
                </a:cubicBezTo>
                <a:cubicBezTo>
                  <a:pt x="1619250" y="214312"/>
                  <a:pt x="1622040" y="229417"/>
                  <a:pt x="1628775" y="242887"/>
                </a:cubicBezTo>
                <a:cubicBezTo>
                  <a:pt x="1700529" y="386396"/>
                  <a:pt x="1610768" y="167537"/>
                  <a:pt x="1685925" y="342900"/>
                </a:cubicBezTo>
                <a:cubicBezTo>
                  <a:pt x="1703340" y="383534"/>
                  <a:pt x="1698140" y="412955"/>
                  <a:pt x="1743075" y="442912"/>
                </a:cubicBezTo>
                <a:cubicBezTo>
                  <a:pt x="1768137" y="459620"/>
                  <a:pt x="1828800" y="471487"/>
                  <a:pt x="1828800" y="471487"/>
                </a:cubicBezTo>
                <a:cubicBezTo>
                  <a:pt x="1852613" y="466725"/>
                  <a:pt x="1878518" y="468060"/>
                  <a:pt x="1900238" y="457200"/>
                </a:cubicBezTo>
                <a:cubicBezTo>
                  <a:pt x="2019636" y="397502"/>
                  <a:pt x="1936156" y="419813"/>
                  <a:pt x="2000250" y="342900"/>
                </a:cubicBezTo>
                <a:cubicBezTo>
                  <a:pt x="2011243" y="329708"/>
                  <a:pt x="2028825" y="323850"/>
                  <a:pt x="2043113" y="314325"/>
                </a:cubicBezTo>
                <a:cubicBezTo>
                  <a:pt x="2070784" y="203636"/>
                  <a:pt x="2034785" y="305981"/>
                  <a:pt x="2100263" y="214312"/>
                </a:cubicBezTo>
                <a:cubicBezTo>
                  <a:pt x="2120952" y="185348"/>
                  <a:pt x="2144235" y="115375"/>
                  <a:pt x="2157413" y="85725"/>
                </a:cubicBezTo>
                <a:cubicBezTo>
                  <a:pt x="2166063" y="66262"/>
                  <a:pt x="2172353" y="44937"/>
                  <a:pt x="2185988" y="28575"/>
                </a:cubicBezTo>
                <a:cubicBezTo>
                  <a:pt x="2196981" y="15384"/>
                  <a:pt x="2214563" y="9525"/>
                  <a:pt x="2228850" y="0"/>
                </a:cubicBezTo>
                <a:cubicBezTo>
                  <a:pt x="2247900" y="4762"/>
                  <a:pt x="2267951" y="6552"/>
                  <a:pt x="2286000" y="14287"/>
                </a:cubicBezTo>
                <a:cubicBezTo>
                  <a:pt x="2324080" y="30607"/>
                  <a:pt x="2359394" y="73393"/>
                  <a:pt x="2386013" y="100012"/>
                </a:cubicBezTo>
                <a:cubicBezTo>
                  <a:pt x="2390775" y="119062"/>
                  <a:pt x="2392565" y="139113"/>
                  <a:pt x="2400300" y="157162"/>
                </a:cubicBezTo>
                <a:cubicBezTo>
                  <a:pt x="2407265" y="173414"/>
                  <a:pt x="2466857" y="250667"/>
                  <a:pt x="2471738" y="257175"/>
                </a:cubicBezTo>
                <a:cubicBezTo>
                  <a:pt x="2489704" y="311074"/>
                  <a:pt x="2494047" y="336634"/>
                  <a:pt x="2543175" y="385762"/>
                </a:cubicBezTo>
                <a:cubicBezTo>
                  <a:pt x="2557463" y="400050"/>
                  <a:pt x="2569226" y="417417"/>
                  <a:pt x="2586038" y="428625"/>
                </a:cubicBezTo>
                <a:cubicBezTo>
                  <a:pt x="2598569" y="436979"/>
                  <a:pt x="2614613" y="438150"/>
                  <a:pt x="2628900" y="442912"/>
                </a:cubicBezTo>
                <a:cubicBezTo>
                  <a:pt x="2652713" y="438150"/>
                  <a:pt x="2678147" y="438488"/>
                  <a:pt x="2700338" y="428625"/>
                </a:cubicBezTo>
                <a:cubicBezTo>
                  <a:pt x="2722098" y="418954"/>
                  <a:pt x="2739868" y="401780"/>
                  <a:pt x="2757488" y="385762"/>
                </a:cubicBezTo>
                <a:cubicBezTo>
                  <a:pt x="2792373" y="354048"/>
                  <a:pt x="2824163" y="319087"/>
                  <a:pt x="2857500" y="285750"/>
                </a:cubicBezTo>
                <a:cubicBezTo>
                  <a:pt x="2895897" y="247353"/>
                  <a:pt x="2919116" y="195559"/>
                  <a:pt x="2957513" y="157162"/>
                </a:cubicBezTo>
                <a:cubicBezTo>
                  <a:pt x="2976563" y="138112"/>
                  <a:pt x="2997130" y="120467"/>
                  <a:pt x="3014663" y="100012"/>
                </a:cubicBezTo>
                <a:cubicBezTo>
                  <a:pt x="3025838" y="86975"/>
                  <a:pt x="3030047" y="68143"/>
                  <a:pt x="3043238" y="57150"/>
                </a:cubicBezTo>
                <a:cubicBezTo>
                  <a:pt x="3066777" y="37534"/>
                  <a:pt x="3113474" y="24213"/>
                  <a:pt x="3143250" y="14287"/>
                </a:cubicBezTo>
                <a:cubicBezTo>
                  <a:pt x="3177031" y="48068"/>
                  <a:pt x="3204536" y="71531"/>
                  <a:pt x="3228975" y="114300"/>
                </a:cubicBezTo>
                <a:cubicBezTo>
                  <a:pt x="3236447" y="127376"/>
                  <a:pt x="3237975" y="143061"/>
                  <a:pt x="3243263" y="157162"/>
                </a:cubicBezTo>
                <a:cubicBezTo>
                  <a:pt x="3273223" y="237056"/>
                  <a:pt x="3260954" y="212274"/>
                  <a:pt x="3300413" y="271462"/>
                </a:cubicBezTo>
                <a:cubicBezTo>
                  <a:pt x="3324279" y="366931"/>
                  <a:pt x="3296637" y="298013"/>
                  <a:pt x="3371850" y="385762"/>
                </a:cubicBezTo>
                <a:cubicBezTo>
                  <a:pt x="3435350" y="459846"/>
                  <a:pt x="3360737" y="402167"/>
                  <a:pt x="3443288" y="457200"/>
                </a:cubicBezTo>
                <a:cubicBezTo>
                  <a:pt x="3467100" y="447675"/>
                  <a:pt x="3494208" y="444013"/>
                  <a:pt x="3514725" y="428625"/>
                </a:cubicBezTo>
                <a:cubicBezTo>
                  <a:pt x="3552442" y="400337"/>
                  <a:pt x="3593653" y="370781"/>
                  <a:pt x="3614738" y="328612"/>
                </a:cubicBezTo>
                <a:cubicBezTo>
                  <a:pt x="3652349" y="253390"/>
                  <a:pt x="3628253" y="286522"/>
                  <a:pt x="3686175" y="228600"/>
                </a:cubicBezTo>
                <a:cubicBezTo>
                  <a:pt x="3691810" y="211694"/>
                  <a:pt x="3703988" y="145923"/>
                  <a:pt x="3743325" y="157162"/>
                </a:cubicBezTo>
                <a:cubicBezTo>
                  <a:pt x="3769229" y="164563"/>
                  <a:pt x="3782942" y="193857"/>
                  <a:pt x="3800475" y="214312"/>
                </a:cubicBezTo>
                <a:cubicBezTo>
                  <a:pt x="3840196" y="260653"/>
                  <a:pt x="3827273" y="267908"/>
                  <a:pt x="3857625" y="328612"/>
                </a:cubicBezTo>
                <a:cubicBezTo>
                  <a:pt x="3865304" y="343971"/>
                  <a:pt x="3876981" y="356988"/>
                  <a:pt x="3886200" y="371475"/>
                </a:cubicBezTo>
                <a:cubicBezTo>
                  <a:pt x="3910322" y="409380"/>
                  <a:pt x="3915014" y="471567"/>
                  <a:pt x="3957638" y="485775"/>
                </a:cubicBezTo>
                <a:lnTo>
                  <a:pt x="4000500" y="500062"/>
                </a:lnTo>
                <a:cubicBezTo>
                  <a:pt x="4024313" y="495300"/>
                  <a:pt x="4049747" y="495638"/>
                  <a:pt x="4071938" y="485775"/>
                </a:cubicBezTo>
                <a:cubicBezTo>
                  <a:pt x="4117800" y="465392"/>
                  <a:pt x="4135544" y="430389"/>
                  <a:pt x="4171950" y="400050"/>
                </a:cubicBezTo>
                <a:cubicBezTo>
                  <a:pt x="4213665" y="365287"/>
                  <a:pt x="4270417" y="345218"/>
                  <a:pt x="4300538" y="300037"/>
                </a:cubicBezTo>
                <a:cubicBezTo>
                  <a:pt x="4344517" y="234069"/>
                  <a:pt x="4314389" y="266010"/>
                  <a:pt x="4400550" y="214312"/>
                </a:cubicBezTo>
                <a:cubicBezTo>
                  <a:pt x="4414838" y="219075"/>
                  <a:pt x="4431653" y="219192"/>
                  <a:pt x="4443413" y="228600"/>
                </a:cubicBezTo>
                <a:cubicBezTo>
                  <a:pt x="4510327" y="282131"/>
                  <a:pt x="4440260" y="256805"/>
                  <a:pt x="4486275" y="314325"/>
                </a:cubicBezTo>
                <a:cubicBezTo>
                  <a:pt x="4497002" y="327734"/>
                  <a:pt x="4514850" y="333375"/>
                  <a:pt x="4529138" y="342900"/>
                </a:cubicBezTo>
                <a:cubicBezTo>
                  <a:pt x="4533900" y="361950"/>
                  <a:pt x="4530494" y="385272"/>
                  <a:pt x="4543425" y="400050"/>
                </a:cubicBezTo>
                <a:cubicBezTo>
                  <a:pt x="4591055" y="454484"/>
                  <a:pt x="4626956" y="456652"/>
                  <a:pt x="4686300" y="471487"/>
                </a:cubicBezTo>
                <a:cubicBezTo>
                  <a:pt x="4729672" y="460644"/>
                  <a:pt x="4763243" y="456643"/>
                  <a:pt x="4800600" y="428625"/>
                </a:cubicBezTo>
                <a:cubicBezTo>
                  <a:pt x="4889638" y="361846"/>
                  <a:pt x="4828283" y="386655"/>
                  <a:pt x="4900613" y="314325"/>
                </a:cubicBezTo>
                <a:cubicBezTo>
                  <a:pt x="4922176" y="292762"/>
                  <a:pt x="4949258" y="277435"/>
                  <a:pt x="4972050" y="257175"/>
                </a:cubicBezTo>
                <a:cubicBezTo>
                  <a:pt x="4992186" y="239276"/>
                  <a:pt x="5008925" y="217766"/>
                  <a:pt x="5029200" y="200025"/>
                </a:cubicBezTo>
                <a:cubicBezTo>
                  <a:pt x="5047121" y="184344"/>
                  <a:pt x="5069512" y="174000"/>
                  <a:pt x="5086350" y="157162"/>
                </a:cubicBezTo>
                <a:cubicBezTo>
                  <a:pt x="5098492" y="145020"/>
                  <a:pt x="5102783" y="126442"/>
                  <a:pt x="5114925" y="114300"/>
                </a:cubicBezTo>
                <a:cubicBezTo>
                  <a:pt x="5131763" y="97462"/>
                  <a:pt x="5155237" y="88275"/>
                  <a:pt x="5172075" y="71437"/>
                </a:cubicBezTo>
                <a:cubicBezTo>
                  <a:pt x="5236700" y="6812"/>
                  <a:pt x="5160068" y="42103"/>
                  <a:pt x="5243513" y="14287"/>
                </a:cubicBezTo>
                <a:cubicBezTo>
                  <a:pt x="5334000" y="19050"/>
                  <a:pt x="5424735" y="20371"/>
                  <a:pt x="5514975" y="28575"/>
                </a:cubicBezTo>
                <a:cubicBezTo>
                  <a:pt x="5529974" y="29939"/>
                  <a:pt x="5544762" y="35390"/>
                  <a:pt x="5557838" y="42862"/>
                </a:cubicBezTo>
                <a:cubicBezTo>
                  <a:pt x="5578513" y="54676"/>
                  <a:pt x="5595611" y="71884"/>
                  <a:pt x="5614988" y="85725"/>
                </a:cubicBezTo>
                <a:cubicBezTo>
                  <a:pt x="5660214" y="118030"/>
                  <a:pt x="5668310" y="117143"/>
                  <a:pt x="5715000" y="157162"/>
                </a:cubicBezTo>
                <a:cubicBezTo>
                  <a:pt x="5730341" y="170312"/>
                  <a:pt x="5741914" y="187620"/>
                  <a:pt x="5757863" y="200025"/>
                </a:cubicBezTo>
                <a:cubicBezTo>
                  <a:pt x="5784972" y="221110"/>
                  <a:pt x="5815013" y="238125"/>
                  <a:pt x="5843588" y="257175"/>
                </a:cubicBezTo>
                <a:cubicBezTo>
                  <a:pt x="5885248" y="284948"/>
                  <a:pt x="5916230" y="311034"/>
                  <a:pt x="5972175" y="314325"/>
                </a:cubicBezTo>
                <a:lnTo>
                  <a:pt x="6215063" y="328612"/>
                </a:lnTo>
                <a:cubicBezTo>
                  <a:pt x="6305550" y="323850"/>
                  <a:pt x="6396160" y="321019"/>
                  <a:pt x="6486525" y="314325"/>
                </a:cubicBezTo>
                <a:cubicBezTo>
                  <a:pt x="6590378" y="306632"/>
                  <a:pt x="6574358" y="308859"/>
                  <a:pt x="6643688" y="285750"/>
                </a:cubicBezTo>
                <a:cubicBezTo>
                  <a:pt x="6711612" y="240467"/>
                  <a:pt x="6670259" y="262606"/>
                  <a:pt x="6772275" y="228600"/>
                </a:cubicBezTo>
                <a:lnTo>
                  <a:pt x="6815138" y="214312"/>
                </a:lnTo>
                <a:cubicBezTo>
                  <a:pt x="6842303" y="219745"/>
                  <a:pt x="6900153" y="228244"/>
                  <a:pt x="6929438" y="242887"/>
                </a:cubicBezTo>
                <a:cubicBezTo>
                  <a:pt x="6944797" y="250566"/>
                  <a:pt x="6958013" y="261937"/>
                  <a:pt x="6972300" y="271462"/>
                </a:cubicBezTo>
                <a:cubicBezTo>
                  <a:pt x="7004733" y="320112"/>
                  <a:pt x="6988528" y="314810"/>
                  <a:pt x="7043738" y="328612"/>
                </a:cubicBezTo>
                <a:cubicBezTo>
                  <a:pt x="7048358" y="329767"/>
                  <a:pt x="7053263" y="328612"/>
                  <a:pt x="7058025" y="32861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294276" y="1457326"/>
            <a:ext cx="74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EEG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554610" y="4143375"/>
            <a:ext cx="272437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A: Trial-based method</a:t>
            </a:r>
          </a:p>
          <a:p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Trigger to stop-signal</a:t>
            </a:r>
          </a:p>
          <a:p>
            <a:pPr marL="342900" indent="-342900">
              <a:buAutoNum type="arabicParenR"/>
            </a:pPr>
            <a:r>
              <a:rPr lang="en-GB" dirty="0" smtClean="0"/>
              <a:t>Cut into trials</a:t>
            </a:r>
          </a:p>
          <a:p>
            <a:pPr marL="342900" indent="-342900">
              <a:buAutoNum type="arabicParenR"/>
            </a:pPr>
            <a:r>
              <a:rPr lang="en-GB" dirty="0" smtClean="0"/>
              <a:t>Average response over trials</a:t>
            </a:r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3278981" y="1143000"/>
            <a:ext cx="1364457" cy="214312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4602956" y="4143375"/>
            <a:ext cx="381238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Problems:</a:t>
            </a:r>
          </a:p>
          <a:p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EEG activity could also be due to neighbouring ‘GO’ signal, movement preparation… </a:t>
            </a:r>
          </a:p>
          <a:p>
            <a:pPr marL="342900" indent="-342900">
              <a:buAutoNum type="arabicParenR"/>
            </a:pPr>
            <a:r>
              <a:rPr lang="en-GB" dirty="0" smtClean="0"/>
              <a:t>Where to baseline?</a:t>
            </a:r>
          </a:p>
          <a:p>
            <a:pPr marL="342900" indent="-342900">
              <a:buAutoNum type="arabicParenR"/>
            </a:pPr>
            <a:endParaRPr lang="en-GB" dirty="0"/>
          </a:p>
          <a:p>
            <a:r>
              <a:rPr lang="en-GB" dirty="0" smtClean="0"/>
              <a:t>…need a control condition.. 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037888" y="2109422"/>
            <a:ext cx="1718250" cy="674905"/>
            <a:chOff x="1037888" y="2109422"/>
            <a:chExt cx="1718250" cy="674905"/>
          </a:xfrm>
        </p:grpSpPr>
        <p:sp>
          <p:nvSpPr>
            <p:cNvPr id="29" name="TextBox 28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2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376" y="-365000"/>
            <a:ext cx="9402751" cy="7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is the problem we’re trying to address?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Baseline correction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Temporally overlapping neural responses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Systematic differences in response timings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... an example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8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task: stop-signal task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14488" y="1686996"/>
            <a:ext cx="594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is the EEG correlate of ‘stopping a planned movement’?</a:t>
            </a:r>
            <a:endParaRPr lang="en-GB" dirty="0"/>
          </a:p>
        </p:txBody>
      </p:sp>
      <p:sp>
        <p:nvSpPr>
          <p:cNvPr id="69" name="TextBox 68"/>
          <p:cNvSpPr txBox="1"/>
          <p:nvPr/>
        </p:nvSpPr>
        <p:spPr>
          <a:xfrm>
            <a:off x="1655620" y="2800349"/>
            <a:ext cx="2483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Parameterise behaviour:</a:t>
            </a:r>
          </a:p>
          <a:p>
            <a:pPr algn="ctr"/>
            <a:r>
              <a:rPr lang="en-GB" dirty="0"/>
              <a:t>s</a:t>
            </a:r>
            <a:r>
              <a:rPr lang="en-GB" dirty="0" smtClean="0"/>
              <a:t>top-signal task</a:t>
            </a:r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5209329" y="2800349"/>
            <a:ext cx="2280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Record neural </a:t>
            </a:r>
            <a:r>
              <a:rPr lang="en-GB" i="1" dirty="0"/>
              <a:t>a</a:t>
            </a:r>
            <a:r>
              <a:rPr lang="en-GB" i="1" dirty="0" smtClean="0"/>
              <a:t>ctivity:</a:t>
            </a:r>
          </a:p>
          <a:p>
            <a:pPr algn="ctr"/>
            <a:r>
              <a:rPr lang="en-GB" dirty="0" smtClean="0"/>
              <a:t>MEG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1257530" y="4229100"/>
            <a:ext cx="3279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Behavioural contrast of interest:</a:t>
            </a:r>
          </a:p>
          <a:p>
            <a:pPr algn="ctr"/>
            <a:r>
              <a:rPr lang="en-GB" dirty="0" smtClean="0"/>
              <a:t>Isolate stopping</a:t>
            </a:r>
            <a:endParaRPr lang="en-GB" dirty="0"/>
          </a:p>
        </p:txBody>
      </p:sp>
      <p:sp>
        <p:nvSpPr>
          <p:cNvPr id="72" name="TextBox 71"/>
          <p:cNvSpPr txBox="1"/>
          <p:nvPr/>
        </p:nvSpPr>
        <p:spPr>
          <a:xfrm>
            <a:off x="4537467" y="5813967"/>
            <a:ext cx="264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MEG correlate of stopping</a:t>
            </a:r>
            <a:endParaRPr lang="en-GB" dirty="0"/>
          </a:p>
        </p:txBody>
      </p:sp>
      <p:cxnSp>
        <p:nvCxnSpPr>
          <p:cNvPr id="74" name="Straight Arrow Connector 73"/>
          <p:cNvCxnSpPr>
            <a:endCxn id="69" idx="0"/>
          </p:cNvCxnSpPr>
          <p:nvPr/>
        </p:nvCxnSpPr>
        <p:spPr>
          <a:xfrm flipH="1">
            <a:off x="2897499" y="2056328"/>
            <a:ext cx="1488764" cy="7440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70" idx="0"/>
          </p:cNvCxnSpPr>
          <p:nvPr/>
        </p:nvCxnSpPr>
        <p:spPr>
          <a:xfrm>
            <a:off x="4386263" y="2056328"/>
            <a:ext cx="1963250" cy="7440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9" idx="2"/>
            <a:endCxn id="71" idx="0"/>
          </p:cNvCxnSpPr>
          <p:nvPr/>
        </p:nvCxnSpPr>
        <p:spPr>
          <a:xfrm>
            <a:off x="2897499" y="3446680"/>
            <a:ext cx="0" cy="7824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086246" y="4229100"/>
            <a:ext cx="252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Apply equivalent contrast to MEG data</a:t>
            </a:r>
            <a:endParaRPr lang="en-GB" dirty="0"/>
          </a:p>
        </p:txBody>
      </p:sp>
      <p:cxnSp>
        <p:nvCxnSpPr>
          <p:cNvPr id="81" name="Straight Arrow Connector 80"/>
          <p:cNvCxnSpPr>
            <a:stCxn id="70" idx="2"/>
          </p:cNvCxnSpPr>
          <p:nvPr/>
        </p:nvCxnSpPr>
        <p:spPr>
          <a:xfrm>
            <a:off x="6349513" y="3446680"/>
            <a:ext cx="0" cy="7824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1" idx="3"/>
          </p:cNvCxnSpPr>
          <p:nvPr/>
        </p:nvCxnSpPr>
        <p:spPr>
          <a:xfrm>
            <a:off x="4537467" y="4552266"/>
            <a:ext cx="67186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9" idx="2"/>
            <a:endCxn id="72" idx="0"/>
          </p:cNvCxnSpPr>
          <p:nvPr/>
        </p:nvCxnSpPr>
        <p:spPr>
          <a:xfrm flipH="1">
            <a:off x="5857989" y="4875431"/>
            <a:ext cx="491525" cy="938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6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task: stop-signal task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28885" y="1907278"/>
            <a:ext cx="3563770" cy="4469393"/>
            <a:chOff x="314549" y="1335758"/>
            <a:chExt cx="3563770" cy="4469393"/>
          </a:xfrm>
        </p:grpSpPr>
        <p:sp>
          <p:nvSpPr>
            <p:cNvPr id="8" name="Rectangle 7"/>
            <p:cNvSpPr/>
            <p:nvPr/>
          </p:nvSpPr>
          <p:spPr>
            <a:xfrm>
              <a:off x="1250653" y="1335758"/>
              <a:ext cx="1296144" cy="8280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94669" y="1983830"/>
              <a:ext cx="1296144" cy="828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68915" y="2055838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&gt;</a:t>
              </a:r>
              <a:endParaRPr lang="en-GB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033419" y="1525135"/>
              <a:ext cx="516131" cy="31028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14549" y="147977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rial </a:t>
              </a:r>
              <a:r>
                <a:rPr lang="en-GB" i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en-GB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5906" y="5078129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response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24899" y="1407766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GB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9027" y="2171424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Go signal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4609" y="4258659"/>
              <a:ext cx="1014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time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 descr="C:\Users\Ashwani\Downloads\Press-button-Get-X-by-Rones-800px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1898725" y="4668091"/>
              <a:ext cx="1134484" cy="1137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TextBox 62"/>
          <p:cNvSpPr txBox="1"/>
          <p:nvPr/>
        </p:nvSpPr>
        <p:spPr>
          <a:xfrm>
            <a:off x="1682352" y="1272660"/>
            <a:ext cx="135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GO trial</a:t>
            </a:r>
            <a:endParaRPr lang="en-GB" sz="2400" b="1" dirty="0"/>
          </a:p>
        </p:txBody>
      </p:sp>
      <p:grpSp>
        <p:nvGrpSpPr>
          <p:cNvPr id="65" name="Group 64"/>
          <p:cNvGrpSpPr/>
          <p:nvPr/>
        </p:nvGrpSpPr>
        <p:grpSpPr>
          <a:xfrm>
            <a:off x="3984161" y="1283257"/>
            <a:ext cx="4587814" cy="5415033"/>
            <a:chOff x="3984161" y="1283257"/>
            <a:chExt cx="4587814" cy="5415033"/>
          </a:xfrm>
        </p:grpSpPr>
        <p:grpSp>
          <p:nvGrpSpPr>
            <p:cNvPr id="62" name="Group 61"/>
            <p:cNvGrpSpPr/>
            <p:nvPr/>
          </p:nvGrpSpPr>
          <p:grpSpPr>
            <a:xfrm>
              <a:off x="3984161" y="1879838"/>
              <a:ext cx="4587814" cy="4616196"/>
              <a:chOff x="3669825" y="1308318"/>
              <a:chExt cx="4587814" cy="461619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950773" y="1308318"/>
                <a:ext cx="1296144" cy="8280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25019" y="1380326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smtClean="0">
                    <a:latin typeface="Arial" pitchFamily="34" charset="0"/>
                    <a:cs typeface="Arial" pitchFamily="34" charset="0"/>
                  </a:rPr>
                  <a:t>+</a:t>
                </a:r>
                <a:endParaRPr lang="en-GB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94789" y="1920385"/>
                <a:ext cx="1296144" cy="8280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569035" y="1992393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&lt;</a:t>
                </a:r>
                <a:endParaRPr lang="en-GB" sz="32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238805" y="2604462"/>
                <a:ext cx="1296144" cy="828093"/>
                <a:chOff x="3275856" y="2755032"/>
                <a:chExt cx="1296144" cy="828093"/>
              </a:xfrm>
              <a:solidFill>
                <a:schemeClr val="bg1"/>
              </a:solidFill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3275856" y="2755032"/>
                  <a:ext cx="1296144" cy="828093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701550" y="2818329"/>
                  <a:ext cx="458780" cy="58477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200" b="1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GB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3669825" y="1407766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rial </a:t>
                </a:r>
                <a:r>
                  <a:rPr lang="en-GB" i="1" dirty="0" smtClean="0">
                    <a:latin typeface="Arial" pitchFamily="34" charset="0"/>
                    <a:cs typeface="Arial" pitchFamily="34" charset="0"/>
                  </a:rPr>
                  <a:t>n+1</a:t>
                </a:r>
                <a:endParaRPr lang="en-GB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624740" y="2809963"/>
                <a:ext cx="1326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Stop signal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23995" y="5051955"/>
                <a:ext cx="1133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response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462941" y="2136411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Go signal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73881" y="2860273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SOA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691856" y="1461887"/>
                <a:ext cx="546949" cy="316610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Picture 2" descr="C:\Users\Ashwani\Downloads\Press-button-Get-X-by-Rones-800px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806" b="78903" l="6125" r="45250">
                            <a14:foregroundMark x1="19000" y1="16245" x2="19000" y2="16245"/>
                            <a14:foregroundMark x1="27125" y1="29325" x2="27125" y2="29325"/>
                            <a14:foregroundMark x1="39625" y1="26160" x2="39625" y2="26160"/>
                            <a14:backgroundMark x1="23375" y1="20886" x2="23375" y2="20886"/>
                            <a14:backgroundMark x1="26500" y1="15190" x2="26500" y2="15190"/>
                            <a14:backgroundMark x1="30250" y1="18354" x2="30250" y2="183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1" t="3322" r="50298" b="16039"/>
              <a:stretch/>
            </p:blipFill>
            <p:spPr bwMode="auto">
              <a:xfrm>
                <a:off x="4783749" y="4694265"/>
                <a:ext cx="1134484" cy="1137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6324954" y="4601075"/>
                <a:ext cx="72071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0" dirty="0" smtClean="0"/>
                  <a:t>X</a:t>
                </a:r>
                <a:endParaRPr lang="en-GB" sz="80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521446" y="4213629"/>
                <a:ext cx="1014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time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H="1">
                <a:off x="5598845" y="4258659"/>
                <a:ext cx="395306" cy="49054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5994151" y="4258659"/>
                <a:ext cx="468790" cy="46084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4783749" y="2656398"/>
                <a:ext cx="144016" cy="8403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5318773" y="1283257"/>
              <a:ext cx="1680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/>
                <a:t>STOP trial</a:t>
              </a:r>
              <a:endParaRPr lang="en-GB" sz="24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35082" y="6234424"/>
              <a:ext cx="949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‘Error</a:t>
              </a:r>
              <a:r>
                <a:rPr lang="en-GB" dirty="0" smtClean="0"/>
                <a:t>’</a:t>
              </a:r>
              <a:endParaRPr lang="en-GB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362517" y="6236625"/>
              <a:ext cx="1241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‘Correct</a:t>
              </a:r>
              <a:r>
                <a:rPr lang="en-GB" dirty="0" smtClean="0"/>
                <a:t>’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128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task: stop-signal task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 descr="E:\E_Documents\Dropbox\Current_results\SPSS\RC_2h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916" y="1428635"/>
            <a:ext cx="5616787" cy="48273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37238" y="611125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+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7238" y="543535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GB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9803" y="3694978"/>
            <a:ext cx="299987" cy="41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GB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>
            <a:off x="7037238" y="3115491"/>
            <a:ext cx="559467" cy="5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endCxn id="8" idx="1"/>
          </p:cNvCxnSpPr>
          <p:nvPr/>
        </p:nvCxnSpPr>
        <p:spPr>
          <a:xfrm>
            <a:off x="5932449" y="3797413"/>
            <a:ext cx="1167354" cy="10355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1"/>
          </p:cNvCxnSpPr>
          <p:nvPr/>
        </p:nvCxnSpPr>
        <p:spPr>
          <a:xfrm>
            <a:off x="6016083" y="3272883"/>
            <a:ext cx="1021155" cy="12297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1"/>
          </p:cNvCxnSpPr>
          <p:nvPr/>
        </p:nvCxnSpPr>
        <p:spPr>
          <a:xfrm>
            <a:off x="6261410" y="5703849"/>
            <a:ext cx="775828" cy="2389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6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114427" y="1382750"/>
            <a:ext cx="7303195" cy="1036381"/>
            <a:chOff x="1114427" y="1165302"/>
            <a:chExt cx="7303195" cy="1036381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2340" b="65616"/>
            <a:stretch/>
          </p:blipFill>
          <p:spPr bwMode="auto">
            <a:xfrm rot="16200000">
              <a:off x="4491413" y="351937"/>
              <a:ext cx="985222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1728" b="66617"/>
            <a:stretch/>
          </p:blipFill>
          <p:spPr bwMode="auto">
            <a:xfrm rot="16200000">
              <a:off x="1899438" y="380291"/>
              <a:ext cx="1035745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2139" b="65616"/>
            <a:stretch/>
          </p:blipFill>
          <p:spPr bwMode="auto">
            <a:xfrm rot="16200000">
              <a:off x="6642299" y="426359"/>
              <a:ext cx="1001812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What is the neural correlate of a successful stop-signal?</a:t>
            </a: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13638" y="2173461"/>
            <a:ext cx="5581503" cy="806869"/>
            <a:chOff x="113638" y="1344034"/>
            <a:chExt cx="5581503" cy="806869"/>
          </a:xfrm>
        </p:grpSpPr>
        <p:sp>
          <p:nvSpPr>
            <p:cNvPr id="28" name="Rectangle 27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37888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18963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49579" y="1365307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X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3638" y="1781571"/>
              <a:ext cx="1000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‘Correct’</a:t>
              </a:r>
              <a:endParaRPr lang="en-GB" dirty="0"/>
            </a:p>
          </p:txBody>
        </p:sp>
        <p:sp>
          <p:nvSpPr>
            <p:cNvPr id="34" name="Isosceles Triangle 33"/>
            <p:cNvSpPr/>
            <p:nvPr/>
          </p:nvSpPr>
          <p:spPr>
            <a:xfrm rot="5400000" flipH="1">
              <a:off x="5438545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5528" y="1670048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TF MEG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8029" y="2916793"/>
            <a:ext cx="5587079" cy="824125"/>
            <a:chOff x="113638" y="1326778"/>
            <a:chExt cx="5587079" cy="824125"/>
          </a:xfrm>
        </p:grpSpPr>
        <p:sp>
          <p:nvSpPr>
            <p:cNvPr id="17" name="Rectangle 16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3367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44442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35247" y="1360523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X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pic>
          <p:nvPicPr>
            <p:cNvPr id="21" name="Picture 2" descr="C:\Users\Ashwani\Downloads\Press-button-Get-X-by-Rones-800px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4449918" y="1326778"/>
              <a:ext cx="509714" cy="51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13638" y="1781571"/>
              <a:ext cx="781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‘Error’</a:t>
              </a:r>
              <a:endParaRPr lang="en-GB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5400000" flipH="1">
              <a:off x="5444121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9492" y="2109422"/>
            <a:ext cx="1718250" cy="674905"/>
            <a:chOff x="1037888" y="2109422"/>
            <a:chExt cx="1718250" cy="674905"/>
          </a:xfrm>
        </p:grpSpPr>
        <p:sp>
          <p:nvSpPr>
            <p:cNvPr id="25" name="TextBox 24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52129" y="2888983"/>
            <a:ext cx="1718250" cy="674905"/>
            <a:chOff x="1037888" y="2109422"/>
            <a:chExt cx="1718250" cy="674905"/>
          </a:xfrm>
        </p:grpSpPr>
        <p:sp>
          <p:nvSpPr>
            <p:cNvPr id="47" name="TextBox 46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61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959401" y="2930156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065131" y="2936060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247315" y="2964967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114427" y="1382750"/>
            <a:ext cx="7303195" cy="1036381"/>
            <a:chOff x="1114427" y="1165302"/>
            <a:chExt cx="7303195" cy="1036381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2340" b="65616"/>
            <a:stretch/>
          </p:blipFill>
          <p:spPr bwMode="auto">
            <a:xfrm rot="16200000">
              <a:off x="4491413" y="351937"/>
              <a:ext cx="985222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1728" b="66617"/>
            <a:stretch/>
          </p:blipFill>
          <p:spPr bwMode="auto">
            <a:xfrm rot="16200000">
              <a:off x="1899438" y="380291"/>
              <a:ext cx="1035745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2139" b="65616"/>
            <a:stretch/>
          </p:blipFill>
          <p:spPr bwMode="auto">
            <a:xfrm rot="16200000">
              <a:off x="6642299" y="426359"/>
              <a:ext cx="1001812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What is the neural correlate of a successful stop-signal?</a:t>
            </a: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13638" y="2173461"/>
            <a:ext cx="5581503" cy="806869"/>
            <a:chOff x="113638" y="1344034"/>
            <a:chExt cx="5581503" cy="806869"/>
          </a:xfrm>
        </p:grpSpPr>
        <p:sp>
          <p:nvSpPr>
            <p:cNvPr id="28" name="Rectangle 27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37888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18963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49579" y="1365307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X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3638" y="1781571"/>
              <a:ext cx="1000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‘Correct’</a:t>
              </a:r>
              <a:endParaRPr lang="en-GB" dirty="0"/>
            </a:p>
          </p:txBody>
        </p:sp>
        <p:sp>
          <p:nvSpPr>
            <p:cNvPr id="34" name="Isosceles Triangle 33"/>
            <p:cNvSpPr/>
            <p:nvPr/>
          </p:nvSpPr>
          <p:spPr>
            <a:xfrm rot="5400000" flipH="1">
              <a:off x="5438545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5528" y="1670048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TF MEG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294276" y="4543425"/>
            <a:ext cx="306536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A: Trial-based method</a:t>
            </a:r>
          </a:p>
          <a:p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Cut into trials</a:t>
            </a:r>
          </a:p>
          <a:p>
            <a:pPr marL="342900" indent="-342900">
              <a:buAutoNum type="arabicParenR"/>
            </a:pPr>
            <a:r>
              <a:rPr lang="en-GB" dirty="0" smtClean="0"/>
              <a:t>Average response over trials</a:t>
            </a:r>
          </a:p>
          <a:p>
            <a:pPr marL="342900" indent="-342900">
              <a:buAutoNum type="arabicParenR"/>
            </a:pPr>
            <a:r>
              <a:rPr lang="en-GB" dirty="0" smtClean="0"/>
              <a:t>Compare with another trial</a:t>
            </a:r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3278981" y="1416205"/>
            <a:ext cx="1109477" cy="24557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138029" y="2916793"/>
            <a:ext cx="5587079" cy="824125"/>
            <a:chOff x="113638" y="1326778"/>
            <a:chExt cx="5587079" cy="824125"/>
          </a:xfrm>
        </p:grpSpPr>
        <p:sp>
          <p:nvSpPr>
            <p:cNvPr id="17" name="Rectangle 16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3367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44442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35247" y="1360523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X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pic>
          <p:nvPicPr>
            <p:cNvPr id="21" name="Picture 2" descr="C:\Users\Ashwani\Downloads\Press-button-Get-X-by-Rones-800px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4449918" y="1326778"/>
              <a:ext cx="509714" cy="51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13638" y="1781571"/>
              <a:ext cx="781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‘Error’</a:t>
              </a:r>
              <a:endParaRPr lang="en-GB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5400000" flipH="1">
              <a:off x="5444121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9492" y="2109422"/>
            <a:ext cx="1718250" cy="674905"/>
            <a:chOff x="1037888" y="2109422"/>
            <a:chExt cx="1718250" cy="674905"/>
          </a:xfrm>
        </p:grpSpPr>
        <p:sp>
          <p:nvSpPr>
            <p:cNvPr id="25" name="TextBox 24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52129" y="2888983"/>
            <a:ext cx="1718250" cy="674905"/>
            <a:chOff x="1037888" y="2109422"/>
            <a:chExt cx="1718250" cy="674905"/>
          </a:xfrm>
        </p:grpSpPr>
        <p:sp>
          <p:nvSpPr>
            <p:cNvPr id="47" name="TextBox 46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61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959401" y="2930156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065131" y="2936060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247315" y="2964967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38678</TotalTime>
  <Words>1129</Words>
  <Application>Microsoft Office PowerPoint</Application>
  <PresentationFormat>On-screen Show (4:3)</PresentationFormat>
  <Paragraphs>456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Convolution modelling</vt:lpstr>
      <vt:lpstr>Outline</vt:lpstr>
      <vt:lpstr>PowerPoint Presentation</vt:lpstr>
      <vt:lpstr>What is the problem we’re trying to address?</vt:lpstr>
      <vt:lpstr>The task: stop-signal task</vt:lpstr>
      <vt:lpstr>The task: stop-signal task</vt:lpstr>
      <vt:lpstr>The task: stop-signal task</vt:lpstr>
      <vt:lpstr>What is the neural correlate of a successful stop-signal?</vt:lpstr>
      <vt:lpstr>What is the neural correlate of a successful stop-signal?</vt:lpstr>
      <vt:lpstr>What is the neural correlate of a successful stop-signal?</vt:lpstr>
      <vt:lpstr>How do we address these problems?</vt:lpstr>
      <vt:lpstr>Concept of convolution model</vt:lpstr>
      <vt:lpstr>Concept of convolution model</vt:lpstr>
      <vt:lpstr>The Convolution model (half way)</vt:lpstr>
      <vt:lpstr>The Convolution model (half way)</vt:lpstr>
      <vt:lpstr>The Convolution model (full model)</vt:lpstr>
      <vt:lpstr>Example output of convolution model</vt:lpstr>
      <vt:lpstr>Heirarchical model analysis</vt:lpstr>
      <vt:lpstr>Heirarchical model analysis</vt:lpstr>
      <vt:lpstr>Example results of stop-signal task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neural correlate of a successful stop-signal?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Ashwani Jha</dc:creator>
  <cp:lastModifiedBy>Ashwani Jha</cp:lastModifiedBy>
  <cp:revision>904</cp:revision>
  <dcterms:created xsi:type="dcterms:W3CDTF">2012-03-28T11:22:26Z</dcterms:created>
  <dcterms:modified xsi:type="dcterms:W3CDTF">2017-05-08T14:55:28Z</dcterms:modified>
</cp:coreProperties>
</file>