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2"/>
  </p:notesMasterIdLst>
  <p:sldIdLst>
    <p:sldId id="256" r:id="rId2"/>
    <p:sldId id="257" r:id="rId3"/>
    <p:sldId id="298" r:id="rId4"/>
    <p:sldId id="258" r:id="rId5"/>
    <p:sldId id="301" r:id="rId6"/>
    <p:sldId id="300" r:id="rId7"/>
    <p:sldId id="282" r:id="rId8"/>
    <p:sldId id="289" r:id="rId9"/>
    <p:sldId id="259" r:id="rId10"/>
    <p:sldId id="261" r:id="rId11"/>
    <p:sldId id="262" r:id="rId12"/>
    <p:sldId id="283" r:id="rId13"/>
    <p:sldId id="304" r:id="rId14"/>
    <p:sldId id="303" r:id="rId15"/>
    <p:sldId id="308" r:id="rId16"/>
    <p:sldId id="290" r:id="rId17"/>
    <p:sldId id="269" r:id="rId18"/>
    <p:sldId id="291" r:id="rId19"/>
    <p:sldId id="266" r:id="rId20"/>
    <p:sldId id="271" r:id="rId21"/>
    <p:sldId id="272" r:id="rId22"/>
    <p:sldId id="284" r:id="rId23"/>
    <p:sldId id="292" r:id="rId24"/>
    <p:sldId id="274" r:id="rId25"/>
    <p:sldId id="275" r:id="rId26"/>
    <p:sldId id="276" r:id="rId27"/>
    <p:sldId id="305" r:id="rId28"/>
    <p:sldId id="306" r:id="rId29"/>
    <p:sldId id="279" r:id="rId30"/>
    <p:sldId id="307" r:id="rId31"/>
    <p:sldId id="285" r:id="rId32"/>
    <p:sldId id="288" r:id="rId33"/>
    <p:sldId id="294" r:id="rId34"/>
    <p:sldId id="299" r:id="rId35"/>
    <p:sldId id="296" r:id="rId36"/>
    <p:sldId id="297" r:id="rId37"/>
    <p:sldId id="302" r:id="rId38"/>
    <p:sldId id="309" r:id="rId39"/>
    <p:sldId id="310" r:id="rId40"/>
    <p:sldId id="311"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578">
          <p15:clr>
            <a:srgbClr val="A4A3A4"/>
          </p15:clr>
        </p15:guide>
        <p15:guide id="2" orient="horz" pos="1706">
          <p15:clr>
            <a:srgbClr val="A4A3A4"/>
          </p15:clr>
        </p15:guide>
        <p15:guide id="3" orient="horz" pos="2840">
          <p15:clr>
            <a:srgbClr val="A4A3A4"/>
          </p15:clr>
        </p15:guide>
        <p15:guide id="4" orient="horz" pos="3884">
          <p15:clr>
            <a:srgbClr val="A4A3A4"/>
          </p15:clr>
        </p15:guide>
        <p15:guide id="5" pos="208">
          <p15:clr>
            <a:srgbClr val="A4A3A4"/>
          </p15:clr>
        </p15:guide>
        <p15:guide id="6" pos="2018">
          <p15:clr>
            <a:srgbClr val="A4A3A4"/>
          </p15:clr>
        </p15:guide>
        <p15:guide id="7" pos="5556">
          <p15:clr>
            <a:srgbClr val="A4A3A4"/>
          </p15:clr>
        </p15:guide>
        <p15:guide id="8" pos="37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989"/>
    <a:srgbClr val="352A86"/>
    <a:srgbClr val="85BDD3"/>
    <a:srgbClr val="88A873"/>
    <a:srgbClr val="F2EFF2"/>
    <a:srgbClr val="E9D1DD"/>
    <a:srgbClr val="E5F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9" autoAdjust="0"/>
  </p:normalViewPr>
  <p:slideViewPr>
    <p:cSldViewPr>
      <p:cViewPr varScale="1">
        <p:scale>
          <a:sx n="121" d="100"/>
          <a:sy n="121" d="100"/>
        </p:scale>
        <p:origin x="678" y="114"/>
      </p:cViewPr>
      <p:guideLst>
        <p:guide orient="horz" pos="578"/>
        <p:guide orient="horz" pos="1706"/>
        <p:guide orient="horz" pos="2840"/>
        <p:guide orient="horz" pos="3884"/>
        <p:guide pos="208"/>
        <p:guide pos="2018"/>
        <p:guide pos="5556"/>
        <p:guide pos="374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C0D9FCD5-2727-422C-9330-8D2108EDB96B}" type="datetimeFigureOut">
              <a:rPr lang="en-GB"/>
              <a:pPr>
                <a:defRPr/>
              </a:pPr>
              <a:t>09/05/2017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a:lvl1pPr>
          </a:lstStyle>
          <a:p>
            <a:pPr>
              <a:defRPr/>
            </a:pPr>
            <a:fld id="{7BADFA62-02A3-47F4-90B8-CEC854BCB388}" type="slidenum">
              <a:rPr lang="en-GB"/>
              <a:pPr>
                <a:defRPr/>
              </a:pPr>
              <a:t>‹#›</a:t>
            </a:fld>
            <a:endParaRPr lang="en-GB"/>
          </a:p>
        </p:txBody>
      </p:sp>
    </p:spTree>
    <p:extLst>
      <p:ext uri="{BB962C8B-B14F-4D97-AF65-F5344CB8AC3E}">
        <p14:creationId xmlns:p14="http://schemas.microsoft.com/office/powerpoint/2010/main" val="30568254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Experimental stimulation</a:t>
            </a:r>
            <a:r>
              <a:rPr lang="en-GB" baseline="0" dirty="0" smtClean="0"/>
              <a:t> causes changes in neural activity. Neural activity in turn causes the BOLD response, which we observe via the scanner. We are interested in the hidden neural activity, which we cannot directly observe - so it must be inferred.</a:t>
            </a:r>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t>3</a:t>
            </a:fld>
            <a:endParaRPr lang="en-GB"/>
          </a:p>
        </p:txBody>
      </p:sp>
    </p:spTree>
    <p:extLst>
      <p:ext uri="{BB962C8B-B14F-4D97-AF65-F5344CB8AC3E}">
        <p14:creationId xmlns:p14="http://schemas.microsoft.com/office/powerpoint/2010/main" val="826948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20EC450-C7F9-4DA4-8FED-9674E63A7968}" type="slidenum">
              <a:rPr lang="en-US" altLang="en-US" smtClean="0">
                <a:latin typeface="Calibri" panose="020F0502020204030204" pitchFamily="34" charset="0"/>
                <a:ea typeface="MS PGothic" panose="020B0600070205080204" pitchFamily="34" charset="-128"/>
              </a:rPr>
              <a:pPr/>
              <a:t>29</a:t>
            </a:fld>
            <a:endParaRPr lang="en-US" altLang="en-US" smtClean="0">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31033692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Black10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23850" y="1484313"/>
            <a:ext cx="8496300" cy="1368425"/>
          </a:xfrm>
        </p:spPr>
        <p:txBody>
          <a:bodyPr/>
          <a:lstStyle>
            <a:lvl1pPr>
              <a:defRPr/>
            </a:lvl1pPr>
          </a:lstStyle>
          <a:p>
            <a:pPr lvl="0"/>
            <a:r>
              <a:rPr lang="en-US" altLang="en-US" noProof="0" smtClean="0"/>
              <a:t>Click to edit Master title style</a:t>
            </a: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pPr lvl="0"/>
            <a:r>
              <a:rPr lang="en-US" altLang="en-US" noProof="0" smtClean="0"/>
              <a:t>Click to edit Master subtitle style</a:t>
            </a:r>
          </a:p>
        </p:txBody>
      </p:sp>
      <p:sp>
        <p:nvSpPr>
          <p:cNvPr id="5" name="Rectangle 9"/>
          <p:cNvSpPr>
            <a:spLocks noGrp="1" noChangeArrowheads="1"/>
          </p:cNvSpPr>
          <p:nvPr>
            <p:ph type="ftr" sz="quarter" idx="10"/>
          </p:nvPr>
        </p:nvSpPr>
        <p:spPr bwMode="auto">
          <a:xfrm>
            <a:off x="323850" y="6245225"/>
            <a:ext cx="84963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eaLnBrk="1" hangingPunct="1">
              <a:defRPr sz="1400"/>
            </a:lvl1pPr>
          </a:lstStyle>
          <a:p>
            <a:pPr>
              <a:defRPr/>
            </a:pPr>
            <a:endParaRPr lang="en-US" altLang="en-US"/>
          </a:p>
        </p:txBody>
      </p:sp>
    </p:spTree>
    <p:extLst>
      <p:ext uri="{BB962C8B-B14F-4D97-AF65-F5344CB8AC3E}">
        <p14:creationId xmlns:p14="http://schemas.microsoft.com/office/powerpoint/2010/main" val="186955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219DBA86-EBA2-4C4B-9365-3EB9B3623BE4}" type="slidenum">
              <a:rPr lang="en-US" altLang="en-US"/>
              <a:pPr>
                <a:defRPr/>
              </a:pPr>
              <a:t>‹#›</a:t>
            </a:fld>
            <a:endParaRPr lang="en-US" altLang="en-US"/>
          </a:p>
        </p:txBody>
      </p:sp>
    </p:spTree>
    <p:extLst>
      <p:ext uri="{BB962C8B-B14F-4D97-AF65-F5344CB8AC3E}">
        <p14:creationId xmlns:p14="http://schemas.microsoft.com/office/powerpoint/2010/main" val="1937631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761AC5DA-FB4A-4D30-9C25-99E200727B16}" type="slidenum">
              <a:rPr lang="en-US" altLang="en-US"/>
              <a:pPr>
                <a:defRPr/>
              </a:pPr>
              <a:t>‹#›</a:t>
            </a:fld>
            <a:endParaRPr lang="en-US" altLang="en-US"/>
          </a:p>
        </p:txBody>
      </p:sp>
    </p:spTree>
    <p:extLst>
      <p:ext uri="{BB962C8B-B14F-4D97-AF65-F5344CB8AC3E}">
        <p14:creationId xmlns:p14="http://schemas.microsoft.com/office/powerpoint/2010/main" val="3965167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864766"/>
          </a:xfrm>
        </p:spPr>
        <p:txBody>
          <a:bodyPr/>
          <a:lstStyle/>
          <a:p>
            <a:r>
              <a:rPr lang="en-US" smtClean="0"/>
              <a:t>Click to edit Master title style</a:t>
            </a:r>
            <a:endParaRPr lang="en-GB"/>
          </a:p>
        </p:txBody>
      </p:sp>
      <p:sp>
        <p:nvSpPr>
          <p:cNvPr id="3" name="Content Placeholder 2"/>
          <p:cNvSpPr>
            <a:spLocks noGrp="1"/>
          </p:cNvSpPr>
          <p:nvPr>
            <p:ph idx="1"/>
          </p:nvPr>
        </p:nvSpPr>
        <p:spPr>
          <a:xfrm>
            <a:off x="330200" y="1916832"/>
            <a:ext cx="8489950" cy="4249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99600287-FDBA-4116-9725-428430E0FED9}" type="slidenum">
              <a:rPr lang="en-US" altLang="en-US"/>
              <a:pPr>
                <a:defRPr/>
              </a:pPr>
              <a:t>‹#›</a:t>
            </a:fld>
            <a:endParaRPr lang="en-US" altLang="en-US"/>
          </a:p>
        </p:txBody>
      </p:sp>
    </p:spTree>
    <p:extLst>
      <p:ext uri="{BB962C8B-B14F-4D97-AF65-F5344CB8AC3E}">
        <p14:creationId xmlns:p14="http://schemas.microsoft.com/office/powerpoint/2010/main" val="2450831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2C2947F-1363-4F1B-9FA0-CC7470F57994}" type="slidenum">
              <a:rPr lang="en-US" altLang="en-US"/>
              <a:pPr>
                <a:defRPr/>
              </a:pPr>
              <a:t>‹#›</a:t>
            </a:fld>
            <a:endParaRPr lang="en-US" altLang="en-US"/>
          </a:p>
        </p:txBody>
      </p:sp>
    </p:spTree>
    <p:extLst>
      <p:ext uri="{BB962C8B-B14F-4D97-AF65-F5344CB8AC3E}">
        <p14:creationId xmlns:p14="http://schemas.microsoft.com/office/powerpoint/2010/main" val="3912088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A2ACA884-419F-4784-AB51-185DB1C15980}" type="slidenum">
              <a:rPr lang="en-US" altLang="en-US"/>
              <a:pPr>
                <a:defRPr/>
              </a:pPr>
              <a:t>‹#›</a:t>
            </a:fld>
            <a:endParaRPr lang="en-US" altLang="en-US"/>
          </a:p>
        </p:txBody>
      </p:sp>
    </p:spTree>
    <p:extLst>
      <p:ext uri="{BB962C8B-B14F-4D97-AF65-F5344CB8AC3E}">
        <p14:creationId xmlns:p14="http://schemas.microsoft.com/office/powerpoint/2010/main" val="2157522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B91C392E-D4A0-4139-AB8C-D17F02FC2514}" type="slidenum">
              <a:rPr lang="en-US" altLang="en-US"/>
              <a:pPr>
                <a:defRPr/>
              </a:pPr>
              <a:t>‹#›</a:t>
            </a:fld>
            <a:endParaRPr lang="en-US" altLang="en-US"/>
          </a:p>
        </p:txBody>
      </p:sp>
    </p:spTree>
    <p:extLst>
      <p:ext uri="{BB962C8B-B14F-4D97-AF65-F5344CB8AC3E}">
        <p14:creationId xmlns:p14="http://schemas.microsoft.com/office/powerpoint/2010/main" val="237971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3850F22E-6E03-4468-A3A6-212E184A991A}" type="slidenum">
              <a:rPr lang="en-US" altLang="en-US"/>
              <a:pPr>
                <a:defRPr/>
              </a:pPr>
              <a:t>‹#›</a:t>
            </a:fld>
            <a:endParaRPr lang="en-US" altLang="en-US"/>
          </a:p>
        </p:txBody>
      </p:sp>
    </p:spTree>
    <p:extLst>
      <p:ext uri="{BB962C8B-B14F-4D97-AF65-F5344CB8AC3E}">
        <p14:creationId xmlns:p14="http://schemas.microsoft.com/office/powerpoint/2010/main" val="2257742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1502FF7-8358-4723-A540-CD96AB3CFEF8}" type="slidenum">
              <a:rPr lang="en-US" altLang="en-US"/>
              <a:pPr>
                <a:defRPr/>
              </a:pPr>
              <a:t>‹#›</a:t>
            </a:fld>
            <a:endParaRPr lang="en-US" altLang="en-US"/>
          </a:p>
        </p:txBody>
      </p:sp>
    </p:spTree>
    <p:extLst>
      <p:ext uri="{BB962C8B-B14F-4D97-AF65-F5344CB8AC3E}">
        <p14:creationId xmlns:p14="http://schemas.microsoft.com/office/powerpoint/2010/main" val="1781366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D84085D-D059-459A-AD49-9482E9516F67}" type="slidenum">
              <a:rPr lang="en-US" altLang="en-US"/>
              <a:pPr>
                <a:defRPr/>
              </a:pPr>
              <a:t>‹#›</a:t>
            </a:fld>
            <a:endParaRPr lang="en-US" altLang="en-US"/>
          </a:p>
        </p:txBody>
      </p:sp>
    </p:spTree>
    <p:extLst>
      <p:ext uri="{BB962C8B-B14F-4D97-AF65-F5344CB8AC3E}">
        <p14:creationId xmlns:p14="http://schemas.microsoft.com/office/powerpoint/2010/main" val="2128776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A024420-5F2A-4CCD-BF66-186F2F67F7FD}" type="slidenum">
              <a:rPr lang="en-US" altLang="en-US"/>
              <a:pPr>
                <a:defRPr/>
              </a:pPr>
              <a:t>‹#›</a:t>
            </a:fld>
            <a:endParaRPr lang="en-US" altLang="en-US"/>
          </a:p>
        </p:txBody>
      </p:sp>
    </p:spTree>
    <p:extLst>
      <p:ext uri="{BB962C8B-B14F-4D97-AF65-F5344CB8AC3E}">
        <p14:creationId xmlns:p14="http://schemas.microsoft.com/office/powerpoint/2010/main" val="87813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30200" y="2708275"/>
            <a:ext cx="848995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F86C00C-851C-4BAC-BB84-FC8839916920}" type="slidenum">
              <a:rPr lang="en-US" altLang="en-US"/>
              <a:pPr>
                <a:defRPr/>
              </a:pPr>
              <a:t>‹#›</a:t>
            </a:fld>
            <a:endParaRPr lang="en-US" altLang="en-US"/>
          </a:p>
        </p:txBody>
      </p:sp>
      <p:pic>
        <p:nvPicPr>
          <p:cNvPr id="1029" name="Picture 12" descr="Black102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3000" b="1" kern="1200">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panose="020B0604020202020204" pitchFamily="34" charset="0"/>
        </a:defRPr>
      </a:lvl2pPr>
      <a:lvl3pPr algn="l" rtl="0" eaLnBrk="0" fontAlgn="base" hangingPunct="0">
        <a:spcBef>
          <a:spcPct val="0"/>
        </a:spcBef>
        <a:spcAft>
          <a:spcPct val="0"/>
        </a:spcAft>
        <a:defRPr sz="3000" b="1">
          <a:solidFill>
            <a:schemeClr val="tx2"/>
          </a:solidFill>
          <a:latin typeface="Arial" panose="020B0604020202020204" pitchFamily="34" charset="0"/>
        </a:defRPr>
      </a:lvl3pPr>
      <a:lvl4pPr algn="l" rtl="0" eaLnBrk="0" fontAlgn="base" hangingPunct="0">
        <a:spcBef>
          <a:spcPct val="0"/>
        </a:spcBef>
        <a:spcAft>
          <a:spcPct val="0"/>
        </a:spcAft>
        <a:defRPr sz="3000" b="1">
          <a:solidFill>
            <a:schemeClr val="tx2"/>
          </a:solidFill>
          <a:latin typeface="Arial" panose="020B0604020202020204" pitchFamily="34" charset="0"/>
        </a:defRPr>
      </a:lvl4pPr>
      <a:lvl5pPr algn="l" rtl="0" eaLnBrk="0" fontAlgn="base" hangingPunct="0">
        <a:spcBef>
          <a:spcPct val="0"/>
        </a:spcBef>
        <a:spcAft>
          <a:spcPct val="0"/>
        </a:spcAft>
        <a:defRPr sz="3000" b="1">
          <a:solidFill>
            <a:schemeClr val="tx2"/>
          </a:solidFill>
          <a:latin typeface="Arial" panose="020B0604020202020204" pitchFamily="34" charset="0"/>
        </a:defRPr>
      </a:lvl5pPr>
      <a:lvl6pPr marL="457200" algn="l" rtl="0" fontAlgn="base">
        <a:spcBef>
          <a:spcPct val="0"/>
        </a:spcBef>
        <a:spcAft>
          <a:spcPct val="0"/>
        </a:spcAft>
        <a:defRPr sz="3000" b="1">
          <a:solidFill>
            <a:schemeClr val="tx2"/>
          </a:solidFill>
          <a:latin typeface="Arial" panose="020B0604020202020204" pitchFamily="34" charset="0"/>
        </a:defRPr>
      </a:lvl6pPr>
      <a:lvl7pPr marL="914400" algn="l" rtl="0" fontAlgn="base">
        <a:spcBef>
          <a:spcPct val="0"/>
        </a:spcBef>
        <a:spcAft>
          <a:spcPct val="0"/>
        </a:spcAft>
        <a:defRPr sz="3000" b="1">
          <a:solidFill>
            <a:schemeClr val="tx2"/>
          </a:solidFill>
          <a:latin typeface="Arial" panose="020B0604020202020204" pitchFamily="34" charset="0"/>
        </a:defRPr>
      </a:lvl7pPr>
      <a:lvl8pPr marL="1371600" algn="l" rtl="0" fontAlgn="base">
        <a:spcBef>
          <a:spcPct val="0"/>
        </a:spcBef>
        <a:spcAft>
          <a:spcPct val="0"/>
        </a:spcAft>
        <a:defRPr sz="3000" b="1">
          <a:solidFill>
            <a:schemeClr val="tx2"/>
          </a:solidFill>
          <a:latin typeface="Arial" panose="020B0604020202020204" pitchFamily="34" charset="0"/>
        </a:defRPr>
      </a:lvl8pPr>
      <a:lvl9pPr marL="1828800" algn="l" rtl="0" fontAlgn="base">
        <a:spcBef>
          <a:spcPct val="0"/>
        </a:spcBef>
        <a:spcAft>
          <a:spcPct val="0"/>
        </a:spcAft>
        <a:defRPr sz="30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emf"/></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4.emf"/><Relationship Id="rId1" Type="http://schemas.openxmlformats.org/officeDocument/2006/relationships/slideLayout" Target="../slideLayouts/slideLayout2.xml"/><Relationship Id="rId5" Type="http://schemas.openxmlformats.org/officeDocument/2006/relationships/image" Target="../media/image55.emf"/><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6.xml"/><Relationship Id="rId5" Type="http://schemas.openxmlformats.org/officeDocument/2006/relationships/image" Target="../media/image59.pn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emf"/><Relationship Id="rId1" Type="http://schemas.openxmlformats.org/officeDocument/2006/relationships/slideLayout" Target="../slideLayouts/slideLayout6.xml"/><Relationship Id="rId6" Type="http://schemas.openxmlformats.org/officeDocument/2006/relationships/image" Target="../media/image65.png"/><Relationship Id="rId5" Type="http://schemas.openxmlformats.org/officeDocument/2006/relationships/image" Target="../media/image64.emf"/><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xml"/><Relationship Id="rId5" Type="http://schemas.openxmlformats.org/officeDocument/2006/relationships/image" Target="../media/image70.png"/><Relationship Id="rId4" Type="http://schemas.openxmlformats.org/officeDocument/2006/relationships/image" Target="../media/image69.png"/></Relationships>
</file>

<file path=ppt/slides/_rels/slide2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6.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73.png"/></Relationships>
</file>

<file path=ppt/slides/_rels/slide26.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png"/><Relationship Id="rId1" Type="http://schemas.openxmlformats.org/officeDocument/2006/relationships/slideLayout" Target="../slideLayouts/slideLayout6.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2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75.png"/><Relationship Id="rId1" Type="http://schemas.openxmlformats.org/officeDocument/2006/relationships/slideLayout" Target="../slideLayouts/slideLayout6.xml"/><Relationship Id="rId4" Type="http://schemas.openxmlformats.org/officeDocument/2006/relationships/image" Target="../media/image82.png"/></Relationships>
</file>

<file path=ppt/slides/_rels/slide2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hyperlink" Target="https://creativecommons.org/licenses/by/2.0/" TargetMode="Externa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fil.ion.ucl.ac.uk/~wpenny/" TargetMode="External"/><Relationship Id="rId2" Type="http://schemas.openxmlformats.org/officeDocument/2006/relationships/hyperlink" Target="https://en.wikibooks.org/wiki/SPM/Parametric_Empirical_Bayes_(PEB)" TargetMode="External"/><Relationship Id="rId1" Type="http://schemas.openxmlformats.org/officeDocument/2006/relationships/slideLayout" Target="../slideLayouts/slideLayout2.xml"/><Relationship Id="rId4" Type="http://schemas.openxmlformats.org/officeDocument/2006/relationships/image" Target="../media/image8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790.png"/><Relationship Id="rId2" Type="http://schemas.openxmlformats.org/officeDocument/2006/relationships/image" Target="../media/image78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 Id="rId5" Type="http://schemas.openxmlformats.org/officeDocument/2006/relationships/image" Target="../media/image90.png"/><Relationship Id="rId4" Type="http://schemas.openxmlformats.org/officeDocument/2006/relationships/image" Target="../media/image89.png"/></Relationships>
</file>

<file path=ppt/slides/_rels/slide3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 Id="rId5" Type="http://schemas.openxmlformats.org/officeDocument/2006/relationships/image" Target="../media/image96.png"/><Relationship Id="rId4" Type="http://schemas.openxmlformats.org/officeDocument/2006/relationships/image" Target="../media/image95.png"/></Relationships>
</file>

<file path=ppt/slides/_rels/slide38.xml.rels><?xml version="1.0" encoding="UTF-8" standalone="yes"?>
<Relationships xmlns="http://schemas.openxmlformats.org/package/2006/relationships"><Relationship Id="rId2" Type="http://schemas.openxmlformats.org/officeDocument/2006/relationships/image" Target="../media/image97.e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GB" altLang="en-US" smtClean="0"/>
              <a:t>Bayesian Model Selection and Averaging</a:t>
            </a:r>
          </a:p>
        </p:txBody>
      </p:sp>
      <p:sp>
        <p:nvSpPr>
          <p:cNvPr id="4099" name="Rectangle 3"/>
          <p:cNvSpPr>
            <a:spLocks noGrp="1" noChangeArrowheads="1"/>
          </p:cNvSpPr>
          <p:nvPr>
            <p:ph type="subTitle" idx="1"/>
          </p:nvPr>
        </p:nvSpPr>
        <p:spPr/>
        <p:txBody>
          <a:bodyPr/>
          <a:lstStyle/>
          <a:p>
            <a:pPr algn="ctr" eaLnBrk="1" hangingPunct="1"/>
            <a:r>
              <a:rPr lang="en-GB" altLang="en-US" dirty="0" smtClean="0"/>
              <a:t>SPM for MEG/EEG course</a:t>
            </a:r>
          </a:p>
          <a:p>
            <a:pPr algn="ctr" eaLnBrk="1" hangingPunct="1"/>
            <a:endParaRPr lang="en-GB" altLang="en-US" dirty="0" smtClean="0"/>
          </a:p>
          <a:p>
            <a:pPr algn="ctr" eaLnBrk="1" hangingPunct="1"/>
            <a:r>
              <a:rPr lang="en-GB" altLang="en-US" dirty="0" smtClean="0"/>
              <a:t>Peter Zeidman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a:xfrm>
            <a:off x="330200" y="692150"/>
            <a:ext cx="8489950" cy="865188"/>
          </a:xfrm>
        </p:spPr>
        <p:txBody>
          <a:bodyPr/>
          <a:lstStyle/>
          <a:p>
            <a:pPr eaLnBrk="1" hangingPunct="1"/>
            <a:r>
              <a:rPr lang="en-GB" altLang="en-US" smtClean="0"/>
              <a:t>Bayes Factors</a:t>
            </a:r>
          </a:p>
        </p:txBody>
      </p:sp>
      <p:sp>
        <p:nvSpPr>
          <p:cNvPr id="8" name="Content Placeholder 7"/>
          <p:cNvSpPr>
            <a:spLocks noGrp="1" noRot="1" noChangeAspect="1" noMove="1" noResize="1" noEditPoints="1" noAdjustHandles="1" noChangeArrowheads="1" noChangeShapeType="1" noTextEdit="1"/>
          </p:cNvSpPr>
          <p:nvPr>
            <p:ph idx="1"/>
          </p:nvPr>
        </p:nvSpPr>
        <p:spPr>
          <a:xfrm>
            <a:off x="346596" y="1484959"/>
            <a:ext cx="8489950" cy="863921"/>
          </a:xfrm>
          <a:blipFill rotWithShape="0">
            <a:blip r:embed="rId2"/>
            <a:stretch>
              <a:fillRect l="-646" t="-4255"/>
            </a:stretch>
          </a:blipFill>
          <a:extLst/>
        </p:spPr>
        <p:txBody>
          <a:bodyPr/>
          <a:lstStyle/>
          <a:p>
            <a:pPr>
              <a:defRPr/>
            </a:pPr>
            <a:r>
              <a:rPr lang="en-GB">
                <a:noFill/>
              </a:rPr>
              <a:t> </a:t>
            </a:r>
          </a:p>
        </p:txBody>
      </p:sp>
      <p:sp>
        <p:nvSpPr>
          <p:cNvPr id="6" name="TextBox 5"/>
          <p:cNvSpPr txBox="1">
            <a:spLocks noRot="1" noChangeAspect="1" noMove="1" noResize="1" noEditPoints="1" noAdjustHandles="1" noChangeArrowheads="1" noChangeShapeType="1" noTextEdit="1"/>
          </p:cNvSpPr>
          <p:nvPr/>
        </p:nvSpPr>
        <p:spPr>
          <a:xfrm>
            <a:off x="346596" y="3047021"/>
            <a:ext cx="1949636" cy="640816"/>
          </a:xfrm>
          <a:prstGeom prst="rect">
            <a:avLst/>
          </a:prstGeom>
          <a:blipFill rotWithShape="0">
            <a:blip r:embed="rId3"/>
            <a:stretch>
              <a:fillRect/>
            </a:stretch>
          </a:blipFill>
        </p:spPr>
        <p:txBody>
          <a:bodyPr/>
          <a:lstStyle/>
          <a:p>
            <a:pPr>
              <a:defRPr/>
            </a:pPr>
            <a:r>
              <a:rPr lang="en-GB">
                <a:noFill/>
              </a:rPr>
              <a:t> </a:t>
            </a:r>
          </a:p>
        </p:txBody>
      </p:sp>
      <p:sp>
        <p:nvSpPr>
          <p:cNvPr id="7" name="TextBox 6"/>
          <p:cNvSpPr txBox="1">
            <a:spLocks noChangeArrowheads="1"/>
          </p:cNvSpPr>
          <p:nvPr/>
        </p:nvSpPr>
        <p:spPr bwMode="auto">
          <a:xfrm>
            <a:off x="1270000" y="2473325"/>
            <a:ext cx="2105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solidFill>
                  <a:srgbClr val="C00000"/>
                </a:solidFill>
              </a:rPr>
              <a:t>Ratio of model evidence</a:t>
            </a:r>
          </a:p>
        </p:txBody>
      </p:sp>
      <p:cxnSp>
        <p:nvCxnSpPr>
          <p:cNvPr id="13" name="Straight Arrow Connector 12"/>
          <p:cNvCxnSpPr>
            <a:stCxn id="7" idx="1"/>
          </p:cNvCxnSpPr>
          <p:nvPr/>
        </p:nvCxnSpPr>
        <p:spPr>
          <a:xfrm flipH="1">
            <a:off x="1074738" y="2627313"/>
            <a:ext cx="195262" cy="36512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a:spLocks noRot="1" noChangeAspect="1" noMove="1" noResize="1" noEditPoints="1" noAdjustHandles="1" noChangeArrowheads="1" noChangeShapeType="1" noTextEdit="1"/>
          </p:cNvSpPr>
          <p:nvPr/>
        </p:nvSpPr>
        <p:spPr>
          <a:xfrm>
            <a:off x="329828" y="4397500"/>
            <a:ext cx="1038489" cy="664990"/>
          </a:xfrm>
          <a:prstGeom prst="rect">
            <a:avLst/>
          </a:prstGeom>
          <a:blipFill rotWithShape="0">
            <a:blip r:embed="rId4"/>
            <a:stretch>
              <a:fillRect b="-917"/>
            </a:stretch>
          </a:blipFill>
        </p:spPr>
        <p:txBody>
          <a:bodyPr/>
          <a:lstStyle/>
          <a:p>
            <a:pPr>
              <a:defRPr/>
            </a:pPr>
            <a:r>
              <a:rPr lang="en-GB">
                <a:noFill/>
              </a:rPr>
              <a:t> </a:t>
            </a:r>
          </a:p>
        </p:txBody>
      </p:sp>
      <p:sp>
        <p:nvSpPr>
          <p:cNvPr id="26" name="TextBox 25"/>
          <p:cNvSpPr txBox="1">
            <a:spLocks noRot="1" noChangeAspect="1" noMove="1" noResize="1" noEditPoints="1" noAdjustHandles="1" noChangeArrowheads="1" noChangeShapeType="1" noTextEdit="1"/>
          </p:cNvSpPr>
          <p:nvPr/>
        </p:nvSpPr>
        <p:spPr>
          <a:xfrm>
            <a:off x="849072" y="3807395"/>
            <a:ext cx="2771080" cy="307777"/>
          </a:xfrm>
          <a:prstGeom prst="rect">
            <a:avLst/>
          </a:prstGeom>
          <a:blipFill rotWithShape="0">
            <a:blip r:embed="rId5"/>
            <a:stretch>
              <a:fillRect l="-659" t="-4000" b="-20000"/>
            </a:stretch>
          </a:blipFill>
        </p:spPr>
        <p:txBody>
          <a:bodyPr/>
          <a:lstStyle/>
          <a:p>
            <a:pPr>
              <a:defRPr/>
            </a:pPr>
            <a:r>
              <a:rPr lang="en-GB">
                <a:noFill/>
              </a:rPr>
              <a:t> </a:t>
            </a:r>
          </a:p>
        </p:txBody>
      </p:sp>
      <p:sp>
        <p:nvSpPr>
          <p:cNvPr id="29" name="TextBox 28"/>
          <p:cNvSpPr txBox="1">
            <a:spLocks noRot="1" noChangeAspect="1" noMove="1" noResize="1" noEditPoints="1" noAdjustHandles="1" noChangeArrowheads="1" noChangeShapeType="1" noTextEdit="1"/>
          </p:cNvSpPr>
          <p:nvPr/>
        </p:nvSpPr>
        <p:spPr>
          <a:xfrm>
            <a:off x="910692" y="5065439"/>
            <a:ext cx="2771080" cy="307777"/>
          </a:xfrm>
          <a:prstGeom prst="rect">
            <a:avLst/>
          </a:prstGeom>
          <a:blipFill rotWithShape="0">
            <a:blip r:embed="rId6"/>
            <a:stretch>
              <a:fillRect l="-659" t="-4000" b="-20000"/>
            </a:stretch>
          </a:blipFill>
        </p:spPr>
        <p:txBody>
          <a:bodyPr/>
          <a:lstStyle/>
          <a:p>
            <a:pPr>
              <a:defRPr/>
            </a:pPr>
            <a:r>
              <a:rPr lang="en-GB">
                <a:noFill/>
              </a:rPr>
              <a:t> </a:t>
            </a:r>
          </a:p>
        </p:txBody>
      </p:sp>
      <p:sp>
        <p:nvSpPr>
          <p:cNvPr id="31" name="Content Placeholder 7"/>
          <p:cNvSpPr txBox="1">
            <a:spLocks/>
          </p:cNvSpPr>
          <p:nvPr/>
        </p:nvSpPr>
        <p:spPr bwMode="auto">
          <a:xfrm>
            <a:off x="255588" y="5694363"/>
            <a:ext cx="8637587" cy="974725"/>
          </a:xfrm>
          <a:prstGeom prst="rect">
            <a:avLst/>
          </a:prstGeom>
          <a:solidFill>
            <a:schemeClr val="accent6">
              <a:lumMod val="20000"/>
              <a:lumOff val="80000"/>
            </a:schemeClr>
          </a:solidFill>
          <a:ln>
            <a:noFill/>
          </a:ln>
          <a:effectLst/>
        </p:spPr>
        <p:txBody>
          <a:bodyPr/>
          <a:lstStyle>
            <a:lvl1pPr marL="342900" indent="-342900" algn="l" rtl="0" fontAlgn="base">
              <a:spcBef>
                <a:spcPct val="20000"/>
              </a:spcBef>
              <a:spcAft>
                <a:spcPct val="0"/>
              </a:spcAft>
              <a:buChar char="•"/>
              <a:defRPr sz="2800" kern="1200">
                <a:solidFill>
                  <a:schemeClr val="tx1"/>
                </a:solidFill>
                <a:latin typeface="+mn-lt"/>
                <a:ea typeface="+mn-ea"/>
                <a:cs typeface="+mn-cs"/>
              </a:defRPr>
            </a:lvl1pPr>
            <a:lvl2pPr marL="742950" indent="-285750" algn="l" rtl="0" fontAlgn="base">
              <a:spcBef>
                <a:spcPct val="20000"/>
              </a:spcBef>
              <a:spcAft>
                <a:spcPct val="0"/>
              </a:spcAft>
              <a:buChar char="–"/>
              <a:defRPr sz="2400" kern="1200">
                <a:solidFill>
                  <a:schemeClr val="tx1"/>
                </a:solidFill>
                <a:latin typeface="+mn-lt"/>
                <a:ea typeface="+mn-ea"/>
                <a:cs typeface="+mn-cs"/>
              </a:defRPr>
            </a:lvl2pPr>
            <a:lvl3pPr marL="1143000" indent="-228600" algn="l" rtl="0" fontAlgn="base">
              <a:spcBef>
                <a:spcPct val="20000"/>
              </a:spcBef>
              <a:spcAft>
                <a:spcPct val="0"/>
              </a:spcAft>
              <a:buChar char="•"/>
              <a:defRPr sz="20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FontTx/>
              <a:buNone/>
              <a:defRPr/>
            </a:pPr>
            <a:r>
              <a:rPr lang="en-GB" sz="1400" dirty="0" smtClean="0"/>
              <a:t>Note: The free energy approximates the log of the model evidence. So the log Bayes factor is:</a:t>
            </a:r>
          </a:p>
        </p:txBody>
      </p:sp>
      <p:sp>
        <p:nvSpPr>
          <p:cNvPr id="18" name="TextBox 17"/>
          <p:cNvSpPr txBox="1">
            <a:spLocks noRot="1" noChangeAspect="1" noMove="1" noResize="1" noEditPoints="1" noAdjustHandles="1" noChangeArrowheads="1" noChangeShapeType="1" noTextEdit="1"/>
          </p:cNvSpPr>
          <p:nvPr/>
        </p:nvSpPr>
        <p:spPr>
          <a:xfrm>
            <a:off x="1907704" y="6173361"/>
            <a:ext cx="5668731" cy="336182"/>
          </a:xfrm>
          <a:prstGeom prst="rect">
            <a:avLst/>
          </a:prstGeom>
          <a:blipFill rotWithShape="0">
            <a:blip r:embed="rId7"/>
            <a:stretch>
              <a:fillRect l="-1075" b="-27273"/>
            </a:stretch>
          </a:blipFill>
        </p:spPr>
        <p:txBody>
          <a:bodyPr/>
          <a:lstStyle/>
          <a:p>
            <a:pPr>
              <a:defRPr/>
            </a:pPr>
            <a:r>
              <a:rPr lang="en-GB">
                <a:noFill/>
              </a:rPr>
              <a:t> </a:t>
            </a:r>
          </a:p>
        </p:txBody>
      </p:sp>
      <p:pic>
        <p:nvPicPr>
          <p:cNvPr id="19" name="Picture 18"/>
          <p:cNvPicPr>
            <a:picLocks noChangeAspect="1"/>
          </p:cNvPicPr>
          <p:nvPr/>
        </p:nvPicPr>
        <p:blipFill>
          <a:blip r:embed="rId8" cstate="print">
            <a:lum bright="-20000" contrast="20000"/>
            <a:extLst>
              <a:ext uri="{28A0092B-C50C-407E-A947-70E740481C1C}">
                <a14:useLocalDpi xmlns:a14="http://schemas.microsoft.com/office/drawing/2010/main" val="0"/>
              </a:ext>
            </a:extLst>
          </a:blip>
          <a:srcRect/>
          <a:stretch>
            <a:fillRect/>
          </a:stretch>
        </p:blipFill>
        <p:spPr bwMode="auto">
          <a:xfrm>
            <a:off x="4452938" y="2630488"/>
            <a:ext cx="438308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a:spLocks noChangeArrowheads="1"/>
          </p:cNvSpPr>
          <p:nvPr/>
        </p:nvSpPr>
        <p:spPr bwMode="auto">
          <a:xfrm>
            <a:off x="4356100" y="4883150"/>
            <a:ext cx="1944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200"/>
              <a:t>From Raftery et al. (1995)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1" grpId="0" animBg="1"/>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a:xfrm>
            <a:off x="330200" y="692150"/>
            <a:ext cx="8489950" cy="865188"/>
          </a:xfrm>
        </p:spPr>
        <p:txBody>
          <a:bodyPr/>
          <a:lstStyle/>
          <a:p>
            <a:pPr eaLnBrk="1" hangingPunct="1"/>
            <a:r>
              <a:rPr lang="en-GB" altLang="en-US" smtClean="0"/>
              <a:t>Bayes Factors cont.</a:t>
            </a:r>
          </a:p>
        </p:txBody>
      </p:sp>
      <p:sp>
        <p:nvSpPr>
          <p:cNvPr id="8" name="Content Placeholder 7"/>
          <p:cNvSpPr>
            <a:spLocks noGrp="1" noRot="1" noChangeAspect="1" noMove="1" noResize="1" noEditPoints="1" noAdjustHandles="1" noChangeArrowheads="1" noChangeShapeType="1" noTextEdit="1"/>
          </p:cNvSpPr>
          <p:nvPr>
            <p:ph idx="1"/>
          </p:nvPr>
        </p:nvSpPr>
        <p:spPr>
          <a:xfrm>
            <a:off x="330200" y="1310796"/>
            <a:ext cx="8489950" cy="863921"/>
          </a:xfrm>
          <a:blipFill rotWithShape="0">
            <a:blip r:embed="rId2"/>
            <a:stretch>
              <a:fillRect l="-574" t="-3521" r="-144"/>
            </a:stretch>
          </a:blipFill>
          <a:extLst/>
        </p:spPr>
        <p:txBody>
          <a:bodyPr/>
          <a:lstStyle/>
          <a:p>
            <a:pPr>
              <a:defRPr/>
            </a:pPr>
            <a:r>
              <a:rPr lang="en-GB">
                <a:noFill/>
              </a:rPr>
              <a:t> </a:t>
            </a:r>
          </a:p>
        </p:txBody>
      </p:sp>
      <p:sp>
        <p:nvSpPr>
          <p:cNvPr id="2" name="TextBox 1"/>
          <p:cNvSpPr txBox="1">
            <a:spLocks noRot="1" noChangeAspect="1" noMove="1" noResize="1" noEditPoints="1" noAdjustHandles="1" noChangeArrowheads="1" noChangeShapeType="1" noTextEdit="1"/>
          </p:cNvSpPr>
          <p:nvPr/>
        </p:nvSpPr>
        <p:spPr>
          <a:xfrm>
            <a:off x="-332926" y="2043605"/>
            <a:ext cx="4076116" cy="576825"/>
          </a:xfrm>
          <a:prstGeom prst="rect">
            <a:avLst/>
          </a:prstGeom>
          <a:blipFill rotWithShape="0">
            <a:blip r:embed="rId3"/>
            <a:stretch>
              <a:fillRect/>
            </a:stretch>
          </a:blipFill>
        </p:spPr>
        <p:txBody>
          <a:bodyPr/>
          <a:lstStyle/>
          <a:p>
            <a:pPr>
              <a:defRPr/>
            </a:pPr>
            <a:r>
              <a:rPr lang="en-GB">
                <a:noFill/>
              </a:rPr>
              <a:t> </a:t>
            </a:r>
          </a:p>
        </p:txBody>
      </p:sp>
      <p:sp>
        <p:nvSpPr>
          <p:cNvPr id="3" name="Rectangle 2"/>
          <p:cNvSpPr>
            <a:spLocks noRot="1" noChangeAspect="1" noMove="1" noResize="1" noEditPoints="1" noAdjustHandles="1" noChangeArrowheads="1" noChangeShapeType="1" noTextEdit="1"/>
          </p:cNvSpPr>
          <p:nvPr/>
        </p:nvSpPr>
        <p:spPr>
          <a:xfrm>
            <a:off x="1461926" y="3335991"/>
            <a:ext cx="2007601" cy="908197"/>
          </a:xfrm>
          <a:prstGeom prst="rect">
            <a:avLst/>
          </a:prstGeom>
          <a:blipFill rotWithShape="0">
            <a:blip r:embed="rId4"/>
            <a:stretch>
              <a:fillRect/>
            </a:stretch>
          </a:blipFill>
        </p:spPr>
        <p:txBody>
          <a:bodyPr/>
          <a:lstStyle/>
          <a:p>
            <a:pPr>
              <a:defRPr/>
            </a:pPr>
            <a:r>
              <a:rPr lang="en-GB">
                <a:noFill/>
              </a:rPr>
              <a:t> </a:t>
            </a:r>
          </a:p>
        </p:txBody>
      </p:sp>
      <p:sp>
        <p:nvSpPr>
          <p:cNvPr id="4" name="Rectangle 3"/>
          <p:cNvSpPr>
            <a:spLocks noRot="1" noChangeAspect="1" noMove="1" noResize="1" noEditPoints="1" noAdjustHandles="1" noChangeArrowheads="1" noChangeShapeType="1" noTextEdit="1"/>
          </p:cNvSpPr>
          <p:nvPr/>
        </p:nvSpPr>
        <p:spPr>
          <a:xfrm>
            <a:off x="1467274" y="2673401"/>
            <a:ext cx="2989216" cy="669094"/>
          </a:xfrm>
          <a:prstGeom prst="rect">
            <a:avLst/>
          </a:prstGeom>
          <a:blipFill rotWithShape="0">
            <a:blip r:embed="rId5"/>
            <a:stretch>
              <a:fillRect/>
            </a:stretch>
          </a:blipFill>
        </p:spPr>
        <p:txBody>
          <a:bodyPr/>
          <a:lstStyle/>
          <a:p>
            <a:pPr>
              <a:defRPr/>
            </a:pPr>
            <a:r>
              <a:rPr lang="en-GB">
                <a:noFill/>
              </a:rPr>
              <a:t> </a:t>
            </a:r>
          </a:p>
        </p:txBody>
      </p:sp>
      <p:sp>
        <p:nvSpPr>
          <p:cNvPr id="10" name="TextBox 9"/>
          <p:cNvSpPr txBox="1">
            <a:spLocks noRot="1" noChangeAspect="1" noMove="1" noResize="1" noEditPoints="1" noAdjustHandles="1" noChangeArrowheads="1" noChangeShapeType="1" noTextEdit="1"/>
          </p:cNvSpPr>
          <p:nvPr/>
        </p:nvSpPr>
        <p:spPr>
          <a:xfrm>
            <a:off x="1605942" y="4382493"/>
            <a:ext cx="980140" cy="598562"/>
          </a:xfrm>
          <a:prstGeom prst="rect">
            <a:avLst/>
          </a:prstGeom>
          <a:blipFill rotWithShape="0">
            <a:blip r:embed="rId6"/>
            <a:stretch>
              <a:fillRect/>
            </a:stretch>
          </a:blipFill>
        </p:spPr>
        <p:txBody>
          <a:bodyPr/>
          <a:lstStyle/>
          <a:p>
            <a:pPr>
              <a:defRPr/>
            </a:pPr>
            <a:r>
              <a:rPr lang="en-GB">
                <a:noFill/>
              </a:rPr>
              <a:t> </a:t>
            </a:r>
          </a:p>
        </p:txBody>
      </p:sp>
      <p:sp>
        <p:nvSpPr>
          <p:cNvPr id="20" name="TextBox 19"/>
          <p:cNvSpPr txBox="1">
            <a:spLocks noRot="1" noChangeAspect="1" noMove="1" noResize="1" noEditPoints="1" noAdjustHandles="1" noChangeArrowheads="1" noChangeShapeType="1" noTextEdit="1"/>
          </p:cNvSpPr>
          <p:nvPr/>
        </p:nvSpPr>
        <p:spPr>
          <a:xfrm>
            <a:off x="1605942" y="5221568"/>
            <a:ext cx="2026067" cy="598562"/>
          </a:xfrm>
          <a:prstGeom prst="rect">
            <a:avLst/>
          </a:prstGeom>
          <a:blipFill rotWithShape="0">
            <a:blip r:embed="rId7"/>
            <a:stretch>
              <a:fillRect/>
            </a:stretch>
          </a:blipFill>
        </p:spPr>
        <p:txBody>
          <a:bodyPr/>
          <a:lstStyle/>
          <a:p>
            <a:pPr>
              <a:defRPr/>
            </a:pPr>
            <a:r>
              <a:rPr lang="en-GB">
                <a:noFill/>
              </a:rPr>
              <a:t> </a:t>
            </a:r>
          </a:p>
        </p:txBody>
      </p:sp>
      <p:sp>
        <p:nvSpPr>
          <p:cNvPr id="22" name="TextBox 21"/>
          <p:cNvSpPr txBox="1">
            <a:spLocks noRot="1" noChangeAspect="1" noMove="1" noResize="1" noEditPoints="1" noAdjustHandles="1" noChangeArrowheads="1" noChangeShapeType="1" noTextEdit="1"/>
          </p:cNvSpPr>
          <p:nvPr/>
        </p:nvSpPr>
        <p:spPr>
          <a:xfrm>
            <a:off x="1605942" y="5877272"/>
            <a:ext cx="2207719" cy="598562"/>
          </a:xfrm>
          <a:prstGeom prst="rect">
            <a:avLst/>
          </a:prstGeom>
          <a:blipFill rotWithShape="0">
            <a:blip r:embed="rId8"/>
            <a:stretch>
              <a:fillRect/>
            </a:stretch>
          </a:blipFill>
        </p:spPr>
        <p:txBody>
          <a:bodyPr/>
          <a:lstStyle/>
          <a:p>
            <a:pPr>
              <a:defRPr/>
            </a:pPr>
            <a:r>
              <a:rPr lang="en-GB">
                <a:noFill/>
              </a:rPr>
              <a:t> </a:t>
            </a:r>
          </a:p>
        </p:txBody>
      </p:sp>
      <p:sp>
        <p:nvSpPr>
          <p:cNvPr id="12" name="Oval 11"/>
          <p:cNvSpPr/>
          <p:nvPr/>
        </p:nvSpPr>
        <p:spPr>
          <a:xfrm>
            <a:off x="1476375" y="5876925"/>
            <a:ext cx="2511425" cy="7524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pic>
        <p:nvPicPr>
          <p:cNvPr id="15" name="Picture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076825" y="2871788"/>
            <a:ext cx="3487738"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Straight Arrow Connector 26"/>
          <p:cNvCxnSpPr/>
          <p:nvPr/>
        </p:nvCxnSpPr>
        <p:spPr>
          <a:xfrm flipH="1" flipV="1">
            <a:off x="4067175" y="6176963"/>
            <a:ext cx="720725" cy="204787"/>
          </a:xfrm>
          <a:prstGeom prst="straightConnector1">
            <a:avLst/>
          </a:pr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17" name="TextBox 16"/>
          <p:cNvSpPr txBox="1">
            <a:spLocks noChangeArrowheads="1"/>
          </p:cNvSpPr>
          <p:nvPr/>
        </p:nvSpPr>
        <p:spPr bwMode="auto">
          <a:xfrm>
            <a:off x="4805363" y="6169025"/>
            <a:ext cx="36083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Posterior probability of a model is </a:t>
            </a:r>
          </a:p>
          <a:p>
            <a:pPr eaLnBrk="1" hangingPunct="1">
              <a:spcBef>
                <a:spcPct val="0"/>
              </a:spcBef>
              <a:buFontTx/>
              <a:buNone/>
            </a:pPr>
            <a:r>
              <a:rPr lang="en-GB" altLang="en-US" sz="1400"/>
              <a:t>the sigmoid function of the log Bayes factor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p:cNvPicPr>
            <a:picLocks noChangeAspect="1"/>
          </p:cNvPicPr>
          <p:nvPr/>
        </p:nvPicPr>
        <p:blipFill>
          <a:blip r:embed="rId2">
            <a:extLst>
              <a:ext uri="{28A0092B-C50C-407E-A947-70E740481C1C}">
                <a14:useLocalDpi xmlns:a14="http://schemas.microsoft.com/office/drawing/2010/main" val="0"/>
              </a:ext>
            </a:extLst>
          </a:blip>
          <a:srcRect b="3001"/>
          <a:stretch>
            <a:fillRect/>
          </a:stretch>
        </p:blipFill>
        <p:spPr bwMode="auto">
          <a:xfrm>
            <a:off x="2484438" y="620713"/>
            <a:ext cx="42037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p:cNvCxnSpPr/>
          <p:nvPr/>
        </p:nvCxnSpPr>
        <p:spPr>
          <a:xfrm>
            <a:off x="1258888" y="2276475"/>
            <a:ext cx="180022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2863" y="1965325"/>
            <a:ext cx="2441575" cy="293688"/>
          </a:xfrm>
          <a:prstGeom prst="rect">
            <a:avLst/>
          </a:prstGeom>
          <a:noFill/>
        </p:spPr>
        <p:txBody>
          <a:bodyPr wrap="none">
            <a:spAutoFit/>
          </a:bodyPr>
          <a:lstStyle/>
          <a:p>
            <a:pPr eaLnBrk="1" hangingPunct="1">
              <a:defRPr/>
            </a:pPr>
            <a:r>
              <a:rPr lang="en-GB" sz="1300" dirty="0">
                <a:solidFill>
                  <a:schemeClr val="accent6">
                    <a:lumMod val="75000"/>
                  </a:schemeClr>
                </a:solidFill>
              </a:rPr>
              <a:t>Log BF relative to worst model</a:t>
            </a:r>
          </a:p>
        </p:txBody>
      </p:sp>
      <p:sp>
        <p:nvSpPr>
          <p:cNvPr id="14" name="TextBox 13"/>
          <p:cNvSpPr txBox="1"/>
          <p:nvPr/>
        </p:nvSpPr>
        <p:spPr>
          <a:xfrm>
            <a:off x="323850" y="4797425"/>
            <a:ext cx="1790700" cy="292100"/>
          </a:xfrm>
          <a:prstGeom prst="rect">
            <a:avLst/>
          </a:prstGeom>
          <a:noFill/>
        </p:spPr>
        <p:txBody>
          <a:bodyPr wrap="none">
            <a:spAutoFit/>
          </a:bodyPr>
          <a:lstStyle/>
          <a:p>
            <a:pPr eaLnBrk="1" hangingPunct="1">
              <a:defRPr/>
            </a:pPr>
            <a:r>
              <a:rPr lang="en-GB" sz="1300" dirty="0">
                <a:solidFill>
                  <a:schemeClr val="accent6">
                    <a:lumMod val="75000"/>
                  </a:schemeClr>
                </a:solidFill>
              </a:rPr>
              <a:t>Posterior probabilities</a:t>
            </a:r>
          </a:p>
        </p:txBody>
      </p:sp>
      <p:sp>
        <p:nvSpPr>
          <p:cNvPr id="15" name="TextBox 14"/>
          <p:cNvSpPr txBox="1">
            <a:spLocks noRot="1" noChangeAspect="1" noMove="1" noResize="1" noEditPoints="1" noAdjustHandles="1" noChangeArrowheads="1" noChangeShapeType="1" noTextEdit="1"/>
          </p:cNvSpPr>
          <p:nvPr/>
        </p:nvSpPr>
        <p:spPr>
          <a:xfrm>
            <a:off x="694496" y="2492896"/>
            <a:ext cx="1136850" cy="288477"/>
          </a:xfrm>
          <a:prstGeom prst="rect">
            <a:avLst/>
          </a:prstGeom>
          <a:blipFill rotWithShape="0">
            <a:blip r:embed="rId3"/>
            <a:stretch>
              <a:fillRect l="-4301" t="-6383" r="-3763" b="-8511"/>
            </a:stretch>
          </a:blipFill>
        </p:spPr>
        <p:txBody>
          <a:bodyPr/>
          <a:lstStyle/>
          <a:p>
            <a:pPr>
              <a:defRPr/>
            </a:pPr>
            <a:r>
              <a:rPr lang="en-GB">
                <a:noFill/>
              </a:rPr>
              <a:t> </a:t>
            </a:r>
          </a:p>
        </p:txBody>
      </p:sp>
      <p:sp>
        <p:nvSpPr>
          <p:cNvPr id="16" name="TextBox 15"/>
          <p:cNvSpPr txBox="1">
            <a:spLocks noRot="1" noChangeAspect="1" noMove="1" noResize="1" noEditPoints="1" noAdjustHandles="1" noChangeArrowheads="1" noChangeShapeType="1" noTextEdit="1"/>
          </p:cNvSpPr>
          <p:nvPr/>
        </p:nvSpPr>
        <p:spPr>
          <a:xfrm>
            <a:off x="694496" y="2781373"/>
            <a:ext cx="1136850" cy="288477"/>
          </a:xfrm>
          <a:prstGeom prst="rect">
            <a:avLst/>
          </a:prstGeom>
          <a:blipFill rotWithShape="0">
            <a:blip r:embed="rId4"/>
            <a:stretch>
              <a:fillRect l="-4301" t="-6250" r="-3763" b="-8333"/>
            </a:stretch>
          </a:blipFill>
        </p:spPr>
        <p:txBody>
          <a:bodyPr/>
          <a:lstStyle/>
          <a:p>
            <a:pPr>
              <a:defRPr/>
            </a:pPr>
            <a:r>
              <a:rPr lang="en-GB">
                <a:noFill/>
              </a:rPr>
              <a:t> </a:t>
            </a:r>
          </a:p>
        </p:txBody>
      </p:sp>
      <p:sp>
        <p:nvSpPr>
          <p:cNvPr id="17" name="TextBox 16"/>
          <p:cNvSpPr txBox="1">
            <a:spLocks noRot="1" noChangeAspect="1" noMove="1" noResize="1" noEditPoints="1" noAdjustHandles="1" noChangeArrowheads="1" noChangeShapeType="1" noTextEdit="1"/>
          </p:cNvSpPr>
          <p:nvPr/>
        </p:nvSpPr>
        <p:spPr>
          <a:xfrm>
            <a:off x="691207" y="3069867"/>
            <a:ext cx="1136850" cy="288477"/>
          </a:xfrm>
          <a:prstGeom prst="rect">
            <a:avLst/>
          </a:prstGeom>
          <a:blipFill rotWithShape="0">
            <a:blip r:embed="rId5"/>
            <a:stretch>
              <a:fillRect l="-3743" t="-6383" r="-3743" b="-8511"/>
            </a:stretch>
          </a:blipFill>
        </p:spPr>
        <p:txBody>
          <a:bodyPr/>
          <a:lstStyle/>
          <a:p>
            <a:pPr>
              <a:defRPr/>
            </a:pPr>
            <a:r>
              <a:rPr lang="en-GB">
                <a:noFill/>
              </a:rPr>
              <a:t> </a:t>
            </a:r>
          </a:p>
        </p:txBody>
      </p:sp>
      <p:sp>
        <p:nvSpPr>
          <p:cNvPr id="18" name="TextBox 17"/>
          <p:cNvSpPr txBox="1">
            <a:spLocks noRot="1" noChangeAspect="1" noMove="1" noResize="1" noEditPoints="1" noAdjustHandles="1" noChangeArrowheads="1" noChangeShapeType="1" noTextEdit="1"/>
          </p:cNvSpPr>
          <p:nvPr/>
        </p:nvSpPr>
        <p:spPr>
          <a:xfrm>
            <a:off x="691207" y="3374125"/>
            <a:ext cx="1136850" cy="288477"/>
          </a:xfrm>
          <a:prstGeom prst="rect">
            <a:avLst/>
          </a:prstGeom>
          <a:blipFill rotWithShape="0">
            <a:blip r:embed="rId6"/>
            <a:stretch>
              <a:fillRect l="-3743" t="-6250" r="-3743" b="-8333"/>
            </a:stretch>
          </a:blipFill>
        </p:spPr>
        <p:txBody>
          <a:bodyPr/>
          <a:lstStyle/>
          <a:p>
            <a:pPr>
              <a:defRPr/>
            </a:pPr>
            <a:r>
              <a:rPr lang="en-GB">
                <a:noFill/>
              </a:rPr>
              <a:t> </a:t>
            </a:r>
          </a:p>
        </p:txBody>
      </p:sp>
      <p:cxnSp>
        <p:nvCxnSpPr>
          <p:cNvPr id="19" name="Straight Arrow Connector 18"/>
          <p:cNvCxnSpPr/>
          <p:nvPr/>
        </p:nvCxnSpPr>
        <p:spPr>
          <a:xfrm>
            <a:off x="1255713" y="5157788"/>
            <a:ext cx="180022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GB" altLang="en-US" smtClean="0"/>
              <a:t>Bayesian Model Reduction</a:t>
            </a:r>
          </a:p>
        </p:txBody>
      </p:sp>
      <p:sp>
        <p:nvSpPr>
          <p:cNvPr id="4" name="Oval 3"/>
          <p:cNvSpPr/>
          <p:nvPr/>
        </p:nvSpPr>
        <p:spPr>
          <a:xfrm>
            <a:off x="1122363" y="1881188"/>
            <a:ext cx="612775" cy="6127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 name="Oval 4"/>
          <p:cNvSpPr/>
          <p:nvPr/>
        </p:nvSpPr>
        <p:spPr>
          <a:xfrm>
            <a:off x="2386013" y="2493963"/>
            <a:ext cx="612775" cy="6127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Oval 5"/>
          <p:cNvSpPr/>
          <p:nvPr/>
        </p:nvSpPr>
        <p:spPr>
          <a:xfrm>
            <a:off x="1031875" y="3106738"/>
            <a:ext cx="614363" cy="6127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cxnSp>
        <p:nvCxnSpPr>
          <p:cNvPr id="8" name="Straight Arrow Connector 7"/>
          <p:cNvCxnSpPr>
            <a:stCxn id="6" idx="0"/>
            <a:endCxn id="4" idx="4"/>
          </p:cNvCxnSpPr>
          <p:nvPr/>
        </p:nvCxnSpPr>
        <p:spPr>
          <a:xfrm flipV="1">
            <a:off x="1338263" y="2493963"/>
            <a:ext cx="90487" cy="6127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6"/>
            <a:endCxn id="5" idx="1"/>
          </p:cNvCxnSpPr>
          <p:nvPr/>
        </p:nvCxnSpPr>
        <p:spPr>
          <a:xfrm>
            <a:off x="1735138" y="2187575"/>
            <a:ext cx="741362" cy="3952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2"/>
            <a:endCxn id="4" idx="5"/>
          </p:cNvCxnSpPr>
          <p:nvPr/>
        </p:nvCxnSpPr>
        <p:spPr>
          <a:xfrm flipH="1" flipV="1">
            <a:off x="1646238" y="2403475"/>
            <a:ext cx="739775" cy="3968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25500" y="1808163"/>
            <a:ext cx="2343150" cy="20050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61" name="Group 60"/>
          <p:cNvGrpSpPr>
            <a:grpSpLocks/>
          </p:cNvGrpSpPr>
          <p:nvPr/>
        </p:nvGrpSpPr>
        <p:grpSpPr bwMode="auto">
          <a:xfrm>
            <a:off x="3168650" y="2297113"/>
            <a:ext cx="3106738" cy="1006475"/>
            <a:chOff x="3169227" y="2296388"/>
            <a:chExt cx="3106882" cy="1007922"/>
          </a:xfrm>
        </p:grpSpPr>
        <p:cxnSp>
          <p:nvCxnSpPr>
            <p:cNvPr id="17" name="Straight Arrow Connector 16"/>
            <p:cNvCxnSpPr>
              <a:stCxn id="15" idx="3"/>
            </p:cNvCxnSpPr>
            <p:nvPr/>
          </p:nvCxnSpPr>
          <p:spPr>
            <a:xfrm flipV="1">
              <a:off x="3169227" y="2801939"/>
              <a:ext cx="523899" cy="95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693126" y="2449007"/>
              <a:ext cx="1897151" cy="715402"/>
            </a:xfrm>
            <a:prstGeom prst="rect">
              <a:avLst/>
            </a:prstGeom>
            <a:solidFill>
              <a:srgbClr val="548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Model inversion (VB)</a:t>
              </a:r>
            </a:p>
          </p:txBody>
        </p:sp>
        <p:cxnSp>
          <p:nvCxnSpPr>
            <p:cNvPr id="20" name="Straight Arrow Connector 19"/>
            <p:cNvCxnSpPr/>
            <p:nvPr/>
          </p:nvCxnSpPr>
          <p:spPr>
            <a:xfrm flipV="1">
              <a:off x="5585514" y="2296388"/>
              <a:ext cx="690595" cy="5039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585514" y="2800348"/>
              <a:ext cx="690595" cy="5039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2" name="Group 61"/>
          <p:cNvGrpSpPr>
            <a:grpSpLocks/>
          </p:cNvGrpSpPr>
          <p:nvPr/>
        </p:nvGrpSpPr>
        <p:grpSpPr bwMode="auto">
          <a:xfrm>
            <a:off x="6496050" y="2127250"/>
            <a:ext cx="2241550" cy="1328738"/>
            <a:chOff x="6496092" y="2127037"/>
            <a:chExt cx="2241896" cy="1328393"/>
          </a:xfrm>
        </p:grpSpPr>
        <p:sp>
          <p:nvSpPr>
            <p:cNvPr id="29" name="TextBox 28"/>
            <p:cNvSpPr txBox="1">
              <a:spLocks noRot="1" noChangeAspect="1" noMove="1" noResize="1" noEditPoints="1" noAdjustHandles="1" noChangeArrowheads="1" noChangeShapeType="1" noTextEdit="1"/>
            </p:cNvSpPr>
            <p:nvPr/>
          </p:nvSpPr>
          <p:spPr>
            <a:xfrm>
              <a:off x="6496092" y="2127037"/>
              <a:ext cx="2241896" cy="369332"/>
            </a:xfrm>
            <a:prstGeom prst="rect">
              <a:avLst/>
            </a:prstGeom>
            <a:blipFill rotWithShape="0">
              <a:blip r:embed="rId2"/>
              <a:stretch>
                <a:fillRect l="-2997" r="-4632" b="-32787"/>
              </a:stretch>
            </a:blipFill>
          </p:spPr>
          <p:txBody>
            <a:bodyPr/>
            <a:lstStyle/>
            <a:p>
              <a:pPr>
                <a:defRPr/>
              </a:pPr>
              <a:r>
                <a:rPr lang="en-GB">
                  <a:noFill/>
                  <a:latin typeface="Calibri" charset="0"/>
                  <a:ea typeface="ＭＳ Ｐゴシック" charset="0"/>
                </a:rPr>
                <a:t> </a:t>
              </a:r>
            </a:p>
          </p:txBody>
        </p:sp>
        <p:sp>
          <p:nvSpPr>
            <p:cNvPr id="30" name="TextBox 29"/>
            <p:cNvSpPr txBox="1">
              <a:spLocks noRot="1" noChangeAspect="1" noMove="1" noResize="1" noEditPoints="1" noAdjustHandles="1" noChangeArrowheads="1" noChangeShapeType="1" noTextEdit="1"/>
            </p:cNvSpPr>
            <p:nvPr/>
          </p:nvSpPr>
          <p:spPr>
            <a:xfrm>
              <a:off x="6496092" y="3086098"/>
              <a:ext cx="1924245" cy="369332"/>
            </a:xfrm>
            <a:prstGeom prst="rect">
              <a:avLst/>
            </a:prstGeom>
            <a:blipFill rotWithShape="0">
              <a:blip r:embed="rId3"/>
              <a:stretch>
                <a:fillRect l="-3492" r="-5397" b="-34426"/>
              </a:stretch>
            </a:blipFill>
          </p:spPr>
          <p:txBody>
            <a:bodyPr/>
            <a:lstStyle/>
            <a:p>
              <a:pPr>
                <a:defRPr/>
              </a:pPr>
              <a:r>
                <a:rPr lang="en-GB">
                  <a:noFill/>
                  <a:latin typeface="Calibri" charset="0"/>
                  <a:ea typeface="ＭＳ Ｐゴシック" charset="0"/>
                </a:rPr>
                <a:t> </a:t>
              </a:r>
            </a:p>
          </p:txBody>
        </p:sp>
      </p:grpSp>
      <p:cxnSp>
        <p:nvCxnSpPr>
          <p:cNvPr id="43" name="Straight Arrow Connector 42"/>
          <p:cNvCxnSpPr>
            <a:endCxn id="44" idx="1"/>
          </p:cNvCxnSpPr>
          <p:nvPr/>
        </p:nvCxnSpPr>
        <p:spPr>
          <a:xfrm>
            <a:off x="3179763" y="5453063"/>
            <a:ext cx="2159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5" name="Group 64"/>
          <p:cNvGrpSpPr>
            <a:grpSpLocks/>
          </p:cNvGrpSpPr>
          <p:nvPr/>
        </p:nvGrpSpPr>
        <p:grpSpPr bwMode="auto">
          <a:xfrm>
            <a:off x="7232650" y="4773613"/>
            <a:ext cx="1308100" cy="1328737"/>
            <a:chOff x="7232076" y="4774091"/>
            <a:chExt cx="1309229" cy="1328393"/>
          </a:xfrm>
        </p:grpSpPr>
        <p:cxnSp>
          <p:nvCxnSpPr>
            <p:cNvPr id="45" name="Straight Arrow Connector 44"/>
            <p:cNvCxnSpPr/>
            <p:nvPr/>
          </p:nvCxnSpPr>
          <p:spPr>
            <a:xfrm flipV="1">
              <a:off x="7232076" y="4943909"/>
              <a:ext cx="691159" cy="5031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7232076" y="5447017"/>
              <a:ext cx="691159" cy="5046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a:spLocks noRot="1" noChangeAspect="1" noMove="1" noResize="1" noEditPoints="1" noAdjustHandles="1" noChangeArrowheads="1" noChangeShapeType="1" noTextEdit="1"/>
            </p:cNvSpPr>
            <p:nvPr/>
          </p:nvSpPr>
          <p:spPr>
            <a:xfrm>
              <a:off x="8143055" y="4774091"/>
              <a:ext cx="389850" cy="369332"/>
            </a:xfrm>
            <a:prstGeom prst="rect">
              <a:avLst/>
            </a:prstGeom>
            <a:blipFill rotWithShape="0">
              <a:blip r:embed="rId4"/>
              <a:stretch>
                <a:fillRect l="-18750" r="-6250" b="-13115"/>
              </a:stretch>
            </a:blipFill>
          </p:spPr>
          <p:txBody>
            <a:bodyPr/>
            <a:lstStyle/>
            <a:p>
              <a:pPr>
                <a:defRPr/>
              </a:pPr>
              <a:r>
                <a:rPr lang="en-GB">
                  <a:noFill/>
                  <a:latin typeface="Calibri" charset="0"/>
                  <a:ea typeface="ＭＳ Ｐゴシック" charset="0"/>
                </a:rPr>
                <a:t> </a:t>
              </a:r>
            </a:p>
          </p:txBody>
        </p:sp>
        <p:sp>
          <p:nvSpPr>
            <p:cNvPr id="48" name="TextBox 47"/>
            <p:cNvSpPr txBox="1">
              <a:spLocks noRot="1" noChangeAspect="1" noMove="1" noResize="1" noEditPoints="1" noAdjustHandles="1" noChangeArrowheads="1" noChangeShapeType="1" noTextEdit="1"/>
            </p:cNvSpPr>
            <p:nvPr/>
          </p:nvSpPr>
          <p:spPr>
            <a:xfrm>
              <a:off x="8143055" y="5733152"/>
              <a:ext cx="398250" cy="369332"/>
            </a:xfrm>
            <a:prstGeom prst="rect">
              <a:avLst/>
            </a:prstGeom>
            <a:blipFill rotWithShape="0">
              <a:blip r:embed="rId5"/>
              <a:stretch>
                <a:fillRect l="-18462" r="-4615" b="-13115"/>
              </a:stretch>
            </a:blipFill>
          </p:spPr>
          <p:txBody>
            <a:bodyPr/>
            <a:lstStyle/>
            <a:p>
              <a:pPr>
                <a:defRPr/>
              </a:pPr>
              <a:r>
                <a:rPr lang="en-GB">
                  <a:noFill/>
                  <a:latin typeface="Calibri" charset="0"/>
                  <a:ea typeface="ＭＳ Ｐゴシック" charset="0"/>
                </a:rPr>
                <a:t> </a:t>
              </a:r>
            </a:p>
          </p:txBody>
        </p:sp>
      </p:grpSp>
      <p:grpSp>
        <p:nvGrpSpPr>
          <p:cNvPr id="64" name="Group 63"/>
          <p:cNvGrpSpPr>
            <a:grpSpLocks/>
          </p:cNvGrpSpPr>
          <p:nvPr/>
        </p:nvGrpSpPr>
        <p:grpSpPr bwMode="auto">
          <a:xfrm>
            <a:off x="3297238" y="5095875"/>
            <a:ext cx="3940175" cy="715963"/>
            <a:chOff x="3296738" y="5095281"/>
            <a:chExt cx="3940534" cy="716972"/>
          </a:xfrm>
        </p:grpSpPr>
        <p:sp>
          <p:nvSpPr>
            <p:cNvPr id="44" name="Rectangle 43"/>
            <p:cNvSpPr/>
            <p:nvPr/>
          </p:nvSpPr>
          <p:spPr>
            <a:xfrm>
              <a:off x="5340036" y="5095281"/>
              <a:ext cx="1897236" cy="716972"/>
            </a:xfrm>
            <a:prstGeom prst="rect">
              <a:avLst/>
            </a:prstGeom>
            <a:solidFill>
              <a:srgbClr val="548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t>Bayesian Model Reduction (BMR)</a:t>
              </a:r>
            </a:p>
          </p:txBody>
        </p:sp>
        <p:sp>
          <p:nvSpPr>
            <p:cNvPr id="53" name="TextBox 52"/>
            <p:cNvSpPr txBox="1">
              <a:spLocks noRot="1" noChangeAspect="1" noMove="1" noResize="1" noEditPoints="1" noAdjustHandles="1" noChangeArrowheads="1" noChangeShapeType="1" noTextEdit="1"/>
            </p:cNvSpPr>
            <p:nvPr/>
          </p:nvSpPr>
          <p:spPr>
            <a:xfrm>
              <a:off x="3296738" y="5154937"/>
              <a:ext cx="1826397" cy="276999"/>
            </a:xfrm>
            <a:prstGeom prst="rect">
              <a:avLst/>
            </a:prstGeom>
            <a:blipFill rotWithShape="0">
              <a:blip r:embed="rId6"/>
              <a:stretch>
                <a:fillRect l="-2676" r="-669" b="-26667"/>
              </a:stretch>
            </a:blipFill>
          </p:spPr>
          <p:txBody>
            <a:bodyPr/>
            <a:lstStyle/>
            <a:p>
              <a:pPr>
                <a:defRPr/>
              </a:pPr>
              <a:r>
                <a:rPr lang="en-GB">
                  <a:noFill/>
                  <a:latin typeface="Calibri" charset="0"/>
                  <a:ea typeface="ＭＳ Ｐゴシック" charset="0"/>
                </a:rPr>
                <a:t> </a:t>
              </a:r>
            </a:p>
          </p:txBody>
        </p:sp>
      </p:grpSp>
      <p:sp>
        <p:nvSpPr>
          <p:cNvPr id="54" name="TextBox 53"/>
          <p:cNvSpPr txBox="1">
            <a:spLocks noRot="1" noChangeAspect="1" noMove="1" noResize="1" noEditPoints="1" noAdjustHandles="1" noChangeArrowheads="1" noChangeShapeType="1" noTextEdit="1"/>
          </p:cNvSpPr>
          <p:nvPr/>
        </p:nvSpPr>
        <p:spPr>
          <a:xfrm>
            <a:off x="1541941" y="3830964"/>
            <a:ext cx="1009225" cy="369332"/>
          </a:xfrm>
          <a:prstGeom prst="rect">
            <a:avLst/>
          </a:prstGeom>
          <a:blipFill rotWithShape="0">
            <a:blip r:embed="rId7"/>
            <a:stretch>
              <a:fillRect b="-13115"/>
            </a:stretch>
          </a:blipFill>
        </p:spPr>
        <p:txBody>
          <a:bodyPr/>
          <a:lstStyle/>
          <a:p>
            <a:pPr>
              <a:defRPr/>
            </a:pPr>
            <a:r>
              <a:rPr lang="en-GB">
                <a:noFill/>
                <a:latin typeface="Calibri" charset="0"/>
                <a:ea typeface="ＭＳ Ｐゴシック" charset="0"/>
              </a:rPr>
              <a:t> </a:t>
            </a:r>
          </a:p>
        </p:txBody>
      </p:sp>
      <p:sp>
        <p:nvSpPr>
          <p:cNvPr id="24591" name="TextBox 54"/>
          <p:cNvSpPr txBox="1">
            <a:spLocks noChangeArrowheads="1"/>
          </p:cNvSpPr>
          <p:nvPr/>
        </p:nvSpPr>
        <p:spPr bwMode="auto">
          <a:xfrm>
            <a:off x="1404938" y="1466850"/>
            <a:ext cx="11668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800">
                <a:solidFill>
                  <a:srgbClr val="548235"/>
                </a:solidFill>
              </a:rPr>
              <a:t>Full model</a:t>
            </a:r>
          </a:p>
        </p:txBody>
      </p:sp>
      <p:sp>
        <p:nvSpPr>
          <p:cNvPr id="24592" name="TextBox 55"/>
          <p:cNvSpPr txBox="1">
            <a:spLocks noChangeArrowheads="1"/>
          </p:cNvSpPr>
          <p:nvPr/>
        </p:nvSpPr>
        <p:spPr bwMode="auto">
          <a:xfrm>
            <a:off x="755650" y="3830638"/>
            <a:ext cx="785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800"/>
              <a:t>Priors:</a:t>
            </a:r>
          </a:p>
        </p:txBody>
      </p:sp>
      <p:grpSp>
        <p:nvGrpSpPr>
          <p:cNvPr id="63" name="Group 62"/>
          <p:cNvGrpSpPr>
            <a:grpSpLocks/>
          </p:cNvGrpSpPr>
          <p:nvPr/>
        </p:nvGrpSpPr>
        <p:grpSpPr bwMode="auto">
          <a:xfrm>
            <a:off x="755650" y="4144963"/>
            <a:ext cx="2495550" cy="2713037"/>
            <a:chOff x="755315" y="4144704"/>
            <a:chExt cx="2495331" cy="2713295"/>
          </a:xfrm>
        </p:grpSpPr>
        <p:sp>
          <p:nvSpPr>
            <p:cNvPr id="31" name="Oval 30"/>
            <p:cNvSpPr/>
            <p:nvPr/>
          </p:nvSpPr>
          <p:spPr>
            <a:xfrm>
              <a:off x="1121996" y="4571782"/>
              <a:ext cx="612721" cy="6128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2" name="Oval 31"/>
            <p:cNvSpPr/>
            <p:nvPr/>
          </p:nvSpPr>
          <p:spPr>
            <a:xfrm>
              <a:off x="2387122" y="5184615"/>
              <a:ext cx="612721" cy="6128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3" name="Oval 32"/>
            <p:cNvSpPr/>
            <p:nvPr/>
          </p:nvSpPr>
          <p:spPr>
            <a:xfrm>
              <a:off x="1033104" y="5797448"/>
              <a:ext cx="612721" cy="614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cxnSp>
          <p:nvCxnSpPr>
            <p:cNvPr id="34" name="Straight Arrow Connector 33"/>
            <p:cNvCxnSpPr>
              <a:stCxn id="33" idx="0"/>
              <a:endCxn id="31" idx="4"/>
            </p:cNvCxnSpPr>
            <p:nvPr/>
          </p:nvCxnSpPr>
          <p:spPr>
            <a:xfrm flipV="1">
              <a:off x="1339464" y="5184615"/>
              <a:ext cx="88892" cy="6128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31" idx="6"/>
              <a:endCxn id="32" idx="1"/>
            </p:cNvCxnSpPr>
            <p:nvPr/>
          </p:nvCxnSpPr>
          <p:spPr>
            <a:xfrm>
              <a:off x="1734717" y="4878199"/>
              <a:ext cx="741297" cy="3969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2" idx="2"/>
              <a:endCxn id="31" idx="5"/>
            </p:cNvCxnSpPr>
            <p:nvPr/>
          </p:nvCxnSpPr>
          <p:spPr>
            <a:xfrm flipH="1" flipV="1">
              <a:off x="1645825" y="5095706"/>
              <a:ext cx="741297" cy="395326"/>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826747" y="4498750"/>
              <a:ext cx="2342944" cy="20052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4601" name="TextBox 41"/>
            <p:cNvSpPr txBox="1">
              <a:spLocks noChangeArrowheads="1"/>
            </p:cNvSpPr>
            <p:nvPr/>
          </p:nvSpPr>
          <p:spPr bwMode="auto">
            <a:xfrm>
              <a:off x="1866853" y="5080698"/>
              <a:ext cx="3545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b="1">
                  <a:solidFill>
                    <a:srgbClr val="C00000"/>
                  </a:solidFill>
                </a:rPr>
                <a:t>X</a:t>
              </a:r>
            </a:p>
          </p:txBody>
        </p:sp>
        <p:sp>
          <p:nvSpPr>
            <p:cNvPr id="57" name="TextBox 56"/>
            <p:cNvSpPr txBox="1">
              <a:spLocks noRot="1" noChangeAspect="1" noMove="1" noResize="1" noEditPoints="1" noAdjustHandles="1" noChangeArrowheads="1" noChangeShapeType="1" noTextEdit="1"/>
            </p:cNvSpPr>
            <p:nvPr/>
          </p:nvSpPr>
          <p:spPr>
            <a:xfrm>
              <a:off x="1541941" y="6488667"/>
              <a:ext cx="1009225" cy="369332"/>
            </a:xfrm>
            <a:prstGeom prst="rect">
              <a:avLst/>
            </a:prstGeom>
            <a:blipFill rotWithShape="0">
              <a:blip r:embed="rId8"/>
              <a:stretch>
                <a:fillRect b="-13115"/>
              </a:stretch>
            </a:blipFill>
          </p:spPr>
          <p:txBody>
            <a:bodyPr/>
            <a:lstStyle/>
            <a:p>
              <a:pPr>
                <a:defRPr/>
              </a:pPr>
              <a:r>
                <a:rPr lang="en-GB">
                  <a:noFill/>
                  <a:latin typeface="Calibri" charset="0"/>
                  <a:ea typeface="ＭＳ Ｐゴシック" charset="0"/>
                </a:rPr>
                <a:t> </a:t>
              </a:r>
            </a:p>
          </p:txBody>
        </p:sp>
        <p:sp>
          <p:nvSpPr>
            <p:cNvPr id="24603" name="TextBox 57"/>
            <p:cNvSpPr txBox="1">
              <a:spLocks noChangeArrowheads="1"/>
            </p:cNvSpPr>
            <p:nvPr/>
          </p:nvSpPr>
          <p:spPr bwMode="auto">
            <a:xfrm>
              <a:off x="755315" y="6488667"/>
              <a:ext cx="7866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800"/>
                <a:t>Priors:</a:t>
              </a:r>
            </a:p>
          </p:txBody>
        </p:sp>
        <p:sp>
          <p:nvSpPr>
            <p:cNvPr id="24604" name="TextBox 59"/>
            <p:cNvSpPr txBox="1">
              <a:spLocks noChangeArrowheads="1"/>
            </p:cNvSpPr>
            <p:nvPr/>
          </p:nvSpPr>
          <p:spPr bwMode="auto">
            <a:xfrm>
              <a:off x="786574" y="4144704"/>
              <a:ext cx="2464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800">
                  <a:solidFill>
                    <a:srgbClr val="548235"/>
                  </a:solidFill>
                </a:rPr>
                <a:t>Nested / reduced model</a:t>
              </a:r>
            </a:p>
          </p:txBody>
        </p:sp>
      </p:grpSp>
    </p:spTree>
    <p:extLst>
      <p:ext uri="{BB962C8B-B14F-4D97-AF65-F5344CB8AC3E}">
        <p14:creationId xmlns:p14="http://schemas.microsoft.com/office/powerpoint/2010/main" val="26631347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00" y="1700808"/>
            <a:ext cx="8489950" cy="1001143"/>
          </a:xfrm>
        </p:spPr>
        <p:txBody>
          <a:bodyPr/>
          <a:lstStyle/>
          <a:p>
            <a:r>
              <a:rPr lang="en-GB" sz="2400" dirty="0" smtClean="0"/>
              <a:t>Each competing model does not need to be separately estimated</a:t>
            </a:r>
          </a:p>
          <a:p>
            <a:endParaRPr lang="en-GB" sz="2400" dirty="0"/>
          </a:p>
          <a:p>
            <a:endParaRPr lang="en-GB" sz="2400" dirty="0" smtClean="0"/>
          </a:p>
          <a:p>
            <a:endParaRPr lang="en-GB" sz="2400" dirty="0"/>
          </a:p>
          <a:p>
            <a:endParaRPr lang="en-GB" sz="2400" dirty="0" smtClean="0"/>
          </a:p>
          <a:p>
            <a:endParaRPr lang="en-GB" sz="2400" dirty="0" smtClean="0"/>
          </a:p>
          <a:p>
            <a:endParaRPr lang="en-GB" sz="2400" dirty="0"/>
          </a:p>
          <a:p>
            <a:endParaRPr lang="en-GB" sz="2400" dirty="0" smtClean="0"/>
          </a:p>
          <a:p>
            <a:endParaRPr lang="en-GB" sz="2400" dirty="0"/>
          </a:p>
          <a:p>
            <a:r>
              <a:rPr lang="en-GB" sz="2400" dirty="0" smtClean="0"/>
              <a:t>Can reduce local optima and enables searching over large model spaces</a:t>
            </a:r>
            <a:endParaRPr lang="en-GB" sz="2400" dirty="0"/>
          </a:p>
        </p:txBody>
      </p:sp>
      <p:sp>
        <p:nvSpPr>
          <p:cNvPr id="31" name="Rectangle 30"/>
          <p:cNvSpPr/>
          <p:nvPr/>
        </p:nvSpPr>
        <p:spPr>
          <a:xfrm>
            <a:off x="1259632" y="4941168"/>
            <a:ext cx="6192688" cy="893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Bayesian model reduction (BMR)</a:t>
            </a:r>
            <a:endParaRPr lang="en-GB" dirty="0"/>
          </a:p>
        </p:txBody>
      </p:sp>
      <p:grpSp>
        <p:nvGrpSpPr>
          <p:cNvPr id="32" name="Group 31"/>
          <p:cNvGrpSpPr/>
          <p:nvPr/>
        </p:nvGrpSpPr>
        <p:grpSpPr>
          <a:xfrm>
            <a:off x="1987521" y="2917975"/>
            <a:ext cx="4642280" cy="740238"/>
            <a:chOff x="1987521" y="2917975"/>
            <a:chExt cx="4642280" cy="740238"/>
          </a:xfrm>
        </p:grpSpPr>
        <p:cxnSp>
          <p:nvCxnSpPr>
            <p:cNvPr id="5" name="Straight Arrow Connector 4"/>
            <p:cNvCxnSpPr/>
            <p:nvPr/>
          </p:nvCxnSpPr>
          <p:spPr>
            <a:xfrm>
              <a:off x="4750735" y="3350763"/>
              <a:ext cx="110164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124379" y="2917975"/>
              <a:ext cx="740238" cy="7402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R1</a:t>
              </a:r>
              <a:endParaRPr lang="en-GB" sz="1600" dirty="0">
                <a:solidFill>
                  <a:schemeClr val="tx1"/>
                </a:solidFill>
              </a:endParaRPr>
            </a:p>
          </p:txBody>
        </p:sp>
        <p:sp>
          <p:nvSpPr>
            <p:cNvPr id="7" name="Oval 6"/>
            <p:cNvSpPr/>
            <p:nvPr/>
          </p:nvSpPr>
          <p:spPr>
            <a:xfrm>
              <a:off x="5889563" y="2917975"/>
              <a:ext cx="740238" cy="7402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R2</a:t>
              </a:r>
              <a:endParaRPr lang="en-GB" sz="1600" dirty="0">
                <a:solidFill>
                  <a:schemeClr val="tx1"/>
                </a:solidFill>
              </a:endParaRPr>
            </a:p>
          </p:txBody>
        </p:sp>
        <p:cxnSp>
          <p:nvCxnSpPr>
            <p:cNvPr id="8" name="Straight Arrow Connector 7"/>
            <p:cNvCxnSpPr/>
            <p:nvPr/>
          </p:nvCxnSpPr>
          <p:spPr>
            <a:xfrm>
              <a:off x="3492692" y="3288094"/>
              <a:ext cx="56058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50167" y="2932509"/>
              <a:ext cx="970137" cy="338554"/>
            </a:xfrm>
            <a:prstGeom prst="rect">
              <a:avLst/>
            </a:prstGeom>
            <a:noFill/>
          </p:spPr>
          <p:txBody>
            <a:bodyPr wrap="none" rtlCol="0">
              <a:spAutoFit/>
            </a:bodyPr>
            <a:lstStyle/>
            <a:p>
              <a:r>
                <a:rPr lang="en-GB" sz="1600" dirty="0" smtClean="0"/>
                <a:t>Stimulus</a:t>
              </a:r>
              <a:endParaRPr lang="en-GB" sz="1600" dirty="0"/>
            </a:p>
          </p:txBody>
        </p:sp>
        <p:cxnSp>
          <p:nvCxnSpPr>
            <p:cNvPr id="10" name="Straight Arrow Connector 9"/>
            <p:cNvCxnSpPr/>
            <p:nvPr/>
          </p:nvCxnSpPr>
          <p:spPr>
            <a:xfrm flipH="1">
              <a:off x="4921559" y="3202682"/>
              <a:ext cx="96800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987521" y="3081661"/>
              <a:ext cx="1266693" cy="338554"/>
            </a:xfrm>
            <a:prstGeom prst="rect">
              <a:avLst/>
            </a:prstGeom>
            <a:noFill/>
          </p:spPr>
          <p:txBody>
            <a:bodyPr wrap="none" rtlCol="0">
              <a:spAutoFit/>
            </a:bodyPr>
            <a:lstStyle/>
            <a:p>
              <a:r>
                <a:rPr lang="en-GB" sz="1600" dirty="0" smtClean="0">
                  <a:solidFill>
                    <a:schemeClr val="accent6">
                      <a:lumMod val="75000"/>
                    </a:schemeClr>
                  </a:solidFill>
                </a:rPr>
                <a:t>“Full” model</a:t>
              </a:r>
              <a:endParaRPr lang="en-GB" sz="1600" dirty="0">
                <a:solidFill>
                  <a:schemeClr val="accent6">
                    <a:lumMod val="75000"/>
                  </a:schemeClr>
                </a:solidFill>
              </a:endParaRPr>
            </a:p>
          </p:txBody>
        </p:sp>
      </p:grpSp>
      <p:grpSp>
        <p:nvGrpSpPr>
          <p:cNvPr id="33" name="Group 32"/>
          <p:cNvGrpSpPr/>
          <p:nvPr/>
        </p:nvGrpSpPr>
        <p:grpSpPr>
          <a:xfrm>
            <a:off x="1547664" y="3889272"/>
            <a:ext cx="5082137" cy="740238"/>
            <a:chOff x="1547664" y="3889272"/>
            <a:chExt cx="5082137" cy="740238"/>
          </a:xfrm>
        </p:grpSpPr>
        <p:cxnSp>
          <p:nvCxnSpPr>
            <p:cNvPr id="11" name="Straight Arrow Connector 10"/>
            <p:cNvCxnSpPr/>
            <p:nvPr/>
          </p:nvCxnSpPr>
          <p:spPr>
            <a:xfrm>
              <a:off x="4750735" y="4322060"/>
              <a:ext cx="110164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124379" y="3889272"/>
              <a:ext cx="740238" cy="7402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R1</a:t>
              </a:r>
              <a:endParaRPr lang="en-GB" sz="1600" dirty="0">
                <a:solidFill>
                  <a:schemeClr val="tx1"/>
                </a:solidFill>
              </a:endParaRPr>
            </a:p>
          </p:txBody>
        </p:sp>
        <p:sp>
          <p:nvSpPr>
            <p:cNvPr id="13" name="Oval 12"/>
            <p:cNvSpPr/>
            <p:nvPr/>
          </p:nvSpPr>
          <p:spPr>
            <a:xfrm>
              <a:off x="5889563" y="3889272"/>
              <a:ext cx="740238" cy="7402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R2</a:t>
              </a:r>
              <a:endParaRPr lang="en-GB" sz="1600" dirty="0">
                <a:solidFill>
                  <a:schemeClr val="tx1"/>
                </a:solidFill>
              </a:endParaRPr>
            </a:p>
          </p:txBody>
        </p:sp>
        <p:cxnSp>
          <p:nvCxnSpPr>
            <p:cNvPr id="14" name="Straight Arrow Connector 13"/>
            <p:cNvCxnSpPr/>
            <p:nvPr/>
          </p:nvCxnSpPr>
          <p:spPr>
            <a:xfrm>
              <a:off x="3492692" y="4259391"/>
              <a:ext cx="56058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50167" y="3903806"/>
              <a:ext cx="970137" cy="338554"/>
            </a:xfrm>
            <a:prstGeom prst="rect">
              <a:avLst/>
            </a:prstGeom>
            <a:noFill/>
          </p:spPr>
          <p:txBody>
            <a:bodyPr wrap="none" rtlCol="0">
              <a:spAutoFit/>
            </a:bodyPr>
            <a:lstStyle/>
            <a:p>
              <a:r>
                <a:rPr lang="en-GB" sz="1600" dirty="0" smtClean="0"/>
                <a:t>Stimulus</a:t>
              </a:r>
              <a:endParaRPr lang="en-GB" sz="1600" dirty="0"/>
            </a:p>
          </p:txBody>
        </p:sp>
        <p:cxnSp>
          <p:nvCxnSpPr>
            <p:cNvPr id="16" name="Straight Arrow Connector 15"/>
            <p:cNvCxnSpPr/>
            <p:nvPr/>
          </p:nvCxnSpPr>
          <p:spPr>
            <a:xfrm flipH="1">
              <a:off x="4921559" y="4173979"/>
              <a:ext cx="968004" cy="0"/>
            </a:xfrm>
            <a:prstGeom prst="straightConnector1">
              <a:avLst/>
            </a:prstGeom>
            <a:ln w="28575">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547664" y="3963827"/>
              <a:ext cx="1757212" cy="338554"/>
            </a:xfrm>
            <a:prstGeom prst="rect">
              <a:avLst/>
            </a:prstGeom>
            <a:noFill/>
          </p:spPr>
          <p:txBody>
            <a:bodyPr wrap="none" rtlCol="0">
              <a:spAutoFit/>
            </a:bodyPr>
            <a:lstStyle/>
            <a:p>
              <a:r>
                <a:rPr lang="en-GB" sz="1600" dirty="0" smtClean="0">
                  <a:solidFill>
                    <a:schemeClr val="accent6">
                      <a:lumMod val="75000"/>
                    </a:schemeClr>
                  </a:solidFill>
                </a:rPr>
                <a:t>“Reduced” model</a:t>
              </a:r>
              <a:endParaRPr lang="en-GB" sz="1600" dirty="0">
                <a:solidFill>
                  <a:schemeClr val="accent6">
                    <a:lumMod val="75000"/>
                  </a:schemeClr>
                </a:solidFill>
              </a:endParaRPr>
            </a:p>
          </p:txBody>
        </p:sp>
      </p:grpSp>
      <p:sp>
        <p:nvSpPr>
          <p:cNvPr id="20" name="Rounded Rectangle 19"/>
          <p:cNvSpPr/>
          <p:nvPr/>
        </p:nvSpPr>
        <p:spPr>
          <a:xfrm>
            <a:off x="3352449" y="5021587"/>
            <a:ext cx="1512168"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BMR</a:t>
            </a:r>
            <a:endParaRPr lang="en-GB" dirty="0"/>
          </a:p>
        </p:txBody>
      </p:sp>
      <p:cxnSp>
        <p:nvCxnSpPr>
          <p:cNvPr id="22" name="Straight Arrow Connector 21"/>
          <p:cNvCxnSpPr/>
          <p:nvPr/>
        </p:nvCxnSpPr>
        <p:spPr>
          <a:xfrm>
            <a:off x="2087364" y="5197135"/>
            <a:ext cx="105477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3" name="TextBox 22"/>
              <p:cNvSpPr txBox="1"/>
              <p:nvPr/>
            </p:nvSpPr>
            <p:spPr>
              <a:xfrm>
                <a:off x="1364154" y="4978653"/>
                <a:ext cx="723210" cy="38972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𝐹</m:t>
                          </m:r>
                        </m:e>
                        <m:sub>
                          <m:r>
                            <m:rPr>
                              <m:nor/>
                            </m:rPr>
                            <a:rPr lang="en-GB" b="0" i="0" smtClean="0">
                              <a:latin typeface="Cambria Math" panose="02040503050406030204" pitchFamily="18" charset="0"/>
                            </a:rPr>
                            <m:t>full</m:t>
                          </m:r>
                        </m:sub>
                      </m:sSub>
                    </m:oMath>
                  </m:oMathPara>
                </a14:m>
                <a:endParaRPr lang="en-GB" dirty="0"/>
              </a:p>
            </p:txBody>
          </p:sp>
        </mc:Choice>
        <mc:Fallback>
          <p:sp>
            <p:nvSpPr>
              <p:cNvPr id="23" name="TextBox 22"/>
              <p:cNvSpPr txBox="1">
                <a:spLocks noRot="1" noChangeAspect="1" noMove="1" noResize="1" noEditPoints="1" noAdjustHandles="1" noChangeArrowheads="1" noChangeShapeType="1" noTextEdit="1"/>
              </p:cNvSpPr>
              <p:nvPr/>
            </p:nvSpPr>
            <p:spPr>
              <a:xfrm>
                <a:off x="1364154" y="4978653"/>
                <a:ext cx="723210" cy="389722"/>
              </a:xfrm>
              <a:prstGeom prst="rect">
                <a:avLst/>
              </a:prstGeom>
              <a:blipFill rotWithShape="0">
                <a:blip r:embed="rId2"/>
                <a:stretch>
                  <a:fillRect b="-7813"/>
                </a:stretch>
              </a:blipFill>
            </p:spPr>
            <p:txBody>
              <a:bodyPr/>
              <a:lstStyle/>
              <a:p>
                <a:r>
                  <a:rPr lang="en-GB">
                    <a:noFill/>
                  </a:rPr>
                  <a:t> </a:t>
                </a:r>
              </a:p>
            </p:txBody>
          </p:sp>
        </mc:Fallback>
      </mc:AlternateContent>
      <p:cxnSp>
        <p:nvCxnSpPr>
          <p:cNvPr id="24" name="Straight Arrow Connector 23"/>
          <p:cNvCxnSpPr/>
          <p:nvPr/>
        </p:nvCxnSpPr>
        <p:spPr>
          <a:xfrm>
            <a:off x="2087364" y="5583613"/>
            <a:ext cx="105477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5" name="TextBox 24"/>
              <p:cNvSpPr txBox="1"/>
              <p:nvPr/>
            </p:nvSpPr>
            <p:spPr>
              <a:xfrm>
                <a:off x="1364154" y="5365131"/>
                <a:ext cx="711990" cy="38972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𝜃</m:t>
                          </m:r>
                        </m:e>
                        <m:sub>
                          <m:r>
                            <m:rPr>
                              <m:nor/>
                            </m:rPr>
                            <a:rPr lang="en-GB" b="0" i="0" smtClean="0">
                              <a:latin typeface="Cambria Math" panose="02040503050406030204" pitchFamily="18" charset="0"/>
                            </a:rPr>
                            <m:t>full</m:t>
                          </m:r>
                        </m:sub>
                      </m:sSub>
                    </m:oMath>
                  </m:oMathPara>
                </a14:m>
                <a:endParaRPr lang="en-GB" dirty="0"/>
              </a:p>
            </p:txBody>
          </p:sp>
        </mc:Choice>
        <mc:Fallback>
          <p:sp>
            <p:nvSpPr>
              <p:cNvPr id="25" name="TextBox 24"/>
              <p:cNvSpPr txBox="1">
                <a:spLocks noRot="1" noChangeAspect="1" noMove="1" noResize="1" noEditPoints="1" noAdjustHandles="1" noChangeArrowheads="1" noChangeShapeType="1" noTextEdit="1"/>
              </p:cNvSpPr>
              <p:nvPr/>
            </p:nvSpPr>
            <p:spPr>
              <a:xfrm>
                <a:off x="1364154" y="5365131"/>
                <a:ext cx="711990" cy="389722"/>
              </a:xfrm>
              <a:prstGeom prst="rect">
                <a:avLst/>
              </a:prstGeom>
              <a:blipFill rotWithShape="0">
                <a:blip r:embed="rId3"/>
                <a:stretch>
                  <a:fillRect b="-9375"/>
                </a:stretch>
              </a:blipFill>
            </p:spPr>
            <p:txBody>
              <a:bodyPr/>
              <a:lstStyle/>
              <a:p>
                <a:r>
                  <a:rPr lang="en-GB">
                    <a:noFill/>
                  </a:rPr>
                  <a:t> </a:t>
                </a:r>
              </a:p>
            </p:txBody>
          </p:sp>
        </mc:Fallback>
      </mc:AlternateContent>
      <p:cxnSp>
        <p:nvCxnSpPr>
          <p:cNvPr id="26" name="Straight Arrow Connector 25"/>
          <p:cNvCxnSpPr/>
          <p:nvPr/>
        </p:nvCxnSpPr>
        <p:spPr>
          <a:xfrm>
            <a:off x="5074923" y="5200247"/>
            <a:ext cx="105477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7" name="TextBox 26"/>
              <p:cNvSpPr txBox="1"/>
              <p:nvPr/>
            </p:nvSpPr>
            <p:spPr>
              <a:xfrm>
                <a:off x="6189906" y="4975409"/>
                <a:ext cx="1205715" cy="38914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𝐹</m:t>
                          </m:r>
                        </m:e>
                        <m:sub>
                          <m:r>
                            <m:rPr>
                              <m:nor/>
                            </m:rPr>
                            <a:rPr lang="en-GB" b="0" i="0" smtClean="0">
                              <a:latin typeface="Cambria Math" panose="02040503050406030204" pitchFamily="18" charset="0"/>
                            </a:rPr>
                            <m:t>reduced</m:t>
                          </m:r>
                        </m:sub>
                      </m:sSub>
                    </m:oMath>
                  </m:oMathPara>
                </a14:m>
                <a:endParaRPr lang="en-GB" dirty="0"/>
              </a:p>
            </p:txBody>
          </p:sp>
        </mc:Choice>
        <mc:Fallback>
          <p:sp>
            <p:nvSpPr>
              <p:cNvPr id="27" name="TextBox 26"/>
              <p:cNvSpPr txBox="1">
                <a:spLocks noRot="1" noChangeAspect="1" noMove="1" noResize="1" noEditPoints="1" noAdjustHandles="1" noChangeArrowheads="1" noChangeShapeType="1" noTextEdit="1"/>
              </p:cNvSpPr>
              <p:nvPr/>
            </p:nvSpPr>
            <p:spPr>
              <a:xfrm>
                <a:off x="6189906" y="4975409"/>
                <a:ext cx="1205715" cy="389145"/>
              </a:xfrm>
              <a:prstGeom prst="rect">
                <a:avLst/>
              </a:prstGeom>
              <a:blipFill rotWithShape="0">
                <a:blip r:embed="rId4"/>
                <a:stretch>
                  <a:fillRect b="-9375"/>
                </a:stretch>
              </a:blipFill>
            </p:spPr>
            <p:txBody>
              <a:bodyPr/>
              <a:lstStyle/>
              <a:p>
                <a:r>
                  <a:rPr lang="en-GB">
                    <a:noFill/>
                  </a:rPr>
                  <a:t> </a:t>
                </a:r>
              </a:p>
            </p:txBody>
          </p:sp>
        </mc:Fallback>
      </mc:AlternateContent>
      <p:cxnSp>
        <p:nvCxnSpPr>
          <p:cNvPr id="28" name="Straight Arrow Connector 27"/>
          <p:cNvCxnSpPr/>
          <p:nvPr/>
        </p:nvCxnSpPr>
        <p:spPr>
          <a:xfrm>
            <a:off x="5074923" y="5586725"/>
            <a:ext cx="105477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9" name="TextBox 28"/>
              <p:cNvSpPr txBox="1"/>
              <p:nvPr/>
            </p:nvSpPr>
            <p:spPr>
              <a:xfrm>
                <a:off x="6189906" y="5361887"/>
                <a:ext cx="1194494" cy="38914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𝜃</m:t>
                          </m:r>
                        </m:e>
                        <m:sub>
                          <m:r>
                            <m:rPr>
                              <m:nor/>
                            </m:rPr>
                            <a:rPr lang="en-GB" b="0" i="0" smtClean="0">
                              <a:latin typeface="Cambria Math" panose="02040503050406030204" pitchFamily="18" charset="0"/>
                            </a:rPr>
                            <m:t>reduced</m:t>
                          </m:r>
                        </m:sub>
                      </m:sSub>
                    </m:oMath>
                  </m:oMathPara>
                </a14:m>
                <a:endParaRPr lang="en-GB" dirty="0"/>
              </a:p>
            </p:txBody>
          </p:sp>
        </mc:Choice>
        <mc:Fallback>
          <p:sp>
            <p:nvSpPr>
              <p:cNvPr id="29" name="TextBox 28"/>
              <p:cNvSpPr txBox="1">
                <a:spLocks noRot="1" noChangeAspect="1" noMove="1" noResize="1" noEditPoints="1" noAdjustHandles="1" noChangeArrowheads="1" noChangeShapeType="1" noTextEdit="1"/>
              </p:cNvSpPr>
              <p:nvPr/>
            </p:nvSpPr>
            <p:spPr>
              <a:xfrm>
                <a:off x="6189906" y="5361887"/>
                <a:ext cx="1194494" cy="389145"/>
              </a:xfrm>
              <a:prstGeom prst="rect">
                <a:avLst/>
              </a:prstGeom>
              <a:blipFill rotWithShape="0">
                <a:blip r:embed="rId5"/>
                <a:stretch>
                  <a:fillRect b="-9524"/>
                </a:stretch>
              </a:blipFill>
            </p:spPr>
            <p:txBody>
              <a:bodyPr/>
              <a:lstStyle/>
              <a:p>
                <a:r>
                  <a:rPr lang="en-GB">
                    <a:noFill/>
                  </a:rPr>
                  <a:t> </a:t>
                </a:r>
              </a:p>
            </p:txBody>
          </p:sp>
        </mc:Fallback>
      </mc:AlternateContent>
      <p:sp>
        <p:nvSpPr>
          <p:cNvPr id="34" name="Rectangle 33"/>
          <p:cNvSpPr/>
          <p:nvPr/>
        </p:nvSpPr>
        <p:spPr>
          <a:xfrm>
            <a:off x="6858000" y="6551766"/>
            <a:ext cx="2286000" cy="261610"/>
          </a:xfrm>
          <a:prstGeom prst="rect">
            <a:avLst/>
          </a:prstGeom>
        </p:spPr>
        <p:txBody>
          <a:bodyPr wrap="square">
            <a:spAutoFit/>
          </a:bodyPr>
          <a:lstStyle/>
          <a:p>
            <a:r>
              <a:rPr lang="en-GB" sz="1100" dirty="0" smtClean="0">
                <a:solidFill>
                  <a:schemeClr val="tx1">
                    <a:lumMod val="50000"/>
                    <a:lumOff val="50000"/>
                  </a:schemeClr>
                </a:solidFill>
              </a:rPr>
              <a:t>Friston et al., </a:t>
            </a:r>
            <a:r>
              <a:rPr lang="en-GB" sz="1100" dirty="0" err="1" smtClean="0">
                <a:solidFill>
                  <a:schemeClr val="tx1">
                    <a:lumMod val="50000"/>
                    <a:lumOff val="50000"/>
                  </a:schemeClr>
                </a:solidFill>
              </a:rPr>
              <a:t>Neuroimage</a:t>
            </a:r>
            <a:r>
              <a:rPr lang="en-GB" sz="1100" dirty="0" smtClean="0">
                <a:solidFill>
                  <a:schemeClr val="tx1">
                    <a:lumMod val="50000"/>
                    <a:lumOff val="50000"/>
                  </a:schemeClr>
                </a:solidFill>
              </a:rPr>
              <a:t>, 2016</a:t>
            </a:r>
            <a:endParaRPr lang="en-GB" sz="1100" dirty="0">
              <a:solidFill>
                <a:schemeClr val="tx1">
                  <a:lumMod val="50000"/>
                  <a:lumOff val="50000"/>
                </a:schemeClr>
              </a:solidFill>
            </a:endParaRPr>
          </a:p>
        </p:txBody>
      </p:sp>
    </p:spTree>
    <p:extLst>
      <p:ext uri="{BB962C8B-B14F-4D97-AF65-F5344CB8AC3E}">
        <p14:creationId xmlns:p14="http://schemas.microsoft.com/office/powerpoint/2010/main" val="180475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1" grpId="0" animBg="1"/>
      <p:bldP spid="20" grpId="0" animBg="1"/>
      <p:bldP spid="23" grpId="0"/>
      <p:bldP spid="25" grpId="0"/>
      <p:bldP spid="27"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30200" y="908050"/>
            <a:ext cx="8489950" cy="865188"/>
          </a:xfrm>
        </p:spPr>
        <p:txBody>
          <a:bodyPr/>
          <a:lstStyle/>
          <a:p>
            <a:pPr eaLnBrk="1" hangingPunct="1"/>
            <a:r>
              <a:rPr lang="en-GB" altLang="en-US" dirty="0" smtClean="0"/>
              <a:t>Interim summary</a:t>
            </a:r>
          </a:p>
        </p:txBody>
      </p:sp>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46" t="-574"/>
            </a:stretch>
          </a:blipFill>
          <a:extLst/>
        </p:spPr>
        <p:txBody>
          <a:bodyPr/>
          <a:lstStyle/>
          <a:p>
            <a:pPr>
              <a:defRPr/>
            </a:pPr>
            <a:r>
              <a:rPr lang="en-GB">
                <a:noFill/>
              </a:rPr>
              <a:t> </a:t>
            </a:r>
          </a:p>
        </p:txBody>
      </p:sp>
    </p:spTree>
    <p:extLst>
      <p:ext uri="{BB962C8B-B14F-4D97-AF65-F5344CB8AC3E}">
        <p14:creationId xmlns:p14="http://schemas.microsoft.com/office/powerpoint/2010/main" val="20461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char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char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title"/>
          </p:nvPr>
        </p:nvSpPr>
        <p:spPr>
          <a:xfrm>
            <a:off x="330200" y="908050"/>
            <a:ext cx="8489950" cy="865188"/>
          </a:xfrm>
        </p:spPr>
        <p:txBody>
          <a:bodyPr/>
          <a:lstStyle/>
          <a:p>
            <a:pPr eaLnBrk="1" hangingPunct="1"/>
            <a:r>
              <a:rPr lang="en-GB" altLang="en-US" smtClean="0"/>
              <a:t>Contents</a:t>
            </a:r>
          </a:p>
        </p:txBody>
      </p:sp>
      <p:sp>
        <p:nvSpPr>
          <p:cNvPr id="7176" name="Rectangle 8"/>
          <p:cNvSpPr>
            <a:spLocks noGrp="1" noChangeArrowheads="1"/>
          </p:cNvSpPr>
          <p:nvPr>
            <p:ph idx="1"/>
          </p:nvPr>
        </p:nvSpPr>
        <p:spPr>
          <a:xfrm>
            <a:off x="330200" y="1916113"/>
            <a:ext cx="8489950" cy="4249737"/>
          </a:xfrm>
        </p:spPr>
        <p:txBody>
          <a:bodyPr/>
          <a:lstStyle/>
          <a:p>
            <a:pPr eaLnBrk="1" hangingPunct="1">
              <a:defRPr/>
            </a:pPr>
            <a:r>
              <a:rPr lang="en-GB" altLang="en-US" sz="2000" dirty="0" smtClean="0">
                <a:solidFill>
                  <a:schemeClr val="bg1">
                    <a:lumMod val="50000"/>
                  </a:schemeClr>
                </a:solidFill>
              </a:rPr>
              <a:t>DCM recap</a:t>
            </a:r>
            <a:br>
              <a:rPr lang="en-GB" altLang="en-US" sz="2000" dirty="0" smtClean="0">
                <a:solidFill>
                  <a:schemeClr val="bg1">
                    <a:lumMod val="50000"/>
                  </a:schemeClr>
                </a:solidFill>
              </a:rPr>
            </a:br>
            <a:endParaRPr lang="en-GB" altLang="en-US" sz="2000" dirty="0" smtClean="0">
              <a:solidFill>
                <a:schemeClr val="bg1">
                  <a:lumMod val="50000"/>
                </a:schemeClr>
              </a:solidFill>
            </a:endParaRPr>
          </a:p>
          <a:p>
            <a:pPr eaLnBrk="1" hangingPunct="1">
              <a:defRPr/>
            </a:pPr>
            <a:r>
              <a:rPr lang="en-GB" altLang="en-US" sz="2000" dirty="0" smtClean="0">
                <a:solidFill>
                  <a:schemeClr val="bg1">
                    <a:lumMod val="50000"/>
                  </a:schemeClr>
                </a:solidFill>
              </a:rPr>
              <a:t>Comparing models (within subject)</a:t>
            </a:r>
            <a:br>
              <a:rPr lang="en-GB" altLang="en-US" sz="2000" dirty="0" smtClean="0">
                <a:solidFill>
                  <a:schemeClr val="bg1">
                    <a:lumMod val="50000"/>
                  </a:schemeClr>
                </a:solidFill>
              </a:rPr>
            </a:br>
            <a:r>
              <a:rPr lang="en-GB" altLang="en-US" sz="2000" dirty="0" smtClean="0">
                <a:solidFill>
                  <a:schemeClr val="bg1">
                    <a:lumMod val="50000"/>
                  </a:schemeClr>
                </a:solidFill>
              </a:rPr>
              <a:t>Bayes rule for models, Bayes Factors, odds ratios</a:t>
            </a:r>
            <a:r>
              <a:rPr lang="en-GB" altLang="en-US" sz="2000" dirty="0" smtClean="0"/>
              <a:t/>
            </a:r>
            <a:br>
              <a:rPr lang="en-GB" altLang="en-US" sz="2000" dirty="0" smtClean="0"/>
            </a:br>
            <a:endParaRPr lang="en-GB" altLang="en-US" sz="2000" dirty="0" smtClean="0"/>
          </a:p>
          <a:p>
            <a:pPr eaLnBrk="1" hangingPunct="1">
              <a:defRPr/>
            </a:pPr>
            <a:r>
              <a:rPr lang="en-GB" altLang="en-US" sz="2000" b="1" dirty="0" smtClean="0"/>
              <a:t>Investigating the parameters</a:t>
            </a:r>
            <a:r>
              <a:rPr lang="en-GB" altLang="en-US" sz="2000" dirty="0" smtClean="0"/>
              <a:t/>
            </a:r>
            <a:br>
              <a:rPr lang="en-GB" altLang="en-US" sz="2000" dirty="0" smtClean="0"/>
            </a:br>
            <a:r>
              <a:rPr lang="en-GB" altLang="en-US" sz="2000" dirty="0" smtClean="0">
                <a:solidFill>
                  <a:schemeClr val="accent6">
                    <a:lumMod val="75000"/>
                  </a:schemeClr>
                </a:solidFill>
              </a:rPr>
              <a:t>Bayesian Model Averaging</a:t>
            </a:r>
          </a:p>
          <a:p>
            <a:pPr eaLnBrk="1" hangingPunct="1">
              <a:defRPr/>
            </a:pPr>
            <a:endParaRPr lang="en-GB" altLang="en-US" sz="2000" dirty="0" smtClean="0">
              <a:solidFill>
                <a:schemeClr val="bg1">
                  <a:lumMod val="50000"/>
                </a:schemeClr>
              </a:solidFill>
            </a:endParaRPr>
          </a:p>
          <a:p>
            <a:pPr eaLnBrk="1" hangingPunct="1">
              <a:defRPr/>
            </a:pPr>
            <a:r>
              <a:rPr lang="en-GB" altLang="en-US" sz="2000" dirty="0" smtClean="0">
                <a:solidFill>
                  <a:schemeClr val="bg1">
                    <a:lumMod val="50000"/>
                  </a:schemeClr>
                </a:solidFill>
              </a:rPr>
              <a:t>Comparing models across subjects</a:t>
            </a:r>
            <a:br>
              <a:rPr lang="en-GB" altLang="en-US" sz="2000" dirty="0" smtClean="0">
                <a:solidFill>
                  <a:schemeClr val="bg1">
                    <a:lumMod val="50000"/>
                  </a:schemeClr>
                </a:solidFill>
              </a:rPr>
            </a:br>
            <a:r>
              <a:rPr lang="en-GB" altLang="en-US" sz="2000" dirty="0" smtClean="0">
                <a:solidFill>
                  <a:schemeClr val="bg1">
                    <a:lumMod val="50000"/>
                  </a:schemeClr>
                </a:solidFill>
              </a:rPr>
              <a:t>Fixed effects, random effects</a:t>
            </a:r>
          </a:p>
          <a:p>
            <a:pPr eaLnBrk="1" hangingPunct="1">
              <a:defRPr/>
            </a:pPr>
            <a:endParaRPr lang="en-GB" altLang="en-US" sz="2000" dirty="0" smtClean="0">
              <a:solidFill>
                <a:schemeClr val="bg1">
                  <a:lumMod val="50000"/>
                </a:schemeClr>
              </a:solidFill>
            </a:endParaRPr>
          </a:p>
          <a:p>
            <a:pPr eaLnBrk="1" hangingPunct="1">
              <a:defRPr/>
            </a:pPr>
            <a:r>
              <a:rPr lang="en-GB" altLang="en-US" sz="2000" dirty="0" smtClean="0">
                <a:solidFill>
                  <a:schemeClr val="bg1">
                    <a:lumMod val="50000"/>
                  </a:schemeClr>
                </a:solidFill>
              </a:rPr>
              <a:t>Parametric Empirical Bayes</a:t>
            </a:r>
          </a:p>
        </p:txBody>
      </p:sp>
      <p:sp>
        <p:nvSpPr>
          <p:cNvPr id="5" name="TextBox 4"/>
          <p:cNvSpPr txBox="1"/>
          <p:nvPr/>
        </p:nvSpPr>
        <p:spPr>
          <a:xfrm>
            <a:off x="5795963" y="6397625"/>
            <a:ext cx="3275012" cy="368300"/>
          </a:xfrm>
          <a:prstGeom prst="rect">
            <a:avLst/>
          </a:prstGeom>
          <a:noFill/>
        </p:spPr>
        <p:txBody>
          <a:bodyPr wrap="none">
            <a:spAutoFit/>
          </a:bodyPr>
          <a:lstStyle/>
          <a:p>
            <a:pPr eaLnBrk="1" hangingPunct="1">
              <a:defRPr/>
            </a:pPr>
            <a:r>
              <a:rPr lang="en-GB" i="1" dirty="0">
                <a:solidFill>
                  <a:schemeClr val="accent6">
                    <a:lumMod val="75000"/>
                  </a:schemeClr>
                </a:solidFill>
              </a:rPr>
              <a:t>Based on slides by Will Penny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l="52693"/>
          <a:stretch>
            <a:fillRect/>
          </a:stretch>
        </p:blipFill>
        <p:spPr bwMode="auto">
          <a:xfrm>
            <a:off x="468313" y="3068638"/>
            <a:ext cx="38925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4"/>
          <p:cNvSpPr>
            <a:spLocks noGrp="1"/>
          </p:cNvSpPr>
          <p:nvPr>
            <p:ph type="title"/>
          </p:nvPr>
        </p:nvSpPr>
        <p:spPr>
          <a:xfrm>
            <a:off x="330200" y="692150"/>
            <a:ext cx="8489950" cy="865188"/>
          </a:xfrm>
        </p:spPr>
        <p:txBody>
          <a:bodyPr/>
          <a:lstStyle/>
          <a:p>
            <a:pPr eaLnBrk="1" hangingPunct="1"/>
            <a:r>
              <a:rPr lang="en-GB" altLang="en-US" smtClean="0"/>
              <a:t>Bayesian Model Averaging (BMA)</a:t>
            </a:r>
          </a:p>
        </p:txBody>
      </p:sp>
      <p:sp>
        <p:nvSpPr>
          <p:cNvPr id="20484" name="Content Placeholder 5"/>
          <p:cNvSpPr>
            <a:spLocks noGrp="1"/>
          </p:cNvSpPr>
          <p:nvPr>
            <p:ph idx="1"/>
          </p:nvPr>
        </p:nvSpPr>
        <p:spPr>
          <a:xfrm>
            <a:off x="330200" y="1628775"/>
            <a:ext cx="8489950" cy="792163"/>
          </a:xfrm>
        </p:spPr>
        <p:txBody>
          <a:bodyPr/>
          <a:lstStyle/>
          <a:p>
            <a:pPr marL="0" indent="0" eaLnBrk="1" hangingPunct="1">
              <a:buFontTx/>
              <a:buNone/>
            </a:pPr>
            <a:r>
              <a:rPr lang="en-GB" altLang="en-US" sz="1800" smtClean="0"/>
              <a:t>Having compared models, we can look at the parameters (connection strengths). We average over models, weighted by the posterior probability of each model. This can be limited to models within the winning family.</a:t>
            </a:r>
          </a:p>
        </p:txBody>
      </p:sp>
      <p:sp>
        <p:nvSpPr>
          <p:cNvPr id="7" name="TextBox 6"/>
          <p:cNvSpPr txBox="1">
            <a:spLocks noRot="1" noChangeAspect="1" noMove="1" noResize="1" noEditPoints="1" noAdjustHandles="1" noChangeArrowheads="1" noChangeShapeType="1" noTextEdit="1"/>
          </p:cNvSpPr>
          <p:nvPr/>
        </p:nvSpPr>
        <p:spPr>
          <a:xfrm>
            <a:off x="4609956" y="3096057"/>
            <a:ext cx="3727046" cy="821572"/>
          </a:xfrm>
          <a:prstGeom prst="rect">
            <a:avLst/>
          </a:prstGeom>
          <a:blipFill rotWithShape="0">
            <a:blip r:embed="rId3"/>
            <a:stretch>
              <a:fillRect/>
            </a:stretch>
          </a:blipFill>
        </p:spPr>
        <p:txBody>
          <a:bodyPr/>
          <a:lstStyle/>
          <a:p>
            <a:pPr>
              <a:defRPr/>
            </a:pPr>
            <a:r>
              <a:rPr lang="en-GB">
                <a:noFill/>
              </a:rPr>
              <a:t> </a:t>
            </a:r>
          </a:p>
        </p:txBody>
      </p:sp>
      <p:sp>
        <p:nvSpPr>
          <p:cNvPr id="11" name="TextBox 10"/>
          <p:cNvSpPr txBox="1">
            <a:spLocks noRot="1" noChangeAspect="1" noMove="1" noResize="1" noEditPoints="1" noAdjustHandles="1" noChangeArrowheads="1" noChangeShapeType="1" noTextEdit="1"/>
          </p:cNvSpPr>
          <p:nvPr/>
        </p:nvSpPr>
        <p:spPr>
          <a:xfrm>
            <a:off x="4575175" y="2699630"/>
            <a:ext cx="3417730" cy="369332"/>
          </a:xfrm>
          <a:prstGeom prst="rect">
            <a:avLst/>
          </a:prstGeom>
          <a:blipFill rotWithShape="0">
            <a:blip r:embed="rId4"/>
            <a:stretch>
              <a:fillRect l="-1607" t="-10000" r="-714" b="-26667"/>
            </a:stretch>
          </a:blipFill>
        </p:spPr>
        <p:txBody>
          <a:bodyPr/>
          <a:lstStyle/>
          <a:p>
            <a:pPr>
              <a:defRPr/>
            </a:pPr>
            <a:r>
              <a:rPr lang="en-GB">
                <a:noFill/>
              </a:rPr>
              <a:t> </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5963" y="4592638"/>
            <a:ext cx="1325562" cy="195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 name="TextBox 13"/>
          <p:cNvSpPr txBox="1">
            <a:spLocks noChangeArrowheads="1"/>
          </p:cNvSpPr>
          <p:nvPr/>
        </p:nvSpPr>
        <p:spPr bwMode="auto">
          <a:xfrm>
            <a:off x="4610100" y="4005263"/>
            <a:ext cx="32750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SPM does this using sampling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uild="p"/>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title"/>
          </p:nvPr>
        </p:nvSpPr>
        <p:spPr>
          <a:xfrm>
            <a:off x="330200" y="908050"/>
            <a:ext cx="8489950" cy="865188"/>
          </a:xfrm>
        </p:spPr>
        <p:txBody>
          <a:bodyPr/>
          <a:lstStyle/>
          <a:p>
            <a:pPr eaLnBrk="1" hangingPunct="1"/>
            <a:r>
              <a:rPr lang="en-GB" altLang="en-US" smtClean="0"/>
              <a:t>Contents</a:t>
            </a:r>
          </a:p>
        </p:txBody>
      </p:sp>
      <p:sp>
        <p:nvSpPr>
          <p:cNvPr id="7176" name="Rectangle 8"/>
          <p:cNvSpPr>
            <a:spLocks noGrp="1" noChangeArrowheads="1"/>
          </p:cNvSpPr>
          <p:nvPr>
            <p:ph idx="1"/>
          </p:nvPr>
        </p:nvSpPr>
        <p:spPr>
          <a:xfrm>
            <a:off x="330200" y="1916113"/>
            <a:ext cx="8489950" cy="4249737"/>
          </a:xfrm>
        </p:spPr>
        <p:txBody>
          <a:bodyPr/>
          <a:lstStyle/>
          <a:p>
            <a:pPr eaLnBrk="1" hangingPunct="1">
              <a:defRPr/>
            </a:pPr>
            <a:r>
              <a:rPr lang="en-GB" altLang="en-US" sz="2000" dirty="0" smtClean="0">
                <a:solidFill>
                  <a:schemeClr val="bg1">
                    <a:lumMod val="50000"/>
                  </a:schemeClr>
                </a:solidFill>
              </a:rPr>
              <a:t>DCM recap</a:t>
            </a:r>
            <a:br>
              <a:rPr lang="en-GB" altLang="en-US" sz="2000" dirty="0" smtClean="0">
                <a:solidFill>
                  <a:schemeClr val="bg1">
                    <a:lumMod val="50000"/>
                  </a:schemeClr>
                </a:solidFill>
              </a:rPr>
            </a:br>
            <a:endParaRPr lang="en-GB" altLang="en-US" sz="2000" dirty="0" smtClean="0">
              <a:solidFill>
                <a:schemeClr val="bg1">
                  <a:lumMod val="50000"/>
                </a:schemeClr>
              </a:solidFill>
            </a:endParaRPr>
          </a:p>
          <a:p>
            <a:pPr eaLnBrk="1" hangingPunct="1">
              <a:defRPr/>
            </a:pPr>
            <a:r>
              <a:rPr lang="en-GB" altLang="en-US" sz="2000" dirty="0" smtClean="0">
                <a:solidFill>
                  <a:schemeClr val="bg1">
                    <a:lumMod val="50000"/>
                  </a:schemeClr>
                </a:solidFill>
              </a:rPr>
              <a:t>Comparing models (within subject)</a:t>
            </a:r>
            <a:br>
              <a:rPr lang="en-GB" altLang="en-US" sz="2000" dirty="0" smtClean="0">
                <a:solidFill>
                  <a:schemeClr val="bg1">
                    <a:lumMod val="50000"/>
                  </a:schemeClr>
                </a:solidFill>
              </a:rPr>
            </a:br>
            <a:r>
              <a:rPr lang="en-GB" altLang="en-US" sz="2000" dirty="0" smtClean="0">
                <a:solidFill>
                  <a:schemeClr val="bg1">
                    <a:lumMod val="50000"/>
                  </a:schemeClr>
                </a:solidFill>
              </a:rPr>
              <a:t>Bayes rule for models, Bayes Factors, odds ratios</a:t>
            </a:r>
            <a:br>
              <a:rPr lang="en-GB" altLang="en-US" sz="2000" dirty="0" smtClean="0">
                <a:solidFill>
                  <a:schemeClr val="bg1">
                    <a:lumMod val="50000"/>
                  </a:schemeClr>
                </a:solidFill>
              </a:rPr>
            </a:br>
            <a:endParaRPr lang="en-GB" altLang="en-US" sz="2000" dirty="0" smtClean="0">
              <a:solidFill>
                <a:schemeClr val="bg1">
                  <a:lumMod val="50000"/>
                </a:schemeClr>
              </a:solidFill>
            </a:endParaRPr>
          </a:p>
          <a:p>
            <a:pPr eaLnBrk="1" hangingPunct="1">
              <a:defRPr/>
            </a:pPr>
            <a:r>
              <a:rPr lang="en-GB" altLang="en-US" sz="2000" dirty="0" smtClean="0">
                <a:solidFill>
                  <a:schemeClr val="bg1">
                    <a:lumMod val="50000"/>
                  </a:schemeClr>
                </a:solidFill>
              </a:rPr>
              <a:t>Investigating the parameters</a:t>
            </a:r>
            <a:br>
              <a:rPr lang="en-GB" altLang="en-US" sz="2000" dirty="0" smtClean="0">
                <a:solidFill>
                  <a:schemeClr val="bg1">
                    <a:lumMod val="50000"/>
                  </a:schemeClr>
                </a:solidFill>
              </a:rPr>
            </a:br>
            <a:r>
              <a:rPr lang="en-GB" altLang="en-US" sz="2000" dirty="0" smtClean="0">
                <a:solidFill>
                  <a:schemeClr val="bg1">
                    <a:lumMod val="50000"/>
                  </a:schemeClr>
                </a:solidFill>
              </a:rPr>
              <a:t>Bayesian Model Averaging</a:t>
            </a:r>
          </a:p>
          <a:p>
            <a:pPr eaLnBrk="1" hangingPunct="1">
              <a:defRPr/>
            </a:pPr>
            <a:endParaRPr lang="en-GB" altLang="en-US" sz="2000" dirty="0" smtClean="0"/>
          </a:p>
          <a:p>
            <a:pPr eaLnBrk="1" hangingPunct="1">
              <a:defRPr/>
            </a:pPr>
            <a:r>
              <a:rPr lang="en-GB" altLang="en-US" sz="2000" b="1" dirty="0" smtClean="0"/>
              <a:t>Comparing models across subjects</a:t>
            </a:r>
            <a:r>
              <a:rPr lang="en-GB" altLang="en-US" sz="2000" dirty="0" smtClean="0"/>
              <a:t/>
            </a:r>
            <a:br>
              <a:rPr lang="en-GB" altLang="en-US" sz="2000" dirty="0" smtClean="0"/>
            </a:br>
            <a:r>
              <a:rPr lang="en-GB" altLang="en-US" sz="2000" dirty="0" smtClean="0">
                <a:solidFill>
                  <a:schemeClr val="accent6">
                    <a:lumMod val="75000"/>
                  </a:schemeClr>
                </a:solidFill>
              </a:rPr>
              <a:t>Fixed effects, random effects</a:t>
            </a:r>
          </a:p>
          <a:p>
            <a:pPr eaLnBrk="1" hangingPunct="1">
              <a:defRPr/>
            </a:pPr>
            <a:endParaRPr lang="en-GB" altLang="en-US" sz="2000" dirty="0" smtClean="0"/>
          </a:p>
          <a:p>
            <a:pPr eaLnBrk="1" hangingPunct="1">
              <a:defRPr/>
            </a:pPr>
            <a:r>
              <a:rPr lang="en-GB" altLang="en-US" sz="2000" dirty="0" smtClean="0">
                <a:solidFill>
                  <a:schemeClr val="bg1">
                    <a:lumMod val="50000"/>
                  </a:schemeClr>
                </a:solidFill>
              </a:rPr>
              <a:t>Parametric Empirical Bayes</a:t>
            </a:r>
          </a:p>
        </p:txBody>
      </p:sp>
      <p:sp>
        <p:nvSpPr>
          <p:cNvPr id="5" name="TextBox 4"/>
          <p:cNvSpPr txBox="1"/>
          <p:nvPr/>
        </p:nvSpPr>
        <p:spPr>
          <a:xfrm>
            <a:off x="5795963" y="6397625"/>
            <a:ext cx="3275012" cy="368300"/>
          </a:xfrm>
          <a:prstGeom prst="rect">
            <a:avLst/>
          </a:prstGeom>
          <a:noFill/>
        </p:spPr>
        <p:txBody>
          <a:bodyPr wrap="none">
            <a:spAutoFit/>
          </a:bodyPr>
          <a:lstStyle/>
          <a:p>
            <a:pPr eaLnBrk="1" hangingPunct="1">
              <a:defRPr/>
            </a:pPr>
            <a:r>
              <a:rPr lang="en-GB" i="1" dirty="0">
                <a:solidFill>
                  <a:schemeClr val="accent6">
                    <a:lumMod val="75000"/>
                  </a:schemeClr>
                </a:solidFill>
              </a:rPr>
              <a:t>Based on slides by Will Penny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a:xfrm>
            <a:off x="330200" y="692150"/>
            <a:ext cx="8489950" cy="649288"/>
          </a:xfrm>
        </p:spPr>
        <p:txBody>
          <a:bodyPr/>
          <a:lstStyle/>
          <a:p>
            <a:pPr eaLnBrk="1" hangingPunct="1"/>
            <a:r>
              <a:rPr lang="en-GB" altLang="en-US" smtClean="0"/>
              <a:t>Fixed effects (FFX)</a:t>
            </a:r>
          </a:p>
        </p:txBody>
      </p:sp>
      <p:pic>
        <p:nvPicPr>
          <p:cNvPr id="23555" name="Picture 2" descr="http://ars.els-cdn.com/content/image/1-s2.0-S1053811909002638-gr2.jpg"/>
          <p:cNvPicPr>
            <a:picLocks noChangeAspect="1" noChangeArrowheads="1"/>
          </p:cNvPicPr>
          <p:nvPr/>
        </p:nvPicPr>
        <p:blipFill>
          <a:blip r:embed="rId2">
            <a:extLst>
              <a:ext uri="{28A0092B-C50C-407E-A947-70E740481C1C}">
                <a14:useLocalDpi xmlns:a14="http://schemas.microsoft.com/office/drawing/2010/main" val="0"/>
              </a:ext>
            </a:extLst>
          </a:blip>
          <a:srcRect t="5728"/>
          <a:stretch>
            <a:fillRect/>
          </a:stretch>
        </p:blipFill>
        <p:spPr bwMode="auto">
          <a:xfrm>
            <a:off x="395288" y="1470025"/>
            <a:ext cx="4329112"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Rot="1" noChangeAspect="1" noMove="1" noResize="1" noEditPoints="1" noAdjustHandles="1" noChangeArrowheads="1" noChangeShapeType="1" noTextEdit="1"/>
          </p:cNvSpPr>
          <p:nvPr/>
        </p:nvSpPr>
        <p:spPr>
          <a:xfrm>
            <a:off x="5066724" y="2072434"/>
            <a:ext cx="2952988" cy="778868"/>
          </a:xfrm>
          <a:prstGeom prst="rect">
            <a:avLst/>
          </a:prstGeom>
          <a:blipFill rotWithShape="0">
            <a:blip r:embed="rId3"/>
            <a:stretch>
              <a:fillRect/>
            </a:stretch>
          </a:blipFill>
        </p:spPr>
        <p:txBody>
          <a:bodyPr/>
          <a:lstStyle/>
          <a:p>
            <a:pPr>
              <a:defRPr/>
            </a:pPr>
            <a:r>
              <a:rPr lang="en-GB">
                <a:noFill/>
              </a:rPr>
              <a:t> </a:t>
            </a:r>
          </a:p>
        </p:txBody>
      </p:sp>
      <p:sp>
        <p:nvSpPr>
          <p:cNvPr id="7" name="TextBox 6"/>
          <p:cNvSpPr txBox="1">
            <a:spLocks noRot="1" noChangeAspect="1" noMove="1" noResize="1" noEditPoints="1" noAdjustHandles="1" noChangeArrowheads="1" noChangeShapeType="1" noTextEdit="1"/>
          </p:cNvSpPr>
          <p:nvPr/>
        </p:nvSpPr>
        <p:spPr>
          <a:xfrm>
            <a:off x="5666513" y="4005064"/>
            <a:ext cx="1672317" cy="778868"/>
          </a:xfrm>
          <a:prstGeom prst="rect">
            <a:avLst/>
          </a:prstGeom>
          <a:blipFill rotWithShape="0">
            <a:blip r:embed="rId4"/>
            <a:stretch>
              <a:fillRect/>
            </a:stretch>
          </a:blipFill>
        </p:spPr>
        <p:txBody>
          <a:bodyPr/>
          <a:lstStyle/>
          <a:p>
            <a:pPr>
              <a:defRPr/>
            </a:pPr>
            <a:r>
              <a:rPr lang="en-GB">
                <a:noFill/>
              </a:rPr>
              <a:t> </a:t>
            </a:r>
          </a:p>
        </p:txBody>
      </p:sp>
      <p:sp>
        <p:nvSpPr>
          <p:cNvPr id="10" name="TextBox 9"/>
          <p:cNvSpPr txBox="1">
            <a:spLocks noChangeArrowheads="1"/>
          </p:cNvSpPr>
          <p:nvPr/>
        </p:nvSpPr>
        <p:spPr bwMode="auto">
          <a:xfrm>
            <a:off x="4932363" y="1470025"/>
            <a:ext cx="369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FFX summary of the log evidence:</a:t>
            </a:r>
          </a:p>
        </p:txBody>
      </p:sp>
      <p:sp>
        <p:nvSpPr>
          <p:cNvPr id="12" name="TextBox 11"/>
          <p:cNvSpPr txBox="1">
            <a:spLocks noChangeArrowheads="1"/>
          </p:cNvSpPr>
          <p:nvPr/>
        </p:nvSpPr>
        <p:spPr bwMode="auto">
          <a:xfrm>
            <a:off x="4999038" y="3430588"/>
            <a:ext cx="3006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Group Bayes Factor (GBF):</a:t>
            </a:r>
          </a:p>
        </p:txBody>
      </p:sp>
      <p:sp>
        <p:nvSpPr>
          <p:cNvPr id="11" name="Rectangle 10"/>
          <p:cNvSpPr/>
          <p:nvPr/>
        </p:nvSpPr>
        <p:spPr>
          <a:xfrm>
            <a:off x="6156325" y="6453188"/>
            <a:ext cx="2860675" cy="307975"/>
          </a:xfrm>
          <a:prstGeom prst="rect">
            <a:avLst/>
          </a:prstGeom>
        </p:spPr>
        <p:txBody>
          <a:bodyPr wrap="none">
            <a:spAutoFit/>
          </a:bodyPr>
          <a:lstStyle/>
          <a:p>
            <a:pPr eaLnBrk="1" hangingPunct="1">
              <a:defRPr/>
            </a:pPr>
            <a:r>
              <a:rPr lang="en-GB" sz="1400" dirty="0">
                <a:solidFill>
                  <a:schemeClr val="tx1">
                    <a:lumMod val="50000"/>
                    <a:lumOff val="50000"/>
                  </a:schemeClr>
                </a:solidFill>
              </a:rPr>
              <a:t>Stephan et al., </a:t>
            </a:r>
            <a:r>
              <a:rPr lang="en-GB" sz="1400" dirty="0" err="1">
                <a:solidFill>
                  <a:schemeClr val="tx1">
                    <a:lumMod val="50000"/>
                    <a:lumOff val="50000"/>
                  </a:schemeClr>
                </a:solidFill>
              </a:rPr>
              <a:t>Neuroimage</a:t>
            </a:r>
            <a:r>
              <a:rPr lang="en-GB" sz="1400" dirty="0">
                <a:solidFill>
                  <a:schemeClr val="tx1">
                    <a:lumMod val="50000"/>
                    <a:lumOff val="50000"/>
                  </a:schemeClr>
                </a:solidFill>
              </a:rPr>
              <a:t>, 2009</a:t>
            </a:r>
          </a:p>
        </p:txBody>
      </p:sp>
      <p:sp>
        <p:nvSpPr>
          <p:cNvPr id="2" name="TextBox 1"/>
          <p:cNvSpPr txBox="1">
            <a:spLocks noRot="1" noChangeAspect="1" noMove="1" noResize="1" noEditPoints="1" noAdjustHandles="1" noChangeArrowheads="1" noChangeShapeType="1" noTextEdit="1"/>
          </p:cNvSpPr>
          <p:nvPr/>
        </p:nvSpPr>
        <p:spPr>
          <a:xfrm>
            <a:off x="5334484" y="5116168"/>
            <a:ext cx="2335832" cy="778868"/>
          </a:xfrm>
          <a:prstGeom prst="rect">
            <a:avLst/>
          </a:prstGeom>
          <a:blipFill rotWithShape="0">
            <a:blip r:embed="rId5"/>
            <a:stretch>
              <a:fillRect/>
            </a:stretch>
          </a:blipFill>
        </p:spPr>
        <p:txBody>
          <a:bodyPr/>
          <a:lstStyle/>
          <a:p>
            <a:r>
              <a:rPr lang="en-GB">
                <a:no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title"/>
          </p:nvPr>
        </p:nvSpPr>
        <p:spPr>
          <a:xfrm>
            <a:off x="330200" y="908050"/>
            <a:ext cx="8489950" cy="865188"/>
          </a:xfrm>
        </p:spPr>
        <p:txBody>
          <a:bodyPr/>
          <a:lstStyle/>
          <a:p>
            <a:pPr eaLnBrk="1" hangingPunct="1"/>
            <a:r>
              <a:rPr lang="en-GB" altLang="en-US" smtClean="0"/>
              <a:t>Contents</a:t>
            </a:r>
          </a:p>
        </p:txBody>
      </p:sp>
      <p:sp>
        <p:nvSpPr>
          <p:cNvPr id="7176" name="Rectangle 8"/>
          <p:cNvSpPr>
            <a:spLocks noGrp="1" noChangeArrowheads="1"/>
          </p:cNvSpPr>
          <p:nvPr>
            <p:ph idx="1"/>
          </p:nvPr>
        </p:nvSpPr>
        <p:spPr>
          <a:xfrm>
            <a:off x="330200" y="1916113"/>
            <a:ext cx="8489950" cy="4249737"/>
          </a:xfrm>
        </p:spPr>
        <p:txBody>
          <a:bodyPr/>
          <a:lstStyle/>
          <a:p>
            <a:pPr eaLnBrk="1" hangingPunct="1">
              <a:defRPr/>
            </a:pPr>
            <a:r>
              <a:rPr lang="en-GB" altLang="en-US" sz="2000" dirty="0" smtClean="0"/>
              <a:t>DCM recap</a:t>
            </a:r>
            <a:br>
              <a:rPr lang="en-GB" altLang="en-US" sz="2000" dirty="0" smtClean="0"/>
            </a:br>
            <a:endParaRPr lang="en-GB" altLang="en-US" sz="2000" dirty="0" smtClean="0"/>
          </a:p>
          <a:p>
            <a:pPr eaLnBrk="1" hangingPunct="1">
              <a:defRPr/>
            </a:pPr>
            <a:r>
              <a:rPr lang="en-GB" altLang="en-US" sz="2000" dirty="0" smtClean="0"/>
              <a:t>Comparing </a:t>
            </a:r>
            <a:r>
              <a:rPr lang="en-GB" altLang="en-US" sz="2000" dirty="0" smtClean="0"/>
              <a:t>models</a:t>
            </a:r>
            <a:br>
              <a:rPr lang="en-GB" altLang="en-US" sz="2000" dirty="0" smtClean="0"/>
            </a:br>
            <a:r>
              <a:rPr lang="en-GB" altLang="en-US" sz="2000" dirty="0" smtClean="0">
                <a:solidFill>
                  <a:schemeClr val="accent6">
                    <a:lumMod val="75000"/>
                  </a:schemeClr>
                </a:solidFill>
              </a:rPr>
              <a:t>Bayes </a:t>
            </a:r>
            <a:r>
              <a:rPr lang="en-GB" altLang="en-US" sz="2000" dirty="0" smtClean="0">
                <a:solidFill>
                  <a:schemeClr val="accent6">
                    <a:lumMod val="75000"/>
                  </a:schemeClr>
                </a:solidFill>
              </a:rPr>
              <a:t>rule for models, Bayes Factors, </a:t>
            </a:r>
            <a:r>
              <a:rPr lang="en-GB" altLang="en-US" sz="2000" dirty="0" smtClean="0">
                <a:solidFill>
                  <a:schemeClr val="accent6">
                    <a:lumMod val="75000"/>
                  </a:schemeClr>
                </a:solidFill>
              </a:rPr>
              <a:t>Bayesian Model Reduction</a:t>
            </a:r>
            <a:br>
              <a:rPr lang="en-GB" altLang="en-US" sz="2000" dirty="0" smtClean="0">
                <a:solidFill>
                  <a:schemeClr val="accent6">
                    <a:lumMod val="75000"/>
                  </a:schemeClr>
                </a:solidFill>
              </a:rPr>
            </a:br>
            <a:endParaRPr lang="en-GB" altLang="en-US" sz="2000" dirty="0" smtClean="0"/>
          </a:p>
          <a:p>
            <a:pPr eaLnBrk="1" hangingPunct="1">
              <a:defRPr/>
            </a:pPr>
            <a:r>
              <a:rPr lang="en-GB" altLang="en-US" sz="2000" dirty="0" smtClean="0"/>
              <a:t>Investigating the parameters</a:t>
            </a:r>
            <a:br>
              <a:rPr lang="en-GB" altLang="en-US" sz="2000" dirty="0" smtClean="0"/>
            </a:br>
            <a:r>
              <a:rPr lang="en-GB" altLang="en-US" sz="2000" dirty="0" smtClean="0">
                <a:solidFill>
                  <a:schemeClr val="accent6">
                    <a:lumMod val="75000"/>
                  </a:schemeClr>
                </a:solidFill>
              </a:rPr>
              <a:t>Bayesian Model Averaging</a:t>
            </a:r>
          </a:p>
          <a:p>
            <a:pPr eaLnBrk="1" hangingPunct="1">
              <a:defRPr/>
            </a:pPr>
            <a:endParaRPr lang="en-GB" altLang="en-US" sz="2000" dirty="0" smtClean="0"/>
          </a:p>
          <a:p>
            <a:pPr eaLnBrk="1" hangingPunct="1">
              <a:defRPr/>
            </a:pPr>
            <a:r>
              <a:rPr lang="en-GB" altLang="en-US" sz="2000" dirty="0" smtClean="0"/>
              <a:t>Comparing </a:t>
            </a:r>
            <a:r>
              <a:rPr lang="en-GB" altLang="en-US" sz="2000" dirty="0" smtClean="0"/>
              <a:t>DCMs across </a:t>
            </a:r>
            <a:r>
              <a:rPr lang="en-GB" altLang="en-US" sz="2000" dirty="0" smtClean="0"/>
              <a:t>subjects</a:t>
            </a:r>
            <a:br>
              <a:rPr lang="en-GB" altLang="en-US" sz="2000" dirty="0" smtClean="0"/>
            </a:br>
            <a:r>
              <a:rPr lang="en-GB" altLang="en-US" sz="2000" dirty="0" smtClean="0">
                <a:solidFill>
                  <a:schemeClr val="accent6">
                    <a:lumMod val="75000"/>
                  </a:schemeClr>
                </a:solidFill>
              </a:rPr>
              <a:t>Fixed effects, </a:t>
            </a:r>
            <a:r>
              <a:rPr lang="en-GB" altLang="en-US" sz="2000" dirty="0" smtClean="0">
                <a:solidFill>
                  <a:schemeClr val="accent6">
                    <a:lumMod val="75000"/>
                  </a:schemeClr>
                </a:solidFill>
              </a:rPr>
              <a:t>model of models (</a:t>
            </a:r>
            <a:r>
              <a:rPr lang="en-GB" altLang="en-US" sz="2000" dirty="0" smtClean="0">
                <a:solidFill>
                  <a:schemeClr val="accent6">
                    <a:lumMod val="75000"/>
                  </a:schemeClr>
                </a:solidFill>
              </a:rPr>
              <a:t>random effects)</a:t>
            </a:r>
            <a:endParaRPr lang="en-GB" altLang="en-US" sz="2000" dirty="0" smtClean="0">
              <a:solidFill>
                <a:schemeClr val="accent6">
                  <a:lumMod val="75000"/>
                </a:schemeClr>
              </a:solidFill>
            </a:endParaRPr>
          </a:p>
          <a:p>
            <a:pPr eaLnBrk="1" hangingPunct="1">
              <a:defRPr/>
            </a:pPr>
            <a:endParaRPr lang="en-GB" altLang="en-US" sz="2000" dirty="0" smtClean="0"/>
          </a:p>
          <a:p>
            <a:pPr eaLnBrk="1" hangingPunct="1">
              <a:defRPr/>
            </a:pPr>
            <a:r>
              <a:rPr lang="en-GB" altLang="en-US" sz="2000" dirty="0" smtClean="0"/>
              <a:t>Parametric Empirical </a:t>
            </a:r>
            <a:r>
              <a:rPr lang="en-GB" altLang="en-US" sz="2000" dirty="0" smtClean="0"/>
              <a:t>Bayes</a:t>
            </a:r>
            <a:br>
              <a:rPr lang="en-GB" altLang="en-US" sz="2000" dirty="0" smtClean="0"/>
            </a:br>
            <a:r>
              <a:rPr lang="en-GB" altLang="en-US" sz="2000" dirty="0" smtClean="0">
                <a:solidFill>
                  <a:schemeClr val="accent6">
                    <a:lumMod val="75000"/>
                  </a:schemeClr>
                </a:solidFill>
              </a:rPr>
              <a:t>Models of parameters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ars.els-cdn.com/content/image/1-s2.0-S1053811909002638-gr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412875"/>
            <a:ext cx="543560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itle 3"/>
          <p:cNvSpPr>
            <a:spLocks noGrp="1"/>
          </p:cNvSpPr>
          <p:nvPr>
            <p:ph type="title"/>
          </p:nvPr>
        </p:nvSpPr>
        <p:spPr>
          <a:xfrm>
            <a:off x="330200" y="692150"/>
            <a:ext cx="8489950" cy="649288"/>
          </a:xfrm>
        </p:spPr>
        <p:txBody>
          <a:bodyPr/>
          <a:lstStyle/>
          <a:p>
            <a:pPr eaLnBrk="1" hangingPunct="1"/>
            <a:r>
              <a:rPr lang="en-GB" altLang="en-US" smtClean="0"/>
              <a:t>Fixed effects (FFX)</a:t>
            </a:r>
          </a:p>
        </p:txBody>
      </p:sp>
      <p:sp>
        <p:nvSpPr>
          <p:cNvPr id="12" name="TextBox 11"/>
          <p:cNvSpPr txBox="1">
            <a:spLocks noChangeArrowheads="1"/>
          </p:cNvSpPr>
          <p:nvPr/>
        </p:nvSpPr>
        <p:spPr bwMode="auto">
          <a:xfrm>
            <a:off x="1855788" y="5084763"/>
            <a:ext cx="5730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GB" altLang="en-US" sz="1800"/>
              <a:t>11 out of 12 subjects favour model 1</a:t>
            </a:r>
          </a:p>
          <a:p>
            <a:pPr eaLnBrk="1" hangingPunct="1">
              <a:spcBef>
                <a:spcPct val="0"/>
              </a:spcBef>
            </a:pPr>
            <a:r>
              <a:rPr lang="en-GB" altLang="en-US" sz="1800"/>
              <a:t>GBF = 15 (in favour of model 2).</a:t>
            </a:r>
          </a:p>
          <a:p>
            <a:pPr eaLnBrk="1" hangingPunct="1">
              <a:spcBef>
                <a:spcPct val="0"/>
              </a:spcBef>
            </a:pPr>
            <a:r>
              <a:rPr lang="en-GB" altLang="en-US" sz="1800"/>
              <a:t>So the FFX inference disagrees with most subjects.</a:t>
            </a:r>
          </a:p>
        </p:txBody>
      </p:sp>
      <p:sp>
        <p:nvSpPr>
          <p:cNvPr id="9" name="Rectangle 8"/>
          <p:cNvSpPr/>
          <p:nvPr/>
        </p:nvSpPr>
        <p:spPr>
          <a:xfrm>
            <a:off x="6156325" y="6453188"/>
            <a:ext cx="2860675" cy="307975"/>
          </a:xfrm>
          <a:prstGeom prst="rect">
            <a:avLst/>
          </a:prstGeom>
        </p:spPr>
        <p:txBody>
          <a:bodyPr wrap="none">
            <a:spAutoFit/>
          </a:bodyPr>
          <a:lstStyle/>
          <a:p>
            <a:pPr eaLnBrk="1" hangingPunct="1">
              <a:defRPr/>
            </a:pPr>
            <a:r>
              <a:rPr lang="en-GB" sz="1400" dirty="0">
                <a:solidFill>
                  <a:schemeClr val="tx1">
                    <a:lumMod val="50000"/>
                    <a:lumOff val="50000"/>
                  </a:schemeClr>
                </a:solidFill>
              </a:rPr>
              <a:t>Stephan et al., </a:t>
            </a:r>
            <a:r>
              <a:rPr lang="en-GB" sz="1400" dirty="0" err="1">
                <a:solidFill>
                  <a:schemeClr val="tx1">
                    <a:lumMod val="50000"/>
                    <a:lumOff val="50000"/>
                  </a:schemeClr>
                </a:solidFill>
              </a:rPr>
              <a:t>Neuroimage</a:t>
            </a:r>
            <a:r>
              <a:rPr lang="en-GB" sz="1400" dirty="0">
                <a:solidFill>
                  <a:schemeClr val="tx1">
                    <a:lumMod val="50000"/>
                    <a:lumOff val="50000"/>
                  </a:schemeClr>
                </a:solidFill>
              </a:rPr>
              <a:t>, 2009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a:xfrm>
            <a:off x="330200" y="692150"/>
            <a:ext cx="8489950" cy="649288"/>
          </a:xfrm>
        </p:spPr>
        <p:txBody>
          <a:bodyPr/>
          <a:lstStyle/>
          <a:p>
            <a:pPr eaLnBrk="1" hangingPunct="1"/>
            <a:r>
              <a:rPr lang="en-GB" altLang="en-US" smtClean="0"/>
              <a:t>Random effects (RFX)</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4413" y="1857375"/>
            <a:ext cx="280670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p:nvPr/>
        </p:nvSpPr>
        <p:spPr>
          <a:xfrm>
            <a:off x="334963" y="1484313"/>
            <a:ext cx="5403850" cy="369887"/>
          </a:xfrm>
          <a:prstGeom prst="rect">
            <a:avLst/>
          </a:prstGeom>
          <a:noFill/>
        </p:spPr>
        <p:txBody>
          <a:bodyPr wrap="non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eaLnBrk="1" hangingPunct="1">
              <a:defRPr/>
            </a:pPr>
            <a:r>
              <a:rPr lang="en-GB" dirty="0" smtClean="0">
                <a:solidFill>
                  <a:schemeClr val="accent6">
                    <a:lumMod val="75000"/>
                  </a:schemeClr>
                </a:solidFill>
              </a:rPr>
              <a:t>SPM estimates a hierarchical model with variables:</a:t>
            </a:r>
            <a:endParaRPr lang="en-GB" dirty="0">
              <a:solidFill>
                <a:schemeClr val="accent6">
                  <a:lumMod val="75000"/>
                </a:schemeClr>
              </a:solidFill>
            </a:endParaRPr>
          </a:p>
        </p:txBody>
      </p:sp>
      <p:sp>
        <p:nvSpPr>
          <p:cNvPr id="7" name="TextBox 5"/>
          <p:cNvSpPr txBox="1">
            <a:spLocks noRot="1" noChangeAspect="1" noMove="1" noResize="1" noEditPoints="1" noAdjustHandles="1" noChangeArrowheads="1" noChangeShapeType="1" noTextEdit="1"/>
          </p:cNvSpPr>
          <p:nvPr/>
        </p:nvSpPr>
        <p:spPr>
          <a:xfrm>
            <a:off x="334388" y="1916832"/>
            <a:ext cx="5472608" cy="923330"/>
          </a:xfrm>
          <a:prstGeom prst="rect">
            <a:avLst/>
          </a:prstGeom>
          <a:blipFill rotWithShape="0">
            <a:blip r:embed="rId3"/>
            <a:stretch>
              <a:fillRect t="-3289" b="-9211"/>
            </a:stretch>
          </a:blipFill>
        </p:spPr>
        <p:txBody>
          <a:bodyPr/>
          <a:lstStyle/>
          <a:p>
            <a:pPr>
              <a:defRPr/>
            </a:pPr>
            <a:r>
              <a:rPr lang="en-GB">
                <a:noFill/>
              </a:rPr>
              <a:t> </a:t>
            </a:r>
          </a:p>
        </p:txBody>
      </p:sp>
      <p:grpSp>
        <p:nvGrpSpPr>
          <p:cNvPr id="8" name="Group 7"/>
          <p:cNvGrpSpPr>
            <a:grpSpLocks/>
          </p:cNvGrpSpPr>
          <p:nvPr/>
        </p:nvGrpSpPr>
        <p:grpSpPr bwMode="auto">
          <a:xfrm>
            <a:off x="312738" y="3294063"/>
            <a:ext cx="6430962" cy="3094037"/>
            <a:chOff x="373444" y="3078252"/>
            <a:chExt cx="6430804" cy="3093920"/>
          </a:xfrm>
        </p:grpSpPr>
        <p:sp>
          <p:nvSpPr>
            <p:cNvPr id="9" name="TextBox 7"/>
            <p:cNvSpPr txBox="1">
              <a:spLocks noRot="1" noChangeAspect="1" noMove="1" noResize="1" noEditPoints="1" noAdjustHandles="1" noChangeArrowheads="1" noChangeShapeType="1" noTextEdit="1"/>
            </p:cNvSpPr>
            <p:nvPr/>
          </p:nvSpPr>
          <p:spPr>
            <a:xfrm>
              <a:off x="689123" y="5419382"/>
              <a:ext cx="1522275" cy="276999"/>
            </a:xfrm>
            <a:prstGeom prst="rect">
              <a:avLst/>
            </a:prstGeom>
            <a:blipFill rotWithShape="0">
              <a:blip r:embed="rId4"/>
              <a:stretch>
                <a:fillRect l="-2800" r="-3200" b="-17391"/>
              </a:stretch>
            </a:blipFill>
          </p:spPr>
          <p:txBody>
            <a:bodyPr/>
            <a:lstStyle/>
            <a:p>
              <a:pPr>
                <a:defRPr/>
              </a:pPr>
              <a:r>
                <a:rPr lang="en-GB">
                  <a:noFill/>
                </a:rPr>
                <a:t> </a:t>
              </a:r>
            </a:p>
          </p:txBody>
        </p:sp>
        <p:pic>
          <p:nvPicPr>
            <p:cNvPr id="25610" name="Pictur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3668" y="3295109"/>
              <a:ext cx="2520280" cy="181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9"/>
            <p:cNvSpPr txBox="1">
              <a:spLocks noRot="1" noChangeAspect="1" noMove="1" noResize="1" noEditPoints="1" noAdjustHandles="1" noChangeArrowheads="1" noChangeShapeType="1" noTextEdit="1"/>
            </p:cNvSpPr>
            <p:nvPr/>
          </p:nvSpPr>
          <p:spPr>
            <a:xfrm>
              <a:off x="696639" y="5848737"/>
              <a:ext cx="2017027" cy="276999"/>
            </a:xfrm>
            <a:prstGeom prst="rect">
              <a:avLst/>
            </a:prstGeom>
            <a:blipFill rotWithShape="0">
              <a:blip r:embed="rId6"/>
              <a:stretch>
                <a:fillRect l="-2115" r="-2417" b="-28889"/>
              </a:stretch>
            </a:blipFill>
          </p:spPr>
          <p:txBody>
            <a:bodyPr/>
            <a:lstStyle/>
            <a:p>
              <a:pPr>
                <a:defRPr/>
              </a:pPr>
              <a:r>
                <a:rPr lang="en-GB">
                  <a:noFill/>
                </a:rPr>
                <a:t> </a:t>
              </a:r>
            </a:p>
          </p:txBody>
        </p:sp>
        <p:sp>
          <p:nvSpPr>
            <p:cNvPr id="13" name="TextBox 10"/>
            <p:cNvSpPr txBox="1"/>
            <p:nvPr/>
          </p:nvSpPr>
          <p:spPr>
            <a:xfrm>
              <a:off x="3092764" y="5373690"/>
              <a:ext cx="3532101" cy="368286"/>
            </a:xfrm>
            <a:prstGeom prst="rect">
              <a:avLst/>
            </a:prstGeom>
            <a:noFill/>
          </p:spPr>
          <p:txBody>
            <a:bodyPr wrap="non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eaLnBrk="1" hangingPunct="1">
                <a:defRPr/>
              </a:pPr>
              <a:r>
                <a:rPr lang="en-GB" dirty="0" smtClean="0">
                  <a:solidFill>
                    <a:schemeClr val="accent6">
                      <a:lumMod val="75000"/>
                    </a:schemeClr>
                  </a:solidFill>
                </a:rPr>
                <a:t>Expected probability of model 2  </a:t>
              </a:r>
              <a:endParaRPr lang="en-GB" dirty="0">
                <a:solidFill>
                  <a:schemeClr val="accent6">
                    <a:lumMod val="75000"/>
                  </a:schemeClr>
                </a:solidFill>
              </a:endParaRPr>
            </a:p>
          </p:txBody>
        </p:sp>
        <p:sp>
          <p:nvSpPr>
            <p:cNvPr id="14" name="TextBox 11"/>
            <p:cNvSpPr txBox="1"/>
            <p:nvPr/>
          </p:nvSpPr>
          <p:spPr>
            <a:xfrm>
              <a:off x="373444" y="3078252"/>
              <a:ext cx="1057249" cy="369873"/>
            </a:xfrm>
            <a:prstGeom prst="rect">
              <a:avLst/>
            </a:prstGeom>
            <a:noFill/>
          </p:spPr>
          <p:txBody>
            <a:bodyPr wrap="non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eaLnBrk="1" hangingPunct="1">
                <a:defRPr/>
              </a:pPr>
              <a:r>
                <a:rPr lang="en-GB" dirty="0" smtClean="0">
                  <a:solidFill>
                    <a:schemeClr val="accent6">
                      <a:lumMod val="75000"/>
                    </a:schemeClr>
                  </a:solidFill>
                </a:rPr>
                <a:t>Outputs:</a:t>
              </a:r>
              <a:endParaRPr lang="en-GB" dirty="0">
                <a:solidFill>
                  <a:schemeClr val="accent6">
                    <a:lumMod val="75000"/>
                  </a:schemeClr>
                </a:solidFill>
              </a:endParaRPr>
            </a:p>
          </p:txBody>
        </p:sp>
        <p:sp>
          <p:nvSpPr>
            <p:cNvPr id="15" name="TextBox 12"/>
            <p:cNvSpPr txBox="1"/>
            <p:nvPr/>
          </p:nvSpPr>
          <p:spPr>
            <a:xfrm>
              <a:off x="3092764" y="5802299"/>
              <a:ext cx="3711484" cy="369873"/>
            </a:xfrm>
            <a:prstGeom prst="rect">
              <a:avLst/>
            </a:prstGeom>
            <a:noFill/>
          </p:spPr>
          <p:txBody>
            <a:bodyPr wrap="non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eaLnBrk="1" hangingPunct="1">
                <a:defRPr/>
              </a:pPr>
              <a:r>
                <a:rPr lang="en-GB" dirty="0" smtClean="0">
                  <a:solidFill>
                    <a:schemeClr val="accent6">
                      <a:lumMod val="75000"/>
                    </a:schemeClr>
                  </a:solidFill>
                </a:rPr>
                <a:t>Exceedance probability of model 2</a:t>
              </a:r>
              <a:endParaRPr lang="en-GB" dirty="0">
                <a:solidFill>
                  <a:schemeClr val="accent6">
                    <a:lumMod val="75000"/>
                  </a:schemeClr>
                </a:solidFill>
              </a:endParaRPr>
            </a:p>
          </p:txBody>
        </p:sp>
        <p:cxnSp>
          <p:nvCxnSpPr>
            <p:cNvPr id="16" name="Straight Arrow Connector 15"/>
            <p:cNvCxnSpPr>
              <a:stCxn id="13" idx="1"/>
            </p:cNvCxnSpPr>
            <p:nvPr/>
          </p:nvCxnSpPr>
          <p:spPr>
            <a:xfrm flipH="1">
              <a:off x="2843533" y="5557833"/>
              <a:ext cx="24923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843533" y="6021366"/>
              <a:ext cx="24923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2" name="TextBox 1"/>
          <p:cNvSpPr txBox="1">
            <a:spLocks noChangeArrowheads="1"/>
          </p:cNvSpPr>
          <p:nvPr/>
        </p:nvSpPr>
        <p:spPr bwMode="auto">
          <a:xfrm>
            <a:off x="5995988" y="4875213"/>
            <a:ext cx="30051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t>This is a model of models</a:t>
            </a:r>
          </a:p>
        </p:txBody>
      </p:sp>
      <p:sp>
        <p:nvSpPr>
          <p:cNvPr id="18" name="Rectangle 17"/>
          <p:cNvSpPr/>
          <p:nvPr/>
        </p:nvSpPr>
        <p:spPr>
          <a:xfrm>
            <a:off x="6156325" y="6453188"/>
            <a:ext cx="2860675" cy="307975"/>
          </a:xfrm>
          <a:prstGeom prst="rect">
            <a:avLst/>
          </a:prstGeom>
        </p:spPr>
        <p:txBody>
          <a:bodyPr wrap="none">
            <a:spAutoFit/>
          </a:bodyPr>
          <a:lstStyle/>
          <a:p>
            <a:pPr eaLnBrk="1" hangingPunct="1">
              <a:defRPr/>
            </a:pPr>
            <a:r>
              <a:rPr lang="en-GB" sz="1400" dirty="0">
                <a:solidFill>
                  <a:schemeClr val="tx1">
                    <a:lumMod val="50000"/>
                    <a:lumOff val="50000"/>
                  </a:schemeClr>
                </a:solidFill>
              </a:rPr>
              <a:t>Stephan et al., </a:t>
            </a:r>
            <a:r>
              <a:rPr lang="en-GB" sz="1400" dirty="0" err="1">
                <a:solidFill>
                  <a:schemeClr val="tx1">
                    <a:lumMod val="50000"/>
                    <a:lumOff val="50000"/>
                  </a:schemeClr>
                </a:solidFill>
              </a:rPr>
              <a:t>Neuroimage</a:t>
            </a:r>
            <a:r>
              <a:rPr lang="en-GB" sz="1400" dirty="0">
                <a:solidFill>
                  <a:schemeClr val="tx1">
                    <a:lumMod val="50000"/>
                    <a:lumOff val="50000"/>
                  </a:schemeClr>
                </a:solidFill>
              </a:rPr>
              <a:t>, 2009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9"/>
          <p:cNvPicPr>
            <a:picLocks noChangeAspect="1"/>
          </p:cNvPicPr>
          <p:nvPr/>
        </p:nvPicPr>
        <p:blipFill>
          <a:blip r:embed="rId2">
            <a:extLst>
              <a:ext uri="{28A0092B-C50C-407E-A947-70E740481C1C}">
                <a14:useLocalDpi xmlns:a14="http://schemas.microsoft.com/office/drawing/2010/main" val="0"/>
              </a:ext>
            </a:extLst>
          </a:blip>
          <a:srcRect b="4810"/>
          <a:stretch>
            <a:fillRect/>
          </a:stretch>
        </p:blipFill>
        <p:spPr bwMode="auto">
          <a:xfrm>
            <a:off x="2484438" y="655638"/>
            <a:ext cx="4222750" cy="601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p:cNvCxnSpPr/>
          <p:nvPr/>
        </p:nvCxnSpPr>
        <p:spPr>
          <a:xfrm>
            <a:off x="1258888" y="2276475"/>
            <a:ext cx="180022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2863" y="1965325"/>
            <a:ext cx="1863725" cy="293688"/>
          </a:xfrm>
          <a:prstGeom prst="rect">
            <a:avLst/>
          </a:prstGeom>
          <a:noFill/>
        </p:spPr>
        <p:txBody>
          <a:bodyPr wrap="none">
            <a:spAutoFit/>
          </a:bodyPr>
          <a:lstStyle/>
          <a:p>
            <a:pPr eaLnBrk="1" hangingPunct="1">
              <a:defRPr/>
            </a:pPr>
            <a:r>
              <a:rPr lang="en-GB" sz="1300" dirty="0">
                <a:solidFill>
                  <a:schemeClr val="accent6">
                    <a:lumMod val="75000"/>
                  </a:schemeClr>
                </a:solidFill>
              </a:rPr>
              <a:t>Expected probabilities</a:t>
            </a:r>
          </a:p>
        </p:txBody>
      </p:sp>
      <p:sp>
        <p:nvSpPr>
          <p:cNvPr id="14" name="TextBox 13"/>
          <p:cNvSpPr txBox="1"/>
          <p:nvPr/>
        </p:nvSpPr>
        <p:spPr>
          <a:xfrm>
            <a:off x="323850" y="4797425"/>
            <a:ext cx="2039938" cy="292100"/>
          </a:xfrm>
          <a:prstGeom prst="rect">
            <a:avLst/>
          </a:prstGeom>
          <a:noFill/>
        </p:spPr>
        <p:txBody>
          <a:bodyPr wrap="none">
            <a:spAutoFit/>
          </a:bodyPr>
          <a:lstStyle/>
          <a:p>
            <a:pPr eaLnBrk="1" hangingPunct="1">
              <a:defRPr/>
            </a:pPr>
            <a:r>
              <a:rPr lang="en-GB" sz="1300" dirty="0">
                <a:solidFill>
                  <a:schemeClr val="accent6">
                    <a:lumMod val="75000"/>
                  </a:schemeClr>
                </a:solidFill>
              </a:rPr>
              <a:t>Exceedance probabilities</a:t>
            </a:r>
          </a:p>
        </p:txBody>
      </p:sp>
      <p:cxnSp>
        <p:nvCxnSpPr>
          <p:cNvPr id="19" name="Straight Arrow Connector 18"/>
          <p:cNvCxnSpPr/>
          <p:nvPr/>
        </p:nvCxnSpPr>
        <p:spPr>
          <a:xfrm>
            <a:off x="1255713" y="5157788"/>
            <a:ext cx="180022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title"/>
          </p:nvPr>
        </p:nvSpPr>
        <p:spPr>
          <a:xfrm>
            <a:off x="330200" y="908050"/>
            <a:ext cx="8489950" cy="865188"/>
          </a:xfrm>
        </p:spPr>
        <p:txBody>
          <a:bodyPr/>
          <a:lstStyle/>
          <a:p>
            <a:pPr eaLnBrk="1" hangingPunct="1"/>
            <a:r>
              <a:rPr lang="en-GB" altLang="en-US" smtClean="0"/>
              <a:t>Contents</a:t>
            </a:r>
          </a:p>
        </p:txBody>
      </p:sp>
      <p:sp>
        <p:nvSpPr>
          <p:cNvPr id="7176" name="Rectangle 8"/>
          <p:cNvSpPr>
            <a:spLocks noGrp="1" noChangeArrowheads="1"/>
          </p:cNvSpPr>
          <p:nvPr>
            <p:ph idx="1"/>
          </p:nvPr>
        </p:nvSpPr>
        <p:spPr>
          <a:xfrm>
            <a:off x="330200" y="1916113"/>
            <a:ext cx="8489950" cy="4249737"/>
          </a:xfrm>
        </p:spPr>
        <p:txBody>
          <a:bodyPr/>
          <a:lstStyle/>
          <a:p>
            <a:pPr eaLnBrk="1" hangingPunct="1">
              <a:defRPr/>
            </a:pPr>
            <a:r>
              <a:rPr lang="en-GB" altLang="en-US" sz="2000" dirty="0" smtClean="0">
                <a:solidFill>
                  <a:schemeClr val="bg1">
                    <a:lumMod val="50000"/>
                  </a:schemeClr>
                </a:solidFill>
              </a:rPr>
              <a:t>DCM recap</a:t>
            </a:r>
            <a:br>
              <a:rPr lang="en-GB" altLang="en-US" sz="2000" dirty="0" smtClean="0">
                <a:solidFill>
                  <a:schemeClr val="bg1">
                    <a:lumMod val="50000"/>
                  </a:schemeClr>
                </a:solidFill>
              </a:rPr>
            </a:br>
            <a:endParaRPr lang="en-GB" altLang="en-US" sz="2000" dirty="0" smtClean="0">
              <a:solidFill>
                <a:schemeClr val="bg1">
                  <a:lumMod val="50000"/>
                </a:schemeClr>
              </a:solidFill>
            </a:endParaRPr>
          </a:p>
          <a:p>
            <a:pPr eaLnBrk="1" hangingPunct="1">
              <a:defRPr/>
            </a:pPr>
            <a:r>
              <a:rPr lang="en-GB" altLang="en-US" sz="2000" dirty="0" smtClean="0">
                <a:solidFill>
                  <a:schemeClr val="bg1">
                    <a:lumMod val="50000"/>
                  </a:schemeClr>
                </a:solidFill>
              </a:rPr>
              <a:t>Comparing models (within subject)</a:t>
            </a:r>
            <a:br>
              <a:rPr lang="en-GB" altLang="en-US" sz="2000" dirty="0" smtClean="0">
                <a:solidFill>
                  <a:schemeClr val="bg1">
                    <a:lumMod val="50000"/>
                  </a:schemeClr>
                </a:solidFill>
              </a:rPr>
            </a:br>
            <a:r>
              <a:rPr lang="en-GB" altLang="en-US" sz="2000" dirty="0" smtClean="0">
                <a:solidFill>
                  <a:schemeClr val="bg1">
                    <a:lumMod val="50000"/>
                  </a:schemeClr>
                </a:solidFill>
              </a:rPr>
              <a:t>Bayes rule for models, Bayes Factors, odds ratios</a:t>
            </a:r>
            <a:br>
              <a:rPr lang="en-GB" altLang="en-US" sz="2000" dirty="0" smtClean="0">
                <a:solidFill>
                  <a:schemeClr val="bg1">
                    <a:lumMod val="50000"/>
                  </a:schemeClr>
                </a:solidFill>
              </a:rPr>
            </a:br>
            <a:endParaRPr lang="en-GB" altLang="en-US" sz="2000" dirty="0" smtClean="0">
              <a:solidFill>
                <a:schemeClr val="bg1">
                  <a:lumMod val="50000"/>
                </a:schemeClr>
              </a:solidFill>
            </a:endParaRPr>
          </a:p>
          <a:p>
            <a:pPr eaLnBrk="1" hangingPunct="1">
              <a:defRPr/>
            </a:pPr>
            <a:r>
              <a:rPr lang="en-GB" altLang="en-US" sz="2000" dirty="0" smtClean="0">
                <a:solidFill>
                  <a:schemeClr val="bg1">
                    <a:lumMod val="50000"/>
                  </a:schemeClr>
                </a:solidFill>
              </a:rPr>
              <a:t>Investigating the parameters</a:t>
            </a:r>
            <a:br>
              <a:rPr lang="en-GB" altLang="en-US" sz="2000" dirty="0" smtClean="0">
                <a:solidFill>
                  <a:schemeClr val="bg1">
                    <a:lumMod val="50000"/>
                  </a:schemeClr>
                </a:solidFill>
              </a:rPr>
            </a:br>
            <a:r>
              <a:rPr lang="en-GB" altLang="en-US" sz="2000" dirty="0" smtClean="0">
                <a:solidFill>
                  <a:schemeClr val="bg1">
                    <a:lumMod val="50000"/>
                  </a:schemeClr>
                </a:solidFill>
              </a:rPr>
              <a:t>Bayesian Model Averaging</a:t>
            </a:r>
          </a:p>
          <a:p>
            <a:pPr eaLnBrk="1" hangingPunct="1">
              <a:defRPr/>
            </a:pPr>
            <a:endParaRPr lang="en-GB" altLang="en-US" sz="2000" dirty="0" smtClean="0">
              <a:solidFill>
                <a:schemeClr val="bg1">
                  <a:lumMod val="50000"/>
                </a:schemeClr>
              </a:solidFill>
            </a:endParaRPr>
          </a:p>
          <a:p>
            <a:pPr eaLnBrk="1" hangingPunct="1">
              <a:defRPr/>
            </a:pPr>
            <a:r>
              <a:rPr lang="en-GB" altLang="en-US" sz="2000" dirty="0" smtClean="0">
                <a:solidFill>
                  <a:schemeClr val="bg1">
                    <a:lumMod val="50000"/>
                  </a:schemeClr>
                </a:solidFill>
              </a:rPr>
              <a:t>Comparing models across subjects</a:t>
            </a:r>
            <a:br>
              <a:rPr lang="en-GB" altLang="en-US" sz="2000" dirty="0" smtClean="0">
                <a:solidFill>
                  <a:schemeClr val="bg1">
                    <a:lumMod val="50000"/>
                  </a:schemeClr>
                </a:solidFill>
              </a:rPr>
            </a:br>
            <a:r>
              <a:rPr lang="en-GB" altLang="en-US" sz="2000" dirty="0" smtClean="0">
                <a:solidFill>
                  <a:schemeClr val="bg1">
                    <a:lumMod val="50000"/>
                  </a:schemeClr>
                </a:solidFill>
              </a:rPr>
              <a:t>Fixed effects, random effects</a:t>
            </a:r>
          </a:p>
          <a:p>
            <a:pPr eaLnBrk="1" hangingPunct="1">
              <a:defRPr/>
            </a:pPr>
            <a:endParaRPr lang="en-GB" altLang="en-US" sz="2000" dirty="0" smtClean="0"/>
          </a:p>
          <a:p>
            <a:pPr eaLnBrk="1" hangingPunct="1">
              <a:defRPr/>
            </a:pPr>
            <a:r>
              <a:rPr lang="en-GB" altLang="en-US" sz="2000" b="1" dirty="0" smtClean="0"/>
              <a:t>Parametric Empirical Bayes</a:t>
            </a:r>
          </a:p>
        </p:txBody>
      </p:sp>
      <p:sp>
        <p:nvSpPr>
          <p:cNvPr id="5" name="TextBox 4"/>
          <p:cNvSpPr txBox="1"/>
          <p:nvPr/>
        </p:nvSpPr>
        <p:spPr>
          <a:xfrm>
            <a:off x="5795963" y="6397625"/>
            <a:ext cx="3275012" cy="368300"/>
          </a:xfrm>
          <a:prstGeom prst="rect">
            <a:avLst/>
          </a:prstGeom>
          <a:noFill/>
        </p:spPr>
        <p:txBody>
          <a:bodyPr wrap="none">
            <a:spAutoFit/>
          </a:bodyPr>
          <a:lstStyle/>
          <a:p>
            <a:pPr eaLnBrk="1" hangingPunct="1">
              <a:defRPr/>
            </a:pPr>
            <a:r>
              <a:rPr lang="en-GB" i="1" dirty="0">
                <a:solidFill>
                  <a:schemeClr val="accent6">
                    <a:lumMod val="75000"/>
                  </a:schemeClr>
                </a:solidFill>
              </a:rPr>
              <a:t>Based on slides by Will Penny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GB" altLang="en-US" smtClean="0"/>
              <a:t>Hierarchical model of parameters</a:t>
            </a:r>
          </a:p>
        </p:txBody>
      </p:sp>
      <p:grpSp>
        <p:nvGrpSpPr>
          <p:cNvPr id="28675" name="Group 14"/>
          <p:cNvGrpSpPr>
            <a:grpSpLocks/>
          </p:cNvGrpSpPr>
          <p:nvPr/>
        </p:nvGrpSpPr>
        <p:grpSpPr bwMode="auto">
          <a:xfrm>
            <a:off x="2965450" y="4429125"/>
            <a:ext cx="2224088" cy="1527175"/>
            <a:chOff x="6147593" y="3296194"/>
            <a:chExt cx="1342713" cy="922421"/>
          </a:xfrm>
        </p:grpSpPr>
        <p:sp>
          <p:nvSpPr>
            <p:cNvPr id="17" name="Oval 16"/>
            <p:cNvSpPr/>
            <p:nvPr/>
          </p:nvSpPr>
          <p:spPr>
            <a:xfrm>
              <a:off x="6363232" y="3296194"/>
              <a:ext cx="288477" cy="28861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9" name="Oval 18"/>
            <p:cNvSpPr/>
            <p:nvPr/>
          </p:nvSpPr>
          <p:spPr>
            <a:xfrm>
              <a:off x="7201829" y="3296194"/>
              <a:ext cx="288477" cy="28861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0" name="Oval 19"/>
            <p:cNvSpPr/>
            <p:nvPr/>
          </p:nvSpPr>
          <p:spPr>
            <a:xfrm>
              <a:off x="6660335" y="3929999"/>
              <a:ext cx="288477" cy="28861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cxnSp>
          <p:nvCxnSpPr>
            <p:cNvPr id="21" name="Straight Arrow Connector 20"/>
            <p:cNvCxnSpPr/>
            <p:nvPr/>
          </p:nvCxnSpPr>
          <p:spPr>
            <a:xfrm>
              <a:off x="6147593" y="3432352"/>
              <a:ext cx="207972" cy="0"/>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7" idx="6"/>
              <a:endCxn id="19" idx="2"/>
            </p:cNvCxnSpPr>
            <p:nvPr/>
          </p:nvCxnSpPr>
          <p:spPr>
            <a:xfrm>
              <a:off x="6651709" y="3440982"/>
              <a:ext cx="550119" cy="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9" idx="3"/>
              <a:endCxn id="20" idx="7"/>
            </p:cNvCxnSpPr>
            <p:nvPr/>
          </p:nvCxnSpPr>
          <p:spPr>
            <a:xfrm flipH="1">
              <a:off x="6906643" y="3542621"/>
              <a:ext cx="337355" cy="429568"/>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8676" name="Group 23"/>
          <p:cNvGrpSpPr>
            <a:grpSpLocks/>
          </p:cNvGrpSpPr>
          <p:nvPr/>
        </p:nvGrpSpPr>
        <p:grpSpPr bwMode="auto">
          <a:xfrm>
            <a:off x="3289300" y="3097213"/>
            <a:ext cx="1617663" cy="955675"/>
            <a:chOff x="2145524" y="3064817"/>
            <a:chExt cx="1618713" cy="955472"/>
          </a:xfrm>
        </p:grpSpPr>
        <p:pic>
          <p:nvPicPr>
            <p:cNvPr id="25" name="Picture 24"/>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48830" t="-468" r="30351" b="57135"/>
            <a:stretch/>
          </p:blipFill>
          <p:spPr>
            <a:xfrm>
              <a:off x="2805651" y="3458452"/>
              <a:ext cx="269924" cy="561837"/>
            </a:xfrm>
            <a:prstGeom prst="rect">
              <a:avLst/>
            </a:prstGeom>
          </p:spPr>
        </p:pic>
        <p:sp>
          <p:nvSpPr>
            <p:cNvPr id="28690" name="TextBox 25"/>
            <p:cNvSpPr txBox="1">
              <a:spLocks noChangeArrowheads="1"/>
            </p:cNvSpPr>
            <p:nvPr/>
          </p:nvSpPr>
          <p:spPr bwMode="auto">
            <a:xfrm>
              <a:off x="2145524" y="3064817"/>
              <a:ext cx="16187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latin typeface="Calibri" panose="020F0502020204030204" pitchFamily="34" charset="0"/>
                  <a:ea typeface="MS PGothic" panose="020B0600070205080204" pitchFamily="34" charset="-128"/>
                </a:rPr>
                <a:t>First level DCM</a:t>
              </a:r>
            </a:p>
          </p:txBody>
        </p:sp>
      </p:grpSp>
      <p:sp>
        <p:nvSpPr>
          <p:cNvPr id="2" name="Rectangle 1"/>
          <p:cNvSpPr/>
          <p:nvPr/>
        </p:nvSpPr>
        <p:spPr>
          <a:xfrm>
            <a:off x="2843213" y="4221163"/>
            <a:ext cx="2489200" cy="187325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9" name="TextBox 28"/>
          <p:cNvSpPr txBox="1"/>
          <p:nvPr/>
        </p:nvSpPr>
        <p:spPr>
          <a:xfrm>
            <a:off x="6016625" y="6573838"/>
            <a:ext cx="3127375" cy="276225"/>
          </a:xfrm>
          <a:prstGeom prst="rect">
            <a:avLst/>
          </a:prstGeom>
          <a:noFill/>
        </p:spPr>
        <p:txBody>
          <a:bodyPr wrap="none">
            <a:spAutoFit/>
          </a:bodyPr>
          <a:lstStyle/>
          <a:p>
            <a:pPr eaLnBrk="1" hangingPunct="1">
              <a:defRPr/>
            </a:pPr>
            <a:r>
              <a:rPr lang="en-GB" sz="1200" dirty="0">
                <a:solidFill>
                  <a:schemeClr val="tx1">
                    <a:lumMod val="50000"/>
                    <a:lumOff val="50000"/>
                  </a:schemeClr>
                </a:solidFill>
              </a:rPr>
              <a:t>Image credit: Wilson Joseph from Noun Project</a:t>
            </a:r>
          </a:p>
        </p:txBody>
      </p:sp>
      <p:cxnSp>
        <p:nvCxnSpPr>
          <p:cNvPr id="6" name="Straight Arrow Connector 5"/>
          <p:cNvCxnSpPr/>
          <p:nvPr/>
        </p:nvCxnSpPr>
        <p:spPr>
          <a:xfrm flipH="1">
            <a:off x="5191125" y="3587750"/>
            <a:ext cx="2125663" cy="1717675"/>
          </a:xfrm>
          <a:prstGeom prst="straightConnector1">
            <a:avLst/>
          </a:prstGeom>
          <a:noFill/>
          <a:ln w="38100">
            <a:solidFill>
              <a:srgbClr val="0070C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pic>
        <p:nvPicPr>
          <p:cNvPr id="33" name="Picture 32"/>
          <p:cNvPicPr>
            <a:picLocks noChangeAspect="1"/>
          </p:cNvPicPr>
          <p:nvPr/>
        </p:nvPicPr>
        <p:blipFill>
          <a:blip r:embed="rId3">
            <a:extLst>
              <a:ext uri="{28A0092B-C50C-407E-A947-70E740481C1C}">
                <a14:useLocalDpi xmlns:a14="http://schemas.microsoft.com/office/drawing/2010/main" val="0"/>
              </a:ext>
            </a:extLst>
          </a:blip>
          <a:srcRect b="14970"/>
          <a:stretch>
            <a:fillRect/>
          </a:stretch>
        </p:blipFill>
        <p:spPr bwMode="auto">
          <a:xfrm>
            <a:off x="5699125" y="2522538"/>
            <a:ext cx="1055688"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p:cNvSpPr txBox="1">
            <a:spLocks noChangeArrowheads="1"/>
          </p:cNvSpPr>
          <p:nvPr/>
        </p:nvSpPr>
        <p:spPr bwMode="auto">
          <a:xfrm>
            <a:off x="5834063" y="1887538"/>
            <a:ext cx="7810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800" b="1">
                <a:latin typeface="Calibri" panose="020F0502020204030204" pitchFamily="34" charset="0"/>
                <a:ea typeface="MS PGothic" panose="020B0600070205080204" pitchFamily="34" charset="-128"/>
              </a:rPr>
              <a:t>Group</a:t>
            </a:r>
          </a:p>
          <a:p>
            <a:pPr algn="ctr" eaLnBrk="1" hangingPunct="1">
              <a:spcBef>
                <a:spcPct val="0"/>
              </a:spcBef>
              <a:buFontTx/>
              <a:buNone/>
            </a:pPr>
            <a:r>
              <a:rPr lang="en-GB" altLang="en-US" sz="1800" b="1">
                <a:latin typeface="Calibri" panose="020F0502020204030204" pitchFamily="34" charset="0"/>
                <a:ea typeface="MS PGothic" panose="020B0600070205080204" pitchFamily="34" charset="-128"/>
              </a:rPr>
              <a:t>Mean</a:t>
            </a:r>
          </a:p>
        </p:txBody>
      </p:sp>
      <p:sp>
        <p:nvSpPr>
          <p:cNvPr id="3" name="Oval 2"/>
          <p:cNvSpPr/>
          <p:nvPr/>
        </p:nvSpPr>
        <p:spPr>
          <a:xfrm>
            <a:off x="4545013" y="5046663"/>
            <a:ext cx="552450" cy="50165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cxnSp>
        <p:nvCxnSpPr>
          <p:cNvPr id="36" name="Straight Arrow Connector 35"/>
          <p:cNvCxnSpPr/>
          <p:nvPr/>
        </p:nvCxnSpPr>
        <p:spPr>
          <a:xfrm flipH="1">
            <a:off x="5100638" y="3619500"/>
            <a:ext cx="1058862" cy="1517650"/>
          </a:xfrm>
          <a:prstGeom prst="straightConnector1">
            <a:avLst/>
          </a:prstGeom>
          <a:noFill/>
          <a:ln w="38100">
            <a:solidFill>
              <a:srgbClr val="0070C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pic>
        <p:nvPicPr>
          <p:cNvPr id="43" name="Picture 42"/>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b="56322"/>
          <a:stretch/>
        </p:blipFill>
        <p:spPr>
          <a:xfrm>
            <a:off x="6947498" y="2522731"/>
            <a:ext cx="1055381" cy="460967"/>
          </a:xfrm>
          <a:prstGeom prst="rect">
            <a:avLst/>
          </a:prstGeom>
        </p:spPr>
      </p:pic>
      <p:sp>
        <p:nvSpPr>
          <p:cNvPr id="44" name="TextBox 43"/>
          <p:cNvSpPr txBox="1">
            <a:spLocks noChangeArrowheads="1"/>
          </p:cNvSpPr>
          <p:nvPr/>
        </p:nvSpPr>
        <p:spPr bwMode="auto">
          <a:xfrm>
            <a:off x="7019925" y="19304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latin typeface="Calibri" panose="020F0502020204030204" pitchFamily="34" charset="0"/>
                <a:ea typeface="MS PGothic" panose="020B0600070205080204" pitchFamily="34" charset="-128"/>
              </a:rPr>
              <a:t>Disease</a:t>
            </a:r>
          </a:p>
        </p:txBody>
      </p:sp>
      <p:pic>
        <p:nvPicPr>
          <p:cNvPr id="45" name="Picture 44"/>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t="43016" b="14971"/>
          <a:stretch/>
        </p:blipFill>
        <p:spPr>
          <a:xfrm>
            <a:off x="6936480" y="2983697"/>
            <a:ext cx="1055381" cy="443401"/>
          </a:xfrm>
          <a:prstGeom prst="rect">
            <a:avLst/>
          </a:prstGeom>
        </p:spPr>
      </p:pic>
      <p:sp>
        <p:nvSpPr>
          <p:cNvPr id="4" name="TextBox 3"/>
          <p:cNvSpPr txBox="1">
            <a:spLocks noRot="1" noChangeAspect="1" noMove="1" noResize="1" noEditPoints="1" noAdjustHandles="1" noChangeArrowheads="1" noChangeShapeType="1" noTextEdit="1"/>
          </p:cNvSpPr>
          <p:nvPr/>
        </p:nvSpPr>
        <p:spPr>
          <a:xfrm>
            <a:off x="4064208" y="4392150"/>
            <a:ext cx="200696" cy="276999"/>
          </a:xfrm>
          <a:prstGeom prst="rect">
            <a:avLst/>
          </a:prstGeom>
          <a:blipFill rotWithShape="0">
            <a:blip r:embed="rId4"/>
            <a:stretch>
              <a:fillRect l="-27273" r="-18182" b="-8696"/>
            </a:stretch>
          </a:blipFill>
        </p:spPr>
        <p:txBody>
          <a:bodyPr/>
          <a:lstStyle/>
          <a:p>
            <a:pPr>
              <a:defRPr/>
            </a:pPr>
            <a:r>
              <a:rPr lang="en-GB">
                <a:noFill/>
              </a:rPr>
              <a:t> </a:t>
            </a:r>
          </a:p>
        </p:txBody>
      </p:sp>
      <p:sp>
        <p:nvSpPr>
          <p:cNvPr id="30" name="TextBox 29"/>
          <p:cNvSpPr txBox="1">
            <a:spLocks noRot="1" noChangeAspect="1" noMove="1" noResize="1" noEditPoints="1" noAdjustHandles="1" noChangeArrowheads="1" noChangeShapeType="1" noTextEdit="1"/>
          </p:cNvSpPr>
          <p:nvPr/>
        </p:nvSpPr>
        <p:spPr>
          <a:xfrm>
            <a:off x="4621137" y="5114849"/>
            <a:ext cx="200696" cy="276999"/>
          </a:xfrm>
          <a:prstGeom prst="rect">
            <a:avLst/>
          </a:prstGeom>
          <a:blipFill rotWithShape="0">
            <a:blip r:embed="rId5"/>
            <a:stretch>
              <a:fillRect l="-24242" r="-21212" b="-11111"/>
            </a:stretch>
          </a:blipFill>
        </p:spPr>
        <p:txBody>
          <a:bodyPr/>
          <a:lstStyle/>
          <a:p>
            <a:pPr>
              <a:defRPr/>
            </a:pPr>
            <a:r>
              <a:rPr lang="en-GB">
                <a:no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 grpId="0" animBg="1"/>
      <p:bldP spid="4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GB" altLang="en-US" smtClean="0"/>
              <a:t>Hierarchical model of parameters</a:t>
            </a:r>
          </a:p>
        </p:txBody>
      </p:sp>
      <p:grpSp>
        <p:nvGrpSpPr>
          <p:cNvPr id="30" name="Group 29"/>
          <p:cNvGrpSpPr>
            <a:grpSpLocks/>
          </p:cNvGrpSpPr>
          <p:nvPr/>
        </p:nvGrpSpPr>
        <p:grpSpPr bwMode="auto">
          <a:xfrm>
            <a:off x="1697038" y="3897313"/>
            <a:ext cx="3735387" cy="1212850"/>
            <a:chOff x="2317434" y="3400776"/>
            <a:chExt cx="3735256" cy="1212272"/>
          </a:xfrm>
        </p:grpSpPr>
        <p:sp>
          <p:nvSpPr>
            <p:cNvPr id="7" name="Rectangle 6"/>
            <p:cNvSpPr>
              <a:spLocks noRot="1" noChangeAspect="1" noMove="1" noResize="1" noEditPoints="1" noAdjustHandles="1" noChangeArrowheads="1" noChangeShapeType="1" noTextEdit="1"/>
            </p:cNvSpPr>
            <p:nvPr/>
          </p:nvSpPr>
          <p:spPr>
            <a:xfrm>
              <a:off x="2317434" y="3400776"/>
              <a:ext cx="3302827" cy="486672"/>
            </a:xfrm>
            <a:prstGeom prst="rect">
              <a:avLst/>
            </a:prstGeom>
            <a:blipFill rotWithShape="0">
              <a:blip r:embed="rId2"/>
              <a:stretch>
                <a:fillRect/>
              </a:stretch>
            </a:blipFill>
          </p:spPr>
          <p:txBody>
            <a:bodyPr/>
            <a:lstStyle/>
            <a:p>
              <a:pPr eaLnBrk="1" hangingPunct="1">
                <a:defRPr/>
              </a:pPr>
              <a:r>
                <a:rPr lang="en-GB">
                  <a:noFill/>
                  <a:latin typeface="Calibri" charset="0"/>
                  <a:ea typeface="ＭＳ Ｐゴシック" charset="0"/>
                </a:rPr>
                <a:t> </a:t>
              </a:r>
            </a:p>
          </p:txBody>
        </p:sp>
        <p:cxnSp>
          <p:nvCxnSpPr>
            <p:cNvPr id="16" name="Straight Arrow Connector 15"/>
            <p:cNvCxnSpPr/>
            <p:nvPr/>
          </p:nvCxnSpPr>
          <p:spPr>
            <a:xfrm flipV="1">
              <a:off x="3396896" y="3978351"/>
              <a:ext cx="0" cy="309414"/>
            </a:xfrm>
            <a:prstGeom prst="straightConnector1">
              <a:avLst/>
            </a:prstGeom>
            <a:ln>
              <a:solidFill>
                <a:srgbClr val="548235"/>
              </a:solidFill>
              <a:tailEnd type="triangle"/>
            </a:ln>
          </p:spPr>
          <p:style>
            <a:lnRef idx="1">
              <a:schemeClr val="accent1"/>
            </a:lnRef>
            <a:fillRef idx="0">
              <a:schemeClr val="accent1"/>
            </a:fillRef>
            <a:effectRef idx="0">
              <a:schemeClr val="accent1"/>
            </a:effectRef>
            <a:fontRef idx="minor">
              <a:schemeClr val="tx1"/>
            </a:fontRef>
          </p:style>
        </p:cxnSp>
        <p:sp>
          <p:nvSpPr>
            <p:cNvPr id="29727" name="TextBox 16"/>
            <p:cNvSpPr txBox="1">
              <a:spLocks noChangeArrowheads="1"/>
            </p:cNvSpPr>
            <p:nvPr/>
          </p:nvSpPr>
          <p:spPr bwMode="auto">
            <a:xfrm>
              <a:off x="3072387" y="4243716"/>
              <a:ext cx="29803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solidFill>
                    <a:srgbClr val="548235"/>
                  </a:solidFill>
                  <a:ea typeface="MS PGothic" panose="020B0600070205080204" pitchFamily="34" charset="-128"/>
                </a:rPr>
                <a:t>Second level (linear) model</a:t>
              </a:r>
            </a:p>
          </p:txBody>
        </p:sp>
      </p:grpSp>
      <p:grpSp>
        <p:nvGrpSpPr>
          <p:cNvPr id="31" name="Group 30"/>
          <p:cNvGrpSpPr>
            <a:grpSpLocks/>
          </p:cNvGrpSpPr>
          <p:nvPr/>
        </p:nvGrpSpPr>
        <p:grpSpPr bwMode="auto">
          <a:xfrm>
            <a:off x="1708150" y="2351088"/>
            <a:ext cx="4449763" cy="1171575"/>
            <a:chOff x="2313969" y="4789705"/>
            <a:chExt cx="4450968" cy="1170699"/>
          </a:xfrm>
        </p:grpSpPr>
        <p:sp>
          <p:nvSpPr>
            <p:cNvPr id="10" name="Rectangle 9"/>
            <p:cNvSpPr>
              <a:spLocks noRot="1" noChangeAspect="1" noMove="1" noResize="1" noEditPoints="1" noAdjustHandles="1" noChangeArrowheads="1" noChangeShapeType="1" noTextEdit="1"/>
            </p:cNvSpPr>
            <p:nvPr/>
          </p:nvSpPr>
          <p:spPr>
            <a:xfrm>
              <a:off x="2313969" y="4789705"/>
              <a:ext cx="2193806" cy="486672"/>
            </a:xfrm>
            <a:prstGeom prst="rect">
              <a:avLst/>
            </a:prstGeom>
            <a:blipFill rotWithShape="0">
              <a:blip r:embed="rId3"/>
              <a:stretch>
                <a:fillRect/>
              </a:stretch>
            </a:blipFill>
          </p:spPr>
          <p:txBody>
            <a:bodyPr/>
            <a:lstStyle/>
            <a:p>
              <a:pPr eaLnBrk="1" hangingPunct="1">
                <a:defRPr/>
              </a:pPr>
              <a:r>
                <a:rPr lang="en-GB">
                  <a:noFill/>
                  <a:latin typeface="Calibri" charset="0"/>
                  <a:ea typeface="ＭＳ Ｐゴシック" charset="0"/>
                </a:rPr>
                <a:t> </a:t>
              </a:r>
            </a:p>
          </p:txBody>
        </p:sp>
        <p:cxnSp>
          <p:nvCxnSpPr>
            <p:cNvPr id="18" name="Straight Arrow Connector 17"/>
            <p:cNvCxnSpPr/>
            <p:nvPr/>
          </p:nvCxnSpPr>
          <p:spPr>
            <a:xfrm flipV="1">
              <a:off x="3403289" y="5325879"/>
              <a:ext cx="0" cy="309331"/>
            </a:xfrm>
            <a:prstGeom prst="straightConnector1">
              <a:avLst/>
            </a:prstGeom>
            <a:ln>
              <a:solidFill>
                <a:srgbClr val="548235"/>
              </a:solidFill>
              <a:tailEnd type="triangle"/>
            </a:ln>
          </p:spPr>
          <p:style>
            <a:lnRef idx="1">
              <a:schemeClr val="accent1"/>
            </a:lnRef>
            <a:fillRef idx="0">
              <a:schemeClr val="accent1"/>
            </a:fillRef>
            <a:effectRef idx="0">
              <a:schemeClr val="accent1"/>
            </a:effectRef>
            <a:fontRef idx="minor">
              <a:schemeClr val="tx1"/>
            </a:fontRef>
          </p:style>
        </p:cxnSp>
        <p:sp>
          <p:nvSpPr>
            <p:cNvPr id="29724" name="TextBox 18"/>
            <p:cNvSpPr txBox="1">
              <a:spLocks noChangeArrowheads="1"/>
            </p:cNvSpPr>
            <p:nvPr/>
          </p:nvSpPr>
          <p:spPr bwMode="auto">
            <a:xfrm>
              <a:off x="3079313" y="5591072"/>
              <a:ext cx="36856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solidFill>
                    <a:srgbClr val="548235"/>
                  </a:solidFill>
                  <a:ea typeface="MS PGothic" panose="020B0600070205080204" pitchFamily="34" charset="-128"/>
                </a:rPr>
                <a:t>Priors on second level parameters</a:t>
              </a:r>
            </a:p>
          </p:txBody>
        </p:sp>
      </p:grpSp>
      <p:sp>
        <p:nvSpPr>
          <p:cNvPr id="29701" name="TextBox 31"/>
          <p:cNvSpPr txBox="1">
            <a:spLocks noChangeArrowheads="1"/>
          </p:cNvSpPr>
          <p:nvPr/>
        </p:nvSpPr>
        <p:spPr bwMode="auto">
          <a:xfrm>
            <a:off x="628650" y="1549400"/>
            <a:ext cx="2708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u="sng">
                <a:latin typeface="Calibri" panose="020F0502020204030204" pitchFamily="34" charset="0"/>
                <a:ea typeface="MS PGothic" panose="020B0600070205080204" pitchFamily="34" charset="-128"/>
              </a:rPr>
              <a:t>Parametric Empirical Bayes</a:t>
            </a:r>
          </a:p>
        </p:txBody>
      </p:sp>
      <p:sp>
        <p:nvSpPr>
          <p:cNvPr id="29" name="Oval 28"/>
          <p:cNvSpPr/>
          <p:nvPr/>
        </p:nvSpPr>
        <p:spPr>
          <a:xfrm>
            <a:off x="4271963" y="3870325"/>
            <a:ext cx="619125" cy="52705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cxnSp>
        <p:nvCxnSpPr>
          <p:cNvPr id="32" name="Straight Arrow Connector 31"/>
          <p:cNvCxnSpPr/>
          <p:nvPr/>
        </p:nvCxnSpPr>
        <p:spPr>
          <a:xfrm flipH="1" flipV="1">
            <a:off x="4891088" y="4238625"/>
            <a:ext cx="407987" cy="158750"/>
          </a:xfrm>
          <a:prstGeom prst="straightConnector1">
            <a:avLst/>
          </a:prstGeom>
          <a:noFill/>
          <a:ln w="190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33" name="TextBox 32"/>
          <p:cNvSpPr txBox="1">
            <a:spLocks noChangeArrowheads="1"/>
          </p:cNvSpPr>
          <p:nvPr/>
        </p:nvSpPr>
        <p:spPr bwMode="auto">
          <a:xfrm>
            <a:off x="5299075" y="4232275"/>
            <a:ext cx="2378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solidFill>
                  <a:srgbClr val="C00000"/>
                </a:solidFill>
                <a:latin typeface="Calibri" panose="020F0502020204030204" pitchFamily="34" charset="0"/>
                <a:ea typeface="MS PGothic" panose="020B0600070205080204" pitchFamily="34" charset="-128"/>
              </a:rPr>
              <a:t>Between-subject error</a:t>
            </a:r>
          </a:p>
        </p:txBody>
      </p:sp>
      <p:cxnSp>
        <p:nvCxnSpPr>
          <p:cNvPr id="34" name="Straight Connector 33"/>
          <p:cNvCxnSpPr/>
          <p:nvPr/>
        </p:nvCxnSpPr>
        <p:spPr>
          <a:xfrm>
            <a:off x="0" y="3629025"/>
            <a:ext cx="9144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p:cNvGrpSpPr>
            <a:grpSpLocks/>
          </p:cNvGrpSpPr>
          <p:nvPr/>
        </p:nvGrpSpPr>
        <p:grpSpPr bwMode="auto">
          <a:xfrm>
            <a:off x="0" y="5240338"/>
            <a:ext cx="9144000" cy="1263650"/>
            <a:chOff x="0" y="5239906"/>
            <a:chExt cx="9144000" cy="1264132"/>
          </a:xfrm>
        </p:grpSpPr>
        <p:grpSp>
          <p:nvGrpSpPr>
            <p:cNvPr id="29711" name="Group 1"/>
            <p:cNvGrpSpPr>
              <a:grpSpLocks/>
            </p:cNvGrpSpPr>
            <p:nvPr/>
          </p:nvGrpSpPr>
          <p:grpSpPr bwMode="auto">
            <a:xfrm>
              <a:off x="2126859" y="5395177"/>
              <a:ext cx="4086225" cy="1108861"/>
              <a:chOff x="2743806" y="2124877"/>
              <a:chExt cx="4086225" cy="1108861"/>
            </a:xfrm>
          </p:grpSpPr>
          <p:sp>
            <p:nvSpPr>
              <p:cNvPr id="5" name="TextBox 4"/>
              <p:cNvSpPr txBox="1">
                <a:spLocks noRot="1" noChangeAspect="1" noMove="1" noResize="1" noEditPoints="1" noAdjustHandles="1" noChangeArrowheads="1" noChangeShapeType="1" noTextEdit="1"/>
              </p:cNvSpPr>
              <p:nvPr/>
            </p:nvSpPr>
            <p:spPr>
              <a:xfrm>
                <a:off x="2743806" y="2124877"/>
                <a:ext cx="4086225" cy="470129"/>
              </a:xfrm>
              <a:prstGeom prst="rect">
                <a:avLst/>
              </a:prstGeom>
              <a:blipFill rotWithShape="0">
                <a:blip r:embed="rId4"/>
                <a:stretch>
                  <a:fillRect/>
                </a:stretch>
              </a:blipFill>
            </p:spPr>
            <p:txBody>
              <a:bodyPr/>
              <a:lstStyle/>
              <a:p>
                <a:pPr eaLnBrk="1" hangingPunct="1">
                  <a:defRPr/>
                </a:pPr>
                <a:r>
                  <a:rPr lang="en-GB">
                    <a:noFill/>
                    <a:latin typeface="Calibri" charset="0"/>
                    <a:ea typeface="ＭＳ Ｐゴシック" charset="0"/>
                  </a:rPr>
                  <a:t> </a:t>
                </a:r>
              </a:p>
            </p:txBody>
          </p:sp>
          <p:cxnSp>
            <p:nvCxnSpPr>
              <p:cNvPr id="13" name="Straight Arrow Connector 12"/>
              <p:cNvCxnSpPr/>
              <p:nvPr/>
            </p:nvCxnSpPr>
            <p:spPr>
              <a:xfrm flipV="1">
                <a:off x="3401422" y="2600083"/>
                <a:ext cx="0" cy="309681"/>
              </a:xfrm>
              <a:prstGeom prst="straightConnector1">
                <a:avLst/>
              </a:prstGeom>
              <a:ln>
                <a:solidFill>
                  <a:srgbClr val="548235"/>
                </a:solidFill>
                <a:tailEnd type="triangle"/>
              </a:ln>
            </p:spPr>
            <p:style>
              <a:lnRef idx="1">
                <a:schemeClr val="accent1"/>
              </a:lnRef>
              <a:fillRef idx="0">
                <a:schemeClr val="accent1"/>
              </a:fillRef>
              <a:effectRef idx="0">
                <a:schemeClr val="accent1"/>
              </a:effectRef>
              <a:fontRef idx="minor">
                <a:schemeClr val="tx1"/>
              </a:fontRef>
            </p:style>
          </p:cxnSp>
          <p:sp>
            <p:nvSpPr>
              <p:cNvPr id="29721" name="TextBox 14"/>
              <p:cNvSpPr txBox="1">
                <a:spLocks noChangeArrowheads="1"/>
              </p:cNvSpPr>
              <p:nvPr/>
            </p:nvSpPr>
            <p:spPr bwMode="auto">
              <a:xfrm>
                <a:off x="3076575" y="2865438"/>
                <a:ext cx="1954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solidFill>
                      <a:srgbClr val="548235"/>
                    </a:solidFill>
                    <a:ea typeface="MS PGothic" panose="020B0600070205080204" pitchFamily="34" charset="-128"/>
                  </a:rPr>
                  <a:t>DCM for subject i</a:t>
                </a:r>
              </a:p>
            </p:txBody>
          </p:sp>
        </p:grpSp>
        <p:sp>
          <p:nvSpPr>
            <p:cNvPr id="12" name="Oval 11"/>
            <p:cNvSpPr/>
            <p:nvPr/>
          </p:nvSpPr>
          <p:spPr>
            <a:xfrm>
              <a:off x="4271963" y="5382835"/>
              <a:ext cx="619125" cy="527251"/>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cxnSp>
          <p:nvCxnSpPr>
            <p:cNvPr id="19" name="Straight Arrow Connector 18"/>
            <p:cNvCxnSpPr/>
            <p:nvPr/>
          </p:nvCxnSpPr>
          <p:spPr>
            <a:xfrm flipH="1" flipV="1">
              <a:off x="4891088" y="5751276"/>
              <a:ext cx="407987" cy="158811"/>
            </a:xfrm>
            <a:prstGeom prst="straightConnector1">
              <a:avLst/>
            </a:prstGeom>
            <a:noFill/>
            <a:ln w="190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29714" name="TextBox 19"/>
            <p:cNvSpPr txBox="1">
              <a:spLocks noChangeArrowheads="1"/>
            </p:cNvSpPr>
            <p:nvPr/>
          </p:nvSpPr>
          <p:spPr bwMode="auto">
            <a:xfrm>
              <a:off x="5298683" y="5744121"/>
              <a:ext cx="20630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solidFill>
                    <a:srgbClr val="C00000"/>
                  </a:solidFill>
                  <a:latin typeface="Calibri" panose="020F0502020204030204" pitchFamily="34" charset="0"/>
                  <a:ea typeface="MS PGothic" panose="020B0600070205080204" pitchFamily="34" charset="-128"/>
                </a:rPr>
                <a:t>Measurement noise</a:t>
              </a:r>
            </a:p>
          </p:txBody>
        </p:sp>
        <p:cxnSp>
          <p:nvCxnSpPr>
            <p:cNvPr id="22" name="Straight Connector 21"/>
            <p:cNvCxnSpPr/>
            <p:nvPr/>
          </p:nvCxnSpPr>
          <p:spPr>
            <a:xfrm>
              <a:off x="0" y="5239906"/>
              <a:ext cx="9144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9716" name="Group 35"/>
            <p:cNvGrpSpPr>
              <a:grpSpLocks/>
            </p:cNvGrpSpPr>
            <p:nvPr/>
          </p:nvGrpSpPr>
          <p:grpSpPr bwMode="auto">
            <a:xfrm>
              <a:off x="177410" y="5470197"/>
              <a:ext cx="1074012" cy="922421"/>
              <a:chOff x="2145524" y="3097868"/>
              <a:chExt cx="1074012" cy="922421"/>
            </a:xfrm>
          </p:grpSpPr>
          <p:pic>
            <p:nvPicPr>
              <p:cNvPr id="29717" name="Picture 36"/>
              <p:cNvPicPr>
                <a:picLocks noChangeAspect="1"/>
              </p:cNvPicPr>
              <p:nvPr/>
            </p:nvPicPr>
            <p:blipFill>
              <a:blip r:embed="rId5">
                <a:extLst>
                  <a:ext uri="{28A0092B-C50C-407E-A947-70E740481C1C}">
                    <a14:useLocalDpi xmlns:a14="http://schemas.microsoft.com/office/drawing/2010/main" val="0"/>
                  </a:ext>
                </a:extLst>
              </a:blip>
              <a:srcRect l="48830" t="-468" r="30351" b="57135"/>
              <a:stretch>
                <a:fillRect/>
              </a:stretch>
            </p:blipFill>
            <p:spPr bwMode="auto">
              <a:xfrm>
                <a:off x="2562495" y="3458452"/>
                <a:ext cx="269924" cy="56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8" name="TextBox 37"/>
              <p:cNvSpPr txBox="1">
                <a:spLocks noChangeArrowheads="1"/>
              </p:cNvSpPr>
              <p:nvPr/>
            </p:nvSpPr>
            <p:spPr bwMode="auto">
              <a:xfrm>
                <a:off x="2145524" y="3097868"/>
                <a:ext cx="10740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latin typeface="Calibri" panose="020F0502020204030204" pitchFamily="34" charset="0"/>
                    <a:ea typeface="MS PGothic" panose="020B0600070205080204" pitchFamily="34" charset="-128"/>
                  </a:rPr>
                  <a:t>First level</a:t>
                </a:r>
              </a:p>
            </p:txBody>
          </p:sp>
        </p:grpSp>
      </p:grpSp>
      <p:grpSp>
        <p:nvGrpSpPr>
          <p:cNvPr id="39" name="Group 38"/>
          <p:cNvGrpSpPr>
            <a:grpSpLocks/>
          </p:cNvGrpSpPr>
          <p:nvPr/>
        </p:nvGrpSpPr>
        <p:grpSpPr bwMode="auto">
          <a:xfrm>
            <a:off x="61913" y="3803650"/>
            <a:ext cx="1358900" cy="1323975"/>
            <a:chOff x="2051288" y="1236214"/>
            <a:chExt cx="1357551" cy="1323864"/>
          </a:xfrm>
        </p:grpSpPr>
        <p:pic>
          <p:nvPicPr>
            <p:cNvPr id="29709" name="Picture 39"/>
            <p:cNvPicPr>
              <a:picLocks noChangeAspect="1"/>
            </p:cNvPicPr>
            <p:nvPr/>
          </p:nvPicPr>
          <p:blipFill>
            <a:blip r:embed="rId6">
              <a:extLst>
                <a:ext uri="{28A0092B-C50C-407E-A947-70E740481C1C}">
                  <a14:useLocalDpi xmlns:a14="http://schemas.microsoft.com/office/drawing/2010/main" val="0"/>
                </a:ext>
              </a:extLst>
            </a:blip>
            <a:srcRect b="14970"/>
            <a:stretch>
              <a:fillRect/>
            </a:stretch>
          </p:blipFill>
          <p:spPr bwMode="auto">
            <a:xfrm>
              <a:off x="2154840" y="1662696"/>
              <a:ext cx="1055381" cy="89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0" name="TextBox 40"/>
            <p:cNvSpPr txBox="1">
              <a:spLocks noChangeArrowheads="1"/>
            </p:cNvSpPr>
            <p:nvPr/>
          </p:nvSpPr>
          <p:spPr bwMode="auto">
            <a:xfrm>
              <a:off x="2051288" y="1236214"/>
              <a:ext cx="13575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latin typeface="Calibri" panose="020F0502020204030204" pitchFamily="34" charset="0"/>
                  <a:ea typeface="MS PGothic" panose="020B0600070205080204" pitchFamily="34" charset="-128"/>
                </a:rPr>
                <a:t>Second level</a:t>
              </a:r>
            </a:p>
          </p:txBody>
        </p:sp>
      </p:grpSp>
      <p:sp>
        <p:nvSpPr>
          <p:cNvPr id="42" name="TextBox 41"/>
          <p:cNvSpPr txBox="1"/>
          <p:nvPr/>
        </p:nvSpPr>
        <p:spPr>
          <a:xfrm>
            <a:off x="6016625" y="6573838"/>
            <a:ext cx="3127375" cy="276225"/>
          </a:xfrm>
          <a:prstGeom prst="rect">
            <a:avLst/>
          </a:prstGeom>
          <a:noFill/>
        </p:spPr>
        <p:txBody>
          <a:bodyPr wrap="none">
            <a:spAutoFit/>
          </a:bodyPr>
          <a:lstStyle/>
          <a:p>
            <a:pPr eaLnBrk="1" hangingPunct="1">
              <a:defRPr/>
            </a:pPr>
            <a:r>
              <a:rPr lang="en-GB" sz="1200" dirty="0">
                <a:solidFill>
                  <a:schemeClr val="tx1">
                    <a:lumMod val="50000"/>
                    <a:lumOff val="50000"/>
                  </a:schemeClr>
                </a:solidFill>
              </a:rPr>
              <a:t>Image credit: Wilson Joseph from Noun Project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GB" altLang="en-US" smtClean="0"/>
              <a:t>Hierarchical model of parameters</a:t>
            </a:r>
          </a:p>
        </p:txBody>
      </p:sp>
      <p:grpSp>
        <p:nvGrpSpPr>
          <p:cNvPr id="153" name="Group 152"/>
          <p:cNvGrpSpPr>
            <a:grpSpLocks/>
          </p:cNvGrpSpPr>
          <p:nvPr/>
        </p:nvGrpSpPr>
        <p:grpSpPr bwMode="auto">
          <a:xfrm>
            <a:off x="4648170" y="2232636"/>
            <a:ext cx="2595582" cy="675703"/>
            <a:chOff x="4970646" y="2223689"/>
            <a:chExt cx="2594869" cy="675914"/>
          </a:xfrm>
        </p:grpSpPr>
        <p:cxnSp>
          <p:nvCxnSpPr>
            <p:cNvPr id="13" name="Straight Arrow Connector 12"/>
            <p:cNvCxnSpPr/>
            <p:nvPr/>
          </p:nvCxnSpPr>
          <p:spPr>
            <a:xfrm flipV="1">
              <a:off x="5007084" y="2223689"/>
              <a:ext cx="0" cy="309659"/>
            </a:xfrm>
            <a:prstGeom prst="straightConnector1">
              <a:avLst/>
            </a:prstGeom>
            <a:ln>
              <a:solidFill>
                <a:srgbClr val="548235"/>
              </a:solidFill>
              <a:tailEnd type="triangle"/>
            </a:ln>
          </p:spPr>
          <p:style>
            <a:lnRef idx="1">
              <a:schemeClr val="accent1"/>
            </a:lnRef>
            <a:fillRef idx="0">
              <a:schemeClr val="accent1"/>
            </a:fillRef>
            <a:effectRef idx="0">
              <a:schemeClr val="accent1"/>
            </a:effectRef>
            <a:fontRef idx="minor">
              <a:schemeClr val="tx1"/>
            </a:fontRef>
          </p:style>
        </p:cxnSp>
        <p:sp>
          <p:nvSpPr>
            <p:cNvPr id="30865" name="TextBox 13"/>
            <p:cNvSpPr txBox="1">
              <a:spLocks noChangeArrowheads="1"/>
            </p:cNvSpPr>
            <p:nvPr/>
          </p:nvSpPr>
          <p:spPr bwMode="auto">
            <a:xfrm>
              <a:off x="4970646" y="2530156"/>
              <a:ext cx="2594869" cy="369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dirty="0" smtClean="0">
                  <a:solidFill>
                    <a:srgbClr val="548235"/>
                  </a:solidFill>
                  <a:ea typeface="MS PGothic" panose="020B0600070205080204" pitchFamily="34" charset="-128"/>
                </a:rPr>
                <a:t>Group level parameters</a:t>
              </a:r>
              <a:endParaRPr lang="en-GB" altLang="en-US" sz="1800" dirty="0">
                <a:solidFill>
                  <a:srgbClr val="548235"/>
                </a:solidFill>
                <a:ea typeface="MS PGothic" panose="020B0600070205080204" pitchFamily="34" charset="-128"/>
              </a:endParaRPr>
            </a:p>
          </p:txBody>
        </p:sp>
      </p:grpSp>
      <p:grpSp>
        <p:nvGrpSpPr>
          <p:cNvPr id="30727" name="Group 151"/>
          <p:cNvGrpSpPr>
            <a:grpSpLocks/>
          </p:cNvGrpSpPr>
          <p:nvPr/>
        </p:nvGrpSpPr>
        <p:grpSpPr bwMode="auto">
          <a:xfrm>
            <a:off x="2959100" y="2224091"/>
            <a:ext cx="1595438" cy="965241"/>
            <a:chOff x="2959556" y="2223689"/>
            <a:chExt cx="1595309" cy="965674"/>
          </a:xfrm>
        </p:grpSpPr>
        <p:cxnSp>
          <p:nvCxnSpPr>
            <p:cNvPr id="11" name="Straight Arrow Connector 10"/>
            <p:cNvCxnSpPr/>
            <p:nvPr/>
          </p:nvCxnSpPr>
          <p:spPr>
            <a:xfrm flipV="1">
              <a:off x="4446924" y="2223689"/>
              <a:ext cx="0" cy="309701"/>
            </a:xfrm>
            <a:prstGeom prst="straightConnector1">
              <a:avLst/>
            </a:prstGeom>
            <a:ln>
              <a:solidFill>
                <a:srgbClr val="548235"/>
              </a:solidFill>
              <a:tailEnd type="triangle"/>
            </a:ln>
          </p:spPr>
          <p:style>
            <a:lnRef idx="1">
              <a:schemeClr val="accent1"/>
            </a:lnRef>
            <a:fillRef idx="0">
              <a:schemeClr val="accent1"/>
            </a:fillRef>
            <a:effectRef idx="0">
              <a:schemeClr val="accent1"/>
            </a:effectRef>
            <a:fontRef idx="minor">
              <a:schemeClr val="tx1"/>
            </a:fontRef>
          </p:style>
        </p:cxnSp>
        <p:sp>
          <p:nvSpPr>
            <p:cNvPr id="30774" name="TextBox 11"/>
            <p:cNvSpPr txBox="1">
              <a:spLocks noChangeArrowheads="1"/>
            </p:cNvSpPr>
            <p:nvPr/>
          </p:nvSpPr>
          <p:spPr bwMode="auto">
            <a:xfrm>
              <a:off x="2959556" y="2543032"/>
              <a:ext cx="1595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dirty="0">
                  <a:solidFill>
                    <a:srgbClr val="548235"/>
                  </a:solidFill>
                  <a:ea typeface="MS PGothic" panose="020B0600070205080204" pitchFamily="34" charset="-128"/>
                </a:rPr>
                <a:t>Design matrix</a:t>
              </a:r>
            </a:p>
            <a:p>
              <a:pPr eaLnBrk="1" hangingPunct="1">
                <a:spcBef>
                  <a:spcPct val="0"/>
                </a:spcBef>
                <a:buFontTx/>
                <a:buNone/>
              </a:pPr>
              <a:r>
                <a:rPr lang="en-GB" altLang="en-US" sz="1800" dirty="0">
                  <a:solidFill>
                    <a:srgbClr val="548235"/>
                  </a:solidFill>
                  <a:ea typeface="MS PGothic" panose="020B0600070205080204" pitchFamily="34" charset="-128"/>
                </a:rPr>
                <a:t>(covariates)</a:t>
              </a:r>
            </a:p>
          </p:txBody>
        </p:sp>
      </p:grpSp>
      <mc:AlternateContent xmlns:mc="http://schemas.openxmlformats.org/markup-compatibility/2006">
        <mc:Choice xmlns:a14="http://schemas.microsoft.com/office/drawing/2010/main" Requires="a14">
          <p:sp>
            <p:nvSpPr>
              <p:cNvPr id="2" name="TextBox 1"/>
              <p:cNvSpPr txBox="1"/>
              <p:nvPr/>
            </p:nvSpPr>
            <p:spPr>
              <a:xfrm>
                <a:off x="2667257" y="1740408"/>
                <a:ext cx="2179123" cy="42396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en-GB" sz="2400" b="0" i="1" smtClean="0">
                              <a:latin typeface="Cambria Math" panose="02040503050406030204" pitchFamily="18" charset="0"/>
                            </a:rPr>
                          </m:ctrlPr>
                        </m:sSupPr>
                        <m:e>
                          <m:r>
                            <m:rPr>
                              <m:sty m:val="p"/>
                            </m:rPr>
                            <a:rPr lang="en-GB" sz="2400" b="0" i="0" smtClean="0">
                              <a:latin typeface="Cambria Math" panose="02040503050406030204" pitchFamily="18" charset="0"/>
                            </a:rPr>
                            <m:t>Γ</m:t>
                          </m:r>
                        </m:e>
                        <m:sup>
                          <m:d>
                            <m:dPr>
                              <m:ctrlPr>
                                <a:rPr lang="en-GB" sz="2400" b="0" i="1" smtClean="0">
                                  <a:latin typeface="Cambria Math" panose="02040503050406030204" pitchFamily="18" charset="0"/>
                                </a:rPr>
                              </m:ctrlPr>
                            </m:dPr>
                            <m:e>
                              <m:r>
                                <a:rPr lang="en-GB" sz="2400" b="0" i="1" smtClean="0">
                                  <a:latin typeface="Cambria Math" panose="02040503050406030204" pitchFamily="18" charset="0"/>
                                </a:rPr>
                                <m:t>2</m:t>
                              </m:r>
                            </m:e>
                          </m:d>
                        </m:sup>
                      </m:sSup>
                      <m:d>
                        <m:dPr>
                          <m:ctrlPr>
                            <a:rPr lang="en-GB" sz="2400" b="0" i="1" smtClean="0">
                              <a:latin typeface="Cambria Math" panose="02040503050406030204" pitchFamily="18" charset="0"/>
                            </a:rPr>
                          </m:ctrlPr>
                        </m:dPr>
                        <m:e>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𝜃</m:t>
                              </m:r>
                            </m:e>
                            <m:sup>
                              <m:d>
                                <m:dPr>
                                  <m:ctrlPr>
                                    <a:rPr lang="en-GB" sz="2400" b="0" i="1" smtClean="0">
                                      <a:latin typeface="Cambria Math" panose="02040503050406030204" pitchFamily="18" charset="0"/>
                                    </a:rPr>
                                  </m:ctrlPr>
                                </m:dPr>
                                <m:e>
                                  <m:r>
                                    <a:rPr lang="en-GB" sz="2400" b="0" i="1" smtClean="0">
                                      <a:latin typeface="Cambria Math" panose="02040503050406030204" pitchFamily="18" charset="0"/>
                                    </a:rPr>
                                    <m:t>2</m:t>
                                  </m:r>
                                </m:e>
                              </m:d>
                            </m:sup>
                          </m:sSup>
                        </m:e>
                      </m:d>
                      <m:r>
                        <a:rPr lang="en-GB" sz="2400" b="0" i="1" smtClean="0">
                          <a:latin typeface="Cambria Math" panose="02040503050406030204" pitchFamily="18" charset="0"/>
                        </a:rPr>
                        <m:t>=</m:t>
                      </m:r>
                      <m:r>
                        <a:rPr lang="en-GB" sz="2400" b="0" i="1" smtClean="0">
                          <a:latin typeface="Cambria Math" panose="02040503050406030204" pitchFamily="18" charset="0"/>
                        </a:rPr>
                        <m:t>𝑋</m:t>
                      </m:r>
                      <m:r>
                        <a:rPr lang="en-GB" sz="2400" b="0" i="1" smtClean="0">
                          <a:latin typeface="Cambria Math" panose="02040503050406030204" pitchFamily="18" charset="0"/>
                        </a:rPr>
                        <m:t>𝛽</m:t>
                      </m:r>
                    </m:oMath>
                  </m:oMathPara>
                </a14:m>
                <a:endParaRPr lang="en-GB" sz="2400" dirty="0"/>
              </a:p>
            </p:txBody>
          </p:sp>
        </mc:Choice>
        <mc:Fallback>
          <p:sp>
            <p:nvSpPr>
              <p:cNvPr id="2" name="TextBox 1"/>
              <p:cNvSpPr txBox="1">
                <a:spLocks noRot="1" noChangeAspect="1" noMove="1" noResize="1" noEditPoints="1" noAdjustHandles="1" noChangeArrowheads="1" noChangeShapeType="1" noTextEdit="1"/>
              </p:cNvSpPr>
              <p:nvPr/>
            </p:nvSpPr>
            <p:spPr>
              <a:xfrm>
                <a:off x="2667257" y="1740408"/>
                <a:ext cx="2179123" cy="423962"/>
              </a:xfrm>
              <a:prstGeom prst="rect">
                <a:avLst/>
              </a:prstGeom>
              <a:blipFill rotWithShape="0">
                <a:blip r:embed="rId2"/>
                <a:stretch>
                  <a:fillRect/>
                </a:stretch>
              </a:blipFill>
            </p:spPr>
            <p:txBody>
              <a:bodyPr/>
              <a:lstStyle/>
              <a:p>
                <a:r>
                  <a:rPr lang="en-GB">
                    <a:noFill/>
                  </a:rPr>
                  <a:t> </a:t>
                </a:r>
              </a:p>
            </p:txBody>
          </p:sp>
        </mc:Fallback>
      </mc:AlternateContent>
      <p:grpSp>
        <p:nvGrpSpPr>
          <p:cNvPr id="19" name="Group 18"/>
          <p:cNvGrpSpPr/>
          <p:nvPr/>
        </p:nvGrpSpPr>
        <p:grpSpPr>
          <a:xfrm>
            <a:off x="4670302" y="3348780"/>
            <a:ext cx="4032673" cy="3269885"/>
            <a:chOff x="4670302" y="3348780"/>
            <a:chExt cx="4032673" cy="3269885"/>
          </a:xfrm>
        </p:grpSpPr>
        <p:grpSp>
          <p:nvGrpSpPr>
            <p:cNvPr id="151" name="Group 150"/>
            <p:cNvGrpSpPr>
              <a:grpSpLocks/>
            </p:cNvGrpSpPr>
            <p:nvPr/>
          </p:nvGrpSpPr>
          <p:grpSpPr bwMode="auto">
            <a:xfrm>
              <a:off x="5636549" y="3717032"/>
              <a:ext cx="2266950" cy="2519355"/>
              <a:chOff x="5864494" y="3426261"/>
              <a:chExt cx="2266157" cy="2519257"/>
            </a:xfrm>
          </p:grpSpPr>
          <p:sp>
            <p:nvSpPr>
              <p:cNvPr id="30775" name="Rectangle 91"/>
              <p:cNvSpPr>
                <a:spLocks noChangeArrowheads="1"/>
              </p:cNvSpPr>
              <p:nvPr/>
            </p:nvSpPr>
            <p:spPr bwMode="auto">
              <a:xfrm>
                <a:off x="6195488" y="3650099"/>
                <a:ext cx="1935163" cy="1946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latin typeface="Calibri" panose="020F0502020204030204" pitchFamily="34" charset="0"/>
                  <a:ea typeface="MS PGothic" panose="020B0600070205080204" pitchFamily="34" charset="-128"/>
                </a:endParaRPr>
              </a:p>
            </p:txBody>
          </p:sp>
          <p:sp>
            <p:nvSpPr>
              <p:cNvPr id="30776" name="Rectangle 92"/>
              <p:cNvSpPr>
                <a:spLocks noChangeArrowheads="1"/>
              </p:cNvSpPr>
              <p:nvPr/>
            </p:nvSpPr>
            <p:spPr bwMode="auto">
              <a:xfrm>
                <a:off x="6195488" y="3650099"/>
                <a:ext cx="1935163" cy="1946275"/>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latin typeface="Calibri" panose="020F0502020204030204" pitchFamily="34" charset="0"/>
                  <a:ea typeface="MS PGothic" panose="020B0600070205080204" pitchFamily="34" charset="-128"/>
                </a:endParaRPr>
              </a:p>
            </p:txBody>
          </p:sp>
          <p:pic>
            <p:nvPicPr>
              <p:cNvPr id="30777" name="Picture 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5488" y="3659624"/>
                <a:ext cx="1935163"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0" name="Rectangle 96"/>
              <p:cNvSpPr>
                <a:spLocks noChangeArrowheads="1"/>
              </p:cNvSpPr>
              <p:nvPr/>
            </p:nvSpPr>
            <p:spPr bwMode="auto">
              <a:xfrm>
                <a:off x="7119413" y="3426261"/>
                <a:ext cx="96838"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solidFill>
                      <a:srgbClr val="000000"/>
                    </a:solidFill>
                    <a:latin typeface="Helvetica" panose="020B0604020202020204" pitchFamily="34" charset="0"/>
                    <a:ea typeface="MS PGothic" panose="020B0600070205080204" pitchFamily="34" charset="-128"/>
                  </a:rPr>
                  <a:t> </a:t>
                </a:r>
                <a:endParaRPr lang="en-US" altLang="en-US" sz="1800">
                  <a:ea typeface="MS PGothic" panose="020B0600070205080204" pitchFamily="34" charset="-128"/>
                </a:endParaRPr>
              </a:p>
            </p:txBody>
          </p:sp>
          <p:sp>
            <p:nvSpPr>
              <p:cNvPr id="30783" name="Rectangle 99"/>
              <p:cNvSpPr>
                <a:spLocks noChangeArrowheads="1"/>
              </p:cNvSpPr>
              <p:nvPr/>
            </p:nvSpPr>
            <p:spPr bwMode="auto">
              <a:xfrm>
                <a:off x="6701901" y="5791636"/>
                <a:ext cx="1174750" cy="153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000" dirty="0" smtClean="0">
                    <a:solidFill>
                      <a:srgbClr val="000000"/>
                    </a:solidFill>
                    <a:latin typeface="Helvetica" panose="020B0604020202020204" pitchFamily="34" charset="0"/>
                    <a:ea typeface="MS PGothic" panose="020B0600070205080204" pitchFamily="34" charset="-128"/>
                  </a:rPr>
                  <a:t>Group-level effects</a:t>
                </a:r>
                <a:endParaRPr lang="en-GB" altLang="en-US" sz="1000" dirty="0">
                  <a:ea typeface="MS PGothic" panose="020B0600070205080204" pitchFamily="34" charset="-128"/>
                </a:endParaRPr>
              </a:p>
            </p:txBody>
          </p:sp>
          <p:sp>
            <p:nvSpPr>
              <p:cNvPr id="30784" name="Rectangle 100"/>
              <p:cNvSpPr>
                <a:spLocks noChangeArrowheads="1"/>
              </p:cNvSpPr>
              <p:nvPr/>
            </p:nvSpPr>
            <p:spPr bwMode="auto">
              <a:xfrm rot="-5400000">
                <a:off x="5601763" y="4515286"/>
                <a:ext cx="700087"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dirty="0">
                    <a:solidFill>
                      <a:srgbClr val="000000"/>
                    </a:solidFill>
                    <a:latin typeface="Helvetica" panose="020B0604020202020204" pitchFamily="34" charset="0"/>
                    <a:ea typeface="MS PGothic" panose="020B0600070205080204" pitchFamily="34" charset="-128"/>
                  </a:rPr>
                  <a:t>Connection</a:t>
                </a:r>
                <a:endParaRPr lang="en-US" altLang="en-US" sz="1800" dirty="0">
                  <a:ea typeface="MS PGothic" panose="020B0600070205080204" pitchFamily="34" charset="-128"/>
                </a:endParaRPr>
              </a:p>
            </p:txBody>
          </p:sp>
          <p:sp>
            <p:nvSpPr>
              <p:cNvPr id="30785" name="Line 101"/>
              <p:cNvSpPr>
                <a:spLocks noChangeShapeType="1"/>
              </p:cNvSpPr>
              <p:nvPr/>
            </p:nvSpPr>
            <p:spPr bwMode="auto">
              <a:xfrm>
                <a:off x="6195488" y="5596374"/>
                <a:ext cx="193516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86" name="Line 102"/>
              <p:cNvSpPr>
                <a:spLocks noChangeShapeType="1"/>
              </p:cNvSpPr>
              <p:nvPr/>
            </p:nvSpPr>
            <p:spPr bwMode="auto">
              <a:xfrm>
                <a:off x="6195488" y="3650099"/>
                <a:ext cx="193516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87" name="Line 103"/>
              <p:cNvSpPr>
                <a:spLocks noChangeShapeType="1"/>
              </p:cNvSpPr>
              <p:nvPr/>
            </p:nvSpPr>
            <p:spPr bwMode="auto">
              <a:xfrm>
                <a:off x="8130651" y="3650099"/>
                <a:ext cx="0" cy="1946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88" name="Line 104"/>
              <p:cNvSpPr>
                <a:spLocks noChangeShapeType="1"/>
              </p:cNvSpPr>
              <p:nvPr/>
            </p:nvSpPr>
            <p:spPr bwMode="auto">
              <a:xfrm>
                <a:off x="6195488" y="3650099"/>
                <a:ext cx="0" cy="1946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89" name="Line 105"/>
              <p:cNvSpPr>
                <a:spLocks noChangeShapeType="1"/>
              </p:cNvSpPr>
              <p:nvPr/>
            </p:nvSpPr>
            <p:spPr bwMode="auto">
              <a:xfrm>
                <a:off x="6195488" y="5596374"/>
                <a:ext cx="193516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90" name="Line 106"/>
              <p:cNvSpPr>
                <a:spLocks noChangeShapeType="1"/>
              </p:cNvSpPr>
              <p:nvPr/>
            </p:nvSpPr>
            <p:spPr bwMode="auto">
              <a:xfrm>
                <a:off x="6195488" y="3650099"/>
                <a:ext cx="0" cy="1946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91" name="Line 107"/>
              <p:cNvSpPr>
                <a:spLocks noChangeShapeType="1"/>
              </p:cNvSpPr>
              <p:nvPr/>
            </p:nvSpPr>
            <p:spPr bwMode="auto">
              <a:xfrm flipV="1">
                <a:off x="6671738" y="5577324"/>
                <a:ext cx="0" cy="19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92" name="Line 108"/>
              <p:cNvSpPr>
                <a:spLocks noChangeShapeType="1"/>
              </p:cNvSpPr>
              <p:nvPr/>
            </p:nvSpPr>
            <p:spPr bwMode="auto">
              <a:xfrm>
                <a:off x="6671738" y="3650099"/>
                <a:ext cx="0" cy="19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93" name="Rectangle 109"/>
              <p:cNvSpPr>
                <a:spLocks noChangeArrowheads="1"/>
              </p:cNvSpPr>
              <p:nvPr/>
            </p:nvSpPr>
            <p:spPr bwMode="auto">
              <a:xfrm>
                <a:off x="6643163" y="5626536"/>
                <a:ext cx="127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solidFill>
                      <a:srgbClr val="000000"/>
                    </a:solidFill>
                    <a:latin typeface="Helvetica" panose="020B0604020202020204" pitchFamily="34" charset="0"/>
                    <a:ea typeface="MS PGothic" panose="020B0600070205080204" pitchFamily="34" charset="-128"/>
                  </a:rPr>
                  <a:t>5</a:t>
                </a:r>
                <a:endParaRPr lang="en-US" altLang="en-US" sz="1800">
                  <a:ea typeface="MS PGothic" panose="020B0600070205080204" pitchFamily="34" charset="-128"/>
                </a:endParaRPr>
              </a:p>
            </p:txBody>
          </p:sp>
          <p:sp>
            <p:nvSpPr>
              <p:cNvPr id="30794" name="Line 110"/>
              <p:cNvSpPr>
                <a:spLocks noChangeShapeType="1"/>
              </p:cNvSpPr>
              <p:nvPr/>
            </p:nvSpPr>
            <p:spPr bwMode="auto">
              <a:xfrm flipV="1">
                <a:off x="7216251" y="5577324"/>
                <a:ext cx="0" cy="19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95" name="Line 111"/>
              <p:cNvSpPr>
                <a:spLocks noChangeShapeType="1"/>
              </p:cNvSpPr>
              <p:nvPr/>
            </p:nvSpPr>
            <p:spPr bwMode="auto">
              <a:xfrm>
                <a:off x="7216251" y="3650099"/>
                <a:ext cx="0" cy="19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96" name="Rectangle 112"/>
              <p:cNvSpPr>
                <a:spLocks noChangeArrowheads="1"/>
              </p:cNvSpPr>
              <p:nvPr/>
            </p:nvSpPr>
            <p:spPr bwMode="auto">
              <a:xfrm>
                <a:off x="7147988" y="5626536"/>
                <a:ext cx="19367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solidFill>
                      <a:srgbClr val="000000"/>
                    </a:solidFill>
                    <a:latin typeface="Helvetica" panose="020B0604020202020204" pitchFamily="34" charset="0"/>
                    <a:ea typeface="MS PGothic" panose="020B0600070205080204" pitchFamily="34" charset="-128"/>
                  </a:rPr>
                  <a:t>10</a:t>
                </a:r>
                <a:endParaRPr lang="en-US" altLang="en-US" sz="1800">
                  <a:ea typeface="MS PGothic" panose="020B0600070205080204" pitchFamily="34" charset="-128"/>
                </a:endParaRPr>
              </a:p>
            </p:txBody>
          </p:sp>
          <p:sp>
            <p:nvSpPr>
              <p:cNvPr id="30797" name="Line 113"/>
              <p:cNvSpPr>
                <a:spLocks noChangeShapeType="1"/>
              </p:cNvSpPr>
              <p:nvPr/>
            </p:nvSpPr>
            <p:spPr bwMode="auto">
              <a:xfrm flipV="1">
                <a:off x="7751238" y="5577324"/>
                <a:ext cx="0" cy="19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98" name="Line 114"/>
              <p:cNvSpPr>
                <a:spLocks noChangeShapeType="1"/>
              </p:cNvSpPr>
              <p:nvPr/>
            </p:nvSpPr>
            <p:spPr bwMode="auto">
              <a:xfrm>
                <a:off x="7751238" y="3650099"/>
                <a:ext cx="0" cy="19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99" name="Rectangle 115"/>
              <p:cNvSpPr>
                <a:spLocks noChangeArrowheads="1"/>
              </p:cNvSpPr>
              <p:nvPr/>
            </p:nvSpPr>
            <p:spPr bwMode="auto">
              <a:xfrm>
                <a:off x="7682976" y="5626536"/>
                <a:ext cx="19367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solidFill>
                      <a:srgbClr val="000000"/>
                    </a:solidFill>
                    <a:latin typeface="Helvetica" panose="020B0604020202020204" pitchFamily="34" charset="0"/>
                    <a:ea typeface="MS PGothic" panose="020B0600070205080204" pitchFamily="34" charset="-128"/>
                  </a:rPr>
                  <a:t>15</a:t>
                </a:r>
                <a:endParaRPr lang="en-US" altLang="en-US" sz="1800">
                  <a:ea typeface="MS PGothic" panose="020B0600070205080204" pitchFamily="34" charset="-128"/>
                </a:endParaRPr>
              </a:p>
            </p:txBody>
          </p:sp>
          <p:sp>
            <p:nvSpPr>
              <p:cNvPr id="30800" name="Line 116"/>
              <p:cNvSpPr>
                <a:spLocks noChangeShapeType="1"/>
              </p:cNvSpPr>
              <p:nvPr/>
            </p:nvSpPr>
            <p:spPr bwMode="auto">
              <a:xfrm>
                <a:off x="6195488" y="3815199"/>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01" name="Line 117"/>
              <p:cNvSpPr>
                <a:spLocks noChangeShapeType="1"/>
              </p:cNvSpPr>
              <p:nvPr/>
            </p:nvSpPr>
            <p:spPr bwMode="auto">
              <a:xfrm flipH="1">
                <a:off x="8111601" y="3815199"/>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02" name="Rectangle 118"/>
              <p:cNvSpPr>
                <a:spLocks noChangeArrowheads="1"/>
              </p:cNvSpPr>
              <p:nvPr/>
            </p:nvSpPr>
            <p:spPr bwMode="auto">
              <a:xfrm>
                <a:off x="6089126" y="3737411"/>
                <a:ext cx="127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solidFill>
                      <a:srgbClr val="000000"/>
                    </a:solidFill>
                    <a:latin typeface="Helvetica" panose="020B0604020202020204" pitchFamily="34" charset="0"/>
                    <a:ea typeface="MS PGothic" panose="020B0600070205080204" pitchFamily="34" charset="-128"/>
                  </a:rPr>
                  <a:t>1</a:t>
                </a:r>
                <a:endParaRPr lang="en-US" altLang="en-US" sz="1800">
                  <a:ea typeface="MS PGothic" panose="020B0600070205080204" pitchFamily="34" charset="-128"/>
                </a:endParaRPr>
              </a:p>
            </p:txBody>
          </p:sp>
          <p:sp>
            <p:nvSpPr>
              <p:cNvPr id="30803" name="Line 119"/>
              <p:cNvSpPr>
                <a:spLocks noChangeShapeType="1"/>
              </p:cNvSpPr>
              <p:nvPr/>
            </p:nvSpPr>
            <p:spPr bwMode="auto">
              <a:xfrm>
                <a:off x="6195488" y="4135874"/>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04" name="Line 120"/>
              <p:cNvSpPr>
                <a:spLocks noChangeShapeType="1"/>
              </p:cNvSpPr>
              <p:nvPr/>
            </p:nvSpPr>
            <p:spPr bwMode="auto">
              <a:xfrm flipH="1">
                <a:off x="8111601" y="4135874"/>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05" name="Rectangle 121"/>
              <p:cNvSpPr>
                <a:spLocks noChangeArrowheads="1"/>
              </p:cNvSpPr>
              <p:nvPr/>
            </p:nvSpPr>
            <p:spPr bwMode="auto">
              <a:xfrm>
                <a:off x="6089126" y="4058086"/>
                <a:ext cx="127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solidFill>
                      <a:srgbClr val="000000"/>
                    </a:solidFill>
                    <a:latin typeface="Helvetica" panose="020B0604020202020204" pitchFamily="34" charset="0"/>
                    <a:ea typeface="MS PGothic" panose="020B0600070205080204" pitchFamily="34" charset="-128"/>
                  </a:rPr>
                  <a:t>2</a:t>
                </a:r>
                <a:endParaRPr lang="en-US" altLang="en-US" sz="1800">
                  <a:ea typeface="MS PGothic" panose="020B0600070205080204" pitchFamily="34" charset="-128"/>
                </a:endParaRPr>
              </a:p>
            </p:txBody>
          </p:sp>
          <p:sp>
            <p:nvSpPr>
              <p:cNvPr id="30806" name="Line 122"/>
              <p:cNvSpPr>
                <a:spLocks noChangeShapeType="1"/>
              </p:cNvSpPr>
              <p:nvPr/>
            </p:nvSpPr>
            <p:spPr bwMode="auto">
              <a:xfrm>
                <a:off x="6195488" y="4458136"/>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07" name="Line 123"/>
              <p:cNvSpPr>
                <a:spLocks noChangeShapeType="1"/>
              </p:cNvSpPr>
              <p:nvPr/>
            </p:nvSpPr>
            <p:spPr bwMode="auto">
              <a:xfrm flipH="1">
                <a:off x="8111601" y="4458136"/>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08" name="Rectangle 124"/>
              <p:cNvSpPr>
                <a:spLocks noChangeArrowheads="1"/>
              </p:cNvSpPr>
              <p:nvPr/>
            </p:nvSpPr>
            <p:spPr bwMode="auto">
              <a:xfrm>
                <a:off x="6089126" y="4380349"/>
                <a:ext cx="127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solidFill>
                      <a:srgbClr val="000000"/>
                    </a:solidFill>
                    <a:latin typeface="Helvetica" panose="020B0604020202020204" pitchFamily="34" charset="0"/>
                    <a:ea typeface="MS PGothic" panose="020B0600070205080204" pitchFamily="34" charset="-128"/>
                  </a:rPr>
                  <a:t>3</a:t>
                </a:r>
                <a:endParaRPr lang="en-US" altLang="en-US" sz="1800">
                  <a:ea typeface="MS PGothic" panose="020B0600070205080204" pitchFamily="34" charset="-128"/>
                </a:endParaRPr>
              </a:p>
            </p:txBody>
          </p:sp>
          <p:sp>
            <p:nvSpPr>
              <p:cNvPr id="30809" name="Line 125"/>
              <p:cNvSpPr>
                <a:spLocks noChangeShapeType="1"/>
              </p:cNvSpPr>
              <p:nvPr/>
            </p:nvSpPr>
            <p:spPr bwMode="auto">
              <a:xfrm>
                <a:off x="6195488" y="4788336"/>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10" name="Line 126"/>
              <p:cNvSpPr>
                <a:spLocks noChangeShapeType="1"/>
              </p:cNvSpPr>
              <p:nvPr/>
            </p:nvSpPr>
            <p:spPr bwMode="auto">
              <a:xfrm flipH="1">
                <a:off x="8111601" y="4788336"/>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11" name="Rectangle 127"/>
              <p:cNvSpPr>
                <a:spLocks noChangeArrowheads="1"/>
              </p:cNvSpPr>
              <p:nvPr/>
            </p:nvSpPr>
            <p:spPr bwMode="auto">
              <a:xfrm>
                <a:off x="6089126" y="4710549"/>
                <a:ext cx="127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solidFill>
                      <a:srgbClr val="000000"/>
                    </a:solidFill>
                    <a:latin typeface="Helvetica" panose="020B0604020202020204" pitchFamily="34" charset="0"/>
                    <a:ea typeface="MS PGothic" panose="020B0600070205080204" pitchFamily="34" charset="-128"/>
                  </a:rPr>
                  <a:t>4</a:t>
                </a:r>
                <a:endParaRPr lang="en-US" altLang="en-US" sz="1800">
                  <a:ea typeface="MS PGothic" panose="020B0600070205080204" pitchFamily="34" charset="-128"/>
                </a:endParaRPr>
              </a:p>
            </p:txBody>
          </p:sp>
          <p:sp>
            <p:nvSpPr>
              <p:cNvPr id="30812" name="Line 128"/>
              <p:cNvSpPr>
                <a:spLocks noChangeShapeType="1"/>
              </p:cNvSpPr>
              <p:nvPr/>
            </p:nvSpPr>
            <p:spPr bwMode="auto">
              <a:xfrm>
                <a:off x="6195488" y="5110599"/>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13" name="Line 129"/>
              <p:cNvSpPr>
                <a:spLocks noChangeShapeType="1"/>
              </p:cNvSpPr>
              <p:nvPr/>
            </p:nvSpPr>
            <p:spPr bwMode="auto">
              <a:xfrm flipH="1">
                <a:off x="8111601" y="5110599"/>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14" name="Rectangle 130"/>
              <p:cNvSpPr>
                <a:spLocks noChangeArrowheads="1"/>
              </p:cNvSpPr>
              <p:nvPr/>
            </p:nvSpPr>
            <p:spPr bwMode="auto">
              <a:xfrm>
                <a:off x="6089126" y="5032811"/>
                <a:ext cx="127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solidFill>
                      <a:srgbClr val="000000"/>
                    </a:solidFill>
                    <a:latin typeface="Helvetica" panose="020B0604020202020204" pitchFamily="34" charset="0"/>
                    <a:ea typeface="MS PGothic" panose="020B0600070205080204" pitchFamily="34" charset="-128"/>
                  </a:rPr>
                  <a:t>5</a:t>
                </a:r>
                <a:endParaRPr lang="en-US" altLang="en-US" sz="1800">
                  <a:ea typeface="MS PGothic" panose="020B0600070205080204" pitchFamily="34" charset="-128"/>
                </a:endParaRPr>
              </a:p>
            </p:txBody>
          </p:sp>
          <p:sp>
            <p:nvSpPr>
              <p:cNvPr id="30815" name="Line 131"/>
              <p:cNvSpPr>
                <a:spLocks noChangeShapeType="1"/>
              </p:cNvSpPr>
              <p:nvPr/>
            </p:nvSpPr>
            <p:spPr bwMode="auto">
              <a:xfrm>
                <a:off x="6195488" y="5431274"/>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16" name="Line 132"/>
              <p:cNvSpPr>
                <a:spLocks noChangeShapeType="1"/>
              </p:cNvSpPr>
              <p:nvPr/>
            </p:nvSpPr>
            <p:spPr bwMode="auto">
              <a:xfrm flipH="1">
                <a:off x="8111601" y="5431274"/>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17" name="Rectangle 133"/>
              <p:cNvSpPr>
                <a:spLocks noChangeArrowheads="1"/>
              </p:cNvSpPr>
              <p:nvPr/>
            </p:nvSpPr>
            <p:spPr bwMode="auto">
              <a:xfrm>
                <a:off x="6089126" y="5353486"/>
                <a:ext cx="127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dirty="0">
                    <a:solidFill>
                      <a:srgbClr val="000000"/>
                    </a:solidFill>
                    <a:latin typeface="Helvetica" panose="020B0604020202020204" pitchFamily="34" charset="0"/>
                    <a:ea typeface="MS PGothic" panose="020B0600070205080204" pitchFamily="34" charset="-128"/>
                  </a:rPr>
                  <a:t>6</a:t>
                </a:r>
                <a:endParaRPr lang="en-US" altLang="en-US" sz="1800" dirty="0">
                  <a:ea typeface="MS PGothic" panose="020B0600070205080204" pitchFamily="34" charset="-128"/>
                </a:endParaRPr>
              </a:p>
            </p:txBody>
          </p:sp>
          <p:sp>
            <p:nvSpPr>
              <p:cNvPr id="30818" name="Line 134"/>
              <p:cNvSpPr>
                <a:spLocks noChangeShapeType="1"/>
              </p:cNvSpPr>
              <p:nvPr/>
            </p:nvSpPr>
            <p:spPr bwMode="auto">
              <a:xfrm>
                <a:off x="6195488" y="5596374"/>
                <a:ext cx="193516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19" name="Line 135"/>
              <p:cNvSpPr>
                <a:spLocks noChangeShapeType="1"/>
              </p:cNvSpPr>
              <p:nvPr/>
            </p:nvSpPr>
            <p:spPr bwMode="auto">
              <a:xfrm>
                <a:off x="6195488" y="3650099"/>
                <a:ext cx="193516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20" name="Line 136"/>
              <p:cNvSpPr>
                <a:spLocks noChangeShapeType="1"/>
              </p:cNvSpPr>
              <p:nvPr/>
            </p:nvSpPr>
            <p:spPr bwMode="auto">
              <a:xfrm>
                <a:off x="8130651" y="3650099"/>
                <a:ext cx="0" cy="1946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mc:AlternateContent xmlns:mc="http://schemas.openxmlformats.org/markup-compatibility/2006">
          <mc:Choice xmlns:a14="http://schemas.microsoft.com/office/drawing/2010/main" Requires="a14">
            <p:sp>
              <p:nvSpPr>
                <p:cNvPr id="3" name="TextBox 2"/>
                <p:cNvSpPr txBox="1"/>
                <p:nvPr/>
              </p:nvSpPr>
              <p:spPr>
                <a:xfrm>
                  <a:off x="6690153" y="6243594"/>
                  <a:ext cx="403508"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𝑋</m:t>
                        </m:r>
                      </m:oMath>
                    </m:oMathPara>
                  </a14:m>
                  <a:endParaRPr lang="en-GB" dirty="0"/>
                </a:p>
              </p:txBody>
            </p:sp>
          </mc:Choice>
          <mc:Fallback>
            <p:sp>
              <p:nvSpPr>
                <p:cNvPr id="3" name="TextBox 2"/>
                <p:cNvSpPr txBox="1">
                  <a:spLocks noRot="1" noChangeAspect="1" noMove="1" noResize="1" noEditPoints="1" noAdjustHandles="1" noChangeArrowheads="1" noChangeShapeType="1" noTextEdit="1"/>
                </p:cNvSpPr>
                <p:nvPr/>
              </p:nvSpPr>
              <p:spPr>
                <a:xfrm>
                  <a:off x="6690153" y="6243594"/>
                  <a:ext cx="403508" cy="369332"/>
                </a:xfrm>
                <a:prstGeom prst="rect">
                  <a:avLst/>
                </a:prstGeom>
                <a:blipFill rotWithShape="0">
                  <a:blip r:embed="rId4"/>
                  <a:stretch>
                    <a:fillRect/>
                  </a:stretch>
                </a:blipFill>
              </p:spPr>
              <p:txBody>
                <a:bodyPr/>
                <a:lstStyle/>
                <a:p>
                  <a:r>
                    <a:rPr lang="en-GB">
                      <a:noFill/>
                    </a:rPr>
                    <a:t> </a:t>
                  </a:r>
                </a:p>
              </p:txBody>
            </p:sp>
          </mc:Fallback>
        </mc:AlternateContent>
        <p:sp>
          <p:nvSpPr>
            <p:cNvPr id="5" name="Rectangle 4"/>
            <p:cNvSpPr/>
            <p:nvPr/>
          </p:nvSpPr>
          <p:spPr>
            <a:xfrm rot="5400000">
              <a:off x="7533167" y="4816718"/>
              <a:ext cx="1916783" cy="165106"/>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152" name="TextBox 151"/>
                <p:cNvSpPr txBox="1"/>
                <p:nvPr/>
              </p:nvSpPr>
              <p:spPr>
                <a:xfrm>
                  <a:off x="8307739" y="6233280"/>
                  <a:ext cx="395236"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𝛽</m:t>
                        </m:r>
                      </m:oMath>
                    </m:oMathPara>
                  </a14:m>
                  <a:endParaRPr lang="en-GB" dirty="0"/>
                </a:p>
              </p:txBody>
            </p:sp>
          </mc:Choice>
          <mc:Fallback>
            <p:sp>
              <p:nvSpPr>
                <p:cNvPr id="152" name="TextBox 151"/>
                <p:cNvSpPr txBox="1">
                  <a:spLocks noRot="1" noChangeAspect="1" noMove="1" noResize="1" noEditPoints="1" noAdjustHandles="1" noChangeArrowheads="1" noChangeShapeType="1" noTextEdit="1"/>
                </p:cNvSpPr>
                <p:nvPr/>
              </p:nvSpPr>
              <p:spPr>
                <a:xfrm>
                  <a:off x="8307739" y="6233280"/>
                  <a:ext cx="395236" cy="369332"/>
                </a:xfrm>
                <a:prstGeom prst="rect">
                  <a:avLst/>
                </a:prstGeom>
                <a:blipFill rotWithShape="0">
                  <a:blip r:embed="rId5"/>
                  <a:stretch>
                    <a:fillRect b="-1500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8085601" y="4811687"/>
                  <a:ext cx="229230"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GB" dirty="0"/>
                </a:p>
              </p:txBody>
            </p:sp>
          </mc:Choice>
          <mc:Fallback>
            <p:sp>
              <p:nvSpPr>
                <p:cNvPr id="6" name="TextBox 5"/>
                <p:cNvSpPr txBox="1">
                  <a:spLocks noRot="1" noChangeAspect="1" noMove="1" noResize="1" noEditPoints="1" noAdjustHandles="1" noChangeArrowheads="1" noChangeShapeType="1" noTextEdit="1"/>
                </p:cNvSpPr>
                <p:nvPr/>
              </p:nvSpPr>
              <p:spPr>
                <a:xfrm>
                  <a:off x="8085601" y="4811687"/>
                  <a:ext cx="229230" cy="276999"/>
                </a:xfrm>
                <a:prstGeom prst="rect">
                  <a:avLst/>
                </a:prstGeom>
                <a:blipFill rotWithShape="0">
                  <a:blip r:embed="rId6"/>
                  <a:stretch>
                    <a:fillRect l="-15789" r="-13158" b="-2174"/>
                  </a:stretch>
                </a:blipFill>
              </p:spPr>
              <p:txBody>
                <a:bodyPr/>
                <a:lstStyle/>
                <a:p>
                  <a:r>
                    <a:rPr lang="en-GB">
                      <a:noFill/>
                    </a:rPr>
                    <a:t> </a:t>
                  </a:r>
                </a:p>
              </p:txBody>
            </p:sp>
          </mc:Fallback>
        </mc:AlternateContent>
        <p:sp>
          <p:nvSpPr>
            <p:cNvPr id="154" name="Rectangle 153"/>
            <p:cNvSpPr/>
            <p:nvPr/>
          </p:nvSpPr>
          <p:spPr>
            <a:xfrm rot="5400000">
              <a:off x="4149933" y="4827234"/>
              <a:ext cx="1916783" cy="165106"/>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155" name="TextBox 154"/>
                <p:cNvSpPr txBox="1"/>
                <p:nvPr/>
              </p:nvSpPr>
              <p:spPr>
                <a:xfrm>
                  <a:off x="4895373" y="6237855"/>
                  <a:ext cx="364462" cy="38081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𝜃</m:t>
                            </m:r>
                          </m:e>
                          <m:sup>
                            <m:r>
                              <a:rPr lang="en-GB" b="0" i="1" dirty="0" smtClean="0">
                                <a:latin typeface="Cambria Math" panose="02040503050406030204" pitchFamily="18" charset="0"/>
                              </a:rPr>
                              <m:t>(1)</m:t>
                            </m:r>
                          </m:sup>
                        </m:sSup>
                      </m:oMath>
                    </m:oMathPara>
                  </a14:m>
                  <a:endParaRPr lang="en-GB" dirty="0"/>
                </a:p>
              </p:txBody>
            </p:sp>
          </mc:Choice>
          <mc:Fallback>
            <p:sp>
              <p:nvSpPr>
                <p:cNvPr id="155" name="TextBox 154"/>
                <p:cNvSpPr txBox="1">
                  <a:spLocks noRot="1" noChangeAspect="1" noMove="1" noResize="1" noEditPoints="1" noAdjustHandles="1" noChangeArrowheads="1" noChangeShapeType="1" noTextEdit="1"/>
                </p:cNvSpPr>
                <p:nvPr/>
              </p:nvSpPr>
              <p:spPr>
                <a:xfrm>
                  <a:off x="4895373" y="6237855"/>
                  <a:ext cx="364462" cy="380810"/>
                </a:xfrm>
                <a:prstGeom prst="rect">
                  <a:avLst/>
                </a:prstGeom>
                <a:blipFill rotWithShape="0">
                  <a:blip r:embed="rId7"/>
                  <a:stretch>
                    <a:fillRect r="-53333"/>
                  </a:stretch>
                </a:blipFill>
              </p:spPr>
              <p:txBody>
                <a:bodyPr/>
                <a:lstStyle/>
                <a:p>
                  <a:r>
                    <a:rPr lang="en-GB">
                      <a:noFill/>
                    </a:rPr>
                    <a:t> </a:t>
                  </a:r>
                </a:p>
              </p:txBody>
            </p:sp>
          </mc:Fallback>
        </mc:AlternateContent>
        <p:sp>
          <p:nvSpPr>
            <p:cNvPr id="7" name="TextBox 6"/>
            <p:cNvSpPr txBox="1"/>
            <p:nvPr/>
          </p:nvSpPr>
          <p:spPr>
            <a:xfrm>
              <a:off x="5261321" y="4737488"/>
              <a:ext cx="319318" cy="369332"/>
            </a:xfrm>
            <a:prstGeom prst="rect">
              <a:avLst/>
            </a:prstGeom>
            <a:noFill/>
          </p:spPr>
          <p:txBody>
            <a:bodyPr wrap="none" rtlCol="0">
              <a:spAutoFit/>
            </a:bodyPr>
            <a:lstStyle/>
            <a:p>
              <a:r>
                <a:rPr lang="en-GB" dirty="0" smtClean="0"/>
                <a:t>=</a:t>
              </a:r>
              <a:endParaRPr lang="en-GB" dirty="0"/>
            </a:p>
          </p:txBody>
        </p:sp>
        <p:sp>
          <p:nvSpPr>
            <p:cNvPr id="157" name="Rectangle 100"/>
            <p:cNvSpPr>
              <a:spLocks noChangeArrowheads="1"/>
            </p:cNvSpPr>
            <p:nvPr/>
          </p:nvSpPr>
          <p:spPr bwMode="auto">
            <a:xfrm rot="16200000">
              <a:off x="4407588" y="4796547"/>
              <a:ext cx="700114" cy="174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dirty="0">
                  <a:solidFill>
                    <a:srgbClr val="000000"/>
                  </a:solidFill>
                  <a:latin typeface="Helvetica" panose="020B0604020202020204" pitchFamily="34" charset="0"/>
                  <a:ea typeface="MS PGothic" panose="020B0600070205080204" pitchFamily="34" charset="-128"/>
                </a:rPr>
                <a:t>Connection</a:t>
              </a:r>
              <a:endParaRPr lang="en-US" altLang="en-US" sz="1800" dirty="0">
                <a:ea typeface="MS PGothic" panose="020B0600070205080204" pitchFamily="34" charset="-128"/>
              </a:endParaRPr>
            </a:p>
          </p:txBody>
        </p:sp>
        <p:sp>
          <p:nvSpPr>
            <p:cNvPr id="158" name="Rectangle 118"/>
            <p:cNvSpPr>
              <a:spLocks noChangeArrowheads="1"/>
            </p:cNvSpPr>
            <p:nvPr/>
          </p:nvSpPr>
          <p:spPr bwMode="auto">
            <a:xfrm>
              <a:off x="4895013" y="4018669"/>
              <a:ext cx="127044" cy="17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solidFill>
                    <a:srgbClr val="000000"/>
                  </a:solidFill>
                  <a:latin typeface="Helvetica" panose="020B0604020202020204" pitchFamily="34" charset="0"/>
                  <a:ea typeface="MS PGothic" panose="020B0600070205080204" pitchFamily="34" charset="-128"/>
                </a:rPr>
                <a:t>1</a:t>
              </a:r>
              <a:endParaRPr lang="en-US" altLang="en-US" sz="1800">
                <a:ea typeface="MS PGothic" panose="020B0600070205080204" pitchFamily="34" charset="-128"/>
              </a:endParaRPr>
            </a:p>
          </p:txBody>
        </p:sp>
        <p:sp>
          <p:nvSpPr>
            <p:cNvPr id="159" name="Rectangle 121"/>
            <p:cNvSpPr>
              <a:spLocks noChangeArrowheads="1"/>
            </p:cNvSpPr>
            <p:nvPr/>
          </p:nvSpPr>
          <p:spPr bwMode="auto">
            <a:xfrm>
              <a:off x="4895013" y="4339357"/>
              <a:ext cx="127044" cy="17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solidFill>
                    <a:srgbClr val="000000"/>
                  </a:solidFill>
                  <a:latin typeface="Helvetica" panose="020B0604020202020204" pitchFamily="34" charset="0"/>
                  <a:ea typeface="MS PGothic" panose="020B0600070205080204" pitchFamily="34" charset="-128"/>
                </a:rPr>
                <a:t>2</a:t>
              </a:r>
              <a:endParaRPr lang="en-US" altLang="en-US" sz="1800">
                <a:ea typeface="MS PGothic" panose="020B0600070205080204" pitchFamily="34" charset="-128"/>
              </a:endParaRPr>
            </a:p>
          </p:txBody>
        </p:sp>
        <p:sp>
          <p:nvSpPr>
            <p:cNvPr id="160" name="Rectangle 124"/>
            <p:cNvSpPr>
              <a:spLocks noChangeArrowheads="1"/>
            </p:cNvSpPr>
            <p:nvPr/>
          </p:nvSpPr>
          <p:spPr bwMode="auto">
            <a:xfrm>
              <a:off x="4895013" y="4661632"/>
              <a:ext cx="127044" cy="17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solidFill>
                    <a:srgbClr val="000000"/>
                  </a:solidFill>
                  <a:latin typeface="Helvetica" panose="020B0604020202020204" pitchFamily="34" charset="0"/>
                  <a:ea typeface="MS PGothic" panose="020B0600070205080204" pitchFamily="34" charset="-128"/>
                </a:rPr>
                <a:t>3</a:t>
              </a:r>
              <a:endParaRPr lang="en-US" altLang="en-US" sz="1800">
                <a:ea typeface="MS PGothic" panose="020B0600070205080204" pitchFamily="34" charset="-128"/>
              </a:endParaRPr>
            </a:p>
          </p:txBody>
        </p:sp>
        <p:sp>
          <p:nvSpPr>
            <p:cNvPr id="161" name="Rectangle 127"/>
            <p:cNvSpPr>
              <a:spLocks noChangeArrowheads="1"/>
            </p:cNvSpPr>
            <p:nvPr/>
          </p:nvSpPr>
          <p:spPr bwMode="auto">
            <a:xfrm>
              <a:off x="4895013" y="4991845"/>
              <a:ext cx="127044" cy="17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solidFill>
                    <a:srgbClr val="000000"/>
                  </a:solidFill>
                  <a:latin typeface="Helvetica" panose="020B0604020202020204" pitchFamily="34" charset="0"/>
                  <a:ea typeface="MS PGothic" panose="020B0600070205080204" pitchFamily="34" charset="-128"/>
                </a:rPr>
                <a:t>4</a:t>
              </a:r>
              <a:endParaRPr lang="en-US" altLang="en-US" sz="1800">
                <a:ea typeface="MS PGothic" panose="020B0600070205080204" pitchFamily="34" charset="-128"/>
              </a:endParaRPr>
            </a:p>
          </p:txBody>
        </p:sp>
        <p:sp>
          <p:nvSpPr>
            <p:cNvPr id="162" name="Rectangle 130"/>
            <p:cNvSpPr>
              <a:spLocks noChangeArrowheads="1"/>
            </p:cNvSpPr>
            <p:nvPr/>
          </p:nvSpPr>
          <p:spPr bwMode="auto">
            <a:xfrm>
              <a:off x="4895013" y="5314119"/>
              <a:ext cx="127044" cy="17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solidFill>
                    <a:srgbClr val="000000"/>
                  </a:solidFill>
                  <a:latin typeface="Helvetica" panose="020B0604020202020204" pitchFamily="34" charset="0"/>
                  <a:ea typeface="MS PGothic" panose="020B0600070205080204" pitchFamily="34" charset="-128"/>
                </a:rPr>
                <a:t>5</a:t>
              </a:r>
              <a:endParaRPr lang="en-US" altLang="en-US" sz="1800">
                <a:ea typeface="MS PGothic" panose="020B0600070205080204" pitchFamily="34" charset="-128"/>
              </a:endParaRPr>
            </a:p>
          </p:txBody>
        </p:sp>
        <p:sp>
          <p:nvSpPr>
            <p:cNvPr id="163" name="Rectangle 133"/>
            <p:cNvSpPr>
              <a:spLocks noChangeArrowheads="1"/>
            </p:cNvSpPr>
            <p:nvPr/>
          </p:nvSpPr>
          <p:spPr bwMode="auto">
            <a:xfrm>
              <a:off x="4895013" y="5634807"/>
              <a:ext cx="127044" cy="17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dirty="0">
                  <a:solidFill>
                    <a:srgbClr val="000000"/>
                  </a:solidFill>
                  <a:latin typeface="Helvetica" panose="020B0604020202020204" pitchFamily="34" charset="0"/>
                  <a:ea typeface="MS PGothic" panose="020B0600070205080204" pitchFamily="34" charset="-128"/>
                </a:rPr>
                <a:t>6</a:t>
              </a:r>
              <a:endParaRPr lang="en-US" altLang="en-US" sz="1800" dirty="0">
                <a:ea typeface="MS PGothic" panose="020B0600070205080204" pitchFamily="34" charset="-128"/>
              </a:endParaRPr>
            </a:p>
          </p:txBody>
        </p:sp>
        <p:grpSp>
          <p:nvGrpSpPr>
            <p:cNvPr id="15" name="Group 14"/>
            <p:cNvGrpSpPr/>
            <p:nvPr/>
          </p:nvGrpSpPr>
          <p:grpSpPr>
            <a:xfrm>
              <a:off x="5986716" y="3348780"/>
              <a:ext cx="2051369" cy="557075"/>
              <a:chOff x="3199962" y="3099347"/>
              <a:chExt cx="2798324" cy="759920"/>
            </a:xfrm>
          </p:grpSpPr>
          <p:sp>
            <p:nvSpPr>
              <p:cNvPr id="169" name="Left Brace 168"/>
              <p:cNvSpPr/>
              <p:nvPr/>
            </p:nvSpPr>
            <p:spPr bwMode="auto">
              <a:xfrm rot="5400000">
                <a:off x="3511905" y="3316470"/>
                <a:ext cx="214313" cy="8382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GB" sz="1400"/>
              </a:p>
            </p:txBody>
          </p:sp>
          <p:sp>
            <p:nvSpPr>
              <p:cNvPr id="170" name="TextBox 5"/>
              <p:cNvSpPr txBox="1">
                <a:spLocks noChangeArrowheads="1"/>
              </p:cNvSpPr>
              <p:nvPr/>
            </p:nvSpPr>
            <p:spPr bwMode="auto">
              <a:xfrm>
                <a:off x="3226804" y="3102901"/>
                <a:ext cx="704554" cy="35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100" dirty="0"/>
                  <a:t>Mean</a:t>
                </a:r>
              </a:p>
            </p:txBody>
          </p:sp>
          <p:sp>
            <p:nvSpPr>
              <p:cNvPr id="171" name="Left Brace 170"/>
              <p:cNvSpPr/>
              <p:nvPr/>
            </p:nvSpPr>
            <p:spPr bwMode="auto">
              <a:xfrm rot="5400000">
                <a:off x="4418551" y="3353523"/>
                <a:ext cx="227371" cy="745399"/>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GB" sz="1400"/>
              </a:p>
            </p:txBody>
          </p:sp>
          <p:sp>
            <p:nvSpPr>
              <p:cNvPr id="172" name="TextBox 234"/>
              <p:cNvSpPr txBox="1">
                <a:spLocks noChangeArrowheads="1"/>
              </p:cNvSpPr>
              <p:nvPr/>
            </p:nvSpPr>
            <p:spPr bwMode="auto">
              <a:xfrm>
                <a:off x="3894890" y="3099347"/>
                <a:ext cx="1139706" cy="35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100" dirty="0"/>
                  <a:t>Covariate 1</a:t>
                </a:r>
              </a:p>
            </p:txBody>
          </p:sp>
          <p:sp>
            <p:nvSpPr>
              <p:cNvPr id="173" name="Left Brace 172"/>
              <p:cNvSpPr/>
              <p:nvPr/>
            </p:nvSpPr>
            <p:spPr bwMode="auto">
              <a:xfrm rot="5400000">
                <a:off x="5245032" y="3338937"/>
                <a:ext cx="238792" cy="801867"/>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GB" sz="1400"/>
              </a:p>
            </p:txBody>
          </p:sp>
          <p:sp>
            <p:nvSpPr>
              <p:cNvPr id="174" name="TextBox 236"/>
              <p:cNvSpPr txBox="1">
                <a:spLocks noChangeArrowheads="1"/>
              </p:cNvSpPr>
              <p:nvPr/>
            </p:nvSpPr>
            <p:spPr bwMode="auto">
              <a:xfrm>
                <a:off x="4858580" y="3105722"/>
                <a:ext cx="1139706" cy="35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100"/>
                  <a:t>Covariate 2</a:t>
                </a:r>
              </a:p>
            </p:txBody>
          </p:sp>
        </p:grpSp>
      </p:grpSp>
      <p:grpSp>
        <p:nvGrpSpPr>
          <p:cNvPr id="176" name="Group 148"/>
          <p:cNvGrpSpPr>
            <a:grpSpLocks/>
          </p:cNvGrpSpPr>
          <p:nvPr/>
        </p:nvGrpSpPr>
        <p:grpSpPr bwMode="auto">
          <a:xfrm>
            <a:off x="309954" y="3645119"/>
            <a:ext cx="2333109" cy="2547393"/>
            <a:chOff x="712263" y="3418299"/>
            <a:chExt cx="2333626" cy="2547962"/>
          </a:xfrm>
        </p:grpSpPr>
        <p:sp>
          <p:nvSpPr>
            <p:cNvPr id="177" name="Rectangle 176"/>
            <p:cNvSpPr>
              <a:spLocks noChangeArrowheads="1"/>
            </p:cNvSpPr>
            <p:nvPr/>
          </p:nvSpPr>
          <p:spPr bwMode="auto">
            <a:xfrm>
              <a:off x="1101201" y="3650099"/>
              <a:ext cx="1944688" cy="1946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GB" altLang="en-US" sz="1800"/>
            </a:p>
          </p:txBody>
        </p:sp>
        <p:sp>
          <p:nvSpPr>
            <p:cNvPr id="178" name="Rectangle 177"/>
            <p:cNvSpPr>
              <a:spLocks noChangeArrowheads="1"/>
            </p:cNvSpPr>
            <p:nvPr/>
          </p:nvSpPr>
          <p:spPr bwMode="auto">
            <a:xfrm>
              <a:off x="1101201" y="3650099"/>
              <a:ext cx="1944688" cy="1946275"/>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GB" altLang="en-US" sz="1800"/>
            </a:p>
          </p:txBody>
        </p:sp>
        <p:pic>
          <p:nvPicPr>
            <p:cNvPr id="179" name="Picture 17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0726" y="3659624"/>
              <a:ext cx="1935163"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 name="Rectangle 17"/>
            <p:cNvSpPr>
              <a:spLocks noChangeArrowheads="1"/>
            </p:cNvSpPr>
            <p:nvPr/>
          </p:nvSpPr>
          <p:spPr bwMode="auto">
            <a:xfrm>
              <a:off x="1364066" y="3418299"/>
              <a:ext cx="1417369" cy="153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000" dirty="0" smtClean="0">
                  <a:solidFill>
                    <a:srgbClr val="000000"/>
                  </a:solidFill>
                  <a:latin typeface="Helvetica" panose="020B0604020202020204" pitchFamily="34" charset="0"/>
                </a:rPr>
                <a:t>Between-subjects effects</a:t>
              </a:r>
              <a:endParaRPr lang="en-US" altLang="en-US" sz="1800" dirty="0">
                <a:latin typeface="Arial" panose="020B0604020202020204" pitchFamily="34" charset="0"/>
              </a:endParaRPr>
            </a:p>
          </p:txBody>
        </p:sp>
        <p:sp>
          <p:nvSpPr>
            <p:cNvPr id="181" name="Rectangle 18"/>
            <p:cNvSpPr>
              <a:spLocks noChangeArrowheads="1"/>
            </p:cNvSpPr>
            <p:nvPr/>
          </p:nvSpPr>
          <p:spPr bwMode="auto">
            <a:xfrm>
              <a:off x="1801288" y="5791636"/>
              <a:ext cx="60325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000">
                  <a:solidFill>
                    <a:srgbClr val="000000"/>
                  </a:solidFill>
                  <a:latin typeface="Helvetica" panose="020B0604020202020204" pitchFamily="34" charset="0"/>
                </a:rPr>
                <a:t>Covariate</a:t>
              </a:r>
              <a:endParaRPr lang="en-US" altLang="en-US" sz="1800">
                <a:latin typeface="Arial" panose="020B0604020202020204" pitchFamily="34" charset="0"/>
              </a:endParaRPr>
            </a:p>
          </p:txBody>
        </p:sp>
        <p:sp>
          <p:nvSpPr>
            <p:cNvPr id="182" name="Rectangle 19"/>
            <p:cNvSpPr>
              <a:spLocks noChangeArrowheads="1"/>
            </p:cNvSpPr>
            <p:nvPr/>
          </p:nvSpPr>
          <p:spPr bwMode="auto">
            <a:xfrm rot="-5400000">
              <a:off x="561451" y="4521636"/>
              <a:ext cx="47625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000">
                  <a:solidFill>
                    <a:srgbClr val="000000"/>
                  </a:solidFill>
                  <a:latin typeface="Helvetica" panose="020B0604020202020204" pitchFamily="34" charset="0"/>
                </a:rPr>
                <a:t>Subject</a:t>
              </a:r>
              <a:endParaRPr lang="en-US" altLang="en-US" sz="1800">
                <a:latin typeface="Arial" panose="020B0604020202020204" pitchFamily="34" charset="0"/>
              </a:endParaRPr>
            </a:p>
          </p:txBody>
        </p:sp>
        <p:sp>
          <p:nvSpPr>
            <p:cNvPr id="183" name="Line 11"/>
            <p:cNvSpPr>
              <a:spLocks noChangeShapeType="1"/>
            </p:cNvSpPr>
            <p:nvPr/>
          </p:nvSpPr>
          <p:spPr bwMode="auto">
            <a:xfrm>
              <a:off x="1101201" y="5596374"/>
              <a:ext cx="19446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 name="Line 12"/>
            <p:cNvSpPr>
              <a:spLocks noChangeShapeType="1"/>
            </p:cNvSpPr>
            <p:nvPr/>
          </p:nvSpPr>
          <p:spPr bwMode="auto">
            <a:xfrm>
              <a:off x="1101201" y="3650099"/>
              <a:ext cx="19446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5" name="Line 13"/>
            <p:cNvSpPr>
              <a:spLocks noChangeShapeType="1"/>
            </p:cNvSpPr>
            <p:nvPr/>
          </p:nvSpPr>
          <p:spPr bwMode="auto">
            <a:xfrm>
              <a:off x="3045888" y="3650099"/>
              <a:ext cx="0" cy="1946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6" name="Line 14"/>
            <p:cNvSpPr>
              <a:spLocks noChangeShapeType="1"/>
            </p:cNvSpPr>
            <p:nvPr/>
          </p:nvSpPr>
          <p:spPr bwMode="auto">
            <a:xfrm>
              <a:off x="1101201" y="3650099"/>
              <a:ext cx="0" cy="1946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7" name="Line 15"/>
            <p:cNvSpPr>
              <a:spLocks noChangeShapeType="1"/>
            </p:cNvSpPr>
            <p:nvPr/>
          </p:nvSpPr>
          <p:spPr bwMode="auto">
            <a:xfrm>
              <a:off x="1101201" y="5596374"/>
              <a:ext cx="19446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8" name="Line 16"/>
            <p:cNvSpPr>
              <a:spLocks noChangeShapeType="1"/>
            </p:cNvSpPr>
            <p:nvPr/>
          </p:nvSpPr>
          <p:spPr bwMode="auto">
            <a:xfrm>
              <a:off x="1101201" y="3650099"/>
              <a:ext cx="0" cy="1946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9" name="Line 17"/>
            <p:cNvSpPr>
              <a:spLocks noChangeShapeType="1"/>
            </p:cNvSpPr>
            <p:nvPr/>
          </p:nvSpPr>
          <p:spPr bwMode="auto">
            <a:xfrm flipV="1">
              <a:off x="1431401" y="5577324"/>
              <a:ext cx="0" cy="19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0" name="Line 18"/>
            <p:cNvSpPr>
              <a:spLocks noChangeShapeType="1"/>
            </p:cNvSpPr>
            <p:nvPr/>
          </p:nvSpPr>
          <p:spPr bwMode="auto">
            <a:xfrm>
              <a:off x="1431401" y="3650099"/>
              <a:ext cx="0" cy="19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1" name="Rectangle 28"/>
            <p:cNvSpPr>
              <a:spLocks noChangeArrowheads="1"/>
            </p:cNvSpPr>
            <p:nvPr/>
          </p:nvSpPr>
          <p:spPr bwMode="auto">
            <a:xfrm>
              <a:off x="1402826" y="5626536"/>
              <a:ext cx="127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000">
                  <a:solidFill>
                    <a:srgbClr val="000000"/>
                  </a:solidFill>
                  <a:latin typeface="Helvetica" panose="020B0604020202020204" pitchFamily="34" charset="0"/>
                </a:rPr>
                <a:t>1</a:t>
              </a:r>
              <a:endParaRPr lang="en-US" altLang="en-US" sz="1800">
                <a:latin typeface="Arial" panose="020B0604020202020204" pitchFamily="34" charset="0"/>
              </a:endParaRPr>
            </a:p>
          </p:txBody>
        </p:sp>
        <p:sp>
          <p:nvSpPr>
            <p:cNvPr id="192" name="Line 20"/>
            <p:cNvSpPr>
              <a:spLocks noChangeShapeType="1"/>
            </p:cNvSpPr>
            <p:nvPr/>
          </p:nvSpPr>
          <p:spPr bwMode="auto">
            <a:xfrm flipV="1">
              <a:off x="2072751" y="5577324"/>
              <a:ext cx="0" cy="19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3" name="Line 21"/>
            <p:cNvSpPr>
              <a:spLocks noChangeShapeType="1"/>
            </p:cNvSpPr>
            <p:nvPr/>
          </p:nvSpPr>
          <p:spPr bwMode="auto">
            <a:xfrm>
              <a:off x="2072751" y="3650099"/>
              <a:ext cx="0" cy="19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4" name="Rectangle 31"/>
            <p:cNvSpPr>
              <a:spLocks noChangeArrowheads="1"/>
            </p:cNvSpPr>
            <p:nvPr/>
          </p:nvSpPr>
          <p:spPr bwMode="auto">
            <a:xfrm>
              <a:off x="2044176" y="5626536"/>
              <a:ext cx="127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000">
                  <a:solidFill>
                    <a:srgbClr val="000000"/>
                  </a:solidFill>
                  <a:latin typeface="Helvetica" panose="020B0604020202020204" pitchFamily="34" charset="0"/>
                </a:rPr>
                <a:t>2</a:t>
              </a:r>
              <a:endParaRPr lang="en-US" altLang="en-US" sz="1800">
                <a:latin typeface="Arial" panose="020B0604020202020204" pitchFamily="34" charset="0"/>
              </a:endParaRPr>
            </a:p>
          </p:txBody>
        </p:sp>
        <p:sp>
          <p:nvSpPr>
            <p:cNvPr id="195" name="Line 23"/>
            <p:cNvSpPr>
              <a:spLocks noChangeShapeType="1"/>
            </p:cNvSpPr>
            <p:nvPr/>
          </p:nvSpPr>
          <p:spPr bwMode="auto">
            <a:xfrm flipV="1">
              <a:off x="2715688" y="5577324"/>
              <a:ext cx="0" cy="19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6" name="Line 24"/>
            <p:cNvSpPr>
              <a:spLocks noChangeShapeType="1"/>
            </p:cNvSpPr>
            <p:nvPr/>
          </p:nvSpPr>
          <p:spPr bwMode="auto">
            <a:xfrm>
              <a:off x="2715688" y="3650099"/>
              <a:ext cx="0" cy="19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7" name="Rectangle 34"/>
            <p:cNvSpPr>
              <a:spLocks noChangeArrowheads="1"/>
            </p:cNvSpPr>
            <p:nvPr/>
          </p:nvSpPr>
          <p:spPr bwMode="auto">
            <a:xfrm>
              <a:off x="2685526" y="5626536"/>
              <a:ext cx="127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000">
                  <a:solidFill>
                    <a:srgbClr val="000000"/>
                  </a:solidFill>
                  <a:latin typeface="Helvetica" panose="020B0604020202020204" pitchFamily="34" charset="0"/>
                </a:rPr>
                <a:t>3</a:t>
              </a:r>
              <a:endParaRPr lang="en-US" altLang="en-US" sz="1800">
                <a:latin typeface="Arial" panose="020B0604020202020204" pitchFamily="34" charset="0"/>
              </a:endParaRPr>
            </a:p>
          </p:txBody>
        </p:sp>
        <p:sp>
          <p:nvSpPr>
            <p:cNvPr id="198" name="Line 26"/>
            <p:cNvSpPr>
              <a:spLocks noChangeShapeType="1"/>
            </p:cNvSpPr>
            <p:nvPr/>
          </p:nvSpPr>
          <p:spPr bwMode="auto">
            <a:xfrm>
              <a:off x="1101201" y="3942199"/>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9" name="Line 27"/>
            <p:cNvSpPr>
              <a:spLocks noChangeShapeType="1"/>
            </p:cNvSpPr>
            <p:nvPr/>
          </p:nvSpPr>
          <p:spPr bwMode="auto">
            <a:xfrm flipH="1">
              <a:off x="3026838" y="3942199"/>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0" name="Rectangle 37"/>
            <p:cNvSpPr>
              <a:spLocks noChangeArrowheads="1"/>
            </p:cNvSpPr>
            <p:nvPr/>
          </p:nvSpPr>
          <p:spPr bwMode="auto">
            <a:xfrm>
              <a:off x="1004363" y="3864411"/>
              <a:ext cx="127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000">
                  <a:solidFill>
                    <a:srgbClr val="000000"/>
                  </a:solidFill>
                  <a:latin typeface="Helvetica" panose="020B0604020202020204" pitchFamily="34" charset="0"/>
                </a:rPr>
                <a:t>5</a:t>
              </a:r>
              <a:endParaRPr lang="en-US" altLang="en-US" sz="1800">
                <a:latin typeface="Arial" panose="020B0604020202020204" pitchFamily="34" charset="0"/>
              </a:endParaRPr>
            </a:p>
          </p:txBody>
        </p:sp>
        <p:sp>
          <p:nvSpPr>
            <p:cNvPr id="201" name="Line 29"/>
            <p:cNvSpPr>
              <a:spLocks noChangeShapeType="1"/>
            </p:cNvSpPr>
            <p:nvPr/>
          </p:nvSpPr>
          <p:spPr bwMode="auto">
            <a:xfrm>
              <a:off x="1101201" y="4272399"/>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2" name="Line 30"/>
            <p:cNvSpPr>
              <a:spLocks noChangeShapeType="1"/>
            </p:cNvSpPr>
            <p:nvPr/>
          </p:nvSpPr>
          <p:spPr bwMode="auto">
            <a:xfrm flipH="1">
              <a:off x="3026838" y="4272399"/>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3" name="Rectangle 202"/>
            <p:cNvSpPr>
              <a:spLocks noChangeArrowheads="1"/>
            </p:cNvSpPr>
            <p:nvPr/>
          </p:nvSpPr>
          <p:spPr bwMode="auto">
            <a:xfrm>
              <a:off x="936101" y="4194611"/>
              <a:ext cx="19367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000">
                  <a:solidFill>
                    <a:srgbClr val="000000"/>
                  </a:solidFill>
                  <a:latin typeface="Helvetica" panose="020B0604020202020204" pitchFamily="34" charset="0"/>
                </a:rPr>
                <a:t>10</a:t>
              </a:r>
              <a:endParaRPr lang="en-US" altLang="en-US" sz="1800">
                <a:latin typeface="Arial" panose="020B0604020202020204" pitchFamily="34" charset="0"/>
              </a:endParaRPr>
            </a:p>
          </p:txBody>
        </p:sp>
        <p:sp>
          <p:nvSpPr>
            <p:cNvPr id="204" name="Line 32"/>
            <p:cNvSpPr>
              <a:spLocks noChangeShapeType="1"/>
            </p:cNvSpPr>
            <p:nvPr/>
          </p:nvSpPr>
          <p:spPr bwMode="auto">
            <a:xfrm>
              <a:off x="1101201" y="4594661"/>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 name="Line 33"/>
            <p:cNvSpPr>
              <a:spLocks noChangeShapeType="1"/>
            </p:cNvSpPr>
            <p:nvPr/>
          </p:nvSpPr>
          <p:spPr bwMode="auto">
            <a:xfrm flipH="1">
              <a:off x="3026838" y="4594661"/>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6" name="Rectangle 205"/>
            <p:cNvSpPr>
              <a:spLocks noChangeArrowheads="1"/>
            </p:cNvSpPr>
            <p:nvPr/>
          </p:nvSpPr>
          <p:spPr bwMode="auto">
            <a:xfrm>
              <a:off x="936101" y="4516874"/>
              <a:ext cx="19367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000">
                  <a:solidFill>
                    <a:srgbClr val="000000"/>
                  </a:solidFill>
                  <a:latin typeface="Helvetica" panose="020B0604020202020204" pitchFamily="34" charset="0"/>
                </a:rPr>
                <a:t>15</a:t>
              </a:r>
              <a:endParaRPr lang="en-US" altLang="en-US" sz="1800">
                <a:latin typeface="Arial" panose="020B0604020202020204" pitchFamily="34" charset="0"/>
              </a:endParaRPr>
            </a:p>
          </p:txBody>
        </p:sp>
        <p:sp>
          <p:nvSpPr>
            <p:cNvPr id="207" name="Line 35"/>
            <p:cNvSpPr>
              <a:spLocks noChangeShapeType="1"/>
            </p:cNvSpPr>
            <p:nvPr/>
          </p:nvSpPr>
          <p:spPr bwMode="auto">
            <a:xfrm>
              <a:off x="1101201" y="4915336"/>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8" name="Line 36"/>
            <p:cNvSpPr>
              <a:spLocks noChangeShapeType="1"/>
            </p:cNvSpPr>
            <p:nvPr/>
          </p:nvSpPr>
          <p:spPr bwMode="auto">
            <a:xfrm flipH="1">
              <a:off x="3026838" y="4915336"/>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9" name="Rectangle 208"/>
            <p:cNvSpPr>
              <a:spLocks noChangeArrowheads="1"/>
            </p:cNvSpPr>
            <p:nvPr/>
          </p:nvSpPr>
          <p:spPr bwMode="auto">
            <a:xfrm>
              <a:off x="936101" y="4837549"/>
              <a:ext cx="19367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000">
                  <a:solidFill>
                    <a:srgbClr val="000000"/>
                  </a:solidFill>
                  <a:latin typeface="Helvetica" panose="020B0604020202020204" pitchFamily="34" charset="0"/>
                </a:rPr>
                <a:t>20</a:t>
              </a:r>
              <a:endParaRPr lang="en-US" altLang="en-US" sz="1800">
                <a:latin typeface="Arial" panose="020B0604020202020204" pitchFamily="34" charset="0"/>
              </a:endParaRPr>
            </a:p>
          </p:txBody>
        </p:sp>
        <p:sp>
          <p:nvSpPr>
            <p:cNvPr id="210" name="Line 38"/>
            <p:cNvSpPr>
              <a:spLocks noChangeShapeType="1"/>
            </p:cNvSpPr>
            <p:nvPr/>
          </p:nvSpPr>
          <p:spPr bwMode="auto">
            <a:xfrm>
              <a:off x="1101201" y="5236011"/>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1" name="Line 39"/>
            <p:cNvSpPr>
              <a:spLocks noChangeShapeType="1"/>
            </p:cNvSpPr>
            <p:nvPr/>
          </p:nvSpPr>
          <p:spPr bwMode="auto">
            <a:xfrm flipH="1">
              <a:off x="3026838" y="5236011"/>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2" name="Rectangle 211"/>
            <p:cNvSpPr>
              <a:spLocks noChangeArrowheads="1"/>
            </p:cNvSpPr>
            <p:nvPr/>
          </p:nvSpPr>
          <p:spPr bwMode="auto">
            <a:xfrm>
              <a:off x="936101" y="5158224"/>
              <a:ext cx="19367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000">
                  <a:solidFill>
                    <a:srgbClr val="000000"/>
                  </a:solidFill>
                  <a:latin typeface="Helvetica" panose="020B0604020202020204" pitchFamily="34" charset="0"/>
                </a:rPr>
                <a:t>25</a:t>
              </a:r>
              <a:endParaRPr lang="en-US" altLang="en-US" sz="1800">
                <a:latin typeface="Arial" panose="020B0604020202020204" pitchFamily="34" charset="0"/>
              </a:endParaRPr>
            </a:p>
          </p:txBody>
        </p:sp>
        <p:sp>
          <p:nvSpPr>
            <p:cNvPr id="213" name="Line 41"/>
            <p:cNvSpPr>
              <a:spLocks noChangeShapeType="1"/>
            </p:cNvSpPr>
            <p:nvPr/>
          </p:nvSpPr>
          <p:spPr bwMode="auto">
            <a:xfrm>
              <a:off x="1101201" y="5558274"/>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4" name="Line 42"/>
            <p:cNvSpPr>
              <a:spLocks noChangeShapeType="1"/>
            </p:cNvSpPr>
            <p:nvPr/>
          </p:nvSpPr>
          <p:spPr bwMode="auto">
            <a:xfrm flipH="1">
              <a:off x="3026838" y="5558274"/>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 name="Rectangle 214"/>
            <p:cNvSpPr>
              <a:spLocks noChangeArrowheads="1"/>
            </p:cNvSpPr>
            <p:nvPr/>
          </p:nvSpPr>
          <p:spPr bwMode="auto">
            <a:xfrm>
              <a:off x="936101" y="5480486"/>
              <a:ext cx="19367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000">
                  <a:solidFill>
                    <a:srgbClr val="000000"/>
                  </a:solidFill>
                  <a:latin typeface="Helvetica" panose="020B0604020202020204" pitchFamily="34" charset="0"/>
                </a:rPr>
                <a:t>30</a:t>
              </a:r>
              <a:endParaRPr lang="en-US" altLang="en-US" sz="1800">
                <a:latin typeface="Arial" panose="020B0604020202020204" pitchFamily="34" charset="0"/>
              </a:endParaRPr>
            </a:p>
          </p:txBody>
        </p:sp>
        <p:sp>
          <p:nvSpPr>
            <p:cNvPr id="216" name="Line 44"/>
            <p:cNvSpPr>
              <a:spLocks noChangeShapeType="1"/>
            </p:cNvSpPr>
            <p:nvPr/>
          </p:nvSpPr>
          <p:spPr bwMode="auto">
            <a:xfrm>
              <a:off x="1101201" y="5596374"/>
              <a:ext cx="19446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7" name="Line 45"/>
            <p:cNvSpPr>
              <a:spLocks noChangeShapeType="1"/>
            </p:cNvSpPr>
            <p:nvPr/>
          </p:nvSpPr>
          <p:spPr bwMode="auto">
            <a:xfrm>
              <a:off x="1101201" y="3650099"/>
              <a:ext cx="19446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8" name="Line 46"/>
            <p:cNvSpPr>
              <a:spLocks noChangeShapeType="1"/>
            </p:cNvSpPr>
            <p:nvPr/>
          </p:nvSpPr>
          <p:spPr bwMode="auto">
            <a:xfrm>
              <a:off x="3045888" y="3650099"/>
              <a:ext cx="0" cy="1946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9" name="Line 47"/>
            <p:cNvSpPr>
              <a:spLocks noChangeShapeType="1"/>
            </p:cNvSpPr>
            <p:nvPr/>
          </p:nvSpPr>
          <p:spPr bwMode="auto">
            <a:xfrm>
              <a:off x="1101201" y="3650099"/>
              <a:ext cx="0" cy="1946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cxnSp>
        <p:nvCxnSpPr>
          <p:cNvPr id="17" name="Straight Arrow Connector 16"/>
          <p:cNvCxnSpPr/>
          <p:nvPr/>
        </p:nvCxnSpPr>
        <p:spPr>
          <a:xfrm>
            <a:off x="3419872" y="4811687"/>
            <a:ext cx="576064" cy="0"/>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GB" altLang="en-US" smtClean="0"/>
              <a:t>PEB Estimation</a:t>
            </a:r>
          </a:p>
        </p:txBody>
      </p:sp>
      <p:grpSp>
        <p:nvGrpSpPr>
          <p:cNvPr id="25602" name="Group 10"/>
          <p:cNvGrpSpPr>
            <a:grpSpLocks/>
          </p:cNvGrpSpPr>
          <p:nvPr/>
        </p:nvGrpSpPr>
        <p:grpSpPr bwMode="auto">
          <a:xfrm>
            <a:off x="1782763" y="2514600"/>
            <a:ext cx="949325" cy="814388"/>
            <a:chOff x="826077" y="1808016"/>
            <a:chExt cx="2343150" cy="2005446"/>
          </a:xfrm>
        </p:grpSpPr>
        <p:sp>
          <p:nvSpPr>
            <p:cNvPr id="4" name="Oval 3"/>
            <p:cNvSpPr/>
            <p:nvPr/>
          </p:nvSpPr>
          <p:spPr>
            <a:xfrm>
              <a:off x="1123869" y="1882293"/>
              <a:ext cx="611257" cy="60984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 name="Oval 4"/>
            <p:cNvSpPr/>
            <p:nvPr/>
          </p:nvSpPr>
          <p:spPr>
            <a:xfrm>
              <a:off x="2385565" y="2492136"/>
              <a:ext cx="615174" cy="61375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Oval 5"/>
            <p:cNvSpPr/>
            <p:nvPr/>
          </p:nvSpPr>
          <p:spPr>
            <a:xfrm>
              <a:off x="1033746" y="3105887"/>
              <a:ext cx="611257" cy="61375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cxnSp>
          <p:nvCxnSpPr>
            <p:cNvPr id="7" name="Straight Arrow Connector 6"/>
            <p:cNvCxnSpPr>
              <a:stCxn id="6" idx="0"/>
              <a:endCxn id="4" idx="4"/>
            </p:cNvCxnSpPr>
            <p:nvPr/>
          </p:nvCxnSpPr>
          <p:spPr>
            <a:xfrm flipV="1">
              <a:off x="1339375" y="2492136"/>
              <a:ext cx="90122" cy="61375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6"/>
              <a:endCxn id="5" idx="1"/>
            </p:cNvCxnSpPr>
            <p:nvPr/>
          </p:nvCxnSpPr>
          <p:spPr>
            <a:xfrm>
              <a:off x="1735125" y="2187214"/>
              <a:ext cx="740560" cy="3948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2"/>
              <a:endCxn id="4" idx="5"/>
            </p:cNvCxnSpPr>
            <p:nvPr/>
          </p:nvCxnSpPr>
          <p:spPr>
            <a:xfrm flipH="1" flipV="1">
              <a:off x="1645003" y="2402222"/>
              <a:ext cx="740562" cy="3987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826077" y="1808016"/>
              <a:ext cx="2343150" cy="20054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25603" name="Group 43"/>
          <p:cNvGrpSpPr>
            <a:grpSpLocks/>
          </p:cNvGrpSpPr>
          <p:nvPr/>
        </p:nvGrpSpPr>
        <p:grpSpPr bwMode="auto">
          <a:xfrm>
            <a:off x="1782763" y="3554413"/>
            <a:ext cx="949325" cy="814387"/>
            <a:chOff x="826077" y="1808016"/>
            <a:chExt cx="2343150" cy="2005446"/>
          </a:xfrm>
        </p:grpSpPr>
        <p:sp>
          <p:nvSpPr>
            <p:cNvPr id="45" name="Oval 44"/>
            <p:cNvSpPr/>
            <p:nvPr/>
          </p:nvSpPr>
          <p:spPr>
            <a:xfrm>
              <a:off x="1123869" y="1882291"/>
              <a:ext cx="611257" cy="6098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6" name="Oval 45"/>
            <p:cNvSpPr/>
            <p:nvPr/>
          </p:nvSpPr>
          <p:spPr>
            <a:xfrm>
              <a:off x="2385565" y="2492134"/>
              <a:ext cx="615174" cy="613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7" name="Oval 46"/>
            <p:cNvSpPr/>
            <p:nvPr/>
          </p:nvSpPr>
          <p:spPr>
            <a:xfrm>
              <a:off x="1033746" y="3105888"/>
              <a:ext cx="611257" cy="613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cxnSp>
          <p:nvCxnSpPr>
            <p:cNvPr id="48" name="Straight Arrow Connector 47"/>
            <p:cNvCxnSpPr>
              <a:stCxn id="47" idx="0"/>
              <a:endCxn id="45" idx="4"/>
            </p:cNvCxnSpPr>
            <p:nvPr/>
          </p:nvCxnSpPr>
          <p:spPr>
            <a:xfrm flipV="1">
              <a:off x="1339375" y="2492134"/>
              <a:ext cx="90122" cy="6137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5" idx="6"/>
              <a:endCxn id="46" idx="1"/>
            </p:cNvCxnSpPr>
            <p:nvPr/>
          </p:nvCxnSpPr>
          <p:spPr>
            <a:xfrm>
              <a:off x="1735125" y="2187212"/>
              <a:ext cx="740560" cy="39483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6" idx="2"/>
              <a:endCxn id="45" idx="5"/>
            </p:cNvCxnSpPr>
            <p:nvPr/>
          </p:nvCxnSpPr>
          <p:spPr>
            <a:xfrm flipH="1" flipV="1">
              <a:off x="1645003" y="2402223"/>
              <a:ext cx="740562" cy="3987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826077" y="1808016"/>
              <a:ext cx="2343150" cy="20054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25604" name="Group 59"/>
          <p:cNvGrpSpPr>
            <a:grpSpLocks/>
          </p:cNvGrpSpPr>
          <p:nvPr/>
        </p:nvGrpSpPr>
        <p:grpSpPr bwMode="auto">
          <a:xfrm>
            <a:off x="1782763" y="4579938"/>
            <a:ext cx="949325" cy="812800"/>
            <a:chOff x="826077" y="1808016"/>
            <a:chExt cx="2343150" cy="2005446"/>
          </a:xfrm>
        </p:grpSpPr>
        <p:sp>
          <p:nvSpPr>
            <p:cNvPr id="61" name="Oval 60"/>
            <p:cNvSpPr/>
            <p:nvPr/>
          </p:nvSpPr>
          <p:spPr>
            <a:xfrm>
              <a:off x="1123869" y="1882436"/>
              <a:ext cx="611257" cy="61103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2" name="Oval 61"/>
            <p:cNvSpPr/>
            <p:nvPr/>
          </p:nvSpPr>
          <p:spPr>
            <a:xfrm>
              <a:off x="2385565" y="2493470"/>
              <a:ext cx="615174" cy="6149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3" name="Oval 62"/>
            <p:cNvSpPr/>
            <p:nvPr/>
          </p:nvSpPr>
          <p:spPr>
            <a:xfrm>
              <a:off x="1033746" y="3108422"/>
              <a:ext cx="611257" cy="61103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cxnSp>
          <p:nvCxnSpPr>
            <p:cNvPr id="64" name="Straight Arrow Connector 63"/>
            <p:cNvCxnSpPr>
              <a:stCxn id="63" idx="0"/>
              <a:endCxn id="61" idx="4"/>
            </p:cNvCxnSpPr>
            <p:nvPr/>
          </p:nvCxnSpPr>
          <p:spPr>
            <a:xfrm flipV="1">
              <a:off x="1339375" y="2493470"/>
              <a:ext cx="90122" cy="61495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61" idx="6"/>
              <a:endCxn id="62" idx="1"/>
            </p:cNvCxnSpPr>
            <p:nvPr/>
          </p:nvCxnSpPr>
          <p:spPr>
            <a:xfrm>
              <a:off x="1735125" y="2187953"/>
              <a:ext cx="740560" cy="3956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62" idx="2"/>
              <a:endCxn id="61" idx="5"/>
            </p:cNvCxnSpPr>
            <p:nvPr/>
          </p:nvCxnSpPr>
          <p:spPr>
            <a:xfrm flipH="1" flipV="1">
              <a:off x="1645003" y="2403383"/>
              <a:ext cx="740562" cy="39560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826077" y="1808016"/>
              <a:ext cx="2343150" cy="20054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25605" name="Group 67"/>
          <p:cNvGrpSpPr>
            <a:grpSpLocks/>
          </p:cNvGrpSpPr>
          <p:nvPr/>
        </p:nvGrpSpPr>
        <p:grpSpPr bwMode="auto">
          <a:xfrm>
            <a:off x="1782763" y="5541963"/>
            <a:ext cx="949325" cy="812800"/>
            <a:chOff x="826077" y="1808016"/>
            <a:chExt cx="2343150" cy="2005446"/>
          </a:xfrm>
        </p:grpSpPr>
        <p:sp>
          <p:nvSpPr>
            <p:cNvPr id="69" name="Oval 68"/>
            <p:cNvSpPr/>
            <p:nvPr/>
          </p:nvSpPr>
          <p:spPr>
            <a:xfrm>
              <a:off x="1123869" y="1882436"/>
              <a:ext cx="611257" cy="61103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0" name="Oval 69"/>
            <p:cNvSpPr/>
            <p:nvPr/>
          </p:nvSpPr>
          <p:spPr>
            <a:xfrm>
              <a:off x="2385565" y="2493470"/>
              <a:ext cx="615174" cy="6149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1" name="Oval 70"/>
            <p:cNvSpPr/>
            <p:nvPr/>
          </p:nvSpPr>
          <p:spPr>
            <a:xfrm>
              <a:off x="1033746" y="3108422"/>
              <a:ext cx="611257" cy="61103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cxnSp>
          <p:nvCxnSpPr>
            <p:cNvPr id="72" name="Straight Arrow Connector 71"/>
            <p:cNvCxnSpPr>
              <a:stCxn id="71" idx="0"/>
              <a:endCxn id="69" idx="4"/>
            </p:cNvCxnSpPr>
            <p:nvPr/>
          </p:nvCxnSpPr>
          <p:spPr>
            <a:xfrm flipV="1">
              <a:off x="1339375" y="2493470"/>
              <a:ext cx="90122" cy="61495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69" idx="6"/>
              <a:endCxn id="70" idx="1"/>
            </p:cNvCxnSpPr>
            <p:nvPr/>
          </p:nvCxnSpPr>
          <p:spPr>
            <a:xfrm>
              <a:off x="1735125" y="2187953"/>
              <a:ext cx="740560" cy="3956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70" idx="2"/>
              <a:endCxn id="69" idx="5"/>
            </p:cNvCxnSpPr>
            <p:nvPr/>
          </p:nvCxnSpPr>
          <p:spPr>
            <a:xfrm flipH="1" flipV="1">
              <a:off x="1645003" y="2403383"/>
              <a:ext cx="740562" cy="39560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826077" y="1808016"/>
              <a:ext cx="2343150" cy="20054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pic>
        <p:nvPicPr>
          <p:cNvPr id="76" name="Picture 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1650" y="4967288"/>
            <a:ext cx="1147763"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Box 76"/>
          <p:cNvSpPr txBox="1">
            <a:spLocks noChangeArrowheads="1"/>
          </p:cNvSpPr>
          <p:nvPr/>
        </p:nvSpPr>
        <p:spPr bwMode="auto">
          <a:xfrm>
            <a:off x="1938338" y="2014538"/>
            <a:ext cx="744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800" b="1">
                <a:solidFill>
                  <a:srgbClr val="548235"/>
                </a:solidFill>
              </a:rPr>
              <a:t>DCMs</a:t>
            </a:r>
          </a:p>
        </p:txBody>
      </p:sp>
      <p:sp>
        <p:nvSpPr>
          <p:cNvPr id="25608" name="TextBox 78"/>
          <p:cNvSpPr txBox="1">
            <a:spLocks noChangeArrowheads="1"/>
          </p:cNvSpPr>
          <p:nvPr/>
        </p:nvSpPr>
        <p:spPr bwMode="auto">
          <a:xfrm>
            <a:off x="487363" y="2735263"/>
            <a:ext cx="1062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800" b="1">
                <a:solidFill>
                  <a:srgbClr val="548235"/>
                </a:solidFill>
              </a:rPr>
              <a:t>Subject 1</a:t>
            </a:r>
          </a:p>
        </p:txBody>
      </p:sp>
      <p:sp>
        <p:nvSpPr>
          <p:cNvPr id="25609" name="TextBox 79"/>
          <p:cNvSpPr txBox="1">
            <a:spLocks noChangeArrowheads="1"/>
          </p:cNvSpPr>
          <p:nvPr/>
        </p:nvSpPr>
        <p:spPr bwMode="auto">
          <a:xfrm>
            <a:off x="819150" y="3771900"/>
            <a:ext cx="244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800" b="1">
                <a:solidFill>
                  <a:srgbClr val="548235"/>
                </a:solidFill>
              </a:rPr>
              <a:t>.</a:t>
            </a:r>
          </a:p>
        </p:txBody>
      </p:sp>
      <p:sp>
        <p:nvSpPr>
          <p:cNvPr id="25610" name="TextBox 81"/>
          <p:cNvSpPr txBox="1">
            <a:spLocks noChangeArrowheads="1"/>
          </p:cNvSpPr>
          <p:nvPr/>
        </p:nvSpPr>
        <p:spPr bwMode="auto">
          <a:xfrm>
            <a:off x="514350" y="5699125"/>
            <a:ext cx="1096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800" b="1">
                <a:solidFill>
                  <a:srgbClr val="548235"/>
                </a:solidFill>
              </a:rPr>
              <a:t>Subject N</a:t>
            </a:r>
          </a:p>
        </p:txBody>
      </p:sp>
      <p:grpSp>
        <p:nvGrpSpPr>
          <p:cNvPr id="141" name="Group 140"/>
          <p:cNvGrpSpPr>
            <a:grpSpLocks/>
          </p:cNvGrpSpPr>
          <p:nvPr/>
        </p:nvGrpSpPr>
        <p:grpSpPr bwMode="auto">
          <a:xfrm>
            <a:off x="2732088" y="2921000"/>
            <a:ext cx="2474912" cy="3027363"/>
            <a:chOff x="2732812" y="2921510"/>
            <a:chExt cx="2473677" cy="3026994"/>
          </a:xfrm>
        </p:grpSpPr>
        <p:cxnSp>
          <p:nvCxnSpPr>
            <p:cNvPr id="85" name="Straight Arrow Connector 84"/>
            <p:cNvCxnSpPr>
              <a:stCxn id="75" idx="3"/>
            </p:cNvCxnSpPr>
            <p:nvPr/>
          </p:nvCxnSpPr>
          <p:spPr>
            <a:xfrm flipV="1">
              <a:off x="2732812" y="4562785"/>
              <a:ext cx="2473677" cy="1385719"/>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67" idx="3"/>
              <a:endCxn id="118" idx="1"/>
            </p:cNvCxnSpPr>
            <p:nvPr/>
          </p:nvCxnSpPr>
          <p:spPr>
            <a:xfrm flipV="1">
              <a:off x="2732812" y="4400880"/>
              <a:ext cx="2473677" cy="585717"/>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51" idx="3"/>
            </p:cNvCxnSpPr>
            <p:nvPr/>
          </p:nvCxnSpPr>
          <p:spPr>
            <a:xfrm>
              <a:off x="2732812" y="3961196"/>
              <a:ext cx="2473677" cy="357143"/>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10" idx="3"/>
            </p:cNvCxnSpPr>
            <p:nvPr/>
          </p:nvCxnSpPr>
          <p:spPr>
            <a:xfrm>
              <a:off x="2732812" y="2921510"/>
              <a:ext cx="2473677" cy="1284131"/>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5612" name="TextBox 115"/>
          <p:cNvSpPr txBox="1">
            <a:spLocks noChangeArrowheads="1"/>
          </p:cNvSpPr>
          <p:nvPr/>
        </p:nvSpPr>
        <p:spPr bwMode="auto">
          <a:xfrm>
            <a:off x="814388" y="4808538"/>
            <a:ext cx="2460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800" b="1">
                <a:solidFill>
                  <a:srgbClr val="548235"/>
                </a:solidFill>
              </a:rPr>
              <a:t>.</a:t>
            </a:r>
          </a:p>
        </p:txBody>
      </p:sp>
      <p:sp>
        <p:nvSpPr>
          <p:cNvPr id="118" name="Rectangle 117"/>
          <p:cNvSpPr/>
          <p:nvPr/>
        </p:nvSpPr>
        <p:spPr>
          <a:xfrm>
            <a:off x="5207000" y="4043363"/>
            <a:ext cx="1897063" cy="715962"/>
          </a:xfrm>
          <a:prstGeom prst="rect">
            <a:avLst/>
          </a:prstGeom>
          <a:solidFill>
            <a:srgbClr val="548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PEB Estimation</a:t>
            </a:r>
          </a:p>
        </p:txBody>
      </p:sp>
      <p:cxnSp>
        <p:nvCxnSpPr>
          <p:cNvPr id="133" name="Straight Arrow Connector 132"/>
          <p:cNvCxnSpPr>
            <a:stCxn id="118" idx="3"/>
          </p:cNvCxnSpPr>
          <p:nvPr/>
        </p:nvCxnSpPr>
        <p:spPr>
          <a:xfrm>
            <a:off x="7104063" y="4402138"/>
            <a:ext cx="501650"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4" name="TextBox 133"/>
          <p:cNvSpPr txBox="1">
            <a:spLocks noRot="1" noChangeAspect="1" noMove="1" noResize="1" noEditPoints="1" noAdjustHandles="1" noChangeArrowheads="1" noChangeShapeType="1" noTextEdit="1"/>
          </p:cNvSpPr>
          <p:nvPr/>
        </p:nvSpPr>
        <p:spPr>
          <a:xfrm>
            <a:off x="7571890" y="3315709"/>
            <a:ext cx="966354" cy="2084994"/>
          </a:xfrm>
          <a:prstGeom prst="rect">
            <a:avLst/>
          </a:prstGeom>
          <a:blipFill rotWithShape="0">
            <a:blip r:embed="rId3"/>
            <a:stretch>
              <a:fillRect/>
            </a:stretch>
          </a:blipFill>
          <a:ln>
            <a:solidFill>
              <a:schemeClr val="tx1">
                <a:lumMod val="50000"/>
                <a:lumOff val="50000"/>
              </a:schemeClr>
            </a:solidFill>
          </a:ln>
        </p:spPr>
        <p:txBody>
          <a:bodyPr/>
          <a:lstStyle/>
          <a:p>
            <a:pPr>
              <a:defRPr/>
            </a:pPr>
            <a:r>
              <a:rPr lang="en-GB">
                <a:noFill/>
                <a:latin typeface="Calibri" charset="0"/>
                <a:ea typeface="ＭＳ Ｐゴシック" charset="0"/>
              </a:rPr>
              <a:t> </a:t>
            </a:r>
          </a:p>
        </p:txBody>
      </p:sp>
      <p:sp>
        <p:nvSpPr>
          <p:cNvPr id="25616" name="TextBox 134"/>
          <p:cNvSpPr txBox="1">
            <a:spLocks noChangeArrowheads="1"/>
          </p:cNvSpPr>
          <p:nvPr/>
        </p:nvSpPr>
        <p:spPr bwMode="auto">
          <a:xfrm>
            <a:off x="1762125" y="1465263"/>
            <a:ext cx="1073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800" u="sng">
                <a:solidFill>
                  <a:srgbClr val="548235"/>
                </a:solidFill>
              </a:rPr>
              <a:t>First level</a:t>
            </a:r>
          </a:p>
        </p:txBody>
      </p:sp>
      <p:sp>
        <p:nvSpPr>
          <p:cNvPr id="136" name="TextBox 135"/>
          <p:cNvSpPr txBox="1">
            <a:spLocks noChangeArrowheads="1"/>
          </p:cNvSpPr>
          <p:nvPr/>
        </p:nvSpPr>
        <p:spPr bwMode="auto">
          <a:xfrm>
            <a:off x="5581650" y="1465263"/>
            <a:ext cx="1357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800" u="sng">
                <a:solidFill>
                  <a:srgbClr val="548235"/>
                </a:solidFill>
              </a:rPr>
              <a:t>Second level</a:t>
            </a:r>
          </a:p>
        </p:txBody>
      </p:sp>
      <p:sp>
        <p:nvSpPr>
          <p:cNvPr id="137" name="Oval 136"/>
          <p:cNvSpPr/>
          <p:nvPr/>
        </p:nvSpPr>
        <p:spPr>
          <a:xfrm>
            <a:off x="7637463" y="4537075"/>
            <a:ext cx="825500" cy="81756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cxnSp>
        <p:nvCxnSpPr>
          <p:cNvPr id="139" name="Straight Connector 138"/>
          <p:cNvCxnSpPr>
            <a:stCxn id="137" idx="4"/>
          </p:cNvCxnSpPr>
          <p:nvPr/>
        </p:nvCxnSpPr>
        <p:spPr>
          <a:xfrm>
            <a:off x="8050213" y="5354638"/>
            <a:ext cx="12700" cy="58896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40" name="TextBox 139"/>
          <p:cNvSpPr txBox="1">
            <a:spLocks noChangeArrowheads="1"/>
          </p:cNvSpPr>
          <p:nvPr/>
        </p:nvSpPr>
        <p:spPr bwMode="auto">
          <a:xfrm>
            <a:off x="7126288" y="5922963"/>
            <a:ext cx="1882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400">
                <a:solidFill>
                  <a:srgbClr val="C00000"/>
                </a:solidFill>
              </a:rPr>
              <a:t>First level free </a:t>
            </a:r>
          </a:p>
          <a:p>
            <a:pPr eaLnBrk="1" hangingPunct="1"/>
            <a:r>
              <a:rPr lang="en-GB" altLang="en-US" sz="1400">
                <a:solidFill>
                  <a:srgbClr val="C00000"/>
                </a:solidFill>
              </a:rPr>
              <a:t>energy / parameters</a:t>
            </a:r>
          </a:p>
          <a:p>
            <a:pPr eaLnBrk="1" hangingPunct="1"/>
            <a:r>
              <a:rPr lang="en-GB" altLang="en-US" sz="1400">
                <a:solidFill>
                  <a:srgbClr val="C00000"/>
                </a:solidFill>
              </a:rPr>
              <a:t>with empirical priors</a:t>
            </a:r>
          </a:p>
        </p:txBody>
      </p:sp>
      <p:sp>
        <p:nvSpPr>
          <p:cNvPr id="2" name="TextBox 1"/>
          <p:cNvSpPr txBox="1">
            <a:spLocks noRot="1" noChangeAspect="1" noMove="1" noResize="1" noEditPoints="1" noAdjustHandles="1" noChangeArrowheads="1" noChangeShapeType="1" noTextEdit="1"/>
          </p:cNvSpPr>
          <p:nvPr/>
        </p:nvSpPr>
        <p:spPr>
          <a:xfrm>
            <a:off x="3718191" y="3018622"/>
            <a:ext cx="1227644" cy="384657"/>
          </a:xfrm>
          <a:prstGeom prst="rect">
            <a:avLst/>
          </a:prstGeom>
          <a:blipFill rotWithShape="0">
            <a:blip r:embed="rId4"/>
            <a:stretch>
              <a:fillRect l="-5473" t="-4762" r="-4478" b="-7937"/>
            </a:stretch>
          </a:blipFill>
        </p:spPr>
        <p:txBody>
          <a:bodyPr/>
          <a:lstStyle/>
          <a:p>
            <a:pPr>
              <a:defRPr/>
            </a:pPr>
            <a:r>
              <a:rPr lang="en-GB">
                <a:noFill/>
                <a:latin typeface="Calibri" charset="0"/>
                <a:ea typeface="MS PGothic" charset="0"/>
                <a:cs typeface="MS PGothic" charset="0"/>
              </a:rPr>
              <a:t> </a:t>
            </a:r>
          </a:p>
        </p:txBody>
      </p:sp>
    </p:spTree>
    <p:extLst>
      <p:ext uri="{BB962C8B-B14F-4D97-AF65-F5344CB8AC3E}">
        <p14:creationId xmlns:p14="http://schemas.microsoft.com/office/powerpoint/2010/main" val="3264162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36" grpId="0"/>
      <p:bldP spid="137" grpId="0" animBg="1"/>
      <p:bldP spid="14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87824" y="836712"/>
            <a:ext cx="3873053" cy="5792267"/>
          </a:xfrm>
          <a:prstGeom prst="rect">
            <a:avLst/>
          </a:prstGeom>
        </p:spPr>
      </p:pic>
      <p:pic>
        <p:nvPicPr>
          <p:cNvPr id="4" name="Picture 3"/>
          <p:cNvPicPr>
            <a:picLocks noChangeAspect="1"/>
          </p:cNvPicPr>
          <p:nvPr/>
        </p:nvPicPr>
        <p:blipFill>
          <a:blip r:embed="rId3"/>
          <a:stretch>
            <a:fillRect/>
          </a:stretch>
        </p:blipFill>
        <p:spPr>
          <a:xfrm>
            <a:off x="7092280" y="4871719"/>
            <a:ext cx="1853952" cy="1761254"/>
          </a:xfrm>
          <a:prstGeom prst="rect">
            <a:avLst/>
          </a:prstGeom>
        </p:spPr>
      </p:pic>
      <p:sp>
        <p:nvSpPr>
          <p:cNvPr id="5" name="TextBox 4"/>
          <p:cNvSpPr txBox="1"/>
          <p:nvPr/>
        </p:nvSpPr>
        <p:spPr>
          <a:xfrm>
            <a:off x="107504" y="548680"/>
            <a:ext cx="2492990" cy="369332"/>
          </a:xfrm>
          <a:prstGeom prst="rect">
            <a:avLst/>
          </a:prstGeom>
          <a:noFill/>
        </p:spPr>
        <p:txBody>
          <a:bodyPr wrap="none" rtlCol="0">
            <a:spAutoFit/>
          </a:bodyPr>
          <a:lstStyle/>
          <a:p>
            <a:r>
              <a:rPr lang="en-GB" dirty="0" err="1" smtClean="0"/>
              <a:t>spm_dcm_peb_review</a:t>
            </a:r>
            <a:endParaRPr lang="en-GB" dirty="0"/>
          </a:p>
        </p:txBody>
      </p:sp>
    </p:spTree>
    <p:extLst>
      <p:ext uri="{BB962C8B-B14F-4D97-AF65-F5344CB8AC3E}">
        <p14:creationId xmlns:p14="http://schemas.microsoft.com/office/powerpoint/2010/main" val="10974381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ed Rectangle 50"/>
          <p:cNvSpPr/>
          <p:nvPr/>
        </p:nvSpPr>
        <p:spPr bwMode="auto">
          <a:xfrm>
            <a:off x="1415149" y="2505856"/>
            <a:ext cx="185737" cy="185736"/>
          </a:xfrm>
          <a:prstGeom prst="roundRect">
            <a:avLst/>
          </a:prstGeom>
          <a:solidFill>
            <a:schemeClr val="accent1">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GB"/>
          </a:p>
        </p:txBody>
      </p:sp>
      <p:sp>
        <p:nvSpPr>
          <p:cNvPr id="56" name="Rounded Rectangle 55"/>
          <p:cNvSpPr/>
          <p:nvPr/>
        </p:nvSpPr>
        <p:spPr bwMode="auto">
          <a:xfrm>
            <a:off x="1415149" y="2783667"/>
            <a:ext cx="185737" cy="185738"/>
          </a:xfrm>
          <a:prstGeom prst="roundRect">
            <a:avLst/>
          </a:prstGeom>
          <a:solidFill>
            <a:schemeClr val="accent1">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GB"/>
          </a:p>
        </p:txBody>
      </p:sp>
      <p:sp>
        <p:nvSpPr>
          <p:cNvPr id="61" name="Rounded Rectangle 60"/>
          <p:cNvSpPr/>
          <p:nvPr/>
        </p:nvSpPr>
        <p:spPr bwMode="auto">
          <a:xfrm>
            <a:off x="1415149" y="3061480"/>
            <a:ext cx="185737" cy="185736"/>
          </a:xfrm>
          <a:prstGeom prst="roundRect">
            <a:avLst/>
          </a:prstGeom>
          <a:solidFill>
            <a:schemeClr val="accent1">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GB"/>
          </a:p>
        </p:txBody>
      </p:sp>
      <p:sp>
        <p:nvSpPr>
          <p:cNvPr id="66" name="Rounded Rectangle 65"/>
          <p:cNvSpPr/>
          <p:nvPr/>
        </p:nvSpPr>
        <p:spPr bwMode="auto">
          <a:xfrm>
            <a:off x="1415149" y="3340882"/>
            <a:ext cx="185737" cy="184150"/>
          </a:xfrm>
          <a:prstGeom prst="roundRect">
            <a:avLst/>
          </a:prstGeom>
          <a:solidFill>
            <a:schemeClr val="accent1">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GB"/>
          </a:p>
        </p:txBody>
      </p:sp>
      <p:sp>
        <p:nvSpPr>
          <p:cNvPr id="71" name="Rounded Rectangle 70"/>
          <p:cNvSpPr/>
          <p:nvPr/>
        </p:nvSpPr>
        <p:spPr bwMode="auto">
          <a:xfrm>
            <a:off x="1415149" y="3618693"/>
            <a:ext cx="185737" cy="184150"/>
          </a:xfrm>
          <a:prstGeom prst="roundRect">
            <a:avLst/>
          </a:prstGeom>
          <a:solidFill>
            <a:schemeClr val="accent1">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GB"/>
          </a:p>
        </p:txBody>
      </p:sp>
      <p:sp>
        <p:nvSpPr>
          <p:cNvPr id="76" name="Rounded Rectangle 75"/>
          <p:cNvSpPr/>
          <p:nvPr/>
        </p:nvSpPr>
        <p:spPr bwMode="auto">
          <a:xfrm>
            <a:off x="1415149" y="3896506"/>
            <a:ext cx="185737" cy="185736"/>
          </a:xfrm>
          <a:prstGeom prst="roundRect">
            <a:avLst/>
          </a:prstGeom>
          <a:solidFill>
            <a:schemeClr val="accent1">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GB"/>
          </a:p>
        </p:txBody>
      </p:sp>
      <p:sp>
        <p:nvSpPr>
          <p:cNvPr id="81" name="Rounded Rectangle 80"/>
          <p:cNvSpPr/>
          <p:nvPr/>
        </p:nvSpPr>
        <p:spPr bwMode="auto">
          <a:xfrm>
            <a:off x="1415149" y="4174319"/>
            <a:ext cx="185737" cy="185738"/>
          </a:xfrm>
          <a:prstGeom prst="roundRect">
            <a:avLst/>
          </a:prstGeom>
          <a:solidFill>
            <a:schemeClr val="accent1">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GB"/>
          </a:p>
        </p:txBody>
      </p:sp>
      <p:sp>
        <p:nvSpPr>
          <p:cNvPr id="86" name="Rounded Rectangle 85"/>
          <p:cNvSpPr/>
          <p:nvPr/>
        </p:nvSpPr>
        <p:spPr bwMode="auto">
          <a:xfrm>
            <a:off x="1415149" y="4452132"/>
            <a:ext cx="185737" cy="185736"/>
          </a:xfrm>
          <a:prstGeom prst="roundRect">
            <a:avLst/>
          </a:prstGeom>
          <a:solidFill>
            <a:schemeClr val="accent1">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GB"/>
          </a:p>
        </p:txBody>
      </p:sp>
      <p:sp>
        <p:nvSpPr>
          <p:cNvPr id="14" name="TextBox 84"/>
          <p:cNvSpPr txBox="1"/>
          <p:nvPr/>
        </p:nvSpPr>
        <p:spPr bwMode="auto">
          <a:xfrm rot="16200000">
            <a:off x="653150" y="3613931"/>
            <a:ext cx="1030287" cy="369887"/>
          </a:xfrm>
          <a:prstGeom prst="rect">
            <a:avLst/>
          </a:prstGeom>
          <a:noFill/>
        </p:spPr>
        <p:txBody>
          <a:bodyPr wrap="non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eaLnBrk="1" hangingPunct="1">
              <a:defRPr/>
            </a:pPr>
            <a:r>
              <a:rPr lang="en-GB" dirty="0">
                <a:solidFill>
                  <a:schemeClr val="accent6">
                    <a:lumMod val="75000"/>
                  </a:schemeClr>
                </a:solidFill>
                <a:latin typeface="+mn-lt"/>
              </a:rPr>
              <a:t>subjects</a:t>
            </a:r>
          </a:p>
        </p:txBody>
      </p:sp>
      <p:sp>
        <p:nvSpPr>
          <p:cNvPr id="15" name="TextBox 85"/>
          <p:cNvSpPr txBox="1"/>
          <p:nvPr/>
        </p:nvSpPr>
        <p:spPr bwMode="auto">
          <a:xfrm>
            <a:off x="1103021" y="2049967"/>
            <a:ext cx="825867" cy="369332"/>
          </a:xfrm>
          <a:prstGeom prst="rect">
            <a:avLst/>
          </a:prstGeom>
          <a:noFill/>
        </p:spPr>
        <p:txBody>
          <a:bodyPr wrap="non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eaLnBrk="1" hangingPunct="1">
              <a:defRPr/>
            </a:pPr>
            <a:r>
              <a:rPr lang="en-GB" dirty="0" smtClean="0">
                <a:latin typeface="+mn-lt"/>
              </a:rPr>
              <a:t>DCMs</a:t>
            </a:r>
            <a:endParaRPr lang="en-GB" dirty="0">
              <a:latin typeface="+mn-lt"/>
            </a:endParaRPr>
          </a:p>
        </p:txBody>
      </p:sp>
      <p:sp>
        <p:nvSpPr>
          <p:cNvPr id="125" name="Rounded Rectangle 124"/>
          <p:cNvSpPr/>
          <p:nvPr/>
        </p:nvSpPr>
        <p:spPr bwMode="auto">
          <a:xfrm>
            <a:off x="1416737" y="5655456"/>
            <a:ext cx="185738" cy="184150"/>
          </a:xfrm>
          <a:prstGeom prst="round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GB"/>
          </a:p>
        </p:txBody>
      </p:sp>
      <p:sp>
        <p:nvSpPr>
          <p:cNvPr id="126" name="TextBox 86"/>
          <p:cNvSpPr txBox="1"/>
          <p:nvPr/>
        </p:nvSpPr>
        <p:spPr bwMode="auto">
          <a:xfrm>
            <a:off x="694425" y="5612593"/>
            <a:ext cx="646112" cy="368300"/>
          </a:xfrm>
          <a:prstGeom prst="rect">
            <a:avLst/>
          </a:prstGeom>
          <a:noFill/>
        </p:spPr>
        <p:txBody>
          <a:bodyPr wrap="non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eaLnBrk="1" hangingPunct="1">
              <a:defRPr/>
            </a:pPr>
            <a:r>
              <a:rPr lang="en-GB" dirty="0" smtClean="0">
                <a:latin typeface="+mn-lt"/>
              </a:rPr>
              <a:t>PEB</a:t>
            </a:r>
            <a:endParaRPr lang="en-GB" dirty="0">
              <a:latin typeface="+mn-lt"/>
            </a:endParaRPr>
          </a:p>
        </p:txBody>
      </p:sp>
      <p:cxnSp>
        <p:nvCxnSpPr>
          <p:cNvPr id="3" name="Straight Connector 2"/>
          <p:cNvCxnSpPr/>
          <p:nvPr/>
        </p:nvCxnSpPr>
        <p:spPr bwMode="auto">
          <a:xfrm>
            <a:off x="1645337" y="2507443"/>
            <a:ext cx="0" cy="3497263"/>
          </a:xfrm>
          <a:prstGeom prst="line">
            <a:avLst/>
          </a:prstGeom>
          <a:ln>
            <a:solidFill>
              <a:srgbClr val="C00000"/>
            </a:solidFill>
            <a:prstDash val="lgDash"/>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bwMode="auto">
          <a:xfrm>
            <a:off x="1348475" y="2518556"/>
            <a:ext cx="0" cy="3497262"/>
          </a:xfrm>
          <a:prstGeom prst="line">
            <a:avLst/>
          </a:prstGeom>
          <a:ln>
            <a:solidFill>
              <a:srgbClr val="C00000"/>
            </a:solidFill>
            <a:prstDash val="lgDash"/>
          </a:ln>
        </p:spPr>
        <p:style>
          <a:lnRef idx="1">
            <a:schemeClr val="accent1"/>
          </a:lnRef>
          <a:fillRef idx="0">
            <a:schemeClr val="accent1"/>
          </a:fillRef>
          <a:effectRef idx="0">
            <a:schemeClr val="accent1"/>
          </a:effectRef>
          <a:fontRef idx="minor">
            <a:schemeClr val="tx1"/>
          </a:fontRef>
        </p:style>
      </p:cxnSp>
      <p:grpSp>
        <p:nvGrpSpPr>
          <p:cNvPr id="31755" name="Group 32"/>
          <p:cNvGrpSpPr>
            <a:grpSpLocks/>
          </p:cNvGrpSpPr>
          <p:nvPr/>
        </p:nvGrpSpPr>
        <p:grpSpPr bwMode="auto">
          <a:xfrm>
            <a:off x="1157672" y="4755719"/>
            <a:ext cx="1817990" cy="833521"/>
            <a:chOff x="1305923" y="1200704"/>
            <a:chExt cx="1105838" cy="507186"/>
          </a:xfrm>
        </p:grpSpPr>
        <p:sp>
          <p:nvSpPr>
            <p:cNvPr id="34" name="Right Arrow 33"/>
            <p:cNvSpPr/>
            <p:nvPr/>
          </p:nvSpPr>
          <p:spPr>
            <a:xfrm rot="5400000">
              <a:off x="1415669" y="1541967"/>
              <a:ext cx="216378" cy="11491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GB"/>
            </a:p>
          </p:txBody>
        </p:sp>
        <p:sp>
          <p:nvSpPr>
            <p:cNvPr id="35" name="Rounded Rectangle 34"/>
            <p:cNvSpPr>
              <a:spLocks noChangeArrowheads="1"/>
            </p:cNvSpPr>
            <p:nvPr/>
          </p:nvSpPr>
          <p:spPr bwMode="auto">
            <a:xfrm>
              <a:off x="1306107" y="1200475"/>
              <a:ext cx="1105654" cy="326498"/>
            </a:xfrm>
            <a:prstGeom prst="roundRect">
              <a:avLst>
                <a:gd name="adj" fmla="val 16667"/>
              </a:avLst>
            </a:prstGeom>
            <a:solidFill>
              <a:schemeClr val="bg1"/>
            </a:solidFill>
            <a:ln w="3175">
              <a:solidFill>
                <a:srgbClr val="595959"/>
              </a:solidFill>
              <a:miter lim="800000"/>
              <a:headEnd/>
              <a:tailEnd/>
            </a:ln>
            <a:effectLst>
              <a:outerShdw blurRad="50800" dist="38100" dir="2700000" algn="tl" rotWithShape="0">
                <a:srgbClr val="808080">
                  <a:alpha val="39998"/>
                </a:srgbClr>
              </a:outerShdw>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r>
                <a:rPr lang="en-GB" dirty="0" err="1" smtClean="0">
                  <a:solidFill>
                    <a:schemeClr val="tx1"/>
                  </a:solidFill>
                </a:rPr>
                <a:t>spm_dcm_peb</a:t>
              </a:r>
              <a:endParaRPr lang="en-GB" dirty="0">
                <a:solidFill>
                  <a:schemeClr val="tx1"/>
                </a:solidFill>
              </a:endParaRPr>
            </a:p>
          </p:txBody>
        </p:sp>
      </p:grpSp>
      <p:sp>
        <p:nvSpPr>
          <p:cNvPr id="31750" name="TextBox 113"/>
          <p:cNvSpPr txBox="1">
            <a:spLocks noChangeArrowheads="1"/>
          </p:cNvSpPr>
          <p:nvPr/>
        </p:nvSpPr>
        <p:spPr bwMode="auto">
          <a:xfrm>
            <a:off x="107504" y="596708"/>
            <a:ext cx="41985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dirty="0" smtClean="0"/>
              <a:t>Model comparison at the group level</a:t>
            </a:r>
            <a:endParaRPr lang="en-GB" altLang="en-US" sz="1800" b="1" dirty="0"/>
          </a:p>
        </p:txBody>
      </p:sp>
      <p:sp>
        <p:nvSpPr>
          <p:cNvPr id="2" name="TextBox 1"/>
          <p:cNvSpPr txBox="1"/>
          <p:nvPr/>
        </p:nvSpPr>
        <p:spPr>
          <a:xfrm>
            <a:off x="1821642" y="5952096"/>
            <a:ext cx="2952328" cy="738664"/>
          </a:xfrm>
          <a:prstGeom prst="rect">
            <a:avLst/>
          </a:prstGeom>
          <a:noFill/>
        </p:spPr>
        <p:txBody>
          <a:bodyPr wrap="square" rtlCol="0">
            <a:spAutoFit/>
          </a:bodyPr>
          <a:lstStyle/>
          <a:p>
            <a:r>
              <a:rPr lang="en-GB" sz="1400" i="1" dirty="0" smtClean="0">
                <a:solidFill>
                  <a:schemeClr val="accent6">
                    <a:lumMod val="75000"/>
                  </a:schemeClr>
                </a:solidFill>
              </a:rPr>
              <a:t>Has parameters representing the effect of each covariate on each connection</a:t>
            </a:r>
            <a:endParaRPr lang="en-GB" sz="1400" i="1" dirty="0">
              <a:solidFill>
                <a:schemeClr val="accent6">
                  <a:lumMod val="75000"/>
                </a:schemeClr>
              </a:solidFill>
            </a:endParaRPr>
          </a:p>
        </p:txBody>
      </p:sp>
      <p:sp>
        <p:nvSpPr>
          <p:cNvPr id="93" name="Rounded Rectangle 92"/>
          <p:cNvSpPr/>
          <p:nvPr/>
        </p:nvSpPr>
        <p:spPr bwMode="auto">
          <a:xfrm>
            <a:off x="5604094" y="2620091"/>
            <a:ext cx="185738" cy="184150"/>
          </a:xfrm>
          <a:prstGeom prst="roundRect">
            <a:avLst/>
          </a:prstGeom>
          <a:solidFill>
            <a:srgbClr val="FF8989"/>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GB"/>
          </a:p>
        </p:txBody>
      </p:sp>
      <p:sp>
        <p:nvSpPr>
          <p:cNvPr id="94" name="Rounded Rectangle 93"/>
          <p:cNvSpPr/>
          <p:nvPr/>
        </p:nvSpPr>
        <p:spPr bwMode="auto">
          <a:xfrm>
            <a:off x="5258572" y="2620091"/>
            <a:ext cx="185738" cy="184150"/>
          </a:xfrm>
          <a:prstGeom prst="roundRect">
            <a:avLst/>
          </a:prstGeom>
          <a:solidFill>
            <a:srgbClr val="FF8989"/>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GB"/>
          </a:p>
        </p:txBody>
      </p:sp>
      <p:sp>
        <p:nvSpPr>
          <p:cNvPr id="95" name="Rounded Rectangle 94"/>
          <p:cNvSpPr/>
          <p:nvPr/>
        </p:nvSpPr>
        <p:spPr bwMode="auto">
          <a:xfrm>
            <a:off x="5949615" y="2620091"/>
            <a:ext cx="185738" cy="184150"/>
          </a:xfrm>
          <a:prstGeom prst="roundRect">
            <a:avLst/>
          </a:prstGeom>
          <a:solidFill>
            <a:srgbClr val="FF8989"/>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GB"/>
          </a:p>
        </p:txBody>
      </p:sp>
      <p:sp>
        <p:nvSpPr>
          <p:cNvPr id="8" name="TextBox 7"/>
          <p:cNvSpPr txBox="1"/>
          <p:nvPr/>
        </p:nvSpPr>
        <p:spPr>
          <a:xfrm>
            <a:off x="4486957" y="1413332"/>
            <a:ext cx="4052713" cy="307777"/>
          </a:xfrm>
          <a:prstGeom prst="rect">
            <a:avLst/>
          </a:prstGeom>
          <a:noFill/>
        </p:spPr>
        <p:txBody>
          <a:bodyPr wrap="none" rtlCol="0">
            <a:spAutoFit/>
          </a:bodyPr>
          <a:lstStyle/>
          <a:p>
            <a:r>
              <a:rPr lang="en-GB" sz="1400" b="1" dirty="0">
                <a:solidFill>
                  <a:schemeClr val="accent6">
                    <a:lumMod val="75000"/>
                  </a:schemeClr>
                </a:solidFill>
              </a:rPr>
              <a:t>Step </a:t>
            </a:r>
            <a:r>
              <a:rPr lang="en-GB" sz="1400" b="1" dirty="0" smtClean="0">
                <a:solidFill>
                  <a:schemeClr val="accent6">
                    <a:lumMod val="75000"/>
                  </a:schemeClr>
                </a:solidFill>
              </a:rPr>
              <a:t>3: Specify reduced (nested) PEB models</a:t>
            </a:r>
            <a:endParaRPr lang="en-GB" sz="1400" b="1" dirty="0">
              <a:solidFill>
                <a:schemeClr val="accent6">
                  <a:lumMod val="75000"/>
                </a:schemeClr>
              </a:solidFill>
            </a:endParaRPr>
          </a:p>
        </p:txBody>
      </p:sp>
      <p:sp>
        <p:nvSpPr>
          <p:cNvPr id="96" name="TextBox 95"/>
          <p:cNvSpPr txBox="1"/>
          <p:nvPr/>
        </p:nvSpPr>
        <p:spPr>
          <a:xfrm>
            <a:off x="6257881" y="2529053"/>
            <a:ext cx="2998441" cy="738664"/>
          </a:xfrm>
          <a:prstGeom prst="rect">
            <a:avLst/>
          </a:prstGeom>
          <a:noFill/>
        </p:spPr>
        <p:txBody>
          <a:bodyPr wrap="square" rtlCol="0">
            <a:spAutoFit/>
          </a:bodyPr>
          <a:lstStyle/>
          <a:p>
            <a:r>
              <a:rPr lang="en-GB" sz="1400" i="1" dirty="0" smtClean="0">
                <a:solidFill>
                  <a:schemeClr val="accent6">
                    <a:lumMod val="75000"/>
                  </a:schemeClr>
                </a:solidFill>
              </a:rPr>
              <a:t>Certain parameters ‘turned off’ </a:t>
            </a:r>
          </a:p>
          <a:p>
            <a:r>
              <a:rPr lang="en-GB" sz="1400" i="1" dirty="0" smtClean="0">
                <a:solidFill>
                  <a:schemeClr val="accent6">
                    <a:lumMod val="75000"/>
                  </a:schemeClr>
                </a:solidFill>
              </a:rPr>
              <a:t>e.g. all those pertaining to one covariate or connection</a:t>
            </a:r>
            <a:endParaRPr lang="en-GB" sz="1400" i="1" dirty="0">
              <a:solidFill>
                <a:schemeClr val="accent6">
                  <a:lumMod val="75000"/>
                </a:schemeClr>
              </a:solidFill>
            </a:endParaRPr>
          </a:p>
        </p:txBody>
      </p:sp>
      <p:cxnSp>
        <p:nvCxnSpPr>
          <p:cNvPr id="97" name="Straight Arrow Connector 96"/>
          <p:cNvCxnSpPr/>
          <p:nvPr/>
        </p:nvCxnSpPr>
        <p:spPr>
          <a:xfrm>
            <a:off x="5703662" y="2804241"/>
            <a:ext cx="0" cy="5203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Rounded Rectangle 97"/>
          <p:cNvSpPr>
            <a:spLocks noChangeArrowheads="1"/>
          </p:cNvSpPr>
          <p:nvPr/>
        </p:nvSpPr>
        <p:spPr bwMode="auto">
          <a:xfrm>
            <a:off x="4537880" y="3409898"/>
            <a:ext cx="2331564" cy="536574"/>
          </a:xfrm>
          <a:prstGeom prst="roundRect">
            <a:avLst>
              <a:gd name="adj" fmla="val 16667"/>
            </a:avLst>
          </a:prstGeom>
          <a:solidFill>
            <a:schemeClr val="bg1"/>
          </a:solidFill>
          <a:ln w="3175">
            <a:solidFill>
              <a:srgbClr val="595959"/>
            </a:solidFill>
            <a:miter lim="800000"/>
            <a:headEnd/>
            <a:tailEnd/>
          </a:ln>
          <a:effectLst>
            <a:outerShdw blurRad="50800" dist="38100" dir="2700000" algn="tl" rotWithShape="0">
              <a:srgbClr val="808080">
                <a:alpha val="39998"/>
              </a:srgbClr>
            </a:outerShdw>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r>
              <a:rPr lang="en-GB" dirty="0" err="1" smtClean="0">
                <a:solidFill>
                  <a:schemeClr val="tx1"/>
                </a:solidFill>
              </a:rPr>
              <a:t>spm_dcm_peb_bmc</a:t>
            </a:r>
            <a:endParaRPr lang="en-GB" dirty="0">
              <a:solidFill>
                <a:schemeClr val="tx1"/>
              </a:solidFill>
            </a:endParaRPr>
          </a:p>
        </p:txBody>
      </p:sp>
      <p:cxnSp>
        <p:nvCxnSpPr>
          <p:cNvPr id="99" name="Straight Arrow Connector 98"/>
          <p:cNvCxnSpPr/>
          <p:nvPr/>
        </p:nvCxnSpPr>
        <p:spPr>
          <a:xfrm>
            <a:off x="5696963" y="3946472"/>
            <a:ext cx="0" cy="3885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0" name="Rounded Rectangle 99"/>
          <p:cNvSpPr/>
          <p:nvPr/>
        </p:nvSpPr>
        <p:spPr bwMode="auto">
          <a:xfrm>
            <a:off x="5604094" y="4410851"/>
            <a:ext cx="185738" cy="184150"/>
          </a:xfrm>
          <a:prstGeom prst="roundRect">
            <a:avLst/>
          </a:prstGeom>
          <a:solidFill>
            <a:srgbClr val="92D05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GB"/>
          </a:p>
        </p:txBody>
      </p:sp>
      <p:sp>
        <p:nvSpPr>
          <p:cNvPr id="101" name="TextBox 100"/>
          <p:cNvSpPr txBox="1"/>
          <p:nvPr/>
        </p:nvSpPr>
        <p:spPr>
          <a:xfrm>
            <a:off x="5868144" y="4349037"/>
            <a:ext cx="2281540" cy="307777"/>
          </a:xfrm>
          <a:prstGeom prst="rect">
            <a:avLst/>
          </a:prstGeom>
          <a:noFill/>
        </p:spPr>
        <p:txBody>
          <a:bodyPr wrap="square" rtlCol="0">
            <a:spAutoFit/>
          </a:bodyPr>
          <a:lstStyle/>
          <a:p>
            <a:pPr algn="ctr"/>
            <a:r>
              <a:rPr lang="en-GB" sz="1400" i="1" dirty="0" smtClean="0">
                <a:solidFill>
                  <a:schemeClr val="accent6">
                    <a:lumMod val="75000"/>
                  </a:schemeClr>
                </a:solidFill>
              </a:rPr>
              <a:t>Bayesian Model Average</a:t>
            </a:r>
            <a:endParaRPr lang="en-GB" sz="1400" i="1" dirty="0">
              <a:solidFill>
                <a:schemeClr val="accent6">
                  <a:lumMod val="75000"/>
                </a:schemeClr>
              </a:solidFill>
            </a:endParaRPr>
          </a:p>
        </p:txBody>
      </p:sp>
      <p:sp>
        <p:nvSpPr>
          <p:cNvPr id="17" name="TextBox 16"/>
          <p:cNvSpPr txBox="1"/>
          <p:nvPr/>
        </p:nvSpPr>
        <p:spPr>
          <a:xfrm>
            <a:off x="203160" y="1409146"/>
            <a:ext cx="3605474" cy="307777"/>
          </a:xfrm>
          <a:prstGeom prst="rect">
            <a:avLst/>
          </a:prstGeom>
          <a:noFill/>
        </p:spPr>
        <p:txBody>
          <a:bodyPr wrap="none" rtlCol="0">
            <a:spAutoFit/>
          </a:bodyPr>
          <a:lstStyle/>
          <a:p>
            <a:r>
              <a:rPr lang="en-GB" sz="1400" b="1" dirty="0" smtClean="0">
                <a:solidFill>
                  <a:schemeClr val="accent6">
                    <a:lumMod val="75000"/>
                  </a:schemeClr>
                </a:solidFill>
              </a:rPr>
              <a:t>Step 1: Estimate a DCM for each subject</a:t>
            </a:r>
            <a:endParaRPr lang="en-GB" sz="1400" b="1" dirty="0">
              <a:solidFill>
                <a:schemeClr val="accent6">
                  <a:lumMod val="75000"/>
                </a:schemeClr>
              </a:solidFill>
            </a:endParaRPr>
          </a:p>
        </p:txBody>
      </p:sp>
      <p:sp>
        <p:nvSpPr>
          <p:cNvPr id="103" name="TextBox 102"/>
          <p:cNvSpPr txBox="1"/>
          <p:nvPr/>
        </p:nvSpPr>
        <p:spPr>
          <a:xfrm>
            <a:off x="1763134" y="5619052"/>
            <a:ext cx="2723823" cy="307777"/>
          </a:xfrm>
          <a:prstGeom prst="rect">
            <a:avLst/>
          </a:prstGeom>
          <a:noFill/>
        </p:spPr>
        <p:txBody>
          <a:bodyPr wrap="none" rtlCol="0">
            <a:spAutoFit/>
          </a:bodyPr>
          <a:lstStyle/>
          <a:p>
            <a:r>
              <a:rPr lang="en-GB" sz="1400" b="1" dirty="0" smtClean="0">
                <a:solidFill>
                  <a:schemeClr val="accent6">
                    <a:lumMod val="75000"/>
                  </a:schemeClr>
                </a:solidFill>
              </a:rPr>
              <a:t>Step 2: Estimate a PEB model</a:t>
            </a:r>
            <a:endParaRPr lang="en-GB" sz="1400" b="1" dirty="0">
              <a:solidFill>
                <a:schemeClr val="accent6">
                  <a:lumMod val="75000"/>
                </a:schemeClr>
              </a:solidFill>
            </a:endParaRPr>
          </a:p>
        </p:txBody>
      </p:sp>
      <p:sp>
        <p:nvSpPr>
          <p:cNvPr id="104" name="Rounded Rectangle 103"/>
          <p:cNvSpPr/>
          <p:nvPr/>
        </p:nvSpPr>
        <p:spPr bwMode="auto">
          <a:xfrm>
            <a:off x="5610793" y="1781651"/>
            <a:ext cx="185738" cy="184150"/>
          </a:xfrm>
          <a:prstGeom prst="round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GB"/>
          </a:p>
        </p:txBody>
      </p:sp>
      <p:cxnSp>
        <p:nvCxnSpPr>
          <p:cNvPr id="105" name="Straight Arrow Connector 104"/>
          <p:cNvCxnSpPr/>
          <p:nvPr/>
        </p:nvCxnSpPr>
        <p:spPr>
          <a:xfrm>
            <a:off x="5710717" y="1965801"/>
            <a:ext cx="0" cy="5203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126" grpId="0"/>
      <p:bldP spid="2" grpId="0"/>
      <p:bldP spid="93" grpId="0" animBg="1"/>
      <p:bldP spid="94" grpId="0" animBg="1"/>
      <p:bldP spid="95" grpId="0" animBg="1"/>
      <p:bldP spid="8" grpId="0"/>
      <p:bldP spid="96" grpId="0"/>
      <p:bldP spid="98" grpId="0" animBg="1"/>
      <p:bldP spid="100" grpId="0" animBg="1"/>
      <p:bldP spid="101" grpId="0"/>
      <p:bldP spid="103" grpId="0"/>
      <p:bldP spid="10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548680"/>
            <a:ext cx="8489950" cy="1296988"/>
          </a:xfrm>
        </p:spPr>
        <p:txBody>
          <a:bodyPr/>
          <a:lstStyle/>
          <a:p>
            <a:r>
              <a:rPr lang="en-GB" dirty="0" smtClean="0"/>
              <a:t>The system of interest</a:t>
            </a:r>
            <a:endParaRPr lang="en-GB" dirty="0"/>
          </a:p>
        </p:txBody>
      </p:sp>
      <p:grpSp>
        <p:nvGrpSpPr>
          <p:cNvPr id="8" name="Group 7"/>
          <p:cNvGrpSpPr/>
          <p:nvPr/>
        </p:nvGrpSpPr>
        <p:grpSpPr>
          <a:xfrm>
            <a:off x="2870096" y="1340768"/>
            <a:ext cx="2832509" cy="4756651"/>
            <a:chOff x="2870096" y="1340768"/>
            <a:chExt cx="2832509" cy="4756651"/>
          </a:xfrm>
        </p:grpSpPr>
        <p:pic>
          <p:nvPicPr>
            <p:cNvPr id="12290" name="Picture 2" descr="C:\Users\pzeidman\Downloads\2961565820_5a03199811_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04219" y="1819978"/>
              <a:ext cx="2123800" cy="21630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131840" y="1340768"/>
              <a:ext cx="2570765" cy="338554"/>
            </a:xfrm>
            <a:prstGeom prst="rect">
              <a:avLst/>
            </a:prstGeom>
            <a:noFill/>
          </p:spPr>
          <p:txBody>
            <a:bodyPr wrap="square" rtlCol="0">
              <a:spAutoFit/>
            </a:bodyPr>
            <a:lstStyle/>
            <a:p>
              <a:pPr algn="ctr"/>
              <a:r>
                <a:rPr lang="en-GB" sz="1600" dirty="0" smtClean="0"/>
                <a:t>(Hidden) Neural Circuitry</a:t>
              </a:r>
              <a:endParaRPr lang="en-GB" sz="1600" dirty="0"/>
            </a:p>
          </p:txBody>
        </p:sp>
        <p:cxnSp>
          <p:nvCxnSpPr>
            <p:cNvPr id="10" name="Straight Arrow Connector 9"/>
            <p:cNvCxnSpPr/>
            <p:nvPr/>
          </p:nvCxnSpPr>
          <p:spPr>
            <a:xfrm>
              <a:off x="2870096" y="2901778"/>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3371488" y="4343618"/>
              <a:ext cx="2208624" cy="17538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TextBox 106"/>
            <p:cNvSpPr txBox="1"/>
            <p:nvPr/>
          </p:nvSpPr>
          <p:spPr>
            <a:xfrm>
              <a:off x="4295780" y="5126414"/>
              <a:ext cx="360040" cy="369332"/>
            </a:xfrm>
            <a:prstGeom prst="rect">
              <a:avLst/>
            </a:prstGeom>
            <a:noFill/>
          </p:spPr>
          <p:txBody>
            <a:bodyPr wrap="square" rtlCol="0">
              <a:spAutoFit/>
            </a:bodyPr>
            <a:lstStyle/>
            <a:p>
              <a:r>
                <a:rPr lang="en-GB" b="1" dirty="0" smtClean="0"/>
                <a:t>?</a:t>
              </a:r>
              <a:endParaRPr lang="en-GB" b="1" dirty="0"/>
            </a:p>
          </p:txBody>
        </p:sp>
      </p:grpSp>
      <p:grpSp>
        <p:nvGrpSpPr>
          <p:cNvPr id="6" name="Group 5"/>
          <p:cNvGrpSpPr/>
          <p:nvPr/>
        </p:nvGrpSpPr>
        <p:grpSpPr>
          <a:xfrm>
            <a:off x="532573" y="1340768"/>
            <a:ext cx="2297200" cy="4756651"/>
            <a:chOff x="532573" y="1340768"/>
            <a:chExt cx="2297200" cy="4756651"/>
          </a:xfrm>
        </p:grpSpPr>
        <p:pic>
          <p:nvPicPr>
            <p:cNvPr id="12295" name="Picture 7" descr="D:\Documents\teaching\spm course\starfield.png"/>
            <p:cNvPicPr>
              <a:picLocks noChangeAspect="1" noChangeArrowheads="1"/>
            </p:cNvPicPr>
            <p:nvPr/>
          </p:nvPicPr>
          <p:blipFill rotWithShape="1">
            <a:blip r:embed="rId4">
              <a:extLst>
                <a:ext uri="{28A0092B-C50C-407E-A947-70E740481C1C}">
                  <a14:useLocalDpi xmlns:a14="http://schemas.microsoft.com/office/drawing/2010/main" val="0"/>
                </a:ext>
              </a:extLst>
            </a:blip>
            <a:srcRect l="10959" t="11791" r="23378" b="16482"/>
            <a:stretch/>
          </p:blipFill>
          <p:spPr bwMode="auto">
            <a:xfrm>
              <a:off x="566129" y="1819978"/>
              <a:ext cx="2263644" cy="2163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32573" y="1340768"/>
              <a:ext cx="2232248" cy="338554"/>
            </a:xfrm>
            <a:prstGeom prst="rect">
              <a:avLst/>
            </a:prstGeom>
            <a:noFill/>
          </p:spPr>
          <p:txBody>
            <a:bodyPr wrap="square" rtlCol="0">
              <a:spAutoFit/>
            </a:bodyPr>
            <a:lstStyle/>
            <a:p>
              <a:r>
                <a:rPr lang="en-GB" sz="1600" dirty="0" smtClean="0"/>
                <a:t>Experimental Stimulus</a:t>
              </a:r>
              <a:endParaRPr lang="en-GB" sz="1600" dirty="0"/>
            </a:p>
          </p:txBody>
        </p:sp>
        <p:sp>
          <p:nvSpPr>
            <p:cNvPr id="41" name="Rectangle 40"/>
            <p:cNvSpPr/>
            <p:nvPr/>
          </p:nvSpPr>
          <p:spPr>
            <a:xfrm>
              <a:off x="563176" y="4343618"/>
              <a:ext cx="2208624" cy="17538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p:nvPr/>
          </p:nvCxnSpPr>
          <p:spPr>
            <a:xfrm>
              <a:off x="996654" y="5611480"/>
              <a:ext cx="202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189865"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91135" y="4963408"/>
              <a:ext cx="21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403648"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94122" y="5611480"/>
              <a:ext cx="75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2138968"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130102" y="4963408"/>
              <a:ext cx="2248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353087"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343562" y="5616024"/>
              <a:ext cx="3040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63176" y="5431358"/>
              <a:ext cx="380169" cy="307777"/>
            </a:xfrm>
            <a:prstGeom prst="rect">
              <a:avLst/>
            </a:prstGeom>
            <a:noFill/>
          </p:spPr>
          <p:txBody>
            <a:bodyPr wrap="none" rtlCol="0">
              <a:spAutoFit/>
            </a:bodyPr>
            <a:lstStyle/>
            <a:p>
              <a:r>
                <a:rPr lang="en-GB" sz="1400" dirty="0" smtClean="0"/>
                <a:t>off</a:t>
              </a:r>
              <a:endParaRPr lang="en-GB" sz="1400" dirty="0"/>
            </a:p>
          </p:txBody>
        </p:sp>
        <p:sp>
          <p:nvSpPr>
            <p:cNvPr id="39" name="TextBox 38"/>
            <p:cNvSpPr txBox="1"/>
            <p:nvPr/>
          </p:nvSpPr>
          <p:spPr>
            <a:xfrm>
              <a:off x="563176" y="4802480"/>
              <a:ext cx="383438" cy="307777"/>
            </a:xfrm>
            <a:prstGeom prst="rect">
              <a:avLst/>
            </a:prstGeom>
            <a:noFill/>
          </p:spPr>
          <p:txBody>
            <a:bodyPr wrap="none" rtlCol="0">
              <a:spAutoFit/>
            </a:bodyPr>
            <a:lstStyle/>
            <a:p>
              <a:r>
                <a:rPr lang="en-GB" sz="1400" dirty="0" smtClean="0"/>
                <a:t>on</a:t>
              </a:r>
              <a:endParaRPr lang="en-GB" sz="1400" dirty="0"/>
            </a:p>
          </p:txBody>
        </p:sp>
        <p:cxnSp>
          <p:nvCxnSpPr>
            <p:cNvPr id="30" name="Straight Arrow Connector 29"/>
            <p:cNvCxnSpPr/>
            <p:nvPr/>
          </p:nvCxnSpPr>
          <p:spPr>
            <a:xfrm>
              <a:off x="994749" y="5800690"/>
              <a:ext cx="1664279" cy="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248900" y="5789642"/>
              <a:ext cx="522900" cy="307777"/>
            </a:xfrm>
            <a:prstGeom prst="rect">
              <a:avLst/>
            </a:prstGeom>
            <a:noFill/>
          </p:spPr>
          <p:txBody>
            <a:bodyPr wrap="none" rtlCol="0">
              <a:spAutoFit/>
            </a:bodyPr>
            <a:lstStyle/>
            <a:p>
              <a:r>
                <a:rPr lang="en-GB" sz="1400" dirty="0" smtClean="0"/>
                <a:t>time</a:t>
              </a:r>
              <a:endParaRPr lang="en-GB" sz="1400" dirty="0"/>
            </a:p>
          </p:txBody>
        </p:sp>
        <p:sp>
          <p:nvSpPr>
            <p:cNvPr id="40" name="TextBox 39"/>
            <p:cNvSpPr txBox="1"/>
            <p:nvPr/>
          </p:nvSpPr>
          <p:spPr>
            <a:xfrm>
              <a:off x="1251291" y="4406334"/>
              <a:ext cx="1031116" cy="369332"/>
            </a:xfrm>
            <a:prstGeom prst="rect">
              <a:avLst/>
            </a:prstGeom>
            <a:noFill/>
          </p:spPr>
          <p:txBody>
            <a:bodyPr wrap="none" rtlCol="0">
              <a:spAutoFit/>
            </a:bodyPr>
            <a:lstStyle/>
            <a:p>
              <a:r>
                <a:rPr lang="en-GB" dirty="0" smtClean="0"/>
                <a:t>Vector u</a:t>
              </a:r>
              <a:endParaRPr lang="en-GB" dirty="0"/>
            </a:p>
          </p:txBody>
        </p:sp>
        <p:cxnSp>
          <p:nvCxnSpPr>
            <p:cNvPr id="124" name="Straight Arrow Connector 123"/>
            <p:cNvCxnSpPr/>
            <p:nvPr/>
          </p:nvCxnSpPr>
          <p:spPr>
            <a:xfrm flipV="1">
              <a:off x="996654" y="4810100"/>
              <a:ext cx="0" cy="996722"/>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5641485" y="1340768"/>
            <a:ext cx="3502515" cy="5472608"/>
            <a:chOff x="5641485" y="1340768"/>
            <a:chExt cx="3502515" cy="5472608"/>
          </a:xfrm>
        </p:grpSpPr>
        <p:sp>
          <p:nvSpPr>
            <p:cNvPr id="3" name="TextBox 2"/>
            <p:cNvSpPr txBox="1"/>
            <p:nvPr/>
          </p:nvSpPr>
          <p:spPr>
            <a:xfrm>
              <a:off x="6228184" y="6351711"/>
              <a:ext cx="2915816" cy="461665"/>
            </a:xfrm>
            <a:prstGeom prst="rect">
              <a:avLst/>
            </a:prstGeom>
            <a:noFill/>
          </p:spPr>
          <p:txBody>
            <a:bodyPr wrap="square" rtlCol="0">
              <a:spAutoFit/>
            </a:bodyPr>
            <a:lstStyle/>
            <a:p>
              <a:r>
                <a:rPr lang="en-GB" sz="1200" dirty="0" smtClean="0">
                  <a:solidFill>
                    <a:schemeClr val="tx1">
                      <a:lumMod val="50000"/>
                      <a:lumOff val="50000"/>
                    </a:schemeClr>
                  </a:solidFill>
                </a:rPr>
                <a:t>Stimulus from </a:t>
              </a:r>
              <a:r>
                <a:rPr lang="en-GB" sz="1200" dirty="0" err="1" smtClean="0">
                  <a:solidFill>
                    <a:schemeClr val="tx1">
                      <a:lumMod val="50000"/>
                      <a:lumOff val="50000"/>
                    </a:schemeClr>
                  </a:solidFill>
                </a:rPr>
                <a:t>Buchel</a:t>
              </a:r>
              <a:r>
                <a:rPr lang="en-GB" sz="1200" dirty="0" smtClean="0">
                  <a:solidFill>
                    <a:schemeClr val="tx1">
                      <a:lumMod val="50000"/>
                      <a:lumOff val="50000"/>
                    </a:schemeClr>
                  </a:solidFill>
                </a:rPr>
                <a:t> and Friston, 1997</a:t>
              </a:r>
            </a:p>
            <a:p>
              <a:r>
                <a:rPr lang="en-GB" sz="1200" dirty="0" smtClean="0">
                  <a:solidFill>
                    <a:schemeClr val="tx1">
                      <a:lumMod val="50000"/>
                      <a:lumOff val="50000"/>
                    </a:schemeClr>
                  </a:solidFill>
                </a:rPr>
                <a:t>Brain by </a:t>
              </a:r>
              <a:r>
                <a:rPr lang="en-GB" sz="1200" dirty="0" err="1" smtClean="0">
                  <a:solidFill>
                    <a:schemeClr val="tx1">
                      <a:lumMod val="50000"/>
                      <a:lumOff val="50000"/>
                    </a:schemeClr>
                  </a:solidFill>
                </a:rPr>
                <a:t>Dierk</a:t>
              </a:r>
              <a:r>
                <a:rPr lang="en-GB" sz="1200" dirty="0" smtClean="0">
                  <a:solidFill>
                    <a:schemeClr val="tx1">
                      <a:lumMod val="50000"/>
                      <a:lumOff val="50000"/>
                    </a:schemeClr>
                  </a:solidFill>
                </a:rPr>
                <a:t> Schaefer, Flickr, </a:t>
              </a:r>
              <a:r>
                <a:rPr lang="en-GB" sz="1200" dirty="0" smtClean="0">
                  <a:solidFill>
                    <a:schemeClr val="tx1">
                      <a:lumMod val="50000"/>
                      <a:lumOff val="50000"/>
                    </a:schemeClr>
                  </a:solidFill>
                  <a:hlinkClick r:id="rId5"/>
                </a:rPr>
                <a:t>CC 2.0</a:t>
              </a:r>
              <a:endParaRPr lang="en-GB" sz="1200" dirty="0">
                <a:solidFill>
                  <a:schemeClr val="tx1">
                    <a:lumMod val="50000"/>
                    <a:lumOff val="50000"/>
                  </a:schemeClr>
                </a:solidFill>
              </a:endParaRPr>
            </a:p>
          </p:txBody>
        </p:sp>
        <p:cxnSp>
          <p:nvCxnSpPr>
            <p:cNvPr id="21" name="Straight Arrow Connector 20"/>
            <p:cNvCxnSpPr/>
            <p:nvPr/>
          </p:nvCxnSpPr>
          <p:spPr>
            <a:xfrm>
              <a:off x="5641485" y="2902084"/>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084168" y="1340768"/>
              <a:ext cx="2558058" cy="338554"/>
            </a:xfrm>
            <a:prstGeom prst="rect">
              <a:avLst/>
            </a:prstGeom>
            <a:noFill/>
          </p:spPr>
          <p:txBody>
            <a:bodyPr wrap="square" rtlCol="0">
              <a:spAutoFit/>
            </a:bodyPr>
            <a:lstStyle/>
            <a:p>
              <a:pPr algn="ctr"/>
              <a:r>
                <a:rPr lang="en-GB" sz="1600" dirty="0" smtClean="0"/>
                <a:t>Observations (EEG/MEG)</a:t>
              </a:r>
              <a:endParaRPr lang="en-GB" sz="1600" dirty="0"/>
            </a:p>
          </p:txBody>
        </p:sp>
        <p:sp>
          <p:nvSpPr>
            <p:cNvPr id="47" name="Rectangle 46"/>
            <p:cNvSpPr/>
            <p:nvPr/>
          </p:nvSpPr>
          <p:spPr>
            <a:xfrm>
              <a:off x="6228184" y="4343618"/>
              <a:ext cx="2208624" cy="17538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9" name="Straight Arrow Connector 58"/>
            <p:cNvCxnSpPr/>
            <p:nvPr/>
          </p:nvCxnSpPr>
          <p:spPr>
            <a:xfrm>
              <a:off x="6444208" y="5797426"/>
              <a:ext cx="1728956" cy="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913908" y="5805264"/>
              <a:ext cx="522900" cy="307777"/>
            </a:xfrm>
            <a:prstGeom prst="rect">
              <a:avLst/>
            </a:prstGeom>
            <a:noFill/>
          </p:spPr>
          <p:txBody>
            <a:bodyPr wrap="none" rtlCol="0">
              <a:spAutoFit/>
            </a:bodyPr>
            <a:lstStyle/>
            <a:p>
              <a:r>
                <a:rPr lang="en-GB" sz="1400" dirty="0" smtClean="0"/>
                <a:t>time</a:t>
              </a:r>
              <a:endParaRPr lang="en-GB" sz="1400" dirty="0"/>
            </a:p>
          </p:txBody>
        </p:sp>
        <p:sp>
          <p:nvSpPr>
            <p:cNvPr id="61" name="TextBox 60"/>
            <p:cNvSpPr txBox="1"/>
            <p:nvPr/>
          </p:nvSpPr>
          <p:spPr>
            <a:xfrm>
              <a:off x="6502378" y="4367986"/>
              <a:ext cx="1774845" cy="369332"/>
            </a:xfrm>
            <a:prstGeom prst="rect">
              <a:avLst/>
            </a:prstGeom>
            <a:noFill/>
          </p:spPr>
          <p:txBody>
            <a:bodyPr wrap="none" rtlCol="0">
              <a:spAutoFit/>
            </a:bodyPr>
            <a:lstStyle/>
            <a:p>
              <a:r>
                <a:rPr lang="en-GB" dirty="0" smtClean="0"/>
                <a:t>Measurement y</a:t>
              </a:r>
              <a:endParaRPr lang="en-GB" dirty="0"/>
            </a:p>
          </p:txBody>
        </p:sp>
        <p:pic>
          <p:nvPicPr>
            <p:cNvPr id="12299" name="Picture 10" descr="D:\Documents\teaching\spm course\timeseries.png"/>
            <p:cNvPicPr>
              <a:picLocks noChangeAspect="1" noChangeArrowheads="1"/>
            </p:cNvPicPr>
            <p:nvPr/>
          </p:nvPicPr>
          <p:blipFill rotWithShape="1">
            <a:blip r:embed="rId6">
              <a:extLst>
                <a:ext uri="{28A0092B-C50C-407E-A947-70E740481C1C}">
                  <a14:useLocalDpi xmlns:a14="http://schemas.microsoft.com/office/drawing/2010/main" val="0"/>
                </a:ext>
              </a:extLst>
            </a:blip>
            <a:srcRect r="23092"/>
            <a:stretch/>
          </p:blipFill>
          <p:spPr bwMode="auto">
            <a:xfrm>
              <a:off x="6451828" y="4725144"/>
              <a:ext cx="1678755" cy="1047750"/>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Arrow Connector 80"/>
            <p:cNvCxnSpPr/>
            <p:nvPr/>
          </p:nvCxnSpPr>
          <p:spPr>
            <a:xfrm flipV="1">
              <a:off x="6444208" y="4811043"/>
              <a:ext cx="0" cy="996722"/>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43" name="Picture 2" descr="https://upload.wikimedia.org/wikipedia/commons/e/e6/NIMH_MEG.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9162" b="14839"/>
            <a:stretch/>
          </p:blipFill>
          <p:spPr bwMode="auto">
            <a:xfrm>
              <a:off x="6190408" y="1827177"/>
              <a:ext cx="2246400" cy="22322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pic>
        <p:nvPicPr>
          <p:cNvPr id="50180" name="Picture 4" descr="http://slideplayer.com/15/4798128/big_thumb.jpg"/>
          <p:cNvPicPr>
            <a:picLocks noChangeAspect="1" noChangeArrowheads="1"/>
          </p:cNvPicPr>
          <p:nvPr/>
        </p:nvPicPr>
        <p:blipFill rotWithShape="1">
          <a:blip r:embed="rId8">
            <a:extLst>
              <a:ext uri="{28A0092B-C50C-407E-A947-70E740481C1C}">
                <a14:useLocalDpi xmlns:a14="http://schemas.microsoft.com/office/drawing/2010/main" val="0"/>
              </a:ext>
            </a:extLst>
          </a:blip>
          <a:srcRect l="55998" t="42000" r="8722" b="15160"/>
          <a:stretch/>
        </p:blipFill>
        <p:spPr bwMode="auto">
          <a:xfrm>
            <a:off x="3716680" y="4591000"/>
            <a:ext cx="1512169"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76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18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2636912"/>
            <a:ext cx="6870439" cy="1446550"/>
          </a:xfrm>
          <a:prstGeom prst="rect">
            <a:avLst/>
          </a:prstGeom>
          <a:noFill/>
        </p:spPr>
        <p:txBody>
          <a:bodyPr wrap="square">
            <a:spAutoFit/>
          </a:bodyPr>
          <a:lstStyle/>
          <a:p>
            <a:pPr eaLnBrk="1" hangingPunct="1">
              <a:defRPr/>
            </a:pPr>
            <a:r>
              <a:rPr lang="en-US" sz="1600" b="1" dirty="0" smtClean="0">
                <a:latin typeface="Calibri" charset="0"/>
                <a:ea typeface="ＭＳ Ｐゴシック" charset="0"/>
              </a:rPr>
              <a:t>Summary: PEB Applications</a:t>
            </a:r>
            <a:endParaRPr lang="en-US" sz="1600" b="1" dirty="0">
              <a:latin typeface="Calibri" charset="0"/>
              <a:ea typeface="ＭＳ Ｐゴシック" charset="0"/>
            </a:endParaRPr>
          </a:p>
          <a:p>
            <a:pPr eaLnBrk="1" hangingPunct="1">
              <a:defRPr/>
            </a:pPr>
            <a:endParaRPr lang="en-US" sz="800" dirty="0">
              <a:latin typeface="Calibri" charset="0"/>
              <a:ea typeface="ＭＳ Ｐゴシック" charset="0"/>
            </a:endParaRPr>
          </a:p>
          <a:p>
            <a:pPr marL="285750" indent="-285750" eaLnBrk="1" hangingPunct="1">
              <a:buFont typeface="Arial"/>
              <a:buChar char="•"/>
              <a:defRPr/>
            </a:pPr>
            <a:r>
              <a:rPr lang="en-US" sz="1600" dirty="0" smtClean="0">
                <a:latin typeface="Calibri" charset="0"/>
                <a:ea typeface="ＭＳ Ｐゴシック" charset="0"/>
              </a:rPr>
              <a:t>Improved </a:t>
            </a:r>
            <a:r>
              <a:rPr lang="en-US" sz="1600" dirty="0">
                <a:latin typeface="Calibri" charset="0"/>
                <a:ea typeface="ＭＳ Ｐゴシック" charset="0"/>
              </a:rPr>
              <a:t>first level DCM estimates</a:t>
            </a:r>
          </a:p>
          <a:p>
            <a:pPr marL="285750" indent="-285750" eaLnBrk="1" hangingPunct="1">
              <a:buFont typeface="Arial"/>
              <a:buChar char="•"/>
              <a:defRPr/>
            </a:pPr>
            <a:r>
              <a:rPr lang="en-US" sz="1600" dirty="0">
                <a:latin typeface="Calibri" charset="0"/>
                <a:ea typeface="ＭＳ Ｐゴシック" charset="0"/>
              </a:rPr>
              <a:t>Compare specific nested models (switch off combinations of connections)</a:t>
            </a:r>
          </a:p>
          <a:p>
            <a:pPr marL="285750" indent="-285750" eaLnBrk="1" hangingPunct="1">
              <a:buFont typeface="Arial"/>
              <a:buChar char="•"/>
              <a:defRPr/>
            </a:pPr>
            <a:r>
              <a:rPr lang="en-US" sz="1600" dirty="0">
                <a:latin typeface="Calibri" charset="0"/>
                <a:ea typeface="ＭＳ Ｐゴシック" charset="0"/>
              </a:rPr>
              <a:t>Search over nested models</a:t>
            </a:r>
          </a:p>
          <a:p>
            <a:pPr marL="285750" indent="-285750" eaLnBrk="1" hangingPunct="1">
              <a:buFont typeface="Arial"/>
              <a:buChar char="•"/>
              <a:defRPr/>
            </a:pPr>
            <a:r>
              <a:rPr lang="en-US" sz="1600" dirty="0">
                <a:latin typeface="Calibri" charset="0"/>
                <a:ea typeface="ＭＳ Ｐゴシック" charset="0"/>
              </a:rPr>
              <a:t>Prediction (leave-one-out cross validation)</a:t>
            </a:r>
          </a:p>
        </p:txBody>
      </p:sp>
    </p:spTree>
    <p:extLst>
      <p:ext uri="{BB962C8B-B14F-4D97-AF65-F5344CB8AC3E}">
        <p14:creationId xmlns:p14="http://schemas.microsoft.com/office/powerpoint/2010/main" val="33215486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30200" y="908050"/>
            <a:ext cx="8489950" cy="865188"/>
          </a:xfrm>
        </p:spPr>
        <p:txBody>
          <a:bodyPr/>
          <a:lstStyle/>
          <a:p>
            <a:pPr eaLnBrk="1" hangingPunct="1"/>
            <a:r>
              <a:rPr lang="en-GB" altLang="en-US" smtClean="0"/>
              <a:t>Summary</a:t>
            </a:r>
          </a:p>
        </p:txBody>
      </p:sp>
      <mc:AlternateContent xmlns:mc="http://schemas.openxmlformats.org/markup-compatibility/2006">
        <mc:Choice xmlns:a14="http://schemas.microsoft.com/office/drawing/2010/main" Requires="a14">
          <p:sp>
            <p:nvSpPr>
              <p:cNvPr id="33795" name="Content Placeholder 2"/>
              <p:cNvSpPr>
                <a:spLocks noGrp="1"/>
              </p:cNvSpPr>
              <p:nvPr>
                <p:ph idx="1"/>
              </p:nvPr>
            </p:nvSpPr>
            <p:spPr>
              <a:xfrm>
                <a:off x="330200" y="1916113"/>
                <a:ext cx="8489950" cy="4249737"/>
              </a:xfrm>
            </p:spPr>
            <p:txBody>
              <a:bodyPr/>
              <a:lstStyle/>
              <a:p>
                <a:pPr eaLnBrk="1" hangingPunct="1"/>
                <a:r>
                  <a:rPr lang="en-GB" altLang="en-US" sz="2400" dirty="0" smtClean="0"/>
                  <a:t>We can compare models </a:t>
                </a:r>
                <a:r>
                  <a:rPr lang="en-GB" altLang="en-US" sz="2400" dirty="0" smtClean="0"/>
                  <a:t>based on their (approximate) log model evidence, </a:t>
                </a:r>
                <a14:m>
                  <m:oMath xmlns:m="http://schemas.openxmlformats.org/officeDocument/2006/math">
                    <m:r>
                      <a:rPr lang="en-GB" altLang="en-US" sz="2400" i="1" dirty="0" smtClean="0">
                        <a:latin typeface="Cambria Math" panose="02040503050406030204" pitchFamily="18" charset="0"/>
                      </a:rPr>
                      <m:t>𝐹</m:t>
                    </m:r>
                  </m:oMath>
                </a14:m>
                <a:r>
                  <a:rPr lang="en-GB" altLang="en-US" sz="2400" dirty="0" smtClean="0"/>
                  <a:t/>
                </a:r>
                <a:br>
                  <a:rPr lang="en-GB" altLang="en-US" sz="2400" dirty="0" smtClean="0"/>
                </a:br>
                <a:endParaRPr lang="en-GB" altLang="en-US" sz="2400" dirty="0" smtClean="0"/>
              </a:p>
              <a:p>
                <a:pPr eaLnBrk="1" hangingPunct="1"/>
                <a:r>
                  <a:rPr lang="en-GB" altLang="en-US" sz="2400" dirty="0" smtClean="0"/>
                  <a:t>We can compare models at the group level using:</a:t>
                </a:r>
                <a:br>
                  <a:rPr lang="en-GB" altLang="en-US" sz="2400" dirty="0" smtClean="0"/>
                </a:br>
                <a:endParaRPr lang="en-GB" altLang="en-US" sz="2400" dirty="0" smtClean="0"/>
              </a:p>
              <a:p>
                <a:pPr lvl="1" eaLnBrk="1" hangingPunct="1"/>
                <a:r>
                  <a:rPr lang="en-GB" altLang="en-US" sz="2000" dirty="0" smtClean="0"/>
                  <a:t>The Group Bayes Factor (fixed effects) </a:t>
                </a:r>
                <a:br>
                  <a:rPr lang="en-GB" altLang="en-US" sz="2000" dirty="0" smtClean="0"/>
                </a:br>
                <a:endParaRPr lang="en-GB" altLang="en-US" sz="2000" dirty="0" smtClean="0"/>
              </a:p>
              <a:p>
                <a:pPr lvl="1" eaLnBrk="1" hangingPunct="1"/>
                <a:r>
                  <a:rPr lang="en-GB" altLang="en-US" sz="2000" dirty="0" smtClean="0"/>
                  <a:t>A hierarchical model of models (random effects)</a:t>
                </a:r>
                <a:br>
                  <a:rPr lang="en-GB" altLang="en-US" sz="2000" dirty="0" smtClean="0"/>
                </a:br>
                <a:endParaRPr lang="en-GB" altLang="en-US" sz="2000" dirty="0" smtClean="0"/>
              </a:p>
              <a:p>
                <a:pPr lvl="1" eaLnBrk="1" hangingPunct="1"/>
                <a:r>
                  <a:rPr lang="en-GB" altLang="en-US" sz="2000" dirty="0" smtClean="0"/>
                  <a:t>A hierarchical model of parameters (the new PEB framework)</a:t>
                </a:r>
              </a:p>
            </p:txBody>
          </p:sp>
        </mc:Choice>
        <mc:Fallback>
          <p:sp>
            <p:nvSpPr>
              <p:cNvPr id="33795" name="Content Placeholder 2"/>
              <p:cNvSpPr>
                <a:spLocks noGrp="1" noRot="1" noChangeAspect="1" noMove="1" noResize="1" noEditPoints="1" noAdjustHandles="1" noChangeArrowheads="1" noChangeShapeType="1" noTextEdit="1"/>
              </p:cNvSpPr>
              <p:nvPr>
                <p:ph idx="1"/>
              </p:nvPr>
            </p:nvSpPr>
            <p:spPr>
              <a:xfrm>
                <a:off x="330200" y="1916113"/>
                <a:ext cx="8489950" cy="4249737"/>
              </a:xfrm>
              <a:blipFill rotWithShape="0">
                <a:blip r:embed="rId2"/>
                <a:stretch>
                  <a:fillRect l="-933" t="-1004" r="-718"/>
                </a:stretch>
              </a:blipFill>
            </p:spPr>
            <p:txBody>
              <a:bodyPr/>
              <a:lstStyle/>
              <a:p>
                <a:r>
                  <a:rPr lang="en-GB">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7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79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30200" y="908050"/>
            <a:ext cx="8489950" cy="865188"/>
          </a:xfrm>
        </p:spPr>
        <p:txBody>
          <a:bodyPr/>
          <a:lstStyle/>
          <a:p>
            <a:pPr eaLnBrk="1" hangingPunct="1"/>
            <a:r>
              <a:rPr lang="en-GB" altLang="en-US" smtClean="0"/>
              <a:t>Further reading</a:t>
            </a:r>
          </a:p>
        </p:txBody>
      </p:sp>
      <p:sp>
        <p:nvSpPr>
          <p:cNvPr id="3" name="Content Placeholder 2"/>
          <p:cNvSpPr>
            <a:spLocks noGrp="1"/>
          </p:cNvSpPr>
          <p:nvPr>
            <p:ph idx="1"/>
          </p:nvPr>
        </p:nvSpPr>
        <p:spPr>
          <a:xfrm>
            <a:off x="330200" y="1628775"/>
            <a:ext cx="8489950" cy="4249738"/>
          </a:xfrm>
        </p:spPr>
        <p:txBody>
          <a:bodyPr/>
          <a:lstStyle/>
          <a:p>
            <a:pPr marL="0" indent="0" eaLnBrk="1" hangingPunct="1">
              <a:buFontTx/>
              <a:buNone/>
              <a:defRPr/>
            </a:pPr>
            <a:r>
              <a:rPr lang="en-GB" sz="1400" b="1" dirty="0" smtClean="0">
                <a:solidFill>
                  <a:schemeClr val="accent6">
                    <a:lumMod val="75000"/>
                  </a:schemeClr>
                </a:solidFill>
              </a:rPr>
              <a:t>Overview:</a:t>
            </a:r>
          </a:p>
          <a:p>
            <a:pPr marL="0" indent="0" eaLnBrk="1" hangingPunct="1">
              <a:buFontTx/>
              <a:buNone/>
              <a:defRPr/>
            </a:pPr>
            <a:r>
              <a:rPr lang="en-GB" sz="1400" dirty="0" smtClean="0"/>
              <a:t>Stephan, K.E., Penny, W.D., Moran, R.J., den Ouden, H.E., Daunizeau, J. and Friston, K.J., 2010. </a:t>
            </a:r>
            <a:r>
              <a:rPr lang="en-GB" sz="1400" b="1" dirty="0" smtClean="0"/>
              <a:t>Ten simple rules for dynamic causal </a:t>
            </a:r>
            <a:r>
              <a:rPr lang="en-GB" sz="1400" b="1" dirty="0" err="1" smtClean="0"/>
              <a:t>modeling</a:t>
            </a:r>
            <a:r>
              <a:rPr lang="en-GB" sz="1400" dirty="0" smtClean="0"/>
              <a:t>. </a:t>
            </a:r>
            <a:r>
              <a:rPr lang="en-GB" sz="1400" i="1" dirty="0" err="1" smtClean="0"/>
              <a:t>NeuroImage</a:t>
            </a:r>
            <a:r>
              <a:rPr lang="en-GB" sz="1400" dirty="0" smtClean="0"/>
              <a:t>, 49(4), pp.3099-3109.</a:t>
            </a:r>
          </a:p>
          <a:p>
            <a:pPr marL="0" indent="0" eaLnBrk="1" hangingPunct="1">
              <a:buFontTx/>
              <a:buNone/>
              <a:defRPr/>
            </a:pPr>
            <a:endParaRPr lang="en-GB" sz="1400" dirty="0" smtClean="0"/>
          </a:p>
          <a:p>
            <a:pPr marL="0" indent="0" eaLnBrk="1" hangingPunct="1">
              <a:buFontTx/>
              <a:buNone/>
              <a:defRPr/>
            </a:pPr>
            <a:r>
              <a:rPr lang="en-GB" sz="1400" b="1" dirty="0" smtClean="0">
                <a:solidFill>
                  <a:schemeClr val="accent6">
                    <a:lumMod val="75000"/>
                  </a:schemeClr>
                </a:solidFill>
              </a:rPr>
              <a:t>Free energy:</a:t>
            </a:r>
            <a:endParaRPr lang="en-GB" sz="1400" dirty="0" smtClean="0">
              <a:solidFill>
                <a:schemeClr val="accent6">
                  <a:lumMod val="75000"/>
                </a:schemeClr>
              </a:solidFill>
            </a:endParaRPr>
          </a:p>
          <a:p>
            <a:pPr marL="0" indent="0" eaLnBrk="1" hangingPunct="1">
              <a:buFontTx/>
              <a:buNone/>
              <a:defRPr/>
            </a:pPr>
            <a:r>
              <a:rPr lang="en-GB" sz="1400" dirty="0" smtClean="0"/>
              <a:t>Penny, W.D., 2012. </a:t>
            </a:r>
            <a:r>
              <a:rPr lang="en-GB" sz="1400" b="1" dirty="0" smtClean="0"/>
              <a:t>Comparing dynamic causal models using AIC, BIC and free energy</a:t>
            </a:r>
            <a:r>
              <a:rPr lang="en-GB" sz="1400" dirty="0" smtClean="0"/>
              <a:t>. </a:t>
            </a:r>
            <a:r>
              <a:rPr lang="en-GB" sz="1400" dirty="0" err="1" smtClean="0"/>
              <a:t>Neuroimage</a:t>
            </a:r>
            <a:r>
              <a:rPr lang="en-GB" sz="1400" dirty="0" smtClean="0"/>
              <a:t>, 59(1), pp.319-330.</a:t>
            </a:r>
          </a:p>
          <a:p>
            <a:pPr marL="0" indent="0" eaLnBrk="1" hangingPunct="1">
              <a:buFontTx/>
              <a:buNone/>
              <a:defRPr/>
            </a:pPr>
            <a:endParaRPr lang="en-GB" sz="1400" dirty="0" smtClean="0"/>
          </a:p>
          <a:p>
            <a:pPr marL="0" indent="0" eaLnBrk="1" hangingPunct="1">
              <a:buFontTx/>
              <a:buNone/>
              <a:defRPr/>
            </a:pPr>
            <a:r>
              <a:rPr lang="en-GB" sz="1400" b="1" dirty="0" smtClean="0">
                <a:solidFill>
                  <a:schemeClr val="accent6">
                    <a:lumMod val="75000"/>
                  </a:schemeClr>
                </a:solidFill>
              </a:rPr>
              <a:t>Random effects model:</a:t>
            </a:r>
          </a:p>
          <a:p>
            <a:pPr marL="0" indent="0" eaLnBrk="1" hangingPunct="1">
              <a:buFontTx/>
              <a:buNone/>
              <a:defRPr/>
            </a:pPr>
            <a:r>
              <a:rPr lang="en-GB" sz="1400" dirty="0" smtClean="0"/>
              <a:t>Stephan, K.E., Penny, W.D., Daunizeau, J., Moran, R.J. and Friston, K.J., 2009. </a:t>
            </a:r>
            <a:r>
              <a:rPr lang="en-GB" sz="1400" b="1" dirty="0" smtClean="0"/>
              <a:t>Bayesian model selection for group studies</a:t>
            </a:r>
            <a:r>
              <a:rPr lang="en-GB" sz="1400" dirty="0" smtClean="0"/>
              <a:t>. </a:t>
            </a:r>
            <a:r>
              <a:rPr lang="en-GB" sz="1400" i="1" dirty="0" err="1" smtClean="0"/>
              <a:t>NeuroImage</a:t>
            </a:r>
            <a:r>
              <a:rPr lang="en-GB" sz="1400" dirty="0" smtClean="0"/>
              <a:t>, 46(4), pp.1004-1017.</a:t>
            </a:r>
            <a:br>
              <a:rPr lang="en-GB" sz="1400" dirty="0" smtClean="0"/>
            </a:br>
            <a:endParaRPr lang="en-GB" sz="1400" dirty="0" smtClean="0"/>
          </a:p>
          <a:p>
            <a:pPr marL="0" indent="0" eaLnBrk="1" hangingPunct="1">
              <a:buFontTx/>
              <a:buNone/>
              <a:defRPr/>
            </a:pPr>
            <a:r>
              <a:rPr lang="en-GB" sz="1400" b="1" dirty="0" smtClean="0">
                <a:solidFill>
                  <a:schemeClr val="accent6">
                    <a:lumMod val="75000"/>
                  </a:schemeClr>
                </a:solidFill>
              </a:rPr>
              <a:t>Parametric Empirical Bayes (PEB):</a:t>
            </a:r>
          </a:p>
          <a:p>
            <a:pPr marL="0" indent="0" eaLnBrk="1" hangingPunct="1">
              <a:buFontTx/>
              <a:buNone/>
              <a:defRPr/>
            </a:pPr>
            <a:r>
              <a:rPr lang="en-GB" sz="1400" dirty="0" smtClean="0"/>
              <a:t>Friston, K.J., Litvak, V., Oswal, A., Razi, A., Stephan, K.E., van Wijk, B.C., Ziegler, G. and Zeidman, P., 2015. </a:t>
            </a:r>
            <a:r>
              <a:rPr lang="en-GB" sz="1400" b="1" dirty="0" smtClean="0"/>
              <a:t>Bayesian model reduction and empirical Bayes for group (DCM) studies</a:t>
            </a:r>
            <a:r>
              <a:rPr lang="en-GB" sz="1400" dirty="0" smtClean="0"/>
              <a:t>. </a:t>
            </a:r>
            <a:r>
              <a:rPr lang="en-GB" sz="1400" i="1" dirty="0" smtClean="0"/>
              <a:t>NeuroImage</a:t>
            </a:r>
            <a:r>
              <a:rPr lang="en-GB" sz="1400" dirty="0" smtClean="0"/>
              <a:t>.</a:t>
            </a:r>
          </a:p>
          <a:p>
            <a:pPr marL="0" indent="0" eaLnBrk="1" hangingPunct="1">
              <a:buFontTx/>
              <a:buNone/>
              <a:defRPr/>
            </a:pPr>
            <a:endParaRPr lang="en-GB" sz="1400" dirty="0" smtClean="0"/>
          </a:p>
          <a:p>
            <a:pPr marL="0" indent="0" eaLnBrk="1" hangingPunct="1">
              <a:buFontTx/>
              <a:buNone/>
              <a:defRPr/>
            </a:pPr>
            <a:r>
              <a:rPr lang="en-GB" sz="1400" dirty="0" smtClean="0"/>
              <a:t>PEB tutorial:</a:t>
            </a:r>
            <a:endParaRPr lang="en-GB" sz="1400" dirty="0"/>
          </a:p>
          <a:p>
            <a:pPr marL="0" indent="0" eaLnBrk="1" hangingPunct="1">
              <a:buFontTx/>
              <a:buNone/>
              <a:defRPr/>
            </a:pPr>
            <a:r>
              <a:rPr lang="en-GB" sz="1400" dirty="0">
                <a:hlinkClick r:id="rId2"/>
              </a:rPr>
              <a:t>https://en.wikibooks.org/wiki/SPM/Parametric_Empirical_Bayes_(PEB</a:t>
            </a:r>
            <a:r>
              <a:rPr lang="en-GB" sz="1400" dirty="0" smtClean="0">
                <a:hlinkClick r:id="rId2"/>
              </a:rPr>
              <a:t>)</a:t>
            </a:r>
            <a:r>
              <a:rPr lang="en-GB" sz="1400" dirty="0" smtClean="0"/>
              <a:t> </a:t>
            </a:r>
          </a:p>
          <a:p>
            <a:pPr marL="0" indent="0" eaLnBrk="1" hangingPunct="1">
              <a:buFontTx/>
              <a:buNone/>
              <a:defRPr/>
            </a:pPr>
            <a:endParaRPr lang="en-GB" sz="1400" dirty="0" smtClean="0"/>
          </a:p>
          <a:p>
            <a:pPr marL="0" indent="0" eaLnBrk="1" hangingPunct="1">
              <a:buFontTx/>
              <a:buNone/>
              <a:defRPr/>
            </a:pPr>
            <a:r>
              <a:rPr lang="en-GB" sz="1400" dirty="0" smtClean="0"/>
              <a:t>Thanks to Will Penny for his lecture notes on which these slides are based. </a:t>
            </a:r>
            <a:r>
              <a:rPr lang="en-GB" sz="1400" dirty="0" smtClean="0">
                <a:solidFill>
                  <a:schemeClr val="accent6">
                    <a:lumMod val="50000"/>
                  </a:schemeClr>
                </a:solidFill>
                <a:hlinkClick r:id="rId3"/>
              </a:rPr>
              <a:t>http://www.fil.ion.ucl.ac.uk/~wpenny/</a:t>
            </a:r>
            <a:r>
              <a:rPr lang="en-GB" sz="1400" dirty="0" smtClean="0">
                <a:solidFill>
                  <a:schemeClr val="accent6">
                    <a:lumMod val="50000"/>
                  </a:schemeClr>
                </a:solidFill>
              </a:rPr>
              <a:t> </a:t>
            </a:r>
          </a:p>
        </p:txBody>
      </p:sp>
      <p:pic>
        <p:nvPicPr>
          <p:cNvPr id="34820" name="Picture 3" descr="wtvm0504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950" y="6165850"/>
            <a:ext cx="16700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title"/>
          </p:nvPr>
        </p:nvSpPr>
        <p:spPr/>
        <p:txBody>
          <a:bodyPr/>
          <a:lstStyle/>
          <a:p>
            <a:r>
              <a:rPr lang="en-GB" altLang="en-US" smtClean="0"/>
              <a:t>extras</a:t>
            </a:r>
          </a:p>
        </p:txBody>
      </p:sp>
      <p:sp>
        <p:nvSpPr>
          <p:cNvPr id="35843" name="Text Placeholder 4"/>
          <p:cNvSpPr>
            <a:spLocks noGrp="1"/>
          </p:cNvSpPr>
          <p:nvPr>
            <p:ph type="body" idx="1"/>
          </p:nvPr>
        </p:nvSpPr>
        <p:spPr/>
        <p:txBody>
          <a:bodyPr/>
          <a:lstStyle/>
          <a:p>
            <a:endParaRPr lang="en-GB" alt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627784" y="690111"/>
            <a:ext cx="3816424" cy="1853158"/>
            <a:chOff x="5148064" y="4509120"/>
            <a:chExt cx="3816424" cy="1853158"/>
          </a:xfrm>
        </p:grpSpPr>
        <p:sp>
          <p:nvSpPr>
            <p:cNvPr id="3" name="Rectangle 2"/>
            <p:cNvSpPr/>
            <p:nvPr/>
          </p:nvSpPr>
          <p:spPr>
            <a:xfrm>
              <a:off x="5148064" y="4852834"/>
              <a:ext cx="3816424" cy="15094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5148064" y="4509120"/>
              <a:ext cx="3816424" cy="28803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Inverse Problem</a:t>
              </a:r>
              <a:endParaRPr lang="en-GB" dirty="0"/>
            </a:p>
          </p:txBody>
        </p:sp>
        <mc:AlternateContent xmlns:mc="http://schemas.openxmlformats.org/markup-compatibility/2006" xmlns:a14="http://schemas.microsoft.com/office/drawing/2010/main">
          <mc:Choice Requires="a14">
            <p:sp>
              <p:nvSpPr>
                <p:cNvPr id="5" name="TextBox 4"/>
                <p:cNvSpPr txBox="1"/>
                <p:nvPr/>
              </p:nvSpPr>
              <p:spPr>
                <a:xfrm>
                  <a:off x="5220072" y="4984913"/>
                  <a:ext cx="3672408" cy="1200329"/>
                </a:xfrm>
                <a:prstGeom prst="rect">
                  <a:avLst/>
                </a:prstGeom>
                <a:noFill/>
              </p:spPr>
              <p:txBody>
                <a:bodyPr wrap="square" rtlCol="0">
                  <a:spAutoFit/>
                </a:bodyPr>
                <a:lstStyle/>
                <a:p>
                  <a:r>
                    <a:rPr lang="en-GB" dirty="0" smtClean="0"/>
                    <a:t>Given some data, what setting of the parameters </a:t>
                  </a:r>
                  <a14:m>
                    <m:oMath xmlns:m="http://schemas.openxmlformats.org/officeDocument/2006/math">
                      <m:r>
                        <a:rPr lang="en-GB" b="0" i="1" smtClean="0">
                          <a:solidFill>
                            <a:schemeClr val="accent6">
                              <a:lumMod val="75000"/>
                            </a:schemeClr>
                          </a:solidFill>
                          <a:latin typeface="Cambria Math" panose="02040503050406030204" pitchFamily="18" charset="0"/>
                        </a:rPr>
                        <m:t>𝑝</m:t>
                      </m:r>
                      <m:d>
                        <m:dPr>
                          <m:ctrlPr>
                            <a:rPr lang="en-GB" b="0" i="1" smtClean="0">
                              <a:solidFill>
                                <a:schemeClr val="accent6">
                                  <a:lumMod val="75000"/>
                                </a:schemeClr>
                              </a:solidFill>
                              <a:latin typeface="Cambria Math" panose="02040503050406030204" pitchFamily="18" charset="0"/>
                            </a:rPr>
                          </m:ctrlPr>
                        </m:dPr>
                        <m:e>
                          <m:r>
                            <a:rPr lang="en-GB" b="0" i="1" smtClean="0">
                              <a:solidFill>
                                <a:schemeClr val="accent6">
                                  <a:lumMod val="75000"/>
                                </a:schemeClr>
                              </a:solidFill>
                              <a:latin typeface="Cambria Math" panose="02040503050406030204" pitchFamily="18" charset="0"/>
                            </a:rPr>
                            <m:t>𝜃</m:t>
                          </m:r>
                        </m:e>
                        <m:e>
                          <m:r>
                            <a:rPr lang="en-GB" b="0" i="1" smtClean="0">
                              <a:solidFill>
                                <a:schemeClr val="accent6">
                                  <a:lumMod val="75000"/>
                                </a:schemeClr>
                              </a:solidFill>
                              <a:latin typeface="Cambria Math" panose="02040503050406030204" pitchFamily="18" charset="0"/>
                            </a:rPr>
                            <m:t>𝑦</m:t>
                          </m:r>
                          <m:r>
                            <a:rPr lang="en-GB" b="0" i="1" smtClean="0">
                              <a:solidFill>
                                <a:schemeClr val="accent6">
                                  <a:lumMod val="75000"/>
                                </a:schemeClr>
                              </a:solidFill>
                              <a:latin typeface="Cambria Math" panose="02040503050406030204" pitchFamily="18" charset="0"/>
                            </a:rPr>
                            <m:t>,</m:t>
                          </m:r>
                          <m:r>
                            <a:rPr lang="en-GB" b="0" i="1" smtClean="0">
                              <a:solidFill>
                                <a:schemeClr val="accent6">
                                  <a:lumMod val="75000"/>
                                </a:schemeClr>
                              </a:solidFill>
                              <a:latin typeface="Cambria Math" panose="02040503050406030204" pitchFamily="18" charset="0"/>
                            </a:rPr>
                            <m:t>𝑚</m:t>
                          </m:r>
                        </m:e>
                      </m:d>
                    </m:oMath>
                  </a14:m>
                  <a:r>
                    <a:rPr lang="en-GB" dirty="0" smtClean="0"/>
                    <a:t> would maximise the model evidence </a:t>
                  </a:r>
                  <a14:m>
                    <m:oMath xmlns:m="http://schemas.openxmlformats.org/officeDocument/2006/math">
                      <m:r>
                        <a:rPr lang="en-GB" b="0" i="1" smtClean="0">
                          <a:solidFill>
                            <a:schemeClr val="accent6">
                              <a:lumMod val="75000"/>
                            </a:schemeClr>
                          </a:solidFill>
                          <a:latin typeface="Cambria Math" panose="02040503050406030204" pitchFamily="18" charset="0"/>
                        </a:rPr>
                        <m:t>𝑝</m:t>
                      </m:r>
                      <m:r>
                        <a:rPr lang="en-GB" b="0" i="1" smtClean="0">
                          <a:solidFill>
                            <a:schemeClr val="accent6">
                              <a:lumMod val="75000"/>
                            </a:schemeClr>
                          </a:solidFill>
                          <a:latin typeface="Cambria Math" panose="02040503050406030204" pitchFamily="18" charset="0"/>
                        </a:rPr>
                        <m:t>(</m:t>
                      </m:r>
                      <m:r>
                        <a:rPr lang="en-GB" b="0" i="1" smtClean="0">
                          <a:solidFill>
                            <a:schemeClr val="accent6">
                              <a:lumMod val="75000"/>
                            </a:schemeClr>
                          </a:solidFill>
                          <a:latin typeface="Cambria Math" panose="02040503050406030204" pitchFamily="18" charset="0"/>
                        </a:rPr>
                        <m:t>𝑦</m:t>
                      </m:r>
                      <m:r>
                        <a:rPr lang="en-GB" b="0" i="1" smtClean="0">
                          <a:solidFill>
                            <a:schemeClr val="accent6">
                              <a:lumMod val="75000"/>
                            </a:schemeClr>
                          </a:solidFill>
                          <a:latin typeface="Cambria Math" panose="02040503050406030204" pitchFamily="18" charset="0"/>
                        </a:rPr>
                        <m:t>|</m:t>
                      </m:r>
                      <m:r>
                        <a:rPr lang="en-GB" b="0" i="1" smtClean="0">
                          <a:solidFill>
                            <a:schemeClr val="accent6">
                              <a:lumMod val="75000"/>
                            </a:schemeClr>
                          </a:solidFill>
                          <a:latin typeface="Cambria Math" panose="02040503050406030204" pitchFamily="18" charset="0"/>
                        </a:rPr>
                        <m:t>𝑚</m:t>
                      </m:r>
                      <m:r>
                        <a:rPr lang="en-GB" b="0" i="1" smtClean="0">
                          <a:solidFill>
                            <a:schemeClr val="accent6">
                              <a:lumMod val="75000"/>
                            </a:schemeClr>
                          </a:solidFill>
                          <a:latin typeface="Cambria Math" panose="02040503050406030204" pitchFamily="18" charset="0"/>
                        </a:rPr>
                        <m:t>)</m:t>
                      </m:r>
                    </m:oMath>
                  </a14:m>
                  <a:r>
                    <a:rPr lang="en-GB" dirty="0" smtClean="0"/>
                    <a:t>?</a:t>
                  </a:r>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5220072" y="4984913"/>
                  <a:ext cx="3672408" cy="1200329"/>
                </a:xfrm>
                <a:prstGeom prst="rect">
                  <a:avLst/>
                </a:prstGeom>
                <a:blipFill rotWithShape="0">
                  <a:blip r:embed="rId2"/>
                  <a:stretch>
                    <a:fillRect l="-1495" t="-2538" b="-7107"/>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6" name="TextBox 5"/>
              <p:cNvSpPr txBox="1"/>
              <p:nvPr/>
            </p:nvSpPr>
            <p:spPr>
              <a:xfrm>
                <a:off x="2771800" y="4581128"/>
                <a:ext cx="3396186" cy="6519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𝑝</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𝜃</m:t>
                          </m:r>
                        </m:e>
                        <m:e>
                          <m:r>
                            <a:rPr lang="en-GB" sz="2000" b="0" i="1" smtClean="0">
                              <a:latin typeface="Cambria Math" panose="02040503050406030204" pitchFamily="18" charset="0"/>
                            </a:rPr>
                            <m:t>𝑦</m:t>
                          </m:r>
                          <m:r>
                            <a:rPr lang="en-GB" sz="2000" b="0" i="1" smtClean="0">
                              <a:latin typeface="Cambria Math" panose="02040503050406030204" pitchFamily="18" charset="0"/>
                            </a:rPr>
                            <m:t>,</m:t>
                          </m:r>
                          <m:r>
                            <a:rPr lang="en-GB" sz="2000" b="0" i="1" smtClean="0">
                              <a:latin typeface="Cambria Math" panose="02040503050406030204" pitchFamily="18" charset="0"/>
                            </a:rPr>
                            <m:t>𝑚</m:t>
                          </m:r>
                        </m:e>
                      </m:d>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𝑝</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𝑦</m:t>
                              </m:r>
                            </m:e>
                            <m:e>
                              <m:r>
                                <a:rPr lang="en-GB" sz="2000" b="0" i="1" smtClean="0">
                                  <a:latin typeface="Cambria Math" panose="02040503050406030204" pitchFamily="18" charset="0"/>
                                </a:rPr>
                                <m:t>𝜃</m:t>
                              </m:r>
                              <m:r>
                                <a:rPr lang="en-GB" sz="2000" b="0" i="1" smtClean="0">
                                  <a:latin typeface="Cambria Math" panose="02040503050406030204" pitchFamily="18" charset="0"/>
                                </a:rPr>
                                <m:t>,</m:t>
                              </m:r>
                              <m:r>
                                <a:rPr lang="en-GB" sz="2000" b="0" i="1" smtClean="0">
                                  <a:latin typeface="Cambria Math" panose="02040503050406030204" pitchFamily="18" charset="0"/>
                                </a:rPr>
                                <m:t>𝑚</m:t>
                              </m:r>
                            </m:e>
                          </m:d>
                          <m:r>
                            <a:rPr lang="en-GB" sz="2000" b="0" i="1" smtClean="0">
                              <a:latin typeface="Cambria Math" panose="02040503050406030204" pitchFamily="18" charset="0"/>
                            </a:rPr>
                            <m:t>𝑝</m:t>
                          </m:r>
                          <m:r>
                            <a:rPr lang="en-GB" sz="2000" b="0" i="1" smtClean="0">
                              <a:latin typeface="Cambria Math" panose="02040503050406030204" pitchFamily="18" charset="0"/>
                            </a:rPr>
                            <m:t>(</m:t>
                          </m:r>
                          <m:r>
                            <a:rPr lang="en-GB" sz="2000" b="0" i="1" smtClean="0">
                              <a:latin typeface="Cambria Math" panose="02040503050406030204" pitchFamily="18" charset="0"/>
                            </a:rPr>
                            <m:t>𝜃</m:t>
                          </m:r>
                          <m:r>
                            <a:rPr lang="en-GB" sz="2000" b="0" i="1" smtClean="0">
                              <a:latin typeface="Cambria Math" panose="02040503050406030204" pitchFamily="18" charset="0"/>
                            </a:rPr>
                            <m:t>|</m:t>
                          </m:r>
                          <m:r>
                            <a:rPr lang="en-GB" sz="2000" b="0" i="1" smtClean="0">
                              <a:latin typeface="Cambria Math" panose="02040503050406030204" pitchFamily="18" charset="0"/>
                            </a:rPr>
                            <m:t>𝑚</m:t>
                          </m:r>
                          <m:r>
                            <a:rPr lang="en-GB" sz="2000" b="0" i="1" smtClean="0">
                              <a:latin typeface="Cambria Math" panose="02040503050406030204" pitchFamily="18" charset="0"/>
                            </a:rPr>
                            <m:t>)</m:t>
                          </m:r>
                          <m:r>
                            <m:rPr>
                              <m:nor/>
                            </m:rPr>
                            <a:rPr lang="en-GB" sz="2000" dirty="0"/>
                            <m:t> </m:t>
                          </m:r>
                        </m:num>
                        <m:den>
                          <m:r>
                            <a:rPr lang="en-GB" sz="2000" b="0" i="1" smtClean="0">
                              <a:latin typeface="Cambria Math" panose="02040503050406030204" pitchFamily="18" charset="0"/>
                            </a:rPr>
                            <m:t>𝑝</m:t>
                          </m:r>
                          <m:r>
                            <a:rPr lang="en-GB" sz="2000" b="0" i="1" smtClean="0">
                              <a:latin typeface="Cambria Math" panose="02040503050406030204" pitchFamily="18" charset="0"/>
                            </a:rPr>
                            <m:t>(</m:t>
                          </m:r>
                          <m:r>
                            <a:rPr lang="en-GB" sz="2000" b="0" i="1" smtClean="0">
                              <a:latin typeface="Cambria Math" panose="02040503050406030204" pitchFamily="18" charset="0"/>
                            </a:rPr>
                            <m:t>𝑦</m:t>
                          </m:r>
                          <m:r>
                            <a:rPr lang="en-GB" sz="2000" b="0" i="1" smtClean="0">
                              <a:latin typeface="Cambria Math" panose="02040503050406030204" pitchFamily="18" charset="0"/>
                            </a:rPr>
                            <m:t>|</m:t>
                          </m:r>
                          <m:r>
                            <a:rPr lang="en-GB" sz="2000" b="0" i="1" smtClean="0">
                              <a:latin typeface="Cambria Math" panose="02040503050406030204" pitchFamily="18" charset="0"/>
                            </a:rPr>
                            <m:t>𝑚</m:t>
                          </m:r>
                          <m:r>
                            <a:rPr lang="en-GB" sz="2000" b="0" i="1" smtClean="0">
                              <a:latin typeface="Cambria Math" panose="02040503050406030204" pitchFamily="18" charset="0"/>
                            </a:rPr>
                            <m:t>)</m:t>
                          </m:r>
                        </m:den>
                      </m:f>
                    </m:oMath>
                  </m:oMathPara>
                </a14:m>
                <a:endParaRPr lang="en-GB"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2771800" y="4581128"/>
                <a:ext cx="3396186" cy="651910"/>
              </a:xfrm>
              <a:prstGeom prst="rect">
                <a:avLst/>
              </a:prstGeom>
              <a:blipFill rotWithShape="0">
                <a:blip r:embed="rId3"/>
                <a:stretch>
                  <a:fillRect/>
                </a:stretch>
              </a:blipFill>
            </p:spPr>
            <p:txBody>
              <a:bodyPr/>
              <a:lstStyle/>
              <a:p>
                <a:r>
                  <a:rPr lang="en-GB">
                    <a:noFill/>
                  </a:rPr>
                  <a:t> </a:t>
                </a:r>
              </a:p>
            </p:txBody>
          </p:sp>
        </mc:Fallback>
      </mc:AlternateContent>
      <p:sp>
        <p:nvSpPr>
          <p:cNvPr id="7" name="Rectangle 6"/>
          <p:cNvSpPr/>
          <p:nvPr/>
        </p:nvSpPr>
        <p:spPr>
          <a:xfrm>
            <a:off x="2627784" y="2718494"/>
            <a:ext cx="3816424" cy="288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Solution: Bayes  rule</a:t>
            </a:r>
            <a:endParaRPr lang="en-GB" dirty="0"/>
          </a:p>
        </p:txBody>
      </p:sp>
      <p:cxnSp>
        <p:nvCxnSpPr>
          <p:cNvPr id="9" name="Straight Arrow Connector 8"/>
          <p:cNvCxnSpPr/>
          <p:nvPr/>
        </p:nvCxnSpPr>
        <p:spPr>
          <a:xfrm flipV="1">
            <a:off x="3347864" y="5157192"/>
            <a:ext cx="0" cy="648072"/>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511660" y="5805264"/>
            <a:ext cx="3672408" cy="738664"/>
          </a:xfrm>
          <a:prstGeom prst="rect">
            <a:avLst/>
          </a:prstGeom>
          <a:noFill/>
        </p:spPr>
        <p:txBody>
          <a:bodyPr wrap="square" rtlCol="0">
            <a:spAutoFit/>
          </a:bodyPr>
          <a:lstStyle/>
          <a:p>
            <a:pPr algn="ctr"/>
            <a:r>
              <a:rPr lang="en-GB" sz="1400" b="1" dirty="0" smtClean="0"/>
              <a:t>Posterior</a:t>
            </a:r>
          </a:p>
          <a:p>
            <a:pPr algn="ctr"/>
            <a:r>
              <a:rPr lang="en-GB" sz="1400" dirty="0" smtClean="0">
                <a:solidFill>
                  <a:schemeClr val="accent6">
                    <a:lumMod val="75000"/>
                  </a:schemeClr>
                </a:solidFill>
              </a:rPr>
              <a:t>Our belief about the parameters (e.g. connection strengths) after seeing the data</a:t>
            </a:r>
            <a:endParaRPr lang="en-GB" sz="1400" dirty="0">
              <a:solidFill>
                <a:schemeClr val="accent6">
                  <a:lumMod val="75000"/>
                </a:schemeClr>
              </a:solidFill>
            </a:endParaRPr>
          </a:p>
        </p:txBody>
      </p:sp>
      <p:cxnSp>
        <p:nvCxnSpPr>
          <p:cNvPr id="12" name="Straight Arrow Connector 11"/>
          <p:cNvCxnSpPr/>
          <p:nvPr/>
        </p:nvCxnSpPr>
        <p:spPr>
          <a:xfrm>
            <a:off x="5724128" y="4077072"/>
            <a:ext cx="0" cy="432048"/>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034114" y="3749898"/>
            <a:ext cx="1410094" cy="307777"/>
          </a:xfrm>
          <a:prstGeom prst="rect">
            <a:avLst/>
          </a:prstGeom>
        </p:spPr>
        <p:txBody>
          <a:bodyPr wrap="square">
            <a:spAutoFit/>
          </a:bodyPr>
          <a:lstStyle/>
          <a:p>
            <a:pPr algn="ctr"/>
            <a:r>
              <a:rPr lang="en-GB" sz="1400" b="1" dirty="0"/>
              <a:t>Prior</a:t>
            </a:r>
          </a:p>
        </p:txBody>
      </p:sp>
      <p:sp>
        <p:nvSpPr>
          <p:cNvPr id="15" name="Rectangle 14"/>
          <p:cNvSpPr/>
          <p:nvPr/>
        </p:nvSpPr>
        <p:spPr>
          <a:xfrm>
            <a:off x="3923928" y="3111400"/>
            <a:ext cx="1410094" cy="954107"/>
          </a:xfrm>
          <a:prstGeom prst="rect">
            <a:avLst/>
          </a:prstGeom>
        </p:spPr>
        <p:txBody>
          <a:bodyPr wrap="square">
            <a:spAutoFit/>
          </a:bodyPr>
          <a:lstStyle/>
          <a:p>
            <a:pPr algn="ctr"/>
            <a:r>
              <a:rPr lang="en-GB" sz="1400" b="1" dirty="0" smtClean="0"/>
              <a:t>Model prediction (forward problem)</a:t>
            </a:r>
            <a:endParaRPr lang="en-GB" sz="1400" b="1" dirty="0"/>
          </a:p>
        </p:txBody>
      </p:sp>
      <p:cxnSp>
        <p:nvCxnSpPr>
          <p:cNvPr id="16" name="Straight Arrow Connector 15"/>
          <p:cNvCxnSpPr/>
          <p:nvPr/>
        </p:nvCxnSpPr>
        <p:spPr>
          <a:xfrm>
            <a:off x="4575604" y="4057675"/>
            <a:ext cx="0" cy="432048"/>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618212" y="5100993"/>
            <a:ext cx="864096" cy="7051"/>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489032" y="4954155"/>
            <a:ext cx="1515158" cy="307777"/>
          </a:xfrm>
          <a:prstGeom prst="rect">
            <a:avLst/>
          </a:prstGeom>
          <a:noFill/>
        </p:spPr>
        <p:txBody>
          <a:bodyPr wrap="none" rtlCol="0">
            <a:spAutoFit/>
          </a:bodyPr>
          <a:lstStyle/>
          <a:p>
            <a:r>
              <a:rPr lang="en-GB" sz="1400" b="1" dirty="0"/>
              <a:t>Model evidence</a:t>
            </a:r>
          </a:p>
        </p:txBody>
      </p:sp>
      <p:sp>
        <p:nvSpPr>
          <p:cNvPr id="20" name="Rectangle 19"/>
          <p:cNvSpPr/>
          <p:nvPr/>
        </p:nvSpPr>
        <p:spPr>
          <a:xfrm>
            <a:off x="6195390" y="5233038"/>
            <a:ext cx="2247281" cy="307777"/>
          </a:xfrm>
          <a:prstGeom prst="rect">
            <a:avLst/>
          </a:prstGeom>
        </p:spPr>
        <p:txBody>
          <a:bodyPr wrap="square">
            <a:spAutoFit/>
          </a:bodyPr>
          <a:lstStyle/>
          <a:p>
            <a:pPr algn="ctr"/>
            <a:r>
              <a:rPr lang="en-GB" sz="1400" dirty="0" smtClean="0">
                <a:solidFill>
                  <a:schemeClr val="accent6">
                    <a:lumMod val="75000"/>
                  </a:schemeClr>
                </a:solidFill>
              </a:rPr>
              <a:t>How good is the model?</a:t>
            </a:r>
            <a:endParaRPr lang="en-GB" sz="1400" dirty="0">
              <a:solidFill>
                <a:schemeClr val="accent6">
                  <a:lumMod val="75000"/>
                </a:schemeClr>
              </a:solidFill>
            </a:endParaRPr>
          </a:p>
        </p:txBody>
      </p:sp>
    </p:spTree>
    <p:extLst>
      <p:ext uri="{BB962C8B-B14F-4D97-AF65-F5344CB8AC3E}">
        <p14:creationId xmlns:p14="http://schemas.microsoft.com/office/powerpoint/2010/main" val="3498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4" grpId="0"/>
      <p:bldP spid="15" grpId="0"/>
      <p:bldP spid="19" grpId="0"/>
      <p:bldP spid="2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2195513" y="4740275"/>
            <a:ext cx="4608512" cy="152241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867" name="TextBox 10"/>
          <p:cNvSpPr txBox="1">
            <a:spLocks noChangeArrowheads="1"/>
          </p:cNvSpPr>
          <p:nvPr/>
        </p:nvSpPr>
        <p:spPr bwMode="auto">
          <a:xfrm>
            <a:off x="325438" y="1341438"/>
            <a:ext cx="16589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Approximates:</a:t>
            </a:r>
          </a:p>
        </p:txBody>
      </p:sp>
      <p:sp>
        <p:nvSpPr>
          <p:cNvPr id="36868" name="TextBox 1"/>
          <p:cNvSpPr txBox="1">
            <a:spLocks noChangeArrowheads="1"/>
          </p:cNvSpPr>
          <p:nvPr/>
        </p:nvSpPr>
        <p:spPr bwMode="auto">
          <a:xfrm>
            <a:off x="2484438" y="1341438"/>
            <a:ext cx="2808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The log model evidence:</a:t>
            </a:r>
          </a:p>
        </p:txBody>
      </p:sp>
      <p:sp>
        <p:nvSpPr>
          <p:cNvPr id="36869" name="TextBox 12"/>
          <p:cNvSpPr txBox="1">
            <a:spLocks noChangeArrowheads="1"/>
          </p:cNvSpPr>
          <p:nvPr/>
        </p:nvSpPr>
        <p:spPr bwMode="auto">
          <a:xfrm>
            <a:off x="2484438" y="1700213"/>
            <a:ext cx="2951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Posterior over parameters:</a:t>
            </a:r>
          </a:p>
        </p:txBody>
      </p:sp>
      <p:sp>
        <p:nvSpPr>
          <p:cNvPr id="4" name="TextBox 3"/>
          <p:cNvSpPr txBox="1">
            <a:spLocks noRot="1" noChangeAspect="1" noMove="1" noResize="1" noEditPoints="1" noAdjustHandles="1" noChangeArrowheads="1" noChangeShapeType="1" noTextEdit="1"/>
          </p:cNvSpPr>
          <p:nvPr/>
        </p:nvSpPr>
        <p:spPr>
          <a:xfrm>
            <a:off x="5508104" y="1340768"/>
            <a:ext cx="1206933" cy="369332"/>
          </a:xfrm>
          <a:prstGeom prst="rect">
            <a:avLst/>
          </a:prstGeom>
          <a:blipFill rotWithShape="1">
            <a:blip r:embed="rId2"/>
            <a:stretch>
              <a:fillRect b="-13115"/>
            </a:stretch>
          </a:blipFill>
        </p:spPr>
        <p:txBody>
          <a:bodyPr/>
          <a:lstStyle/>
          <a:p>
            <a:pPr>
              <a:defRPr/>
            </a:pPr>
            <a:r>
              <a:rPr lang="en-GB">
                <a:noFill/>
              </a:rPr>
              <a:t> </a:t>
            </a:r>
          </a:p>
        </p:txBody>
      </p:sp>
      <p:sp>
        <p:nvSpPr>
          <p:cNvPr id="5" name="TextBox 4"/>
          <p:cNvSpPr txBox="1">
            <a:spLocks noRot="1" noChangeAspect="1" noMove="1" noResize="1" noEditPoints="1" noAdjustHandles="1" noChangeArrowheads="1" noChangeShapeType="1" noTextEdit="1"/>
          </p:cNvSpPr>
          <p:nvPr/>
        </p:nvSpPr>
        <p:spPr>
          <a:xfrm>
            <a:off x="5508104" y="1700808"/>
            <a:ext cx="1200842" cy="369332"/>
          </a:xfrm>
          <a:prstGeom prst="rect">
            <a:avLst/>
          </a:prstGeom>
          <a:blipFill rotWithShape="1">
            <a:blip r:embed="rId3"/>
            <a:stretch>
              <a:fillRect b="-13115"/>
            </a:stretch>
          </a:blipFill>
        </p:spPr>
        <p:txBody>
          <a:bodyPr/>
          <a:lstStyle/>
          <a:p>
            <a:pPr>
              <a:defRPr/>
            </a:pPr>
            <a:r>
              <a:rPr lang="en-GB">
                <a:noFill/>
              </a:rPr>
              <a:t> </a:t>
            </a:r>
          </a:p>
        </p:txBody>
      </p:sp>
      <p:sp>
        <p:nvSpPr>
          <p:cNvPr id="36872" name="TextBox 13"/>
          <p:cNvSpPr txBox="1">
            <a:spLocks noChangeArrowheads="1"/>
          </p:cNvSpPr>
          <p:nvPr/>
        </p:nvSpPr>
        <p:spPr bwMode="auto">
          <a:xfrm>
            <a:off x="323850" y="2420938"/>
            <a:ext cx="43132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The log model evidence is decomposed:</a:t>
            </a:r>
          </a:p>
        </p:txBody>
      </p:sp>
      <p:sp>
        <p:nvSpPr>
          <p:cNvPr id="15" name="TextBox 14"/>
          <p:cNvSpPr txBox="1">
            <a:spLocks noRot="1" noChangeAspect="1" noMove="1" noResize="1" noEditPoints="1" noAdjustHandles="1" noChangeArrowheads="1" noChangeShapeType="1" noTextEdit="1"/>
          </p:cNvSpPr>
          <p:nvPr/>
        </p:nvSpPr>
        <p:spPr>
          <a:xfrm>
            <a:off x="2080254" y="2996952"/>
            <a:ext cx="4302012" cy="369332"/>
          </a:xfrm>
          <a:prstGeom prst="rect">
            <a:avLst/>
          </a:prstGeom>
          <a:blipFill rotWithShape="1">
            <a:blip r:embed="rId4"/>
            <a:stretch>
              <a:fillRect b="-8333"/>
            </a:stretch>
          </a:blipFill>
        </p:spPr>
        <p:txBody>
          <a:bodyPr/>
          <a:lstStyle/>
          <a:p>
            <a:pPr>
              <a:defRPr/>
            </a:pPr>
            <a:r>
              <a:rPr lang="en-GB">
                <a:noFill/>
              </a:rPr>
              <a:t> </a:t>
            </a:r>
          </a:p>
        </p:txBody>
      </p:sp>
      <p:cxnSp>
        <p:nvCxnSpPr>
          <p:cNvPr id="16" name="Straight Arrow Connector 15"/>
          <p:cNvCxnSpPr/>
          <p:nvPr/>
        </p:nvCxnSpPr>
        <p:spPr>
          <a:xfrm flipV="1">
            <a:off x="5195888" y="3429000"/>
            <a:ext cx="0" cy="36036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6875" name="TextBox 17"/>
          <p:cNvSpPr txBox="1">
            <a:spLocks noChangeArrowheads="1"/>
          </p:cNvSpPr>
          <p:nvPr/>
        </p:nvSpPr>
        <p:spPr bwMode="auto">
          <a:xfrm>
            <a:off x="4437063" y="3860800"/>
            <a:ext cx="39512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The difference between the true and </a:t>
            </a:r>
          </a:p>
          <a:p>
            <a:pPr eaLnBrk="1" hangingPunct="1">
              <a:spcBef>
                <a:spcPct val="0"/>
              </a:spcBef>
              <a:buFontTx/>
              <a:buNone/>
            </a:pPr>
            <a:r>
              <a:rPr lang="en-GB" altLang="en-US" sz="1800"/>
              <a:t>approximate posterior</a:t>
            </a:r>
          </a:p>
        </p:txBody>
      </p:sp>
      <p:sp>
        <p:nvSpPr>
          <p:cNvPr id="19" name="TextBox 18"/>
          <p:cNvSpPr txBox="1">
            <a:spLocks noRot="1" noChangeAspect="1" noMove="1" noResize="1" noEditPoints="1" noAdjustHandles="1" noChangeArrowheads="1" noChangeShapeType="1" noTextEdit="1"/>
          </p:cNvSpPr>
          <p:nvPr/>
        </p:nvSpPr>
        <p:spPr>
          <a:xfrm>
            <a:off x="2155348" y="5109844"/>
            <a:ext cx="4524957" cy="369332"/>
          </a:xfrm>
          <a:prstGeom prst="rect">
            <a:avLst/>
          </a:prstGeom>
          <a:blipFill rotWithShape="1">
            <a:blip r:embed="rId5"/>
            <a:stretch>
              <a:fillRect b="-13115"/>
            </a:stretch>
          </a:blipFill>
        </p:spPr>
        <p:txBody>
          <a:bodyPr/>
          <a:lstStyle/>
          <a:p>
            <a:pPr>
              <a:defRPr/>
            </a:pPr>
            <a:r>
              <a:rPr lang="en-GB">
                <a:noFill/>
              </a:rPr>
              <a:t> </a:t>
            </a:r>
          </a:p>
        </p:txBody>
      </p:sp>
      <p:cxnSp>
        <p:nvCxnSpPr>
          <p:cNvPr id="20" name="Straight Arrow Connector 19"/>
          <p:cNvCxnSpPr/>
          <p:nvPr/>
        </p:nvCxnSpPr>
        <p:spPr>
          <a:xfrm flipV="1">
            <a:off x="3708400" y="3402013"/>
            <a:ext cx="0" cy="132238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6878" name="TextBox 21"/>
          <p:cNvSpPr txBox="1">
            <a:spLocks noChangeArrowheads="1"/>
          </p:cNvSpPr>
          <p:nvPr/>
        </p:nvSpPr>
        <p:spPr bwMode="auto">
          <a:xfrm>
            <a:off x="2555875" y="4740275"/>
            <a:ext cx="3967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Free energy (Laplace approximation)</a:t>
            </a:r>
          </a:p>
        </p:txBody>
      </p:sp>
      <p:cxnSp>
        <p:nvCxnSpPr>
          <p:cNvPr id="23" name="Straight Arrow Connector 22"/>
          <p:cNvCxnSpPr/>
          <p:nvPr/>
        </p:nvCxnSpPr>
        <p:spPr>
          <a:xfrm flipV="1">
            <a:off x="3563938" y="5500688"/>
            <a:ext cx="0" cy="36036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5580063" y="5516563"/>
            <a:ext cx="0" cy="36036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6881" name="TextBox 24"/>
          <p:cNvSpPr txBox="1">
            <a:spLocks noChangeArrowheads="1"/>
          </p:cNvSpPr>
          <p:nvPr/>
        </p:nvSpPr>
        <p:spPr bwMode="auto">
          <a:xfrm>
            <a:off x="3011488" y="5892800"/>
            <a:ext cx="1133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Accuracy</a:t>
            </a:r>
          </a:p>
        </p:txBody>
      </p:sp>
      <p:sp>
        <p:nvSpPr>
          <p:cNvPr id="36882" name="TextBox 25"/>
          <p:cNvSpPr txBox="1">
            <a:spLocks noChangeArrowheads="1"/>
          </p:cNvSpPr>
          <p:nvPr/>
        </p:nvSpPr>
        <p:spPr bwMode="auto">
          <a:xfrm>
            <a:off x="4932363" y="5892800"/>
            <a:ext cx="1325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Complexity</a:t>
            </a:r>
          </a:p>
        </p:txBody>
      </p:sp>
      <p:sp>
        <p:nvSpPr>
          <p:cNvPr id="36883" name="TextBox 29"/>
          <p:cNvSpPr txBox="1">
            <a:spLocks noChangeArrowheads="1"/>
          </p:cNvSpPr>
          <p:nvPr/>
        </p:nvSpPr>
        <p:spPr bwMode="auto">
          <a:xfrm>
            <a:off x="4427538" y="5876925"/>
            <a:ext cx="261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a:t>
            </a:r>
          </a:p>
        </p:txBody>
      </p:sp>
      <p:sp>
        <p:nvSpPr>
          <p:cNvPr id="21" name="TextBox 20"/>
          <p:cNvSpPr txBox="1"/>
          <p:nvPr/>
        </p:nvSpPr>
        <p:spPr>
          <a:xfrm>
            <a:off x="250825" y="836613"/>
            <a:ext cx="8208963" cy="307975"/>
          </a:xfrm>
          <a:prstGeom prst="rect">
            <a:avLst/>
          </a:prstGeom>
          <a:solidFill>
            <a:schemeClr val="bg1">
              <a:lumMod val="85000"/>
            </a:schemeClr>
          </a:solidFill>
        </p:spPr>
        <p:txBody>
          <a:bodyPr>
            <a:spAutoFit/>
          </a:bodyPr>
          <a:lstStyle/>
          <a:p>
            <a:pPr>
              <a:defRPr/>
            </a:pPr>
            <a:r>
              <a:rPr lang="en-GB" sz="1400" b="1" dirty="0" err="1"/>
              <a:t>Variational</a:t>
            </a:r>
            <a:r>
              <a:rPr lang="en-GB" sz="1400" b="1" dirty="0"/>
              <a:t> Bayes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5513" y="765175"/>
            <a:ext cx="4608512" cy="152082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 name="TextBox 2"/>
          <p:cNvSpPr txBox="1">
            <a:spLocks noRot="1" noChangeAspect="1" noMove="1" noResize="1" noEditPoints="1" noAdjustHandles="1" noChangeArrowheads="1" noChangeShapeType="1" noTextEdit="1"/>
          </p:cNvSpPr>
          <p:nvPr/>
        </p:nvSpPr>
        <p:spPr>
          <a:xfrm>
            <a:off x="2155348" y="1134036"/>
            <a:ext cx="4524957" cy="369332"/>
          </a:xfrm>
          <a:prstGeom prst="rect">
            <a:avLst/>
          </a:prstGeom>
          <a:blipFill rotWithShape="1">
            <a:blip r:embed="rId2"/>
            <a:stretch>
              <a:fillRect b="-13115"/>
            </a:stretch>
          </a:blipFill>
        </p:spPr>
        <p:txBody>
          <a:bodyPr/>
          <a:lstStyle/>
          <a:p>
            <a:pPr>
              <a:defRPr/>
            </a:pPr>
            <a:r>
              <a:rPr lang="en-GB">
                <a:noFill/>
              </a:rPr>
              <a:t> </a:t>
            </a:r>
          </a:p>
        </p:txBody>
      </p:sp>
      <p:sp>
        <p:nvSpPr>
          <p:cNvPr id="37892" name="TextBox 3"/>
          <p:cNvSpPr txBox="1">
            <a:spLocks noChangeArrowheads="1"/>
          </p:cNvSpPr>
          <p:nvPr/>
        </p:nvSpPr>
        <p:spPr bwMode="auto">
          <a:xfrm>
            <a:off x="3563938" y="765175"/>
            <a:ext cx="1916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The Free Energy</a:t>
            </a:r>
          </a:p>
        </p:txBody>
      </p:sp>
      <p:cxnSp>
        <p:nvCxnSpPr>
          <p:cNvPr id="5" name="Straight Arrow Connector 4"/>
          <p:cNvCxnSpPr/>
          <p:nvPr/>
        </p:nvCxnSpPr>
        <p:spPr>
          <a:xfrm flipV="1">
            <a:off x="3563938" y="1524000"/>
            <a:ext cx="0" cy="36036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5580063" y="1541463"/>
            <a:ext cx="0" cy="36036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7895" name="TextBox 6"/>
          <p:cNvSpPr txBox="1">
            <a:spLocks noChangeArrowheads="1"/>
          </p:cNvSpPr>
          <p:nvPr/>
        </p:nvSpPr>
        <p:spPr bwMode="auto">
          <a:xfrm>
            <a:off x="3011488" y="1917700"/>
            <a:ext cx="1133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Accuracy</a:t>
            </a:r>
          </a:p>
        </p:txBody>
      </p:sp>
      <p:sp>
        <p:nvSpPr>
          <p:cNvPr id="37896" name="TextBox 7"/>
          <p:cNvSpPr txBox="1">
            <a:spLocks noChangeArrowheads="1"/>
          </p:cNvSpPr>
          <p:nvPr/>
        </p:nvSpPr>
        <p:spPr bwMode="auto">
          <a:xfrm>
            <a:off x="4932363" y="1916113"/>
            <a:ext cx="1325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Complexity</a:t>
            </a:r>
          </a:p>
        </p:txBody>
      </p:sp>
      <p:sp>
        <p:nvSpPr>
          <p:cNvPr id="37897" name="TextBox 8"/>
          <p:cNvSpPr txBox="1">
            <a:spLocks noChangeArrowheads="1"/>
          </p:cNvSpPr>
          <p:nvPr/>
        </p:nvSpPr>
        <p:spPr bwMode="auto">
          <a:xfrm>
            <a:off x="4427538" y="1901825"/>
            <a:ext cx="2619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a:t>
            </a:r>
          </a:p>
        </p:txBody>
      </p:sp>
      <p:sp>
        <p:nvSpPr>
          <p:cNvPr id="37898" name="TextBox 9"/>
          <p:cNvSpPr txBox="1">
            <a:spLocks noChangeArrowheads="1"/>
          </p:cNvSpPr>
          <p:nvPr/>
        </p:nvSpPr>
        <p:spPr bwMode="auto">
          <a:xfrm>
            <a:off x="395288" y="2708275"/>
            <a:ext cx="1325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Complexity</a:t>
            </a:r>
          </a:p>
        </p:txBody>
      </p:sp>
      <p:sp>
        <p:nvSpPr>
          <p:cNvPr id="11" name="TextBox 10"/>
          <p:cNvSpPr txBox="1">
            <a:spLocks noRot="1" noChangeAspect="1" noMove="1" noResize="1" noEditPoints="1" noAdjustHandles="1" noChangeArrowheads="1" noChangeShapeType="1" noTextEdit="1"/>
          </p:cNvSpPr>
          <p:nvPr/>
        </p:nvSpPr>
        <p:spPr>
          <a:xfrm>
            <a:off x="1340138" y="3933056"/>
            <a:ext cx="6184190" cy="513795"/>
          </a:xfrm>
          <a:prstGeom prst="rect">
            <a:avLst/>
          </a:prstGeom>
          <a:blipFill rotWithShape="1">
            <a:blip r:embed="rId3"/>
            <a:stretch>
              <a:fillRect/>
            </a:stretch>
          </a:blipFill>
        </p:spPr>
        <p:txBody>
          <a:bodyPr/>
          <a:lstStyle/>
          <a:p>
            <a:pPr>
              <a:defRPr/>
            </a:pPr>
            <a:r>
              <a:rPr lang="en-GB">
                <a:noFill/>
              </a:rPr>
              <a:t> </a:t>
            </a:r>
          </a:p>
        </p:txBody>
      </p:sp>
      <p:cxnSp>
        <p:nvCxnSpPr>
          <p:cNvPr id="12" name="Straight Arrow Connector 11"/>
          <p:cNvCxnSpPr/>
          <p:nvPr/>
        </p:nvCxnSpPr>
        <p:spPr>
          <a:xfrm flipV="1">
            <a:off x="4559300" y="4446588"/>
            <a:ext cx="130175" cy="42227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7901" name="TextBox 13"/>
          <p:cNvSpPr txBox="1">
            <a:spLocks noChangeArrowheads="1"/>
          </p:cNvSpPr>
          <p:nvPr/>
        </p:nvSpPr>
        <p:spPr bwMode="auto">
          <a:xfrm>
            <a:off x="3865563" y="4941888"/>
            <a:ext cx="1387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200"/>
              <a:t>posterior-prior </a:t>
            </a:r>
          </a:p>
          <a:p>
            <a:pPr eaLnBrk="1" hangingPunct="1">
              <a:spcBef>
                <a:spcPct val="0"/>
              </a:spcBef>
              <a:buFontTx/>
              <a:buNone/>
            </a:pPr>
            <a:r>
              <a:rPr lang="en-GB" altLang="en-US" sz="1200"/>
              <a:t>parameter means</a:t>
            </a:r>
          </a:p>
        </p:txBody>
      </p:sp>
      <p:sp>
        <p:nvSpPr>
          <p:cNvPr id="37902" name="TextBox 14"/>
          <p:cNvSpPr txBox="1">
            <a:spLocks noChangeArrowheads="1"/>
          </p:cNvSpPr>
          <p:nvPr/>
        </p:nvSpPr>
        <p:spPr bwMode="auto">
          <a:xfrm>
            <a:off x="4838700" y="5519738"/>
            <a:ext cx="12414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200"/>
              <a:t>Prior precisions</a:t>
            </a:r>
          </a:p>
        </p:txBody>
      </p:sp>
      <p:cxnSp>
        <p:nvCxnSpPr>
          <p:cNvPr id="16" name="Straight Arrow Connector 15"/>
          <p:cNvCxnSpPr/>
          <p:nvPr/>
        </p:nvCxnSpPr>
        <p:spPr>
          <a:xfrm flipH="1" flipV="1">
            <a:off x="4932363" y="4446588"/>
            <a:ext cx="536575" cy="106997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778500" y="3914775"/>
            <a:ext cx="80962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7905" name="TextBox 22"/>
          <p:cNvSpPr txBox="1">
            <a:spLocks noChangeArrowheads="1"/>
          </p:cNvSpPr>
          <p:nvPr/>
        </p:nvSpPr>
        <p:spPr bwMode="auto">
          <a:xfrm>
            <a:off x="5724525" y="3521075"/>
            <a:ext cx="12080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200"/>
              <a:t>Occam’s factor</a:t>
            </a:r>
          </a:p>
        </p:txBody>
      </p:sp>
      <p:sp>
        <p:nvSpPr>
          <p:cNvPr id="37906" name="TextBox 23"/>
          <p:cNvSpPr txBox="1">
            <a:spLocks noChangeArrowheads="1"/>
          </p:cNvSpPr>
          <p:nvPr/>
        </p:nvSpPr>
        <p:spPr bwMode="auto">
          <a:xfrm>
            <a:off x="6318250" y="5545138"/>
            <a:ext cx="1600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200"/>
              <a:t>Volume of </a:t>
            </a:r>
            <a:br>
              <a:rPr lang="en-GB" altLang="en-US" sz="1200"/>
            </a:br>
            <a:r>
              <a:rPr lang="en-GB" altLang="en-US" sz="1200"/>
              <a:t>posterior parameters</a:t>
            </a:r>
          </a:p>
        </p:txBody>
      </p:sp>
      <p:cxnSp>
        <p:nvCxnSpPr>
          <p:cNvPr id="25" name="Straight Arrow Connector 24"/>
          <p:cNvCxnSpPr/>
          <p:nvPr/>
        </p:nvCxnSpPr>
        <p:spPr>
          <a:xfrm flipH="1" flipV="1">
            <a:off x="6411913" y="4471988"/>
            <a:ext cx="536575" cy="106997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7908" name="TextBox 25"/>
          <p:cNvSpPr txBox="1">
            <a:spLocks noChangeArrowheads="1"/>
          </p:cNvSpPr>
          <p:nvPr/>
        </p:nvSpPr>
        <p:spPr bwMode="auto">
          <a:xfrm>
            <a:off x="7092950" y="4545013"/>
            <a:ext cx="1309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200"/>
              <a:t>Volume of </a:t>
            </a:r>
            <a:br>
              <a:rPr lang="en-GB" altLang="en-US" sz="1200"/>
            </a:br>
            <a:r>
              <a:rPr lang="en-GB" altLang="en-US" sz="1200"/>
              <a:t>prior parameters</a:t>
            </a:r>
          </a:p>
        </p:txBody>
      </p:sp>
      <p:cxnSp>
        <p:nvCxnSpPr>
          <p:cNvPr id="27" name="Straight Arrow Connector 26"/>
          <p:cNvCxnSpPr/>
          <p:nvPr/>
        </p:nvCxnSpPr>
        <p:spPr>
          <a:xfrm flipH="1" flipV="1">
            <a:off x="6564313" y="4122738"/>
            <a:ext cx="744537" cy="42227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7910" name="TextBox 28"/>
          <p:cNvSpPr txBox="1">
            <a:spLocks noChangeArrowheads="1"/>
          </p:cNvSpPr>
          <p:nvPr/>
        </p:nvSpPr>
        <p:spPr bwMode="auto">
          <a:xfrm>
            <a:off x="2195513" y="6453188"/>
            <a:ext cx="28733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200"/>
              <a:t>(Terms for hyperparameters not shown)</a:t>
            </a:r>
          </a:p>
        </p:txBody>
      </p:sp>
      <p:cxnSp>
        <p:nvCxnSpPr>
          <p:cNvPr id="30" name="Straight Connector 29"/>
          <p:cNvCxnSpPr/>
          <p:nvPr/>
        </p:nvCxnSpPr>
        <p:spPr>
          <a:xfrm>
            <a:off x="4356100" y="3906838"/>
            <a:ext cx="11176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7912" name="TextBox 31"/>
          <p:cNvSpPr txBox="1">
            <a:spLocks noChangeArrowheads="1"/>
          </p:cNvSpPr>
          <p:nvPr/>
        </p:nvSpPr>
        <p:spPr bwMode="auto">
          <a:xfrm>
            <a:off x="4233863" y="3284538"/>
            <a:ext cx="14906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200"/>
              <a:t>Distance between </a:t>
            </a:r>
          </a:p>
          <a:p>
            <a:pPr eaLnBrk="1" hangingPunct="1">
              <a:spcBef>
                <a:spcPct val="0"/>
              </a:spcBef>
              <a:buFontTx/>
              <a:buNone/>
            </a:pPr>
            <a:r>
              <a:rPr lang="en-GB" altLang="en-US" sz="1200"/>
              <a:t>prior and posterior </a:t>
            </a:r>
          </a:p>
          <a:p>
            <a:pPr eaLnBrk="1" hangingPunct="1">
              <a:spcBef>
                <a:spcPct val="0"/>
              </a:spcBef>
              <a:buFontTx/>
              <a:buNone/>
            </a:pPr>
            <a:r>
              <a:rPr lang="en-GB" altLang="en-US" sz="1200"/>
              <a:t>means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4"/>
          <p:cNvSpPr>
            <a:spLocks noGrp="1"/>
          </p:cNvSpPr>
          <p:nvPr>
            <p:ph type="title"/>
          </p:nvPr>
        </p:nvSpPr>
        <p:spPr>
          <a:xfrm>
            <a:off x="330200" y="692150"/>
            <a:ext cx="8489950" cy="865188"/>
          </a:xfrm>
        </p:spPr>
        <p:txBody>
          <a:bodyPr/>
          <a:lstStyle/>
          <a:p>
            <a:pPr eaLnBrk="1" hangingPunct="1"/>
            <a:r>
              <a:rPr lang="en-GB" altLang="en-US" smtClean="0"/>
              <a:t>Bayes Factors cont.</a:t>
            </a:r>
          </a:p>
        </p:txBody>
      </p:sp>
      <p:sp>
        <p:nvSpPr>
          <p:cNvPr id="14339" name="Content Placeholder 7"/>
          <p:cNvSpPr>
            <a:spLocks noGrp="1"/>
          </p:cNvSpPr>
          <p:nvPr>
            <p:ph idx="1"/>
          </p:nvPr>
        </p:nvSpPr>
        <p:spPr>
          <a:xfrm>
            <a:off x="330200" y="1311275"/>
            <a:ext cx="8489950" cy="863600"/>
          </a:xfrm>
        </p:spPr>
        <p:txBody>
          <a:bodyPr/>
          <a:lstStyle/>
          <a:p>
            <a:pPr marL="0" indent="0" eaLnBrk="1" hangingPunct="1">
              <a:buFontTx/>
              <a:buNone/>
            </a:pPr>
            <a:r>
              <a:rPr lang="en-GB" altLang="en-US" sz="1800" smtClean="0"/>
              <a:t>If we don’t have uniform priors, we can easily compare models i and j using odds ratios:</a:t>
            </a:r>
          </a:p>
        </p:txBody>
      </p:sp>
      <p:sp>
        <p:nvSpPr>
          <p:cNvPr id="6" name="TextBox 5"/>
          <p:cNvSpPr txBox="1"/>
          <p:nvPr/>
        </p:nvSpPr>
        <p:spPr>
          <a:xfrm>
            <a:off x="312738" y="3295650"/>
            <a:ext cx="2197100" cy="369888"/>
          </a:xfrm>
          <a:prstGeom prst="rect">
            <a:avLst/>
          </a:prstGeom>
          <a:noFill/>
        </p:spPr>
        <p:txBody>
          <a:bodyPr wrap="none">
            <a:spAutoFit/>
          </a:bodyPr>
          <a:lstStyle/>
          <a:p>
            <a:pPr eaLnBrk="1" hangingPunct="1">
              <a:defRPr/>
            </a:pPr>
            <a:r>
              <a:rPr lang="en-GB" dirty="0">
                <a:solidFill>
                  <a:schemeClr val="accent6"/>
                </a:solidFill>
              </a:rPr>
              <a:t>The prior odds are:</a:t>
            </a:r>
          </a:p>
        </p:txBody>
      </p:sp>
      <p:sp>
        <p:nvSpPr>
          <p:cNvPr id="7" name="TextBox 6"/>
          <p:cNvSpPr txBox="1">
            <a:spLocks noRot="1" noChangeAspect="1" noMove="1" noResize="1" noEditPoints="1" noAdjustHandles="1" noChangeArrowheads="1" noChangeShapeType="1" noTextEdit="1"/>
          </p:cNvSpPr>
          <p:nvPr/>
        </p:nvSpPr>
        <p:spPr>
          <a:xfrm>
            <a:off x="3905672" y="3193912"/>
            <a:ext cx="1558696" cy="574260"/>
          </a:xfrm>
          <a:prstGeom prst="rect">
            <a:avLst/>
          </a:prstGeom>
          <a:blipFill rotWithShape="0">
            <a:blip r:embed="rId2"/>
            <a:stretch>
              <a:fillRect/>
            </a:stretch>
          </a:blipFill>
        </p:spPr>
        <p:txBody>
          <a:bodyPr/>
          <a:lstStyle/>
          <a:p>
            <a:pPr>
              <a:defRPr/>
            </a:pPr>
            <a:r>
              <a:rPr lang="en-GB">
                <a:noFill/>
              </a:rPr>
              <a:t> </a:t>
            </a:r>
          </a:p>
        </p:txBody>
      </p:sp>
      <p:sp>
        <p:nvSpPr>
          <p:cNvPr id="16" name="TextBox 15"/>
          <p:cNvSpPr txBox="1"/>
          <p:nvPr/>
        </p:nvSpPr>
        <p:spPr>
          <a:xfrm>
            <a:off x="312738" y="4324350"/>
            <a:ext cx="2633662" cy="368300"/>
          </a:xfrm>
          <a:prstGeom prst="rect">
            <a:avLst/>
          </a:prstGeom>
          <a:noFill/>
        </p:spPr>
        <p:txBody>
          <a:bodyPr wrap="none">
            <a:spAutoFit/>
          </a:bodyPr>
          <a:lstStyle/>
          <a:p>
            <a:pPr eaLnBrk="1" hangingPunct="1">
              <a:defRPr/>
            </a:pPr>
            <a:r>
              <a:rPr lang="en-GB" dirty="0">
                <a:solidFill>
                  <a:schemeClr val="accent6"/>
                </a:solidFill>
              </a:rPr>
              <a:t>The posterior odds are:</a:t>
            </a:r>
          </a:p>
        </p:txBody>
      </p:sp>
      <p:sp>
        <p:nvSpPr>
          <p:cNvPr id="18" name="TextBox 17"/>
          <p:cNvSpPr txBox="1">
            <a:spLocks noRot="1" noChangeAspect="1" noMove="1" noResize="1" noEditPoints="1" noAdjustHandles="1" noChangeArrowheads="1" noChangeShapeType="1" noTextEdit="1"/>
          </p:cNvSpPr>
          <p:nvPr/>
        </p:nvSpPr>
        <p:spPr>
          <a:xfrm>
            <a:off x="3900953" y="4220391"/>
            <a:ext cx="1766253" cy="576761"/>
          </a:xfrm>
          <a:prstGeom prst="rect">
            <a:avLst/>
          </a:prstGeom>
          <a:blipFill rotWithShape="0">
            <a:blip r:embed="rId3"/>
            <a:stretch>
              <a:fillRect/>
            </a:stretch>
          </a:blipFill>
        </p:spPr>
        <p:txBody>
          <a:bodyPr/>
          <a:lstStyle/>
          <a:p>
            <a:pPr>
              <a:defRPr/>
            </a:pPr>
            <a:r>
              <a:rPr lang="en-GB">
                <a:noFill/>
              </a:rPr>
              <a:t> </a:t>
            </a:r>
          </a:p>
        </p:txBody>
      </p:sp>
      <p:sp>
        <p:nvSpPr>
          <p:cNvPr id="13" name="TextBox 12"/>
          <p:cNvSpPr txBox="1">
            <a:spLocks noRot="1" noChangeAspect="1" noMove="1" noResize="1" noEditPoints="1" noAdjustHandles="1" noChangeArrowheads="1" noChangeShapeType="1" noTextEdit="1"/>
          </p:cNvSpPr>
          <p:nvPr/>
        </p:nvSpPr>
        <p:spPr>
          <a:xfrm>
            <a:off x="3059832" y="5386357"/>
            <a:ext cx="1507399" cy="325025"/>
          </a:xfrm>
          <a:prstGeom prst="rect">
            <a:avLst/>
          </a:prstGeom>
          <a:blipFill rotWithShape="0">
            <a:blip r:embed="rId4"/>
            <a:stretch>
              <a:fillRect l="-1619" r="-2024" b="-24528"/>
            </a:stretch>
          </a:blipFill>
        </p:spPr>
        <p:txBody>
          <a:bodyPr/>
          <a:lstStyle/>
          <a:p>
            <a:pPr>
              <a:defRPr/>
            </a:pPr>
            <a:r>
              <a:rPr lang="en-GB">
                <a:noFill/>
              </a:rPr>
              <a:t> </a:t>
            </a:r>
          </a:p>
        </p:txBody>
      </p:sp>
      <p:sp>
        <p:nvSpPr>
          <p:cNvPr id="23" name="TextBox 22"/>
          <p:cNvSpPr txBox="1"/>
          <p:nvPr/>
        </p:nvSpPr>
        <p:spPr>
          <a:xfrm>
            <a:off x="306388" y="2382838"/>
            <a:ext cx="2620962" cy="369887"/>
          </a:xfrm>
          <a:prstGeom prst="rect">
            <a:avLst/>
          </a:prstGeom>
          <a:noFill/>
        </p:spPr>
        <p:txBody>
          <a:bodyPr wrap="none">
            <a:spAutoFit/>
          </a:bodyPr>
          <a:lstStyle/>
          <a:p>
            <a:pPr eaLnBrk="1" hangingPunct="1">
              <a:defRPr/>
            </a:pPr>
            <a:r>
              <a:rPr lang="en-GB" dirty="0">
                <a:solidFill>
                  <a:schemeClr val="accent6"/>
                </a:solidFill>
              </a:rPr>
              <a:t>The Bayes factor is still:</a:t>
            </a:r>
          </a:p>
        </p:txBody>
      </p:sp>
      <p:sp>
        <p:nvSpPr>
          <p:cNvPr id="24" name="TextBox 23"/>
          <p:cNvSpPr txBox="1">
            <a:spLocks noRot="1" noChangeAspect="1" noMove="1" noResize="1" noEditPoints="1" noAdjustHandles="1" noChangeArrowheads="1" noChangeShapeType="1" noTextEdit="1"/>
          </p:cNvSpPr>
          <p:nvPr/>
        </p:nvSpPr>
        <p:spPr>
          <a:xfrm>
            <a:off x="3886106" y="2312032"/>
            <a:ext cx="1778436" cy="576761"/>
          </a:xfrm>
          <a:prstGeom prst="rect">
            <a:avLst/>
          </a:prstGeom>
          <a:blipFill rotWithShape="0">
            <a:blip r:embed="rId5"/>
            <a:stretch>
              <a:fillRect/>
            </a:stretch>
          </a:blipFill>
        </p:spPr>
        <p:txBody>
          <a:bodyPr/>
          <a:lstStyle/>
          <a:p>
            <a:pPr>
              <a:defRPr/>
            </a:pPr>
            <a:r>
              <a:rPr lang="en-GB">
                <a:noFill/>
              </a:rPr>
              <a:t> </a:t>
            </a:r>
          </a:p>
        </p:txBody>
      </p:sp>
      <p:sp>
        <p:nvSpPr>
          <p:cNvPr id="25" name="TextBox 24"/>
          <p:cNvSpPr txBox="1"/>
          <p:nvPr/>
        </p:nvSpPr>
        <p:spPr>
          <a:xfrm>
            <a:off x="893763" y="5364163"/>
            <a:ext cx="1916112" cy="369887"/>
          </a:xfrm>
          <a:prstGeom prst="rect">
            <a:avLst/>
          </a:prstGeom>
          <a:noFill/>
        </p:spPr>
        <p:txBody>
          <a:bodyPr wrap="none">
            <a:spAutoFit/>
          </a:bodyPr>
          <a:lstStyle/>
          <a:p>
            <a:pPr eaLnBrk="1" hangingPunct="1">
              <a:defRPr/>
            </a:pPr>
            <a:r>
              <a:rPr lang="en-GB" dirty="0">
                <a:solidFill>
                  <a:schemeClr val="accent6"/>
                </a:solidFill>
              </a:rPr>
              <a:t>So Bayes rule is:</a:t>
            </a:r>
          </a:p>
        </p:txBody>
      </p:sp>
      <p:sp>
        <p:nvSpPr>
          <p:cNvPr id="14" name="Rectangle 13"/>
          <p:cNvSpPr>
            <a:spLocks noChangeArrowheads="1"/>
          </p:cNvSpPr>
          <p:nvPr/>
        </p:nvSpPr>
        <p:spPr bwMode="auto">
          <a:xfrm>
            <a:off x="892175" y="5840413"/>
            <a:ext cx="72802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eg. priors odds of 2 and Bayes factor of 10 gives posterior odds of 20</a:t>
            </a:r>
          </a:p>
          <a:p>
            <a:pPr eaLnBrk="1" hangingPunct="1">
              <a:spcBef>
                <a:spcPct val="0"/>
              </a:spcBef>
              <a:buFontTx/>
              <a:buNone/>
            </a:pPr>
            <a:r>
              <a:rPr lang="en-GB" altLang="en-US" sz="1400"/>
              <a:t>“20 to 1 ON” in bookmakers’ terms</a:t>
            </a:r>
          </a:p>
        </p:txBody>
      </p:sp>
    </p:spTree>
    <p:extLst>
      <p:ext uri="{BB962C8B-B14F-4D97-AF65-F5344CB8AC3E}">
        <p14:creationId xmlns:p14="http://schemas.microsoft.com/office/powerpoint/2010/main" val="31937258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23" grpId="0"/>
      <p:bldP spid="25"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30200" y="763588"/>
            <a:ext cx="8489950" cy="1296987"/>
          </a:xfrm>
        </p:spPr>
        <p:txBody>
          <a:bodyPr/>
          <a:lstStyle/>
          <a:p>
            <a:pPr eaLnBrk="1" hangingPunct="1"/>
            <a:r>
              <a:rPr lang="en-GB" altLang="en-US" smtClean="0"/>
              <a:t>Dilution of evidence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451100"/>
            <a:ext cx="4694238"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Content Placeholder 7"/>
          <p:cNvSpPr txBox="1">
            <a:spLocks/>
          </p:cNvSpPr>
          <p:nvPr/>
        </p:nvSpPr>
        <p:spPr bwMode="auto">
          <a:xfrm>
            <a:off x="330200" y="1557338"/>
            <a:ext cx="84899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GB" altLang="en-US" sz="1800"/>
              <a:t>If we had eight different hypotheses about connectivity, we could embody each hypothesis as a DCM and compare the evidence:</a:t>
            </a:r>
          </a:p>
        </p:txBody>
      </p:sp>
      <p:sp>
        <p:nvSpPr>
          <p:cNvPr id="7" name="TextBox 6"/>
          <p:cNvSpPr txBox="1"/>
          <p:nvPr/>
        </p:nvSpPr>
        <p:spPr>
          <a:xfrm>
            <a:off x="5435600" y="2887663"/>
            <a:ext cx="3529013" cy="1476375"/>
          </a:xfrm>
          <a:prstGeom prst="rect">
            <a:avLst/>
          </a:prstGeom>
          <a:noFill/>
        </p:spPr>
        <p:txBody>
          <a:bodyPr>
            <a:spAutoFit/>
          </a:bodyPr>
          <a:lstStyle/>
          <a:p>
            <a:pPr eaLnBrk="1" hangingPunct="1">
              <a:defRPr/>
            </a:pPr>
            <a:r>
              <a:rPr lang="en-GB" dirty="0"/>
              <a:t>Problem: “dilution of evidence”</a:t>
            </a:r>
          </a:p>
          <a:p>
            <a:pPr eaLnBrk="1" hangingPunct="1">
              <a:defRPr/>
            </a:pPr>
            <a:endParaRPr lang="en-GB" dirty="0"/>
          </a:p>
          <a:p>
            <a:pPr eaLnBrk="1" hangingPunct="1">
              <a:defRPr/>
            </a:pPr>
            <a:r>
              <a:rPr lang="en-GB" dirty="0">
                <a:solidFill>
                  <a:schemeClr val="accent6">
                    <a:lumMod val="50000"/>
                  </a:schemeClr>
                </a:solidFill>
              </a:rPr>
              <a:t>Similar models share the probability mass, making it hard for any one model to stand out</a:t>
            </a:r>
          </a:p>
        </p:txBody>
      </p:sp>
      <p:cxnSp>
        <p:nvCxnSpPr>
          <p:cNvPr id="9" name="Straight Arrow Connector 8"/>
          <p:cNvCxnSpPr/>
          <p:nvPr/>
        </p:nvCxnSpPr>
        <p:spPr>
          <a:xfrm flipH="1" flipV="1">
            <a:off x="2124075" y="6022975"/>
            <a:ext cx="144463" cy="358775"/>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rrowheads="1"/>
          </p:cNvSpPr>
          <p:nvPr/>
        </p:nvSpPr>
        <p:spPr bwMode="auto">
          <a:xfrm>
            <a:off x="330200" y="6381750"/>
            <a:ext cx="45354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solidFill>
                  <a:srgbClr val="C00000"/>
                </a:solidFill>
              </a:rPr>
              <a:t>Models 1 to 4 have ‘top-down’ connections</a:t>
            </a:r>
          </a:p>
        </p:txBody>
      </p:sp>
      <p:sp>
        <p:nvSpPr>
          <p:cNvPr id="12" name="TextBox 11"/>
          <p:cNvSpPr txBox="1">
            <a:spLocks noChangeArrowheads="1"/>
          </p:cNvSpPr>
          <p:nvPr/>
        </p:nvSpPr>
        <p:spPr bwMode="auto">
          <a:xfrm>
            <a:off x="4518025" y="6086475"/>
            <a:ext cx="4625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solidFill>
                  <a:srgbClr val="C00000"/>
                </a:solidFill>
              </a:rPr>
              <a:t>Models 5 to 8 have ‘bottom-up’ connections</a:t>
            </a:r>
          </a:p>
        </p:txBody>
      </p:sp>
      <p:cxnSp>
        <p:nvCxnSpPr>
          <p:cNvPr id="13" name="Straight Arrow Connector 12"/>
          <p:cNvCxnSpPr>
            <a:stCxn id="12" idx="1"/>
          </p:cNvCxnSpPr>
          <p:nvPr/>
        </p:nvCxnSpPr>
        <p:spPr>
          <a:xfrm flipH="1" flipV="1">
            <a:off x="3522663" y="5961063"/>
            <a:ext cx="995362" cy="309562"/>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3059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a:xfrm>
            <a:off x="330200" y="908050"/>
            <a:ext cx="8489950" cy="865188"/>
          </a:xfrm>
        </p:spPr>
        <p:txBody>
          <a:bodyPr/>
          <a:lstStyle/>
          <a:p>
            <a:pPr eaLnBrk="1" hangingPunct="1"/>
            <a:r>
              <a:rPr lang="en-GB" altLang="en-US" smtClean="0"/>
              <a:t>Family analysis</a:t>
            </a:r>
          </a:p>
        </p:txBody>
      </p:sp>
      <p:sp>
        <p:nvSpPr>
          <p:cNvPr id="17411" name="Content Placeholder 3"/>
          <p:cNvSpPr>
            <a:spLocks noGrp="1"/>
          </p:cNvSpPr>
          <p:nvPr>
            <p:ph idx="1"/>
          </p:nvPr>
        </p:nvSpPr>
        <p:spPr>
          <a:xfrm>
            <a:off x="330200" y="1628775"/>
            <a:ext cx="8489950" cy="4464050"/>
          </a:xfrm>
        </p:spPr>
        <p:txBody>
          <a:bodyPr/>
          <a:lstStyle/>
          <a:p>
            <a:pPr marL="0" indent="0" eaLnBrk="1" hangingPunct="1">
              <a:buFontTx/>
              <a:buNone/>
            </a:pPr>
            <a:r>
              <a:rPr lang="en-GB" altLang="en-US" sz="1800" smtClean="0"/>
              <a:t>Grouping models into families can help. Now, one family = one hypothesis.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068638"/>
            <a:ext cx="4321175"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Rot="1" noChangeAspect="1" noMove="1" noResize="1" noEditPoints="1" noAdjustHandles="1" noChangeArrowheads="1" noChangeShapeType="1" noTextEdit="1"/>
          </p:cNvSpPr>
          <p:nvPr/>
        </p:nvSpPr>
        <p:spPr>
          <a:xfrm>
            <a:off x="5752069" y="3305306"/>
            <a:ext cx="2883995" cy="937885"/>
          </a:xfrm>
          <a:prstGeom prst="rect">
            <a:avLst/>
          </a:prstGeom>
          <a:blipFill rotWithShape="0">
            <a:blip r:embed="rId3"/>
            <a:stretch>
              <a:fillRect/>
            </a:stretch>
          </a:blipFill>
        </p:spPr>
        <p:txBody>
          <a:bodyPr/>
          <a:lstStyle/>
          <a:p>
            <a:pPr>
              <a:defRPr/>
            </a:pPr>
            <a:r>
              <a:rPr lang="en-GB">
                <a:noFill/>
              </a:rPr>
              <a:t> </a:t>
            </a:r>
          </a:p>
        </p:txBody>
      </p:sp>
      <p:cxnSp>
        <p:nvCxnSpPr>
          <p:cNvPr id="8" name="Straight Arrow Connector 7"/>
          <p:cNvCxnSpPr/>
          <p:nvPr/>
        </p:nvCxnSpPr>
        <p:spPr>
          <a:xfrm>
            <a:off x="1692275" y="2708275"/>
            <a:ext cx="215900" cy="5969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a:spLocks noChangeArrowheads="1"/>
          </p:cNvSpPr>
          <p:nvPr/>
        </p:nvSpPr>
        <p:spPr bwMode="auto">
          <a:xfrm>
            <a:off x="331788" y="2314575"/>
            <a:ext cx="3455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solidFill>
                  <a:srgbClr val="C00000"/>
                </a:solidFill>
              </a:rPr>
              <a:t>Family 1: four “top-down” DCMs</a:t>
            </a:r>
          </a:p>
        </p:txBody>
      </p:sp>
      <p:cxnSp>
        <p:nvCxnSpPr>
          <p:cNvPr id="13" name="Straight Arrow Connector 12"/>
          <p:cNvCxnSpPr/>
          <p:nvPr/>
        </p:nvCxnSpPr>
        <p:spPr>
          <a:xfrm>
            <a:off x="3708400" y="5229225"/>
            <a:ext cx="215900" cy="5969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2903538" y="4776788"/>
            <a:ext cx="3543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solidFill>
                  <a:srgbClr val="C00000"/>
                </a:solidFill>
              </a:rPr>
              <a:t>Family 2: four “bottom-up” DCMs</a:t>
            </a:r>
          </a:p>
        </p:txBody>
      </p:sp>
      <p:sp>
        <p:nvSpPr>
          <p:cNvPr id="15" name="TextBox 14"/>
          <p:cNvSpPr txBox="1">
            <a:spLocks noChangeArrowheads="1"/>
          </p:cNvSpPr>
          <p:nvPr/>
        </p:nvSpPr>
        <p:spPr bwMode="auto">
          <a:xfrm>
            <a:off x="5716588" y="2906713"/>
            <a:ext cx="2954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Posterior family probability:</a:t>
            </a:r>
          </a:p>
        </p:txBody>
      </p:sp>
      <p:sp>
        <p:nvSpPr>
          <p:cNvPr id="16" name="TextBox 15"/>
          <p:cNvSpPr txBox="1"/>
          <p:nvPr/>
        </p:nvSpPr>
        <p:spPr>
          <a:xfrm>
            <a:off x="5213350" y="5492750"/>
            <a:ext cx="3632200" cy="1200150"/>
          </a:xfrm>
          <a:prstGeom prst="rect">
            <a:avLst/>
          </a:prstGeom>
          <a:noFill/>
        </p:spPr>
        <p:txBody>
          <a:bodyPr>
            <a:spAutoFit/>
          </a:bodyPr>
          <a:lstStyle/>
          <a:p>
            <a:pPr eaLnBrk="1" hangingPunct="1">
              <a:defRPr/>
            </a:pPr>
            <a:r>
              <a:rPr lang="en-GB" dirty="0">
                <a:solidFill>
                  <a:schemeClr val="accent6">
                    <a:lumMod val="75000"/>
                  </a:schemeClr>
                </a:solidFill>
              </a:rPr>
              <a:t>Comparing a small number of models or a small number of families helps avoid the dilution of evidence problem</a:t>
            </a:r>
          </a:p>
        </p:txBody>
      </p:sp>
    </p:spTree>
    <p:extLst>
      <p:ext uri="{BB962C8B-B14F-4D97-AF65-F5344CB8AC3E}">
        <p14:creationId xmlns:p14="http://schemas.microsoft.com/office/powerpoint/2010/main" val="3157160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21542" y="6568534"/>
            <a:ext cx="2422458" cy="261610"/>
          </a:xfrm>
          <a:prstGeom prst="rect">
            <a:avLst/>
          </a:prstGeom>
          <a:noFill/>
        </p:spPr>
        <p:txBody>
          <a:bodyPr wrap="none">
            <a:spAutoFit/>
          </a:bodyPr>
          <a:lstStyle/>
          <a:p>
            <a:pPr eaLnBrk="1" hangingPunct="1">
              <a:defRPr/>
            </a:pPr>
            <a:r>
              <a:rPr lang="en-GB" sz="1100" dirty="0">
                <a:solidFill>
                  <a:schemeClr val="tx1">
                    <a:lumMod val="50000"/>
                    <a:lumOff val="50000"/>
                  </a:schemeClr>
                </a:solidFill>
              </a:rPr>
              <a:t>Image credit: Marcin </a:t>
            </a:r>
            <a:r>
              <a:rPr lang="en-GB" sz="1100" dirty="0" err="1">
                <a:solidFill>
                  <a:schemeClr val="tx1">
                    <a:lumMod val="50000"/>
                    <a:lumOff val="50000"/>
                  </a:schemeClr>
                </a:solidFill>
              </a:rPr>
              <a:t>Wichary</a:t>
            </a:r>
            <a:r>
              <a:rPr lang="en-GB" sz="1100" dirty="0">
                <a:solidFill>
                  <a:schemeClr val="tx1">
                    <a:lumMod val="50000"/>
                    <a:lumOff val="50000"/>
                  </a:schemeClr>
                </a:solidFill>
              </a:rPr>
              <a:t>, Flickr</a:t>
            </a:r>
          </a:p>
        </p:txBody>
      </p:sp>
      <p:pic>
        <p:nvPicPr>
          <p:cNvPr id="4" name="Picture 2" descr="https://upload.wikimedia.org/wikipedia/commons/e/e5/Hollerith_census_machine_dials.mw.jpg"/>
          <p:cNvPicPr>
            <a:picLocks noChangeAspect="1" noChangeArrowheads="1"/>
          </p:cNvPicPr>
          <p:nvPr/>
        </p:nvPicPr>
        <p:blipFill>
          <a:blip r:embed="rId2"/>
          <a:srcRect/>
          <a:stretch>
            <a:fillRect/>
          </a:stretch>
        </p:blipFill>
        <p:spPr bwMode="auto">
          <a:xfrm>
            <a:off x="179512" y="1628800"/>
            <a:ext cx="4752975" cy="3168650"/>
          </a:xfrm>
          <a:prstGeom prst="rect">
            <a:avLst/>
          </a:prstGeom>
          <a:ln w="38100" cap="sq">
            <a:solidFill>
              <a:schemeClr val="tx1">
                <a:lumMod val="75000"/>
                <a:lumOff val="2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7172" name="Group 7171"/>
          <p:cNvGrpSpPr/>
          <p:nvPr/>
        </p:nvGrpSpPr>
        <p:grpSpPr>
          <a:xfrm>
            <a:off x="1428346" y="4924450"/>
            <a:ext cx="2318263" cy="1837333"/>
            <a:chOff x="1428346" y="4924450"/>
            <a:chExt cx="2318263" cy="1837333"/>
          </a:xfrm>
        </p:grpSpPr>
        <p:grpSp>
          <p:nvGrpSpPr>
            <p:cNvPr id="7184" name="Group 6"/>
            <p:cNvGrpSpPr>
              <a:grpSpLocks noChangeAspect="1"/>
            </p:cNvGrpSpPr>
            <p:nvPr/>
          </p:nvGrpSpPr>
          <p:grpSpPr bwMode="auto">
            <a:xfrm>
              <a:off x="2003601" y="5355569"/>
              <a:ext cx="1074194" cy="1082271"/>
              <a:chOff x="7180292" y="1173157"/>
              <a:chExt cx="1474788" cy="1485900"/>
            </a:xfrm>
          </p:grpSpPr>
          <p:sp>
            <p:nvSpPr>
              <p:cNvPr id="7187" name="Rectangle 7"/>
              <p:cNvSpPr>
                <a:spLocks noChangeArrowheads="1"/>
              </p:cNvSpPr>
              <p:nvPr/>
            </p:nvSpPr>
            <p:spPr bwMode="auto">
              <a:xfrm>
                <a:off x="7180292" y="1173157"/>
                <a:ext cx="1474788" cy="1485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sp>
            <p:nvSpPr>
              <p:cNvPr id="7188" name="Rectangle 8"/>
              <p:cNvSpPr>
                <a:spLocks noChangeArrowheads="1"/>
              </p:cNvSpPr>
              <p:nvPr/>
            </p:nvSpPr>
            <p:spPr bwMode="auto">
              <a:xfrm>
                <a:off x="7180292" y="1173157"/>
                <a:ext cx="1474788" cy="1485900"/>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sp>
            <p:nvSpPr>
              <p:cNvPr id="7189" name="Line 56"/>
              <p:cNvSpPr>
                <a:spLocks noChangeShapeType="1"/>
              </p:cNvSpPr>
              <p:nvPr/>
            </p:nvSpPr>
            <p:spPr bwMode="auto">
              <a:xfrm>
                <a:off x="7180292" y="1173157"/>
                <a:ext cx="14747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190" name="Freeform 10"/>
              <p:cNvSpPr>
                <a:spLocks/>
              </p:cNvSpPr>
              <p:nvPr/>
            </p:nvSpPr>
            <p:spPr bwMode="auto">
              <a:xfrm>
                <a:off x="7180292" y="1173157"/>
                <a:ext cx="1474788" cy="1485900"/>
              </a:xfrm>
              <a:custGeom>
                <a:avLst/>
                <a:gdLst>
                  <a:gd name="T0" fmla="*/ 0 w 208"/>
                  <a:gd name="T1" fmla="*/ 2147483646 h 208"/>
                  <a:gd name="T2" fmla="*/ 2147483646 w 208"/>
                  <a:gd name="T3" fmla="*/ 2147483646 h 208"/>
                  <a:gd name="T4" fmla="*/ 2147483646 w 208"/>
                  <a:gd name="T5" fmla="*/ 0 h 208"/>
                  <a:gd name="T6" fmla="*/ 0 60000 65536"/>
                  <a:gd name="T7" fmla="*/ 0 60000 65536"/>
                  <a:gd name="T8" fmla="*/ 0 60000 65536"/>
                  <a:gd name="T9" fmla="*/ 0 w 208"/>
                  <a:gd name="T10" fmla="*/ 0 h 208"/>
                  <a:gd name="T11" fmla="*/ 208 w 208"/>
                  <a:gd name="T12" fmla="*/ 208 h 208"/>
                </a:gdLst>
                <a:ahLst/>
                <a:cxnLst>
                  <a:cxn ang="T6">
                    <a:pos x="T0" y="T1"/>
                  </a:cxn>
                  <a:cxn ang="T7">
                    <a:pos x="T2" y="T3"/>
                  </a:cxn>
                  <a:cxn ang="T8">
                    <a:pos x="T4" y="T5"/>
                  </a:cxn>
                </a:cxnLst>
                <a:rect l="T9" t="T10" r="T11" b="T12"/>
                <a:pathLst>
                  <a:path w="208" h="208">
                    <a:moveTo>
                      <a:pt x="0" y="208"/>
                    </a:moveTo>
                    <a:lnTo>
                      <a:pt x="208" y="208"/>
                    </a:lnTo>
                    <a:lnTo>
                      <a:pt x="208"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191" name="Line 58"/>
              <p:cNvSpPr>
                <a:spLocks noChangeShapeType="1"/>
              </p:cNvSpPr>
              <p:nvPr/>
            </p:nvSpPr>
            <p:spPr bwMode="auto">
              <a:xfrm flipV="1">
                <a:off x="7180292" y="1173157"/>
                <a:ext cx="0" cy="14859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192" name="Line 59"/>
              <p:cNvSpPr>
                <a:spLocks noChangeShapeType="1"/>
              </p:cNvSpPr>
              <p:nvPr/>
            </p:nvSpPr>
            <p:spPr bwMode="auto">
              <a:xfrm>
                <a:off x="7180292" y="2659057"/>
                <a:ext cx="14747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193" name="Line 60"/>
              <p:cNvSpPr>
                <a:spLocks noChangeShapeType="1"/>
              </p:cNvSpPr>
              <p:nvPr/>
            </p:nvSpPr>
            <p:spPr bwMode="auto">
              <a:xfrm flipV="1">
                <a:off x="7180292" y="1173157"/>
                <a:ext cx="0" cy="14859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194" name="Line 61"/>
              <p:cNvSpPr>
                <a:spLocks noChangeShapeType="1"/>
              </p:cNvSpPr>
              <p:nvPr/>
            </p:nvSpPr>
            <p:spPr bwMode="auto">
              <a:xfrm flipV="1">
                <a:off x="7180292" y="2636832"/>
                <a:ext cx="0" cy="222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195" name="Line 62"/>
              <p:cNvSpPr>
                <a:spLocks noChangeShapeType="1"/>
              </p:cNvSpPr>
              <p:nvPr/>
            </p:nvSpPr>
            <p:spPr bwMode="auto">
              <a:xfrm>
                <a:off x="7180292" y="1173157"/>
                <a:ext cx="0"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196" name="Line 64"/>
              <p:cNvSpPr>
                <a:spLocks noChangeShapeType="1"/>
              </p:cNvSpPr>
              <p:nvPr/>
            </p:nvSpPr>
            <p:spPr bwMode="auto">
              <a:xfrm flipV="1">
                <a:off x="7677179" y="2636832"/>
                <a:ext cx="0" cy="222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197" name="Line 65"/>
              <p:cNvSpPr>
                <a:spLocks noChangeShapeType="1"/>
              </p:cNvSpPr>
              <p:nvPr/>
            </p:nvSpPr>
            <p:spPr bwMode="auto">
              <a:xfrm>
                <a:off x="7677179" y="1173157"/>
                <a:ext cx="0"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198" name="Line 67"/>
              <p:cNvSpPr>
                <a:spLocks noChangeShapeType="1"/>
              </p:cNvSpPr>
              <p:nvPr/>
            </p:nvSpPr>
            <p:spPr bwMode="auto">
              <a:xfrm flipV="1">
                <a:off x="8166129" y="2636832"/>
                <a:ext cx="0" cy="222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199" name="Line 68"/>
              <p:cNvSpPr>
                <a:spLocks noChangeShapeType="1"/>
              </p:cNvSpPr>
              <p:nvPr/>
            </p:nvSpPr>
            <p:spPr bwMode="auto">
              <a:xfrm>
                <a:off x="8166129" y="1173157"/>
                <a:ext cx="0"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00" name="Line 70"/>
              <p:cNvSpPr>
                <a:spLocks noChangeShapeType="1"/>
              </p:cNvSpPr>
              <p:nvPr/>
            </p:nvSpPr>
            <p:spPr bwMode="auto">
              <a:xfrm flipV="1">
                <a:off x="8655079" y="2636832"/>
                <a:ext cx="0" cy="222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01" name="Line 71"/>
              <p:cNvSpPr>
                <a:spLocks noChangeShapeType="1"/>
              </p:cNvSpPr>
              <p:nvPr/>
            </p:nvSpPr>
            <p:spPr bwMode="auto">
              <a:xfrm>
                <a:off x="8655079" y="1173157"/>
                <a:ext cx="0"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02" name="Line 73"/>
              <p:cNvSpPr>
                <a:spLocks noChangeShapeType="1"/>
              </p:cNvSpPr>
              <p:nvPr/>
            </p:nvSpPr>
            <p:spPr bwMode="auto">
              <a:xfrm>
                <a:off x="7180292" y="2659057"/>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03" name="Line 74"/>
              <p:cNvSpPr>
                <a:spLocks noChangeShapeType="1"/>
              </p:cNvSpPr>
              <p:nvPr/>
            </p:nvSpPr>
            <p:spPr bwMode="auto">
              <a:xfrm flipH="1">
                <a:off x="8632854" y="2659057"/>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04" name="Line 76"/>
              <p:cNvSpPr>
                <a:spLocks noChangeShapeType="1"/>
              </p:cNvSpPr>
              <p:nvPr/>
            </p:nvSpPr>
            <p:spPr bwMode="auto">
              <a:xfrm>
                <a:off x="7180292" y="2359020"/>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05" name="Line 77"/>
              <p:cNvSpPr>
                <a:spLocks noChangeShapeType="1"/>
              </p:cNvSpPr>
              <p:nvPr/>
            </p:nvSpPr>
            <p:spPr bwMode="auto">
              <a:xfrm flipH="1">
                <a:off x="8632854" y="2359020"/>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06" name="Line 79"/>
              <p:cNvSpPr>
                <a:spLocks noChangeShapeType="1"/>
              </p:cNvSpPr>
              <p:nvPr/>
            </p:nvSpPr>
            <p:spPr bwMode="auto">
              <a:xfrm>
                <a:off x="7180292" y="2065332"/>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07" name="Line 80"/>
              <p:cNvSpPr>
                <a:spLocks noChangeShapeType="1"/>
              </p:cNvSpPr>
              <p:nvPr/>
            </p:nvSpPr>
            <p:spPr bwMode="auto">
              <a:xfrm flipH="1">
                <a:off x="8632854" y="2065332"/>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08" name="Line 82"/>
              <p:cNvSpPr>
                <a:spLocks noChangeShapeType="1"/>
              </p:cNvSpPr>
              <p:nvPr/>
            </p:nvSpPr>
            <p:spPr bwMode="auto">
              <a:xfrm>
                <a:off x="7180292" y="1765295"/>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09" name="Line 83"/>
              <p:cNvSpPr>
                <a:spLocks noChangeShapeType="1"/>
              </p:cNvSpPr>
              <p:nvPr/>
            </p:nvSpPr>
            <p:spPr bwMode="auto">
              <a:xfrm flipH="1">
                <a:off x="8632854" y="1765295"/>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10" name="Line 85"/>
              <p:cNvSpPr>
                <a:spLocks noChangeShapeType="1"/>
              </p:cNvSpPr>
              <p:nvPr/>
            </p:nvSpPr>
            <p:spPr bwMode="auto">
              <a:xfrm>
                <a:off x="7180292" y="1473195"/>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11" name="Line 86"/>
              <p:cNvSpPr>
                <a:spLocks noChangeShapeType="1"/>
              </p:cNvSpPr>
              <p:nvPr/>
            </p:nvSpPr>
            <p:spPr bwMode="auto">
              <a:xfrm flipH="1">
                <a:off x="8632854" y="1473195"/>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12" name="Line 88"/>
              <p:cNvSpPr>
                <a:spLocks noChangeShapeType="1"/>
              </p:cNvSpPr>
              <p:nvPr/>
            </p:nvSpPr>
            <p:spPr bwMode="auto">
              <a:xfrm>
                <a:off x="7180292" y="1173157"/>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13" name="Line 89"/>
              <p:cNvSpPr>
                <a:spLocks noChangeShapeType="1"/>
              </p:cNvSpPr>
              <p:nvPr/>
            </p:nvSpPr>
            <p:spPr bwMode="auto">
              <a:xfrm flipH="1">
                <a:off x="8632854" y="1173157"/>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14" name="Line 91"/>
              <p:cNvSpPr>
                <a:spLocks noChangeShapeType="1"/>
              </p:cNvSpPr>
              <p:nvPr/>
            </p:nvSpPr>
            <p:spPr bwMode="auto">
              <a:xfrm>
                <a:off x="7180292" y="1173157"/>
                <a:ext cx="14747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15" name="Freeform 45"/>
              <p:cNvSpPr>
                <a:spLocks/>
              </p:cNvSpPr>
              <p:nvPr/>
            </p:nvSpPr>
            <p:spPr bwMode="auto">
              <a:xfrm>
                <a:off x="7180292" y="1173157"/>
                <a:ext cx="1474788" cy="1485900"/>
              </a:xfrm>
              <a:custGeom>
                <a:avLst/>
                <a:gdLst>
                  <a:gd name="T0" fmla="*/ 0 w 208"/>
                  <a:gd name="T1" fmla="*/ 2147483646 h 208"/>
                  <a:gd name="T2" fmla="*/ 2147483646 w 208"/>
                  <a:gd name="T3" fmla="*/ 2147483646 h 208"/>
                  <a:gd name="T4" fmla="*/ 2147483646 w 208"/>
                  <a:gd name="T5" fmla="*/ 0 h 208"/>
                  <a:gd name="T6" fmla="*/ 0 60000 65536"/>
                  <a:gd name="T7" fmla="*/ 0 60000 65536"/>
                  <a:gd name="T8" fmla="*/ 0 60000 65536"/>
                  <a:gd name="T9" fmla="*/ 0 w 208"/>
                  <a:gd name="T10" fmla="*/ 0 h 208"/>
                  <a:gd name="T11" fmla="*/ 208 w 208"/>
                  <a:gd name="T12" fmla="*/ 208 h 208"/>
                </a:gdLst>
                <a:ahLst/>
                <a:cxnLst>
                  <a:cxn ang="T6">
                    <a:pos x="T0" y="T1"/>
                  </a:cxn>
                  <a:cxn ang="T7">
                    <a:pos x="T2" y="T3"/>
                  </a:cxn>
                  <a:cxn ang="T8">
                    <a:pos x="T4" y="T5"/>
                  </a:cxn>
                </a:cxnLst>
                <a:rect l="T9" t="T10" r="T11" b="T12"/>
                <a:pathLst>
                  <a:path w="208" h="208">
                    <a:moveTo>
                      <a:pt x="0" y="208"/>
                    </a:moveTo>
                    <a:lnTo>
                      <a:pt x="208" y="208"/>
                    </a:lnTo>
                    <a:lnTo>
                      <a:pt x="208"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16" name="Line 93"/>
              <p:cNvSpPr>
                <a:spLocks noChangeShapeType="1"/>
              </p:cNvSpPr>
              <p:nvPr/>
            </p:nvSpPr>
            <p:spPr bwMode="auto">
              <a:xfrm flipV="1">
                <a:off x="7180292" y="1173157"/>
                <a:ext cx="0" cy="14859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17" name="Freeform 47"/>
              <p:cNvSpPr>
                <a:spLocks/>
              </p:cNvSpPr>
              <p:nvPr/>
            </p:nvSpPr>
            <p:spPr bwMode="auto">
              <a:xfrm>
                <a:off x="7188229" y="1408107"/>
                <a:ext cx="1239838" cy="1022350"/>
              </a:xfrm>
              <a:custGeom>
                <a:avLst/>
                <a:gdLst>
                  <a:gd name="T0" fmla="*/ 2147483646 w 781"/>
                  <a:gd name="T1" fmla="*/ 2147483646 h 644"/>
                  <a:gd name="T2" fmla="*/ 2147483646 w 781"/>
                  <a:gd name="T3" fmla="*/ 2147483646 h 644"/>
                  <a:gd name="T4" fmla="*/ 2147483646 w 781"/>
                  <a:gd name="T5" fmla="*/ 2147483646 h 644"/>
                  <a:gd name="T6" fmla="*/ 2147483646 w 781"/>
                  <a:gd name="T7" fmla="*/ 2147483646 h 644"/>
                  <a:gd name="T8" fmla="*/ 2147483646 w 781"/>
                  <a:gd name="T9" fmla="*/ 2147483646 h 644"/>
                  <a:gd name="T10" fmla="*/ 2147483646 w 781"/>
                  <a:gd name="T11" fmla="*/ 2147483646 h 644"/>
                  <a:gd name="T12" fmla="*/ 2147483646 w 781"/>
                  <a:gd name="T13" fmla="*/ 2147483646 h 644"/>
                  <a:gd name="T14" fmla="*/ 2147483646 w 781"/>
                  <a:gd name="T15" fmla="*/ 2147483646 h 644"/>
                  <a:gd name="T16" fmla="*/ 2147483646 w 781"/>
                  <a:gd name="T17" fmla="*/ 2147483646 h 644"/>
                  <a:gd name="T18" fmla="*/ 2147483646 w 781"/>
                  <a:gd name="T19" fmla="*/ 2147483646 h 644"/>
                  <a:gd name="T20" fmla="*/ 2147483646 w 781"/>
                  <a:gd name="T21" fmla="*/ 2147483646 h 644"/>
                  <a:gd name="T22" fmla="*/ 2147483646 w 781"/>
                  <a:gd name="T23" fmla="*/ 2147483646 h 644"/>
                  <a:gd name="T24" fmla="*/ 2147483646 w 781"/>
                  <a:gd name="T25" fmla="*/ 0 h 644"/>
                  <a:gd name="T26" fmla="*/ 2147483646 w 781"/>
                  <a:gd name="T27" fmla="*/ 2147483646 h 644"/>
                  <a:gd name="T28" fmla="*/ 2147483646 w 781"/>
                  <a:gd name="T29" fmla="*/ 2147483646 h 644"/>
                  <a:gd name="T30" fmla="*/ 2147483646 w 781"/>
                  <a:gd name="T31" fmla="*/ 2147483646 h 644"/>
                  <a:gd name="T32" fmla="*/ 2147483646 w 781"/>
                  <a:gd name="T33" fmla="*/ 2147483646 h 644"/>
                  <a:gd name="T34" fmla="*/ 2147483646 w 781"/>
                  <a:gd name="T35" fmla="*/ 2147483646 h 644"/>
                  <a:gd name="T36" fmla="*/ 2147483646 w 781"/>
                  <a:gd name="T37" fmla="*/ 2147483646 h 644"/>
                  <a:gd name="T38" fmla="*/ 2147483646 w 781"/>
                  <a:gd name="T39" fmla="*/ 2147483646 h 644"/>
                  <a:gd name="T40" fmla="*/ 2147483646 w 781"/>
                  <a:gd name="T41" fmla="*/ 2147483646 h 644"/>
                  <a:gd name="T42" fmla="*/ 2147483646 w 781"/>
                  <a:gd name="T43" fmla="*/ 2147483646 h 644"/>
                  <a:gd name="T44" fmla="*/ 2147483646 w 781"/>
                  <a:gd name="T45" fmla="*/ 2147483646 h 644"/>
                  <a:gd name="T46" fmla="*/ 2147483646 w 781"/>
                  <a:gd name="T47" fmla="*/ 2147483646 h 644"/>
                  <a:gd name="T48" fmla="*/ 2147483646 w 781"/>
                  <a:gd name="T49" fmla="*/ 2147483646 h 644"/>
                  <a:gd name="T50" fmla="*/ 2147483646 w 781"/>
                  <a:gd name="T51" fmla="*/ 2147483646 h 644"/>
                  <a:gd name="T52" fmla="*/ 2147483646 w 781"/>
                  <a:gd name="T53" fmla="*/ 2147483646 h 644"/>
                  <a:gd name="T54" fmla="*/ 2147483646 w 781"/>
                  <a:gd name="T55" fmla="*/ 2147483646 h 644"/>
                  <a:gd name="T56" fmla="*/ 2147483646 w 781"/>
                  <a:gd name="T57" fmla="*/ 2147483646 h 644"/>
                  <a:gd name="T58" fmla="*/ 2147483646 w 781"/>
                  <a:gd name="T59" fmla="*/ 2147483646 h 644"/>
                  <a:gd name="T60" fmla="*/ 2147483646 w 781"/>
                  <a:gd name="T61" fmla="*/ 2147483646 h 644"/>
                  <a:gd name="T62" fmla="*/ 2147483646 w 781"/>
                  <a:gd name="T63" fmla="*/ 2147483646 h 644"/>
                  <a:gd name="T64" fmla="*/ 2147483646 w 781"/>
                  <a:gd name="T65" fmla="*/ 2147483646 h 644"/>
                  <a:gd name="T66" fmla="*/ 2147483646 w 781"/>
                  <a:gd name="T67" fmla="*/ 2147483646 h 644"/>
                  <a:gd name="T68" fmla="*/ 2147483646 w 781"/>
                  <a:gd name="T69" fmla="*/ 2147483646 h 644"/>
                  <a:gd name="T70" fmla="*/ 2147483646 w 781"/>
                  <a:gd name="T71" fmla="*/ 2147483646 h 644"/>
                  <a:gd name="T72" fmla="*/ 2147483646 w 781"/>
                  <a:gd name="T73" fmla="*/ 2147483646 h 644"/>
                  <a:gd name="T74" fmla="*/ 2147483646 w 781"/>
                  <a:gd name="T75" fmla="*/ 2147483646 h 644"/>
                  <a:gd name="T76" fmla="*/ 2147483646 w 781"/>
                  <a:gd name="T77" fmla="*/ 2147483646 h 644"/>
                  <a:gd name="T78" fmla="*/ 2147483646 w 781"/>
                  <a:gd name="T79" fmla="*/ 2147483646 h 644"/>
                  <a:gd name="T80" fmla="*/ 2147483646 w 781"/>
                  <a:gd name="T81" fmla="*/ 2147483646 h 644"/>
                  <a:gd name="T82" fmla="*/ 2147483646 w 781"/>
                  <a:gd name="T83" fmla="*/ 2147483646 h 6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44"/>
                  <a:gd name="T128" fmla="*/ 781 w 781"/>
                  <a:gd name="T129" fmla="*/ 644 h 6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44">
                    <a:moveTo>
                      <a:pt x="0" y="513"/>
                    </a:moveTo>
                    <a:lnTo>
                      <a:pt x="9" y="509"/>
                    </a:lnTo>
                    <a:lnTo>
                      <a:pt x="13" y="509"/>
                    </a:lnTo>
                    <a:lnTo>
                      <a:pt x="18" y="504"/>
                    </a:lnTo>
                    <a:lnTo>
                      <a:pt x="27" y="491"/>
                    </a:lnTo>
                    <a:lnTo>
                      <a:pt x="31" y="491"/>
                    </a:lnTo>
                    <a:lnTo>
                      <a:pt x="36" y="482"/>
                    </a:lnTo>
                    <a:lnTo>
                      <a:pt x="45" y="491"/>
                    </a:lnTo>
                    <a:lnTo>
                      <a:pt x="49" y="495"/>
                    </a:lnTo>
                    <a:lnTo>
                      <a:pt x="58" y="504"/>
                    </a:lnTo>
                    <a:lnTo>
                      <a:pt x="62" y="522"/>
                    </a:lnTo>
                    <a:lnTo>
                      <a:pt x="67" y="522"/>
                    </a:lnTo>
                    <a:lnTo>
                      <a:pt x="76" y="513"/>
                    </a:lnTo>
                    <a:lnTo>
                      <a:pt x="80" y="482"/>
                    </a:lnTo>
                    <a:lnTo>
                      <a:pt x="89" y="468"/>
                    </a:lnTo>
                    <a:lnTo>
                      <a:pt x="94" y="459"/>
                    </a:lnTo>
                    <a:lnTo>
                      <a:pt x="98" y="464"/>
                    </a:lnTo>
                    <a:lnTo>
                      <a:pt x="107" y="459"/>
                    </a:lnTo>
                    <a:lnTo>
                      <a:pt x="111" y="459"/>
                    </a:lnTo>
                    <a:lnTo>
                      <a:pt x="116" y="459"/>
                    </a:lnTo>
                    <a:lnTo>
                      <a:pt x="125" y="450"/>
                    </a:lnTo>
                    <a:lnTo>
                      <a:pt x="129" y="437"/>
                    </a:lnTo>
                    <a:lnTo>
                      <a:pt x="138" y="428"/>
                    </a:lnTo>
                    <a:lnTo>
                      <a:pt x="143" y="437"/>
                    </a:lnTo>
                    <a:lnTo>
                      <a:pt x="147" y="455"/>
                    </a:lnTo>
                    <a:lnTo>
                      <a:pt x="156" y="468"/>
                    </a:lnTo>
                    <a:lnTo>
                      <a:pt x="161" y="477"/>
                    </a:lnTo>
                    <a:lnTo>
                      <a:pt x="165" y="477"/>
                    </a:lnTo>
                    <a:lnTo>
                      <a:pt x="174" y="477"/>
                    </a:lnTo>
                    <a:lnTo>
                      <a:pt x="178" y="482"/>
                    </a:lnTo>
                    <a:lnTo>
                      <a:pt x="187" y="495"/>
                    </a:lnTo>
                    <a:lnTo>
                      <a:pt x="192" y="509"/>
                    </a:lnTo>
                    <a:lnTo>
                      <a:pt x="196" y="459"/>
                    </a:lnTo>
                    <a:lnTo>
                      <a:pt x="205" y="351"/>
                    </a:lnTo>
                    <a:lnTo>
                      <a:pt x="210" y="234"/>
                    </a:lnTo>
                    <a:lnTo>
                      <a:pt x="214" y="126"/>
                    </a:lnTo>
                    <a:lnTo>
                      <a:pt x="223" y="54"/>
                    </a:lnTo>
                    <a:lnTo>
                      <a:pt x="228" y="14"/>
                    </a:lnTo>
                    <a:lnTo>
                      <a:pt x="236" y="0"/>
                    </a:lnTo>
                    <a:lnTo>
                      <a:pt x="241" y="5"/>
                    </a:lnTo>
                    <a:lnTo>
                      <a:pt x="245" y="41"/>
                    </a:lnTo>
                    <a:lnTo>
                      <a:pt x="254" y="104"/>
                    </a:lnTo>
                    <a:lnTo>
                      <a:pt x="259" y="144"/>
                    </a:lnTo>
                    <a:lnTo>
                      <a:pt x="268" y="171"/>
                    </a:lnTo>
                    <a:lnTo>
                      <a:pt x="272" y="194"/>
                    </a:lnTo>
                    <a:lnTo>
                      <a:pt x="277" y="207"/>
                    </a:lnTo>
                    <a:lnTo>
                      <a:pt x="286" y="216"/>
                    </a:lnTo>
                    <a:lnTo>
                      <a:pt x="290" y="230"/>
                    </a:lnTo>
                    <a:lnTo>
                      <a:pt x="294" y="261"/>
                    </a:lnTo>
                    <a:lnTo>
                      <a:pt x="303" y="293"/>
                    </a:lnTo>
                    <a:lnTo>
                      <a:pt x="308" y="365"/>
                    </a:lnTo>
                    <a:lnTo>
                      <a:pt x="317" y="473"/>
                    </a:lnTo>
                    <a:lnTo>
                      <a:pt x="321" y="531"/>
                    </a:lnTo>
                    <a:lnTo>
                      <a:pt x="326" y="576"/>
                    </a:lnTo>
                    <a:lnTo>
                      <a:pt x="335" y="608"/>
                    </a:lnTo>
                    <a:lnTo>
                      <a:pt x="339" y="621"/>
                    </a:lnTo>
                    <a:lnTo>
                      <a:pt x="344" y="612"/>
                    </a:lnTo>
                    <a:lnTo>
                      <a:pt x="352" y="630"/>
                    </a:lnTo>
                    <a:lnTo>
                      <a:pt x="357" y="644"/>
                    </a:lnTo>
                    <a:lnTo>
                      <a:pt x="366" y="635"/>
                    </a:lnTo>
                    <a:lnTo>
                      <a:pt x="370" y="612"/>
                    </a:lnTo>
                    <a:lnTo>
                      <a:pt x="375" y="599"/>
                    </a:lnTo>
                    <a:lnTo>
                      <a:pt x="384" y="585"/>
                    </a:lnTo>
                    <a:lnTo>
                      <a:pt x="388" y="590"/>
                    </a:lnTo>
                    <a:lnTo>
                      <a:pt x="397" y="590"/>
                    </a:lnTo>
                    <a:lnTo>
                      <a:pt x="402" y="594"/>
                    </a:lnTo>
                    <a:lnTo>
                      <a:pt x="406" y="581"/>
                    </a:lnTo>
                    <a:lnTo>
                      <a:pt x="415" y="576"/>
                    </a:lnTo>
                    <a:lnTo>
                      <a:pt x="419" y="567"/>
                    </a:lnTo>
                    <a:lnTo>
                      <a:pt x="424" y="567"/>
                    </a:lnTo>
                    <a:lnTo>
                      <a:pt x="433" y="554"/>
                    </a:lnTo>
                    <a:lnTo>
                      <a:pt x="437" y="545"/>
                    </a:lnTo>
                    <a:lnTo>
                      <a:pt x="446" y="531"/>
                    </a:lnTo>
                    <a:lnTo>
                      <a:pt x="451" y="513"/>
                    </a:lnTo>
                    <a:lnTo>
                      <a:pt x="455" y="504"/>
                    </a:lnTo>
                    <a:lnTo>
                      <a:pt x="464" y="504"/>
                    </a:lnTo>
                    <a:lnTo>
                      <a:pt x="469" y="500"/>
                    </a:lnTo>
                    <a:lnTo>
                      <a:pt x="473" y="500"/>
                    </a:lnTo>
                    <a:lnTo>
                      <a:pt x="482" y="504"/>
                    </a:lnTo>
                    <a:lnTo>
                      <a:pt x="486" y="513"/>
                    </a:lnTo>
                    <a:lnTo>
                      <a:pt x="495" y="522"/>
                    </a:lnTo>
                    <a:lnTo>
                      <a:pt x="500" y="536"/>
                    </a:lnTo>
                    <a:lnTo>
                      <a:pt x="504" y="549"/>
                    </a:lnTo>
                    <a:lnTo>
                      <a:pt x="513" y="558"/>
                    </a:lnTo>
                    <a:lnTo>
                      <a:pt x="518" y="554"/>
                    </a:lnTo>
                    <a:lnTo>
                      <a:pt x="522" y="540"/>
                    </a:lnTo>
                    <a:lnTo>
                      <a:pt x="531" y="536"/>
                    </a:lnTo>
                    <a:lnTo>
                      <a:pt x="535" y="536"/>
                    </a:lnTo>
                    <a:lnTo>
                      <a:pt x="544" y="527"/>
                    </a:lnTo>
                    <a:lnTo>
                      <a:pt x="549" y="531"/>
                    </a:lnTo>
                    <a:lnTo>
                      <a:pt x="553" y="536"/>
                    </a:lnTo>
                    <a:lnTo>
                      <a:pt x="562" y="522"/>
                    </a:lnTo>
                    <a:lnTo>
                      <a:pt x="567" y="504"/>
                    </a:lnTo>
                    <a:lnTo>
                      <a:pt x="576" y="500"/>
                    </a:lnTo>
                    <a:lnTo>
                      <a:pt x="580" y="491"/>
                    </a:lnTo>
                    <a:lnTo>
                      <a:pt x="585" y="500"/>
                    </a:lnTo>
                    <a:lnTo>
                      <a:pt x="593" y="500"/>
                    </a:lnTo>
                    <a:lnTo>
                      <a:pt x="598" y="500"/>
                    </a:lnTo>
                    <a:lnTo>
                      <a:pt x="602" y="495"/>
                    </a:lnTo>
                    <a:lnTo>
                      <a:pt x="611" y="486"/>
                    </a:lnTo>
                    <a:lnTo>
                      <a:pt x="616" y="468"/>
                    </a:lnTo>
                    <a:lnTo>
                      <a:pt x="625" y="455"/>
                    </a:lnTo>
                    <a:lnTo>
                      <a:pt x="629" y="446"/>
                    </a:lnTo>
                    <a:lnTo>
                      <a:pt x="634" y="441"/>
                    </a:lnTo>
                    <a:lnTo>
                      <a:pt x="643" y="459"/>
                    </a:lnTo>
                    <a:lnTo>
                      <a:pt x="647" y="464"/>
                    </a:lnTo>
                    <a:lnTo>
                      <a:pt x="651" y="446"/>
                    </a:lnTo>
                    <a:lnTo>
                      <a:pt x="660" y="432"/>
                    </a:lnTo>
                    <a:lnTo>
                      <a:pt x="665" y="428"/>
                    </a:lnTo>
                    <a:lnTo>
                      <a:pt x="674" y="432"/>
                    </a:lnTo>
                    <a:lnTo>
                      <a:pt x="678" y="446"/>
                    </a:lnTo>
                    <a:lnTo>
                      <a:pt x="683" y="455"/>
                    </a:lnTo>
                    <a:lnTo>
                      <a:pt x="692" y="468"/>
                    </a:lnTo>
                    <a:lnTo>
                      <a:pt x="696" y="473"/>
                    </a:lnTo>
                    <a:lnTo>
                      <a:pt x="705" y="477"/>
                    </a:lnTo>
                    <a:lnTo>
                      <a:pt x="710" y="473"/>
                    </a:lnTo>
                    <a:lnTo>
                      <a:pt x="714" y="477"/>
                    </a:lnTo>
                    <a:lnTo>
                      <a:pt x="723" y="495"/>
                    </a:lnTo>
                    <a:lnTo>
                      <a:pt x="727" y="495"/>
                    </a:lnTo>
                    <a:lnTo>
                      <a:pt x="732" y="491"/>
                    </a:lnTo>
                    <a:lnTo>
                      <a:pt x="741" y="477"/>
                    </a:lnTo>
                    <a:lnTo>
                      <a:pt x="745" y="464"/>
                    </a:lnTo>
                    <a:lnTo>
                      <a:pt x="754" y="441"/>
                    </a:lnTo>
                    <a:lnTo>
                      <a:pt x="759" y="419"/>
                    </a:lnTo>
                    <a:lnTo>
                      <a:pt x="763" y="405"/>
                    </a:lnTo>
                    <a:lnTo>
                      <a:pt x="772" y="410"/>
                    </a:lnTo>
                    <a:lnTo>
                      <a:pt x="776" y="423"/>
                    </a:lnTo>
                    <a:lnTo>
                      <a:pt x="781" y="441"/>
                    </a:lnTo>
                  </a:path>
                </a:pathLst>
              </a:custGeom>
              <a:noFill/>
              <a:ln w="0">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18" name="Freeform 48"/>
              <p:cNvSpPr>
                <a:spLocks/>
              </p:cNvSpPr>
              <p:nvPr/>
            </p:nvSpPr>
            <p:spPr bwMode="auto">
              <a:xfrm>
                <a:off x="7188229" y="1273170"/>
                <a:ext cx="1239838" cy="1085850"/>
              </a:xfrm>
              <a:custGeom>
                <a:avLst/>
                <a:gdLst>
                  <a:gd name="T0" fmla="*/ 2147483646 w 781"/>
                  <a:gd name="T1" fmla="*/ 2147483646 h 684"/>
                  <a:gd name="T2" fmla="*/ 2147483646 w 781"/>
                  <a:gd name="T3" fmla="*/ 2147483646 h 684"/>
                  <a:gd name="T4" fmla="*/ 2147483646 w 781"/>
                  <a:gd name="T5" fmla="*/ 2147483646 h 684"/>
                  <a:gd name="T6" fmla="*/ 2147483646 w 781"/>
                  <a:gd name="T7" fmla="*/ 2147483646 h 684"/>
                  <a:gd name="T8" fmla="*/ 2147483646 w 781"/>
                  <a:gd name="T9" fmla="*/ 2147483646 h 684"/>
                  <a:gd name="T10" fmla="*/ 2147483646 w 781"/>
                  <a:gd name="T11" fmla="*/ 2147483646 h 684"/>
                  <a:gd name="T12" fmla="*/ 2147483646 w 781"/>
                  <a:gd name="T13" fmla="*/ 2147483646 h 684"/>
                  <a:gd name="T14" fmla="*/ 2147483646 w 781"/>
                  <a:gd name="T15" fmla="*/ 2147483646 h 684"/>
                  <a:gd name="T16" fmla="*/ 2147483646 w 781"/>
                  <a:gd name="T17" fmla="*/ 2147483646 h 684"/>
                  <a:gd name="T18" fmla="*/ 2147483646 w 781"/>
                  <a:gd name="T19" fmla="*/ 2147483646 h 684"/>
                  <a:gd name="T20" fmla="*/ 2147483646 w 781"/>
                  <a:gd name="T21" fmla="*/ 2147483646 h 684"/>
                  <a:gd name="T22" fmla="*/ 2147483646 w 781"/>
                  <a:gd name="T23" fmla="*/ 2147483646 h 684"/>
                  <a:gd name="T24" fmla="*/ 2147483646 w 781"/>
                  <a:gd name="T25" fmla="*/ 2147483646 h 684"/>
                  <a:gd name="T26" fmla="*/ 2147483646 w 781"/>
                  <a:gd name="T27" fmla="*/ 2147483646 h 684"/>
                  <a:gd name="T28" fmla="*/ 2147483646 w 781"/>
                  <a:gd name="T29" fmla="*/ 2147483646 h 684"/>
                  <a:gd name="T30" fmla="*/ 2147483646 w 781"/>
                  <a:gd name="T31" fmla="*/ 2147483646 h 684"/>
                  <a:gd name="T32" fmla="*/ 2147483646 w 781"/>
                  <a:gd name="T33" fmla="*/ 2147483646 h 684"/>
                  <a:gd name="T34" fmla="*/ 2147483646 w 781"/>
                  <a:gd name="T35" fmla="*/ 2147483646 h 684"/>
                  <a:gd name="T36" fmla="*/ 2147483646 w 781"/>
                  <a:gd name="T37" fmla="*/ 2147483646 h 684"/>
                  <a:gd name="T38" fmla="*/ 2147483646 w 781"/>
                  <a:gd name="T39" fmla="*/ 2147483646 h 684"/>
                  <a:gd name="T40" fmla="*/ 2147483646 w 781"/>
                  <a:gd name="T41" fmla="*/ 2147483646 h 684"/>
                  <a:gd name="T42" fmla="*/ 2147483646 w 781"/>
                  <a:gd name="T43" fmla="*/ 2147483646 h 684"/>
                  <a:gd name="T44" fmla="*/ 2147483646 w 781"/>
                  <a:gd name="T45" fmla="*/ 2147483646 h 684"/>
                  <a:gd name="T46" fmla="*/ 2147483646 w 781"/>
                  <a:gd name="T47" fmla="*/ 2147483646 h 684"/>
                  <a:gd name="T48" fmla="*/ 2147483646 w 781"/>
                  <a:gd name="T49" fmla="*/ 2147483646 h 684"/>
                  <a:gd name="T50" fmla="*/ 2147483646 w 781"/>
                  <a:gd name="T51" fmla="*/ 2147483646 h 684"/>
                  <a:gd name="T52" fmla="*/ 2147483646 w 781"/>
                  <a:gd name="T53" fmla="*/ 2147483646 h 684"/>
                  <a:gd name="T54" fmla="*/ 2147483646 w 781"/>
                  <a:gd name="T55" fmla="*/ 2147483646 h 684"/>
                  <a:gd name="T56" fmla="*/ 2147483646 w 781"/>
                  <a:gd name="T57" fmla="*/ 2147483646 h 684"/>
                  <a:gd name="T58" fmla="*/ 2147483646 w 781"/>
                  <a:gd name="T59" fmla="*/ 2147483646 h 684"/>
                  <a:gd name="T60" fmla="*/ 2147483646 w 781"/>
                  <a:gd name="T61" fmla="*/ 2147483646 h 684"/>
                  <a:gd name="T62" fmla="*/ 2147483646 w 781"/>
                  <a:gd name="T63" fmla="*/ 2147483646 h 684"/>
                  <a:gd name="T64" fmla="*/ 2147483646 w 781"/>
                  <a:gd name="T65" fmla="*/ 2147483646 h 684"/>
                  <a:gd name="T66" fmla="*/ 2147483646 w 781"/>
                  <a:gd name="T67" fmla="*/ 2147483646 h 684"/>
                  <a:gd name="T68" fmla="*/ 2147483646 w 781"/>
                  <a:gd name="T69" fmla="*/ 2147483646 h 684"/>
                  <a:gd name="T70" fmla="*/ 2147483646 w 781"/>
                  <a:gd name="T71" fmla="*/ 2147483646 h 684"/>
                  <a:gd name="T72" fmla="*/ 2147483646 w 781"/>
                  <a:gd name="T73" fmla="*/ 2147483646 h 684"/>
                  <a:gd name="T74" fmla="*/ 2147483646 w 781"/>
                  <a:gd name="T75" fmla="*/ 2147483646 h 684"/>
                  <a:gd name="T76" fmla="*/ 2147483646 w 781"/>
                  <a:gd name="T77" fmla="*/ 2147483646 h 684"/>
                  <a:gd name="T78" fmla="*/ 2147483646 w 781"/>
                  <a:gd name="T79" fmla="*/ 2147483646 h 684"/>
                  <a:gd name="T80" fmla="*/ 2147483646 w 781"/>
                  <a:gd name="T81" fmla="*/ 2147483646 h 684"/>
                  <a:gd name="T82" fmla="*/ 2147483646 w 781"/>
                  <a:gd name="T83" fmla="*/ 2147483646 h 6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84"/>
                  <a:gd name="T128" fmla="*/ 781 w 781"/>
                  <a:gd name="T129" fmla="*/ 684 h 6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84">
                    <a:moveTo>
                      <a:pt x="0" y="621"/>
                    </a:moveTo>
                    <a:lnTo>
                      <a:pt x="9" y="625"/>
                    </a:lnTo>
                    <a:lnTo>
                      <a:pt x="13" y="625"/>
                    </a:lnTo>
                    <a:lnTo>
                      <a:pt x="18" y="625"/>
                    </a:lnTo>
                    <a:lnTo>
                      <a:pt x="27" y="630"/>
                    </a:lnTo>
                    <a:lnTo>
                      <a:pt x="31" y="634"/>
                    </a:lnTo>
                    <a:lnTo>
                      <a:pt x="36" y="643"/>
                    </a:lnTo>
                    <a:lnTo>
                      <a:pt x="45" y="648"/>
                    </a:lnTo>
                    <a:lnTo>
                      <a:pt x="49" y="648"/>
                    </a:lnTo>
                    <a:lnTo>
                      <a:pt x="58" y="630"/>
                    </a:lnTo>
                    <a:lnTo>
                      <a:pt x="62" y="616"/>
                    </a:lnTo>
                    <a:lnTo>
                      <a:pt x="67" y="607"/>
                    </a:lnTo>
                    <a:lnTo>
                      <a:pt x="76" y="585"/>
                    </a:lnTo>
                    <a:lnTo>
                      <a:pt x="80" y="567"/>
                    </a:lnTo>
                    <a:lnTo>
                      <a:pt x="89" y="553"/>
                    </a:lnTo>
                    <a:lnTo>
                      <a:pt x="94" y="553"/>
                    </a:lnTo>
                    <a:lnTo>
                      <a:pt x="98" y="553"/>
                    </a:lnTo>
                    <a:lnTo>
                      <a:pt x="107" y="544"/>
                    </a:lnTo>
                    <a:lnTo>
                      <a:pt x="111" y="549"/>
                    </a:lnTo>
                    <a:lnTo>
                      <a:pt x="116" y="562"/>
                    </a:lnTo>
                    <a:lnTo>
                      <a:pt x="125" y="580"/>
                    </a:lnTo>
                    <a:lnTo>
                      <a:pt x="129" y="598"/>
                    </a:lnTo>
                    <a:lnTo>
                      <a:pt x="138" y="616"/>
                    </a:lnTo>
                    <a:lnTo>
                      <a:pt x="143" y="612"/>
                    </a:lnTo>
                    <a:lnTo>
                      <a:pt x="147" y="621"/>
                    </a:lnTo>
                    <a:lnTo>
                      <a:pt x="156" y="639"/>
                    </a:lnTo>
                    <a:lnTo>
                      <a:pt x="161" y="652"/>
                    </a:lnTo>
                    <a:lnTo>
                      <a:pt x="165" y="652"/>
                    </a:lnTo>
                    <a:lnTo>
                      <a:pt x="174" y="648"/>
                    </a:lnTo>
                    <a:lnTo>
                      <a:pt x="178" y="639"/>
                    </a:lnTo>
                    <a:lnTo>
                      <a:pt x="187" y="630"/>
                    </a:lnTo>
                    <a:lnTo>
                      <a:pt x="192" y="612"/>
                    </a:lnTo>
                    <a:lnTo>
                      <a:pt x="196" y="540"/>
                    </a:lnTo>
                    <a:lnTo>
                      <a:pt x="205" y="414"/>
                    </a:lnTo>
                    <a:lnTo>
                      <a:pt x="210" y="283"/>
                    </a:lnTo>
                    <a:lnTo>
                      <a:pt x="214" y="175"/>
                    </a:lnTo>
                    <a:lnTo>
                      <a:pt x="223" y="94"/>
                    </a:lnTo>
                    <a:lnTo>
                      <a:pt x="228" y="45"/>
                    </a:lnTo>
                    <a:lnTo>
                      <a:pt x="236" y="13"/>
                    </a:lnTo>
                    <a:lnTo>
                      <a:pt x="241" y="0"/>
                    </a:lnTo>
                    <a:lnTo>
                      <a:pt x="245" y="31"/>
                    </a:lnTo>
                    <a:lnTo>
                      <a:pt x="254" y="76"/>
                    </a:lnTo>
                    <a:lnTo>
                      <a:pt x="259" y="130"/>
                    </a:lnTo>
                    <a:lnTo>
                      <a:pt x="268" y="171"/>
                    </a:lnTo>
                    <a:lnTo>
                      <a:pt x="272" y="202"/>
                    </a:lnTo>
                    <a:lnTo>
                      <a:pt x="277" y="229"/>
                    </a:lnTo>
                    <a:lnTo>
                      <a:pt x="286" y="256"/>
                    </a:lnTo>
                    <a:lnTo>
                      <a:pt x="290" y="283"/>
                    </a:lnTo>
                    <a:lnTo>
                      <a:pt x="294" y="310"/>
                    </a:lnTo>
                    <a:lnTo>
                      <a:pt x="303" y="337"/>
                    </a:lnTo>
                    <a:lnTo>
                      <a:pt x="308" y="409"/>
                    </a:lnTo>
                    <a:lnTo>
                      <a:pt x="317" y="517"/>
                    </a:lnTo>
                    <a:lnTo>
                      <a:pt x="321" y="580"/>
                    </a:lnTo>
                    <a:lnTo>
                      <a:pt x="326" y="607"/>
                    </a:lnTo>
                    <a:lnTo>
                      <a:pt x="335" y="625"/>
                    </a:lnTo>
                    <a:lnTo>
                      <a:pt x="339" y="630"/>
                    </a:lnTo>
                    <a:lnTo>
                      <a:pt x="344" y="634"/>
                    </a:lnTo>
                    <a:lnTo>
                      <a:pt x="352" y="643"/>
                    </a:lnTo>
                    <a:lnTo>
                      <a:pt x="357" y="648"/>
                    </a:lnTo>
                    <a:lnTo>
                      <a:pt x="366" y="652"/>
                    </a:lnTo>
                    <a:lnTo>
                      <a:pt x="370" y="661"/>
                    </a:lnTo>
                    <a:lnTo>
                      <a:pt x="375" y="657"/>
                    </a:lnTo>
                    <a:lnTo>
                      <a:pt x="384" y="657"/>
                    </a:lnTo>
                    <a:lnTo>
                      <a:pt x="388" y="670"/>
                    </a:lnTo>
                    <a:lnTo>
                      <a:pt x="397" y="684"/>
                    </a:lnTo>
                    <a:lnTo>
                      <a:pt x="402" y="684"/>
                    </a:lnTo>
                    <a:lnTo>
                      <a:pt x="406" y="666"/>
                    </a:lnTo>
                    <a:lnTo>
                      <a:pt x="415" y="661"/>
                    </a:lnTo>
                    <a:lnTo>
                      <a:pt x="419" y="657"/>
                    </a:lnTo>
                    <a:lnTo>
                      <a:pt x="424" y="652"/>
                    </a:lnTo>
                    <a:lnTo>
                      <a:pt x="433" y="639"/>
                    </a:lnTo>
                    <a:lnTo>
                      <a:pt x="437" y="634"/>
                    </a:lnTo>
                    <a:lnTo>
                      <a:pt x="446" y="634"/>
                    </a:lnTo>
                    <a:lnTo>
                      <a:pt x="451" y="652"/>
                    </a:lnTo>
                    <a:lnTo>
                      <a:pt x="455" y="670"/>
                    </a:lnTo>
                    <a:lnTo>
                      <a:pt x="464" y="675"/>
                    </a:lnTo>
                    <a:lnTo>
                      <a:pt x="469" y="661"/>
                    </a:lnTo>
                    <a:lnTo>
                      <a:pt x="473" y="648"/>
                    </a:lnTo>
                    <a:lnTo>
                      <a:pt x="482" y="634"/>
                    </a:lnTo>
                    <a:lnTo>
                      <a:pt x="486" y="639"/>
                    </a:lnTo>
                    <a:lnTo>
                      <a:pt x="495" y="643"/>
                    </a:lnTo>
                    <a:lnTo>
                      <a:pt x="500" y="639"/>
                    </a:lnTo>
                    <a:lnTo>
                      <a:pt x="504" y="630"/>
                    </a:lnTo>
                    <a:lnTo>
                      <a:pt x="513" y="616"/>
                    </a:lnTo>
                    <a:lnTo>
                      <a:pt x="518" y="612"/>
                    </a:lnTo>
                    <a:lnTo>
                      <a:pt x="522" y="598"/>
                    </a:lnTo>
                    <a:lnTo>
                      <a:pt x="531" y="589"/>
                    </a:lnTo>
                    <a:lnTo>
                      <a:pt x="535" y="585"/>
                    </a:lnTo>
                    <a:lnTo>
                      <a:pt x="544" y="594"/>
                    </a:lnTo>
                    <a:lnTo>
                      <a:pt x="549" y="603"/>
                    </a:lnTo>
                    <a:lnTo>
                      <a:pt x="553" y="603"/>
                    </a:lnTo>
                    <a:lnTo>
                      <a:pt x="562" y="603"/>
                    </a:lnTo>
                    <a:lnTo>
                      <a:pt x="567" y="616"/>
                    </a:lnTo>
                    <a:lnTo>
                      <a:pt x="576" y="625"/>
                    </a:lnTo>
                    <a:lnTo>
                      <a:pt x="580" y="639"/>
                    </a:lnTo>
                    <a:lnTo>
                      <a:pt x="585" y="643"/>
                    </a:lnTo>
                    <a:lnTo>
                      <a:pt x="593" y="634"/>
                    </a:lnTo>
                    <a:lnTo>
                      <a:pt x="598" y="639"/>
                    </a:lnTo>
                    <a:lnTo>
                      <a:pt x="602" y="643"/>
                    </a:lnTo>
                    <a:lnTo>
                      <a:pt x="611" y="643"/>
                    </a:lnTo>
                    <a:lnTo>
                      <a:pt x="616" y="643"/>
                    </a:lnTo>
                    <a:lnTo>
                      <a:pt x="625" y="643"/>
                    </a:lnTo>
                    <a:lnTo>
                      <a:pt x="629" y="639"/>
                    </a:lnTo>
                    <a:lnTo>
                      <a:pt x="634" y="621"/>
                    </a:lnTo>
                    <a:lnTo>
                      <a:pt x="643" y="621"/>
                    </a:lnTo>
                    <a:lnTo>
                      <a:pt x="647" y="621"/>
                    </a:lnTo>
                    <a:lnTo>
                      <a:pt x="651" y="612"/>
                    </a:lnTo>
                    <a:lnTo>
                      <a:pt x="660" y="603"/>
                    </a:lnTo>
                    <a:lnTo>
                      <a:pt x="665" y="594"/>
                    </a:lnTo>
                    <a:lnTo>
                      <a:pt x="674" y="580"/>
                    </a:lnTo>
                    <a:lnTo>
                      <a:pt x="678" y="585"/>
                    </a:lnTo>
                    <a:lnTo>
                      <a:pt x="683" y="594"/>
                    </a:lnTo>
                    <a:lnTo>
                      <a:pt x="692" y="598"/>
                    </a:lnTo>
                    <a:lnTo>
                      <a:pt x="696" y="589"/>
                    </a:lnTo>
                    <a:lnTo>
                      <a:pt x="705" y="571"/>
                    </a:lnTo>
                    <a:lnTo>
                      <a:pt x="710" y="571"/>
                    </a:lnTo>
                    <a:lnTo>
                      <a:pt x="714" y="589"/>
                    </a:lnTo>
                    <a:lnTo>
                      <a:pt x="723" y="603"/>
                    </a:lnTo>
                    <a:lnTo>
                      <a:pt x="727" y="621"/>
                    </a:lnTo>
                    <a:lnTo>
                      <a:pt x="732" y="639"/>
                    </a:lnTo>
                    <a:lnTo>
                      <a:pt x="741" y="648"/>
                    </a:lnTo>
                    <a:lnTo>
                      <a:pt x="745" y="661"/>
                    </a:lnTo>
                    <a:lnTo>
                      <a:pt x="754" y="648"/>
                    </a:lnTo>
                    <a:lnTo>
                      <a:pt x="759" y="621"/>
                    </a:lnTo>
                    <a:lnTo>
                      <a:pt x="763" y="612"/>
                    </a:lnTo>
                    <a:lnTo>
                      <a:pt x="772" y="598"/>
                    </a:lnTo>
                    <a:lnTo>
                      <a:pt x="776" y="589"/>
                    </a:lnTo>
                    <a:lnTo>
                      <a:pt x="781" y="585"/>
                    </a:lnTo>
                  </a:path>
                </a:pathLst>
              </a:custGeom>
              <a:noFill/>
              <a:ln w="0">
                <a:solidFill>
                  <a:srgbClr val="007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19" name="Freeform 49"/>
              <p:cNvSpPr>
                <a:spLocks/>
              </p:cNvSpPr>
              <p:nvPr/>
            </p:nvSpPr>
            <p:spPr bwMode="auto">
              <a:xfrm>
                <a:off x="7188229" y="1344607"/>
                <a:ext cx="1239838" cy="1006475"/>
              </a:xfrm>
              <a:custGeom>
                <a:avLst/>
                <a:gdLst>
                  <a:gd name="T0" fmla="*/ 2147483646 w 781"/>
                  <a:gd name="T1" fmla="*/ 2147483646 h 634"/>
                  <a:gd name="T2" fmla="*/ 2147483646 w 781"/>
                  <a:gd name="T3" fmla="*/ 2147483646 h 634"/>
                  <a:gd name="T4" fmla="*/ 2147483646 w 781"/>
                  <a:gd name="T5" fmla="*/ 2147483646 h 634"/>
                  <a:gd name="T6" fmla="*/ 2147483646 w 781"/>
                  <a:gd name="T7" fmla="*/ 2147483646 h 634"/>
                  <a:gd name="T8" fmla="*/ 2147483646 w 781"/>
                  <a:gd name="T9" fmla="*/ 2147483646 h 634"/>
                  <a:gd name="T10" fmla="*/ 2147483646 w 781"/>
                  <a:gd name="T11" fmla="*/ 2147483646 h 634"/>
                  <a:gd name="T12" fmla="*/ 2147483646 w 781"/>
                  <a:gd name="T13" fmla="*/ 2147483646 h 634"/>
                  <a:gd name="T14" fmla="*/ 2147483646 w 781"/>
                  <a:gd name="T15" fmla="*/ 2147483646 h 634"/>
                  <a:gd name="T16" fmla="*/ 2147483646 w 781"/>
                  <a:gd name="T17" fmla="*/ 2147483646 h 634"/>
                  <a:gd name="T18" fmla="*/ 2147483646 w 781"/>
                  <a:gd name="T19" fmla="*/ 2147483646 h 634"/>
                  <a:gd name="T20" fmla="*/ 2147483646 w 781"/>
                  <a:gd name="T21" fmla="*/ 2147483646 h 634"/>
                  <a:gd name="T22" fmla="*/ 2147483646 w 781"/>
                  <a:gd name="T23" fmla="*/ 2147483646 h 634"/>
                  <a:gd name="T24" fmla="*/ 2147483646 w 781"/>
                  <a:gd name="T25" fmla="*/ 0 h 634"/>
                  <a:gd name="T26" fmla="*/ 2147483646 w 781"/>
                  <a:gd name="T27" fmla="*/ 2147483646 h 634"/>
                  <a:gd name="T28" fmla="*/ 2147483646 w 781"/>
                  <a:gd name="T29" fmla="*/ 2147483646 h 634"/>
                  <a:gd name="T30" fmla="*/ 2147483646 w 781"/>
                  <a:gd name="T31" fmla="*/ 2147483646 h 634"/>
                  <a:gd name="T32" fmla="*/ 2147483646 w 781"/>
                  <a:gd name="T33" fmla="*/ 2147483646 h 634"/>
                  <a:gd name="T34" fmla="*/ 2147483646 w 781"/>
                  <a:gd name="T35" fmla="*/ 2147483646 h 634"/>
                  <a:gd name="T36" fmla="*/ 2147483646 w 781"/>
                  <a:gd name="T37" fmla="*/ 2147483646 h 634"/>
                  <a:gd name="T38" fmla="*/ 2147483646 w 781"/>
                  <a:gd name="T39" fmla="*/ 2147483646 h 634"/>
                  <a:gd name="T40" fmla="*/ 2147483646 w 781"/>
                  <a:gd name="T41" fmla="*/ 2147483646 h 634"/>
                  <a:gd name="T42" fmla="*/ 2147483646 w 781"/>
                  <a:gd name="T43" fmla="*/ 2147483646 h 634"/>
                  <a:gd name="T44" fmla="*/ 2147483646 w 781"/>
                  <a:gd name="T45" fmla="*/ 2147483646 h 634"/>
                  <a:gd name="T46" fmla="*/ 2147483646 w 781"/>
                  <a:gd name="T47" fmla="*/ 2147483646 h 634"/>
                  <a:gd name="T48" fmla="*/ 2147483646 w 781"/>
                  <a:gd name="T49" fmla="*/ 2147483646 h 634"/>
                  <a:gd name="T50" fmla="*/ 2147483646 w 781"/>
                  <a:gd name="T51" fmla="*/ 2147483646 h 634"/>
                  <a:gd name="T52" fmla="*/ 2147483646 w 781"/>
                  <a:gd name="T53" fmla="*/ 2147483646 h 634"/>
                  <a:gd name="T54" fmla="*/ 2147483646 w 781"/>
                  <a:gd name="T55" fmla="*/ 2147483646 h 634"/>
                  <a:gd name="T56" fmla="*/ 2147483646 w 781"/>
                  <a:gd name="T57" fmla="*/ 2147483646 h 634"/>
                  <a:gd name="T58" fmla="*/ 2147483646 w 781"/>
                  <a:gd name="T59" fmla="*/ 2147483646 h 634"/>
                  <a:gd name="T60" fmla="*/ 2147483646 w 781"/>
                  <a:gd name="T61" fmla="*/ 2147483646 h 634"/>
                  <a:gd name="T62" fmla="*/ 2147483646 w 781"/>
                  <a:gd name="T63" fmla="*/ 2147483646 h 634"/>
                  <a:gd name="T64" fmla="*/ 2147483646 w 781"/>
                  <a:gd name="T65" fmla="*/ 2147483646 h 634"/>
                  <a:gd name="T66" fmla="*/ 2147483646 w 781"/>
                  <a:gd name="T67" fmla="*/ 2147483646 h 634"/>
                  <a:gd name="T68" fmla="*/ 2147483646 w 781"/>
                  <a:gd name="T69" fmla="*/ 2147483646 h 634"/>
                  <a:gd name="T70" fmla="*/ 2147483646 w 781"/>
                  <a:gd name="T71" fmla="*/ 2147483646 h 634"/>
                  <a:gd name="T72" fmla="*/ 2147483646 w 781"/>
                  <a:gd name="T73" fmla="*/ 2147483646 h 634"/>
                  <a:gd name="T74" fmla="*/ 2147483646 w 781"/>
                  <a:gd name="T75" fmla="*/ 2147483646 h 634"/>
                  <a:gd name="T76" fmla="*/ 2147483646 w 781"/>
                  <a:gd name="T77" fmla="*/ 2147483646 h 634"/>
                  <a:gd name="T78" fmla="*/ 2147483646 w 781"/>
                  <a:gd name="T79" fmla="*/ 2147483646 h 634"/>
                  <a:gd name="T80" fmla="*/ 2147483646 w 781"/>
                  <a:gd name="T81" fmla="*/ 2147483646 h 634"/>
                  <a:gd name="T82" fmla="*/ 2147483646 w 781"/>
                  <a:gd name="T83" fmla="*/ 2147483646 h 6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34"/>
                  <a:gd name="T128" fmla="*/ 781 w 781"/>
                  <a:gd name="T129" fmla="*/ 634 h 6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34">
                    <a:moveTo>
                      <a:pt x="0" y="580"/>
                    </a:moveTo>
                    <a:lnTo>
                      <a:pt x="9" y="580"/>
                    </a:lnTo>
                    <a:lnTo>
                      <a:pt x="13" y="567"/>
                    </a:lnTo>
                    <a:lnTo>
                      <a:pt x="18" y="553"/>
                    </a:lnTo>
                    <a:lnTo>
                      <a:pt x="27" y="549"/>
                    </a:lnTo>
                    <a:lnTo>
                      <a:pt x="31" y="567"/>
                    </a:lnTo>
                    <a:lnTo>
                      <a:pt x="36" y="594"/>
                    </a:lnTo>
                    <a:lnTo>
                      <a:pt x="45" y="598"/>
                    </a:lnTo>
                    <a:lnTo>
                      <a:pt x="49" y="585"/>
                    </a:lnTo>
                    <a:lnTo>
                      <a:pt x="58" y="567"/>
                    </a:lnTo>
                    <a:lnTo>
                      <a:pt x="62" y="562"/>
                    </a:lnTo>
                    <a:lnTo>
                      <a:pt x="67" y="549"/>
                    </a:lnTo>
                    <a:lnTo>
                      <a:pt x="76" y="540"/>
                    </a:lnTo>
                    <a:lnTo>
                      <a:pt x="80" y="517"/>
                    </a:lnTo>
                    <a:lnTo>
                      <a:pt x="89" y="499"/>
                    </a:lnTo>
                    <a:lnTo>
                      <a:pt x="94" y="499"/>
                    </a:lnTo>
                    <a:lnTo>
                      <a:pt x="98" y="504"/>
                    </a:lnTo>
                    <a:lnTo>
                      <a:pt x="107" y="513"/>
                    </a:lnTo>
                    <a:lnTo>
                      <a:pt x="111" y="513"/>
                    </a:lnTo>
                    <a:lnTo>
                      <a:pt x="116" y="513"/>
                    </a:lnTo>
                    <a:lnTo>
                      <a:pt x="125" y="504"/>
                    </a:lnTo>
                    <a:lnTo>
                      <a:pt x="129" y="495"/>
                    </a:lnTo>
                    <a:lnTo>
                      <a:pt x="138" y="481"/>
                    </a:lnTo>
                    <a:lnTo>
                      <a:pt x="143" y="468"/>
                    </a:lnTo>
                    <a:lnTo>
                      <a:pt x="147" y="472"/>
                    </a:lnTo>
                    <a:lnTo>
                      <a:pt x="156" y="486"/>
                    </a:lnTo>
                    <a:lnTo>
                      <a:pt x="161" y="504"/>
                    </a:lnTo>
                    <a:lnTo>
                      <a:pt x="165" y="522"/>
                    </a:lnTo>
                    <a:lnTo>
                      <a:pt x="174" y="540"/>
                    </a:lnTo>
                    <a:lnTo>
                      <a:pt x="178" y="553"/>
                    </a:lnTo>
                    <a:lnTo>
                      <a:pt x="187" y="571"/>
                    </a:lnTo>
                    <a:lnTo>
                      <a:pt x="192" y="594"/>
                    </a:lnTo>
                    <a:lnTo>
                      <a:pt x="196" y="531"/>
                    </a:lnTo>
                    <a:lnTo>
                      <a:pt x="205" y="405"/>
                    </a:lnTo>
                    <a:lnTo>
                      <a:pt x="210" y="274"/>
                    </a:lnTo>
                    <a:lnTo>
                      <a:pt x="214" y="162"/>
                    </a:lnTo>
                    <a:lnTo>
                      <a:pt x="223" y="85"/>
                    </a:lnTo>
                    <a:lnTo>
                      <a:pt x="228" y="31"/>
                    </a:lnTo>
                    <a:lnTo>
                      <a:pt x="236" y="0"/>
                    </a:lnTo>
                    <a:lnTo>
                      <a:pt x="241" y="13"/>
                    </a:lnTo>
                    <a:lnTo>
                      <a:pt x="245" y="49"/>
                    </a:lnTo>
                    <a:lnTo>
                      <a:pt x="254" y="85"/>
                    </a:lnTo>
                    <a:lnTo>
                      <a:pt x="259" y="112"/>
                    </a:lnTo>
                    <a:lnTo>
                      <a:pt x="268" y="153"/>
                    </a:lnTo>
                    <a:lnTo>
                      <a:pt x="272" y="193"/>
                    </a:lnTo>
                    <a:lnTo>
                      <a:pt x="277" y="220"/>
                    </a:lnTo>
                    <a:lnTo>
                      <a:pt x="286" y="247"/>
                    </a:lnTo>
                    <a:lnTo>
                      <a:pt x="290" y="279"/>
                    </a:lnTo>
                    <a:lnTo>
                      <a:pt x="294" y="310"/>
                    </a:lnTo>
                    <a:lnTo>
                      <a:pt x="303" y="328"/>
                    </a:lnTo>
                    <a:lnTo>
                      <a:pt x="308" y="405"/>
                    </a:lnTo>
                    <a:lnTo>
                      <a:pt x="317" y="513"/>
                    </a:lnTo>
                    <a:lnTo>
                      <a:pt x="321" y="562"/>
                    </a:lnTo>
                    <a:lnTo>
                      <a:pt x="326" y="589"/>
                    </a:lnTo>
                    <a:lnTo>
                      <a:pt x="335" y="603"/>
                    </a:lnTo>
                    <a:lnTo>
                      <a:pt x="339" y="607"/>
                    </a:lnTo>
                    <a:lnTo>
                      <a:pt x="344" y="603"/>
                    </a:lnTo>
                    <a:lnTo>
                      <a:pt x="352" y="607"/>
                    </a:lnTo>
                    <a:lnTo>
                      <a:pt x="357" y="607"/>
                    </a:lnTo>
                    <a:lnTo>
                      <a:pt x="366" y="621"/>
                    </a:lnTo>
                    <a:lnTo>
                      <a:pt x="370" y="621"/>
                    </a:lnTo>
                    <a:lnTo>
                      <a:pt x="375" y="634"/>
                    </a:lnTo>
                    <a:lnTo>
                      <a:pt x="384" y="634"/>
                    </a:lnTo>
                    <a:lnTo>
                      <a:pt x="388" y="612"/>
                    </a:lnTo>
                    <a:lnTo>
                      <a:pt x="397" y="607"/>
                    </a:lnTo>
                    <a:lnTo>
                      <a:pt x="402" y="607"/>
                    </a:lnTo>
                    <a:lnTo>
                      <a:pt x="406" y="603"/>
                    </a:lnTo>
                    <a:lnTo>
                      <a:pt x="415" y="603"/>
                    </a:lnTo>
                    <a:lnTo>
                      <a:pt x="419" y="603"/>
                    </a:lnTo>
                    <a:lnTo>
                      <a:pt x="424" y="603"/>
                    </a:lnTo>
                    <a:lnTo>
                      <a:pt x="433" y="603"/>
                    </a:lnTo>
                    <a:lnTo>
                      <a:pt x="437" y="594"/>
                    </a:lnTo>
                    <a:lnTo>
                      <a:pt x="446" y="589"/>
                    </a:lnTo>
                    <a:lnTo>
                      <a:pt x="451" y="585"/>
                    </a:lnTo>
                    <a:lnTo>
                      <a:pt x="455" y="580"/>
                    </a:lnTo>
                    <a:lnTo>
                      <a:pt x="464" y="580"/>
                    </a:lnTo>
                    <a:lnTo>
                      <a:pt x="469" y="585"/>
                    </a:lnTo>
                    <a:lnTo>
                      <a:pt x="473" y="594"/>
                    </a:lnTo>
                    <a:lnTo>
                      <a:pt x="482" y="589"/>
                    </a:lnTo>
                    <a:lnTo>
                      <a:pt x="486" y="580"/>
                    </a:lnTo>
                    <a:lnTo>
                      <a:pt x="495" y="562"/>
                    </a:lnTo>
                    <a:lnTo>
                      <a:pt x="500" y="549"/>
                    </a:lnTo>
                    <a:lnTo>
                      <a:pt x="504" y="558"/>
                    </a:lnTo>
                    <a:lnTo>
                      <a:pt x="513" y="571"/>
                    </a:lnTo>
                    <a:lnTo>
                      <a:pt x="518" y="585"/>
                    </a:lnTo>
                    <a:lnTo>
                      <a:pt x="522" y="594"/>
                    </a:lnTo>
                    <a:lnTo>
                      <a:pt x="531" y="589"/>
                    </a:lnTo>
                    <a:lnTo>
                      <a:pt x="535" y="594"/>
                    </a:lnTo>
                    <a:lnTo>
                      <a:pt x="544" y="603"/>
                    </a:lnTo>
                    <a:lnTo>
                      <a:pt x="549" y="621"/>
                    </a:lnTo>
                    <a:lnTo>
                      <a:pt x="553" y="621"/>
                    </a:lnTo>
                    <a:lnTo>
                      <a:pt x="562" y="607"/>
                    </a:lnTo>
                    <a:lnTo>
                      <a:pt x="567" y="585"/>
                    </a:lnTo>
                    <a:lnTo>
                      <a:pt x="576" y="576"/>
                    </a:lnTo>
                    <a:lnTo>
                      <a:pt x="580" y="562"/>
                    </a:lnTo>
                    <a:lnTo>
                      <a:pt x="585" y="544"/>
                    </a:lnTo>
                    <a:lnTo>
                      <a:pt x="593" y="535"/>
                    </a:lnTo>
                    <a:lnTo>
                      <a:pt x="598" y="526"/>
                    </a:lnTo>
                    <a:lnTo>
                      <a:pt x="602" y="522"/>
                    </a:lnTo>
                    <a:lnTo>
                      <a:pt x="611" y="522"/>
                    </a:lnTo>
                    <a:lnTo>
                      <a:pt x="616" y="526"/>
                    </a:lnTo>
                    <a:lnTo>
                      <a:pt x="625" y="526"/>
                    </a:lnTo>
                    <a:lnTo>
                      <a:pt x="629" y="535"/>
                    </a:lnTo>
                    <a:lnTo>
                      <a:pt x="634" y="535"/>
                    </a:lnTo>
                    <a:lnTo>
                      <a:pt x="643" y="531"/>
                    </a:lnTo>
                    <a:lnTo>
                      <a:pt x="647" y="526"/>
                    </a:lnTo>
                    <a:lnTo>
                      <a:pt x="651" y="531"/>
                    </a:lnTo>
                    <a:lnTo>
                      <a:pt x="660" y="531"/>
                    </a:lnTo>
                    <a:lnTo>
                      <a:pt x="665" y="526"/>
                    </a:lnTo>
                    <a:lnTo>
                      <a:pt x="674" y="531"/>
                    </a:lnTo>
                    <a:lnTo>
                      <a:pt x="678" y="549"/>
                    </a:lnTo>
                    <a:lnTo>
                      <a:pt x="683" y="562"/>
                    </a:lnTo>
                    <a:lnTo>
                      <a:pt x="692" y="580"/>
                    </a:lnTo>
                    <a:lnTo>
                      <a:pt x="696" y="576"/>
                    </a:lnTo>
                    <a:lnTo>
                      <a:pt x="705" y="549"/>
                    </a:lnTo>
                    <a:lnTo>
                      <a:pt x="710" y="540"/>
                    </a:lnTo>
                    <a:lnTo>
                      <a:pt x="714" y="535"/>
                    </a:lnTo>
                    <a:lnTo>
                      <a:pt x="723" y="535"/>
                    </a:lnTo>
                    <a:lnTo>
                      <a:pt x="727" y="544"/>
                    </a:lnTo>
                    <a:lnTo>
                      <a:pt x="732" y="540"/>
                    </a:lnTo>
                    <a:lnTo>
                      <a:pt x="741" y="540"/>
                    </a:lnTo>
                    <a:lnTo>
                      <a:pt x="745" y="540"/>
                    </a:lnTo>
                    <a:lnTo>
                      <a:pt x="754" y="535"/>
                    </a:lnTo>
                    <a:lnTo>
                      <a:pt x="759" y="531"/>
                    </a:lnTo>
                    <a:lnTo>
                      <a:pt x="763" y="526"/>
                    </a:lnTo>
                    <a:lnTo>
                      <a:pt x="772" y="531"/>
                    </a:lnTo>
                    <a:lnTo>
                      <a:pt x="776" y="540"/>
                    </a:lnTo>
                    <a:lnTo>
                      <a:pt x="781" y="535"/>
                    </a:lnTo>
                  </a:path>
                </a:pathLst>
              </a:custGeom>
              <a:noFill/>
              <a:ln w="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20" name="Freeform 50"/>
              <p:cNvSpPr>
                <a:spLocks/>
              </p:cNvSpPr>
              <p:nvPr/>
            </p:nvSpPr>
            <p:spPr bwMode="auto">
              <a:xfrm>
                <a:off x="7188229" y="1408107"/>
                <a:ext cx="1239838" cy="985838"/>
              </a:xfrm>
              <a:custGeom>
                <a:avLst/>
                <a:gdLst>
                  <a:gd name="T0" fmla="*/ 2147483646 w 781"/>
                  <a:gd name="T1" fmla="*/ 2147483646 h 621"/>
                  <a:gd name="T2" fmla="*/ 2147483646 w 781"/>
                  <a:gd name="T3" fmla="*/ 2147483646 h 621"/>
                  <a:gd name="T4" fmla="*/ 2147483646 w 781"/>
                  <a:gd name="T5" fmla="*/ 2147483646 h 621"/>
                  <a:gd name="T6" fmla="*/ 2147483646 w 781"/>
                  <a:gd name="T7" fmla="*/ 2147483646 h 621"/>
                  <a:gd name="T8" fmla="*/ 2147483646 w 781"/>
                  <a:gd name="T9" fmla="*/ 2147483646 h 621"/>
                  <a:gd name="T10" fmla="*/ 2147483646 w 781"/>
                  <a:gd name="T11" fmla="*/ 2147483646 h 621"/>
                  <a:gd name="T12" fmla="*/ 2147483646 w 781"/>
                  <a:gd name="T13" fmla="*/ 2147483646 h 621"/>
                  <a:gd name="T14" fmla="*/ 2147483646 w 781"/>
                  <a:gd name="T15" fmla="*/ 2147483646 h 621"/>
                  <a:gd name="T16" fmla="*/ 2147483646 w 781"/>
                  <a:gd name="T17" fmla="*/ 2147483646 h 621"/>
                  <a:gd name="T18" fmla="*/ 2147483646 w 781"/>
                  <a:gd name="T19" fmla="*/ 2147483646 h 621"/>
                  <a:gd name="T20" fmla="*/ 2147483646 w 781"/>
                  <a:gd name="T21" fmla="*/ 2147483646 h 621"/>
                  <a:gd name="T22" fmla="*/ 2147483646 w 781"/>
                  <a:gd name="T23" fmla="*/ 2147483646 h 621"/>
                  <a:gd name="T24" fmla="*/ 2147483646 w 781"/>
                  <a:gd name="T25" fmla="*/ 0 h 621"/>
                  <a:gd name="T26" fmla="*/ 2147483646 w 781"/>
                  <a:gd name="T27" fmla="*/ 2147483646 h 621"/>
                  <a:gd name="T28" fmla="*/ 2147483646 w 781"/>
                  <a:gd name="T29" fmla="*/ 2147483646 h 621"/>
                  <a:gd name="T30" fmla="*/ 2147483646 w 781"/>
                  <a:gd name="T31" fmla="*/ 2147483646 h 621"/>
                  <a:gd name="T32" fmla="*/ 2147483646 w 781"/>
                  <a:gd name="T33" fmla="*/ 2147483646 h 621"/>
                  <a:gd name="T34" fmla="*/ 2147483646 w 781"/>
                  <a:gd name="T35" fmla="*/ 2147483646 h 621"/>
                  <a:gd name="T36" fmla="*/ 2147483646 w 781"/>
                  <a:gd name="T37" fmla="*/ 2147483646 h 621"/>
                  <a:gd name="T38" fmla="*/ 2147483646 w 781"/>
                  <a:gd name="T39" fmla="*/ 2147483646 h 621"/>
                  <a:gd name="T40" fmla="*/ 2147483646 w 781"/>
                  <a:gd name="T41" fmla="*/ 2147483646 h 621"/>
                  <a:gd name="T42" fmla="*/ 2147483646 w 781"/>
                  <a:gd name="T43" fmla="*/ 2147483646 h 621"/>
                  <a:gd name="T44" fmla="*/ 2147483646 w 781"/>
                  <a:gd name="T45" fmla="*/ 2147483646 h 621"/>
                  <a:gd name="T46" fmla="*/ 2147483646 w 781"/>
                  <a:gd name="T47" fmla="*/ 2147483646 h 621"/>
                  <a:gd name="T48" fmla="*/ 2147483646 w 781"/>
                  <a:gd name="T49" fmla="*/ 2147483646 h 621"/>
                  <a:gd name="T50" fmla="*/ 2147483646 w 781"/>
                  <a:gd name="T51" fmla="*/ 2147483646 h 621"/>
                  <a:gd name="T52" fmla="*/ 2147483646 w 781"/>
                  <a:gd name="T53" fmla="*/ 2147483646 h 621"/>
                  <a:gd name="T54" fmla="*/ 2147483646 w 781"/>
                  <a:gd name="T55" fmla="*/ 2147483646 h 621"/>
                  <a:gd name="T56" fmla="*/ 2147483646 w 781"/>
                  <a:gd name="T57" fmla="*/ 2147483646 h 621"/>
                  <a:gd name="T58" fmla="*/ 2147483646 w 781"/>
                  <a:gd name="T59" fmla="*/ 2147483646 h 621"/>
                  <a:gd name="T60" fmla="*/ 2147483646 w 781"/>
                  <a:gd name="T61" fmla="*/ 2147483646 h 621"/>
                  <a:gd name="T62" fmla="*/ 2147483646 w 781"/>
                  <a:gd name="T63" fmla="*/ 2147483646 h 621"/>
                  <a:gd name="T64" fmla="*/ 2147483646 w 781"/>
                  <a:gd name="T65" fmla="*/ 2147483646 h 621"/>
                  <a:gd name="T66" fmla="*/ 2147483646 w 781"/>
                  <a:gd name="T67" fmla="*/ 2147483646 h 621"/>
                  <a:gd name="T68" fmla="*/ 2147483646 w 781"/>
                  <a:gd name="T69" fmla="*/ 2147483646 h 621"/>
                  <a:gd name="T70" fmla="*/ 2147483646 w 781"/>
                  <a:gd name="T71" fmla="*/ 2147483646 h 621"/>
                  <a:gd name="T72" fmla="*/ 2147483646 w 781"/>
                  <a:gd name="T73" fmla="*/ 2147483646 h 621"/>
                  <a:gd name="T74" fmla="*/ 2147483646 w 781"/>
                  <a:gd name="T75" fmla="*/ 2147483646 h 621"/>
                  <a:gd name="T76" fmla="*/ 2147483646 w 781"/>
                  <a:gd name="T77" fmla="*/ 2147483646 h 621"/>
                  <a:gd name="T78" fmla="*/ 2147483646 w 781"/>
                  <a:gd name="T79" fmla="*/ 2147483646 h 621"/>
                  <a:gd name="T80" fmla="*/ 2147483646 w 781"/>
                  <a:gd name="T81" fmla="*/ 2147483646 h 621"/>
                  <a:gd name="T82" fmla="*/ 2147483646 w 781"/>
                  <a:gd name="T83" fmla="*/ 2147483646 h 6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21"/>
                  <a:gd name="T128" fmla="*/ 781 w 781"/>
                  <a:gd name="T129" fmla="*/ 621 h 6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21">
                    <a:moveTo>
                      <a:pt x="0" y="509"/>
                    </a:moveTo>
                    <a:lnTo>
                      <a:pt x="9" y="495"/>
                    </a:lnTo>
                    <a:lnTo>
                      <a:pt x="13" y="482"/>
                    </a:lnTo>
                    <a:lnTo>
                      <a:pt x="18" y="473"/>
                    </a:lnTo>
                    <a:lnTo>
                      <a:pt x="27" y="473"/>
                    </a:lnTo>
                    <a:lnTo>
                      <a:pt x="31" y="486"/>
                    </a:lnTo>
                    <a:lnTo>
                      <a:pt x="36" y="500"/>
                    </a:lnTo>
                    <a:lnTo>
                      <a:pt x="45" y="504"/>
                    </a:lnTo>
                    <a:lnTo>
                      <a:pt x="49" y="509"/>
                    </a:lnTo>
                    <a:lnTo>
                      <a:pt x="58" y="509"/>
                    </a:lnTo>
                    <a:lnTo>
                      <a:pt x="62" y="518"/>
                    </a:lnTo>
                    <a:lnTo>
                      <a:pt x="67" y="522"/>
                    </a:lnTo>
                    <a:lnTo>
                      <a:pt x="76" y="522"/>
                    </a:lnTo>
                    <a:lnTo>
                      <a:pt x="80" y="522"/>
                    </a:lnTo>
                    <a:lnTo>
                      <a:pt x="89" y="518"/>
                    </a:lnTo>
                    <a:lnTo>
                      <a:pt x="94" y="509"/>
                    </a:lnTo>
                    <a:lnTo>
                      <a:pt x="98" y="504"/>
                    </a:lnTo>
                    <a:lnTo>
                      <a:pt x="107" y="500"/>
                    </a:lnTo>
                    <a:lnTo>
                      <a:pt x="111" y="482"/>
                    </a:lnTo>
                    <a:lnTo>
                      <a:pt x="116" y="482"/>
                    </a:lnTo>
                    <a:lnTo>
                      <a:pt x="125" y="486"/>
                    </a:lnTo>
                    <a:lnTo>
                      <a:pt x="129" y="482"/>
                    </a:lnTo>
                    <a:lnTo>
                      <a:pt x="138" y="464"/>
                    </a:lnTo>
                    <a:lnTo>
                      <a:pt x="143" y="468"/>
                    </a:lnTo>
                    <a:lnTo>
                      <a:pt x="147" y="482"/>
                    </a:lnTo>
                    <a:lnTo>
                      <a:pt x="156" y="504"/>
                    </a:lnTo>
                    <a:lnTo>
                      <a:pt x="161" y="509"/>
                    </a:lnTo>
                    <a:lnTo>
                      <a:pt x="165" y="491"/>
                    </a:lnTo>
                    <a:lnTo>
                      <a:pt x="174" y="486"/>
                    </a:lnTo>
                    <a:lnTo>
                      <a:pt x="178" y="486"/>
                    </a:lnTo>
                    <a:lnTo>
                      <a:pt x="187" y="491"/>
                    </a:lnTo>
                    <a:lnTo>
                      <a:pt x="192" y="495"/>
                    </a:lnTo>
                    <a:lnTo>
                      <a:pt x="196" y="446"/>
                    </a:lnTo>
                    <a:lnTo>
                      <a:pt x="205" y="342"/>
                    </a:lnTo>
                    <a:lnTo>
                      <a:pt x="210" y="239"/>
                    </a:lnTo>
                    <a:lnTo>
                      <a:pt x="214" y="149"/>
                    </a:lnTo>
                    <a:lnTo>
                      <a:pt x="223" y="72"/>
                    </a:lnTo>
                    <a:lnTo>
                      <a:pt x="228" y="27"/>
                    </a:lnTo>
                    <a:lnTo>
                      <a:pt x="236" y="0"/>
                    </a:lnTo>
                    <a:lnTo>
                      <a:pt x="241" y="14"/>
                    </a:lnTo>
                    <a:lnTo>
                      <a:pt x="245" y="41"/>
                    </a:lnTo>
                    <a:lnTo>
                      <a:pt x="254" y="63"/>
                    </a:lnTo>
                    <a:lnTo>
                      <a:pt x="259" y="95"/>
                    </a:lnTo>
                    <a:lnTo>
                      <a:pt x="268" y="126"/>
                    </a:lnTo>
                    <a:lnTo>
                      <a:pt x="272" y="158"/>
                    </a:lnTo>
                    <a:lnTo>
                      <a:pt x="277" y="180"/>
                    </a:lnTo>
                    <a:lnTo>
                      <a:pt x="286" y="198"/>
                    </a:lnTo>
                    <a:lnTo>
                      <a:pt x="290" y="230"/>
                    </a:lnTo>
                    <a:lnTo>
                      <a:pt x="294" y="252"/>
                    </a:lnTo>
                    <a:lnTo>
                      <a:pt x="303" y="275"/>
                    </a:lnTo>
                    <a:lnTo>
                      <a:pt x="308" y="342"/>
                    </a:lnTo>
                    <a:lnTo>
                      <a:pt x="317" y="450"/>
                    </a:lnTo>
                    <a:lnTo>
                      <a:pt x="321" y="509"/>
                    </a:lnTo>
                    <a:lnTo>
                      <a:pt x="326" y="549"/>
                    </a:lnTo>
                    <a:lnTo>
                      <a:pt x="335" y="590"/>
                    </a:lnTo>
                    <a:lnTo>
                      <a:pt x="339" y="603"/>
                    </a:lnTo>
                    <a:lnTo>
                      <a:pt x="344" y="599"/>
                    </a:lnTo>
                    <a:lnTo>
                      <a:pt x="352" y="608"/>
                    </a:lnTo>
                    <a:lnTo>
                      <a:pt x="357" y="612"/>
                    </a:lnTo>
                    <a:lnTo>
                      <a:pt x="366" y="608"/>
                    </a:lnTo>
                    <a:lnTo>
                      <a:pt x="370" y="612"/>
                    </a:lnTo>
                    <a:lnTo>
                      <a:pt x="375" y="621"/>
                    </a:lnTo>
                    <a:lnTo>
                      <a:pt x="384" y="617"/>
                    </a:lnTo>
                    <a:lnTo>
                      <a:pt x="388" y="612"/>
                    </a:lnTo>
                    <a:lnTo>
                      <a:pt x="397" y="608"/>
                    </a:lnTo>
                    <a:lnTo>
                      <a:pt x="402" y="590"/>
                    </a:lnTo>
                    <a:lnTo>
                      <a:pt x="406" y="576"/>
                    </a:lnTo>
                    <a:lnTo>
                      <a:pt x="415" y="576"/>
                    </a:lnTo>
                    <a:lnTo>
                      <a:pt x="419" y="581"/>
                    </a:lnTo>
                    <a:lnTo>
                      <a:pt x="424" y="590"/>
                    </a:lnTo>
                    <a:lnTo>
                      <a:pt x="433" y="590"/>
                    </a:lnTo>
                    <a:lnTo>
                      <a:pt x="437" y="585"/>
                    </a:lnTo>
                    <a:lnTo>
                      <a:pt x="446" y="572"/>
                    </a:lnTo>
                    <a:lnTo>
                      <a:pt x="451" y="558"/>
                    </a:lnTo>
                    <a:lnTo>
                      <a:pt x="455" y="563"/>
                    </a:lnTo>
                    <a:lnTo>
                      <a:pt x="464" y="545"/>
                    </a:lnTo>
                    <a:lnTo>
                      <a:pt x="469" y="540"/>
                    </a:lnTo>
                    <a:lnTo>
                      <a:pt x="473" y="545"/>
                    </a:lnTo>
                    <a:lnTo>
                      <a:pt x="482" y="554"/>
                    </a:lnTo>
                    <a:lnTo>
                      <a:pt x="486" y="545"/>
                    </a:lnTo>
                    <a:lnTo>
                      <a:pt x="495" y="531"/>
                    </a:lnTo>
                    <a:lnTo>
                      <a:pt x="500" y="527"/>
                    </a:lnTo>
                    <a:lnTo>
                      <a:pt x="504" y="522"/>
                    </a:lnTo>
                    <a:lnTo>
                      <a:pt x="513" y="527"/>
                    </a:lnTo>
                    <a:lnTo>
                      <a:pt x="518" y="527"/>
                    </a:lnTo>
                    <a:lnTo>
                      <a:pt x="522" y="513"/>
                    </a:lnTo>
                    <a:lnTo>
                      <a:pt x="531" y="491"/>
                    </a:lnTo>
                    <a:lnTo>
                      <a:pt x="535" y="464"/>
                    </a:lnTo>
                    <a:lnTo>
                      <a:pt x="544" y="446"/>
                    </a:lnTo>
                    <a:lnTo>
                      <a:pt x="549" y="432"/>
                    </a:lnTo>
                    <a:lnTo>
                      <a:pt x="553" y="437"/>
                    </a:lnTo>
                    <a:lnTo>
                      <a:pt x="562" y="441"/>
                    </a:lnTo>
                    <a:lnTo>
                      <a:pt x="567" y="459"/>
                    </a:lnTo>
                    <a:lnTo>
                      <a:pt x="576" y="477"/>
                    </a:lnTo>
                    <a:lnTo>
                      <a:pt x="580" y="500"/>
                    </a:lnTo>
                    <a:lnTo>
                      <a:pt x="585" y="531"/>
                    </a:lnTo>
                    <a:lnTo>
                      <a:pt x="593" y="545"/>
                    </a:lnTo>
                    <a:lnTo>
                      <a:pt x="598" y="545"/>
                    </a:lnTo>
                    <a:lnTo>
                      <a:pt x="602" y="531"/>
                    </a:lnTo>
                    <a:lnTo>
                      <a:pt x="611" y="536"/>
                    </a:lnTo>
                    <a:lnTo>
                      <a:pt x="616" y="540"/>
                    </a:lnTo>
                    <a:lnTo>
                      <a:pt x="625" y="522"/>
                    </a:lnTo>
                    <a:lnTo>
                      <a:pt x="629" y="504"/>
                    </a:lnTo>
                    <a:lnTo>
                      <a:pt x="634" y="495"/>
                    </a:lnTo>
                    <a:lnTo>
                      <a:pt x="643" y="500"/>
                    </a:lnTo>
                    <a:lnTo>
                      <a:pt x="647" y="522"/>
                    </a:lnTo>
                    <a:lnTo>
                      <a:pt x="651" y="531"/>
                    </a:lnTo>
                    <a:lnTo>
                      <a:pt x="660" y="531"/>
                    </a:lnTo>
                    <a:lnTo>
                      <a:pt x="665" y="531"/>
                    </a:lnTo>
                    <a:lnTo>
                      <a:pt x="674" y="527"/>
                    </a:lnTo>
                    <a:lnTo>
                      <a:pt x="678" y="522"/>
                    </a:lnTo>
                    <a:lnTo>
                      <a:pt x="683" y="518"/>
                    </a:lnTo>
                    <a:lnTo>
                      <a:pt x="692" y="513"/>
                    </a:lnTo>
                    <a:lnTo>
                      <a:pt x="696" y="518"/>
                    </a:lnTo>
                    <a:lnTo>
                      <a:pt x="705" y="527"/>
                    </a:lnTo>
                    <a:lnTo>
                      <a:pt x="710" y="527"/>
                    </a:lnTo>
                    <a:lnTo>
                      <a:pt x="714" y="531"/>
                    </a:lnTo>
                    <a:lnTo>
                      <a:pt x="723" y="531"/>
                    </a:lnTo>
                    <a:lnTo>
                      <a:pt x="727" y="536"/>
                    </a:lnTo>
                    <a:lnTo>
                      <a:pt x="732" y="540"/>
                    </a:lnTo>
                    <a:lnTo>
                      <a:pt x="741" y="545"/>
                    </a:lnTo>
                    <a:lnTo>
                      <a:pt x="745" y="549"/>
                    </a:lnTo>
                    <a:lnTo>
                      <a:pt x="754" y="558"/>
                    </a:lnTo>
                    <a:lnTo>
                      <a:pt x="759" y="576"/>
                    </a:lnTo>
                    <a:lnTo>
                      <a:pt x="763" y="572"/>
                    </a:lnTo>
                    <a:lnTo>
                      <a:pt x="772" y="554"/>
                    </a:lnTo>
                    <a:lnTo>
                      <a:pt x="776" y="536"/>
                    </a:lnTo>
                    <a:lnTo>
                      <a:pt x="781" y="527"/>
                    </a:lnTo>
                  </a:path>
                </a:pathLst>
              </a:custGeom>
              <a:noFill/>
              <a:ln w="0">
                <a:solidFill>
                  <a:srgbClr val="00BFB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21" name="Freeform 51"/>
              <p:cNvSpPr>
                <a:spLocks/>
              </p:cNvSpPr>
              <p:nvPr/>
            </p:nvSpPr>
            <p:spPr bwMode="auto">
              <a:xfrm>
                <a:off x="7188229" y="1379532"/>
                <a:ext cx="1239838" cy="985838"/>
              </a:xfrm>
              <a:custGeom>
                <a:avLst/>
                <a:gdLst>
                  <a:gd name="T0" fmla="*/ 2147483646 w 781"/>
                  <a:gd name="T1" fmla="*/ 2147483646 h 621"/>
                  <a:gd name="T2" fmla="*/ 2147483646 w 781"/>
                  <a:gd name="T3" fmla="*/ 2147483646 h 621"/>
                  <a:gd name="T4" fmla="*/ 2147483646 w 781"/>
                  <a:gd name="T5" fmla="*/ 2147483646 h 621"/>
                  <a:gd name="T6" fmla="*/ 2147483646 w 781"/>
                  <a:gd name="T7" fmla="*/ 2147483646 h 621"/>
                  <a:gd name="T8" fmla="*/ 2147483646 w 781"/>
                  <a:gd name="T9" fmla="*/ 2147483646 h 621"/>
                  <a:gd name="T10" fmla="*/ 2147483646 w 781"/>
                  <a:gd name="T11" fmla="*/ 2147483646 h 621"/>
                  <a:gd name="T12" fmla="*/ 2147483646 w 781"/>
                  <a:gd name="T13" fmla="*/ 2147483646 h 621"/>
                  <a:gd name="T14" fmla="*/ 2147483646 w 781"/>
                  <a:gd name="T15" fmla="*/ 2147483646 h 621"/>
                  <a:gd name="T16" fmla="*/ 2147483646 w 781"/>
                  <a:gd name="T17" fmla="*/ 2147483646 h 621"/>
                  <a:gd name="T18" fmla="*/ 2147483646 w 781"/>
                  <a:gd name="T19" fmla="*/ 2147483646 h 621"/>
                  <a:gd name="T20" fmla="*/ 2147483646 w 781"/>
                  <a:gd name="T21" fmla="*/ 2147483646 h 621"/>
                  <a:gd name="T22" fmla="*/ 2147483646 w 781"/>
                  <a:gd name="T23" fmla="*/ 2147483646 h 621"/>
                  <a:gd name="T24" fmla="*/ 2147483646 w 781"/>
                  <a:gd name="T25" fmla="*/ 2147483646 h 621"/>
                  <a:gd name="T26" fmla="*/ 2147483646 w 781"/>
                  <a:gd name="T27" fmla="*/ 2147483646 h 621"/>
                  <a:gd name="T28" fmla="*/ 2147483646 w 781"/>
                  <a:gd name="T29" fmla="*/ 2147483646 h 621"/>
                  <a:gd name="T30" fmla="*/ 2147483646 w 781"/>
                  <a:gd name="T31" fmla="*/ 2147483646 h 621"/>
                  <a:gd name="T32" fmla="*/ 2147483646 w 781"/>
                  <a:gd name="T33" fmla="*/ 2147483646 h 621"/>
                  <a:gd name="T34" fmla="*/ 2147483646 w 781"/>
                  <a:gd name="T35" fmla="*/ 2147483646 h 621"/>
                  <a:gd name="T36" fmla="*/ 2147483646 w 781"/>
                  <a:gd name="T37" fmla="*/ 2147483646 h 621"/>
                  <a:gd name="T38" fmla="*/ 2147483646 w 781"/>
                  <a:gd name="T39" fmla="*/ 2147483646 h 621"/>
                  <a:gd name="T40" fmla="*/ 2147483646 w 781"/>
                  <a:gd name="T41" fmla="*/ 2147483646 h 621"/>
                  <a:gd name="T42" fmla="*/ 2147483646 w 781"/>
                  <a:gd name="T43" fmla="*/ 2147483646 h 621"/>
                  <a:gd name="T44" fmla="*/ 2147483646 w 781"/>
                  <a:gd name="T45" fmla="*/ 2147483646 h 621"/>
                  <a:gd name="T46" fmla="*/ 2147483646 w 781"/>
                  <a:gd name="T47" fmla="*/ 2147483646 h 621"/>
                  <a:gd name="T48" fmla="*/ 2147483646 w 781"/>
                  <a:gd name="T49" fmla="*/ 2147483646 h 621"/>
                  <a:gd name="T50" fmla="*/ 2147483646 w 781"/>
                  <a:gd name="T51" fmla="*/ 2147483646 h 621"/>
                  <a:gd name="T52" fmla="*/ 2147483646 w 781"/>
                  <a:gd name="T53" fmla="*/ 2147483646 h 621"/>
                  <a:gd name="T54" fmla="*/ 2147483646 w 781"/>
                  <a:gd name="T55" fmla="*/ 2147483646 h 621"/>
                  <a:gd name="T56" fmla="*/ 2147483646 w 781"/>
                  <a:gd name="T57" fmla="*/ 2147483646 h 621"/>
                  <a:gd name="T58" fmla="*/ 2147483646 w 781"/>
                  <a:gd name="T59" fmla="*/ 2147483646 h 621"/>
                  <a:gd name="T60" fmla="*/ 2147483646 w 781"/>
                  <a:gd name="T61" fmla="*/ 2147483646 h 621"/>
                  <a:gd name="T62" fmla="*/ 2147483646 w 781"/>
                  <a:gd name="T63" fmla="*/ 2147483646 h 621"/>
                  <a:gd name="T64" fmla="*/ 2147483646 w 781"/>
                  <a:gd name="T65" fmla="*/ 2147483646 h 621"/>
                  <a:gd name="T66" fmla="*/ 2147483646 w 781"/>
                  <a:gd name="T67" fmla="*/ 2147483646 h 621"/>
                  <a:gd name="T68" fmla="*/ 2147483646 w 781"/>
                  <a:gd name="T69" fmla="*/ 2147483646 h 621"/>
                  <a:gd name="T70" fmla="*/ 2147483646 w 781"/>
                  <a:gd name="T71" fmla="*/ 2147483646 h 621"/>
                  <a:gd name="T72" fmla="*/ 2147483646 w 781"/>
                  <a:gd name="T73" fmla="*/ 2147483646 h 621"/>
                  <a:gd name="T74" fmla="*/ 2147483646 w 781"/>
                  <a:gd name="T75" fmla="*/ 2147483646 h 621"/>
                  <a:gd name="T76" fmla="*/ 2147483646 w 781"/>
                  <a:gd name="T77" fmla="*/ 2147483646 h 621"/>
                  <a:gd name="T78" fmla="*/ 2147483646 w 781"/>
                  <a:gd name="T79" fmla="*/ 2147483646 h 621"/>
                  <a:gd name="T80" fmla="*/ 2147483646 w 781"/>
                  <a:gd name="T81" fmla="*/ 2147483646 h 621"/>
                  <a:gd name="T82" fmla="*/ 2147483646 w 781"/>
                  <a:gd name="T83" fmla="*/ 2147483646 h 6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21"/>
                  <a:gd name="T128" fmla="*/ 781 w 781"/>
                  <a:gd name="T129" fmla="*/ 621 h 6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21">
                    <a:moveTo>
                      <a:pt x="0" y="522"/>
                    </a:moveTo>
                    <a:lnTo>
                      <a:pt x="9" y="527"/>
                    </a:lnTo>
                    <a:lnTo>
                      <a:pt x="13" y="531"/>
                    </a:lnTo>
                    <a:lnTo>
                      <a:pt x="18" y="536"/>
                    </a:lnTo>
                    <a:lnTo>
                      <a:pt x="27" y="536"/>
                    </a:lnTo>
                    <a:lnTo>
                      <a:pt x="31" y="536"/>
                    </a:lnTo>
                    <a:lnTo>
                      <a:pt x="36" y="540"/>
                    </a:lnTo>
                    <a:lnTo>
                      <a:pt x="45" y="540"/>
                    </a:lnTo>
                    <a:lnTo>
                      <a:pt x="49" y="540"/>
                    </a:lnTo>
                    <a:lnTo>
                      <a:pt x="58" y="549"/>
                    </a:lnTo>
                    <a:lnTo>
                      <a:pt x="62" y="540"/>
                    </a:lnTo>
                    <a:lnTo>
                      <a:pt x="67" y="540"/>
                    </a:lnTo>
                    <a:lnTo>
                      <a:pt x="76" y="545"/>
                    </a:lnTo>
                    <a:lnTo>
                      <a:pt x="80" y="536"/>
                    </a:lnTo>
                    <a:lnTo>
                      <a:pt x="89" y="518"/>
                    </a:lnTo>
                    <a:lnTo>
                      <a:pt x="94" y="504"/>
                    </a:lnTo>
                    <a:lnTo>
                      <a:pt x="98" y="500"/>
                    </a:lnTo>
                    <a:lnTo>
                      <a:pt x="107" y="500"/>
                    </a:lnTo>
                    <a:lnTo>
                      <a:pt x="111" y="504"/>
                    </a:lnTo>
                    <a:lnTo>
                      <a:pt x="116" y="509"/>
                    </a:lnTo>
                    <a:lnTo>
                      <a:pt x="125" y="518"/>
                    </a:lnTo>
                    <a:lnTo>
                      <a:pt x="129" y="536"/>
                    </a:lnTo>
                    <a:lnTo>
                      <a:pt x="138" y="540"/>
                    </a:lnTo>
                    <a:lnTo>
                      <a:pt x="143" y="545"/>
                    </a:lnTo>
                    <a:lnTo>
                      <a:pt x="147" y="554"/>
                    </a:lnTo>
                    <a:lnTo>
                      <a:pt x="156" y="554"/>
                    </a:lnTo>
                    <a:lnTo>
                      <a:pt x="161" y="545"/>
                    </a:lnTo>
                    <a:lnTo>
                      <a:pt x="165" y="540"/>
                    </a:lnTo>
                    <a:lnTo>
                      <a:pt x="174" y="540"/>
                    </a:lnTo>
                    <a:lnTo>
                      <a:pt x="178" y="540"/>
                    </a:lnTo>
                    <a:lnTo>
                      <a:pt x="187" y="545"/>
                    </a:lnTo>
                    <a:lnTo>
                      <a:pt x="192" y="545"/>
                    </a:lnTo>
                    <a:lnTo>
                      <a:pt x="196" y="477"/>
                    </a:lnTo>
                    <a:lnTo>
                      <a:pt x="205" y="351"/>
                    </a:lnTo>
                    <a:lnTo>
                      <a:pt x="210" y="239"/>
                    </a:lnTo>
                    <a:lnTo>
                      <a:pt x="214" y="149"/>
                    </a:lnTo>
                    <a:lnTo>
                      <a:pt x="223" y="86"/>
                    </a:lnTo>
                    <a:lnTo>
                      <a:pt x="228" y="41"/>
                    </a:lnTo>
                    <a:lnTo>
                      <a:pt x="236" y="5"/>
                    </a:lnTo>
                    <a:lnTo>
                      <a:pt x="241" y="0"/>
                    </a:lnTo>
                    <a:lnTo>
                      <a:pt x="245" y="23"/>
                    </a:lnTo>
                    <a:lnTo>
                      <a:pt x="254" y="50"/>
                    </a:lnTo>
                    <a:lnTo>
                      <a:pt x="259" y="104"/>
                    </a:lnTo>
                    <a:lnTo>
                      <a:pt x="268" y="144"/>
                    </a:lnTo>
                    <a:lnTo>
                      <a:pt x="272" y="176"/>
                    </a:lnTo>
                    <a:lnTo>
                      <a:pt x="277" y="207"/>
                    </a:lnTo>
                    <a:lnTo>
                      <a:pt x="286" y="221"/>
                    </a:lnTo>
                    <a:lnTo>
                      <a:pt x="290" y="239"/>
                    </a:lnTo>
                    <a:lnTo>
                      <a:pt x="294" y="257"/>
                    </a:lnTo>
                    <a:lnTo>
                      <a:pt x="303" y="284"/>
                    </a:lnTo>
                    <a:lnTo>
                      <a:pt x="308" y="356"/>
                    </a:lnTo>
                    <a:lnTo>
                      <a:pt x="317" y="459"/>
                    </a:lnTo>
                    <a:lnTo>
                      <a:pt x="321" y="536"/>
                    </a:lnTo>
                    <a:lnTo>
                      <a:pt x="326" y="581"/>
                    </a:lnTo>
                    <a:lnTo>
                      <a:pt x="335" y="608"/>
                    </a:lnTo>
                    <a:lnTo>
                      <a:pt x="339" y="617"/>
                    </a:lnTo>
                    <a:lnTo>
                      <a:pt x="344" y="621"/>
                    </a:lnTo>
                    <a:lnTo>
                      <a:pt x="352" y="617"/>
                    </a:lnTo>
                    <a:lnTo>
                      <a:pt x="357" y="608"/>
                    </a:lnTo>
                    <a:lnTo>
                      <a:pt x="366" y="603"/>
                    </a:lnTo>
                    <a:lnTo>
                      <a:pt x="370" y="603"/>
                    </a:lnTo>
                    <a:lnTo>
                      <a:pt x="375" y="599"/>
                    </a:lnTo>
                    <a:lnTo>
                      <a:pt x="384" y="585"/>
                    </a:lnTo>
                    <a:lnTo>
                      <a:pt x="388" y="576"/>
                    </a:lnTo>
                    <a:lnTo>
                      <a:pt x="397" y="572"/>
                    </a:lnTo>
                    <a:lnTo>
                      <a:pt x="402" y="563"/>
                    </a:lnTo>
                    <a:lnTo>
                      <a:pt x="406" y="558"/>
                    </a:lnTo>
                    <a:lnTo>
                      <a:pt x="415" y="567"/>
                    </a:lnTo>
                    <a:lnTo>
                      <a:pt x="419" y="563"/>
                    </a:lnTo>
                    <a:lnTo>
                      <a:pt x="424" y="558"/>
                    </a:lnTo>
                    <a:lnTo>
                      <a:pt x="433" y="563"/>
                    </a:lnTo>
                    <a:lnTo>
                      <a:pt x="437" y="563"/>
                    </a:lnTo>
                    <a:lnTo>
                      <a:pt x="446" y="554"/>
                    </a:lnTo>
                    <a:lnTo>
                      <a:pt x="451" y="540"/>
                    </a:lnTo>
                    <a:lnTo>
                      <a:pt x="455" y="518"/>
                    </a:lnTo>
                    <a:lnTo>
                      <a:pt x="464" y="513"/>
                    </a:lnTo>
                    <a:lnTo>
                      <a:pt x="469" y="522"/>
                    </a:lnTo>
                    <a:lnTo>
                      <a:pt x="473" y="522"/>
                    </a:lnTo>
                    <a:lnTo>
                      <a:pt x="482" y="518"/>
                    </a:lnTo>
                    <a:lnTo>
                      <a:pt x="486" y="518"/>
                    </a:lnTo>
                    <a:lnTo>
                      <a:pt x="495" y="518"/>
                    </a:lnTo>
                    <a:lnTo>
                      <a:pt x="500" y="545"/>
                    </a:lnTo>
                    <a:lnTo>
                      <a:pt x="504" y="563"/>
                    </a:lnTo>
                    <a:lnTo>
                      <a:pt x="513" y="567"/>
                    </a:lnTo>
                    <a:lnTo>
                      <a:pt x="518" y="572"/>
                    </a:lnTo>
                    <a:lnTo>
                      <a:pt x="522" y="567"/>
                    </a:lnTo>
                    <a:lnTo>
                      <a:pt x="531" y="558"/>
                    </a:lnTo>
                    <a:lnTo>
                      <a:pt x="535" y="554"/>
                    </a:lnTo>
                    <a:lnTo>
                      <a:pt x="544" y="549"/>
                    </a:lnTo>
                    <a:lnTo>
                      <a:pt x="549" y="549"/>
                    </a:lnTo>
                    <a:lnTo>
                      <a:pt x="553" y="549"/>
                    </a:lnTo>
                    <a:lnTo>
                      <a:pt x="562" y="549"/>
                    </a:lnTo>
                    <a:lnTo>
                      <a:pt x="567" y="554"/>
                    </a:lnTo>
                    <a:lnTo>
                      <a:pt x="576" y="545"/>
                    </a:lnTo>
                    <a:lnTo>
                      <a:pt x="580" y="527"/>
                    </a:lnTo>
                    <a:lnTo>
                      <a:pt x="585" y="513"/>
                    </a:lnTo>
                    <a:lnTo>
                      <a:pt x="593" y="518"/>
                    </a:lnTo>
                    <a:lnTo>
                      <a:pt x="598" y="527"/>
                    </a:lnTo>
                    <a:lnTo>
                      <a:pt x="602" y="531"/>
                    </a:lnTo>
                    <a:lnTo>
                      <a:pt x="611" y="531"/>
                    </a:lnTo>
                    <a:lnTo>
                      <a:pt x="616" y="527"/>
                    </a:lnTo>
                    <a:lnTo>
                      <a:pt x="625" y="531"/>
                    </a:lnTo>
                    <a:lnTo>
                      <a:pt x="629" y="540"/>
                    </a:lnTo>
                    <a:lnTo>
                      <a:pt x="634" y="549"/>
                    </a:lnTo>
                    <a:lnTo>
                      <a:pt x="643" y="549"/>
                    </a:lnTo>
                    <a:lnTo>
                      <a:pt x="647" y="545"/>
                    </a:lnTo>
                    <a:lnTo>
                      <a:pt x="651" y="549"/>
                    </a:lnTo>
                    <a:lnTo>
                      <a:pt x="660" y="554"/>
                    </a:lnTo>
                    <a:lnTo>
                      <a:pt x="665" y="549"/>
                    </a:lnTo>
                    <a:lnTo>
                      <a:pt x="674" y="527"/>
                    </a:lnTo>
                    <a:lnTo>
                      <a:pt x="678" y="504"/>
                    </a:lnTo>
                    <a:lnTo>
                      <a:pt x="683" y="486"/>
                    </a:lnTo>
                    <a:lnTo>
                      <a:pt x="692" y="482"/>
                    </a:lnTo>
                    <a:lnTo>
                      <a:pt x="696" y="500"/>
                    </a:lnTo>
                    <a:lnTo>
                      <a:pt x="705" y="527"/>
                    </a:lnTo>
                    <a:lnTo>
                      <a:pt x="710" y="522"/>
                    </a:lnTo>
                    <a:lnTo>
                      <a:pt x="714" y="513"/>
                    </a:lnTo>
                    <a:lnTo>
                      <a:pt x="723" y="500"/>
                    </a:lnTo>
                    <a:lnTo>
                      <a:pt x="727" y="486"/>
                    </a:lnTo>
                    <a:lnTo>
                      <a:pt x="732" y="486"/>
                    </a:lnTo>
                    <a:lnTo>
                      <a:pt x="741" y="495"/>
                    </a:lnTo>
                    <a:lnTo>
                      <a:pt x="745" y="500"/>
                    </a:lnTo>
                    <a:lnTo>
                      <a:pt x="754" y="491"/>
                    </a:lnTo>
                    <a:lnTo>
                      <a:pt x="759" y="486"/>
                    </a:lnTo>
                    <a:lnTo>
                      <a:pt x="763" y="486"/>
                    </a:lnTo>
                    <a:lnTo>
                      <a:pt x="772" y="491"/>
                    </a:lnTo>
                    <a:lnTo>
                      <a:pt x="776" y="495"/>
                    </a:lnTo>
                    <a:lnTo>
                      <a:pt x="781" y="500"/>
                    </a:lnTo>
                  </a:path>
                </a:pathLst>
              </a:custGeom>
              <a:noFill/>
              <a:ln w="0">
                <a:solidFill>
                  <a:srgbClr val="BF00B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22" name="Freeform 52"/>
              <p:cNvSpPr>
                <a:spLocks/>
              </p:cNvSpPr>
              <p:nvPr/>
            </p:nvSpPr>
            <p:spPr bwMode="auto">
              <a:xfrm>
                <a:off x="7188229" y="1301745"/>
                <a:ext cx="1239838" cy="1042988"/>
              </a:xfrm>
              <a:custGeom>
                <a:avLst/>
                <a:gdLst>
                  <a:gd name="T0" fmla="*/ 2147483646 w 781"/>
                  <a:gd name="T1" fmla="*/ 2147483646 h 657"/>
                  <a:gd name="T2" fmla="*/ 2147483646 w 781"/>
                  <a:gd name="T3" fmla="*/ 2147483646 h 657"/>
                  <a:gd name="T4" fmla="*/ 2147483646 w 781"/>
                  <a:gd name="T5" fmla="*/ 2147483646 h 657"/>
                  <a:gd name="T6" fmla="*/ 2147483646 w 781"/>
                  <a:gd name="T7" fmla="*/ 2147483646 h 657"/>
                  <a:gd name="T8" fmla="*/ 2147483646 w 781"/>
                  <a:gd name="T9" fmla="*/ 2147483646 h 657"/>
                  <a:gd name="T10" fmla="*/ 2147483646 w 781"/>
                  <a:gd name="T11" fmla="*/ 2147483646 h 657"/>
                  <a:gd name="T12" fmla="*/ 2147483646 w 781"/>
                  <a:gd name="T13" fmla="*/ 2147483646 h 657"/>
                  <a:gd name="T14" fmla="*/ 2147483646 w 781"/>
                  <a:gd name="T15" fmla="*/ 2147483646 h 657"/>
                  <a:gd name="T16" fmla="*/ 2147483646 w 781"/>
                  <a:gd name="T17" fmla="*/ 2147483646 h 657"/>
                  <a:gd name="T18" fmla="*/ 2147483646 w 781"/>
                  <a:gd name="T19" fmla="*/ 2147483646 h 657"/>
                  <a:gd name="T20" fmla="*/ 2147483646 w 781"/>
                  <a:gd name="T21" fmla="*/ 2147483646 h 657"/>
                  <a:gd name="T22" fmla="*/ 2147483646 w 781"/>
                  <a:gd name="T23" fmla="*/ 2147483646 h 657"/>
                  <a:gd name="T24" fmla="*/ 2147483646 w 781"/>
                  <a:gd name="T25" fmla="*/ 0 h 657"/>
                  <a:gd name="T26" fmla="*/ 2147483646 w 781"/>
                  <a:gd name="T27" fmla="*/ 2147483646 h 657"/>
                  <a:gd name="T28" fmla="*/ 2147483646 w 781"/>
                  <a:gd name="T29" fmla="*/ 2147483646 h 657"/>
                  <a:gd name="T30" fmla="*/ 2147483646 w 781"/>
                  <a:gd name="T31" fmla="*/ 2147483646 h 657"/>
                  <a:gd name="T32" fmla="*/ 2147483646 w 781"/>
                  <a:gd name="T33" fmla="*/ 2147483646 h 657"/>
                  <a:gd name="T34" fmla="*/ 2147483646 w 781"/>
                  <a:gd name="T35" fmla="*/ 2147483646 h 657"/>
                  <a:gd name="T36" fmla="*/ 2147483646 w 781"/>
                  <a:gd name="T37" fmla="*/ 2147483646 h 657"/>
                  <a:gd name="T38" fmla="*/ 2147483646 w 781"/>
                  <a:gd name="T39" fmla="*/ 2147483646 h 657"/>
                  <a:gd name="T40" fmla="*/ 2147483646 w 781"/>
                  <a:gd name="T41" fmla="*/ 2147483646 h 657"/>
                  <a:gd name="T42" fmla="*/ 2147483646 w 781"/>
                  <a:gd name="T43" fmla="*/ 2147483646 h 657"/>
                  <a:gd name="T44" fmla="*/ 2147483646 w 781"/>
                  <a:gd name="T45" fmla="*/ 2147483646 h 657"/>
                  <a:gd name="T46" fmla="*/ 2147483646 w 781"/>
                  <a:gd name="T47" fmla="*/ 2147483646 h 657"/>
                  <a:gd name="T48" fmla="*/ 2147483646 w 781"/>
                  <a:gd name="T49" fmla="*/ 2147483646 h 657"/>
                  <a:gd name="T50" fmla="*/ 2147483646 w 781"/>
                  <a:gd name="T51" fmla="*/ 2147483646 h 657"/>
                  <a:gd name="T52" fmla="*/ 2147483646 w 781"/>
                  <a:gd name="T53" fmla="*/ 2147483646 h 657"/>
                  <a:gd name="T54" fmla="*/ 2147483646 w 781"/>
                  <a:gd name="T55" fmla="*/ 2147483646 h 657"/>
                  <a:gd name="T56" fmla="*/ 2147483646 w 781"/>
                  <a:gd name="T57" fmla="*/ 2147483646 h 657"/>
                  <a:gd name="T58" fmla="*/ 2147483646 w 781"/>
                  <a:gd name="T59" fmla="*/ 2147483646 h 657"/>
                  <a:gd name="T60" fmla="*/ 2147483646 w 781"/>
                  <a:gd name="T61" fmla="*/ 2147483646 h 657"/>
                  <a:gd name="T62" fmla="*/ 2147483646 w 781"/>
                  <a:gd name="T63" fmla="*/ 2147483646 h 657"/>
                  <a:gd name="T64" fmla="*/ 2147483646 w 781"/>
                  <a:gd name="T65" fmla="*/ 2147483646 h 657"/>
                  <a:gd name="T66" fmla="*/ 2147483646 w 781"/>
                  <a:gd name="T67" fmla="*/ 2147483646 h 657"/>
                  <a:gd name="T68" fmla="*/ 2147483646 w 781"/>
                  <a:gd name="T69" fmla="*/ 2147483646 h 657"/>
                  <a:gd name="T70" fmla="*/ 2147483646 w 781"/>
                  <a:gd name="T71" fmla="*/ 2147483646 h 657"/>
                  <a:gd name="T72" fmla="*/ 2147483646 w 781"/>
                  <a:gd name="T73" fmla="*/ 2147483646 h 657"/>
                  <a:gd name="T74" fmla="*/ 2147483646 w 781"/>
                  <a:gd name="T75" fmla="*/ 2147483646 h 657"/>
                  <a:gd name="T76" fmla="*/ 2147483646 w 781"/>
                  <a:gd name="T77" fmla="*/ 2147483646 h 657"/>
                  <a:gd name="T78" fmla="*/ 2147483646 w 781"/>
                  <a:gd name="T79" fmla="*/ 2147483646 h 657"/>
                  <a:gd name="T80" fmla="*/ 2147483646 w 781"/>
                  <a:gd name="T81" fmla="*/ 2147483646 h 657"/>
                  <a:gd name="T82" fmla="*/ 2147483646 w 781"/>
                  <a:gd name="T83" fmla="*/ 2147483646 h 6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57"/>
                  <a:gd name="T128" fmla="*/ 781 w 781"/>
                  <a:gd name="T129" fmla="*/ 657 h 65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57">
                    <a:moveTo>
                      <a:pt x="0" y="567"/>
                    </a:moveTo>
                    <a:lnTo>
                      <a:pt x="9" y="558"/>
                    </a:lnTo>
                    <a:lnTo>
                      <a:pt x="13" y="540"/>
                    </a:lnTo>
                    <a:lnTo>
                      <a:pt x="18" y="540"/>
                    </a:lnTo>
                    <a:lnTo>
                      <a:pt x="27" y="553"/>
                    </a:lnTo>
                    <a:lnTo>
                      <a:pt x="31" y="553"/>
                    </a:lnTo>
                    <a:lnTo>
                      <a:pt x="36" y="558"/>
                    </a:lnTo>
                    <a:lnTo>
                      <a:pt x="45" y="558"/>
                    </a:lnTo>
                    <a:lnTo>
                      <a:pt x="49" y="567"/>
                    </a:lnTo>
                    <a:lnTo>
                      <a:pt x="58" y="576"/>
                    </a:lnTo>
                    <a:lnTo>
                      <a:pt x="62" y="589"/>
                    </a:lnTo>
                    <a:lnTo>
                      <a:pt x="67" y="589"/>
                    </a:lnTo>
                    <a:lnTo>
                      <a:pt x="76" y="580"/>
                    </a:lnTo>
                    <a:lnTo>
                      <a:pt x="80" y="589"/>
                    </a:lnTo>
                    <a:lnTo>
                      <a:pt x="89" y="589"/>
                    </a:lnTo>
                    <a:lnTo>
                      <a:pt x="94" y="580"/>
                    </a:lnTo>
                    <a:lnTo>
                      <a:pt x="98" y="580"/>
                    </a:lnTo>
                    <a:lnTo>
                      <a:pt x="107" y="585"/>
                    </a:lnTo>
                    <a:lnTo>
                      <a:pt x="111" y="603"/>
                    </a:lnTo>
                    <a:lnTo>
                      <a:pt x="116" y="616"/>
                    </a:lnTo>
                    <a:lnTo>
                      <a:pt x="125" y="625"/>
                    </a:lnTo>
                    <a:lnTo>
                      <a:pt x="129" y="616"/>
                    </a:lnTo>
                    <a:lnTo>
                      <a:pt x="138" y="598"/>
                    </a:lnTo>
                    <a:lnTo>
                      <a:pt x="143" y="580"/>
                    </a:lnTo>
                    <a:lnTo>
                      <a:pt x="147" y="567"/>
                    </a:lnTo>
                    <a:lnTo>
                      <a:pt x="156" y="544"/>
                    </a:lnTo>
                    <a:lnTo>
                      <a:pt x="161" y="522"/>
                    </a:lnTo>
                    <a:lnTo>
                      <a:pt x="165" y="499"/>
                    </a:lnTo>
                    <a:lnTo>
                      <a:pt x="174" y="486"/>
                    </a:lnTo>
                    <a:lnTo>
                      <a:pt x="178" y="490"/>
                    </a:lnTo>
                    <a:lnTo>
                      <a:pt x="187" y="508"/>
                    </a:lnTo>
                    <a:lnTo>
                      <a:pt x="192" y="517"/>
                    </a:lnTo>
                    <a:lnTo>
                      <a:pt x="196" y="463"/>
                    </a:lnTo>
                    <a:lnTo>
                      <a:pt x="205" y="351"/>
                    </a:lnTo>
                    <a:lnTo>
                      <a:pt x="210" y="247"/>
                    </a:lnTo>
                    <a:lnTo>
                      <a:pt x="214" y="157"/>
                    </a:lnTo>
                    <a:lnTo>
                      <a:pt x="223" y="85"/>
                    </a:lnTo>
                    <a:lnTo>
                      <a:pt x="228" y="31"/>
                    </a:lnTo>
                    <a:lnTo>
                      <a:pt x="236" y="0"/>
                    </a:lnTo>
                    <a:lnTo>
                      <a:pt x="241" y="0"/>
                    </a:lnTo>
                    <a:lnTo>
                      <a:pt x="245" y="36"/>
                    </a:lnTo>
                    <a:lnTo>
                      <a:pt x="254" y="76"/>
                    </a:lnTo>
                    <a:lnTo>
                      <a:pt x="259" y="108"/>
                    </a:lnTo>
                    <a:lnTo>
                      <a:pt x="268" y="153"/>
                    </a:lnTo>
                    <a:lnTo>
                      <a:pt x="272" y="198"/>
                    </a:lnTo>
                    <a:lnTo>
                      <a:pt x="277" y="229"/>
                    </a:lnTo>
                    <a:lnTo>
                      <a:pt x="286" y="252"/>
                    </a:lnTo>
                    <a:lnTo>
                      <a:pt x="290" y="279"/>
                    </a:lnTo>
                    <a:lnTo>
                      <a:pt x="294" y="310"/>
                    </a:lnTo>
                    <a:lnTo>
                      <a:pt x="303" y="328"/>
                    </a:lnTo>
                    <a:lnTo>
                      <a:pt x="308" y="405"/>
                    </a:lnTo>
                    <a:lnTo>
                      <a:pt x="317" y="517"/>
                    </a:lnTo>
                    <a:lnTo>
                      <a:pt x="321" y="589"/>
                    </a:lnTo>
                    <a:lnTo>
                      <a:pt x="326" y="625"/>
                    </a:lnTo>
                    <a:lnTo>
                      <a:pt x="335" y="639"/>
                    </a:lnTo>
                    <a:lnTo>
                      <a:pt x="339" y="639"/>
                    </a:lnTo>
                    <a:lnTo>
                      <a:pt x="344" y="643"/>
                    </a:lnTo>
                    <a:lnTo>
                      <a:pt x="352" y="648"/>
                    </a:lnTo>
                    <a:lnTo>
                      <a:pt x="357" y="657"/>
                    </a:lnTo>
                    <a:lnTo>
                      <a:pt x="366" y="652"/>
                    </a:lnTo>
                    <a:lnTo>
                      <a:pt x="370" y="639"/>
                    </a:lnTo>
                    <a:lnTo>
                      <a:pt x="375" y="648"/>
                    </a:lnTo>
                    <a:lnTo>
                      <a:pt x="384" y="648"/>
                    </a:lnTo>
                    <a:lnTo>
                      <a:pt x="388" y="643"/>
                    </a:lnTo>
                    <a:lnTo>
                      <a:pt x="397" y="639"/>
                    </a:lnTo>
                    <a:lnTo>
                      <a:pt x="402" y="639"/>
                    </a:lnTo>
                    <a:lnTo>
                      <a:pt x="406" y="643"/>
                    </a:lnTo>
                    <a:lnTo>
                      <a:pt x="415" y="643"/>
                    </a:lnTo>
                    <a:lnTo>
                      <a:pt x="419" y="643"/>
                    </a:lnTo>
                    <a:lnTo>
                      <a:pt x="424" y="643"/>
                    </a:lnTo>
                    <a:lnTo>
                      <a:pt x="433" y="648"/>
                    </a:lnTo>
                    <a:lnTo>
                      <a:pt x="437" y="648"/>
                    </a:lnTo>
                    <a:lnTo>
                      <a:pt x="446" y="634"/>
                    </a:lnTo>
                    <a:lnTo>
                      <a:pt x="451" y="616"/>
                    </a:lnTo>
                    <a:lnTo>
                      <a:pt x="455" y="616"/>
                    </a:lnTo>
                    <a:lnTo>
                      <a:pt x="464" y="607"/>
                    </a:lnTo>
                    <a:lnTo>
                      <a:pt x="469" y="603"/>
                    </a:lnTo>
                    <a:lnTo>
                      <a:pt x="473" y="607"/>
                    </a:lnTo>
                    <a:lnTo>
                      <a:pt x="482" y="607"/>
                    </a:lnTo>
                    <a:lnTo>
                      <a:pt x="486" y="598"/>
                    </a:lnTo>
                    <a:lnTo>
                      <a:pt x="495" y="576"/>
                    </a:lnTo>
                    <a:lnTo>
                      <a:pt x="500" y="571"/>
                    </a:lnTo>
                    <a:lnTo>
                      <a:pt x="504" y="571"/>
                    </a:lnTo>
                    <a:lnTo>
                      <a:pt x="513" y="571"/>
                    </a:lnTo>
                    <a:lnTo>
                      <a:pt x="518" y="571"/>
                    </a:lnTo>
                    <a:lnTo>
                      <a:pt x="522" y="576"/>
                    </a:lnTo>
                    <a:lnTo>
                      <a:pt x="531" y="580"/>
                    </a:lnTo>
                    <a:lnTo>
                      <a:pt x="535" y="585"/>
                    </a:lnTo>
                    <a:lnTo>
                      <a:pt x="544" y="589"/>
                    </a:lnTo>
                    <a:lnTo>
                      <a:pt x="549" y="589"/>
                    </a:lnTo>
                    <a:lnTo>
                      <a:pt x="553" y="580"/>
                    </a:lnTo>
                    <a:lnTo>
                      <a:pt x="562" y="576"/>
                    </a:lnTo>
                    <a:lnTo>
                      <a:pt x="567" y="571"/>
                    </a:lnTo>
                    <a:lnTo>
                      <a:pt x="576" y="567"/>
                    </a:lnTo>
                    <a:lnTo>
                      <a:pt x="580" y="558"/>
                    </a:lnTo>
                    <a:lnTo>
                      <a:pt x="585" y="549"/>
                    </a:lnTo>
                    <a:lnTo>
                      <a:pt x="593" y="544"/>
                    </a:lnTo>
                    <a:lnTo>
                      <a:pt x="598" y="553"/>
                    </a:lnTo>
                    <a:lnTo>
                      <a:pt x="602" y="553"/>
                    </a:lnTo>
                    <a:lnTo>
                      <a:pt x="611" y="558"/>
                    </a:lnTo>
                    <a:lnTo>
                      <a:pt x="616" y="562"/>
                    </a:lnTo>
                    <a:lnTo>
                      <a:pt x="625" y="571"/>
                    </a:lnTo>
                    <a:lnTo>
                      <a:pt x="629" y="576"/>
                    </a:lnTo>
                    <a:lnTo>
                      <a:pt x="634" y="571"/>
                    </a:lnTo>
                    <a:lnTo>
                      <a:pt x="643" y="562"/>
                    </a:lnTo>
                    <a:lnTo>
                      <a:pt x="647" y="553"/>
                    </a:lnTo>
                    <a:lnTo>
                      <a:pt x="651" y="549"/>
                    </a:lnTo>
                    <a:lnTo>
                      <a:pt x="660" y="535"/>
                    </a:lnTo>
                    <a:lnTo>
                      <a:pt x="665" y="535"/>
                    </a:lnTo>
                    <a:lnTo>
                      <a:pt x="674" y="544"/>
                    </a:lnTo>
                    <a:lnTo>
                      <a:pt x="678" y="553"/>
                    </a:lnTo>
                    <a:lnTo>
                      <a:pt x="683" y="562"/>
                    </a:lnTo>
                    <a:lnTo>
                      <a:pt x="692" y="580"/>
                    </a:lnTo>
                    <a:lnTo>
                      <a:pt x="696" y="585"/>
                    </a:lnTo>
                    <a:lnTo>
                      <a:pt x="705" y="598"/>
                    </a:lnTo>
                    <a:lnTo>
                      <a:pt x="710" y="598"/>
                    </a:lnTo>
                    <a:lnTo>
                      <a:pt x="714" y="603"/>
                    </a:lnTo>
                    <a:lnTo>
                      <a:pt x="723" y="598"/>
                    </a:lnTo>
                    <a:lnTo>
                      <a:pt x="727" y="589"/>
                    </a:lnTo>
                    <a:lnTo>
                      <a:pt x="732" y="571"/>
                    </a:lnTo>
                    <a:lnTo>
                      <a:pt x="741" y="576"/>
                    </a:lnTo>
                    <a:lnTo>
                      <a:pt x="745" y="585"/>
                    </a:lnTo>
                    <a:lnTo>
                      <a:pt x="754" y="576"/>
                    </a:lnTo>
                    <a:lnTo>
                      <a:pt x="759" y="558"/>
                    </a:lnTo>
                    <a:lnTo>
                      <a:pt x="763" y="544"/>
                    </a:lnTo>
                    <a:lnTo>
                      <a:pt x="772" y="535"/>
                    </a:lnTo>
                    <a:lnTo>
                      <a:pt x="776" y="531"/>
                    </a:lnTo>
                    <a:lnTo>
                      <a:pt x="781" y="531"/>
                    </a:lnTo>
                  </a:path>
                </a:pathLst>
              </a:custGeom>
              <a:noFill/>
              <a:ln w="0">
                <a:solidFill>
                  <a:srgbClr val="BFB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23" name="Freeform 53"/>
              <p:cNvSpPr>
                <a:spLocks/>
              </p:cNvSpPr>
              <p:nvPr/>
            </p:nvSpPr>
            <p:spPr bwMode="auto">
              <a:xfrm>
                <a:off x="7188229" y="1358895"/>
                <a:ext cx="1239838" cy="1006475"/>
              </a:xfrm>
              <a:custGeom>
                <a:avLst/>
                <a:gdLst>
                  <a:gd name="T0" fmla="*/ 2147483646 w 781"/>
                  <a:gd name="T1" fmla="*/ 2147483646 h 634"/>
                  <a:gd name="T2" fmla="*/ 2147483646 w 781"/>
                  <a:gd name="T3" fmla="*/ 2147483646 h 634"/>
                  <a:gd name="T4" fmla="*/ 2147483646 w 781"/>
                  <a:gd name="T5" fmla="*/ 2147483646 h 634"/>
                  <a:gd name="T6" fmla="*/ 2147483646 w 781"/>
                  <a:gd name="T7" fmla="*/ 2147483646 h 634"/>
                  <a:gd name="T8" fmla="*/ 2147483646 w 781"/>
                  <a:gd name="T9" fmla="*/ 2147483646 h 634"/>
                  <a:gd name="T10" fmla="*/ 2147483646 w 781"/>
                  <a:gd name="T11" fmla="*/ 2147483646 h 634"/>
                  <a:gd name="T12" fmla="*/ 2147483646 w 781"/>
                  <a:gd name="T13" fmla="*/ 2147483646 h 634"/>
                  <a:gd name="T14" fmla="*/ 2147483646 w 781"/>
                  <a:gd name="T15" fmla="*/ 2147483646 h 634"/>
                  <a:gd name="T16" fmla="*/ 2147483646 w 781"/>
                  <a:gd name="T17" fmla="*/ 2147483646 h 634"/>
                  <a:gd name="T18" fmla="*/ 2147483646 w 781"/>
                  <a:gd name="T19" fmla="*/ 2147483646 h 634"/>
                  <a:gd name="T20" fmla="*/ 2147483646 w 781"/>
                  <a:gd name="T21" fmla="*/ 2147483646 h 634"/>
                  <a:gd name="T22" fmla="*/ 2147483646 w 781"/>
                  <a:gd name="T23" fmla="*/ 2147483646 h 634"/>
                  <a:gd name="T24" fmla="*/ 2147483646 w 781"/>
                  <a:gd name="T25" fmla="*/ 0 h 634"/>
                  <a:gd name="T26" fmla="*/ 2147483646 w 781"/>
                  <a:gd name="T27" fmla="*/ 2147483646 h 634"/>
                  <a:gd name="T28" fmla="*/ 2147483646 w 781"/>
                  <a:gd name="T29" fmla="*/ 2147483646 h 634"/>
                  <a:gd name="T30" fmla="*/ 2147483646 w 781"/>
                  <a:gd name="T31" fmla="*/ 2147483646 h 634"/>
                  <a:gd name="T32" fmla="*/ 2147483646 w 781"/>
                  <a:gd name="T33" fmla="*/ 2147483646 h 634"/>
                  <a:gd name="T34" fmla="*/ 2147483646 w 781"/>
                  <a:gd name="T35" fmla="*/ 2147483646 h 634"/>
                  <a:gd name="T36" fmla="*/ 2147483646 w 781"/>
                  <a:gd name="T37" fmla="*/ 2147483646 h 634"/>
                  <a:gd name="T38" fmla="*/ 2147483646 w 781"/>
                  <a:gd name="T39" fmla="*/ 2147483646 h 634"/>
                  <a:gd name="T40" fmla="*/ 2147483646 w 781"/>
                  <a:gd name="T41" fmla="*/ 2147483646 h 634"/>
                  <a:gd name="T42" fmla="*/ 2147483646 w 781"/>
                  <a:gd name="T43" fmla="*/ 2147483646 h 634"/>
                  <a:gd name="T44" fmla="*/ 2147483646 w 781"/>
                  <a:gd name="T45" fmla="*/ 2147483646 h 634"/>
                  <a:gd name="T46" fmla="*/ 2147483646 w 781"/>
                  <a:gd name="T47" fmla="*/ 2147483646 h 634"/>
                  <a:gd name="T48" fmla="*/ 2147483646 w 781"/>
                  <a:gd name="T49" fmla="*/ 2147483646 h 634"/>
                  <a:gd name="T50" fmla="*/ 2147483646 w 781"/>
                  <a:gd name="T51" fmla="*/ 2147483646 h 634"/>
                  <a:gd name="T52" fmla="*/ 2147483646 w 781"/>
                  <a:gd name="T53" fmla="*/ 2147483646 h 634"/>
                  <a:gd name="T54" fmla="*/ 2147483646 w 781"/>
                  <a:gd name="T55" fmla="*/ 2147483646 h 634"/>
                  <a:gd name="T56" fmla="*/ 2147483646 w 781"/>
                  <a:gd name="T57" fmla="*/ 2147483646 h 634"/>
                  <a:gd name="T58" fmla="*/ 2147483646 w 781"/>
                  <a:gd name="T59" fmla="*/ 2147483646 h 634"/>
                  <a:gd name="T60" fmla="*/ 2147483646 w 781"/>
                  <a:gd name="T61" fmla="*/ 2147483646 h 634"/>
                  <a:gd name="T62" fmla="*/ 2147483646 w 781"/>
                  <a:gd name="T63" fmla="*/ 2147483646 h 634"/>
                  <a:gd name="T64" fmla="*/ 2147483646 w 781"/>
                  <a:gd name="T65" fmla="*/ 2147483646 h 634"/>
                  <a:gd name="T66" fmla="*/ 2147483646 w 781"/>
                  <a:gd name="T67" fmla="*/ 2147483646 h 634"/>
                  <a:gd name="T68" fmla="*/ 2147483646 w 781"/>
                  <a:gd name="T69" fmla="*/ 2147483646 h 634"/>
                  <a:gd name="T70" fmla="*/ 2147483646 w 781"/>
                  <a:gd name="T71" fmla="*/ 2147483646 h 634"/>
                  <a:gd name="T72" fmla="*/ 2147483646 w 781"/>
                  <a:gd name="T73" fmla="*/ 2147483646 h 634"/>
                  <a:gd name="T74" fmla="*/ 2147483646 w 781"/>
                  <a:gd name="T75" fmla="*/ 2147483646 h 634"/>
                  <a:gd name="T76" fmla="*/ 2147483646 w 781"/>
                  <a:gd name="T77" fmla="*/ 2147483646 h 634"/>
                  <a:gd name="T78" fmla="*/ 2147483646 w 781"/>
                  <a:gd name="T79" fmla="*/ 2147483646 h 634"/>
                  <a:gd name="T80" fmla="*/ 2147483646 w 781"/>
                  <a:gd name="T81" fmla="*/ 2147483646 h 634"/>
                  <a:gd name="T82" fmla="*/ 2147483646 w 781"/>
                  <a:gd name="T83" fmla="*/ 2147483646 h 6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34"/>
                  <a:gd name="T128" fmla="*/ 781 w 781"/>
                  <a:gd name="T129" fmla="*/ 634 h 6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34">
                    <a:moveTo>
                      <a:pt x="0" y="531"/>
                    </a:moveTo>
                    <a:lnTo>
                      <a:pt x="9" y="522"/>
                    </a:lnTo>
                    <a:lnTo>
                      <a:pt x="13" y="522"/>
                    </a:lnTo>
                    <a:lnTo>
                      <a:pt x="18" y="540"/>
                    </a:lnTo>
                    <a:lnTo>
                      <a:pt x="27" y="553"/>
                    </a:lnTo>
                    <a:lnTo>
                      <a:pt x="31" y="549"/>
                    </a:lnTo>
                    <a:lnTo>
                      <a:pt x="36" y="544"/>
                    </a:lnTo>
                    <a:lnTo>
                      <a:pt x="45" y="553"/>
                    </a:lnTo>
                    <a:lnTo>
                      <a:pt x="49" y="558"/>
                    </a:lnTo>
                    <a:lnTo>
                      <a:pt x="58" y="571"/>
                    </a:lnTo>
                    <a:lnTo>
                      <a:pt x="62" y="594"/>
                    </a:lnTo>
                    <a:lnTo>
                      <a:pt x="67" y="594"/>
                    </a:lnTo>
                    <a:lnTo>
                      <a:pt x="76" y="589"/>
                    </a:lnTo>
                    <a:lnTo>
                      <a:pt x="80" y="585"/>
                    </a:lnTo>
                    <a:lnTo>
                      <a:pt x="89" y="585"/>
                    </a:lnTo>
                    <a:lnTo>
                      <a:pt x="94" y="562"/>
                    </a:lnTo>
                    <a:lnTo>
                      <a:pt x="98" y="553"/>
                    </a:lnTo>
                    <a:lnTo>
                      <a:pt x="107" y="540"/>
                    </a:lnTo>
                    <a:lnTo>
                      <a:pt x="111" y="531"/>
                    </a:lnTo>
                    <a:lnTo>
                      <a:pt x="116" y="499"/>
                    </a:lnTo>
                    <a:lnTo>
                      <a:pt x="125" y="472"/>
                    </a:lnTo>
                    <a:lnTo>
                      <a:pt x="129" y="463"/>
                    </a:lnTo>
                    <a:lnTo>
                      <a:pt x="138" y="463"/>
                    </a:lnTo>
                    <a:lnTo>
                      <a:pt x="143" y="468"/>
                    </a:lnTo>
                    <a:lnTo>
                      <a:pt x="147" y="463"/>
                    </a:lnTo>
                    <a:lnTo>
                      <a:pt x="156" y="468"/>
                    </a:lnTo>
                    <a:lnTo>
                      <a:pt x="161" y="481"/>
                    </a:lnTo>
                    <a:lnTo>
                      <a:pt x="165" y="499"/>
                    </a:lnTo>
                    <a:lnTo>
                      <a:pt x="174" y="522"/>
                    </a:lnTo>
                    <a:lnTo>
                      <a:pt x="178" y="540"/>
                    </a:lnTo>
                    <a:lnTo>
                      <a:pt x="187" y="544"/>
                    </a:lnTo>
                    <a:lnTo>
                      <a:pt x="192" y="544"/>
                    </a:lnTo>
                    <a:lnTo>
                      <a:pt x="196" y="486"/>
                    </a:lnTo>
                    <a:lnTo>
                      <a:pt x="205" y="364"/>
                    </a:lnTo>
                    <a:lnTo>
                      <a:pt x="210" y="247"/>
                    </a:lnTo>
                    <a:lnTo>
                      <a:pt x="214" y="153"/>
                    </a:lnTo>
                    <a:lnTo>
                      <a:pt x="223" y="81"/>
                    </a:lnTo>
                    <a:lnTo>
                      <a:pt x="228" y="31"/>
                    </a:lnTo>
                    <a:lnTo>
                      <a:pt x="236" y="0"/>
                    </a:lnTo>
                    <a:lnTo>
                      <a:pt x="241" y="13"/>
                    </a:lnTo>
                    <a:lnTo>
                      <a:pt x="245" y="40"/>
                    </a:lnTo>
                    <a:lnTo>
                      <a:pt x="254" y="63"/>
                    </a:lnTo>
                    <a:lnTo>
                      <a:pt x="259" y="99"/>
                    </a:lnTo>
                    <a:lnTo>
                      <a:pt x="268" y="135"/>
                    </a:lnTo>
                    <a:lnTo>
                      <a:pt x="272" y="166"/>
                    </a:lnTo>
                    <a:lnTo>
                      <a:pt x="277" y="193"/>
                    </a:lnTo>
                    <a:lnTo>
                      <a:pt x="286" y="216"/>
                    </a:lnTo>
                    <a:lnTo>
                      <a:pt x="290" y="247"/>
                    </a:lnTo>
                    <a:lnTo>
                      <a:pt x="294" y="279"/>
                    </a:lnTo>
                    <a:lnTo>
                      <a:pt x="303" y="301"/>
                    </a:lnTo>
                    <a:lnTo>
                      <a:pt x="308" y="360"/>
                    </a:lnTo>
                    <a:lnTo>
                      <a:pt x="317" y="463"/>
                    </a:lnTo>
                    <a:lnTo>
                      <a:pt x="321" y="526"/>
                    </a:lnTo>
                    <a:lnTo>
                      <a:pt x="326" y="567"/>
                    </a:lnTo>
                    <a:lnTo>
                      <a:pt x="335" y="603"/>
                    </a:lnTo>
                    <a:lnTo>
                      <a:pt x="339" y="616"/>
                    </a:lnTo>
                    <a:lnTo>
                      <a:pt x="344" y="625"/>
                    </a:lnTo>
                    <a:lnTo>
                      <a:pt x="352" y="634"/>
                    </a:lnTo>
                    <a:lnTo>
                      <a:pt x="357" y="625"/>
                    </a:lnTo>
                    <a:lnTo>
                      <a:pt x="366" y="616"/>
                    </a:lnTo>
                    <a:lnTo>
                      <a:pt x="370" y="594"/>
                    </a:lnTo>
                    <a:lnTo>
                      <a:pt x="375" y="580"/>
                    </a:lnTo>
                    <a:lnTo>
                      <a:pt x="384" y="580"/>
                    </a:lnTo>
                    <a:lnTo>
                      <a:pt x="388" y="594"/>
                    </a:lnTo>
                    <a:lnTo>
                      <a:pt x="397" y="598"/>
                    </a:lnTo>
                    <a:lnTo>
                      <a:pt x="402" y="598"/>
                    </a:lnTo>
                    <a:lnTo>
                      <a:pt x="406" y="576"/>
                    </a:lnTo>
                    <a:lnTo>
                      <a:pt x="415" y="558"/>
                    </a:lnTo>
                    <a:lnTo>
                      <a:pt x="419" y="549"/>
                    </a:lnTo>
                    <a:lnTo>
                      <a:pt x="424" y="540"/>
                    </a:lnTo>
                    <a:lnTo>
                      <a:pt x="433" y="544"/>
                    </a:lnTo>
                    <a:lnTo>
                      <a:pt x="437" y="544"/>
                    </a:lnTo>
                    <a:lnTo>
                      <a:pt x="446" y="558"/>
                    </a:lnTo>
                    <a:lnTo>
                      <a:pt x="451" y="576"/>
                    </a:lnTo>
                    <a:lnTo>
                      <a:pt x="455" y="580"/>
                    </a:lnTo>
                    <a:lnTo>
                      <a:pt x="464" y="571"/>
                    </a:lnTo>
                    <a:lnTo>
                      <a:pt x="469" y="571"/>
                    </a:lnTo>
                    <a:lnTo>
                      <a:pt x="473" y="571"/>
                    </a:lnTo>
                    <a:lnTo>
                      <a:pt x="482" y="571"/>
                    </a:lnTo>
                    <a:lnTo>
                      <a:pt x="486" y="567"/>
                    </a:lnTo>
                    <a:lnTo>
                      <a:pt x="495" y="580"/>
                    </a:lnTo>
                    <a:lnTo>
                      <a:pt x="500" y="585"/>
                    </a:lnTo>
                    <a:lnTo>
                      <a:pt x="504" y="598"/>
                    </a:lnTo>
                    <a:lnTo>
                      <a:pt x="513" y="607"/>
                    </a:lnTo>
                    <a:lnTo>
                      <a:pt x="518" y="612"/>
                    </a:lnTo>
                    <a:lnTo>
                      <a:pt x="522" y="607"/>
                    </a:lnTo>
                    <a:lnTo>
                      <a:pt x="531" y="585"/>
                    </a:lnTo>
                    <a:lnTo>
                      <a:pt x="535" y="549"/>
                    </a:lnTo>
                    <a:lnTo>
                      <a:pt x="544" y="513"/>
                    </a:lnTo>
                    <a:lnTo>
                      <a:pt x="549" y="499"/>
                    </a:lnTo>
                    <a:lnTo>
                      <a:pt x="553" y="486"/>
                    </a:lnTo>
                    <a:lnTo>
                      <a:pt x="562" y="477"/>
                    </a:lnTo>
                    <a:lnTo>
                      <a:pt x="567" y="472"/>
                    </a:lnTo>
                    <a:lnTo>
                      <a:pt x="576" y="463"/>
                    </a:lnTo>
                    <a:lnTo>
                      <a:pt x="580" y="454"/>
                    </a:lnTo>
                    <a:lnTo>
                      <a:pt x="585" y="459"/>
                    </a:lnTo>
                    <a:lnTo>
                      <a:pt x="593" y="477"/>
                    </a:lnTo>
                    <a:lnTo>
                      <a:pt x="598" y="499"/>
                    </a:lnTo>
                    <a:lnTo>
                      <a:pt x="602" y="508"/>
                    </a:lnTo>
                    <a:lnTo>
                      <a:pt x="611" y="517"/>
                    </a:lnTo>
                    <a:lnTo>
                      <a:pt x="616" y="522"/>
                    </a:lnTo>
                    <a:lnTo>
                      <a:pt x="625" y="526"/>
                    </a:lnTo>
                    <a:lnTo>
                      <a:pt x="629" y="513"/>
                    </a:lnTo>
                    <a:lnTo>
                      <a:pt x="634" y="508"/>
                    </a:lnTo>
                    <a:lnTo>
                      <a:pt x="643" y="499"/>
                    </a:lnTo>
                    <a:lnTo>
                      <a:pt x="647" y="495"/>
                    </a:lnTo>
                    <a:lnTo>
                      <a:pt x="651" y="490"/>
                    </a:lnTo>
                    <a:lnTo>
                      <a:pt x="660" y="490"/>
                    </a:lnTo>
                    <a:lnTo>
                      <a:pt x="665" y="490"/>
                    </a:lnTo>
                    <a:lnTo>
                      <a:pt x="674" y="486"/>
                    </a:lnTo>
                    <a:lnTo>
                      <a:pt x="678" y="490"/>
                    </a:lnTo>
                    <a:lnTo>
                      <a:pt x="683" y="481"/>
                    </a:lnTo>
                    <a:lnTo>
                      <a:pt x="692" y="472"/>
                    </a:lnTo>
                    <a:lnTo>
                      <a:pt x="696" y="468"/>
                    </a:lnTo>
                    <a:lnTo>
                      <a:pt x="705" y="468"/>
                    </a:lnTo>
                    <a:lnTo>
                      <a:pt x="710" y="468"/>
                    </a:lnTo>
                    <a:lnTo>
                      <a:pt x="714" y="477"/>
                    </a:lnTo>
                    <a:lnTo>
                      <a:pt x="723" y="495"/>
                    </a:lnTo>
                    <a:lnTo>
                      <a:pt x="727" y="508"/>
                    </a:lnTo>
                    <a:lnTo>
                      <a:pt x="732" y="526"/>
                    </a:lnTo>
                    <a:lnTo>
                      <a:pt x="741" y="540"/>
                    </a:lnTo>
                    <a:lnTo>
                      <a:pt x="745" y="558"/>
                    </a:lnTo>
                    <a:lnTo>
                      <a:pt x="754" y="567"/>
                    </a:lnTo>
                    <a:lnTo>
                      <a:pt x="759" y="558"/>
                    </a:lnTo>
                    <a:lnTo>
                      <a:pt x="763" y="540"/>
                    </a:lnTo>
                    <a:lnTo>
                      <a:pt x="772" y="517"/>
                    </a:lnTo>
                    <a:lnTo>
                      <a:pt x="776" y="495"/>
                    </a:lnTo>
                    <a:lnTo>
                      <a:pt x="781" y="495"/>
                    </a:lnTo>
                  </a:path>
                </a:pathLst>
              </a:custGeom>
              <a:noFill/>
              <a:ln w="0">
                <a:solidFill>
                  <a:srgbClr val="3F3F3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24" name="Freeform 54"/>
              <p:cNvSpPr>
                <a:spLocks/>
              </p:cNvSpPr>
              <p:nvPr/>
            </p:nvSpPr>
            <p:spPr bwMode="auto">
              <a:xfrm>
                <a:off x="7188229" y="1365245"/>
                <a:ext cx="1239838" cy="1000125"/>
              </a:xfrm>
              <a:custGeom>
                <a:avLst/>
                <a:gdLst>
                  <a:gd name="T0" fmla="*/ 2147483646 w 781"/>
                  <a:gd name="T1" fmla="*/ 2147483646 h 630"/>
                  <a:gd name="T2" fmla="*/ 2147483646 w 781"/>
                  <a:gd name="T3" fmla="*/ 2147483646 h 630"/>
                  <a:gd name="T4" fmla="*/ 2147483646 w 781"/>
                  <a:gd name="T5" fmla="*/ 2147483646 h 630"/>
                  <a:gd name="T6" fmla="*/ 2147483646 w 781"/>
                  <a:gd name="T7" fmla="*/ 2147483646 h 630"/>
                  <a:gd name="T8" fmla="*/ 2147483646 w 781"/>
                  <a:gd name="T9" fmla="*/ 2147483646 h 630"/>
                  <a:gd name="T10" fmla="*/ 2147483646 w 781"/>
                  <a:gd name="T11" fmla="*/ 2147483646 h 630"/>
                  <a:gd name="T12" fmla="*/ 2147483646 w 781"/>
                  <a:gd name="T13" fmla="*/ 2147483646 h 630"/>
                  <a:gd name="T14" fmla="*/ 2147483646 w 781"/>
                  <a:gd name="T15" fmla="*/ 2147483646 h 630"/>
                  <a:gd name="T16" fmla="*/ 2147483646 w 781"/>
                  <a:gd name="T17" fmla="*/ 2147483646 h 630"/>
                  <a:gd name="T18" fmla="*/ 2147483646 w 781"/>
                  <a:gd name="T19" fmla="*/ 2147483646 h 630"/>
                  <a:gd name="T20" fmla="*/ 2147483646 w 781"/>
                  <a:gd name="T21" fmla="*/ 2147483646 h 630"/>
                  <a:gd name="T22" fmla="*/ 2147483646 w 781"/>
                  <a:gd name="T23" fmla="*/ 2147483646 h 630"/>
                  <a:gd name="T24" fmla="*/ 2147483646 w 781"/>
                  <a:gd name="T25" fmla="*/ 0 h 630"/>
                  <a:gd name="T26" fmla="*/ 2147483646 w 781"/>
                  <a:gd name="T27" fmla="*/ 2147483646 h 630"/>
                  <a:gd name="T28" fmla="*/ 2147483646 w 781"/>
                  <a:gd name="T29" fmla="*/ 2147483646 h 630"/>
                  <a:gd name="T30" fmla="*/ 2147483646 w 781"/>
                  <a:gd name="T31" fmla="*/ 2147483646 h 630"/>
                  <a:gd name="T32" fmla="*/ 2147483646 w 781"/>
                  <a:gd name="T33" fmla="*/ 2147483646 h 630"/>
                  <a:gd name="T34" fmla="*/ 2147483646 w 781"/>
                  <a:gd name="T35" fmla="*/ 2147483646 h 630"/>
                  <a:gd name="T36" fmla="*/ 2147483646 w 781"/>
                  <a:gd name="T37" fmla="*/ 2147483646 h 630"/>
                  <a:gd name="T38" fmla="*/ 2147483646 w 781"/>
                  <a:gd name="T39" fmla="*/ 2147483646 h 630"/>
                  <a:gd name="T40" fmla="*/ 2147483646 w 781"/>
                  <a:gd name="T41" fmla="*/ 2147483646 h 630"/>
                  <a:gd name="T42" fmla="*/ 2147483646 w 781"/>
                  <a:gd name="T43" fmla="*/ 2147483646 h 630"/>
                  <a:gd name="T44" fmla="*/ 2147483646 w 781"/>
                  <a:gd name="T45" fmla="*/ 2147483646 h 630"/>
                  <a:gd name="T46" fmla="*/ 2147483646 w 781"/>
                  <a:gd name="T47" fmla="*/ 2147483646 h 630"/>
                  <a:gd name="T48" fmla="*/ 2147483646 w 781"/>
                  <a:gd name="T49" fmla="*/ 2147483646 h 630"/>
                  <a:gd name="T50" fmla="*/ 2147483646 w 781"/>
                  <a:gd name="T51" fmla="*/ 2147483646 h 630"/>
                  <a:gd name="T52" fmla="*/ 2147483646 w 781"/>
                  <a:gd name="T53" fmla="*/ 2147483646 h 630"/>
                  <a:gd name="T54" fmla="*/ 2147483646 w 781"/>
                  <a:gd name="T55" fmla="*/ 2147483646 h 630"/>
                  <a:gd name="T56" fmla="*/ 2147483646 w 781"/>
                  <a:gd name="T57" fmla="*/ 2147483646 h 630"/>
                  <a:gd name="T58" fmla="*/ 2147483646 w 781"/>
                  <a:gd name="T59" fmla="*/ 2147483646 h 630"/>
                  <a:gd name="T60" fmla="*/ 2147483646 w 781"/>
                  <a:gd name="T61" fmla="*/ 2147483646 h 630"/>
                  <a:gd name="T62" fmla="*/ 2147483646 w 781"/>
                  <a:gd name="T63" fmla="*/ 2147483646 h 630"/>
                  <a:gd name="T64" fmla="*/ 2147483646 w 781"/>
                  <a:gd name="T65" fmla="*/ 2147483646 h 630"/>
                  <a:gd name="T66" fmla="*/ 2147483646 w 781"/>
                  <a:gd name="T67" fmla="*/ 2147483646 h 630"/>
                  <a:gd name="T68" fmla="*/ 2147483646 w 781"/>
                  <a:gd name="T69" fmla="*/ 2147483646 h 630"/>
                  <a:gd name="T70" fmla="*/ 2147483646 w 781"/>
                  <a:gd name="T71" fmla="*/ 2147483646 h 630"/>
                  <a:gd name="T72" fmla="*/ 2147483646 w 781"/>
                  <a:gd name="T73" fmla="*/ 2147483646 h 630"/>
                  <a:gd name="T74" fmla="*/ 2147483646 w 781"/>
                  <a:gd name="T75" fmla="*/ 2147483646 h 630"/>
                  <a:gd name="T76" fmla="*/ 2147483646 w 781"/>
                  <a:gd name="T77" fmla="*/ 2147483646 h 630"/>
                  <a:gd name="T78" fmla="*/ 2147483646 w 781"/>
                  <a:gd name="T79" fmla="*/ 2147483646 h 630"/>
                  <a:gd name="T80" fmla="*/ 2147483646 w 781"/>
                  <a:gd name="T81" fmla="*/ 2147483646 h 630"/>
                  <a:gd name="T82" fmla="*/ 2147483646 w 781"/>
                  <a:gd name="T83" fmla="*/ 2147483646 h 6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30"/>
                  <a:gd name="T128" fmla="*/ 781 w 781"/>
                  <a:gd name="T129" fmla="*/ 630 h 6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30">
                    <a:moveTo>
                      <a:pt x="0" y="513"/>
                    </a:moveTo>
                    <a:lnTo>
                      <a:pt x="9" y="513"/>
                    </a:lnTo>
                    <a:lnTo>
                      <a:pt x="13" y="504"/>
                    </a:lnTo>
                    <a:lnTo>
                      <a:pt x="18" y="504"/>
                    </a:lnTo>
                    <a:lnTo>
                      <a:pt x="27" y="513"/>
                    </a:lnTo>
                    <a:lnTo>
                      <a:pt x="31" y="513"/>
                    </a:lnTo>
                    <a:lnTo>
                      <a:pt x="36" y="500"/>
                    </a:lnTo>
                    <a:lnTo>
                      <a:pt x="45" y="491"/>
                    </a:lnTo>
                    <a:lnTo>
                      <a:pt x="49" y="482"/>
                    </a:lnTo>
                    <a:lnTo>
                      <a:pt x="58" y="477"/>
                    </a:lnTo>
                    <a:lnTo>
                      <a:pt x="62" y="482"/>
                    </a:lnTo>
                    <a:lnTo>
                      <a:pt x="67" y="491"/>
                    </a:lnTo>
                    <a:lnTo>
                      <a:pt x="76" y="504"/>
                    </a:lnTo>
                    <a:lnTo>
                      <a:pt x="80" y="518"/>
                    </a:lnTo>
                    <a:lnTo>
                      <a:pt x="89" y="522"/>
                    </a:lnTo>
                    <a:lnTo>
                      <a:pt x="94" y="518"/>
                    </a:lnTo>
                    <a:lnTo>
                      <a:pt x="98" y="504"/>
                    </a:lnTo>
                    <a:lnTo>
                      <a:pt x="107" y="486"/>
                    </a:lnTo>
                    <a:lnTo>
                      <a:pt x="111" y="468"/>
                    </a:lnTo>
                    <a:lnTo>
                      <a:pt x="116" y="473"/>
                    </a:lnTo>
                    <a:lnTo>
                      <a:pt x="125" y="495"/>
                    </a:lnTo>
                    <a:lnTo>
                      <a:pt x="129" y="527"/>
                    </a:lnTo>
                    <a:lnTo>
                      <a:pt x="138" y="558"/>
                    </a:lnTo>
                    <a:lnTo>
                      <a:pt x="143" y="558"/>
                    </a:lnTo>
                    <a:lnTo>
                      <a:pt x="147" y="554"/>
                    </a:lnTo>
                    <a:lnTo>
                      <a:pt x="156" y="545"/>
                    </a:lnTo>
                    <a:lnTo>
                      <a:pt x="161" y="531"/>
                    </a:lnTo>
                    <a:lnTo>
                      <a:pt x="165" y="531"/>
                    </a:lnTo>
                    <a:lnTo>
                      <a:pt x="174" y="540"/>
                    </a:lnTo>
                    <a:lnTo>
                      <a:pt x="178" y="545"/>
                    </a:lnTo>
                    <a:lnTo>
                      <a:pt x="187" y="540"/>
                    </a:lnTo>
                    <a:lnTo>
                      <a:pt x="192" y="545"/>
                    </a:lnTo>
                    <a:lnTo>
                      <a:pt x="196" y="486"/>
                    </a:lnTo>
                    <a:lnTo>
                      <a:pt x="205" y="356"/>
                    </a:lnTo>
                    <a:lnTo>
                      <a:pt x="210" y="225"/>
                    </a:lnTo>
                    <a:lnTo>
                      <a:pt x="214" y="126"/>
                    </a:lnTo>
                    <a:lnTo>
                      <a:pt x="223" y="63"/>
                    </a:lnTo>
                    <a:lnTo>
                      <a:pt x="228" y="18"/>
                    </a:lnTo>
                    <a:lnTo>
                      <a:pt x="236" y="0"/>
                    </a:lnTo>
                    <a:lnTo>
                      <a:pt x="241" y="14"/>
                    </a:lnTo>
                    <a:lnTo>
                      <a:pt x="245" y="41"/>
                    </a:lnTo>
                    <a:lnTo>
                      <a:pt x="254" y="77"/>
                    </a:lnTo>
                    <a:lnTo>
                      <a:pt x="259" y="126"/>
                    </a:lnTo>
                    <a:lnTo>
                      <a:pt x="268" y="162"/>
                    </a:lnTo>
                    <a:lnTo>
                      <a:pt x="272" y="198"/>
                    </a:lnTo>
                    <a:lnTo>
                      <a:pt x="277" y="234"/>
                    </a:lnTo>
                    <a:lnTo>
                      <a:pt x="286" y="257"/>
                    </a:lnTo>
                    <a:lnTo>
                      <a:pt x="290" y="275"/>
                    </a:lnTo>
                    <a:lnTo>
                      <a:pt x="294" y="297"/>
                    </a:lnTo>
                    <a:lnTo>
                      <a:pt x="303" y="324"/>
                    </a:lnTo>
                    <a:lnTo>
                      <a:pt x="308" y="392"/>
                    </a:lnTo>
                    <a:lnTo>
                      <a:pt x="317" y="500"/>
                    </a:lnTo>
                    <a:lnTo>
                      <a:pt x="321" y="563"/>
                    </a:lnTo>
                    <a:lnTo>
                      <a:pt x="326" y="599"/>
                    </a:lnTo>
                    <a:lnTo>
                      <a:pt x="335" y="612"/>
                    </a:lnTo>
                    <a:lnTo>
                      <a:pt x="339" y="621"/>
                    </a:lnTo>
                    <a:lnTo>
                      <a:pt x="344" y="621"/>
                    </a:lnTo>
                    <a:lnTo>
                      <a:pt x="352" y="612"/>
                    </a:lnTo>
                    <a:lnTo>
                      <a:pt x="357" y="617"/>
                    </a:lnTo>
                    <a:lnTo>
                      <a:pt x="366" y="621"/>
                    </a:lnTo>
                    <a:lnTo>
                      <a:pt x="370" y="617"/>
                    </a:lnTo>
                    <a:lnTo>
                      <a:pt x="375" y="626"/>
                    </a:lnTo>
                    <a:lnTo>
                      <a:pt x="384" y="626"/>
                    </a:lnTo>
                    <a:lnTo>
                      <a:pt x="388" y="617"/>
                    </a:lnTo>
                    <a:lnTo>
                      <a:pt x="397" y="608"/>
                    </a:lnTo>
                    <a:lnTo>
                      <a:pt x="402" y="599"/>
                    </a:lnTo>
                    <a:lnTo>
                      <a:pt x="406" y="590"/>
                    </a:lnTo>
                    <a:lnTo>
                      <a:pt x="415" y="599"/>
                    </a:lnTo>
                    <a:lnTo>
                      <a:pt x="419" y="608"/>
                    </a:lnTo>
                    <a:lnTo>
                      <a:pt x="424" y="617"/>
                    </a:lnTo>
                    <a:lnTo>
                      <a:pt x="433" y="630"/>
                    </a:lnTo>
                    <a:lnTo>
                      <a:pt x="437" y="630"/>
                    </a:lnTo>
                    <a:lnTo>
                      <a:pt x="446" y="608"/>
                    </a:lnTo>
                    <a:lnTo>
                      <a:pt x="451" y="572"/>
                    </a:lnTo>
                    <a:lnTo>
                      <a:pt x="455" y="549"/>
                    </a:lnTo>
                    <a:lnTo>
                      <a:pt x="464" y="527"/>
                    </a:lnTo>
                    <a:lnTo>
                      <a:pt x="469" y="518"/>
                    </a:lnTo>
                    <a:lnTo>
                      <a:pt x="473" y="518"/>
                    </a:lnTo>
                    <a:lnTo>
                      <a:pt x="482" y="518"/>
                    </a:lnTo>
                    <a:lnTo>
                      <a:pt x="486" y="509"/>
                    </a:lnTo>
                    <a:lnTo>
                      <a:pt x="495" y="500"/>
                    </a:lnTo>
                    <a:lnTo>
                      <a:pt x="500" y="495"/>
                    </a:lnTo>
                    <a:lnTo>
                      <a:pt x="504" y="518"/>
                    </a:lnTo>
                    <a:lnTo>
                      <a:pt x="513" y="545"/>
                    </a:lnTo>
                    <a:lnTo>
                      <a:pt x="518" y="558"/>
                    </a:lnTo>
                    <a:lnTo>
                      <a:pt x="522" y="558"/>
                    </a:lnTo>
                    <a:lnTo>
                      <a:pt x="531" y="554"/>
                    </a:lnTo>
                    <a:lnTo>
                      <a:pt x="535" y="549"/>
                    </a:lnTo>
                    <a:lnTo>
                      <a:pt x="544" y="549"/>
                    </a:lnTo>
                    <a:lnTo>
                      <a:pt x="549" y="554"/>
                    </a:lnTo>
                    <a:lnTo>
                      <a:pt x="553" y="554"/>
                    </a:lnTo>
                    <a:lnTo>
                      <a:pt x="562" y="540"/>
                    </a:lnTo>
                    <a:lnTo>
                      <a:pt x="567" y="527"/>
                    </a:lnTo>
                    <a:lnTo>
                      <a:pt x="576" y="527"/>
                    </a:lnTo>
                    <a:lnTo>
                      <a:pt x="580" y="518"/>
                    </a:lnTo>
                    <a:lnTo>
                      <a:pt x="585" y="513"/>
                    </a:lnTo>
                    <a:lnTo>
                      <a:pt x="593" y="518"/>
                    </a:lnTo>
                    <a:lnTo>
                      <a:pt x="598" y="540"/>
                    </a:lnTo>
                    <a:lnTo>
                      <a:pt x="602" y="549"/>
                    </a:lnTo>
                    <a:lnTo>
                      <a:pt x="611" y="531"/>
                    </a:lnTo>
                    <a:lnTo>
                      <a:pt x="616" y="527"/>
                    </a:lnTo>
                    <a:lnTo>
                      <a:pt x="625" y="518"/>
                    </a:lnTo>
                    <a:lnTo>
                      <a:pt x="629" y="522"/>
                    </a:lnTo>
                    <a:lnTo>
                      <a:pt x="634" y="545"/>
                    </a:lnTo>
                    <a:lnTo>
                      <a:pt x="643" y="567"/>
                    </a:lnTo>
                    <a:lnTo>
                      <a:pt x="647" y="576"/>
                    </a:lnTo>
                    <a:lnTo>
                      <a:pt x="651" y="576"/>
                    </a:lnTo>
                    <a:lnTo>
                      <a:pt x="660" y="572"/>
                    </a:lnTo>
                    <a:lnTo>
                      <a:pt x="665" y="572"/>
                    </a:lnTo>
                    <a:lnTo>
                      <a:pt x="674" y="572"/>
                    </a:lnTo>
                    <a:lnTo>
                      <a:pt x="678" y="567"/>
                    </a:lnTo>
                    <a:lnTo>
                      <a:pt x="683" y="549"/>
                    </a:lnTo>
                    <a:lnTo>
                      <a:pt x="692" y="536"/>
                    </a:lnTo>
                    <a:lnTo>
                      <a:pt x="696" y="522"/>
                    </a:lnTo>
                    <a:lnTo>
                      <a:pt x="705" y="527"/>
                    </a:lnTo>
                    <a:lnTo>
                      <a:pt x="710" y="518"/>
                    </a:lnTo>
                    <a:lnTo>
                      <a:pt x="714" y="522"/>
                    </a:lnTo>
                    <a:lnTo>
                      <a:pt x="723" y="513"/>
                    </a:lnTo>
                    <a:lnTo>
                      <a:pt x="727" y="500"/>
                    </a:lnTo>
                    <a:lnTo>
                      <a:pt x="732" y="500"/>
                    </a:lnTo>
                    <a:lnTo>
                      <a:pt x="741" y="500"/>
                    </a:lnTo>
                    <a:lnTo>
                      <a:pt x="745" y="500"/>
                    </a:lnTo>
                    <a:lnTo>
                      <a:pt x="754" y="513"/>
                    </a:lnTo>
                    <a:lnTo>
                      <a:pt x="759" y="527"/>
                    </a:lnTo>
                    <a:lnTo>
                      <a:pt x="763" y="531"/>
                    </a:lnTo>
                    <a:lnTo>
                      <a:pt x="772" y="531"/>
                    </a:lnTo>
                    <a:lnTo>
                      <a:pt x="776" y="527"/>
                    </a:lnTo>
                    <a:lnTo>
                      <a:pt x="781" y="522"/>
                    </a:lnTo>
                  </a:path>
                </a:pathLst>
              </a:custGeom>
              <a:noFill/>
              <a:ln w="0">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25" name="Freeform 55"/>
              <p:cNvSpPr>
                <a:spLocks/>
              </p:cNvSpPr>
              <p:nvPr/>
            </p:nvSpPr>
            <p:spPr bwMode="auto">
              <a:xfrm>
                <a:off x="7188229" y="1387470"/>
                <a:ext cx="1239838" cy="1006475"/>
              </a:xfrm>
              <a:custGeom>
                <a:avLst/>
                <a:gdLst>
                  <a:gd name="T0" fmla="*/ 2147483646 w 781"/>
                  <a:gd name="T1" fmla="*/ 2147483646 h 634"/>
                  <a:gd name="T2" fmla="*/ 2147483646 w 781"/>
                  <a:gd name="T3" fmla="*/ 2147483646 h 634"/>
                  <a:gd name="T4" fmla="*/ 2147483646 w 781"/>
                  <a:gd name="T5" fmla="*/ 2147483646 h 634"/>
                  <a:gd name="T6" fmla="*/ 2147483646 w 781"/>
                  <a:gd name="T7" fmla="*/ 2147483646 h 634"/>
                  <a:gd name="T8" fmla="*/ 2147483646 w 781"/>
                  <a:gd name="T9" fmla="*/ 2147483646 h 634"/>
                  <a:gd name="T10" fmla="*/ 2147483646 w 781"/>
                  <a:gd name="T11" fmla="*/ 2147483646 h 634"/>
                  <a:gd name="T12" fmla="*/ 2147483646 w 781"/>
                  <a:gd name="T13" fmla="*/ 2147483646 h 634"/>
                  <a:gd name="T14" fmla="*/ 2147483646 w 781"/>
                  <a:gd name="T15" fmla="*/ 2147483646 h 634"/>
                  <a:gd name="T16" fmla="*/ 2147483646 w 781"/>
                  <a:gd name="T17" fmla="*/ 2147483646 h 634"/>
                  <a:gd name="T18" fmla="*/ 2147483646 w 781"/>
                  <a:gd name="T19" fmla="*/ 2147483646 h 634"/>
                  <a:gd name="T20" fmla="*/ 2147483646 w 781"/>
                  <a:gd name="T21" fmla="*/ 2147483646 h 634"/>
                  <a:gd name="T22" fmla="*/ 2147483646 w 781"/>
                  <a:gd name="T23" fmla="*/ 2147483646 h 634"/>
                  <a:gd name="T24" fmla="*/ 2147483646 w 781"/>
                  <a:gd name="T25" fmla="*/ 0 h 634"/>
                  <a:gd name="T26" fmla="*/ 2147483646 w 781"/>
                  <a:gd name="T27" fmla="*/ 2147483646 h 634"/>
                  <a:gd name="T28" fmla="*/ 2147483646 w 781"/>
                  <a:gd name="T29" fmla="*/ 2147483646 h 634"/>
                  <a:gd name="T30" fmla="*/ 2147483646 w 781"/>
                  <a:gd name="T31" fmla="*/ 2147483646 h 634"/>
                  <a:gd name="T32" fmla="*/ 2147483646 w 781"/>
                  <a:gd name="T33" fmla="*/ 2147483646 h 634"/>
                  <a:gd name="T34" fmla="*/ 2147483646 w 781"/>
                  <a:gd name="T35" fmla="*/ 2147483646 h 634"/>
                  <a:gd name="T36" fmla="*/ 2147483646 w 781"/>
                  <a:gd name="T37" fmla="*/ 2147483646 h 634"/>
                  <a:gd name="T38" fmla="*/ 2147483646 w 781"/>
                  <a:gd name="T39" fmla="*/ 2147483646 h 634"/>
                  <a:gd name="T40" fmla="*/ 2147483646 w 781"/>
                  <a:gd name="T41" fmla="*/ 2147483646 h 634"/>
                  <a:gd name="T42" fmla="*/ 2147483646 w 781"/>
                  <a:gd name="T43" fmla="*/ 2147483646 h 634"/>
                  <a:gd name="T44" fmla="*/ 2147483646 w 781"/>
                  <a:gd name="T45" fmla="*/ 2147483646 h 634"/>
                  <a:gd name="T46" fmla="*/ 2147483646 w 781"/>
                  <a:gd name="T47" fmla="*/ 2147483646 h 634"/>
                  <a:gd name="T48" fmla="*/ 2147483646 w 781"/>
                  <a:gd name="T49" fmla="*/ 2147483646 h 634"/>
                  <a:gd name="T50" fmla="*/ 2147483646 w 781"/>
                  <a:gd name="T51" fmla="*/ 2147483646 h 634"/>
                  <a:gd name="T52" fmla="*/ 2147483646 w 781"/>
                  <a:gd name="T53" fmla="*/ 2147483646 h 634"/>
                  <a:gd name="T54" fmla="*/ 2147483646 w 781"/>
                  <a:gd name="T55" fmla="*/ 2147483646 h 634"/>
                  <a:gd name="T56" fmla="*/ 2147483646 w 781"/>
                  <a:gd name="T57" fmla="*/ 2147483646 h 634"/>
                  <a:gd name="T58" fmla="*/ 2147483646 w 781"/>
                  <a:gd name="T59" fmla="*/ 2147483646 h 634"/>
                  <a:gd name="T60" fmla="*/ 2147483646 w 781"/>
                  <a:gd name="T61" fmla="*/ 2147483646 h 634"/>
                  <a:gd name="T62" fmla="*/ 2147483646 w 781"/>
                  <a:gd name="T63" fmla="*/ 2147483646 h 634"/>
                  <a:gd name="T64" fmla="*/ 2147483646 w 781"/>
                  <a:gd name="T65" fmla="*/ 2147483646 h 634"/>
                  <a:gd name="T66" fmla="*/ 2147483646 w 781"/>
                  <a:gd name="T67" fmla="*/ 2147483646 h 634"/>
                  <a:gd name="T68" fmla="*/ 2147483646 w 781"/>
                  <a:gd name="T69" fmla="*/ 2147483646 h 634"/>
                  <a:gd name="T70" fmla="*/ 2147483646 w 781"/>
                  <a:gd name="T71" fmla="*/ 2147483646 h 634"/>
                  <a:gd name="T72" fmla="*/ 2147483646 w 781"/>
                  <a:gd name="T73" fmla="*/ 2147483646 h 634"/>
                  <a:gd name="T74" fmla="*/ 2147483646 w 781"/>
                  <a:gd name="T75" fmla="*/ 2147483646 h 634"/>
                  <a:gd name="T76" fmla="*/ 2147483646 w 781"/>
                  <a:gd name="T77" fmla="*/ 2147483646 h 634"/>
                  <a:gd name="T78" fmla="*/ 2147483646 w 781"/>
                  <a:gd name="T79" fmla="*/ 2147483646 h 634"/>
                  <a:gd name="T80" fmla="*/ 2147483646 w 781"/>
                  <a:gd name="T81" fmla="*/ 2147483646 h 634"/>
                  <a:gd name="T82" fmla="*/ 2147483646 w 781"/>
                  <a:gd name="T83" fmla="*/ 2147483646 h 6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34"/>
                  <a:gd name="T128" fmla="*/ 781 w 781"/>
                  <a:gd name="T129" fmla="*/ 634 h 6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34">
                    <a:moveTo>
                      <a:pt x="0" y="549"/>
                    </a:moveTo>
                    <a:lnTo>
                      <a:pt x="9" y="553"/>
                    </a:lnTo>
                    <a:lnTo>
                      <a:pt x="13" y="544"/>
                    </a:lnTo>
                    <a:lnTo>
                      <a:pt x="18" y="540"/>
                    </a:lnTo>
                    <a:lnTo>
                      <a:pt x="27" y="531"/>
                    </a:lnTo>
                    <a:lnTo>
                      <a:pt x="31" y="526"/>
                    </a:lnTo>
                    <a:lnTo>
                      <a:pt x="36" y="526"/>
                    </a:lnTo>
                    <a:lnTo>
                      <a:pt x="45" y="544"/>
                    </a:lnTo>
                    <a:lnTo>
                      <a:pt x="49" y="553"/>
                    </a:lnTo>
                    <a:lnTo>
                      <a:pt x="58" y="567"/>
                    </a:lnTo>
                    <a:lnTo>
                      <a:pt x="62" y="567"/>
                    </a:lnTo>
                    <a:lnTo>
                      <a:pt x="67" y="549"/>
                    </a:lnTo>
                    <a:lnTo>
                      <a:pt x="76" y="544"/>
                    </a:lnTo>
                    <a:lnTo>
                      <a:pt x="80" y="544"/>
                    </a:lnTo>
                    <a:lnTo>
                      <a:pt x="89" y="549"/>
                    </a:lnTo>
                    <a:lnTo>
                      <a:pt x="94" y="553"/>
                    </a:lnTo>
                    <a:lnTo>
                      <a:pt x="98" y="558"/>
                    </a:lnTo>
                    <a:lnTo>
                      <a:pt x="107" y="553"/>
                    </a:lnTo>
                    <a:lnTo>
                      <a:pt x="111" y="553"/>
                    </a:lnTo>
                    <a:lnTo>
                      <a:pt x="116" y="562"/>
                    </a:lnTo>
                    <a:lnTo>
                      <a:pt x="125" y="558"/>
                    </a:lnTo>
                    <a:lnTo>
                      <a:pt x="129" y="549"/>
                    </a:lnTo>
                    <a:lnTo>
                      <a:pt x="138" y="535"/>
                    </a:lnTo>
                    <a:lnTo>
                      <a:pt x="143" y="531"/>
                    </a:lnTo>
                    <a:lnTo>
                      <a:pt x="147" y="540"/>
                    </a:lnTo>
                    <a:lnTo>
                      <a:pt x="156" y="535"/>
                    </a:lnTo>
                    <a:lnTo>
                      <a:pt x="161" y="535"/>
                    </a:lnTo>
                    <a:lnTo>
                      <a:pt x="165" y="531"/>
                    </a:lnTo>
                    <a:lnTo>
                      <a:pt x="174" y="522"/>
                    </a:lnTo>
                    <a:lnTo>
                      <a:pt x="178" y="522"/>
                    </a:lnTo>
                    <a:lnTo>
                      <a:pt x="187" y="526"/>
                    </a:lnTo>
                    <a:lnTo>
                      <a:pt x="192" y="531"/>
                    </a:lnTo>
                    <a:lnTo>
                      <a:pt x="196" y="468"/>
                    </a:lnTo>
                    <a:lnTo>
                      <a:pt x="205" y="351"/>
                    </a:lnTo>
                    <a:lnTo>
                      <a:pt x="210" y="247"/>
                    </a:lnTo>
                    <a:lnTo>
                      <a:pt x="214" y="153"/>
                    </a:lnTo>
                    <a:lnTo>
                      <a:pt x="223" y="81"/>
                    </a:lnTo>
                    <a:lnTo>
                      <a:pt x="228" y="36"/>
                    </a:lnTo>
                    <a:lnTo>
                      <a:pt x="236" y="0"/>
                    </a:lnTo>
                    <a:lnTo>
                      <a:pt x="241" y="9"/>
                    </a:lnTo>
                    <a:lnTo>
                      <a:pt x="245" y="54"/>
                    </a:lnTo>
                    <a:lnTo>
                      <a:pt x="254" y="90"/>
                    </a:lnTo>
                    <a:lnTo>
                      <a:pt x="259" y="126"/>
                    </a:lnTo>
                    <a:lnTo>
                      <a:pt x="268" y="162"/>
                    </a:lnTo>
                    <a:lnTo>
                      <a:pt x="272" y="184"/>
                    </a:lnTo>
                    <a:lnTo>
                      <a:pt x="277" y="202"/>
                    </a:lnTo>
                    <a:lnTo>
                      <a:pt x="286" y="225"/>
                    </a:lnTo>
                    <a:lnTo>
                      <a:pt x="290" y="247"/>
                    </a:lnTo>
                    <a:lnTo>
                      <a:pt x="294" y="279"/>
                    </a:lnTo>
                    <a:lnTo>
                      <a:pt x="303" y="301"/>
                    </a:lnTo>
                    <a:lnTo>
                      <a:pt x="308" y="378"/>
                    </a:lnTo>
                    <a:lnTo>
                      <a:pt x="317" y="490"/>
                    </a:lnTo>
                    <a:lnTo>
                      <a:pt x="321" y="558"/>
                    </a:lnTo>
                    <a:lnTo>
                      <a:pt x="326" y="594"/>
                    </a:lnTo>
                    <a:lnTo>
                      <a:pt x="335" y="607"/>
                    </a:lnTo>
                    <a:lnTo>
                      <a:pt x="339" y="616"/>
                    </a:lnTo>
                    <a:lnTo>
                      <a:pt x="344" y="630"/>
                    </a:lnTo>
                    <a:lnTo>
                      <a:pt x="352" y="634"/>
                    </a:lnTo>
                    <a:lnTo>
                      <a:pt x="357" y="634"/>
                    </a:lnTo>
                    <a:lnTo>
                      <a:pt x="366" y="630"/>
                    </a:lnTo>
                    <a:lnTo>
                      <a:pt x="370" y="612"/>
                    </a:lnTo>
                    <a:lnTo>
                      <a:pt x="375" y="598"/>
                    </a:lnTo>
                    <a:lnTo>
                      <a:pt x="384" y="589"/>
                    </a:lnTo>
                    <a:lnTo>
                      <a:pt x="388" y="576"/>
                    </a:lnTo>
                    <a:lnTo>
                      <a:pt x="397" y="571"/>
                    </a:lnTo>
                    <a:lnTo>
                      <a:pt x="402" y="567"/>
                    </a:lnTo>
                    <a:lnTo>
                      <a:pt x="406" y="567"/>
                    </a:lnTo>
                    <a:lnTo>
                      <a:pt x="415" y="567"/>
                    </a:lnTo>
                    <a:lnTo>
                      <a:pt x="419" y="558"/>
                    </a:lnTo>
                    <a:lnTo>
                      <a:pt x="424" y="540"/>
                    </a:lnTo>
                    <a:lnTo>
                      <a:pt x="433" y="535"/>
                    </a:lnTo>
                    <a:lnTo>
                      <a:pt x="437" y="540"/>
                    </a:lnTo>
                    <a:lnTo>
                      <a:pt x="446" y="549"/>
                    </a:lnTo>
                    <a:lnTo>
                      <a:pt x="451" y="549"/>
                    </a:lnTo>
                    <a:lnTo>
                      <a:pt x="455" y="544"/>
                    </a:lnTo>
                    <a:lnTo>
                      <a:pt x="464" y="531"/>
                    </a:lnTo>
                    <a:lnTo>
                      <a:pt x="469" y="517"/>
                    </a:lnTo>
                    <a:lnTo>
                      <a:pt x="473" y="517"/>
                    </a:lnTo>
                    <a:lnTo>
                      <a:pt x="482" y="513"/>
                    </a:lnTo>
                    <a:lnTo>
                      <a:pt x="486" y="513"/>
                    </a:lnTo>
                    <a:lnTo>
                      <a:pt x="495" y="508"/>
                    </a:lnTo>
                    <a:lnTo>
                      <a:pt x="500" y="499"/>
                    </a:lnTo>
                    <a:lnTo>
                      <a:pt x="504" y="504"/>
                    </a:lnTo>
                    <a:lnTo>
                      <a:pt x="513" y="499"/>
                    </a:lnTo>
                    <a:lnTo>
                      <a:pt x="518" y="504"/>
                    </a:lnTo>
                    <a:lnTo>
                      <a:pt x="522" y="513"/>
                    </a:lnTo>
                    <a:lnTo>
                      <a:pt x="531" y="522"/>
                    </a:lnTo>
                    <a:lnTo>
                      <a:pt x="535" y="531"/>
                    </a:lnTo>
                    <a:lnTo>
                      <a:pt x="544" y="531"/>
                    </a:lnTo>
                    <a:lnTo>
                      <a:pt x="549" y="531"/>
                    </a:lnTo>
                    <a:lnTo>
                      <a:pt x="553" y="522"/>
                    </a:lnTo>
                    <a:lnTo>
                      <a:pt x="562" y="526"/>
                    </a:lnTo>
                    <a:lnTo>
                      <a:pt x="567" y="535"/>
                    </a:lnTo>
                    <a:lnTo>
                      <a:pt x="576" y="535"/>
                    </a:lnTo>
                    <a:lnTo>
                      <a:pt x="580" y="540"/>
                    </a:lnTo>
                    <a:lnTo>
                      <a:pt x="585" y="531"/>
                    </a:lnTo>
                    <a:lnTo>
                      <a:pt x="593" y="535"/>
                    </a:lnTo>
                    <a:lnTo>
                      <a:pt x="598" y="544"/>
                    </a:lnTo>
                    <a:lnTo>
                      <a:pt x="602" y="558"/>
                    </a:lnTo>
                    <a:lnTo>
                      <a:pt x="611" y="567"/>
                    </a:lnTo>
                    <a:lnTo>
                      <a:pt x="616" y="589"/>
                    </a:lnTo>
                    <a:lnTo>
                      <a:pt x="625" y="607"/>
                    </a:lnTo>
                    <a:lnTo>
                      <a:pt x="629" y="612"/>
                    </a:lnTo>
                    <a:lnTo>
                      <a:pt x="634" y="607"/>
                    </a:lnTo>
                    <a:lnTo>
                      <a:pt x="643" y="598"/>
                    </a:lnTo>
                    <a:lnTo>
                      <a:pt x="647" y="603"/>
                    </a:lnTo>
                    <a:lnTo>
                      <a:pt x="651" y="594"/>
                    </a:lnTo>
                    <a:lnTo>
                      <a:pt x="660" y="576"/>
                    </a:lnTo>
                    <a:lnTo>
                      <a:pt x="665" y="567"/>
                    </a:lnTo>
                    <a:lnTo>
                      <a:pt x="674" y="562"/>
                    </a:lnTo>
                    <a:lnTo>
                      <a:pt x="678" y="549"/>
                    </a:lnTo>
                    <a:lnTo>
                      <a:pt x="683" y="544"/>
                    </a:lnTo>
                    <a:lnTo>
                      <a:pt x="692" y="540"/>
                    </a:lnTo>
                    <a:lnTo>
                      <a:pt x="696" y="540"/>
                    </a:lnTo>
                    <a:lnTo>
                      <a:pt x="705" y="540"/>
                    </a:lnTo>
                    <a:lnTo>
                      <a:pt x="710" y="544"/>
                    </a:lnTo>
                    <a:lnTo>
                      <a:pt x="714" y="553"/>
                    </a:lnTo>
                    <a:lnTo>
                      <a:pt x="723" y="544"/>
                    </a:lnTo>
                    <a:lnTo>
                      <a:pt x="727" y="540"/>
                    </a:lnTo>
                    <a:lnTo>
                      <a:pt x="732" y="535"/>
                    </a:lnTo>
                    <a:lnTo>
                      <a:pt x="741" y="535"/>
                    </a:lnTo>
                    <a:lnTo>
                      <a:pt x="745" y="535"/>
                    </a:lnTo>
                    <a:lnTo>
                      <a:pt x="754" y="535"/>
                    </a:lnTo>
                    <a:lnTo>
                      <a:pt x="759" y="549"/>
                    </a:lnTo>
                    <a:lnTo>
                      <a:pt x="763" y="549"/>
                    </a:lnTo>
                    <a:lnTo>
                      <a:pt x="772" y="553"/>
                    </a:lnTo>
                    <a:lnTo>
                      <a:pt x="776" y="549"/>
                    </a:lnTo>
                    <a:lnTo>
                      <a:pt x="781" y="544"/>
                    </a:lnTo>
                  </a:path>
                </a:pathLst>
              </a:custGeom>
              <a:noFill/>
              <a:ln w="0">
                <a:solidFill>
                  <a:srgbClr val="007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26" name="Freeform 56"/>
              <p:cNvSpPr>
                <a:spLocks/>
              </p:cNvSpPr>
              <p:nvPr/>
            </p:nvSpPr>
            <p:spPr bwMode="auto">
              <a:xfrm>
                <a:off x="7188229" y="1336670"/>
                <a:ext cx="1239838" cy="1085850"/>
              </a:xfrm>
              <a:custGeom>
                <a:avLst/>
                <a:gdLst>
                  <a:gd name="T0" fmla="*/ 2147483646 w 781"/>
                  <a:gd name="T1" fmla="*/ 2147483646 h 684"/>
                  <a:gd name="T2" fmla="*/ 2147483646 w 781"/>
                  <a:gd name="T3" fmla="*/ 2147483646 h 684"/>
                  <a:gd name="T4" fmla="*/ 2147483646 w 781"/>
                  <a:gd name="T5" fmla="*/ 2147483646 h 684"/>
                  <a:gd name="T6" fmla="*/ 2147483646 w 781"/>
                  <a:gd name="T7" fmla="*/ 2147483646 h 684"/>
                  <a:gd name="T8" fmla="*/ 2147483646 w 781"/>
                  <a:gd name="T9" fmla="*/ 2147483646 h 684"/>
                  <a:gd name="T10" fmla="*/ 2147483646 w 781"/>
                  <a:gd name="T11" fmla="*/ 2147483646 h 684"/>
                  <a:gd name="T12" fmla="*/ 2147483646 w 781"/>
                  <a:gd name="T13" fmla="*/ 2147483646 h 684"/>
                  <a:gd name="T14" fmla="*/ 2147483646 w 781"/>
                  <a:gd name="T15" fmla="*/ 2147483646 h 684"/>
                  <a:gd name="T16" fmla="*/ 2147483646 w 781"/>
                  <a:gd name="T17" fmla="*/ 2147483646 h 684"/>
                  <a:gd name="T18" fmla="*/ 2147483646 w 781"/>
                  <a:gd name="T19" fmla="*/ 2147483646 h 684"/>
                  <a:gd name="T20" fmla="*/ 2147483646 w 781"/>
                  <a:gd name="T21" fmla="*/ 2147483646 h 684"/>
                  <a:gd name="T22" fmla="*/ 2147483646 w 781"/>
                  <a:gd name="T23" fmla="*/ 2147483646 h 684"/>
                  <a:gd name="T24" fmla="*/ 2147483646 w 781"/>
                  <a:gd name="T25" fmla="*/ 2147483646 h 684"/>
                  <a:gd name="T26" fmla="*/ 2147483646 w 781"/>
                  <a:gd name="T27" fmla="*/ 2147483646 h 684"/>
                  <a:gd name="T28" fmla="*/ 2147483646 w 781"/>
                  <a:gd name="T29" fmla="*/ 2147483646 h 684"/>
                  <a:gd name="T30" fmla="*/ 2147483646 w 781"/>
                  <a:gd name="T31" fmla="*/ 2147483646 h 684"/>
                  <a:gd name="T32" fmla="*/ 2147483646 w 781"/>
                  <a:gd name="T33" fmla="*/ 2147483646 h 684"/>
                  <a:gd name="T34" fmla="*/ 2147483646 w 781"/>
                  <a:gd name="T35" fmla="*/ 2147483646 h 684"/>
                  <a:gd name="T36" fmla="*/ 2147483646 w 781"/>
                  <a:gd name="T37" fmla="*/ 2147483646 h 684"/>
                  <a:gd name="T38" fmla="*/ 2147483646 w 781"/>
                  <a:gd name="T39" fmla="*/ 2147483646 h 684"/>
                  <a:gd name="T40" fmla="*/ 2147483646 w 781"/>
                  <a:gd name="T41" fmla="*/ 2147483646 h 684"/>
                  <a:gd name="T42" fmla="*/ 2147483646 w 781"/>
                  <a:gd name="T43" fmla="*/ 2147483646 h 684"/>
                  <a:gd name="T44" fmla="*/ 2147483646 w 781"/>
                  <a:gd name="T45" fmla="*/ 2147483646 h 684"/>
                  <a:gd name="T46" fmla="*/ 2147483646 w 781"/>
                  <a:gd name="T47" fmla="*/ 2147483646 h 684"/>
                  <a:gd name="T48" fmla="*/ 2147483646 w 781"/>
                  <a:gd name="T49" fmla="*/ 2147483646 h 684"/>
                  <a:gd name="T50" fmla="*/ 2147483646 w 781"/>
                  <a:gd name="T51" fmla="*/ 2147483646 h 684"/>
                  <a:gd name="T52" fmla="*/ 2147483646 w 781"/>
                  <a:gd name="T53" fmla="*/ 2147483646 h 684"/>
                  <a:gd name="T54" fmla="*/ 2147483646 w 781"/>
                  <a:gd name="T55" fmla="*/ 2147483646 h 684"/>
                  <a:gd name="T56" fmla="*/ 2147483646 w 781"/>
                  <a:gd name="T57" fmla="*/ 2147483646 h 684"/>
                  <a:gd name="T58" fmla="*/ 2147483646 w 781"/>
                  <a:gd name="T59" fmla="*/ 2147483646 h 684"/>
                  <a:gd name="T60" fmla="*/ 2147483646 w 781"/>
                  <a:gd name="T61" fmla="*/ 2147483646 h 684"/>
                  <a:gd name="T62" fmla="*/ 2147483646 w 781"/>
                  <a:gd name="T63" fmla="*/ 2147483646 h 684"/>
                  <a:gd name="T64" fmla="*/ 2147483646 w 781"/>
                  <a:gd name="T65" fmla="*/ 2147483646 h 684"/>
                  <a:gd name="T66" fmla="*/ 2147483646 w 781"/>
                  <a:gd name="T67" fmla="*/ 2147483646 h 684"/>
                  <a:gd name="T68" fmla="*/ 2147483646 w 781"/>
                  <a:gd name="T69" fmla="*/ 2147483646 h 684"/>
                  <a:gd name="T70" fmla="*/ 2147483646 w 781"/>
                  <a:gd name="T71" fmla="*/ 2147483646 h 684"/>
                  <a:gd name="T72" fmla="*/ 2147483646 w 781"/>
                  <a:gd name="T73" fmla="*/ 2147483646 h 684"/>
                  <a:gd name="T74" fmla="*/ 2147483646 w 781"/>
                  <a:gd name="T75" fmla="*/ 2147483646 h 684"/>
                  <a:gd name="T76" fmla="*/ 2147483646 w 781"/>
                  <a:gd name="T77" fmla="*/ 2147483646 h 684"/>
                  <a:gd name="T78" fmla="*/ 2147483646 w 781"/>
                  <a:gd name="T79" fmla="*/ 2147483646 h 684"/>
                  <a:gd name="T80" fmla="*/ 2147483646 w 781"/>
                  <a:gd name="T81" fmla="*/ 2147483646 h 684"/>
                  <a:gd name="T82" fmla="*/ 2147483646 w 781"/>
                  <a:gd name="T83" fmla="*/ 2147483646 h 6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84"/>
                  <a:gd name="T128" fmla="*/ 781 w 781"/>
                  <a:gd name="T129" fmla="*/ 684 h 6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84">
                    <a:moveTo>
                      <a:pt x="0" y="545"/>
                    </a:moveTo>
                    <a:lnTo>
                      <a:pt x="9" y="540"/>
                    </a:lnTo>
                    <a:lnTo>
                      <a:pt x="13" y="531"/>
                    </a:lnTo>
                    <a:lnTo>
                      <a:pt x="18" y="518"/>
                    </a:lnTo>
                    <a:lnTo>
                      <a:pt x="27" y="513"/>
                    </a:lnTo>
                    <a:lnTo>
                      <a:pt x="31" y="522"/>
                    </a:lnTo>
                    <a:lnTo>
                      <a:pt x="36" y="522"/>
                    </a:lnTo>
                    <a:lnTo>
                      <a:pt x="45" y="531"/>
                    </a:lnTo>
                    <a:lnTo>
                      <a:pt x="49" y="540"/>
                    </a:lnTo>
                    <a:lnTo>
                      <a:pt x="58" y="545"/>
                    </a:lnTo>
                    <a:lnTo>
                      <a:pt x="62" y="531"/>
                    </a:lnTo>
                    <a:lnTo>
                      <a:pt x="67" y="527"/>
                    </a:lnTo>
                    <a:lnTo>
                      <a:pt x="76" y="527"/>
                    </a:lnTo>
                    <a:lnTo>
                      <a:pt x="80" y="531"/>
                    </a:lnTo>
                    <a:lnTo>
                      <a:pt x="89" y="540"/>
                    </a:lnTo>
                    <a:lnTo>
                      <a:pt x="94" y="545"/>
                    </a:lnTo>
                    <a:lnTo>
                      <a:pt x="98" y="554"/>
                    </a:lnTo>
                    <a:lnTo>
                      <a:pt x="107" y="563"/>
                    </a:lnTo>
                    <a:lnTo>
                      <a:pt x="111" y="567"/>
                    </a:lnTo>
                    <a:lnTo>
                      <a:pt x="116" y="554"/>
                    </a:lnTo>
                    <a:lnTo>
                      <a:pt x="125" y="554"/>
                    </a:lnTo>
                    <a:lnTo>
                      <a:pt x="129" y="549"/>
                    </a:lnTo>
                    <a:lnTo>
                      <a:pt x="138" y="549"/>
                    </a:lnTo>
                    <a:lnTo>
                      <a:pt x="143" y="554"/>
                    </a:lnTo>
                    <a:lnTo>
                      <a:pt x="147" y="558"/>
                    </a:lnTo>
                    <a:lnTo>
                      <a:pt x="156" y="563"/>
                    </a:lnTo>
                    <a:lnTo>
                      <a:pt x="161" y="558"/>
                    </a:lnTo>
                    <a:lnTo>
                      <a:pt x="165" y="567"/>
                    </a:lnTo>
                    <a:lnTo>
                      <a:pt x="174" y="554"/>
                    </a:lnTo>
                    <a:lnTo>
                      <a:pt x="178" y="554"/>
                    </a:lnTo>
                    <a:lnTo>
                      <a:pt x="187" y="563"/>
                    </a:lnTo>
                    <a:lnTo>
                      <a:pt x="192" y="572"/>
                    </a:lnTo>
                    <a:lnTo>
                      <a:pt x="196" y="527"/>
                    </a:lnTo>
                    <a:lnTo>
                      <a:pt x="205" y="414"/>
                    </a:lnTo>
                    <a:lnTo>
                      <a:pt x="210" y="293"/>
                    </a:lnTo>
                    <a:lnTo>
                      <a:pt x="214" y="176"/>
                    </a:lnTo>
                    <a:lnTo>
                      <a:pt x="223" y="104"/>
                    </a:lnTo>
                    <a:lnTo>
                      <a:pt x="228" y="50"/>
                    </a:lnTo>
                    <a:lnTo>
                      <a:pt x="236" y="9"/>
                    </a:lnTo>
                    <a:lnTo>
                      <a:pt x="241" y="0"/>
                    </a:lnTo>
                    <a:lnTo>
                      <a:pt x="245" y="9"/>
                    </a:lnTo>
                    <a:lnTo>
                      <a:pt x="254" y="36"/>
                    </a:lnTo>
                    <a:lnTo>
                      <a:pt x="259" y="81"/>
                    </a:lnTo>
                    <a:lnTo>
                      <a:pt x="268" y="122"/>
                    </a:lnTo>
                    <a:lnTo>
                      <a:pt x="272" y="167"/>
                    </a:lnTo>
                    <a:lnTo>
                      <a:pt x="277" y="203"/>
                    </a:lnTo>
                    <a:lnTo>
                      <a:pt x="286" y="225"/>
                    </a:lnTo>
                    <a:lnTo>
                      <a:pt x="290" y="248"/>
                    </a:lnTo>
                    <a:lnTo>
                      <a:pt x="294" y="275"/>
                    </a:lnTo>
                    <a:lnTo>
                      <a:pt x="303" y="293"/>
                    </a:lnTo>
                    <a:lnTo>
                      <a:pt x="308" y="365"/>
                    </a:lnTo>
                    <a:lnTo>
                      <a:pt x="317" y="491"/>
                    </a:lnTo>
                    <a:lnTo>
                      <a:pt x="321" y="572"/>
                    </a:lnTo>
                    <a:lnTo>
                      <a:pt x="326" y="621"/>
                    </a:lnTo>
                    <a:lnTo>
                      <a:pt x="335" y="635"/>
                    </a:lnTo>
                    <a:lnTo>
                      <a:pt x="339" y="635"/>
                    </a:lnTo>
                    <a:lnTo>
                      <a:pt x="344" y="635"/>
                    </a:lnTo>
                    <a:lnTo>
                      <a:pt x="352" y="635"/>
                    </a:lnTo>
                    <a:lnTo>
                      <a:pt x="357" y="639"/>
                    </a:lnTo>
                    <a:lnTo>
                      <a:pt x="366" y="644"/>
                    </a:lnTo>
                    <a:lnTo>
                      <a:pt x="370" y="657"/>
                    </a:lnTo>
                    <a:lnTo>
                      <a:pt x="375" y="671"/>
                    </a:lnTo>
                    <a:lnTo>
                      <a:pt x="384" y="684"/>
                    </a:lnTo>
                    <a:lnTo>
                      <a:pt x="388" y="684"/>
                    </a:lnTo>
                    <a:lnTo>
                      <a:pt x="397" y="675"/>
                    </a:lnTo>
                    <a:lnTo>
                      <a:pt x="402" y="653"/>
                    </a:lnTo>
                    <a:lnTo>
                      <a:pt x="406" y="648"/>
                    </a:lnTo>
                    <a:lnTo>
                      <a:pt x="415" y="644"/>
                    </a:lnTo>
                    <a:lnTo>
                      <a:pt x="419" y="639"/>
                    </a:lnTo>
                    <a:lnTo>
                      <a:pt x="424" y="639"/>
                    </a:lnTo>
                    <a:lnTo>
                      <a:pt x="433" y="630"/>
                    </a:lnTo>
                    <a:lnTo>
                      <a:pt x="437" y="617"/>
                    </a:lnTo>
                    <a:lnTo>
                      <a:pt x="446" y="608"/>
                    </a:lnTo>
                    <a:lnTo>
                      <a:pt x="451" y="612"/>
                    </a:lnTo>
                    <a:lnTo>
                      <a:pt x="455" y="621"/>
                    </a:lnTo>
                    <a:lnTo>
                      <a:pt x="464" y="612"/>
                    </a:lnTo>
                    <a:lnTo>
                      <a:pt x="469" y="594"/>
                    </a:lnTo>
                    <a:lnTo>
                      <a:pt x="473" y="576"/>
                    </a:lnTo>
                    <a:lnTo>
                      <a:pt x="482" y="563"/>
                    </a:lnTo>
                    <a:lnTo>
                      <a:pt x="486" y="545"/>
                    </a:lnTo>
                    <a:lnTo>
                      <a:pt x="495" y="545"/>
                    </a:lnTo>
                    <a:lnTo>
                      <a:pt x="500" y="563"/>
                    </a:lnTo>
                    <a:lnTo>
                      <a:pt x="504" y="554"/>
                    </a:lnTo>
                    <a:lnTo>
                      <a:pt x="513" y="554"/>
                    </a:lnTo>
                    <a:lnTo>
                      <a:pt x="518" y="545"/>
                    </a:lnTo>
                    <a:lnTo>
                      <a:pt x="522" y="549"/>
                    </a:lnTo>
                    <a:lnTo>
                      <a:pt x="531" y="540"/>
                    </a:lnTo>
                    <a:lnTo>
                      <a:pt x="535" y="540"/>
                    </a:lnTo>
                    <a:lnTo>
                      <a:pt x="544" y="549"/>
                    </a:lnTo>
                    <a:lnTo>
                      <a:pt x="549" y="558"/>
                    </a:lnTo>
                    <a:lnTo>
                      <a:pt x="553" y="554"/>
                    </a:lnTo>
                    <a:lnTo>
                      <a:pt x="562" y="558"/>
                    </a:lnTo>
                    <a:lnTo>
                      <a:pt x="567" y="558"/>
                    </a:lnTo>
                    <a:lnTo>
                      <a:pt x="576" y="554"/>
                    </a:lnTo>
                    <a:lnTo>
                      <a:pt x="580" y="549"/>
                    </a:lnTo>
                    <a:lnTo>
                      <a:pt x="585" y="540"/>
                    </a:lnTo>
                    <a:lnTo>
                      <a:pt x="593" y="554"/>
                    </a:lnTo>
                    <a:lnTo>
                      <a:pt x="598" y="549"/>
                    </a:lnTo>
                    <a:lnTo>
                      <a:pt x="602" y="549"/>
                    </a:lnTo>
                    <a:lnTo>
                      <a:pt x="611" y="563"/>
                    </a:lnTo>
                    <a:lnTo>
                      <a:pt x="616" y="581"/>
                    </a:lnTo>
                    <a:lnTo>
                      <a:pt x="625" y="594"/>
                    </a:lnTo>
                    <a:lnTo>
                      <a:pt x="629" y="590"/>
                    </a:lnTo>
                    <a:lnTo>
                      <a:pt x="634" y="585"/>
                    </a:lnTo>
                    <a:lnTo>
                      <a:pt x="643" y="585"/>
                    </a:lnTo>
                    <a:lnTo>
                      <a:pt x="647" y="581"/>
                    </a:lnTo>
                    <a:lnTo>
                      <a:pt x="651" y="576"/>
                    </a:lnTo>
                    <a:lnTo>
                      <a:pt x="660" y="590"/>
                    </a:lnTo>
                    <a:lnTo>
                      <a:pt x="665" y="594"/>
                    </a:lnTo>
                    <a:lnTo>
                      <a:pt x="674" y="594"/>
                    </a:lnTo>
                    <a:lnTo>
                      <a:pt x="678" y="594"/>
                    </a:lnTo>
                    <a:lnTo>
                      <a:pt x="683" y="585"/>
                    </a:lnTo>
                    <a:lnTo>
                      <a:pt x="692" y="590"/>
                    </a:lnTo>
                    <a:lnTo>
                      <a:pt x="696" y="599"/>
                    </a:lnTo>
                    <a:lnTo>
                      <a:pt x="705" y="608"/>
                    </a:lnTo>
                    <a:lnTo>
                      <a:pt x="710" y="590"/>
                    </a:lnTo>
                    <a:lnTo>
                      <a:pt x="714" y="572"/>
                    </a:lnTo>
                    <a:lnTo>
                      <a:pt x="723" y="567"/>
                    </a:lnTo>
                    <a:lnTo>
                      <a:pt x="727" y="558"/>
                    </a:lnTo>
                    <a:lnTo>
                      <a:pt x="732" y="572"/>
                    </a:lnTo>
                    <a:lnTo>
                      <a:pt x="741" y="590"/>
                    </a:lnTo>
                    <a:lnTo>
                      <a:pt x="745" y="594"/>
                    </a:lnTo>
                    <a:lnTo>
                      <a:pt x="754" y="603"/>
                    </a:lnTo>
                    <a:lnTo>
                      <a:pt x="759" y="612"/>
                    </a:lnTo>
                    <a:lnTo>
                      <a:pt x="763" y="617"/>
                    </a:lnTo>
                    <a:lnTo>
                      <a:pt x="772" y="612"/>
                    </a:lnTo>
                    <a:lnTo>
                      <a:pt x="776" y="599"/>
                    </a:lnTo>
                    <a:lnTo>
                      <a:pt x="781" y="599"/>
                    </a:lnTo>
                  </a:path>
                </a:pathLst>
              </a:custGeom>
              <a:noFill/>
              <a:ln w="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27" name="Freeform 57"/>
              <p:cNvSpPr>
                <a:spLocks/>
              </p:cNvSpPr>
              <p:nvPr/>
            </p:nvSpPr>
            <p:spPr bwMode="auto">
              <a:xfrm>
                <a:off x="7188229" y="1373182"/>
                <a:ext cx="1239838" cy="1071563"/>
              </a:xfrm>
              <a:custGeom>
                <a:avLst/>
                <a:gdLst>
                  <a:gd name="T0" fmla="*/ 2147483646 w 781"/>
                  <a:gd name="T1" fmla="*/ 2147483646 h 675"/>
                  <a:gd name="T2" fmla="*/ 2147483646 w 781"/>
                  <a:gd name="T3" fmla="*/ 2147483646 h 675"/>
                  <a:gd name="T4" fmla="*/ 2147483646 w 781"/>
                  <a:gd name="T5" fmla="*/ 2147483646 h 675"/>
                  <a:gd name="T6" fmla="*/ 2147483646 w 781"/>
                  <a:gd name="T7" fmla="*/ 2147483646 h 675"/>
                  <a:gd name="T8" fmla="*/ 2147483646 w 781"/>
                  <a:gd name="T9" fmla="*/ 2147483646 h 675"/>
                  <a:gd name="T10" fmla="*/ 2147483646 w 781"/>
                  <a:gd name="T11" fmla="*/ 2147483646 h 675"/>
                  <a:gd name="T12" fmla="*/ 2147483646 w 781"/>
                  <a:gd name="T13" fmla="*/ 2147483646 h 675"/>
                  <a:gd name="T14" fmla="*/ 2147483646 w 781"/>
                  <a:gd name="T15" fmla="*/ 2147483646 h 675"/>
                  <a:gd name="T16" fmla="*/ 2147483646 w 781"/>
                  <a:gd name="T17" fmla="*/ 2147483646 h 675"/>
                  <a:gd name="T18" fmla="*/ 2147483646 w 781"/>
                  <a:gd name="T19" fmla="*/ 2147483646 h 675"/>
                  <a:gd name="T20" fmla="*/ 2147483646 w 781"/>
                  <a:gd name="T21" fmla="*/ 2147483646 h 675"/>
                  <a:gd name="T22" fmla="*/ 2147483646 w 781"/>
                  <a:gd name="T23" fmla="*/ 2147483646 h 675"/>
                  <a:gd name="T24" fmla="*/ 2147483646 w 781"/>
                  <a:gd name="T25" fmla="*/ 2147483646 h 675"/>
                  <a:gd name="T26" fmla="*/ 2147483646 w 781"/>
                  <a:gd name="T27" fmla="*/ 2147483646 h 675"/>
                  <a:gd name="T28" fmla="*/ 2147483646 w 781"/>
                  <a:gd name="T29" fmla="*/ 2147483646 h 675"/>
                  <a:gd name="T30" fmla="*/ 2147483646 w 781"/>
                  <a:gd name="T31" fmla="*/ 2147483646 h 675"/>
                  <a:gd name="T32" fmla="*/ 2147483646 w 781"/>
                  <a:gd name="T33" fmla="*/ 2147483646 h 675"/>
                  <a:gd name="T34" fmla="*/ 2147483646 w 781"/>
                  <a:gd name="T35" fmla="*/ 2147483646 h 675"/>
                  <a:gd name="T36" fmla="*/ 2147483646 w 781"/>
                  <a:gd name="T37" fmla="*/ 2147483646 h 675"/>
                  <a:gd name="T38" fmla="*/ 2147483646 w 781"/>
                  <a:gd name="T39" fmla="*/ 2147483646 h 675"/>
                  <a:gd name="T40" fmla="*/ 2147483646 w 781"/>
                  <a:gd name="T41" fmla="*/ 2147483646 h 675"/>
                  <a:gd name="T42" fmla="*/ 2147483646 w 781"/>
                  <a:gd name="T43" fmla="*/ 2147483646 h 675"/>
                  <a:gd name="T44" fmla="*/ 2147483646 w 781"/>
                  <a:gd name="T45" fmla="*/ 2147483646 h 675"/>
                  <a:gd name="T46" fmla="*/ 2147483646 w 781"/>
                  <a:gd name="T47" fmla="*/ 2147483646 h 675"/>
                  <a:gd name="T48" fmla="*/ 2147483646 w 781"/>
                  <a:gd name="T49" fmla="*/ 2147483646 h 675"/>
                  <a:gd name="T50" fmla="*/ 2147483646 w 781"/>
                  <a:gd name="T51" fmla="*/ 2147483646 h 675"/>
                  <a:gd name="T52" fmla="*/ 2147483646 w 781"/>
                  <a:gd name="T53" fmla="*/ 2147483646 h 675"/>
                  <a:gd name="T54" fmla="*/ 2147483646 w 781"/>
                  <a:gd name="T55" fmla="*/ 2147483646 h 675"/>
                  <a:gd name="T56" fmla="*/ 2147483646 w 781"/>
                  <a:gd name="T57" fmla="*/ 2147483646 h 675"/>
                  <a:gd name="T58" fmla="*/ 2147483646 w 781"/>
                  <a:gd name="T59" fmla="*/ 2147483646 h 675"/>
                  <a:gd name="T60" fmla="*/ 2147483646 w 781"/>
                  <a:gd name="T61" fmla="*/ 2147483646 h 675"/>
                  <a:gd name="T62" fmla="*/ 2147483646 w 781"/>
                  <a:gd name="T63" fmla="*/ 2147483646 h 675"/>
                  <a:gd name="T64" fmla="*/ 2147483646 w 781"/>
                  <a:gd name="T65" fmla="*/ 2147483646 h 675"/>
                  <a:gd name="T66" fmla="*/ 2147483646 w 781"/>
                  <a:gd name="T67" fmla="*/ 2147483646 h 675"/>
                  <a:gd name="T68" fmla="*/ 2147483646 w 781"/>
                  <a:gd name="T69" fmla="*/ 2147483646 h 675"/>
                  <a:gd name="T70" fmla="*/ 2147483646 w 781"/>
                  <a:gd name="T71" fmla="*/ 2147483646 h 675"/>
                  <a:gd name="T72" fmla="*/ 2147483646 w 781"/>
                  <a:gd name="T73" fmla="*/ 2147483646 h 675"/>
                  <a:gd name="T74" fmla="*/ 2147483646 w 781"/>
                  <a:gd name="T75" fmla="*/ 2147483646 h 675"/>
                  <a:gd name="T76" fmla="*/ 2147483646 w 781"/>
                  <a:gd name="T77" fmla="*/ 2147483646 h 675"/>
                  <a:gd name="T78" fmla="*/ 2147483646 w 781"/>
                  <a:gd name="T79" fmla="*/ 2147483646 h 675"/>
                  <a:gd name="T80" fmla="*/ 2147483646 w 781"/>
                  <a:gd name="T81" fmla="*/ 2147483646 h 675"/>
                  <a:gd name="T82" fmla="*/ 2147483646 w 781"/>
                  <a:gd name="T83" fmla="*/ 2147483646 h 6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75"/>
                  <a:gd name="T128" fmla="*/ 781 w 781"/>
                  <a:gd name="T129" fmla="*/ 675 h 6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75">
                    <a:moveTo>
                      <a:pt x="0" y="549"/>
                    </a:moveTo>
                    <a:lnTo>
                      <a:pt x="9" y="544"/>
                    </a:lnTo>
                    <a:lnTo>
                      <a:pt x="13" y="540"/>
                    </a:lnTo>
                    <a:lnTo>
                      <a:pt x="18" y="544"/>
                    </a:lnTo>
                    <a:lnTo>
                      <a:pt x="27" y="544"/>
                    </a:lnTo>
                    <a:lnTo>
                      <a:pt x="31" y="544"/>
                    </a:lnTo>
                    <a:lnTo>
                      <a:pt x="36" y="540"/>
                    </a:lnTo>
                    <a:lnTo>
                      <a:pt x="45" y="540"/>
                    </a:lnTo>
                    <a:lnTo>
                      <a:pt x="49" y="535"/>
                    </a:lnTo>
                    <a:lnTo>
                      <a:pt x="58" y="535"/>
                    </a:lnTo>
                    <a:lnTo>
                      <a:pt x="62" y="531"/>
                    </a:lnTo>
                    <a:lnTo>
                      <a:pt x="67" y="531"/>
                    </a:lnTo>
                    <a:lnTo>
                      <a:pt x="76" y="526"/>
                    </a:lnTo>
                    <a:lnTo>
                      <a:pt x="80" y="513"/>
                    </a:lnTo>
                    <a:lnTo>
                      <a:pt x="89" y="513"/>
                    </a:lnTo>
                    <a:lnTo>
                      <a:pt x="94" y="508"/>
                    </a:lnTo>
                    <a:lnTo>
                      <a:pt x="98" y="508"/>
                    </a:lnTo>
                    <a:lnTo>
                      <a:pt x="107" y="504"/>
                    </a:lnTo>
                    <a:lnTo>
                      <a:pt x="111" y="486"/>
                    </a:lnTo>
                    <a:lnTo>
                      <a:pt x="116" y="463"/>
                    </a:lnTo>
                    <a:lnTo>
                      <a:pt x="125" y="459"/>
                    </a:lnTo>
                    <a:lnTo>
                      <a:pt x="129" y="445"/>
                    </a:lnTo>
                    <a:lnTo>
                      <a:pt x="138" y="445"/>
                    </a:lnTo>
                    <a:lnTo>
                      <a:pt x="143" y="450"/>
                    </a:lnTo>
                    <a:lnTo>
                      <a:pt x="147" y="468"/>
                    </a:lnTo>
                    <a:lnTo>
                      <a:pt x="156" y="486"/>
                    </a:lnTo>
                    <a:lnTo>
                      <a:pt x="161" y="508"/>
                    </a:lnTo>
                    <a:lnTo>
                      <a:pt x="165" y="526"/>
                    </a:lnTo>
                    <a:lnTo>
                      <a:pt x="174" y="540"/>
                    </a:lnTo>
                    <a:lnTo>
                      <a:pt x="178" y="558"/>
                    </a:lnTo>
                    <a:lnTo>
                      <a:pt x="187" y="553"/>
                    </a:lnTo>
                    <a:lnTo>
                      <a:pt x="192" y="535"/>
                    </a:lnTo>
                    <a:lnTo>
                      <a:pt x="196" y="472"/>
                    </a:lnTo>
                    <a:lnTo>
                      <a:pt x="205" y="360"/>
                    </a:lnTo>
                    <a:lnTo>
                      <a:pt x="210" y="247"/>
                    </a:lnTo>
                    <a:lnTo>
                      <a:pt x="214" y="144"/>
                    </a:lnTo>
                    <a:lnTo>
                      <a:pt x="223" y="81"/>
                    </a:lnTo>
                    <a:lnTo>
                      <a:pt x="228" y="36"/>
                    </a:lnTo>
                    <a:lnTo>
                      <a:pt x="236" y="4"/>
                    </a:lnTo>
                    <a:lnTo>
                      <a:pt x="241" y="0"/>
                    </a:lnTo>
                    <a:lnTo>
                      <a:pt x="245" y="22"/>
                    </a:lnTo>
                    <a:lnTo>
                      <a:pt x="254" y="58"/>
                    </a:lnTo>
                    <a:lnTo>
                      <a:pt x="259" y="99"/>
                    </a:lnTo>
                    <a:lnTo>
                      <a:pt x="268" y="135"/>
                    </a:lnTo>
                    <a:lnTo>
                      <a:pt x="272" y="153"/>
                    </a:lnTo>
                    <a:lnTo>
                      <a:pt x="277" y="171"/>
                    </a:lnTo>
                    <a:lnTo>
                      <a:pt x="286" y="193"/>
                    </a:lnTo>
                    <a:lnTo>
                      <a:pt x="290" y="225"/>
                    </a:lnTo>
                    <a:lnTo>
                      <a:pt x="294" y="261"/>
                    </a:lnTo>
                    <a:lnTo>
                      <a:pt x="303" y="283"/>
                    </a:lnTo>
                    <a:lnTo>
                      <a:pt x="308" y="355"/>
                    </a:lnTo>
                    <a:lnTo>
                      <a:pt x="317" y="472"/>
                    </a:lnTo>
                    <a:lnTo>
                      <a:pt x="321" y="549"/>
                    </a:lnTo>
                    <a:lnTo>
                      <a:pt x="326" y="589"/>
                    </a:lnTo>
                    <a:lnTo>
                      <a:pt x="335" y="621"/>
                    </a:lnTo>
                    <a:lnTo>
                      <a:pt x="339" y="648"/>
                    </a:lnTo>
                    <a:lnTo>
                      <a:pt x="344" y="661"/>
                    </a:lnTo>
                    <a:lnTo>
                      <a:pt x="352" y="675"/>
                    </a:lnTo>
                    <a:lnTo>
                      <a:pt x="357" y="661"/>
                    </a:lnTo>
                    <a:lnTo>
                      <a:pt x="366" y="652"/>
                    </a:lnTo>
                    <a:lnTo>
                      <a:pt x="370" y="652"/>
                    </a:lnTo>
                    <a:lnTo>
                      <a:pt x="375" y="643"/>
                    </a:lnTo>
                    <a:lnTo>
                      <a:pt x="384" y="630"/>
                    </a:lnTo>
                    <a:lnTo>
                      <a:pt x="388" y="621"/>
                    </a:lnTo>
                    <a:lnTo>
                      <a:pt x="397" y="612"/>
                    </a:lnTo>
                    <a:lnTo>
                      <a:pt x="402" y="598"/>
                    </a:lnTo>
                    <a:lnTo>
                      <a:pt x="406" y="598"/>
                    </a:lnTo>
                    <a:lnTo>
                      <a:pt x="415" y="589"/>
                    </a:lnTo>
                    <a:lnTo>
                      <a:pt x="419" y="576"/>
                    </a:lnTo>
                    <a:lnTo>
                      <a:pt x="424" y="571"/>
                    </a:lnTo>
                    <a:lnTo>
                      <a:pt x="433" y="580"/>
                    </a:lnTo>
                    <a:lnTo>
                      <a:pt x="437" y="594"/>
                    </a:lnTo>
                    <a:lnTo>
                      <a:pt x="446" y="603"/>
                    </a:lnTo>
                    <a:lnTo>
                      <a:pt x="451" y="598"/>
                    </a:lnTo>
                    <a:lnTo>
                      <a:pt x="455" y="585"/>
                    </a:lnTo>
                    <a:lnTo>
                      <a:pt x="464" y="576"/>
                    </a:lnTo>
                    <a:lnTo>
                      <a:pt x="469" y="553"/>
                    </a:lnTo>
                    <a:lnTo>
                      <a:pt x="473" y="540"/>
                    </a:lnTo>
                    <a:lnTo>
                      <a:pt x="482" y="549"/>
                    </a:lnTo>
                    <a:lnTo>
                      <a:pt x="486" y="558"/>
                    </a:lnTo>
                    <a:lnTo>
                      <a:pt x="495" y="540"/>
                    </a:lnTo>
                    <a:lnTo>
                      <a:pt x="500" y="522"/>
                    </a:lnTo>
                    <a:lnTo>
                      <a:pt x="504" y="504"/>
                    </a:lnTo>
                    <a:lnTo>
                      <a:pt x="513" y="495"/>
                    </a:lnTo>
                    <a:lnTo>
                      <a:pt x="518" y="499"/>
                    </a:lnTo>
                    <a:lnTo>
                      <a:pt x="522" y="517"/>
                    </a:lnTo>
                    <a:lnTo>
                      <a:pt x="531" y="531"/>
                    </a:lnTo>
                    <a:lnTo>
                      <a:pt x="535" y="540"/>
                    </a:lnTo>
                    <a:lnTo>
                      <a:pt x="544" y="549"/>
                    </a:lnTo>
                    <a:lnTo>
                      <a:pt x="549" y="553"/>
                    </a:lnTo>
                    <a:lnTo>
                      <a:pt x="553" y="549"/>
                    </a:lnTo>
                    <a:lnTo>
                      <a:pt x="562" y="549"/>
                    </a:lnTo>
                    <a:lnTo>
                      <a:pt x="567" y="535"/>
                    </a:lnTo>
                    <a:lnTo>
                      <a:pt x="576" y="531"/>
                    </a:lnTo>
                    <a:lnTo>
                      <a:pt x="580" y="540"/>
                    </a:lnTo>
                    <a:lnTo>
                      <a:pt x="585" y="540"/>
                    </a:lnTo>
                    <a:lnTo>
                      <a:pt x="593" y="535"/>
                    </a:lnTo>
                    <a:lnTo>
                      <a:pt x="598" y="526"/>
                    </a:lnTo>
                    <a:lnTo>
                      <a:pt x="602" y="517"/>
                    </a:lnTo>
                    <a:lnTo>
                      <a:pt x="611" y="517"/>
                    </a:lnTo>
                    <a:lnTo>
                      <a:pt x="616" y="517"/>
                    </a:lnTo>
                    <a:lnTo>
                      <a:pt x="625" y="517"/>
                    </a:lnTo>
                    <a:lnTo>
                      <a:pt x="629" y="522"/>
                    </a:lnTo>
                    <a:lnTo>
                      <a:pt x="634" y="535"/>
                    </a:lnTo>
                    <a:lnTo>
                      <a:pt x="643" y="535"/>
                    </a:lnTo>
                    <a:lnTo>
                      <a:pt x="647" y="544"/>
                    </a:lnTo>
                    <a:lnTo>
                      <a:pt x="651" y="558"/>
                    </a:lnTo>
                    <a:lnTo>
                      <a:pt x="660" y="558"/>
                    </a:lnTo>
                    <a:lnTo>
                      <a:pt x="665" y="558"/>
                    </a:lnTo>
                    <a:lnTo>
                      <a:pt x="674" y="571"/>
                    </a:lnTo>
                    <a:lnTo>
                      <a:pt x="678" y="580"/>
                    </a:lnTo>
                    <a:lnTo>
                      <a:pt x="683" y="580"/>
                    </a:lnTo>
                    <a:lnTo>
                      <a:pt x="692" y="585"/>
                    </a:lnTo>
                    <a:lnTo>
                      <a:pt x="696" y="585"/>
                    </a:lnTo>
                    <a:lnTo>
                      <a:pt x="705" y="585"/>
                    </a:lnTo>
                    <a:lnTo>
                      <a:pt x="710" y="580"/>
                    </a:lnTo>
                    <a:lnTo>
                      <a:pt x="714" y="567"/>
                    </a:lnTo>
                    <a:lnTo>
                      <a:pt x="723" y="571"/>
                    </a:lnTo>
                    <a:lnTo>
                      <a:pt x="727" y="580"/>
                    </a:lnTo>
                    <a:lnTo>
                      <a:pt x="732" y="571"/>
                    </a:lnTo>
                    <a:lnTo>
                      <a:pt x="741" y="549"/>
                    </a:lnTo>
                    <a:lnTo>
                      <a:pt x="745" y="540"/>
                    </a:lnTo>
                    <a:lnTo>
                      <a:pt x="754" y="535"/>
                    </a:lnTo>
                    <a:lnTo>
                      <a:pt x="759" y="526"/>
                    </a:lnTo>
                    <a:lnTo>
                      <a:pt x="763" y="531"/>
                    </a:lnTo>
                    <a:lnTo>
                      <a:pt x="772" y="531"/>
                    </a:lnTo>
                    <a:lnTo>
                      <a:pt x="776" y="499"/>
                    </a:lnTo>
                    <a:lnTo>
                      <a:pt x="781" y="481"/>
                    </a:lnTo>
                  </a:path>
                </a:pathLst>
              </a:custGeom>
              <a:noFill/>
              <a:ln w="0">
                <a:solidFill>
                  <a:srgbClr val="00BFB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28" name="Freeform 58"/>
              <p:cNvSpPr>
                <a:spLocks/>
              </p:cNvSpPr>
              <p:nvPr/>
            </p:nvSpPr>
            <p:spPr bwMode="auto">
              <a:xfrm>
                <a:off x="7188229" y="1393820"/>
                <a:ext cx="1239838" cy="957263"/>
              </a:xfrm>
              <a:custGeom>
                <a:avLst/>
                <a:gdLst>
                  <a:gd name="T0" fmla="*/ 2147483646 w 781"/>
                  <a:gd name="T1" fmla="*/ 2147483646 h 603"/>
                  <a:gd name="T2" fmla="*/ 2147483646 w 781"/>
                  <a:gd name="T3" fmla="*/ 2147483646 h 603"/>
                  <a:gd name="T4" fmla="*/ 2147483646 w 781"/>
                  <a:gd name="T5" fmla="*/ 2147483646 h 603"/>
                  <a:gd name="T6" fmla="*/ 2147483646 w 781"/>
                  <a:gd name="T7" fmla="*/ 2147483646 h 603"/>
                  <a:gd name="T8" fmla="*/ 2147483646 w 781"/>
                  <a:gd name="T9" fmla="*/ 2147483646 h 603"/>
                  <a:gd name="T10" fmla="*/ 2147483646 w 781"/>
                  <a:gd name="T11" fmla="*/ 2147483646 h 603"/>
                  <a:gd name="T12" fmla="*/ 2147483646 w 781"/>
                  <a:gd name="T13" fmla="*/ 2147483646 h 603"/>
                  <a:gd name="T14" fmla="*/ 2147483646 w 781"/>
                  <a:gd name="T15" fmla="*/ 2147483646 h 603"/>
                  <a:gd name="T16" fmla="*/ 2147483646 w 781"/>
                  <a:gd name="T17" fmla="*/ 2147483646 h 603"/>
                  <a:gd name="T18" fmla="*/ 2147483646 w 781"/>
                  <a:gd name="T19" fmla="*/ 2147483646 h 603"/>
                  <a:gd name="T20" fmla="*/ 2147483646 w 781"/>
                  <a:gd name="T21" fmla="*/ 2147483646 h 603"/>
                  <a:gd name="T22" fmla="*/ 2147483646 w 781"/>
                  <a:gd name="T23" fmla="*/ 2147483646 h 603"/>
                  <a:gd name="T24" fmla="*/ 2147483646 w 781"/>
                  <a:gd name="T25" fmla="*/ 0 h 603"/>
                  <a:gd name="T26" fmla="*/ 2147483646 w 781"/>
                  <a:gd name="T27" fmla="*/ 2147483646 h 603"/>
                  <a:gd name="T28" fmla="*/ 2147483646 w 781"/>
                  <a:gd name="T29" fmla="*/ 2147483646 h 603"/>
                  <a:gd name="T30" fmla="*/ 2147483646 w 781"/>
                  <a:gd name="T31" fmla="*/ 2147483646 h 603"/>
                  <a:gd name="T32" fmla="*/ 2147483646 w 781"/>
                  <a:gd name="T33" fmla="*/ 2147483646 h 603"/>
                  <a:gd name="T34" fmla="*/ 2147483646 w 781"/>
                  <a:gd name="T35" fmla="*/ 2147483646 h 603"/>
                  <a:gd name="T36" fmla="*/ 2147483646 w 781"/>
                  <a:gd name="T37" fmla="*/ 2147483646 h 603"/>
                  <a:gd name="T38" fmla="*/ 2147483646 w 781"/>
                  <a:gd name="T39" fmla="*/ 2147483646 h 603"/>
                  <a:gd name="T40" fmla="*/ 2147483646 w 781"/>
                  <a:gd name="T41" fmla="*/ 2147483646 h 603"/>
                  <a:gd name="T42" fmla="*/ 2147483646 w 781"/>
                  <a:gd name="T43" fmla="*/ 2147483646 h 603"/>
                  <a:gd name="T44" fmla="*/ 2147483646 w 781"/>
                  <a:gd name="T45" fmla="*/ 2147483646 h 603"/>
                  <a:gd name="T46" fmla="*/ 2147483646 w 781"/>
                  <a:gd name="T47" fmla="*/ 2147483646 h 603"/>
                  <a:gd name="T48" fmla="*/ 2147483646 w 781"/>
                  <a:gd name="T49" fmla="*/ 2147483646 h 603"/>
                  <a:gd name="T50" fmla="*/ 2147483646 w 781"/>
                  <a:gd name="T51" fmla="*/ 2147483646 h 603"/>
                  <a:gd name="T52" fmla="*/ 2147483646 w 781"/>
                  <a:gd name="T53" fmla="*/ 2147483646 h 603"/>
                  <a:gd name="T54" fmla="*/ 2147483646 w 781"/>
                  <a:gd name="T55" fmla="*/ 2147483646 h 603"/>
                  <a:gd name="T56" fmla="*/ 2147483646 w 781"/>
                  <a:gd name="T57" fmla="*/ 2147483646 h 603"/>
                  <a:gd name="T58" fmla="*/ 2147483646 w 781"/>
                  <a:gd name="T59" fmla="*/ 2147483646 h 603"/>
                  <a:gd name="T60" fmla="*/ 2147483646 w 781"/>
                  <a:gd name="T61" fmla="*/ 2147483646 h 603"/>
                  <a:gd name="T62" fmla="*/ 2147483646 w 781"/>
                  <a:gd name="T63" fmla="*/ 2147483646 h 603"/>
                  <a:gd name="T64" fmla="*/ 2147483646 w 781"/>
                  <a:gd name="T65" fmla="*/ 2147483646 h 603"/>
                  <a:gd name="T66" fmla="*/ 2147483646 w 781"/>
                  <a:gd name="T67" fmla="*/ 2147483646 h 603"/>
                  <a:gd name="T68" fmla="*/ 2147483646 w 781"/>
                  <a:gd name="T69" fmla="*/ 2147483646 h 603"/>
                  <a:gd name="T70" fmla="*/ 2147483646 w 781"/>
                  <a:gd name="T71" fmla="*/ 2147483646 h 603"/>
                  <a:gd name="T72" fmla="*/ 2147483646 w 781"/>
                  <a:gd name="T73" fmla="*/ 2147483646 h 603"/>
                  <a:gd name="T74" fmla="*/ 2147483646 w 781"/>
                  <a:gd name="T75" fmla="*/ 2147483646 h 603"/>
                  <a:gd name="T76" fmla="*/ 2147483646 w 781"/>
                  <a:gd name="T77" fmla="*/ 2147483646 h 603"/>
                  <a:gd name="T78" fmla="*/ 2147483646 w 781"/>
                  <a:gd name="T79" fmla="*/ 2147483646 h 603"/>
                  <a:gd name="T80" fmla="*/ 2147483646 w 781"/>
                  <a:gd name="T81" fmla="*/ 2147483646 h 603"/>
                  <a:gd name="T82" fmla="*/ 2147483646 w 781"/>
                  <a:gd name="T83" fmla="*/ 2147483646 h 6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03"/>
                  <a:gd name="T128" fmla="*/ 781 w 781"/>
                  <a:gd name="T129" fmla="*/ 603 h 6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03">
                    <a:moveTo>
                      <a:pt x="0" y="468"/>
                    </a:moveTo>
                    <a:lnTo>
                      <a:pt x="9" y="473"/>
                    </a:lnTo>
                    <a:lnTo>
                      <a:pt x="13" y="486"/>
                    </a:lnTo>
                    <a:lnTo>
                      <a:pt x="18" y="504"/>
                    </a:lnTo>
                    <a:lnTo>
                      <a:pt x="27" y="513"/>
                    </a:lnTo>
                    <a:lnTo>
                      <a:pt x="31" y="513"/>
                    </a:lnTo>
                    <a:lnTo>
                      <a:pt x="36" y="504"/>
                    </a:lnTo>
                    <a:lnTo>
                      <a:pt x="45" y="486"/>
                    </a:lnTo>
                    <a:lnTo>
                      <a:pt x="49" y="473"/>
                    </a:lnTo>
                    <a:lnTo>
                      <a:pt x="58" y="468"/>
                    </a:lnTo>
                    <a:lnTo>
                      <a:pt x="62" y="468"/>
                    </a:lnTo>
                    <a:lnTo>
                      <a:pt x="67" y="477"/>
                    </a:lnTo>
                    <a:lnTo>
                      <a:pt x="76" y="477"/>
                    </a:lnTo>
                    <a:lnTo>
                      <a:pt x="80" y="473"/>
                    </a:lnTo>
                    <a:lnTo>
                      <a:pt x="89" y="486"/>
                    </a:lnTo>
                    <a:lnTo>
                      <a:pt x="94" y="495"/>
                    </a:lnTo>
                    <a:lnTo>
                      <a:pt x="98" y="500"/>
                    </a:lnTo>
                    <a:lnTo>
                      <a:pt x="107" y="495"/>
                    </a:lnTo>
                    <a:lnTo>
                      <a:pt x="111" y="504"/>
                    </a:lnTo>
                    <a:lnTo>
                      <a:pt x="116" y="513"/>
                    </a:lnTo>
                    <a:lnTo>
                      <a:pt x="125" y="518"/>
                    </a:lnTo>
                    <a:lnTo>
                      <a:pt x="129" y="527"/>
                    </a:lnTo>
                    <a:lnTo>
                      <a:pt x="138" y="513"/>
                    </a:lnTo>
                    <a:lnTo>
                      <a:pt x="143" y="500"/>
                    </a:lnTo>
                    <a:lnTo>
                      <a:pt x="147" y="500"/>
                    </a:lnTo>
                    <a:lnTo>
                      <a:pt x="156" y="500"/>
                    </a:lnTo>
                    <a:lnTo>
                      <a:pt x="161" y="486"/>
                    </a:lnTo>
                    <a:lnTo>
                      <a:pt x="165" y="477"/>
                    </a:lnTo>
                    <a:lnTo>
                      <a:pt x="174" y="473"/>
                    </a:lnTo>
                    <a:lnTo>
                      <a:pt x="178" y="459"/>
                    </a:lnTo>
                    <a:lnTo>
                      <a:pt x="187" y="455"/>
                    </a:lnTo>
                    <a:lnTo>
                      <a:pt x="192" y="464"/>
                    </a:lnTo>
                    <a:lnTo>
                      <a:pt x="196" y="410"/>
                    </a:lnTo>
                    <a:lnTo>
                      <a:pt x="205" y="311"/>
                    </a:lnTo>
                    <a:lnTo>
                      <a:pt x="210" y="207"/>
                    </a:lnTo>
                    <a:lnTo>
                      <a:pt x="214" y="122"/>
                    </a:lnTo>
                    <a:lnTo>
                      <a:pt x="223" y="59"/>
                    </a:lnTo>
                    <a:lnTo>
                      <a:pt x="228" y="18"/>
                    </a:lnTo>
                    <a:lnTo>
                      <a:pt x="236" y="0"/>
                    </a:lnTo>
                    <a:lnTo>
                      <a:pt x="241" y="18"/>
                    </a:lnTo>
                    <a:lnTo>
                      <a:pt x="245" y="63"/>
                    </a:lnTo>
                    <a:lnTo>
                      <a:pt x="254" y="104"/>
                    </a:lnTo>
                    <a:lnTo>
                      <a:pt x="259" y="140"/>
                    </a:lnTo>
                    <a:lnTo>
                      <a:pt x="268" y="171"/>
                    </a:lnTo>
                    <a:lnTo>
                      <a:pt x="272" y="180"/>
                    </a:lnTo>
                    <a:lnTo>
                      <a:pt x="277" y="189"/>
                    </a:lnTo>
                    <a:lnTo>
                      <a:pt x="286" y="203"/>
                    </a:lnTo>
                    <a:lnTo>
                      <a:pt x="290" y="225"/>
                    </a:lnTo>
                    <a:lnTo>
                      <a:pt x="294" y="252"/>
                    </a:lnTo>
                    <a:lnTo>
                      <a:pt x="303" y="275"/>
                    </a:lnTo>
                    <a:lnTo>
                      <a:pt x="308" y="338"/>
                    </a:lnTo>
                    <a:lnTo>
                      <a:pt x="317" y="446"/>
                    </a:lnTo>
                    <a:lnTo>
                      <a:pt x="321" y="518"/>
                    </a:lnTo>
                    <a:lnTo>
                      <a:pt x="326" y="554"/>
                    </a:lnTo>
                    <a:lnTo>
                      <a:pt x="335" y="576"/>
                    </a:lnTo>
                    <a:lnTo>
                      <a:pt x="339" y="581"/>
                    </a:lnTo>
                    <a:lnTo>
                      <a:pt x="344" y="585"/>
                    </a:lnTo>
                    <a:lnTo>
                      <a:pt x="352" y="585"/>
                    </a:lnTo>
                    <a:lnTo>
                      <a:pt x="357" y="590"/>
                    </a:lnTo>
                    <a:lnTo>
                      <a:pt x="366" y="603"/>
                    </a:lnTo>
                    <a:lnTo>
                      <a:pt x="370" y="603"/>
                    </a:lnTo>
                    <a:lnTo>
                      <a:pt x="375" y="599"/>
                    </a:lnTo>
                    <a:lnTo>
                      <a:pt x="384" y="594"/>
                    </a:lnTo>
                    <a:lnTo>
                      <a:pt x="388" y="581"/>
                    </a:lnTo>
                    <a:lnTo>
                      <a:pt x="397" y="563"/>
                    </a:lnTo>
                    <a:lnTo>
                      <a:pt x="402" y="567"/>
                    </a:lnTo>
                    <a:lnTo>
                      <a:pt x="406" y="572"/>
                    </a:lnTo>
                    <a:lnTo>
                      <a:pt x="415" y="567"/>
                    </a:lnTo>
                    <a:lnTo>
                      <a:pt x="419" y="563"/>
                    </a:lnTo>
                    <a:lnTo>
                      <a:pt x="424" y="558"/>
                    </a:lnTo>
                    <a:lnTo>
                      <a:pt x="433" y="540"/>
                    </a:lnTo>
                    <a:lnTo>
                      <a:pt x="437" y="536"/>
                    </a:lnTo>
                    <a:lnTo>
                      <a:pt x="446" y="536"/>
                    </a:lnTo>
                    <a:lnTo>
                      <a:pt x="451" y="540"/>
                    </a:lnTo>
                    <a:lnTo>
                      <a:pt x="455" y="549"/>
                    </a:lnTo>
                    <a:lnTo>
                      <a:pt x="464" y="536"/>
                    </a:lnTo>
                    <a:lnTo>
                      <a:pt x="469" y="531"/>
                    </a:lnTo>
                    <a:lnTo>
                      <a:pt x="473" y="545"/>
                    </a:lnTo>
                    <a:lnTo>
                      <a:pt x="482" y="558"/>
                    </a:lnTo>
                    <a:lnTo>
                      <a:pt x="486" y="563"/>
                    </a:lnTo>
                    <a:lnTo>
                      <a:pt x="495" y="567"/>
                    </a:lnTo>
                    <a:lnTo>
                      <a:pt x="500" y="567"/>
                    </a:lnTo>
                    <a:lnTo>
                      <a:pt x="504" y="576"/>
                    </a:lnTo>
                    <a:lnTo>
                      <a:pt x="513" y="567"/>
                    </a:lnTo>
                    <a:lnTo>
                      <a:pt x="518" y="554"/>
                    </a:lnTo>
                    <a:lnTo>
                      <a:pt x="522" y="540"/>
                    </a:lnTo>
                    <a:lnTo>
                      <a:pt x="531" y="540"/>
                    </a:lnTo>
                    <a:lnTo>
                      <a:pt x="535" y="531"/>
                    </a:lnTo>
                    <a:lnTo>
                      <a:pt x="544" y="518"/>
                    </a:lnTo>
                    <a:lnTo>
                      <a:pt x="549" y="518"/>
                    </a:lnTo>
                    <a:lnTo>
                      <a:pt x="553" y="509"/>
                    </a:lnTo>
                    <a:lnTo>
                      <a:pt x="562" y="509"/>
                    </a:lnTo>
                    <a:lnTo>
                      <a:pt x="567" y="504"/>
                    </a:lnTo>
                    <a:lnTo>
                      <a:pt x="576" y="504"/>
                    </a:lnTo>
                    <a:lnTo>
                      <a:pt x="580" y="495"/>
                    </a:lnTo>
                    <a:lnTo>
                      <a:pt x="585" y="495"/>
                    </a:lnTo>
                    <a:lnTo>
                      <a:pt x="593" y="504"/>
                    </a:lnTo>
                    <a:lnTo>
                      <a:pt x="598" y="518"/>
                    </a:lnTo>
                    <a:lnTo>
                      <a:pt x="602" y="531"/>
                    </a:lnTo>
                    <a:lnTo>
                      <a:pt x="611" y="545"/>
                    </a:lnTo>
                    <a:lnTo>
                      <a:pt x="616" y="558"/>
                    </a:lnTo>
                    <a:lnTo>
                      <a:pt x="625" y="558"/>
                    </a:lnTo>
                    <a:lnTo>
                      <a:pt x="629" y="549"/>
                    </a:lnTo>
                    <a:lnTo>
                      <a:pt x="634" y="549"/>
                    </a:lnTo>
                    <a:lnTo>
                      <a:pt x="643" y="554"/>
                    </a:lnTo>
                    <a:lnTo>
                      <a:pt x="647" y="549"/>
                    </a:lnTo>
                    <a:lnTo>
                      <a:pt x="651" y="531"/>
                    </a:lnTo>
                    <a:lnTo>
                      <a:pt x="660" y="513"/>
                    </a:lnTo>
                    <a:lnTo>
                      <a:pt x="665" y="491"/>
                    </a:lnTo>
                    <a:lnTo>
                      <a:pt x="674" y="482"/>
                    </a:lnTo>
                    <a:lnTo>
                      <a:pt x="678" y="482"/>
                    </a:lnTo>
                    <a:lnTo>
                      <a:pt x="683" y="468"/>
                    </a:lnTo>
                    <a:lnTo>
                      <a:pt x="692" y="464"/>
                    </a:lnTo>
                    <a:lnTo>
                      <a:pt x="696" y="468"/>
                    </a:lnTo>
                    <a:lnTo>
                      <a:pt x="705" y="477"/>
                    </a:lnTo>
                    <a:lnTo>
                      <a:pt x="710" y="482"/>
                    </a:lnTo>
                    <a:lnTo>
                      <a:pt x="714" y="486"/>
                    </a:lnTo>
                    <a:lnTo>
                      <a:pt x="723" y="491"/>
                    </a:lnTo>
                    <a:lnTo>
                      <a:pt x="727" y="504"/>
                    </a:lnTo>
                    <a:lnTo>
                      <a:pt x="732" y="518"/>
                    </a:lnTo>
                    <a:lnTo>
                      <a:pt x="741" y="518"/>
                    </a:lnTo>
                    <a:lnTo>
                      <a:pt x="745" y="518"/>
                    </a:lnTo>
                    <a:lnTo>
                      <a:pt x="754" y="504"/>
                    </a:lnTo>
                    <a:lnTo>
                      <a:pt x="759" y="486"/>
                    </a:lnTo>
                    <a:lnTo>
                      <a:pt x="763" y="482"/>
                    </a:lnTo>
                    <a:lnTo>
                      <a:pt x="772" y="482"/>
                    </a:lnTo>
                    <a:lnTo>
                      <a:pt x="776" y="500"/>
                    </a:lnTo>
                    <a:lnTo>
                      <a:pt x="781" y="513"/>
                    </a:lnTo>
                  </a:path>
                </a:pathLst>
              </a:custGeom>
              <a:noFill/>
              <a:ln w="0">
                <a:solidFill>
                  <a:srgbClr val="BF00B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29" name="Freeform 59"/>
              <p:cNvSpPr>
                <a:spLocks/>
              </p:cNvSpPr>
              <p:nvPr/>
            </p:nvSpPr>
            <p:spPr bwMode="auto">
              <a:xfrm>
                <a:off x="7188229" y="1350957"/>
                <a:ext cx="1239838" cy="1079500"/>
              </a:xfrm>
              <a:custGeom>
                <a:avLst/>
                <a:gdLst>
                  <a:gd name="T0" fmla="*/ 2147483646 w 781"/>
                  <a:gd name="T1" fmla="*/ 2147483646 h 680"/>
                  <a:gd name="T2" fmla="*/ 2147483646 w 781"/>
                  <a:gd name="T3" fmla="*/ 2147483646 h 680"/>
                  <a:gd name="T4" fmla="*/ 2147483646 w 781"/>
                  <a:gd name="T5" fmla="*/ 2147483646 h 680"/>
                  <a:gd name="T6" fmla="*/ 2147483646 w 781"/>
                  <a:gd name="T7" fmla="*/ 2147483646 h 680"/>
                  <a:gd name="T8" fmla="*/ 2147483646 w 781"/>
                  <a:gd name="T9" fmla="*/ 2147483646 h 680"/>
                  <a:gd name="T10" fmla="*/ 2147483646 w 781"/>
                  <a:gd name="T11" fmla="*/ 2147483646 h 680"/>
                  <a:gd name="T12" fmla="*/ 2147483646 w 781"/>
                  <a:gd name="T13" fmla="*/ 2147483646 h 680"/>
                  <a:gd name="T14" fmla="*/ 2147483646 w 781"/>
                  <a:gd name="T15" fmla="*/ 2147483646 h 680"/>
                  <a:gd name="T16" fmla="*/ 2147483646 w 781"/>
                  <a:gd name="T17" fmla="*/ 2147483646 h 680"/>
                  <a:gd name="T18" fmla="*/ 2147483646 w 781"/>
                  <a:gd name="T19" fmla="*/ 2147483646 h 680"/>
                  <a:gd name="T20" fmla="*/ 2147483646 w 781"/>
                  <a:gd name="T21" fmla="*/ 2147483646 h 680"/>
                  <a:gd name="T22" fmla="*/ 2147483646 w 781"/>
                  <a:gd name="T23" fmla="*/ 2147483646 h 680"/>
                  <a:gd name="T24" fmla="*/ 2147483646 w 781"/>
                  <a:gd name="T25" fmla="*/ 2147483646 h 680"/>
                  <a:gd name="T26" fmla="*/ 2147483646 w 781"/>
                  <a:gd name="T27" fmla="*/ 2147483646 h 680"/>
                  <a:gd name="T28" fmla="*/ 2147483646 w 781"/>
                  <a:gd name="T29" fmla="*/ 2147483646 h 680"/>
                  <a:gd name="T30" fmla="*/ 2147483646 w 781"/>
                  <a:gd name="T31" fmla="*/ 2147483646 h 680"/>
                  <a:gd name="T32" fmla="*/ 2147483646 w 781"/>
                  <a:gd name="T33" fmla="*/ 2147483646 h 680"/>
                  <a:gd name="T34" fmla="*/ 2147483646 w 781"/>
                  <a:gd name="T35" fmla="*/ 2147483646 h 680"/>
                  <a:gd name="T36" fmla="*/ 2147483646 w 781"/>
                  <a:gd name="T37" fmla="*/ 2147483646 h 680"/>
                  <a:gd name="T38" fmla="*/ 2147483646 w 781"/>
                  <a:gd name="T39" fmla="*/ 2147483646 h 680"/>
                  <a:gd name="T40" fmla="*/ 2147483646 w 781"/>
                  <a:gd name="T41" fmla="*/ 2147483646 h 680"/>
                  <a:gd name="T42" fmla="*/ 2147483646 w 781"/>
                  <a:gd name="T43" fmla="*/ 2147483646 h 680"/>
                  <a:gd name="T44" fmla="*/ 2147483646 w 781"/>
                  <a:gd name="T45" fmla="*/ 2147483646 h 680"/>
                  <a:gd name="T46" fmla="*/ 2147483646 w 781"/>
                  <a:gd name="T47" fmla="*/ 2147483646 h 680"/>
                  <a:gd name="T48" fmla="*/ 2147483646 w 781"/>
                  <a:gd name="T49" fmla="*/ 2147483646 h 680"/>
                  <a:gd name="T50" fmla="*/ 2147483646 w 781"/>
                  <a:gd name="T51" fmla="*/ 2147483646 h 680"/>
                  <a:gd name="T52" fmla="*/ 2147483646 w 781"/>
                  <a:gd name="T53" fmla="*/ 2147483646 h 680"/>
                  <a:gd name="T54" fmla="*/ 2147483646 w 781"/>
                  <a:gd name="T55" fmla="*/ 2147483646 h 680"/>
                  <a:gd name="T56" fmla="*/ 2147483646 w 781"/>
                  <a:gd name="T57" fmla="*/ 2147483646 h 680"/>
                  <a:gd name="T58" fmla="*/ 2147483646 w 781"/>
                  <a:gd name="T59" fmla="*/ 2147483646 h 680"/>
                  <a:gd name="T60" fmla="*/ 2147483646 w 781"/>
                  <a:gd name="T61" fmla="*/ 2147483646 h 680"/>
                  <a:gd name="T62" fmla="*/ 2147483646 w 781"/>
                  <a:gd name="T63" fmla="*/ 2147483646 h 680"/>
                  <a:gd name="T64" fmla="*/ 2147483646 w 781"/>
                  <a:gd name="T65" fmla="*/ 2147483646 h 680"/>
                  <a:gd name="T66" fmla="*/ 2147483646 w 781"/>
                  <a:gd name="T67" fmla="*/ 2147483646 h 680"/>
                  <a:gd name="T68" fmla="*/ 2147483646 w 781"/>
                  <a:gd name="T69" fmla="*/ 2147483646 h 680"/>
                  <a:gd name="T70" fmla="*/ 2147483646 w 781"/>
                  <a:gd name="T71" fmla="*/ 2147483646 h 680"/>
                  <a:gd name="T72" fmla="*/ 2147483646 w 781"/>
                  <a:gd name="T73" fmla="*/ 2147483646 h 680"/>
                  <a:gd name="T74" fmla="*/ 2147483646 w 781"/>
                  <a:gd name="T75" fmla="*/ 2147483646 h 680"/>
                  <a:gd name="T76" fmla="*/ 2147483646 w 781"/>
                  <a:gd name="T77" fmla="*/ 2147483646 h 680"/>
                  <a:gd name="T78" fmla="*/ 2147483646 w 781"/>
                  <a:gd name="T79" fmla="*/ 2147483646 h 680"/>
                  <a:gd name="T80" fmla="*/ 2147483646 w 781"/>
                  <a:gd name="T81" fmla="*/ 2147483646 h 680"/>
                  <a:gd name="T82" fmla="*/ 2147483646 w 781"/>
                  <a:gd name="T83" fmla="*/ 2147483646 h 6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80"/>
                  <a:gd name="T128" fmla="*/ 781 w 781"/>
                  <a:gd name="T129" fmla="*/ 680 h 6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80">
                    <a:moveTo>
                      <a:pt x="0" y="522"/>
                    </a:moveTo>
                    <a:lnTo>
                      <a:pt x="9" y="531"/>
                    </a:lnTo>
                    <a:lnTo>
                      <a:pt x="13" y="536"/>
                    </a:lnTo>
                    <a:lnTo>
                      <a:pt x="18" y="545"/>
                    </a:lnTo>
                    <a:lnTo>
                      <a:pt x="27" y="540"/>
                    </a:lnTo>
                    <a:lnTo>
                      <a:pt x="31" y="527"/>
                    </a:lnTo>
                    <a:lnTo>
                      <a:pt x="36" y="513"/>
                    </a:lnTo>
                    <a:lnTo>
                      <a:pt x="45" y="500"/>
                    </a:lnTo>
                    <a:lnTo>
                      <a:pt x="49" y="486"/>
                    </a:lnTo>
                    <a:lnTo>
                      <a:pt x="58" y="473"/>
                    </a:lnTo>
                    <a:lnTo>
                      <a:pt x="62" y="464"/>
                    </a:lnTo>
                    <a:lnTo>
                      <a:pt x="67" y="473"/>
                    </a:lnTo>
                    <a:lnTo>
                      <a:pt x="76" y="482"/>
                    </a:lnTo>
                    <a:lnTo>
                      <a:pt x="80" y="491"/>
                    </a:lnTo>
                    <a:lnTo>
                      <a:pt x="89" y="495"/>
                    </a:lnTo>
                    <a:lnTo>
                      <a:pt x="94" y="509"/>
                    </a:lnTo>
                    <a:lnTo>
                      <a:pt x="98" y="522"/>
                    </a:lnTo>
                    <a:lnTo>
                      <a:pt x="107" y="531"/>
                    </a:lnTo>
                    <a:lnTo>
                      <a:pt x="111" y="527"/>
                    </a:lnTo>
                    <a:lnTo>
                      <a:pt x="116" y="522"/>
                    </a:lnTo>
                    <a:lnTo>
                      <a:pt x="125" y="513"/>
                    </a:lnTo>
                    <a:lnTo>
                      <a:pt x="129" y="495"/>
                    </a:lnTo>
                    <a:lnTo>
                      <a:pt x="138" y="495"/>
                    </a:lnTo>
                    <a:lnTo>
                      <a:pt x="143" y="495"/>
                    </a:lnTo>
                    <a:lnTo>
                      <a:pt x="147" y="491"/>
                    </a:lnTo>
                    <a:lnTo>
                      <a:pt x="156" y="486"/>
                    </a:lnTo>
                    <a:lnTo>
                      <a:pt x="161" y="477"/>
                    </a:lnTo>
                    <a:lnTo>
                      <a:pt x="165" y="482"/>
                    </a:lnTo>
                    <a:lnTo>
                      <a:pt x="174" y="486"/>
                    </a:lnTo>
                    <a:lnTo>
                      <a:pt x="178" y="509"/>
                    </a:lnTo>
                    <a:lnTo>
                      <a:pt x="187" y="513"/>
                    </a:lnTo>
                    <a:lnTo>
                      <a:pt x="192" y="527"/>
                    </a:lnTo>
                    <a:lnTo>
                      <a:pt x="196" y="486"/>
                    </a:lnTo>
                    <a:lnTo>
                      <a:pt x="205" y="374"/>
                    </a:lnTo>
                    <a:lnTo>
                      <a:pt x="210" y="252"/>
                    </a:lnTo>
                    <a:lnTo>
                      <a:pt x="214" y="167"/>
                    </a:lnTo>
                    <a:lnTo>
                      <a:pt x="223" y="104"/>
                    </a:lnTo>
                    <a:lnTo>
                      <a:pt x="228" y="45"/>
                    </a:lnTo>
                    <a:lnTo>
                      <a:pt x="236" y="5"/>
                    </a:lnTo>
                    <a:lnTo>
                      <a:pt x="241" y="0"/>
                    </a:lnTo>
                    <a:lnTo>
                      <a:pt x="245" y="36"/>
                    </a:lnTo>
                    <a:lnTo>
                      <a:pt x="254" y="72"/>
                    </a:lnTo>
                    <a:lnTo>
                      <a:pt x="259" y="108"/>
                    </a:lnTo>
                    <a:lnTo>
                      <a:pt x="268" y="140"/>
                    </a:lnTo>
                    <a:lnTo>
                      <a:pt x="272" y="171"/>
                    </a:lnTo>
                    <a:lnTo>
                      <a:pt x="277" y="203"/>
                    </a:lnTo>
                    <a:lnTo>
                      <a:pt x="286" y="239"/>
                    </a:lnTo>
                    <a:lnTo>
                      <a:pt x="290" y="279"/>
                    </a:lnTo>
                    <a:lnTo>
                      <a:pt x="294" y="311"/>
                    </a:lnTo>
                    <a:lnTo>
                      <a:pt x="303" y="333"/>
                    </a:lnTo>
                    <a:lnTo>
                      <a:pt x="308" y="401"/>
                    </a:lnTo>
                    <a:lnTo>
                      <a:pt x="317" y="504"/>
                    </a:lnTo>
                    <a:lnTo>
                      <a:pt x="321" y="572"/>
                    </a:lnTo>
                    <a:lnTo>
                      <a:pt x="326" y="612"/>
                    </a:lnTo>
                    <a:lnTo>
                      <a:pt x="335" y="644"/>
                    </a:lnTo>
                    <a:lnTo>
                      <a:pt x="339" y="662"/>
                    </a:lnTo>
                    <a:lnTo>
                      <a:pt x="344" y="675"/>
                    </a:lnTo>
                    <a:lnTo>
                      <a:pt x="352" y="680"/>
                    </a:lnTo>
                    <a:lnTo>
                      <a:pt x="357" y="675"/>
                    </a:lnTo>
                    <a:lnTo>
                      <a:pt x="366" y="671"/>
                    </a:lnTo>
                    <a:lnTo>
                      <a:pt x="370" y="666"/>
                    </a:lnTo>
                    <a:lnTo>
                      <a:pt x="375" y="644"/>
                    </a:lnTo>
                    <a:lnTo>
                      <a:pt x="384" y="621"/>
                    </a:lnTo>
                    <a:lnTo>
                      <a:pt x="388" y="594"/>
                    </a:lnTo>
                    <a:lnTo>
                      <a:pt x="397" y="599"/>
                    </a:lnTo>
                    <a:lnTo>
                      <a:pt x="402" y="608"/>
                    </a:lnTo>
                    <a:lnTo>
                      <a:pt x="406" y="617"/>
                    </a:lnTo>
                    <a:lnTo>
                      <a:pt x="415" y="626"/>
                    </a:lnTo>
                    <a:lnTo>
                      <a:pt x="419" y="621"/>
                    </a:lnTo>
                    <a:lnTo>
                      <a:pt x="424" y="599"/>
                    </a:lnTo>
                    <a:lnTo>
                      <a:pt x="433" y="581"/>
                    </a:lnTo>
                    <a:lnTo>
                      <a:pt x="437" y="576"/>
                    </a:lnTo>
                    <a:lnTo>
                      <a:pt x="446" y="572"/>
                    </a:lnTo>
                    <a:lnTo>
                      <a:pt x="451" y="563"/>
                    </a:lnTo>
                    <a:lnTo>
                      <a:pt x="455" y="549"/>
                    </a:lnTo>
                    <a:lnTo>
                      <a:pt x="464" y="540"/>
                    </a:lnTo>
                    <a:lnTo>
                      <a:pt x="469" y="531"/>
                    </a:lnTo>
                    <a:lnTo>
                      <a:pt x="473" y="518"/>
                    </a:lnTo>
                    <a:lnTo>
                      <a:pt x="482" y="513"/>
                    </a:lnTo>
                    <a:lnTo>
                      <a:pt x="486" y="518"/>
                    </a:lnTo>
                    <a:lnTo>
                      <a:pt x="495" y="522"/>
                    </a:lnTo>
                    <a:lnTo>
                      <a:pt x="500" y="540"/>
                    </a:lnTo>
                    <a:lnTo>
                      <a:pt x="504" y="572"/>
                    </a:lnTo>
                    <a:lnTo>
                      <a:pt x="513" y="599"/>
                    </a:lnTo>
                    <a:lnTo>
                      <a:pt x="518" y="603"/>
                    </a:lnTo>
                    <a:lnTo>
                      <a:pt x="522" y="599"/>
                    </a:lnTo>
                    <a:lnTo>
                      <a:pt x="531" y="590"/>
                    </a:lnTo>
                    <a:lnTo>
                      <a:pt x="535" y="576"/>
                    </a:lnTo>
                    <a:lnTo>
                      <a:pt x="544" y="563"/>
                    </a:lnTo>
                    <a:lnTo>
                      <a:pt x="549" y="554"/>
                    </a:lnTo>
                    <a:lnTo>
                      <a:pt x="553" y="549"/>
                    </a:lnTo>
                    <a:lnTo>
                      <a:pt x="562" y="554"/>
                    </a:lnTo>
                    <a:lnTo>
                      <a:pt x="567" y="549"/>
                    </a:lnTo>
                    <a:lnTo>
                      <a:pt x="576" y="545"/>
                    </a:lnTo>
                    <a:lnTo>
                      <a:pt x="580" y="549"/>
                    </a:lnTo>
                    <a:lnTo>
                      <a:pt x="585" y="540"/>
                    </a:lnTo>
                    <a:lnTo>
                      <a:pt x="593" y="522"/>
                    </a:lnTo>
                    <a:lnTo>
                      <a:pt x="598" y="536"/>
                    </a:lnTo>
                    <a:lnTo>
                      <a:pt x="602" y="540"/>
                    </a:lnTo>
                    <a:lnTo>
                      <a:pt x="611" y="540"/>
                    </a:lnTo>
                    <a:lnTo>
                      <a:pt x="616" y="536"/>
                    </a:lnTo>
                    <a:lnTo>
                      <a:pt x="625" y="540"/>
                    </a:lnTo>
                    <a:lnTo>
                      <a:pt x="629" y="545"/>
                    </a:lnTo>
                    <a:lnTo>
                      <a:pt x="634" y="545"/>
                    </a:lnTo>
                    <a:lnTo>
                      <a:pt x="643" y="545"/>
                    </a:lnTo>
                    <a:lnTo>
                      <a:pt x="647" y="540"/>
                    </a:lnTo>
                    <a:lnTo>
                      <a:pt x="651" y="549"/>
                    </a:lnTo>
                    <a:lnTo>
                      <a:pt x="660" y="558"/>
                    </a:lnTo>
                    <a:lnTo>
                      <a:pt x="665" y="563"/>
                    </a:lnTo>
                    <a:lnTo>
                      <a:pt x="674" y="563"/>
                    </a:lnTo>
                    <a:lnTo>
                      <a:pt x="678" y="554"/>
                    </a:lnTo>
                    <a:lnTo>
                      <a:pt x="683" y="531"/>
                    </a:lnTo>
                    <a:lnTo>
                      <a:pt x="692" y="518"/>
                    </a:lnTo>
                    <a:lnTo>
                      <a:pt x="696" y="513"/>
                    </a:lnTo>
                    <a:lnTo>
                      <a:pt x="705" y="509"/>
                    </a:lnTo>
                    <a:lnTo>
                      <a:pt x="710" y="513"/>
                    </a:lnTo>
                    <a:lnTo>
                      <a:pt x="714" y="522"/>
                    </a:lnTo>
                    <a:lnTo>
                      <a:pt x="723" y="531"/>
                    </a:lnTo>
                    <a:lnTo>
                      <a:pt x="727" y="558"/>
                    </a:lnTo>
                    <a:lnTo>
                      <a:pt x="732" y="572"/>
                    </a:lnTo>
                    <a:lnTo>
                      <a:pt x="741" y="572"/>
                    </a:lnTo>
                    <a:lnTo>
                      <a:pt x="745" y="563"/>
                    </a:lnTo>
                    <a:lnTo>
                      <a:pt x="754" y="554"/>
                    </a:lnTo>
                    <a:lnTo>
                      <a:pt x="759" y="558"/>
                    </a:lnTo>
                    <a:lnTo>
                      <a:pt x="763" y="545"/>
                    </a:lnTo>
                    <a:lnTo>
                      <a:pt x="772" y="540"/>
                    </a:lnTo>
                    <a:lnTo>
                      <a:pt x="776" y="540"/>
                    </a:lnTo>
                    <a:lnTo>
                      <a:pt x="781" y="554"/>
                    </a:lnTo>
                  </a:path>
                </a:pathLst>
              </a:custGeom>
              <a:noFill/>
              <a:ln w="0">
                <a:solidFill>
                  <a:srgbClr val="BFB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30" name="Freeform 60"/>
              <p:cNvSpPr>
                <a:spLocks/>
              </p:cNvSpPr>
              <p:nvPr/>
            </p:nvSpPr>
            <p:spPr bwMode="auto">
              <a:xfrm>
                <a:off x="7188229" y="1358895"/>
                <a:ext cx="1239838" cy="1042988"/>
              </a:xfrm>
              <a:custGeom>
                <a:avLst/>
                <a:gdLst>
                  <a:gd name="T0" fmla="*/ 2147483646 w 781"/>
                  <a:gd name="T1" fmla="*/ 2147483646 h 657"/>
                  <a:gd name="T2" fmla="*/ 2147483646 w 781"/>
                  <a:gd name="T3" fmla="*/ 2147483646 h 657"/>
                  <a:gd name="T4" fmla="*/ 2147483646 w 781"/>
                  <a:gd name="T5" fmla="*/ 2147483646 h 657"/>
                  <a:gd name="T6" fmla="*/ 2147483646 w 781"/>
                  <a:gd name="T7" fmla="*/ 2147483646 h 657"/>
                  <a:gd name="T8" fmla="*/ 2147483646 w 781"/>
                  <a:gd name="T9" fmla="*/ 2147483646 h 657"/>
                  <a:gd name="T10" fmla="*/ 2147483646 w 781"/>
                  <a:gd name="T11" fmla="*/ 2147483646 h 657"/>
                  <a:gd name="T12" fmla="*/ 2147483646 w 781"/>
                  <a:gd name="T13" fmla="*/ 2147483646 h 657"/>
                  <a:gd name="T14" fmla="*/ 2147483646 w 781"/>
                  <a:gd name="T15" fmla="*/ 2147483646 h 657"/>
                  <a:gd name="T16" fmla="*/ 2147483646 w 781"/>
                  <a:gd name="T17" fmla="*/ 2147483646 h 657"/>
                  <a:gd name="T18" fmla="*/ 2147483646 w 781"/>
                  <a:gd name="T19" fmla="*/ 2147483646 h 657"/>
                  <a:gd name="T20" fmla="*/ 2147483646 w 781"/>
                  <a:gd name="T21" fmla="*/ 2147483646 h 657"/>
                  <a:gd name="T22" fmla="*/ 2147483646 w 781"/>
                  <a:gd name="T23" fmla="*/ 2147483646 h 657"/>
                  <a:gd name="T24" fmla="*/ 2147483646 w 781"/>
                  <a:gd name="T25" fmla="*/ 0 h 657"/>
                  <a:gd name="T26" fmla="*/ 2147483646 w 781"/>
                  <a:gd name="T27" fmla="*/ 2147483646 h 657"/>
                  <a:gd name="T28" fmla="*/ 2147483646 w 781"/>
                  <a:gd name="T29" fmla="*/ 2147483646 h 657"/>
                  <a:gd name="T30" fmla="*/ 2147483646 w 781"/>
                  <a:gd name="T31" fmla="*/ 2147483646 h 657"/>
                  <a:gd name="T32" fmla="*/ 2147483646 w 781"/>
                  <a:gd name="T33" fmla="*/ 2147483646 h 657"/>
                  <a:gd name="T34" fmla="*/ 2147483646 w 781"/>
                  <a:gd name="T35" fmla="*/ 2147483646 h 657"/>
                  <a:gd name="T36" fmla="*/ 2147483646 w 781"/>
                  <a:gd name="T37" fmla="*/ 2147483646 h 657"/>
                  <a:gd name="T38" fmla="*/ 2147483646 w 781"/>
                  <a:gd name="T39" fmla="*/ 2147483646 h 657"/>
                  <a:gd name="T40" fmla="*/ 2147483646 w 781"/>
                  <a:gd name="T41" fmla="*/ 2147483646 h 657"/>
                  <a:gd name="T42" fmla="*/ 2147483646 w 781"/>
                  <a:gd name="T43" fmla="*/ 2147483646 h 657"/>
                  <a:gd name="T44" fmla="*/ 2147483646 w 781"/>
                  <a:gd name="T45" fmla="*/ 2147483646 h 657"/>
                  <a:gd name="T46" fmla="*/ 2147483646 w 781"/>
                  <a:gd name="T47" fmla="*/ 2147483646 h 657"/>
                  <a:gd name="T48" fmla="*/ 2147483646 w 781"/>
                  <a:gd name="T49" fmla="*/ 2147483646 h 657"/>
                  <a:gd name="T50" fmla="*/ 2147483646 w 781"/>
                  <a:gd name="T51" fmla="*/ 2147483646 h 657"/>
                  <a:gd name="T52" fmla="*/ 2147483646 w 781"/>
                  <a:gd name="T53" fmla="*/ 2147483646 h 657"/>
                  <a:gd name="T54" fmla="*/ 2147483646 w 781"/>
                  <a:gd name="T55" fmla="*/ 2147483646 h 657"/>
                  <a:gd name="T56" fmla="*/ 2147483646 w 781"/>
                  <a:gd name="T57" fmla="*/ 2147483646 h 657"/>
                  <a:gd name="T58" fmla="*/ 2147483646 w 781"/>
                  <a:gd name="T59" fmla="*/ 2147483646 h 657"/>
                  <a:gd name="T60" fmla="*/ 2147483646 w 781"/>
                  <a:gd name="T61" fmla="*/ 2147483646 h 657"/>
                  <a:gd name="T62" fmla="*/ 2147483646 w 781"/>
                  <a:gd name="T63" fmla="*/ 2147483646 h 657"/>
                  <a:gd name="T64" fmla="*/ 2147483646 w 781"/>
                  <a:gd name="T65" fmla="*/ 2147483646 h 657"/>
                  <a:gd name="T66" fmla="*/ 2147483646 w 781"/>
                  <a:gd name="T67" fmla="*/ 2147483646 h 657"/>
                  <a:gd name="T68" fmla="*/ 2147483646 w 781"/>
                  <a:gd name="T69" fmla="*/ 2147483646 h 657"/>
                  <a:gd name="T70" fmla="*/ 2147483646 w 781"/>
                  <a:gd name="T71" fmla="*/ 2147483646 h 657"/>
                  <a:gd name="T72" fmla="*/ 2147483646 w 781"/>
                  <a:gd name="T73" fmla="*/ 2147483646 h 657"/>
                  <a:gd name="T74" fmla="*/ 2147483646 w 781"/>
                  <a:gd name="T75" fmla="*/ 2147483646 h 657"/>
                  <a:gd name="T76" fmla="*/ 2147483646 w 781"/>
                  <a:gd name="T77" fmla="*/ 2147483646 h 657"/>
                  <a:gd name="T78" fmla="*/ 2147483646 w 781"/>
                  <a:gd name="T79" fmla="*/ 2147483646 h 657"/>
                  <a:gd name="T80" fmla="*/ 2147483646 w 781"/>
                  <a:gd name="T81" fmla="*/ 2147483646 h 657"/>
                  <a:gd name="T82" fmla="*/ 2147483646 w 781"/>
                  <a:gd name="T83" fmla="*/ 2147483646 h 6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57"/>
                  <a:gd name="T128" fmla="*/ 781 w 781"/>
                  <a:gd name="T129" fmla="*/ 657 h 65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57">
                    <a:moveTo>
                      <a:pt x="0" y="486"/>
                    </a:moveTo>
                    <a:lnTo>
                      <a:pt x="9" y="499"/>
                    </a:lnTo>
                    <a:lnTo>
                      <a:pt x="13" y="499"/>
                    </a:lnTo>
                    <a:lnTo>
                      <a:pt x="18" y="504"/>
                    </a:lnTo>
                    <a:lnTo>
                      <a:pt x="27" y="495"/>
                    </a:lnTo>
                    <a:lnTo>
                      <a:pt x="31" y="486"/>
                    </a:lnTo>
                    <a:lnTo>
                      <a:pt x="36" y="477"/>
                    </a:lnTo>
                    <a:lnTo>
                      <a:pt x="45" y="477"/>
                    </a:lnTo>
                    <a:lnTo>
                      <a:pt x="49" y="495"/>
                    </a:lnTo>
                    <a:lnTo>
                      <a:pt x="58" y="508"/>
                    </a:lnTo>
                    <a:lnTo>
                      <a:pt x="62" y="522"/>
                    </a:lnTo>
                    <a:lnTo>
                      <a:pt x="67" y="535"/>
                    </a:lnTo>
                    <a:lnTo>
                      <a:pt x="76" y="549"/>
                    </a:lnTo>
                    <a:lnTo>
                      <a:pt x="80" y="553"/>
                    </a:lnTo>
                    <a:lnTo>
                      <a:pt x="89" y="549"/>
                    </a:lnTo>
                    <a:lnTo>
                      <a:pt x="94" y="544"/>
                    </a:lnTo>
                    <a:lnTo>
                      <a:pt x="98" y="535"/>
                    </a:lnTo>
                    <a:lnTo>
                      <a:pt x="107" y="531"/>
                    </a:lnTo>
                    <a:lnTo>
                      <a:pt x="111" y="540"/>
                    </a:lnTo>
                    <a:lnTo>
                      <a:pt x="116" y="544"/>
                    </a:lnTo>
                    <a:lnTo>
                      <a:pt x="125" y="544"/>
                    </a:lnTo>
                    <a:lnTo>
                      <a:pt x="129" y="549"/>
                    </a:lnTo>
                    <a:lnTo>
                      <a:pt x="138" y="567"/>
                    </a:lnTo>
                    <a:lnTo>
                      <a:pt x="143" y="585"/>
                    </a:lnTo>
                    <a:lnTo>
                      <a:pt x="147" y="594"/>
                    </a:lnTo>
                    <a:lnTo>
                      <a:pt x="156" y="589"/>
                    </a:lnTo>
                    <a:lnTo>
                      <a:pt x="161" y="576"/>
                    </a:lnTo>
                    <a:lnTo>
                      <a:pt x="165" y="544"/>
                    </a:lnTo>
                    <a:lnTo>
                      <a:pt x="174" y="513"/>
                    </a:lnTo>
                    <a:lnTo>
                      <a:pt x="178" y="490"/>
                    </a:lnTo>
                    <a:lnTo>
                      <a:pt x="187" y="477"/>
                    </a:lnTo>
                    <a:lnTo>
                      <a:pt x="192" y="463"/>
                    </a:lnTo>
                    <a:lnTo>
                      <a:pt x="196" y="400"/>
                    </a:lnTo>
                    <a:lnTo>
                      <a:pt x="205" y="297"/>
                    </a:lnTo>
                    <a:lnTo>
                      <a:pt x="210" y="207"/>
                    </a:lnTo>
                    <a:lnTo>
                      <a:pt x="214" y="130"/>
                    </a:lnTo>
                    <a:lnTo>
                      <a:pt x="223" y="63"/>
                    </a:lnTo>
                    <a:lnTo>
                      <a:pt x="228" y="22"/>
                    </a:lnTo>
                    <a:lnTo>
                      <a:pt x="236" y="0"/>
                    </a:lnTo>
                    <a:lnTo>
                      <a:pt x="241" y="9"/>
                    </a:lnTo>
                    <a:lnTo>
                      <a:pt x="245" y="40"/>
                    </a:lnTo>
                    <a:lnTo>
                      <a:pt x="254" y="76"/>
                    </a:lnTo>
                    <a:lnTo>
                      <a:pt x="259" y="117"/>
                    </a:lnTo>
                    <a:lnTo>
                      <a:pt x="268" y="139"/>
                    </a:lnTo>
                    <a:lnTo>
                      <a:pt x="272" y="175"/>
                    </a:lnTo>
                    <a:lnTo>
                      <a:pt x="277" y="207"/>
                    </a:lnTo>
                    <a:lnTo>
                      <a:pt x="286" y="229"/>
                    </a:lnTo>
                    <a:lnTo>
                      <a:pt x="290" y="243"/>
                    </a:lnTo>
                    <a:lnTo>
                      <a:pt x="294" y="274"/>
                    </a:lnTo>
                    <a:lnTo>
                      <a:pt x="303" y="301"/>
                    </a:lnTo>
                    <a:lnTo>
                      <a:pt x="308" y="369"/>
                    </a:lnTo>
                    <a:lnTo>
                      <a:pt x="317" y="477"/>
                    </a:lnTo>
                    <a:lnTo>
                      <a:pt x="321" y="540"/>
                    </a:lnTo>
                    <a:lnTo>
                      <a:pt x="326" y="580"/>
                    </a:lnTo>
                    <a:lnTo>
                      <a:pt x="335" y="603"/>
                    </a:lnTo>
                    <a:lnTo>
                      <a:pt x="339" y="607"/>
                    </a:lnTo>
                    <a:lnTo>
                      <a:pt x="344" y="607"/>
                    </a:lnTo>
                    <a:lnTo>
                      <a:pt x="352" y="607"/>
                    </a:lnTo>
                    <a:lnTo>
                      <a:pt x="357" y="612"/>
                    </a:lnTo>
                    <a:lnTo>
                      <a:pt x="366" y="625"/>
                    </a:lnTo>
                    <a:lnTo>
                      <a:pt x="370" y="634"/>
                    </a:lnTo>
                    <a:lnTo>
                      <a:pt x="375" y="634"/>
                    </a:lnTo>
                    <a:lnTo>
                      <a:pt x="384" y="634"/>
                    </a:lnTo>
                    <a:lnTo>
                      <a:pt x="388" y="630"/>
                    </a:lnTo>
                    <a:lnTo>
                      <a:pt x="397" y="630"/>
                    </a:lnTo>
                    <a:lnTo>
                      <a:pt x="402" y="643"/>
                    </a:lnTo>
                    <a:lnTo>
                      <a:pt x="406" y="657"/>
                    </a:lnTo>
                    <a:lnTo>
                      <a:pt x="415" y="643"/>
                    </a:lnTo>
                    <a:lnTo>
                      <a:pt x="419" y="621"/>
                    </a:lnTo>
                    <a:lnTo>
                      <a:pt x="424" y="598"/>
                    </a:lnTo>
                    <a:lnTo>
                      <a:pt x="433" y="567"/>
                    </a:lnTo>
                    <a:lnTo>
                      <a:pt x="437" y="549"/>
                    </a:lnTo>
                    <a:lnTo>
                      <a:pt x="446" y="531"/>
                    </a:lnTo>
                    <a:lnTo>
                      <a:pt x="451" y="522"/>
                    </a:lnTo>
                    <a:lnTo>
                      <a:pt x="455" y="526"/>
                    </a:lnTo>
                    <a:lnTo>
                      <a:pt x="464" y="531"/>
                    </a:lnTo>
                    <a:lnTo>
                      <a:pt x="469" y="544"/>
                    </a:lnTo>
                    <a:lnTo>
                      <a:pt x="473" y="558"/>
                    </a:lnTo>
                    <a:lnTo>
                      <a:pt x="482" y="576"/>
                    </a:lnTo>
                    <a:lnTo>
                      <a:pt x="486" y="589"/>
                    </a:lnTo>
                    <a:lnTo>
                      <a:pt x="495" y="580"/>
                    </a:lnTo>
                    <a:lnTo>
                      <a:pt x="500" y="585"/>
                    </a:lnTo>
                    <a:lnTo>
                      <a:pt x="504" y="594"/>
                    </a:lnTo>
                    <a:lnTo>
                      <a:pt x="513" y="589"/>
                    </a:lnTo>
                    <a:lnTo>
                      <a:pt x="518" y="589"/>
                    </a:lnTo>
                    <a:lnTo>
                      <a:pt x="522" y="598"/>
                    </a:lnTo>
                    <a:lnTo>
                      <a:pt x="531" y="612"/>
                    </a:lnTo>
                    <a:lnTo>
                      <a:pt x="535" y="612"/>
                    </a:lnTo>
                    <a:lnTo>
                      <a:pt x="544" y="621"/>
                    </a:lnTo>
                    <a:lnTo>
                      <a:pt x="549" y="634"/>
                    </a:lnTo>
                    <a:lnTo>
                      <a:pt x="553" y="634"/>
                    </a:lnTo>
                    <a:lnTo>
                      <a:pt x="562" y="630"/>
                    </a:lnTo>
                    <a:lnTo>
                      <a:pt x="567" y="616"/>
                    </a:lnTo>
                    <a:lnTo>
                      <a:pt x="576" y="612"/>
                    </a:lnTo>
                    <a:lnTo>
                      <a:pt x="580" y="607"/>
                    </a:lnTo>
                    <a:lnTo>
                      <a:pt x="585" y="607"/>
                    </a:lnTo>
                    <a:lnTo>
                      <a:pt x="593" y="612"/>
                    </a:lnTo>
                    <a:lnTo>
                      <a:pt x="598" y="625"/>
                    </a:lnTo>
                    <a:lnTo>
                      <a:pt x="602" y="621"/>
                    </a:lnTo>
                    <a:lnTo>
                      <a:pt x="611" y="607"/>
                    </a:lnTo>
                    <a:lnTo>
                      <a:pt x="616" y="598"/>
                    </a:lnTo>
                    <a:lnTo>
                      <a:pt x="625" y="603"/>
                    </a:lnTo>
                    <a:lnTo>
                      <a:pt x="629" y="589"/>
                    </a:lnTo>
                    <a:lnTo>
                      <a:pt x="634" y="594"/>
                    </a:lnTo>
                    <a:lnTo>
                      <a:pt x="643" y="589"/>
                    </a:lnTo>
                    <a:lnTo>
                      <a:pt x="647" y="589"/>
                    </a:lnTo>
                    <a:lnTo>
                      <a:pt x="651" y="585"/>
                    </a:lnTo>
                    <a:lnTo>
                      <a:pt x="660" y="580"/>
                    </a:lnTo>
                    <a:lnTo>
                      <a:pt x="665" y="576"/>
                    </a:lnTo>
                    <a:lnTo>
                      <a:pt x="674" y="567"/>
                    </a:lnTo>
                    <a:lnTo>
                      <a:pt x="678" y="562"/>
                    </a:lnTo>
                    <a:lnTo>
                      <a:pt x="683" y="553"/>
                    </a:lnTo>
                    <a:lnTo>
                      <a:pt x="692" y="535"/>
                    </a:lnTo>
                    <a:lnTo>
                      <a:pt x="696" y="504"/>
                    </a:lnTo>
                    <a:lnTo>
                      <a:pt x="705" y="477"/>
                    </a:lnTo>
                    <a:lnTo>
                      <a:pt x="710" y="463"/>
                    </a:lnTo>
                    <a:lnTo>
                      <a:pt x="714" y="459"/>
                    </a:lnTo>
                    <a:lnTo>
                      <a:pt x="723" y="459"/>
                    </a:lnTo>
                    <a:lnTo>
                      <a:pt x="727" y="477"/>
                    </a:lnTo>
                    <a:lnTo>
                      <a:pt x="732" y="477"/>
                    </a:lnTo>
                    <a:lnTo>
                      <a:pt x="741" y="486"/>
                    </a:lnTo>
                    <a:lnTo>
                      <a:pt x="745" y="504"/>
                    </a:lnTo>
                    <a:lnTo>
                      <a:pt x="754" y="508"/>
                    </a:lnTo>
                    <a:lnTo>
                      <a:pt x="759" y="504"/>
                    </a:lnTo>
                    <a:lnTo>
                      <a:pt x="763" y="495"/>
                    </a:lnTo>
                    <a:lnTo>
                      <a:pt x="772" y="499"/>
                    </a:lnTo>
                    <a:lnTo>
                      <a:pt x="776" y="513"/>
                    </a:lnTo>
                    <a:lnTo>
                      <a:pt x="781" y="531"/>
                    </a:lnTo>
                  </a:path>
                </a:pathLst>
              </a:custGeom>
              <a:noFill/>
              <a:ln w="0">
                <a:solidFill>
                  <a:srgbClr val="3F3F3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31" name="Freeform 61"/>
              <p:cNvSpPr>
                <a:spLocks/>
              </p:cNvSpPr>
              <p:nvPr/>
            </p:nvSpPr>
            <p:spPr bwMode="auto">
              <a:xfrm>
                <a:off x="7188229" y="1387470"/>
                <a:ext cx="1239838" cy="992188"/>
              </a:xfrm>
              <a:custGeom>
                <a:avLst/>
                <a:gdLst>
                  <a:gd name="T0" fmla="*/ 2147483646 w 781"/>
                  <a:gd name="T1" fmla="*/ 2147483646 h 625"/>
                  <a:gd name="T2" fmla="*/ 2147483646 w 781"/>
                  <a:gd name="T3" fmla="*/ 2147483646 h 625"/>
                  <a:gd name="T4" fmla="*/ 2147483646 w 781"/>
                  <a:gd name="T5" fmla="*/ 2147483646 h 625"/>
                  <a:gd name="T6" fmla="*/ 2147483646 w 781"/>
                  <a:gd name="T7" fmla="*/ 2147483646 h 625"/>
                  <a:gd name="T8" fmla="*/ 2147483646 w 781"/>
                  <a:gd name="T9" fmla="*/ 2147483646 h 625"/>
                  <a:gd name="T10" fmla="*/ 2147483646 w 781"/>
                  <a:gd name="T11" fmla="*/ 2147483646 h 625"/>
                  <a:gd name="T12" fmla="*/ 2147483646 w 781"/>
                  <a:gd name="T13" fmla="*/ 2147483646 h 625"/>
                  <a:gd name="T14" fmla="*/ 2147483646 w 781"/>
                  <a:gd name="T15" fmla="*/ 2147483646 h 625"/>
                  <a:gd name="T16" fmla="*/ 2147483646 w 781"/>
                  <a:gd name="T17" fmla="*/ 2147483646 h 625"/>
                  <a:gd name="T18" fmla="*/ 2147483646 w 781"/>
                  <a:gd name="T19" fmla="*/ 2147483646 h 625"/>
                  <a:gd name="T20" fmla="*/ 2147483646 w 781"/>
                  <a:gd name="T21" fmla="*/ 2147483646 h 625"/>
                  <a:gd name="T22" fmla="*/ 2147483646 w 781"/>
                  <a:gd name="T23" fmla="*/ 2147483646 h 625"/>
                  <a:gd name="T24" fmla="*/ 2147483646 w 781"/>
                  <a:gd name="T25" fmla="*/ 0 h 625"/>
                  <a:gd name="T26" fmla="*/ 2147483646 w 781"/>
                  <a:gd name="T27" fmla="*/ 2147483646 h 625"/>
                  <a:gd name="T28" fmla="*/ 2147483646 w 781"/>
                  <a:gd name="T29" fmla="*/ 2147483646 h 625"/>
                  <a:gd name="T30" fmla="*/ 2147483646 w 781"/>
                  <a:gd name="T31" fmla="*/ 2147483646 h 625"/>
                  <a:gd name="T32" fmla="*/ 2147483646 w 781"/>
                  <a:gd name="T33" fmla="*/ 2147483646 h 625"/>
                  <a:gd name="T34" fmla="*/ 2147483646 w 781"/>
                  <a:gd name="T35" fmla="*/ 2147483646 h 625"/>
                  <a:gd name="T36" fmla="*/ 2147483646 w 781"/>
                  <a:gd name="T37" fmla="*/ 2147483646 h 625"/>
                  <a:gd name="T38" fmla="*/ 2147483646 w 781"/>
                  <a:gd name="T39" fmla="*/ 2147483646 h 625"/>
                  <a:gd name="T40" fmla="*/ 2147483646 w 781"/>
                  <a:gd name="T41" fmla="*/ 2147483646 h 625"/>
                  <a:gd name="T42" fmla="*/ 2147483646 w 781"/>
                  <a:gd name="T43" fmla="*/ 2147483646 h 625"/>
                  <a:gd name="T44" fmla="*/ 2147483646 w 781"/>
                  <a:gd name="T45" fmla="*/ 2147483646 h 625"/>
                  <a:gd name="T46" fmla="*/ 2147483646 w 781"/>
                  <a:gd name="T47" fmla="*/ 2147483646 h 625"/>
                  <a:gd name="T48" fmla="*/ 2147483646 w 781"/>
                  <a:gd name="T49" fmla="*/ 2147483646 h 625"/>
                  <a:gd name="T50" fmla="*/ 2147483646 w 781"/>
                  <a:gd name="T51" fmla="*/ 2147483646 h 625"/>
                  <a:gd name="T52" fmla="*/ 2147483646 w 781"/>
                  <a:gd name="T53" fmla="*/ 2147483646 h 625"/>
                  <a:gd name="T54" fmla="*/ 2147483646 w 781"/>
                  <a:gd name="T55" fmla="*/ 2147483646 h 625"/>
                  <a:gd name="T56" fmla="*/ 2147483646 w 781"/>
                  <a:gd name="T57" fmla="*/ 2147483646 h 625"/>
                  <a:gd name="T58" fmla="*/ 2147483646 w 781"/>
                  <a:gd name="T59" fmla="*/ 2147483646 h 625"/>
                  <a:gd name="T60" fmla="*/ 2147483646 w 781"/>
                  <a:gd name="T61" fmla="*/ 2147483646 h 625"/>
                  <a:gd name="T62" fmla="*/ 2147483646 w 781"/>
                  <a:gd name="T63" fmla="*/ 2147483646 h 625"/>
                  <a:gd name="T64" fmla="*/ 2147483646 w 781"/>
                  <a:gd name="T65" fmla="*/ 2147483646 h 625"/>
                  <a:gd name="T66" fmla="*/ 2147483646 w 781"/>
                  <a:gd name="T67" fmla="*/ 2147483646 h 625"/>
                  <a:gd name="T68" fmla="*/ 2147483646 w 781"/>
                  <a:gd name="T69" fmla="*/ 2147483646 h 625"/>
                  <a:gd name="T70" fmla="*/ 2147483646 w 781"/>
                  <a:gd name="T71" fmla="*/ 2147483646 h 625"/>
                  <a:gd name="T72" fmla="*/ 2147483646 w 781"/>
                  <a:gd name="T73" fmla="*/ 2147483646 h 625"/>
                  <a:gd name="T74" fmla="*/ 2147483646 w 781"/>
                  <a:gd name="T75" fmla="*/ 2147483646 h 625"/>
                  <a:gd name="T76" fmla="*/ 2147483646 w 781"/>
                  <a:gd name="T77" fmla="*/ 2147483646 h 625"/>
                  <a:gd name="T78" fmla="*/ 2147483646 w 781"/>
                  <a:gd name="T79" fmla="*/ 2147483646 h 625"/>
                  <a:gd name="T80" fmla="*/ 2147483646 w 781"/>
                  <a:gd name="T81" fmla="*/ 2147483646 h 625"/>
                  <a:gd name="T82" fmla="*/ 2147483646 w 781"/>
                  <a:gd name="T83" fmla="*/ 2147483646 h 6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25"/>
                  <a:gd name="T128" fmla="*/ 781 w 781"/>
                  <a:gd name="T129" fmla="*/ 625 h 6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25">
                    <a:moveTo>
                      <a:pt x="0" y="544"/>
                    </a:moveTo>
                    <a:lnTo>
                      <a:pt x="9" y="535"/>
                    </a:lnTo>
                    <a:lnTo>
                      <a:pt x="13" y="526"/>
                    </a:lnTo>
                    <a:lnTo>
                      <a:pt x="18" y="504"/>
                    </a:lnTo>
                    <a:lnTo>
                      <a:pt x="27" y="486"/>
                    </a:lnTo>
                    <a:lnTo>
                      <a:pt x="31" y="477"/>
                    </a:lnTo>
                    <a:lnTo>
                      <a:pt x="36" y="481"/>
                    </a:lnTo>
                    <a:lnTo>
                      <a:pt x="45" y="495"/>
                    </a:lnTo>
                    <a:lnTo>
                      <a:pt x="49" y="499"/>
                    </a:lnTo>
                    <a:lnTo>
                      <a:pt x="58" y="495"/>
                    </a:lnTo>
                    <a:lnTo>
                      <a:pt x="62" y="481"/>
                    </a:lnTo>
                    <a:lnTo>
                      <a:pt x="67" y="486"/>
                    </a:lnTo>
                    <a:lnTo>
                      <a:pt x="76" y="477"/>
                    </a:lnTo>
                    <a:lnTo>
                      <a:pt x="80" y="454"/>
                    </a:lnTo>
                    <a:lnTo>
                      <a:pt x="89" y="436"/>
                    </a:lnTo>
                    <a:lnTo>
                      <a:pt x="94" y="423"/>
                    </a:lnTo>
                    <a:lnTo>
                      <a:pt x="98" y="418"/>
                    </a:lnTo>
                    <a:lnTo>
                      <a:pt x="107" y="418"/>
                    </a:lnTo>
                    <a:lnTo>
                      <a:pt x="111" y="427"/>
                    </a:lnTo>
                    <a:lnTo>
                      <a:pt x="116" y="432"/>
                    </a:lnTo>
                    <a:lnTo>
                      <a:pt x="125" y="441"/>
                    </a:lnTo>
                    <a:lnTo>
                      <a:pt x="129" y="445"/>
                    </a:lnTo>
                    <a:lnTo>
                      <a:pt x="138" y="454"/>
                    </a:lnTo>
                    <a:lnTo>
                      <a:pt x="143" y="463"/>
                    </a:lnTo>
                    <a:lnTo>
                      <a:pt x="147" y="472"/>
                    </a:lnTo>
                    <a:lnTo>
                      <a:pt x="156" y="477"/>
                    </a:lnTo>
                    <a:lnTo>
                      <a:pt x="161" y="472"/>
                    </a:lnTo>
                    <a:lnTo>
                      <a:pt x="165" y="472"/>
                    </a:lnTo>
                    <a:lnTo>
                      <a:pt x="174" y="472"/>
                    </a:lnTo>
                    <a:lnTo>
                      <a:pt x="178" y="481"/>
                    </a:lnTo>
                    <a:lnTo>
                      <a:pt x="187" y="490"/>
                    </a:lnTo>
                    <a:lnTo>
                      <a:pt x="192" y="508"/>
                    </a:lnTo>
                    <a:lnTo>
                      <a:pt x="196" y="486"/>
                    </a:lnTo>
                    <a:lnTo>
                      <a:pt x="205" y="387"/>
                    </a:lnTo>
                    <a:lnTo>
                      <a:pt x="210" y="274"/>
                    </a:lnTo>
                    <a:lnTo>
                      <a:pt x="214" y="171"/>
                    </a:lnTo>
                    <a:lnTo>
                      <a:pt x="223" y="94"/>
                    </a:lnTo>
                    <a:lnTo>
                      <a:pt x="228" y="36"/>
                    </a:lnTo>
                    <a:lnTo>
                      <a:pt x="236" y="0"/>
                    </a:lnTo>
                    <a:lnTo>
                      <a:pt x="241" y="0"/>
                    </a:lnTo>
                    <a:lnTo>
                      <a:pt x="245" y="22"/>
                    </a:lnTo>
                    <a:lnTo>
                      <a:pt x="254" y="63"/>
                    </a:lnTo>
                    <a:lnTo>
                      <a:pt x="259" y="99"/>
                    </a:lnTo>
                    <a:lnTo>
                      <a:pt x="268" y="135"/>
                    </a:lnTo>
                    <a:lnTo>
                      <a:pt x="272" y="162"/>
                    </a:lnTo>
                    <a:lnTo>
                      <a:pt x="277" y="184"/>
                    </a:lnTo>
                    <a:lnTo>
                      <a:pt x="286" y="220"/>
                    </a:lnTo>
                    <a:lnTo>
                      <a:pt x="290" y="261"/>
                    </a:lnTo>
                    <a:lnTo>
                      <a:pt x="294" y="292"/>
                    </a:lnTo>
                    <a:lnTo>
                      <a:pt x="303" y="310"/>
                    </a:lnTo>
                    <a:lnTo>
                      <a:pt x="308" y="378"/>
                    </a:lnTo>
                    <a:lnTo>
                      <a:pt x="317" y="481"/>
                    </a:lnTo>
                    <a:lnTo>
                      <a:pt x="321" y="544"/>
                    </a:lnTo>
                    <a:lnTo>
                      <a:pt x="326" y="580"/>
                    </a:lnTo>
                    <a:lnTo>
                      <a:pt x="335" y="594"/>
                    </a:lnTo>
                    <a:lnTo>
                      <a:pt x="339" y="607"/>
                    </a:lnTo>
                    <a:lnTo>
                      <a:pt x="344" y="616"/>
                    </a:lnTo>
                    <a:lnTo>
                      <a:pt x="352" y="625"/>
                    </a:lnTo>
                    <a:lnTo>
                      <a:pt x="357" y="621"/>
                    </a:lnTo>
                    <a:lnTo>
                      <a:pt x="366" y="612"/>
                    </a:lnTo>
                    <a:lnTo>
                      <a:pt x="370" y="607"/>
                    </a:lnTo>
                    <a:lnTo>
                      <a:pt x="375" y="603"/>
                    </a:lnTo>
                    <a:lnTo>
                      <a:pt x="384" y="603"/>
                    </a:lnTo>
                    <a:lnTo>
                      <a:pt x="388" y="598"/>
                    </a:lnTo>
                    <a:lnTo>
                      <a:pt x="397" y="589"/>
                    </a:lnTo>
                    <a:lnTo>
                      <a:pt x="402" y="580"/>
                    </a:lnTo>
                    <a:lnTo>
                      <a:pt x="406" y="567"/>
                    </a:lnTo>
                    <a:lnTo>
                      <a:pt x="415" y="553"/>
                    </a:lnTo>
                    <a:lnTo>
                      <a:pt x="419" y="549"/>
                    </a:lnTo>
                    <a:lnTo>
                      <a:pt x="424" y="553"/>
                    </a:lnTo>
                    <a:lnTo>
                      <a:pt x="433" y="558"/>
                    </a:lnTo>
                    <a:lnTo>
                      <a:pt x="437" y="553"/>
                    </a:lnTo>
                    <a:lnTo>
                      <a:pt x="446" y="553"/>
                    </a:lnTo>
                    <a:lnTo>
                      <a:pt x="451" y="544"/>
                    </a:lnTo>
                    <a:lnTo>
                      <a:pt x="455" y="540"/>
                    </a:lnTo>
                    <a:lnTo>
                      <a:pt x="464" y="544"/>
                    </a:lnTo>
                    <a:lnTo>
                      <a:pt x="469" y="562"/>
                    </a:lnTo>
                    <a:lnTo>
                      <a:pt x="473" y="580"/>
                    </a:lnTo>
                    <a:lnTo>
                      <a:pt x="482" y="571"/>
                    </a:lnTo>
                    <a:lnTo>
                      <a:pt x="486" y="558"/>
                    </a:lnTo>
                    <a:lnTo>
                      <a:pt x="495" y="544"/>
                    </a:lnTo>
                    <a:lnTo>
                      <a:pt x="500" y="540"/>
                    </a:lnTo>
                    <a:lnTo>
                      <a:pt x="504" y="535"/>
                    </a:lnTo>
                    <a:lnTo>
                      <a:pt x="513" y="540"/>
                    </a:lnTo>
                    <a:lnTo>
                      <a:pt x="518" y="535"/>
                    </a:lnTo>
                    <a:lnTo>
                      <a:pt x="522" y="526"/>
                    </a:lnTo>
                    <a:lnTo>
                      <a:pt x="531" y="522"/>
                    </a:lnTo>
                    <a:lnTo>
                      <a:pt x="535" y="531"/>
                    </a:lnTo>
                    <a:lnTo>
                      <a:pt x="544" y="531"/>
                    </a:lnTo>
                    <a:lnTo>
                      <a:pt x="549" y="535"/>
                    </a:lnTo>
                    <a:lnTo>
                      <a:pt x="553" y="535"/>
                    </a:lnTo>
                    <a:lnTo>
                      <a:pt x="562" y="531"/>
                    </a:lnTo>
                    <a:lnTo>
                      <a:pt x="567" y="522"/>
                    </a:lnTo>
                    <a:lnTo>
                      <a:pt x="576" y="517"/>
                    </a:lnTo>
                    <a:lnTo>
                      <a:pt x="580" y="508"/>
                    </a:lnTo>
                    <a:lnTo>
                      <a:pt x="585" y="504"/>
                    </a:lnTo>
                    <a:lnTo>
                      <a:pt x="593" y="508"/>
                    </a:lnTo>
                    <a:lnTo>
                      <a:pt x="598" y="513"/>
                    </a:lnTo>
                    <a:lnTo>
                      <a:pt x="602" y="517"/>
                    </a:lnTo>
                    <a:lnTo>
                      <a:pt x="611" y="517"/>
                    </a:lnTo>
                    <a:lnTo>
                      <a:pt x="616" y="513"/>
                    </a:lnTo>
                    <a:lnTo>
                      <a:pt x="625" y="504"/>
                    </a:lnTo>
                    <a:lnTo>
                      <a:pt x="629" y="495"/>
                    </a:lnTo>
                    <a:lnTo>
                      <a:pt x="634" y="481"/>
                    </a:lnTo>
                    <a:lnTo>
                      <a:pt x="643" y="468"/>
                    </a:lnTo>
                    <a:lnTo>
                      <a:pt x="647" y="463"/>
                    </a:lnTo>
                    <a:lnTo>
                      <a:pt x="651" y="463"/>
                    </a:lnTo>
                    <a:lnTo>
                      <a:pt x="660" y="472"/>
                    </a:lnTo>
                    <a:lnTo>
                      <a:pt x="665" y="481"/>
                    </a:lnTo>
                    <a:lnTo>
                      <a:pt x="674" y="499"/>
                    </a:lnTo>
                    <a:lnTo>
                      <a:pt x="678" y="517"/>
                    </a:lnTo>
                    <a:lnTo>
                      <a:pt x="683" y="531"/>
                    </a:lnTo>
                    <a:lnTo>
                      <a:pt x="692" y="522"/>
                    </a:lnTo>
                    <a:lnTo>
                      <a:pt x="696" y="499"/>
                    </a:lnTo>
                    <a:lnTo>
                      <a:pt x="705" y="504"/>
                    </a:lnTo>
                    <a:lnTo>
                      <a:pt x="710" y="508"/>
                    </a:lnTo>
                    <a:lnTo>
                      <a:pt x="714" y="504"/>
                    </a:lnTo>
                    <a:lnTo>
                      <a:pt x="723" y="504"/>
                    </a:lnTo>
                    <a:lnTo>
                      <a:pt x="727" y="490"/>
                    </a:lnTo>
                    <a:lnTo>
                      <a:pt x="732" y="486"/>
                    </a:lnTo>
                    <a:lnTo>
                      <a:pt x="741" y="472"/>
                    </a:lnTo>
                    <a:lnTo>
                      <a:pt x="745" y="468"/>
                    </a:lnTo>
                    <a:lnTo>
                      <a:pt x="754" y="468"/>
                    </a:lnTo>
                    <a:lnTo>
                      <a:pt x="759" y="468"/>
                    </a:lnTo>
                    <a:lnTo>
                      <a:pt x="763" y="468"/>
                    </a:lnTo>
                    <a:lnTo>
                      <a:pt x="772" y="477"/>
                    </a:lnTo>
                    <a:lnTo>
                      <a:pt x="776" y="495"/>
                    </a:lnTo>
                    <a:lnTo>
                      <a:pt x="781" y="513"/>
                    </a:lnTo>
                  </a:path>
                </a:pathLst>
              </a:custGeom>
              <a:noFill/>
              <a:ln w="0">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32" name="Freeform 62"/>
              <p:cNvSpPr>
                <a:spLocks/>
              </p:cNvSpPr>
              <p:nvPr/>
            </p:nvSpPr>
            <p:spPr bwMode="auto">
              <a:xfrm>
                <a:off x="7188229" y="1416045"/>
                <a:ext cx="1239838" cy="949325"/>
              </a:xfrm>
              <a:custGeom>
                <a:avLst/>
                <a:gdLst>
                  <a:gd name="T0" fmla="*/ 2147483646 w 781"/>
                  <a:gd name="T1" fmla="*/ 2147483646 h 598"/>
                  <a:gd name="T2" fmla="*/ 2147483646 w 781"/>
                  <a:gd name="T3" fmla="*/ 2147483646 h 598"/>
                  <a:gd name="T4" fmla="*/ 2147483646 w 781"/>
                  <a:gd name="T5" fmla="*/ 2147483646 h 598"/>
                  <a:gd name="T6" fmla="*/ 2147483646 w 781"/>
                  <a:gd name="T7" fmla="*/ 2147483646 h 598"/>
                  <a:gd name="T8" fmla="*/ 2147483646 w 781"/>
                  <a:gd name="T9" fmla="*/ 2147483646 h 598"/>
                  <a:gd name="T10" fmla="*/ 2147483646 w 781"/>
                  <a:gd name="T11" fmla="*/ 2147483646 h 598"/>
                  <a:gd name="T12" fmla="*/ 2147483646 w 781"/>
                  <a:gd name="T13" fmla="*/ 2147483646 h 598"/>
                  <a:gd name="T14" fmla="*/ 2147483646 w 781"/>
                  <a:gd name="T15" fmla="*/ 2147483646 h 598"/>
                  <a:gd name="T16" fmla="*/ 2147483646 w 781"/>
                  <a:gd name="T17" fmla="*/ 2147483646 h 598"/>
                  <a:gd name="T18" fmla="*/ 2147483646 w 781"/>
                  <a:gd name="T19" fmla="*/ 2147483646 h 598"/>
                  <a:gd name="T20" fmla="*/ 2147483646 w 781"/>
                  <a:gd name="T21" fmla="*/ 2147483646 h 598"/>
                  <a:gd name="T22" fmla="*/ 2147483646 w 781"/>
                  <a:gd name="T23" fmla="*/ 2147483646 h 598"/>
                  <a:gd name="T24" fmla="*/ 2147483646 w 781"/>
                  <a:gd name="T25" fmla="*/ 0 h 598"/>
                  <a:gd name="T26" fmla="*/ 2147483646 w 781"/>
                  <a:gd name="T27" fmla="*/ 2147483646 h 598"/>
                  <a:gd name="T28" fmla="*/ 2147483646 w 781"/>
                  <a:gd name="T29" fmla="*/ 2147483646 h 598"/>
                  <a:gd name="T30" fmla="*/ 2147483646 w 781"/>
                  <a:gd name="T31" fmla="*/ 2147483646 h 598"/>
                  <a:gd name="T32" fmla="*/ 2147483646 w 781"/>
                  <a:gd name="T33" fmla="*/ 2147483646 h 598"/>
                  <a:gd name="T34" fmla="*/ 2147483646 w 781"/>
                  <a:gd name="T35" fmla="*/ 2147483646 h 598"/>
                  <a:gd name="T36" fmla="*/ 2147483646 w 781"/>
                  <a:gd name="T37" fmla="*/ 2147483646 h 598"/>
                  <a:gd name="T38" fmla="*/ 2147483646 w 781"/>
                  <a:gd name="T39" fmla="*/ 2147483646 h 598"/>
                  <a:gd name="T40" fmla="*/ 2147483646 w 781"/>
                  <a:gd name="T41" fmla="*/ 2147483646 h 598"/>
                  <a:gd name="T42" fmla="*/ 2147483646 w 781"/>
                  <a:gd name="T43" fmla="*/ 2147483646 h 598"/>
                  <a:gd name="T44" fmla="*/ 2147483646 w 781"/>
                  <a:gd name="T45" fmla="*/ 2147483646 h 598"/>
                  <a:gd name="T46" fmla="*/ 2147483646 w 781"/>
                  <a:gd name="T47" fmla="*/ 2147483646 h 598"/>
                  <a:gd name="T48" fmla="*/ 2147483646 w 781"/>
                  <a:gd name="T49" fmla="*/ 2147483646 h 598"/>
                  <a:gd name="T50" fmla="*/ 2147483646 w 781"/>
                  <a:gd name="T51" fmla="*/ 2147483646 h 598"/>
                  <a:gd name="T52" fmla="*/ 2147483646 w 781"/>
                  <a:gd name="T53" fmla="*/ 2147483646 h 598"/>
                  <a:gd name="T54" fmla="*/ 2147483646 w 781"/>
                  <a:gd name="T55" fmla="*/ 2147483646 h 598"/>
                  <a:gd name="T56" fmla="*/ 2147483646 w 781"/>
                  <a:gd name="T57" fmla="*/ 2147483646 h 598"/>
                  <a:gd name="T58" fmla="*/ 2147483646 w 781"/>
                  <a:gd name="T59" fmla="*/ 2147483646 h 598"/>
                  <a:gd name="T60" fmla="*/ 2147483646 w 781"/>
                  <a:gd name="T61" fmla="*/ 2147483646 h 598"/>
                  <a:gd name="T62" fmla="*/ 2147483646 w 781"/>
                  <a:gd name="T63" fmla="*/ 2147483646 h 598"/>
                  <a:gd name="T64" fmla="*/ 2147483646 w 781"/>
                  <a:gd name="T65" fmla="*/ 2147483646 h 598"/>
                  <a:gd name="T66" fmla="*/ 2147483646 w 781"/>
                  <a:gd name="T67" fmla="*/ 2147483646 h 598"/>
                  <a:gd name="T68" fmla="*/ 2147483646 w 781"/>
                  <a:gd name="T69" fmla="*/ 2147483646 h 598"/>
                  <a:gd name="T70" fmla="*/ 2147483646 w 781"/>
                  <a:gd name="T71" fmla="*/ 2147483646 h 598"/>
                  <a:gd name="T72" fmla="*/ 2147483646 w 781"/>
                  <a:gd name="T73" fmla="*/ 2147483646 h 598"/>
                  <a:gd name="T74" fmla="*/ 2147483646 w 781"/>
                  <a:gd name="T75" fmla="*/ 2147483646 h 598"/>
                  <a:gd name="T76" fmla="*/ 2147483646 w 781"/>
                  <a:gd name="T77" fmla="*/ 2147483646 h 598"/>
                  <a:gd name="T78" fmla="*/ 2147483646 w 781"/>
                  <a:gd name="T79" fmla="*/ 2147483646 h 598"/>
                  <a:gd name="T80" fmla="*/ 2147483646 w 781"/>
                  <a:gd name="T81" fmla="*/ 2147483646 h 598"/>
                  <a:gd name="T82" fmla="*/ 2147483646 w 781"/>
                  <a:gd name="T83" fmla="*/ 2147483646 h 5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598"/>
                  <a:gd name="T128" fmla="*/ 781 w 781"/>
                  <a:gd name="T129" fmla="*/ 598 h 59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598">
                    <a:moveTo>
                      <a:pt x="0" y="513"/>
                    </a:moveTo>
                    <a:lnTo>
                      <a:pt x="9" y="513"/>
                    </a:lnTo>
                    <a:lnTo>
                      <a:pt x="13" y="504"/>
                    </a:lnTo>
                    <a:lnTo>
                      <a:pt x="18" y="513"/>
                    </a:lnTo>
                    <a:lnTo>
                      <a:pt x="27" y="517"/>
                    </a:lnTo>
                    <a:lnTo>
                      <a:pt x="31" y="522"/>
                    </a:lnTo>
                    <a:lnTo>
                      <a:pt x="36" y="517"/>
                    </a:lnTo>
                    <a:lnTo>
                      <a:pt x="45" y="508"/>
                    </a:lnTo>
                    <a:lnTo>
                      <a:pt x="49" y="504"/>
                    </a:lnTo>
                    <a:lnTo>
                      <a:pt x="58" y="499"/>
                    </a:lnTo>
                    <a:lnTo>
                      <a:pt x="62" y="481"/>
                    </a:lnTo>
                    <a:lnTo>
                      <a:pt x="67" y="477"/>
                    </a:lnTo>
                    <a:lnTo>
                      <a:pt x="76" y="486"/>
                    </a:lnTo>
                    <a:lnTo>
                      <a:pt x="80" y="481"/>
                    </a:lnTo>
                    <a:lnTo>
                      <a:pt x="89" y="477"/>
                    </a:lnTo>
                    <a:lnTo>
                      <a:pt x="94" y="472"/>
                    </a:lnTo>
                    <a:lnTo>
                      <a:pt x="98" y="468"/>
                    </a:lnTo>
                    <a:lnTo>
                      <a:pt x="107" y="463"/>
                    </a:lnTo>
                    <a:lnTo>
                      <a:pt x="111" y="459"/>
                    </a:lnTo>
                    <a:lnTo>
                      <a:pt x="116" y="450"/>
                    </a:lnTo>
                    <a:lnTo>
                      <a:pt x="125" y="454"/>
                    </a:lnTo>
                    <a:lnTo>
                      <a:pt x="129" y="454"/>
                    </a:lnTo>
                    <a:lnTo>
                      <a:pt x="138" y="454"/>
                    </a:lnTo>
                    <a:lnTo>
                      <a:pt x="143" y="481"/>
                    </a:lnTo>
                    <a:lnTo>
                      <a:pt x="147" y="499"/>
                    </a:lnTo>
                    <a:lnTo>
                      <a:pt x="156" y="499"/>
                    </a:lnTo>
                    <a:lnTo>
                      <a:pt x="161" y="499"/>
                    </a:lnTo>
                    <a:lnTo>
                      <a:pt x="165" y="504"/>
                    </a:lnTo>
                    <a:lnTo>
                      <a:pt x="174" y="508"/>
                    </a:lnTo>
                    <a:lnTo>
                      <a:pt x="178" y="517"/>
                    </a:lnTo>
                    <a:lnTo>
                      <a:pt x="187" y="508"/>
                    </a:lnTo>
                    <a:lnTo>
                      <a:pt x="192" y="508"/>
                    </a:lnTo>
                    <a:lnTo>
                      <a:pt x="196" y="445"/>
                    </a:lnTo>
                    <a:lnTo>
                      <a:pt x="205" y="324"/>
                    </a:lnTo>
                    <a:lnTo>
                      <a:pt x="210" y="198"/>
                    </a:lnTo>
                    <a:lnTo>
                      <a:pt x="214" y="99"/>
                    </a:lnTo>
                    <a:lnTo>
                      <a:pt x="223" y="45"/>
                    </a:lnTo>
                    <a:lnTo>
                      <a:pt x="228" y="13"/>
                    </a:lnTo>
                    <a:lnTo>
                      <a:pt x="236" y="0"/>
                    </a:lnTo>
                    <a:lnTo>
                      <a:pt x="241" y="4"/>
                    </a:lnTo>
                    <a:lnTo>
                      <a:pt x="245" y="22"/>
                    </a:lnTo>
                    <a:lnTo>
                      <a:pt x="254" y="49"/>
                    </a:lnTo>
                    <a:lnTo>
                      <a:pt x="259" y="76"/>
                    </a:lnTo>
                    <a:lnTo>
                      <a:pt x="268" y="108"/>
                    </a:lnTo>
                    <a:lnTo>
                      <a:pt x="272" y="148"/>
                    </a:lnTo>
                    <a:lnTo>
                      <a:pt x="277" y="171"/>
                    </a:lnTo>
                    <a:lnTo>
                      <a:pt x="286" y="189"/>
                    </a:lnTo>
                    <a:lnTo>
                      <a:pt x="290" y="220"/>
                    </a:lnTo>
                    <a:lnTo>
                      <a:pt x="294" y="247"/>
                    </a:lnTo>
                    <a:lnTo>
                      <a:pt x="303" y="265"/>
                    </a:lnTo>
                    <a:lnTo>
                      <a:pt x="308" y="328"/>
                    </a:lnTo>
                    <a:lnTo>
                      <a:pt x="317" y="432"/>
                    </a:lnTo>
                    <a:lnTo>
                      <a:pt x="321" y="508"/>
                    </a:lnTo>
                    <a:lnTo>
                      <a:pt x="326" y="562"/>
                    </a:lnTo>
                    <a:lnTo>
                      <a:pt x="335" y="585"/>
                    </a:lnTo>
                    <a:lnTo>
                      <a:pt x="339" y="594"/>
                    </a:lnTo>
                    <a:lnTo>
                      <a:pt x="344" y="594"/>
                    </a:lnTo>
                    <a:lnTo>
                      <a:pt x="352" y="594"/>
                    </a:lnTo>
                    <a:lnTo>
                      <a:pt x="357" y="594"/>
                    </a:lnTo>
                    <a:lnTo>
                      <a:pt x="366" y="594"/>
                    </a:lnTo>
                    <a:lnTo>
                      <a:pt x="370" y="598"/>
                    </a:lnTo>
                    <a:lnTo>
                      <a:pt x="375" y="594"/>
                    </a:lnTo>
                    <a:lnTo>
                      <a:pt x="384" y="589"/>
                    </a:lnTo>
                    <a:lnTo>
                      <a:pt x="388" y="585"/>
                    </a:lnTo>
                    <a:lnTo>
                      <a:pt x="397" y="580"/>
                    </a:lnTo>
                    <a:lnTo>
                      <a:pt x="402" y="562"/>
                    </a:lnTo>
                    <a:lnTo>
                      <a:pt x="406" y="553"/>
                    </a:lnTo>
                    <a:lnTo>
                      <a:pt x="415" y="553"/>
                    </a:lnTo>
                    <a:lnTo>
                      <a:pt x="419" y="567"/>
                    </a:lnTo>
                    <a:lnTo>
                      <a:pt x="424" y="571"/>
                    </a:lnTo>
                    <a:lnTo>
                      <a:pt x="433" y="571"/>
                    </a:lnTo>
                    <a:lnTo>
                      <a:pt x="437" y="558"/>
                    </a:lnTo>
                    <a:lnTo>
                      <a:pt x="446" y="549"/>
                    </a:lnTo>
                    <a:lnTo>
                      <a:pt x="451" y="540"/>
                    </a:lnTo>
                    <a:lnTo>
                      <a:pt x="455" y="522"/>
                    </a:lnTo>
                    <a:lnTo>
                      <a:pt x="464" y="499"/>
                    </a:lnTo>
                    <a:lnTo>
                      <a:pt x="469" y="481"/>
                    </a:lnTo>
                    <a:lnTo>
                      <a:pt x="473" y="468"/>
                    </a:lnTo>
                    <a:lnTo>
                      <a:pt x="482" y="468"/>
                    </a:lnTo>
                    <a:lnTo>
                      <a:pt x="486" y="472"/>
                    </a:lnTo>
                    <a:lnTo>
                      <a:pt x="495" y="472"/>
                    </a:lnTo>
                    <a:lnTo>
                      <a:pt x="500" y="477"/>
                    </a:lnTo>
                    <a:lnTo>
                      <a:pt x="504" y="477"/>
                    </a:lnTo>
                    <a:lnTo>
                      <a:pt x="513" y="477"/>
                    </a:lnTo>
                    <a:lnTo>
                      <a:pt x="518" y="468"/>
                    </a:lnTo>
                    <a:lnTo>
                      <a:pt x="522" y="459"/>
                    </a:lnTo>
                    <a:lnTo>
                      <a:pt x="531" y="472"/>
                    </a:lnTo>
                    <a:lnTo>
                      <a:pt x="535" y="477"/>
                    </a:lnTo>
                    <a:lnTo>
                      <a:pt x="544" y="468"/>
                    </a:lnTo>
                    <a:lnTo>
                      <a:pt x="549" y="463"/>
                    </a:lnTo>
                    <a:lnTo>
                      <a:pt x="553" y="477"/>
                    </a:lnTo>
                    <a:lnTo>
                      <a:pt x="562" y="481"/>
                    </a:lnTo>
                    <a:lnTo>
                      <a:pt x="567" y="472"/>
                    </a:lnTo>
                    <a:lnTo>
                      <a:pt x="576" y="477"/>
                    </a:lnTo>
                    <a:lnTo>
                      <a:pt x="580" y="477"/>
                    </a:lnTo>
                    <a:lnTo>
                      <a:pt x="585" y="490"/>
                    </a:lnTo>
                    <a:lnTo>
                      <a:pt x="593" y="508"/>
                    </a:lnTo>
                    <a:lnTo>
                      <a:pt x="598" y="517"/>
                    </a:lnTo>
                    <a:lnTo>
                      <a:pt x="602" y="540"/>
                    </a:lnTo>
                    <a:lnTo>
                      <a:pt x="611" y="558"/>
                    </a:lnTo>
                    <a:lnTo>
                      <a:pt x="616" y="562"/>
                    </a:lnTo>
                    <a:lnTo>
                      <a:pt x="625" y="562"/>
                    </a:lnTo>
                    <a:lnTo>
                      <a:pt x="629" y="567"/>
                    </a:lnTo>
                    <a:lnTo>
                      <a:pt x="634" y="567"/>
                    </a:lnTo>
                    <a:lnTo>
                      <a:pt x="643" y="549"/>
                    </a:lnTo>
                    <a:lnTo>
                      <a:pt x="647" y="540"/>
                    </a:lnTo>
                    <a:lnTo>
                      <a:pt x="651" y="517"/>
                    </a:lnTo>
                    <a:lnTo>
                      <a:pt x="660" y="504"/>
                    </a:lnTo>
                    <a:lnTo>
                      <a:pt x="665" y="486"/>
                    </a:lnTo>
                    <a:lnTo>
                      <a:pt x="674" y="477"/>
                    </a:lnTo>
                    <a:lnTo>
                      <a:pt x="678" y="472"/>
                    </a:lnTo>
                    <a:lnTo>
                      <a:pt x="683" y="468"/>
                    </a:lnTo>
                    <a:lnTo>
                      <a:pt x="692" y="450"/>
                    </a:lnTo>
                    <a:lnTo>
                      <a:pt x="696" y="436"/>
                    </a:lnTo>
                    <a:lnTo>
                      <a:pt x="705" y="432"/>
                    </a:lnTo>
                    <a:lnTo>
                      <a:pt x="710" y="432"/>
                    </a:lnTo>
                    <a:lnTo>
                      <a:pt x="714" y="436"/>
                    </a:lnTo>
                    <a:lnTo>
                      <a:pt x="723" y="454"/>
                    </a:lnTo>
                    <a:lnTo>
                      <a:pt x="727" y="477"/>
                    </a:lnTo>
                    <a:lnTo>
                      <a:pt x="732" y="495"/>
                    </a:lnTo>
                    <a:lnTo>
                      <a:pt x="741" y="513"/>
                    </a:lnTo>
                    <a:lnTo>
                      <a:pt x="745" y="517"/>
                    </a:lnTo>
                    <a:lnTo>
                      <a:pt x="754" y="517"/>
                    </a:lnTo>
                    <a:lnTo>
                      <a:pt x="759" y="513"/>
                    </a:lnTo>
                    <a:lnTo>
                      <a:pt x="763" y="513"/>
                    </a:lnTo>
                    <a:lnTo>
                      <a:pt x="772" y="508"/>
                    </a:lnTo>
                    <a:lnTo>
                      <a:pt x="776" y="499"/>
                    </a:lnTo>
                    <a:lnTo>
                      <a:pt x="781" y="481"/>
                    </a:lnTo>
                  </a:path>
                </a:pathLst>
              </a:custGeom>
              <a:noFill/>
              <a:ln w="0">
                <a:solidFill>
                  <a:srgbClr val="007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33" name="Freeform 63"/>
              <p:cNvSpPr>
                <a:spLocks/>
              </p:cNvSpPr>
              <p:nvPr/>
            </p:nvSpPr>
            <p:spPr bwMode="auto">
              <a:xfrm>
                <a:off x="7188229" y="1373182"/>
                <a:ext cx="1239838" cy="1014413"/>
              </a:xfrm>
              <a:custGeom>
                <a:avLst/>
                <a:gdLst>
                  <a:gd name="T0" fmla="*/ 2147483646 w 781"/>
                  <a:gd name="T1" fmla="*/ 2147483646 h 639"/>
                  <a:gd name="T2" fmla="*/ 2147483646 w 781"/>
                  <a:gd name="T3" fmla="*/ 2147483646 h 639"/>
                  <a:gd name="T4" fmla="*/ 2147483646 w 781"/>
                  <a:gd name="T5" fmla="*/ 2147483646 h 639"/>
                  <a:gd name="T6" fmla="*/ 2147483646 w 781"/>
                  <a:gd name="T7" fmla="*/ 2147483646 h 639"/>
                  <a:gd name="T8" fmla="*/ 2147483646 w 781"/>
                  <a:gd name="T9" fmla="*/ 2147483646 h 639"/>
                  <a:gd name="T10" fmla="*/ 2147483646 w 781"/>
                  <a:gd name="T11" fmla="*/ 2147483646 h 639"/>
                  <a:gd name="T12" fmla="*/ 2147483646 w 781"/>
                  <a:gd name="T13" fmla="*/ 2147483646 h 639"/>
                  <a:gd name="T14" fmla="*/ 2147483646 w 781"/>
                  <a:gd name="T15" fmla="*/ 2147483646 h 639"/>
                  <a:gd name="T16" fmla="*/ 2147483646 w 781"/>
                  <a:gd name="T17" fmla="*/ 2147483646 h 639"/>
                  <a:gd name="T18" fmla="*/ 2147483646 w 781"/>
                  <a:gd name="T19" fmla="*/ 2147483646 h 639"/>
                  <a:gd name="T20" fmla="*/ 2147483646 w 781"/>
                  <a:gd name="T21" fmla="*/ 2147483646 h 639"/>
                  <a:gd name="T22" fmla="*/ 2147483646 w 781"/>
                  <a:gd name="T23" fmla="*/ 2147483646 h 639"/>
                  <a:gd name="T24" fmla="*/ 2147483646 w 781"/>
                  <a:gd name="T25" fmla="*/ 2147483646 h 639"/>
                  <a:gd name="T26" fmla="*/ 2147483646 w 781"/>
                  <a:gd name="T27" fmla="*/ 2147483646 h 639"/>
                  <a:gd name="T28" fmla="*/ 2147483646 w 781"/>
                  <a:gd name="T29" fmla="*/ 2147483646 h 639"/>
                  <a:gd name="T30" fmla="*/ 2147483646 w 781"/>
                  <a:gd name="T31" fmla="*/ 2147483646 h 639"/>
                  <a:gd name="T32" fmla="*/ 2147483646 w 781"/>
                  <a:gd name="T33" fmla="*/ 2147483646 h 639"/>
                  <a:gd name="T34" fmla="*/ 2147483646 w 781"/>
                  <a:gd name="T35" fmla="*/ 2147483646 h 639"/>
                  <a:gd name="T36" fmla="*/ 2147483646 w 781"/>
                  <a:gd name="T37" fmla="*/ 2147483646 h 639"/>
                  <a:gd name="T38" fmla="*/ 2147483646 w 781"/>
                  <a:gd name="T39" fmla="*/ 2147483646 h 639"/>
                  <a:gd name="T40" fmla="*/ 2147483646 w 781"/>
                  <a:gd name="T41" fmla="*/ 2147483646 h 639"/>
                  <a:gd name="T42" fmla="*/ 2147483646 w 781"/>
                  <a:gd name="T43" fmla="*/ 2147483646 h 639"/>
                  <a:gd name="T44" fmla="*/ 2147483646 w 781"/>
                  <a:gd name="T45" fmla="*/ 2147483646 h 639"/>
                  <a:gd name="T46" fmla="*/ 2147483646 w 781"/>
                  <a:gd name="T47" fmla="*/ 2147483646 h 639"/>
                  <a:gd name="T48" fmla="*/ 2147483646 w 781"/>
                  <a:gd name="T49" fmla="*/ 2147483646 h 639"/>
                  <a:gd name="T50" fmla="*/ 2147483646 w 781"/>
                  <a:gd name="T51" fmla="*/ 2147483646 h 639"/>
                  <a:gd name="T52" fmla="*/ 2147483646 w 781"/>
                  <a:gd name="T53" fmla="*/ 2147483646 h 639"/>
                  <a:gd name="T54" fmla="*/ 2147483646 w 781"/>
                  <a:gd name="T55" fmla="*/ 2147483646 h 639"/>
                  <a:gd name="T56" fmla="*/ 2147483646 w 781"/>
                  <a:gd name="T57" fmla="*/ 2147483646 h 639"/>
                  <a:gd name="T58" fmla="*/ 2147483646 w 781"/>
                  <a:gd name="T59" fmla="*/ 2147483646 h 639"/>
                  <a:gd name="T60" fmla="*/ 2147483646 w 781"/>
                  <a:gd name="T61" fmla="*/ 2147483646 h 639"/>
                  <a:gd name="T62" fmla="*/ 2147483646 w 781"/>
                  <a:gd name="T63" fmla="*/ 2147483646 h 639"/>
                  <a:gd name="T64" fmla="*/ 2147483646 w 781"/>
                  <a:gd name="T65" fmla="*/ 2147483646 h 639"/>
                  <a:gd name="T66" fmla="*/ 2147483646 w 781"/>
                  <a:gd name="T67" fmla="*/ 2147483646 h 639"/>
                  <a:gd name="T68" fmla="*/ 2147483646 w 781"/>
                  <a:gd name="T69" fmla="*/ 2147483646 h 639"/>
                  <a:gd name="T70" fmla="*/ 2147483646 w 781"/>
                  <a:gd name="T71" fmla="*/ 2147483646 h 639"/>
                  <a:gd name="T72" fmla="*/ 2147483646 w 781"/>
                  <a:gd name="T73" fmla="*/ 2147483646 h 639"/>
                  <a:gd name="T74" fmla="*/ 2147483646 w 781"/>
                  <a:gd name="T75" fmla="*/ 2147483646 h 639"/>
                  <a:gd name="T76" fmla="*/ 2147483646 w 781"/>
                  <a:gd name="T77" fmla="*/ 2147483646 h 639"/>
                  <a:gd name="T78" fmla="*/ 2147483646 w 781"/>
                  <a:gd name="T79" fmla="*/ 2147483646 h 639"/>
                  <a:gd name="T80" fmla="*/ 2147483646 w 781"/>
                  <a:gd name="T81" fmla="*/ 2147483646 h 639"/>
                  <a:gd name="T82" fmla="*/ 2147483646 w 781"/>
                  <a:gd name="T83" fmla="*/ 2147483646 h 6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39"/>
                  <a:gd name="T128" fmla="*/ 781 w 781"/>
                  <a:gd name="T129" fmla="*/ 639 h 6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39">
                    <a:moveTo>
                      <a:pt x="0" y="544"/>
                    </a:moveTo>
                    <a:lnTo>
                      <a:pt x="9" y="526"/>
                    </a:lnTo>
                    <a:lnTo>
                      <a:pt x="13" y="517"/>
                    </a:lnTo>
                    <a:lnTo>
                      <a:pt x="18" y="526"/>
                    </a:lnTo>
                    <a:lnTo>
                      <a:pt x="27" y="531"/>
                    </a:lnTo>
                    <a:lnTo>
                      <a:pt x="31" y="531"/>
                    </a:lnTo>
                    <a:lnTo>
                      <a:pt x="36" y="540"/>
                    </a:lnTo>
                    <a:lnTo>
                      <a:pt x="45" y="526"/>
                    </a:lnTo>
                    <a:lnTo>
                      <a:pt x="49" y="513"/>
                    </a:lnTo>
                    <a:lnTo>
                      <a:pt x="58" y="499"/>
                    </a:lnTo>
                    <a:lnTo>
                      <a:pt x="62" y="486"/>
                    </a:lnTo>
                    <a:lnTo>
                      <a:pt x="67" y="486"/>
                    </a:lnTo>
                    <a:lnTo>
                      <a:pt x="76" y="499"/>
                    </a:lnTo>
                    <a:lnTo>
                      <a:pt x="80" y="517"/>
                    </a:lnTo>
                    <a:lnTo>
                      <a:pt x="89" y="522"/>
                    </a:lnTo>
                    <a:lnTo>
                      <a:pt x="94" y="513"/>
                    </a:lnTo>
                    <a:lnTo>
                      <a:pt x="98" y="513"/>
                    </a:lnTo>
                    <a:lnTo>
                      <a:pt x="107" y="522"/>
                    </a:lnTo>
                    <a:lnTo>
                      <a:pt x="111" y="508"/>
                    </a:lnTo>
                    <a:lnTo>
                      <a:pt x="116" y="508"/>
                    </a:lnTo>
                    <a:lnTo>
                      <a:pt x="125" y="522"/>
                    </a:lnTo>
                    <a:lnTo>
                      <a:pt x="129" y="526"/>
                    </a:lnTo>
                    <a:lnTo>
                      <a:pt x="138" y="531"/>
                    </a:lnTo>
                    <a:lnTo>
                      <a:pt x="143" y="544"/>
                    </a:lnTo>
                    <a:lnTo>
                      <a:pt x="147" y="553"/>
                    </a:lnTo>
                    <a:lnTo>
                      <a:pt x="156" y="567"/>
                    </a:lnTo>
                    <a:lnTo>
                      <a:pt x="161" y="571"/>
                    </a:lnTo>
                    <a:lnTo>
                      <a:pt x="165" y="562"/>
                    </a:lnTo>
                    <a:lnTo>
                      <a:pt x="174" y="549"/>
                    </a:lnTo>
                    <a:lnTo>
                      <a:pt x="178" y="553"/>
                    </a:lnTo>
                    <a:lnTo>
                      <a:pt x="187" y="549"/>
                    </a:lnTo>
                    <a:lnTo>
                      <a:pt x="192" y="553"/>
                    </a:lnTo>
                    <a:lnTo>
                      <a:pt x="196" y="513"/>
                    </a:lnTo>
                    <a:lnTo>
                      <a:pt x="205" y="405"/>
                    </a:lnTo>
                    <a:lnTo>
                      <a:pt x="210" y="288"/>
                    </a:lnTo>
                    <a:lnTo>
                      <a:pt x="214" y="184"/>
                    </a:lnTo>
                    <a:lnTo>
                      <a:pt x="223" y="103"/>
                    </a:lnTo>
                    <a:lnTo>
                      <a:pt x="228" y="45"/>
                    </a:lnTo>
                    <a:lnTo>
                      <a:pt x="236" y="9"/>
                    </a:lnTo>
                    <a:lnTo>
                      <a:pt x="241" y="0"/>
                    </a:lnTo>
                    <a:lnTo>
                      <a:pt x="245" y="18"/>
                    </a:lnTo>
                    <a:lnTo>
                      <a:pt x="254" y="54"/>
                    </a:lnTo>
                    <a:lnTo>
                      <a:pt x="259" y="81"/>
                    </a:lnTo>
                    <a:lnTo>
                      <a:pt x="268" y="121"/>
                    </a:lnTo>
                    <a:lnTo>
                      <a:pt x="272" y="157"/>
                    </a:lnTo>
                    <a:lnTo>
                      <a:pt x="277" y="189"/>
                    </a:lnTo>
                    <a:lnTo>
                      <a:pt x="286" y="202"/>
                    </a:lnTo>
                    <a:lnTo>
                      <a:pt x="290" y="238"/>
                    </a:lnTo>
                    <a:lnTo>
                      <a:pt x="294" y="270"/>
                    </a:lnTo>
                    <a:lnTo>
                      <a:pt x="303" y="297"/>
                    </a:lnTo>
                    <a:lnTo>
                      <a:pt x="308" y="369"/>
                    </a:lnTo>
                    <a:lnTo>
                      <a:pt x="317" y="477"/>
                    </a:lnTo>
                    <a:lnTo>
                      <a:pt x="321" y="553"/>
                    </a:lnTo>
                    <a:lnTo>
                      <a:pt x="326" y="603"/>
                    </a:lnTo>
                    <a:lnTo>
                      <a:pt x="335" y="616"/>
                    </a:lnTo>
                    <a:lnTo>
                      <a:pt x="339" y="630"/>
                    </a:lnTo>
                    <a:lnTo>
                      <a:pt x="344" y="639"/>
                    </a:lnTo>
                    <a:lnTo>
                      <a:pt x="352" y="639"/>
                    </a:lnTo>
                    <a:lnTo>
                      <a:pt x="357" y="616"/>
                    </a:lnTo>
                    <a:lnTo>
                      <a:pt x="366" y="589"/>
                    </a:lnTo>
                    <a:lnTo>
                      <a:pt x="370" y="571"/>
                    </a:lnTo>
                    <a:lnTo>
                      <a:pt x="375" y="562"/>
                    </a:lnTo>
                    <a:lnTo>
                      <a:pt x="384" y="553"/>
                    </a:lnTo>
                    <a:lnTo>
                      <a:pt x="388" y="549"/>
                    </a:lnTo>
                    <a:lnTo>
                      <a:pt x="397" y="540"/>
                    </a:lnTo>
                    <a:lnTo>
                      <a:pt x="402" y="526"/>
                    </a:lnTo>
                    <a:lnTo>
                      <a:pt x="406" y="531"/>
                    </a:lnTo>
                    <a:lnTo>
                      <a:pt x="415" y="544"/>
                    </a:lnTo>
                    <a:lnTo>
                      <a:pt x="419" y="553"/>
                    </a:lnTo>
                    <a:lnTo>
                      <a:pt x="424" y="553"/>
                    </a:lnTo>
                    <a:lnTo>
                      <a:pt x="433" y="567"/>
                    </a:lnTo>
                    <a:lnTo>
                      <a:pt x="437" y="571"/>
                    </a:lnTo>
                    <a:lnTo>
                      <a:pt x="446" y="567"/>
                    </a:lnTo>
                    <a:lnTo>
                      <a:pt x="451" y="558"/>
                    </a:lnTo>
                    <a:lnTo>
                      <a:pt x="455" y="544"/>
                    </a:lnTo>
                    <a:lnTo>
                      <a:pt x="464" y="549"/>
                    </a:lnTo>
                    <a:lnTo>
                      <a:pt x="469" y="562"/>
                    </a:lnTo>
                    <a:lnTo>
                      <a:pt x="473" y="567"/>
                    </a:lnTo>
                    <a:lnTo>
                      <a:pt x="482" y="558"/>
                    </a:lnTo>
                    <a:lnTo>
                      <a:pt x="486" y="553"/>
                    </a:lnTo>
                    <a:lnTo>
                      <a:pt x="495" y="558"/>
                    </a:lnTo>
                    <a:lnTo>
                      <a:pt x="500" y="562"/>
                    </a:lnTo>
                    <a:lnTo>
                      <a:pt x="504" y="558"/>
                    </a:lnTo>
                    <a:lnTo>
                      <a:pt x="513" y="558"/>
                    </a:lnTo>
                    <a:lnTo>
                      <a:pt x="518" y="553"/>
                    </a:lnTo>
                    <a:lnTo>
                      <a:pt x="522" y="558"/>
                    </a:lnTo>
                    <a:lnTo>
                      <a:pt x="531" y="549"/>
                    </a:lnTo>
                    <a:lnTo>
                      <a:pt x="535" y="540"/>
                    </a:lnTo>
                    <a:lnTo>
                      <a:pt x="544" y="531"/>
                    </a:lnTo>
                    <a:lnTo>
                      <a:pt x="549" y="535"/>
                    </a:lnTo>
                    <a:lnTo>
                      <a:pt x="553" y="535"/>
                    </a:lnTo>
                    <a:lnTo>
                      <a:pt x="562" y="544"/>
                    </a:lnTo>
                    <a:lnTo>
                      <a:pt x="567" y="553"/>
                    </a:lnTo>
                    <a:lnTo>
                      <a:pt x="576" y="549"/>
                    </a:lnTo>
                    <a:lnTo>
                      <a:pt x="580" y="544"/>
                    </a:lnTo>
                    <a:lnTo>
                      <a:pt x="585" y="535"/>
                    </a:lnTo>
                    <a:lnTo>
                      <a:pt x="593" y="540"/>
                    </a:lnTo>
                    <a:lnTo>
                      <a:pt x="598" y="535"/>
                    </a:lnTo>
                    <a:lnTo>
                      <a:pt x="602" y="535"/>
                    </a:lnTo>
                    <a:lnTo>
                      <a:pt x="611" y="535"/>
                    </a:lnTo>
                    <a:lnTo>
                      <a:pt x="616" y="540"/>
                    </a:lnTo>
                    <a:lnTo>
                      <a:pt x="625" y="544"/>
                    </a:lnTo>
                    <a:lnTo>
                      <a:pt x="629" y="549"/>
                    </a:lnTo>
                    <a:lnTo>
                      <a:pt x="634" y="540"/>
                    </a:lnTo>
                    <a:lnTo>
                      <a:pt x="643" y="513"/>
                    </a:lnTo>
                    <a:lnTo>
                      <a:pt x="647" y="504"/>
                    </a:lnTo>
                    <a:lnTo>
                      <a:pt x="651" y="499"/>
                    </a:lnTo>
                    <a:lnTo>
                      <a:pt x="660" y="504"/>
                    </a:lnTo>
                    <a:lnTo>
                      <a:pt x="665" y="504"/>
                    </a:lnTo>
                    <a:lnTo>
                      <a:pt x="674" y="495"/>
                    </a:lnTo>
                    <a:lnTo>
                      <a:pt x="678" y="490"/>
                    </a:lnTo>
                    <a:lnTo>
                      <a:pt x="683" y="486"/>
                    </a:lnTo>
                    <a:lnTo>
                      <a:pt x="692" y="490"/>
                    </a:lnTo>
                    <a:lnTo>
                      <a:pt x="696" y="495"/>
                    </a:lnTo>
                    <a:lnTo>
                      <a:pt x="705" y="508"/>
                    </a:lnTo>
                    <a:lnTo>
                      <a:pt x="710" y="495"/>
                    </a:lnTo>
                    <a:lnTo>
                      <a:pt x="714" y="495"/>
                    </a:lnTo>
                    <a:lnTo>
                      <a:pt x="723" y="499"/>
                    </a:lnTo>
                    <a:lnTo>
                      <a:pt x="727" y="495"/>
                    </a:lnTo>
                    <a:lnTo>
                      <a:pt x="732" y="477"/>
                    </a:lnTo>
                    <a:lnTo>
                      <a:pt x="741" y="463"/>
                    </a:lnTo>
                    <a:lnTo>
                      <a:pt x="745" y="468"/>
                    </a:lnTo>
                    <a:lnTo>
                      <a:pt x="754" y="472"/>
                    </a:lnTo>
                    <a:lnTo>
                      <a:pt x="759" y="481"/>
                    </a:lnTo>
                    <a:lnTo>
                      <a:pt x="763" y="486"/>
                    </a:lnTo>
                    <a:lnTo>
                      <a:pt x="772" y="490"/>
                    </a:lnTo>
                    <a:lnTo>
                      <a:pt x="776" y="504"/>
                    </a:lnTo>
                    <a:lnTo>
                      <a:pt x="781" y="504"/>
                    </a:lnTo>
                  </a:path>
                </a:pathLst>
              </a:custGeom>
              <a:noFill/>
              <a:ln w="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34" name="Freeform 64"/>
              <p:cNvSpPr>
                <a:spLocks/>
              </p:cNvSpPr>
              <p:nvPr/>
            </p:nvSpPr>
            <p:spPr bwMode="auto">
              <a:xfrm>
                <a:off x="7188229" y="1393820"/>
                <a:ext cx="1239838" cy="1014413"/>
              </a:xfrm>
              <a:custGeom>
                <a:avLst/>
                <a:gdLst>
                  <a:gd name="T0" fmla="*/ 2147483646 w 781"/>
                  <a:gd name="T1" fmla="*/ 2147483646 h 639"/>
                  <a:gd name="T2" fmla="*/ 2147483646 w 781"/>
                  <a:gd name="T3" fmla="*/ 2147483646 h 639"/>
                  <a:gd name="T4" fmla="*/ 2147483646 w 781"/>
                  <a:gd name="T5" fmla="*/ 2147483646 h 639"/>
                  <a:gd name="T6" fmla="*/ 2147483646 w 781"/>
                  <a:gd name="T7" fmla="*/ 2147483646 h 639"/>
                  <a:gd name="T8" fmla="*/ 2147483646 w 781"/>
                  <a:gd name="T9" fmla="*/ 2147483646 h 639"/>
                  <a:gd name="T10" fmla="*/ 2147483646 w 781"/>
                  <a:gd name="T11" fmla="*/ 2147483646 h 639"/>
                  <a:gd name="T12" fmla="*/ 2147483646 w 781"/>
                  <a:gd name="T13" fmla="*/ 2147483646 h 639"/>
                  <a:gd name="T14" fmla="*/ 2147483646 w 781"/>
                  <a:gd name="T15" fmla="*/ 2147483646 h 639"/>
                  <a:gd name="T16" fmla="*/ 2147483646 w 781"/>
                  <a:gd name="T17" fmla="*/ 2147483646 h 639"/>
                  <a:gd name="T18" fmla="*/ 2147483646 w 781"/>
                  <a:gd name="T19" fmla="*/ 2147483646 h 639"/>
                  <a:gd name="T20" fmla="*/ 2147483646 w 781"/>
                  <a:gd name="T21" fmla="*/ 2147483646 h 639"/>
                  <a:gd name="T22" fmla="*/ 2147483646 w 781"/>
                  <a:gd name="T23" fmla="*/ 2147483646 h 639"/>
                  <a:gd name="T24" fmla="*/ 2147483646 w 781"/>
                  <a:gd name="T25" fmla="*/ 0 h 639"/>
                  <a:gd name="T26" fmla="*/ 2147483646 w 781"/>
                  <a:gd name="T27" fmla="*/ 2147483646 h 639"/>
                  <a:gd name="T28" fmla="*/ 2147483646 w 781"/>
                  <a:gd name="T29" fmla="*/ 2147483646 h 639"/>
                  <a:gd name="T30" fmla="*/ 2147483646 w 781"/>
                  <a:gd name="T31" fmla="*/ 2147483646 h 639"/>
                  <a:gd name="T32" fmla="*/ 2147483646 w 781"/>
                  <a:gd name="T33" fmla="*/ 2147483646 h 639"/>
                  <a:gd name="T34" fmla="*/ 2147483646 w 781"/>
                  <a:gd name="T35" fmla="*/ 2147483646 h 639"/>
                  <a:gd name="T36" fmla="*/ 2147483646 w 781"/>
                  <a:gd name="T37" fmla="*/ 2147483646 h 639"/>
                  <a:gd name="T38" fmla="*/ 2147483646 w 781"/>
                  <a:gd name="T39" fmla="*/ 2147483646 h 639"/>
                  <a:gd name="T40" fmla="*/ 2147483646 w 781"/>
                  <a:gd name="T41" fmla="*/ 2147483646 h 639"/>
                  <a:gd name="T42" fmla="*/ 2147483646 w 781"/>
                  <a:gd name="T43" fmla="*/ 2147483646 h 639"/>
                  <a:gd name="T44" fmla="*/ 2147483646 w 781"/>
                  <a:gd name="T45" fmla="*/ 2147483646 h 639"/>
                  <a:gd name="T46" fmla="*/ 2147483646 w 781"/>
                  <a:gd name="T47" fmla="*/ 2147483646 h 639"/>
                  <a:gd name="T48" fmla="*/ 2147483646 w 781"/>
                  <a:gd name="T49" fmla="*/ 2147483646 h 639"/>
                  <a:gd name="T50" fmla="*/ 2147483646 w 781"/>
                  <a:gd name="T51" fmla="*/ 2147483646 h 639"/>
                  <a:gd name="T52" fmla="*/ 2147483646 w 781"/>
                  <a:gd name="T53" fmla="*/ 2147483646 h 639"/>
                  <a:gd name="T54" fmla="*/ 2147483646 w 781"/>
                  <a:gd name="T55" fmla="*/ 2147483646 h 639"/>
                  <a:gd name="T56" fmla="*/ 2147483646 w 781"/>
                  <a:gd name="T57" fmla="*/ 2147483646 h 639"/>
                  <a:gd name="T58" fmla="*/ 2147483646 w 781"/>
                  <a:gd name="T59" fmla="*/ 2147483646 h 639"/>
                  <a:gd name="T60" fmla="*/ 2147483646 w 781"/>
                  <a:gd name="T61" fmla="*/ 2147483646 h 639"/>
                  <a:gd name="T62" fmla="*/ 2147483646 w 781"/>
                  <a:gd name="T63" fmla="*/ 2147483646 h 639"/>
                  <a:gd name="T64" fmla="*/ 2147483646 w 781"/>
                  <a:gd name="T65" fmla="*/ 2147483646 h 639"/>
                  <a:gd name="T66" fmla="*/ 2147483646 w 781"/>
                  <a:gd name="T67" fmla="*/ 2147483646 h 639"/>
                  <a:gd name="T68" fmla="*/ 2147483646 w 781"/>
                  <a:gd name="T69" fmla="*/ 2147483646 h 639"/>
                  <a:gd name="T70" fmla="*/ 2147483646 w 781"/>
                  <a:gd name="T71" fmla="*/ 2147483646 h 639"/>
                  <a:gd name="T72" fmla="*/ 2147483646 w 781"/>
                  <a:gd name="T73" fmla="*/ 2147483646 h 639"/>
                  <a:gd name="T74" fmla="*/ 2147483646 w 781"/>
                  <a:gd name="T75" fmla="*/ 2147483646 h 639"/>
                  <a:gd name="T76" fmla="*/ 2147483646 w 781"/>
                  <a:gd name="T77" fmla="*/ 2147483646 h 639"/>
                  <a:gd name="T78" fmla="*/ 2147483646 w 781"/>
                  <a:gd name="T79" fmla="*/ 2147483646 h 639"/>
                  <a:gd name="T80" fmla="*/ 2147483646 w 781"/>
                  <a:gd name="T81" fmla="*/ 2147483646 h 639"/>
                  <a:gd name="T82" fmla="*/ 2147483646 w 781"/>
                  <a:gd name="T83" fmla="*/ 2147483646 h 6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39"/>
                  <a:gd name="T128" fmla="*/ 781 w 781"/>
                  <a:gd name="T129" fmla="*/ 639 h 6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39">
                    <a:moveTo>
                      <a:pt x="0" y="527"/>
                    </a:moveTo>
                    <a:lnTo>
                      <a:pt x="9" y="518"/>
                    </a:lnTo>
                    <a:lnTo>
                      <a:pt x="13" y="513"/>
                    </a:lnTo>
                    <a:lnTo>
                      <a:pt x="18" y="509"/>
                    </a:lnTo>
                    <a:lnTo>
                      <a:pt x="27" y="500"/>
                    </a:lnTo>
                    <a:lnTo>
                      <a:pt x="31" y="495"/>
                    </a:lnTo>
                    <a:lnTo>
                      <a:pt x="36" y="482"/>
                    </a:lnTo>
                    <a:lnTo>
                      <a:pt x="45" y="477"/>
                    </a:lnTo>
                    <a:lnTo>
                      <a:pt x="49" y="473"/>
                    </a:lnTo>
                    <a:lnTo>
                      <a:pt x="58" y="486"/>
                    </a:lnTo>
                    <a:lnTo>
                      <a:pt x="62" y="495"/>
                    </a:lnTo>
                    <a:lnTo>
                      <a:pt x="67" y="504"/>
                    </a:lnTo>
                    <a:lnTo>
                      <a:pt x="76" y="504"/>
                    </a:lnTo>
                    <a:lnTo>
                      <a:pt x="80" y="504"/>
                    </a:lnTo>
                    <a:lnTo>
                      <a:pt x="89" y="500"/>
                    </a:lnTo>
                    <a:lnTo>
                      <a:pt x="94" y="500"/>
                    </a:lnTo>
                    <a:lnTo>
                      <a:pt x="98" y="500"/>
                    </a:lnTo>
                    <a:lnTo>
                      <a:pt x="107" y="513"/>
                    </a:lnTo>
                    <a:lnTo>
                      <a:pt x="111" y="518"/>
                    </a:lnTo>
                    <a:lnTo>
                      <a:pt x="116" y="509"/>
                    </a:lnTo>
                    <a:lnTo>
                      <a:pt x="125" y="509"/>
                    </a:lnTo>
                    <a:lnTo>
                      <a:pt x="129" y="509"/>
                    </a:lnTo>
                    <a:lnTo>
                      <a:pt x="138" y="495"/>
                    </a:lnTo>
                    <a:lnTo>
                      <a:pt x="143" y="482"/>
                    </a:lnTo>
                    <a:lnTo>
                      <a:pt x="147" y="482"/>
                    </a:lnTo>
                    <a:lnTo>
                      <a:pt x="156" y="491"/>
                    </a:lnTo>
                    <a:lnTo>
                      <a:pt x="161" y="486"/>
                    </a:lnTo>
                    <a:lnTo>
                      <a:pt x="165" y="477"/>
                    </a:lnTo>
                    <a:lnTo>
                      <a:pt x="174" y="468"/>
                    </a:lnTo>
                    <a:lnTo>
                      <a:pt x="178" y="473"/>
                    </a:lnTo>
                    <a:lnTo>
                      <a:pt x="187" y="482"/>
                    </a:lnTo>
                    <a:lnTo>
                      <a:pt x="192" y="477"/>
                    </a:lnTo>
                    <a:lnTo>
                      <a:pt x="196" y="414"/>
                    </a:lnTo>
                    <a:lnTo>
                      <a:pt x="205" y="302"/>
                    </a:lnTo>
                    <a:lnTo>
                      <a:pt x="210" y="189"/>
                    </a:lnTo>
                    <a:lnTo>
                      <a:pt x="214" y="113"/>
                    </a:lnTo>
                    <a:lnTo>
                      <a:pt x="223" y="54"/>
                    </a:lnTo>
                    <a:lnTo>
                      <a:pt x="228" y="14"/>
                    </a:lnTo>
                    <a:lnTo>
                      <a:pt x="236" y="0"/>
                    </a:lnTo>
                    <a:lnTo>
                      <a:pt x="241" y="9"/>
                    </a:lnTo>
                    <a:lnTo>
                      <a:pt x="245" y="36"/>
                    </a:lnTo>
                    <a:lnTo>
                      <a:pt x="254" y="68"/>
                    </a:lnTo>
                    <a:lnTo>
                      <a:pt x="259" y="99"/>
                    </a:lnTo>
                    <a:lnTo>
                      <a:pt x="268" y="135"/>
                    </a:lnTo>
                    <a:lnTo>
                      <a:pt x="272" y="171"/>
                    </a:lnTo>
                    <a:lnTo>
                      <a:pt x="277" y="194"/>
                    </a:lnTo>
                    <a:lnTo>
                      <a:pt x="286" y="221"/>
                    </a:lnTo>
                    <a:lnTo>
                      <a:pt x="290" y="248"/>
                    </a:lnTo>
                    <a:lnTo>
                      <a:pt x="294" y="266"/>
                    </a:lnTo>
                    <a:lnTo>
                      <a:pt x="303" y="284"/>
                    </a:lnTo>
                    <a:lnTo>
                      <a:pt x="308" y="351"/>
                    </a:lnTo>
                    <a:lnTo>
                      <a:pt x="317" y="455"/>
                    </a:lnTo>
                    <a:lnTo>
                      <a:pt x="321" y="518"/>
                    </a:lnTo>
                    <a:lnTo>
                      <a:pt x="326" y="563"/>
                    </a:lnTo>
                    <a:lnTo>
                      <a:pt x="335" y="594"/>
                    </a:lnTo>
                    <a:lnTo>
                      <a:pt x="339" y="612"/>
                    </a:lnTo>
                    <a:lnTo>
                      <a:pt x="344" y="621"/>
                    </a:lnTo>
                    <a:lnTo>
                      <a:pt x="352" y="617"/>
                    </a:lnTo>
                    <a:lnTo>
                      <a:pt x="357" y="617"/>
                    </a:lnTo>
                    <a:lnTo>
                      <a:pt x="366" y="621"/>
                    </a:lnTo>
                    <a:lnTo>
                      <a:pt x="370" y="612"/>
                    </a:lnTo>
                    <a:lnTo>
                      <a:pt x="375" y="599"/>
                    </a:lnTo>
                    <a:lnTo>
                      <a:pt x="384" y="590"/>
                    </a:lnTo>
                    <a:lnTo>
                      <a:pt x="388" y="590"/>
                    </a:lnTo>
                    <a:lnTo>
                      <a:pt x="397" y="603"/>
                    </a:lnTo>
                    <a:lnTo>
                      <a:pt x="402" y="608"/>
                    </a:lnTo>
                    <a:lnTo>
                      <a:pt x="406" y="603"/>
                    </a:lnTo>
                    <a:lnTo>
                      <a:pt x="415" y="603"/>
                    </a:lnTo>
                    <a:lnTo>
                      <a:pt x="419" y="626"/>
                    </a:lnTo>
                    <a:lnTo>
                      <a:pt x="424" y="639"/>
                    </a:lnTo>
                    <a:lnTo>
                      <a:pt x="433" y="635"/>
                    </a:lnTo>
                    <a:lnTo>
                      <a:pt x="437" y="617"/>
                    </a:lnTo>
                    <a:lnTo>
                      <a:pt x="446" y="603"/>
                    </a:lnTo>
                    <a:lnTo>
                      <a:pt x="451" y="594"/>
                    </a:lnTo>
                    <a:lnTo>
                      <a:pt x="455" y="576"/>
                    </a:lnTo>
                    <a:lnTo>
                      <a:pt x="464" y="554"/>
                    </a:lnTo>
                    <a:lnTo>
                      <a:pt x="469" y="540"/>
                    </a:lnTo>
                    <a:lnTo>
                      <a:pt x="473" y="518"/>
                    </a:lnTo>
                    <a:lnTo>
                      <a:pt x="482" y="500"/>
                    </a:lnTo>
                    <a:lnTo>
                      <a:pt x="486" y="491"/>
                    </a:lnTo>
                    <a:lnTo>
                      <a:pt x="495" y="486"/>
                    </a:lnTo>
                    <a:lnTo>
                      <a:pt x="500" y="495"/>
                    </a:lnTo>
                    <a:lnTo>
                      <a:pt x="504" y="509"/>
                    </a:lnTo>
                    <a:lnTo>
                      <a:pt x="513" y="522"/>
                    </a:lnTo>
                    <a:lnTo>
                      <a:pt x="518" y="531"/>
                    </a:lnTo>
                    <a:lnTo>
                      <a:pt x="522" y="540"/>
                    </a:lnTo>
                    <a:lnTo>
                      <a:pt x="531" y="540"/>
                    </a:lnTo>
                    <a:lnTo>
                      <a:pt x="535" y="531"/>
                    </a:lnTo>
                    <a:lnTo>
                      <a:pt x="544" y="527"/>
                    </a:lnTo>
                    <a:lnTo>
                      <a:pt x="549" y="513"/>
                    </a:lnTo>
                    <a:lnTo>
                      <a:pt x="553" y="509"/>
                    </a:lnTo>
                    <a:lnTo>
                      <a:pt x="562" y="504"/>
                    </a:lnTo>
                    <a:lnTo>
                      <a:pt x="567" y="500"/>
                    </a:lnTo>
                    <a:lnTo>
                      <a:pt x="576" y="500"/>
                    </a:lnTo>
                    <a:lnTo>
                      <a:pt x="580" y="495"/>
                    </a:lnTo>
                    <a:lnTo>
                      <a:pt x="585" y="500"/>
                    </a:lnTo>
                    <a:lnTo>
                      <a:pt x="593" y="513"/>
                    </a:lnTo>
                    <a:lnTo>
                      <a:pt x="598" y="527"/>
                    </a:lnTo>
                    <a:lnTo>
                      <a:pt x="602" y="536"/>
                    </a:lnTo>
                    <a:lnTo>
                      <a:pt x="611" y="536"/>
                    </a:lnTo>
                    <a:lnTo>
                      <a:pt x="616" y="522"/>
                    </a:lnTo>
                    <a:lnTo>
                      <a:pt x="625" y="509"/>
                    </a:lnTo>
                    <a:lnTo>
                      <a:pt x="629" y="509"/>
                    </a:lnTo>
                    <a:lnTo>
                      <a:pt x="634" y="509"/>
                    </a:lnTo>
                    <a:lnTo>
                      <a:pt x="643" y="513"/>
                    </a:lnTo>
                    <a:lnTo>
                      <a:pt x="647" y="531"/>
                    </a:lnTo>
                    <a:lnTo>
                      <a:pt x="651" y="549"/>
                    </a:lnTo>
                    <a:lnTo>
                      <a:pt x="660" y="545"/>
                    </a:lnTo>
                    <a:lnTo>
                      <a:pt x="665" y="536"/>
                    </a:lnTo>
                    <a:lnTo>
                      <a:pt x="674" y="531"/>
                    </a:lnTo>
                    <a:lnTo>
                      <a:pt x="678" y="518"/>
                    </a:lnTo>
                    <a:lnTo>
                      <a:pt x="683" y="513"/>
                    </a:lnTo>
                    <a:lnTo>
                      <a:pt x="692" y="509"/>
                    </a:lnTo>
                    <a:lnTo>
                      <a:pt x="696" y="513"/>
                    </a:lnTo>
                    <a:lnTo>
                      <a:pt x="705" y="513"/>
                    </a:lnTo>
                    <a:lnTo>
                      <a:pt x="710" y="500"/>
                    </a:lnTo>
                    <a:lnTo>
                      <a:pt x="714" y="491"/>
                    </a:lnTo>
                    <a:lnTo>
                      <a:pt x="723" y="486"/>
                    </a:lnTo>
                    <a:lnTo>
                      <a:pt x="727" y="477"/>
                    </a:lnTo>
                    <a:lnTo>
                      <a:pt x="732" y="482"/>
                    </a:lnTo>
                    <a:lnTo>
                      <a:pt x="741" y="500"/>
                    </a:lnTo>
                    <a:lnTo>
                      <a:pt x="745" y="518"/>
                    </a:lnTo>
                    <a:lnTo>
                      <a:pt x="754" y="527"/>
                    </a:lnTo>
                    <a:lnTo>
                      <a:pt x="759" y="527"/>
                    </a:lnTo>
                    <a:lnTo>
                      <a:pt x="763" y="531"/>
                    </a:lnTo>
                    <a:lnTo>
                      <a:pt x="772" y="536"/>
                    </a:lnTo>
                    <a:lnTo>
                      <a:pt x="776" y="536"/>
                    </a:lnTo>
                    <a:lnTo>
                      <a:pt x="781" y="531"/>
                    </a:lnTo>
                  </a:path>
                </a:pathLst>
              </a:custGeom>
              <a:noFill/>
              <a:ln w="0">
                <a:solidFill>
                  <a:srgbClr val="00BFB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35" name="Freeform 65"/>
              <p:cNvSpPr>
                <a:spLocks/>
              </p:cNvSpPr>
              <p:nvPr/>
            </p:nvSpPr>
            <p:spPr bwMode="auto">
              <a:xfrm>
                <a:off x="7188229" y="1287457"/>
                <a:ext cx="1239838" cy="1120775"/>
              </a:xfrm>
              <a:custGeom>
                <a:avLst/>
                <a:gdLst>
                  <a:gd name="T0" fmla="*/ 2147483646 w 781"/>
                  <a:gd name="T1" fmla="*/ 2147483646 h 706"/>
                  <a:gd name="T2" fmla="*/ 2147483646 w 781"/>
                  <a:gd name="T3" fmla="*/ 2147483646 h 706"/>
                  <a:gd name="T4" fmla="*/ 2147483646 w 781"/>
                  <a:gd name="T5" fmla="*/ 2147483646 h 706"/>
                  <a:gd name="T6" fmla="*/ 2147483646 w 781"/>
                  <a:gd name="T7" fmla="*/ 2147483646 h 706"/>
                  <a:gd name="T8" fmla="*/ 2147483646 w 781"/>
                  <a:gd name="T9" fmla="*/ 2147483646 h 706"/>
                  <a:gd name="T10" fmla="*/ 2147483646 w 781"/>
                  <a:gd name="T11" fmla="*/ 2147483646 h 706"/>
                  <a:gd name="T12" fmla="*/ 2147483646 w 781"/>
                  <a:gd name="T13" fmla="*/ 2147483646 h 706"/>
                  <a:gd name="T14" fmla="*/ 2147483646 w 781"/>
                  <a:gd name="T15" fmla="*/ 2147483646 h 706"/>
                  <a:gd name="T16" fmla="*/ 2147483646 w 781"/>
                  <a:gd name="T17" fmla="*/ 2147483646 h 706"/>
                  <a:gd name="T18" fmla="*/ 2147483646 w 781"/>
                  <a:gd name="T19" fmla="*/ 2147483646 h 706"/>
                  <a:gd name="T20" fmla="*/ 2147483646 w 781"/>
                  <a:gd name="T21" fmla="*/ 2147483646 h 706"/>
                  <a:gd name="T22" fmla="*/ 2147483646 w 781"/>
                  <a:gd name="T23" fmla="*/ 2147483646 h 706"/>
                  <a:gd name="T24" fmla="*/ 2147483646 w 781"/>
                  <a:gd name="T25" fmla="*/ 0 h 706"/>
                  <a:gd name="T26" fmla="*/ 2147483646 w 781"/>
                  <a:gd name="T27" fmla="*/ 2147483646 h 706"/>
                  <a:gd name="T28" fmla="*/ 2147483646 w 781"/>
                  <a:gd name="T29" fmla="*/ 2147483646 h 706"/>
                  <a:gd name="T30" fmla="*/ 2147483646 w 781"/>
                  <a:gd name="T31" fmla="*/ 2147483646 h 706"/>
                  <a:gd name="T32" fmla="*/ 2147483646 w 781"/>
                  <a:gd name="T33" fmla="*/ 2147483646 h 706"/>
                  <a:gd name="T34" fmla="*/ 2147483646 w 781"/>
                  <a:gd name="T35" fmla="*/ 2147483646 h 706"/>
                  <a:gd name="T36" fmla="*/ 2147483646 w 781"/>
                  <a:gd name="T37" fmla="*/ 2147483646 h 706"/>
                  <a:gd name="T38" fmla="*/ 2147483646 w 781"/>
                  <a:gd name="T39" fmla="*/ 2147483646 h 706"/>
                  <a:gd name="T40" fmla="*/ 2147483646 w 781"/>
                  <a:gd name="T41" fmla="*/ 2147483646 h 706"/>
                  <a:gd name="T42" fmla="*/ 2147483646 w 781"/>
                  <a:gd name="T43" fmla="*/ 2147483646 h 706"/>
                  <a:gd name="T44" fmla="*/ 2147483646 w 781"/>
                  <a:gd name="T45" fmla="*/ 2147483646 h 706"/>
                  <a:gd name="T46" fmla="*/ 2147483646 w 781"/>
                  <a:gd name="T47" fmla="*/ 2147483646 h 706"/>
                  <a:gd name="T48" fmla="*/ 2147483646 w 781"/>
                  <a:gd name="T49" fmla="*/ 2147483646 h 706"/>
                  <a:gd name="T50" fmla="*/ 2147483646 w 781"/>
                  <a:gd name="T51" fmla="*/ 2147483646 h 706"/>
                  <a:gd name="T52" fmla="*/ 2147483646 w 781"/>
                  <a:gd name="T53" fmla="*/ 2147483646 h 706"/>
                  <a:gd name="T54" fmla="*/ 2147483646 w 781"/>
                  <a:gd name="T55" fmla="*/ 2147483646 h 706"/>
                  <a:gd name="T56" fmla="*/ 2147483646 w 781"/>
                  <a:gd name="T57" fmla="*/ 2147483646 h 706"/>
                  <a:gd name="T58" fmla="*/ 2147483646 w 781"/>
                  <a:gd name="T59" fmla="*/ 2147483646 h 706"/>
                  <a:gd name="T60" fmla="*/ 2147483646 w 781"/>
                  <a:gd name="T61" fmla="*/ 2147483646 h 706"/>
                  <a:gd name="T62" fmla="*/ 2147483646 w 781"/>
                  <a:gd name="T63" fmla="*/ 2147483646 h 706"/>
                  <a:gd name="T64" fmla="*/ 2147483646 w 781"/>
                  <a:gd name="T65" fmla="*/ 2147483646 h 706"/>
                  <a:gd name="T66" fmla="*/ 2147483646 w 781"/>
                  <a:gd name="T67" fmla="*/ 2147483646 h 706"/>
                  <a:gd name="T68" fmla="*/ 2147483646 w 781"/>
                  <a:gd name="T69" fmla="*/ 2147483646 h 706"/>
                  <a:gd name="T70" fmla="*/ 2147483646 w 781"/>
                  <a:gd name="T71" fmla="*/ 2147483646 h 706"/>
                  <a:gd name="T72" fmla="*/ 2147483646 w 781"/>
                  <a:gd name="T73" fmla="*/ 2147483646 h 706"/>
                  <a:gd name="T74" fmla="*/ 2147483646 w 781"/>
                  <a:gd name="T75" fmla="*/ 2147483646 h 706"/>
                  <a:gd name="T76" fmla="*/ 2147483646 w 781"/>
                  <a:gd name="T77" fmla="*/ 2147483646 h 706"/>
                  <a:gd name="T78" fmla="*/ 2147483646 w 781"/>
                  <a:gd name="T79" fmla="*/ 2147483646 h 706"/>
                  <a:gd name="T80" fmla="*/ 2147483646 w 781"/>
                  <a:gd name="T81" fmla="*/ 2147483646 h 706"/>
                  <a:gd name="T82" fmla="*/ 2147483646 w 781"/>
                  <a:gd name="T83" fmla="*/ 2147483646 h 7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706"/>
                  <a:gd name="T128" fmla="*/ 781 w 781"/>
                  <a:gd name="T129" fmla="*/ 706 h 70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706">
                    <a:moveTo>
                      <a:pt x="0" y="553"/>
                    </a:moveTo>
                    <a:lnTo>
                      <a:pt x="9" y="531"/>
                    </a:lnTo>
                    <a:lnTo>
                      <a:pt x="13" y="526"/>
                    </a:lnTo>
                    <a:lnTo>
                      <a:pt x="18" y="535"/>
                    </a:lnTo>
                    <a:lnTo>
                      <a:pt x="27" y="553"/>
                    </a:lnTo>
                    <a:lnTo>
                      <a:pt x="31" y="571"/>
                    </a:lnTo>
                    <a:lnTo>
                      <a:pt x="36" y="576"/>
                    </a:lnTo>
                    <a:lnTo>
                      <a:pt x="45" y="562"/>
                    </a:lnTo>
                    <a:lnTo>
                      <a:pt x="49" y="558"/>
                    </a:lnTo>
                    <a:lnTo>
                      <a:pt x="58" y="549"/>
                    </a:lnTo>
                    <a:lnTo>
                      <a:pt x="62" y="558"/>
                    </a:lnTo>
                    <a:lnTo>
                      <a:pt x="67" y="576"/>
                    </a:lnTo>
                    <a:lnTo>
                      <a:pt x="76" y="594"/>
                    </a:lnTo>
                    <a:lnTo>
                      <a:pt x="80" y="603"/>
                    </a:lnTo>
                    <a:lnTo>
                      <a:pt x="89" y="603"/>
                    </a:lnTo>
                    <a:lnTo>
                      <a:pt x="94" y="594"/>
                    </a:lnTo>
                    <a:lnTo>
                      <a:pt x="98" y="594"/>
                    </a:lnTo>
                    <a:lnTo>
                      <a:pt x="107" y="598"/>
                    </a:lnTo>
                    <a:lnTo>
                      <a:pt x="111" y="598"/>
                    </a:lnTo>
                    <a:lnTo>
                      <a:pt x="116" y="589"/>
                    </a:lnTo>
                    <a:lnTo>
                      <a:pt x="125" y="562"/>
                    </a:lnTo>
                    <a:lnTo>
                      <a:pt x="129" y="553"/>
                    </a:lnTo>
                    <a:lnTo>
                      <a:pt x="138" y="553"/>
                    </a:lnTo>
                    <a:lnTo>
                      <a:pt x="143" y="567"/>
                    </a:lnTo>
                    <a:lnTo>
                      <a:pt x="147" y="580"/>
                    </a:lnTo>
                    <a:lnTo>
                      <a:pt x="156" y="594"/>
                    </a:lnTo>
                    <a:lnTo>
                      <a:pt x="161" y="607"/>
                    </a:lnTo>
                    <a:lnTo>
                      <a:pt x="165" y="616"/>
                    </a:lnTo>
                    <a:lnTo>
                      <a:pt x="174" y="630"/>
                    </a:lnTo>
                    <a:lnTo>
                      <a:pt x="178" y="639"/>
                    </a:lnTo>
                    <a:lnTo>
                      <a:pt x="187" y="643"/>
                    </a:lnTo>
                    <a:lnTo>
                      <a:pt x="192" y="634"/>
                    </a:lnTo>
                    <a:lnTo>
                      <a:pt x="196" y="549"/>
                    </a:lnTo>
                    <a:lnTo>
                      <a:pt x="205" y="409"/>
                    </a:lnTo>
                    <a:lnTo>
                      <a:pt x="210" y="265"/>
                    </a:lnTo>
                    <a:lnTo>
                      <a:pt x="214" y="153"/>
                    </a:lnTo>
                    <a:lnTo>
                      <a:pt x="223" y="72"/>
                    </a:lnTo>
                    <a:lnTo>
                      <a:pt x="228" y="22"/>
                    </a:lnTo>
                    <a:lnTo>
                      <a:pt x="236" y="0"/>
                    </a:lnTo>
                    <a:lnTo>
                      <a:pt x="241" y="18"/>
                    </a:lnTo>
                    <a:lnTo>
                      <a:pt x="245" y="63"/>
                    </a:lnTo>
                    <a:lnTo>
                      <a:pt x="254" y="108"/>
                    </a:lnTo>
                    <a:lnTo>
                      <a:pt x="259" y="157"/>
                    </a:lnTo>
                    <a:lnTo>
                      <a:pt x="268" y="198"/>
                    </a:lnTo>
                    <a:lnTo>
                      <a:pt x="272" y="234"/>
                    </a:lnTo>
                    <a:lnTo>
                      <a:pt x="277" y="265"/>
                    </a:lnTo>
                    <a:lnTo>
                      <a:pt x="286" y="283"/>
                    </a:lnTo>
                    <a:lnTo>
                      <a:pt x="290" y="297"/>
                    </a:lnTo>
                    <a:lnTo>
                      <a:pt x="294" y="328"/>
                    </a:lnTo>
                    <a:lnTo>
                      <a:pt x="303" y="351"/>
                    </a:lnTo>
                    <a:lnTo>
                      <a:pt x="308" y="432"/>
                    </a:lnTo>
                    <a:lnTo>
                      <a:pt x="317" y="535"/>
                    </a:lnTo>
                    <a:lnTo>
                      <a:pt x="321" y="594"/>
                    </a:lnTo>
                    <a:lnTo>
                      <a:pt x="326" y="643"/>
                    </a:lnTo>
                    <a:lnTo>
                      <a:pt x="335" y="661"/>
                    </a:lnTo>
                    <a:lnTo>
                      <a:pt x="339" y="688"/>
                    </a:lnTo>
                    <a:lnTo>
                      <a:pt x="344" y="702"/>
                    </a:lnTo>
                    <a:lnTo>
                      <a:pt x="352" y="697"/>
                    </a:lnTo>
                    <a:lnTo>
                      <a:pt x="357" y="688"/>
                    </a:lnTo>
                    <a:lnTo>
                      <a:pt x="366" y="684"/>
                    </a:lnTo>
                    <a:lnTo>
                      <a:pt x="370" y="684"/>
                    </a:lnTo>
                    <a:lnTo>
                      <a:pt x="375" y="679"/>
                    </a:lnTo>
                    <a:lnTo>
                      <a:pt x="384" y="679"/>
                    </a:lnTo>
                    <a:lnTo>
                      <a:pt x="388" y="684"/>
                    </a:lnTo>
                    <a:lnTo>
                      <a:pt x="397" y="697"/>
                    </a:lnTo>
                    <a:lnTo>
                      <a:pt x="402" y="706"/>
                    </a:lnTo>
                    <a:lnTo>
                      <a:pt x="406" y="693"/>
                    </a:lnTo>
                    <a:lnTo>
                      <a:pt x="415" y="679"/>
                    </a:lnTo>
                    <a:lnTo>
                      <a:pt x="419" y="670"/>
                    </a:lnTo>
                    <a:lnTo>
                      <a:pt x="424" y="652"/>
                    </a:lnTo>
                    <a:lnTo>
                      <a:pt x="433" y="643"/>
                    </a:lnTo>
                    <a:lnTo>
                      <a:pt x="437" y="634"/>
                    </a:lnTo>
                    <a:lnTo>
                      <a:pt x="446" y="630"/>
                    </a:lnTo>
                    <a:lnTo>
                      <a:pt x="451" y="630"/>
                    </a:lnTo>
                    <a:lnTo>
                      <a:pt x="455" y="634"/>
                    </a:lnTo>
                    <a:lnTo>
                      <a:pt x="464" y="634"/>
                    </a:lnTo>
                    <a:lnTo>
                      <a:pt x="469" y="639"/>
                    </a:lnTo>
                    <a:lnTo>
                      <a:pt x="473" y="630"/>
                    </a:lnTo>
                    <a:lnTo>
                      <a:pt x="482" y="621"/>
                    </a:lnTo>
                    <a:lnTo>
                      <a:pt x="486" y="612"/>
                    </a:lnTo>
                    <a:lnTo>
                      <a:pt x="495" y="607"/>
                    </a:lnTo>
                    <a:lnTo>
                      <a:pt x="500" y="598"/>
                    </a:lnTo>
                    <a:lnTo>
                      <a:pt x="504" y="612"/>
                    </a:lnTo>
                    <a:lnTo>
                      <a:pt x="513" y="612"/>
                    </a:lnTo>
                    <a:lnTo>
                      <a:pt x="518" y="589"/>
                    </a:lnTo>
                    <a:lnTo>
                      <a:pt x="522" y="580"/>
                    </a:lnTo>
                    <a:lnTo>
                      <a:pt x="531" y="562"/>
                    </a:lnTo>
                    <a:lnTo>
                      <a:pt x="535" y="535"/>
                    </a:lnTo>
                    <a:lnTo>
                      <a:pt x="544" y="513"/>
                    </a:lnTo>
                    <a:lnTo>
                      <a:pt x="549" y="517"/>
                    </a:lnTo>
                    <a:lnTo>
                      <a:pt x="553" y="522"/>
                    </a:lnTo>
                    <a:lnTo>
                      <a:pt x="562" y="517"/>
                    </a:lnTo>
                    <a:lnTo>
                      <a:pt x="567" y="522"/>
                    </a:lnTo>
                    <a:lnTo>
                      <a:pt x="576" y="526"/>
                    </a:lnTo>
                    <a:lnTo>
                      <a:pt x="580" y="540"/>
                    </a:lnTo>
                    <a:lnTo>
                      <a:pt x="585" y="549"/>
                    </a:lnTo>
                    <a:lnTo>
                      <a:pt x="593" y="558"/>
                    </a:lnTo>
                    <a:lnTo>
                      <a:pt x="598" y="558"/>
                    </a:lnTo>
                    <a:lnTo>
                      <a:pt x="602" y="567"/>
                    </a:lnTo>
                    <a:lnTo>
                      <a:pt x="611" y="571"/>
                    </a:lnTo>
                    <a:lnTo>
                      <a:pt x="616" y="567"/>
                    </a:lnTo>
                    <a:lnTo>
                      <a:pt x="625" y="567"/>
                    </a:lnTo>
                    <a:lnTo>
                      <a:pt x="629" y="571"/>
                    </a:lnTo>
                    <a:lnTo>
                      <a:pt x="634" y="580"/>
                    </a:lnTo>
                    <a:lnTo>
                      <a:pt x="643" y="585"/>
                    </a:lnTo>
                    <a:lnTo>
                      <a:pt x="647" y="580"/>
                    </a:lnTo>
                    <a:lnTo>
                      <a:pt x="651" y="567"/>
                    </a:lnTo>
                    <a:lnTo>
                      <a:pt x="660" y="585"/>
                    </a:lnTo>
                    <a:lnTo>
                      <a:pt x="665" y="603"/>
                    </a:lnTo>
                    <a:lnTo>
                      <a:pt x="674" y="612"/>
                    </a:lnTo>
                    <a:lnTo>
                      <a:pt x="678" y="612"/>
                    </a:lnTo>
                    <a:lnTo>
                      <a:pt x="683" y="607"/>
                    </a:lnTo>
                    <a:lnTo>
                      <a:pt x="692" y="594"/>
                    </a:lnTo>
                    <a:lnTo>
                      <a:pt x="696" y="594"/>
                    </a:lnTo>
                    <a:lnTo>
                      <a:pt x="705" y="598"/>
                    </a:lnTo>
                    <a:lnTo>
                      <a:pt x="710" y="598"/>
                    </a:lnTo>
                    <a:lnTo>
                      <a:pt x="714" y="603"/>
                    </a:lnTo>
                    <a:lnTo>
                      <a:pt x="723" y="585"/>
                    </a:lnTo>
                    <a:lnTo>
                      <a:pt x="727" y="567"/>
                    </a:lnTo>
                    <a:lnTo>
                      <a:pt x="732" y="544"/>
                    </a:lnTo>
                    <a:lnTo>
                      <a:pt x="741" y="544"/>
                    </a:lnTo>
                    <a:lnTo>
                      <a:pt x="745" y="544"/>
                    </a:lnTo>
                    <a:lnTo>
                      <a:pt x="754" y="544"/>
                    </a:lnTo>
                    <a:lnTo>
                      <a:pt x="759" y="540"/>
                    </a:lnTo>
                    <a:lnTo>
                      <a:pt x="763" y="544"/>
                    </a:lnTo>
                    <a:lnTo>
                      <a:pt x="772" y="544"/>
                    </a:lnTo>
                    <a:lnTo>
                      <a:pt x="776" y="558"/>
                    </a:lnTo>
                    <a:lnTo>
                      <a:pt x="781" y="576"/>
                    </a:lnTo>
                  </a:path>
                </a:pathLst>
              </a:custGeom>
              <a:noFill/>
              <a:ln w="0">
                <a:solidFill>
                  <a:srgbClr val="BF00B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36" name="Freeform 66"/>
              <p:cNvSpPr>
                <a:spLocks/>
              </p:cNvSpPr>
              <p:nvPr/>
            </p:nvSpPr>
            <p:spPr bwMode="auto">
              <a:xfrm>
                <a:off x="7188229" y="1336670"/>
                <a:ext cx="1239838" cy="1036638"/>
              </a:xfrm>
              <a:custGeom>
                <a:avLst/>
                <a:gdLst>
                  <a:gd name="T0" fmla="*/ 2147483646 w 781"/>
                  <a:gd name="T1" fmla="*/ 2147483646 h 653"/>
                  <a:gd name="T2" fmla="*/ 2147483646 w 781"/>
                  <a:gd name="T3" fmla="*/ 2147483646 h 653"/>
                  <a:gd name="T4" fmla="*/ 2147483646 w 781"/>
                  <a:gd name="T5" fmla="*/ 2147483646 h 653"/>
                  <a:gd name="T6" fmla="*/ 2147483646 w 781"/>
                  <a:gd name="T7" fmla="*/ 2147483646 h 653"/>
                  <a:gd name="T8" fmla="*/ 2147483646 w 781"/>
                  <a:gd name="T9" fmla="*/ 2147483646 h 653"/>
                  <a:gd name="T10" fmla="*/ 2147483646 w 781"/>
                  <a:gd name="T11" fmla="*/ 2147483646 h 653"/>
                  <a:gd name="T12" fmla="*/ 2147483646 w 781"/>
                  <a:gd name="T13" fmla="*/ 2147483646 h 653"/>
                  <a:gd name="T14" fmla="*/ 2147483646 w 781"/>
                  <a:gd name="T15" fmla="*/ 2147483646 h 653"/>
                  <a:gd name="T16" fmla="*/ 2147483646 w 781"/>
                  <a:gd name="T17" fmla="*/ 2147483646 h 653"/>
                  <a:gd name="T18" fmla="*/ 2147483646 w 781"/>
                  <a:gd name="T19" fmla="*/ 2147483646 h 653"/>
                  <a:gd name="T20" fmla="*/ 2147483646 w 781"/>
                  <a:gd name="T21" fmla="*/ 2147483646 h 653"/>
                  <a:gd name="T22" fmla="*/ 2147483646 w 781"/>
                  <a:gd name="T23" fmla="*/ 2147483646 h 653"/>
                  <a:gd name="T24" fmla="*/ 2147483646 w 781"/>
                  <a:gd name="T25" fmla="*/ 0 h 653"/>
                  <a:gd name="T26" fmla="*/ 2147483646 w 781"/>
                  <a:gd name="T27" fmla="*/ 2147483646 h 653"/>
                  <a:gd name="T28" fmla="*/ 2147483646 w 781"/>
                  <a:gd name="T29" fmla="*/ 2147483646 h 653"/>
                  <a:gd name="T30" fmla="*/ 2147483646 w 781"/>
                  <a:gd name="T31" fmla="*/ 2147483646 h 653"/>
                  <a:gd name="T32" fmla="*/ 2147483646 w 781"/>
                  <a:gd name="T33" fmla="*/ 2147483646 h 653"/>
                  <a:gd name="T34" fmla="*/ 2147483646 w 781"/>
                  <a:gd name="T35" fmla="*/ 2147483646 h 653"/>
                  <a:gd name="T36" fmla="*/ 2147483646 w 781"/>
                  <a:gd name="T37" fmla="*/ 2147483646 h 653"/>
                  <a:gd name="T38" fmla="*/ 2147483646 w 781"/>
                  <a:gd name="T39" fmla="*/ 2147483646 h 653"/>
                  <a:gd name="T40" fmla="*/ 2147483646 w 781"/>
                  <a:gd name="T41" fmla="*/ 2147483646 h 653"/>
                  <a:gd name="T42" fmla="*/ 2147483646 w 781"/>
                  <a:gd name="T43" fmla="*/ 2147483646 h 653"/>
                  <a:gd name="T44" fmla="*/ 2147483646 w 781"/>
                  <a:gd name="T45" fmla="*/ 2147483646 h 653"/>
                  <a:gd name="T46" fmla="*/ 2147483646 w 781"/>
                  <a:gd name="T47" fmla="*/ 2147483646 h 653"/>
                  <a:gd name="T48" fmla="*/ 2147483646 w 781"/>
                  <a:gd name="T49" fmla="*/ 2147483646 h 653"/>
                  <a:gd name="T50" fmla="*/ 2147483646 w 781"/>
                  <a:gd name="T51" fmla="*/ 2147483646 h 653"/>
                  <a:gd name="T52" fmla="*/ 2147483646 w 781"/>
                  <a:gd name="T53" fmla="*/ 2147483646 h 653"/>
                  <a:gd name="T54" fmla="*/ 2147483646 w 781"/>
                  <a:gd name="T55" fmla="*/ 2147483646 h 653"/>
                  <a:gd name="T56" fmla="*/ 2147483646 w 781"/>
                  <a:gd name="T57" fmla="*/ 2147483646 h 653"/>
                  <a:gd name="T58" fmla="*/ 2147483646 w 781"/>
                  <a:gd name="T59" fmla="*/ 2147483646 h 653"/>
                  <a:gd name="T60" fmla="*/ 2147483646 w 781"/>
                  <a:gd name="T61" fmla="*/ 2147483646 h 653"/>
                  <a:gd name="T62" fmla="*/ 2147483646 w 781"/>
                  <a:gd name="T63" fmla="*/ 2147483646 h 653"/>
                  <a:gd name="T64" fmla="*/ 2147483646 w 781"/>
                  <a:gd name="T65" fmla="*/ 2147483646 h 653"/>
                  <a:gd name="T66" fmla="*/ 2147483646 w 781"/>
                  <a:gd name="T67" fmla="*/ 2147483646 h 653"/>
                  <a:gd name="T68" fmla="*/ 2147483646 w 781"/>
                  <a:gd name="T69" fmla="*/ 2147483646 h 653"/>
                  <a:gd name="T70" fmla="*/ 2147483646 w 781"/>
                  <a:gd name="T71" fmla="*/ 2147483646 h 653"/>
                  <a:gd name="T72" fmla="*/ 2147483646 w 781"/>
                  <a:gd name="T73" fmla="*/ 2147483646 h 653"/>
                  <a:gd name="T74" fmla="*/ 2147483646 w 781"/>
                  <a:gd name="T75" fmla="*/ 2147483646 h 653"/>
                  <a:gd name="T76" fmla="*/ 2147483646 w 781"/>
                  <a:gd name="T77" fmla="*/ 2147483646 h 653"/>
                  <a:gd name="T78" fmla="*/ 2147483646 w 781"/>
                  <a:gd name="T79" fmla="*/ 2147483646 h 653"/>
                  <a:gd name="T80" fmla="*/ 2147483646 w 781"/>
                  <a:gd name="T81" fmla="*/ 2147483646 h 653"/>
                  <a:gd name="T82" fmla="*/ 2147483646 w 781"/>
                  <a:gd name="T83" fmla="*/ 2147483646 h 6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53"/>
                  <a:gd name="T128" fmla="*/ 781 w 781"/>
                  <a:gd name="T129" fmla="*/ 653 h 6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53">
                    <a:moveTo>
                      <a:pt x="0" y="554"/>
                    </a:moveTo>
                    <a:lnTo>
                      <a:pt x="9" y="554"/>
                    </a:lnTo>
                    <a:lnTo>
                      <a:pt x="13" y="558"/>
                    </a:lnTo>
                    <a:lnTo>
                      <a:pt x="18" y="558"/>
                    </a:lnTo>
                    <a:lnTo>
                      <a:pt x="27" y="558"/>
                    </a:lnTo>
                    <a:lnTo>
                      <a:pt x="31" y="563"/>
                    </a:lnTo>
                    <a:lnTo>
                      <a:pt x="36" y="549"/>
                    </a:lnTo>
                    <a:lnTo>
                      <a:pt x="45" y="545"/>
                    </a:lnTo>
                    <a:lnTo>
                      <a:pt x="49" y="545"/>
                    </a:lnTo>
                    <a:lnTo>
                      <a:pt x="58" y="540"/>
                    </a:lnTo>
                    <a:lnTo>
                      <a:pt x="62" y="536"/>
                    </a:lnTo>
                    <a:lnTo>
                      <a:pt x="67" y="540"/>
                    </a:lnTo>
                    <a:lnTo>
                      <a:pt x="76" y="563"/>
                    </a:lnTo>
                    <a:lnTo>
                      <a:pt x="80" y="572"/>
                    </a:lnTo>
                    <a:lnTo>
                      <a:pt x="89" y="581"/>
                    </a:lnTo>
                    <a:lnTo>
                      <a:pt x="94" y="599"/>
                    </a:lnTo>
                    <a:lnTo>
                      <a:pt x="98" y="603"/>
                    </a:lnTo>
                    <a:lnTo>
                      <a:pt x="107" y="608"/>
                    </a:lnTo>
                    <a:lnTo>
                      <a:pt x="111" y="594"/>
                    </a:lnTo>
                    <a:lnTo>
                      <a:pt x="116" y="576"/>
                    </a:lnTo>
                    <a:lnTo>
                      <a:pt x="125" y="554"/>
                    </a:lnTo>
                    <a:lnTo>
                      <a:pt x="129" y="549"/>
                    </a:lnTo>
                    <a:lnTo>
                      <a:pt x="138" y="545"/>
                    </a:lnTo>
                    <a:lnTo>
                      <a:pt x="143" y="554"/>
                    </a:lnTo>
                    <a:lnTo>
                      <a:pt x="147" y="558"/>
                    </a:lnTo>
                    <a:lnTo>
                      <a:pt x="156" y="567"/>
                    </a:lnTo>
                    <a:lnTo>
                      <a:pt x="161" y="567"/>
                    </a:lnTo>
                    <a:lnTo>
                      <a:pt x="165" y="567"/>
                    </a:lnTo>
                    <a:lnTo>
                      <a:pt x="174" y="581"/>
                    </a:lnTo>
                    <a:lnTo>
                      <a:pt x="178" y="599"/>
                    </a:lnTo>
                    <a:lnTo>
                      <a:pt x="187" y="612"/>
                    </a:lnTo>
                    <a:lnTo>
                      <a:pt x="192" y="603"/>
                    </a:lnTo>
                    <a:lnTo>
                      <a:pt x="196" y="531"/>
                    </a:lnTo>
                    <a:lnTo>
                      <a:pt x="205" y="401"/>
                    </a:lnTo>
                    <a:lnTo>
                      <a:pt x="210" y="266"/>
                    </a:lnTo>
                    <a:lnTo>
                      <a:pt x="214" y="162"/>
                    </a:lnTo>
                    <a:lnTo>
                      <a:pt x="223" y="81"/>
                    </a:lnTo>
                    <a:lnTo>
                      <a:pt x="228" y="32"/>
                    </a:lnTo>
                    <a:lnTo>
                      <a:pt x="236" y="0"/>
                    </a:lnTo>
                    <a:lnTo>
                      <a:pt x="241" y="0"/>
                    </a:lnTo>
                    <a:lnTo>
                      <a:pt x="245" y="23"/>
                    </a:lnTo>
                    <a:lnTo>
                      <a:pt x="254" y="63"/>
                    </a:lnTo>
                    <a:lnTo>
                      <a:pt x="259" y="99"/>
                    </a:lnTo>
                    <a:lnTo>
                      <a:pt x="268" y="153"/>
                    </a:lnTo>
                    <a:lnTo>
                      <a:pt x="272" y="194"/>
                    </a:lnTo>
                    <a:lnTo>
                      <a:pt x="277" y="212"/>
                    </a:lnTo>
                    <a:lnTo>
                      <a:pt x="286" y="239"/>
                    </a:lnTo>
                    <a:lnTo>
                      <a:pt x="290" y="275"/>
                    </a:lnTo>
                    <a:lnTo>
                      <a:pt x="294" y="311"/>
                    </a:lnTo>
                    <a:lnTo>
                      <a:pt x="303" y="333"/>
                    </a:lnTo>
                    <a:lnTo>
                      <a:pt x="308" y="396"/>
                    </a:lnTo>
                    <a:lnTo>
                      <a:pt x="317" y="504"/>
                    </a:lnTo>
                    <a:lnTo>
                      <a:pt x="321" y="567"/>
                    </a:lnTo>
                    <a:lnTo>
                      <a:pt x="326" y="594"/>
                    </a:lnTo>
                    <a:lnTo>
                      <a:pt x="335" y="612"/>
                    </a:lnTo>
                    <a:lnTo>
                      <a:pt x="339" y="621"/>
                    </a:lnTo>
                    <a:lnTo>
                      <a:pt x="344" y="621"/>
                    </a:lnTo>
                    <a:lnTo>
                      <a:pt x="352" y="626"/>
                    </a:lnTo>
                    <a:lnTo>
                      <a:pt x="357" y="639"/>
                    </a:lnTo>
                    <a:lnTo>
                      <a:pt x="366" y="648"/>
                    </a:lnTo>
                    <a:lnTo>
                      <a:pt x="370" y="653"/>
                    </a:lnTo>
                    <a:lnTo>
                      <a:pt x="375" y="639"/>
                    </a:lnTo>
                    <a:lnTo>
                      <a:pt x="384" y="621"/>
                    </a:lnTo>
                    <a:lnTo>
                      <a:pt x="388" y="608"/>
                    </a:lnTo>
                    <a:lnTo>
                      <a:pt x="397" y="594"/>
                    </a:lnTo>
                    <a:lnTo>
                      <a:pt x="402" y="576"/>
                    </a:lnTo>
                    <a:lnTo>
                      <a:pt x="406" y="567"/>
                    </a:lnTo>
                    <a:lnTo>
                      <a:pt x="415" y="549"/>
                    </a:lnTo>
                    <a:lnTo>
                      <a:pt x="419" y="531"/>
                    </a:lnTo>
                    <a:lnTo>
                      <a:pt x="424" y="531"/>
                    </a:lnTo>
                    <a:lnTo>
                      <a:pt x="433" y="545"/>
                    </a:lnTo>
                    <a:lnTo>
                      <a:pt x="437" y="545"/>
                    </a:lnTo>
                    <a:lnTo>
                      <a:pt x="446" y="540"/>
                    </a:lnTo>
                    <a:lnTo>
                      <a:pt x="451" y="549"/>
                    </a:lnTo>
                    <a:lnTo>
                      <a:pt x="455" y="563"/>
                    </a:lnTo>
                    <a:lnTo>
                      <a:pt x="464" y="572"/>
                    </a:lnTo>
                    <a:lnTo>
                      <a:pt x="469" y="572"/>
                    </a:lnTo>
                    <a:lnTo>
                      <a:pt x="473" y="572"/>
                    </a:lnTo>
                    <a:lnTo>
                      <a:pt x="482" y="576"/>
                    </a:lnTo>
                    <a:lnTo>
                      <a:pt x="486" y="567"/>
                    </a:lnTo>
                    <a:lnTo>
                      <a:pt x="495" y="558"/>
                    </a:lnTo>
                    <a:lnTo>
                      <a:pt x="500" y="549"/>
                    </a:lnTo>
                    <a:lnTo>
                      <a:pt x="504" y="549"/>
                    </a:lnTo>
                    <a:lnTo>
                      <a:pt x="513" y="549"/>
                    </a:lnTo>
                    <a:lnTo>
                      <a:pt x="518" y="563"/>
                    </a:lnTo>
                    <a:lnTo>
                      <a:pt x="522" y="594"/>
                    </a:lnTo>
                    <a:lnTo>
                      <a:pt x="531" y="599"/>
                    </a:lnTo>
                    <a:lnTo>
                      <a:pt x="535" y="585"/>
                    </a:lnTo>
                    <a:lnTo>
                      <a:pt x="544" y="581"/>
                    </a:lnTo>
                    <a:lnTo>
                      <a:pt x="549" y="572"/>
                    </a:lnTo>
                    <a:lnTo>
                      <a:pt x="553" y="572"/>
                    </a:lnTo>
                    <a:lnTo>
                      <a:pt x="562" y="558"/>
                    </a:lnTo>
                    <a:lnTo>
                      <a:pt x="567" y="549"/>
                    </a:lnTo>
                    <a:lnTo>
                      <a:pt x="576" y="536"/>
                    </a:lnTo>
                    <a:lnTo>
                      <a:pt x="580" y="522"/>
                    </a:lnTo>
                    <a:lnTo>
                      <a:pt x="585" y="522"/>
                    </a:lnTo>
                    <a:lnTo>
                      <a:pt x="593" y="518"/>
                    </a:lnTo>
                    <a:lnTo>
                      <a:pt x="598" y="522"/>
                    </a:lnTo>
                    <a:lnTo>
                      <a:pt x="602" y="518"/>
                    </a:lnTo>
                    <a:lnTo>
                      <a:pt x="611" y="513"/>
                    </a:lnTo>
                    <a:lnTo>
                      <a:pt x="616" y="513"/>
                    </a:lnTo>
                    <a:lnTo>
                      <a:pt x="625" y="513"/>
                    </a:lnTo>
                    <a:lnTo>
                      <a:pt x="629" y="522"/>
                    </a:lnTo>
                    <a:lnTo>
                      <a:pt x="634" y="531"/>
                    </a:lnTo>
                    <a:lnTo>
                      <a:pt x="643" y="522"/>
                    </a:lnTo>
                    <a:lnTo>
                      <a:pt x="647" y="518"/>
                    </a:lnTo>
                    <a:lnTo>
                      <a:pt x="651" y="522"/>
                    </a:lnTo>
                    <a:lnTo>
                      <a:pt x="660" y="536"/>
                    </a:lnTo>
                    <a:lnTo>
                      <a:pt x="665" y="549"/>
                    </a:lnTo>
                    <a:lnTo>
                      <a:pt x="674" y="567"/>
                    </a:lnTo>
                    <a:lnTo>
                      <a:pt x="678" y="563"/>
                    </a:lnTo>
                    <a:lnTo>
                      <a:pt x="683" y="558"/>
                    </a:lnTo>
                    <a:lnTo>
                      <a:pt x="692" y="554"/>
                    </a:lnTo>
                    <a:lnTo>
                      <a:pt x="696" y="554"/>
                    </a:lnTo>
                    <a:lnTo>
                      <a:pt x="705" y="563"/>
                    </a:lnTo>
                    <a:lnTo>
                      <a:pt x="710" y="567"/>
                    </a:lnTo>
                    <a:lnTo>
                      <a:pt x="714" y="572"/>
                    </a:lnTo>
                    <a:lnTo>
                      <a:pt x="723" y="581"/>
                    </a:lnTo>
                    <a:lnTo>
                      <a:pt x="727" y="603"/>
                    </a:lnTo>
                    <a:lnTo>
                      <a:pt x="732" y="608"/>
                    </a:lnTo>
                    <a:lnTo>
                      <a:pt x="741" y="590"/>
                    </a:lnTo>
                    <a:lnTo>
                      <a:pt x="745" y="572"/>
                    </a:lnTo>
                    <a:lnTo>
                      <a:pt x="754" y="558"/>
                    </a:lnTo>
                    <a:lnTo>
                      <a:pt x="759" y="554"/>
                    </a:lnTo>
                    <a:lnTo>
                      <a:pt x="763" y="558"/>
                    </a:lnTo>
                    <a:lnTo>
                      <a:pt x="772" y="567"/>
                    </a:lnTo>
                    <a:lnTo>
                      <a:pt x="776" y="590"/>
                    </a:lnTo>
                    <a:lnTo>
                      <a:pt x="781" y="608"/>
                    </a:lnTo>
                  </a:path>
                </a:pathLst>
              </a:custGeom>
              <a:noFill/>
              <a:ln w="0">
                <a:solidFill>
                  <a:srgbClr val="BFB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37" name="Freeform 67"/>
              <p:cNvSpPr>
                <a:spLocks/>
              </p:cNvSpPr>
              <p:nvPr/>
            </p:nvSpPr>
            <p:spPr bwMode="auto">
              <a:xfrm>
                <a:off x="7188229" y="1316032"/>
                <a:ext cx="1239838" cy="1114425"/>
              </a:xfrm>
              <a:custGeom>
                <a:avLst/>
                <a:gdLst>
                  <a:gd name="T0" fmla="*/ 2147483646 w 781"/>
                  <a:gd name="T1" fmla="*/ 2147483646 h 702"/>
                  <a:gd name="T2" fmla="*/ 2147483646 w 781"/>
                  <a:gd name="T3" fmla="*/ 2147483646 h 702"/>
                  <a:gd name="T4" fmla="*/ 2147483646 w 781"/>
                  <a:gd name="T5" fmla="*/ 2147483646 h 702"/>
                  <a:gd name="T6" fmla="*/ 2147483646 w 781"/>
                  <a:gd name="T7" fmla="*/ 2147483646 h 702"/>
                  <a:gd name="T8" fmla="*/ 2147483646 w 781"/>
                  <a:gd name="T9" fmla="*/ 2147483646 h 702"/>
                  <a:gd name="T10" fmla="*/ 2147483646 w 781"/>
                  <a:gd name="T11" fmla="*/ 2147483646 h 702"/>
                  <a:gd name="T12" fmla="*/ 2147483646 w 781"/>
                  <a:gd name="T13" fmla="*/ 2147483646 h 702"/>
                  <a:gd name="T14" fmla="*/ 2147483646 w 781"/>
                  <a:gd name="T15" fmla="*/ 2147483646 h 702"/>
                  <a:gd name="T16" fmla="*/ 2147483646 w 781"/>
                  <a:gd name="T17" fmla="*/ 2147483646 h 702"/>
                  <a:gd name="T18" fmla="*/ 2147483646 w 781"/>
                  <a:gd name="T19" fmla="*/ 2147483646 h 702"/>
                  <a:gd name="T20" fmla="*/ 2147483646 w 781"/>
                  <a:gd name="T21" fmla="*/ 2147483646 h 702"/>
                  <a:gd name="T22" fmla="*/ 2147483646 w 781"/>
                  <a:gd name="T23" fmla="*/ 2147483646 h 702"/>
                  <a:gd name="T24" fmla="*/ 2147483646 w 781"/>
                  <a:gd name="T25" fmla="*/ 2147483646 h 702"/>
                  <a:gd name="T26" fmla="*/ 2147483646 w 781"/>
                  <a:gd name="T27" fmla="*/ 2147483646 h 702"/>
                  <a:gd name="T28" fmla="*/ 2147483646 w 781"/>
                  <a:gd name="T29" fmla="*/ 2147483646 h 702"/>
                  <a:gd name="T30" fmla="*/ 2147483646 w 781"/>
                  <a:gd name="T31" fmla="*/ 2147483646 h 702"/>
                  <a:gd name="T32" fmla="*/ 2147483646 w 781"/>
                  <a:gd name="T33" fmla="*/ 2147483646 h 702"/>
                  <a:gd name="T34" fmla="*/ 2147483646 w 781"/>
                  <a:gd name="T35" fmla="*/ 2147483646 h 702"/>
                  <a:gd name="T36" fmla="*/ 2147483646 w 781"/>
                  <a:gd name="T37" fmla="*/ 2147483646 h 702"/>
                  <a:gd name="T38" fmla="*/ 2147483646 w 781"/>
                  <a:gd name="T39" fmla="*/ 2147483646 h 702"/>
                  <a:gd name="T40" fmla="*/ 2147483646 w 781"/>
                  <a:gd name="T41" fmla="*/ 2147483646 h 702"/>
                  <a:gd name="T42" fmla="*/ 2147483646 w 781"/>
                  <a:gd name="T43" fmla="*/ 2147483646 h 702"/>
                  <a:gd name="T44" fmla="*/ 2147483646 w 781"/>
                  <a:gd name="T45" fmla="*/ 2147483646 h 702"/>
                  <a:gd name="T46" fmla="*/ 2147483646 w 781"/>
                  <a:gd name="T47" fmla="*/ 2147483646 h 702"/>
                  <a:gd name="T48" fmla="*/ 2147483646 w 781"/>
                  <a:gd name="T49" fmla="*/ 2147483646 h 702"/>
                  <a:gd name="T50" fmla="*/ 2147483646 w 781"/>
                  <a:gd name="T51" fmla="*/ 2147483646 h 702"/>
                  <a:gd name="T52" fmla="*/ 2147483646 w 781"/>
                  <a:gd name="T53" fmla="*/ 2147483646 h 702"/>
                  <a:gd name="T54" fmla="*/ 2147483646 w 781"/>
                  <a:gd name="T55" fmla="*/ 2147483646 h 702"/>
                  <a:gd name="T56" fmla="*/ 2147483646 w 781"/>
                  <a:gd name="T57" fmla="*/ 2147483646 h 702"/>
                  <a:gd name="T58" fmla="*/ 2147483646 w 781"/>
                  <a:gd name="T59" fmla="*/ 2147483646 h 702"/>
                  <a:gd name="T60" fmla="*/ 2147483646 w 781"/>
                  <a:gd name="T61" fmla="*/ 2147483646 h 702"/>
                  <a:gd name="T62" fmla="*/ 2147483646 w 781"/>
                  <a:gd name="T63" fmla="*/ 2147483646 h 702"/>
                  <a:gd name="T64" fmla="*/ 2147483646 w 781"/>
                  <a:gd name="T65" fmla="*/ 2147483646 h 702"/>
                  <a:gd name="T66" fmla="*/ 2147483646 w 781"/>
                  <a:gd name="T67" fmla="*/ 2147483646 h 702"/>
                  <a:gd name="T68" fmla="*/ 2147483646 w 781"/>
                  <a:gd name="T69" fmla="*/ 2147483646 h 702"/>
                  <a:gd name="T70" fmla="*/ 2147483646 w 781"/>
                  <a:gd name="T71" fmla="*/ 2147483646 h 702"/>
                  <a:gd name="T72" fmla="*/ 2147483646 w 781"/>
                  <a:gd name="T73" fmla="*/ 2147483646 h 702"/>
                  <a:gd name="T74" fmla="*/ 2147483646 w 781"/>
                  <a:gd name="T75" fmla="*/ 2147483646 h 702"/>
                  <a:gd name="T76" fmla="*/ 2147483646 w 781"/>
                  <a:gd name="T77" fmla="*/ 2147483646 h 702"/>
                  <a:gd name="T78" fmla="*/ 2147483646 w 781"/>
                  <a:gd name="T79" fmla="*/ 2147483646 h 702"/>
                  <a:gd name="T80" fmla="*/ 2147483646 w 781"/>
                  <a:gd name="T81" fmla="*/ 2147483646 h 702"/>
                  <a:gd name="T82" fmla="*/ 2147483646 w 781"/>
                  <a:gd name="T83" fmla="*/ 2147483646 h 7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702"/>
                  <a:gd name="T128" fmla="*/ 781 w 781"/>
                  <a:gd name="T129" fmla="*/ 702 h 7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702">
                    <a:moveTo>
                      <a:pt x="0" y="580"/>
                    </a:moveTo>
                    <a:lnTo>
                      <a:pt x="9" y="589"/>
                    </a:lnTo>
                    <a:lnTo>
                      <a:pt x="13" y="594"/>
                    </a:lnTo>
                    <a:lnTo>
                      <a:pt x="18" y="603"/>
                    </a:lnTo>
                    <a:lnTo>
                      <a:pt x="27" y="607"/>
                    </a:lnTo>
                    <a:lnTo>
                      <a:pt x="31" y="598"/>
                    </a:lnTo>
                    <a:lnTo>
                      <a:pt x="36" y="585"/>
                    </a:lnTo>
                    <a:lnTo>
                      <a:pt x="45" y="589"/>
                    </a:lnTo>
                    <a:lnTo>
                      <a:pt x="49" y="589"/>
                    </a:lnTo>
                    <a:lnTo>
                      <a:pt x="58" y="576"/>
                    </a:lnTo>
                    <a:lnTo>
                      <a:pt x="62" y="567"/>
                    </a:lnTo>
                    <a:lnTo>
                      <a:pt x="67" y="562"/>
                    </a:lnTo>
                    <a:lnTo>
                      <a:pt x="76" y="553"/>
                    </a:lnTo>
                    <a:lnTo>
                      <a:pt x="80" y="549"/>
                    </a:lnTo>
                    <a:lnTo>
                      <a:pt x="89" y="549"/>
                    </a:lnTo>
                    <a:lnTo>
                      <a:pt x="94" y="544"/>
                    </a:lnTo>
                    <a:lnTo>
                      <a:pt x="98" y="531"/>
                    </a:lnTo>
                    <a:lnTo>
                      <a:pt x="107" y="517"/>
                    </a:lnTo>
                    <a:lnTo>
                      <a:pt x="111" y="517"/>
                    </a:lnTo>
                    <a:lnTo>
                      <a:pt x="116" y="522"/>
                    </a:lnTo>
                    <a:lnTo>
                      <a:pt x="125" y="526"/>
                    </a:lnTo>
                    <a:lnTo>
                      <a:pt x="129" y="517"/>
                    </a:lnTo>
                    <a:lnTo>
                      <a:pt x="138" y="513"/>
                    </a:lnTo>
                    <a:lnTo>
                      <a:pt x="143" y="504"/>
                    </a:lnTo>
                    <a:lnTo>
                      <a:pt x="147" y="508"/>
                    </a:lnTo>
                    <a:lnTo>
                      <a:pt x="156" y="522"/>
                    </a:lnTo>
                    <a:lnTo>
                      <a:pt x="161" y="544"/>
                    </a:lnTo>
                    <a:lnTo>
                      <a:pt x="165" y="553"/>
                    </a:lnTo>
                    <a:lnTo>
                      <a:pt x="174" y="562"/>
                    </a:lnTo>
                    <a:lnTo>
                      <a:pt x="178" y="580"/>
                    </a:lnTo>
                    <a:lnTo>
                      <a:pt x="187" y="603"/>
                    </a:lnTo>
                    <a:lnTo>
                      <a:pt x="192" y="616"/>
                    </a:lnTo>
                    <a:lnTo>
                      <a:pt x="196" y="562"/>
                    </a:lnTo>
                    <a:lnTo>
                      <a:pt x="205" y="441"/>
                    </a:lnTo>
                    <a:lnTo>
                      <a:pt x="210" y="319"/>
                    </a:lnTo>
                    <a:lnTo>
                      <a:pt x="214" y="207"/>
                    </a:lnTo>
                    <a:lnTo>
                      <a:pt x="223" y="121"/>
                    </a:lnTo>
                    <a:lnTo>
                      <a:pt x="228" y="54"/>
                    </a:lnTo>
                    <a:lnTo>
                      <a:pt x="236" y="9"/>
                    </a:lnTo>
                    <a:lnTo>
                      <a:pt x="241" y="0"/>
                    </a:lnTo>
                    <a:lnTo>
                      <a:pt x="245" y="27"/>
                    </a:lnTo>
                    <a:lnTo>
                      <a:pt x="254" y="76"/>
                    </a:lnTo>
                    <a:lnTo>
                      <a:pt x="259" y="121"/>
                    </a:lnTo>
                    <a:lnTo>
                      <a:pt x="268" y="157"/>
                    </a:lnTo>
                    <a:lnTo>
                      <a:pt x="272" y="193"/>
                    </a:lnTo>
                    <a:lnTo>
                      <a:pt x="277" y="220"/>
                    </a:lnTo>
                    <a:lnTo>
                      <a:pt x="286" y="238"/>
                    </a:lnTo>
                    <a:lnTo>
                      <a:pt x="290" y="265"/>
                    </a:lnTo>
                    <a:lnTo>
                      <a:pt x="294" y="301"/>
                    </a:lnTo>
                    <a:lnTo>
                      <a:pt x="303" y="333"/>
                    </a:lnTo>
                    <a:lnTo>
                      <a:pt x="308" y="400"/>
                    </a:lnTo>
                    <a:lnTo>
                      <a:pt x="317" y="495"/>
                    </a:lnTo>
                    <a:lnTo>
                      <a:pt x="321" y="549"/>
                    </a:lnTo>
                    <a:lnTo>
                      <a:pt x="326" y="598"/>
                    </a:lnTo>
                    <a:lnTo>
                      <a:pt x="335" y="639"/>
                    </a:lnTo>
                    <a:lnTo>
                      <a:pt x="339" y="657"/>
                    </a:lnTo>
                    <a:lnTo>
                      <a:pt x="344" y="666"/>
                    </a:lnTo>
                    <a:lnTo>
                      <a:pt x="352" y="670"/>
                    </a:lnTo>
                    <a:lnTo>
                      <a:pt x="357" y="688"/>
                    </a:lnTo>
                    <a:lnTo>
                      <a:pt x="366" y="702"/>
                    </a:lnTo>
                    <a:lnTo>
                      <a:pt x="370" y="702"/>
                    </a:lnTo>
                    <a:lnTo>
                      <a:pt x="375" y="702"/>
                    </a:lnTo>
                    <a:lnTo>
                      <a:pt x="384" y="697"/>
                    </a:lnTo>
                    <a:lnTo>
                      <a:pt x="388" y="693"/>
                    </a:lnTo>
                    <a:lnTo>
                      <a:pt x="397" y="697"/>
                    </a:lnTo>
                    <a:lnTo>
                      <a:pt x="402" y="688"/>
                    </a:lnTo>
                    <a:lnTo>
                      <a:pt x="406" y="670"/>
                    </a:lnTo>
                    <a:lnTo>
                      <a:pt x="415" y="657"/>
                    </a:lnTo>
                    <a:lnTo>
                      <a:pt x="419" y="639"/>
                    </a:lnTo>
                    <a:lnTo>
                      <a:pt x="424" y="625"/>
                    </a:lnTo>
                    <a:lnTo>
                      <a:pt x="433" y="612"/>
                    </a:lnTo>
                    <a:lnTo>
                      <a:pt x="437" y="612"/>
                    </a:lnTo>
                    <a:lnTo>
                      <a:pt x="446" y="612"/>
                    </a:lnTo>
                    <a:lnTo>
                      <a:pt x="451" y="607"/>
                    </a:lnTo>
                    <a:lnTo>
                      <a:pt x="455" y="603"/>
                    </a:lnTo>
                    <a:lnTo>
                      <a:pt x="464" y="589"/>
                    </a:lnTo>
                    <a:lnTo>
                      <a:pt x="469" y="580"/>
                    </a:lnTo>
                    <a:lnTo>
                      <a:pt x="473" y="571"/>
                    </a:lnTo>
                    <a:lnTo>
                      <a:pt x="482" y="562"/>
                    </a:lnTo>
                    <a:lnTo>
                      <a:pt x="486" y="540"/>
                    </a:lnTo>
                    <a:lnTo>
                      <a:pt x="495" y="526"/>
                    </a:lnTo>
                    <a:lnTo>
                      <a:pt x="500" y="522"/>
                    </a:lnTo>
                    <a:lnTo>
                      <a:pt x="504" y="508"/>
                    </a:lnTo>
                    <a:lnTo>
                      <a:pt x="513" y="504"/>
                    </a:lnTo>
                    <a:lnTo>
                      <a:pt x="518" y="513"/>
                    </a:lnTo>
                    <a:lnTo>
                      <a:pt x="522" y="517"/>
                    </a:lnTo>
                    <a:lnTo>
                      <a:pt x="531" y="508"/>
                    </a:lnTo>
                    <a:lnTo>
                      <a:pt x="535" y="504"/>
                    </a:lnTo>
                    <a:lnTo>
                      <a:pt x="544" y="517"/>
                    </a:lnTo>
                    <a:lnTo>
                      <a:pt x="549" y="531"/>
                    </a:lnTo>
                    <a:lnTo>
                      <a:pt x="553" y="549"/>
                    </a:lnTo>
                    <a:lnTo>
                      <a:pt x="562" y="558"/>
                    </a:lnTo>
                    <a:lnTo>
                      <a:pt x="567" y="567"/>
                    </a:lnTo>
                    <a:lnTo>
                      <a:pt x="576" y="567"/>
                    </a:lnTo>
                    <a:lnTo>
                      <a:pt x="580" y="562"/>
                    </a:lnTo>
                    <a:lnTo>
                      <a:pt x="585" y="567"/>
                    </a:lnTo>
                    <a:lnTo>
                      <a:pt x="593" y="562"/>
                    </a:lnTo>
                    <a:lnTo>
                      <a:pt x="598" y="549"/>
                    </a:lnTo>
                    <a:lnTo>
                      <a:pt x="602" y="544"/>
                    </a:lnTo>
                    <a:lnTo>
                      <a:pt x="611" y="544"/>
                    </a:lnTo>
                    <a:lnTo>
                      <a:pt x="616" y="558"/>
                    </a:lnTo>
                    <a:lnTo>
                      <a:pt x="625" y="576"/>
                    </a:lnTo>
                    <a:lnTo>
                      <a:pt x="629" y="580"/>
                    </a:lnTo>
                    <a:lnTo>
                      <a:pt x="634" y="603"/>
                    </a:lnTo>
                    <a:lnTo>
                      <a:pt x="643" y="616"/>
                    </a:lnTo>
                    <a:lnTo>
                      <a:pt x="647" y="625"/>
                    </a:lnTo>
                    <a:lnTo>
                      <a:pt x="651" y="616"/>
                    </a:lnTo>
                    <a:lnTo>
                      <a:pt x="660" y="607"/>
                    </a:lnTo>
                    <a:lnTo>
                      <a:pt x="665" y="585"/>
                    </a:lnTo>
                    <a:lnTo>
                      <a:pt x="674" y="562"/>
                    </a:lnTo>
                    <a:lnTo>
                      <a:pt x="678" y="553"/>
                    </a:lnTo>
                    <a:lnTo>
                      <a:pt x="683" y="562"/>
                    </a:lnTo>
                    <a:lnTo>
                      <a:pt x="692" y="567"/>
                    </a:lnTo>
                    <a:lnTo>
                      <a:pt x="696" y="567"/>
                    </a:lnTo>
                    <a:lnTo>
                      <a:pt x="705" y="567"/>
                    </a:lnTo>
                    <a:lnTo>
                      <a:pt x="710" y="576"/>
                    </a:lnTo>
                    <a:lnTo>
                      <a:pt x="714" y="580"/>
                    </a:lnTo>
                    <a:lnTo>
                      <a:pt x="723" y="580"/>
                    </a:lnTo>
                    <a:lnTo>
                      <a:pt x="727" y="585"/>
                    </a:lnTo>
                    <a:lnTo>
                      <a:pt x="732" y="598"/>
                    </a:lnTo>
                    <a:lnTo>
                      <a:pt x="741" y="594"/>
                    </a:lnTo>
                    <a:lnTo>
                      <a:pt x="745" y="580"/>
                    </a:lnTo>
                    <a:lnTo>
                      <a:pt x="754" y="567"/>
                    </a:lnTo>
                    <a:lnTo>
                      <a:pt x="759" y="567"/>
                    </a:lnTo>
                    <a:lnTo>
                      <a:pt x="763" y="562"/>
                    </a:lnTo>
                    <a:lnTo>
                      <a:pt x="772" y="562"/>
                    </a:lnTo>
                    <a:lnTo>
                      <a:pt x="776" y="553"/>
                    </a:lnTo>
                    <a:lnTo>
                      <a:pt x="781" y="562"/>
                    </a:lnTo>
                  </a:path>
                </a:pathLst>
              </a:custGeom>
              <a:noFill/>
              <a:ln w="0">
                <a:solidFill>
                  <a:srgbClr val="3F3F3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38" name="Freeform 68"/>
              <p:cNvSpPr>
                <a:spLocks/>
              </p:cNvSpPr>
              <p:nvPr/>
            </p:nvSpPr>
            <p:spPr bwMode="auto">
              <a:xfrm>
                <a:off x="7188229" y="1344607"/>
                <a:ext cx="1239838" cy="1006475"/>
              </a:xfrm>
              <a:custGeom>
                <a:avLst/>
                <a:gdLst>
                  <a:gd name="T0" fmla="*/ 2147483646 w 781"/>
                  <a:gd name="T1" fmla="*/ 2147483646 h 634"/>
                  <a:gd name="T2" fmla="*/ 2147483646 w 781"/>
                  <a:gd name="T3" fmla="*/ 2147483646 h 634"/>
                  <a:gd name="T4" fmla="*/ 2147483646 w 781"/>
                  <a:gd name="T5" fmla="*/ 2147483646 h 634"/>
                  <a:gd name="T6" fmla="*/ 2147483646 w 781"/>
                  <a:gd name="T7" fmla="*/ 2147483646 h 634"/>
                  <a:gd name="T8" fmla="*/ 2147483646 w 781"/>
                  <a:gd name="T9" fmla="*/ 2147483646 h 634"/>
                  <a:gd name="T10" fmla="*/ 2147483646 w 781"/>
                  <a:gd name="T11" fmla="*/ 2147483646 h 634"/>
                  <a:gd name="T12" fmla="*/ 2147483646 w 781"/>
                  <a:gd name="T13" fmla="*/ 2147483646 h 634"/>
                  <a:gd name="T14" fmla="*/ 2147483646 w 781"/>
                  <a:gd name="T15" fmla="*/ 2147483646 h 634"/>
                  <a:gd name="T16" fmla="*/ 2147483646 w 781"/>
                  <a:gd name="T17" fmla="*/ 2147483646 h 634"/>
                  <a:gd name="T18" fmla="*/ 2147483646 w 781"/>
                  <a:gd name="T19" fmla="*/ 2147483646 h 634"/>
                  <a:gd name="T20" fmla="*/ 2147483646 w 781"/>
                  <a:gd name="T21" fmla="*/ 2147483646 h 634"/>
                  <a:gd name="T22" fmla="*/ 2147483646 w 781"/>
                  <a:gd name="T23" fmla="*/ 2147483646 h 634"/>
                  <a:gd name="T24" fmla="*/ 2147483646 w 781"/>
                  <a:gd name="T25" fmla="*/ 2147483646 h 634"/>
                  <a:gd name="T26" fmla="*/ 2147483646 w 781"/>
                  <a:gd name="T27" fmla="*/ 2147483646 h 634"/>
                  <a:gd name="T28" fmla="*/ 2147483646 w 781"/>
                  <a:gd name="T29" fmla="*/ 2147483646 h 634"/>
                  <a:gd name="T30" fmla="*/ 2147483646 w 781"/>
                  <a:gd name="T31" fmla="*/ 2147483646 h 634"/>
                  <a:gd name="T32" fmla="*/ 2147483646 w 781"/>
                  <a:gd name="T33" fmla="*/ 2147483646 h 634"/>
                  <a:gd name="T34" fmla="*/ 2147483646 w 781"/>
                  <a:gd name="T35" fmla="*/ 2147483646 h 634"/>
                  <a:gd name="T36" fmla="*/ 2147483646 w 781"/>
                  <a:gd name="T37" fmla="*/ 2147483646 h 634"/>
                  <a:gd name="T38" fmla="*/ 2147483646 w 781"/>
                  <a:gd name="T39" fmla="*/ 2147483646 h 634"/>
                  <a:gd name="T40" fmla="*/ 2147483646 w 781"/>
                  <a:gd name="T41" fmla="*/ 2147483646 h 634"/>
                  <a:gd name="T42" fmla="*/ 2147483646 w 781"/>
                  <a:gd name="T43" fmla="*/ 2147483646 h 634"/>
                  <a:gd name="T44" fmla="*/ 2147483646 w 781"/>
                  <a:gd name="T45" fmla="*/ 2147483646 h 634"/>
                  <a:gd name="T46" fmla="*/ 2147483646 w 781"/>
                  <a:gd name="T47" fmla="*/ 2147483646 h 634"/>
                  <a:gd name="T48" fmla="*/ 2147483646 w 781"/>
                  <a:gd name="T49" fmla="*/ 2147483646 h 634"/>
                  <a:gd name="T50" fmla="*/ 2147483646 w 781"/>
                  <a:gd name="T51" fmla="*/ 2147483646 h 634"/>
                  <a:gd name="T52" fmla="*/ 2147483646 w 781"/>
                  <a:gd name="T53" fmla="*/ 2147483646 h 634"/>
                  <a:gd name="T54" fmla="*/ 2147483646 w 781"/>
                  <a:gd name="T55" fmla="*/ 2147483646 h 634"/>
                  <a:gd name="T56" fmla="*/ 2147483646 w 781"/>
                  <a:gd name="T57" fmla="*/ 2147483646 h 634"/>
                  <a:gd name="T58" fmla="*/ 2147483646 w 781"/>
                  <a:gd name="T59" fmla="*/ 2147483646 h 634"/>
                  <a:gd name="T60" fmla="*/ 2147483646 w 781"/>
                  <a:gd name="T61" fmla="*/ 2147483646 h 634"/>
                  <a:gd name="T62" fmla="*/ 2147483646 w 781"/>
                  <a:gd name="T63" fmla="*/ 2147483646 h 634"/>
                  <a:gd name="T64" fmla="*/ 2147483646 w 781"/>
                  <a:gd name="T65" fmla="*/ 2147483646 h 634"/>
                  <a:gd name="T66" fmla="*/ 2147483646 w 781"/>
                  <a:gd name="T67" fmla="*/ 2147483646 h 634"/>
                  <a:gd name="T68" fmla="*/ 2147483646 w 781"/>
                  <a:gd name="T69" fmla="*/ 2147483646 h 634"/>
                  <a:gd name="T70" fmla="*/ 2147483646 w 781"/>
                  <a:gd name="T71" fmla="*/ 2147483646 h 634"/>
                  <a:gd name="T72" fmla="*/ 2147483646 w 781"/>
                  <a:gd name="T73" fmla="*/ 2147483646 h 634"/>
                  <a:gd name="T74" fmla="*/ 2147483646 w 781"/>
                  <a:gd name="T75" fmla="*/ 2147483646 h 634"/>
                  <a:gd name="T76" fmla="*/ 2147483646 w 781"/>
                  <a:gd name="T77" fmla="*/ 2147483646 h 634"/>
                  <a:gd name="T78" fmla="*/ 2147483646 w 781"/>
                  <a:gd name="T79" fmla="*/ 2147483646 h 634"/>
                  <a:gd name="T80" fmla="*/ 2147483646 w 781"/>
                  <a:gd name="T81" fmla="*/ 2147483646 h 634"/>
                  <a:gd name="T82" fmla="*/ 2147483646 w 781"/>
                  <a:gd name="T83" fmla="*/ 2147483646 h 6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34"/>
                  <a:gd name="T128" fmla="*/ 781 w 781"/>
                  <a:gd name="T129" fmla="*/ 634 h 6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34">
                    <a:moveTo>
                      <a:pt x="0" y="477"/>
                    </a:moveTo>
                    <a:lnTo>
                      <a:pt x="9" y="472"/>
                    </a:lnTo>
                    <a:lnTo>
                      <a:pt x="13" y="459"/>
                    </a:lnTo>
                    <a:lnTo>
                      <a:pt x="18" y="441"/>
                    </a:lnTo>
                    <a:lnTo>
                      <a:pt x="27" y="441"/>
                    </a:lnTo>
                    <a:lnTo>
                      <a:pt x="31" y="454"/>
                    </a:lnTo>
                    <a:lnTo>
                      <a:pt x="36" y="459"/>
                    </a:lnTo>
                    <a:lnTo>
                      <a:pt x="45" y="463"/>
                    </a:lnTo>
                    <a:lnTo>
                      <a:pt x="49" y="486"/>
                    </a:lnTo>
                    <a:lnTo>
                      <a:pt x="58" y="508"/>
                    </a:lnTo>
                    <a:lnTo>
                      <a:pt x="62" y="526"/>
                    </a:lnTo>
                    <a:lnTo>
                      <a:pt x="67" y="540"/>
                    </a:lnTo>
                    <a:lnTo>
                      <a:pt x="76" y="558"/>
                    </a:lnTo>
                    <a:lnTo>
                      <a:pt x="80" y="571"/>
                    </a:lnTo>
                    <a:lnTo>
                      <a:pt x="89" y="585"/>
                    </a:lnTo>
                    <a:lnTo>
                      <a:pt x="94" y="585"/>
                    </a:lnTo>
                    <a:lnTo>
                      <a:pt x="98" y="585"/>
                    </a:lnTo>
                    <a:lnTo>
                      <a:pt x="107" y="598"/>
                    </a:lnTo>
                    <a:lnTo>
                      <a:pt x="111" y="585"/>
                    </a:lnTo>
                    <a:lnTo>
                      <a:pt x="116" y="589"/>
                    </a:lnTo>
                    <a:lnTo>
                      <a:pt x="125" y="585"/>
                    </a:lnTo>
                    <a:lnTo>
                      <a:pt x="129" y="562"/>
                    </a:lnTo>
                    <a:lnTo>
                      <a:pt x="138" y="540"/>
                    </a:lnTo>
                    <a:lnTo>
                      <a:pt x="143" y="517"/>
                    </a:lnTo>
                    <a:lnTo>
                      <a:pt x="147" y="504"/>
                    </a:lnTo>
                    <a:lnTo>
                      <a:pt x="156" y="513"/>
                    </a:lnTo>
                    <a:lnTo>
                      <a:pt x="161" y="517"/>
                    </a:lnTo>
                    <a:lnTo>
                      <a:pt x="165" y="513"/>
                    </a:lnTo>
                    <a:lnTo>
                      <a:pt x="174" y="499"/>
                    </a:lnTo>
                    <a:lnTo>
                      <a:pt x="178" y="499"/>
                    </a:lnTo>
                    <a:lnTo>
                      <a:pt x="187" y="504"/>
                    </a:lnTo>
                    <a:lnTo>
                      <a:pt x="192" y="508"/>
                    </a:lnTo>
                    <a:lnTo>
                      <a:pt x="196" y="459"/>
                    </a:lnTo>
                    <a:lnTo>
                      <a:pt x="205" y="364"/>
                    </a:lnTo>
                    <a:lnTo>
                      <a:pt x="210" y="261"/>
                    </a:lnTo>
                    <a:lnTo>
                      <a:pt x="214" y="175"/>
                    </a:lnTo>
                    <a:lnTo>
                      <a:pt x="223" y="112"/>
                    </a:lnTo>
                    <a:lnTo>
                      <a:pt x="228" y="63"/>
                    </a:lnTo>
                    <a:lnTo>
                      <a:pt x="236" y="18"/>
                    </a:lnTo>
                    <a:lnTo>
                      <a:pt x="241" y="0"/>
                    </a:lnTo>
                    <a:lnTo>
                      <a:pt x="245" y="13"/>
                    </a:lnTo>
                    <a:lnTo>
                      <a:pt x="254" y="36"/>
                    </a:lnTo>
                    <a:lnTo>
                      <a:pt x="259" y="58"/>
                    </a:lnTo>
                    <a:lnTo>
                      <a:pt x="268" y="94"/>
                    </a:lnTo>
                    <a:lnTo>
                      <a:pt x="272" y="130"/>
                    </a:lnTo>
                    <a:lnTo>
                      <a:pt x="277" y="175"/>
                    </a:lnTo>
                    <a:lnTo>
                      <a:pt x="286" y="211"/>
                    </a:lnTo>
                    <a:lnTo>
                      <a:pt x="290" y="243"/>
                    </a:lnTo>
                    <a:lnTo>
                      <a:pt x="294" y="265"/>
                    </a:lnTo>
                    <a:lnTo>
                      <a:pt x="303" y="283"/>
                    </a:lnTo>
                    <a:lnTo>
                      <a:pt x="308" y="351"/>
                    </a:lnTo>
                    <a:lnTo>
                      <a:pt x="317" y="463"/>
                    </a:lnTo>
                    <a:lnTo>
                      <a:pt x="321" y="544"/>
                    </a:lnTo>
                    <a:lnTo>
                      <a:pt x="326" y="603"/>
                    </a:lnTo>
                    <a:lnTo>
                      <a:pt x="335" y="625"/>
                    </a:lnTo>
                    <a:lnTo>
                      <a:pt x="339" y="630"/>
                    </a:lnTo>
                    <a:lnTo>
                      <a:pt x="344" y="634"/>
                    </a:lnTo>
                    <a:lnTo>
                      <a:pt x="352" y="621"/>
                    </a:lnTo>
                    <a:lnTo>
                      <a:pt x="357" y="607"/>
                    </a:lnTo>
                    <a:lnTo>
                      <a:pt x="366" y="607"/>
                    </a:lnTo>
                    <a:lnTo>
                      <a:pt x="370" y="616"/>
                    </a:lnTo>
                    <a:lnTo>
                      <a:pt x="375" y="621"/>
                    </a:lnTo>
                    <a:lnTo>
                      <a:pt x="384" y="616"/>
                    </a:lnTo>
                    <a:lnTo>
                      <a:pt x="388" y="612"/>
                    </a:lnTo>
                    <a:lnTo>
                      <a:pt x="397" y="616"/>
                    </a:lnTo>
                    <a:lnTo>
                      <a:pt x="402" y="621"/>
                    </a:lnTo>
                    <a:lnTo>
                      <a:pt x="406" y="630"/>
                    </a:lnTo>
                    <a:lnTo>
                      <a:pt x="415" y="634"/>
                    </a:lnTo>
                    <a:lnTo>
                      <a:pt x="419" y="621"/>
                    </a:lnTo>
                    <a:lnTo>
                      <a:pt x="424" y="621"/>
                    </a:lnTo>
                    <a:lnTo>
                      <a:pt x="433" y="621"/>
                    </a:lnTo>
                    <a:lnTo>
                      <a:pt x="437" y="607"/>
                    </a:lnTo>
                    <a:lnTo>
                      <a:pt x="446" y="603"/>
                    </a:lnTo>
                    <a:lnTo>
                      <a:pt x="451" y="589"/>
                    </a:lnTo>
                    <a:lnTo>
                      <a:pt x="455" y="594"/>
                    </a:lnTo>
                    <a:lnTo>
                      <a:pt x="464" y="580"/>
                    </a:lnTo>
                    <a:lnTo>
                      <a:pt x="469" y="580"/>
                    </a:lnTo>
                    <a:lnTo>
                      <a:pt x="473" y="589"/>
                    </a:lnTo>
                    <a:lnTo>
                      <a:pt x="482" y="585"/>
                    </a:lnTo>
                    <a:lnTo>
                      <a:pt x="486" y="571"/>
                    </a:lnTo>
                    <a:lnTo>
                      <a:pt x="495" y="562"/>
                    </a:lnTo>
                    <a:lnTo>
                      <a:pt x="500" y="544"/>
                    </a:lnTo>
                    <a:lnTo>
                      <a:pt x="504" y="544"/>
                    </a:lnTo>
                    <a:lnTo>
                      <a:pt x="513" y="544"/>
                    </a:lnTo>
                    <a:lnTo>
                      <a:pt x="518" y="544"/>
                    </a:lnTo>
                    <a:lnTo>
                      <a:pt x="522" y="544"/>
                    </a:lnTo>
                    <a:lnTo>
                      <a:pt x="531" y="544"/>
                    </a:lnTo>
                    <a:lnTo>
                      <a:pt x="535" y="544"/>
                    </a:lnTo>
                    <a:lnTo>
                      <a:pt x="544" y="535"/>
                    </a:lnTo>
                    <a:lnTo>
                      <a:pt x="549" y="526"/>
                    </a:lnTo>
                    <a:lnTo>
                      <a:pt x="553" y="517"/>
                    </a:lnTo>
                    <a:lnTo>
                      <a:pt x="562" y="522"/>
                    </a:lnTo>
                    <a:lnTo>
                      <a:pt x="567" y="522"/>
                    </a:lnTo>
                    <a:lnTo>
                      <a:pt x="576" y="508"/>
                    </a:lnTo>
                    <a:lnTo>
                      <a:pt x="580" y="522"/>
                    </a:lnTo>
                    <a:lnTo>
                      <a:pt x="585" y="522"/>
                    </a:lnTo>
                    <a:lnTo>
                      <a:pt x="593" y="517"/>
                    </a:lnTo>
                    <a:lnTo>
                      <a:pt x="598" y="508"/>
                    </a:lnTo>
                    <a:lnTo>
                      <a:pt x="602" y="508"/>
                    </a:lnTo>
                    <a:lnTo>
                      <a:pt x="611" y="508"/>
                    </a:lnTo>
                    <a:lnTo>
                      <a:pt x="616" y="513"/>
                    </a:lnTo>
                    <a:lnTo>
                      <a:pt x="625" y="531"/>
                    </a:lnTo>
                    <a:lnTo>
                      <a:pt x="629" y="553"/>
                    </a:lnTo>
                    <a:lnTo>
                      <a:pt x="634" y="558"/>
                    </a:lnTo>
                    <a:lnTo>
                      <a:pt x="643" y="558"/>
                    </a:lnTo>
                    <a:lnTo>
                      <a:pt x="647" y="558"/>
                    </a:lnTo>
                    <a:lnTo>
                      <a:pt x="651" y="549"/>
                    </a:lnTo>
                    <a:lnTo>
                      <a:pt x="660" y="544"/>
                    </a:lnTo>
                    <a:lnTo>
                      <a:pt x="665" y="553"/>
                    </a:lnTo>
                    <a:lnTo>
                      <a:pt x="674" y="576"/>
                    </a:lnTo>
                    <a:lnTo>
                      <a:pt x="678" y="603"/>
                    </a:lnTo>
                    <a:lnTo>
                      <a:pt x="683" y="607"/>
                    </a:lnTo>
                    <a:lnTo>
                      <a:pt x="692" y="612"/>
                    </a:lnTo>
                    <a:lnTo>
                      <a:pt x="696" y="612"/>
                    </a:lnTo>
                    <a:lnTo>
                      <a:pt x="705" y="621"/>
                    </a:lnTo>
                    <a:lnTo>
                      <a:pt x="710" y="607"/>
                    </a:lnTo>
                    <a:lnTo>
                      <a:pt x="714" y="571"/>
                    </a:lnTo>
                    <a:lnTo>
                      <a:pt x="723" y="571"/>
                    </a:lnTo>
                    <a:lnTo>
                      <a:pt x="727" y="571"/>
                    </a:lnTo>
                    <a:lnTo>
                      <a:pt x="732" y="562"/>
                    </a:lnTo>
                    <a:lnTo>
                      <a:pt x="741" y="562"/>
                    </a:lnTo>
                    <a:lnTo>
                      <a:pt x="745" y="562"/>
                    </a:lnTo>
                    <a:lnTo>
                      <a:pt x="754" y="562"/>
                    </a:lnTo>
                    <a:lnTo>
                      <a:pt x="759" y="571"/>
                    </a:lnTo>
                    <a:lnTo>
                      <a:pt x="763" y="576"/>
                    </a:lnTo>
                    <a:lnTo>
                      <a:pt x="772" y="567"/>
                    </a:lnTo>
                    <a:lnTo>
                      <a:pt x="776" y="553"/>
                    </a:lnTo>
                    <a:lnTo>
                      <a:pt x="781" y="544"/>
                    </a:lnTo>
                  </a:path>
                </a:pathLst>
              </a:custGeom>
              <a:noFill/>
              <a:ln w="0">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39" name="Freeform 69"/>
              <p:cNvSpPr>
                <a:spLocks/>
              </p:cNvSpPr>
              <p:nvPr/>
            </p:nvSpPr>
            <p:spPr bwMode="auto">
              <a:xfrm>
                <a:off x="7188229" y="1350957"/>
                <a:ext cx="1239838" cy="1057275"/>
              </a:xfrm>
              <a:custGeom>
                <a:avLst/>
                <a:gdLst>
                  <a:gd name="T0" fmla="*/ 2147483646 w 781"/>
                  <a:gd name="T1" fmla="*/ 2147483646 h 666"/>
                  <a:gd name="T2" fmla="*/ 2147483646 w 781"/>
                  <a:gd name="T3" fmla="*/ 2147483646 h 666"/>
                  <a:gd name="T4" fmla="*/ 2147483646 w 781"/>
                  <a:gd name="T5" fmla="*/ 2147483646 h 666"/>
                  <a:gd name="T6" fmla="*/ 2147483646 w 781"/>
                  <a:gd name="T7" fmla="*/ 2147483646 h 666"/>
                  <a:gd name="T8" fmla="*/ 2147483646 w 781"/>
                  <a:gd name="T9" fmla="*/ 2147483646 h 666"/>
                  <a:gd name="T10" fmla="*/ 2147483646 w 781"/>
                  <a:gd name="T11" fmla="*/ 2147483646 h 666"/>
                  <a:gd name="T12" fmla="*/ 2147483646 w 781"/>
                  <a:gd name="T13" fmla="*/ 2147483646 h 666"/>
                  <a:gd name="T14" fmla="*/ 2147483646 w 781"/>
                  <a:gd name="T15" fmla="*/ 2147483646 h 666"/>
                  <a:gd name="T16" fmla="*/ 2147483646 w 781"/>
                  <a:gd name="T17" fmla="*/ 2147483646 h 666"/>
                  <a:gd name="T18" fmla="*/ 2147483646 w 781"/>
                  <a:gd name="T19" fmla="*/ 2147483646 h 666"/>
                  <a:gd name="T20" fmla="*/ 2147483646 w 781"/>
                  <a:gd name="T21" fmla="*/ 2147483646 h 666"/>
                  <a:gd name="T22" fmla="*/ 2147483646 w 781"/>
                  <a:gd name="T23" fmla="*/ 2147483646 h 666"/>
                  <a:gd name="T24" fmla="*/ 2147483646 w 781"/>
                  <a:gd name="T25" fmla="*/ 0 h 666"/>
                  <a:gd name="T26" fmla="*/ 2147483646 w 781"/>
                  <a:gd name="T27" fmla="*/ 2147483646 h 666"/>
                  <a:gd name="T28" fmla="*/ 2147483646 w 781"/>
                  <a:gd name="T29" fmla="*/ 2147483646 h 666"/>
                  <a:gd name="T30" fmla="*/ 2147483646 w 781"/>
                  <a:gd name="T31" fmla="*/ 2147483646 h 666"/>
                  <a:gd name="T32" fmla="*/ 2147483646 w 781"/>
                  <a:gd name="T33" fmla="*/ 2147483646 h 666"/>
                  <a:gd name="T34" fmla="*/ 2147483646 w 781"/>
                  <a:gd name="T35" fmla="*/ 2147483646 h 666"/>
                  <a:gd name="T36" fmla="*/ 2147483646 w 781"/>
                  <a:gd name="T37" fmla="*/ 2147483646 h 666"/>
                  <a:gd name="T38" fmla="*/ 2147483646 w 781"/>
                  <a:gd name="T39" fmla="*/ 2147483646 h 666"/>
                  <a:gd name="T40" fmla="*/ 2147483646 w 781"/>
                  <a:gd name="T41" fmla="*/ 2147483646 h 666"/>
                  <a:gd name="T42" fmla="*/ 2147483646 w 781"/>
                  <a:gd name="T43" fmla="*/ 2147483646 h 666"/>
                  <a:gd name="T44" fmla="*/ 2147483646 w 781"/>
                  <a:gd name="T45" fmla="*/ 2147483646 h 666"/>
                  <a:gd name="T46" fmla="*/ 2147483646 w 781"/>
                  <a:gd name="T47" fmla="*/ 2147483646 h 666"/>
                  <a:gd name="T48" fmla="*/ 2147483646 w 781"/>
                  <a:gd name="T49" fmla="*/ 2147483646 h 666"/>
                  <a:gd name="T50" fmla="*/ 2147483646 w 781"/>
                  <a:gd name="T51" fmla="*/ 2147483646 h 666"/>
                  <a:gd name="T52" fmla="*/ 2147483646 w 781"/>
                  <a:gd name="T53" fmla="*/ 2147483646 h 666"/>
                  <a:gd name="T54" fmla="*/ 2147483646 w 781"/>
                  <a:gd name="T55" fmla="*/ 2147483646 h 666"/>
                  <a:gd name="T56" fmla="*/ 2147483646 w 781"/>
                  <a:gd name="T57" fmla="*/ 2147483646 h 666"/>
                  <a:gd name="T58" fmla="*/ 2147483646 w 781"/>
                  <a:gd name="T59" fmla="*/ 2147483646 h 666"/>
                  <a:gd name="T60" fmla="*/ 2147483646 w 781"/>
                  <a:gd name="T61" fmla="*/ 2147483646 h 666"/>
                  <a:gd name="T62" fmla="*/ 2147483646 w 781"/>
                  <a:gd name="T63" fmla="*/ 2147483646 h 666"/>
                  <a:gd name="T64" fmla="*/ 2147483646 w 781"/>
                  <a:gd name="T65" fmla="*/ 2147483646 h 666"/>
                  <a:gd name="T66" fmla="*/ 2147483646 w 781"/>
                  <a:gd name="T67" fmla="*/ 2147483646 h 666"/>
                  <a:gd name="T68" fmla="*/ 2147483646 w 781"/>
                  <a:gd name="T69" fmla="*/ 2147483646 h 666"/>
                  <a:gd name="T70" fmla="*/ 2147483646 w 781"/>
                  <a:gd name="T71" fmla="*/ 2147483646 h 666"/>
                  <a:gd name="T72" fmla="*/ 2147483646 w 781"/>
                  <a:gd name="T73" fmla="*/ 2147483646 h 666"/>
                  <a:gd name="T74" fmla="*/ 2147483646 w 781"/>
                  <a:gd name="T75" fmla="*/ 2147483646 h 666"/>
                  <a:gd name="T76" fmla="*/ 2147483646 w 781"/>
                  <a:gd name="T77" fmla="*/ 2147483646 h 666"/>
                  <a:gd name="T78" fmla="*/ 2147483646 w 781"/>
                  <a:gd name="T79" fmla="*/ 2147483646 h 666"/>
                  <a:gd name="T80" fmla="*/ 2147483646 w 781"/>
                  <a:gd name="T81" fmla="*/ 2147483646 h 666"/>
                  <a:gd name="T82" fmla="*/ 2147483646 w 781"/>
                  <a:gd name="T83" fmla="*/ 2147483646 h 6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66"/>
                  <a:gd name="T128" fmla="*/ 781 w 781"/>
                  <a:gd name="T129" fmla="*/ 666 h 6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66">
                    <a:moveTo>
                      <a:pt x="0" y="549"/>
                    </a:moveTo>
                    <a:lnTo>
                      <a:pt x="9" y="549"/>
                    </a:lnTo>
                    <a:lnTo>
                      <a:pt x="13" y="545"/>
                    </a:lnTo>
                    <a:lnTo>
                      <a:pt x="18" y="540"/>
                    </a:lnTo>
                    <a:lnTo>
                      <a:pt x="27" y="540"/>
                    </a:lnTo>
                    <a:lnTo>
                      <a:pt x="31" y="540"/>
                    </a:lnTo>
                    <a:lnTo>
                      <a:pt x="36" y="545"/>
                    </a:lnTo>
                    <a:lnTo>
                      <a:pt x="45" y="554"/>
                    </a:lnTo>
                    <a:lnTo>
                      <a:pt x="49" y="567"/>
                    </a:lnTo>
                    <a:lnTo>
                      <a:pt x="58" y="576"/>
                    </a:lnTo>
                    <a:lnTo>
                      <a:pt x="62" y="576"/>
                    </a:lnTo>
                    <a:lnTo>
                      <a:pt x="67" y="567"/>
                    </a:lnTo>
                    <a:lnTo>
                      <a:pt x="76" y="549"/>
                    </a:lnTo>
                    <a:lnTo>
                      <a:pt x="80" y="536"/>
                    </a:lnTo>
                    <a:lnTo>
                      <a:pt x="89" y="527"/>
                    </a:lnTo>
                    <a:lnTo>
                      <a:pt x="94" y="522"/>
                    </a:lnTo>
                    <a:lnTo>
                      <a:pt x="98" y="527"/>
                    </a:lnTo>
                    <a:lnTo>
                      <a:pt x="107" y="513"/>
                    </a:lnTo>
                    <a:lnTo>
                      <a:pt x="111" y="509"/>
                    </a:lnTo>
                    <a:lnTo>
                      <a:pt x="116" y="504"/>
                    </a:lnTo>
                    <a:lnTo>
                      <a:pt x="125" y="500"/>
                    </a:lnTo>
                    <a:lnTo>
                      <a:pt x="129" y="509"/>
                    </a:lnTo>
                    <a:lnTo>
                      <a:pt x="138" y="513"/>
                    </a:lnTo>
                    <a:lnTo>
                      <a:pt x="143" y="513"/>
                    </a:lnTo>
                    <a:lnTo>
                      <a:pt x="147" y="509"/>
                    </a:lnTo>
                    <a:lnTo>
                      <a:pt x="156" y="500"/>
                    </a:lnTo>
                    <a:lnTo>
                      <a:pt x="161" y="486"/>
                    </a:lnTo>
                    <a:lnTo>
                      <a:pt x="165" y="482"/>
                    </a:lnTo>
                    <a:lnTo>
                      <a:pt x="174" y="486"/>
                    </a:lnTo>
                    <a:lnTo>
                      <a:pt x="178" y="495"/>
                    </a:lnTo>
                    <a:lnTo>
                      <a:pt x="187" y="509"/>
                    </a:lnTo>
                    <a:lnTo>
                      <a:pt x="192" y="527"/>
                    </a:lnTo>
                    <a:lnTo>
                      <a:pt x="196" y="477"/>
                    </a:lnTo>
                    <a:lnTo>
                      <a:pt x="205" y="356"/>
                    </a:lnTo>
                    <a:lnTo>
                      <a:pt x="210" y="234"/>
                    </a:lnTo>
                    <a:lnTo>
                      <a:pt x="214" y="126"/>
                    </a:lnTo>
                    <a:lnTo>
                      <a:pt x="223" y="63"/>
                    </a:lnTo>
                    <a:lnTo>
                      <a:pt x="228" y="18"/>
                    </a:lnTo>
                    <a:lnTo>
                      <a:pt x="236" y="0"/>
                    </a:lnTo>
                    <a:lnTo>
                      <a:pt x="241" y="5"/>
                    </a:lnTo>
                    <a:lnTo>
                      <a:pt x="245" y="27"/>
                    </a:lnTo>
                    <a:lnTo>
                      <a:pt x="254" y="68"/>
                    </a:lnTo>
                    <a:lnTo>
                      <a:pt x="259" y="113"/>
                    </a:lnTo>
                    <a:lnTo>
                      <a:pt x="268" y="158"/>
                    </a:lnTo>
                    <a:lnTo>
                      <a:pt x="272" y="189"/>
                    </a:lnTo>
                    <a:lnTo>
                      <a:pt x="277" y="207"/>
                    </a:lnTo>
                    <a:lnTo>
                      <a:pt x="286" y="225"/>
                    </a:lnTo>
                    <a:lnTo>
                      <a:pt x="290" y="257"/>
                    </a:lnTo>
                    <a:lnTo>
                      <a:pt x="294" y="279"/>
                    </a:lnTo>
                    <a:lnTo>
                      <a:pt x="303" y="297"/>
                    </a:lnTo>
                    <a:lnTo>
                      <a:pt x="308" y="365"/>
                    </a:lnTo>
                    <a:lnTo>
                      <a:pt x="317" y="473"/>
                    </a:lnTo>
                    <a:lnTo>
                      <a:pt x="321" y="545"/>
                    </a:lnTo>
                    <a:lnTo>
                      <a:pt x="326" y="590"/>
                    </a:lnTo>
                    <a:lnTo>
                      <a:pt x="335" y="621"/>
                    </a:lnTo>
                    <a:lnTo>
                      <a:pt x="339" y="630"/>
                    </a:lnTo>
                    <a:lnTo>
                      <a:pt x="344" y="635"/>
                    </a:lnTo>
                    <a:lnTo>
                      <a:pt x="352" y="644"/>
                    </a:lnTo>
                    <a:lnTo>
                      <a:pt x="357" y="653"/>
                    </a:lnTo>
                    <a:lnTo>
                      <a:pt x="366" y="657"/>
                    </a:lnTo>
                    <a:lnTo>
                      <a:pt x="370" y="666"/>
                    </a:lnTo>
                    <a:lnTo>
                      <a:pt x="375" y="653"/>
                    </a:lnTo>
                    <a:lnTo>
                      <a:pt x="384" y="635"/>
                    </a:lnTo>
                    <a:lnTo>
                      <a:pt x="388" y="617"/>
                    </a:lnTo>
                    <a:lnTo>
                      <a:pt x="397" y="617"/>
                    </a:lnTo>
                    <a:lnTo>
                      <a:pt x="402" y="612"/>
                    </a:lnTo>
                    <a:lnTo>
                      <a:pt x="406" y="608"/>
                    </a:lnTo>
                    <a:lnTo>
                      <a:pt x="415" y="612"/>
                    </a:lnTo>
                    <a:lnTo>
                      <a:pt x="419" y="608"/>
                    </a:lnTo>
                    <a:lnTo>
                      <a:pt x="424" y="608"/>
                    </a:lnTo>
                    <a:lnTo>
                      <a:pt x="433" y="603"/>
                    </a:lnTo>
                    <a:lnTo>
                      <a:pt x="437" y="581"/>
                    </a:lnTo>
                    <a:lnTo>
                      <a:pt x="446" y="554"/>
                    </a:lnTo>
                    <a:lnTo>
                      <a:pt x="451" y="545"/>
                    </a:lnTo>
                    <a:lnTo>
                      <a:pt x="455" y="549"/>
                    </a:lnTo>
                    <a:lnTo>
                      <a:pt x="464" y="567"/>
                    </a:lnTo>
                    <a:lnTo>
                      <a:pt x="469" y="572"/>
                    </a:lnTo>
                    <a:lnTo>
                      <a:pt x="473" y="567"/>
                    </a:lnTo>
                    <a:lnTo>
                      <a:pt x="482" y="563"/>
                    </a:lnTo>
                    <a:lnTo>
                      <a:pt x="486" y="563"/>
                    </a:lnTo>
                    <a:lnTo>
                      <a:pt x="495" y="554"/>
                    </a:lnTo>
                    <a:lnTo>
                      <a:pt x="500" y="549"/>
                    </a:lnTo>
                    <a:lnTo>
                      <a:pt x="504" y="540"/>
                    </a:lnTo>
                    <a:lnTo>
                      <a:pt x="513" y="536"/>
                    </a:lnTo>
                    <a:lnTo>
                      <a:pt x="518" y="531"/>
                    </a:lnTo>
                    <a:lnTo>
                      <a:pt x="522" y="531"/>
                    </a:lnTo>
                    <a:lnTo>
                      <a:pt x="531" y="527"/>
                    </a:lnTo>
                    <a:lnTo>
                      <a:pt x="535" y="522"/>
                    </a:lnTo>
                    <a:lnTo>
                      <a:pt x="544" y="504"/>
                    </a:lnTo>
                    <a:lnTo>
                      <a:pt x="549" y="495"/>
                    </a:lnTo>
                    <a:lnTo>
                      <a:pt x="553" y="495"/>
                    </a:lnTo>
                    <a:lnTo>
                      <a:pt x="562" y="486"/>
                    </a:lnTo>
                    <a:lnTo>
                      <a:pt x="567" y="477"/>
                    </a:lnTo>
                    <a:lnTo>
                      <a:pt x="576" y="477"/>
                    </a:lnTo>
                    <a:lnTo>
                      <a:pt x="580" y="486"/>
                    </a:lnTo>
                    <a:lnTo>
                      <a:pt x="585" y="504"/>
                    </a:lnTo>
                    <a:lnTo>
                      <a:pt x="593" y="509"/>
                    </a:lnTo>
                    <a:lnTo>
                      <a:pt x="598" y="509"/>
                    </a:lnTo>
                    <a:lnTo>
                      <a:pt x="602" y="518"/>
                    </a:lnTo>
                    <a:lnTo>
                      <a:pt x="611" y="518"/>
                    </a:lnTo>
                    <a:lnTo>
                      <a:pt x="616" y="513"/>
                    </a:lnTo>
                    <a:lnTo>
                      <a:pt x="625" y="513"/>
                    </a:lnTo>
                    <a:lnTo>
                      <a:pt x="629" y="504"/>
                    </a:lnTo>
                    <a:lnTo>
                      <a:pt x="634" y="486"/>
                    </a:lnTo>
                    <a:lnTo>
                      <a:pt x="643" y="482"/>
                    </a:lnTo>
                    <a:lnTo>
                      <a:pt x="647" y="491"/>
                    </a:lnTo>
                    <a:lnTo>
                      <a:pt x="651" y="504"/>
                    </a:lnTo>
                    <a:lnTo>
                      <a:pt x="660" y="513"/>
                    </a:lnTo>
                    <a:lnTo>
                      <a:pt x="665" y="536"/>
                    </a:lnTo>
                    <a:lnTo>
                      <a:pt x="674" y="554"/>
                    </a:lnTo>
                    <a:lnTo>
                      <a:pt x="678" y="563"/>
                    </a:lnTo>
                    <a:lnTo>
                      <a:pt x="683" y="572"/>
                    </a:lnTo>
                    <a:lnTo>
                      <a:pt x="692" y="572"/>
                    </a:lnTo>
                    <a:lnTo>
                      <a:pt x="696" y="563"/>
                    </a:lnTo>
                    <a:lnTo>
                      <a:pt x="705" y="549"/>
                    </a:lnTo>
                    <a:lnTo>
                      <a:pt x="710" y="531"/>
                    </a:lnTo>
                    <a:lnTo>
                      <a:pt x="714" y="531"/>
                    </a:lnTo>
                    <a:lnTo>
                      <a:pt x="723" y="536"/>
                    </a:lnTo>
                    <a:lnTo>
                      <a:pt x="727" y="531"/>
                    </a:lnTo>
                    <a:lnTo>
                      <a:pt x="732" y="527"/>
                    </a:lnTo>
                    <a:lnTo>
                      <a:pt x="741" y="522"/>
                    </a:lnTo>
                    <a:lnTo>
                      <a:pt x="745" y="518"/>
                    </a:lnTo>
                    <a:lnTo>
                      <a:pt x="754" y="513"/>
                    </a:lnTo>
                    <a:lnTo>
                      <a:pt x="759" y="522"/>
                    </a:lnTo>
                    <a:lnTo>
                      <a:pt x="763" y="527"/>
                    </a:lnTo>
                    <a:lnTo>
                      <a:pt x="772" y="531"/>
                    </a:lnTo>
                    <a:lnTo>
                      <a:pt x="776" y="536"/>
                    </a:lnTo>
                    <a:lnTo>
                      <a:pt x="781" y="531"/>
                    </a:lnTo>
                  </a:path>
                </a:pathLst>
              </a:custGeom>
              <a:noFill/>
              <a:ln w="0">
                <a:solidFill>
                  <a:srgbClr val="007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40" name="Freeform 70"/>
              <p:cNvSpPr>
                <a:spLocks/>
              </p:cNvSpPr>
              <p:nvPr/>
            </p:nvSpPr>
            <p:spPr bwMode="auto">
              <a:xfrm>
                <a:off x="7188229" y="1344607"/>
                <a:ext cx="1239838" cy="1035050"/>
              </a:xfrm>
              <a:custGeom>
                <a:avLst/>
                <a:gdLst>
                  <a:gd name="T0" fmla="*/ 2147483646 w 781"/>
                  <a:gd name="T1" fmla="*/ 2147483646 h 652"/>
                  <a:gd name="T2" fmla="*/ 2147483646 w 781"/>
                  <a:gd name="T3" fmla="*/ 2147483646 h 652"/>
                  <a:gd name="T4" fmla="*/ 2147483646 w 781"/>
                  <a:gd name="T5" fmla="*/ 2147483646 h 652"/>
                  <a:gd name="T6" fmla="*/ 2147483646 w 781"/>
                  <a:gd name="T7" fmla="*/ 2147483646 h 652"/>
                  <a:gd name="T8" fmla="*/ 2147483646 w 781"/>
                  <a:gd name="T9" fmla="*/ 2147483646 h 652"/>
                  <a:gd name="T10" fmla="*/ 2147483646 w 781"/>
                  <a:gd name="T11" fmla="*/ 2147483646 h 652"/>
                  <a:gd name="T12" fmla="*/ 2147483646 w 781"/>
                  <a:gd name="T13" fmla="*/ 2147483646 h 652"/>
                  <a:gd name="T14" fmla="*/ 2147483646 w 781"/>
                  <a:gd name="T15" fmla="*/ 2147483646 h 652"/>
                  <a:gd name="T16" fmla="*/ 2147483646 w 781"/>
                  <a:gd name="T17" fmla="*/ 2147483646 h 652"/>
                  <a:gd name="T18" fmla="*/ 2147483646 w 781"/>
                  <a:gd name="T19" fmla="*/ 2147483646 h 652"/>
                  <a:gd name="T20" fmla="*/ 2147483646 w 781"/>
                  <a:gd name="T21" fmla="*/ 2147483646 h 652"/>
                  <a:gd name="T22" fmla="*/ 2147483646 w 781"/>
                  <a:gd name="T23" fmla="*/ 2147483646 h 652"/>
                  <a:gd name="T24" fmla="*/ 2147483646 w 781"/>
                  <a:gd name="T25" fmla="*/ 0 h 652"/>
                  <a:gd name="T26" fmla="*/ 2147483646 w 781"/>
                  <a:gd name="T27" fmla="*/ 2147483646 h 652"/>
                  <a:gd name="T28" fmla="*/ 2147483646 w 781"/>
                  <a:gd name="T29" fmla="*/ 2147483646 h 652"/>
                  <a:gd name="T30" fmla="*/ 2147483646 w 781"/>
                  <a:gd name="T31" fmla="*/ 2147483646 h 652"/>
                  <a:gd name="T32" fmla="*/ 2147483646 w 781"/>
                  <a:gd name="T33" fmla="*/ 2147483646 h 652"/>
                  <a:gd name="T34" fmla="*/ 2147483646 w 781"/>
                  <a:gd name="T35" fmla="*/ 2147483646 h 652"/>
                  <a:gd name="T36" fmla="*/ 2147483646 w 781"/>
                  <a:gd name="T37" fmla="*/ 2147483646 h 652"/>
                  <a:gd name="T38" fmla="*/ 2147483646 w 781"/>
                  <a:gd name="T39" fmla="*/ 2147483646 h 652"/>
                  <a:gd name="T40" fmla="*/ 2147483646 w 781"/>
                  <a:gd name="T41" fmla="*/ 2147483646 h 652"/>
                  <a:gd name="T42" fmla="*/ 2147483646 w 781"/>
                  <a:gd name="T43" fmla="*/ 2147483646 h 652"/>
                  <a:gd name="T44" fmla="*/ 2147483646 w 781"/>
                  <a:gd name="T45" fmla="*/ 2147483646 h 652"/>
                  <a:gd name="T46" fmla="*/ 2147483646 w 781"/>
                  <a:gd name="T47" fmla="*/ 2147483646 h 652"/>
                  <a:gd name="T48" fmla="*/ 2147483646 w 781"/>
                  <a:gd name="T49" fmla="*/ 2147483646 h 652"/>
                  <a:gd name="T50" fmla="*/ 2147483646 w 781"/>
                  <a:gd name="T51" fmla="*/ 2147483646 h 652"/>
                  <a:gd name="T52" fmla="*/ 2147483646 w 781"/>
                  <a:gd name="T53" fmla="*/ 2147483646 h 652"/>
                  <a:gd name="T54" fmla="*/ 2147483646 w 781"/>
                  <a:gd name="T55" fmla="*/ 2147483646 h 652"/>
                  <a:gd name="T56" fmla="*/ 2147483646 w 781"/>
                  <a:gd name="T57" fmla="*/ 2147483646 h 652"/>
                  <a:gd name="T58" fmla="*/ 2147483646 w 781"/>
                  <a:gd name="T59" fmla="*/ 2147483646 h 652"/>
                  <a:gd name="T60" fmla="*/ 2147483646 w 781"/>
                  <a:gd name="T61" fmla="*/ 2147483646 h 652"/>
                  <a:gd name="T62" fmla="*/ 2147483646 w 781"/>
                  <a:gd name="T63" fmla="*/ 2147483646 h 652"/>
                  <a:gd name="T64" fmla="*/ 2147483646 w 781"/>
                  <a:gd name="T65" fmla="*/ 2147483646 h 652"/>
                  <a:gd name="T66" fmla="*/ 2147483646 w 781"/>
                  <a:gd name="T67" fmla="*/ 2147483646 h 652"/>
                  <a:gd name="T68" fmla="*/ 2147483646 w 781"/>
                  <a:gd name="T69" fmla="*/ 2147483646 h 652"/>
                  <a:gd name="T70" fmla="*/ 2147483646 w 781"/>
                  <a:gd name="T71" fmla="*/ 2147483646 h 652"/>
                  <a:gd name="T72" fmla="*/ 2147483646 w 781"/>
                  <a:gd name="T73" fmla="*/ 2147483646 h 652"/>
                  <a:gd name="T74" fmla="*/ 2147483646 w 781"/>
                  <a:gd name="T75" fmla="*/ 2147483646 h 652"/>
                  <a:gd name="T76" fmla="*/ 2147483646 w 781"/>
                  <a:gd name="T77" fmla="*/ 2147483646 h 652"/>
                  <a:gd name="T78" fmla="*/ 2147483646 w 781"/>
                  <a:gd name="T79" fmla="*/ 2147483646 h 652"/>
                  <a:gd name="T80" fmla="*/ 2147483646 w 781"/>
                  <a:gd name="T81" fmla="*/ 2147483646 h 652"/>
                  <a:gd name="T82" fmla="*/ 2147483646 w 781"/>
                  <a:gd name="T83" fmla="*/ 2147483646 h 6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52"/>
                  <a:gd name="T128" fmla="*/ 781 w 781"/>
                  <a:gd name="T129" fmla="*/ 652 h 6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52">
                    <a:moveTo>
                      <a:pt x="0" y="517"/>
                    </a:moveTo>
                    <a:lnTo>
                      <a:pt x="9" y="517"/>
                    </a:lnTo>
                    <a:lnTo>
                      <a:pt x="13" y="535"/>
                    </a:lnTo>
                    <a:lnTo>
                      <a:pt x="18" y="544"/>
                    </a:lnTo>
                    <a:lnTo>
                      <a:pt x="27" y="531"/>
                    </a:lnTo>
                    <a:lnTo>
                      <a:pt x="31" y="508"/>
                    </a:lnTo>
                    <a:lnTo>
                      <a:pt x="36" y="499"/>
                    </a:lnTo>
                    <a:lnTo>
                      <a:pt x="45" y="499"/>
                    </a:lnTo>
                    <a:lnTo>
                      <a:pt x="49" y="499"/>
                    </a:lnTo>
                    <a:lnTo>
                      <a:pt x="58" y="508"/>
                    </a:lnTo>
                    <a:lnTo>
                      <a:pt x="62" y="508"/>
                    </a:lnTo>
                    <a:lnTo>
                      <a:pt x="67" y="517"/>
                    </a:lnTo>
                    <a:lnTo>
                      <a:pt x="76" y="522"/>
                    </a:lnTo>
                    <a:lnTo>
                      <a:pt x="80" y="526"/>
                    </a:lnTo>
                    <a:lnTo>
                      <a:pt x="89" y="526"/>
                    </a:lnTo>
                    <a:lnTo>
                      <a:pt x="94" y="553"/>
                    </a:lnTo>
                    <a:lnTo>
                      <a:pt x="98" y="571"/>
                    </a:lnTo>
                    <a:lnTo>
                      <a:pt x="107" y="567"/>
                    </a:lnTo>
                    <a:lnTo>
                      <a:pt x="111" y="553"/>
                    </a:lnTo>
                    <a:lnTo>
                      <a:pt x="116" y="562"/>
                    </a:lnTo>
                    <a:lnTo>
                      <a:pt x="125" y="558"/>
                    </a:lnTo>
                    <a:lnTo>
                      <a:pt x="129" y="540"/>
                    </a:lnTo>
                    <a:lnTo>
                      <a:pt x="138" y="526"/>
                    </a:lnTo>
                    <a:lnTo>
                      <a:pt x="143" y="522"/>
                    </a:lnTo>
                    <a:lnTo>
                      <a:pt x="147" y="495"/>
                    </a:lnTo>
                    <a:lnTo>
                      <a:pt x="156" y="477"/>
                    </a:lnTo>
                    <a:lnTo>
                      <a:pt x="161" y="481"/>
                    </a:lnTo>
                    <a:lnTo>
                      <a:pt x="165" y="490"/>
                    </a:lnTo>
                    <a:lnTo>
                      <a:pt x="174" y="490"/>
                    </a:lnTo>
                    <a:lnTo>
                      <a:pt x="178" y="499"/>
                    </a:lnTo>
                    <a:lnTo>
                      <a:pt x="187" y="508"/>
                    </a:lnTo>
                    <a:lnTo>
                      <a:pt x="192" y="522"/>
                    </a:lnTo>
                    <a:lnTo>
                      <a:pt x="196" y="486"/>
                    </a:lnTo>
                    <a:lnTo>
                      <a:pt x="205" y="369"/>
                    </a:lnTo>
                    <a:lnTo>
                      <a:pt x="210" y="256"/>
                    </a:lnTo>
                    <a:lnTo>
                      <a:pt x="214" y="166"/>
                    </a:lnTo>
                    <a:lnTo>
                      <a:pt x="223" y="90"/>
                    </a:lnTo>
                    <a:lnTo>
                      <a:pt x="228" y="31"/>
                    </a:lnTo>
                    <a:lnTo>
                      <a:pt x="236" y="0"/>
                    </a:lnTo>
                    <a:lnTo>
                      <a:pt x="241" y="4"/>
                    </a:lnTo>
                    <a:lnTo>
                      <a:pt x="245" y="36"/>
                    </a:lnTo>
                    <a:lnTo>
                      <a:pt x="254" y="85"/>
                    </a:lnTo>
                    <a:lnTo>
                      <a:pt x="259" y="117"/>
                    </a:lnTo>
                    <a:lnTo>
                      <a:pt x="268" y="135"/>
                    </a:lnTo>
                    <a:lnTo>
                      <a:pt x="272" y="157"/>
                    </a:lnTo>
                    <a:lnTo>
                      <a:pt x="277" y="180"/>
                    </a:lnTo>
                    <a:lnTo>
                      <a:pt x="286" y="207"/>
                    </a:lnTo>
                    <a:lnTo>
                      <a:pt x="290" y="243"/>
                    </a:lnTo>
                    <a:lnTo>
                      <a:pt x="294" y="288"/>
                    </a:lnTo>
                    <a:lnTo>
                      <a:pt x="303" y="315"/>
                    </a:lnTo>
                    <a:lnTo>
                      <a:pt x="308" y="391"/>
                    </a:lnTo>
                    <a:lnTo>
                      <a:pt x="317" y="504"/>
                    </a:lnTo>
                    <a:lnTo>
                      <a:pt x="321" y="571"/>
                    </a:lnTo>
                    <a:lnTo>
                      <a:pt x="326" y="616"/>
                    </a:lnTo>
                    <a:lnTo>
                      <a:pt x="335" y="639"/>
                    </a:lnTo>
                    <a:lnTo>
                      <a:pt x="339" y="639"/>
                    </a:lnTo>
                    <a:lnTo>
                      <a:pt x="344" y="634"/>
                    </a:lnTo>
                    <a:lnTo>
                      <a:pt x="352" y="648"/>
                    </a:lnTo>
                    <a:lnTo>
                      <a:pt x="357" y="643"/>
                    </a:lnTo>
                    <a:lnTo>
                      <a:pt x="366" y="643"/>
                    </a:lnTo>
                    <a:lnTo>
                      <a:pt x="370" y="652"/>
                    </a:lnTo>
                    <a:lnTo>
                      <a:pt x="375" y="652"/>
                    </a:lnTo>
                    <a:lnTo>
                      <a:pt x="384" y="643"/>
                    </a:lnTo>
                    <a:lnTo>
                      <a:pt x="388" y="625"/>
                    </a:lnTo>
                    <a:lnTo>
                      <a:pt x="397" y="616"/>
                    </a:lnTo>
                    <a:lnTo>
                      <a:pt x="402" y="607"/>
                    </a:lnTo>
                    <a:lnTo>
                      <a:pt x="406" y="585"/>
                    </a:lnTo>
                    <a:lnTo>
                      <a:pt x="415" y="576"/>
                    </a:lnTo>
                    <a:lnTo>
                      <a:pt x="419" y="562"/>
                    </a:lnTo>
                    <a:lnTo>
                      <a:pt x="424" y="562"/>
                    </a:lnTo>
                    <a:lnTo>
                      <a:pt x="433" y="567"/>
                    </a:lnTo>
                    <a:lnTo>
                      <a:pt x="437" y="576"/>
                    </a:lnTo>
                    <a:lnTo>
                      <a:pt x="446" y="585"/>
                    </a:lnTo>
                    <a:lnTo>
                      <a:pt x="451" y="585"/>
                    </a:lnTo>
                    <a:lnTo>
                      <a:pt x="455" y="585"/>
                    </a:lnTo>
                    <a:lnTo>
                      <a:pt x="464" y="580"/>
                    </a:lnTo>
                    <a:lnTo>
                      <a:pt x="469" y="580"/>
                    </a:lnTo>
                    <a:lnTo>
                      <a:pt x="473" y="558"/>
                    </a:lnTo>
                    <a:lnTo>
                      <a:pt x="482" y="540"/>
                    </a:lnTo>
                    <a:lnTo>
                      <a:pt x="486" y="526"/>
                    </a:lnTo>
                    <a:lnTo>
                      <a:pt x="495" y="531"/>
                    </a:lnTo>
                    <a:lnTo>
                      <a:pt x="500" y="513"/>
                    </a:lnTo>
                    <a:lnTo>
                      <a:pt x="504" y="490"/>
                    </a:lnTo>
                    <a:lnTo>
                      <a:pt x="513" y="481"/>
                    </a:lnTo>
                    <a:lnTo>
                      <a:pt x="518" y="481"/>
                    </a:lnTo>
                    <a:lnTo>
                      <a:pt x="522" y="486"/>
                    </a:lnTo>
                    <a:lnTo>
                      <a:pt x="531" y="499"/>
                    </a:lnTo>
                    <a:lnTo>
                      <a:pt x="535" y="504"/>
                    </a:lnTo>
                    <a:lnTo>
                      <a:pt x="544" y="499"/>
                    </a:lnTo>
                    <a:lnTo>
                      <a:pt x="549" y="490"/>
                    </a:lnTo>
                    <a:lnTo>
                      <a:pt x="553" y="490"/>
                    </a:lnTo>
                    <a:lnTo>
                      <a:pt x="562" y="495"/>
                    </a:lnTo>
                    <a:lnTo>
                      <a:pt x="567" y="499"/>
                    </a:lnTo>
                    <a:lnTo>
                      <a:pt x="576" y="490"/>
                    </a:lnTo>
                    <a:lnTo>
                      <a:pt x="580" y="486"/>
                    </a:lnTo>
                    <a:lnTo>
                      <a:pt x="585" y="490"/>
                    </a:lnTo>
                    <a:lnTo>
                      <a:pt x="593" y="513"/>
                    </a:lnTo>
                    <a:lnTo>
                      <a:pt x="598" y="531"/>
                    </a:lnTo>
                    <a:lnTo>
                      <a:pt x="602" y="535"/>
                    </a:lnTo>
                    <a:lnTo>
                      <a:pt x="611" y="531"/>
                    </a:lnTo>
                    <a:lnTo>
                      <a:pt x="616" y="522"/>
                    </a:lnTo>
                    <a:lnTo>
                      <a:pt x="625" y="522"/>
                    </a:lnTo>
                    <a:lnTo>
                      <a:pt x="629" y="531"/>
                    </a:lnTo>
                    <a:lnTo>
                      <a:pt x="634" y="544"/>
                    </a:lnTo>
                    <a:lnTo>
                      <a:pt x="643" y="558"/>
                    </a:lnTo>
                    <a:lnTo>
                      <a:pt x="647" y="567"/>
                    </a:lnTo>
                    <a:lnTo>
                      <a:pt x="651" y="567"/>
                    </a:lnTo>
                    <a:lnTo>
                      <a:pt x="660" y="562"/>
                    </a:lnTo>
                    <a:lnTo>
                      <a:pt x="665" y="558"/>
                    </a:lnTo>
                    <a:lnTo>
                      <a:pt x="674" y="571"/>
                    </a:lnTo>
                    <a:lnTo>
                      <a:pt x="678" y="576"/>
                    </a:lnTo>
                    <a:lnTo>
                      <a:pt x="683" y="562"/>
                    </a:lnTo>
                    <a:lnTo>
                      <a:pt x="692" y="544"/>
                    </a:lnTo>
                    <a:lnTo>
                      <a:pt x="696" y="540"/>
                    </a:lnTo>
                    <a:lnTo>
                      <a:pt x="705" y="535"/>
                    </a:lnTo>
                    <a:lnTo>
                      <a:pt x="710" y="544"/>
                    </a:lnTo>
                    <a:lnTo>
                      <a:pt x="714" y="549"/>
                    </a:lnTo>
                    <a:lnTo>
                      <a:pt x="723" y="553"/>
                    </a:lnTo>
                    <a:lnTo>
                      <a:pt x="727" y="544"/>
                    </a:lnTo>
                    <a:lnTo>
                      <a:pt x="732" y="535"/>
                    </a:lnTo>
                    <a:lnTo>
                      <a:pt x="741" y="522"/>
                    </a:lnTo>
                    <a:lnTo>
                      <a:pt x="745" y="517"/>
                    </a:lnTo>
                    <a:lnTo>
                      <a:pt x="754" y="522"/>
                    </a:lnTo>
                    <a:lnTo>
                      <a:pt x="759" y="531"/>
                    </a:lnTo>
                    <a:lnTo>
                      <a:pt x="763" y="540"/>
                    </a:lnTo>
                    <a:lnTo>
                      <a:pt x="772" y="540"/>
                    </a:lnTo>
                    <a:lnTo>
                      <a:pt x="776" y="540"/>
                    </a:lnTo>
                    <a:lnTo>
                      <a:pt x="781" y="531"/>
                    </a:lnTo>
                  </a:path>
                </a:pathLst>
              </a:custGeom>
              <a:noFill/>
              <a:ln w="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41" name="Freeform 71"/>
              <p:cNvSpPr>
                <a:spLocks/>
              </p:cNvSpPr>
              <p:nvPr/>
            </p:nvSpPr>
            <p:spPr bwMode="auto">
              <a:xfrm>
                <a:off x="7188229" y="1373182"/>
                <a:ext cx="1239838" cy="985838"/>
              </a:xfrm>
              <a:custGeom>
                <a:avLst/>
                <a:gdLst>
                  <a:gd name="T0" fmla="*/ 2147483646 w 781"/>
                  <a:gd name="T1" fmla="*/ 2147483646 h 621"/>
                  <a:gd name="T2" fmla="*/ 2147483646 w 781"/>
                  <a:gd name="T3" fmla="*/ 2147483646 h 621"/>
                  <a:gd name="T4" fmla="*/ 2147483646 w 781"/>
                  <a:gd name="T5" fmla="*/ 2147483646 h 621"/>
                  <a:gd name="T6" fmla="*/ 2147483646 w 781"/>
                  <a:gd name="T7" fmla="*/ 2147483646 h 621"/>
                  <a:gd name="T8" fmla="*/ 2147483646 w 781"/>
                  <a:gd name="T9" fmla="*/ 2147483646 h 621"/>
                  <a:gd name="T10" fmla="*/ 2147483646 w 781"/>
                  <a:gd name="T11" fmla="*/ 2147483646 h 621"/>
                  <a:gd name="T12" fmla="*/ 2147483646 w 781"/>
                  <a:gd name="T13" fmla="*/ 2147483646 h 621"/>
                  <a:gd name="T14" fmla="*/ 2147483646 w 781"/>
                  <a:gd name="T15" fmla="*/ 2147483646 h 621"/>
                  <a:gd name="T16" fmla="*/ 2147483646 w 781"/>
                  <a:gd name="T17" fmla="*/ 2147483646 h 621"/>
                  <a:gd name="T18" fmla="*/ 2147483646 w 781"/>
                  <a:gd name="T19" fmla="*/ 2147483646 h 621"/>
                  <a:gd name="T20" fmla="*/ 2147483646 w 781"/>
                  <a:gd name="T21" fmla="*/ 2147483646 h 621"/>
                  <a:gd name="T22" fmla="*/ 2147483646 w 781"/>
                  <a:gd name="T23" fmla="*/ 2147483646 h 621"/>
                  <a:gd name="T24" fmla="*/ 2147483646 w 781"/>
                  <a:gd name="T25" fmla="*/ 0 h 621"/>
                  <a:gd name="T26" fmla="*/ 2147483646 w 781"/>
                  <a:gd name="T27" fmla="*/ 2147483646 h 621"/>
                  <a:gd name="T28" fmla="*/ 2147483646 w 781"/>
                  <a:gd name="T29" fmla="*/ 2147483646 h 621"/>
                  <a:gd name="T30" fmla="*/ 2147483646 w 781"/>
                  <a:gd name="T31" fmla="*/ 2147483646 h 621"/>
                  <a:gd name="T32" fmla="*/ 2147483646 w 781"/>
                  <a:gd name="T33" fmla="*/ 2147483646 h 621"/>
                  <a:gd name="T34" fmla="*/ 2147483646 w 781"/>
                  <a:gd name="T35" fmla="*/ 2147483646 h 621"/>
                  <a:gd name="T36" fmla="*/ 2147483646 w 781"/>
                  <a:gd name="T37" fmla="*/ 2147483646 h 621"/>
                  <a:gd name="T38" fmla="*/ 2147483646 w 781"/>
                  <a:gd name="T39" fmla="*/ 2147483646 h 621"/>
                  <a:gd name="T40" fmla="*/ 2147483646 w 781"/>
                  <a:gd name="T41" fmla="*/ 2147483646 h 621"/>
                  <a:gd name="T42" fmla="*/ 2147483646 w 781"/>
                  <a:gd name="T43" fmla="*/ 2147483646 h 621"/>
                  <a:gd name="T44" fmla="*/ 2147483646 w 781"/>
                  <a:gd name="T45" fmla="*/ 2147483646 h 621"/>
                  <a:gd name="T46" fmla="*/ 2147483646 w 781"/>
                  <a:gd name="T47" fmla="*/ 2147483646 h 621"/>
                  <a:gd name="T48" fmla="*/ 2147483646 w 781"/>
                  <a:gd name="T49" fmla="*/ 2147483646 h 621"/>
                  <a:gd name="T50" fmla="*/ 2147483646 w 781"/>
                  <a:gd name="T51" fmla="*/ 2147483646 h 621"/>
                  <a:gd name="T52" fmla="*/ 2147483646 w 781"/>
                  <a:gd name="T53" fmla="*/ 2147483646 h 621"/>
                  <a:gd name="T54" fmla="*/ 2147483646 w 781"/>
                  <a:gd name="T55" fmla="*/ 2147483646 h 621"/>
                  <a:gd name="T56" fmla="*/ 2147483646 w 781"/>
                  <a:gd name="T57" fmla="*/ 2147483646 h 621"/>
                  <a:gd name="T58" fmla="*/ 2147483646 w 781"/>
                  <a:gd name="T59" fmla="*/ 2147483646 h 621"/>
                  <a:gd name="T60" fmla="*/ 2147483646 w 781"/>
                  <a:gd name="T61" fmla="*/ 2147483646 h 621"/>
                  <a:gd name="T62" fmla="*/ 2147483646 w 781"/>
                  <a:gd name="T63" fmla="*/ 2147483646 h 621"/>
                  <a:gd name="T64" fmla="*/ 2147483646 w 781"/>
                  <a:gd name="T65" fmla="*/ 2147483646 h 621"/>
                  <a:gd name="T66" fmla="*/ 2147483646 w 781"/>
                  <a:gd name="T67" fmla="*/ 2147483646 h 621"/>
                  <a:gd name="T68" fmla="*/ 2147483646 w 781"/>
                  <a:gd name="T69" fmla="*/ 2147483646 h 621"/>
                  <a:gd name="T70" fmla="*/ 2147483646 w 781"/>
                  <a:gd name="T71" fmla="*/ 2147483646 h 621"/>
                  <a:gd name="T72" fmla="*/ 2147483646 w 781"/>
                  <a:gd name="T73" fmla="*/ 2147483646 h 621"/>
                  <a:gd name="T74" fmla="*/ 2147483646 w 781"/>
                  <a:gd name="T75" fmla="*/ 2147483646 h 621"/>
                  <a:gd name="T76" fmla="*/ 2147483646 w 781"/>
                  <a:gd name="T77" fmla="*/ 2147483646 h 621"/>
                  <a:gd name="T78" fmla="*/ 2147483646 w 781"/>
                  <a:gd name="T79" fmla="*/ 2147483646 h 621"/>
                  <a:gd name="T80" fmla="*/ 2147483646 w 781"/>
                  <a:gd name="T81" fmla="*/ 2147483646 h 621"/>
                  <a:gd name="T82" fmla="*/ 2147483646 w 781"/>
                  <a:gd name="T83" fmla="*/ 2147483646 h 6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21"/>
                  <a:gd name="T128" fmla="*/ 781 w 781"/>
                  <a:gd name="T129" fmla="*/ 621 h 6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21">
                    <a:moveTo>
                      <a:pt x="0" y="549"/>
                    </a:moveTo>
                    <a:lnTo>
                      <a:pt x="9" y="549"/>
                    </a:lnTo>
                    <a:lnTo>
                      <a:pt x="13" y="562"/>
                    </a:lnTo>
                    <a:lnTo>
                      <a:pt x="18" y="567"/>
                    </a:lnTo>
                    <a:lnTo>
                      <a:pt x="27" y="562"/>
                    </a:lnTo>
                    <a:lnTo>
                      <a:pt x="31" y="553"/>
                    </a:lnTo>
                    <a:lnTo>
                      <a:pt x="36" y="553"/>
                    </a:lnTo>
                    <a:lnTo>
                      <a:pt x="45" y="562"/>
                    </a:lnTo>
                    <a:lnTo>
                      <a:pt x="49" y="571"/>
                    </a:lnTo>
                    <a:lnTo>
                      <a:pt x="58" y="576"/>
                    </a:lnTo>
                    <a:lnTo>
                      <a:pt x="62" y="589"/>
                    </a:lnTo>
                    <a:lnTo>
                      <a:pt x="67" y="603"/>
                    </a:lnTo>
                    <a:lnTo>
                      <a:pt x="76" y="616"/>
                    </a:lnTo>
                    <a:lnTo>
                      <a:pt x="80" y="607"/>
                    </a:lnTo>
                    <a:lnTo>
                      <a:pt x="89" y="607"/>
                    </a:lnTo>
                    <a:lnTo>
                      <a:pt x="94" y="594"/>
                    </a:lnTo>
                    <a:lnTo>
                      <a:pt x="98" y="598"/>
                    </a:lnTo>
                    <a:lnTo>
                      <a:pt x="107" y="603"/>
                    </a:lnTo>
                    <a:lnTo>
                      <a:pt x="111" y="594"/>
                    </a:lnTo>
                    <a:lnTo>
                      <a:pt x="116" y="589"/>
                    </a:lnTo>
                    <a:lnTo>
                      <a:pt x="125" y="580"/>
                    </a:lnTo>
                    <a:lnTo>
                      <a:pt x="129" y="580"/>
                    </a:lnTo>
                    <a:lnTo>
                      <a:pt x="138" y="580"/>
                    </a:lnTo>
                    <a:lnTo>
                      <a:pt x="143" y="585"/>
                    </a:lnTo>
                    <a:lnTo>
                      <a:pt x="147" y="562"/>
                    </a:lnTo>
                    <a:lnTo>
                      <a:pt x="156" y="544"/>
                    </a:lnTo>
                    <a:lnTo>
                      <a:pt x="161" y="544"/>
                    </a:lnTo>
                    <a:lnTo>
                      <a:pt x="165" y="531"/>
                    </a:lnTo>
                    <a:lnTo>
                      <a:pt x="174" y="517"/>
                    </a:lnTo>
                    <a:lnTo>
                      <a:pt x="178" y="504"/>
                    </a:lnTo>
                    <a:lnTo>
                      <a:pt x="187" y="495"/>
                    </a:lnTo>
                    <a:lnTo>
                      <a:pt x="192" y="495"/>
                    </a:lnTo>
                    <a:lnTo>
                      <a:pt x="196" y="423"/>
                    </a:lnTo>
                    <a:lnTo>
                      <a:pt x="205" y="306"/>
                    </a:lnTo>
                    <a:lnTo>
                      <a:pt x="210" y="202"/>
                    </a:lnTo>
                    <a:lnTo>
                      <a:pt x="214" y="112"/>
                    </a:lnTo>
                    <a:lnTo>
                      <a:pt x="223" y="49"/>
                    </a:lnTo>
                    <a:lnTo>
                      <a:pt x="228" y="13"/>
                    </a:lnTo>
                    <a:lnTo>
                      <a:pt x="236" y="0"/>
                    </a:lnTo>
                    <a:lnTo>
                      <a:pt x="241" y="9"/>
                    </a:lnTo>
                    <a:lnTo>
                      <a:pt x="245" y="45"/>
                    </a:lnTo>
                    <a:lnTo>
                      <a:pt x="254" y="85"/>
                    </a:lnTo>
                    <a:lnTo>
                      <a:pt x="259" y="126"/>
                    </a:lnTo>
                    <a:lnTo>
                      <a:pt x="268" y="166"/>
                    </a:lnTo>
                    <a:lnTo>
                      <a:pt x="272" y="193"/>
                    </a:lnTo>
                    <a:lnTo>
                      <a:pt x="277" y="216"/>
                    </a:lnTo>
                    <a:lnTo>
                      <a:pt x="286" y="234"/>
                    </a:lnTo>
                    <a:lnTo>
                      <a:pt x="290" y="261"/>
                    </a:lnTo>
                    <a:lnTo>
                      <a:pt x="294" y="292"/>
                    </a:lnTo>
                    <a:lnTo>
                      <a:pt x="303" y="315"/>
                    </a:lnTo>
                    <a:lnTo>
                      <a:pt x="308" y="391"/>
                    </a:lnTo>
                    <a:lnTo>
                      <a:pt x="317" y="490"/>
                    </a:lnTo>
                    <a:lnTo>
                      <a:pt x="321" y="562"/>
                    </a:lnTo>
                    <a:lnTo>
                      <a:pt x="326" y="594"/>
                    </a:lnTo>
                    <a:lnTo>
                      <a:pt x="335" y="607"/>
                    </a:lnTo>
                    <a:lnTo>
                      <a:pt x="339" y="621"/>
                    </a:lnTo>
                    <a:lnTo>
                      <a:pt x="344" y="621"/>
                    </a:lnTo>
                    <a:lnTo>
                      <a:pt x="352" y="621"/>
                    </a:lnTo>
                    <a:lnTo>
                      <a:pt x="357" y="621"/>
                    </a:lnTo>
                    <a:lnTo>
                      <a:pt x="366" y="621"/>
                    </a:lnTo>
                    <a:lnTo>
                      <a:pt x="370" y="616"/>
                    </a:lnTo>
                    <a:lnTo>
                      <a:pt x="375" y="603"/>
                    </a:lnTo>
                    <a:lnTo>
                      <a:pt x="384" y="603"/>
                    </a:lnTo>
                    <a:lnTo>
                      <a:pt x="388" y="603"/>
                    </a:lnTo>
                    <a:lnTo>
                      <a:pt x="397" y="598"/>
                    </a:lnTo>
                    <a:lnTo>
                      <a:pt x="402" y="603"/>
                    </a:lnTo>
                    <a:lnTo>
                      <a:pt x="406" y="603"/>
                    </a:lnTo>
                    <a:lnTo>
                      <a:pt x="415" y="607"/>
                    </a:lnTo>
                    <a:lnTo>
                      <a:pt x="419" y="598"/>
                    </a:lnTo>
                    <a:lnTo>
                      <a:pt x="424" y="585"/>
                    </a:lnTo>
                    <a:lnTo>
                      <a:pt x="433" y="580"/>
                    </a:lnTo>
                    <a:lnTo>
                      <a:pt x="437" y="562"/>
                    </a:lnTo>
                    <a:lnTo>
                      <a:pt x="446" y="549"/>
                    </a:lnTo>
                    <a:lnTo>
                      <a:pt x="451" y="544"/>
                    </a:lnTo>
                    <a:lnTo>
                      <a:pt x="455" y="544"/>
                    </a:lnTo>
                    <a:lnTo>
                      <a:pt x="464" y="544"/>
                    </a:lnTo>
                    <a:lnTo>
                      <a:pt x="469" y="540"/>
                    </a:lnTo>
                    <a:lnTo>
                      <a:pt x="473" y="544"/>
                    </a:lnTo>
                    <a:lnTo>
                      <a:pt x="482" y="549"/>
                    </a:lnTo>
                    <a:lnTo>
                      <a:pt x="486" y="558"/>
                    </a:lnTo>
                    <a:lnTo>
                      <a:pt x="495" y="562"/>
                    </a:lnTo>
                    <a:lnTo>
                      <a:pt x="500" y="549"/>
                    </a:lnTo>
                    <a:lnTo>
                      <a:pt x="504" y="540"/>
                    </a:lnTo>
                    <a:lnTo>
                      <a:pt x="513" y="535"/>
                    </a:lnTo>
                    <a:lnTo>
                      <a:pt x="518" y="535"/>
                    </a:lnTo>
                    <a:lnTo>
                      <a:pt x="522" y="535"/>
                    </a:lnTo>
                    <a:lnTo>
                      <a:pt x="531" y="535"/>
                    </a:lnTo>
                    <a:lnTo>
                      <a:pt x="535" y="535"/>
                    </a:lnTo>
                    <a:lnTo>
                      <a:pt x="544" y="508"/>
                    </a:lnTo>
                    <a:lnTo>
                      <a:pt x="549" y="481"/>
                    </a:lnTo>
                    <a:lnTo>
                      <a:pt x="553" y="477"/>
                    </a:lnTo>
                    <a:lnTo>
                      <a:pt x="562" y="486"/>
                    </a:lnTo>
                    <a:lnTo>
                      <a:pt x="567" y="490"/>
                    </a:lnTo>
                    <a:lnTo>
                      <a:pt x="576" y="499"/>
                    </a:lnTo>
                    <a:lnTo>
                      <a:pt x="580" y="508"/>
                    </a:lnTo>
                    <a:lnTo>
                      <a:pt x="585" y="508"/>
                    </a:lnTo>
                    <a:lnTo>
                      <a:pt x="593" y="504"/>
                    </a:lnTo>
                    <a:lnTo>
                      <a:pt x="598" y="499"/>
                    </a:lnTo>
                    <a:lnTo>
                      <a:pt x="602" y="490"/>
                    </a:lnTo>
                    <a:lnTo>
                      <a:pt x="611" y="495"/>
                    </a:lnTo>
                    <a:lnTo>
                      <a:pt x="616" y="486"/>
                    </a:lnTo>
                    <a:lnTo>
                      <a:pt x="625" y="486"/>
                    </a:lnTo>
                    <a:lnTo>
                      <a:pt x="629" y="472"/>
                    </a:lnTo>
                    <a:lnTo>
                      <a:pt x="634" y="468"/>
                    </a:lnTo>
                    <a:lnTo>
                      <a:pt x="643" y="472"/>
                    </a:lnTo>
                    <a:lnTo>
                      <a:pt x="647" y="486"/>
                    </a:lnTo>
                    <a:lnTo>
                      <a:pt x="651" y="486"/>
                    </a:lnTo>
                    <a:lnTo>
                      <a:pt x="660" y="486"/>
                    </a:lnTo>
                    <a:lnTo>
                      <a:pt x="665" y="495"/>
                    </a:lnTo>
                    <a:lnTo>
                      <a:pt x="674" y="495"/>
                    </a:lnTo>
                    <a:lnTo>
                      <a:pt x="678" y="504"/>
                    </a:lnTo>
                    <a:lnTo>
                      <a:pt x="683" y="508"/>
                    </a:lnTo>
                    <a:lnTo>
                      <a:pt x="692" y="513"/>
                    </a:lnTo>
                    <a:lnTo>
                      <a:pt x="696" y="517"/>
                    </a:lnTo>
                    <a:lnTo>
                      <a:pt x="705" y="513"/>
                    </a:lnTo>
                    <a:lnTo>
                      <a:pt x="710" y="504"/>
                    </a:lnTo>
                    <a:lnTo>
                      <a:pt x="714" y="499"/>
                    </a:lnTo>
                    <a:lnTo>
                      <a:pt x="723" y="499"/>
                    </a:lnTo>
                    <a:lnTo>
                      <a:pt x="727" y="495"/>
                    </a:lnTo>
                    <a:lnTo>
                      <a:pt x="732" y="495"/>
                    </a:lnTo>
                    <a:lnTo>
                      <a:pt x="741" y="495"/>
                    </a:lnTo>
                    <a:lnTo>
                      <a:pt x="745" y="495"/>
                    </a:lnTo>
                    <a:lnTo>
                      <a:pt x="754" y="499"/>
                    </a:lnTo>
                    <a:lnTo>
                      <a:pt x="759" y="517"/>
                    </a:lnTo>
                    <a:lnTo>
                      <a:pt x="763" y="526"/>
                    </a:lnTo>
                    <a:lnTo>
                      <a:pt x="772" y="526"/>
                    </a:lnTo>
                    <a:lnTo>
                      <a:pt x="776" y="531"/>
                    </a:lnTo>
                    <a:lnTo>
                      <a:pt x="781" y="540"/>
                    </a:lnTo>
                  </a:path>
                </a:pathLst>
              </a:custGeom>
              <a:noFill/>
              <a:ln w="0">
                <a:solidFill>
                  <a:srgbClr val="00BFB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42" name="Freeform 72"/>
              <p:cNvSpPr>
                <a:spLocks/>
              </p:cNvSpPr>
              <p:nvPr/>
            </p:nvSpPr>
            <p:spPr bwMode="auto">
              <a:xfrm>
                <a:off x="7188229" y="1365245"/>
                <a:ext cx="1239838" cy="1042988"/>
              </a:xfrm>
              <a:custGeom>
                <a:avLst/>
                <a:gdLst>
                  <a:gd name="T0" fmla="*/ 2147483646 w 781"/>
                  <a:gd name="T1" fmla="*/ 2147483646 h 657"/>
                  <a:gd name="T2" fmla="*/ 2147483646 w 781"/>
                  <a:gd name="T3" fmla="*/ 2147483646 h 657"/>
                  <a:gd name="T4" fmla="*/ 2147483646 w 781"/>
                  <a:gd name="T5" fmla="*/ 2147483646 h 657"/>
                  <a:gd name="T6" fmla="*/ 2147483646 w 781"/>
                  <a:gd name="T7" fmla="*/ 2147483646 h 657"/>
                  <a:gd name="T8" fmla="*/ 2147483646 w 781"/>
                  <a:gd name="T9" fmla="*/ 2147483646 h 657"/>
                  <a:gd name="T10" fmla="*/ 2147483646 w 781"/>
                  <a:gd name="T11" fmla="*/ 2147483646 h 657"/>
                  <a:gd name="T12" fmla="*/ 2147483646 w 781"/>
                  <a:gd name="T13" fmla="*/ 2147483646 h 657"/>
                  <a:gd name="T14" fmla="*/ 2147483646 w 781"/>
                  <a:gd name="T15" fmla="*/ 2147483646 h 657"/>
                  <a:gd name="T16" fmla="*/ 2147483646 w 781"/>
                  <a:gd name="T17" fmla="*/ 2147483646 h 657"/>
                  <a:gd name="T18" fmla="*/ 2147483646 w 781"/>
                  <a:gd name="T19" fmla="*/ 2147483646 h 657"/>
                  <a:gd name="T20" fmla="*/ 2147483646 w 781"/>
                  <a:gd name="T21" fmla="*/ 2147483646 h 657"/>
                  <a:gd name="T22" fmla="*/ 2147483646 w 781"/>
                  <a:gd name="T23" fmla="*/ 2147483646 h 657"/>
                  <a:gd name="T24" fmla="*/ 2147483646 w 781"/>
                  <a:gd name="T25" fmla="*/ 0 h 657"/>
                  <a:gd name="T26" fmla="*/ 2147483646 w 781"/>
                  <a:gd name="T27" fmla="*/ 2147483646 h 657"/>
                  <a:gd name="T28" fmla="*/ 2147483646 w 781"/>
                  <a:gd name="T29" fmla="*/ 2147483646 h 657"/>
                  <a:gd name="T30" fmla="*/ 2147483646 w 781"/>
                  <a:gd name="T31" fmla="*/ 2147483646 h 657"/>
                  <a:gd name="T32" fmla="*/ 2147483646 w 781"/>
                  <a:gd name="T33" fmla="*/ 2147483646 h 657"/>
                  <a:gd name="T34" fmla="*/ 2147483646 w 781"/>
                  <a:gd name="T35" fmla="*/ 2147483646 h 657"/>
                  <a:gd name="T36" fmla="*/ 2147483646 w 781"/>
                  <a:gd name="T37" fmla="*/ 2147483646 h 657"/>
                  <a:gd name="T38" fmla="*/ 2147483646 w 781"/>
                  <a:gd name="T39" fmla="*/ 2147483646 h 657"/>
                  <a:gd name="T40" fmla="*/ 2147483646 w 781"/>
                  <a:gd name="T41" fmla="*/ 2147483646 h 657"/>
                  <a:gd name="T42" fmla="*/ 2147483646 w 781"/>
                  <a:gd name="T43" fmla="*/ 2147483646 h 657"/>
                  <a:gd name="T44" fmla="*/ 2147483646 w 781"/>
                  <a:gd name="T45" fmla="*/ 2147483646 h 657"/>
                  <a:gd name="T46" fmla="*/ 2147483646 w 781"/>
                  <a:gd name="T47" fmla="*/ 2147483646 h 657"/>
                  <a:gd name="T48" fmla="*/ 2147483646 w 781"/>
                  <a:gd name="T49" fmla="*/ 2147483646 h 657"/>
                  <a:gd name="T50" fmla="*/ 2147483646 w 781"/>
                  <a:gd name="T51" fmla="*/ 2147483646 h 657"/>
                  <a:gd name="T52" fmla="*/ 2147483646 w 781"/>
                  <a:gd name="T53" fmla="*/ 2147483646 h 657"/>
                  <a:gd name="T54" fmla="*/ 2147483646 w 781"/>
                  <a:gd name="T55" fmla="*/ 2147483646 h 657"/>
                  <a:gd name="T56" fmla="*/ 2147483646 w 781"/>
                  <a:gd name="T57" fmla="*/ 2147483646 h 657"/>
                  <a:gd name="T58" fmla="*/ 2147483646 w 781"/>
                  <a:gd name="T59" fmla="*/ 2147483646 h 657"/>
                  <a:gd name="T60" fmla="*/ 2147483646 w 781"/>
                  <a:gd name="T61" fmla="*/ 2147483646 h 657"/>
                  <a:gd name="T62" fmla="*/ 2147483646 w 781"/>
                  <a:gd name="T63" fmla="*/ 2147483646 h 657"/>
                  <a:gd name="T64" fmla="*/ 2147483646 w 781"/>
                  <a:gd name="T65" fmla="*/ 2147483646 h 657"/>
                  <a:gd name="T66" fmla="*/ 2147483646 w 781"/>
                  <a:gd name="T67" fmla="*/ 2147483646 h 657"/>
                  <a:gd name="T68" fmla="*/ 2147483646 w 781"/>
                  <a:gd name="T69" fmla="*/ 2147483646 h 657"/>
                  <a:gd name="T70" fmla="*/ 2147483646 w 781"/>
                  <a:gd name="T71" fmla="*/ 2147483646 h 657"/>
                  <a:gd name="T72" fmla="*/ 2147483646 w 781"/>
                  <a:gd name="T73" fmla="*/ 2147483646 h 657"/>
                  <a:gd name="T74" fmla="*/ 2147483646 w 781"/>
                  <a:gd name="T75" fmla="*/ 2147483646 h 657"/>
                  <a:gd name="T76" fmla="*/ 2147483646 w 781"/>
                  <a:gd name="T77" fmla="*/ 2147483646 h 657"/>
                  <a:gd name="T78" fmla="*/ 2147483646 w 781"/>
                  <a:gd name="T79" fmla="*/ 2147483646 h 657"/>
                  <a:gd name="T80" fmla="*/ 2147483646 w 781"/>
                  <a:gd name="T81" fmla="*/ 2147483646 h 657"/>
                  <a:gd name="T82" fmla="*/ 2147483646 w 781"/>
                  <a:gd name="T83" fmla="*/ 2147483646 h 6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57"/>
                  <a:gd name="T128" fmla="*/ 781 w 781"/>
                  <a:gd name="T129" fmla="*/ 657 h 65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57">
                    <a:moveTo>
                      <a:pt x="0" y="522"/>
                    </a:moveTo>
                    <a:lnTo>
                      <a:pt x="9" y="536"/>
                    </a:lnTo>
                    <a:lnTo>
                      <a:pt x="13" y="540"/>
                    </a:lnTo>
                    <a:lnTo>
                      <a:pt x="18" y="558"/>
                    </a:lnTo>
                    <a:lnTo>
                      <a:pt x="27" y="563"/>
                    </a:lnTo>
                    <a:lnTo>
                      <a:pt x="31" y="554"/>
                    </a:lnTo>
                    <a:lnTo>
                      <a:pt x="36" y="558"/>
                    </a:lnTo>
                    <a:lnTo>
                      <a:pt x="45" y="563"/>
                    </a:lnTo>
                    <a:lnTo>
                      <a:pt x="49" y="567"/>
                    </a:lnTo>
                    <a:lnTo>
                      <a:pt x="58" y="572"/>
                    </a:lnTo>
                    <a:lnTo>
                      <a:pt x="62" y="567"/>
                    </a:lnTo>
                    <a:lnTo>
                      <a:pt x="67" y="554"/>
                    </a:lnTo>
                    <a:lnTo>
                      <a:pt x="76" y="536"/>
                    </a:lnTo>
                    <a:lnTo>
                      <a:pt x="80" y="518"/>
                    </a:lnTo>
                    <a:lnTo>
                      <a:pt x="89" y="509"/>
                    </a:lnTo>
                    <a:lnTo>
                      <a:pt x="94" y="495"/>
                    </a:lnTo>
                    <a:lnTo>
                      <a:pt x="98" y="500"/>
                    </a:lnTo>
                    <a:lnTo>
                      <a:pt x="107" y="518"/>
                    </a:lnTo>
                    <a:lnTo>
                      <a:pt x="111" y="536"/>
                    </a:lnTo>
                    <a:lnTo>
                      <a:pt x="116" y="558"/>
                    </a:lnTo>
                    <a:lnTo>
                      <a:pt x="125" y="576"/>
                    </a:lnTo>
                    <a:lnTo>
                      <a:pt x="129" y="576"/>
                    </a:lnTo>
                    <a:lnTo>
                      <a:pt x="138" y="567"/>
                    </a:lnTo>
                    <a:lnTo>
                      <a:pt x="143" y="558"/>
                    </a:lnTo>
                    <a:lnTo>
                      <a:pt x="147" y="554"/>
                    </a:lnTo>
                    <a:lnTo>
                      <a:pt x="156" y="545"/>
                    </a:lnTo>
                    <a:lnTo>
                      <a:pt x="161" y="536"/>
                    </a:lnTo>
                    <a:lnTo>
                      <a:pt x="165" y="522"/>
                    </a:lnTo>
                    <a:lnTo>
                      <a:pt x="174" y="522"/>
                    </a:lnTo>
                    <a:lnTo>
                      <a:pt x="178" y="518"/>
                    </a:lnTo>
                    <a:lnTo>
                      <a:pt x="187" y="522"/>
                    </a:lnTo>
                    <a:lnTo>
                      <a:pt x="192" y="522"/>
                    </a:lnTo>
                    <a:lnTo>
                      <a:pt x="196" y="450"/>
                    </a:lnTo>
                    <a:lnTo>
                      <a:pt x="205" y="329"/>
                    </a:lnTo>
                    <a:lnTo>
                      <a:pt x="210" y="212"/>
                    </a:lnTo>
                    <a:lnTo>
                      <a:pt x="214" y="117"/>
                    </a:lnTo>
                    <a:lnTo>
                      <a:pt x="223" y="54"/>
                    </a:lnTo>
                    <a:lnTo>
                      <a:pt x="228" y="23"/>
                    </a:lnTo>
                    <a:lnTo>
                      <a:pt x="236" y="0"/>
                    </a:lnTo>
                    <a:lnTo>
                      <a:pt x="241" y="0"/>
                    </a:lnTo>
                    <a:lnTo>
                      <a:pt x="245" y="18"/>
                    </a:lnTo>
                    <a:lnTo>
                      <a:pt x="254" y="54"/>
                    </a:lnTo>
                    <a:lnTo>
                      <a:pt x="259" y="95"/>
                    </a:lnTo>
                    <a:lnTo>
                      <a:pt x="268" y="126"/>
                    </a:lnTo>
                    <a:lnTo>
                      <a:pt x="272" y="158"/>
                    </a:lnTo>
                    <a:lnTo>
                      <a:pt x="277" y="180"/>
                    </a:lnTo>
                    <a:lnTo>
                      <a:pt x="286" y="194"/>
                    </a:lnTo>
                    <a:lnTo>
                      <a:pt x="290" y="216"/>
                    </a:lnTo>
                    <a:lnTo>
                      <a:pt x="294" y="248"/>
                    </a:lnTo>
                    <a:lnTo>
                      <a:pt x="303" y="279"/>
                    </a:lnTo>
                    <a:lnTo>
                      <a:pt x="308" y="351"/>
                    </a:lnTo>
                    <a:lnTo>
                      <a:pt x="317" y="459"/>
                    </a:lnTo>
                    <a:lnTo>
                      <a:pt x="321" y="531"/>
                    </a:lnTo>
                    <a:lnTo>
                      <a:pt x="326" y="576"/>
                    </a:lnTo>
                    <a:lnTo>
                      <a:pt x="335" y="603"/>
                    </a:lnTo>
                    <a:lnTo>
                      <a:pt x="339" y="617"/>
                    </a:lnTo>
                    <a:lnTo>
                      <a:pt x="344" y="621"/>
                    </a:lnTo>
                    <a:lnTo>
                      <a:pt x="352" y="621"/>
                    </a:lnTo>
                    <a:lnTo>
                      <a:pt x="357" y="635"/>
                    </a:lnTo>
                    <a:lnTo>
                      <a:pt x="366" y="644"/>
                    </a:lnTo>
                    <a:lnTo>
                      <a:pt x="370" y="657"/>
                    </a:lnTo>
                    <a:lnTo>
                      <a:pt x="375" y="653"/>
                    </a:lnTo>
                    <a:lnTo>
                      <a:pt x="384" y="657"/>
                    </a:lnTo>
                    <a:lnTo>
                      <a:pt x="388" y="657"/>
                    </a:lnTo>
                    <a:lnTo>
                      <a:pt x="397" y="657"/>
                    </a:lnTo>
                    <a:lnTo>
                      <a:pt x="402" y="648"/>
                    </a:lnTo>
                    <a:lnTo>
                      <a:pt x="406" y="657"/>
                    </a:lnTo>
                    <a:lnTo>
                      <a:pt x="415" y="648"/>
                    </a:lnTo>
                    <a:lnTo>
                      <a:pt x="419" y="626"/>
                    </a:lnTo>
                    <a:lnTo>
                      <a:pt x="424" y="599"/>
                    </a:lnTo>
                    <a:lnTo>
                      <a:pt x="433" y="594"/>
                    </a:lnTo>
                    <a:lnTo>
                      <a:pt x="437" y="594"/>
                    </a:lnTo>
                    <a:lnTo>
                      <a:pt x="446" y="585"/>
                    </a:lnTo>
                    <a:lnTo>
                      <a:pt x="451" y="576"/>
                    </a:lnTo>
                    <a:lnTo>
                      <a:pt x="455" y="567"/>
                    </a:lnTo>
                    <a:lnTo>
                      <a:pt x="464" y="545"/>
                    </a:lnTo>
                    <a:lnTo>
                      <a:pt x="469" y="527"/>
                    </a:lnTo>
                    <a:lnTo>
                      <a:pt x="473" y="500"/>
                    </a:lnTo>
                    <a:lnTo>
                      <a:pt x="482" y="500"/>
                    </a:lnTo>
                    <a:lnTo>
                      <a:pt x="486" y="491"/>
                    </a:lnTo>
                    <a:lnTo>
                      <a:pt x="495" y="482"/>
                    </a:lnTo>
                    <a:lnTo>
                      <a:pt x="500" y="482"/>
                    </a:lnTo>
                    <a:lnTo>
                      <a:pt x="504" y="482"/>
                    </a:lnTo>
                    <a:lnTo>
                      <a:pt x="513" y="482"/>
                    </a:lnTo>
                    <a:lnTo>
                      <a:pt x="518" y="482"/>
                    </a:lnTo>
                    <a:lnTo>
                      <a:pt x="522" y="482"/>
                    </a:lnTo>
                    <a:lnTo>
                      <a:pt x="531" y="491"/>
                    </a:lnTo>
                    <a:lnTo>
                      <a:pt x="535" y="495"/>
                    </a:lnTo>
                    <a:lnTo>
                      <a:pt x="544" y="500"/>
                    </a:lnTo>
                    <a:lnTo>
                      <a:pt x="549" y="513"/>
                    </a:lnTo>
                    <a:lnTo>
                      <a:pt x="553" y="518"/>
                    </a:lnTo>
                    <a:lnTo>
                      <a:pt x="562" y="513"/>
                    </a:lnTo>
                    <a:lnTo>
                      <a:pt x="567" y="518"/>
                    </a:lnTo>
                    <a:lnTo>
                      <a:pt x="576" y="513"/>
                    </a:lnTo>
                    <a:lnTo>
                      <a:pt x="580" y="500"/>
                    </a:lnTo>
                    <a:lnTo>
                      <a:pt x="585" y="495"/>
                    </a:lnTo>
                    <a:lnTo>
                      <a:pt x="593" y="504"/>
                    </a:lnTo>
                    <a:lnTo>
                      <a:pt x="598" y="513"/>
                    </a:lnTo>
                    <a:lnTo>
                      <a:pt x="602" y="518"/>
                    </a:lnTo>
                    <a:lnTo>
                      <a:pt x="611" y="513"/>
                    </a:lnTo>
                    <a:lnTo>
                      <a:pt x="616" y="518"/>
                    </a:lnTo>
                    <a:lnTo>
                      <a:pt x="625" y="518"/>
                    </a:lnTo>
                    <a:lnTo>
                      <a:pt x="629" y="513"/>
                    </a:lnTo>
                    <a:lnTo>
                      <a:pt x="634" y="513"/>
                    </a:lnTo>
                    <a:lnTo>
                      <a:pt x="643" y="509"/>
                    </a:lnTo>
                    <a:lnTo>
                      <a:pt x="647" y="522"/>
                    </a:lnTo>
                    <a:lnTo>
                      <a:pt x="651" y="527"/>
                    </a:lnTo>
                    <a:lnTo>
                      <a:pt x="660" y="527"/>
                    </a:lnTo>
                    <a:lnTo>
                      <a:pt x="665" y="522"/>
                    </a:lnTo>
                    <a:lnTo>
                      <a:pt x="674" y="522"/>
                    </a:lnTo>
                    <a:lnTo>
                      <a:pt x="678" y="536"/>
                    </a:lnTo>
                    <a:lnTo>
                      <a:pt x="683" y="540"/>
                    </a:lnTo>
                    <a:lnTo>
                      <a:pt x="692" y="540"/>
                    </a:lnTo>
                    <a:lnTo>
                      <a:pt x="696" y="549"/>
                    </a:lnTo>
                    <a:lnTo>
                      <a:pt x="705" y="558"/>
                    </a:lnTo>
                    <a:lnTo>
                      <a:pt x="710" y="572"/>
                    </a:lnTo>
                    <a:lnTo>
                      <a:pt x="714" y="558"/>
                    </a:lnTo>
                    <a:lnTo>
                      <a:pt x="723" y="540"/>
                    </a:lnTo>
                    <a:lnTo>
                      <a:pt x="727" y="531"/>
                    </a:lnTo>
                    <a:lnTo>
                      <a:pt x="732" y="536"/>
                    </a:lnTo>
                    <a:lnTo>
                      <a:pt x="741" y="540"/>
                    </a:lnTo>
                    <a:lnTo>
                      <a:pt x="745" y="549"/>
                    </a:lnTo>
                    <a:lnTo>
                      <a:pt x="754" y="549"/>
                    </a:lnTo>
                    <a:lnTo>
                      <a:pt x="759" y="549"/>
                    </a:lnTo>
                    <a:lnTo>
                      <a:pt x="763" y="554"/>
                    </a:lnTo>
                    <a:lnTo>
                      <a:pt x="772" y="558"/>
                    </a:lnTo>
                    <a:lnTo>
                      <a:pt x="776" y="563"/>
                    </a:lnTo>
                    <a:lnTo>
                      <a:pt x="781" y="563"/>
                    </a:lnTo>
                  </a:path>
                </a:pathLst>
              </a:custGeom>
              <a:noFill/>
              <a:ln w="0">
                <a:solidFill>
                  <a:srgbClr val="BF00B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43" name="Freeform 73"/>
              <p:cNvSpPr>
                <a:spLocks/>
              </p:cNvSpPr>
              <p:nvPr/>
            </p:nvSpPr>
            <p:spPr bwMode="auto">
              <a:xfrm>
                <a:off x="7188229" y="1387470"/>
                <a:ext cx="1239838" cy="992188"/>
              </a:xfrm>
              <a:custGeom>
                <a:avLst/>
                <a:gdLst>
                  <a:gd name="T0" fmla="*/ 2147483646 w 781"/>
                  <a:gd name="T1" fmla="*/ 2147483646 h 625"/>
                  <a:gd name="T2" fmla="*/ 2147483646 w 781"/>
                  <a:gd name="T3" fmla="*/ 2147483646 h 625"/>
                  <a:gd name="T4" fmla="*/ 2147483646 w 781"/>
                  <a:gd name="T5" fmla="*/ 2147483646 h 625"/>
                  <a:gd name="T6" fmla="*/ 2147483646 w 781"/>
                  <a:gd name="T7" fmla="*/ 2147483646 h 625"/>
                  <a:gd name="T8" fmla="*/ 2147483646 w 781"/>
                  <a:gd name="T9" fmla="*/ 2147483646 h 625"/>
                  <a:gd name="T10" fmla="*/ 2147483646 w 781"/>
                  <a:gd name="T11" fmla="*/ 2147483646 h 625"/>
                  <a:gd name="T12" fmla="*/ 2147483646 w 781"/>
                  <a:gd name="T13" fmla="*/ 2147483646 h 625"/>
                  <a:gd name="T14" fmla="*/ 2147483646 w 781"/>
                  <a:gd name="T15" fmla="*/ 2147483646 h 625"/>
                  <a:gd name="T16" fmla="*/ 2147483646 w 781"/>
                  <a:gd name="T17" fmla="*/ 2147483646 h 625"/>
                  <a:gd name="T18" fmla="*/ 2147483646 w 781"/>
                  <a:gd name="T19" fmla="*/ 2147483646 h 625"/>
                  <a:gd name="T20" fmla="*/ 2147483646 w 781"/>
                  <a:gd name="T21" fmla="*/ 2147483646 h 625"/>
                  <a:gd name="T22" fmla="*/ 2147483646 w 781"/>
                  <a:gd name="T23" fmla="*/ 2147483646 h 625"/>
                  <a:gd name="T24" fmla="*/ 2147483646 w 781"/>
                  <a:gd name="T25" fmla="*/ 0 h 625"/>
                  <a:gd name="T26" fmla="*/ 2147483646 w 781"/>
                  <a:gd name="T27" fmla="*/ 2147483646 h 625"/>
                  <a:gd name="T28" fmla="*/ 2147483646 w 781"/>
                  <a:gd name="T29" fmla="*/ 2147483646 h 625"/>
                  <a:gd name="T30" fmla="*/ 2147483646 w 781"/>
                  <a:gd name="T31" fmla="*/ 2147483646 h 625"/>
                  <a:gd name="T32" fmla="*/ 2147483646 w 781"/>
                  <a:gd name="T33" fmla="*/ 2147483646 h 625"/>
                  <a:gd name="T34" fmla="*/ 2147483646 w 781"/>
                  <a:gd name="T35" fmla="*/ 2147483646 h 625"/>
                  <a:gd name="T36" fmla="*/ 2147483646 w 781"/>
                  <a:gd name="T37" fmla="*/ 2147483646 h 625"/>
                  <a:gd name="T38" fmla="*/ 2147483646 w 781"/>
                  <a:gd name="T39" fmla="*/ 2147483646 h 625"/>
                  <a:gd name="T40" fmla="*/ 2147483646 w 781"/>
                  <a:gd name="T41" fmla="*/ 2147483646 h 625"/>
                  <a:gd name="T42" fmla="*/ 2147483646 w 781"/>
                  <a:gd name="T43" fmla="*/ 2147483646 h 625"/>
                  <a:gd name="T44" fmla="*/ 2147483646 w 781"/>
                  <a:gd name="T45" fmla="*/ 2147483646 h 625"/>
                  <a:gd name="T46" fmla="*/ 2147483646 w 781"/>
                  <a:gd name="T47" fmla="*/ 2147483646 h 625"/>
                  <a:gd name="T48" fmla="*/ 2147483646 w 781"/>
                  <a:gd name="T49" fmla="*/ 2147483646 h 625"/>
                  <a:gd name="T50" fmla="*/ 2147483646 w 781"/>
                  <a:gd name="T51" fmla="*/ 2147483646 h 625"/>
                  <a:gd name="T52" fmla="*/ 2147483646 w 781"/>
                  <a:gd name="T53" fmla="*/ 2147483646 h 625"/>
                  <a:gd name="T54" fmla="*/ 2147483646 w 781"/>
                  <a:gd name="T55" fmla="*/ 2147483646 h 625"/>
                  <a:gd name="T56" fmla="*/ 2147483646 w 781"/>
                  <a:gd name="T57" fmla="*/ 2147483646 h 625"/>
                  <a:gd name="T58" fmla="*/ 2147483646 w 781"/>
                  <a:gd name="T59" fmla="*/ 2147483646 h 625"/>
                  <a:gd name="T60" fmla="*/ 2147483646 w 781"/>
                  <a:gd name="T61" fmla="*/ 2147483646 h 625"/>
                  <a:gd name="T62" fmla="*/ 2147483646 w 781"/>
                  <a:gd name="T63" fmla="*/ 2147483646 h 625"/>
                  <a:gd name="T64" fmla="*/ 2147483646 w 781"/>
                  <a:gd name="T65" fmla="*/ 2147483646 h 625"/>
                  <a:gd name="T66" fmla="*/ 2147483646 w 781"/>
                  <a:gd name="T67" fmla="*/ 2147483646 h 625"/>
                  <a:gd name="T68" fmla="*/ 2147483646 w 781"/>
                  <a:gd name="T69" fmla="*/ 2147483646 h 625"/>
                  <a:gd name="T70" fmla="*/ 2147483646 w 781"/>
                  <a:gd name="T71" fmla="*/ 2147483646 h 625"/>
                  <a:gd name="T72" fmla="*/ 2147483646 w 781"/>
                  <a:gd name="T73" fmla="*/ 2147483646 h 625"/>
                  <a:gd name="T74" fmla="*/ 2147483646 w 781"/>
                  <a:gd name="T75" fmla="*/ 2147483646 h 625"/>
                  <a:gd name="T76" fmla="*/ 2147483646 w 781"/>
                  <a:gd name="T77" fmla="*/ 2147483646 h 625"/>
                  <a:gd name="T78" fmla="*/ 2147483646 w 781"/>
                  <a:gd name="T79" fmla="*/ 2147483646 h 625"/>
                  <a:gd name="T80" fmla="*/ 2147483646 w 781"/>
                  <a:gd name="T81" fmla="*/ 2147483646 h 625"/>
                  <a:gd name="T82" fmla="*/ 2147483646 w 781"/>
                  <a:gd name="T83" fmla="*/ 2147483646 h 6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25"/>
                  <a:gd name="T128" fmla="*/ 781 w 781"/>
                  <a:gd name="T129" fmla="*/ 625 h 6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25">
                    <a:moveTo>
                      <a:pt x="0" y="513"/>
                    </a:moveTo>
                    <a:lnTo>
                      <a:pt x="9" y="517"/>
                    </a:lnTo>
                    <a:lnTo>
                      <a:pt x="13" y="508"/>
                    </a:lnTo>
                    <a:lnTo>
                      <a:pt x="18" y="499"/>
                    </a:lnTo>
                    <a:lnTo>
                      <a:pt x="27" y="495"/>
                    </a:lnTo>
                    <a:lnTo>
                      <a:pt x="31" y="486"/>
                    </a:lnTo>
                    <a:lnTo>
                      <a:pt x="36" y="499"/>
                    </a:lnTo>
                    <a:lnTo>
                      <a:pt x="45" y="504"/>
                    </a:lnTo>
                    <a:lnTo>
                      <a:pt x="49" y="504"/>
                    </a:lnTo>
                    <a:lnTo>
                      <a:pt x="58" y="504"/>
                    </a:lnTo>
                    <a:lnTo>
                      <a:pt x="62" y="499"/>
                    </a:lnTo>
                    <a:lnTo>
                      <a:pt x="67" y="495"/>
                    </a:lnTo>
                    <a:lnTo>
                      <a:pt x="76" y="499"/>
                    </a:lnTo>
                    <a:lnTo>
                      <a:pt x="80" y="504"/>
                    </a:lnTo>
                    <a:lnTo>
                      <a:pt x="89" y="504"/>
                    </a:lnTo>
                    <a:lnTo>
                      <a:pt x="94" y="499"/>
                    </a:lnTo>
                    <a:lnTo>
                      <a:pt x="98" y="499"/>
                    </a:lnTo>
                    <a:lnTo>
                      <a:pt x="107" y="508"/>
                    </a:lnTo>
                    <a:lnTo>
                      <a:pt x="111" y="522"/>
                    </a:lnTo>
                    <a:lnTo>
                      <a:pt x="116" y="535"/>
                    </a:lnTo>
                    <a:lnTo>
                      <a:pt x="125" y="544"/>
                    </a:lnTo>
                    <a:lnTo>
                      <a:pt x="129" y="553"/>
                    </a:lnTo>
                    <a:lnTo>
                      <a:pt x="138" y="558"/>
                    </a:lnTo>
                    <a:lnTo>
                      <a:pt x="143" y="567"/>
                    </a:lnTo>
                    <a:lnTo>
                      <a:pt x="147" y="580"/>
                    </a:lnTo>
                    <a:lnTo>
                      <a:pt x="156" y="585"/>
                    </a:lnTo>
                    <a:lnTo>
                      <a:pt x="161" y="571"/>
                    </a:lnTo>
                    <a:lnTo>
                      <a:pt x="165" y="562"/>
                    </a:lnTo>
                    <a:lnTo>
                      <a:pt x="174" y="549"/>
                    </a:lnTo>
                    <a:lnTo>
                      <a:pt x="178" y="549"/>
                    </a:lnTo>
                    <a:lnTo>
                      <a:pt x="187" y="553"/>
                    </a:lnTo>
                    <a:lnTo>
                      <a:pt x="192" y="576"/>
                    </a:lnTo>
                    <a:lnTo>
                      <a:pt x="196" y="526"/>
                    </a:lnTo>
                    <a:lnTo>
                      <a:pt x="205" y="405"/>
                    </a:lnTo>
                    <a:lnTo>
                      <a:pt x="210" y="283"/>
                    </a:lnTo>
                    <a:lnTo>
                      <a:pt x="214" y="180"/>
                    </a:lnTo>
                    <a:lnTo>
                      <a:pt x="223" y="90"/>
                    </a:lnTo>
                    <a:lnTo>
                      <a:pt x="228" y="31"/>
                    </a:lnTo>
                    <a:lnTo>
                      <a:pt x="236" y="0"/>
                    </a:lnTo>
                    <a:lnTo>
                      <a:pt x="241" y="0"/>
                    </a:lnTo>
                    <a:lnTo>
                      <a:pt x="245" y="27"/>
                    </a:lnTo>
                    <a:lnTo>
                      <a:pt x="254" y="63"/>
                    </a:lnTo>
                    <a:lnTo>
                      <a:pt x="259" y="90"/>
                    </a:lnTo>
                    <a:lnTo>
                      <a:pt x="268" y="121"/>
                    </a:lnTo>
                    <a:lnTo>
                      <a:pt x="272" y="157"/>
                    </a:lnTo>
                    <a:lnTo>
                      <a:pt x="277" y="189"/>
                    </a:lnTo>
                    <a:lnTo>
                      <a:pt x="286" y="211"/>
                    </a:lnTo>
                    <a:lnTo>
                      <a:pt x="290" y="238"/>
                    </a:lnTo>
                    <a:lnTo>
                      <a:pt x="294" y="261"/>
                    </a:lnTo>
                    <a:lnTo>
                      <a:pt x="303" y="288"/>
                    </a:lnTo>
                    <a:lnTo>
                      <a:pt x="308" y="355"/>
                    </a:lnTo>
                    <a:lnTo>
                      <a:pt x="317" y="459"/>
                    </a:lnTo>
                    <a:lnTo>
                      <a:pt x="321" y="526"/>
                    </a:lnTo>
                    <a:lnTo>
                      <a:pt x="326" y="576"/>
                    </a:lnTo>
                    <a:lnTo>
                      <a:pt x="335" y="603"/>
                    </a:lnTo>
                    <a:lnTo>
                      <a:pt x="339" y="612"/>
                    </a:lnTo>
                    <a:lnTo>
                      <a:pt x="344" y="603"/>
                    </a:lnTo>
                    <a:lnTo>
                      <a:pt x="352" y="594"/>
                    </a:lnTo>
                    <a:lnTo>
                      <a:pt x="357" y="598"/>
                    </a:lnTo>
                    <a:lnTo>
                      <a:pt x="366" y="612"/>
                    </a:lnTo>
                    <a:lnTo>
                      <a:pt x="370" y="625"/>
                    </a:lnTo>
                    <a:lnTo>
                      <a:pt x="375" y="625"/>
                    </a:lnTo>
                    <a:lnTo>
                      <a:pt x="384" y="616"/>
                    </a:lnTo>
                    <a:lnTo>
                      <a:pt x="388" y="594"/>
                    </a:lnTo>
                    <a:lnTo>
                      <a:pt x="397" y="580"/>
                    </a:lnTo>
                    <a:lnTo>
                      <a:pt x="402" y="585"/>
                    </a:lnTo>
                    <a:lnTo>
                      <a:pt x="406" y="576"/>
                    </a:lnTo>
                    <a:lnTo>
                      <a:pt x="415" y="571"/>
                    </a:lnTo>
                    <a:lnTo>
                      <a:pt x="419" y="558"/>
                    </a:lnTo>
                    <a:lnTo>
                      <a:pt x="424" y="544"/>
                    </a:lnTo>
                    <a:lnTo>
                      <a:pt x="433" y="526"/>
                    </a:lnTo>
                    <a:lnTo>
                      <a:pt x="437" y="526"/>
                    </a:lnTo>
                    <a:lnTo>
                      <a:pt x="446" y="513"/>
                    </a:lnTo>
                    <a:lnTo>
                      <a:pt x="451" y="495"/>
                    </a:lnTo>
                    <a:lnTo>
                      <a:pt x="455" y="477"/>
                    </a:lnTo>
                    <a:lnTo>
                      <a:pt x="464" y="472"/>
                    </a:lnTo>
                    <a:lnTo>
                      <a:pt x="469" y="472"/>
                    </a:lnTo>
                    <a:lnTo>
                      <a:pt x="473" y="468"/>
                    </a:lnTo>
                    <a:lnTo>
                      <a:pt x="482" y="481"/>
                    </a:lnTo>
                    <a:lnTo>
                      <a:pt x="486" y="477"/>
                    </a:lnTo>
                    <a:lnTo>
                      <a:pt x="495" y="472"/>
                    </a:lnTo>
                    <a:lnTo>
                      <a:pt x="500" y="472"/>
                    </a:lnTo>
                    <a:lnTo>
                      <a:pt x="504" y="477"/>
                    </a:lnTo>
                    <a:lnTo>
                      <a:pt x="513" y="477"/>
                    </a:lnTo>
                    <a:lnTo>
                      <a:pt x="518" y="468"/>
                    </a:lnTo>
                    <a:lnTo>
                      <a:pt x="522" y="468"/>
                    </a:lnTo>
                    <a:lnTo>
                      <a:pt x="531" y="472"/>
                    </a:lnTo>
                    <a:lnTo>
                      <a:pt x="535" y="477"/>
                    </a:lnTo>
                    <a:lnTo>
                      <a:pt x="544" y="468"/>
                    </a:lnTo>
                    <a:lnTo>
                      <a:pt x="549" y="459"/>
                    </a:lnTo>
                    <a:lnTo>
                      <a:pt x="553" y="450"/>
                    </a:lnTo>
                    <a:lnTo>
                      <a:pt x="562" y="459"/>
                    </a:lnTo>
                    <a:lnTo>
                      <a:pt x="567" y="477"/>
                    </a:lnTo>
                    <a:lnTo>
                      <a:pt x="576" y="472"/>
                    </a:lnTo>
                    <a:lnTo>
                      <a:pt x="580" y="472"/>
                    </a:lnTo>
                    <a:lnTo>
                      <a:pt x="585" y="477"/>
                    </a:lnTo>
                    <a:lnTo>
                      <a:pt x="593" y="477"/>
                    </a:lnTo>
                    <a:lnTo>
                      <a:pt x="598" y="490"/>
                    </a:lnTo>
                    <a:lnTo>
                      <a:pt x="602" y="508"/>
                    </a:lnTo>
                    <a:lnTo>
                      <a:pt x="611" y="508"/>
                    </a:lnTo>
                    <a:lnTo>
                      <a:pt x="616" y="508"/>
                    </a:lnTo>
                    <a:lnTo>
                      <a:pt x="625" y="504"/>
                    </a:lnTo>
                    <a:lnTo>
                      <a:pt x="629" y="504"/>
                    </a:lnTo>
                    <a:lnTo>
                      <a:pt x="634" y="499"/>
                    </a:lnTo>
                    <a:lnTo>
                      <a:pt x="643" y="486"/>
                    </a:lnTo>
                    <a:lnTo>
                      <a:pt x="647" y="477"/>
                    </a:lnTo>
                    <a:lnTo>
                      <a:pt x="651" y="468"/>
                    </a:lnTo>
                    <a:lnTo>
                      <a:pt x="660" y="468"/>
                    </a:lnTo>
                    <a:lnTo>
                      <a:pt x="665" y="472"/>
                    </a:lnTo>
                    <a:lnTo>
                      <a:pt x="674" y="463"/>
                    </a:lnTo>
                    <a:lnTo>
                      <a:pt x="678" y="459"/>
                    </a:lnTo>
                    <a:lnTo>
                      <a:pt x="683" y="450"/>
                    </a:lnTo>
                    <a:lnTo>
                      <a:pt x="692" y="450"/>
                    </a:lnTo>
                    <a:lnTo>
                      <a:pt x="696" y="450"/>
                    </a:lnTo>
                    <a:lnTo>
                      <a:pt x="705" y="459"/>
                    </a:lnTo>
                    <a:lnTo>
                      <a:pt x="710" y="468"/>
                    </a:lnTo>
                    <a:lnTo>
                      <a:pt x="714" y="472"/>
                    </a:lnTo>
                    <a:lnTo>
                      <a:pt x="723" y="472"/>
                    </a:lnTo>
                    <a:lnTo>
                      <a:pt x="727" y="477"/>
                    </a:lnTo>
                    <a:lnTo>
                      <a:pt x="732" y="481"/>
                    </a:lnTo>
                    <a:lnTo>
                      <a:pt x="741" y="481"/>
                    </a:lnTo>
                    <a:lnTo>
                      <a:pt x="745" y="486"/>
                    </a:lnTo>
                    <a:lnTo>
                      <a:pt x="754" y="499"/>
                    </a:lnTo>
                    <a:lnTo>
                      <a:pt x="759" y="499"/>
                    </a:lnTo>
                    <a:lnTo>
                      <a:pt x="763" y="486"/>
                    </a:lnTo>
                    <a:lnTo>
                      <a:pt x="772" y="477"/>
                    </a:lnTo>
                    <a:lnTo>
                      <a:pt x="776" y="477"/>
                    </a:lnTo>
                    <a:lnTo>
                      <a:pt x="781" y="468"/>
                    </a:lnTo>
                  </a:path>
                </a:pathLst>
              </a:custGeom>
              <a:noFill/>
              <a:ln w="0">
                <a:solidFill>
                  <a:srgbClr val="BFB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44" name="Freeform 74"/>
              <p:cNvSpPr>
                <a:spLocks/>
              </p:cNvSpPr>
              <p:nvPr/>
            </p:nvSpPr>
            <p:spPr bwMode="auto">
              <a:xfrm>
                <a:off x="7188229" y="1444620"/>
                <a:ext cx="1239838" cy="942975"/>
              </a:xfrm>
              <a:custGeom>
                <a:avLst/>
                <a:gdLst>
                  <a:gd name="T0" fmla="*/ 2147483646 w 781"/>
                  <a:gd name="T1" fmla="*/ 2147483646 h 594"/>
                  <a:gd name="T2" fmla="*/ 2147483646 w 781"/>
                  <a:gd name="T3" fmla="*/ 2147483646 h 594"/>
                  <a:gd name="T4" fmla="*/ 2147483646 w 781"/>
                  <a:gd name="T5" fmla="*/ 2147483646 h 594"/>
                  <a:gd name="T6" fmla="*/ 2147483646 w 781"/>
                  <a:gd name="T7" fmla="*/ 2147483646 h 594"/>
                  <a:gd name="T8" fmla="*/ 2147483646 w 781"/>
                  <a:gd name="T9" fmla="*/ 2147483646 h 594"/>
                  <a:gd name="T10" fmla="*/ 2147483646 w 781"/>
                  <a:gd name="T11" fmla="*/ 2147483646 h 594"/>
                  <a:gd name="T12" fmla="*/ 2147483646 w 781"/>
                  <a:gd name="T13" fmla="*/ 2147483646 h 594"/>
                  <a:gd name="T14" fmla="*/ 2147483646 w 781"/>
                  <a:gd name="T15" fmla="*/ 2147483646 h 594"/>
                  <a:gd name="T16" fmla="*/ 2147483646 w 781"/>
                  <a:gd name="T17" fmla="*/ 2147483646 h 594"/>
                  <a:gd name="T18" fmla="*/ 2147483646 w 781"/>
                  <a:gd name="T19" fmla="*/ 2147483646 h 594"/>
                  <a:gd name="T20" fmla="*/ 2147483646 w 781"/>
                  <a:gd name="T21" fmla="*/ 2147483646 h 594"/>
                  <a:gd name="T22" fmla="*/ 2147483646 w 781"/>
                  <a:gd name="T23" fmla="*/ 2147483646 h 594"/>
                  <a:gd name="T24" fmla="*/ 2147483646 w 781"/>
                  <a:gd name="T25" fmla="*/ 2147483646 h 594"/>
                  <a:gd name="T26" fmla="*/ 2147483646 w 781"/>
                  <a:gd name="T27" fmla="*/ 2147483646 h 594"/>
                  <a:gd name="T28" fmla="*/ 2147483646 w 781"/>
                  <a:gd name="T29" fmla="*/ 2147483646 h 594"/>
                  <a:gd name="T30" fmla="*/ 2147483646 w 781"/>
                  <a:gd name="T31" fmla="*/ 2147483646 h 594"/>
                  <a:gd name="T32" fmla="*/ 2147483646 w 781"/>
                  <a:gd name="T33" fmla="*/ 2147483646 h 594"/>
                  <a:gd name="T34" fmla="*/ 2147483646 w 781"/>
                  <a:gd name="T35" fmla="*/ 2147483646 h 594"/>
                  <a:gd name="T36" fmla="*/ 2147483646 w 781"/>
                  <a:gd name="T37" fmla="*/ 2147483646 h 594"/>
                  <a:gd name="T38" fmla="*/ 2147483646 w 781"/>
                  <a:gd name="T39" fmla="*/ 2147483646 h 594"/>
                  <a:gd name="T40" fmla="*/ 2147483646 w 781"/>
                  <a:gd name="T41" fmla="*/ 2147483646 h 594"/>
                  <a:gd name="T42" fmla="*/ 2147483646 w 781"/>
                  <a:gd name="T43" fmla="*/ 2147483646 h 594"/>
                  <a:gd name="T44" fmla="*/ 2147483646 w 781"/>
                  <a:gd name="T45" fmla="*/ 2147483646 h 594"/>
                  <a:gd name="T46" fmla="*/ 2147483646 w 781"/>
                  <a:gd name="T47" fmla="*/ 2147483646 h 594"/>
                  <a:gd name="T48" fmla="*/ 2147483646 w 781"/>
                  <a:gd name="T49" fmla="*/ 2147483646 h 594"/>
                  <a:gd name="T50" fmla="*/ 2147483646 w 781"/>
                  <a:gd name="T51" fmla="*/ 2147483646 h 594"/>
                  <a:gd name="T52" fmla="*/ 2147483646 w 781"/>
                  <a:gd name="T53" fmla="*/ 2147483646 h 594"/>
                  <a:gd name="T54" fmla="*/ 2147483646 w 781"/>
                  <a:gd name="T55" fmla="*/ 2147483646 h 594"/>
                  <a:gd name="T56" fmla="*/ 2147483646 w 781"/>
                  <a:gd name="T57" fmla="*/ 2147483646 h 594"/>
                  <a:gd name="T58" fmla="*/ 2147483646 w 781"/>
                  <a:gd name="T59" fmla="*/ 2147483646 h 594"/>
                  <a:gd name="T60" fmla="*/ 2147483646 w 781"/>
                  <a:gd name="T61" fmla="*/ 2147483646 h 594"/>
                  <a:gd name="T62" fmla="*/ 2147483646 w 781"/>
                  <a:gd name="T63" fmla="*/ 2147483646 h 594"/>
                  <a:gd name="T64" fmla="*/ 2147483646 w 781"/>
                  <a:gd name="T65" fmla="*/ 2147483646 h 594"/>
                  <a:gd name="T66" fmla="*/ 2147483646 w 781"/>
                  <a:gd name="T67" fmla="*/ 2147483646 h 594"/>
                  <a:gd name="T68" fmla="*/ 2147483646 w 781"/>
                  <a:gd name="T69" fmla="*/ 2147483646 h 594"/>
                  <a:gd name="T70" fmla="*/ 2147483646 w 781"/>
                  <a:gd name="T71" fmla="*/ 2147483646 h 594"/>
                  <a:gd name="T72" fmla="*/ 2147483646 w 781"/>
                  <a:gd name="T73" fmla="*/ 2147483646 h 594"/>
                  <a:gd name="T74" fmla="*/ 2147483646 w 781"/>
                  <a:gd name="T75" fmla="*/ 2147483646 h 594"/>
                  <a:gd name="T76" fmla="*/ 2147483646 w 781"/>
                  <a:gd name="T77" fmla="*/ 2147483646 h 594"/>
                  <a:gd name="T78" fmla="*/ 2147483646 w 781"/>
                  <a:gd name="T79" fmla="*/ 2147483646 h 594"/>
                  <a:gd name="T80" fmla="*/ 2147483646 w 781"/>
                  <a:gd name="T81" fmla="*/ 2147483646 h 594"/>
                  <a:gd name="T82" fmla="*/ 2147483646 w 781"/>
                  <a:gd name="T83" fmla="*/ 2147483646 h 5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594"/>
                  <a:gd name="T128" fmla="*/ 781 w 781"/>
                  <a:gd name="T129" fmla="*/ 594 h 5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594">
                    <a:moveTo>
                      <a:pt x="0" y="486"/>
                    </a:moveTo>
                    <a:lnTo>
                      <a:pt x="9" y="477"/>
                    </a:lnTo>
                    <a:lnTo>
                      <a:pt x="13" y="481"/>
                    </a:lnTo>
                    <a:lnTo>
                      <a:pt x="18" y="481"/>
                    </a:lnTo>
                    <a:lnTo>
                      <a:pt x="27" y="490"/>
                    </a:lnTo>
                    <a:lnTo>
                      <a:pt x="31" y="499"/>
                    </a:lnTo>
                    <a:lnTo>
                      <a:pt x="36" y="513"/>
                    </a:lnTo>
                    <a:lnTo>
                      <a:pt x="45" y="517"/>
                    </a:lnTo>
                    <a:lnTo>
                      <a:pt x="49" y="508"/>
                    </a:lnTo>
                    <a:lnTo>
                      <a:pt x="58" y="504"/>
                    </a:lnTo>
                    <a:lnTo>
                      <a:pt x="62" y="499"/>
                    </a:lnTo>
                    <a:lnTo>
                      <a:pt x="67" y="499"/>
                    </a:lnTo>
                    <a:lnTo>
                      <a:pt x="76" y="504"/>
                    </a:lnTo>
                    <a:lnTo>
                      <a:pt x="80" y="495"/>
                    </a:lnTo>
                    <a:lnTo>
                      <a:pt x="89" y="499"/>
                    </a:lnTo>
                    <a:lnTo>
                      <a:pt x="94" y="504"/>
                    </a:lnTo>
                    <a:lnTo>
                      <a:pt x="98" y="495"/>
                    </a:lnTo>
                    <a:lnTo>
                      <a:pt x="107" y="490"/>
                    </a:lnTo>
                    <a:lnTo>
                      <a:pt x="111" y="468"/>
                    </a:lnTo>
                    <a:lnTo>
                      <a:pt x="116" y="454"/>
                    </a:lnTo>
                    <a:lnTo>
                      <a:pt x="125" y="445"/>
                    </a:lnTo>
                    <a:lnTo>
                      <a:pt x="129" y="441"/>
                    </a:lnTo>
                    <a:lnTo>
                      <a:pt x="138" y="436"/>
                    </a:lnTo>
                    <a:lnTo>
                      <a:pt x="143" y="441"/>
                    </a:lnTo>
                    <a:lnTo>
                      <a:pt x="147" y="445"/>
                    </a:lnTo>
                    <a:lnTo>
                      <a:pt x="156" y="450"/>
                    </a:lnTo>
                    <a:lnTo>
                      <a:pt x="161" y="463"/>
                    </a:lnTo>
                    <a:lnTo>
                      <a:pt x="165" y="468"/>
                    </a:lnTo>
                    <a:lnTo>
                      <a:pt x="174" y="477"/>
                    </a:lnTo>
                    <a:lnTo>
                      <a:pt x="178" y="499"/>
                    </a:lnTo>
                    <a:lnTo>
                      <a:pt x="187" y="517"/>
                    </a:lnTo>
                    <a:lnTo>
                      <a:pt x="192" y="526"/>
                    </a:lnTo>
                    <a:lnTo>
                      <a:pt x="196" y="477"/>
                    </a:lnTo>
                    <a:lnTo>
                      <a:pt x="205" y="364"/>
                    </a:lnTo>
                    <a:lnTo>
                      <a:pt x="210" y="256"/>
                    </a:lnTo>
                    <a:lnTo>
                      <a:pt x="214" y="166"/>
                    </a:lnTo>
                    <a:lnTo>
                      <a:pt x="223" y="85"/>
                    </a:lnTo>
                    <a:lnTo>
                      <a:pt x="228" y="36"/>
                    </a:lnTo>
                    <a:lnTo>
                      <a:pt x="236" y="9"/>
                    </a:lnTo>
                    <a:lnTo>
                      <a:pt x="241" y="0"/>
                    </a:lnTo>
                    <a:lnTo>
                      <a:pt x="245" y="22"/>
                    </a:lnTo>
                    <a:lnTo>
                      <a:pt x="254" y="54"/>
                    </a:lnTo>
                    <a:lnTo>
                      <a:pt x="259" y="85"/>
                    </a:lnTo>
                    <a:lnTo>
                      <a:pt x="268" y="103"/>
                    </a:lnTo>
                    <a:lnTo>
                      <a:pt x="272" y="130"/>
                    </a:lnTo>
                    <a:lnTo>
                      <a:pt x="277" y="157"/>
                    </a:lnTo>
                    <a:lnTo>
                      <a:pt x="286" y="180"/>
                    </a:lnTo>
                    <a:lnTo>
                      <a:pt x="290" y="207"/>
                    </a:lnTo>
                    <a:lnTo>
                      <a:pt x="294" y="234"/>
                    </a:lnTo>
                    <a:lnTo>
                      <a:pt x="303" y="252"/>
                    </a:lnTo>
                    <a:lnTo>
                      <a:pt x="308" y="319"/>
                    </a:lnTo>
                    <a:lnTo>
                      <a:pt x="317" y="418"/>
                    </a:lnTo>
                    <a:lnTo>
                      <a:pt x="321" y="481"/>
                    </a:lnTo>
                    <a:lnTo>
                      <a:pt x="326" y="517"/>
                    </a:lnTo>
                    <a:lnTo>
                      <a:pt x="335" y="535"/>
                    </a:lnTo>
                    <a:lnTo>
                      <a:pt x="339" y="553"/>
                    </a:lnTo>
                    <a:lnTo>
                      <a:pt x="344" y="562"/>
                    </a:lnTo>
                    <a:lnTo>
                      <a:pt x="352" y="571"/>
                    </a:lnTo>
                    <a:lnTo>
                      <a:pt x="357" y="567"/>
                    </a:lnTo>
                    <a:lnTo>
                      <a:pt x="366" y="562"/>
                    </a:lnTo>
                    <a:lnTo>
                      <a:pt x="370" y="562"/>
                    </a:lnTo>
                    <a:lnTo>
                      <a:pt x="375" y="571"/>
                    </a:lnTo>
                    <a:lnTo>
                      <a:pt x="384" y="580"/>
                    </a:lnTo>
                    <a:lnTo>
                      <a:pt x="388" y="594"/>
                    </a:lnTo>
                    <a:lnTo>
                      <a:pt x="397" y="585"/>
                    </a:lnTo>
                    <a:lnTo>
                      <a:pt x="402" y="567"/>
                    </a:lnTo>
                    <a:lnTo>
                      <a:pt x="406" y="544"/>
                    </a:lnTo>
                    <a:lnTo>
                      <a:pt x="415" y="544"/>
                    </a:lnTo>
                    <a:lnTo>
                      <a:pt x="419" y="549"/>
                    </a:lnTo>
                    <a:lnTo>
                      <a:pt x="424" y="544"/>
                    </a:lnTo>
                    <a:lnTo>
                      <a:pt x="433" y="544"/>
                    </a:lnTo>
                    <a:lnTo>
                      <a:pt x="437" y="553"/>
                    </a:lnTo>
                    <a:lnTo>
                      <a:pt x="446" y="567"/>
                    </a:lnTo>
                    <a:lnTo>
                      <a:pt x="451" y="567"/>
                    </a:lnTo>
                    <a:lnTo>
                      <a:pt x="455" y="549"/>
                    </a:lnTo>
                    <a:lnTo>
                      <a:pt x="464" y="540"/>
                    </a:lnTo>
                    <a:lnTo>
                      <a:pt x="469" y="522"/>
                    </a:lnTo>
                    <a:lnTo>
                      <a:pt x="473" y="522"/>
                    </a:lnTo>
                    <a:lnTo>
                      <a:pt x="482" y="517"/>
                    </a:lnTo>
                    <a:lnTo>
                      <a:pt x="486" y="499"/>
                    </a:lnTo>
                    <a:lnTo>
                      <a:pt x="495" y="490"/>
                    </a:lnTo>
                    <a:lnTo>
                      <a:pt x="500" y="486"/>
                    </a:lnTo>
                    <a:lnTo>
                      <a:pt x="504" y="486"/>
                    </a:lnTo>
                    <a:lnTo>
                      <a:pt x="513" y="486"/>
                    </a:lnTo>
                    <a:lnTo>
                      <a:pt x="518" y="486"/>
                    </a:lnTo>
                    <a:lnTo>
                      <a:pt x="522" y="490"/>
                    </a:lnTo>
                    <a:lnTo>
                      <a:pt x="531" y="499"/>
                    </a:lnTo>
                    <a:lnTo>
                      <a:pt x="535" y="517"/>
                    </a:lnTo>
                    <a:lnTo>
                      <a:pt x="544" y="522"/>
                    </a:lnTo>
                    <a:lnTo>
                      <a:pt x="549" y="517"/>
                    </a:lnTo>
                    <a:lnTo>
                      <a:pt x="553" y="513"/>
                    </a:lnTo>
                    <a:lnTo>
                      <a:pt x="562" y="508"/>
                    </a:lnTo>
                    <a:lnTo>
                      <a:pt x="567" y="508"/>
                    </a:lnTo>
                    <a:lnTo>
                      <a:pt x="576" y="504"/>
                    </a:lnTo>
                    <a:lnTo>
                      <a:pt x="580" y="517"/>
                    </a:lnTo>
                    <a:lnTo>
                      <a:pt x="585" y="517"/>
                    </a:lnTo>
                    <a:lnTo>
                      <a:pt x="593" y="513"/>
                    </a:lnTo>
                    <a:lnTo>
                      <a:pt x="598" y="504"/>
                    </a:lnTo>
                    <a:lnTo>
                      <a:pt x="602" y="486"/>
                    </a:lnTo>
                    <a:lnTo>
                      <a:pt x="611" y="477"/>
                    </a:lnTo>
                    <a:lnTo>
                      <a:pt x="616" y="468"/>
                    </a:lnTo>
                    <a:lnTo>
                      <a:pt x="625" y="454"/>
                    </a:lnTo>
                    <a:lnTo>
                      <a:pt x="629" y="454"/>
                    </a:lnTo>
                    <a:lnTo>
                      <a:pt x="634" y="450"/>
                    </a:lnTo>
                    <a:lnTo>
                      <a:pt x="643" y="454"/>
                    </a:lnTo>
                    <a:lnTo>
                      <a:pt x="647" y="463"/>
                    </a:lnTo>
                    <a:lnTo>
                      <a:pt x="651" y="477"/>
                    </a:lnTo>
                    <a:lnTo>
                      <a:pt x="660" y="481"/>
                    </a:lnTo>
                    <a:lnTo>
                      <a:pt x="665" y="486"/>
                    </a:lnTo>
                    <a:lnTo>
                      <a:pt x="674" y="504"/>
                    </a:lnTo>
                    <a:lnTo>
                      <a:pt x="678" y="508"/>
                    </a:lnTo>
                    <a:lnTo>
                      <a:pt x="683" y="504"/>
                    </a:lnTo>
                    <a:lnTo>
                      <a:pt x="692" y="495"/>
                    </a:lnTo>
                    <a:lnTo>
                      <a:pt x="696" y="490"/>
                    </a:lnTo>
                    <a:lnTo>
                      <a:pt x="705" y="495"/>
                    </a:lnTo>
                    <a:lnTo>
                      <a:pt x="710" y="486"/>
                    </a:lnTo>
                    <a:lnTo>
                      <a:pt x="714" y="472"/>
                    </a:lnTo>
                    <a:lnTo>
                      <a:pt x="723" y="463"/>
                    </a:lnTo>
                    <a:lnTo>
                      <a:pt x="727" y="454"/>
                    </a:lnTo>
                    <a:lnTo>
                      <a:pt x="732" y="454"/>
                    </a:lnTo>
                    <a:lnTo>
                      <a:pt x="741" y="459"/>
                    </a:lnTo>
                    <a:lnTo>
                      <a:pt x="745" y="459"/>
                    </a:lnTo>
                    <a:lnTo>
                      <a:pt x="754" y="450"/>
                    </a:lnTo>
                    <a:lnTo>
                      <a:pt x="759" y="450"/>
                    </a:lnTo>
                    <a:lnTo>
                      <a:pt x="763" y="459"/>
                    </a:lnTo>
                    <a:lnTo>
                      <a:pt x="772" y="468"/>
                    </a:lnTo>
                    <a:lnTo>
                      <a:pt x="776" y="468"/>
                    </a:lnTo>
                    <a:lnTo>
                      <a:pt x="781" y="477"/>
                    </a:lnTo>
                  </a:path>
                </a:pathLst>
              </a:custGeom>
              <a:noFill/>
              <a:ln w="0">
                <a:solidFill>
                  <a:srgbClr val="3F3F3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45" name="Freeform 75"/>
              <p:cNvSpPr>
                <a:spLocks/>
              </p:cNvSpPr>
              <p:nvPr/>
            </p:nvSpPr>
            <p:spPr bwMode="auto">
              <a:xfrm>
                <a:off x="7188229" y="1336670"/>
                <a:ext cx="1239838" cy="1036638"/>
              </a:xfrm>
              <a:custGeom>
                <a:avLst/>
                <a:gdLst>
                  <a:gd name="T0" fmla="*/ 2147483646 w 781"/>
                  <a:gd name="T1" fmla="*/ 2147483646 h 653"/>
                  <a:gd name="T2" fmla="*/ 2147483646 w 781"/>
                  <a:gd name="T3" fmla="*/ 2147483646 h 653"/>
                  <a:gd name="T4" fmla="*/ 2147483646 w 781"/>
                  <a:gd name="T5" fmla="*/ 2147483646 h 653"/>
                  <a:gd name="T6" fmla="*/ 2147483646 w 781"/>
                  <a:gd name="T7" fmla="*/ 2147483646 h 653"/>
                  <a:gd name="T8" fmla="*/ 2147483646 w 781"/>
                  <a:gd name="T9" fmla="*/ 2147483646 h 653"/>
                  <a:gd name="T10" fmla="*/ 2147483646 w 781"/>
                  <a:gd name="T11" fmla="*/ 2147483646 h 653"/>
                  <a:gd name="T12" fmla="*/ 2147483646 w 781"/>
                  <a:gd name="T13" fmla="*/ 2147483646 h 653"/>
                  <a:gd name="T14" fmla="*/ 2147483646 w 781"/>
                  <a:gd name="T15" fmla="*/ 2147483646 h 653"/>
                  <a:gd name="T16" fmla="*/ 2147483646 w 781"/>
                  <a:gd name="T17" fmla="*/ 2147483646 h 653"/>
                  <a:gd name="T18" fmla="*/ 2147483646 w 781"/>
                  <a:gd name="T19" fmla="*/ 2147483646 h 653"/>
                  <a:gd name="T20" fmla="*/ 2147483646 w 781"/>
                  <a:gd name="T21" fmla="*/ 2147483646 h 653"/>
                  <a:gd name="T22" fmla="*/ 2147483646 w 781"/>
                  <a:gd name="T23" fmla="*/ 2147483646 h 653"/>
                  <a:gd name="T24" fmla="*/ 2147483646 w 781"/>
                  <a:gd name="T25" fmla="*/ 0 h 653"/>
                  <a:gd name="T26" fmla="*/ 2147483646 w 781"/>
                  <a:gd name="T27" fmla="*/ 2147483646 h 653"/>
                  <a:gd name="T28" fmla="*/ 2147483646 w 781"/>
                  <a:gd name="T29" fmla="*/ 2147483646 h 653"/>
                  <a:gd name="T30" fmla="*/ 2147483646 w 781"/>
                  <a:gd name="T31" fmla="*/ 2147483646 h 653"/>
                  <a:gd name="T32" fmla="*/ 2147483646 w 781"/>
                  <a:gd name="T33" fmla="*/ 2147483646 h 653"/>
                  <a:gd name="T34" fmla="*/ 2147483646 w 781"/>
                  <a:gd name="T35" fmla="*/ 2147483646 h 653"/>
                  <a:gd name="T36" fmla="*/ 2147483646 w 781"/>
                  <a:gd name="T37" fmla="*/ 2147483646 h 653"/>
                  <a:gd name="T38" fmla="*/ 2147483646 w 781"/>
                  <a:gd name="T39" fmla="*/ 2147483646 h 653"/>
                  <a:gd name="T40" fmla="*/ 2147483646 w 781"/>
                  <a:gd name="T41" fmla="*/ 2147483646 h 653"/>
                  <a:gd name="T42" fmla="*/ 2147483646 w 781"/>
                  <a:gd name="T43" fmla="*/ 2147483646 h 653"/>
                  <a:gd name="T44" fmla="*/ 2147483646 w 781"/>
                  <a:gd name="T45" fmla="*/ 2147483646 h 653"/>
                  <a:gd name="T46" fmla="*/ 2147483646 w 781"/>
                  <a:gd name="T47" fmla="*/ 2147483646 h 653"/>
                  <a:gd name="T48" fmla="*/ 2147483646 w 781"/>
                  <a:gd name="T49" fmla="*/ 2147483646 h 653"/>
                  <a:gd name="T50" fmla="*/ 2147483646 w 781"/>
                  <a:gd name="T51" fmla="*/ 2147483646 h 653"/>
                  <a:gd name="T52" fmla="*/ 2147483646 w 781"/>
                  <a:gd name="T53" fmla="*/ 2147483646 h 653"/>
                  <a:gd name="T54" fmla="*/ 2147483646 w 781"/>
                  <a:gd name="T55" fmla="*/ 2147483646 h 653"/>
                  <a:gd name="T56" fmla="*/ 2147483646 w 781"/>
                  <a:gd name="T57" fmla="*/ 2147483646 h 653"/>
                  <a:gd name="T58" fmla="*/ 2147483646 w 781"/>
                  <a:gd name="T59" fmla="*/ 2147483646 h 653"/>
                  <a:gd name="T60" fmla="*/ 2147483646 w 781"/>
                  <a:gd name="T61" fmla="*/ 2147483646 h 653"/>
                  <a:gd name="T62" fmla="*/ 2147483646 w 781"/>
                  <a:gd name="T63" fmla="*/ 2147483646 h 653"/>
                  <a:gd name="T64" fmla="*/ 2147483646 w 781"/>
                  <a:gd name="T65" fmla="*/ 2147483646 h 653"/>
                  <a:gd name="T66" fmla="*/ 2147483646 w 781"/>
                  <a:gd name="T67" fmla="*/ 2147483646 h 653"/>
                  <a:gd name="T68" fmla="*/ 2147483646 w 781"/>
                  <a:gd name="T69" fmla="*/ 2147483646 h 653"/>
                  <a:gd name="T70" fmla="*/ 2147483646 w 781"/>
                  <a:gd name="T71" fmla="*/ 2147483646 h 653"/>
                  <a:gd name="T72" fmla="*/ 2147483646 w 781"/>
                  <a:gd name="T73" fmla="*/ 2147483646 h 653"/>
                  <a:gd name="T74" fmla="*/ 2147483646 w 781"/>
                  <a:gd name="T75" fmla="*/ 2147483646 h 653"/>
                  <a:gd name="T76" fmla="*/ 2147483646 w 781"/>
                  <a:gd name="T77" fmla="*/ 2147483646 h 653"/>
                  <a:gd name="T78" fmla="*/ 2147483646 w 781"/>
                  <a:gd name="T79" fmla="*/ 2147483646 h 653"/>
                  <a:gd name="T80" fmla="*/ 2147483646 w 781"/>
                  <a:gd name="T81" fmla="*/ 2147483646 h 653"/>
                  <a:gd name="T82" fmla="*/ 2147483646 w 781"/>
                  <a:gd name="T83" fmla="*/ 2147483646 h 6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53"/>
                  <a:gd name="T128" fmla="*/ 781 w 781"/>
                  <a:gd name="T129" fmla="*/ 653 h 6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53">
                    <a:moveTo>
                      <a:pt x="0" y="612"/>
                    </a:moveTo>
                    <a:lnTo>
                      <a:pt x="9" y="621"/>
                    </a:lnTo>
                    <a:lnTo>
                      <a:pt x="13" y="626"/>
                    </a:lnTo>
                    <a:lnTo>
                      <a:pt x="18" y="617"/>
                    </a:lnTo>
                    <a:lnTo>
                      <a:pt x="27" y="612"/>
                    </a:lnTo>
                    <a:lnTo>
                      <a:pt x="31" y="599"/>
                    </a:lnTo>
                    <a:lnTo>
                      <a:pt x="36" y="585"/>
                    </a:lnTo>
                    <a:lnTo>
                      <a:pt x="45" y="581"/>
                    </a:lnTo>
                    <a:lnTo>
                      <a:pt x="49" y="576"/>
                    </a:lnTo>
                    <a:lnTo>
                      <a:pt x="58" y="572"/>
                    </a:lnTo>
                    <a:lnTo>
                      <a:pt x="62" y="563"/>
                    </a:lnTo>
                    <a:lnTo>
                      <a:pt x="67" y="563"/>
                    </a:lnTo>
                    <a:lnTo>
                      <a:pt x="76" y="576"/>
                    </a:lnTo>
                    <a:lnTo>
                      <a:pt x="80" y="581"/>
                    </a:lnTo>
                    <a:lnTo>
                      <a:pt x="89" y="585"/>
                    </a:lnTo>
                    <a:lnTo>
                      <a:pt x="94" y="576"/>
                    </a:lnTo>
                    <a:lnTo>
                      <a:pt x="98" y="563"/>
                    </a:lnTo>
                    <a:lnTo>
                      <a:pt x="107" y="554"/>
                    </a:lnTo>
                    <a:lnTo>
                      <a:pt x="111" y="554"/>
                    </a:lnTo>
                    <a:lnTo>
                      <a:pt x="116" y="554"/>
                    </a:lnTo>
                    <a:lnTo>
                      <a:pt x="125" y="545"/>
                    </a:lnTo>
                    <a:lnTo>
                      <a:pt x="129" y="545"/>
                    </a:lnTo>
                    <a:lnTo>
                      <a:pt x="138" y="540"/>
                    </a:lnTo>
                    <a:lnTo>
                      <a:pt x="143" y="545"/>
                    </a:lnTo>
                    <a:lnTo>
                      <a:pt x="147" y="540"/>
                    </a:lnTo>
                    <a:lnTo>
                      <a:pt x="156" y="545"/>
                    </a:lnTo>
                    <a:lnTo>
                      <a:pt x="161" y="540"/>
                    </a:lnTo>
                    <a:lnTo>
                      <a:pt x="165" y="536"/>
                    </a:lnTo>
                    <a:lnTo>
                      <a:pt x="174" y="536"/>
                    </a:lnTo>
                    <a:lnTo>
                      <a:pt x="178" y="540"/>
                    </a:lnTo>
                    <a:lnTo>
                      <a:pt x="187" y="549"/>
                    </a:lnTo>
                    <a:lnTo>
                      <a:pt x="192" y="567"/>
                    </a:lnTo>
                    <a:lnTo>
                      <a:pt x="196" y="509"/>
                    </a:lnTo>
                    <a:lnTo>
                      <a:pt x="205" y="387"/>
                    </a:lnTo>
                    <a:lnTo>
                      <a:pt x="210" y="257"/>
                    </a:lnTo>
                    <a:lnTo>
                      <a:pt x="214" y="162"/>
                    </a:lnTo>
                    <a:lnTo>
                      <a:pt x="223" y="86"/>
                    </a:lnTo>
                    <a:lnTo>
                      <a:pt x="228" y="32"/>
                    </a:lnTo>
                    <a:lnTo>
                      <a:pt x="236" y="0"/>
                    </a:lnTo>
                    <a:lnTo>
                      <a:pt x="241" y="0"/>
                    </a:lnTo>
                    <a:lnTo>
                      <a:pt x="245" y="32"/>
                    </a:lnTo>
                    <a:lnTo>
                      <a:pt x="254" y="81"/>
                    </a:lnTo>
                    <a:lnTo>
                      <a:pt x="259" y="126"/>
                    </a:lnTo>
                    <a:lnTo>
                      <a:pt x="268" y="158"/>
                    </a:lnTo>
                    <a:lnTo>
                      <a:pt x="272" y="189"/>
                    </a:lnTo>
                    <a:lnTo>
                      <a:pt x="277" y="212"/>
                    </a:lnTo>
                    <a:lnTo>
                      <a:pt x="286" y="239"/>
                    </a:lnTo>
                    <a:lnTo>
                      <a:pt x="290" y="270"/>
                    </a:lnTo>
                    <a:lnTo>
                      <a:pt x="294" y="297"/>
                    </a:lnTo>
                    <a:lnTo>
                      <a:pt x="303" y="315"/>
                    </a:lnTo>
                    <a:lnTo>
                      <a:pt x="308" y="392"/>
                    </a:lnTo>
                    <a:lnTo>
                      <a:pt x="317" y="495"/>
                    </a:lnTo>
                    <a:lnTo>
                      <a:pt x="321" y="563"/>
                    </a:lnTo>
                    <a:lnTo>
                      <a:pt x="326" y="603"/>
                    </a:lnTo>
                    <a:lnTo>
                      <a:pt x="335" y="635"/>
                    </a:lnTo>
                    <a:lnTo>
                      <a:pt x="339" y="639"/>
                    </a:lnTo>
                    <a:lnTo>
                      <a:pt x="344" y="635"/>
                    </a:lnTo>
                    <a:lnTo>
                      <a:pt x="352" y="635"/>
                    </a:lnTo>
                    <a:lnTo>
                      <a:pt x="357" y="639"/>
                    </a:lnTo>
                    <a:lnTo>
                      <a:pt x="366" y="635"/>
                    </a:lnTo>
                    <a:lnTo>
                      <a:pt x="370" y="617"/>
                    </a:lnTo>
                    <a:lnTo>
                      <a:pt x="375" y="599"/>
                    </a:lnTo>
                    <a:lnTo>
                      <a:pt x="384" y="590"/>
                    </a:lnTo>
                    <a:lnTo>
                      <a:pt x="388" y="581"/>
                    </a:lnTo>
                    <a:lnTo>
                      <a:pt x="397" y="576"/>
                    </a:lnTo>
                    <a:lnTo>
                      <a:pt x="402" y="590"/>
                    </a:lnTo>
                    <a:lnTo>
                      <a:pt x="406" y="599"/>
                    </a:lnTo>
                    <a:lnTo>
                      <a:pt x="415" y="594"/>
                    </a:lnTo>
                    <a:lnTo>
                      <a:pt x="419" y="599"/>
                    </a:lnTo>
                    <a:lnTo>
                      <a:pt x="424" y="612"/>
                    </a:lnTo>
                    <a:lnTo>
                      <a:pt x="433" y="617"/>
                    </a:lnTo>
                    <a:lnTo>
                      <a:pt x="437" y="621"/>
                    </a:lnTo>
                    <a:lnTo>
                      <a:pt x="446" y="626"/>
                    </a:lnTo>
                    <a:lnTo>
                      <a:pt x="451" y="635"/>
                    </a:lnTo>
                    <a:lnTo>
                      <a:pt x="455" y="635"/>
                    </a:lnTo>
                    <a:lnTo>
                      <a:pt x="464" y="644"/>
                    </a:lnTo>
                    <a:lnTo>
                      <a:pt x="469" y="653"/>
                    </a:lnTo>
                    <a:lnTo>
                      <a:pt x="473" y="648"/>
                    </a:lnTo>
                    <a:lnTo>
                      <a:pt x="482" y="635"/>
                    </a:lnTo>
                    <a:lnTo>
                      <a:pt x="486" y="630"/>
                    </a:lnTo>
                    <a:lnTo>
                      <a:pt x="495" y="612"/>
                    </a:lnTo>
                    <a:lnTo>
                      <a:pt x="500" y="599"/>
                    </a:lnTo>
                    <a:lnTo>
                      <a:pt x="504" y="585"/>
                    </a:lnTo>
                    <a:lnTo>
                      <a:pt x="513" y="576"/>
                    </a:lnTo>
                    <a:lnTo>
                      <a:pt x="518" y="567"/>
                    </a:lnTo>
                    <a:lnTo>
                      <a:pt x="522" y="567"/>
                    </a:lnTo>
                    <a:lnTo>
                      <a:pt x="531" y="563"/>
                    </a:lnTo>
                    <a:lnTo>
                      <a:pt x="535" y="549"/>
                    </a:lnTo>
                    <a:lnTo>
                      <a:pt x="544" y="540"/>
                    </a:lnTo>
                    <a:lnTo>
                      <a:pt x="549" y="527"/>
                    </a:lnTo>
                    <a:lnTo>
                      <a:pt x="553" y="518"/>
                    </a:lnTo>
                    <a:lnTo>
                      <a:pt x="562" y="509"/>
                    </a:lnTo>
                    <a:lnTo>
                      <a:pt x="567" y="509"/>
                    </a:lnTo>
                    <a:lnTo>
                      <a:pt x="576" y="504"/>
                    </a:lnTo>
                    <a:lnTo>
                      <a:pt x="580" y="495"/>
                    </a:lnTo>
                    <a:lnTo>
                      <a:pt x="585" y="495"/>
                    </a:lnTo>
                    <a:lnTo>
                      <a:pt x="593" y="509"/>
                    </a:lnTo>
                    <a:lnTo>
                      <a:pt x="598" y="531"/>
                    </a:lnTo>
                    <a:lnTo>
                      <a:pt x="602" y="554"/>
                    </a:lnTo>
                    <a:lnTo>
                      <a:pt x="611" y="563"/>
                    </a:lnTo>
                    <a:lnTo>
                      <a:pt x="616" y="558"/>
                    </a:lnTo>
                    <a:lnTo>
                      <a:pt x="625" y="567"/>
                    </a:lnTo>
                    <a:lnTo>
                      <a:pt x="629" y="567"/>
                    </a:lnTo>
                    <a:lnTo>
                      <a:pt x="634" y="572"/>
                    </a:lnTo>
                    <a:lnTo>
                      <a:pt x="643" y="581"/>
                    </a:lnTo>
                    <a:lnTo>
                      <a:pt x="647" y="567"/>
                    </a:lnTo>
                    <a:lnTo>
                      <a:pt x="651" y="563"/>
                    </a:lnTo>
                    <a:lnTo>
                      <a:pt x="660" y="558"/>
                    </a:lnTo>
                    <a:lnTo>
                      <a:pt x="665" y="549"/>
                    </a:lnTo>
                    <a:lnTo>
                      <a:pt x="674" y="554"/>
                    </a:lnTo>
                    <a:lnTo>
                      <a:pt x="678" y="549"/>
                    </a:lnTo>
                    <a:lnTo>
                      <a:pt x="683" y="558"/>
                    </a:lnTo>
                    <a:lnTo>
                      <a:pt x="692" y="572"/>
                    </a:lnTo>
                    <a:lnTo>
                      <a:pt x="696" y="585"/>
                    </a:lnTo>
                    <a:lnTo>
                      <a:pt x="705" y="590"/>
                    </a:lnTo>
                    <a:lnTo>
                      <a:pt x="710" y="599"/>
                    </a:lnTo>
                    <a:lnTo>
                      <a:pt x="714" y="603"/>
                    </a:lnTo>
                    <a:lnTo>
                      <a:pt x="723" y="590"/>
                    </a:lnTo>
                    <a:lnTo>
                      <a:pt x="727" y="576"/>
                    </a:lnTo>
                    <a:lnTo>
                      <a:pt x="732" y="572"/>
                    </a:lnTo>
                    <a:lnTo>
                      <a:pt x="741" y="581"/>
                    </a:lnTo>
                    <a:lnTo>
                      <a:pt x="745" y="572"/>
                    </a:lnTo>
                    <a:lnTo>
                      <a:pt x="754" y="572"/>
                    </a:lnTo>
                    <a:lnTo>
                      <a:pt x="759" y="572"/>
                    </a:lnTo>
                    <a:lnTo>
                      <a:pt x="763" y="558"/>
                    </a:lnTo>
                    <a:lnTo>
                      <a:pt x="772" y="554"/>
                    </a:lnTo>
                    <a:lnTo>
                      <a:pt x="776" y="558"/>
                    </a:lnTo>
                    <a:lnTo>
                      <a:pt x="781" y="581"/>
                    </a:lnTo>
                  </a:path>
                </a:pathLst>
              </a:custGeom>
              <a:noFill/>
              <a:ln w="0">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46" name="Freeform 76"/>
              <p:cNvSpPr>
                <a:spLocks/>
              </p:cNvSpPr>
              <p:nvPr/>
            </p:nvSpPr>
            <p:spPr bwMode="auto">
              <a:xfrm>
                <a:off x="7188229" y="1330320"/>
                <a:ext cx="1239838" cy="1085850"/>
              </a:xfrm>
              <a:custGeom>
                <a:avLst/>
                <a:gdLst>
                  <a:gd name="T0" fmla="*/ 2147483646 w 781"/>
                  <a:gd name="T1" fmla="*/ 2147483646 h 684"/>
                  <a:gd name="T2" fmla="*/ 2147483646 w 781"/>
                  <a:gd name="T3" fmla="*/ 2147483646 h 684"/>
                  <a:gd name="T4" fmla="*/ 2147483646 w 781"/>
                  <a:gd name="T5" fmla="*/ 2147483646 h 684"/>
                  <a:gd name="T6" fmla="*/ 2147483646 w 781"/>
                  <a:gd name="T7" fmla="*/ 2147483646 h 684"/>
                  <a:gd name="T8" fmla="*/ 2147483646 w 781"/>
                  <a:gd name="T9" fmla="*/ 2147483646 h 684"/>
                  <a:gd name="T10" fmla="*/ 2147483646 w 781"/>
                  <a:gd name="T11" fmla="*/ 2147483646 h 684"/>
                  <a:gd name="T12" fmla="*/ 2147483646 w 781"/>
                  <a:gd name="T13" fmla="*/ 2147483646 h 684"/>
                  <a:gd name="T14" fmla="*/ 2147483646 w 781"/>
                  <a:gd name="T15" fmla="*/ 2147483646 h 684"/>
                  <a:gd name="T16" fmla="*/ 2147483646 w 781"/>
                  <a:gd name="T17" fmla="*/ 2147483646 h 684"/>
                  <a:gd name="T18" fmla="*/ 2147483646 w 781"/>
                  <a:gd name="T19" fmla="*/ 2147483646 h 684"/>
                  <a:gd name="T20" fmla="*/ 2147483646 w 781"/>
                  <a:gd name="T21" fmla="*/ 2147483646 h 684"/>
                  <a:gd name="T22" fmla="*/ 2147483646 w 781"/>
                  <a:gd name="T23" fmla="*/ 2147483646 h 684"/>
                  <a:gd name="T24" fmla="*/ 2147483646 w 781"/>
                  <a:gd name="T25" fmla="*/ 0 h 684"/>
                  <a:gd name="T26" fmla="*/ 2147483646 w 781"/>
                  <a:gd name="T27" fmla="*/ 2147483646 h 684"/>
                  <a:gd name="T28" fmla="*/ 2147483646 w 781"/>
                  <a:gd name="T29" fmla="*/ 2147483646 h 684"/>
                  <a:gd name="T30" fmla="*/ 2147483646 w 781"/>
                  <a:gd name="T31" fmla="*/ 2147483646 h 684"/>
                  <a:gd name="T32" fmla="*/ 2147483646 w 781"/>
                  <a:gd name="T33" fmla="*/ 2147483646 h 684"/>
                  <a:gd name="T34" fmla="*/ 2147483646 w 781"/>
                  <a:gd name="T35" fmla="*/ 2147483646 h 684"/>
                  <a:gd name="T36" fmla="*/ 2147483646 w 781"/>
                  <a:gd name="T37" fmla="*/ 2147483646 h 684"/>
                  <a:gd name="T38" fmla="*/ 2147483646 w 781"/>
                  <a:gd name="T39" fmla="*/ 2147483646 h 684"/>
                  <a:gd name="T40" fmla="*/ 2147483646 w 781"/>
                  <a:gd name="T41" fmla="*/ 2147483646 h 684"/>
                  <a:gd name="T42" fmla="*/ 2147483646 w 781"/>
                  <a:gd name="T43" fmla="*/ 2147483646 h 684"/>
                  <a:gd name="T44" fmla="*/ 2147483646 w 781"/>
                  <a:gd name="T45" fmla="*/ 2147483646 h 684"/>
                  <a:gd name="T46" fmla="*/ 2147483646 w 781"/>
                  <a:gd name="T47" fmla="*/ 2147483646 h 684"/>
                  <a:gd name="T48" fmla="*/ 2147483646 w 781"/>
                  <a:gd name="T49" fmla="*/ 2147483646 h 684"/>
                  <a:gd name="T50" fmla="*/ 2147483646 w 781"/>
                  <a:gd name="T51" fmla="*/ 2147483646 h 684"/>
                  <a:gd name="T52" fmla="*/ 2147483646 w 781"/>
                  <a:gd name="T53" fmla="*/ 2147483646 h 684"/>
                  <a:gd name="T54" fmla="*/ 2147483646 w 781"/>
                  <a:gd name="T55" fmla="*/ 2147483646 h 684"/>
                  <a:gd name="T56" fmla="*/ 2147483646 w 781"/>
                  <a:gd name="T57" fmla="*/ 2147483646 h 684"/>
                  <a:gd name="T58" fmla="*/ 2147483646 w 781"/>
                  <a:gd name="T59" fmla="*/ 2147483646 h 684"/>
                  <a:gd name="T60" fmla="*/ 2147483646 w 781"/>
                  <a:gd name="T61" fmla="*/ 2147483646 h 684"/>
                  <a:gd name="T62" fmla="*/ 2147483646 w 781"/>
                  <a:gd name="T63" fmla="*/ 2147483646 h 684"/>
                  <a:gd name="T64" fmla="*/ 2147483646 w 781"/>
                  <a:gd name="T65" fmla="*/ 2147483646 h 684"/>
                  <a:gd name="T66" fmla="*/ 2147483646 w 781"/>
                  <a:gd name="T67" fmla="*/ 2147483646 h 684"/>
                  <a:gd name="T68" fmla="*/ 2147483646 w 781"/>
                  <a:gd name="T69" fmla="*/ 2147483646 h 684"/>
                  <a:gd name="T70" fmla="*/ 2147483646 w 781"/>
                  <a:gd name="T71" fmla="*/ 2147483646 h 684"/>
                  <a:gd name="T72" fmla="*/ 2147483646 w 781"/>
                  <a:gd name="T73" fmla="*/ 2147483646 h 684"/>
                  <a:gd name="T74" fmla="*/ 2147483646 w 781"/>
                  <a:gd name="T75" fmla="*/ 2147483646 h 684"/>
                  <a:gd name="T76" fmla="*/ 2147483646 w 781"/>
                  <a:gd name="T77" fmla="*/ 2147483646 h 684"/>
                  <a:gd name="T78" fmla="*/ 2147483646 w 781"/>
                  <a:gd name="T79" fmla="*/ 2147483646 h 684"/>
                  <a:gd name="T80" fmla="*/ 2147483646 w 781"/>
                  <a:gd name="T81" fmla="*/ 2147483646 h 684"/>
                  <a:gd name="T82" fmla="*/ 2147483646 w 781"/>
                  <a:gd name="T83" fmla="*/ 2147483646 h 6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84"/>
                  <a:gd name="T128" fmla="*/ 781 w 781"/>
                  <a:gd name="T129" fmla="*/ 684 h 6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84">
                    <a:moveTo>
                      <a:pt x="0" y="544"/>
                    </a:moveTo>
                    <a:lnTo>
                      <a:pt x="9" y="549"/>
                    </a:lnTo>
                    <a:lnTo>
                      <a:pt x="13" y="553"/>
                    </a:lnTo>
                    <a:lnTo>
                      <a:pt x="18" y="540"/>
                    </a:lnTo>
                    <a:lnTo>
                      <a:pt x="27" y="526"/>
                    </a:lnTo>
                    <a:lnTo>
                      <a:pt x="31" y="522"/>
                    </a:lnTo>
                    <a:lnTo>
                      <a:pt x="36" y="513"/>
                    </a:lnTo>
                    <a:lnTo>
                      <a:pt x="45" y="508"/>
                    </a:lnTo>
                    <a:lnTo>
                      <a:pt x="49" y="513"/>
                    </a:lnTo>
                    <a:lnTo>
                      <a:pt x="58" y="526"/>
                    </a:lnTo>
                    <a:lnTo>
                      <a:pt x="62" y="544"/>
                    </a:lnTo>
                    <a:lnTo>
                      <a:pt x="67" y="567"/>
                    </a:lnTo>
                    <a:lnTo>
                      <a:pt x="76" y="580"/>
                    </a:lnTo>
                    <a:lnTo>
                      <a:pt x="80" y="603"/>
                    </a:lnTo>
                    <a:lnTo>
                      <a:pt x="89" y="607"/>
                    </a:lnTo>
                    <a:lnTo>
                      <a:pt x="94" y="603"/>
                    </a:lnTo>
                    <a:lnTo>
                      <a:pt x="98" y="612"/>
                    </a:lnTo>
                    <a:lnTo>
                      <a:pt x="107" y="630"/>
                    </a:lnTo>
                    <a:lnTo>
                      <a:pt x="111" y="630"/>
                    </a:lnTo>
                    <a:lnTo>
                      <a:pt x="116" y="612"/>
                    </a:lnTo>
                    <a:lnTo>
                      <a:pt x="125" y="603"/>
                    </a:lnTo>
                    <a:lnTo>
                      <a:pt x="129" y="598"/>
                    </a:lnTo>
                    <a:lnTo>
                      <a:pt x="138" y="598"/>
                    </a:lnTo>
                    <a:lnTo>
                      <a:pt x="143" y="585"/>
                    </a:lnTo>
                    <a:lnTo>
                      <a:pt x="147" y="580"/>
                    </a:lnTo>
                    <a:lnTo>
                      <a:pt x="156" y="585"/>
                    </a:lnTo>
                    <a:lnTo>
                      <a:pt x="161" y="598"/>
                    </a:lnTo>
                    <a:lnTo>
                      <a:pt x="165" y="598"/>
                    </a:lnTo>
                    <a:lnTo>
                      <a:pt x="174" y="594"/>
                    </a:lnTo>
                    <a:lnTo>
                      <a:pt x="178" y="603"/>
                    </a:lnTo>
                    <a:lnTo>
                      <a:pt x="187" y="612"/>
                    </a:lnTo>
                    <a:lnTo>
                      <a:pt x="192" y="603"/>
                    </a:lnTo>
                    <a:lnTo>
                      <a:pt x="196" y="513"/>
                    </a:lnTo>
                    <a:lnTo>
                      <a:pt x="205" y="378"/>
                    </a:lnTo>
                    <a:lnTo>
                      <a:pt x="210" y="247"/>
                    </a:lnTo>
                    <a:lnTo>
                      <a:pt x="214" y="130"/>
                    </a:lnTo>
                    <a:lnTo>
                      <a:pt x="223" y="54"/>
                    </a:lnTo>
                    <a:lnTo>
                      <a:pt x="228" y="18"/>
                    </a:lnTo>
                    <a:lnTo>
                      <a:pt x="236" y="0"/>
                    </a:lnTo>
                    <a:lnTo>
                      <a:pt x="241" y="13"/>
                    </a:lnTo>
                    <a:lnTo>
                      <a:pt x="245" y="49"/>
                    </a:lnTo>
                    <a:lnTo>
                      <a:pt x="254" y="108"/>
                    </a:lnTo>
                    <a:lnTo>
                      <a:pt x="259" y="153"/>
                    </a:lnTo>
                    <a:lnTo>
                      <a:pt x="268" y="193"/>
                    </a:lnTo>
                    <a:lnTo>
                      <a:pt x="272" y="216"/>
                    </a:lnTo>
                    <a:lnTo>
                      <a:pt x="277" y="238"/>
                    </a:lnTo>
                    <a:lnTo>
                      <a:pt x="286" y="261"/>
                    </a:lnTo>
                    <a:lnTo>
                      <a:pt x="290" y="283"/>
                    </a:lnTo>
                    <a:lnTo>
                      <a:pt x="294" y="306"/>
                    </a:lnTo>
                    <a:lnTo>
                      <a:pt x="303" y="324"/>
                    </a:lnTo>
                    <a:lnTo>
                      <a:pt x="308" y="382"/>
                    </a:lnTo>
                    <a:lnTo>
                      <a:pt x="317" y="486"/>
                    </a:lnTo>
                    <a:lnTo>
                      <a:pt x="321" y="549"/>
                    </a:lnTo>
                    <a:lnTo>
                      <a:pt x="326" y="576"/>
                    </a:lnTo>
                    <a:lnTo>
                      <a:pt x="335" y="598"/>
                    </a:lnTo>
                    <a:lnTo>
                      <a:pt x="339" y="621"/>
                    </a:lnTo>
                    <a:lnTo>
                      <a:pt x="344" y="643"/>
                    </a:lnTo>
                    <a:lnTo>
                      <a:pt x="352" y="657"/>
                    </a:lnTo>
                    <a:lnTo>
                      <a:pt x="357" y="657"/>
                    </a:lnTo>
                    <a:lnTo>
                      <a:pt x="366" y="657"/>
                    </a:lnTo>
                    <a:lnTo>
                      <a:pt x="370" y="652"/>
                    </a:lnTo>
                    <a:lnTo>
                      <a:pt x="375" y="648"/>
                    </a:lnTo>
                    <a:lnTo>
                      <a:pt x="384" y="652"/>
                    </a:lnTo>
                    <a:lnTo>
                      <a:pt x="388" y="679"/>
                    </a:lnTo>
                    <a:lnTo>
                      <a:pt x="397" y="684"/>
                    </a:lnTo>
                    <a:lnTo>
                      <a:pt x="402" y="675"/>
                    </a:lnTo>
                    <a:lnTo>
                      <a:pt x="406" y="661"/>
                    </a:lnTo>
                    <a:lnTo>
                      <a:pt x="415" y="639"/>
                    </a:lnTo>
                    <a:lnTo>
                      <a:pt x="419" y="621"/>
                    </a:lnTo>
                    <a:lnTo>
                      <a:pt x="424" y="607"/>
                    </a:lnTo>
                    <a:lnTo>
                      <a:pt x="433" y="603"/>
                    </a:lnTo>
                    <a:lnTo>
                      <a:pt x="437" y="612"/>
                    </a:lnTo>
                    <a:lnTo>
                      <a:pt x="446" y="607"/>
                    </a:lnTo>
                    <a:lnTo>
                      <a:pt x="451" y="621"/>
                    </a:lnTo>
                    <a:lnTo>
                      <a:pt x="455" y="639"/>
                    </a:lnTo>
                    <a:lnTo>
                      <a:pt x="464" y="643"/>
                    </a:lnTo>
                    <a:lnTo>
                      <a:pt x="469" y="648"/>
                    </a:lnTo>
                    <a:lnTo>
                      <a:pt x="473" y="657"/>
                    </a:lnTo>
                    <a:lnTo>
                      <a:pt x="482" y="652"/>
                    </a:lnTo>
                    <a:lnTo>
                      <a:pt x="486" y="634"/>
                    </a:lnTo>
                    <a:lnTo>
                      <a:pt x="495" y="612"/>
                    </a:lnTo>
                    <a:lnTo>
                      <a:pt x="500" y="589"/>
                    </a:lnTo>
                    <a:lnTo>
                      <a:pt x="504" y="576"/>
                    </a:lnTo>
                    <a:lnTo>
                      <a:pt x="513" y="580"/>
                    </a:lnTo>
                    <a:lnTo>
                      <a:pt x="518" y="589"/>
                    </a:lnTo>
                    <a:lnTo>
                      <a:pt x="522" y="598"/>
                    </a:lnTo>
                    <a:lnTo>
                      <a:pt x="531" y="594"/>
                    </a:lnTo>
                    <a:lnTo>
                      <a:pt x="535" y="589"/>
                    </a:lnTo>
                    <a:lnTo>
                      <a:pt x="544" y="589"/>
                    </a:lnTo>
                    <a:lnTo>
                      <a:pt x="549" y="589"/>
                    </a:lnTo>
                    <a:lnTo>
                      <a:pt x="553" y="589"/>
                    </a:lnTo>
                    <a:lnTo>
                      <a:pt x="562" y="594"/>
                    </a:lnTo>
                    <a:lnTo>
                      <a:pt x="567" y="594"/>
                    </a:lnTo>
                    <a:lnTo>
                      <a:pt x="576" y="598"/>
                    </a:lnTo>
                    <a:lnTo>
                      <a:pt x="580" y="603"/>
                    </a:lnTo>
                    <a:lnTo>
                      <a:pt x="585" y="607"/>
                    </a:lnTo>
                    <a:lnTo>
                      <a:pt x="593" y="612"/>
                    </a:lnTo>
                    <a:lnTo>
                      <a:pt x="598" y="616"/>
                    </a:lnTo>
                    <a:lnTo>
                      <a:pt x="602" y="630"/>
                    </a:lnTo>
                    <a:lnTo>
                      <a:pt x="611" y="639"/>
                    </a:lnTo>
                    <a:lnTo>
                      <a:pt x="616" y="634"/>
                    </a:lnTo>
                    <a:lnTo>
                      <a:pt x="625" y="634"/>
                    </a:lnTo>
                    <a:lnTo>
                      <a:pt x="629" y="634"/>
                    </a:lnTo>
                    <a:lnTo>
                      <a:pt x="634" y="625"/>
                    </a:lnTo>
                    <a:lnTo>
                      <a:pt x="643" y="603"/>
                    </a:lnTo>
                    <a:lnTo>
                      <a:pt x="647" y="585"/>
                    </a:lnTo>
                    <a:lnTo>
                      <a:pt x="651" y="576"/>
                    </a:lnTo>
                    <a:lnTo>
                      <a:pt x="660" y="576"/>
                    </a:lnTo>
                    <a:lnTo>
                      <a:pt x="665" y="589"/>
                    </a:lnTo>
                    <a:lnTo>
                      <a:pt x="674" y="589"/>
                    </a:lnTo>
                    <a:lnTo>
                      <a:pt x="678" y="580"/>
                    </a:lnTo>
                    <a:lnTo>
                      <a:pt x="683" y="576"/>
                    </a:lnTo>
                    <a:lnTo>
                      <a:pt x="692" y="576"/>
                    </a:lnTo>
                    <a:lnTo>
                      <a:pt x="696" y="580"/>
                    </a:lnTo>
                    <a:lnTo>
                      <a:pt x="705" y="585"/>
                    </a:lnTo>
                    <a:lnTo>
                      <a:pt x="710" y="571"/>
                    </a:lnTo>
                    <a:lnTo>
                      <a:pt x="714" y="553"/>
                    </a:lnTo>
                    <a:lnTo>
                      <a:pt x="723" y="544"/>
                    </a:lnTo>
                    <a:lnTo>
                      <a:pt x="727" y="535"/>
                    </a:lnTo>
                    <a:lnTo>
                      <a:pt x="732" y="522"/>
                    </a:lnTo>
                    <a:lnTo>
                      <a:pt x="741" y="513"/>
                    </a:lnTo>
                    <a:lnTo>
                      <a:pt x="745" y="499"/>
                    </a:lnTo>
                    <a:lnTo>
                      <a:pt x="754" y="508"/>
                    </a:lnTo>
                    <a:lnTo>
                      <a:pt x="759" y="517"/>
                    </a:lnTo>
                    <a:lnTo>
                      <a:pt x="763" y="522"/>
                    </a:lnTo>
                    <a:lnTo>
                      <a:pt x="772" y="526"/>
                    </a:lnTo>
                    <a:lnTo>
                      <a:pt x="776" y="531"/>
                    </a:lnTo>
                    <a:lnTo>
                      <a:pt x="781" y="535"/>
                    </a:lnTo>
                  </a:path>
                </a:pathLst>
              </a:custGeom>
              <a:noFill/>
              <a:ln w="0">
                <a:solidFill>
                  <a:srgbClr val="007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47" name="Freeform 77"/>
              <p:cNvSpPr>
                <a:spLocks/>
              </p:cNvSpPr>
              <p:nvPr/>
            </p:nvSpPr>
            <p:spPr bwMode="auto">
              <a:xfrm>
                <a:off x="7188229" y="1365245"/>
                <a:ext cx="1239838" cy="1000125"/>
              </a:xfrm>
              <a:custGeom>
                <a:avLst/>
                <a:gdLst>
                  <a:gd name="T0" fmla="*/ 2147483646 w 781"/>
                  <a:gd name="T1" fmla="*/ 2147483646 h 630"/>
                  <a:gd name="T2" fmla="*/ 2147483646 w 781"/>
                  <a:gd name="T3" fmla="*/ 2147483646 h 630"/>
                  <a:gd name="T4" fmla="*/ 2147483646 w 781"/>
                  <a:gd name="T5" fmla="*/ 2147483646 h 630"/>
                  <a:gd name="T6" fmla="*/ 2147483646 w 781"/>
                  <a:gd name="T7" fmla="*/ 2147483646 h 630"/>
                  <a:gd name="T8" fmla="*/ 2147483646 w 781"/>
                  <a:gd name="T9" fmla="*/ 2147483646 h 630"/>
                  <a:gd name="T10" fmla="*/ 2147483646 w 781"/>
                  <a:gd name="T11" fmla="*/ 2147483646 h 630"/>
                  <a:gd name="T12" fmla="*/ 2147483646 w 781"/>
                  <a:gd name="T13" fmla="*/ 2147483646 h 630"/>
                  <a:gd name="T14" fmla="*/ 2147483646 w 781"/>
                  <a:gd name="T15" fmla="*/ 2147483646 h 630"/>
                  <a:gd name="T16" fmla="*/ 2147483646 w 781"/>
                  <a:gd name="T17" fmla="*/ 2147483646 h 630"/>
                  <a:gd name="T18" fmla="*/ 2147483646 w 781"/>
                  <a:gd name="T19" fmla="*/ 2147483646 h 630"/>
                  <a:gd name="T20" fmla="*/ 2147483646 w 781"/>
                  <a:gd name="T21" fmla="*/ 2147483646 h 630"/>
                  <a:gd name="T22" fmla="*/ 2147483646 w 781"/>
                  <a:gd name="T23" fmla="*/ 2147483646 h 630"/>
                  <a:gd name="T24" fmla="*/ 2147483646 w 781"/>
                  <a:gd name="T25" fmla="*/ 2147483646 h 630"/>
                  <a:gd name="T26" fmla="*/ 2147483646 w 781"/>
                  <a:gd name="T27" fmla="*/ 2147483646 h 630"/>
                  <a:gd name="T28" fmla="*/ 2147483646 w 781"/>
                  <a:gd name="T29" fmla="*/ 2147483646 h 630"/>
                  <a:gd name="T30" fmla="*/ 2147483646 w 781"/>
                  <a:gd name="T31" fmla="*/ 2147483646 h 630"/>
                  <a:gd name="T32" fmla="*/ 2147483646 w 781"/>
                  <a:gd name="T33" fmla="*/ 2147483646 h 630"/>
                  <a:gd name="T34" fmla="*/ 2147483646 w 781"/>
                  <a:gd name="T35" fmla="*/ 2147483646 h 630"/>
                  <a:gd name="T36" fmla="*/ 2147483646 w 781"/>
                  <a:gd name="T37" fmla="*/ 2147483646 h 630"/>
                  <a:gd name="T38" fmla="*/ 2147483646 w 781"/>
                  <a:gd name="T39" fmla="*/ 2147483646 h 630"/>
                  <a:gd name="T40" fmla="*/ 2147483646 w 781"/>
                  <a:gd name="T41" fmla="*/ 2147483646 h 630"/>
                  <a:gd name="T42" fmla="*/ 2147483646 w 781"/>
                  <a:gd name="T43" fmla="*/ 2147483646 h 630"/>
                  <a:gd name="T44" fmla="*/ 2147483646 w 781"/>
                  <a:gd name="T45" fmla="*/ 2147483646 h 630"/>
                  <a:gd name="T46" fmla="*/ 2147483646 w 781"/>
                  <a:gd name="T47" fmla="*/ 2147483646 h 630"/>
                  <a:gd name="T48" fmla="*/ 2147483646 w 781"/>
                  <a:gd name="T49" fmla="*/ 2147483646 h 630"/>
                  <a:gd name="T50" fmla="*/ 2147483646 w 781"/>
                  <a:gd name="T51" fmla="*/ 2147483646 h 630"/>
                  <a:gd name="T52" fmla="*/ 2147483646 w 781"/>
                  <a:gd name="T53" fmla="*/ 2147483646 h 630"/>
                  <a:gd name="T54" fmla="*/ 2147483646 w 781"/>
                  <a:gd name="T55" fmla="*/ 2147483646 h 630"/>
                  <a:gd name="T56" fmla="*/ 2147483646 w 781"/>
                  <a:gd name="T57" fmla="*/ 2147483646 h 630"/>
                  <a:gd name="T58" fmla="*/ 2147483646 w 781"/>
                  <a:gd name="T59" fmla="*/ 2147483646 h 630"/>
                  <a:gd name="T60" fmla="*/ 2147483646 w 781"/>
                  <a:gd name="T61" fmla="*/ 2147483646 h 630"/>
                  <a:gd name="T62" fmla="*/ 2147483646 w 781"/>
                  <a:gd name="T63" fmla="*/ 2147483646 h 630"/>
                  <a:gd name="T64" fmla="*/ 2147483646 w 781"/>
                  <a:gd name="T65" fmla="*/ 2147483646 h 630"/>
                  <a:gd name="T66" fmla="*/ 2147483646 w 781"/>
                  <a:gd name="T67" fmla="*/ 2147483646 h 630"/>
                  <a:gd name="T68" fmla="*/ 2147483646 w 781"/>
                  <a:gd name="T69" fmla="*/ 2147483646 h 630"/>
                  <a:gd name="T70" fmla="*/ 2147483646 w 781"/>
                  <a:gd name="T71" fmla="*/ 2147483646 h 630"/>
                  <a:gd name="T72" fmla="*/ 2147483646 w 781"/>
                  <a:gd name="T73" fmla="*/ 2147483646 h 630"/>
                  <a:gd name="T74" fmla="*/ 2147483646 w 781"/>
                  <a:gd name="T75" fmla="*/ 2147483646 h 630"/>
                  <a:gd name="T76" fmla="*/ 2147483646 w 781"/>
                  <a:gd name="T77" fmla="*/ 2147483646 h 630"/>
                  <a:gd name="T78" fmla="*/ 2147483646 w 781"/>
                  <a:gd name="T79" fmla="*/ 2147483646 h 630"/>
                  <a:gd name="T80" fmla="*/ 2147483646 w 781"/>
                  <a:gd name="T81" fmla="*/ 2147483646 h 630"/>
                  <a:gd name="T82" fmla="*/ 2147483646 w 781"/>
                  <a:gd name="T83" fmla="*/ 2147483646 h 6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30"/>
                  <a:gd name="T128" fmla="*/ 781 w 781"/>
                  <a:gd name="T129" fmla="*/ 630 h 6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30">
                    <a:moveTo>
                      <a:pt x="0" y="581"/>
                    </a:moveTo>
                    <a:lnTo>
                      <a:pt x="9" y="590"/>
                    </a:lnTo>
                    <a:lnTo>
                      <a:pt x="13" y="594"/>
                    </a:lnTo>
                    <a:lnTo>
                      <a:pt x="18" y="581"/>
                    </a:lnTo>
                    <a:lnTo>
                      <a:pt x="27" y="572"/>
                    </a:lnTo>
                    <a:lnTo>
                      <a:pt x="31" y="576"/>
                    </a:lnTo>
                    <a:lnTo>
                      <a:pt x="36" y="572"/>
                    </a:lnTo>
                    <a:lnTo>
                      <a:pt x="45" y="567"/>
                    </a:lnTo>
                    <a:lnTo>
                      <a:pt x="49" y="563"/>
                    </a:lnTo>
                    <a:lnTo>
                      <a:pt x="58" y="572"/>
                    </a:lnTo>
                    <a:lnTo>
                      <a:pt x="62" y="590"/>
                    </a:lnTo>
                    <a:lnTo>
                      <a:pt x="67" y="608"/>
                    </a:lnTo>
                    <a:lnTo>
                      <a:pt x="76" y="608"/>
                    </a:lnTo>
                    <a:lnTo>
                      <a:pt x="80" y="612"/>
                    </a:lnTo>
                    <a:lnTo>
                      <a:pt x="89" y="612"/>
                    </a:lnTo>
                    <a:lnTo>
                      <a:pt x="94" y="603"/>
                    </a:lnTo>
                    <a:lnTo>
                      <a:pt x="98" y="581"/>
                    </a:lnTo>
                    <a:lnTo>
                      <a:pt x="107" y="558"/>
                    </a:lnTo>
                    <a:lnTo>
                      <a:pt x="111" y="549"/>
                    </a:lnTo>
                    <a:lnTo>
                      <a:pt x="116" y="540"/>
                    </a:lnTo>
                    <a:lnTo>
                      <a:pt x="125" y="540"/>
                    </a:lnTo>
                    <a:lnTo>
                      <a:pt x="129" y="536"/>
                    </a:lnTo>
                    <a:lnTo>
                      <a:pt x="138" y="536"/>
                    </a:lnTo>
                    <a:lnTo>
                      <a:pt x="143" y="531"/>
                    </a:lnTo>
                    <a:lnTo>
                      <a:pt x="147" y="531"/>
                    </a:lnTo>
                    <a:lnTo>
                      <a:pt x="156" y="531"/>
                    </a:lnTo>
                    <a:lnTo>
                      <a:pt x="161" y="536"/>
                    </a:lnTo>
                    <a:lnTo>
                      <a:pt x="165" y="536"/>
                    </a:lnTo>
                    <a:lnTo>
                      <a:pt x="174" y="536"/>
                    </a:lnTo>
                    <a:lnTo>
                      <a:pt x="178" y="527"/>
                    </a:lnTo>
                    <a:lnTo>
                      <a:pt x="187" y="509"/>
                    </a:lnTo>
                    <a:lnTo>
                      <a:pt x="192" y="513"/>
                    </a:lnTo>
                    <a:lnTo>
                      <a:pt x="196" y="473"/>
                    </a:lnTo>
                    <a:lnTo>
                      <a:pt x="205" y="365"/>
                    </a:lnTo>
                    <a:lnTo>
                      <a:pt x="210" y="261"/>
                    </a:lnTo>
                    <a:lnTo>
                      <a:pt x="214" y="153"/>
                    </a:lnTo>
                    <a:lnTo>
                      <a:pt x="223" y="81"/>
                    </a:lnTo>
                    <a:lnTo>
                      <a:pt x="228" y="36"/>
                    </a:lnTo>
                    <a:lnTo>
                      <a:pt x="236" y="5"/>
                    </a:lnTo>
                    <a:lnTo>
                      <a:pt x="241" y="0"/>
                    </a:lnTo>
                    <a:lnTo>
                      <a:pt x="245" y="27"/>
                    </a:lnTo>
                    <a:lnTo>
                      <a:pt x="254" y="72"/>
                    </a:lnTo>
                    <a:lnTo>
                      <a:pt x="259" y="122"/>
                    </a:lnTo>
                    <a:lnTo>
                      <a:pt x="268" y="153"/>
                    </a:lnTo>
                    <a:lnTo>
                      <a:pt x="272" y="180"/>
                    </a:lnTo>
                    <a:lnTo>
                      <a:pt x="277" y="203"/>
                    </a:lnTo>
                    <a:lnTo>
                      <a:pt x="286" y="221"/>
                    </a:lnTo>
                    <a:lnTo>
                      <a:pt x="290" y="239"/>
                    </a:lnTo>
                    <a:lnTo>
                      <a:pt x="294" y="270"/>
                    </a:lnTo>
                    <a:lnTo>
                      <a:pt x="303" y="297"/>
                    </a:lnTo>
                    <a:lnTo>
                      <a:pt x="308" y="369"/>
                    </a:lnTo>
                    <a:lnTo>
                      <a:pt x="317" y="482"/>
                    </a:lnTo>
                    <a:lnTo>
                      <a:pt x="321" y="540"/>
                    </a:lnTo>
                    <a:lnTo>
                      <a:pt x="326" y="585"/>
                    </a:lnTo>
                    <a:lnTo>
                      <a:pt x="335" y="608"/>
                    </a:lnTo>
                    <a:lnTo>
                      <a:pt x="339" y="608"/>
                    </a:lnTo>
                    <a:lnTo>
                      <a:pt x="344" y="603"/>
                    </a:lnTo>
                    <a:lnTo>
                      <a:pt x="352" y="603"/>
                    </a:lnTo>
                    <a:lnTo>
                      <a:pt x="357" y="612"/>
                    </a:lnTo>
                    <a:lnTo>
                      <a:pt x="366" y="612"/>
                    </a:lnTo>
                    <a:lnTo>
                      <a:pt x="370" y="612"/>
                    </a:lnTo>
                    <a:lnTo>
                      <a:pt x="375" y="621"/>
                    </a:lnTo>
                    <a:lnTo>
                      <a:pt x="384" y="621"/>
                    </a:lnTo>
                    <a:lnTo>
                      <a:pt x="388" y="608"/>
                    </a:lnTo>
                    <a:lnTo>
                      <a:pt x="397" y="590"/>
                    </a:lnTo>
                    <a:lnTo>
                      <a:pt x="402" y="581"/>
                    </a:lnTo>
                    <a:lnTo>
                      <a:pt x="406" y="581"/>
                    </a:lnTo>
                    <a:lnTo>
                      <a:pt x="415" y="590"/>
                    </a:lnTo>
                    <a:lnTo>
                      <a:pt x="419" y="585"/>
                    </a:lnTo>
                    <a:lnTo>
                      <a:pt x="424" y="590"/>
                    </a:lnTo>
                    <a:lnTo>
                      <a:pt x="433" y="603"/>
                    </a:lnTo>
                    <a:lnTo>
                      <a:pt x="437" y="612"/>
                    </a:lnTo>
                    <a:lnTo>
                      <a:pt x="446" y="617"/>
                    </a:lnTo>
                    <a:lnTo>
                      <a:pt x="451" y="626"/>
                    </a:lnTo>
                    <a:lnTo>
                      <a:pt x="455" y="630"/>
                    </a:lnTo>
                    <a:lnTo>
                      <a:pt x="464" y="630"/>
                    </a:lnTo>
                    <a:lnTo>
                      <a:pt x="469" y="612"/>
                    </a:lnTo>
                    <a:lnTo>
                      <a:pt x="473" y="599"/>
                    </a:lnTo>
                    <a:lnTo>
                      <a:pt x="482" y="585"/>
                    </a:lnTo>
                    <a:lnTo>
                      <a:pt x="486" y="590"/>
                    </a:lnTo>
                    <a:lnTo>
                      <a:pt x="495" y="594"/>
                    </a:lnTo>
                    <a:lnTo>
                      <a:pt x="500" y="608"/>
                    </a:lnTo>
                    <a:lnTo>
                      <a:pt x="504" y="608"/>
                    </a:lnTo>
                    <a:lnTo>
                      <a:pt x="513" y="599"/>
                    </a:lnTo>
                    <a:lnTo>
                      <a:pt x="518" y="581"/>
                    </a:lnTo>
                    <a:lnTo>
                      <a:pt x="522" y="572"/>
                    </a:lnTo>
                    <a:lnTo>
                      <a:pt x="531" y="567"/>
                    </a:lnTo>
                    <a:lnTo>
                      <a:pt x="535" y="558"/>
                    </a:lnTo>
                    <a:lnTo>
                      <a:pt x="544" y="545"/>
                    </a:lnTo>
                    <a:lnTo>
                      <a:pt x="549" y="536"/>
                    </a:lnTo>
                    <a:lnTo>
                      <a:pt x="553" y="540"/>
                    </a:lnTo>
                    <a:lnTo>
                      <a:pt x="562" y="536"/>
                    </a:lnTo>
                    <a:lnTo>
                      <a:pt x="567" y="518"/>
                    </a:lnTo>
                    <a:lnTo>
                      <a:pt x="576" y="500"/>
                    </a:lnTo>
                    <a:lnTo>
                      <a:pt x="580" y="500"/>
                    </a:lnTo>
                    <a:lnTo>
                      <a:pt x="585" y="500"/>
                    </a:lnTo>
                    <a:lnTo>
                      <a:pt x="593" y="491"/>
                    </a:lnTo>
                    <a:lnTo>
                      <a:pt x="598" y="468"/>
                    </a:lnTo>
                    <a:lnTo>
                      <a:pt x="602" y="446"/>
                    </a:lnTo>
                    <a:lnTo>
                      <a:pt x="611" y="432"/>
                    </a:lnTo>
                    <a:lnTo>
                      <a:pt x="616" y="437"/>
                    </a:lnTo>
                    <a:lnTo>
                      <a:pt x="625" y="455"/>
                    </a:lnTo>
                    <a:lnTo>
                      <a:pt x="629" y="459"/>
                    </a:lnTo>
                    <a:lnTo>
                      <a:pt x="634" y="464"/>
                    </a:lnTo>
                    <a:lnTo>
                      <a:pt x="643" y="464"/>
                    </a:lnTo>
                    <a:lnTo>
                      <a:pt x="647" y="468"/>
                    </a:lnTo>
                    <a:lnTo>
                      <a:pt x="651" y="482"/>
                    </a:lnTo>
                    <a:lnTo>
                      <a:pt x="660" y="491"/>
                    </a:lnTo>
                    <a:lnTo>
                      <a:pt x="665" y="482"/>
                    </a:lnTo>
                    <a:lnTo>
                      <a:pt x="674" y="477"/>
                    </a:lnTo>
                    <a:lnTo>
                      <a:pt x="678" y="477"/>
                    </a:lnTo>
                    <a:lnTo>
                      <a:pt x="683" y="473"/>
                    </a:lnTo>
                    <a:lnTo>
                      <a:pt x="692" y="473"/>
                    </a:lnTo>
                    <a:lnTo>
                      <a:pt x="696" y="486"/>
                    </a:lnTo>
                    <a:lnTo>
                      <a:pt x="705" y="509"/>
                    </a:lnTo>
                    <a:lnTo>
                      <a:pt x="710" y="522"/>
                    </a:lnTo>
                    <a:lnTo>
                      <a:pt x="714" y="522"/>
                    </a:lnTo>
                    <a:lnTo>
                      <a:pt x="723" y="531"/>
                    </a:lnTo>
                    <a:lnTo>
                      <a:pt x="727" y="545"/>
                    </a:lnTo>
                    <a:lnTo>
                      <a:pt x="732" y="558"/>
                    </a:lnTo>
                    <a:lnTo>
                      <a:pt x="741" y="563"/>
                    </a:lnTo>
                    <a:lnTo>
                      <a:pt x="745" y="567"/>
                    </a:lnTo>
                    <a:lnTo>
                      <a:pt x="754" y="558"/>
                    </a:lnTo>
                    <a:lnTo>
                      <a:pt x="759" y="554"/>
                    </a:lnTo>
                    <a:lnTo>
                      <a:pt x="763" y="567"/>
                    </a:lnTo>
                    <a:lnTo>
                      <a:pt x="772" y="581"/>
                    </a:lnTo>
                    <a:lnTo>
                      <a:pt x="776" y="576"/>
                    </a:lnTo>
                    <a:lnTo>
                      <a:pt x="781" y="563"/>
                    </a:lnTo>
                  </a:path>
                </a:pathLst>
              </a:custGeom>
              <a:noFill/>
              <a:ln w="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48" name="Freeform 78"/>
              <p:cNvSpPr>
                <a:spLocks/>
              </p:cNvSpPr>
              <p:nvPr/>
            </p:nvSpPr>
            <p:spPr bwMode="auto">
              <a:xfrm>
                <a:off x="7188229" y="1450970"/>
                <a:ext cx="1239838" cy="957263"/>
              </a:xfrm>
              <a:custGeom>
                <a:avLst/>
                <a:gdLst>
                  <a:gd name="T0" fmla="*/ 2147483646 w 781"/>
                  <a:gd name="T1" fmla="*/ 2147483646 h 603"/>
                  <a:gd name="T2" fmla="*/ 2147483646 w 781"/>
                  <a:gd name="T3" fmla="*/ 2147483646 h 603"/>
                  <a:gd name="T4" fmla="*/ 2147483646 w 781"/>
                  <a:gd name="T5" fmla="*/ 2147483646 h 603"/>
                  <a:gd name="T6" fmla="*/ 2147483646 w 781"/>
                  <a:gd name="T7" fmla="*/ 2147483646 h 603"/>
                  <a:gd name="T8" fmla="*/ 2147483646 w 781"/>
                  <a:gd name="T9" fmla="*/ 2147483646 h 603"/>
                  <a:gd name="T10" fmla="*/ 2147483646 w 781"/>
                  <a:gd name="T11" fmla="*/ 2147483646 h 603"/>
                  <a:gd name="T12" fmla="*/ 2147483646 w 781"/>
                  <a:gd name="T13" fmla="*/ 2147483646 h 603"/>
                  <a:gd name="T14" fmla="*/ 2147483646 w 781"/>
                  <a:gd name="T15" fmla="*/ 2147483646 h 603"/>
                  <a:gd name="T16" fmla="*/ 2147483646 w 781"/>
                  <a:gd name="T17" fmla="*/ 2147483646 h 603"/>
                  <a:gd name="T18" fmla="*/ 2147483646 w 781"/>
                  <a:gd name="T19" fmla="*/ 2147483646 h 603"/>
                  <a:gd name="T20" fmla="*/ 2147483646 w 781"/>
                  <a:gd name="T21" fmla="*/ 2147483646 h 603"/>
                  <a:gd name="T22" fmla="*/ 2147483646 w 781"/>
                  <a:gd name="T23" fmla="*/ 2147483646 h 603"/>
                  <a:gd name="T24" fmla="*/ 2147483646 w 781"/>
                  <a:gd name="T25" fmla="*/ 0 h 603"/>
                  <a:gd name="T26" fmla="*/ 2147483646 w 781"/>
                  <a:gd name="T27" fmla="*/ 2147483646 h 603"/>
                  <a:gd name="T28" fmla="*/ 2147483646 w 781"/>
                  <a:gd name="T29" fmla="*/ 2147483646 h 603"/>
                  <a:gd name="T30" fmla="*/ 2147483646 w 781"/>
                  <a:gd name="T31" fmla="*/ 2147483646 h 603"/>
                  <a:gd name="T32" fmla="*/ 2147483646 w 781"/>
                  <a:gd name="T33" fmla="*/ 2147483646 h 603"/>
                  <a:gd name="T34" fmla="*/ 2147483646 w 781"/>
                  <a:gd name="T35" fmla="*/ 2147483646 h 603"/>
                  <a:gd name="T36" fmla="*/ 2147483646 w 781"/>
                  <a:gd name="T37" fmla="*/ 2147483646 h 603"/>
                  <a:gd name="T38" fmla="*/ 2147483646 w 781"/>
                  <a:gd name="T39" fmla="*/ 2147483646 h 603"/>
                  <a:gd name="T40" fmla="*/ 2147483646 w 781"/>
                  <a:gd name="T41" fmla="*/ 2147483646 h 603"/>
                  <a:gd name="T42" fmla="*/ 2147483646 w 781"/>
                  <a:gd name="T43" fmla="*/ 2147483646 h 603"/>
                  <a:gd name="T44" fmla="*/ 2147483646 w 781"/>
                  <a:gd name="T45" fmla="*/ 2147483646 h 603"/>
                  <a:gd name="T46" fmla="*/ 2147483646 w 781"/>
                  <a:gd name="T47" fmla="*/ 2147483646 h 603"/>
                  <a:gd name="T48" fmla="*/ 2147483646 w 781"/>
                  <a:gd name="T49" fmla="*/ 2147483646 h 603"/>
                  <a:gd name="T50" fmla="*/ 2147483646 w 781"/>
                  <a:gd name="T51" fmla="*/ 2147483646 h 603"/>
                  <a:gd name="T52" fmla="*/ 2147483646 w 781"/>
                  <a:gd name="T53" fmla="*/ 2147483646 h 603"/>
                  <a:gd name="T54" fmla="*/ 2147483646 w 781"/>
                  <a:gd name="T55" fmla="*/ 2147483646 h 603"/>
                  <a:gd name="T56" fmla="*/ 2147483646 w 781"/>
                  <a:gd name="T57" fmla="*/ 2147483646 h 603"/>
                  <a:gd name="T58" fmla="*/ 2147483646 w 781"/>
                  <a:gd name="T59" fmla="*/ 2147483646 h 603"/>
                  <a:gd name="T60" fmla="*/ 2147483646 w 781"/>
                  <a:gd name="T61" fmla="*/ 2147483646 h 603"/>
                  <a:gd name="T62" fmla="*/ 2147483646 w 781"/>
                  <a:gd name="T63" fmla="*/ 2147483646 h 603"/>
                  <a:gd name="T64" fmla="*/ 2147483646 w 781"/>
                  <a:gd name="T65" fmla="*/ 2147483646 h 603"/>
                  <a:gd name="T66" fmla="*/ 2147483646 w 781"/>
                  <a:gd name="T67" fmla="*/ 2147483646 h 603"/>
                  <a:gd name="T68" fmla="*/ 2147483646 w 781"/>
                  <a:gd name="T69" fmla="*/ 2147483646 h 603"/>
                  <a:gd name="T70" fmla="*/ 2147483646 w 781"/>
                  <a:gd name="T71" fmla="*/ 2147483646 h 603"/>
                  <a:gd name="T72" fmla="*/ 2147483646 w 781"/>
                  <a:gd name="T73" fmla="*/ 2147483646 h 603"/>
                  <a:gd name="T74" fmla="*/ 2147483646 w 781"/>
                  <a:gd name="T75" fmla="*/ 2147483646 h 603"/>
                  <a:gd name="T76" fmla="*/ 2147483646 w 781"/>
                  <a:gd name="T77" fmla="*/ 2147483646 h 603"/>
                  <a:gd name="T78" fmla="*/ 2147483646 w 781"/>
                  <a:gd name="T79" fmla="*/ 2147483646 h 603"/>
                  <a:gd name="T80" fmla="*/ 2147483646 w 781"/>
                  <a:gd name="T81" fmla="*/ 2147483646 h 603"/>
                  <a:gd name="T82" fmla="*/ 2147483646 w 781"/>
                  <a:gd name="T83" fmla="*/ 2147483646 h 6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03"/>
                  <a:gd name="T128" fmla="*/ 781 w 781"/>
                  <a:gd name="T129" fmla="*/ 603 h 6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03">
                    <a:moveTo>
                      <a:pt x="0" y="428"/>
                    </a:moveTo>
                    <a:lnTo>
                      <a:pt x="9" y="432"/>
                    </a:lnTo>
                    <a:lnTo>
                      <a:pt x="13" y="446"/>
                    </a:lnTo>
                    <a:lnTo>
                      <a:pt x="18" y="455"/>
                    </a:lnTo>
                    <a:lnTo>
                      <a:pt x="27" y="446"/>
                    </a:lnTo>
                    <a:lnTo>
                      <a:pt x="31" y="446"/>
                    </a:lnTo>
                    <a:lnTo>
                      <a:pt x="36" y="437"/>
                    </a:lnTo>
                    <a:lnTo>
                      <a:pt x="45" y="432"/>
                    </a:lnTo>
                    <a:lnTo>
                      <a:pt x="49" y="423"/>
                    </a:lnTo>
                    <a:lnTo>
                      <a:pt x="58" y="437"/>
                    </a:lnTo>
                    <a:lnTo>
                      <a:pt x="62" y="446"/>
                    </a:lnTo>
                    <a:lnTo>
                      <a:pt x="67" y="446"/>
                    </a:lnTo>
                    <a:lnTo>
                      <a:pt x="76" y="446"/>
                    </a:lnTo>
                    <a:lnTo>
                      <a:pt x="80" y="450"/>
                    </a:lnTo>
                    <a:lnTo>
                      <a:pt x="89" y="455"/>
                    </a:lnTo>
                    <a:lnTo>
                      <a:pt x="94" y="468"/>
                    </a:lnTo>
                    <a:lnTo>
                      <a:pt x="98" y="486"/>
                    </a:lnTo>
                    <a:lnTo>
                      <a:pt x="107" y="486"/>
                    </a:lnTo>
                    <a:lnTo>
                      <a:pt x="111" y="491"/>
                    </a:lnTo>
                    <a:lnTo>
                      <a:pt x="116" y="504"/>
                    </a:lnTo>
                    <a:lnTo>
                      <a:pt x="125" y="518"/>
                    </a:lnTo>
                    <a:lnTo>
                      <a:pt x="129" y="518"/>
                    </a:lnTo>
                    <a:lnTo>
                      <a:pt x="138" y="513"/>
                    </a:lnTo>
                    <a:lnTo>
                      <a:pt x="143" y="513"/>
                    </a:lnTo>
                    <a:lnTo>
                      <a:pt x="147" y="527"/>
                    </a:lnTo>
                    <a:lnTo>
                      <a:pt x="156" y="536"/>
                    </a:lnTo>
                    <a:lnTo>
                      <a:pt x="161" y="545"/>
                    </a:lnTo>
                    <a:lnTo>
                      <a:pt x="165" y="545"/>
                    </a:lnTo>
                    <a:lnTo>
                      <a:pt x="174" y="536"/>
                    </a:lnTo>
                    <a:lnTo>
                      <a:pt x="178" y="518"/>
                    </a:lnTo>
                    <a:lnTo>
                      <a:pt x="187" y="509"/>
                    </a:lnTo>
                    <a:lnTo>
                      <a:pt x="192" y="491"/>
                    </a:lnTo>
                    <a:lnTo>
                      <a:pt x="196" y="410"/>
                    </a:lnTo>
                    <a:lnTo>
                      <a:pt x="205" y="302"/>
                    </a:lnTo>
                    <a:lnTo>
                      <a:pt x="210" y="198"/>
                    </a:lnTo>
                    <a:lnTo>
                      <a:pt x="214" y="104"/>
                    </a:lnTo>
                    <a:lnTo>
                      <a:pt x="223" y="59"/>
                    </a:lnTo>
                    <a:lnTo>
                      <a:pt x="228" y="23"/>
                    </a:lnTo>
                    <a:lnTo>
                      <a:pt x="236" y="0"/>
                    </a:lnTo>
                    <a:lnTo>
                      <a:pt x="241" y="5"/>
                    </a:lnTo>
                    <a:lnTo>
                      <a:pt x="245" y="27"/>
                    </a:lnTo>
                    <a:lnTo>
                      <a:pt x="254" y="68"/>
                    </a:lnTo>
                    <a:lnTo>
                      <a:pt x="259" y="104"/>
                    </a:lnTo>
                    <a:lnTo>
                      <a:pt x="268" y="122"/>
                    </a:lnTo>
                    <a:lnTo>
                      <a:pt x="272" y="140"/>
                    </a:lnTo>
                    <a:lnTo>
                      <a:pt x="277" y="158"/>
                    </a:lnTo>
                    <a:lnTo>
                      <a:pt x="286" y="167"/>
                    </a:lnTo>
                    <a:lnTo>
                      <a:pt x="290" y="189"/>
                    </a:lnTo>
                    <a:lnTo>
                      <a:pt x="294" y="212"/>
                    </a:lnTo>
                    <a:lnTo>
                      <a:pt x="303" y="239"/>
                    </a:lnTo>
                    <a:lnTo>
                      <a:pt x="308" y="311"/>
                    </a:lnTo>
                    <a:lnTo>
                      <a:pt x="317" y="419"/>
                    </a:lnTo>
                    <a:lnTo>
                      <a:pt x="321" y="482"/>
                    </a:lnTo>
                    <a:lnTo>
                      <a:pt x="326" y="522"/>
                    </a:lnTo>
                    <a:lnTo>
                      <a:pt x="335" y="549"/>
                    </a:lnTo>
                    <a:lnTo>
                      <a:pt x="339" y="572"/>
                    </a:lnTo>
                    <a:lnTo>
                      <a:pt x="344" y="590"/>
                    </a:lnTo>
                    <a:lnTo>
                      <a:pt x="352" y="599"/>
                    </a:lnTo>
                    <a:lnTo>
                      <a:pt x="357" y="603"/>
                    </a:lnTo>
                    <a:lnTo>
                      <a:pt x="366" y="599"/>
                    </a:lnTo>
                    <a:lnTo>
                      <a:pt x="370" y="590"/>
                    </a:lnTo>
                    <a:lnTo>
                      <a:pt x="375" y="585"/>
                    </a:lnTo>
                    <a:lnTo>
                      <a:pt x="384" y="590"/>
                    </a:lnTo>
                    <a:lnTo>
                      <a:pt x="388" y="581"/>
                    </a:lnTo>
                    <a:lnTo>
                      <a:pt x="397" y="554"/>
                    </a:lnTo>
                    <a:lnTo>
                      <a:pt x="402" y="527"/>
                    </a:lnTo>
                    <a:lnTo>
                      <a:pt x="406" y="504"/>
                    </a:lnTo>
                    <a:lnTo>
                      <a:pt x="415" y="495"/>
                    </a:lnTo>
                    <a:lnTo>
                      <a:pt x="419" y="491"/>
                    </a:lnTo>
                    <a:lnTo>
                      <a:pt x="424" y="495"/>
                    </a:lnTo>
                    <a:lnTo>
                      <a:pt x="433" y="495"/>
                    </a:lnTo>
                    <a:lnTo>
                      <a:pt x="437" y="500"/>
                    </a:lnTo>
                    <a:lnTo>
                      <a:pt x="446" y="504"/>
                    </a:lnTo>
                    <a:lnTo>
                      <a:pt x="451" y="504"/>
                    </a:lnTo>
                    <a:lnTo>
                      <a:pt x="455" y="522"/>
                    </a:lnTo>
                    <a:lnTo>
                      <a:pt x="464" y="513"/>
                    </a:lnTo>
                    <a:lnTo>
                      <a:pt x="469" y="495"/>
                    </a:lnTo>
                    <a:lnTo>
                      <a:pt x="473" y="491"/>
                    </a:lnTo>
                    <a:lnTo>
                      <a:pt x="482" y="491"/>
                    </a:lnTo>
                    <a:lnTo>
                      <a:pt x="486" y="495"/>
                    </a:lnTo>
                    <a:lnTo>
                      <a:pt x="495" y="513"/>
                    </a:lnTo>
                    <a:lnTo>
                      <a:pt x="500" y="518"/>
                    </a:lnTo>
                    <a:lnTo>
                      <a:pt x="504" y="513"/>
                    </a:lnTo>
                    <a:lnTo>
                      <a:pt x="513" y="513"/>
                    </a:lnTo>
                    <a:lnTo>
                      <a:pt x="518" y="504"/>
                    </a:lnTo>
                    <a:lnTo>
                      <a:pt x="522" y="491"/>
                    </a:lnTo>
                    <a:lnTo>
                      <a:pt x="531" y="482"/>
                    </a:lnTo>
                    <a:lnTo>
                      <a:pt x="535" y="473"/>
                    </a:lnTo>
                    <a:lnTo>
                      <a:pt x="544" y="477"/>
                    </a:lnTo>
                    <a:lnTo>
                      <a:pt x="549" y="491"/>
                    </a:lnTo>
                    <a:lnTo>
                      <a:pt x="553" y="495"/>
                    </a:lnTo>
                    <a:lnTo>
                      <a:pt x="562" y="500"/>
                    </a:lnTo>
                    <a:lnTo>
                      <a:pt x="567" y="513"/>
                    </a:lnTo>
                    <a:lnTo>
                      <a:pt x="576" y="536"/>
                    </a:lnTo>
                    <a:lnTo>
                      <a:pt x="580" y="545"/>
                    </a:lnTo>
                    <a:lnTo>
                      <a:pt x="585" y="554"/>
                    </a:lnTo>
                    <a:lnTo>
                      <a:pt x="593" y="563"/>
                    </a:lnTo>
                    <a:lnTo>
                      <a:pt x="598" y="558"/>
                    </a:lnTo>
                    <a:lnTo>
                      <a:pt x="602" y="554"/>
                    </a:lnTo>
                    <a:lnTo>
                      <a:pt x="611" y="540"/>
                    </a:lnTo>
                    <a:lnTo>
                      <a:pt x="616" y="513"/>
                    </a:lnTo>
                    <a:lnTo>
                      <a:pt x="625" y="477"/>
                    </a:lnTo>
                    <a:lnTo>
                      <a:pt x="629" y="450"/>
                    </a:lnTo>
                    <a:lnTo>
                      <a:pt x="634" y="432"/>
                    </a:lnTo>
                    <a:lnTo>
                      <a:pt x="643" y="428"/>
                    </a:lnTo>
                    <a:lnTo>
                      <a:pt x="647" y="423"/>
                    </a:lnTo>
                    <a:lnTo>
                      <a:pt x="651" y="432"/>
                    </a:lnTo>
                    <a:lnTo>
                      <a:pt x="660" y="432"/>
                    </a:lnTo>
                    <a:lnTo>
                      <a:pt x="665" y="432"/>
                    </a:lnTo>
                    <a:lnTo>
                      <a:pt x="674" y="423"/>
                    </a:lnTo>
                    <a:lnTo>
                      <a:pt x="678" y="428"/>
                    </a:lnTo>
                    <a:lnTo>
                      <a:pt x="683" y="419"/>
                    </a:lnTo>
                    <a:lnTo>
                      <a:pt x="692" y="419"/>
                    </a:lnTo>
                    <a:lnTo>
                      <a:pt x="696" y="432"/>
                    </a:lnTo>
                    <a:lnTo>
                      <a:pt x="705" y="446"/>
                    </a:lnTo>
                    <a:lnTo>
                      <a:pt x="710" y="455"/>
                    </a:lnTo>
                    <a:lnTo>
                      <a:pt x="714" y="464"/>
                    </a:lnTo>
                    <a:lnTo>
                      <a:pt x="723" y="477"/>
                    </a:lnTo>
                    <a:lnTo>
                      <a:pt x="727" y="482"/>
                    </a:lnTo>
                    <a:lnTo>
                      <a:pt x="732" y="477"/>
                    </a:lnTo>
                    <a:lnTo>
                      <a:pt x="741" y="477"/>
                    </a:lnTo>
                    <a:lnTo>
                      <a:pt x="745" y="477"/>
                    </a:lnTo>
                    <a:lnTo>
                      <a:pt x="754" y="459"/>
                    </a:lnTo>
                    <a:lnTo>
                      <a:pt x="759" y="437"/>
                    </a:lnTo>
                    <a:lnTo>
                      <a:pt x="763" y="410"/>
                    </a:lnTo>
                    <a:lnTo>
                      <a:pt x="772" y="392"/>
                    </a:lnTo>
                    <a:lnTo>
                      <a:pt x="776" y="378"/>
                    </a:lnTo>
                    <a:lnTo>
                      <a:pt x="781" y="378"/>
                    </a:lnTo>
                  </a:path>
                </a:pathLst>
              </a:custGeom>
              <a:noFill/>
              <a:ln w="0">
                <a:solidFill>
                  <a:srgbClr val="00BFB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cxnSp>
          <p:nvCxnSpPr>
            <p:cNvPr id="222" name="Straight Arrow Connector 221"/>
            <p:cNvCxnSpPr/>
            <p:nvPr/>
          </p:nvCxnSpPr>
          <p:spPr bwMode="auto">
            <a:xfrm>
              <a:off x="2519487" y="4924450"/>
              <a:ext cx="0" cy="384175"/>
            </a:xfrm>
            <a:prstGeom prst="straightConnector1">
              <a:avLst/>
            </a:prstGeom>
            <a:ln w="762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6" name="TextBox 225"/>
            <p:cNvSpPr txBox="1"/>
            <p:nvPr/>
          </p:nvSpPr>
          <p:spPr bwMode="auto">
            <a:xfrm>
              <a:off x="1428346" y="6484784"/>
              <a:ext cx="2318263" cy="276999"/>
            </a:xfrm>
            <a:prstGeom prst="rect">
              <a:avLst/>
            </a:prstGeom>
            <a:solidFill>
              <a:schemeClr val="bg1">
                <a:lumMod val="95000"/>
              </a:schemeClr>
            </a:solidFill>
          </p:spPr>
          <p:txBody>
            <a:bodyPr wrap="none">
              <a:spAutoFit/>
            </a:bodyPr>
            <a:lstStyle/>
            <a:p>
              <a:pPr eaLnBrk="1" hangingPunct="1">
                <a:defRPr/>
              </a:pPr>
              <a:r>
                <a:rPr lang="en-GB" sz="1200" i="1" dirty="0">
                  <a:solidFill>
                    <a:schemeClr val="tx1">
                      <a:lumMod val="65000"/>
                      <a:lumOff val="35000"/>
                    </a:schemeClr>
                  </a:solidFill>
                </a:rPr>
                <a:t>Predicted data (e.g. timeseries)</a:t>
              </a:r>
            </a:p>
          </p:txBody>
        </p:sp>
      </p:grpSp>
      <p:sp>
        <p:nvSpPr>
          <p:cNvPr id="2" name="Rectangle 1"/>
          <p:cNvSpPr/>
          <p:nvPr/>
        </p:nvSpPr>
        <p:spPr>
          <a:xfrm>
            <a:off x="0" y="-66541"/>
            <a:ext cx="9144000" cy="616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169" name="Group 7168"/>
          <p:cNvGrpSpPr/>
          <p:nvPr/>
        </p:nvGrpSpPr>
        <p:grpSpPr>
          <a:xfrm>
            <a:off x="933071" y="73546"/>
            <a:ext cx="3218366" cy="1131531"/>
            <a:chOff x="933071" y="73546"/>
            <a:chExt cx="3218366" cy="1131531"/>
          </a:xfrm>
        </p:grpSpPr>
        <p:grpSp>
          <p:nvGrpSpPr>
            <p:cNvPr id="7249" name="Group 214"/>
            <p:cNvGrpSpPr>
              <a:grpSpLocks/>
            </p:cNvGrpSpPr>
            <p:nvPr/>
          </p:nvGrpSpPr>
          <p:grpSpPr bwMode="auto">
            <a:xfrm>
              <a:off x="933071" y="641375"/>
              <a:ext cx="3218366" cy="563702"/>
              <a:chOff x="1987525" y="651191"/>
              <a:chExt cx="4859338" cy="850898"/>
            </a:xfrm>
          </p:grpSpPr>
          <p:sp>
            <p:nvSpPr>
              <p:cNvPr id="7252" name="Text Box 4"/>
              <p:cNvSpPr txBox="1">
                <a:spLocks noChangeArrowheads="1"/>
              </p:cNvSpPr>
              <p:nvPr/>
            </p:nvSpPr>
            <p:spPr bwMode="auto">
              <a:xfrm>
                <a:off x="6372200" y="1227451"/>
                <a:ext cx="4746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3" tIns="45711" rIns="91423" bIns="45711">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200">
                    <a:latin typeface="Helvetica" panose="020B0604020202020204" pitchFamily="34" charset="0"/>
                  </a:rPr>
                  <a:t>time</a:t>
                </a:r>
                <a:endParaRPr lang="en-US" altLang="en-US" sz="1200">
                  <a:latin typeface="Helvetica" panose="020B0604020202020204" pitchFamily="34" charset="0"/>
                </a:endParaRPr>
              </a:p>
            </p:txBody>
          </p:sp>
          <p:grpSp>
            <p:nvGrpSpPr>
              <p:cNvPr id="7253" name="Group 193"/>
              <p:cNvGrpSpPr>
                <a:grpSpLocks noChangeAspect="1"/>
              </p:cNvGrpSpPr>
              <p:nvPr/>
            </p:nvGrpSpPr>
            <p:grpSpPr bwMode="auto">
              <a:xfrm>
                <a:off x="2022450" y="651191"/>
                <a:ext cx="4465630" cy="576263"/>
                <a:chOff x="22" y="1889"/>
                <a:chExt cx="5625" cy="725"/>
              </a:xfrm>
            </p:grpSpPr>
            <p:sp>
              <p:nvSpPr>
                <p:cNvPr id="196" name="Rectangle 195"/>
                <p:cNvSpPr>
                  <a:spLocks noChangeAspect="1" noChangeArrowheads="1"/>
                </p:cNvSpPr>
                <p:nvPr/>
              </p:nvSpPr>
              <p:spPr bwMode="auto">
                <a:xfrm>
                  <a:off x="1929" y="2296"/>
                  <a:ext cx="226" cy="317"/>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197" name="Rectangle 196"/>
                <p:cNvSpPr>
                  <a:spLocks noChangeAspect="1" noChangeArrowheads="1"/>
                </p:cNvSpPr>
                <p:nvPr/>
              </p:nvSpPr>
              <p:spPr bwMode="auto">
                <a:xfrm>
                  <a:off x="2563" y="1889"/>
                  <a:ext cx="226" cy="724"/>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198" name="Rectangle 197"/>
                <p:cNvSpPr>
                  <a:spLocks noChangeAspect="1" noChangeArrowheads="1"/>
                </p:cNvSpPr>
                <p:nvPr/>
              </p:nvSpPr>
              <p:spPr bwMode="auto">
                <a:xfrm>
                  <a:off x="2246" y="2296"/>
                  <a:ext cx="226" cy="317"/>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199" name="Rectangle 198"/>
                <p:cNvSpPr>
                  <a:spLocks noChangeAspect="1" noChangeArrowheads="1"/>
                </p:cNvSpPr>
                <p:nvPr/>
              </p:nvSpPr>
              <p:spPr bwMode="auto">
                <a:xfrm>
                  <a:off x="2880" y="2296"/>
                  <a:ext cx="226" cy="317"/>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200" name="Rectangle 199"/>
                <p:cNvSpPr>
                  <a:spLocks noChangeAspect="1" noChangeArrowheads="1"/>
                </p:cNvSpPr>
                <p:nvPr/>
              </p:nvSpPr>
              <p:spPr bwMode="auto">
                <a:xfrm>
                  <a:off x="3197" y="2296"/>
                  <a:ext cx="226" cy="317"/>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201" name="Rectangle 200"/>
                <p:cNvSpPr>
                  <a:spLocks noChangeAspect="1" noChangeArrowheads="1"/>
                </p:cNvSpPr>
                <p:nvPr/>
              </p:nvSpPr>
              <p:spPr bwMode="auto">
                <a:xfrm>
                  <a:off x="3514" y="2296"/>
                  <a:ext cx="226" cy="317"/>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202" name="Rectangle 201"/>
                <p:cNvSpPr>
                  <a:spLocks noChangeAspect="1" noChangeArrowheads="1"/>
                </p:cNvSpPr>
                <p:nvPr/>
              </p:nvSpPr>
              <p:spPr bwMode="auto">
                <a:xfrm>
                  <a:off x="4149" y="2296"/>
                  <a:ext cx="229" cy="317"/>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203" name="Rectangle 202"/>
                <p:cNvSpPr>
                  <a:spLocks noChangeAspect="1" noChangeArrowheads="1"/>
                </p:cNvSpPr>
                <p:nvPr/>
              </p:nvSpPr>
              <p:spPr bwMode="auto">
                <a:xfrm>
                  <a:off x="3831" y="1889"/>
                  <a:ext cx="226" cy="724"/>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204" name="Rectangle 203"/>
                <p:cNvSpPr>
                  <a:spLocks noChangeAspect="1" noChangeArrowheads="1"/>
                </p:cNvSpPr>
                <p:nvPr/>
              </p:nvSpPr>
              <p:spPr bwMode="auto">
                <a:xfrm>
                  <a:off x="1612" y="1889"/>
                  <a:ext cx="226" cy="724"/>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205" name="Rectangle 204"/>
                <p:cNvSpPr>
                  <a:spLocks noChangeAspect="1" noChangeArrowheads="1"/>
                </p:cNvSpPr>
                <p:nvPr/>
              </p:nvSpPr>
              <p:spPr bwMode="auto">
                <a:xfrm>
                  <a:off x="975" y="1889"/>
                  <a:ext cx="229" cy="724"/>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206" name="Rectangle 205"/>
                <p:cNvSpPr>
                  <a:spLocks noChangeAspect="1" noChangeArrowheads="1"/>
                </p:cNvSpPr>
                <p:nvPr/>
              </p:nvSpPr>
              <p:spPr bwMode="auto">
                <a:xfrm>
                  <a:off x="1292" y="2296"/>
                  <a:ext cx="229" cy="317"/>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207" name="Rectangle 206"/>
                <p:cNvSpPr>
                  <a:spLocks noChangeAspect="1" noChangeArrowheads="1"/>
                </p:cNvSpPr>
                <p:nvPr/>
              </p:nvSpPr>
              <p:spPr bwMode="auto">
                <a:xfrm>
                  <a:off x="661" y="2296"/>
                  <a:ext cx="223" cy="317"/>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208" name="Rectangle 207"/>
                <p:cNvSpPr>
                  <a:spLocks noChangeAspect="1" noChangeArrowheads="1"/>
                </p:cNvSpPr>
                <p:nvPr/>
              </p:nvSpPr>
              <p:spPr bwMode="auto">
                <a:xfrm>
                  <a:off x="344" y="2296"/>
                  <a:ext cx="223" cy="317"/>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209" name="Rectangle 208"/>
                <p:cNvSpPr>
                  <a:spLocks noChangeAspect="1" noChangeArrowheads="1"/>
                </p:cNvSpPr>
                <p:nvPr/>
              </p:nvSpPr>
              <p:spPr bwMode="auto">
                <a:xfrm>
                  <a:off x="27" y="2296"/>
                  <a:ext cx="223" cy="317"/>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210" name="Rectangle 209"/>
                <p:cNvSpPr>
                  <a:spLocks noChangeAspect="1" noChangeArrowheads="1"/>
                </p:cNvSpPr>
                <p:nvPr/>
              </p:nvSpPr>
              <p:spPr bwMode="auto">
                <a:xfrm>
                  <a:off x="5420" y="1889"/>
                  <a:ext cx="226" cy="724"/>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211" name="Rectangle 210"/>
                <p:cNvSpPr>
                  <a:spLocks noChangeAspect="1" noChangeArrowheads="1"/>
                </p:cNvSpPr>
                <p:nvPr/>
              </p:nvSpPr>
              <p:spPr bwMode="auto">
                <a:xfrm>
                  <a:off x="4466" y="2296"/>
                  <a:ext cx="229" cy="317"/>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212" name="Rectangle 211"/>
                <p:cNvSpPr>
                  <a:spLocks noChangeAspect="1" noChangeArrowheads="1"/>
                </p:cNvSpPr>
                <p:nvPr/>
              </p:nvSpPr>
              <p:spPr bwMode="auto">
                <a:xfrm>
                  <a:off x="4786" y="2296"/>
                  <a:ext cx="226" cy="317"/>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213" name="Rectangle 212"/>
                <p:cNvSpPr>
                  <a:spLocks noChangeAspect="1" noChangeArrowheads="1"/>
                </p:cNvSpPr>
                <p:nvPr/>
              </p:nvSpPr>
              <p:spPr bwMode="auto">
                <a:xfrm>
                  <a:off x="5103" y="2296"/>
                  <a:ext cx="226" cy="317"/>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grpSp>
          <p:sp>
            <p:nvSpPr>
              <p:cNvPr id="7254" name="Line 24"/>
              <p:cNvSpPr>
                <a:spLocks noChangeShapeType="1"/>
              </p:cNvSpPr>
              <p:nvPr/>
            </p:nvSpPr>
            <p:spPr bwMode="auto">
              <a:xfrm>
                <a:off x="1987525" y="1227451"/>
                <a:ext cx="48593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105" name="TextBox 104"/>
            <p:cNvSpPr txBox="1"/>
            <p:nvPr/>
          </p:nvSpPr>
          <p:spPr bwMode="auto">
            <a:xfrm>
              <a:off x="1331780" y="73546"/>
              <a:ext cx="1584344" cy="276999"/>
            </a:xfrm>
            <a:prstGeom prst="rect">
              <a:avLst/>
            </a:prstGeom>
            <a:solidFill>
              <a:schemeClr val="bg1">
                <a:lumMod val="95000"/>
              </a:schemeClr>
            </a:solidFill>
          </p:spPr>
          <p:txBody>
            <a:bodyPr wrap="none">
              <a:spAutoFit/>
            </a:bodyPr>
            <a:lstStyle/>
            <a:p>
              <a:pPr eaLnBrk="1" hangingPunct="1">
                <a:defRPr/>
              </a:pPr>
              <a:r>
                <a:rPr lang="en-GB" sz="1200" i="1" dirty="0" smtClean="0">
                  <a:solidFill>
                    <a:schemeClr val="tx1">
                      <a:lumMod val="65000"/>
                      <a:lumOff val="35000"/>
                    </a:schemeClr>
                  </a:solidFill>
                </a:rPr>
                <a:t>Timing of stimuli etc</a:t>
              </a:r>
              <a:r>
                <a:rPr lang="en-GB" sz="1200" i="1" dirty="0">
                  <a:solidFill>
                    <a:schemeClr val="tx1">
                      <a:lumMod val="65000"/>
                      <a:lumOff val="35000"/>
                    </a:schemeClr>
                  </a:solidFill>
                </a:rPr>
                <a:t>.</a:t>
              </a:r>
            </a:p>
          </p:txBody>
        </p:sp>
      </p:grpSp>
      <p:grpSp>
        <p:nvGrpSpPr>
          <p:cNvPr id="7173" name="Group 7172"/>
          <p:cNvGrpSpPr/>
          <p:nvPr/>
        </p:nvGrpSpPr>
        <p:grpSpPr>
          <a:xfrm>
            <a:off x="18916" y="4475658"/>
            <a:ext cx="2872716" cy="1729715"/>
            <a:chOff x="18916" y="4475658"/>
            <a:chExt cx="2872716" cy="1729715"/>
          </a:xfrm>
        </p:grpSpPr>
        <mc:AlternateContent xmlns:mc="http://schemas.openxmlformats.org/markup-compatibility/2006" xmlns:a14="http://schemas.microsoft.com/office/drawing/2010/main">
          <mc:Choice Requires="a14">
            <p:sp>
              <p:nvSpPr>
                <p:cNvPr id="114" name="TextBox 113"/>
                <p:cNvSpPr txBox="1"/>
                <p:nvPr/>
              </p:nvSpPr>
              <p:spPr>
                <a:xfrm>
                  <a:off x="18916" y="5290909"/>
                  <a:ext cx="2872716" cy="396006"/>
                </a:xfrm>
                <a:prstGeom prst="rect">
                  <a:avLst/>
                </a:prstGeom>
                <a:noFill/>
              </p:spPr>
              <p:txBody>
                <a:bodyPr wrap="square" rtlCol="0">
                  <a:spAutoFit/>
                </a:bodyPr>
                <a:lstStyle>
                  <a:defPPr>
                    <a:defRPr lang="en-US"/>
                  </a:defPPr>
                  <a:lvl1pPr>
                    <a:defRPr>
                      <a:solidFill>
                        <a:srgbClr val="85BDD3"/>
                      </a:solidFill>
                    </a:defRPr>
                  </a:lvl1pPr>
                </a:lstStyle>
                <a:p>
                  <a:r>
                    <a:rPr lang="en-GB" dirty="0" smtClean="0">
                      <a:solidFill>
                        <a:schemeClr val="accent6">
                          <a:lumMod val="75000"/>
                        </a:schemeClr>
                      </a:solidFill>
                    </a:rPr>
                    <a:t>Parameter </a:t>
                  </a:r>
                  <a14:m>
                    <m:oMath xmlns:m="http://schemas.openxmlformats.org/officeDocument/2006/math">
                      <m:sSub>
                        <m:sSubPr>
                          <m:ctrlPr>
                            <a:rPr lang="en-GB" i="1">
                              <a:solidFill>
                                <a:schemeClr val="accent6">
                                  <a:lumMod val="75000"/>
                                </a:schemeClr>
                              </a:solidFill>
                              <a:latin typeface="Cambria Math" panose="02040503050406030204" pitchFamily="18" charset="0"/>
                            </a:rPr>
                          </m:ctrlPr>
                        </m:sSubPr>
                        <m:e>
                          <m:r>
                            <a:rPr lang="en-GB">
                              <a:solidFill>
                                <a:schemeClr val="accent6">
                                  <a:lumMod val="75000"/>
                                </a:schemeClr>
                              </a:solidFill>
                              <a:latin typeface="Cambria Math" panose="02040503050406030204" pitchFamily="18" charset="0"/>
                            </a:rPr>
                            <m:t>𝜃</m:t>
                          </m:r>
                        </m:e>
                        <m:sub>
                          <m:r>
                            <a:rPr lang="en-GB">
                              <a:solidFill>
                                <a:schemeClr val="accent6">
                                  <a:lumMod val="75000"/>
                                </a:schemeClr>
                              </a:solidFill>
                              <a:latin typeface="Cambria Math" panose="02040503050406030204" pitchFamily="18" charset="0"/>
                            </a:rPr>
                            <m:t>(</m:t>
                          </m:r>
                          <m:r>
                            <a:rPr lang="en-GB">
                              <a:solidFill>
                                <a:schemeClr val="accent6">
                                  <a:lumMod val="75000"/>
                                </a:schemeClr>
                              </a:solidFill>
                              <a:latin typeface="Cambria Math" panose="02040503050406030204" pitchFamily="18" charset="0"/>
                            </a:rPr>
                            <m:t>𝑖</m:t>
                          </m:r>
                          <m:r>
                            <a:rPr lang="en-GB">
                              <a:solidFill>
                                <a:schemeClr val="accent6">
                                  <a:lumMod val="75000"/>
                                </a:schemeClr>
                              </a:solidFill>
                              <a:latin typeface="Cambria Math" panose="02040503050406030204" pitchFamily="18" charset="0"/>
                            </a:rPr>
                            <m:t>)</m:t>
                          </m:r>
                        </m:sub>
                      </m:sSub>
                    </m:oMath>
                  </a14:m>
                  <a:endParaRPr lang="en-GB" dirty="0">
                    <a:solidFill>
                      <a:schemeClr val="accent6">
                        <a:lumMod val="75000"/>
                      </a:schemeClr>
                    </a:solidFill>
                  </a:endParaRPr>
                </a:p>
              </p:txBody>
            </p:sp>
          </mc:Choice>
          <mc:Fallback xmlns="">
            <p:sp>
              <p:nvSpPr>
                <p:cNvPr id="114" name="TextBox 113"/>
                <p:cNvSpPr txBox="1">
                  <a:spLocks noRot="1" noChangeAspect="1" noMove="1" noResize="1" noEditPoints="1" noAdjustHandles="1" noChangeArrowheads="1" noChangeShapeType="1" noTextEdit="1"/>
                </p:cNvSpPr>
                <p:nvPr/>
              </p:nvSpPr>
              <p:spPr>
                <a:xfrm>
                  <a:off x="18916" y="5290909"/>
                  <a:ext cx="2872716" cy="396006"/>
                </a:xfrm>
                <a:prstGeom prst="rect">
                  <a:avLst/>
                </a:prstGeom>
                <a:blipFill rotWithShape="0">
                  <a:blip r:embed="rId3"/>
                  <a:stretch>
                    <a:fillRect l="-1699" t="-9231" b="-16923"/>
                  </a:stretch>
                </a:blipFill>
              </p:spPr>
              <p:txBody>
                <a:bodyPr/>
                <a:lstStyle/>
                <a:p>
                  <a:r>
                    <a:rPr lang="en-GB">
                      <a:noFill/>
                    </a:rPr>
                    <a:t> </a:t>
                  </a:r>
                </a:p>
              </p:txBody>
            </p:sp>
          </mc:Fallback>
        </mc:AlternateContent>
        <p:cxnSp>
          <p:nvCxnSpPr>
            <p:cNvPr id="111" name="Straight Arrow Connector 110"/>
            <p:cNvCxnSpPr/>
            <p:nvPr/>
          </p:nvCxnSpPr>
          <p:spPr bwMode="auto">
            <a:xfrm flipH="1" flipV="1">
              <a:off x="395536" y="4475658"/>
              <a:ext cx="11286" cy="816496"/>
            </a:xfrm>
            <a:prstGeom prst="straightConnector1">
              <a:avLst/>
            </a:prstGeom>
            <a:ln w="571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5856" y="5682153"/>
              <a:ext cx="1725152" cy="523220"/>
            </a:xfrm>
            <a:prstGeom prst="rect">
              <a:avLst/>
            </a:prstGeom>
            <a:noFill/>
          </p:spPr>
          <p:txBody>
            <a:bodyPr wrap="none" rtlCol="0">
              <a:spAutoFit/>
            </a:bodyPr>
            <a:lstStyle/>
            <a:p>
              <a:r>
                <a:rPr lang="en-GB" sz="1400" dirty="0" smtClean="0">
                  <a:solidFill>
                    <a:schemeClr val="accent6">
                      <a:lumMod val="75000"/>
                    </a:schemeClr>
                  </a:solidFill>
                </a:rPr>
                <a:t>e.g. the strength of </a:t>
              </a:r>
            </a:p>
            <a:p>
              <a:r>
                <a:rPr lang="en-GB" sz="1400" dirty="0" smtClean="0">
                  <a:solidFill>
                    <a:schemeClr val="accent6">
                      <a:lumMod val="75000"/>
                    </a:schemeClr>
                  </a:solidFill>
                </a:rPr>
                <a:t>a connection</a:t>
              </a:r>
              <a:endParaRPr lang="en-GB" sz="1400" dirty="0">
                <a:solidFill>
                  <a:schemeClr val="accent6">
                    <a:lumMod val="75000"/>
                  </a:schemeClr>
                </a:solidFill>
              </a:endParaRPr>
            </a:p>
          </p:txBody>
        </p:sp>
      </p:grpSp>
      <p:grpSp>
        <p:nvGrpSpPr>
          <p:cNvPr id="7175" name="Group 7174"/>
          <p:cNvGrpSpPr/>
          <p:nvPr/>
        </p:nvGrpSpPr>
        <p:grpSpPr>
          <a:xfrm>
            <a:off x="5148064" y="4149080"/>
            <a:ext cx="3816424" cy="1853158"/>
            <a:chOff x="5148064" y="4509120"/>
            <a:chExt cx="3816424" cy="1853158"/>
          </a:xfrm>
        </p:grpSpPr>
        <p:sp>
          <p:nvSpPr>
            <p:cNvPr id="145" name="Rectangle 144"/>
            <p:cNvSpPr/>
            <p:nvPr/>
          </p:nvSpPr>
          <p:spPr>
            <a:xfrm>
              <a:off x="5148064" y="4852834"/>
              <a:ext cx="3816424" cy="15094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5148064" y="4509120"/>
              <a:ext cx="3816424" cy="28803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Inverse Problem</a:t>
              </a:r>
              <a:endParaRPr lang="en-GB" dirty="0"/>
            </a:p>
          </p:txBody>
        </p:sp>
        <mc:AlternateContent xmlns:mc="http://schemas.openxmlformats.org/markup-compatibility/2006" xmlns:a14="http://schemas.microsoft.com/office/drawing/2010/main">
          <mc:Choice Requires="a14">
            <p:sp>
              <p:nvSpPr>
                <p:cNvPr id="13" name="TextBox 12"/>
                <p:cNvSpPr txBox="1"/>
                <p:nvPr/>
              </p:nvSpPr>
              <p:spPr>
                <a:xfrm>
                  <a:off x="5220072" y="4984913"/>
                  <a:ext cx="3672408" cy="1200329"/>
                </a:xfrm>
                <a:prstGeom prst="rect">
                  <a:avLst/>
                </a:prstGeom>
                <a:noFill/>
              </p:spPr>
              <p:txBody>
                <a:bodyPr wrap="square" rtlCol="0">
                  <a:spAutoFit/>
                </a:bodyPr>
                <a:lstStyle/>
                <a:p>
                  <a:r>
                    <a:rPr lang="en-GB" dirty="0" smtClean="0"/>
                    <a:t>Given some data, what setting of the parameters </a:t>
                  </a:r>
                  <a14:m>
                    <m:oMath xmlns:m="http://schemas.openxmlformats.org/officeDocument/2006/math">
                      <m:r>
                        <a:rPr lang="en-GB" b="0" i="1" smtClean="0">
                          <a:solidFill>
                            <a:schemeClr val="accent6">
                              <a:lumMod val="75000"/>
                            </a:schemeClr>
                          </a:solidFill>
                          <a:latin typeface="Cambria Math" panose="02040503050406030204" pitchFamily="18" charset="0"/>
                        </a:rPr>
                        <m:t>𝑝</m:t>
                      </m:r>
                      <m:d>
                        <m:dPr>
                          <m:ctrlPr>
                            <a:rPr lang="en-GB" b="0" i="1" smtClean="0">
                              <a:solidFill>
                                <a:schemeClr val="accent6">
                                  <a:lumMod val="75000"/>
                                </a:schemeClr>
                              </a:solidFill>
                              <a:latin typeface="Cambria Math" panose="02040503050406030204" pitchFamily="18" charset="0"/>
                            </a:rPr>
                          </m:ctrlPr>
                        </m:dPr>
                        <m:e>
                          <m:r>
                            <a:rPr lang="en-GB" b="0" i="1" smtClean="0">
                              <a:solidFill>
                                <a:schemeClr val="accent6">
                                  <a:lumMod val="75000"/>
                                </a:schemeClr>
                              </a:solidFill>
                              <a:latin typeface="Cambria Math" panose="02040503050406030204" pitchFamily="18" charset="0"/>
                            </a:rPr>
                            <m:t>𝜃</m:t>
                          </m:r>
                        </m:e>
                        <m:e>
                          <m:r>
                            <a:rPr lang="en-GB" b="0" i="1" smtClean="0">
                              <a:solidFill>
                                <a:schemeClr val="accent6">
                                  <a:lumMod val="75000"/>
                                </a:schemeClr>
                              </a:solidFill>
                              <a:latin typeface="Cambria Math" panose="02040503050406030204" pitchFamily="18" charset="0"/>
                            </a:rPr>
                            <m:t>𝑦</m:t>
                          </m:r>
                          <m:r>
                            <a:rPr lang="en-GB" b="0" i="1" smtClean="0">
                              <a:solidFill>
                                <a:schemeClr val="accent6">
                                  <a:lumMod val="75000"/>
                                </a:schemeClr>
                              </a:solidFill>
                              <a:latin typeface="Cambria Math" panose="02040503050406030204" pitchFamily="18" charset="0"/>
                            </a:rPr>
                            <m:t>,</m:t>
                          </m:r>
                          <m:r>
                            <a:rPr lang="en-GB" b="0" i="1" smtClean="0">
                              <a:solidFill>
                                <a:schemeClr val="accent6">
                                  <a:lumMod val="75000"/>
                                </a:schemeClr>
                              </a:solidFill>
                              <a:latin typeface="Cambria Math" panose="02040503050406030204" pitchFamily="18" charset="0"/>
                            </a:rPr>
                            <m:t>𝑚</m:t>
                          </m:r>
                        </m:e>
                      </m:d>
                    </m:oMath>
                  </a14:m>
                  <a:r>
                    <a:rPr lang="en-GB" dirty="0" smtClean="0"/>
                    <a:t> maximises the model evidence </a:t>
                  </a:r>
                  <a14:m>
                    <m:oMath xmlns:m="http://schemas.openxmlformats.org/officeDocument/2006/math">
                      <m:r>
                        <a:rPr lang="en-GB" b="0" i="1" smtClean="0">
                          <a:solidFill>
                            <a:schemeClr val="accent6">
                              <a:lumMod val="75000"/>
                            </a:schemeClr>
                          </a:solidFill>
                          <a:latin typeface="Cambria Math" panose="02040503050406030204" pitchFamily="18" charset="0"/>
                        </a:rPr>
                        <m:t>𝑝</m:t>
                      </m:r>
                      <m:r>
                        <a:rPr lang="en-GB" b="0" i="1" smtClean="0">
                          <a:solidFill>
                            <a:schemeClr val="accent6">
                              <a:lumMod val="75000"/>
                            </a:schemeClr>
                          </a:solidFill>
                          <a:latin typeface="Cambria Math" panose="02040503050406030204" pitchFamily="18" charset="0"/>
                        </a:rPr>
                        <m:t>(</m:t>
                      </m:r>
                      <m:r>
                        <a:rPr lang="en-GB" b="0" i="1" smtClean="0">
                          <a:solidFill>
                            <a:schemeClr val="accent6">
                              <a:lumMod val="75000"/>
                            </a:schemeClr>
                          </a:solidFill>
                          <a:latin typeface="Cambria Math" panose="02040503050406030204" pitchFamily="18" charset="0"/>
                        </a:rPr>
                        <m:t>𝑦</m:t>
                      </m:r>
                      <m:r>
                        <a:rPr lang="en-GB" b="0" i="1" smtClean="0">
                          <a:solidFill>
                            <a:schemeClr val="accent6">
                              <a:lumMod val="75000"/>
                            </a:schemeClr>
                          </a:solidFill>
                          <a:latin typeface="Cambria Math" panose="02040503050406030204" pitchFamily="18" charset="0"/>
                        </a:rPr>
                        <m:t>|</m:t>
                      </m:r>
                      <m:r>
                        <a:rPr lang="en-GB" b="0" i="1" smtClean="0">
                          <a:solidFill>
                            <a:schemeClr val="accent6">
                              <a:lumMod val="75000"/>
                            </a:schemeClr>
                          </a:solidFill>
                          <a:latin typeface="Cambria Math" panose="02040503050406030204" pitchFamily="18" charset="0"/>
                        </a:rPr>
                        <m:t>𝑚</m:t>
                      </m:r>
                      <m:r>
                        <a:rPr lang="en-GB" b="0" i="1" smtClean="0">
                          <a:solidFill>
                            <a:schemeClr val="accent6">
                              <a:lumMod val="75000"/>
                            </a:schemeClr>
                          </a:solidFill>
                          <a:latin typeface="Cambria Math" panose="02040503050406030204" pitchFamily="18" charset="0"/>
                        </a:rPr>
                        <m:t>)</m:t>
                      </m:r>
                    </m:oMath>
                  </a14:m>
                  <a:r>
                    <a:rPr lang="en-GB" dirty="0" smtClean="0"/>
                    <a:t>?</a:t>
                  </a:r>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5220072" y="4984913"/>
                  <a:ext cx="3672408" cy="1200329"/>
                </a:xfrm>
                <a:prstGeom prst="rect">
                  <a:avLst/>
                </a:prstGeom>
                <a:blipFill rotWithShape="0">
                  <a:blip r:embed="rId4"/>
                  <a:stretch>
                    <a:fillRect l="-1327" t="-3046" b="-7107"/>
                  </a:stretch>
                </a:blipFill>
              </p:spPr>
              <p:txBody>
                <a:bodyPr/>
                <a:lstStyle/>
                <a:p>
                  <a:r>
                    <a:rPr lang="en-GB">
                      <a:noFill/>
                    </a:rPr>
                    <a:t> </a:t>
                  </a:r>
                </a:p>
              </p:txBody>
            </p:sp>
          </mc:Fallback>
        </mc:AlternateContent>
      </p:grpSp>
      <p:grpSp>
        <p:nvGrpSpPr>
          <p:cNvPr id="7171" name="Group 7170"/>
          <p:cNvGrpSpPr/>
          <p:nvPr/>
        </p:nvGrpSpPr>
        <p:grpSpPr>
          <a:xfrm>
            <a:off x="4932487" y="334291"/>
            <a:ext cx="3185998" cy="1367183"/>
            <a:chOff x="4932487" y="334291"/>
            <a:chExt cx="3185998" cy="1367183"/>
          </a:xfrm>
        </p:grpSpPr>
        <mc:AlternateContent xmlns:mc="http://schemas.openxmlformats.org/markup-compatibility/2006" xmlns:a14="http://schemas.microsoft.com/office/drawing/2010/main">
          <mc:Choice Requires="a14">
            <p:sp>
              <p:nvSpPr>
                <p:cNvPr id="7" name="TextBox 6"/>
                <p:cNvSpPr txBox="1"/>
                <p:nvPr/>
              </p:nvSpPr>
              <p:spPr>
                <a:xfrm>
                  <a:off x="4932487" y="334291"/>
                  <a:ext cx="3185998" cy="369332"/>
                </a:xfrm>
                <a:prstGeom prst="rect">
                  <a:avLst/>
                </a:prstGeom>
                <a:noFill/>
              </p:spPr>
              <p:txBody>
                <a:bodyPr wrap="square" rtlCol="0">
                  <a:spAutoFit/>
                </a:bodyPr>
                <a:lstStyle/>
                <a:p>
                  <a:r>
                    <a:rPr lang="en-GB" dirty="0" smtClean="0">
                      <a:solidFill>
                        <a:schemeClr val="accent6">
                          <a:lumMod val="75000"/>
                        </a:schemeClr>
                      </a:solidFill>
                    </a:rPr>
                    <a:t>Generative model (DCM) </a:t>
                  </a:r>
                  <a14:m>
                    <m:oMath xmlns:m="http://schemas.openxmlformats.org/officeDocument/2006/math">
                      <m:r>
                        <a:rPr lang="en-GB" b="0" i="1" smtClean="0">
                          <a:solidFill>
                            <a:schemeClr val="accent6">
                              <a:lumMod val="75000"/>
                            </a:schemeClr>
                          </a:solidFill>
                          <a:latin typeface="Cambria Math" panose="02040503050406030204" pitchFamily="18" charset="0"/>
                        </a:rPr>
                        <m:t>𝑚</m:t>
                      </m:r>
                    </m:oMath>
                  </a14:m>
                  <a:endParaRPr lang="en-GB" dirty="0">
                    <a:solidFill>
                      <a:schemeClr val="accent6">
                        <a:lumMod val="75000"/>
                      </a:schemeClr>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932487" y="334291"/>
                  <a:ext cx="3185998" cy="369332"/>
                </a:xfrm>
                <a:prstGeom prst="rect">
                  <a:avLst/>
                </a:prstGeom>
                <a:blipFill rotWithShape="0">
                  <a:blip r:embed="rId5"/>
                  <a:stretch>
                    <a:fillRect l="-1530" t="-10000" b="-26667"/>
                  </a:stretch>
                </a:blipFill>
              </p:spPr>
              <p:txBody>
                <a:bodyPr/>
                <a:lstStyle/>
                <a:p>
                  <a:r>
                    <a:rPr lang="en-GB">
                      <a:noFill/>
                    </a:rPr>
                    <a:t> </a:t>
                  </a:r>
                </a:p>
              </p:txBody>
            </p:sp>
          </mc:Fallback>
        </mc:AlternateContent>
        <p:cxnSp>
          <p:nvCxnSpPr>
            <p:cNvPr id="17" name="Elbow Connector 16"/>
            <p:cNvCxnSpPr/>
            <p:nvPr/>
          </p:nvCxnSpPr>
          <p:spPr>
            <a:xfrm rot="5400000">
              <a:off x="4827693" y="985672"/>
              <a:ext cx="963774" cy="467829"/>
            </a:xfrm>
            <a:prstGeom prst="bentConnector3">
              <a:avLst>
                <a:gd name="adj1" fmla="val 99415"/>
              </a:avLst>
            </a:prstGeom>
            <a:ln w="571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174" name="Group 7173"/>
          <p:cNvGrpSpPr/>
          <p:nvPr/>
        </p:nvGrpSpPr>
        <p:grpSpPr>
          <a:xfrm>
            <a:off x="5148064" y="1916832"/>
            <a:ext cx="3816424" cy="1872208"/>
            <a:chOff x="5148064" y="2132856"/>
            <a:chExt cx="3816424" cy="1872208"/>
          </a:xfrm>
        </p:grpSpPr>
        <p:sp>
          <p:nvSpPr>
            <p:cNvPr id="7168" name="Rectangle 7167"/>
            <p:cNvSpPr/>
            <p:nvPr/>
          </p:nvSpPr>
          <p:spPr>
            <a:xfrm>
              <a:off x="5148064" y="2495620"/>
              <a:ext cx="3816424" cy="15094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TextBox 125"/>
            <p:cNvSpPr txBox="1"/>
            <p:nvPr/>
          </p:nvSpPr>
          <p:spPr>
            <a:xfrm>
              <a:off x="5220072" y="2495620"/>
              <a:ext cx="3744416" cy="1200329"/>
            </a:xfrm>
            <a:prstGeom prst="rect">
              <a:avLst/>
            </a:prstGeom>
            <a:noFill/>
          </p:spPr>
          <p:txBody>
            <a:bodyPr wrap="square" rtlCol="0">
              <a:spAutoFit/>
            </a:bodyPr>
            <a:lstStyle/>
            <a:p>
              <a:r>
                <a:rPr lang="en-GB" dirty="0" smtClean="0"/>
                <a:t>What data would we expect to measure given this model and a particular setting of the parameters?</a:t>
              </a:r>
              <a:endParaRPr lang="en-GB" dirty="0"/>
            </a:p>
          </p:txBody>
        </p:sp>
        <p:sp>
          <p:nvSpPr>
            <p:cNvPr id="127" name="Rectangle 126"/>
            <p:cNvSpPr/>
            <p:nvPr/>
          </p:nvSpPr>
          <p:spPr>
            <a:xfrm>
              <a:off x="5148064" y="2132856"/>
              <a:ext cx="3816424" cy="28803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Forward problem</a:t>
              </a:r>
              <a:endParaRPr lang="en-GB" dirty="0"/>
            </a:p>
          </p:txBody>
        </p:sp>
        <mc:AlternateContent xmlns:mc="http://schemas.openxmlformats.org/markup-compatibility/2006" xmlns:a14="http://schemas.microsoft.com/office/drawing/2010/main">
          <mc:Choice Requires="a14">
            <p:sp>
              <p:nvSpPr>
                <p:cNvPr id="129" name="TextBox 128"/>
                <p:cNvSpPr txBox="1"/>
                <p:nvPr/>
              </p:nvSpPr>
              <p:spPr>
                <a:xfrm>
                  <a:off x="6560157" y="3656057"/>
                  <a:ext cx="101617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6">
                                <a:lumMod val="75000"/>
                              </a:schemeClr>
                            </a:solidFill>
                            <a:latin typeface="Cambria Math" panose="02040503050406030204" pitchFamily="18" charset="0"/>
                          </a:rPr>
                          <m:t>𝑝</m:t>
                        </m:r>
                        <m:r>
                          <a:rPr lang="en-GB" b="0" i="1" smtClean="0">
                            <a:solidFill>
                              <a:schemeClr val="accent6">
                                <a:lumMod val="75000"/>
                              </a:schemeClr>
                            </a:solidFill>
                            <a:latin typeface="Cambria Math" panose="02040503050406030204" pitchFamily="18" charset="0"/>
                          </a:rPr>
                          <m:t>(</m:t>
                        </m:r>
                        <m:r>
                          <a:rPr lang="en-GB" b="0" i="1" smtClean="0">
                            <a:solidFill>
                              <a:schemeClr val="accent6">
                                <a:lumMod val="75000"/>
                              </a:schemeClr>
                            </a:solidFill>
                            <a:latin typeface="Cambria Math" panose="02040503050406030204" pitchFamily="18" charset="0"/>
                          </a:rPr>
                          <m:t>𝑦</m:t>
                        </m:r>
                        <m:r>
                          <a:rPr lang="en-GB" b="0" i="1" smtClean="0">
                            <a:solidFill>
                              <a:schemeClr val="accent6">
                                <a:lumMod val="75000"/>
                              </a:schemeClr>
                            </a:solidFill>
                            <a:latin typeface="Cambria Math" panose="02040503050406030204" pitchFamily="18" charset="0"/>
                          </a:rPr>
                          <m:t>|</m:t>
                        </m:r>
                        <m:r>
                          <a:rPr lang="en-GB" b="0" i="1" smtClean="0">
                            <a:solidFill>
                              <a:schemeClr val="accent6">
                                <a:lumMod val="75000"/>
                              </a:schemeClr>
                            </a:solidFill>
                            <a:latin typeface="Cambria Math" panose="02040503050406030204" pitchFamily="18" charset="0"/>
                          </a:rPr>
                          <m:t>𝑚</m:t>
                        </m:r>
                        <m:r>
                          <a:rPr lang="en-GB" b="0" i="1" smtClean="0">
                            <a:solidFill>
                              <a:schemeClr val="accent6">
                                <a:lumMod val="75000"/>
                              </a:schemeClr>
                            </a:solidFill>
                            <a:latin typeface="Cambria Math" panose="02040503050406030204" pitchFamily="18" charset="0"/>
                          </a:rPr>
                          <m:t>,</m:t>
                        </m:r>
                        <m:r>
                          <a:rPr lang="en-GB" b="0" i="1" smtClean="0">
                            <a:solidFill>
                              <a:schemeClr val="accent6">
                                <a:lumMod val="75000"/>
                              </a:schemeClr>
                            </a:solidFill>
                            <a:latin typeface="Cambria Math" panose="02040503050406030204" pitchFamily="18" charset="0"/>
                          </a:rPr>
                          <m:t>𝜃</m:t>
                        </m:r>
                        <m:r>
                          <a:rPr lang="en-GB" b="0" i="1" smtClean="0">
                            <a:solidFill>
                              <a:schemeClr val="accent6">
                                <a:lumMod val="75000"/>
                              </a:schemeClr>
                            </a:solidFill>
                            <a:latin typeface="Cambria Math" panose="02040503050406030204" pitchFamily="18" charset="0"/>
                          </a:rPr>
                          <m:t>)</m:t>
                        </m:r>
                      </m:oMath>
                    </m:oMathPara>
                  </a14:m>
                  <a:endParaRPr lang="en-GB" dirty="0">
                    <a:solidFill>
                      <a:schemeClr val="accent6">
                        <a:lumMod val="75000"/>
                      </a:schemeClr>
                    </a:solidFill>
                  </a:endParaRPr>
                </a:p>
              </p:txBody>
            </p:sp>
          </mc:Choice>
          <mc:Fallback xmlns="">
            <p:sp>
              <p:nvSpPr>
                <p:cNvPr id="129" name="TextBox 128"/>
                <p:cNvSpPr txBox="1">
                  <a:spLocks noRot="1" noChangeAspect="1" noMove="1" noResize="1" noEditPoints="1" noAdjustHandles="1" noChangeArrowheads="1" noChangeShapeType="1" noTextEdit="1"/>
                </p:cNvSpPr>
                <p:nvPr/>
              </p:nvSpPr>
              <p:spPr>
                <a:xfrm>
                  <a:off x="6560157" y="3656057"/>
                  <a:ext cx="1016176" cy="276999"/>
                </a:xfrm>
                <a:prstGeom prst="rect">
                  <a:avLst/>
                </a:prstGeom>
                <a:blipFill rotWithShape="0">
                  <a:blip r:embed="rId6"/>
                  <a:stretch>
                    <a:fillRect l="-4790" r="-7186" b="-34783"/>
                  </a:stretch>
                </a:blipFill>
              </p:spPr>
              <p:txBody>
                <a:bodyPr/>
                <a:lstStyle/>
                <a:p>
                  <a:r>
                    <a:rPr lang="en-GB">
                      <a:noFill/>
                    </a:rPr>
                    <a:t> </a:t>
                  </a:r>
                </a:p>
              </p:txBody>
            </p:sp>
          </mc:Fallback>
        </mc:AlternateContent>
      </p:grpSp>
      <p:cxnSp>
        <p:nvCxnSpPr>
          <p:cNvPr id="153" name="Straight Arrow Connector 152"/>
          <p:cNvCxnSpPr/>
          <p:nvPr/>
        </p:nvCxnSpPr>
        <p:spPr bwMode="auto">
          <a:xfrm>
            <a:off x="2490912" y="1114450"/>
            <a:ext cx="0" cy="384175"/>
          </a:xfrm>
          <a:prstGeom prst="straightConnector1">
            <a:avLst/>
          </a:prstGeom>
          <a:ln w="762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17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17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5138" y="1844675"/>
            <a:ext cx="3559175" cy="416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a:grpSpLocks/>
          </p:cNvGrpSpPr>
          <p:nvPr/>
        </p:nvGrpSpPr>
        <p:grpSpPr bwMode="auto">
          <a:xfrm>
            <a:off x="1146175" y="2636838"/>
            <a:ext cx="6764338" cy="2754312"/>
            <a:chOff x="1146895" y="2636912"/>
            <a:chExt cx="6763761" cy="2754972"/>
          </a:xfrm>
        </p:grpSpPr>
        <p:pic>
          <p:nvPicPr>
            <p:cNvPr id="18437" name="Picture 3"/>
            <p:cNvPicPr>
              <a:picLocks noChangeAspect="1"/>
            </p:cNvPicPr>
            <p:nvPr/>
          </p:nvPicPr>
          <p:blipFill>
            <a:blip r:embed="rId2">
              <a:extLst>
                <a:ext uri="{28A0092B-C50C-407E-A947-70E740481C1C}">
                  <a14:useLocalDpi xmlns:a14="http://schemas.microsoft.com/office/drawing/2010/main" val="0"/>
                </a:ext>
              </a:extLst>
            </a:blip>
            <a:srcRect l="31039" t="23326" r="3778" b="51462"/>
            <a:stretch>
              <a:fillRect/>
            </a:stretch>
          </p:blipFill>
          <p:spPr bwMode="auto">
            <a:xfrm>
              <a:off x="4886320" y="4023732"/>
              <a:ext cx="3024336" cy="1368152"/>
            </a:xfrm>
            <a:prstGeom prst="rect">
              <a:avLst/>
            </a:prstGeom>
            <a:noFill/>
            <a:ln w="127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6" name="Oval 5"/>
            <p:cNvSpPr/>
            <p:nvPr/>
          </p:nvSpPr>
          <p:spPr>
            <a:xfrm>
              <a:off x="1146895" y="2636912"/>
              <a:ext cx="3087425" cy="129571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cxnSp>
          <p:nvCxnSpPr>
            <p:cNvPr id="8" name="Straight Connector 7"/>
            <p:cNvCxnSpPr/>
            <p:nvPr/>
          </p:nvCxnSpPr>
          <p:spPr>
            <a:xfrm>
              <a:off x="4124791" y="3519774"/>
              <a:ext cx="761935" cy="50335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8436" name="Title 8"/>
          <p:cNvSpPr>
            <a:spLocks noGrp="1"/>
          </p:cNvSpPr>
          <p:nvPr>
            <p:ph type="title"/>
          </p:nvPr>
        </p:nvSpPr>
        <p:spPr/>
        <p:txBody>
          <a:bodyPr/>
          <a:lstStyle/>
          <a:p>
            <a:pPr eaLnBrk="1" hangingPunct="1"/>
            <a:r>
              <a:rPr lang="en-GB" altLang="en-US" smtClean="0"/>
              <a:t>Family analysis</a:t>
            </a:r>
          </a:p>
        </p:txBody>
      </p:sp>
    </p:spTree>
    <p:extLst>
      <p:ext uri="{BB962C8B-B14F-4D97-AF65-F5344CB8AC3E}">
        <p14:creationId xmlns:p14="http://schemas.microsoft.com/office/powerpoint/2010/main" val="3558746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30200" y="908050"/>
            <a:ext cx="8489950" cy="865188"/>
          </a:xfrm>
          <a:prstGeom prst="rect">
            <a:avLst/>
          </a:prstGeom>
        </p:spPr>
        <p:txBody>
          <a:bodyPr/>
          <a:lstStyle>
            <a:lvl1pPr algn="l" rtl="0" eaLnBrk="0" fontAlgn="base" hangingPunct="0">
              <a:spcBef>
                <a:spcPct val="0"/>
              </a:spcBef>
              <a:spcAft>
                <a:spcPct val="0"/>
              </a:spcAft>
              <a:defRPr sz="3000" b="1" kern="1200">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panose="020B0604020202020204" pitchFamily="34" charset="0"/>
              </a:defRPr>
            </a:lvl2pPr>
            <a:lvl3pPr algn="l" rtl="0" eaLnBrk="0" fontAlgn="base" hangingPunct="0">
              <a:spcBef>
                <a:spcPct val="0"/>
              </a:spcBef>
              <a:spcAft>
                <a:spcPct val="0"/>
              </a:spcAft>
              <a:defRPr sz="3000" b="1">
                <a:solidFill>
                  <a:schemeClr val="tx2"/>
                </a:solidFill>
                <a:latin typeface="Arial" panose="020B0604020202020204" pitchFamily="34" charset="0"/>
              </a:defRPr>
            </a:lvl3pPr>
            <a:lvl4pPr algn="l" rtl="0" eaLnBrk="0" fontAlgn="base" hangingPunct="0">
              <a:spcBef>
                <a:spcPct val="0"/>
              </a:spcBef>
              <a:spcAft>
                <a:spcPct val="0"/>
              </a:spcAft>
              <a:defRPr sz="3000" b="1">
                <a:solidFill>
                  <a:schemeClr val="tx2"/>
                </a:solidFill>
                <a:latin typeface="Arial" panose="020B0604020202020204" pitchFamily="34" charset="0"/>
              </a:defRPr>
            </a:lvl4pPr>
            <a:lvl5pPr algn="l" rtl="0" eaLnBrk="0" fontAlgn="base" hangingPunct="0">
              <a:spcBef>
                <a:spcPct val="0"/>
              </a:spcBef>
              <a:spcAft>
                <a:spcPct val="0"/>
              </a:spcAft>
              <a:defRPr sz="3000" b="1">
                <a:solidFill>
                  <a:schemeClr val="tx2"/>
                </a:solidFill>
                <a:latin typeface="Arial" panose="020B0604020202020204" pitchFamily="34" charset="0"/>
              </a:defRPr>
            </a:lvl5pPr>
            <a:lvl6pPr marL="457200" algn="l" rtl="0" fontAlgn="base">
              <a:spcBef>
                <a:spcPct val="0"/>
              </a:spcBef>
              <a:spcAft>
                <a:spcPct val="0"/>
              </a:spcAft>
              <a:defRPr sz="3000" b="1">
                <a:solidFill>
                  <a:schemeClr val="tx2"/>
                </a:solidFill>
                <a:latin typeface="Arial" panose="020B0604020202020204" pitchFamily="34" charset="0"/>
              </a:defRPr>
            </a:lvl6pPr>
            <a:lvl7pPr marL="914400" algn="l" rtl="0" fontAlgn="base">
              <a:spcBef>
                <a:spcPct val="0"/>
              </a:spcBef>
              <a:spcAft>
                <a:spcPct val="0"/>
              </a:spcAft>
              <a:defRPr sz="3000" b="1">
                <a:solidFill>
                  <a:schemeClr val="tx2"/>
                </a:solidFill>
                <a:latin typeface="Arial" panose="020B0604020202020204" pitchFamily="34" charset="0"/>
              </a:defRPr>
            </a:lvl7pPr>
            <a:lvl8pPr marL="1371600" algn="l" rtl="0" fontAlgn="base">
              <a:spcBef>
                <a:spcPct val="0"/>
              </a:spcBef>
              <a:spcAft>
                <a:spcPct val="0"/>
              </a:spcAft>
              <a:defRPr sz="3000" b="1">
                <a:solidFill>
                  <a:schemeClr val="tx2"/>
                </a:solidFill>
                <a:latin typeface="Arial" panose="020B0604020202020204" pitchFamily="34" charset="0"/>
              </a:defRPr>
            </a:lvl8pPr>
            <a:lvl9pPr marL="1828800" algn="l" rtl="0" fontAlgn="base">
              <a:spcBef>
                <a:spcPct val="0"/>
              </a:spcBef>
              <a:spcAft>
                <a:spcPct val="0"/>
              </a:spcAft>
              <a:defRPr sz="3000" b="1">
                <a:solidFill>
                  <a:schemeClr val="tx2"/>
                </a:solidFill>
                <a:latin typeface="Arial" panose="020B0604020202020204" pitchFamily="34" charset="0"/>
              </a:defRPr>
            </a:lvl9pPr>
          </a:lstStyle>
          <a:p>
            <a:r>
              <a:rPr lang="en-GB" altLang="en-US" smtClean="0"/>
              <a:t>DCM Recap</a:t>
            </a:r>
            <a:endParaRPr lang="en-GB" altLang="en-US" dirty="0" smtClean="0"/>
          </a:p>
        </p:txBody>
      </p:sp>
      <p:grpSp>
        <p:nvGrpSpPr>
          <p:cNvPr id="53" name="Group 52"/>
          <p:cNvGrpSpPr/>
          <p:nvPr/>
        </p:nvGrpSpPr>
        <p:grpSpPr>
          <a:xfrm>
            <a:off x="82096" y="2517795"/>
            <a:ext cx="4273880" cy="936104"/>
            <a:chOff x="82096" y="2517795"/>
            <a:chExt cx="4273880" cy="936104"/>
          </a:xfrm>
        </p:grpSpPr>
        <p:cxnSp>
          <p:nvCxnSpPr>
            <p:cNvPr id="24" name="Straight Arrow Connector 23"/>
            <p:cNvCxnSpPr/>
            <p:nvPr/>
          </p:nvCxnSpPr>
          <p:spPr>
            <a:xfrm>
              <a:off x="1979712" y="3065098"/>
              <a:ext cx="139314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187624" y="2517795"/>
              <a:ext cx="936104" cy="93610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R1</a:t>
              </a:r>
              <a:endParaRPr lang="en-GB" dirty="0">
                <a:solidFill>
                  <a:schemeClr val="tx1"/>
                </a:solidFill>
              </a:endParaRPr>
            </a:p>
          </p:txBody>
        </p:sp>
        <p:sp>
          <p:nvSpPr>
            <p:cNvPr id="26" name="Oval 25"/>
            <p:cNvSpPr/>
            <p:nvPr/>
          </p:nvSpPr>
          <p:spPr>
            <a:xfrm>
              <a:off x="3419872" y="2517795"/>
              <a:ext cx="936104" cy="93610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R2</a:t>
              </a:r>
              <a:endParaRPr lang="en-GB" dirty="0">
                <a:solidFill>
                  <a:schemeClr val="tx1"/>
                </a:solidFill>
              </a:endParaRPr>
            </a:p>
          </p:txBody>
        </p:sp>
        <p:cxnSp>
          <p:nvCxnSpPr>
            <p:cNvPr id="27" name="Straight Arrow Connector 26"/>
            <p:cNvCxnSpPr/>
            <p:nvPr/>
          </p:nvCxnSpPr>
          <p:spPr>
            <a:xfrm>
              <a:off x="388793" y="2985847"/>
              <a:ext cx="708914"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2096" y="2536175"/>
              <a:ext cx="1069524" cy="369332"/>
            </a:xfrm>
            <a:prstGeom prst="rect">
              <a:avLst/>
            </a:prstGeom>
            <a:noFill/>
          </p:spPr>
          <p:txBody>
            <a:bodyPr wrap="none" rtlCol="0">
              <a:spAutoFit/>
            </a:bodyPr>
            <a:lstStyle/>
            <a:p>
              <a:r>
                <a:rPr lang="en-GB" dirty="0" smtClean="0">
                  <a:solidFill>
                    <a:srgbClr val="C00000"/>
                  </a:solidFill>
                </a:rPr>
                <a:t>Stimulus</a:t>
              </a:r>
              <a:endParaRPr lang="en-GB" dirty="0">
                <a:solidFill>
                  <a:srgbClr val="C00000"/>
                </a:solidFill>
              </a:endParaRPr>
            </a:p>
          </p:txBody>
        </p:sp>
        <p:cxnSp>
          <p:nvCxnSpPr>
            <p:cNvPr id="30" name="Straight Arrow Connector 29"/>
            <p:cNvCxnSpPr/>
            <p:nvPr/>
          </p:nvCxnSpPr>
          <p:spPr>
            <a:xfrm flipH="1">
              <a:off x="2195736" y="2877835"/>
              <a:ext cx="122413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4" name="Rectangle 43"/>
          <p:cNvSpPr/>
          <p:nvPr/>
        </p:nvSpPr>
        <p:spPr>
          <a:xfrm>
            <a:off x="3424817" y="1139411"/>
            <a:ext cx="4557658" cy="369332"/>
          </a:xfrm>
          <a:prstGeom prst="rect">
            <a:avLst/>
          </a:prstGeom>
        </p:spPr>
        <p:txBody>
          <a:bodyPr wrap="none">
            <a:spAutoFit/>
          </a:bodyPr>
          <a:lstStyle/>
          <a:p>
            <a:r>
              <a:rPr lang="en-GB" dirty="0" smtClean="0"/>
              <a:t>Priors determine the structure of the model</a:t>
            </a:r>
            <a:endParaRPr lang="en-GB" dirty="0"/>
          </a:p>
        </p:txBody>
      </p:sp>
      <p:cxnSp>
        <p:nvCxnSpPr>
          <p:cNvPr id="45" name="Straight Arrow Connector 44"/>
          <p:cNvCxnSpPr/>
          <p:nvPr/>
        </p:nvCxnSpPr>
        <p:spPr>
          <a:xfrm>
            <a:off x="6576002" y="3065088"/>
            <a:ext cx="139314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5783914" y="2517785"/>
            <a:ext cx="936104" cy="93610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R1</a:t>
            </a:r>
            <a:endParaRPr lang="en-GB" dirty="0">
              <a:solidFill>
                <a:schemeClr val="tx1"/>
              </a:solidFill>
            </a:endParaRPr>
          </a:p>
        </p:txBody>
      </p:sp>
      <p:sp>
        <p:nvSpPr>
          <p:cNvPr id="47" name="Oval 46"/>
          <p:cNvSpPr/>
          <p:nvPr/>
        </p:nvSpPr>
        <p:spPr>
          <a:xfrm>
            <a:off x="8016162" y="2517785"/>
            <a:ext cx="936104" cy="93610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R2</a:t>
            </a:r>
            <a:endParaRPr lang="en-GB" dirty="0">
              <a:solidFill>
                <a:schemeClr val="tx1"/>
              </a:solidFill>
            </a:endParaRPr>
          </a:p>
        </p:txBody>
      </p:sp>
      <p:cxnSp>
        <p:nvCxnSpPr>
          <p:cNvPr id="48" name="Straight Arrow Connector 47"/>
          <p:cNvCxnSpPr/>
          <p:nvPr/>
        </p:nvCxnSpPr>
        <p:spPr>
          <a:xfrm>
            <a:off x="4985083" y="2985837"/>
            <a:ext cx="708914"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678386" y="2536165"/>
            <a:ext cx="1069524" cy="369332"/>
          </a:xfrm>
          <a:prstGeom prst="rect">
            <a:avLst/>
          </a:prstGeom>
          <a:noFill/>
        </p:spPr>
        <p:txBody>
          <a:bodyPr wrap="none" rtlCol="0">
            <a:spAutoFit/>
          </a:bodyPr>
          <a:lstStyle/>
          <a:p>
            <a:r>
              <a:rPr lang="en-GB" dirty="0" smtClean="0">
                <a:solidFill>
                  <a:srgbClr val="C00000"/>
                </a:solidFill>
              </a:rPr>
              <a:t>Stimulus</a:t>
            </a:r>
            <a:endParaRPr lang="en-GB" dirty="0">
              <a:solidFill>
                <a:srgbClr val="C00000"/>
              </a:solidFill>
            </a:endParaRPr>
          </a:p>
        </p:txBody>
      </p:sp>
      <p:cxnSp>
        <p:nvCxnSpPr>
          <p:cNvPr id="50" name="Straight Arrow Connector 49"/>
          <p:cNvCxnSpPr/>
          <p:nvPr/>
        </p:nvCxnSpPr>
        <p:spPr>
          <a:xfrm flipH="1">
            <a:off x="6792026" y="2877825"/>
            <a:ext cx="1224136" cy="0"/>
          </a:xfrm>
          <a:prstGeom prst="straightConnector1">
            <a:avLst/>
          </a:prstGeom>
          <a:ln w="28575">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2771800" y="2780928"/>
            <a:ext cx="216024" cy="204909"/>
          </a:xfrm>
          <a:prstGeom prst="ellipse">
            <a:avLst/>
          </a:prstGeom>
          <a:solidFill>
            <a:srgbClr val="352A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0" name="Group 59"/>
          <p:cNvGrpSpPr/>
          <p:nvPr/>
        </p:nvGrpSpPr>
        <p:grpSpPr>
          <a:xfrm>
            <a:off x="1007723" y="2820343"/>
            <a:ext cx="2837015" cy="3766449"/>
            <a:chOff x="1007723" y="2820343"/>
            <a:chExt cx="2837015" cy="3766449"/>
          </a:xfrm>
        </p:grpSpPr>
        <p:grpSp>
          <p:nvGrpSpPr>
            <p:cNvPr id="43" name="Group 42"/>
            <p:cNvGrpSpPr/>
            <p:nvPr/>
          </p:nvGrpSpPr>
          <p:grpSpPr>
            <a:xfrm>
              <a:off x="1007723" y="3697180"/>
              <a:ext cx="2837015" cy="2889612"/>
              <a:chOff x="1605027" y="3704169"/>
              <a:chExt cx="2837015" cy="2889612"/>
            </a:xfrm>
          </p:grpSpPr>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4149080"/>
                <a:ext cx="2822370" cy="2118412"/>
              </a:xfrm>
              <a:prstGeom prst="rect">
                <a:avLst/>
              </a:prstGeom>
            </p:spPr>
          </p:pic>
          <p:sp>
            <p:nvSpPr>
              <p:cNvPr id="34" name="TextBox 33"/>
              <p:cNvSpPr txBox="1"/>
              <p:nvPr/>
            </p:nvSpPr>
            <p:spPr>
              <a:xfrm>
                <a:off x="2270434" y="3704169"/>
                <a:ext cx="1766830" cy="369332"/>
              </a:xfrm>
              <a:prstGeom prst="rect">
                <a:avLst/>
              </a:prstGeom>
              <a:noFill/>
            </p:spPr>
            <p:txBody>
              <a:bodyPr wrap="none" rtlCol="0">
                <a:spAutoFit/>
              </a:bodyPr>
              <a:lstStyle/>
              <a:p>
                <a:r>
                  <a:rPr lang="en-GB" dirty="0" smtClean="0"/>
                  <a:t>Connection ‘on’</a:t>
                </a:r>
                <a:endParaRPr lang="en-GB" dirty="0"/>
              </a:p>
            </p:txBody>
          </p:sp>
          <p:sp>
            <p:nvSpPr>
              <p:cNvPr id="36" name="TextBox 35"/>
              <p:cNvSpPr txBox="1"/>
              <p:nvPr/>
            </p:nvSpPr>
            <p:spPr>
              <a:xfrm>
                <a:off x="1928944" y="6316782"/>
                <a:ext cx="2257349" cy="276999"/>
              </a:xfrm>
              <a:prstGeom prst="rect">
                <a:avLst/>
              </a:prstGeom>
              <a:noFill/>
            </p:spPr>
            <p:txBody>
              <a:bodyPr wrap="none" rtlCol="0">
                <a:spAutoFit/>
              </a:bodyPr>
              <a:lstStyle/>
              <a:p>
                <a:r>
                  <a:rPr lang="en-GB" sz="1200" dirty="0" smtClean="0"/>
                  <a:t>Prior Connection strength (Hz)</a:t>
                </a:r>
                <a:endParaRPr lang="en-GB" sz="1200" dirty="0"/>
              </a:p>
            </p:txBody>
          </p:sp>
          <p:sp>
            <p:nvSpPr>
              <p:cNvPr id="37" name="TextBox 36"/>
              <p:cNvSpPr txBox="1"/>
              <p:nvPr/>
            </p:nvSpPr>
            <p:spPr>
              <a:xfrm rot="16200000">
                <a:off x="1293724" y="4960868"/>
                <a:ext cx="899605" cy="276999"/>
              </a:xfrm>
              <a:prstGeom prst="rect">
                <a:avLst/>
              </a:prstGeom>
              <a:noFill/>
            </p:spPr>
            <p:txBody>
              <a:bodyPr wrap="none" rtlCol="0">
                <a:spAutoFit/>
              </a:bodyPr>
              <a:lstStyle/>
              <a:p>
                <a:r>
                  <a:rPr lang="en-GB" sz="1200" dirty="0" smtClean="0"/>
                  <a:t>Probability</a:t>
                </a:r>
                <a:endParaRPr lang="en-GB" sz="1200" dirty="0"/>
              </a:p>
            </p:txBody>
          </p:sp>
          <p:cxnSp>
            <p:nvCxnSpPr>
              <p:cNvPr id="38" name="Straight Arrow Connector 37"/>
              <p:cNvCxnSpPr/>
              <p:nvPr/>
            </p:nvCxnSpPr>
            <p:spPr>
              <a:xfrm flipV="1">
                <a:off x="1984245" y="4126692"/>
                <a:ext cx="0" cy="18961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936639" y="6011996"/>
                <a:ext cx="284052" cy="307777"/>
              </a:xfrm>
              <a:prstGeom prst="rect">
                <a:avLst/>
              </a:prstGeom>
              <a:noFill/>
            </p:spPr>
            <p:txBody>
              <a:bodyPr wrap="none" rtlCol="0">
                <a:spAutoFit/>
              </a:bodyPr>
              <a:lstStyle/>
              <a:p>
                <a:r>
                  <a:rPr lang="en-GB" sz="1400" dirty="0" smtClean="0"/>
                  <a:t>0</a:t>
                </a:r>
                <a:endParaRPr lang="en-GB" sz="1400" dirty="0"/>
              </a:p>
            </p:txBody>
          </p:sp>
        </p:grpSp>
        <p:cxnSp>
          <p:nvCxnSpPr>
            <p:cNvPr id="56" name="Straight Connector 55"/>
            <p:cNvCxnSpPr>
              <a:endCxn id="34" idx="0"/>
            </p:cNvCxnSpPr>
            <p:nvPr/>
          </p:nvCxnSpPr>
          <p:spPr>
            <a:xfrm flipH="1">
              <a:off x="2556545" y="2820343"/>
              <a:ext cx="343431" cy="876837"/>
            </a:xfrm>
            <a:prstGeom prst="line">
              <a:avLst/>
            </a:prstGeom>
            <a:ln w="28575">
              <a:solidFill>
                <a:srgbClr val="352A8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a:off x="5675795" y="2773597"/>
            <a:ext cx="2856645" cy="3820184"/>
            <a:chOff x="5675795" y="2773597"/>
            <a:chExt cx="2856645" cy="3820184"/>
          </a:xfrm>
        </p:grpSpPr>
        <p:sp>
          <p:nvSpPr>
            <p:cNvPr id="35" name="TextBox 34"/>
            <p:cNvSpPr txBox="1"/>
            <p:nvPr/>
          </p:nvSpPr>
          <p:spPr>
            <a:xfrm>
              <a:off x="6329700" y="3678483"/>
              <a:ext cx="1762662" cy="369332"/>
            </a:xfrm>
            <a:prstGeom prst="rect">
              <a:avLst/>
            </a:prstGeom>
            <a:noFill/>
          </p:spPr>
          <p:txBody>
            <a:bodyPr wrap="none" rtlCol="0">
              <a:spAutoFit/>
            </a:bodyPr>
            <a:lstStyle/>
            <a:p>
              <a:r>
                <a:rPr lang="en-GB" dirty="0" smtClean="0"/>
                <a:t>Connection ‘off’</a:t>
              </a:r>
              <a:endParaRPr lang="en-GB" dirty="0"/>
            </a:p>
          </p:txBody>
        </p:sp>
        <p:grpSp>
          <p:nvGrpSpPr>
            <p:cNvPr id="62" name="Group 61"/>
            <p:cNvGrpSpPr/>
            <p:nvPr/>
          </p:nvGrpSpPr>
          <p:grpSpPr>
            <a:xfrm>
              <a:off x="5675795" y="4136217"/>
              <a:ext cx="2856645" cy="2457564"/>
              <a:chOff x="5675795" y="4136217"/>
              <a:chExt cx="2856645" cy="2457564"/>
            </a:xfrm>
          </p:grpSpPr>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5795" y="4136217"/>
                <a:ext cx="2856645" cy="2144138"/>
              </a:xfrm>
              <a:prstGeom prst="rect">
                <a:avLst/>
              </a:prstGeom>
            </p:spPr>
          </p:pic>
          <p:sp>
            <p:nvSpPr>
              <p:cNvPr id="40" name="TextBox 39"/>
              <p:cNvSpPr txBox="1"/>
              <p:nvPr/>
            </p:nvSpPr>
            <p:spPr>
              <a:xfrm>
                <a:off x="7008810" y="6105268"/>
                <a:ext cx="284052" cy="307777"/>
              </a:xfrm>
              <a:prstGeom prst="rect">
                <a:avLst/>
              </a:prstGeom>
              <a:noFill/>
            </p:spPr>
            <p:txBody>
              <a:bodyPr wrap="none" rtlCol="0">
                <a:spAutoFit/>
              </a:bodyPr>
              <a:lstStyle/>
              <a:p>
                <a:r>
                  <a:rPr lang="en-GB" sz="1400" dirty="0" smtClean="0"/>
                  <a:t>0</a:t>
                </a:r>
                <a:endParaRPr lang="en-GB" sz="1400" dirty="0"/>
              </a:p>
            </p:txBody>
          </p:sp>
          <p:cxnSp>
            <p:nvCxnSpPr>
              <p:cNvPr id="41" name="Straight Arrow Connector 40"/>
              <p:cNvCxnSpPr/>
              <p:nvPr/>
            </p:nvCxnSpPr>
            <p:spPr>
              <a:xfrm flipV="1">
                <a:off x="6040368" y="4149080"/>
                <a:ext cx="0" cy="18961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012160" y="6316782"/>
                <a:ext cx="2257349" cy="276999"/>
              </a:xfrm>
              <a:prstGeom prst="rect">
                <a:avLst/>
              </a:prstGeom>
              <a:noFill/>
            </p:spPr>
            <p:txBody>
              <a:bodyPr wrap="none" rtlCol="0">
                <a:spAutoFit/>
              </a:bodyPr>
              <a:lstStyle/>
              <a:p>
                <a:r>
                  <a:rPr lang="en-GB" sz="1200" dirty="0" smtClean="0"/>
                  <a:t>Prior Connection strength (Hz)</a:t>
                </a:r>
                <a:endParaRPr lang="en-GB" sz="1200" dirty="0"/>
              </a:p>
            </p:txBody>
          </p:sp>
        </p:grpSp>
        <p:sp>
          <p:nvSpPr>
            <p:cNvPr id="58" name="Oval 57"/>
            <p:cNvSpPr/>
            <p:nvPr/>
          </p:nvSpPr>
          <p:spPr>
            <a:xfrm>
              <a:off x="7315401" y="2773597"/>
              <a:ext cx="216024" cy="204909"/>
            </a:xfrm>
            <a:prstGeom prst="ellipse">
              <a:avLst/>
            </a:prstGeom>
            <a:solidFill>
              <a:srgbClr val="352A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9" name="Straight Connector 58"/>
            <p:cNvCxnSpPr/>
            <p:nvPr/>
          </p:nvCxnSpPr>
          <p:spPr>
            <a:xfrm flipH="1">
              <a:off x="7100146" y="2813012"/>
              <a:ext cx="343431" cy="876837"/>
            </a:xfrm>
            <a:prstGeom prst="line">
              <a:avLst/>
            </a:prstGeom>
            <a:ln w="28575">
              <a:solidFill>
                <a:srgbClr val="352A8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7414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9" grpId="0"/>
      <p:bldP spid="5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30200" y="908050"/>
            <a:ext cx="8489950" cy="865188"/>
          </a:xfrm>
        </p:spPr>
        <p:txBody>
          <a:bodyPr/>
          <a:lstStyle/>
          <a:p>
            <a:r>
              <a:rPr lang="en-GB" altLang="en-US" dirty="0" smtClean="0"/>
              <a:t>DCM Recap</a:t>
            </a:r>
          </a:p>
        </p:txBody>
      </p:sp>
      <mc:AlternateContent xmlns:mc="http://schemas.openxmlformats.org/markup-compatibility/2006" xmlns:a14="http://schemas.microsoft.com/office/drawing/2010/main">
        <mc:Choice Requires="a14">
          <p:sp>
            <p:nvSpPr>
              <p:cNvPr id="8" name="TextBox 7"/>
              <p:cNvSpPr txBox="1"/>
              <p:nvPr/>
            </p:nvSpPr>
            <p:spPr>
              <a:xfrm>
                <a:off x="467544" y="1844824"/>
                <a:ext cx="7920880" cy="1200329"/>
              </a:xfrm>
              <a:prstGeom prst="rect">
                <a:avLst/>
              </a:prstGeom>
              <a:noFill/>
            </p:spPr>
            <p:txBody>
              <a:bodyPr wrap="square" rtlCol="0">
                <a:spAutoFit/>
              </a:bodyPr>
              <a:lstStyle/>
              <a:p>
                <a:r>
                  <a:rPr lang="en-GB" dirty="0" smtClean="0"/>
                  <a:t>We have:</a:t>
                </a:r>
              </a:p>
              <a:p>
                <a:endParaRPr lang="en-GB" dirty="0"/>
              </a:p>
              <a:p>
                <a:pPr marL="285750" indent="-285750">
                  <a:buFont typeface="Arial" panose="020B0604020202020204" pitchFamily="34" charset="0"/>
                  <a:buChar char="•"/>
                </a:pPr>
                <a:r>
                  <a:rPr lang="en-GB" dirty="0" smtClean="0"/>
                  <a:t>Measured data </a:t>
                </a:r>
                <a14:m>
                  <m:oMath xmlns:m="http://schemas.openxmlformats.org/officeDocument/2006/math">
                    <m:r>
                      <a:rPr lang="en-GB" i="1" dirty="0" smtClean="0">
                        <a:latin typeface="Cambria Math" panose="02040503050406030204" pitchFamily="18" charset="0"/>
                      </a:rPr>
                      <m:t>𝑦</m:t>
                    </m:r>
                  </m:oMath>
                </a14:m>
                <a:endParaRPr lang="en-GB" dirty="0" smtClean="0"/>
              </a:p>
              <a:p>
                <a:pPr marL="285750" indent="-285750">
                  <a:buFont typeface="Arial" panose="020B0604020202020204" pitchFamily="34" charset="0"/>
                  <a:buChar char="•"/>
                </a:pPr>
                <a:r>
                  <a:rPr lang="en-GB" dirty="0" smtClean="0"/>
                  <a:t>A model </a:t>
                </a:r>
                <a14:m>
                  <m:oMath xmlns:m="http://schemas.openxmlformats.org/officeDocument/2006/math">
                    <m:r>
                      <a:rPr lang="en-GB" i="1" dirty="0" smtClean="0">
                        <a:latin typeface="Cambria Math" panose="02040503050406030204" pitchFamily="18" charset="0"/>
                      </a:rPr>
                      <m:t>𝑚</m:t>
                    </m:r>
                  </m:oMath>
                </a14:m>
                <a:r>
                  <a:rPr lang="en-GB" dirty="0" smtClean="0"/>
                  <a:t> with </a:t>
                </a:r>
                <a:r>
                  <a:rPr lang="en-GB" b="1" dirty="0" smtClean="0"/>
                  <a:t>prior beliefs </a:t>
                </a:r>
                <a:r>
                  <a:rPr lang="en-GB" dirty="0" smtClean="0"/>
                  <a:t>about the parameters </a:t>
                </a:r>
                <a14:m>
                  <m:oMath xmlns:m="http://schemas.openxmlformats.org/officeDocument/2006/math">
                    <m:r>
                      <a:rPr lang="en-GB" b="0" i="1" smtClean="0">
                        <a:solidFill>
                          <a:schemeClr val="accent6">
                            <a:lumMod val="75000"/>
                          </a:schemeClr>
                        </a:solidFill>
                        <a:latin typeface="Cambria Math" panose="02040503050406030204" pitchFamily="18" charset="0"/>
                      </a:rPr>
                      <m:t>𝑝</m:t>
                    </m:r>
                    <m:d>
                      <m:dPr>
                        <m:ctrlPr>
                          <a:rPr lang="en-GB" b="0" i="1" smtClean="0">
                            <a:solidFill>
                              <a:schemeClr val="accent6">
                                <a:lumMod val="75000"/>
                              </a:schemeClr>
                            </a:solidFill>
                            <a:latin typeface="Cambria Math" panose="02040503050406030204" pitchFamily="18" charset="0"/>
                          </a:rPr>
                        </m:ctrlPr>
                      </m:dPr>
                      <m:e>
                        <m:r>
                          <a:rPr lang="en-GB" b="0" i="1" smtClean="0">
                            <a:solidFill>
                              <a:schemeClr val="accent6">
                                <a:lumMod val="75000"/>
                              </a:schemeClr>
                            </a:solidFill>
                            <a:latin typeface="Cambria Math" panose="02040503050406030204" pitchFamily="18" charset="0"/>
                          </a:rPr>
                          <m:t>𝜃</m:t>
                        </m:r>
                      </m:e>
                      <m:e>
                        <m:r>
                          <a:rPr lang="en-GB" b="0" i="1" smtClean="0">
                            <a:solidFill>
                              <a:schemeClr val="accent6">
                                <a:lumMod val="75000"/>
                              </a:schemeClr>
                            </a:solidFill>
                            <a:latin typeface="Cambria Math" panose="02040503050406030204" pitchFamily="18" charset="0"/>
                          </a:rPr>
                          <m:t>𝑚</m:t>
                        </m:r>
                      </m:e>
                    </m:d>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r>
                          <a:rPr lang="en-GB" b="0" i="1" smtClean="0">
                            <a:latin typeface="Cambria Math" panose="02040503050406030204" pitchFamily="18" charset="0"/>
                          </a:rPr>
                          <m:t>𝜇</m:t>
                        </m:r>
                        <m:r>
                          <a:rPr lang="en-GB" b="0" i="1" smtClean="0">
                            <a:latin typeface="Cambria Math" panose="02040503050406030204" pitchFamily="18" charset="0"/>
                          </a:rPr>
                          <m:t>,</m:t>
                        </m:r>
                        <m:r>
                          <m:rPr>
                            <m:sty m:val="p"/>
                          </m:rPr>
                          <a:rPr lang="en-GB" b="0" i="0" smtClean="0">
                            <a:latin typeface="Cambria Math" panose="02040503050406030204" pitchFamily="18" charset="0"/>
                          </a:rPr>
                          <m:t>Σ</m:t>
                        </m:r>
                      </m:e>
                    </m:d>
                  </m:oMath>
                </a14:m>
                <a:endParaRPr lang="en-GB" dirty="0" smtClean="0"/>
              </a:p>
            </p:txBody>
          </p:sp>
        </mc:Choice>
        <mc:Fallback xmlns="">
          <p:sp>
            <p:nvSpPr>
              <p:cNvPr id="8" name="TextBox 7"/>
              <p:cNvSpPr txBox="1">
                <a:spLocks noRot="1" noChangeAspect="1" noMove="1" noResize="1" noEditPoints="1" noAdjustHandles="1" noChangeArrowheads="1" noChangeShapeType="1" noTextEdit="1"/>
              </p:cNvSpPr>
              <p:nvPr/>
            </p:nvSpPr>
            <p:spPr>
              <a:xfrm>
                <a:off x="467544" y="1844824"/>
                <a:ext cx="7920880" cy="1200329"/>
              </a:xfrm>
              <a:prstGeom prst="rect">
                <a:avLst/>
              </a:prstGeom>
              <a:blipFill rotWithShape="0">
                <a:blip r:embed="rId2"/>
                <a:stretch>
                  <a:fillRect l="-693" t="-3046" b="-7107"/>
                </a:stretch>
              </a:blipFill>
            </p:spPr>
            <p:txBody>
              <a:bodyPr/>
              <a:lstStyle/>
              <a:p>
                <a:r>
                  <a:rPr lang="en-GB">
                    <a:noFill/>
                  </a:rPr>
                  <a:t> </a:t>
                </a:r>
              </a:p>
            </p:txBody>
          </p:sp>
        </mc:Fallback>
      </mc:AlternateContent>
      <p:sp>
        <p:nvSpPr>
          <p:cNvPr id="9" name="TextBox 8"/>
          <p:cNvSpPr txBox="1"/>
          <p:nvPr/>
        </p:nvSpPr>
        <p:spPr>
          <a:xfrm>
            <a:off x="481700" y="3212976"/>
            <a:ext cx="8263865" cy="923330"/>
          </a:xfrm>
          <a:prstGeom prst="rect">
            <a:avLst/>
          </a:prstGeom>
          <a:noFill/>
        </p:spPr>
        <p:txBody>
          <a:bodyPr wrap="none" rtlCol="0">
            <a:spAutoFit/>
          </a:bodyPr>
          <a:lstStyle/>
          <a:p>
            <a:r>
              <a:rPr lang="en-GB" b="1" dirty="0" smtClean="0">
                <a:solidFill>
                  <a:schemeClr val="accent6">
                    <a:lumMod val="75000"/>
                  </a:schemeClr>
                </a:solidFill>
              </a:rPr>
              <a:t>Model estimation (inversion) gives us:</a:t>
            </a:r>
          </a:p>
          <a:p>
            <a:endParaRPr lang="en-GB" dirty="0"/>
          </a:p>
          <a:p>
            <a:pPr marL="342900" indent="-342900">
              <a:buAutoNum type="arabicPeriod"/>
            </a:pPr>
            <a:r>
              <a:rPr lang="en-GB" dirty="0" smtClean="0"/>
              <a:t>A score for the model, which we can use to compare it against other models</a:t>
            </a:r>
          </a:p>
        </p:txBody>
      </p:sp>
      <mc:AlternateContent xmlns:mc="http://schemas.openxmlformats.org/markup-compatibility/2006" xmlns:a14="http://schemas.microsoft.com/office/drawing/2010/main">
        <mc:Choice Requires="a14">
          <p:sp>
            <p:nvSpPr>
              <p:cNvPr id="10" name="TextBox 9"/>
              <p:cNvSpPr txBox="1"/>
              <p:nvPr/>
            </p:nvSpPr>
            <p:spPr>
              <a:xfrm>
                <a:off x="2555776" y="4289168"/>
                <a:ext cx="4450898" cy="369332"/>
              </a:xfrm>
              <a:prstGeom prst="rect">
                <a:avLst/>
              </a:prstGeom>
              <a:noFill/>
            </p:spPr>
            <p:txBody>
              <a:bodyPr wrap="none" rtlCol="0">
                <a:spAutoFit/>
              </a:bodyPr>
              <a:lstStyle/>
              <a:p>
                <a14:m>
                  <m:oMath xmlns:m="http://schemas.openxmlformats.org/officeDocument/2006/math">
                    <m:r>
                      <a:rPr lang="en-GB" b="0" i="1" smtClean="0">
                        <a:latin typeface="Cambria Math" panose="02040503050406030204" pitchFamily="18" charset="0"/>
                      </a:rPr>
                      <m:t>𝐹</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𝑦</m:t>
                            </m:r>
                          </m:e>
                          <m:e>
                            <m:r>
                              <a:rPr lang="en-GB" b="0" i="1" smtClean="0">
                                <a:latin typeface="Cambria Math" panose="02040503050406030204" pitchFamily="18" charset="0"/>
                              </a:rPr>
                              <m:t>𝑚</m:t>
                            </m:r>
                          </m:e>
                        </m:d>
                        <m:r>
                          <a:rPr lang="en-GB" b="0" i="1" smtClean="0">
                            <a:latin typeface="Cambria Math" panose="02040503050406030204" pitchFamily="18" charset="0"/>
                          </a:rPr>
                          <m:t>=</m:t>
                        </m:r>
                        <m:r>
                          <m:rPr>
                            <m:nor/>
                          </m:rPr>
                          <a:rPr lang="en-GB" b="0" i="0" smtClean="0">
                            <a:latin typeface="Cambria Math" panose="02040503050406030204" pitchFamily="18" charset="0"/>
                          </a:rPr>
                          <m:t>accuracy</m:t>
                        </m:r>
                        <m:r>
                          <a:rPr lang="en-GB" b="0" i="1" smtClean="0">
                            <a:latin typeface="Cambria Math" panose="02040503050406030204" pitchFamily="18" charset="0"/>
                          </a:rPr>
                          <m:t>−</m:t>
                        </m:r>
                        <m:r>
                          <m:rPr>
                            <m:nor/>
                          </m:rPr>
                          <a:rPr lang="en-GB" b="0" i="0" smtClean="0">
                            <a:latin typeface="Cambria Math" panose="02040503050406030204" pitchFamily="18" charset="0"/>
                          </a:rPr>
                          <m:t>complexity</m:t>
                        </m:r>
                      </m:e>
                    </m:func>
                  </m:oMath>
                </a14:m>
                <a:r>
                  <a:rPr lang="en-GB" dirty="0" smtClean="0"/>
                  <a:t> </a:t>
                </a:r>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2555776" y="4289168"/>
                <a:ext cx="4450898" cy="369332"/>
              </a:xfrm>
              <a:prstGeom prst="rect">
                <a:avLst/>
              </a:prstGeom>
              <a:blipFill rotWithShape="0">
                <a:blip r:embed="rId3"/>
                <a:stretch>
                  <a:fillRect b="-1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81700" y="5361281"/>
                <a:ext cx="6617261" cy="369332"/>
              </a:xfrm>
              <a:prstGeom prst="rect">
                <a:avLst/>
              </a:prstGeom>
              <a:noFill/>
            </p:spPr>
            <p:txBody>
              <a:bodyPr wrap="none" rtlCol="0">
                <a:spAutoFit/>
              </a:bodyPr>
              <a:lstStyle/>
              <a:p>
                <a:r>
                  <a:rPr lang="en-GB" dirty="0" smtClean="0"/>
                  <a:t>2. Estimated parameters – i.e. the posteriors </a:t>
                </a:r>
                <a14:m>
                  <m:oMath xmlns:m="http://schemas.openxmlformats.org/officeDocument/2006/math">
                    <m:r>
                      <a:rPr lang="en-GB" b="0" i="1" smtClean="0">
                        <a:solidFill>
                          <a:schemeClr val="accent6">
                            <a:lumMod val="75000"/>
                          </a:schemeClr>
                        </a:solidFill>
                        <a:latin typeface="Cambria Math" panose="02040503050406030204" pitchFamily="18" charset="0"/>
                      </a:rPr>
                      <m:t>𝑝</m:t>
                    </m:r>
                    <m:r>
                      <a:rPr lang="en-GB" b="0" i="1" smtClean="0">
                        <a:solidFill>
                          <a:schemeClr val="accent6">
                            <a:lumMod val="75000"/>
                          </a:schemeClr>
                        </a:solidFill>
                        <a:latin typeface="Cambria Math" panose="02040503050406030204" pitchFamily="18" charset="0"/>
                      </a:rPr>
                      <m:t>(</m:t>
                    </m:r>
                    <m:r>
                      <a:rPr lang="en-GB" b="0" i="1" smtClean="0">
                        <a:solidFill>
                          <a:schemeClr val="accent6">
                            <a:lumMod val="75000"/>
                          </a:schemeClr>
                        </a:solidFill>
                        <a:latin typeface="Cambria Math" panose="02040503050406030204" pitchFamily="18" charset="0"/>
                      </a:rPr>
                      <m:t>𝜃</m:t>
                    </m:r>
                    <m:r>
                      <a:rPr lang="en-GB" b="0" i="1" smtClean="0">
                        <a:solidFill>
                          <a:schemeClr val="accent6">
                            <a:lumMod val="75000"/>
                          </a:schemeClr>
                        </a:solidFill>
                        <a:latin typeface="Cambria Math" panose="02040503050406030204" pitchFamily="18" charset="0"/>
                      </a:rPr>
                      <m:t>|</m:t>
                    </m:r>
                    <m:r>
                      <a:rPr lang="en-GB" b="0" i="1" smtClean="0">
                        <a:solidFill>
                          <a:schemeClr val="accent6">
                            <a:lumMod val="75000"/>
                          </a:schemeClr>
                        </a:solidFill>
                        <a:latin typeface="Cambria Math" panose="02040503050406030204" pitchFamily="18" charset="0"/>
                      </a:rPr>
                      <m:t>𝑚</m:t>
                    </m:r>
                    <m:r>
                      <a:rPr lang="en-GB" b="0" i="1" smtClean="0">
                        <a:solidFill>
                          <a:schemeClr val="accent6">
                            <a:lumMod val="75000"/>
                          </a:schemeClr>
                        </a:solidFill>
                        <a:latin typeface="Cambria Math" panose="02040503050406030204" pitchFamily="18" charset="0"/>
                      </a:rPr>
                      <m:t>,</m:t>
                    </m:r>
                    <m:r>
                      <a:rPr lang="en-GB" b="0" i="1" smtClean="0">
                        <a:solidFill>
                          <a:schemeClr val="accent6">
                            <a:lumMod val="75000"/>
                          </a:schemeClr>
                        </a:solidFill>
                        <a:latin typeface="Cambria Math" panose="02040503050406030204" pitchFamily="18" charset="0"/>
                      </a:rPr>
                      <m:t>𝑦</m:t>
                    </m:r>
                    <m:r>
                      <a:rPr lang="en-GB" b="0" i="1" smtClean="0">
                        <a:solidFill>
                          <a:schemeClr val="accent6">
                            <a:lumMod val="75000"/>
                          </a:schemeClr>
                        </a:solidFill>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r>
                          <a:rPr lang="en-GB" b="0" i="1" smtClean="0">
                            <a:latin typeface="Cambria Math" panose="02040503050406030204" pitchFamily="18" charset="0"/>
                          </a:rPr>
                          <m:t>𝜇</m:t>
                        </m:r>
                        <m:r>
                          <a:rPr lang="en-GB" b="0" i="1" smtClean="0">
                            <a:latin typeface="Cambria Math" panose="02040503050406030204" pitchFamily="18" charset="0"/>
                          </a:rPr>
                          <m:t>,</m:t>
                        </m:r>
                        <m:r>
                          <m:rPr>
                            <m:sty m:val="p"/>
                          </m:rPr>
                          <a:rPr lang="en-GB" b="0" i="0" smtClean="0">
                            <a:latin typeface="Cambria Math" panose="02040503050406030204" pitchFamily="18" charset="0"/>
                          </a:rPr>
                          <m:t>Σ</m:t>
                        </m:r>
                      </m:e>
                    </m:d>
                  </m:oMath>
                </a14:m>
                <a:endParaRPr lang="en-GB" dirty="0" smtClean="0"/>
              </a:p>
            </p:txBody>
          </p:sp>
        </mc:Choice>
        <mc:Fallback xmlns="">
          <p:sp>
            <p:nvSpPr>
              <p:cNvPr id="12" name="TextBox 11"/>
              <p:cNvSpPr txBox="1">
                <a:spLocks noRot="1" noChangeAspect="1" noMove="1" noResize="1" noEditPoints="1" noAdjustHandles="1" noChangeArrowheads="1" noChangeShapeType="1" noTextEdit="1"/>
              </p:cNvSpPr>
              <p:nvPr/>
            </p:nvSpPr>
            <p:spPr>
              <a:xfrm>
                <a:off x="481700" y="5361281"/>
                <a:ext cx="6617261" cy="369332"/>
              </a:xfrm>
              <a:prstGeom prst="rect">
                <a:avLst/>
              </a:prstGeom>
              <a:blipFill rotWithShape="0">
                <a:blip r:embed="rId4"/>
                <a:stretch>
                  <a:fillRect l="-737" t="-8197" b="-24590"/>
                </a:stretch>
              </a:blipFill>
            </p:spPr>
            <p:txBody>
              <a:bodyPr/>
              <a:lstStyle/>
              <a:p>
                <a:r>
                  <a:rPr lang="en-GB">
                    <a:noFill/>
                  </a:rPr>
                  <a:t> </a:t>
                </a:r>
              </a:p>
            </p:txBody>
          </p:sp>
        </mc:Fallback>
      </mc:AlternateContent>
      <p:cxnSp>
        <p:nvCxnSpPr>
          <p:cNvPr id="13" name="Straight Arrow Connector 12"/>
          <p:cNvCxnSpPr/>
          <p:nvPr/>
        </p:nvCxnSpPr>
        <p:spPr>
          <a:xfrm flipV="1">
            <a:off x="2699792" y="4604777"/>
            <a:ext cx="0" cy="144016"/>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27547" y="4748280"/>
            <a:ext cx="944489" cy="261610"/>
          </a:xfrm>
          <a:prstGeom prst="rect">
            <a:avLst/>
          </a:prstGeom>
          <a:noFill/>
        </p:spPr>
        <p:txBody>
          <a:bodyPr wrap="none" rtlCol="0">
            <a:spAutoFit/>
          </a:bodyPr>
          <a:lstStyle/>
          <a:p>
            <a:r>
              <a:rPr lang="en-GB" sz="1100" dirty="0" smtClean="0">
                <a:solidFill>
                  <a:schemeClr val="accent6">
                    <a:lumMod val="75000"/>
                  </a:schemeClr>
                </a:solidFill>
              </a:rPr>
              <a:t>Free energy</a:t>
            </a:r>
            <a:endParaRPr lang="en-GB" sz="1100" dirty="0">
              <a:solidFill>
                <a:schemeClr val="accent6">
                  <a:lumMod val="75000"/>
                </a:schemeClr>
              </a:solidFill>
            </a:endParaRPr>
          </a:p>
        </p:txBody>
      </p:sp>
      <mc:AlternateContent xmlns:mc="http://schemas.openxmlformats.org/markup-compatibility/2006" xmlns:a14="http://schemas.microsoft.com/office/drawing/2010/main">
        <mc:Choice Requires="a14">
          <p:sp>
            <p:nvSpPr>
              <p:cNvPr id="16" name="TextBox 15"/>
              <p:cNvSpPr txBox="1"/>
              <p:nvPr/>
            </p:nvSpPr>
            <p:spPr>
              <a:xfrm>
                <a:off x="2496210" y="5859750"/>
                <a:ext cx="3967753" cy="523220"/>
              </a:xfrm>
              <a:prstGeom prst="rect">
                <a:avLst/>
              </a:prstGeom>
              <a:noFill/>
            </p:spPr>
            <p:txBody>
              <a:bodyPr wrap="none" rtlCol="0">
                <a:spAutoFit/>
              </a:bodyPr>
              <a:lstStyle/>
              <a:p>
                <a14:m>
                  <m:oMath xmlns:m="http://schemas.openxmlformats.org/officeDocument/2006/math">
                    <m:r>
                      <a:rPr lang="en-GB" sz="1400" b="0" i="1" smtClean="0">
                        <a:latin typeface="Cambria Math" panose="02040503050406030204" pitchFamily="18" charset="0"/>
                      </a:rPr>
                      <m:t>𝜇</m:t>
                    </m:r>
                  </m:oMath>
                </a14:m>
                <a:r>
                  <a:rPr lang="en-GB" sz="1400" dirty="0" smtClean="0"/>
                  <a:t>: </a:t>
                </a:r>
                <a:r>
                  <a:rPr lang="en-GB" sz="1400" dirty="0" err="1" smtClean="0"/>
                  <a:t>DCM.Ep</a:t>
                </a:r>
                <a:r>
                  <a:rPr lang="en-GB" sz="1400" dirty="0" smtClean="0"/>
                  <a:t> – expected value of each parameter</a:t>
                </a:r>
              </a:p>
              <a:p>
                <a14:m>
                  <m:oMath xmlns:m="http://schemas.openxmlformats.org/officeDocument/2006/math">
                    <m:r>
                      <m:rPr>
                        <m:sty m:val="p"/>
                      </m:rPr>
                      <a:rPr lang="en-GB" sz="1400" b="0" i="0" smtClean="0">
                        <a:latin typeface="Cambria Math" panose="02040503050406030204" pitchFamily="18" charset="0"/>
                      </a:rPr>
                      <m:t>Σ</m:t>
                    </m:r>
                  </m:oMath>
                </a14:m>
                <a:r>
                  <a:rPr lang="en-GB" sz="1400" dirty="0" smtClean="0"/>
                  <a:t>: </a:t>
                </a:r>
                <a:r>
                  <a:rPr lang="en-GB" sz="1400" dirty="0" err="1" smtClean="0"/>
                  <a:t>DCM.Cp</a:t>
                </a:r>
                <a:r>
                  <a:rPr lang="en-GB" sz="1400" dirty="0" smtClean="0"/>
                  <a:t> – covariance matrix</a:t>
                </a:r>
                <a:endParaRPr lang="en-GB" sz="1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2496210" y="5859750"/>
                <a:ext cx="3967753" cy="523220"/>
              </a:xfrm>
              <a:prstGeom prst="rect">
                <a:avLst/>
              </a:prstGeom>
              <a:blipFill rotWithShape="0">
                <a:blip r:embed="rId5"/>
                <a:stretch>
                  <a:fillRect t="-2326" b="-11628"/>
                </a:stretch>
              </a:blipFill>
            </p:spPr>
            <p:txBody>
              <a:bodyPr/>
              <a:lstStyle/>
              <a:p>
                <a:r>
                  <a:rPr lang="en-GB">
                    <a:noFill/>
                  </a:rPr>
                  <a:t> </a:t>
                </a:r>
              </a:p>
            </p:txBody>
          </p:sp>
        </mc:Fallback>
      </mc:AlternateContent>
    </p:spTree>
    <p:extLst>
      <p:ext uri="{BB962C8B-B14F-4D97-AF65-F5344CB8AC3E}">
        <p14:creationId xmlns:p14="http://schemas.microsoft.com/office/powerpoint/2010/main" val="128515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30200" y="765175"/>
            <a:ext cx="8489950" cy="863600"/>
          </a:xfrm>
        </p:spPr>
        <p:txBody>
          <a:bodyPr/>
          <a:lstStyle/>
          <a:p>
            <a:pPr eaLnBrk="1" hangingPunct="1"/>
            <a:r>
              <a:rPr lang="en-GB" altLang="en-US" smtClean="0"/>
              <a:t>DCM Framework</a:t>
            </a:r>
          </a:p>
        </p:txBody>
      </p:sp>
      <p:sp>
        <p:nvSpPr>
          <p:cNvPr id="3" name="Content Placeholder 2"/>
          <p:cNvSpPr>
            <a:spLocks noGrp="1"/>
          </p:cNvSpPr>
          <p:nvPr>
            <p:ph idx="1"/>
          </p:nvPr>
        </p:nvSpPr>
        <p:spPr>
          <a:xfrm>
            <a:off x="330200" y="1916113"/>
            <a:ext cx="8489950" cy="3960812"/>
          </a:xfrm>
        </p:spPr>
        <p:txBody>
          <a:bodyPr/>
          <a:lstStyle/>
          <a:p>
            <a:pPr marL="514350" indent="-514350" eaLnBrk="1" hangingPunct="1">
              <a:buFontTx/>
              <a:buAutoNum type="arabicPeriod"/>
            </a:pPr>
            <a:r>
              <a:rPr lang="en-GB" altLang="en-US" smtClean="0"/>
              <a:t>We embody each of our hypotheses in a generative model. Each model differs in terms of connections that are present are absent (i.e. priors over parameters).</a:t>
            </a:r>
            <a:br>
              <a:rPr lang="en-GB" altLang="en-US" smtClean="0"/>
            </a:br>
            <a:endParaRPr lang="en-GB" altLang="en-US" smtClean="0"/>
          </a:p>
          <a:p>
            <a:pPr marL="514350" indent="-514350" eaLnBrk="1" hangingPunct="1">
              <a:buFontTx/>
              <a:buAutoNum type="arabicPeriod"/>
            </a:pPr>
            <a:r>
              <a:rPr lang="en-GB" altLang="en-US" smtClean="0"/>
              <a:t>We perform model estimation (inversion)</a:t>
            </a:r>
            <a:br>
              <a:rPr lang="en-GB" altLang="en-US" smtClean="0"/>
            </a:br>
            <a:endParaRPr lang="en-GB" altLang="en-US" smtClean="0"/>
          </a:p>
          <a:p>
            <a:pPr marL="514350" indent="-514350" eaLnBrk="1" hangingPunct="1">
              <a:buFontTx/>
              <a:buAutoNum type="arabicPeriod"/>
            </a:pPr>
            <a:r>
              <a:rPr lang="en-GB" altLang="en-US" smtClean="0"/>
              <a:t>We inspect the estimated parameters and / or we compare models to see which best explains the data.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title"/>
          </p:nvPr>
        </p:nvSpPr>
        <p:spPr>
          <a:xfrm>
            <a:off x="330200" y="908050"/>
            <a:ext cx="8489950" cy="865188"/>
          </a:xfrm>
        </p:spPr>
        <p:txBody>
          <a:bodyPr/>
          <a:lstStyle/>
          <a:p>
            <a:pPr eaLnBrk="1" hangingPunct="1"/>
            <a:r>
              <a:rPr lang="en-GB" altLang="en-US" smtClean="0"/>
              <a:t>Contents</a:t>
            </a:r>
          </a:p>
        </p:txBody>
      </p:sp>
      <p:sp>
        <p:nvSpPr>
          <p:cNvPr id="7176" name="Rectangle 8"/>
          <p:cNvSpPr>
            <a:spLocks noGrp="1" noChangeArrowheads="1"/>
          </p:cNvSpPr>
          <p:nvPr>
            <p:ph idx="1"/>
          </p:nvPr>
        </p:nvSpPr>
        <p:spPr>
          <a:xfrm>
            <a:off x="330200" y="1916113"/>
            <a:ext cx="8489950" cy="4249737"/>
          </a:xfrm>
        </p:spPr>
        <p:txBody>
          <a:bodyPr/>
          <a:lstStyle/>
          <a:p>
            <a:pPr eaLnBrk="1" hangingPunct="1">
              <a:defRPr/>
            </a:pPr>
            <a:r>
              <a:rPr lang="en-GB" altLang="en-US" sz="2000" dirty="0" smtClean="0">
                <a:solidFill>
                  <a:schemeClr val="bg1">
                    <a:lumMod val="50000"/>
                  </a:schemeClr>
                </a:solidFill>
              </a:rPr>
              <a:t>DCM recap</a:t>
            </a:r>
            <a:br>
              <a:rPr lang="en-GB" altLang="en-US" sz="2000" dirty="0" smtClean="0">
                <a:solidFill>
                  <a:schemeClr val="bg1">
                    <a:lumMod val="50000"/>
                  </a:schemeClr>
                </a:solidFill>
              </a:rPr>
            </a:br>
            <a:endParaRPr lang="en-GB" altLang="en-US" sz="2000" dirty="0" smtClean="0">
              <a:solidFill>
                <a:schemeClr val="bg1">
                  <a:lumMod val="50000"/>
                </a:schemeClr>
              </a:solidFill>
            </a:endParaRPr>
          </a:p>
          <a:p>
            <a:pPr eaLnBrk="1" hangingPunct="1">
              <a:defRPr/>
            </a:pPr>
            <a:r>
              <a:rPr lang="en-GB" altLang="en-US" sz="2000" b="1" dirty="0" smtClean="0"/>
              <a:t>Comparing models (within subject)</a:t>
            </a:r>
            <a:br>
              <a:rPr lang="en-GB" altLang="en-US" sz="2000" b="1" dirty="0" smtClean="0"/>
            </a:br>
            <a:r>
              <a:rPr lang="en-GB" altLang="en-US" sz="2000" dirty="0" smtClean="0">
                <a:solidFill>
                  <a:schemeClr val="accent6">
                    <a:lumMod val="75000"/>
                  </a:schemeClr>
                </a:solidFill>
              </a:rPr>
              <a:t>Bayes rule for models, Bayes Factors, odds ratios</a:t>
            </a:r>
            <a:r>
              <a:rPr lang="en-GB" altLang="en-US" sz="2000" b="1" dirty="0" smtClean="0"/>
              <a:t/>
            </a:r>
            <a:br>
              <a:rPr lang="en-GB" altLang="en-US" sz="2000" b="1" dirty="0" smtClean="0"/>
            </a:br>
            <a:endParaRPr lang="en-GB" altLang="en-US" sz="2000" b="1" dirty="0" smtClean="0">
              <a:solidFill>
                <a:schemeClr val="bg1">
                  <a:lumMod val="50000"/>
                </a:schemeClr>
              </a:solidFill>
            </a:endParaRPr>
          </a:p>
          <a:p>
            <a:pPr eaLnBrk="1" hangingPunct="1">
              <a:defRPr/>
            </a:pPr>
            <a:r>
              <a:rPr lang="en-GB" altLang="en-US" sz="2000" dirty="0" smtClean="0">
                <a:solidFill>
                  <a:schemeClr val="bg1">
                    <a:lumMod val="50000"/>
                  </a:schemeClr>
                </a:solidFill>
              </a:rPr>
              <a:t>Investigating the parameters</a:t>
            </a:r>
            <a:br>
              <a:rPr lang="en-GB" altLang="en-US" sz="2000" dirty="0" smtClean="0">
                <a:solidFill>
                  <a:schemeClr val="bg1">
                    <a:lumMod val="50000"/>
                  </a:schemeClr>
                </a:solidFill>
              </a:rPr>
            </a:br>
            <a:r>
              <a:rPr lang="en-GB" altLang="en-US" sz="2000" dirty="0" smtClean="0">
                <a:solidFill>
                  <a:schemeClr val="bg1">
                    <a:lumMod val="50000"/>
                  </a:schemeClr>
                </a:solidFill>
              </a:rPr>
              <a:t>Bayesian Model Averaging</a:t>
            </a:r>
          </a:p>
          <a:p>
            <a:pPr eaLnBrk="1" hangingPunct="1">
              <a:defRPr/>
            </a:pPr>
            <a:endParaRPr lang="en-GB" altLang="en-US" sz="2000" dirty="0" smtClean="0">
              <a:solidFill>
                <a:schemeClr val="bg1">
                  <a:lumMod val="50000"/>
                </a:schemeClr>
              </a:solidFill>
            </a:endParaRPr>
          </a:p>
          <a:p>
            <a:pPr eaLnBrk="1" hangingPunct="1">
              <a:defRPr/>
            </a:pPr>
            <a:r>
              <a:rPr lang="en-GB" altLang="en-US" sz="2000" dirty="0" smtClean="0">
                <a:solidFill>
                  <a:schemeClr val="bg1">
                    <a:lumMod val="50000"/>
                  </a:schemeClr>
                </a:solidFill>
              </a:rPr>
              <a:t>Comparing models across subjects</a:t>
            </a:r>
            <a:br>
              <a:rPr lang="en-GB" altLang="en-US" sz="2000" dirty="0" smtClean="0">
                <a:solidFill>
                  <a:schemeClr val="bg1">
                    <a:lumMod val="50000"/>
                  </a:schemeClr>
                </a:solidFill>
              </a:rPr>
            </a:br>
            <a:r>
              <a:rPr lang="en-GB" altLang="en-US" sz="2000" dirty="0" smtClean="0">
                <a:solidFill>
                  <a:schemeClr val="bg1">
                    <a:lumMod val="50000"/>
                  </a:schemeClr>
                </a:solidFill>
              </a:rPr>
              <a:t>Fixed effects, random effects</a:t>
            </a:r>
          </a:p>
          <a:p>
            <a:pPr eaLnBrk="1" hangingPunct="1">
              <a:defRPr/>
            </a:pPr>
            <a:endParaRPr lang="en-GB" altLang="en-US" sz="2000" dirty="0" smtClean="0">
              <a:solidFill>
                <a:schemeClr val="bg1">
                  <a:lumMod val="50000"/>
                </a:schemeClr>
              </a:solidFill>
            </a:endParaRPr>
          </a:p>
          <a:p>
            <a:pPr eaLnBrk="1" hangingPunct="1">
              <a:defRPr/>
            </a:pPr>
            <a:r>
              <a:rPr lang="en-GB" altLang="en-US" sz="2000" dirty="0" smtClean="0">
                <a:solidFill>
                  <a:schemeClr val="bg1">
                    <a:lumMod val="50000"/>
                  </a:schemeClr>
                </a:solidFill>
              </a:rPr>
              <a:t>Parametric Empirical Bayes</a:t>
            </a:r>
          </a:p>
        </p:txBody>
      </p:sp>
      <p:sp>
        <p:nvSpPr>
          <p:cNvPr id="5" name="TextBox 4"/>
          <p:cNvSpPr txBox="1"/>
          <p:nvPr/>
        </p:nvSpPr>
        <p:spPr>
          <a:xfrm>
            <a:off x="5795963" y="6397625"/>
            <a:ext cx="3275012" cy="368300"/>
          </a:xfrm>
          <a:prstGeom prst="rect">
            <a:avLst/>
          </a:prstGeom>
          <a:noFill/>
        </p:spPr>
        <p:txBody>
          <a:bodyPr wrap="none">
            <a:spAutoFit/>
          </a:bodyPr>
          <a:lstStyle/>
          <a:p>
            <a:pPr eaLnBrk="1" hangingPunct="1">
              <a:defRPr/>
            </a:pPr>
            <a:r>
              <a:rPr lang="en-GB" i="1" dirty="0">
                <a:solidFill>
                  <a:schemeClr val="accent6">
                    <a:lumMod val="75000"/>
                  </a:schemeClr>
                </a:solidFill>
              </a:rPr>
              <a:t>Based on slides by Will Penny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Rot="1" noChangeAspect="1" noMove="1" noResize="1" noEditPoints="1" noAdjustHandles="1" noChangeArrowheads="1" noChangeShapeType="1" noTextEdit="1"/>
          </p:cNvSpPr>
          <p:nvPr/>
        </p:nvSpPr>
        <p:spPr>
          <a:xfrm>
            <a:off x="2943416" y="2351905"/>
            <a:ext cx="3637919" cy="912622"/>
          </a:xfrm>
          <a:prstGeom prst="rect">
            <a:avLst/>
          </a:prstGeom>
          <a:blipFill rotWithShape="0">
            <a:blip r:embed="rId2"/>
            <a:stretch>
              <a:fillRect/>
            </a:stretch>
          </a:blipFill>
        </p:spPr>
        <p:txBody>
          <a:bodyPr/>
          <a:lstStyle/>
          <a:p>
            <a:pPr>
              <a:defRPr/>
            </a:pPr>
            <a:r>
              <a:rPr lang="en-GB">
                <a:no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r="53699"/>
          <a:stretch>
            <a:fillRect/>
          </a:stretch>
        </p:blipFill>
        <p:spPr bwMode="auto">
          <a:xfrm>
            <a:off x="6096000" y="4243388"/>
            <a:ext cx="295275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l="52693"/>
          <a:stretch>
            <a:fillRect/>
          </a:stretch>
        </p:blipFill>
        <p:spPr bwMode="auto">
          <a:xfrm>
            <a:off x="395288" y="4216400"/>
            <a:ext cx="3097212"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itle 4"/>
          <p:cNvSpPr>
            <a:spLocks noGrp="1"/>
          </p:cNvSpPr>
          <p:nvPr>
            <p:ph type="title"/>
          </p:nvPr>
        </p:nvSpPr>
        <p:spPr>
          <a:xfrm>
            <a:off x="330200" y="692150"/>
            <a:ext cx="8489950" cy="865188"/>
          </a:xfrm>
        </p:spPr>
        <p:txBody>
          <a:bodyPr/>
          <a:lstStyle/>
          <a:p>
            <a:pPr eaLnBrk="1" hangingPunct="1"/>
            <a:r>
              <a:rPr lang="en-GB" altLang="en-US" smtClean="0"/>
              <a:t>Bayes Rule for Models</a:t>
            </a:r>
          </a:p>
        </p:txBody>
      </p:sp>
      <p:sp>
        <p:nvSpPr>
          <p:cNvPr id="10246" name="Content Placeholder 7"/>
          <p:cNvSpPr>
            <a:spLocks noGrp="1"/>
          </p:cNvSpPr>
          <p:nvPr>
            <p:ph idx="1"/>
          </p:nvPr>
        </p:nvSpPr>
        <p:spPr>
          <a:xfrm>
            <a:off x="346075" y="1412875"/>
            <a:ext cx="8489950" cy="863600"/>
          </a:xfrm>
        </p:spPr>
        <p:txBody>
          <a:bodyPr/>
          <a:lstStyle/>
          <a:p>
            <a:pPr marL="0" indent="0" eaLnBrk="1" hangingPunct="1">
              <a:buFontTx/>
              <a:buNone/>
            </a:pPr>
            <a:r>
              <a:rPr lang="en-GB" altLang="en-US" sz="1800" smtClean="0"/>
              <a:t>Question: I’ve estimated 10 DCMs for a subject. What’s the posterior probability that any given model is the best?</a:t>
            </a:r>
          </a:p>
        </p:txBody>
      </p:sp>
      <p:sp>
        <p:nvSpPr>
          <p:cNvPr id="9" name="TextBox 8"/>
          <p:cNvSpPr txBox="1">
            <a:spLocks noRot="1" noChangeAspect="1" noMove="1" noResize="1" noEditPoints="1" noAdjustHandles="1" noChangeArrowheads="1" noChangeShapeType="1" noTextEdit="1"/>
          </p:cNvSpPr>
          <p:nvPr/>
        </p:nvSpPr>
        <p:spPr>
          <a:xfrm>
            <a:off x="7148239" y="2399974"/>
            <a:ext cx="1760290" cy="738664"/>
          </a:xfrm>
          <a:prstGeom prst="rect">
            <a:avLst/>
          </a:prstGeom>
          <a:blipFill rotWithShape="0">
            <a:blip r:embed="rId4"/>
            <a:stretch>
              <a:fillRect l="-1042" t="-1653" b="-7438"/>
            </a:stretch>
          </a:blipFill>
        </p:spPr>
        <p:txBody>
          <a:bodyPr/>
          <a:lstStyle/>
          <a:p>
            <a:pPr>
              <a:defRPr/>
            </a:pPr>
            <a:r>
              <a:rPr lang="en-GB">
                <a:noFill/>
              </a:rPr>
              <a:t> </a:t>
            </a:r>
          </a:p>
        </p:txBody>
      </p:sp>
      <p:grpSp>
        <p:nvGrpSpPr>
          <p:cNvPr id="15" name="Group 14"/>
          <p:cNvGrpSpPr>
            <a:grpSpLocks/>
          </p:cNvGrpSpPr>
          <p:nvPr/>
        </p:nvGrpSpPr>
        <p:grpSpPr bwMode="auto">
          <a:xfrm>
            <a:off x="2335213" y="2511425"/>
            <a:ext cx="1816100" cy="1514475"/>
            <a:chOff x="2334549" y="2676342"/>
            <a:chExt cx="1816451" cy="1514870"/>
          </a:xfrm>
        </p:grpSpPr>
        <p:sp>
          <p:nvSpPr>
            <p:cNvPr id="10" name="Oval 9"/>
            <p:cNvSpPr/>
            <p:nvPr/>
          </p:nvSpPr>
          <p:spPr>
            <a:xfrm>
              <a:off x="3214194" y="2676342"/>
              <a:ext cx="936806" cy="65739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cxnSp>
          <p:nvCxnSpPr>
            <p:cNvPr id="12" name="Straight Connector 11"/>
            <p:cNvCxnSpPr/>
            <p:nvPr/>
          </p:nvCxnSpPr>
          <p:spPr>
            <a:xfrm flipH="1">
              <a:off x="2334549" y="3214645"/>
              <a:ext cx="925691" cy="976567"/>
            </a:xfrm>
            <a:prstGeom prst="line">
              <a:avLst/>
            </a:prstGeom>
            <a:noFill/>
            <a:ln>
              <a:solidFill>
                <a:srgbClr val="C00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grpSp>
      <p:sp>
        <p:nvSpPr>
          <p:cNvPr id="20" name="Oval 19"/>
          <p:cNvSpPr/>
          <p:nvPr/>
        </p:nvSpPr>
        <p:spPr>
          <a:xfrm>
            <a:off x="5657850" y="2297113"/>
            <a:ext cx="925513" cy="5937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cxnSp>
        <p:nvCxnSpPr>
          <p:cNvPr id="22" name="Straight Arrow Connector 21"/>
          <p:cNvCxnSpPr/>
          <p:nvPr/>
        </p:nvCxnSpPr>
        <p:spPr>
          <a:xfrm flipH="1" flipV="1">
            <a:off x="6300788" y="2890838"/>
            <a:ext cx="619125" cy="1093787"/>
          </a:xfrm>
          <a:prstGeom prst="straightConnector1">
            <a:avLst/>
          </a:pr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23" name="TextBox 22"/>
          <p:cNvSpPr txBox="1">
            <a:spLocks noChangeArrowheads="1"/>
          </p:cNvSpPr>
          <p:nvPr/>
        </p:nvSpPr>
        <p:spPr bwMode="auto">
          <a:xfrm>
            <a:off x="6804025" y="3963988"/>
            <a:ext cx="1785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Prior on each model</a:t>
            </a:r>
          </a:p>
        </p:txBody>
      </p:sp>
      <p:sp>
        <p:nvSpPr>
          <p:cNvPr id="25" name="TextBox 24"/>
          <p:cNvSpPr txBox="1">
            <a:spLocks noChangeArrowheads="1"/>
          </p:cNvSpPr>
          <p:nvPr/>
        </p:nvSpPr>
        <p:spPr bwMode="auto">
          <a:xfrm>
            <a:off x="611188" y="3967163"/>
            <a:ext cx="3368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Probability of each model given the data</a:t>
            </a:r>
          </a:p>
        </p:txBody>
      </p:sp>
      <p:sp>
        <p:nvSpPr>
          <p:cNvPr id="27" name="Oval 26"/>
          <p:cNvSpPr/>
          <p:nvPr/>
        </p:nvSpPr>
        <p:spPr>
          <a:xfrm>
            <a:off x="4483100" y="2276475"/>
            <a:ext cx="1220788" cy="5937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cxnSp>
        <p:nvCxnSpPr>
          <p:cNvPr id="28" name="Straight Connector 27"/>
          <p:cNvCxnSpPr>
            <a:endCxn id="30" idx="0"/>
          </p:cNvCxnSpPr>
          <p:nvPr/>
        </p:nvCxnSpPr>
        <p:spPr>
          <a:xfrm flipH="1">
            <a:off x="4765675" y="2925763"/>
            <a:ext cx="301625" cy="792162"/>
          </a:xfrm>
          <a:prstGeom prst="line">
            <a:avLst/>
          </a:prstGeom>
          <a:noFill/>
          <a:ln>
            <a:solidFill>
              <a:srgbClr val="C00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30" name="TextBox 29"/>
          <p:cNvSpPr txBox="1">
            <a:spLocks noChangeArrowheads="1"/>
          </p:cNvSpPr>
          <p:nvPr/>
        </p:nvSpPr>
        <p:spPr bwMode="auto">
          <a:xfrm>
            <a:off x="4046538" y="3717925"/>
            <a:ext cx="1438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Model evidence</a:t>
            </a:r>
          </a:p>
        </p:txBody>
      </p:sp>
      <p:sp>
        <p:nvSpPr>
          <p:cNvPr id="34" name="TextBox 33"/>
          <p:cNvSpPr txBox="1">
            <a:spLocks noRot="1" noChangeAspect="1" noMove="1" noResize="1" noEditPoints="1" noAdjustHandles="1" noChangeArrowheads="1" noChangeShapeType="1" noTextEdit="1"/>
          </p:cNvSpPr>
          <p:nvPr/>
        </p:nvSpPr>
        <p:spPr>
          <a:xfrm>
            <a:off x="3614085" y="5387355"/>
            <a:ext cx="2354812" cy="597471"/>
          </a:xfrm>
          <a:prstGeom prst="rect">
            <a:avLst/>
          </a:prstGeom>
          <a:blipFill rotWithShape="0">
            <a:blip r:embed="rId5"/>
            <a:stretch>
              <a:fillRect/>
            </a:stretch>
          </a:blipFill>
        </p:spPr>
        <p:txBody>
          <a:bodyPr/>
          <a:lstStyle/>
          <a:p>
            <a:pPr>
              <a:defRPr/>
            </a:pPr>
            <a:r>
              <a:rPr lang="en-GB">
                <a:no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5" grpId="0"/>
      <p:bldP spid="27" grpId="0" animBg="1"/>
      <p:bldP spid="30" grpId="0"/>
    </p:bldLst>
  </p:timing>
</p:sld>
</file>

<file path=ppt/theme/theme1.xml><?xml version="1.0" encoding="utf-8"?>
<a:theme xmlns:a="http://schemas.openxmlformats.org/drawingml/2006/main" name="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10721</TotalTime>
  <Words>1364</Words>
  <Application>Microsoft Office PowerPoint</Application>
  <PresentationFormat>On-screen Show (4:3)</PresentationFormat>
  <Paragraphs>405</Paragraphs>
  <Slides>40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MS PGothic</vt:lpstr>
      <vt:lpstr>MS PGothic</vt:lpstr>
      <vt:lpstr>Arial</vt:lpstr>
      <vt:lpstr>Calibri</vt:lpstr>
      <vt:lpstr>Cambria Math</vt:lpstr>
      <vt:lpstr>Helvetica</vt:lpstr>
      <vt:lpstr>Custom Design</vt:lpstr>
      <vt:lpstr>Bayesian Model Selection and Averaging</vt:lpstr>
      <vt:lpstr>Contents</vt:lpstr>
      <vt:lpstr>The system of interest</vt:lpstr>
      <vt:lpstr>PowerPoint Presentation</vt:lpstr>
      <vt:lpstr>PowerPoint Presentation</vt:lpstr>
      <vt:lpstr>DCM Recap</vt:lpstr>
      <vt:lpstr>DCM Framework</vt:lpstr>
      <vt:lpstr>Contents</vt:lpstr>
      <vt:lpstr>Bayes Rule for Models</vt:lpstr>
      <vt:lpstr>Bayes Factors</vt:lpstr>
      <vt:lpstr>Bayes Factors cont.</vt:lpstr>
      <vt:lpstr>PowerPoint Presentation</vt:lpstr>
      <vt:lpstr>Bayesian Model Reduction</vt:lpstr>
      <vt:lpstr>Bayesian model reduction (BMR)</vt:lpstr>
      <vt:lpstr>Interim summary</vt:lpstr>
      <vt:lpstr>Contents</vt:lpstr>
      <vt:lpstr>Bayesian Model Averaging (BMA)</vt:lpstr>
      <vt:lpstr>Contents</vt:lpstr>
      <vt:lpstr>Fixed effects (FFX)</vt:lpstr>
      <vt:lpstr>Fixed effects (FFX)</vt:lpstr>
      <vt:lpstr>Random effects (RFX)</vt:lpstr>
      <vt:lpstr>PowerPoint Presentation</vt:lpstr>
      <vt:lpstr>Contents</vt:lpstr>
      <vt:lpstr>Hierarchical model of parameters</vt:lpstr>
      <vt:lpstr>Hierarchical model of parameters</vt:lpstr>
      <vt:lpstr>Hierarchical model of parameters</vt:lpstr>
      <vt:lpstr>PEB Estimation</vt:lpstr>
      <vt:lpstr>PowerPoint Presentation</vt:lpstr>
      <vt:lpstr>PowerPoint Presentation</vt:lpstr>
      <vt:lpstr>PowerPoint Presentation</vt:lpstr>
      <vt:lpstr>Summary</vt:lpstr>
      <vt:lpstr>Further reading</vt:lpstr>
      <vt:lpstr>extras</vt:lpstr>
      <vt:lpstr>PowerPoint Presentation</vt:lpstr>
      <vt:lpstr>PowerPoint Presentation</vt:lpstr>
      <vt:lpstr>PowerPoint Presentation</vt:lpstr>
      <vt:lpstr>Bayes Factors cont.</vt:lpstr>
      <vt:lpstr>Dilution of evidence</vt:lpstr>
      <vt:lpstr>Family analysis</vt:lpstr>
      <vt:lpstr>Family analysis</vt:lpstr>
    </vt:vector>
  </TitlesOfParts>
  <Company>UCL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Brown</dc:creator>
  <cp:lastModifiedBy>Peter Zeidman</cp:lastModifiedBy>
  <cp:revision>100</cp:revision>
  <dcterms:created xsi:type="dcterms:W3CDTF">2005-07-13T12:26:50Z</dcterms:created>
  <dcterms:modified xsi:type="dcterms:W3CDTF">2017-05-09T13:26:24Z</dcterms:modified>
</cp:coreProperties>
</file>