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57" r:id="rId2"/>
    <p:sldId id="261" r:id="rId3"/>
    <p:sldId id="258" r:id="rId4"/>
    <p:sldId id="259" r:id="rId5"/>
    <p:sldId id="27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5" r:id="rId26"/>
    <p:sldId id="284" r:id="rId27"/>
    <p:sldId id="285" r:id="rId28"/>
    <p:sldId id="286" r:id="rId29"/>
    <p:sldId id="287" r:id="rId30"/>
    <p:sldId id="288" r:id="rId31"/>
    <p:sldId id="294" r:id="rId32"/>
    <p:sldId id="289" r:id="rId33"/>
    <p:sldId id="290" r:id="rId34"/>
    <p:sldId id="291" r:id="rId35"/>
    <p:sldId id="293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073"/>
  </p:normalViewPr>
  <p:slideViewPr>
    <p:cSldViewPr snapToGrid="0" snapToObjects="1">
      <p:cViewPr>
        <p:scale>
          <a:sx n="100" d="100"/>
          <a:sy n="100" d="100"/>
        </p:scale>
        <p:origin x="1328" y="-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249D4-D037-4611-BC54-977A45D43BB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D77A9EC-C7EA-4AF7-89FF-23F8D17BF25E}" type="pres">
      <dgm:prSet presAssocID="{734249D4-D037-4611-BC54-977A45D43BB1}" presName="CompostProcess" presStyleCnt="0">
        <dgm:presLayoutVars>
          <dgm:dir/>
          <dgm:resizeHandles val="exact"/>
        </dgm:presLayoutVars>
      </dgm:prSet>
      <dgm:spPr/>
    </dgm:pt>
    <dgm:pt modelId="{2B764EF8-061A-45BC-8F53-637EE04ED3F3}" type="pres">
      <dgm:prSet presAssocID="{734249D4-D037-4611-BC54-977A45D43BB1}" presName="arrow" presStyleLbl="bgShp" presStyleIdx="0" presStyleCnt="1" custScaleX="115558" custLinFactNeighborX="-10400" custLinFactNeighborY="10316"/>
      <dgm:spPr/>
    </dgm:pt>
    <dgm:pt modelId="{D52FB425-6A19-4434-A44A-03FE58D756C3}" type="pres">
      <dgm:prSet presAssocID="{734249D4-D037-4611-BC54-977A45D43BB1}" presName="linearProcess" presStyleCnt="0"/>
      <dgm:spPr/>
    </dgm:pt>
  </dgm:ptLst>
  <dgm:cxnLst>
    <dgm:cxn modelId="{AD3DA7CB-E193-904C-B2A2-DA8BA6501C35}" type="presOf" srcId="{734249D4-D037-4611-BC54-977A45D43BB1}" destId="{3D77A9EC-C7EA-4AF7-89FF-23F8D17BF25E}" srcOrd="0" destOrd="0" presId="urn:microsoft.com/office/officeart/2005/8/layout/hProcess9"/>
    <dgm:cxn modelId="{2DAC0FF4-614C-DB47-9A22-6ED166B0649D}" type="presParOf" srcId="{3D77A9EC-C7EA-4AF7-89FF-23F8D17BF25E}" destId="{2B764EF8-061A-45BC-8F53-637EE04ED3F3}" srcOrd="0" destOrd="0" presId="urn:microsoft.com/office/officeart/2005/8/layout/hProcess9"/>
    <dgm:cxn modelId="{B073376D-C089-DC44-8CE8-5F0B0B5FE2EB}" type="presParOf" srcId="{3D77A9EC-C7EA-4AF7-89FF-23F8D17BF25E}" destId="{D52FB425-6A19-4434-A44A-03FE58D756C3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64EF8-061A-45BC-8F53-637EE04ED3F3}">
      <dsp:nvSpPr>
        <dsp:cNvPr id="0" name=""/>
        <dsp:cNvSpPr/>
      </dsp:nvSpPr>
      <dsp:spPr>
        <a:xfrm>
          <a:off x="0" y="0"/>
          <a:ext cx="8373121" cy="189095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image" Target="../media/image56.wmf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wmf"/><Relationship Id="rId9" Type="http://schemas.openxmlformats.org/officeDocument/2006/relationships/image" Target="../media/image60.wmf"/><Relationship Id="rId10" Type="http://schemas.openxmlformats.org/officeDocument/2006/relationships/image" Target="../media/image61.wmf"/><Relationship Id="rId1" Type="http://schemas.openxmlformats.org/officeDocument/2006/relationships/image" Target="../media/image4.wmf"/><Relationship Id="rId2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B3B1-7237-754C-910E-8FB01CDAC534}" type="datetimeFigureOut">
              <a:rPr lang="en-GB" smtClean="0"/>
              <a:t>06/05/2018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CDB5-1881-7D4F-9944-7A5650515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4B5E6-A4BF-B14E-8A10-265369797DF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7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2769A36-D8C2-BE40-B2B0-556B95894305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632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F1C499-9550-9C4E-A882-77BA8B5731C0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00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8C5B42-9FB2-2340-B543-33F13EB64A87}" type="slidenum">
              <a:rPr lang="en-GB" altLang="en-US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790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237381-E5A9-BF4C-8E61-A34DA3C5C718}" type="slidenum">
              <a:rPr lang="en-GB" altLang="en-US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95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9492-3E63-244B-8996-9177C5EC1463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51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6548-3C5C-054C-BA88-850F3658C704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4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26B1-B667-9341-887D-E7FF59BAB7E6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1A4FD-DD5B-944B-BB4C-06AE4F355E56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9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6B7B-2F1B-344C-BC92-040698645B6C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EF14-DEE9-DC45-8CF9-A21E723017AB}" type="datetime1">
              <a:rPr lang="en-GB" smtClean="0"/>
              <a:t>06/05/2018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6037-1191-8F4B-AD56-5AE095CC73E4}" type="datetime1">
              <a:rPr lang="en-GB" smtClean="0"/>
              <a:t>06/05/2018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2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9980-F61A-0C4C-A079-2B4DA38D966D}" type="datetime1">
              <a:rPr lang="en-GB" smtClean="0"/>
              <a:t>06/05/2018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7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5752-C220-9D44-BF0D-A1B33EF12D8C}" type="datetime1">
              <a:rPr lang="en-GB" smtClean="0"/>
              <a:t>06/05/2018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0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4A41-00F6-7740-8E8B-E8D2A11B7490}" type="datetime1">
              <a:rPr lang="en-GB" smtClean="0"/>
              <a:t>06/05/2018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0B27D-57BD-E446-BD40-554F5BB3437D}" type="datetime1">
              <a:rPr lang="en-GB" smtClean="0"/>
              <a:t>06/05/2018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07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965A-D6C5-EF4B-8769-C9E07F214ABC}" type="datetime1">
              <a:rPr lang="en-GB" smtClean="0"/>
              <a:t>06/05/2018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6089B-0B73-254E-9CB5-1646BB2F9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wmf"/><Relationship Id="rId20" Type="http://schemas.openxmlformats.org/officeDocument/2006/relationships/oleObject" Target="../embeddings/oleObject13.bin"/><Relationship Id="rId21" Type="http://schemas.openxmlformats.org/officeDocument/2006/relationships/image" Target="../media/image58.emf"/><Relationship Id="rId22" Type="http://schemas.openxmlformats.org/officeDocument/2006/relationships/oleObject" Target="../embeddings/oleObject14.bin"/><Relationship Id="rId23" Type="http://schemas.openxmlformats.org/officeDocument/2006/relationships/image" Target="../media/image59.wmf"/><Relationship Id="rId24" Type="http://schemas.openxmlformats.org/officeDocument/2006/relationships/oleObject" Target="../embeddings/oleObject15.bin"/><Relationship Id="rId25" Type="http://schemas.openxmlformats.org/officeDocument/2006/relationships/image" Target="../media/image60.wmf"/><Relationship Id="rId26" Type="http://schemas.openxmlformats.org/officeDocument/2006/relationships/oleObject" Target="../embeddings/oleObject16.bin"/><Relationship Id="rId27" Type="http://schemas.openxmlformats.org/officeDocument/2006/relationships/image" Target="../media/image61.w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5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6.wmf"/><Relationship Id="rId14" Type="http://schemas.openxmlformats.org/officeDocument/2006/relationships/image" Target="../media/image62.jpeg"/><Relationship Id="rId15" Type="http://schemas.openxmlformats.org/officeDocument/2006/relationships/image" Target="../media/image63.jpeg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56.w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5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5" Type="http://schemas.openxmlformats.org/officeDocument/2006/relationships/image" Target="../media/image10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4.wmf"/><Relationship Id="rId8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wmf"/><Relationship Id="rId12" Type="http://schemas.openxmlformats.org/officeDocument/2006/relationships/image" Target="../media/image11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5" Type="http://schemas.openxmlformats.org/officeDocument/2006/relationships/image" Target="../media/image1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5.wmf"/><Relationship Id="rId10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6.w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57.emf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5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png"/><Relationship Id="rId11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8.wmf"/><Relationship Id="rId7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6"/>
          <a:stretch/>
        </p:blipFill>
        <p:spPr>
          <a:xfrm>
            <a:off x="0" y="0"/>
            <a:ext cx="9144000" cy="82389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6" b="-1"/>
          <a:stretch/>
        </p:blipFill>
        <p:spPr>
          <a:xfrm>
            <a:off x="6876256" y="260648"/>
            <a:ext cx="2267745" cy="563245"/>
          </a:xfrm>
          <a:prstGeom prst="rect">
            <a:avLst/>
          </a:prstGeom>
        </p:spPr>
      </p:pic>
      <p:sp>
        <p:nvSpPr>
          <p:cNvPr id="10" name="Text Box 605"/>
          <p:cNvSpPr txBox="1">
            <a:spLocks noChangeArrowheads="1"/>
          </p:cNvSpPr>
          <p:nvPr/>
        </p:nvSpPr>
        <p:spPr bwMode="auto">
          <a:xfrm>
            <a:off x="1139819" y="1268760"/>
            <a:ext cx="6864380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14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1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5219700" indent="-1042988">
              <a:spcBef>
                <a:spcPct val="20000"/>
              </a:spcBef>
              <a:buFont typeface="Arial" charset="0"/>
              <a:buChar char="•"/>
              <a:defRPr sz="11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7307263" indent="-1042988">
              <a:spcBef>
                <a:spcPct val="20000"/>
              </a:spcBef>
              <a:buFont typeface="Arial" charset="0"/>
              <a:buChar char="–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9394825" indent="-1042988">
              <a:spcBef>
                <a:spcPct val="20000"/>
              </a:spcBef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98520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103092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07664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1223625" indent="-1042988" defTabSz="20875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1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 smtClean="0">
                <a:solidFill>
                  <a:srgbClr val="0066CC"/>
                </a:solidFill>
                <a:latin typeface="+mn-lt"/>
                <a:ea typeface="Arial" charset="0"/>
                <a:cs typeface="Arial" charset="0"/>
              </a:rPr>
              <a:t>Principles of Dynamic Causal Modelling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n-US" sz="3200" b="1" dirty="0" smtClean="0">
                <a:solidFill>
                  <a:srgbClr val="0066CC"/>
                </a:solidFill>
                <a:latin typeface="+mn-lt"/>
                <a:ea typeface="Arial" charset="0"/>
                <a:cs typeface="Arial" charset="0"/>
              </a:rPr>
              <a:t>(DCM)</a:t>
            </a:r>
            <a:endParaRPr lang="en-GB" altLang="en-US" sz="3200" b="1" dirty="0">
              <a:solidFill>
                <a:srgbClr val="0066CC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982" y="5120142"/>
            <a:ext cx="7977466" cy="83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i="1" dirty="0" smtClean="0">
                <a:latin typeface="+mn-lt"/>
              </a:rPr>
              <a:t>University of Amsterdam		Department of Psychology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latin typeface="+mn-lt"/>
              </a:rPr>
              <a:t>University College London		</a:t>
            </a:r>
            <a:r>
              <a:rPr lang="en-US" i="1" dirty="0" err="1" smtClean="0">
                <a:latin typeface="+mn-lt"/>
              </a:rPr>
              <a:t>Wellcome</a:t>
            </a:r>
            <a:r>
              <a:rPr lang="en-US" i="1" dirty="0" smtClean="0">
                <a:latin typeface="+mn-lt"/>
              </a:rPr>
              <a:t> Trust Centre for Neuroimaging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6982" y="4516638"/>
            <a:ext cx="2363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+mn-lt"/>
              </a:rPr>
              <a:t>Bernadette van Wijk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64173" y="3068438"/>
            <a:ext cx="3815655" cy="49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kern="0" dirty="0" smtClean="0">
                <a:latin typeface="Calibri" charset="0"/>
              </a:rPr>
              <a:t>SPM course for MEG &amp; EEG 2018</a:t>
            </a:r>
            <a:endParaRPr lang="en-GB" altLang="en-US" sz="2000" b="1" kern="0" dirty="0"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" y="209879"/>
            <a:ext cx="1284432" cy="5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8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323850" y="371985"/>
            <a:ext cx="8489950" cy="722313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Single region</a:t>
            </a:r>
          </a:p>
        </p:txBody>
      </p:sp>
      <p:sp>
        <p:nvSpPr>
          <p:cNvPr id="27651" name="AutoShape 23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29" descr="NeuroDynamicsUni_Nob"/>
          <p:cNvPicPr>
            <a:picLocks noChangeAspect="1" noChangeArrowheads="1"/>
          </p:cNvPicPr>
          <p:nvPr/>
        </p:nvPicPr>
        <p:blipFill>
          <a:blip r:embed="rId2" cstate="print"/>
          <a:srcRect l="2608" r="3545" b="319"/>
          <a:stretch>
            <a:fillRect/>
          </a:stretch>
        </p:blipFill>
        <p:spPr>
          <a:xfrm>
            <a:off x="4211960" y="2416860"/>
            <a:ext cx="4752528" cy="378202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925" y="292610"/>
            <a:ext cx="29527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Calibri" pitchFamily="34" charset="0"/>
              </a:rPr>
              <a:t>cf. Neural state equations in DCM for </a:t>
            </a:r>
            <a:r>
              <a:rPr lang="en-GB" dirty="0" err="1">
                <a:latin typeface="Calibri" pitchFamily="34" charset="0"/>
              </a:rPr>
              <a:t>fMRI</a:t>
            </a:r>
            <a:endParaRPr lang="en-US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437063" y="560438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sz="2400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sz="2400">
              <a:latin typeface="Times New Roman" charset="0"/>
            </a:endParaRPr>
          </a:p>
        </p:txBody>
      </p:sp>
      <p:cxnSp>
        <p:nvCxnSpPr>
          <p:cNvPr id="27658" name="AutoShape 11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Freeform 13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4" name="Text Box 20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5" name="Text Box 21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666" name="Oval 25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7" name="Oval 26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8" name="Rectangle 30"/>
          <p:cNvSpPr>
            <a:spLocks noChangeArrowheads="1"/>
          </p:cNvSpPr>
          <p:nvPr/>
        </p:nvSpPr>
        <p:spPr bwMode="auto">
          <a:xfrm>
            <a:off x="4419600" y="3532698"/>
            <a:ext cx="4364038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69" name="Rectangle 34"/>
          <p:cNvSpPr>
            <a:spLocks noChangeArrowheads="1"/>
          </p:cNvSpPr>
          <p:nvPr/>
        </p:nvSpPr>
        <p:spPr bwMode="auto">
          <a:xfrm>
            <a:off x="4489450" y="5202748"/>
            <a:ext cx="4252913" cy="85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7670" name="Rectangle 35"/>
          <p:cNvSpPr>
            <a:spLocks noChangeArrowheads="1"/>
          </p:cNvSpPr>
          <p:nvPr/>
        </p:nvSpPr>
        <p:spPr bwMode="auto">
          <a:xfrm>
            <a:off x="4433888" y="3518410"/>
            <a:ext cx="4349750" cy="844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276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367348"/>
            <a:ext cx="29146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6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3" descr="NeuroDynamicsUni_Nob"/>
          <p:cNvPicPr preferRelativeResize="0">
            <a:picLocks noChangeArrowheads="1"/>
          </p:cNvPicPr>
          <p:nvPr/>
        </p:nvPicPr>
        <p:blipFill>
          <a:blip r:embed="rId2" cstate="print"/>
          <a:srcRect l="2608" r="3545"/>
          <a:stretch>
            <a:fillRect/>
          </a:stretch>
        </p:blipFill>
        <p:spPr>
          <a:xfrm>
            <a:off x="4211960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89238" y="373573"/>
            <a:ext cx="3565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Multiple regions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370388" y="3872423"/>
            <a:ext cx="44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  <a:latin typeface="Calibri" charset="0"/>
              </a:rPr>
              <a:t>u</a:t>
            </a:r>
            <a:r>
              <a:rPr lang="en-GB" altLang="en-US" sz="2400" i="1" baseline="-25000">
                <a:solidFill>
                  <a:srgbClr val="000000"/>
                </a:solidFill>
                <a:latin typeface="Calibri" charset="0"/>
              </a:rPr>
              <a:t>2</a:t>
            </a:r>
            <a:endParaRPr lang="en-US" altLang="en-US" sz="2400" i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681" name="Rectangle 16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grpSp>
        <p:nvGrpSpPr>
          <p:cNvPr id="28682" name="Group 36"/>
          <p:cNvGrpSpPr>
            <a:grpSpLocks/>
          </p:cNvGrpSpPr>
          <p:nvPr/>
        </p:nvGrpSpPr>
        <p:grpSpPr bwMode="auto">
          <a:xfrm>
            <a:off x="558800" y="2256348"/>
            <a:ext cx="2068513" cy="4303712"/>
            <a:chOff x="352" y="1483"/>
            <a:chExt cx="1303" cy="2711"/>
          </a:xfrm>
        </p:grpSpPr>
        <p:cxnSp>
          <p:nvCxnSpPr>
            <p:cNvPr id="28686" name="AutoShape 11"/>
            <p:cNvCxnSpPr>
              <a:cxnSpLocks noChangeShapeType="1"/>
            </p:cNvCxnSpPr>
            <p:nvPr/>
          </p:nvCxnSpPr>
          <p:spPr bwMode="auto">
            <a:xfrm rot="16200000" flipH="1">
              <a:off x="681" y="2075"/>
              <a:ext cx="448" cy="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7" name="Freeform 13"/>
            <p:cNvSpPr>
              <a:spLocks/>
            </p:cNvSpPr>
            <p:nvPr/>
          </p:nvSpPr>
          <p:spPr bwMode="auto">
            <a:xfrm>
              <a:off x="564" y="3705"/>
              <a:ext cx="672" cy="336"/>
            </a:xfrm>
            <a:custGeom>
              <a:avLst/>
              <a:gdLst>
                <a:gd name="T0" fmla="*/ 32 w 728"/>
                <a:gd name="T1" fmla="*/ 0 h 336"/>
                <a:gd name="T2" fmla="*/ 11 w 728"/>
                <a:gd name="T3" fmla="*/ 288 h 336"/>
                <a:gd name="T4" fmla="*/ 95 w 728"/>
                <a:gd name="T5" fmla="*/ 288 h 336"/>
                <a:gd name="T6" fmla="*/ 81 w 72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8"/>
                <a:gd name="T13" fmla="*/ 0 h 336"/>
                <a:gd name="T14" fmla="*/ 728 w 72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8" h="336">
                  <a:moveTo>
                    <a:pt x="216" y="0"/>
                  </a:moveTo>
                  <a:cubicBezTo>
                    <a:pt x="108" y="120"/>
                    <a:pt x="0" y="240"/>
                    <a:pt x="72" y="288"/>
                  </a:cubicBezTo>
                  <a:cubicBezTo>
                    <a:pt x="144" y="336"/>
                    <a:pt x="568" y="336"/>
                    <a:pt x="648" y="288"/>
                  </a:cubicBezTo>
                  <a:cubicBezTo>
                    <a:pt x="728" y="240"/>
                    <a:pt x="568" y="48"/>
                    <a:pt x="552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4"/>
            <p:cNvSpPr>
              <a:spLocks/>
            </p:cNvSpPr>
            <p:nvPr/>
          </p:nvSpPr>
          <p:spPr bwMode="auto">
            <a:xfrm rot="1137635">
              <a:off x="982" y="2089"/>
              <a:ext cx="361" cy="344"/>
            </a:xfrm>
            <a:custGeom>
              <a:avLst/>
              <a:gdLst>
                <a:gd name="T0" fmla="*/ 0 w 392"/>
                <a:gd name="T1" fmla="*/ 248 h 344"/>
                <a:gd name="T2" fmla="*/ 27 w 392"/>
                <a:gd name="T3" fmla="*/ 8 h 344"/>
                <a:gd name="T4" fmla="*/ 53 w 392"/>
                <a:gd name="T5" fmla="*/ 200 h 344"/>
                <a:gd name="T6" fmla="*/ 33 w 392"/>
                <a:gd name="T7" fmla="*/ 344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344"/>
                <a:gd name="T14" fmla="*/ 392 w 39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344">
                  <a:moveTo>
                    <a:pt x="0" y="248"/>
                  </a:moveTo>
                  <a:cubicBezTo>
                    <a:pt x="64" y="132"/>
                    <a:pt x="128" y="16"/>
                    <a:pt x="192" y="8"/>
                  </a:cubicBezTo>
                  <a:cubicBezTo>
                    <a:pt x="256" y="0"/>
                    <a:pt x="376" y="144"/>
                    <a:pt x="384" y="200"/>
                  </a:cubicBezTo>
                  <a:cubicBezTo>
                    <a:pt x="392" y="256"/>
                    <a:pt x="264" y="320"/>
                    <a:pt x="240" y="3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678" y="229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691" y="3387"/>
              <a:ext cx="4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i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z</a:t>
              </a:r>
              <a:r>
                <a:rPr lang="en-US" altLang="en-US" baseline="-2500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675" y="1502"/>
              <a:ext cx="50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GB" altLang="en-US" baseline="-2500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GB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2" name="Text Box 20"/>
            <p:cNvSpPr txBox="1">
              <a:spLocks noChangeArrowheads="1"/>
            </p:cNvSpPr>
            <p:nvPr/>
          </p:nvSpPr>
          <p:spPr bwMode="auto">
            <a:xfrm>
              <a:off x="1285" y="2031"/>
              <a:ext cx="37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11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352" y="3864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22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1521" y="209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666" y="1873"/>
              <a:ext cx="2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6" name="Text Box 24"/>
            <p:cNvSpPr txBox="1">
              <a:spLocks noChangeArrowheads="1"/>
            </p:cNvSpPr>
            <p:nvPr/>
          </p:nvSpPr>
          <p:spPr bwMode="auto">
            <a:xfrm>
              <a:off x="1005" y="3105"/>
              <a:ext cx="38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i="1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GB" altLang="en-US" i="1" baseline="-25000">
                  <a:latin typeface="Times New Roman" charset="0"/>
                  <a:ea typeface="Times New Roman" charset="0"/>
                  <a:cs typeface="Times New Roman" charset="0"/>
                </a:rPr>
                <a:t>21</a:t>
              </a:r>
              <a:endParaRPr lang="en-US" altLang="en-US" i="1" baseline="-250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697" name="Oval 27"/>
            <p:cNvSpPr>
              <a:spLocks noChangeArrowheads="1"/>
            </p:cNvSpPr>
            <p:nvPr/>
          </p:nvSpPr>
          <p:spPr bwMode="auto">
            <a:xfrm>
              <a:off x="706" y="3360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8" name="Oval 28"/>
            <p:cNvSpPr>
              <a:spLocks noChangeArrowheads="1"/>
            </p:cNvSpPr>
            <p:nvPr/>
          </p:nvSpPr>
          <p:spPr bwMode="auto">
            <a:xfrm>
              <a:off x="689" y="1483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699" name="Oval 30"/>
            <p:cNvSpPr>
              <a:spLocks noChangeArrowheads="1"/>
            </p:cNvSpPr>
            <p:nvPr/>
          </p:nvSpPr>
          <p:spPr bwMode="auto">
            <a:xfrm>
              <a:off x="688" y="2277"/>
              <a:ext cx="419" cy="39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charset="0"/>
              </a:endParaRPr>
            </a:p>
          </p:txBody>
        </p:sp>
        <p:sp>
          <p:nvSpPr>
            <p:cNvPr id="28700" name="Line 31"/>
            <p:cNvSpPr>
              <a:spLocks noChangeShapeType="1"/>
            </p:cNvSpPr>
            <p:nvPr/>
          </p:nvSpPr>
          <p:spPr bwMode="auto">
            <a:xfrm>
              <a:off x="959" y="2662"/>
              <a:ext cx="0" cy="6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3" name="Rectangle 35"/>
          <p:cNvSpPr>
            <a:spLocks noChangeArrowheads="1"/>
          </p:cNvSpPr>
          <p:nvPr/>
        </p:nvSpPr>
        <p:spPr bwMode="auto">
          <a:xfrm>
            <a:off x="4433888" y="3586673"/>
            <a:ext cx="4335462" cy="74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8684" name="Tekstvak 30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86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87948"/>
            <a:ext cx="507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6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9"/>
          <p:cNvSpPr>
            <a:spLocks noChangeArrowheads="1"/>
          </p:cNvSpPr>
          <p:nvPr/>
        </p:nvSpPr>
        <p:spPr bwMode="auto">
          <a:xfrm>
            <a:off x="358775" y="2183323"/>
            <a:ext cx="3325813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pic>
        <p:nvPicPr>
          <p:cNvPr id="5" name="Picture 36" descr="NeuroDynamicsUni_augment"/>
          <p:cNvPicPr preferRelativeResize="0">
            <a:picLocks noChangeArrowheads="1"/>
          </p:cNvPicPr>
          <p:nvPr/>
        </p:nvPicPr>
        <p:blipFill>
          <a:blip r:embed="rId2" cstate="print"/>
          <a:srcRect l="1186" r="3545"/>
          <a:stretch>
            <a:fillRect/>
          </a:stretch>
        </p:blipFill>
        <p:spPr>
          <a:xfrm>
            <a:off x="4212001" y="2416860"/>
            <a:ext cx="4752000" cy="37836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63713" y="383098"/>
            <a:ext cx="561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</a:t>
            </a:r>
            <a:r>
              <a:rPr lang="en-GB" sz="2400" b="1" kern="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Modulatory</a:t>
            </a: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inputs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>
              <a:latin typeface="Times New Roman" charset="0"/>
            </a:endParaRPr>
          </a:p>
        </p:txBody>
      </p:sp>
      <p:cxnSp>
        <p:nvCxnSpPr>
          <p:cNvPr id="29705" name="AutoShape 13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6" name="Text Box 14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07" name="Freeform 15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Freeform 16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Rectangle 18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1" name="Text Box 19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2" name="Text Box 20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713" name="Text Box 21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29714" name="Text Box 22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5" name="Text Box 23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6" name="Text Box 24"/>
          <p:cNvSpPr txBox="1">
            <a:spLocks noChangeArrowheads="1"/>
          </p:cNvSpPr>
          <p:nvPr/>
        </p:nvSpPr>
        <p:spPr bwMode="auto">
          <a:xfrm>
            <a:off x="2414588" y="322313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17" name="Text Box 25"/>
          <p:cNvSpPr txBox="1">
            <a:spLocks noChangeArrowheads="1"/>
          </p:cNvSpPr>
          <p:nvPr/>
        </p:nvSpPr>
        <p:spPr bwMode="auto">
          <a:xfrm>
            <a:off x="1058863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8" name="Text Box 27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19" name="Text Box 28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720" name="Oval 30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1" name="Oval 31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3" name="Oval 33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29724" name="Line 34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Tekstvak 31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pic>
        <p:nvPicPr>
          <p:cNvPr id="297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30810"/>
            <a:ext cx="72183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9"/>
          <p:cNvSpPr>
            <a:spLocks noChangeArrowheads="1"/>
          </p:cNvSpPr>
          <p:nvPr/>
        </p:nvSpPr>
        <p:spPr bwMode="auto">
          <a:xfrm>
            <a:off x="360363" y="2183323"/>
            <a:ext cx="3325812" cy="4378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3" name="Rectangle 14"/>
          <p:cNvSpPr>
            <a:spLocks noChangeArrowheads="1"/>
          </p:cNvSpPr>
          <p:nvPr/>
        </p:nvSpPr>
        <p:spPr bwMode="auto">
          <a:xfrm>
            <a:off x="2617788" y="2354773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24" name="Text Box 40"/>
          <p:cNvSpPr txBox="1">
            <a:spLocks noChangeArrowheads="1"/>
          </p:cNvSpPr>
          <p:nvPr/>
        </p:nvSpPr>
        <p:spPr bwMode="auto">
          <a:xfrm>
            <a:off x="1071563" y="2286510"/>
            <a:ext cx="79692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1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5" name="Oval 52"/>
          <p:cNvSpPr>
            <a:spLocks noChangeArrowheads="1"/>
          </p:cNvSpPr>
          <p:nvPr/>
        </p:nvSpPr>
        <p:spPr bwMode="auto">
          <a:xfrm>
            <a:off x="1093788" y="2256348"/>
            <a:ext cx="665162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cxnSp>
        <p:nvCxnSpPr>
          <p:cNvPr id="30726" name="AutoShape 4"/>
          <p:cNvCxnSpPr>
            <a:cxnSpLocks noChangeShapeType="1"/>
          </p:cNvCxnSpPr>
          <p:nvPr/>
        </p:nvCxnSpPr>
        <p:spPr bwMode="auto">
          <a:xfrm rot="16200000" flipH="1">
            <a:off x="1081088" y="3196148"/>
            <a:ext cx="711200" cy="127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2581275" y="2396048"/>
            <a:ext cx="7969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</a:rPr>
              <a:t>u</a:t>
            </a:r>
            <a:r>
              <a:rPr lang="en-GB" altLang="en-US" baseline="-25000">
                <a:latin typeface="Times New Roman" charset="0"/>
              </a:rPr>
              <a:t>2</a:t>
            </a:r>
            <a:endParaRPr lang="en-GB" altLang="en-US">
              <a:latin typeface="Times New Roman" charset="0"/>
            </a:endParaRP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1076325" y="3548573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9" name="Text Box 39"/>
          <p:cNvSpPr txBox="1">
            <a:spLocks noChangeArrowheads="1"/>
          </p:cNvSpPr>
          <p:nvPr/>
        </p:nvSpPr>
        <p:spPr bwMode="auto">
          <a:xfrm>
            <a:off x="1096963" y="5278948"/>
            <a:ext cx="70802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>
                <a:solidFill>
                  <a:srgbClr val="000000"/>
                </a:solidFill>
                <a:latin typeface="Times New Roman" charset="0"/>
              </a:rPr>
              <a:t>z</a:t>
            </a:r>
            <a:r>
              <a:rPr lang="en-US" altLang="en-US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30" name="Text Box 41"/>
          <p:cNvSpPr txBox="1">
            <a:spLocks noChangeArrowheads="1"/>
          </p:cNvSpPr>
          <p:nvPr/>
        </p:nvSpPr>
        <p:spPr bwMode="auto">
          <a:xfrm>
            <a:off x="2039938" y="3126298"/>
            <a:ext cx="58737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1" name="Text Box 42"/>
          <p:cNvSpPr txBox="1">
            <a:spLocks noChangeArrowheads="1"/>
          </p:cNvSpPr>
          <p:nvPr/>
        </p:nvSpPr>
        <p:spPr bwMode="auto">
          <a:xfrm>
            <a:off x="558800" y="6036185"/>
            <a:ext cx="604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2" name="Text Box 44"/>
          <p:cNvSpPr txBox="1">
            <a:spLocks noChangeArrowheads="1"/>
          </p:cNvSpPr>
          <p:nvPr/>
        </p:nvSpPr>
        <p:spPr bwMode="auto">
          <a:xfrm>
            <a:off x="1057275" y="2873885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3" name="Text Box 45"/>
          <p:cNvSpPr txBox="1">
            <a:spLocks noChangeArrowheads="1"/>
          </p:cNvSpPr>
          <p:nvPr/>
        </p:nvSpPr>
        <p:spPr bwMode="auto">
          <a:xfrm>
            <a:off x="684213" y="4207385"/>
            <a:ext cx="6461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4" name="Text Box 46"/>
          <p:cNvSpPr txBox="1">
            <a:spLocks noChangeArrowheads="1"/>
          </p:cNvSpPr>
          <p:nvPr/>
        </p:nvSpPr>
        <p:spPr bwMode="auto">
          <a:xfrm>
            <a:off x="1595438" y="4831273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5" name="Text Box 47"/>
          <p:cNvSpPr txBox="1">
            <a:spLocks noChangeArrowheads="1"/>
          </p:cNvSpPr>
          <p:nvPr/>
        </p:nvSpPr>
        <p:spPr bwMode="auto">
          <a:xfrm>
            <a:off x="2801938" y="4193098"/>
            <a:ext cx="6048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i="1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GB" altLang="en-US" i="1" baseline="-25000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en-US" altLang="en-US" i="1" baseline="-25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36" name="Oval 53"/>
          <p:cNvSpPr>
            <a:spLocks noChangeArrowheads="1"/>
          </p:cNvSpPr>
          <p:nvPr/>
        </p:nvSpPr>
        <p:spPr bwMode="auto">
          <a:xfrm>
            <a:off x="2630488" y="2353185"/>
            <a:ext cx="665162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37" name="Line 55"/>
          <p:cNvSpPr>
            <a:spLocks noChangeShapeType="1"/>
          </p:cNvSpPr>
          <p:nvPr/>
        </p:nvSpPr>
        <p:spPr bwMode="auto">
          <a:xfrm>
            <a:off x="1522413" y="4128010"/>
            <a:ext cx="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56"/>
          <p:cNvSpPr>
            <a:spLocks noChangeShapeType="1"/>
          </p:cNvSpPr>
          <p:nvPr/>
        </p:nvSpPr>
        <p:spPr bwMode="auto">
          <a:xfrm flipH="1" flipV="1">
            <a:off x="1301750" y="4154998"/>
            <a:ext cx="12700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644775" y="383098"/>
            <a:ext cx="3854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GB" sz="2400" b="1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 Reciprocal connections</a:t>
            </a:r>
            <a:endParaRPr lang="en-US" sz="24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4" name="Picture 24" descr="NeuroDynamicsBi_augment"/>
          <p:cNvPicPr preferRelativeResize="0">
            <a:picLocks noChangeArrowheads="1"/>
          </p:cNvPicPr>
          <p:nvPr/>
        </p:nvPicPr>
        <p:blipFill>
          <a:blip r:embed="rId2" cstate="print"/>
          <a:srcRect l="2168"/>
          <a:stretch>
            <a:fillRect/>
          </a:stretch>
        </p:blipFill>
        <p:spPr bwMode="auto">
          <a:xfrm>
            <a:off x="4211960" y="2416860"/>
            <a:ext cx="4752000" cy="378360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41" name="Text Box 25"/>
          <p:cNvSpPr txBox="1">
            <a:spLocks noChangeArrowheads="1"/>
          </p:cNvSpPr>
          <p:nvPr/>
        </p:nvSpPr>
        <p:spPr bwMode="auto">
          <a:xfrm>
            <a:off x="4284663" y="3758123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2" name="Text Box 26"/>
          <p:cNvSpPr txBox="1">
            <a:spLocks noChangeArrowheads="1"/>
          </p:cNvSpPr>
          <p:nvPr/>
        </p:nvSpPr>
        <p:spPr bwMode="auto">
          <a:xfrm>
            <a:off x="4284663" y="2965960"/>
            <a:ext cx="48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3" name="Text Box 27"/>
          <p:cNvSpPr txBox="1">
            <a:spLocks noChangeArrowheads="1"/>
          </p:cNvSpPr>
          <p:nvPr/>
        </p:nvSpPr>
        <p:spPr bwMode="auto">
          <a:xfrm>
            <a:off x="4351338" y="46264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4" name="Text Box 28"/>
          <p:cNvSpPr txBox="1">
            <a:spLocks noChangeArrowheads="1"/>
          </p:cNvSpPr>
          <p:nvPr/>
        </p:nvSpPr>
        <p:spPr bwMode="auto">
          <a:xfrm>
            <a:off x="4351338" y="5490085"/>
            <a:ext cx="442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i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GB" altLang="en-US" i="1" baseline="-25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altLang="en-US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745" name="Tekstvak 35"/>
          <p:cNvSpPr txBox="1">
            <a:spLocks noChangeArrowheads="1"/>
          </p:cNvSpPr>
          <p:nvPr/>
        </p:nvSpPr>
        <p:spPr bwMode="auto">
          <a:xfrm>
            <a:off x="36513" y="29261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cf. DCM for fMRI</a:t>
            </a:r>
          </a:p>
        </p:txBody>
      </p:sp>
      <p:sp>
        <p:nvSpPr>
          <p:cNvPr id="30746" name="Freeform 8"/>
          <p:cNvSpPr>
            <a:spLocks/>
          </p:cNvSpPr>
          <p:nvPr/>
        </p:nvSpPr>
        <p:spPr bwMode="auto">
          <a:xfrm rot="1137635">
            <a:off x="1558925" y="3218373"/>
            <a:ext cx="573088" cy="546100"/>
          </a:xfrm>
          <a:custGeom>
            <a:avLst/>
            <a:gdLst>
              <a:gd name="T0" fmla="*/ 0 w 392"/>
              <a:gd name="T1" fmla="*/ 2147483646 h 344"/>
              <a:gd name="T2" fmla="*/ 2147483646 w 392"/>
              <a:gd name="T3" fmla="*/ 2147483646 h 344"/>
              <a:gd name="T4" fmla="*/ 2147483646 w 392"/>
              <a:gd name="T5" fmla="*/ 2147483646 h 344"/>
              <a:gd name="T6" fmla="*/ 2147483646 w 392"/>
              <a:gd name="T7" fmla="*/ 2147483646 h 344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344"/>
              <a:gd name="T14" fmla="*/ 392 w 392"/>
              <a:gd name="T15" fmla="*/ 344 h 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344">
                <a:moveTo>
                  <a:pt x="0" y="248"/>
                </a:moveTo>
                <a:cubicBezTo>
                  <a:pt x="64" y="132"/>
                  <a:pt x="128" y="16"/>
                  <a:pt x="192" y="8"/>
                </a:cubicBezTo>
                <a:cubicBezTo>
                  <a:pt x="256" y="0"/>
                  <a:pt x="376" y="144"/>
                  <a:pt x="384" y="200"/>
                </a:cubicBezTo>
                <a:cubicBezTo>
                  <a:pt x="392" y="256"/>
                  <a:pt x="264" y="320"/>
                  <a:pt x="240" y="344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7" name="Oval 54"/>
          <p:cNvSpPr>
            <a:spLocks noChangeArrowheads="1"/>
          </p:cNvSpPr>
          <p:nvPr/>
        </p:nvSpPr>
        <p:spPr bwMode="auto">
          <a:xfrm>
            <a:off x="1092200" y="3516823"/>
            <a:ext cx="665163" cy="623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48" name="Freeform 7"/>
          <p:cNvSpPr>
            <a:spLocks/>
          </p:cNvSpPr>
          <p:nvPr/>
        </p:nvSpPr>
        <p:spPr bwMode="auto">
          <a:xfrm>
            <a:off x="895350" y="5783773"/>
            <a:ext cx="1066800" cy="533400"/>
          </a:xfrm>
          <a:custGeom>
            <a:avLst/>
            <a:gdLst>
              <a:gd name="T0" fmla="*/ 2147483646 w 728"/>
              <a:gd name="T1" fmla="*/ 0 h 336"/>
              <a:gd name="T2" fmla="*/ 2147483646 w 728"/>
              <a:gd name="T3" fmla="*/ 2147483646 h 336"/>
              <a:gd name="T4" fmla="*/ 2147483646 w 728"/>
              <a:gd name="T5" fmla="*/ 2147483646 h 336"/>
              <a:gd name="T6" fmla="*/ 2147483646 w 728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336"/>
              <a:gd name="T14" fmla="*/ 728 w 728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336">
                <a:moveTo>
                  <a:pt x="216" y="0"/>
                </a:moveTo>
                <a:cubicBezTo>
                  <a:pt x="108" y="120"/>
                  <a:pt x="0" y="240"/>
                  <a:pt x="72" y="288"/>
                </a:cubicBezTo>
                <a:cubicBezTo>
                  <a:pt x="144" y="336"/>
                  <a:pt x="568" y="336"/>
                  <a:pt x="648" y="288"/>
                </a:cubicBezTo>
                <a:cubicBezTo>
                  <a:pt x="728" y="240"/>
                  <a:pt x="568" y="48"/>
                  <a:pt x="552" y="0"/>
                </a:cubicBezTo>
              </a:path>
            </a:pathLst>
          </a:custGeom>
          <a:solidFill>
            <a:schemeClr val="bg1"/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49" name="Oval 51"/>
          <p:cNvSpPr>
            <a:spLocks noChangeArrowheads="1"/>
          </p:cNvSpPr>
          <p:nvPr/>
        </p:nvSpPr>
        <p:spPr bwMode="auto">
          <a:xfrm>
            <a:off x="1120775" y="5236085"/>
            <a:ext cx="665163" cy="623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charset="0"/>
            </a:endParaRPr>
          </a:p>
        </p:txBody>
      </p:sp>
      <p:sp>
        <p:nvSpPr>
          <p:cNvPr id="30750" name="Freeform 17"/>
          <p:cNvSpPr>
            <a:spLocks/>
          </p:cNvSpPr>
          <p:nvPr/>
        </p:nvSpPr>
        <p:spPr bwMode="auto">
          <a:xfrm>
            <a:off x="1519238" y="2964373"/>
            <a:ext cx="1416050" cy="1808162"/>
          </a:xfrm>
          <a:custGeom>
            <a:avLst/>
            <a:gdLst>
              <a:gd name="T0" fmla="*/ 2147483646 w 744"/>
              <a:gd name="T1" fmla="*/ 0 h 2168"/>
              <a:gd name="T2" fmla="*/ 2147483646 w 744"/>
              <a:gd name="T3" fmla="*/ 2147483646 h 2168"/>
              <a:gd name="T4" fmla="*/ 0 w 744"/>
              <a:gd name="T5" fmla="*/ 2147483646 h 2168"/>
              <a:gd name="T6" fmla="*/ 0 60000 65536"/>
              <a:gd name="T7" fmla="*/ 0 60000 65536"/>
              <a:gd name="T8" fmla="*/ 0 60000 65536"/>
              <a:gd name="T9" fmla="*/ 0 w 744"/>
              <a:gd name="T10" fmla="*/ 0 h 2168"/>
              <a:gd name="T11" fmla="*/ 744 w 744"/>
              <a:gd name="T12" fmla="*/ 2168 h 2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4" h="2168">
                <a:moveTo>
                  <a:pt x="720" y="0"/>
                </a:moveTo>
                <a:cubicBezTo>
                  <a:pt x="732" y="740"/>
                  <a:pt x="744" y="1480"/>
                  <a:pt x="624" y="1824"/>
                </a:cubicBezTo>
                <a:cubicBezTo>
                  <a:pt x="504" y="2168"/>
                  <a:pt x="104" y="2024"/>
                  <a:pt x="0" y="206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135573"/>
            <a:ext cx="72151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1" y="384039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8" t="41444" r="18494" b="6757"/>
          <a:stretch>
            <a:fillRect/>
          </a:stretch>
        </p:blipFill>
        <p:spPr bwMode="auto">
          <a:xfrm>
            <a:off x="5688571" y="3033576"/>
            <a:ext cx="16573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93171" y="1665151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16684" y="384039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2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ep 14"/>
          <p:cNvGrpSpPr>
            <a:grpSpLocks/>
          </p:cNvGrpSpPr>
          <p:nvPr/>
        </p:nvGrpSpPr>
        <p:grpSpPr bwMode="auto">
          <a:xfrm>
            <a:off x="4057650" y="1417638"/>
            <a:ext cx="1011238" cy="947737"/>
            <a:chOff x="3592177" y="2008043"/>
            <a:chExt cx="1176243" cy="1074310"/>
          </a:xfrm>
        </p:grpSpPr>
        <p:sp>
          <p:nvSpPr>
            <p:cNvPr id="4" name="Line 10"/>
            <p:cNvSpPr>
              <a:spLocks noChangeShapeType="1"/>
            </p:cNvSpPr>
            <p:nvPr/>
          </p:nvSpPr>
          <p:spPr bwMode="auto">
            <a:xfrm flipV="1">
              <a:off x="3666038" y="3082353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03" name="Text Box 15"/>
            <p:cNvSpPr txBox="1">
              <a:spLocks noChangeArrowheads="1"/>
            </p:cNvSpPr>
            <p:nvPr/>
          </p:nvSpPr>
          <p:spPr bwMode="auto">
            <a:xfrm>
              <a:off x="4061073" y="2660917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33804" name="Text Box 16"/>
            <p:cNvSpPr txBox="1">
              <a:spLocks noChangeArrowheads="1"/>
            </p:cNvSpPr>
            <p:nvPr/>
          </p:nvSpPr>
          <p:spPr bwMode="auto">
            <a:xfrm>
              <a:off x="4061073" y="2008043"/>
              <a:ext cx="279400" cy="4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libri" charset="0"/>
                </a:rPr>
                <a:t>?</a:t>
              </a: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rot="10800000" flipV="1">
              <a:off x="3592177" y="2432729"/>
              <a:ext cx="1102382" cy="0"/>
            </a:xfrm>
            <a:prstGeom prst="line">
              <a:avLst/>
            </a:prstGeom>
            <a:ln w="38100"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3795" name="Rechthoek 15"/>
          <p:cNvSpPr>
            <a:spLocks noChangeArrowheads="1"/>
          </p:cNvSpPr>
          <p:nvPr/>
        </p:nvSpPr>
        <p:spPr bwMode="auto">
          <a:xfrm>
            <a:off x="755650" y="3433763"/>
            <a:ext cx="78486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Changes in power caused by external input and/or coupling with other regions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1800" i="1">
                <a:latin typeface="Calibri" charset="0"/>
              </a:rPr>
              <a:t>e.g., beta activity in region 1 leads to a gamma increase in region 2</a:t>
            </a:r>
            <a:endParaRPr lang="en-GB" altLang="en-US" sz="1800" i="1">
              <a:latin typeface="Calibri" charset="0"/>
            </a:endParaRPr>
          </a:p>
        </p:txBody>
      </p:sp>
      <p:pic>
        <p:nvPicPr>
          <p:cNvPr id="33796" name="Afbeelding 144" descr="fig_tfspectr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6" r="55980"/>
          <a:stretch>
            <a:fillRect/>
          </a:stretch>
        </p:blipFill>
        <p:spPr bwMode="auto">
          <a:xfrm>
            <a:off x="1738313" y="1555750"/>
            <a:ext cx="20891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Afbeelding 144" descr="fig_tfspectr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8" t="55006" r="11960"/>
          <a:stretch>
            <a:fillRect/>
          </a:stretch>
        </p:blipFill>
        <p:spPr bwMode="auto">
          <a:xfrm>
            <a:off x="5472113" y="1555750"/>
            <a:ext cx="18923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hthoek 15"/>
          <p:cNvSpPr>
            <a:spLocks noChangeArrowheads="1"/>
          </p:cNvSpPr>
          <p:nvPr/>
        </p:nvSpPr>
        <p:spPr bwMode="auto">
          <a:xfrm>
            <a:off x="2455863" y="1196975"/>
            <a:ext cx="1079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799" name="Rechthoek 15"/>
          <p:cNvSpPr>
            <a:spLocks noChangeArrowheads="1"/>
          </p:cNvSpPr>
          <p:nvPr/>
        </p:nvSpPr>
        <p:spPr bwMode="auto">
          <a:xfrm>
            <a:off x="5932488" y="1196975"/>
            <a:ext cx="108108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3800" name="Titel 1"/>
          <p:cNvSpPr txBox="1">
            <a:spLocks/>
          </p:cNvSpPr>
          <p:nvPr/>
        </p:nvSpPr>
        <p:spPr bwMode="auto">
          <a:xfrm>
            <a:off x="350838" y="382588"/>
            <a:ext cx="84899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DCM for induced responses</a:t>
            </a:r>
          </a:p>
        </p:txBody>
      </p:sp>
      <p:sp>
        <p:nvSpPr>
          <p:cNvPr id="33801" name="TextBox 22"/>
          <p:cNvSpPr txBox="1">
            <a:spLocks noChangeArrowheads="1"/>
          </p:cNvSpPr>
          <p:nvPr/>
        </p:nvSpPr>
        <p:spPr bwMode="auto">
          <a:xfrm>
            <a:off x="755650" y="4102100"/>
            <a:ext cx="8280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			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Model comparisons       	</a:t>
            </a:r>
            <a:r>
              <a:rPr lang="en-GB" altLang="en-US" sz="1800">
                <a:latin typeface="Calibri" charset="0"/>
              </a:rPr>
              <a:t>Which regions are connected? 					E.g. Forward/backward connections</a:t>
            </a:r>
            <a:endParaRPr lang="en-GB" altLang="en-US" sz="1800" b="1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(Cross-)frequency coupling   	</a:t>
            </a:r>
            <a:r>
              <a:rPr lang="en-GB" altLang="en-US" sz="1800">
                <a:latin typeface="Calibri" charset="0"/>
              </a:rPr>
              <a:t>Does slow activity in one region affect fast 				activity in another?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/>
          </p:cNvSpPr>
          <p:nvPr/>
        </p:nvSpPr>
        <p:spPr bwMode="auto">
          <a:xfrm>
            <a:off x="700088" y="185738"/>
            <a:ext cx="77438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zh-TW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新細明體" charset="0"/>
              </a:rPr>
              <a:t>Generative model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116013" y="4179888"/>
            <a:ext cx="4051300" cy="2413000"/>
            <a:chOff x="3323" y="895"/>
            <a:chExt cx="1704" cy="2188"/>
          </a:xfrm>
        </p:grpSpPr>
        <p:sp>
          <p:nvSpPr>
            <p:cNvPr id="36878" name="Text Box 5"/>
            <p:cNvSpPr txBox="1">
              <a:spLocks noChangeArrowheads="1"/>
            </p:cNvSpPr>
            <p:nvPr/>
          </p:nvSpPr>
          <p:spPr bwMode="auto">
            <a:xfrm>
              <a:off x="3323" y="2748"/>
              <a:ext cx="1704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Nonlinear (between-frequency) coupling </a:t>
              </a:r>
            </a:p>
          </p:txBody>
        </p:sp>
        <p:sp>
          <p:nvSpPr>
            <p:cNvPr id="36879" name="Text Box 6"/>
            <p:cNvSpPr txBox="1">
              <a:spLocks noChangeArrowheads="1"/>
            </p:cNvSpPr>
            <p:nvPr/>
          </p:nvSpPr>
          <p:spPr bwMode="auto">
            <a:xfrm>
              <a:off x="3503" y="895"/>
              <a:ext cx="143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1800" dirty="0">
                  <a:solidFill>
                    <a:schemeClr val="accent6">
                      <a:lumMod val="75000"/>
                    </a:schemeClr>
                  </a:solidFill>
                  <a:latin typeface="Calibri" charset="0"/>
                  <a:ea typeface="新細明體" charset="0"/>
                </a:rPr>
                <a:t>Linear (within-frequency) coupling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099" y="1204"/>
              <a:ext cx="0" cy="25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099" y="2523"/>
              <a:ext cx="0" cy="249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00B050"/>
                </a:solidFill>
              </a:endParaRPr>
            </a:p>
          </p:txBody>
        </p:sp>
      </p:grp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527050" y="1135063"/>
            <a:ext cx="7921625" cy="2828925"/>
            <a:chOff x="0" y="845"/>
            <a:chExt cx="3167" cy="2358"/>
          </a:xfrm>
        </p:grpSpPr>
        <p:sp>
          <p:nvSpPr>
            <p:cNvPr id="36872" name="Rectangle 10"/>
            <p:cNvSpPr>
              <a:spLocks noChangeArrowheads="1"/>
            </p:cNvSpPr>
            <p:nvPr/>
          </p:nvSpPr>
          <p:spPr bwMode="auto">
            <a:xfrm>
              <a:off x="0" y="845"/>
              <a:ext cx="3167" cy="2358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latin typeface="Calibri" charset="0"/>
              </a:endParaRPr>
            </a:p>
          </p:txBody>
        </p:sp>
        <p:sp>
          <p:nvSpPr>
            <p:cNvPr id="36873" name="Text Box 11"/>
            <p:cNvSpPr txBox="1">
              <a:spLocks noChangeArrowheads="1"/>
            </p:cNvSpPr>
            <p:nvPr/>
          </p:nvSpPr>
          <p:spPr bwMode="auto">
            <a:xfrm>
              <a:off x="606" y="2852"/>
              <a:ext cx="1434" cy="308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smtClean="0">
                  <a:latin typeface="Calibri" charset="0"/>
                  <a:ea typeface="新細明體" charset="0"/>
                </a:rPr>
                <a:t>Extrinsic (between-source) coupling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277" y="2618"/>
              <a:ext cx="0" cy="251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triangle" w="med" len="med"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876" name="Text Box 14"/>
            <p:cNvSpPr txBox="1">
              <a:spLocks noChangeArrowheads="1"/>
            </p:cNvSpPr>
            <p:nvPr/>
          </p:nvSpPr>
          <p:spPr bwMode="auto">
            <a:xfrm>
              <a:off x="704" y="928"/>
              <a:ext cx="1336" cy="307"/>
            </a:xfrm>
            <a:prstGeom prst="rect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smtClean="0">
                  <a:latin typeface="Calibri" charset="0"/>
                  <a:ea typeface="新細明體" charset="0"/>
                </a:rPr>
                <a:t>Intrinsic (within-source) coupling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251" y="1227"/>
              <a:ext cx="0" cy="254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cxnSp>
        <p:nvCxnSpPr>
          <p:cNvPr id="36869" name="Straight Arrow Connector 17"/>
          <p:cNvCxnSpPr>
            <a:cxnSpLocks noChangeShapeType="1"/>
          </p:cNvCxnSpPr>
          <p:nvPr/>
        </p:nvCxnSpPr>
        <p:spPr bwMode="auto">
          <a:xfrm rot="10800000">
            <a:off x="4929188" y="4976813"/>
            <a:ext cx="785812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TextBox 18"/>
          <p:cNvSpPr txBox="1">
            <a:spLocks noChangeArrowheads="1"/>
          </p:cNvSpPr>
          <p:nvPr/>
        </p:nvSpPr>
        <p:spPr bwMode="auto">
          <a:xfrm>
            <a:off x="5857875" y="4762500"/>
            <a:ext cx="2260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How frequency K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region j affects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frequency 1 in region </a:t>
            </a:r>
            <a:r>
              <a:rPr lang="en-GB" altLang="en-US" sz="1800" i="1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i</a:t>
            </a:r>
            <a:endParaRPr lang="en-GB" altLang="en-US" sz="1800" i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27238"/>
            <a:ext cx="597535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894263"/>
            <a:ext cx="25288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30513" y="347663"/>
            <a:ext cx="3311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TW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新細明體" charset="0"/>
              </a:rPr>
              <a:t>Modulatory connections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387447" y="1302792"/>
            <a:ext cx="8424863" cy="2880320"/>
            <a:chOff x="-876" y="677"/>
            <a:chExt cx="4846" cy="2470"/>
          </a:xfrm>
          <a:noFill/>
        </p:grpSpPr>
        <p:sp>
          <p:nvSpPr>
            <p:cNvPr id="37894" name="Rectangle 10"/>
            <p:cNvSpPr>
              <a:spLocks noChangeArrowheads="1"/>
            </p:cNvSpPr>
            <p:nvPr/>
          </p:nvSpPr>
          <p:spPr bwMode="auto">
            <a:xfrm>
              <a:off x="-876" y="677"/>
              <a:ext cx="4846" cy="2470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latin typeface="Calibri" charset="0"/>
              </a:endParaRPr>
            </a:p>
          </p:txBody>
        </p:sp>
        <p:sp>
          <p:nvSpPr>
            <p:cNvPr id="37895" name="Text Box 11"/>
            <p:cNvSpPr txBox="1">
              <a:spLocks noChangeArrowheads="1"/>
            </p:cNvSpPr>
            <p:nvPr/>
          </p:nvSpPr>
          <p:spPr bwMode="auto">
            <a:xfrm>
              <a:off x="2033" y="789"/>
              <a:ext cx="570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 smtClean="0">
                  <a:latin typeface="Calibri" charset="0"/>
                  <a:ea typeface="新細明體" charset="0"/>
                </a:rPr>
                <a:t>B matrix</a:t>
              </a:r>
            </a:p>
          </p:txBody>
        </p:sp>
        <p:sp>
          <p:nvSpPr>
            <p:cNvPr id="37898" name="Text Box 14"/>
            <p:cNvSpPr txBox="1">
              <a:spLocks noChangeArrowheads="1"/>
            </p:cNvSpPr>
            <p:nvPr/>
          </p:nvSpPr>
          <p:spPr bwMode="auto">
            <a:xfrm>
              <a:off x="527" y="789"/>
              <a:ext cx="575" cy="288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zh-TW" sz="1800" b="1" dirty="0" smtClean="0">
                  <a:latin typeface="Calibri" charset="0"/>
                  <a:ea typeface="新細明體" charset="0"/>
                </a:rPr>
                <a:t>A matrix</a:t>
              </a: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822" y="1077"/>
              <a:ext cx="0" cy="255"/>
            </a:xfrm>
            <a:prstGeom prst="line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330450"/>
            <a:ext cx="8126412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940425" y="1781175"/>
            <a:ext cx="0" cy="319088"/>
          </a:xfrm>
          <a:prstGeom prst="line">
            <a:avLst/>
          </a:prstGeom>
          <a:noFill/>
          <a:ln w="12700">
            <a:solidFill>
              <a:schemeClr val="accent5">
                <a:lumMod val="75000"/>
              </a:schemeClr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hthoek 15"/>
          <p:cNvSpPr>
            <a:spLocks noChangeArrowheads="1"/>
          </p:cNvSpPr>
          <p:nvPr/>
        </p:nvSpPr>
        <p:spPr bwMode="auto">
          <a:xfrm>
            <a:off x="387350" y="4745038"/>
            <a:ext cx="84074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charset="0"/>
                <a:sym typeface="Wingdings" charset="2"/>
              </a:rPr>
              <a:t> </a:t>
            </a:r>
            <a:r>
              <a:rPr lang="en-US" altLang="en-US" sz="1800">
                <a:latin typeface="Calibri" charset="0"/>
              </a:rPr>
              <a:t>B matrix is used to compare parameter values between conditions</a:t>
            </a:r>
            <a:endParaRPr lang="en-GB" altLang="en-US" sz="1800" i="1"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1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338138" y="107950"/>
            <a:ext cx="8489950" cy="129698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Example with MEG data</a:t>
            </a:r>
            <a:b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8915" name="Afbeelding 6" descr="ta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2093913"/>
            <a:ext cx="17049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Afbeelding 7" descr="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166938"/>
            <a:ext cx="28844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kstvak 8"/>
          <p:cNvSpPr txBox="1">
            <a:spLocks noChangeArrowheads="1"/>
          </p:cNvSpPr>
          <p:nvPr/>
        </p:nvSpPr>
        <p:spPr bwMode="auto">
          <a:xfrm>
            <a:off x="2417763" y="1590675"/>
            <a:ext cx="4437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Motor imagery through mental hand rotation</a:t>
            </a:r>
          </a:p>
        </p:txBody>
      </p:sp>
      <p:sp>
        <p:nvSpPr>
          <p:cNvPr id="38918" name="Tekstvak 9"/>
          <p:cNvSpPr txBox="1">
            <a:spLocks noChangeArrowheads="1"/>
          </p:cNvSpPr>
          <p:nvPr/>
        </p:nvSpPr>
        <p:spPr bwMode="auto">
          <a:xfrm>
            <a:off x="5297488" y="3894138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i="1">
                <a:latin typeface="Calibri" charset="0"/>
              </a:rPr>
              <a:t>De Lange et al. 2008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347" y="6317734"/>
            <a:ext cx="331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2012, </a:t>
            </a:r>
            <a:r>
              <a:rPr kumimoji="0" lang="en-GB" altLang="en-US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Neuroimage</a:t>
            </a:r>
            <a:endParaRPr kumimoji="0" lang="en-GB" altLang="en-US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539750" y="2811246"/>
            <a:ext cx="8115300" cy="299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Structural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presence of axonal connections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Functional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 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statistical dependencies between regional time series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</a:pPr>
            <a:r>
              <a:rPr lang="de-CH" altLang="en-US" sz="1800" b="1" i="1">
                <a:latin typeface="Calibri" charset="0"/>
                <a:ea typeface="Calibri" charset="0"/>
                <a:cs typeface="Calibri" charset="0"/>
              </a:rPr>
              <a:t>Effective</a:t>
            </a:r>
            <a:r>
              <a:rPr lang="de-CH" altLang="en-US" sz="1800" b="1">
                <a:latin typeface="Calibri" charset="0"/>
                <a:ea typeface="Calibri" charset="0"/>
                <a:cs typeface="Calibri" charset="0"/>
              </a:rPr>
              <a:t> connectivity </a:t>
            </a:r>
            <a:br>
              <a:rPr lang="de-CH" altLang="en-US" sz="1800" b="1">
                <a:latin typeface="Calibri" charset="0"/>
                <a:ea typeface="Calibri" charset="0"/>
                <a:cs typeface="Calibri" charset="0"/>
              </a:rPr>
            </a:b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= causal (directed) influences between neuronal populations</a:t>
            </a:r>
          </a:p>
          <a:p>
            <a:pPr eaLnBrk="1" hangingPunct="1">
              <a:lnSpc>
                <a:spcPct val="120000"/>
              </a:lnSpc>
              <a:spcBef>
                <a:spcPct val="80000"/>
              </a:spcBef>
              <a:buFontTx/>
              <a:buNone/>
            </a:pPr>
            <a:r>
              <a:rPr lang="de-CH" altLang="en-US" sz="180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de-CH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! connections are recruited in a </a:t>
            </a:r>
            <a:r>
              <a:rPr lang="de-CH" altLang="en-US" sz="1800" b="1" i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context-dependent</a:t>
            </a:r>
            <a:r>
              <a:rPr lang="de-CH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  fashion</a:t>
            </a:r>
            <a:endParaRPr lang="en-US" alt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529388" y="2330234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400">
                <a:latin typeface="Calibri" charset="0"/>
                <a:ea typeface="Calibri" charset="0"/>
                <a:cs typeface="Calibri" charset="0"/>
              </a:rPr>
              <a:t>O. Sporns 2007, </a:t>
            </a:r>
            <a:r>
              <a:rPr lang="de-CH" altLang="en-US" sz="1400" i="1">
                <a:latin typeface="Calibri" charset="0"/>
                <a:ea typeface="Calibri" charset="0"/>
                <a:cs typeface="Calibri" charset="0"/>
              </a:rPr>
              <a:t>Scholarpedia</a:t>
            </a:r>
            <a:endParaRPr lang="en-US" altLang="en-US" sz="1400" i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0" y="850684"/>
            <a:ext cx="621506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1073150" y="547471"/>
            <a:ext cx="234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Structural connectivity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3414713" y="549059"/>
            <a:ext cx="240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Functional connectivity</a:t>
            </a:r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5830888" y="547471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Effective connectivity</a:t>
            </a:r>
          </a:p>
        </p:txBody>
      </p:sp>
      <p:pic>
        <p:nvPicPr>
          <p:cNvPr id="17416" name="Picture 3" descr="600px-Fig_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b="56148"/>
          <a:stretch>
            <a:fillRect/>
          </a:stretch>
        </p:blipFill>
        <p:spPr bwMode="auto">
          <a:xfrm>
            <a:off x="1042988" y="884021"/>
            <a:ext cx="70104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10" descr="obser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097"/>
          <a:stretch>
            <a:fillRect/>
          </a:stretch>
        </p:blipFill>
        <p:spPr bwMode="auto">
          <a:xfrm>
            <a:off x="385763" y="1450975"/>
            <a:ext cx="4979987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Afbeelding 17" descr="Figure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50975"/>
            <a:ext cx="22907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kstvak 5"/>
          <p:cNvSpPr txBox="1">
            <a:spLocks noChangeArrowheads="1"/>
          </p:cNvSpPr>
          <p:nvPr/>
        </p:nvSpPr>
        <p:spPr bwMode="auto">
          <a:xfrm>
            <a:off x="1449388" y="282575"/>
            <a:ext cx="624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Induced responses in Motor and Occipital areas</a:t>
            </a:r>
          </a:p>
        </p:txBody>
      </p:sp>
      <p:sp>
        <p:nvSpPr>
          <p:cNvPr id="39941" name="Tekstvak 19"/>
          <p:cNvSpPr txBox="1">
            <a:spLocks noChangeArrowheads="1"/>
          </p:cNvSpPr>
          <p:nvPr/>
        </p:nvSpPr>
        <p:spPr bwMode="auto">
          <a:xfrm>
            <a:off x="8101013" y="1860550"/>
            <a:ext cx="38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</a:t>
            </a:r>
          </a:p>
        </p:txBody>
      </p:sp>
      <p:sp>
        <p:nvSpPr>
          <p:cNvPr id="39942" name="Tekstvak 20"/>
          <p:cNvSpPr txBox="1">
            <a:spLocks noChangeArrowheads="1"/>
          </p:cNvSpPr>
          <p:nvPr/>
        </p:nvSpPr>
        <p:spPr bwMode="auto">
          <a:xfrm>
            <a:off x="8101013" y="3094038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O</a:t>
            </a:r>
          </a:p>
        </p:txBody>
      </p:sp>
      <p:sp>
        <p:nvSpPr>
          <p:cNvPr id="39943" name="Tekstvak 21"/>
          <p:cNvSpPr txBox="1">
            <a:spLocks noChangeArrowheads="1"/>
          </p:cNvSpPr>
          <p:nvPr/>
        </p:nvSpPr>
        <p:spPr bwMode="auto">
          <a:xfrm>
            <a:off x="5713413" y="3973513"/>
            <a:ext cx="1955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MNI coordinates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[34 -28 37]	[-37 -25 39]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[14 -69 -2]	[-18 -71 -5]</a:t>
            </a:r>
          </a:p>
        </p:txBody>
      </p:sp>
      <p:sp>
        <p:nvSpPr>
          <p:cNvPr id="39944" name="Tekstvak 5"/>
          <p:cNvSpPr txBox="1">
            <a:spLocks noChangeArrowheads="1"/>
          </p:cNvSpPr>
          <p:nvPr/>
        </p:nvSpPr>
        <p:spPr bwMode="auto">
          <a:xfrm>
            <a:off x="696913" y="5068888"/>
            <a:ext cx="69356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Slow reaction times: 	</a:t>
            </a:r>
            <a:r>
              <a:rPr lang="en-GB" altLang="en-US" sz="1800" dirty="0">
                <a:latin typeface="Calibri" charset="0"/>
                <a:sym typeface="Wingdings" charset="2"/>
              </a:rPr>
              <a:t></a:t>
            </a:r>
            <a:r>
              <a:rPr lang="en-GB" altLang="en-US" sz="1800" dirty="0">
                <a:latin typeface="Calibri" charset="0"/>
              </a:rPr>
              <a:t> Stronger increase in gamma power in 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		</a:t>
            </a:r>
            <a:r>
              <a:rPr lang="en-GB" altLang="en-US" sz="1800" dirty="0">
                <a:latin typeface="Calibri" charset="0"/>
                <a:sym typeface="Wingdings" charset="2"/>
              </a:rPr>
              <a:t></a:t>
            </a:r>
            <a:r>
              <a:rPr lang="en-GB" altLang="en-US" sz="1800" dirty="0">
                <a:latin typeface="Calibri" charset="0"/>
              </a:rPr>
              <a:t> Stronger decrease in beta power in </a:t>
            </a:r>
            <a:r>
              <a:rPr lang="en-GB" altLang="en-US" sz="1800" dirty="0" smtClean="0">
                <a:latin typeface="Calibri" charset="0"/>
              </a:rPr>
              <a:t>O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6" descr="Figur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3374" r="40178" b="32555"/>
          <a:stretch>
            <a:fillRect/>
          </a:stretch>
        </p:blipFill>
        <p:spPr bwMode="auto">
          <a:xfrm>
            <a:off x="6372225" y="400367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5"/>
          <p:cNvSpPr/>
          <p:nvPr/>
        </p:nvSpPr>
        <p:spPr>
          <a:xfrm>
            <a:off x="8170863" y="4506913"/>
            <a:ext cx="268287" cy="155098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0964" name="Afbeelding 8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057400"/>
            <a:ext cx="54848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7"/>
          <p:cNvSpPr/>
          <p:nvPr/>
        </p:nvSpPr>
        <p:spPr>
          <a:xfrm>
            <a:off x="4591050" y="2022475"/>
            <a:ext cx="1471613" cy="19462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455613" y="1035050"/>
            <a:ext cx="798353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Calibri" charset="0"/>
              </a:rPr>
              <a:t>Do slow/fast reaction times differ in forward and/or backward processing?</a:t>
            </a:r>
          </a:p>
        </p:txBody>
      </p:sp>
      <p:sp>
        <p:nvSpPr>
          <p:cNvPr id="40967" name="Tekstvak 5"/>
          <p:cNvSpPr txBox="1">
            <a:spLocks noChangeArrowheads="1"/>
          </p:cNvSpPr>
          <p:nvPr/>
        </p:nvSpPr>
        <p:spPr bwMode="auto">
          <a:xfrm>
            <a:off x="755650" y="4730750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A matrix = fast responses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B matrix = slow responses</a:t>
            </a:r>
          </a:p>
        </p:txBody>
      </p:sp>
      <p:sp>
        <p:nvSpPr>
          <p:cNvPr id="40968" name="Tekstvak 5"/>
          <p:cNvSpPr txBox="1">
            <a:spLocks noChangeArrowheads="1"/>
          </p:cNvSpPr>
          <p:nvPr/>
        </p:nvSpPr>
        <p:spPr bwMode="auto">
          <a:xfrm>
            <a:off x="3235325" y="361950"/>
            <a:ext cx="2705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Model comparisons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59626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43FD79-573E-A442-8301-83A4137E238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pic>
        <p:nvPicPr>
          <p:cNvPr id="41986" name="Afbeelding 3" descr="predic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2840"/>
          <a:stretch>
            <a:fillRect/>
          </a:stretch>
        </p:blipFill>
        <p:spPr bwMode="auto">
          <a:xfrm>
            <a:off x="290513" y="1306513"/>
            <a:ext cx="85296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kstvak 4"/>
          <p:cNvSpPr txBox="1">
            <a:spLocks noChangeArrowheads="1"/>
          </p:cNvSpPr>
          <p:nvPr/>
        </p:nvSpPr>
        <p:spPr bwMode="auto">
          <a:xfrm>
            <a:off x="791369" y="407987"/>
            <a:ext cx="756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Results for Model </a:t>
            </a:r>
            <a:r>
              <a:rPr lang="en-GB" altLang="en-US" sz="2400" b="1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B</a:t>
            </a:r>
            <a:r>
              <a:rPr lang="en-GB" altLang="en-US" sz="2400" b="1" baseline="-25000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forward</a:t>
            </a:r>
            <a:r>
              <a:rPr lang="en-GB" altLang="en-US" sz="2400" b="1" baseline="-25000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/backward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41988" name="Afbeelding 5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34925" y="5222875"/>
            <a:ext cx="11525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kstvak 6"/>
          <p:cNvSpPr txBox="1">
            <a:spLocks noChangeArrowheads="1"/>
          </p:cNvSpPr>
          <p:nvPr/>
        </p:nvSpPr>
        <p:spPr bwMode="auto">
          <a:xfrm>
            <a:off x="1692275" y="5283200"/>
            <a:ext cx="6838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Good correspondence between observed and predicted spectra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 smtClean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7535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F488E3-9F33-1843-96D1-BF2E5202C08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43010" name="Afbeelding 4" descr="simul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250" b="37799"/>
          <a:stretch>
            <a:fillRect/>
          </a:stretch>
        </p:blipFill>
        <p:spPr bwMode="auto">
          <a:xfrm>
            <a:off x="395288" y="1311275"/>
            <a:ext cx="8239125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kstvak 4"/>
          <p:cNvSpPr txBox="1">
            <a:spLocks noChangeArrowheads="1"/>
          </p:cNvSpPr>
          <p:nvPr/>
        </p:nvSpPr>
        <p:spPr bwMode="auto">
          <a:xfrm>
            <a:off x="107950" y="374650"/>
            <a:ext cx="892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Simulations with estimated model parameters</a:t>
            </a:r>
          </a:p>
        </p:txBody>
      </p:sp>
      <p:sp>
        <p:nvSpPr>
          <p:cNvPr id="43012" name="Tekstvak 5"/>
          <p:cNvSpPr txBox="1">
            <a:spLocks noChangeArrowheads="1"/>
          </p:cNvSpPr>
          <p:nvPr/>
        </p:nvSpPr>
        <p:spPr bwMode="auto">
          <a:xfrm>
            <a:off x="2347913" y="5208589"/>
            <a:ext cx="6553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800">
                <a:latin typeface="Calibri" charset="0"/>
                <a:sym typeface="Wingdings" charset="2"/>
              </a:rPr>
              <a:t> </a:t>
            </a:r>
            <a:r>
              <a:rPr lang="en-GB" altLang="en-US" sz="1800">
                <a:latin typeface="Calibri" charset="0"/>
              </a:rPr>
              <a:t>Feedback loop with M acts to attenuate modulations in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</a:t>
            </a:r>
            <a:r>
              <a:rPr lang="en-GB" altLang="en-US" sz="1800" dirty="0">
                <a:latin typeface="Calibri" charset="0"/>
              </a:rPr>
              <a:t>Attenuation is weaker for slow reaction times</a:t>
            </a:r>
          </a:p>
        </p:txBody>
      </p:sp>
      <p:pic>
        <p:nvPicPr>
          <p:cNvPr id="43013" name="Afbeelding 5" descr="Figure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4"/>
          <a:stretch>
            <a:fillRect/>
          </a:stretch>
        </p:blipFill>
        <p:spPr bwMode="auto">
          <a:xfrm>
            <a:off x="34925" y="5248275"/>
            <a:ext cx="11525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 smtClean="0"/>
              <a:t>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2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61531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D569CA-BCD5-A042-8827-8838B2888A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pic>
        <p:nvPicPr>
          <p:cNvPr id="44034" name="Afbeelding 23" descr="connectiviti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331" r="1219" b="1331"/>
          <a:stretch>
            <a:fillRect/>
          </a:stretch>
        </p:blipFill>
        <p:spPr bwMode="auto">
          <a:xfrm>
            <a:off x="323850" y="1965325"/>
            <a:ext cx="499903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6"/>
          <p:cNvCxnSpPr>
            <a:cxnSpLocks noChangeShapeType="1"/>
          </p:cNvCxnSpPr>
          <p:nvPr/>
        </p:nvCxnSpPr>
        <p:spPr bwMode="auto">
          <a:xfrm flipH="1">
            <a:off x="1882775" y="5856288"/>
            <a:ext cx="6842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met pijl 7"/>
          <p:cNvCxnSpPr>
            <a:cxnSpLocks noChangeShapeType="1"/>
          </p:cNvCxnSpPr>
          <p:nvPr/>
        </p:nvCxnSpPr>
        <p:spPr bwMode="auto">
          <a:xfrm>
            <a:off x="2062163" y="363061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Rechte verbindingslijn met pijl 8"/>
          <p:cNvCxnSpPr>
            <a:cxnSpLocks noChangeShapeType="1"/>
          </p:cNvCxnSpPr>
          <p:nvPr/>
        </p:nvCxnSpPr>
        <p:spPr bwMode="auto">
          <a:xfrm flipH="1">
            <a:off x="1558925" y="2641600"/>
            <a:ext cx="5032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echte verbindingslijn met pijl 9"/>
          <p:cNvCxnSpPr>
            <a:cxnSpLocks noChangeShapeType="1"/>
          </p:cNvCxnSpPr>
          <p:nvPr/>
        </p:nvCxnSpPr>
        <p:spPr bwMode="auto">
          <a:xfrm>
            <a:off x="841375" y="357346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Rechte verbindingslijn met pijl 10"/>
          <p:cNvCxnSpPr>
            <a:cxnSpLocks noChangeShapeType="1"/>
          </p:cNvCxnSpPr>
          <p:nvPr/>
        </p:nvCxnSpPr>
        <p:spPr bwMode="auto">
          <a:xfrm>
            <a:off x="414338" y="4732338"/>
            <a:ext cx="71913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met pijl 11"/>
          <p:cNvCxnSpPr>
            <a:cxnSpLocks noChangeShapeType="1"/>
          </p:cNvCxnSpPr>
          <p:nvPr/>
        </p:nvCxnSpPr>
        <p:spPr bwMode="auto">
          <a:xfrm flipV="1">
            <a:off x="3348038" y="4732338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5" name="Tekstvak 14"/>
          <p:cNvSpPr txBox="1">
            <a:spLocks noChangeArrowheads="1"/>
          </p:cNvSpPr>
          <p:nvPr/>
        </p:nvSpPr>
        <p:spPr bwMode="auto">
          <a:xfrm>
            <a:off x="5716588" y="3412343"/>
            <a:ext cx="312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	</a:t>
            </a:r>
            <a:r>
              <a:rPr lang="en-GB" altLang="en-US" sz="1800" dirty="0">
                <a:latin typeface="Calibri" charset="0"/>
              </a:rPr>
              <a:t>Interactions are mainly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within frequency bands</a:t>
            </a:r>
          </a:p>
        </p:txBody>
      </p:sp>
      <p:sp>
        <p:nvSpPr>
          <p:cNvPr id="17" name="Rechthoek 16"/>
          <p:cNvSpPr/>
          <p:nvPr/>
        </p:nvSpPr>
        <p:spPr>
          <a:xfrm>
            <a:off x="2905125" y="1841500"/>
            <a:ext cx="2243138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4047" name="Tekstvak 24"/>
          <p:cNvSpPr txBox="1">
            <a:spLocks noChangeArrowheads="1"/>
          </p:cNvSpPr>
          <p:nvPr/>
        </p:nvSpPr>
        <p:spPr bwMode="auto">
          <a:xfrm>
            <a:off x="2387600" y="55133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1</a:t>
            </a:r>
          </a:p>
        </p:txBody>
      </p:sp>
      <p:sp>
        <p:nvSpPr>
          <p:cNvPr id="44048" name="Tekstvak 25"/>
          <p:cNvSpPr txBox="1">
            <a:spLocks noChangeArrowheads="1"/>
          </p:cNvSpPr>
          <p:nvPr/>
        </p:nvSpPr>
        <p:spPr bwMode="auto">
          <a:xfrm>
            <a:off x="2025650" y="33432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2</a:t>
            </a:r>
          </a:p>
        </p:txBody>
      </p:sp>
      <p:sp>
        <p:nvSpPr>
          <p:cNvPr id="44049" name="Tekstvak 26"/>
          <p:cNvSpPr txBox="1">
            <a:spLocks noChangeArrowheads="1"/>
          </p:cNvSpPr>
          <p:nvPr/>
        </p:nvSpPr>
        <p:spPr bwMode="auto">
          <a:xfrm>
            <a:off x="2062163" y="2447925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3</a:t>
            </a:r>
          </a:p>
        </p:txBody>
      </p:sp>
      <p:sp>
        <p:nvSpPr>
          <p:cNvPr id="44050" name="Tekstvak 27"/>
          <p:cNvSpPr txBox="1">
            <a:spLocks noChangeArrowheads="1"/>
          </p:cNvSpPr>
          <p:nvPr/>
        </p:nvSpPr>
        <p:spPr bwMode="auto">
          <a:xfrm>
            <a:off x="539750" y="3357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4</a:t>
            </a:r>
          </a:p>
        </p:txBody>
      </p:sp>
      <p:sp>
        <p:nvSpPr>
          <p:cNvPr id="44051" name="Tekstvak 28"/>
          <p:cNvSpPr txBox="1">
            <a:spLocks noChangeArrowheads="1"/>
          </p:cNvSpPr>
          <p:nvPr/>
        </p:nvSpPr>
        <p:spPr bwMode="auto">
          <a:xfrm>
            <a:off x="112713" y="45164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750" y="881774"/>
            <a:ext cx="86455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How </a:t>
            </a:r>
            <a:r>
              <a:rPr lang="en-GB" altLang="en-US" sz="1800" b="1" dirty="0" smtClean="0">
                <a:solidFill>
                  <a:srgbClr val="7030A0"/>
                </a:solidFill>
                <a:latin typeface="Calibri" charset="0"/>
              </a:rPr>
              <a:t>does </a:t>
            </a: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(cross-)frequency </a:t>
            </a:r>
            <a:r>
              <a:rPr lang="en-GB" altLang="en-US" sz="1800" b="1" dirty="0" smtClean="0">
                <a:solidFill>
                  <a:srgbClr val="7030A0"/>
                </a:solidFill>
                <a:latin typeface="Calibri" charset="0"/>
              </a:rPr>
              <a:t>coupling </a:t>
            </a:r>
            <a:r>
              <a:rPr lang="en-GB" altLang="en-US" sz="1800" b="1" dirty="0">
                <a:solidFill>
                  <a:srgbClr val="7030A0"/>
                </a:solidFill>
                <a:latin typeface="Calibri" charset="0"/>
              </a:rPr>
              <a:t>lead to the observed time-frequency responses?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1700" y="1635125"/>
            <a:ext cx="2838450" cy="1303338"/>
            <a:chOff x="5981547" y="1838325"/>
            <a:chExt cx="2838603" cy="1302643"/>
          </a:xfrm>
        </p:grpSpPr>
        <p:pic>
          <p:nvPicPr>
            <p:cNvPr id="44052" name="Afbeelding 21" descr="Mpredic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6416" r="4547" b="6416"/>
            <a:stretch>
              <a:fillRect/>
            </a:stretch>
          </p:blipFill>
          <p:spPr bwMode="auto">
            <a:xfrm>
              <a:off x="7418678" y="2181225"/>
              <a:ext cx="1304635" cy="88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Afbeelding 20" descr="Opredi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6209" r="4559" b="6209"/>
            <a:stretch>
              <a:fillRect/>
            </a:stretch>
          </p:blipFill>
          <p:spPr bwMode="auto">
            <a:xfrm>
              <a:off x="5981547" y="2141539"/>
              <a:ext cx="1300316" cy="92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4" name="Tekstvak 18"/>
            <p:cNvSpPr txBox="1">
              <a:spLocks noChangeArrowheads="1"/>
            </p:cNvSpPr>
            <p:nvPr/>
          </p:nvSpPr>
          <p:spPr bwMode="auto">
            <a:xfrm>
              <a:off x="6444208" y="1911350"/>
              <a:ext cx="3067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O</a:t>
              </a:r>
            </a:p>
          </p:txBody>
        </p:sp>
        <p:sp>
          <p:nvSpPr>
            <p:cNvPr id="44055" name="Tekstvak 19"/>
            <p:cNvSpPr txBox="1">
              <a:spLocks noChangeArrowheads="1"/>
            </p:cNvSpPr>
            <p:nvPr/>
          </p:nvSpPr>
          <p:spPr bwMode="auto">
            <a:xfrm>
              <a:off x="7842873" y="1911350"/>
              <a:ext cx="347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M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11712" y="1838325"/>
              <a:ext cx="2808438" cy="130264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" name="Tekstvak 4"/>
          <p:cNvSpPr txBox="1">
            <a:spLocks noChangeArrowheads="1"/>
          </p:cNvSpPr>
          <p:nvPr/>
        </p:nvSpPr>
        <p:spPr bwMode="auto">
          <a:xfrm>
            <a:off x="107950" y="366713"/>
            <a:ext cx="8928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Parameter Inference</a:t>
            </a:r>
          </a:p>
        </p:txBody>
      </p:sp>
      <p:sp>
        <p:nvSpPr>
          <p:cNvPr id="25" name="Rechthoek 16"/>
          <p:cNvSpPr/>
          <p:nvPr/>
        </p:nvSpPr>
        <p:spPr>
          <a:xfrm>
            <a:off x="2835275" y="3341688"/>
            <a:ext cx="2352675" cy="217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 smtClean="0"/>
              <a:t>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8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7" grpId="0"/>
      <p:bldP spid="44048" grpId="0"/>
      <p:bldP spid="44049" grpId="0"/>
      <p:bldP spid="44050" grpId="0"/>
      <p:bldP spid="440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8650" y="6153151"/>
            <a:ext cx="2057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D569CA-BCD5-A042-8827-8838B2888AE3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pic>
        <p:nvPicPr>
          <p:cNvPr id="44034" name="Afbeelding 23" descr="connectiviti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331" r="1219" b="1331"/>
          <a:stretch>
            <a:fillRect/>
          </a:stretch>
        </p:blipFill>
        <p:spPr bwMode="auto">
          <a:xfrm>
            <a:off x="323850" y="1965325"/>
            <a:ext cx="499903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6"/>
          <p:cNvCxnSpPr>
            <a:cxnSpLocks noChangeShapeType="1"/>
          </p:cNvCxnSpPr>
          <p:nvPr/>
        </p:nvCxnSpPr>
        <p:spPr bwMode="auto">
          <a:xfrm flipH="1">
            <a:off x="1882775" y="5856288"/>
            <a:ext cx="68421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Rechte verbindingslijn met pijl 7"/>
          <p:cNvCxnSpPr>
            <a:cxnSpLocks noChangeShapeType="1"/>
          </p:cNvCxnSpPr>
          <p:nvPr/>
        </p:nvCxnSpPr>
        <p:spPr bwMode="auto">
          <a:xfrm>
            <a:off x="2062163" y="363061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Rechte verbindingslijn met pijl 8"/>
          <p:cNvCxnSpPr>
            <a:cxnSpLocks noChangeShapeType="1"/>
          </p:cNvCxnSpPr>
          <p:nvPr/>
        </p:nvCxnSpPr>
        <p:spPr bwMode="auto">
          <a:xfrm flipH="1">
            <a:off x="1558925" y="2641600"/>
            <a:ext cx="5032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echte verbindingslijn met pijl 9"/>
          <p:cNvCxnSpPr>
            <a:cxnSpLocks noChangeShapeType="1"/>
          </p:cNvCxnSpPr>
          <p:nvPr/>
        </p:nvCxnSpPr>
        <p:spPr bwMode="auto">
          <a:xfrm>
            <a:off x="841375" y="3573463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Rechte verbindingslijn met pijl 10"/>
          <p:cNvCxnSpPr>
            <a:cxnSpLocks noChangeShapeType="1"/>
          </p:cNvCxnSpPr>
          <p:nvPr/>
        </p:nvCxnSpPr>
        <p:spPr bwMode="auto">
          <a:xfrm>
            <a:off x="414338" y="4732338"/>
            <a:ext cx="71913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met pijl 11"/>
          <p:cNvCxnSpPr>
            <a:cxnSpLocks noChangeShapeType="1"/>
          </p:cNvCxnSpPr>
          <p:nvPr/>
        </p:nvCxnSpPr>
        <p:spPr bwMode="auto">
          <a:xfrm flipV="1">
            <a:off x="3348038" y="4732338"/>
            <a:ext cx="0" cy="5762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7" name="Tekstvak 24"/>
          <p:cNvSpPr txBox="1">
            <a:spLocks noChangeArrowheads="1"/>
          </p:cNvSpPr>
          <p:nvPr/>
        </p:nvSpPr>
        <p:spPr bwMode="auto">
          <a:xfrm>
            <a:off x="2387600" y="55133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1</a:t>
            </a:r>
          </a:p>
        </p:txBody>
      </p:sp>
      <p:sp>
        <p:nvSpPr>
          <p:cNvPr id="44048" name="Tekstvak 25"/>
          <p:cNvSpPr txBox="1">
            <a:spLocks noChangeArrowheads="1"/>
          </p:cNvSpPr>
          <p:nvPr/>
        </p:nvSpPr>
        <p:spPr bwMode="auto">
          <a:xfrm>
            <a:off x="2025650" y="33432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2</a:t>
            </a:r>
          </a:p>
        </p:txBody>
      </p:sp>
      <p:sp>
        <p:nvSpPr>
          <p:cNvPr id="44049" name="Tekstvak 26"/>
          <p:cNvSpPr txBox="1">
            <a:spLocks noChangeArrowheads="1"/>
          </p:cNvSpPr>
          <p:nvPr/>
        </p:nvSpPr>
        <p:spPr bwMode="auto">
          <a:xfrm>
            <a:off x="2062163" y="2447925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3</a:t>
            </a:r>
          </a:p>
        </p:txBody>
      </p:sp>
      <p:sp>
        <p:nvSpPr>
          <p:cNvPr id="44050" name="Tekstvak 27"/>
          <p:cNvSpPr txBox="1">
            <a:spLocks noChangeArrowheads="1"/>
          </p:cNvSpPr>
          <p:nvPr/>
        </p:nvSpPr>
        <p:spPr bwMode="auto">
          <a:xfrm>
            <a:off x="539750" y="33575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4</a:t>
            </a:r>
          </a:p>
        </p:txBody>
      </p:sp>
      <p:sp>
        <p:nvSpPr>
          <p:cNvPr id="44051" name="Tekstvak 28"/>
          <p:cNvSpPr txBox="1">
            <a:spLocks noChangeArrowheads="1"/>
          </p:cNvSpPr>
          <p:nvPr/>
        </p:nvSpPr>
        <p:spPr bwMode="auto">
          <a:xfrm>
            <a:off x="112713" y="45164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750" y="881774"/>
            <a:ext cx="86455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Calibri" charset="0"/>
              </a:rPr>
              <a:t>How do (cross-)frequency couplings lead to the observed time-frequency responses?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1700" y="1635125"/>
            <a:ext cx="2838450" cy="1303338"/>
            <a:chOff x="5981547" y="1838325"/>
            <a:chExt cx="2838603" cy="1302643"/>
          </a:xfrm>
        </p:grpSpPr>
        <p:pic>
          <p:nvPicPr>
            <p:cNvPr id="44052" name="Afbeelding 21" descr="Mpredic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6416" r="4547" b="6416"/>
            <a:stretch>
              <a:fillRect/>
            </a:stretch>
          </p:blipFill>
          <p:spPr bwMode="auto">
            <a:xfrm>
              <a:off x="7418678" y="2181225"/>
              <a:ext cx="1304635" cy="88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Afbeelding 20" descr="Opredi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6209" r="4559" b="6209"/>
            <a:stretch>
              <a:fillRect/>
            </a:stretch>
          </p:blipFill>
          <p:spPr bwMode="auto">
            <a:xfrm>
              <a:off x="5981547" y="2141539"/>
              <a:ext cx="1300316" cy="923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4" name="Tekstvak 18"/>
            <p:cNvSpPr txBox="1">
              <a:spLocks noChangeArrowheads="1"/>
            </p:cNvSpPr>
            <p:nvPr/>
          </p:nvSpPr>
          <p:spPr bwMode="auto">
            <a:xfrm>
              <a:off x="6444208" y="1911350"/>
              <a:ext cx="3067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O</a:t>
              </a:r>
            </a:p>
          </p:txBody>
        </p:sp>
        <p:sp>
          <p:nvSpPr>
            <p:cNvPr id="44055" name="Tekstvak 19"/>
            <p:cNvSpPr txBox="1">
              <a:spLocks noChangeArrowheads="1"/>
            </p:cNvSpPr>
            <p:nvPr/>
          </p:nvSpPr>
          <p:spPr bwMode="auto">
            <a:xfrm>
              <a:off x="7842873" y="1911350"/>
              <a:ext cx="347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M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11712" y="1838325"/>
              <a:ext cx="2808438" cy="130264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" name="Tekstvak 4"/>
          <p:cNvSpPr txBox="1">
            <a:spLocks noChangeArrowheads="1"/>
          </p:cNvSpPr>
          <p:nvPr/>
        </p:nvSpPr>
        <p:spPr bwMode="auto">
          <a:xfrm>
            <a:off x="107950" y="366713"/>
            <a:ext cx="8928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Parameter Inference</a:t>
            </a:r>
          </a:p>
        </p:txBody>
      </p:sp>
      <p:sp>
        <p:nvSpPr>
          <p:cNvPr id="26" name="Tekstvak 14"/>
          <p:cNvSpPr txBox="1">
            <a:spLocks noChangeArrowheads="1"/>
          </p:cNvSpPr>
          <p:nvPr/>
        </p:nvSpPr>
        <p:spPr bwMode="auto">
          <a:xfrm>
            <a:off x="5720639" y="3412343"/>
            <a:ext cx="31226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 	</a:t>
            </a:r>
            <a:r>
              <a:rPr lang="en-GB" altLang="en-US" sz="1800" dirty="0">
                <a:latin typeface="Calibri" charset="0"/>
              </a:rPr>
              <a:t>Interactions are mainly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within frequency bands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sym typeface="Wingdings" charset="2"/>
              </a:rPr>
              <a:t>	</a:t>
            </a:r>
            <a:r>
              <a:rPr lang="en-GB" altLang="en-US" sz="1800" dirty="0">
                <a:latin typeface="Calibri" charset="0"/>
              </a:rPr>
              <a:t>Slow reaction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accompanied by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0B050"/>
                </a:solidFill>
                <a:latin typeface="Calibri" charset="0"/>
              </a:rPr>
              <a:t>	negative beta to gamma coupling from M to O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en-GB" dirty="0" smtClean="0"/>
              <a:t>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9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5763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0" t="41444" r="-1311" b="6757"/>
          <a:stretch>
            <a:fillRect/>
          </a:stretch>
        </p:blipFill>
        <p:spPr bwMode="auto">
          <a:xfrm>
            <a:off x="7308850" y="3009900"/>
            <a:ext cx="17272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356100" y="1641475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360363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71550" y="1570038"/>
            <a:ext cx="7272338" cy="3024187"/>
          </a:xfrm>
          <a:prstGeom prst="roundRect">
            <a:avLst/>
          </a:prstGeom>
          <a:noFill/>
          <a:ln>
            <a:solidFill>
              <a:srgbClr val="E9D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971550" y="4940300"/>
            <a:ext cx="6964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Model comparisons:	       </a:t>
            </a:r>
            <a:r>
              <a:rPr lang="en-GB" altLang="en-US" sz="1800">
                <a:latin typeface="Calibri" charset="0"/>
              </a:rPr>
              <a:t>Which regions are connected?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			       E.g. ‘master-slave’/mutual connections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Parameter inference:</a:t>
            </a:r>
            <a:r>
              <a:rPr lang="en-GB" altLang="en-US" sz="1800">
                <a:latin typeface="Calibri" charset="0"/>
              </a:rPr>
              <a:t>	      (frequency-dependent) coupling values</a:t>
            </a:r>
          </a:p>
        </p:txBody>
      </p:sp>
      <p:sp>
        <p:nvSpPr>
          <p:cNvPr id="47108" name="Text Box 12"/>
          <p:cNvSpPr txBox="1">
            <a:spLocks noChangeArrowheads="1"/>
          </p:cNvSpPr>
          <p:nvPr/>
        </p:nvSpPr>
        <p:spPr bwMode="auto">
          <a:xfrm>
            <a:off x="1871663" y="170656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1</a:t>
            </a:r>
          </a:p>
        </p:txBody>
      </p:sp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6105525" y="170656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Region 2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059238" y="2997200"/>
            <a:ext cx="1223962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1" name="Text Box 15"/>
          <p:cNvSpPr txBox="1">
            <a:spLocks noChangeArrowheads="1"/>
          </p:cNvSpPr>
          <p:nvPr/>
        </p:nvSpPr>
        <p:spPr bwMode="auto">
          <a:xfrm>
            <a:off x="4454525" y="2638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47112" name="Text Box 16"/>
          <p:cNvSpPr txBox="1">
            <a:spLocks noChangeArrowheads="1"/>
          </p:cNvSpPr>
          <p:nvPr/>
        </p:nvSpPr>
        <p:spPr bwMode="auto">
          <a:xfrm>
            <a:off x="4454525" y="19891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</a:rPr>
              <a:t>?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rot="10800000" flipV="1">
            <a:off x="3986213" y="2349500"/>
            <a:ext cx="1225550" cy="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114" name="Text Box 16"/>
          <p:cNvSpPr txBox="1">
            <a:spLocks noChangeArrowheads="1"/>
          </p:cNvSpPr>
          <p:nvPr/>
        </p:nvSpPr>
        <p:spPr bwMode="auto">
          <a:xfrm>
            <a:off x="2709863" y="2311400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98700" y="2081213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14488" y="2846388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98700" y="2581275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0025" y="2581275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98700" y="2581275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795463" y="2343150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1651000" y="2203450"/>
            <a:ext cx="1277938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22" name="Text Box 16"/>
          <p:cNvSpPr txBox="1">
            <a:spLocks noChangeArrowheads="1"/>
          </p:cNvSpPr>
          <p:nvPr/>
        </p:nvSpPr>
        <p:spPr bwMode="auto">
          <a:xfrm>
            <a:off x="2887663" y="2836863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23" name="Text Box 16"/>
          <p:cNvSpPr txBox="1">
            <a:spLocks noChangeArrowheads="1"/>
          </p:cNvSpPr>
          <p:nvPr/>
        </p:nvSpPr>
        <p:spPr bwMode="auto">
          <a:xfrm>
            <a:off x="2263775" y="1989138"/>
            <a:ext cx="49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sp>
        <p:nvSpPr>
          <p:cNvPr id="47124" name="Text Box 16"/>
          <p:cNvSpPr txBox="1">
            <a:spLocks noChangeArrowheads="1"/>
          </p:cNvSpPr>
          <p:nvPr/>
        </p:nvSpPr>
        <p:spPr bwMode="auto">
          <a:xfrm>
            <a:off x="7077075" y="3082925"/>
            <a:ext cx="61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Phase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  <a:sym typeface="Symbol" charset="2"/>
              </a:rPr>
              <a:t></a:t>
            </a:r>
            <a:endParaRPr lang="en-GB" altLang="en-US" sz="1200"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600825" y="2081213"/>
            <a:ext cx="0" cy="147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16613" y="2846388"/>
            <a:ext cx="14763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600825" y="2847975"/>
            <a:ext cx="441325" cy="2492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27863" y="2847975"/>
            <a:ext cx="0" cy="26511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00825" y="3090863"/>
            <a:ext cx="44132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097588" y="2343150"/>
            <a:ext cx="1008062" cy="976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0" name="Arc 29"/>
          <p:cNvSpPr/>
          <p:nvPr/>
        </p:nvSpPr>
        <p:spPr>
          <a:xfrm flipV="1">
            <a:off x="5894388" y="2263775"/>
            <a:ext cx="1277937" cy="1231900"/>
          </a:xfrm>
          <a:prstGeom prst="arc">
            <a:avLst>
              <a:gd name="adj1" fmla="val 20037241"/>
              <a:gd name="adj2" fmla="val 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47132" name="Text Box 16"/>
          <p:cNvSpPr txBox="1">
            <a:spLocks noChangeArrowheads="1"/>
          </p:cNvSpPr>
          <p:nvPr/>
        </p:nvSpPr>
        <p:spPr bwMode="auto">
          <a:xfrm>
            <a:off x="7189788" y="2836863"/>
            <a:ext cx="40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x(t)</a:t>
            </a:r>
          </a:p>
        </p:txBody>
      </p:sp>
      <p:sp>
        <p:nvSpPr>
          <p:cNvPr id="47133" name="Text Box 16"/>
          <p:cNvSpPr txBox="1">
            <a:spLocks noChangeArrowheads="1"/>
          </p:cNvSpPr>
          <p:nvPr/>
        </p:nvSpPr>
        <p:spPr bwMode="auto">
          <a:xfrm>
            <a:off x="6589713" y="1981200"/>
            <a:ext cx="496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ea typeface="Arial" charset="0"/>
                <a:cs typeface="Arial" charset="0"/>
              </a:rPr>
              <a:t>x~(t)</a:t>
            </a:r>
          </a:p>
        </p:txBody>
      </p:sp>
      <p:sp>
        <p:nvSpPr>
          <p:cNvPr id="47134" name="Titel 1"/>
          <p:cNvSpPr txBox="1">
            <a:spLocks/>
          </p:cNvSpPr>
          <p:nvPr/>
        </p:nvSpPr>
        <p:spPr bwMode="auto">
          <a:xfrm>
            <a:off x="350838" y="280988"/>
            <a:ext cx="8489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DCM for Phase Coupling</a:t>
            </a:r>
          </a:p>
        </p:txBody>
      </p:sp>
      <p:pic>
        <p:nvPicPr>
          <p:cNvPr id="471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538538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4049713"/>
            <a:ext cx="475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7" name="Rectangle 5"/>
          <p:cNvSpPr>
            <a:spLocks noChangeArrowheads="1"/>
          </p:cNvSpPr>
          <p:nvPr/>
        </p:nvSpPr>
        <p:spPr bwMode="auto">
          <a:xfrm>
            <a:off x="1614488" y="1027113"/>
            <a:ext cx="712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Calibri" charset="0"/>
              </a:rPr>
              <a:t>Synchronization achieved by phase coupling between regions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90538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1979613" y="490538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" t="-1328" r="51540" b="58537"/>
          <a:stretch>
            <a:fillRect/>
          </a:stretch>
        </p:blipFill>
        <p:spPr bwMode="auto">
          <a:xfrm>
            <a:off x="107950" y="404813"/>
            <a:ext cx="4319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" t="40337" r="56496" b="8992"/>
          <a:stretch>
            <a:fillRect/>
          </a:stretch>
        </p:blipFill>
        <p:spPr bwMode="auto">
          <a:xfrm>
            <a:off x="34925" y="3068638"/>
            <a:ext cx="39608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"/>
          <p:cNvGrpSpPr>
            <a:grpSpLocks/>
          </p:cNvGrpSpPr>
          <p:nvPr/>
        </p:nvGrpSpPr>
        <p:grpSpPr bwMode="auto">
          <a:xfrm>
            <a:off x="150813" y="744538"/>
            <a:ext cx="1649412" cy="1793875"/>
            <a:chOff x="179388" y="735013"/>
            <a:chExt cx="2663825" cy="2816225"/>
          </a:xfrm>
        </p:grpSpPr>
        <p:grpSp>
          <p:nvGrpSpPr>
            <p:cNvPr id="5027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5027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5027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50280" name="AutoShape 38"/>
              <p:cNvCxnSpPr>
                <a:cxnSpLocks noChangeShapeType="1"/>
                <a:stCxn id="50276" idx="3"/>
                <a:endCxn id="50278" idx="5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1" name="AutoShape 39"/>
              <p:cNvCxnSpPr>
                <a:cxnSpLocks noChangeShapeType="1"/>
                <a:stCxn id="50276" idx="0"/>
                <a:endCxn id="50279" idx="6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2" name="AutoShape 40"/>
              <p:cNvCxnSpPr>
                <a:cxnSpLocks noChangeShapeType="1"/>
                <a:stCxn id="50279" idx="1"/>
                <a:endCxn id="50277" idx="0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3" name="AutoShape 41"/>
              <p:cNvCxnSpPr>
                <a:cxnSpLocks noChangeShapeType="1"/>
                <a:stCxn id="50278" idx="7"/>
                <a:endCxn id="50276" idx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284" name="AutoShape 42"/>
              <p:cNvCxnSpPr>
                <a:cxnSpLocks noChangeShapeType="1"/>
                <a:endCxn id="50279" idx="3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027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5027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7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5027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460376" y="260109"/>
            <a:ext cx="8489950" cy="519113"/>
          </a:xfrm>
        </p:spPr>
        <p:txBody>
          <a:bodyPr/>
          <a:lstStyle/>
          <a:p>
            <a:pPr algn="ctr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‘ERP’ model </a:t>
            </a:r>
            <a:r>
              <a:rPr lang="mr-IN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–</a:t>
            </a:r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Convolution based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50180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2365375" y="2012950"/>
            <a:ext cx="1133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35"/>
          <p:cNvSpPr>
            <a:spLocks noChangeArrowheads="1"/>
          </p:cNvSpPr>
          <p:nvPr/>
        </p:nvSpPr>
        <p:spPr bwMode="auto">
          <a:xfrm>
            <a:off x="2678113" y="3481388"/>
            <a:ext cx="481012" cy="4841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2" name="Text Box 75"/>
          <p:cNvSpPr txBox="1">
            <a:spLocks noChangeArrowheads="1"/>
          </p:cNvSpPr>
          <p:nvPr/>
        </p:nvSpPr>
        <p:spPr bwMode="auto">
          <a:xfrm>
            <a:off x="3475038" y="2800350"/>
            <a:ext cx="10255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50183" name="Text Box 77"/>
          <p:cNvSpPr txBox="1">
            <a:spLocks noChangeArrowheads="1"/>
          </p:cNvSpPr>
          <p:nvPr/>
        </p:nvSpPr>
        <p:spPr bwMode="auto">
          <a:xfrm>
            <a:off x="3470275" y="3860800"/>
            <a:ext cx="1287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50184" name="Text Box 78"/>
          <p:cNvSpPr txBox="1">
            <a:spLocks noChangeArrowheads="1"/>
          </p:cNvSpPr>
          <p:nvPr/>
        </p:nvSpPr>
        <p:spPr bwMode="auto">
          <a:xfrm>
            <a:off x="3463925" y="2220913"/>
            <a:ext cx="14128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sp>
        <p:nvSpPr>
          <p:cNvPr id="50185" name="Text Box 22"/>
          <p:cNvSpPr txBox="1">
            <a:spLocks noChangeArrowheads="1"/>
          </p:cNvSpPr>
          <p:nvPr/>
        </p:nvSpPr>
        <p:spPr bwMode="auto">
          <a:xfrm>
            <a:off x="3105150" y="3159125"/>
            <a:ext cx="2762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186" name="Text Box 16"/>
          <p:cNvSpPr txBox="1">
            <a:spLocks noChangeArrowheads="1"/>
          </p:cNvSpPr>
          <p:nvPr/>
        </p:nvSpPr>
        <p:spPr bwMode="auto">
          <a:xfrm>
            <a:off x="3082925" y="2514600"/>
            <a:ext cx="215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87" name="AutoShape 62"/>
          <p:cNvCxnSpPr>
            <a:cxnSpLocks noChangeShapeType="1"/>
            <a:stCxn id="80" idx="0"/>
            <a:endCxn id="50181" idx="0"/>
          </p:cNvCxnSpPr>
          <p:nvPr/>
        </p:nvCxnSpPr>
        <p:spPr bwMode="auto">
          <a:xfrm rot="10800000" flipV="1">
            <a:off x="2919413" y="3082925"/>
            <a:ext cx="207962" cy="398463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8" name="AutoShape 55"/>
          <p:cNvCxnSpPr>
            <a:cxnSpLocks noChangeShapeType="1"/>
            <a:stCxn id="50181" idx="3"/>
            <a:endCxn id="81" idx="3"/>
          </p:cNvCxnSpPr>
          <p:nvPr/>
        </p:nvCxnSpPr>
        <p:spPr bwMode="auto">
          <a:xfrm rot="5400000" flipH="1">
            <a:off x="2059781" y="3105944"/>
            <a:ext cx="1622425" cy="96838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9" name="AutoShape 60"/>
          <p:cNvCxnSpPr>
            <a:cxnSpLocks noChangeShapeType="1"/>
            <a:stCxn id="50181" idx="5"/>
            <a:endCxn id="80" idx="9"/>
          </p:cNvCxnSpPr>
          <p:nvPr/>
        </p:nvCxnSpPr>
        <p:spPr bwMode="auto">
          <a:xfrm flipV="1">
            <a:off x="3040063" y="3197225"/>
            <a:ext cx="306387" cy="527050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12-Point Star 122"/>
          <p:cNvSpPr/>
          <p:nvPr/>
        </p:nvSpPr>
        <p:spPr>
          <a:xfrm rot="11461389">
            <a:off x="3119438" y="2825750"/>
            <a:ext cx="347662" cy="384175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123"/>
          <p:cNvSpPr/>
          <p:nvPr/>
        </p:nvSpPr>
        <p:spPr>
          <a:xfrm rot="5612858">
            <a:off x="2745582" y="2313781"/>
            <a:ext cx="381000" cy="3413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0192" name="AutoShape 71"/>
          <p:cNvCxnSpPr>
            <a:cxnSpLocks noChangeShapeType="1"/>
            <a:stCxn id="50181" idx="1"/>
            <a:endCxn id="81" idx="5"/>
          </p:cNvCxnSpPr>
          <p:nvPr/>
        </p:nvCxnSpPr>
        <p:spPr bwMode="auto">
          <a:xfrm rot="10800000" flipH="1">
            <a:off x="2798763" y="2611438"/>
            <a:ext cx="7937" cy="1112837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Line 104"/>
          <p:cNvSpPr>
            <a:spLocks noChangeShapeType="1"/>
          </p:cNvSpPr>
          <p:nvPr/>
        </p:nvSpPr>
        <p:spPr bwMode="auto">
          <a:xfrm>
            <a:off x="1816100" y="314642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05"/>
          <p:cNvSpPr>
            <a:spLocks noChangeShapeType="1"/>
          </p:cNvSpPr>
          <p:nvPr/>
        </p:nvSpPr>
        <p:spPr bwMode="auto">
          <a:xfrm>
            <a:off x="1816100" y="2474913"/>
            <a:ext cx="0" cy="130016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06"/>
          <p:cNvSpPr>
            <a:spLocks noChangeShapeType="1"/>
          </p:cNvSpPr>
          <p:nvPr/>
        </p:nvSpPr>
        <p:spPr bwMode="auto">
          <a:xfrm>
            <a:off x="1816100" y="2474913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107"/>
          <p:cNvSpPr>
            <a:spLocks noChangeShapeType="1"/>
          </p:cNvSpPr>
          <p:nvPr/>
        </p:nvSpPr>
        <p:spPr bwMode="auto">
          <a:xfrm>
            <a:off x="1816100" y="3775075"/>
            <a:ext cx="4762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108"/>
          <p:cNvSpPr>
            <a:spLocks noChangeShapeType="1"/>
          </p:cNvSpPr>
          <p:nvPr/>
        </p:nvSpPr>
        <p:spPr bwMode="auto">
          <a:xfrm>
            <a:off x="1905000" y="2600325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09"/>
          <p:cNvSpPr>
            <a:spLocks noChangeShapeType="1"/>
          </p:cNvSpPr>
          <p:nvPr/>
        </p:nvSpPr>
        <p:spPr bwMode="auto">
          <a:xfrm>
            <a:off x="1905000" y="3900488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110"/>
          <p:cNvSpPr>
            <a:spLocks noChangeShapeType="1"/>
          </p:cNvSpPr>
          <p:nvPr/>
        </p:nvSpPr>
        <p:spPr bwMode="auto">
          <a:xfrm>
            <a:off x="1893888" y="2600325"/>
            <a:ext cx="0" cy="1300163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1" name="Rechte verbindingslijn met pijl 28"/>
          <p:cNvCxnSpPr/>
          <p:nvPr/>
        </p:nvCxnSpPr>
        <p:spPr>
          <a:xfrm>
            <a:off x="2063750" y="3062288"/>
            <a:ext cx="2286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Line 114"/>
          <p:cNvSpPr>
            <a:spLocks noChangeShapeType="1"/>
          </p:cNvSpPr>
          <p:nvPr/>
        </p:nvSpPr>
        <p:spPr bwMode="auto">
          <a:xfrm>
            <a:off x="3575050" y="3860800"/>
            <a:ext cx="287338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113"/>
          <p:cNvSpPr>
            <a:spLocks noChangeShapeType="1"/>
          </p:cNvSpPr>
          <p:nvPr/>
        </p:nvSpPr>
        <p:spPr bwMode="auto">
          <a:xfrm>
            <a:off x="3575050" y="3757613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4" name="Rechte verbindingslijn met pijl 31"/>
          <p:cNvCxnSpPr/>
          <p:nvPr/>
        </p:nvCxnSpPr>
        <p:spPr>
          <a:xfrm>
            <a:off x="3575050" y="3652838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204" name="Object 3"/>
          <p:cNvGraphicFramePr>
            <a:graphicFrameLocks noChangeAspect="1"/>
          </p:cNvGraphicFramePr>
          <p:nvPr/>
        </p:nvGraphicFramePr>
        <p:xfrm>
          <a:off x="2728913" y="4040188"/>
          <a:ext cx="23018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4040188"/>
                        <a:ext cx="230187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5" name="Object 4"/>
          <p:cNvGraphicFramePr>
            <a:graphicFrameLocks noChangeAspect="1"/>
          </p:cNvGraphicFramePr>
          <p:nvPr/>
        </p:nvGraphicFramePr>
        <p:xfrm>
          <a:off x="2690813" y="2665413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2665413"/>
                        <a:ext cx="2286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6" name="Object 5"/>
          <p:cNvGraphicFramePr>
            <a:graphicFrameLocks noChangeAspect="1"/>
          </p:cNvGraphicFramePr>
          <p:nvPr/>
        </p:nvGraphicFramePr>
        <p:xfrm>
          <a:off x="2690813" y="3189288"/>
          <a:ext cx="2286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3189288"/>
                        <a:ext cx="228600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7" name="Object 6"/>
          <p:cNvGraphicFramePr>
            <a:graphicFrameLocks noChangeAspect="1"/>
          </p:cNvGraphicFramePr>
          <p:nvPr/>
        </p:nvGraphicFramePr>
        <p:xfrm>
          <a:off x="3327400" y="3300413"/>
          <a:ext cx="227013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" name="Equation" r:id="rId12" imgW="177646" imgH="241091" progId="Equation.DSMT4">
                  <p:embed/>
                </p:oleObj>
              </mc:Choice>
              <mc:Fallback>
                <p:oleObj name="Equation" r:id="rId12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3300413"/>
                        <a:ext cx="227013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Text Box 25"/>
          <p:cNvSpPr txBox="1">
            <a:spLocks noChangeArrowheads="1"/>
          </p:cNvSpPr>
          <p:nvPr/>
        </p:nvSpPr>
        <p:spPr bwMode="auto">
          <a:xfrm>
            <a:off x="3817938" y="5224463"/>
            <a:ext cx="163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Maximum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Post Synaptic Potential</a:t>
            </a:r>
            <a:endParaRPr lang="en-US" altLang="en-US" sz="800">
              <a:solidFill>
                <a:schemeClr val="tx2"/>
              </a:solidFill>
            </a:endParaRPr>
          </a:p>
        </p:txBody>
      </p:sp>
      <p:sp>
        <p:nvSpPr>
          <p:cNvPr id="132" name="Text Box 23"/>
          <p:cNvSpPr txBox="1">
            <a:spLocks noChangeArrowheads="1"/>
          </p:cNvSpPr>
          <p:nvPr/>
        </p:nvSpPr>
        <p:spPr bwMode="auto">
          <a:xfrm>
            <a:off x="1325563" y="5032375"/>
            <a:ext cx="11874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133" name="Picture 24" descr="post2pr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1076325" y="5167313"/>
            <a:ext cx="147478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7" descr="pre2pos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3170238" y="5157788"/>
            <a:ext cx="14732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 Box 23"/>
          <p:cNvSpPr txBox="1">
            <a:spLocks noChangeArrowheads="1"/>
          </p:cNvSpPr>
          <p:nvPr/>
        </p:nvSpPr>
        <p:spPr bwMode="auto">
          <a:xfrm>
            <a:off x="1216025" y="6281738"/>
            <a:ext cx="1263650" cy="223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36" name="Text Box 23"/>
          <p:cNvSpPr txBox="1">
            <a:spLocks noChangeArrowheads="1"/>
          </p:cNvSpPr>
          <p:nvPr/>
        </p:nvSpPr>
        <p:spPr bwMode="auto">
          <a:xfrm rot="-5400000">
            <a:off x="750888" y="5580063"/>
            <a:ext cx="693737" cy="236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137" name="Text Box 23"/>
          <p:cNvSpPr txBox="1">
            <a:spLocks noChangeArrowheads="1"/>
          </p:cNvSpPr>
          <p:nvPr/>
        </p:nvSpPr>
        <p:spPr bwMode="auto">
          <a:xfrm>
            <a:off x="3414713" y="5005388"/>
            <a:ext cx="10858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138" name="Line 57"/>
          <p:cNvSpPr>
            <a:spLocks noChangeShapeType="1"/>
          </p:cNvSpPr>
          <p:nvPr/>
        </p:nvSpPr>
        <p:spPr bwMode="auto">
          <a:xfrm>
            <a:off x="2579688" y="5584825"/>
            <a:ext cx="4397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41600" y="5649913"/>
          <a:ext cx="23812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5649913"/>
                        <a:ext cx="23812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1"/>
          <p:cNvGraphicFramePr>
            <a:graphicFrameLocks noChangeAspect="1"/>
          </p:cNvGraphicFramePr>
          <p:nvPr/>
        </p:nvGraphicFramePr>
        <p:xfrm>
          <a:off x="2717800" y="5329238"/>
          <a:ext cx="155575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" name="Equation" r:id="rId18" imgW="114300" imgH="165100" progId="Equation.3">
                  <p:embed/>
                </p:oleObj>
              </mc:Choice>
              <mc:Fallback>
                <p:oleObj name="Equation" r:id="rId1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5329238"/>
                        <a:ext cx="155575" cy="21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 Box 23"/>
          <p:cNvSpPr txBox="1">
            <a:spLocks noChangeArrowheads="1"/>
          </p:cNvSpPr>
          <p:nvPr/>
        </p:nvSpPr>
        <p:spPr bwMode="auto">
          <a:xfrm>
            <a:off x="3641725" y="6264275"/>
            <a:ext cx="633413" cy="223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142" name="Text Box 23"/>
          <p:cNvSpPr txBox="1">
            <a:spLocks noChangeArrowheads="1"/>
          </p:cNvSpPr>
          <p:nvPr/>
        </p:nvSpPr>
        <p:spPr bwMode="auto">
          <a:xfrm rot="-5400000">
            <a:off x="2555875" y="5603875"/>
            <a:ext cx="1196975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144" name="Text Box 27"/>
          <p:cNvSpPr txBox="1">
            <a:spLocks noChangeArrowheads="1"/>
          </p:cNvSpPr>
          <p:nvPr/>
        </p:nvSpPr>
        <p:spPr bwMode="auto">
          <a:xfrm>
            <a:off x="4362450" y="5870575"/>
            <a:ext cx="11795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chemeClr val="tx2"/>
                </a:solidFill>
              </a:rPr>
              <a:t>Inverse Time Constant</a:t>
            </a:r>
            <a:endParaRPr lang="en-US" altLang="en-US" sz="800">
              <a:solidFill>
                <a:schemeClr val="tx2"/>
              </a:solidFill>
            </a:endParaRPr>
          </a:p>
        </p:txBody>
      </p:sp>
      <p:graphicFrame>
        <p:nvGraphicFramePr>
          <p:cNvPr id="145" name="Object 12"/>
          <p:cNvGraphicFramePr>
            <a:graphicFrameLocks noChangeAspect="1"/>
          </p:cNvGraphicFramePr>
          <p:nvPr/>
        </p:nvGraphicFramePr>
        <p:xfrm>
          <a:off x="4235450" y="5980113"/>
          <a:ext cx="1905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" name="Equation" r:id="rId20" imgW="139700" imgH="127000" progId="Equation.3">
                  <p:embed/>
                </p:oleObj>
              </mc:Choice>
              <mc:Fallback>
                <p:oleObj name="Equation" r:id="rId2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0" y="5980113"/>
                        <a:ext cx="1905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TextBox 6"/>
          <p:cNvSpPr txBox="1">
            <a:spLocks noChangeArrowheads="1"/>
          </p:cNvSpPr>
          <p:nvPr/>
        </p:nvSpPr>
        <p:spPr bwMode="auto">
          <a:xfrm>
            <a:off x="3625850" y="5256213"/>
            <a:ext cx="28257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02250" y="1652588"/>
            <a:ext cx="3568700" cy="3843337"/>
            <a:chOff x="5152812" y="1628343"/>
            <a:chExt cx="3662362" cy="3712770"/>
          </a:xfrm>
        </p:grpSpPr>
        <p:sp>
          <p:nvSpPr>
            <p:cNvPr id="50235" name="Freeform 9"/>
            <p:cNvSpPr>
              <a:spLocks noEditPoints="1"/>
            </p:cNvSpPr>
            <p:nvPr/>
          </p:nvSpPr>
          <p:spPr bwMode="auto">
            <a:xfrm>
              <a:off x="8125773" y="2433267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2147483646 h 10033"/>
                <a:gd name="T12" fmla="*/ 2147483646 w 400"/>
                <a:gd name="T13" fmla="*/ 2147483646 h 10033"/>
                <a:gd name="T14" fmla="*/ 0 w 400"/>
                <a:gd name="T15" fmla="*/ 2147483646 h 10033"/>
                <a:gd name="T16" fmla="*/ 2147483646 w 400"/>
                <a:gd name="T17" fmla="*/ 0 h 10033"/>
                <a:gd name="T18" fmla="*/ 2147483646 w 400"/>
                <a:gd name="T19" fmla="*/ 2147483646 h 10033"/>
                <a:gd name="T20" fmla="*/ 0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10"/>
            <p:cNvSpPr>
              <a:spLocks noEditPoints="1"/>
            </p:cNvSpPr>
            <p:nvPr/>
          </p:nvSpPr>
          <p:spPr bwMode="auto">
            <a:xfrm>
              <a:off x="5918375" y="2427936"/>
              <a:ext cx="55152" cy="1604513"/>
            </a:xfrm>
            <a:custGeom>
              <a:avLst/>
              <a:gdLst>
                <a:gd name="T0" fmla="*/ 2147483646 w 400"/>
                <a:gd name="T1" fmla="*/ 2147483646 h 10033"/>
                <a:gd name="T2" fmla="*/ 2147483646 w 400"/>
                <a:gd name="T3" fmla="*/ 2147483646 h 10033"/>
                <a:gd name="T4" fmla="*/ 2147483646 w 400"/>
                <a:gd name="T5" fmla="*/ 2147483646 h 10033"/>
                <a:gd name="T6" fmla="*/ 2147483646 w 400"/>
                <a:gd name="T7" fmla="*/ 2147483646 h 10033"/>
                <a:gd name="T8" fmla="*/ 2147483646 w 400"/>
                <a:gd name="T9" fmla="*/ 2147483646 h 10033"/>
                <a:gd name="T10" fmla="*/ 2147483646 w 400"/>
                <a:gd name="T11" fmla="*/ 0 h 10033"/>
                <a:gd name="T12" fmla="*/ 2147483646 w 400"/>
                <a:gd name="T13" fmla="*/ 2147483646 h 10033"/>
                <a:gd name="T14" fmla="*/ 2147483646 w 400"/>
                <a:gd name="T15" fmla="*/ 2147483646 h 10033"/>
                <a:gd name="T16" fmla="*/ 2147483646 w 400"/>
                <a:gd name="T17" fmla="*/ 2147483646 h 10033"/>
                <a:gd name="T18" fmla="*/ 0 w 400"/>
                <a:gd name="T19" fmla="*/ 2147483646 h 10033"/>
                <a:gd name="T20" fmla="*/ 2147483646 w 400"/>
                <a:gd name="T21" fmla="*/ 2147483646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14"/>
            <p:cNvSpPr>
              <a:spLocks noEditPoints="1"/>
            </p:cNvSpPr>
            <p:nvPr/>
          </p:nvSpPr>
          <p:spPr bwMode="auto">
            <a:xfrm>
              <a:off x="6162620" y="3584678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Line 114"/>
            <p:cNvSpPr>
              <a:spLocks noChangeShapeType="1"/>
            </p:cNvSpPr>
            <p:nvPr/>
          </p:nvSpPr>
          <p:spPr bwMode="auto">
            <a:xfrm>
              <a:off x="8368705" y="5127889"/>
              <a:ext cx="446469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Line 113"/>
            <p:cNvSpPr>
              <a:spLocks noChangeShapeType="1"/>
            </p:cNvSpPr>
            <p:nvPr/>
          </p:nvSpPr>
          <p:spPr bwMode="auto">
            <a:xfrm>
              <a:off x="8368705" y="4977299"/>
              <a:ext cx="4464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67" name="Rechte verbindingslijn met pijl 77"/>
            <p:cNvCxnSpPr/>
            <p:nvPr/>
          </p:nvCxnSpPr>
          <p:spPr>
            <a:xfrm>
              <a:off x="8368783" y="4827368"/>
              <a:ext cx="4463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41" name="Rectangle 103"/>
            <p:cNvSpPr>
              <a:spLocks noChangeArrowheads="1"/>
            </p:cNvSpPr>
            <p:nvPr/>
          </p:nvSpPr>
          <p:spPr bwMode="auto">
            <a:xfrm>
              <a:off x="5762111" y="4032449"/>
              <a:ext cx="2760232" cy="1308664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sp>
          <p:nvSpPr>
            <p:cNvPr id="50242" name="Rectangle 10" descr="White marble"/>
            <p:cNvSpPr>
              <a:spLocks noChangeArrowheads="1"/>
            </p:cNvSpPr>
            <p:nvPr/>
          </p:nvSpPr>
          <p:spPr bwMode="auto">
            <a:xfrm>
              <a:off x="5747666" y="2814405"/>
              <a:ext cx="2799626" cy="735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50243" name="Rectangle 74"/>
            <p:cNvSpPr>
              <a:spLocks noChangeArrowheads="1"/>
            </p:cNvSpPr>
            <p:nvPr/>
          </p:nvSpPr>
          <p:spPr bwMode="auto">
            <a:xfrm>
              <a:off x="5762111" y="1628343"/>
              <a:ext cx="2760232" cy="80492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Calibri" charset="0"/>
              </a:endParaRPr>
            </a:p>
          </p:txBody>
        </p:sp>
        <p:grpSp>
          <p:nvGrpSpPr>
            <p:cNvPr id="50244" name="Group 75"/>
            <p:cNvGrpSpPr>
              <a:grpSpLocks/>
            </p:cNvGrpSpPr>
            <p:nvPr/>
          </p:nvGrpSpPr>
          <p:grpSpPr bwMode="auto">
            <a:xfrm>
              <a:off x="6026053" y="2437265"/>
              <a:ext cx="193033" cy="318503"/>
              <a:chOff x="2538" y="1637"/>
              <a:chExt cx="166" cy="239"/>
            </a:xfrm>
          </p:grpSpPr>
          <p:sp>
            <p:nvSpPr>
              <p:cNvPr id="5026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4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5" name="Group 78"/>
            <p:cNvGrpSpPr>
              <a:grpSpLocks/>
            </p:cNvGrpSpPr>
            <p:nvPr/>
          </p:nvGrpSpPr>
          <p:grpSpPr bwMode="auto">
            <a:xfrm>
              <a:off x="7864457" y="2465250"/>
              <a:ext cx="189093" cy="321169"/>
              <a:chOff x="4113" y="1658"/>
              <a:chExt cx="162" cy="241"/>
            </a:xfrm>
          </p:grpSpPr>
          <p:sp>
            <p:nvSpPr>
              <p:cNvPr id="5026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3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9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6" name="Group 81"/>
            <p:cNvGrpSpPr>
              <a:grpSpLocks/>
            </p:cNvGrpSpPr>
            <p:nvPr/>
          </p:nvGrpSpPr>
          <p:grpSpPr bwMode="auto">
            <a:xfrm>
              <a:off x="6324138" y="3588676"/>
              <a:ext cx="179901" cy="318503"/>
              <a:chOff x="2794" y="2501"/>
              <a:chExt cx="154" cy="239"/>
            </a:xfrm>
          </p:grpSpPr>
          <p:sp>
            <p:nvSpPr>
              <p:cNvPr id="5026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1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grpSp>
          <p:nvGrpSpPr>
            <p:cNvPr id="50247" name="Group 84"/>
            <p:cNvGrpSpPr>
              <a:grpSpLocks/>
            </p:cNvGrpSpPr>
            <p:nvPr/>
          </p:nvGrpSpPr>
          <p:grpSpPr bwMode="auto">
            <a:xfrm>
              <a:off x="7593949" y="3635319"/>
              <a:ext cx="193033" cy="317171"/>
              <a:chOff x="3892" y="2536"/>
              <a:chExt cx="164" cy="238"/>
            </a:xfrm>
          </p:grpSpPr>
          <p:sp>
            <p:nvSpPr>
              <p:cNvPr id="5026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Times New Roman" charset="0"/>
                  </a:rPr>
                  <a:t>2</a:t>
                </a:r>
                <a:endParaRPr lang="en-US" altLang="en-US" sz="1800">
                  <a:latin typeface="Calibri" charset="0"/>
                </a:endParaRPr>
              </a:p>
            </p:txBody>
          </p:sp>
          <p:sp>
            <p:nvSpPr>
              <p:cNvPr id="5026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8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i="1">
                    <a:solidFill>
                      <a:srgbClr val="000000"/>
                    </a:solidFill>
                    <a:latin typeface="Symbol" charset="2"/>
                  </a:rPr>
                  <a:t>g</a:t>
                </a:r>
                <a:endParaRPr lang="en-US" altLang="en-US" sz="1800">
                  <a:latin typeface="Calibri" charset="0"/>
                </a:endParaRPr>
              </a:p>
            </p:txBody>
          </p:sp>
        </p:grpSp>
        <p:sp>
          <p:nvSpPr>
            <p:cNvPr id="50248" name="Rectangle 91"/>
            <p:cNvSpPr>
              <a:spLocks noChangeArrowheads="1"/>
            </p:cNvSpPr>
            <p:nvPr/>
          </p:nvSpPr>
          <p:spPr bwMode="auto">
            <a:xfrm>
              <a:off x="5832699" y="2887702"/>
              <a:ext cx="20261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spiny cells in granular layers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49" name="Rectangle 93"/>
            <p:cNvSpPr>
              <a:spLocks noChangeArrowheads="1"/>
            </p:cNvSpPr>
            <p:nvPr/>
          </p:nvSpPr>
          <p:spPr bwMode="auto">
            <a:xfrm>
              <a:off x="5832699" y="1703939"/>
              <a:ext cx="1994668" cy="15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Inhibitory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graphicFrame>
          <p:nvGraphicFramePr>
            <p:cNvPr id="50250" name="Object 3"/>
            <p:cNvGraphicFramePr>
              <a:graphicFrameLocks noChangeAspect="1"/>
            </p:cNvGraphicFramePr>
            <p:nvPr/>
          </p:nvGraphicFramePr>
          <p:xfrm>
            <a:off x="5847674" y="1926992"/>
            <a:ext cx="2019300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8" name="Equation" r:id="rId22" imgW="2755900" imgH="482600" progId="Equation.3">
                    <p:embed/>
                  </p:oleObj>
                </mc:Choice>
                <mc:Fallback>
                  <p:oleObj name="Equation" r:id="rId22" imgW="27559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7674" y="1926992"/>
                          <a:ext cx="2019300" cy="404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51" name="Object 4"/>
            <p:cNvGraphicFramePr>
              <a:graphicFrameLocks noChangeAspect="1"/>
            </p:cNvGraphicFramePr>
            <p:nvPr/>
          </p:nvGraphicFramePr>
          <p:xfrm>
            <a:off x="5891791" y="3092930"/>
            <a:ext cx="2325580" cy="383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9" name="Equation" r:id="rId24" imgW="3162300" imgH="457200" progId="Equation.3">
                    <p:embed/>
                  </p:oleObj>
                </mc:Choice>
                <mc:Fallback>
                  <p:oleObj name="Equation" r:id="rId24" imgW="31623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1791" y="3092930"/>
                          <a:ext cx="2325580" cy="3838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252" name="Line 104"/>
            <p:cNvSpPr>
              <a:spLocks noChangeShapeType="1"/>
            </p:cNvSpPr>
            <p:nvPr/>
          </p:nvSpPr>
          <p:spPr bwMode="auto">
            <a:xfrm>
              <a:off x="5152812" y="323685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Line 105"/>
            <p:cNvSpPr>
              <a:spLocks noChangeShapeType="1"/>
            </p:cNvSpPr>
            <p:nvPr/>
          </p:nvSpPr>
          <p:spPr bwMode="auto">
            <a:xfrm>
              <a:off x="5152812" y="1906870"/>
              <a:ext cx="0" cy="247873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Line 106"/>
            <p:cNvSpPr>
              <a:spLocks noChangeShapeType="1"/>
            </p:cNvSpPr>
            <p:nvPr/>
          </p:nvSpPr>
          <p:spPr bwMode="auto">
            <a:xfrm>
              <a:off x="5152812" y="1906870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Line 107"/>
            <p:cNvSpPr>
              <a:spLocks noChangeShapeType="1"/>
            </p:cNvSpPr>
            <p:nvPr/>
          </p:nvSpPr>
          <p:spPr bwMode="auto">
            <a:xfrm>
              <a:off x="5152812" y="4372276"/>
              <a:ext cx="594854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Line 108"/>
            <p:cNvSpPr>
              <a:spLocks noChangeShapeType="1"/>
            </p:cNvSpPr>
            <p:nvPr/>
          </p:nvSpPr>
          <p:spPr bwMode="auto">
            <a:xfrm>
              <a:off x="5270995" y="2088110"/>
              <a:ext cx="4766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Line 109"/>
            <p:cNvSpPr>
              <a:spLocks noChangeShapeType="1"/>
            </p:cNvSpPr>
            <p:nvPr/>
          </p:nvSpPr>
          <p:spPr bwMode="auto">
            <a:xfrm>
              <a:off x="5270995" y="4553516"/>
              <a:ext cx="476671" cy="13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Line 110"/>
            <p:cNvSpPr>
              <a:spLocks noChangeShapeType="1"/>
            </p:cNvSpPr>
            <p:nvPr/>
          </p:nvSpPr>
          <p:spPr bwMode="auto">
            <a:xfrm>
              <a:off x="5270995" y="2088110"/>
              <a:ext cx="0" cy="24787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Rectangle 92"/>
            <p:cNvSpPr>
              <a:spLocks noChangeArrowheads="1"/>
            </p:cNvSpPr>
            <p:nvPr/>
          </p:nvSpPr>
          <p:spPr bwMode="auto">
            <a:xfrm>
              <a:off x="5832699" y="4096416"/>
              <a:ext cx="2560633" cy="15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Calibri" charset="0"/>
                </a:rPr>
                <a:t>Excitatory pyramidal cells in extragranular layers  </a:t>
              </a:r>
              <a:endParaRPr lang="en-US" altLang="en-US" sz="1000">
                <a:latin typeface="Calibri" charset="0"/>
              </a:endParaRPr>
            </a:p>
          </p:txBody>
        </p:sp>
        <p:sp>
          <p:nvSpPr>
            <p:cNvPr id="50260" name="Freeform 14"/>
            <p:cNvSpPr>
              <a:spLocks noEditPoints="1"/>
            </p:cNvSpPr>
            <p:nvPr/>
          </p:nvSpPr>
          <p:spPr bwMode="auto">
            <a:xfrm flipV="1">
              <a:off x="7895972" y="3556693"/>
              <a:ext cx="56466" cy="453102"/>
            </a:xfrm>
            <a:custGeom>
              <a:avLst/>
              <a:gdLst>
                <a:gd name="T0" fmla="*/ 2147483646 w 400"/>
                <a:gd name="T1" fmla="*/ 2147483646 h 2833"/>
                <a:gd name="T2" fmla="*/ 2147483646 w 400"/>
                <a:gd name="T3" fmla="*/ 2147483646 h 2833"/>
                <a:gd name="T4" fmla="*/ 2147483646 w 400"/>
                <a:gd name="T5" fmla="*/ 2147483646 h 2833"/>
                <a:gd name="T6" fmla="*/ 2147483646 w 400"/>
                <a:gd name="T7" fmla="*/ 2147483646 h 2833"/>
                <a:gd name="T8" fmla="*/ 2147483646 w 400"/>
                <a:gd name="T9" fmla="*/ 2147483646 h 2833"/>
                <a:gd name="T10" fmla="*/ 2147483646 w 400"/>
                <a:gd name="T11" fmla="*/ 2147483646 h 2833"/>
                <a:gd name="T12" fmla="*/ 2147483646 w 400"/>
                <a:gd name="T13" fmla="*/ 2147483646 h 2833"/>
                <a:gd name="T14" fmla="*/ 0 w 400"/>
                <a:gd name="T15" fmla="*/ 2147483646 h 2833"/>
                <a:gd name="T16" fmla="*/ 2147483646 w 400"/>
                <a:gd name="T17" fmla="*/ 0 h 2833"/>
                <a:gd name="T18" fmla="*/ 2147483646 w 400"/>
                <a:gd name="T19" fmla="*/ 2147483646 h 2833"/>
                <a:gd name="T20" fmla="*/ 0 w 400"/>
                <a:gd name="T21" fmla="*/ 2147483646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48" name="Rechte verbindingslijn met pijl 28"/>
            <p:cNvCxnSpPr/>
            <p:nvPr/>
          </p:nvCxnSpPr>
          <p:spPr>
            <a:xfrm>
              <a:off x="5509600" y="3120505"/>
              <a:ext cx="22808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 Box 111"/>
          <p:cNvSpPr txBox="1">
            <a:spLocks noChangeArrowheads="1"/>
          </p:cNvSpPr>
          <p:nvPr/>
        </p:nvSpPr>
        <p:spPr bwMode="auto">
          <a:xfrm>
            <a:off x="100013" y="3671888"/>
            <a:ext cx="14557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Calibri" charset="0"/>
              </a:rPr>
              <a:t>Extrinsic connections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Forward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Backward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latin typeface="Calibri" charset="0"/>
              </a:rPr>
              <a:t>Lateral</a:t>
            </a:r>
          </a:p>
        </p:txBody>
      </p:sp>
      <p:sp>
        <p:nvSpPr>
          <p:cNvPr id="153" name="Line 114"/>
          <p:cNvSpPr>
            <a:spLocks noChangeShapeType="1"/>
          </p:cNvSpPr>
          <p:nvPr/>
        </p:nvSpPr>
        <p:spPr bwMode="auto">
          <a:xfrm>
            <a:off x="835025" y="4365625"/>
            <a:ext cx="28575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Line 113"/>
          <p:cNvSpPr>
            <a:spLocks noChangeShapeType="1"/>
          </p:cNvSpPr>
          <p:nvPr/>
        </p:nvSpPr>
        <p:spPr bwMode="auto">
          <a:xfrm>
            <a:off x="835025" y="4200525"/>
            <a:ext cx="285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5" name="Rechte verbindingslijn met pijl 31"/>
          <p:cNvCxnSpPr/>
          <p:nvPr/>
        </p:nvCxnSpPr>
        <p:spPr>
          <a:xfrm>
            <a:off x="835025" y="4005263"/>
            <a:ext cx="2857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 Box 77"/>
          <p:cNvSpPr txBox="1">
            <a:spLocks noChangeArrowheads="1"/>
          </p:cNvSpPr>
          <p:nvPr/>
        </p:nvSpPr>
        <p:spPr bwMode="auto">
          <a:xfrm>
            <a:off x="1298575" y="2176463"/>
            <a:ext cx="1066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input</a:t>
            </a:r>
          </a:p>
        </p:txBody>
      </p:sp>
      <p:sp>
        <p:nvSpPr>
          <p:cNvPr id="157" name="Text Box 77"/>
          <p:cNvSpPr txBox="1">
            <a:spLocks noChangeArrowheads="1"/>
          </p:cNvSpPr>
          <p:nvPr/>
        </p:nvSpPr>
        <p:spPr bwMode="auto">
          <a:xfrm>
            <a:off x="3825875" y="3582988"/>
            <a:ext cx="11763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Extrinsic output</a:t>
            </a:r>
          </a:p>
        </p:txBody>
      </p:sp>
      <p:sp>
        <p:nvSpPr>
          <p:cNvPr id="50230" name="Text Box 77"/>
          <p:cNvSpPr txBox="1">
            <a:spLocks noChangeArrowheads="1"/>
          </p:cNvSpPr>
          <p:nvPr/>
        </p:nvSpPr>
        <p:spPr bwMode="auto">
          <a:xfrm>
            <a:off x="3470275" y="4032250"/>
            <a:ext cx="14065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i="1">
                <a:latin typeface="Calibri" charset="0"/>
                <a:ea typeface="Times New Roman" charset="0"/>
                <a:cs typeface="Times New Roman" charset="0"/>
              </a:rPr>
              <a:t>Measured response</a:t>
            </a:r>
          </a:p>
        </p:txBody>
      </p:sp>
      <p:sp>
        <p:nvSpPr>
          <p:cNvPr id="159" name="Rechthoek 60"/>
          <p:cNvSpPr>
            <a:spLocks noChangeArrowheads="1"/>
          </p:cNvSpPr>
          <p:nvPr/>
        </p:nvSpPr>
        <p:spPr bwMode="auto">
          <a:xfrm>
            <a:off x="461963" y="2795588"/>
            <a:ext cx="11906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100" i="1" dirty="0" err="1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Exogeneous</a:t>
            </a:r>
            <a:r>
              <a:rPr lang="en-GB" altLang="en-US" sz="1100" i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Times New Roman" charset="0"/>
                <a:cs typeface="Times New Roman" charset="0"/>
              </a:rPr>
              <a:t> input</a:t>
            </a:r>
          </a:p>
        </p:txBody>
      </p:sp>
      <p:cxnSp>
        <p:nvCxnSpPr>
          <p:cNvPr id="160" name="Rechte verbindingslijn met pijl 62"/>
          <p:cNvCxnSpPr/>
          <p:nvPr/>
        </p:nvCxnSpPr>
        <p:spPr>
          <a:xfrm>
            <a:off x="1619250" y="2932113"/>
            <a:ext cx="682625" cy="1587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25563" y="1268413"/>
            <a:ext cx="1497012" cy="8207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0" name="Object 5"/>
          <p:cNvGraphicFramePr>
            <a:graphicFrameLocks noChangeAspect="1"/>
          </p:cNvGraphicFramePr>
          <p:nvPr/>
        </p:nvGraphicFramePr>
        <p:xfrm>
          <a:off x="6022975" y="4438650"/>
          <a:ext cx="242411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0" name="Equation" r:id="rId26" imgW="3200400" imgH="1193800" progId="Equation.3">
                  <p:embed/>
                </p:oleObj>
              </mc:Choice>
              <mc:Fallback>
                <p:oleObj name="Equation" r:id="rId26" imgW="32004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5" y="4438650"/>
                        <a:ext cx="2424113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143" grpId="0"/>
      <p:bldP spid="132" grpId="0"/>
      <p:bldP spid="135" grpId="0" animBg="1"/>
      <p:bldP spid="136" grpId="0" animBg="1"/>
      <p:bldP spid="137" grpId="0"/>
      <p:bldP spid="138" grpId="0" animBg="1"/>
      <p:bldP spid="141" grpId="0" animBg="1"/>
      <p:bldP spid="142" grpId="0" animBg="1"/>
      <p:bldP spid="144" grpId="0"/>
      <p:bldP spid="146" grpId="0"/>
      <p:bldP spid="149" grpId="0"/>
      <p:bldP spid="153" grpId="0" animBg="1"/>
      <p:bldP spid="154" grpId="0" animBg="1"/>
      <p:bldP spid="156" grpId="0"/>
      <p:bldP spid="157" grpId="0"/>
      <p:bldP spid="1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827088" y="434670"/>
            <a:ext cx="7343775" cy="13684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DCM is a computational modelling technique 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to estimate bio-physiological information 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sz="2400" b="1" dirty="0">
                <a:solidFill>
                  <a:srgbClr val="C00000"/>
                </a:solidFill>
                <a:latin typeface="Calibri" pitchFamily="34" charset="0"/>
              </a:rPr>
              <a:t>from functional neuroimaging data 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416026" y="5327908"/>
            <a:ext cx="8280400" cy="1529191"/>
          </a:xfrm>
        </p:spPr>
        <p:txBody>
          <a:bodyPr>
            <a:normAutofit/>
          </a:bodyPr>
          <a:lstStyle/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1800" dirty="0" smtClean="0">
                <a:latin typeface="Calibri" charset="0"/>
              </a:rPr>
              <a:t>A </a:t>
            </a:r>
            <a:r>
              <a:rPr lang="en-GB" altLang="en-US" sz="1800" b="1" dirty="0" smtClean="0">
                <a:solidFill>
                  <a:srgbClr val="C00000"/>
                </a:solidFill>
                <a:latin typeface="Calibri" charset="0"/>
              </a:rPr>
              <a:t>generative model </a:t>
            </a:r>
            <a:r>
              <a:rPr lang="en-GB" altLang="en-US" sz="1800" dirty="0" smtClean="0">
                <a:latin typeface="Calibri" charset="0"/>
              </a:rPr>
              <a:t>describes neural activity with differential equations</a:t>
            </a:r>
          </a:p>
          <a:p>
            <a:pPr marL="180975" indent="-180975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1800" b="1" dirty="0" smtClean="0">
                <a:latin typeface="Calibri" charset="0"/>
              </a:rPr>
              <a:t>Different </a:t>
            </a:r>
            <a:r>
              <a:rPr lang="en-GB" altLang="en-US" sz="1800" b="1" dirty="0">
                <a:latin typeface="Calibri" charset="0"/>
              </a:rPr>
              <a:t>type of </a:t>
            </a:r>
            <a:r>
              <a:rPr lang="en-GB" altLang="en-US" sz="1800" b="1" dirty="0" smtClean="0">
                <a:latin typeface="Calibri" charset="0"/>
              </a:rPr>
              <a:t>models exist </a:t>
            </a:r>
            <a:r>
              <a:rPr lang="en-GB" altLang="en-US" sz="1800" b="1" dirty="0">
                <a:latin typeface="Calibri" charset="0"/>
              </a:rPr>
              <a:t>but principles are always the </a:t>
            </a:r>
            <a:r>
              <a:rPr lang="en-GB" altLang="en-US" sz="1800" b="1" dirty="0" smtClean="0">
                <a:latin typeface="Calibri" charset="0"/>
              </a:rPr>
              <a:t>same!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332985" y="2211692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Effective connectivity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969991" y="2252450"/>
            <a:ext cx="2212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Synaptic </a:t>
            </a:r>
            <a:r>
              <a:rPr lang="en-GB" altLang="en-US" sz="1800" b="1" dirty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connectivity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222415" y="2766934"/>
            <a:ext cx="1365287" cy="1413569"/>
            <a:chOff x="179388" y="735013"/>
            <a:chExt cx="2663825" cy="2816225"/>
          </a:xfrm>
        </p:grpSpPr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79388" y="2060575"/>
              <a:ext cx="1601787" cy="1490663"/>
              <a:chOff x="48" y="1968"/>
              <a:chExt cx="1392" cy="1237"/>
            </a:xfrm>
          </p:grpSpPr>
          <p:pic>
            <p:nvPicPr>
              <p:cNvPr id="15" name="Picture 33" descr="cervo&amp;lobes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69"/>
              <a:stretch>
                <a:fillRect/>
              </a:stretch>
            </p:blipFill>
            <p:spPr bwMode="auto">
              <a:xfrm>
                <a:off x="48" y="1968"/>
                <a:ext cx="1392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1200" y="2544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7" name="Oval 35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8" name="Oval 36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sp>
            <p:nvSpPr>
              <p:cNvPr id="19" name="Oval 37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192" cy="192"/>
              </a:xfrm>
              <a:prstGeom prst="ellipse">
                <a:avLst/>
              </a:prstGeom>
              <a:solidFill>
                <a:schemeClr val="bg1">
                  <a:alpha val="41176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  <p:cxnSp>
            <p:nvCxnSpPr>
              <p:cNvPr id="20" name="AutoShape 38"/>
              <p:cNvCxnSpPr>
                <a:cxnSpLocks noChangeShapeType="1"/>
              </p:cNvCxnSpPr>
              <p:nvPr/>
            </p:nvCxnSpPr>
            <p:spPr bwMode="auto">
              <a:xfrm rot="5400000">
                <a:off x="960" y="2488"/>
                <a:ext cx="48" cy="488"/>
              </a:xfrm>
              <a:prstGeom prst="curvedConnector3">
                <a:avLst>
                  <a:gd name="adj1" fmla="val 370833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AutoShape 39"/>
              <p:cNvCxnSpPr>
                <a:cxnSpLocks noChangeShapeType="1"/>
              </p:cNvCxnSpPr>
              <p:nvPr/>
            </p:nvCxnSpPr>
            <p:spPr bwMode="auto">
              <a:xfrm rot="5400000" flipH="1">
                <a:off x="1056" y="2304"/>
                <a:ext cx="288" cy="19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AutoShape 40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08" y="1968"/>
                <a:ext cx="212" cy="652"/>
              </a:xfrm>
              <a:prstGeom prst="curvedConnector3">
                <a:avLst>
                  <a:gd name="adj1" fmla="val -41042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AutoShape 41"/>
              <p:cNvCxnSpPr>
                <a:cxnSpLocks noChangeShapeType="1"/>
              </p:cNvCxnSpPr>
              <p:nvPr/>
            </p:nvCxnSpPr>
            <p:spPr bwMode="auto">
              <a:xfrm rot="-5400000">
                <a:off x="960" y="2352"/>
                <a:ext cx="48" cy="488"/>
              </a:xfrm>
              <a:prstGeom prst="curvedConnector3">
                <a:avLst>
                  <a:gd name="adj1" fmla="val 360417"/>
                </a:avLst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AutoShape 42"/>
              <p:cNvCxnSpPr>
                <a:cxnSpLocks noChangeShapeType="1"/>
              </p:cNvCxnSpPr>
              <p:nvPr/>
            </p:nvCxnSpPr>
            <p:spPr bwMode="auto">
              <a:xfrm flipV="1">
                <a:off x="384" y="2324"/>
                <a:ext cx="556" cy="172"/>
              </a:xfrm>
              <a:prstGeom prst="curvedConnector2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1563688" y="735013"/>
              <a:ext cx="1279525" cy="1325562"/>
              <a:chOff x="1192" y="912"/>
              <a:chExt cx="1113" cy="1100"/>
            </a:xfrm>
          </p:grpSpPr>
          <p:pic>
            <p:nvPicPr>
              <p:cNvPr id="13" name="Picture 44" descr="zoom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912"/>
                <a:ext cx="1112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45"/>
              <p:cNvSpPr>
                <a:spLocks noChangeAspect="1" noChangeArrowheads="1"/>
              </p:cNvSpPr>
              <p:nvPr/>
            </p:nvSpPr>
            <p:spPr bwMode="auto">
              <a:xfrm>
                <a:off x="1192" y="942"/>
                <a:ext cx="1113" cy="1061"/>
              </a:xfrm>
              <a:prstGeom prst="ellipse">
                <a:avLst/>
              </a:prstGeom>
              <a:noFill/>
              <a:ln w="127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en-US" sz="1800"/>
              </a:p>
            </p:txBody>
          </p:sp>
        </p:grpSp>
        <p:sp>
          <p:nvSpPr>
            <p:cNvPr id="12" name="Line 58"/>
            <p:cNvSpPr>
              <a:spLocks noChangeAspect="1" noChangeShapeType="1"/>
            </p:cNvSpPr>
            <p:nvPr/>
          </p:nvSpPr>
          <p:spPr bwMode="auto">
            <a:xfrm flipH="1">
              <a:off x="1531938" y="1916113"/>
              <a:ext cx="274637" cy="39211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4" descr="cortical_layers"/>
          <p:cNvPicPr>
            <a:picLocks noChangeAspect="1" noChangeArrowheads="1"/>
          </p:cNvPicPr>
          <p:nvPr/>
        </p:nvPicPr>
        <p:blipFill>
          <a:blip r:embed="rId5">
            <a:lum bright="4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1" t="16376" r="31332" b="22774"/>
          <a:stretch>
            <a:fillRect/>
          </a:stretch>
        </p:blipFill>
        <p:spPr bwMode="auto">
          <a:xfrm>
            <a:off x="5887512" y="3072626"/>
            <a:ext cx="938225" cy="18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5"/>
          <p:cNvSpPr>
            <a:spLocks noChangeArrowheads="1"/>
          </p:cNvSpPr>
          <p:nvPr/>
        </p:nvSpPr>
        <p:spPr bwMode="auto">
          <a:xfrm>
            <a:off x="6146378" y="4229751"/>
            <a:ext cx="398154" cy="3815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 Box 75"/>
          <p:cNvSpPr txBox="1">
            <a:spLocks noChangeArrowheads="1"/>
          </p:cNvSpPr>
          <p:nvPr/>
        </p:nvSpPr>
        <p:spPr bwMode="auto">
          <a:xfrm>
            <a:off x="6806026" y="3693095"/>
            <a:ext cx="848870" cy="3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Calibri" charset="0"/>
                <a:ea typeface="Times New Roman" charset="0"/>
                <a:cs typeface="Times New Roman" charset="0"/>
              </a:rPr>
              <a:t>Spiny stellate cells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6802084" y="4528727"/>
            <a:ext cx="1065687" cy="21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alibri" charset="0"/>
                <a:ea typeface="Times New Roman" charset="0"/>
                <a:cs typeface="Times New Roman" charset="0"/>
              </a:rPr>
              <a:t>Pyramidal cells</a:t>
            </a:r>
          </a:p>
        </p:txBody>
      </p:sp>
      <p:sp>
        <p:nvSpPr>
          <p:cNvPr id="29" name="Text Box 78"/>
          <p:cNvSpPr txBox="1">
            <a:spLocks noChangeArrowheads="1"/>
          </p:cNvSpPr>
          <p:nvPr/>
        </p:nvSpPr>
        <p:spPr bwMode="auto">
          <a:xfrm>
            <a:off x="6796827" y="3236500"/>
            <a:ext cx="1169496" cy="36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3300"/>
                </a:solidFill>
                <a:latin typeface="Calibri" charset="0"/>
                <a:ea typeface="Times New Roman" charset="0"/>
                <a:cs typeface="Times New Roman" charset="0"/>
              </a:rPr>
              <a:t>Inhibitory interneurons</a:t>
            </a:r>
          </a:p>
        </p:txBody>
      </p:sp>
      <p:cxnSp>
        <p:nvCxnSpPr>
          <p:cNvPr id="30" name="AutoShape 62"/>
          <p:cNvCxnSpPr>
            <a:cxnSpLocks noChangeShapeType="1"/>
          </p:cNvCxnSpPr>
          <p:nvPr/>
        </p:nvCxnSpPr>
        <p:spPr bwMode="auto">
          <a:xfrm rot="10800000" flipV="1">
            <a:off x="6346112" y="3915763"/>
            <a:ext cx="172139" cy="313988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55"/>
          <p:cNvCxnSpPr>
            <a:cxnSpLocks noChangeShapeType="1"/>
          </p:cNvCxnSpPr>
          <p:nvPr/>
        </p:nvCxnSpPr>
        <p:spPr bwMode="auto">
          <a:xfrm rot="5400000" flipH="1">
            <a:off x="5666800" y="3931978"/>
            <a:ext cx="1278466" cy="80157"/>
          </a:xfrm>
          <a:prstGeom prst="curvedConnector4">
            <a:avLst>
              <a:gd name="adj1" fmla="val -6347"/>
              <a:gd name="adj2" fmla="val 481574"/>
            </a:avLst>
          </a:prstGeom>
          <a:noFill/>
          <a:ln w="19050">
            <a:solidFill>
              <a:srgbClr val="FF33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0"/>
          <p:cNvCxnSpPr>
            <a:cxnSpLocks noChangeShapeType="1"/>
          </p:cNvCxnSpPr>
          <p:nvPr/>
        </p:nvCxnSpPr>
        <p:spPr bwMode="auto">
          <a:xfrm flipV="1">
            <a:off x="6445979" y="4005831"/>
            <a:ext cx="253609" cy="415314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12-Point Star 122"/>
          <p:cNvSpPr/>
          <p:nvPr/>
        </p:nvSpPr>
        <p:spPr>
          <a:xfrm rot="11461389">
            <a:off x="6511681" y="3713110"/>
            <a:ext cx="287774" cy="302729"/>
          </a:xfrm>
          <a:prstGeom prst="star1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123"/>
          <p:cNvSpPr/>
          <p:nvPr/>
        </p:nvSpPr>
        <p:spPr>
          <a:xfrm rot="5612858">
            <a:off x="6209796" y="3302897"/>
            <a:ext cx="300227" cy="2825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5" name="AutoShape 71"/>
          <p:cNvCxnSpPr>
            <a:cxnSpLocks noChangeShapeType="1"/>
          </p:cNvCxnSpPr>
          <p:nvPr/>
        </p:nvCxnSpPr>
        <p:spPr bwMode="auto">
          <a:xfrm rot="10800000" flipH="1">
            <a:off x="6246245" y="3544233"/>
            <a:ext cx="6570" cy="876913"/>
          </a:xfrm>
          <a:prstGeom prst="curvedConnector3">
            <a:avLst>
              <a:gd name="adj1" fmla="val -2464074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6" name="Object 3"/>
          <p:cNvGraphicFramePr>
            <a:graphicFrameLocks noChangeAspect="1"/>
          </p:cNvGraphicFramePr>
          <p:nvPr>
            <p:extLst/>
          </p:nvPr>
        </p:nvGraphicFramePr>
        <p:xfrm>
          <a:off x="6188427" y="4670084"/>
          <a:ext cx="190535" cy="21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427" y="4670084"/>
                        <a:ext cx="190535" cy="210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5"/>
          <p:cNvGraphicFramePr>
            <a:graphicFrameLocks noChangeAspect="1"/>
          </p:cNvGraphicFramePr>
          <p:nvPr>
            <p:extLst/>
          </p:nvPr>
        </p:nvGraphicFramePr>
        <p:xfrm>
          <a:off x="6201860" y="3891192"/>
          <a:ext cx="189222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8" imgW="177646" imgH="241091" progId="Equation.DSMT4">
                  <p:embed/>
                </p:oleObj>
              </mc:Choice>
              <mc:Fallback>
                <p:oleObj name="Equation" r:id="rId8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1860" y="3891192"/>
                        <a:ext cx="189222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6"/>
          <p:cNvGraphicFramePr>
            <a:graphicFrameLocks noChangeAspect="1"/>
          </p:cNvGraphicFramePr>
          <p:nvPr>
            <p:extLst/>
          </p:nvPr>
        </p:nvGraphicFramePr>
        <p:xfrm>
          <a:off x="6664647" y="4111857"/>
          <a:ext cx="187908" cy="211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4647" y="4111857"/>
                        <a:ext cx="187908" cy="211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Connector 38"/>
          <p:cNvCxnSpPr>
            <a:stCxn id="14" idx="6"/>
          </p:cNvCxnSpPr>
          <p:nvPr/>
        </p:nvCxnSpPr>
        <p:spPr>
          <a:xfrm>
            <a:off x="5587702" y="3105960"/>
            <a:ext cx="365455" cy="13733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35"/>
          <p:cNvGrpSpPr>
            <a:grpSpLocks/>
          </p:cNvGrpSpPr>
          <p:nvPr/>
        </p:nvGrpSpPr>
        <p:grpSpPr bwMode="auto">
          <a:xfrm>
            <a:off x="1431733" y="3033009"/>
            <a:ext cx="1868835" cy="1679330"/>
            <a:chOff x="3428992" y="4429132"/>
            <a:chExt cx="2209800" cy="1963737"/>
          </a:xfrm>
        </p:grpSpPr>
        <p:pic>
          <p:nvPicPr>
            <p:cNvPr id="57" name="Picture 88" descr="cervo&amp;lobes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59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0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61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62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68" name="Object 4"/>
          <p:cNvGraphicFramePr>
            <a:graphicFrameLocks noChangeAspect="1"/>
          </p:cNvGraphicFramePr>
          <p:nvPr>
            <p:extLst/>
          </p:nvPr>
        </p:nvGraphicFramePr>
        <p:xfrm>
          <a:off x="6232785" y="3580953"/>
          <a:ext cx="196084" cy="22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Equation" r:id="rId13" imgW="177646" imgH="241091" progId="Equation.DSMT4">
                  <p:embed/>
                </p:oleObj>
              </mc:Choice>
              <mc:Fallback>
                <p:oleObj name="Equation" r:id="rId13" imgW="177646" imgH="2410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785" y="3580953"/>
                        <a:ext cx="196084" cy="228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6" grpId="0" animBg="1"/>
      <p:bldP spid="27" grpId="0"/>
      <p:bldP spid="28" grpId="0"/>
      <p:bldP spid="29" grpId="0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903288" y="377825"/>
            <a:ext cx="2732087" cy="522288"/>
          </a:xfrm>
        </p:spPr>
        <p:txBody>
          <a:bodyPr>
            <a:noAutofit/>
          </a:bodyPr>
          <a:lstStyle/>
          <a:p>
            <a:r>
              <a:rPr lang="en-GB" altLang="en-US" sz="2400" b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Convolution </a:t>
            </a:r>
            <a:r>
              <a:rPr lang="en-GB" altLang="en-US" sz="2400" b="1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models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5297488" y="377825"/>
            <a:ext cx="2951162" cy="4873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2400" kern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Conductance models</a:t>
            </a:r>
            <a:r>
              <a:rPr lang="en-GB" alt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		</a:t>
            </a: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4918075" y="1146175"/>
            <a:ext cx="3975100" cy="1866900"/>
            <a:chOff x="4060348" y="275233"/>
            <a:chExt cx="3975609" cy="1867485"/>
          </a:xfrm>
        </p:grpSpPr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H="1">
              <a:off x="4801806" y="534077"/>
              <a:ext cx="485837" cy="31759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5297169" y="562661"/>
              <a:ext cx="728755" cy="2334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pic>
          <p:nvPicPr>
            <p:cNvPr id="51223" name="Picture 9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772" y="849686"/>
              <a:ext cx="2681172" cy="57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4069874" y="275233"/>
              <a:ext cx="654134" cy="26202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Current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4841498" y="276821"/>
              <a:ext cx="1017718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Conductance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5925900" y="275233"/>
              <a:ext cx="1871902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Reversal Pot – Potential Diff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H="1">
              <a:off x="4474739" y="538841"/>
              <a:ext cx="12702" cy="24772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3" name="Text Box 25"/>
            <p:cNvSpPr txBox="1">
              <a:spLocks noChangeArrowheads="1"/>
            </p:cNvSpPr>
            <p:nvPr/>
          </p:nvSpPr>
          <p:spPr bwMode="auto">
            <a:xfrm>
              <a:off x="5233661" y="1874347"/>
              <a:ext cx="1068524" cy="2604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Afferent Firing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6386334" y="1880699"/>
              <a:ext cx="1360661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>
                  <a:solidFill>
                    <a:schemeClr val="tx2"/>
                  </a:solidFill>
                </a:rPr>
                <a:t>No. open channels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5" name="Text Box 27"/>
            <p:cNvSpPr txBox="1">
              <a:spLocks noChangeArrowheads="1"/>
            </p:cNvSpPr>
            <p:nvPr/>
          </p:nvSpPr>
          <p:spPr bwMode="auto">
            <a:xfrm>
              <a:off x="4060348" y="1874347"/>
              <a:ext cx="1101866" cy="2620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>
                  <a:solidFill>
                    <a:schemeClr val="tx2"/>
                  </a:solidFill>
                </a:rPr>
                <a:t>Time Constant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 flipV="1">
              <a:off x="4641447" y="1372540"/>
              <a:ext cx="9526" cy="49863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 flipH="1" flipV="1">
              <a:off x="5233661" y="1428119"/>
              <a:ext cx="144480" cy="43193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8" name="Line 31"/>
            <p:cNvSpPr>
              <a:spLocks noChangeShapeType="1"/>
            </p:cNvSpPr>
            <p:nvPr/>
          </p:nvSpPr>
          <p:spPr bwMode="auto">
            <a:xfrm flipH="1" flipV="1">
              <a:off x="6553042" y="1437647"/>
              <a:ext cx="244506" cy="443052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 flipH="1">
              <a:off x="6178344" y="913608"/>
              <a:ext cx="127016" cy="22232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50" name="Text Box 25"/>
            <p:cNvSpPr txBox="1">
              <a:spLocks noChangeArrowheads="1"/>
            </p:cNvSpPr>
            <p:nvPr/>
          </p:nvSpPr>
          <p:spPr bwMode="auto">
            <a:xfrm>
              <a:off x="7250044" y="1428119"/>
              <a:ext cx="785913" cy="2524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 smtClean="0">
                  <a:solidFill>
                    <a:schemeClr val="tx2"/>
                  </a:solidFill>
                </a:rPr>
                <a:t>Unit noise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6295834" y="659528"/>
              <a:ext cx="1092340" cy="2540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/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en-GB" sz="1050" dirty="0" smtClean="0">
                  <a:solidFill>
                    <a:schemeClr val="tx2"/>
                  </a:solidFill>
                </a:rPr>
                <a:t>Firing Variance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2" name="Line 31"/>
            <p:cNvSpPr>
              <a:spLocks noChangeShapeType="1"/>
            </p:cNvSpPr>
            <p:nvPr/>
          </p:nvSpPr>
          <p:spPr bwMode="auto">
            <a:xfrm flipH="1" flipV="1">
              <a:off x="6962670" y="1355071"/>
              <a:ext cx="285787" cy="21596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/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51205" name="Text Box 23"/>
          <p:cNvSpPr txBox="1">
            <a:spLocks noChangeArrowheads="1"/>
          </p:cNvSpPr>
          <p:nvPr/>
        </p:nvSpPr>
        <p:spPr bwMode="auto">
          <a:xfrm>
            <a:off x="727075" y="1243013"/>
            <a:ext cx="1231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Sigmoid function</a:t>
            </a:r>
          </a:p>
        </p:txBody>
      </p:sp>
      <p:pic>
        <p:nvPicPr>
          <p:cNvPr id="51206" name="Picture 24" descr="post2p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"/>
          <a:stretch>
            <a:fillRect/>
          </a:stretch>
        </p:blipFill>
        <p:spPr bwMode="auto">
          <a:xfrm>
            <a:off x="468313" y="1392238"/>
            <a:ext cx="15303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7" descr="pre2po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"/>
          <a:stretch>
            <a:fillRect/>
          </a:stretch>
        </p:blipFill>
        <p:spPr bwMode="auto">
          <a:xfrm>
            <a:off x="2609850" y="1400175"/>
            <a:ext cx="15303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 Box 23"/>
          <p:cNvSpPr txBox="1">
            <a:spLocks noChangeArrowheads="1"/>
          </p:cNvSpPr>
          <p:nvPr/>
        </p:nvSpPr>
        <p:spPr bwMode="auto">
          <a:xfrm>
            <a:off x="612775" y="2611438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sp>
        <p:nvSpPr>
          <p:cNvPr id="51209" name="Text Box 23"/>
          <p:cNvSpPr txBox="1">
            <a:spLocks noChangeArrowheads="1"/>
          </p:cNvSpPr>
          <p:nvPr/>
        </p:nvSpPr>
        <p:spPr bwMode="auto">
          <a:xfrm rot="-5400000">
            <a:off x="109538" y="1849438"/>
            <a:ext cx="76041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Firing rate</a:t>
            </a:r>
          </a:p>
        </p:txBody>
      </p:sp>
      <p:sp>
        <p:nvSpPr>
          <p:cNvPr id="51210" name="Text Box 23"/>
          <p:cNvSpPr txBox="1">
            <a:spLocks noChangeArrowheads="1"/>
          </p:cNvSpPr>
          <p:nvPr/>
        </p:nvSpPr>
        <p:spPr bwMode="auto">
          <a:xfrm>
            <a:off x="2924175" y="1243013"/>
            <a:ext cx="1127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/>
              <a:t>Synaptic kernel</a:t>
            </a:r>
          </a:p>
        </p:txBody>
      </p:sp>
      <p:sp>
        <p:nvSpPr>
          <p:cNvPr id="51211" name="Line 57"/>
          <p:cNvSpPr>
            <a:spLocks noChangeShapeType="1"/>
          </p:cNvSpPr>
          <p:nvPr/>
        </p:nvSpPr>
        <p:spPr bwMode="auto">
          <a:xfrm>
            <a:off x="2028825" y="1849438"/>
            <a:ext cx="455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499334"/>
              </p:ext>
            </p:extLst>
          </p:nvPr>
        </p:nvGraphicFramePr>
        <p:xfrm>
          <a:off x="2092325" y="1920875"/>
          <a:ext cx="24765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Equation" r:id="rId6" imgW="164603" imgH="177815" progId="Equation.3">
                  <p:embed/>
                </p:oleObj>
              </mc:Choice>
              <mc:Fallback>
                <p:oleObj name="Equation" r:id="rId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1920875"/>
                        <a:ext cx="247650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78985"/>
              </p:ext>
            </p:extLst>
          </p:nvPr>
        </p:nvGraphicFramePr>
        <p:xfrm>
          <a:off x="2171700" y="1568450"/>
          <a:ext cx="1619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9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1568450"/>
                        <a:ext cx="16192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Text Box 23"/>
          <p:cNvSpPr txBox="1">
            <a:spLocks noChangeArrowheads="1"/>
          </p:cNvSpPr>
          <p:nvPr/>
        </p:nvSpPr>
        <p:spPr bwMode="auto">
          <a:xfrm>
            <a:off x="3132138" y="2641600"/>
            <a:ext cx="6572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Time (s)</a:t>
            </a:r>
          </a:p>
        </p:txBody>
      </p:sp>
      <p:sp>
        <p:nvSpPr>
          <p:cNvPr id="51215" name="Text Box 23"/>
          <p:cNvSpPr txBox="1">
            <a:spLocks noChangeArrowheads="1"/>
          </p:cNvSpPr>
          <p:nvPr/>
        </p:nvSpPr>
        <p:spPr bwMode="auto">
          <a:xfrm rot="-5400000">
            <a:off x="1951831" y="1877220"/>
            <a:ext cx="13112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/>
              <a:t>Membrane potential</a:t>
            </a:r>
          </a:p>
        </p:txBody>
      </p:sp>
      <p:graphicFrame>
        <p:nvGraphicFramePr>
          <p:cNvPr id="512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74343"/>
              </p:ext>
            </p:extLst>
          </p:nvPr>
        </p:nvGraphicFramePr>
        <p:xfrm>
          <a:off x="3748088" y="2281238"/>
          <a:ext cx="1968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0" name="Equation" r:id="rId10" imgW="139700" imgH="127000" progId="Equation.3">
                  <p:embed/>
                </p:oleObj>
              </mc:Choice>
              <mc:Fallback>
                <p:oleObj name="Equation" r:id="rId10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2281238"/>
                        <a:ext cx="196850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7" name="TextBox 6"/>
          <p:cNvSpPr txBox="1">
            <a:spLocks noChangeArrowheads="1"/>
          </p:cNvSpPr>
          <p:nvPr/>
        </p:nvSpPr>
        <p:spPr bwMode="auto">
          <a:xfrm>
            <a:off x="3114675" y="1489075"/>
            <a:ext cx="2936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charset="0"/>
                <a:ea typeface="Times New Roman" charset="0"/>
                <a:cs typeface="Times New Roman" charset="0"/>
              </a:rPr>
              <a:t>H</a:t>
            </a:r>
          </a:p>
        </p:txBody>
      </p:sp>
      <p:sp>
        <p:nvSpPr>
          <p:cNvPr id="51218" name="Rectangle 106"/>
          <p:cNvSpPr>
            <a:spLocks noChangeArrowheads="1"/>
          </p:cNvSpPr>
          <p:nvPr/>
        </p:nvSpPr>
        <p:spPr bwMode="auto">
          <a:xfrm>
            <a:off x="182563" y="3336925"/>
            <a:ext cx="457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6575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6575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6575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ERP</a:t>
            </a:r>
            <a:r>
              <a:rPr lang="en-GB" altLang="en-US" sz="1400">
                <a:latin typeface="Calibri" charset="0"/>
              </a:rPr>
              <a:t> 	original model - based on Jansen &amp; Rit (1995)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SEP</a:t>
            </a:r>
            <a:r>
              <a:rPr lang="en-GB" altLang="en-US" sz="1400">
                <a:latin typeface="Calibri" charset="0"/>
              </a:rPr>
              <a:t> 	ERP with faster dynamics for evoked potentials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CMC 	</a:t>
            </a:r>
            <a:r>
              <a:rPr lang="en-GB" altLang="en-US" sz="1400">
                <a:latin typeface="Calibri" charset="0"/>
              </a:rPr>
              <a:t>Canonical Microcircuit Model (Bastos et al. 2012)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separate superficial &amp; deep pyramidal cells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LFP</a:t>
            </a:r>
            <a:r>
              <a:rPr lang="en-GB" altLang="en-US" sz="1400">
                <a:latin typeface="Calibri" charset="0"/>
              </a:rPr>
              <a:t> 	ERP with self-connection for inhibitory neurons 	(Moran et al. 2007)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NFM 	</a:t>
            </a:r>
            <a:r>
              <a:rPr lang="en-GB" altLang="en-US" sz="1400">
                <a:latin typeface="Calibri" charset="0"/>
              </a:rPr>
              <a:t>ERP as a neural field model 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latin typeface="Calibri" charset="0"/>
              </a:rPr>
              <a:t>	(Pinotsis et al. 2012)</a:t>
            </a:r>
          </a:p>
        </p:txBody>
      </p:sp>
      <p:sp>
        <p:nvSpPr>
          <p:cNvPr id="108" name="Tijdelijke aanduiding voor inhoud 2"/>
          <p:cNvSpPr txBox="1">
            <a:spLocks/>
          </p:cNvSpPr>
          <p:nvPr/>
        </p:nvSpPr>
        <p:spPr bwMode="auto">
          <a:xfrm>
            <a:off x="889000" y="5610225"/>
            <a:ext cx="7343775" cy="6842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GB" b="1" dirty="0">
                <a:solidFill>
                  <a:srgbClr val="C00000"/>
                </a:solidFill>
                <a:latin typeface="Calibri" pitchFamily="34" charset="0"/>
              </a:rPr>
              <a:t>See: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 Moran et al. (2013) Frontiers in Computational Neuroscience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“Neural masses and fields in dynamic causal </a:t>
            </a:r>
            <a:r>
              <a:rPr lang="en-GB" dirty="0" err="1">
                <a:solidFill>
                  <a:srgbClr val="C00000"/>
                </a:solidFill>
                <a:latin typeface="Calibri" pitchFamily="34" charset="0"/>
              </a:rPr>
              <a:t>modeling</a:t>
            </a:r>
            <a:r>
              <a:rPr lang="en-GB" dirty="0">
                <a:solidFill>
                  <a:srgbClr val="C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13333" name="Rectangle 108"/>
          <p:cNvSpPr>
            <a:spLocks noChangeArrowheads="1"/>
          </p:cNvSpPr>
          <p:nvPr/>
        </p:nvSpPr>
        <p:spPr bwMode="auto">
          <a:xfrm>
            <a:off x="4754563" y="3336925"/>
            <a:ext cx="45720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023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NMM 	</a:t>
            </a:r>
            <a:r>
              <a:rPr lang="en-GB" altLang="en-US" sz="1400">
                <a:latin typeface="Calibri" charset="0"/>
              </a:rPr>
              <a:t>based on Morris &amp; Lecar (1981)</a:t>
            </a:r>
            <a:endParaRPr lang="en-GB" altLang="en-US" sz="1400" b="1">
              <a:latin typeface="Calibri" charset="0"/>
            </a:endParaRP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MFM 	</a:t>
            </a:r>
            <a:r>
              <a:rPr lang="en-GB" altLang="en-US" sz="1400">
                <a:latin typeface="Calibri" charset="0"/>
              </a:rPr>
              <a:t>includes second order statistics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(population density) (Marreiros et al. 2009)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CMM</a:t>
            </a:r>
            <a:r>
              <a:rPr lang="en-GB" altLang="en-US" sz="1400">
                <a:latin typeface="Calibri" charset="0"/>
              </a:rPr>
              <a:t> 	canonical neural mass / mean field model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four populations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latin typeface="Calibri" charset="0"/>
              </a:rPr>
              <a:t>NMDA</a:t>
            </a:r>
            <a:r>
              <a:rPr lang="en-GB" altLang="en-US" sz="1400">
                <a:latin typeface="Calibri" charset="0"/>
              </a:rPr>
              <a:t> 	includes (ligand gated) NMDA receptors </a:t>
            </a:r>
            <a:br>
              <a:rPr lang="en-GB" altLang="en-US" sz="1400">
                <a:latin typeface="Calibri" charset="0"/>
              </a:rPr>
            </a:br>
            <a:r>
              <a:rPr lang="en-GB" altLang="en-US" sz="1400">
                <a:latin typeface="Calibri" charset="0"/>
              </a:rPr>
              <a:t>	(Moran et al. 2011)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3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27025" y="0"/>
            <a:ext cx="8489950" cy="1296987"/>
          </a:xfrm>
        </p:spPr>
        <p:txBody>
          <a:bodyPr/>
          <a:lstStyle/>
          <a:p>
            <a:pPr algn="ctr" eaLnBrk="1" hangingPunct="1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Generic DCM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2463800"/>
            <a:ext cx="3247136" cy="3053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172" y="1612900"/>
            <a:ext cx="43452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‘Mix-and-Match’ of generative models</a:t>
            </a:r>
          </a:p>
          <a:p>
            <a:endParaRPr lang="en-US" dirty="0"/>
          </a:p>
          <a:p>
            <a:r>
              <a:rPr lang="en-US" dirty="0" smtClean="0"/>
              <a:t>More flexible than standard implementation</a:t>
            </a:r>
          </a:p>
          <a:p>
            <a:endParaRPr lang="en-US" dirty="0"/>
          </a:p>
          <a:p>
            <a:r>
              <a:rPr lang="en-US" dirty="0" smtClean="0"/>
              <a:t>Adding a new model is easy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402" y="6457434"/>
            <a:ext cx="2234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0"/>
              </a:rPr>
              <a:t>Van Wijk et al. </a:t>
            </a:r>
            <a:r>
              <a:rPr lang="en-GB" altLang="en-US" sz="1400" i="1" dirty="0" smtClean="0">
                <a:solidFill>
                  <a:srgbClr val="000000"/>
                </a:solidFill>
                <a:latin typeface="Calibri" charset="0"/>
              </a:rPr>
              <a:t>Under review</a:t>
            </a:r>
            <a:endParaRPr kumimoji="0" lang="en-GB" altLang="en-US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3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539750" y="1296987"/>
            <a:ext cx="8064500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23900" indent="-192088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82600" indent="-48260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GB" altLang="en-US" sz="1800" b="1" dirty="0" smtClean="0">
                <a:latin typeface="Calibri" charset="0"/>
              </a:rPr>
              <a:t>0) 	What is your research question??</a:t>
            </a:r>
            <a:endParaRPr lang="en-GB" altLang="en-US" sz="1800" b="1" dirty="0">
              <a:latin typeface="Calibri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Select type of generative model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Physiological: convolution or conductance, several options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Phenomenological: fixed choice 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 smtClean="0">
                <a:latin typeface="Calibri" charset="0"/>
              </a:rPr>
              <a:t>Select </a:t>
            </a:r>
            <a:r>
              <a:rPr lang="en-GB" altLang="en-US" sz="1800" b="1" dirty="0">
                <a:latin typeface="Calibri" charset="0"/>
              </a:rPr>
              <a:t>data feature of interest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Event-related design: event-related potentials, induced responses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Steady state activity: cross-spectral densities, phase coupling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 smtClean="0">
                <a:latin typeface="Calibri" charset="0"/>
              </a:rPr>
              <a:t>Specify </a:t>
            </a:r>
            <a:r>
              <a:rPr lang="en-GB" altLang="en-US" sz="1800" b="1" dirty="0">
                <a:latin typeface="Calibri" charset="0"/>
              </a:rPr>
              <a:t>networks - what do you want to test? 		(A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What is the hypothesis?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regions?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connections?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en-GB" altLang="en-US" sz="1800" b="1" dirty="0">
                <a:latin typeface="Calibri" charset="0"/>
              </a:rPr>
              <a:t>Think about condition-specific effects 			(B matrix)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Do you have more than 1 experimental condition?</a:t>
            </a:r>
          </a:p>
          <a:p>
            <a:pPr lvl="1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Char char="•"/>
            </a:pPr>
            <a:r>
              <a:rPr lang="en-GB" altLang="en-US" sz="1800" dirty="0">
                <a:latin typeface="Calibri" charset="0"/>
              </a:rPr>
              <a:t>Which connections may show a difference between conditions?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	</a:t>
            </a:r>
          </a:p>
        </p:txBody>
      </p:sp>
      <p:sp>
        <p:nvSpPr>
          <p:cNvPr id="52227" name="Titel 1"/>
          <p:cNvSpPr>
            <a:spLocks noGrp="1"/>
          </p:cNvSpPr>
          <p:nvPr>
            <p:ph type="title"/>
          </p:nvPr>
        </p:nvSpPr>
        <p:spPr>
          <a:xfrm>
            <a:off x="327025" y="0"/>
            <a:ext cx="8489950" cy="1296987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Which DCM should I use?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390526" y="-9525"/>
            <a:ext cx="8489950" cy="129698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Some technical differences between DCM types</a:t>
            </a:r>
          </a:p>
        </p:txBody>
      </p:sp>
      <p:sp>
        <p:nvSpPr>
          <p:cNvPr id="53251" name="Rechthoek 3"/>
          <p:cNvSpPr>
            <a:spLocks noChangeArrowheads="1"/>
          </p:cNvSpPr>
          <p:nvPr/>
        </p:nvSpPr>
        <p:spPr bwMode="auto">
          <a:xfrm>
            <a:off x="179388" y="1824038"/>
            <a:ext cx="3311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sensor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Test for how many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Inverse problem included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Optimize source locations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25" name="PIJL-LINKS en -RECHTS 7"/>
          <p:cNvSpPr/>
          <p:nvPr/>
        </p:nvSpPr>
        <p:spPr>
          <a:xfrm>
            <a:off x="3490913" y="1752600"/>
            <a:ext cx="1657350" cy="1008063"/>
          </a:xfrm>
          <a:prstGeom prst="left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3253" name="Rechthoek 8"/>
          <p:cNvSpPr>
            <a:spLocks noChangeArrowheads="1"/>
          </p:cNvSpPr>
          <p:nvPr/>
        </p:nvSpPr>
        <p:spPr bwMode="auto">
          <a:xfrm>
            <a:off x="468313" y="1392238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Calibri" charset="0"/>
              </a:rPr>
              <a:t>Physiological DCMs</a:t>
            </a:r>
          </a:p>
        </p:txBody>
      </p:sp>
      <p:sp>
        <p:nvSpPr>
          <p:cNvPr id="53254" name="Rechthoek 9"/>
          <p:cNvSpPr>
            <a:spLocks noChangeArrowheads="1"/>
          </p:cNvSpPr>
          <p:nvPr/>
        </p:nvSpPr>
        <p:spPr bwMode="auto">
          <a:xfrm>
            <a:off x="5676900" y="1422400"/>
            <a:ext cx="256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Phenomenological DCMs</a:t>
            </a:r>
          </a:p>
        </p:txBody>
      </p:sp>
      <p:sp>
        <p:nvSpPr>
          <p:cNvPr id="28" name="PIJL-LINKS en -RECHTS 10"/>
          <p:cNvSpPr/>
          <p:nvPr/>
        </p:nvSpPr>
        <p:spPr>
          <a:xfrm>
            <a:off x="3490913" y="4271963"/>
            <a:ext cx="1657350" cy="100806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3256" name="Rechthoek 11"/>
          <p:cNvSpPr>
            <a:spLocks noChangeArrowheads="1"/>
          </p:cNvSpPr>
          <p:nvPr/>
        </p:nvSpPr>
        <p:spPr bwMode="auto">
          <a:xfrm>
            <a:off x="539750" y="4056063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Calibri" charset="0"/>
              </a:rPr>
              <a:t>Event-related DCMs</a:t>
            </a:r>
          </a:p>
        </p:txBody>
      </p:sp>
      <p:sp>
        <p:nvSpPr>
          <p:cNvPr id="53257" name="Rechthoek 12"/>
          <p:cNvSpPr>
            <a:spLocks noChangeArrowheads="1"/>
          </p:cNvSpPr>
          <p:nvPr/>
        </p:nvSpPr>
        <p:spPr bwMode="auto">
          <a:xfrm>
            <a:off x="5748338" y="4086225"/>
            <a:ext cx="1989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</a:rPr>
              <a:t>Steady-state DCMs</a:t>
            </a:r>
          </a:p>
        </p:txBody>
      </p:sp>
      <p:sp>
        <p:nvSpPr>
          <p:cNvPr id="53258" name="Rechthoek 13"/>
          <p:cNvSpPr>
            <a:spLocks noChangeArrowheads="1"/>
          </p:cNvSpPr>
          <p:nvPr/>
        </p:nvSpPr>
        <p:spPr bwMode="auto">
          <a:xfrm>
            <a:off x="5472113" y="1824038"/>
            <a:ext cx="36369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Model source level data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Cannot compare nr of sources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Take specified source locations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53259" name="Rechthoek 14"/>
          <p:cNvSpPr>
            <a:spLocks noChangeArrowheads="1"/>
          </p:cNvSpPr>
          <p:nvPr/>
        </p:nvSpPr>
        <p:spPr bwMode="auto">
          <a:xfrm>
            <a:off x="179388" y="4487863"/>
            <a:ext cx="331311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External stimulus modelled with Gaussian impulse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Require baseline interval</a:t>
            </a:r>
          </a:p>
          <a:p>
            <a:pPr eaLnBrk="1" hangingPunct="1">
              <a:spcBef>
                <a:spcPct val="0"/>
              </a:spcBef>
              <a:buSzPct val="80000"/>
            </a:pPr>
            <a:endParaRPr lang="en-GB" altLang="en-US" sz="1800" dirty="0">
              <a:latin typeface="Calibri" charset="0"/>
            </a:endParaRPr>
          </a:p>
        </p:txBody>
      </p:sp>
      <p:sp>
        <p:nvSpPr>
          <p:cNvPr id="53260" name="Rechthoek 15"/>
          <p:cNvSpPr>
            <a:spLocks noChangeArrowheads="1"/>
          </p:cNvSpPr>
          <p:nvPr/>
        </p:nvSpPr>
        <p:spPr bwMode="auto">
          <a:xfrm>
            <a:off x="5508625" y="4487863"/>
            <a:ext cx="34559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SzPct val="80000"/>
            </a:pPr>
            <a:r>
              <a:rPr lang="en-GB" altLang="en-US" sz="1800" dirty="0">
                <a:latin typeface="Calibri" charset="0"/>
              </a:rPr>
              <a:t>Perturbation with white/pink noise to generate cross</a:t>
            </a:r>
            <a:r>
              <a:rPr lang="nl-NL" altLang="en-US" sz="1800" dirty="0">
                <a:latin typeface="Calibri" charset="0"/>
              </a:rPr>
              <a:t>-spectra</a:t>
            </a:r>
            <a:endParaRPr lang="en-GB" altLang="en-US" sz="18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36513" y="493713"/>
            <a:ext cx="8489951" cy="534987"/>
          </a:xfrm>
        </p:spPr>
        <p:txBody>
          <a:bodyPr/>
          <a:lstStyle/>
          <a:p>
            <a:pPr algn="ctr"/>
            <a:r>
              <a:rPr lang="en-GB" altLang="en-US" sz="2400">
                <a:latin typeface="Calibri" charset="0"/>
              </a:rPr>
              <a:t>In SPM</a:t>
            </a:r>
          </a:p>
        </p:txBody>
      </p:sp>
      <p:pic>
        <p:nvPicPr>
          <p:cNvPr id="54275" name="Afbeelding 4" descr="spm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778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hthoek 6"/>
          <p:cNvSpPr>
            <a:spLocks noChangeArrowheads="1"/>
          </p:cNvSpPr>
          <p:nvPr/>
        </p:nvSpPr>
        <p:spPr bwMode="auto">
          <a:xfrm>
            <a:off x="384176" y="5410200"/>
            <a:ext cx="404336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800" b="1">
                <a:latin typeface="Calibri" charset="0"/>
              </a:rPr>
              <a:t>SPM manual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alibri" charset="0"/>
              </a:rPr>
              <a:t>Online videos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</a:rPr>
              <a:t>http://</a:t>
            </a:r>
            <a:r>
              <a:rPr lang="en-GB" altLang="en-US" sz="1800" dirty="0" err="1">
                <a:latin typeface="Calibri" charset="0"/>
              </a:rPr>
              <a:t>www.fil.ion.ucl.ac.uk</a:t>
            </a:r>
            <a:r>
              <a:rPr lang="en-GB" altLang="en-US" sz="1800" dirty="0">
                <a:latin typeface="Calibri" charset="0"/>
              </a:rPr>
              <a:t>/</a:t>
            </a:r>
            <a:r>
              <a:rPr lang="en-GB" altLang="en-US" sz="1800" dirty="0" err="1">
                <a:latin typeface="Calibri" charset="0"/>
              </a:rPr>
              <a:t>spm</a:t>
            </a:r>
            <a:r>
              <a:rPr lang="en-GB" altLang="en-US" sz="1800" dirty="0">
                <a:latin typeface="Calibri" charset="0"/>
              </a:rPr>
              <a:t>/course/</a:t>
            </a:r>
            <a:endParaRPr lang="en-GB" altLang="en-US" sz="1800" b="1" dirty="0">
              <a:latin typeface="Calibri" charset="0"/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17675"/>
            <a:ext cx="2730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al 8"/>
          <p:cNvSpPr/>
          <p:nvPr/>
        </p:nvSpPr>
        <p:spPr>
          <a:xfrm>
            <a:off x="3132138" y="2690813"/>
            <a:ext cx="8636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73213"/>
            <a:ext cx="3367087" cy="4105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/>
          <p:cNvCxnSpPr>
            <a:stCxn id="9" idx="6"/>
          </p:cNvCxnSpPr>
          <p:nvPr/>
        </p:nvCxnSpPr>
        <p:spPr>
          <a:xfrm flipV="1">
            <a:off x="3995738" y="1573213"/>
            <a:ext cx="863600" cy="1262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stCxn id="9" idx="6"/>
          </p:cNvCxnSpPr>
          <p:nvPr/>
        </p:nvCxnSpPr>
        <p:spPr>
          <a:xfrm>
            <a:off x="3995738" y="2835275"/>
            <a:ext cx="863600" cy="28432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4974012"/>
              </p:ext>
            </p:extLst>
          </p:nvPr>
        </p:nvGraphicFramePr>
        <p:xfrm>
          <a:off x="286369" y="1427173"/>
          <a:ext cx="8524491" cy="1890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323" name="Tijdelijke aanduiding voor inhoud 2"/>
          <p:cNvSpPr>
            <a:spLocks noGrp="1"/>
          </p:cNvSpPr>
          <p:nvPr>
            <p:ph idx="1"/>
          </p:nvPr>
        </p:nvSpPr>
        <p:spPr>
          <a:xfrm>
            <a:off x="513665" y="5158572"/>
            <a:ext cx="8420100" cy="88662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4000"/>
              </a:lnSpc>
              <a:buNone/>
            </a:pPr>
            <a:r>
              <a:rPr lang="en-GB" altLang="en-US" sz="1800" b="1" dirty="0">
                <a:latin typeface="Calibri" charset="0"/>
              </a:rPr>
              <a:t>DCM </a:t>
            </a:r>
            <a:r>
              <a:rPr lang="en-US" altLang="en-US" sz="1800" b="1" dirty="0" smtClean="0">
                <a:latin typeface="Calibri" charset="0"/>
              </a:rPr>
              <a:t>uses </a:t>
            </a:r>
            <a:r>
              <a:rPr lang="en-GB" altLang="en-US" sz="1800" b="1" dirty="0" smtClean="0">
                <a:latin typeface="Calibri" charset="0"/>
              </a:rPr>
              <a:t>generative computational models </a:t>
            </a:r>
            <a:r>
              <a:rPr lang="mr-IN" altLang="en-US" sz="1800" b="1" dirty="0" smtClean="0">
                <a:latin typeface="Calibri" charset="0"/>
              </a:rPr>
              <a:t>…</a:t>
            </a:r>
            <a:r>
              <a:rPr lang="en-US" altLang="en-US" sz="1800" b="1" dirty="0" smtClean="0">
                <a:latin typeface="Calibri" charset="0"/>
              </a:rPr>
              <a:t>.</a:t>
            </a:r>
          </a:p>
          <a:p>
            <a:pPr marL="0" indent="0" eaLnBrk="1" hangingPunct="1">
              <a:lnSpc>
                <a:spcPct val="114000"/>
              </a:lnSpc>
              <a:buNone/>
            </a:pPr>
            <a:r>
              <a:rPr lang="en-US" altLang="en-US" sz="1800" b="1" dirty="0">
                <a:latin typeface="Calibri" charset="0"/>
              </a:rPr>
              <a:t>	</a:t>
            </a:r>
            <a:r>
              <a:rPr lang="mr-IN" altLang="en-US" sz="1800" b="1" dirty="0" smtClean="0">
                <a:latin typeface="Calibri" charset="0"/>
              </a:rPr>
              <a:t>…</a:t>
            </a:r>
            <a:r>
              <a:rPr lang="en-US" altLang="en-US" sz="1800" b="1" dirty="0" smtClean="0">
                <a:latin typeface="Calibri" charset="0"/>
              </a:rPr>
              <a:t> to li</a:t>
            </a:r>
            <a:r>
              <a:rPr lang="en-GB" altLang="en-US" sz="1800" b="1" dirty="0" err="1" smtClean="0">
                <a:latin typeface="Calibri" charset="0"/>
              </a:rPr>
              <a:t>nk</a:t>
            </a:r>
            <a:r>
              <a:rPr lang="en-GB" altLang="en-US" sz="1800" b="1" dirty="0">
                <a:latin typeface="Calibri" charset="0"/>
              </a:rPr>
              <a:t> </a:t>
            </a:r>
            <a:r>
              <a:rPr lang="en-GB" altLang="en-US" sz="1800" b="1" dirty="0" smtClean="0">
                <a:latin typeface="Calibri" charset="0"/>
              </a:rPr>
              <a:t>observed data features with underlying neurophysiology</a:t>
            </a:r>
          </a:p>
        </p:txBody>
      </p:sp>
      <p:sp>
        <p:nvSpPr>
          <p:cNvPr id="56324" name="Title 1"/>
          <p:cNvSpPr>
            <a:spLocks noGrp="1"/>
          </p:cNvSpPr>
          <p:nvPr>
            <p:ph type="title"/>
          </p:nvPr>
        </p:nvSpPr>
        <p:spPr>
          <a:xfrm>
            <a:off x="285750" y="293688"/>
            <a:ext cx="8489950" cy="534987"/>
          </a:xfrm>
        </p:spPr>
        <p:txBody>
          <a:bodyPr/>
          <a:lstStyle/>
          <a:p>
            <a:pPr algn="ctr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Summary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682625" y="1371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Observations (y)</a:t>
            </a: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3490913" y="1371600"/>
            <a:ext cx="2233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Effective connectivity</a:t>
            </a: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435600" y="1371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 Neurophysiology</a:t>
            </a:r>
          </a:p>
        </p:txBody>
      </p:sp>
      <p:pic>
        <p:nvPicPr>
          <p:cNvPr id="56328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54200"/>
            <a:ext cx="11652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95288" y="1798638"/>
            <a:ext cx="3024187" cy="127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633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6" r="33539"/>
          <a:stretch>
            <a:fillRect/>
          </a:stretch>
        </p:blipFill>
        <p:spPr bwMode="auto">
          <a:xfrm>
            <a:off x="1547813" y="1874838"/>
            <a:ext cx="914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13" descr="EEG-03.jpg"/>
          <p:cNvPicPr>
            <a:picLocks/>
          </p:cNvPicPr>
          <p:nvPr/>
        </p:nvPicPr>
        <p:blipFill rotWithShape="1">
          <a:blip r:embed="rId9" cstate="print"/>
          <a:srcRect l="11515" r="11486"/>
          <a:stretch/>
        </p:blipFill>
        <p:spPr>
          <a:xfrm>
            <a:off x="513665" y="1966812"/>
            <a:ext cx="1019272" cy="94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84" name="Arc 16383"/>
          <p:cNvSpPr/>
          <p:nvPr/>
        </p:nvSpPr>
        <p:spPr>
          <a:xfrm rot="6050561">
            <a:off x="2035175" y="288925"/>
            <a:ext cx="2324100" cy="4819650"/>
          </a:xfrm>
          <a:prstGeom prst="arc">
            <a:avLst>
              <a:gd name="adj1" fmla="val 16643408"/>
              <a:gd name="adj2" fmla="val 3063621"/>
            </a:avLst>
          </a:prstGeom>
          <a:ln w="285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333" name="TextBox 9"/>
          <p:cNvSpPr txBox="1">
            <a:spLocks noChangeArrowheads="1"/>
          </p:cNvSpPr>
          <p:nvPr/>
        </p:nvSpPr>
        <p:spPr bwMode="auto">
          <a:xfrm>
            <a:off x="2560637" y="3964634"/>
            <a:ext cx="22336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Generative model</a:t>
            </a:r>
          </a:p>
        </p:txBody>
      </p:sp>
      <p:pic>
        <p:nvPicPr>
          <p:cNvPr id="16394" name="Picture 1639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1798638"/>
            <a:ext cx="1295400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Afbeelding 16" descr="F1.larg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48425"/>
          <a:stretch>
            <a:fillRect/>
          </a:stretch>
        </p:blipFill>
        <p:spPr bwMode="auto">
          <a:xfrm>
            <a:off x="2484438" y="1925638"/>
            <a:ext cx="7556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2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>
          <a:xfrm>
            <a:off x="330200" y="0"/>
            <a:ext cx="8489950" cy="914400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Further reading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16636"/>
              </p:ext>
            </p:extLst>
          </p:nvPr>
        </p:nvGraphicFramePr>
        <p:xfrm>
          <a:off x="330200" y="800100"/>
          <a:ext cx="8489950" cy="562498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233738"/>
                <a:gridCol w="5256212"/>
              </a:tblGrid>
              <a:tr h="409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 original DCM paper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2003,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Guide to MEG/EEG analysis in SPM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Litvak et al. (2011) Comput Intell &amp; Neurosci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9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Descriptive </a:t>
                      </a:r>
                      <a:r>
                        <a:rPr kumimoji="0" lang="en-GB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 </a:t>
                      </a: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Tutorial </a:t>
                      </a:r>
                      <a:r>
                        <a:rPr kumimoji="0" lang="en-GB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papers</a:t>
                      </a: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Ten Simple Rules for DCM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2010,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Overview of generative models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Moran et al. 2013, Front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Comput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Model selection for group studies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Stephan et al. 2009,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Comparing families of DCMs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2010,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PLoS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One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96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DCM applications</a:t>
                      </a:r>
                      <a:endParaRPr kumimoji="0" lang="en-GB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b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Event-related potentials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David et al. 2006,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Garrido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2007, PNAS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Boly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et al. 2011, </a:t>
                      </a:r>
                      <a:r>
                        <a:rPr kumimoji="0" lang="en-GB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Science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Auksztulewicz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&amp; </a:t>
                      </a: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Friston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2015, Cerebral Cortex</a:t>
                      </a:r>
                      <a:endParaRPr kumimoji="0" lang="en-GB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6" marB="45716" anchor="ctr" horzOverflow="overflow"/>
                </a:tc>
              </a:tr>
              <a:tr h="731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Cross-spectral densities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2009, Neuroimage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Moran et al. 2011, PLoS 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Friston et al. 2012, Neuroimage</a:t>
                      </a:r>
                      <a:endParaRPr kumimoji="0" lang="en-GB" alt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5181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Induced responses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Chen et al. 2008, 2009,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Van Wijk et al. 2012,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Neuroimage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  <a:tr h="3714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Phase coupling</a:t>
                      </a:r>
                      <a:endParaRPr kumimoji="0" lang="en-GB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Penny et al. 2009, J </a:t>
                      </a:r>
                      <a:r>
                        <a:rPr kumimoji="0" lang="en-GB" alt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Neurosci</a:t>
                      </a:r>
                      <a:r>
                        <a:rPr kumimoji="0" lang="en-GB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Methods</a:t>
                      </a:r>
                      <a:endParaRPr kumimoji="0" lang="en-GB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T="45716" marB="45716" anchor="ctr"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7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Arrow 3"/>
          <p:cNvSpPr/>
          <p:nvPr/>
        </p:nvSpPr>
        <p:spPr>
          <a:xfrm flipV="1">
            <a:off x="539750" y="2503045"/>
            <a:ext cx="8064500" cy="1951038"/>
          </a:xfrm>
          <a:prstGeom prst="curvedDownArrow">
            <a:avLst>
              <a:gd name="adj1" fmla="val 19216"/>
              <a:gd name="adj2" fmla="val 38958"/>
              <a:gd name="adj3" fmla="val 2089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 flipH="1" flipV="1">
            <a:off x="1165225" y="2504633"/>
            <a:ext cx="6513513" cy="1333500"/>
          </a:xfrm>
          <a:prstGeom prst="curvedDownArrow">
            <a:avLst>
              <a:gd name="adj1" fmla="val 25000"/>
              <a:gd name="adj2" fmla="val 50000"/>
              <a:gd name="adj3" fmla="val 28213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Afbeelding 21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r="48425" b="47102"/>
          <a:stretch>
            <a:fillRect/>
          </a:stretch>
        </p:blipFill>
        <p:spPr bwMode="auto">
          <a:xfrm>
            <a:off x="357188" y="915545"/>
            <a:ext cx="173196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 flipH="1">
            <a:off x="8337550" y="2022033"/>
            <a:ext cx="849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ea typeface="Arial" charset="0"/>
                <a:cs typeface="Arial" charset="0"/>
              </a:rPr>
              <a:t>stimuli</a:t>
            </a:r>
            <a:endParaRPr lang="en-US" altLang="en-US" sz="1400">
              <a:ea typeface="Arial" charset="0"/>
              <a:cs typeface="Arial" charset="0"/>
            </a:endParaRPr>
          </a:p>
        </p:txBody>
      </p: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6888163" y="834583"/>
            <a:ext cx="1512887" cy="1403350"/>
            <a:chOff x="3428992" y="4429132"/>
            <a:chExt cx="2209800" cy="1963737"/>
          </a:xfrm>
        </p:grpSpPr>
        <p:pic>
          <p:nvPicPr>
            <p:cNvPr id="20" name="Picture 88" descr="cervo&amp;lob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9"/>
            <a:stretch>
              <a:fillRect/>
            </a:stretch>
          </p:blipFill>
          <p:spPr bwMode="auto">
            <a:xfrm>
              <a:off x="3428992" y="4429132"/>
              <a:ext cx="2209800" cy="196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89"/>
            <p:cNvSpPr>
              <a:spLocks noChangeArrowheads="1"/>
            </p:cNvSpPr>
            <p:nvPr/>
          </p:nvSpPr>
          <p:spPr bwMode="auto">
            <a:xfrm>
              <a:off x="5257792" y="53435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2" name="Oval 90"/>
            <p:cNvSpPr>
              <a:spLocks noChangeArrowheads="1"/>
            </p:cNvSpPr>
            <p:nvPr/>
          </p:nvSpPr>
          <p:spPr bwMode="auto">
            <a:xfrm>
              <a:off x="3657592" y="5114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3" name="Oval 91"/>
            <p:cNvSpPr>
              <a:spLocks noChangeArrowheads="1"/>
            </p:cNvSpPr>
            <p:nvPr/>
          </p:nvSpPr>
          <p:spPr bwMode="auto">
            <a:xfrm>
              <a:off x="4267192" y="54197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sp>
          <p:nvSpPr>
            <p:cNvPr id="24" name="Oval 92"/>
            <p:cNvSpPr>
              <a:spLocks noChangeArrowheads="1"/>
            </p:cNvSpPr>
            <p:nvPr/>
          </p:nvSpPr>
          <p:spPr bwMode="auto">
            <a:xfrm>
              <a:off x="4800592" y="4733932"/>
              <a:ext cx="304800" cy="304800"/>
            </a:xfrm>
            <a:prstGeom prst="ellipse">
              <a:avLst/>
            </a:prstGeom>
            <a:solidFill>
              <a:schemeClr val="bg1">
                <a:alpha val="41176"/>
              </a:schemeClr>
            </a:solidFill>
            <a:ln w="12700">
              <a:solidFill>
                <a:srgbClr val="008000"/>
              </a:solidFill>
              <a:round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ea typeface="Arial" charset="0"/>
                <a:cs typeface="Arial" charset="0"/>
              </a:endParaRPr>
            </a:p>
          </p:txBody>
        </p:sp>
        <p:cxnSp>
          <p:nvCxnSpPr>
            <p:cNvPr id="25" name="AutoShape 93"/>
            <p:cNvCxnSpPr>
              <a:cxnSpLocks noChangeShapeType="1"/>
            </p:cNvCxnSpPr>
            <p:nvPr/>
          </p:nvCxnSpPr>
          <p:spPr bwMode="auto">
            <a:xfrm rot="5400000">
              <a:off x="4876792" y="5254632"/>
              <a:ext cx="76200" cy="774700"/>
            </a:xfrm>
            <a:prstGeom prst="curvedConnector3">
              <a:avLst>
                <a:gd name="adj1" fmla="val 370833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94"/>
            <p:cNvCxnSpPr>
              <a:cxnSpLocks noChangeShapeType="1"/>
            </p:cNvCxnSpPr>
            <p:nvPr/>
          </p:nvCxnSpPr>
          <p:spPr bwMode="auto">
            <a:xfrm rot="5400000" flipH="1">
              <a:off x="5029192" y="4962532"/>
              <a:ext cx="457200" cy="30480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95"/>
            <p:cNvCxnSpPr>
              <a:cxnSpLocks noChangeShapeType="1"/>
            </p:cNvCxnSpPr>
            <p:nvPr/>
          </p:nvCxnSpPr>
          <p:spPr bwMode="auto">
            <a:xfrm rot="-5400000" flipH="1" flipV="1">
              <a:off x="4159242" y="4429132"/>
              <a:ext cx="336550" cy="1035050"/>
            </a:xfrm>
            <a:prstGeom prst="curvedConnector3">
              <a:avLst>
                <a:gd name="adj1" fmla="val -41042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96"/>
            <p:cNvCxnSpPr>
              <a:cxnSpLocks noChangeShapeType="1"/>
            </p:cNvCxnSpPr>
            <p:nvPr/>
          </p:nvCxnSpPr>
          <p:spPr bwMode="auto">
            <a:xfrm rot="-5400000">
              <a:off x="4876792" y="5038732"/>
              <a:ext cx="76200" cy="774700"/>
            </a:xfrm>
            <a:prstGeom prst="curvedConnector3">
              <a:avLst>
                <a:gd name="adj1" fmla="val 360417"/>
              </a:avLst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97"/>
            <p:cNvCxnSpPr>
              <a:cxnSpLocks noChangeShapeType="1"/>
            </p:cNvCxnSpPr>
            <p:nvPr/>
          </p:nvCxnSpPr>
          <p:spPr bwMode="auto">
            <a:xfrm flipV="1">
              <a:off x="3962392" y="4994282"/>
              <a:ext cx="882650" cy="273050"/>
            </a:xfrm>
            <a:prstGeom prst="curvedConnector2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0" name="Curved Connector 29"/>
          <p:cNvCxnSpPr/>
          <p:nvPr/>
        </p:nvCxnSpPr>
        <p:spPr>
          <a:xfrm rot="16200000" flipV="1">
            <a:off x="8354219" y="1664051"/>
            <a:ext cx="428625" cy="33496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07125" y="350395"/>
            <a:ext cx="2805113" cy="449263"/>
          </a:xfrm>
        </p:spPr>
        <p:txBody>
          <a:bodyPr/>
          <a:lstStyle/>
          <a:p>
            <a:pPr algn="ctr" eaLnBrk="1" hangingPunct="1"/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Causal Mechanisms</a:t>
            </a:r>
          </a:p>
        </p:txBody>
      </p:sp>
      <p:sp>
        <p:nvSpPr>
          <p:cNvPr id="32" name="Titel 1"/>
          <p:cNvSpPr txBox="1">
            <a:spLocks/>
          </p:cNvSpPr>
          <p:nvPr/>
        </p:nvSpPr>
        <p:spPr bwMode="auto">
          <a:xfrm>
            <a:off x="179388" y="350395"/>
            <a:ext cx="343376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kern="0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Observations / Data Features</a:t>
            </a:r>
            <a:endParaRPr lang="en-GB" altLang="en-US" sz="2000" kern="0" dirty="0">
              <a:solidFill>
                <a:schemeClr val="accent1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65700" y="5004756"/>
            <a:ext cx="3923438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Given our </a:t>
            </a: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observations    , and stimuli what parameters values</a:t>
            </a:r>
            <a:r>
              <a:rPr lang="en-GB" altLang="en-US" sz="1800" b="1" i="1" baseline="30000" dirty="0" smtClean="0"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make </a:t>
            </a:r>
            <a:r>
              <a:rPr lang="en-GB" altLang="en-US" sz="1800" i="1" dirty="0">
                <a:latin typeface="Calibri" charset="0"/>
                <a:ea typeface="Calibri" charset="0"/>
                <a:cs typeface="Calibri" charset="0"/>
              </a:rPr>
              <a:t>the model best fit the data?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69386" y="4454083"/>
            <a:ext cx="1771650" cy="36988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alibri" charset="0"/>
                <a:ea typeface="Calibri" charset="0"/>
                <a:cs typeface="Calibri" charset="0"/>
              </a:rPr>
              <a:t>Model Inversion</a:t>
            </a:r>
            <a:endParaRPr lang="en-GB" altLang="en-US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 flipH="1">
            <a:off x="8553450" y="2218883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 flipH="1">
            <a:off x="2195513" y="850458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7094" y="4476010"/>
            <a:ext cx="1992150" cy="369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latin typeface="Calibri" charset="0"/>
                <a:ea typeface="Calibri" charset="0"/>
                <a:cs typeface="Calibri" charset="0"/>
              </a:rPr>
              <a:t>Forward Modelling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27094" y="5019378"/>
            <a:ext cx="2723924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What brain activity does the model predict to occur for my parameter values?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738457" y="3048001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161620" y="3036704"/>
            <a:ext cx="7216" cy="1428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13"/>
          <p:cNvSpPr txBox="1">
            <a:spLocks noChangeArrowheads="1"/>
          </p:cNvSpPr>
          <p:nvPr/>
        </p:nvSpPr>
        <p:spPr bwMode="auto">
          <a:xfrm flipH="1">
            <a:off x="7259541" y="5324077"/>
            <a:ext cx="3544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 b="1" i="1" dirty="0">
                <a:ea typeface="Arial" charset="0"/>
                <a:cs typeface="Arial" charset="0"/>
              </a:rPr>
              <a:t>θ</a:t>
            </a:r>
            <a:endParaRPr lang="en-US" altLang="en-US" sz="1600" b="1" i="1" dirty="0">
              <a:ea typeface="Arial" charset="0"/>
              <a:cs typeface="Arial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602346" y="2801257"/>
            <a:ext cx="3825875" cy="1935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600" dirty="0"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54" name="Group 11"/>
          <p:cNvGrpSpPr>
            <a:grpSpLocks/>
          </p:cNvGrpSpPr>
          <p:nvPr/>
        </p:nvGrpSpPr>
        <p:grpSpPr bwMode="auto">
          <a:xfrm>
            <a:off x="2465821" y="2510744"/>
            <a:ext cx="2017713" cy="1978025"/>
            <a:chOff x="2142861" y="1340768"/>
            <a:chExt cx="2337751" cy="2304256"/>
          </a:xfrm>
        </p:grpSpPr>
        <p:sp>
          <p:nvSpPr>
            <p:cNvPr id="55" name="TextBox 12"/>
            <p:cNvSpPr txBox="1">
              <a:spLocks noChangeArrowheads="1"/>
            </p:cNvSpPr>
            <p:nvPr/>
          </p:nvSpPr>
          <p:spPr bwMode="auto">
            <a:xfrm>
              <a:off x="2142861" y="1340768"/>
              <a:ext cx="233775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600"/>
                <a:t>Neural Model</a:t>
              </a:r>
            </a:p>
          </p:txBody>
        </p:sp>
        <p:pic>
          <p:nvPicPr>
            <p:cNvPr id="56" name="Picture 2" descr="D:\Documents\teaching\spm course\effective_conn.pn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421313" y="1833609"/>
              <a:ext cx="1780849" cy="18114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/>
          </p:spPr>
        </p:pic>
      </p:grp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4497821" y="2499632"/>
            <a:ext cx="20177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/>
              <a:t>Observation Model</a:t>
            </a:r>
          </a:p>
        </p:txBody>
      </p:sp>
      <p:sp>
        <p:nvSpPr>
          <p:cNvPr id="58" name="Left Brace 57"/>
          <p:cNvSpPr/>
          <p:nvPr/>
        </p:nvSpPr>
        <p:spPr>
          <a:xfrm rot="5400000" flipV="1">
            <a:off x="4257315" y="298563"/>
            <a:ext cx="481013" cy="3825875"/>
          </a:xfrm>
          <a:prstGeom prst="leftBrac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19"/>
          <p:cNvSpPr txBox="1">
            <a:spLocks noChangeArrowheads="1"/>
          </p:cNvSpPr>
          <p:nvPr/>
        </p:nvSpPr>
        <p:spPr bwMode="auto">
          <a:xfrm>
            <a:off x="3491346" y="1512207"/>
            <a:ext cx="1920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b="1"/>
              <a:t>Generative model </a:t>
            </a:r>
          </a:p>
        </p:txBody>
      </p:sp>
      <p:pic>
        <p:nvPicPr>
          <p:cNvPr id="60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5" t="35625" r="1761" b="28683"/>
          <a:stretch>
            <a:fillRect/>
          </a:stretch>
        </p:blipFill>
        <p:spPr bwMode="auto">
          <a:xfrm>
            <a:off x="4935971" y="3267982"/>
            <a:ext cx="11811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hthoek 28"/>
          <p:cNvSpPr>
            <a:spLocks noChangeArrowheads="1"/>
          </p:cNvSpPr>
          <p:nvPr/>
        </p:nvSpPr>
        <p:spPr bwMode="auto">
          <a:xfrm>
            <a:off x="4874059" y="2942544"/>
            <a:ext cx="12684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GB" altLang="en-US" sz="1400" b="1"/>
              <a:t>Forward model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 flipH="1">
            <a:off x="4212071" y="2518682"/>
            <a:ext cx="30956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800" b="1" i="1">
                <a:ea typeface="Arial" charset="0"/>
                <a:cs typeface="Arial" charset="0"/>
              </a:rPr>
              <a:t>θ</a:t>
            </a:r>
            <a:endParaRPr lang="en-US" altLang="en-US" sz="1800" i="1">
              <a:ea typeface="Arial" charset="0"/>
              <a:cs typeface="Arial" charset="0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 flipH="1">
            <a:off x="8493373" y="5071431"/>
            <a:ext cx="3095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u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 flipH="1">
            <a:off x="7156588" y="5054535"/>
            <a:ext cx="3095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ea typeface="Arial" charset="0"/>
                <a:cs typeface="Arial" charset="0"/>
              </a:rPr>
              <a:t>y</a:t>
            </a:r>
            <a:endParaRPr lang="en-US" altLang="en-US" sz="1400" i="1" dirty="0"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8" grpId="0" animBg="1"/>
      <p:bldP spid="40" grpId="0"/>
      <p:bldP spid="46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30200" y="24834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Generative models</a:t>
            </a:r>
            <a:endParaRPr lang="en-GB" altLang="en-US" sz="24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30510" y="1352885"/>
            <a:ext cx="316331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smtClean="0">
                <a:latin typeface="Calibri" charset="0"/>
                <a:ea typeface="Calibri" charset="0"/>
                <a:cs typeface="Calibri" charset="0"/>
              </a:rPr>
              <a:t>+</a:t>
            </a:r>
            <a:endParaRPr lang="en-GB" altLang="en-U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337" y="1853718"/>
            <a:ext cx="3578790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Describe dynamics of brain activity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892" y="1842272"/>
            <a:ext cx="3578788" cy="369332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 smtClean="0">
                <a:latin typeface="Calibri" charset="0"/>
                <a:ea typeface="Calibri" charset="0"/>
                <a:cs typeface="Calibri" charset="0"/>
              </a:rPr>
              <a:t>Maps brain activity to data features</a:t>
            </a:r>
            <a:endParaRPr lang="en-GB" altLang="en-US" sz="18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6892" y="2304278"/>
            <a:ext cx="3838508" cy="978729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Forward model / Lead field for EEG/MEG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Gain function for LFPs</a:t>
            </a:r>
          </a:p>
          <a:p>
            <a:pPr marL="184150" indent="-184150">
              <a:lnSpc>
                <a:spcPct val="120000"/>
              </a:lnSpc>
              <a:spcBef>
                <a:spcPct val="0"/>
              </a:spcBef>
              <a:buSzPct val="80000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(Feature extraction)</a:t>
            </a:r>
            <a:endParaRPr lang="en-GB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31" y="3529925"/>
            <a:ext cx="3682509" cy="19400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337" y="2304278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General descriptions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Convolution based models (Jansen-</a:t>
            </a:r>
            <a:r>
              <a:rPr lang="en-US" sz="1600" dirty="0" err="1" smtClean="0"/>
              <a:t>Rit</a:t>
            </a:r>
            <a:r>
              <a:rPr lang="en-US" sz="1600" dirty="0" smtClean="0"/>
              <a:t>)</a:t>
            </a:r>
          </a:p>
          <a:p>
            <a:pPr marL="184150" indent="-184150">
              <a:lnSpc>
                <a:spcPct val="120000"/>
              </a:lnSpc>
              <a:buSzPct val="100000"/>
              <a:buFont typeface="Arial" charset="0"/>
              <a:buChar char="•"/>
            </a:pPr>
            <a:r>
              <a:rPr lang="en-US" sz="1600" dirty="0" smtClean="0"/>
              <a:t>Conductance based models (Morris-</a:t>
            </a:r>
            <a:r>
              <a:rPr lang="en-US" sz="1600" dirty="0" err="1" smtClean="0"/>
              <a:t>Lecar</a:t>
            </a:r>
            <a:r>
              <a:rPr lang="en-US" sz="1600" dirty="0" smtClean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337" y="135288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 smtClean="0">
                <a:latin typeface="Calibri" charset="0"/>
                <a:ea typeface="Calibri" charset="0"/>
                <a:cs typeface="Calibri" charset="0"/>
              </a:rPr>
              <a:t>Neural state equations</a:t>
            </a:r>
            <a:r>
              <a:rPr lang="en-GB" altLang="en-US" b="1" dirty="0">
                <a:latin typeface="Calibri" charset="0"/>
                <a:ea typeface="Calibri" charset="0"/>
                <a:cs typeface="Calibri" charset="0"/>
              </a:rPr>
              <a:t>	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076892" y="1352885"/>
            <a:ext cx="22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>
                <a:latin typeface="Calibri" charset="0"/>
                <a:ea typeface="Calibri" charset="0"/>
                <a:cs typeface="Calibri" charset="0"/>
              </a:rPr>
              <a:t>Observation </a:t>
            </a:r>
            <a:r>
              <a:rPr lang="en-GB" altLang="en-US" b="1" dirty="0" smtClean="0">
                <a:latin typeface="Calibri" charset="0"/>
                <a:ea typeface="Calibri" charset="0"/>
                <a:cs typeface="Calibri" charset="0"/>
              </a:rPr>
              <a:t>function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255712" y="4796962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278273" y="4796962"/>
            <a:ext cx="6786" cy="9099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12291" y="4180812"/>
            <a:ext cx="373157" cy="2585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2125" y="4180812"/>
            <a:ext cx="0" cy="258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315042" y="5162942"/>
            <a:ext cx="1508997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Within-source synaptic coupling strengths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2310935" y="3730224"/>
            <a:ext cx="168137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Between-source synaptic coupling strengths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2596707" y="5166509"/>
            <a:ext cx="1006259" cy="257369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External </a:t>
            </a:r>
            <a:r>
              <a:rPr lang="en-US" sz="1200" kern="0" dirty="0" smtClean="0">
                <a:latin typeface="Segoe UI Light" pitchFamily="34" charset="0"/>
                <a:ea typeface="+mj-ea"/>
                <a:cs typeface="+mj-cs"/>
              </a:rPr>
              <a:t>input</a:t>
            </a:r>
            <a:endParaRPr lang="en-US" sz="1200" kern="0" dirty="0">
              <a:latin typeface="Segoe UI Light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712032" y="5169578"/>
            <a:ext cx="612604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Time constant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0"/>
          <a:stretch>
            <a:fillRect/>
          </a:stretch>
        </p:blipFill>
        <p:spPr bwMode="auto">
          <a:xfrm>
            <a:off x="693765" y="4439325"/>
            <a:ext cx="3630871" cy="45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 bwMode="auto">
          <a:xfrm>
            <a:off x="1703803" y="5715433"/>
            <a:ext cx="279978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Sigmoidal function translating pre-synaptic membrane potential into firing rate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315042" y="3730225"/>
            <a:ext cx="1904211" cy="442035"/>
          </a:xfrm>
          <a:prstGeom prst="rect">
            <a:avLst/>
          </a:prstGeom>
          <a:solidFill>
            <a:srgbClr val="FFFF00">
              <a:alpha val="29804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defTabSz="4175882">
              <a:defRPr/>
            </a:pP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Membrane potential </a:t>
            </a:r>
            <a:r>
              <a:rPr lang="en-US" sz="1200" kern="0" dirty="0" smtClean="0">
                <a:latin typeface="Segoe UI Light" pitchFamily="34" charset="0"/>
                <a:ea typeface="+mj-ea"/>
                <a:cs typeface="+mj-cs"/>
              </a:rPr>
              <a:t>   of </a:t>
            </a: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cell population </a:t>
            </a:r>
            <a:r>
              <a:rPr lang="en-US" sz="1200" i="1" kern="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1200" kern="0" dirty="0">
                <a:latin typeface="Segoe UI Light" pitchFamily="34" charset="0"/>
                <a:ea typeface="+mj-ea"/>
                <a:cs typeface="+mj-cs"/>
              </a:rPr>
              <a:t> in source   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09378" y="4796256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063986" y="4815065"/>
            <a:ext cx="4863" cy="354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46" b="-464"/>
          <a:stretch>
            <a:fillRect/>
          </a:stretch>
        </p:blipFill>
        <p:spPr bwMode="auto">
          <a:xfrm>
            <a:off x="1784638" y="3969287"/>
            <a:ext cx="104550" cy="15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6545" b="-2893"/>
          <a:stretch>
            <a:fillRect/>
          </a:stretch>
        </p:blipFill>
        <p:spPr bwMode="auto">
          <a:xfrm>
            <a:off x="1063390" y="3969287"/>
            <a:ext cx="82017" cy="1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5563" b="-934"/>
          <a:stretch>
            <a:fillRect/>
          </a:stretch>
        </p:blipFill>
        <p:spPr bwMode="auto">
          <a:xfrm>
            <a:off x="1675041" y="3806068"/>
            <a:ext cx="100676" cy="1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jdelijke aanduiding voor inhoud 2"/>
          <p:cNvSpPr>
            <a:spLocks noGrp="1"/>
          </p:cNvSpPr>
          <p:nvPr>
            <p:ph idx="1"/>
          </p:nvPr>
        </p:nvSpPr>
        <p:spPr>
          <a:xfrm>
            <a:off x="579438" y="4033492"/>
            <a:ext cx="7953375" cy="2320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6">
                <a:lumMod val="90000"/>
                <a:lumOff val="10000"/>
              </a:schemeClr>
            </a:solidFill>
          </a:ln>
        </p:spPr>
        <p:txBody>
          <a:bodyPr tIns="144000">
            <a:normAutofit/>
          </a:bodyPr>
          <a:lstStyle/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Model comparisons	</a:t>
            </a:r>
            <a:r>
              <a:rPr lang="en-GB" sz="1800" i="1" dirty="0" smtClean="0">
                <a:latin typeface="Calibri" pitchFamily="34" charset="0"/>
              </a:rPr>
              <a:t>Test hypotheses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i="1" dirty="0" smtClean="0">
                <a:latin typeface="Calibri" pitchFamily="34" charset="0"/>
              </a:rPr>
              <a:t>	</a:t>
            </a:r>
            <a:r>
              <a:rPr lang="en-GB" sz="1800" i="1" dirty="0" smtClean="0">
                <a:latin typeface="Calibri" pitchFamily="34" charset="0"/>
              </a:rPr>
              <a:t>Does model A explain the data better than model B?	</a:t>
            </a:r>
            <a:endParaRPr lang="en-GB" sz="1800" b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Parameter inference	</a:t>
            </a:r>
            <a:r>
              <a:rPr lang="en-GB" sz="1800" i="1" dirty="0" smtClean="0">
                <a:latin typeface="Calibri" pitchFamily="34" charset="0"/>
              </a:rPr>
              <a:t>What are the connection strengths? 	</a:t>
            </a:r>
            <a:endParaRPr lang="en-GB" sz="1800" b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i="1" dirty="0" smtClean="0">
                <a:latin typeface="Calibri" pitchFamily="34" charset="0"/>
              </a:rPr>
              <a:t>	How do they change between conditions?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endParaRPr lang="en-GB" sz="1800" i="1" dirty="0" smtClean="0"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2606675" algn="l"/>
              </a:tabLst>
              <a:defRPr/>
            </a:pPr>
            <a:r>
              <a:rPr lang="en-GB" sz="1800" b="1" dirty="0" smtClean="0">
                <a:latin typeface="Calibri" pitchFamily="34" charset="0"/>
              </a:rPr>
              <a:t>Simulations	</a:t>
            </a:r>
            <a:r>
              <a:rPr lang="en-GB" sz="1800" i="1" dirty="0" smtClean="0">
                <a:latin typeface="Calibri" pitchFamily="34" charset="0"/>
              </a:rPr>
              <a:t>What happens to neural activity if</a:t>
            </a:r>
            <a:r>
              <a:rPr lang="is-IS" sz="1800" i="1" dirty="0" smtClean="0">
                <a:latin typeface="Calibri" pitchFamily="34" charset="0"/>
              </a:rPr>
              <a:t>…</a:t>
            </a:r>
            <a:endParaRPr lang="en-GB" sz="1800" i="1" dirty="0" smtClean="0">
              <a:latin typeface="Calibri" pitchFamily="34" charset="0"/>
            </a:endParaRPr>
          </a:p>
        </p:txBody>
      </p:sp>
      <p:grpSp>
        <p:nvGrpSpPr>
          <p:cNvPr id="19458" name="Groep 68"/>
          <p:cNvGrpSpPr>
            <a:grpSpLocks noChangeAspect="1"/>
          </p:cNvGrpSpPr>
          <p:nvPr/>
        </p:nvGrpSpPr>
        <p:grpSpPr bwMode="auto">
          <a:xfrm>
            <a:off x="971550" y="1362285"/>
            <a:ext cx="6624638" cy="2170112"/>
            <a:chOff x="250825" y="1628800"/>
            <a:chExt cx="8353425" cy="2736850"/>
          </a:xfrm>
        </p:grpSpPr>
        <p:grpSp>
          <p:nvGrpSpPr>
            <p:cNvPr id="19461" name="Groep 24"/>
            <p:cNvGrpSpPr>
              <a:grpSpLocks/>
            </p:cNvGrpSpPr>
            <p:nvPr/>
          </p:nvGrpSpPr>
          <p:grpSpPr bwMode="auto">
            <a:xfrm>
              <a:off x="250825" y="1773262"/>
              <a:ext cx="3673475" cy="2592388"/>
              <a:chOff x="1763688" y="1628800"/>
              <a:chExt cx="4752528" cy="3024336"/>
            </a:xfrm>
          </p:grpSpPr>
          <p:pic>
            <p:nvPicPr>
              <p:cNvPr id="19480" name="Picture 2" descr="latera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81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82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3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4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85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86" name="AutoShape 7"/>
              <p:cNvCxnSpPr>
                <a:cxnSpLocks noChangeShapeType="1"/>
                <a:stCxn id="19483" idx="5"/>
                <a:endCxn id="19484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7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8" name="AutoShape 9"/>
              <p:cNvCxnSpPr>
                <a:cxnSpLocks noChangeShapeType="1"/>
                <a:stCxn id="19482" idx="5"/>
                <a:endCxn id="19485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89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90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91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grpSp>
          <p:nvGrpSpPr>
            <p:cNvPr id="19462" name="Groep 24"/>
            <p:cNvGrpSpPr>
              <a:grpSpLocks/>
            </p:cNvGrpSpPr>
            <p:nvPr/>
          </p:nvGrpSpPr>
          <p:grpSpPr bwMode="auto">
            <a:xfrm>
              <a:off x="4932363" y="1773262"/>
              <a:ext cx="3671887" cy="2592388"/>
              <a:chOff x="1763688" y="1628800"/>
              <a:chExt cx="4752528" cy="3024336"/>
            </a:xfrm>
          </p:grpSpPr>
          <p:pic>
            <p:nvPicPr>
              <p:cNvPr id="19467" name="Picture 2" descr="lateral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2473">
                <a:off x="3299923" y="1628800"/>
                <a:ext cx="3216293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468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299923" y="3350029"/>
                <a:ext cx="804579" cy="91071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69" name="Oval 3"/>
              <p:cNvSpPr>
                <a:spLocks noChangeArrowheads="1"/>
              </p:cNvSpPr>
              <p:nvPr/>
            </p:nvSpPr>
            <p:spPr bwMode="auto">
              <a:xfrm>
                <a:off x="4207917" y="2176119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0" name="Oval 4"/>
              <p:cNvSpPr>
                <a:spLocks noChangeArrowheads="1"/>
              </p:cNvSpPr>
              <p:nvPr/>
            </p:nvSpPr>
            <p:spPr bwMode="auto">
              <a:xfrm>
                <a:off x="3613580" y="2957817"/>
                <a:ext cx="27695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1" name="Oval 5"/>
              <p:cNvSpPr>
                <a:spLocks noChangeArrowheads="1"/>
              </p:cNvSpPr>
              <p:nvPr/>
            </p:nvSpPr>
            <p:spPr bwMode="auto">
              <a:xfrm>
                <a:off x="4450504" y="3229134"/>
                <a:ext cx="278974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sp>
            <p:nvSpPr>
              <p:cNvPr id="19472" name="Oval 6"/>
              <p:cNvSpPr>
                <a:spLocks noChangeArrowheads="1"/>
              </p:cNvSpPr>
              <p:nvPr/>
            </p:nvSpPr>
            <p:spPr bwMode="auto">
              <a:xfrm>
                <a:off x="5479475" y="2534712"/>
                <a:ext cx="274932" cy="25803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9473" name="AutoShape 7"/>
              <p:cNvCxnSpPr>
                <a:cxnSpLocks noChangeShapeType="1"/>
                <a:stCxn id="19470" idx="5"/>
                <a:endCxn id="19471" idx="2"/>
              </p:cNvCxnSpPr>
              <p:nvPr/>
            </p:nvCxnSpPr>
            <p:spPr bwMode="auto">
              <a:xfrm>
                <a:off x="3850102" y="3177907"/>
                <a:ext cx="600403" cy="180246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4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3779722" y="2348915"/>
                <a:ext cx="423280" cy="57609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5" name="AutoShape 9"/>
              <p:cNvCxnSpPr>
                <a:cxnSpLocks noChangeShapeType="1"/>
                <a:stCxn id="19469" idx="5"/>
                <a:endCxn id="19472" idx="2"/>
              </p:cNvCxnSpPr>
              <p:nvPr/>
            </p:nvCxnSpPr>
            <p:spPr bwMode="auto">
              <a:xfrm>
                <a:off x="4444439" y="2396208"/>
                <a:ext cx="1035036" cy="267522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6" name="AutoShape 10"/>
              <p:cNvCxnSpPr>
                <a:cxnSpLocks noChangeShapeType="1"/>
              </p:cNvCxnSpPr>
              <p:nvPr/>
            </p:nvCxnSpPr>
            <p:spPr bwMode="auto">
              <a:xfrm flipH="1" flipV="1">
                <a:off x="4499735" y="2276904"/>
                <a:ext cx="1020005" cy="262021"/>
              </a:xfrm>
              <a:prstGeom prst="straightConnector1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77" name="AutoShape 16"/>
              <p:cNvCxnSpPr>
                <a:cxnSpLocks noChangeShapeType="1"/>
              </p:cNvCxnSpPr>
              <p:nvPr/>
            </p:nvCxnSpPr>
            <p:spPr bwMode="auto">
              <a:xfrm flipH="1" flipV="1">
                <a:off x="2491060" y="2796224"/>
                <a:ext cx="1087788" cy="248006"/>
              </a:xfrm>
              <a:prstGeom prst="straightConnector1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78" name="Text Box 17"/>
              <p:cNvSpPr txBox="1">
                <a:spLocks noChangeArrowheads="1"/>
              </p:cNvSpPr>
              <p:nvPr/>
            </p:nvSpPr>
            <p:spPr bwMode="auto">
              <a:xfrm>
                <a:off x="1763688" y="2420888"/>
                <a:ext cx="848229" cy="55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driving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input</a:t>
                </a:r>
              </a:p>
            </p:txBody>
          </p:sp>
          <p:sp>
            <p:nvSpPr>
              <p:cNvPr id="19479" name="Text Box 20"/>
              <p:cNvSpPr txBox="1">
                <a:spLocks noChangeArrowheads="1"/>
              </p:cNvSpPr>
              <p:nvPr/>
            </p:nvSpPr>
            <p:spPr bwMode="auto">
              <a:xfrm>
                <a:off x="2666067" y="4313874"/>
                <a:ext cx="1189637" cy="31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tIns="1800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en-US" sz="1600" b="1">
                    <a:latin typeface="Arial Unicode MS" charset="0"/>
                    <a:ea typeface="Arial" charset="0"/>
                    <a:cs typeface="Arial" charset="0"/>
                  </a:rPr>
                  <a:t>modulation</a:t>
                </a:r>
              </a:p>
            </p:txBody>
          </p:sp>
        </p:grpSp>
        <p:cxnSp>
          <p:nvCxnSpPr>
            <p:cNvPr id="19463" name="AutoShape 8"/>
            <p:cNvCxnSpPr>
              <a:cxnSpLocks noChangeShapeType="1"/>
            </p:cNvCxnSpPr>
            <p:nvPr/>
          </p:nvCxnSpPr>
          <p:spPr bwMode="auto">
            <a:xfrm flipH="1">
              <a:off x="6588125" y="2492400"/>
              <a:ext cx="342900" cy="433387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4" name="AutoShape 7"/>
            <p:cNvCxnSpPr>
              <a:cxnSpLocks noChangeShapeType="1"/>
            </p:cNvCxnSpPr>
            <p:nvPr/>
          </p:nvCxnSpPr>
          <p:spPr bwMode="auto">
            <a:xfrm flipH="1" flipV="1">
              <a:off x="6588125" y="2997225"/>
              <a:ext cx="431800" cy="144462"/>
            </a:xfrm>
            <a:prstGeom prst="straightConnector1">
              <a:avLst/>
            </a:prstGeom>
            <a:noFill/>
            <a:ln w="28575">
              <a:solidFill>
                <a:srgbClr val="FFFF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5" name="Tekstvak 42"/>
            <p:cNvSpPr txBox="1">
              <a:spLocks noChangeArrowheads="1"/>
            </p:cNvSpPr>
            <p:nvPr/>
          </p:nvSpPr>
          <p:spPr bwMode="auto">
            <a:xfrm>
              <a:off x="2124075" y="1628800"/>
              <a:ext cx="10858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A</a:t>
              </a:r>
            </a:p>
          </p:txBody>
        </p:sp>
        <p:sp>
          <p:nvSpPr>
            <p:cNvPr id="19466" name="Tekstvak 43"/>
            <p:cNvSpPr txBox="1">
              <a:spLocks noChangeArrowheads="1"/>
            </p:cNvSpPr>
            <p:nvPr/>
          </p:nvSpPr>
          <p:spPr bwMode="auto">
            <a:xfrm>
              <a:off x="6873875" y="1628800"/>
              <a:ext cx="1082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Model B</a:t>
              </a:r>
            </a:p>
          </p:txBody>
        </p:sp>
      </p:grp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330200" y="248340"/>
            <a:ext cx="8489950" cy="71913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What can we do with DCM?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61950" y="160290"/>
            <a:ext cx="8458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Bayesian Inference</a:t>
            </a:r>
            <a:endParaRPr lang="en-GB" altLang="en-US" sz="2400" b="1" i="1" dirty="0">
              <a:solidFill>
                <a:schemeClr val="accent6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7" name="Text Box 81"/>
          <p:cNvSpPr txBox="1">
            <a:spLocks noChangeArrowheads="1"/>
          </p:cNvSpPr>
          <p:nvPr/>
        </p:nvSpPr>
        <p:spPr bwMode="auto">
          <a:xfrm>
            <a:off x="369888" y="1412875"/>
            <a:ext cx="229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DCM: model structure</a:t>
            </a:r>
            <a:endParaRPr lang="en-GB" altLang="en-US" sz="18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8" name="Text Box 94"/>
          <p:cNvSpPr txBox="1">
            <a:spLocks noChangeArrowheads="1"/>
          </p:cNvSpPr>
          <p:nvPr/>
        </p:nvSpPr>
        <p:spPr bwMode="auto">
          <a:xfrm>
            <a:off x="360946" y="4124325"/>
            <a:ext cx="5245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DCM: Bayesian </a:t>
            </a:r>
            <a:r>
              <a:rPr lang="en-GB" altLang="en-US" sz="1800" b="1" dirty="0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inference </a:t>
            </a:r>
            <a:r>
              <a:rPr lang="en-GB" altLang="en-US" sz="1800" b="1" smtClean="0">
                <a:solidFill>
                  <a:srgbClr val="CC6600"/>
                </a:solidFill>
                <a:latin typeface="Calibri" charset="0"/>
                <a:ea typeface="Calibri" charset="0"/>
                <a:cs typeface="Calibri" charset="0"/>
              </a:rPr>
              <a:t>(expectation-maximization)</a:t>
            </a:r>
            <a:endParaRPr lang="en-GB" altLang="en-US" sz="18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9" name="Text Box 102"/>
          <p:cNvSpPr txBox="1">
            <a:spLocks noChangeArrowheads="1"/>
          </p:cNvSpPr>
          <p:nvPr/>
        </p:nvSpPr>
        <p:spPr bwMode="auto">
          <a:xfrm>
            <a:off x="369888" y="5229225"/>
            <a:ext cx="1690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charset="0"/>
                <a:ea typeface="Calibri" charset="0"/>
                <a:cs typeface="Calibri" charset="0"/>
              </a:rPr>
              <a:t>Model </a:t>
            </a: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evidence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or ‘Free Energy’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0" name="Text Box 103"/>
          <p:cNvSpPr txBox="1">
            <a:spLocks noChangeArrowheads="1"/>
          </p:cNvSpPr>
          <p:nvPr/>
        </p:nvSpPr>
        <p:spPr bwMode="auto">
          <a:xfrm>
            <a:off x="369888" y="4665663"/>
            <a:ext cx="303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Posterior parameter estimates</a:t>
            </a:r>
            <a:endParaRPr lang="en-GB" altLang="en-US" sz="1800">
              <a:solidFill>
                <a:srgbClr val="CC66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1" name="Text Box 102"/>
          <p:cNvSpPr txBox="1">
            <a:spLocks noChangeArrowheads="1"/>
          </p:cNvSpPr>
          <p:nvPr/>
        </p:nvSpPr>
        <p:spPr bwMode="auto">
          <a:xfrm>
            <a:off x="5168900" y="5749925"/>
            <a:ext cx="2409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i="1">
                <a:latin typeface="Calibri" charset="0"/>
                <a:ea typeface="Calibri" charset="0"/>
                <a:cs typeface="Calibri" charset="0"/>
              </a:rPr>
              <a:t>“Accuracy - Complexity”</a:t>
            </a:r>
          </a:p>
        </p:txBody>
      </p:sp>
      <p:pic>
        <p:nvPicPr>
          <p:cNvPr id="21512" name="Picture 31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31963"/>
            <a:ext cx="27114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02"/>
          <p:cNvSpPr txBox="1">
            <a:spLocks noChangeArrowheads="1"/>
          </p:cNvSpPr>
          <p:nvPr/>
        </p:nvSpPr>
        <p:spPr bwMode="auto">
          <a:xfrm>
            <a:off x="369888" y="1801813"/>
            <a:ext cx="24161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Priors on all parameters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Neural state equations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</a:rPr>
              <a:t>Observation function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charset="0"/>
                <a:ea typeface="Calibri" charset="0"/>
                <a:cs typeface="Calibri" charset="0"/>
                <a:sym typeface="Wingdings" charset="2"/>
              </a:rPr>
              <a:t> Likelihood</a:t>
            </a:r>
          </a:p>
        </p:txBody>
      </p:sp>
      <p:pic>
        <p:nvPicPr>
          <p:cNvPr id="215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944688"/>
            <a:ext cx="9334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420938"/>
            <a:ext cx="17129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925763"/>
            <a:ext cx="18684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384550"/>
            <a:ext cx="10747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5084763"/>
            <a:ext cx="36544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4700588"/>
            <a:ext cx="9350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330200" y="24875"/>
            <a:ext cx="8489950" cy="1296988"/>
          </a:xfrm>
        </p:spPr>
        <p:txBody>
          <a:bodyPr/>
          <a:lstStyle/>
          <a:p>
            <a:pPr algn="ctr" eaLnBrk="1" hangingPunct="1"/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Model inversion</a:t>
            </a:r>
          </a:p>
        </p:txBody>
      </p:sp>
      <p:cxnSp>
        <p:nvCxnSpPr>
          <p:cNvPr id="22531" name="AutoShape 12"/>
          <p:cNvCxnSpPr>
            <a:cxnSpLocks noChangeShapeType="1"/>
          </p:cNvCxnSpPr>
          <p:nvPr/>
        </p:nvCxnSpPr>
        <p:spPr bwMode="auto">
          <a:xfrm rot="16200000" flipH="1">
            <a:off x="1508364" y="2122153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3" name="Rectangle 16"/>
          <p:cNvSpPr>
            <a:spLocks noChangeArrowheads="1"/>
          </p:cNvSpPr>
          <p:nvPr/>
        </p:nvSpPr>
        <p:spPr bwMode="auto">
          <a:xfrm>
            <a:off x="196850" y="1513647"/>
            <a:ext cx="3611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Data feature (e.g. evoked responses)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4122220" y="1262360"/>
            <a:ext cx="3908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Specify generative forward model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(with prior distributions of parameters) 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5" name="Rectangle 18"/>
          <p:cNvSpPr>
            <a:spLocks noChangeArrowheads="1"/>
          </p:cNvSpPr>
          <p:nvPr/>
        </p:nvSpPr>
        <p:spPr bwMode="auto">
          <a:xfrm>
            <a:off x="1536700" y="2655462"/>
            <a:ext cx="3563875" cy="369332"/>
          </a:xfrm>
          <a:prstGeom prst="rect">
            <a:avLst/>
          </a:prstGeom>
          <a:solidFill>
            <a:srgbClr val="FF66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Expectation-Maximization algorithm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596305" y="3121723"/>
            <a:ext cx="204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u="sng" dirty="0" smtClean="0">
                <a:latin typeface="Calibri" charset="0"/>
                <a:ea typeface="Calibri" charset="0"/>
                <a:cs typeface="Calibri" charset="0"/>
              </a:rPr>
              <a:t>Iterative procedure:</a:t>
            </a:r>
            <a:endParaRPr lang="en-GB" altLang="en-US" sz="1800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7" name="Rectangle 20"/>
          <p:cNvSpPr>
            <a:spLocks noChangeArrowheads="1"/>
          </p:cNvSpPr>
          <p:nvPr/>
        </p:nvSpPr>
        <p:spPr bwMode="auto">
          <a:xfrm>
            <a:off x="2722506" y="3093846"/>
            <a:ext cx="35012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Compute model response using</a:t>
            </a:r>
            <a:b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current set of parameters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Compare model response with data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600" dirty="0" smtClean="0">
                <a:latin typeface="Calibri" charset="0"/>
                <a:ea typeface="Calibri" charset="0"/>
                <a:cs typeface="Calibri" charset="0"/>
              </a:rPr>
              <a:t>Improve parameters, if possible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8" name="Rectangle 23"/>
          <p:cNvSpPr>
            <a:spLocks noChangeArrowheads="1"/>
          </p:cNvSpPr>
          <p:nvPr/>
        </p:nvSpPr>
        <p:spPr bwMode="auto">
          <a:xfrm>
            <a:off x="647700" y="4983161"/>
            <a:ext cx="5545699" cy="723275"/>
          </a:xfrm>
          <a:prstGeom prst="rect">
            <a:avLst/>
          </a:prstGeom>
          <a:solidFill>
            <a:schemeClr val="accent6">
              <a:lumMod val="60000"/>
              <a:lumOff val="40000"/>
              <a:alpha val="50195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Posterior distributions of parameters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 dirty="0" smtClean="0">
                <a:latin typeface="Calibri" charset="0"/>
                <a:ea typeface="Calibri" charset="0"/>
                <a:cs typeface="Calibri" charset="0"/>
              </a:rPr>
              <a:t>Model evidence </a:t>
            </a: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539" name="Rectangle 25"/>
          <p:cNvSpPr>
            <a:spLocks noChangeArrowheads="1"/>
          </p:cNvSpPr>
          <p:nvPr/>
        </p:nvSpPr>
        <p:spPr bwMode="auto">
          <a:xfrm>
            <a:off x="457201" y="3029897"/>
            <a:ext cx="5825098" cy="1382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540" name="AutoShape 26"/>
          <p:cNvCxnSpPr>
            <a:cxnSpLocks noChangeShapeType="1"/>
          </p:cNvCxnSpPr>
          <p:nvPr/>
        </p:nvCxnSpPr>
        <p:spPr bwMode="auto">
          <a:xfrm rot="5400000">
            <a:off x="3009526" y="4697015"/>
            <a:ext cx="571074" cy="122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25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342171"/>
              </p:ext>
            </p:extLst>
          </p:nvPr>
        </p:nvGraphicFramePr>
        <p:xfrm>
          <a:off x="4986275" y="5350868"/>
          <a:ext cx="778059" cy="30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3" imgW="533169" imgH="203112" progId="Equation.3">
                  <p:embed/>
                </p:oleObj>
              </mc:Choice>
              <mc:Fallback>
                <p:oleObj name="Equation" r:id="rId3" imgW="53316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350868"/>
                        <a:ext cx="778059" cy="300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833143"/>
              </p:ext>
            </p:extLst>
          </p:nvPr>
        </p:nvGraphicFramePr>
        <p:xfrm>
          <a:off x="4986275" y="5004666"/>
          <a:ext cx="978062" cy="30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5" imgW="672808" imgH="203112" progId="Equation.3">
                  <p:embed/>
                </p:oleObj>
              </mc:Choice>
              <mc:Fallback>
                <p:oleObj name="Equation" r:id="rId5" imgW="67280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275" y="5004666"/>
                        <a:ext cx="978062" cy="30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AutoShape 12"/>
          <p:cNvCxnSpPr>
            <a:cxnSpLocks noChangeShapeType="1"/>
          </p:cNvCxnSpPr>
          <p:nvPr/>
        </p:nvCxnSpPr>
        <p:spPr bwMode="auto">
          <a:xfrm rot="5400000">
            <a:off x="4323252" y="2121623"/>
            <a:ext cx="766044" cy="262199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46" descr="timecour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9868" r="51181" b="13708"/>
          <a:stretch>
            <a:fillRect/>
          </a:stretch>
        </p:blipFill>
        <p:spPr bwMode="auto">
          <a:xfrm>
            <a:off x="6996550" y="3121723"/>
            <a:ext cx="1344666" cy="12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7438171" y="4387633"/>
            <a:ext cx="7826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Time (</a:t>
            </a:r>
            <a:r>
              <a:rPr lang="en-GB" altLang="en-US" sz="1000" dirty="0" err="1"/>
              <a:t>ms</a:t>
            </a:r>
            <a:r>
              <a:rPr lang="en-GB" altLang="en-US" sz="1000" dirty="0"/>
              <a:t>)</a:t>
            </a:r>
            <a:endParaRPr lang="en-US" altLang="en-US" sz="1000" dirty="0"/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 rot="16200000">
            <a:off x="6310602" y="3455235"/>
            <a:ext cx="10855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/>
              <a:t>Amplitude (</a:t>
            </a:r>
            <a:r>
              <a:rPr lang="en-GB" altLang="en-US" sz="1000" dirty="0" err="1"/>
              <a:t>a.u</a:t>
            </a:r>
            <a:r>
              <a:rPr lang="en-GB" altLang="en-US" sz="1000" dirty="0"/>
              <a:t>.)</a:t>
            </a:r>
            <a:endParaRPr lang="en-US" altLang="en-US" sz="1000" dirty="0"/>
          </a:p>
        </p:txBody>
      </p:sp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8031950" y="2970735"/>
            <a:ext cx="737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 smtClean="0"/>
              <a:t>Observed</a:t>
            </a:r>
            <a:endParaRPr lang="en-US" altLang="en-US" sz="1000" dirty="0"/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8193797" y="3332124"/>
            <a:ext cx="7232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GB" altLang="en-US" sz="1000" dirty="0" smtClean="0"/>
              <a:t>Predicted</a:t>
            </a:r>
            <a:endParaRPr lang="en-US" alt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3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16475"/>
            <a:ext cx="87169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 t="41444" r="36667" b="6757"/>
          <a:stretch>
            <a:fillRect/>
          </a:stretch>
        </p:blipFill>
        <p:spPr bwMode="auto">
          <a:xfrm>
            <a:off x="3968750" y="3066012"/>
            <a:ext cx="18002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049" r="8582" b="56305"/>
          <a:stretch>
            <a:fillRect/>
          </a:stretch>
        </p:blipFill>
        <p:spPr bwMode="auto">
          <a:xfrm>
            <a:off x="4400550" y="1697587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3450" b="78824"/>
          <a:stretch>
            <a:fillRect/>
          </a:stretch>
        </p:blipFill>
        <p:spPr bwMode="auto">
          <a:xfrm>
            <a:off x="2024063" y="416475"/>
            <a:ext cx="489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41444" r="25929" b="54051"/>
          <a:stretch>
            <a:fillRect/>
          </a:stretch>
        </p:blipFill>
        <p:spPr bwMode="auto">
          <a:xfrm>
            <a:off x="3968750" y="3066012"/>
            <a:ext cx="27352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6089B-0B73-254E-9CB5-1646BB2F9A3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1146</Words>
  <Application>Microsoft Macintosh PowerPoint</Application>
  <PresentationFormat>On-screen Show (4:3)</PresentationFormat>
  <Paragraphs>427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 Unicode MS</vt:lpstr>
      <vt:lpstr>Calibri</vt:lpstr>
      <vt:lpstr>Calibri Light</vt:lpstr>
      <vt:lpstr>Mangal</vt:lpstr>
      <vt:lpstr>Segoe UI Light</vt:lpstr>
      <vt:lpstr>Symbol</vt:lpstr>
      <vt:lpstr>Times New Roman</vt:lpstr>
      <vt:lpstr>Wingdings</vt:lpstr>
      <vt:lpstr>新細明體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Causal Mechanisms</vt:lpstr>
      <vt:lpstr>Generative models</vt:lpstr>
      <vt:lpstr>What can we do with DCM?</vt:lpstr>
      <vt:lpstr>PowerPoint Presentation</vt:lpstr>
      <vt:lpstr>Model inversion</vt:lpstr>
      <vt:lpstr>PowerPoint Presentation</vt:lpstr>
      <vt:lpstr>PowerPoint Presentation</vt:lpstr>
      <vt:lpstr>Single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with MEG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‘ERP’ model – Convolution based</vt:lpstr>
      <vt:lpstr>Convolution models</vt:lpstr>
      <vt:lpstr>Generic DCM</vt:lpstr>
      <vt:lpstr>Which DCM should I use?</vt:lpstr>
      <vt:lpstr>Some technical differences between DCM types</vt:lpstr>
      <vt:lpstr>In SPM</vt:lpstr>
      <vt:lpstr>Summary</vt:lpstr>
      <vt:lpstr>Further reading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van Wijk</dc:creator>
  <cp:lastModifiedBy>Bernadette van Wijk</cp:lastModifiedBy>
  <cp:revision>47</cp:revision>
  <dcterms:created xsi:type="dcterms:W3CDTF">2017-05-04T14:01:33Z</dcterms:created>
  <dcterms:modified xsi:type="dcterms:W3CDTF">2018-05-06T11:40:42Z</dcterms:modified>
</cp:coreProperties>
</file>