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0"/>
  </p:notesMasterIdLst>
  <p:sldIdLst>
    <p:sldId id="257" r:id="rId2"/>
    <p:sldId id="258" r:id="rId3"/>
    <p:sldId id="426" r:id="rId4"/>
    <p:sldId id="427" r:id="rId5"/>
    <p:sldId id="342" r:id="rId6"/>
    <p:sldId id="341" r:id="rId7"/>
    <p:sldId id="428" r:id="rId8"/>
    <p:sldId id="343" r:id="rId9"/>
    <p:sldId id="429" r:id="rId10"/>
    <p:sldId id="345" r:id="rId11"/>
    <p:sldId id="346" r:id="rId12"/>
    <p:sldId id="347" r:id="rId13"/>
    <p:sldId id="348" r:id="rId14"/>
    <p:sldId id="413" r:id="rId15"/>
    <p:sldId id="415" r:id="rId16"/>
    <p:sldId id="401" r:id="rId17"/>
    <p:sldId id="399" r:id="rId18"/>
    <p:sldId id="400" r:id="rId19"/>
    <p:sldId id="430" r:id="rId20"/>
    <p:sldId id="434" r:id="rId21"/>
    <p:sldId id="443" r:id="rId22"/>
    <p:sldId id="436" r:id="rId23"/>
    <p:sldId id="437" r:id="rId24"/>
    <p:sldId id="355" r:id="rId25"/>
    <p:sldId id="356" r:id="rId26"/>
    <p:sldId id="350" r:id="rId27"/>
    <p:sldId id="351" r:id="rId28"/>
    <p:sldId id="352" r:id="rId29"/>
    <p:sldId id="438" r:id="rId30"/>
    <p:sldId id="439" r:id="rId31"/>
    <p:sldId id="358" r:id="rId32"/>
    <p:sldId id="423" r:id="rId33"/>
    <p:sldId id="424" r:id="rId34"/>
    <p:sldId id="442" r:id="rId35"/>
    <p:sldId id="404" r:id="rId36"/>
    <p:sldId id="405" r:id="rId37"/>
    <p:sldId id="440" r:id="rId38"/>
    <p:sldId id="441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39FD"/>
    <a:srgbClr val="D9090E"/>
    <a:srgbClr val="FBA3A5"/>
    <a:srgbClr val="660066"/>
    <a:srgbClr val="10016B"/>
    <a:srgbClr val="1B02AE"/>
    <a:srgbClr val="F61E23"/>
    <a:srgbClr val="F85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07" autoAdjust="0"/>
  </p:normalViewPr>
  <p:slideViewPr>
    <p:cSldViewPr snapToObjects="1">
      <p:cViewPr varScale="1">
        <p:scale>
          <a:sx n="69" d="100"/>
          <a:sy n="69" d="100"/>
        </p:scale>
        <p:origin x="1605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3.wmf"/><Relationship Id="rId2" Type="http://schemas.openxmlformats.org/officeDocument/2006/relationships/image" Target="../media/image28.emf"/><Relationship Id="rId1" Type="http://schemas.openxmlformats.org/officeDocument/2006/relationships/image" Target="../media/image27.wmf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image" Target="../media/image69.emf"/><Relationship Id="rId7" Type="http://schemas.openxmlformats.org/officeDocument/2006/relationships/image" Target="../media/image73.e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11" Type="http://schemas.openxmlformats.org/officeDocument/2006/relationships/image" Target="../media/image77.emf"/><Relationship Id="rId5" Type="http://schemas.openxmlformats.org/officeDocument/2006/relationships/image" Target="../media/image71.emf"/><Relationship Id="rId10" Type="http://schemas.openxmlformats.org/officeDocument/2006/relationships/image" Target="../media/image76.emf"/><Relationship Id="rId4" Type="http://schemas.openxmlformats.org/officeDocument/2006/relationships/image" Target="../media/image70.wmf"/><Relationship Id="rId9" Type="http://schemas.openxmlformats.org/officeDocument/2006/relationships/image" Target="../media/image75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emf"/><Relationship Id="rId1" Type="http://schemas.openxmlformats.org/officeDocument/2006/relationships/image" Target="../media/image7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7EA7C-8D34-4B4B-B674-68AD6D0C56B7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FFD83-7BBD-4465-B756-E3F3ACA89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716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FFD83-7BBD-4465-B756-E3F3ACA8992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279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FFD83-7BBD-4465-B756-E3F3ACA8992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397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altLang="en-US" sz="1200" dirty="0">
                <a:latin typeface="Cambria" pitchFamily="18" charset="0"/>
              </a:rPr>
              <a:t>Might use a hierarchical model in epilepsy research where number of seizures is not under experimental control and is highly variable over subjects.</a:t>
            </a:r>
            <a:endParaRPr lang="en-GB" altLang="en-US" dirty="0">
              <a:latin typeface="Cambria" pitchFamily="18" charset="0"/>
            </a:endParaRPr>
          </a:p>
          <a:p>
            <a:r>
              <a:rPr lang="en-GB" dirty="0"/>
              <a:t>Balanced</a:t>
            </a:r>
            <a:r>
              <a:rPr lang="en-GB" baseline="0" dirty="0"/>
              <a:t> designs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FFD83-7BBD-4465-B756-E3F3ACA8992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191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Clinical populations</a:t>
            </a:r>
          </a:p>
          <a:p>
            <a:r>
              <a:rPr lang="de-DE" altLang="en-US" sz="1200" dirty="0">
                <a:solidFill>
                  <a:schemeClr val="tx2"/>
                </a:solidFill>
              </a:rPr>
              <a:t>same subjects on placebo, drug1, drug2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FFD83-7BBD-4465-B756-E3F3ACA8992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135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4FE89-D787-4861-BCAC-4EBD6D1A14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77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B1F6C-6C05-42DC-A769-E9A16FDAE7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5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79438"/>
            <a:ext cx="2095500" cy="5546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579438"/>
            <a:ext cx="6134100" cy="5546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A9700-2EDB-4DC6-B8A5-118B70FF82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0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02C1018-7D73-4FCB-AD0F-CE0AEBF3B0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D93BDFE-4348-4E21-9B8E-A8273FC13F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0EBD523-AD7F-454C-AFF1-C72B473EDF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27AD5-4F1F-417D-83B6-C69B767C4F75}" type="slidenum">
              <a:rPr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58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9F0EF-2327-4EC1-B6AA-7DB0844DDC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7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59C6E-F4AB-4469-B4AD-E242F921BA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3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971D1-680E-484F-9ABB-5792F0198F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2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34520-CE29-44B7-AC67-A175A22DCA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0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78482-EF98-4124-8914-EA8C6D16B2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26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CFEE0-0C80-4BC6-A751-9F95F673F0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4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E542A-F3F8-42FC-9970-F019AB2302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2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659BD-FC34-48D0-BB17-FA0D6570BE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62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7943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F20575-6915-4775-AC5B-C936C385E5D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127" name="Picture 7" descr="spm_heade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88" b="10420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3366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1.emf"/><Relationship Id="rId3" Type="http://schemas.openxmlformats.org/officeDocument/2006/relationships/image" Target="../media/image34.jpeg"/><Relationship Id="rId7" Type="http://schemas.openxmlformats.org/officeDocument/2006/relationships/image" Target="../media/image28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5" Type="http://schemas.openxmlformats.org/officeDocument/2006/relationships/image" Target="../media/image32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9.emf"/><Relationship Id="rId1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0.gif"/><Relationship Id="rId4" Type="http://schemas.openxmlformats.org/officeDocument/2006/relationships/image" Target="../media/image39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46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450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oleObject" Target="../embeddings/oleObject11.bin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12" Type="http://schemas.openxmlformats.org/officeDocument/2006/relationships/image" Target="../media/image5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8.jpeg"/><Relationship Id="rId11" Type="http://schemas.openxmlformats.org/officeDocument/2006/relationships/image" Target="../media/image56.jpeg"/><Relationship Id="rId5" Type="http://schemas.openxmlformats.org/officeDocument/2006/relationships/image" Target="../media/image51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Relationship Id="rId14" Type="http://schemas.openxmlformats.org/officeDocument/2006/relationships/image" Target="../media/image57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71.emf"/><Relationship Id="rId18" Type="http://schemas.openxmlformats.org/officeDocument/2006/relationships/oleObject" Target="../embeddings/oleObject19.bin"/><Relationship Id="rId3" Type="http://schemas.openxmlformats.org/officeDocument/2006/relationships/oleObject" Target="../embeddings/oleObject12.bin"/><Relationship Id="rId21" Type="http://schemas.openxmlformats.org/officeDocument/2006/relationships/image" Target="../media/image75.emf"/><Relationship Id="rId7" Type="http://schemas.openxmlformats.org/officeDocument/2006/relationships/image" Target="../media/image68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73.emf"/><Relationship Id="rId25" Type="http://schemas.openxmlformats.org/officeDocument/2006/relationships/image" Target="../media/image77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8.bin"/><Relationship Id="rId20" Type="http://schemas.openxmlformats.org/officeDocument/2006/relationships/oleObject" Target="../embeddings/oleObject20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70.wmf"/><Relationship Id="rId24" Type="http://schemas.openxmlformats.org/officeDocument/2006/relationships/oleObject" Target="../embeddings/oleObject22.bin"/><Relationship Id="rId5" Type="http://schemas.openxmlformats.org/officeDocument/2006/relationships/image" Target="../media/image34.jpeg"/><Relationship Id="rId15" Type="http://schemas.openxmlformats.org/officeDocument/2006/relationships/image" Target="../media/image72.wmf"/><Relationship Id="rId23" Type="http://schemas.openxmlformats.org/officeDocument/2006/relationships/image" Target="../media/image76.emf"/><Relationship Id="rId10" Type="http://schemas.openxmlformats.org/officeDocument/2006/relationships/oleObject" Target="../embeddings/oleObject15.bin"/><Relationship Id="rId19" Type="http://schemas.openxmlformats.org/officeDocument/2006/relationships/image" Target="../media/image74.emf"/><Relationship Id="rId4" Type="http://schemas.openxmlformats.org/officeDocument/2006/relationships/image" Target="../media/image67.wmf"/><Relationship Id="rId9" Type="http://schemas.openxmlformats.org/officeDocument/2006/relationships/image" Target="../media/image69.emf"/><Relationship Id="rId14" Type="http://schemas.openxmlformats.org/officeDocument/2006/relationships/oleObject" Target="../embeddings/oleObject17.bin"/><Relationship Id="rId22" Type="http://schemas.openxmlformats.org/officeDocument/2006/relationships/oleObject" Target="../embeddings/oleObject21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82.jpeg"/><Relationship Id="rId7" Type="http://schemas.openxmlformats.org/officeDocument/2006/relationships/image" Target="../media/image7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81.wmf"/><Relationship Id="rId5" Type="http://schemas.openxmlformats.org/officeDocument/2006/relationships/image" Target="../media/image84.jpeg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83.jpeg"/><Relationship Id="rId9" Type="http://schemas.openxmlformats.org/officeDocument/2006/relationships/image" Target="../media/image8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SPM Course</a:t>
            </a:r>
          </a:p>
          <a:p>
            <a:pPr algn="ctr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London, October 2018</a:t>
            </a:r>
          </a:p>
        </p:txBody>
      </p:sp>
      <p:pic>
        <p:nvPicPr>
          <p:cNvPr id="6149" name="Picture 5" descr="spm_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7"/>
          <a:stretch>
            <a:fillRect/>
          </a:stretch>
        </p:blipFill>
        <p:spPr bwMode="auto">
          <a:xfrm>
            <a:off x="0" y="9525"/>
            <a:ext cx="9144000" cy="15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636912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5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Group Analyses</a:t>
            </a:r>
            <a:endParaRPr kumimoji="0" lang="en-US" sz="44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19100" y="4329100"/>
            <a:ext cx="8305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Tobias Hauser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Max Planck UCL </a:t>
            </a:r>
            <a:r>
              <a:rPr kumimoji="0" lang="de-CH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Centre</a:t>
            </a:r>
            <a:r>
              <a:rPr kumimoji="0" lang="de-C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de-CH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for</a:t>
            </a:r>
            <a:r>
              <a:rPr kumimoji="0" lang="de-C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Computational </a:t>
            </a:r>
            <a:r>
              <a:rPr kumimoji="0" lang="de-CH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Psychiatry</a:t>
            </a:r>
            <a:r>
              <a:rPr kumimoji="0" lang="de-C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and </a:t>
            </a:r>
            <a:r>
              <a:rPr kumimoji="0" lang="de-CH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Ageing</a:t>
            </a:r>
            <a:r>
              <a:rPr kumimoji="0" lang="de-C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Research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Wellcome</a:t>
            </a: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Centre for Human Neuroimaging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University College London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7354" y="5616574"/>
            <a:ext cx="7949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/>
              <a:t>With many thanks to G. </a:t>
            </a:r>
            <a:r>
              <a:rPr lang="en-GB" sz="1400" i="1" dirty="0" err="1"/>
              <a:t>Flandin</a:t>
            </a:r>
            <a:r>
              <a:rPr lang="en-GB" sz="1400" i="1" dirty="0"/>
              <a:t>, W. Penny, S. </a:t>
            </a:r>
            <a:r>
              <a:rPr lang="en-GB" sz="1400" i="1" dirty="0" err="1"/>
              <a:t>Kiebel</a:t>
            </a:r>
            <a:r>
              <a:rPr lang="en-GB" sz="1400" i="1" dirty="0"/>
              <a:t>, T. Nichols, R. Henson, J.-B. </a:t>
            </a:r>
            <a:r>
              <a:rPr lang="en-GB" sz="1400" i="1" dirty="0" err="1"/>
              <a:t>Poline</a:t>
            </a:r>
            <a:r>
              <a:rPr lang="en-GB" sz="1400" i="1" dirty="0"/>
              <a:t>, F. </a:t>
            </a:r>
            <a:r>
              <a:rPr lang="en-GB" sz="1400" i="1" dirty="0" err="1"/>
              <a:t>Kherif</a:t>
            </a:r>
            <a:endParaRPr lang="en-GB" sz="14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/>
              <a:t>Fixed effects analysis (FFX)</a:t>
            </a:r>
            <a:endParaRPr lang="en-US" b="1" kern="0" dirty="0"/>
          </a:p>
        </p:txBody>
      </p:sp>
      <p:grpSp>
        <p:nvGrpSpPr>
          <p:cNvPr id="3" name="Group 2"/>
          <p:cNvGrpSpPr/>
          <p:nvPr/>
        </p:nvGrpSpPr>
        <p:grpSpPr>
          <a:xfrm>
            <a:off x="575556" y="2604033"/>
            <a:ext cx="4060825" cy="3597275"/>
            <a:chOff x="293688" y="2557463"/>
            <a:chExt cx="4060825" cy="3597275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708025" y="3933825"/>
              <a:ext cx="503238" cy="7620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4400" b="1"/>
                <a:t>=</a:t>
              </a:r>
              <a:endParaRPr lang="en-GB" sz="4400" b="1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rot="5400000">
              <a:off x="2297113" y="4086225"/>
              <a:ext cx="3586162" cy="528638"/>
            </a:xfrm>
            <a:prstGeom prst="rect">
              <a:avLst/>
            </a:prstGeom>
            <a:solidFill>
              <a:srgbClr val="C0C0C0"/>
            </a:solidFill>
            <a:ln w="762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6" name="Picture 14" descr="design1st_1"/>
            <p:cNvPicPr>
              <a:picLocks noChangeAspect="1" noChangeArrowheads="1"/>
            </p:cNvPicPr>
            <p:nvPr/>
          </p:nvPicPr>
          <p:blipFill>
            <a:blip r:embed="rId3" cstate="print"/>
            <a:srcRect l="13048" t="7466" r="9587" b="11200"/>
            <a:stretch>
              <a:fillRect/>
            </a:stretch>
          </p:blipFill>
          <p:spPr bwMode="auto">
            <a:xfrm>
              <a:off x="1211263" y="2566988"/>
              <a:ext cx="1539875" cy="35877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 rot="5400000">
              <a:off x="2168525" y="4117994"/>
              <a:ext cx="1798637" cy="509588"/>
            </a:xfrm>
            <a:prstGeom prst="rect">
              <a:avLst/>
            </a:prstGeom>
            <a:solidFill>
              <a:srgbClr val="C0C0C0"/>
            </a:solidFill>
            <a:ln w="762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3563467"/>
                </p:ext>
              </p:extLst>
            </p:nvPr>
          </p:nvGraphicFramePr>
          <p:xfrm>
            <a:off x="2797882" y="4003143"/>
            <a:ext cx="546100" cy="568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14" name="Equation" r:id="rId4" imgW="253800" imgH="228600" progId="Equation.3">
                    <p:embed/>
                  </p:oleObj>
                </mc:Choice>
                <mc:Fallback>
                  <p:oleObj name="Equation" r:id="rId4" imgW="253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7882" y="4003143"/>
                          <a:ext cx="546100" cy="568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21"/>
            <p:cNvGraphicFramePr>
              <a:graphicFrameLocks noChangeAspect="1"/>
            </p:cNvGraphicFramePr>
            <p:nvPr/>
          </p:nvGraphicFramePr>
          <p:xfrm>
            <a:off x="3830638" y="4138613"/>
            <a:ext cx="511175" cy="50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15" name="Equation" r:id="rId6" imgW="228600" imgH="203040" progId="Equation.3">
                    <p:embed/>
                  </p:oleObj>
                </mc:Choice>
                <mc:Fallback>
                  <p:oleObj name="Equation" r:id="rId6" imgW="2286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0638" y="4138613"/>
                          <a:ext cx="511175" cy="504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3322638" y="3933825"/>
              <a:ext cx="503237" cy="7620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4400" b="1"/>
                <a:t>+</a:t>
              </a:r>
              <a:endParaRPr lang="en-GB" sz="4400" b="1"/>
            </a:p>
          </p:txBody>
        </p:sp>
        <p:graphicFrame>
          <p:nvGraphicFramePr>
            <p:cNvPr id="11" name="Object 35"/>
            <p:cNvGraphicFramePr>
              <a:graphicFrameLocks noChangeAspect="1"/>
            </p:cNvGraphicFramePr>
            <p:nvPr/>
          </p:nvGraphicFramePr>
          <p:xfrm>
            <a:off x="293688" y="4108450"/>
            <a:ext cx="333375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16" name="Equation" r:id="rId8" imgW="139680" imgH="164880" progId="Equation.3">
                    <p:embed/>
                  </p:oleObj>
                </mc:Choice>
                <mc:Fallback>
                  <p:oleObj name="Equation" r:id="rId8" imgW="1396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688" y="4108450"/>
                          <a:ext cx="333375" cy="514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9823028"/>
                </p:ext>
              </p:extLst>
            </p:nvPr>
          </p:nvGraphicFramePr>
          <p:xfrm>
            <a:off x="1211263" y="3057525"/>
            <a:ext cx="465137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17" name="Equation" r:id="rId10" imgW="279360" imgH="228600" progId="Equation.3">
                    <p:embed/>
                  </p:oleObj>
                </mc:Choice>
                <mc:Fallback>
                  <p:oleObj name="Equation" r:id="rId10" imgW="2793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1263" y="3057525"/>
                          <a:ext cx="465137" cy="4397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37"/>
            <p:cNvGraphicFramePr>
              <a:graphicFrameLocks noChangeAspect="1"/>
            </p:cNvGraphicFramePr>
            <p:nvPr/>
          </p:nvGraphicFramePr>
          <p:xfrm>
            <a:off x="1733550" y="4173538"/>
            <a:ext cx="465138" cy="439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18" name="Equation" r:id="rId12" imgW="279360" imgH="228600" progId="Equation.3">
                    <p:embed/>
                  </p:oleObj>
                </mc:Choice>
                <mc:Fallback>
                  <p:oleObj name="Equation" r:id="rId12" imgW="2793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3550" y="4173538"/>
                          <a:ext cx="465138" cy="439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38"/>
            <p:cNvGraphicFramePr>
              <a:graphicFrameLocks noChangeAspect="1"/>
            </p:cNvGraphicFramePr>
            <p:nvPr/>
          </p:nvGraphicFramePr>
          <p:xfrm>
            <a:off x="2254250" y="5291138"/>
            <a:ext cx="465138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19" name="Equation" r:id="rId14" imgW="279360" imgH="241200" progId="Equation.3">
                    <p:embed/>
                  </p:oleObj>
                </mc:Choice>
                <mc:Fallback>
                  <p:oleObj name="Equation" r:id="rId14" imgW="2793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4250" y="5291138"/>
                          <a:ext cx="465138" cy="463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8614"/>
              </p:ext>
            </p:extLst>
          </p:nvPr>
        </p:nvGraphicFramePr>
        <p:xfrm>
          <a:off x="1774825" y="1603375"/>
          <a:ext cx="2674938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0" name="Equation" r:id="rId16" imgW="1054080" imgH="228600" progId="Equation.3">
                  <p:embed/>
                </p:oleObj>
              </mc:Choice>
              <mc:Fallback>
                <p:oleObj name="Equation" r:id="rId16" imgW="1054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1603375"/>
                        <a:ext cx="2674938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5544108" y="1520788"/>
            <a:ext cx="3420380" cy="518457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3366"/>
              </a:buClr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sz="2800" kern="0" dirty="0"/>
              <a:t>Modelling all subjects at once</a:t>
            </a:r>
          </a:p>
          <a:p>
            <a:pPr marL="0" indent="0">
              <a:buNone/>
            </a:pPr>
            <a:endParaRPr lang="en-GB" sz="1100" kern="0" dirty="0"/>
          </a:p>
          <a:p>
            <a:pPr>
              <a:buClr>
                <a:srgbClr val="008A3E"/>
              </a:buClr>
              <a:buSzPct val="120000"/>
              <a:buFont typeface="Wingdings" pitchFamily="2" charset="2"/>
              <a:buChar char="þ"/>
            </a:pPr>
            <a:r>
              <a:rPr lang="en-GB" kern="0" dirty="0"/>
              <a:t> Simple model</a:t>
            </a:r>
          </a:p>
          <a:p>
            <a:pPr>
              <a:buClr>
                <a:srgbClr val="008A3E"/>
              </a:buClr>
              <a:buSzPct val="120000"/>
              <a:buFont typeface="Wingdings" pitchFamily="2" charset="2"/>
              <a:buChar char="þ"/>
            </a:pPr>
            <a:r>
              <a:rPr lang="en-GB" kern="0" dirty="0"/>
              <a:t> Lots of degrees of freedom</a:t>
            </a:r>
          </a:p>
          <a:p>
            <a:pPr marL="0" indent="0">
              <a:buClr>
                <a:srgbClr val="008A3E"/>
              </a:buClr>
              <a:buSzPct val="120000"/>
              <a:buNone/>
            </a:pPr>
            <a:endParaRPr lang="en-GB" sz="1600" kern="0" dirty="0">
              <a:sym typeface="Wingdings"/>
            </a:endParaRPr>
          </a:p>
          <a:p>
            <a:pPr>
              <a:buClr>
                <a:srgbClr val="C00000"/>
              </a:buClr>
              <a:buSzPct val="120000"/>
              <a:buFont typeface="Wingdings" pitchFamily="2" charset="2"/>
              <a:buChar char="ý"/>
            </a:pPr>
            <a:r>
              <a:rPr lang="en-GB" kern="0" dirty="0"/>
              <a:t> Large amount of data</a:t>
            </a:r>
          </a:p>
          <a:p>
            <a:pPr>
              <a:buClr>
                <a:srgbClr val="C00000"/>
              </a:buClr>
              <a:buSzPct val="120000"/>
              <a:buFont typeface="Wingdings" pitchFamily="2" charset="2"/>
              <a:buChar char="ý"/>
            </a:pPr>
            <a:r>
              <a:rPr lang="en-GB" kern="0" dirty="0"/>
              <a:t> Assumes common variance over subjects at each voxel</a:t>
            </a:r>
          </a:p>
        </p:txBody>
      </p:sp>
    </p:spTree>
    <p:extLst>
      <p:ext uri="{BB962C8B-B14F-4D97-AF65-F5344CB8AC3E}">
        <p14:creationId xmlns:p14="http://schemas.microsoft.com/office/powerpoint/2010/main" val="1593610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est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976" y="2397440"/>
            <a:ext cx="8572500" cy="157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42910" y="4437112"/>
            <a:ext cx="7958138" cy="166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400" kern="0" dirty="0">
                <a:latin typeface="+mn-lt"/>
              </a:rPr>
              <a:t>Only one source of random variation (over sessions):</a:t>
            </a:r>
          </a:p>
          <a:p>
            <a:pPr marL="800100" lvl="1" indent="-342900">
              <a:spcBef>
                <a:spcPct val="20000"/>
              </a:spcBef>
              <a:buClr>
                <a:srgbClr val="993366"/>
              </a:buClr>
              <a:buFont typeface="Wingdings" panose="05000000000000000000" pitchFamily="2" charset="2"/>
              <a:buChar char="Ø"/>
              <a:defRPr/>
            </a:pPr>
            <a:r>
              <a:rPr lang="en-GB" sz="2400" kern="0" dirty="0">
                <a:solidFill>
                  <a:srgbClr val="FF0000"/>
                </a:solidFill>
                <a:latin typeface="+mn-lt"/>
              </a:rPr>
              <a:t>measurement error</a:t>
            </a:r>
            <a:br>
              <a:rPr lang="en-GB" sz="2400" kern="0" dirty="0">
                <a:solidFill>
                  <a:srgbClr val="FF0000"/>
                </a:solidFill>
                <a:latin typeface="+mn-lt"/>
              </a:rPr>
            </a:br>
            <a:endParaRPr lang="en-GB" sz="1200" i="1" kern="0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400" kern="0" dirty="0">
                <a:latin typeface="+mn-lt"/>
              </a:rPr>
              <a:t>True response magnitude is </a:t>
            </a:r>
            <a:r>
              <a:rPr lang="en-GB" sz="2400" i="1" kern="0" dirty="0">
                <a:latin typeface="+mn-lt"/>
              </a:rPr>
              <a:t>fixed.</a:t>
            </a:r>
            <a:endParaRPr lang="en-GB" sz="2400" i="1" kern="0" dirty="0">
              <a:latin typeface="Arial" pitchFamily="34" charset="0"/>
            </a:endParaRP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130658"/>
              </p:ext>
            </p:extLst>
          </p:nvPr>
        </p:nvGraphicFramePr>
        <p:xfrm>
          <a:off x="2762250" y="1520825"/>
          <a:ext cx="36195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7" name="Equation" r:id="rId4" imgW="1054080" imgH="228600" progId="Equation.3">
                  <p:embed/>
                </p:oleObj>
              </mc:Choice>
              <mc:Fallback>
                <p:oleObj name="Equation" r:id="rId4" imgW="1054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0" y="1520825"/>
                        <a:ext cx="3619500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/>
              <a:t>Fixed effects</a:t>
            </a:r>
            <a:endParaRPr lang="en-US" b="1" kern="0" dirty="0"/>
          </a:p>
        </p:txBody>
      </p:sp>
      <p:sp>
        <p:nvSpPr>
          <p:cNvPr id="9" name="TextBox 8"/>
          <p:cNvSpPr txBox="1"/>
          <p:nvPr/>
        </p:nvSpPr>
        <p:spPr>
          <a:xfrm>
            <a:off x="5904148" y="4977172"/>
            <a:ext cx="2860270" cy="400110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000" dirty="0"/>
              <a:t>Within-subject Variance</a:t>
            </a: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 flipV="1">
            <a:off x="5580111" y="2787960"/>
            <a:ext cx="0" cy="1073088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8BCDCD-8758-43C4-AED6-0D79B7F30E6E}"/>
              </a:ext>
            </a:extLst>
          </p:cNvPr>
          <p:cNvSpPr txBox="1"/>
          <p:nvPr/>
        </p:nvSpPr>
        <p:spPr>
          <a:xfrm>
            <a:off x="924885" y="6127698"/>
            <a:ext cx="698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/>
            <a:r>
              <a:rPr lang="de-CH" b="1" dirty="0">
                <a:sym typeface="Wingdings" panose="05000000000000000000" pitchFamily="2" charset="2"/>
              </a:rPr>
              <a:t> </a:t>
            </a:r>
            <a:r>
              <a:rPr lang="de-CH" b="1" dirty="0" err="1">
                <a:sym typeface="Wingdings" panose="05000000000000000000" pitchFamily="2" charset="2"/>
              </a:rPr>
              <a:t>How</a:t>
            </a:r>
            <a:r>
              <a:rPr lang="de-CH" b="1" dirty="0">
                <a:sym typeface="Wingdings" panose="05000000000000000000" pitchFamily="2" charset="2"/>
              </a:rPr>
              <a:t> </a:t>
            </a:r>
            <a:r>
              <a:rPr lang="de-CH" b="1" dirty="0" err="1">
                <a:sym typeface="Wingdings" panose="05000000000000000000" pitchFamily="2" charset="2"/>
              </a:rPr>
              <a:t>consistent</a:t>
            </a:r>
            <a:r>
              <a:rPr lang="de-CH" b="1" dirty="0">
                <a:sym typeface="Wingdings" panose="05000000000000000000" pitchFamily="2" charset="2"/>
              </a:rPr>
              <a:t> </a:t>
            </a:r>
            <a:r>
              <a:rPr lang="de-CH" b="1" dirty="0" err="1">
                <a:sym typeface="Wingdings" panose="05000000000000000000" pitchFamily="2" charset="2"/>
              </a:rPr>
              <a:t>is</a:t>
            </a:r>
            <a:r>
              <a:rPr lang="de-CH" b="1" dirty="0">
                <a:sym typeface="Wingdings" panose="05000000000000000000" pitchFamily="2" charset="2"/>
              </a:rPr>
              <a:t> </a:t>
            </a:r>
            <a:r>
              <a:rPr lang="de-CH" b="1" dirty="0" err="1">
                <a:sym typeface="Wingdings" panose="05000000000000000000" pitchFamily="2" charset="2"/>
              </a:rPr>
              <a:t>the</a:t>
            </a:r>
            <a:r>
              <a:rPr lang="de-CH" b="1" dirty="0">
                <a:sym typeface="Wingdings" panose="05000000000000000000" pitchFamily="2" charset="2"/>
              </a:rPr>
              <a:t> </a:t>
            </a:r>
            <a:r>
              <a:rPr lang="de-CH" b="1" dirty="0" err="1">
                <a:sym typeface="Wingdings" panose="05000000000000000000" pitchFamily="2" charset="2"/>
              </a:rPr>
              <a:t>response</a:t>
            </a:r>
            <a:r>
              <a:rPr lang="de-CH" b="1" dirty="0">
                <a:sym typeface="Wingdings" panose="05000000000000000000" pitchFamily="2" charset="2"/>
              </a:rPr>
              <a:t> </a:t>
            </a:r>
            <a:r>
              <a:rPr lang="de-CH" b="1" dirty="0" err="1">
                <a:sym typeface="Wingdings" panose="05000000000000000000" pitchFamily="2" charset="2"/>
              </a:rPr>
              <a:t>within</a:t>
            </a:r>
            <a:r>
              <a:rPr lang="de-CH" b="1" dirty="0">
                <a:sym typeface="Wingdings" panose="05000000000000000000" pitchFamily="2" charset="2"/>
              </a:rPr>
              <a:t> </a:t>
            </a:r>
            <a:r>
              <a:rPr lang="de-CH" b="1" dirty="0" err="1">
                <a:sym typeface="Wingdings" panose="05000000000000000000" pitchFamily="2" charset="2"/>
              </a:rPr>
              <a:t>this</a:t>
            </a:r>
            <a:r>
              <a:rPr lang="de-CH" b="1" dirty="0">
                <a:sym typeface="Wingdings" panose="05000000000000000000" pitchFamily="2" charset="2"/>
              </a:rPr>
              <a:t> </a:t>
            </a:r>
            <a:r>
              <a:rPr lang="de-CH" b="1" dirty="0" err="1">
                <a:sym typeface="Wingdings" panose="05000000000000000000" pitchFamily="2" charset="2"/>
              </a:rPr>
              <a:t>group</a:t>
            </a:r>
            <a:r>
              <a:rPr lang="de-CH" b="1" dirty="0">
                <a:sym typeface="Wingdings" panose="05000000000000000000" pitchFamily="2" charset="2"/>
              </a:rPr>
              <a:t> </a:t>
            </a:r>
            <a:r>
              <a:rPr lang="de-CH" b="1" dirty="0" err="1">
                <a:sym typeface="Wingdings" panose="05000000000000000000" pitchFamily="2" charset="2"/>
              </a:rPr>
              <a:t>of</a:t>
            </a:r>
            <a:r>
              <a:rPr lang="de-CH" b="1" dirty="0">
                <a:sym typeface="Wingdings" panose="05000000000000000000" pitchFamily="2" charset="2"/>
              </a:rPr>
              <a:t> </a:t>
            </a:r>
            <a:r>
              <a:rPr lang="de-CH" b="1" dirty="0" err="1">
                <a:sym typeface="Wingdings" panose="05000000000000000000" pitchFamily="2" charset="2"/>
              </a:rPr>
              <a:t>people</a:t>
            </a:r>
            <a:r>
              <a:rPr lang="de-CH" b="1" dirty="0">
                <a:sym typeface="Wingdings" panose="05000000000000000000" pitchFamily="2" charset="2"/>
              </a:rPr>
              <a:t>, </a:t>
            </a:r>
            <a:r>
              <a:rPr lang="de-CH" b="1" dirty="0" err="1">
                <a:sym typeface="Wingdings" panose="05000000000000000000" pitchFamily="2" charset="2"/>
              </a:rPr>
              <a:t>no</a:t>
            </a:r>
            <a:r>
              <a:rPr lang="de-CH" b="1" dirty="0">
                <a:sym typeface="Wingdings" panose="05000000000000000000" pitchFamily="2" charset="2"/>
              </a:rPr>
              <a:t> </a:t>
            </a:r>
            <a:r>
              <a:rPr lang="de-CH" b="1" dirty="0" err="1">
                <a:sym typeface="Wingdings" panose="05000000000000000000" pitchFamily="2" charset="2"/>
              </a:rPr>
              <a:t>inference</a:t>
            </a:r>
            <a:r>
              <a:rPr lang="de-CH" b="1" dirty="0">
                <a:sym typeface="Wingdings" panose="05000000000000000000" pitchFamily="2" charset="2"/>
              </a:rPr>
              <a:t> </a:t>
            </a:r>
            <a:r>
              <a:rPr lang="de-CH" b="1" dirty="0" err="1">
                <a:sym typeface="Wingdings" panose="05000000000000000000" pitchFamily="2" charset="2"/>
              </a:rPr>
              <a:t>about</a:t>
            </a:r>
            <a:r>
              <a:rPr lang="de-CH" b="1" dirty="0">
                <a:sym typeface="Wingdings" panose="05000000000000000000" pitchFamily="2" charset="2"/>
              </a:rPr>
              <a:t> </a:t>
            </a:r>
            <a:r>
              <a:rPr lang="de-CH" b="1" dirty="0" err="1">
                <a:sym typeface="Wingdings" panose="05000000000000000000" pitchFamily="2" charset="2"/>
              </a:rPr>
              <a:t>the</a:t>
            </a:r>
            <a:r>
              <a:rPr lang="de-CH" b="1" dirty="0">
                <a:sym typeface="Wingdings" panose="05000000000000000000" pitchFamily="2" charset="2"/>
              </a:rPr>
              <a:t> </a:t>
            </a:r>
            <a:r>
              <a:rPr lang="de-CH" b="1" dirty="0" err="1">
                <a:sym typeface="Wingdings" panose="05000000000000000000" pitchFamily="2" charset="2"/>
              </a:rPr>
              <a:t>population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7252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est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992" y="2565397"/>
            <a:ext cx="8572500" cy="150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020230"/>
              </p:ext>
            </p:extLst>
          </p:nvPr>
        </p:nvGraphicFramePr>
        <p:xfrm>
          <a:off x="2870200" y="1341438"/>
          <a:ext cx="3403600" cy="132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1" name="Equation" r:id="rId4" imgW="1244520" imgH="482400" progId="Equation.3">
                  <p:embed/>
                </p:oleObj>
              </mc:Choice>
              <mc:Fallback>
                <p:oleObj name="Equation" r:id="rId4" imgW="12445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1341438"/>
                        <a:ext cx="3403600" cy="13223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/>
              <a:t>Random effects</a:t>
            </a:r>
            <a:endParaRPr lang="en-US" b="1" kern="0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5703888" y="3205951"/>
            <a:ext cx="4762" cy="541337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 flipV="1">
            <a:off x="5707063" y="3205951"/>
            <a:ext cx="1587" cy="177800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 flipV="1">
            <a:off x="5707063" y="3075776"/>
            <a:ext cx="1587" cy="177800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 flipV="1">
            <a:off x="5707062" y="2886860"/>
            <a:ext cx="1588" cy="974187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5707063" y="2747163"/>
            <a:ext cx="1587" cy="177800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 flipV="1">
            <a:off x="5707063" y="2667788"/>
            <a:ext cx="1587" cy="177800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904148" y="4479672"/>
            <a:ext cx="3145605" cy="400110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Within-subject Variance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04149" y="5009110"/>
            <a:ext cx="3145605" cy="400110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000" dirty="0"/>
              <a:t>Between-subject Variance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23528" y="4077072"/>
            <a:ext cx="7783434" cy="268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400" kern="0" dirty="0">
                <a:latin typeface="Arial" pitchFamily="34" charset="0"/>
              </a:rPr>
              <a:t>Two sources of random variation: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400" i="1" kern="0" dirty="0">
                <a:latin typeface="Arial" pitchFamily="34" charset="0"/>
              </a:rPr>
              <a:t> </a:t>
            </a:r>
            <a:r>
              <a:rPr lang="en-GB" sz="2400" kern="0" dirty="0">
                <a:solidFill>
                  <a:srgbClr val="FF0000"/>
                </a:solidFill>
                <a:latin typeface="Arial" pitchFamily="34" charset="0"/>
              </a:rPr>
              <a:t>measurement errors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400" kern="0" dirty="0">
                <a:solidFill>
                  <a:srgbClr val="FF0000"/>
                </a:solidFill>
              </a:rPr>
              <a:t> </a:t>
            </a:r>
            <a:r>
              <a:rPr lang="en-GB" sz="2400" kern="0" dirty="0">
                <a:solidFill>
                  <a:srgbClr val="00B050"/>
                </a:solidFill>
                <a:latin typeface="Arial" pitchFamily="34" charset="0"/>
              </a:rPr>
              <a:t>response magnitude </a:t>
            </a:r>
            <a:r>
              <a:rPr lang="en-GB" sz="2000" kern="0" dirty="0">
                <a:latin typeface="Arial" pitchFamily="34" charset="0"/>
              </a:rPr>
              <a:t>(over subjects)</a:t>
            </a:r>
            <a:endParaRPr lang="en-GB" sz="2000" kern="0" dirty="0">
              <a:solidFill>
                <a:srgbClr val="FF0000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400" kern="0" dirty="0">
                <a:latin typeface="Arial" pitchFamily="34" charset="0"/>
              </a:rPr>
              <a:t>Response magnitude is </a:t>
            </a:r>
            <a:r>
              <a:rPr lang="en-GB" sz="2400" i="1" kern="0" dirty="0">
                <a:latin typeface="Arial" pitchFamily="34" charset="0"/>
              </a:rPr>
              <a:t>random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400" i="1" kern="0" dirty="0">
                <a:latin typeface="Arial" pitchFamily="34" charset="0"/>
              </a:rPr>
              <a:t> </a:t>
            </a:r>
            <a:r>
              <a:rPr lang="en-GB" sz="2400" kern="0" dirty="0">
                <a:latin typeface="Arial" pitchFamily="34" charset="0"/>
              </a:rPr>
              <a:t>each subject/session has random magnitude</a:t>
            </a:r>
          </a:p>
        </p:txBody>
      </p:sp>
    </p:spTree>
    <p:extLst>
      <p:ext uri="{BB962C8B-B14F-4D97-AF65-F5344CB8AC3E}">
        <p14:creationId xmlns:p14="http://schemas.microsoft.com/office/powerpoint/2010/main" val="74606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23528" y="4077072"/>
            <a:ext cx="7783434" cy="268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400" kern="0" dirty="0">
                <a:latin typeface="Arial" pitchFamily="34" charset="0"/>
              </a:rPr>
              <a:t>Two sources of random variation: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400" i="1" kern="0" dirty="0">
                <a:latin typeface="Arial" pitchFamily="34" charset="0"/>
              </a:rPr>
              <a:t> </a:t>
            </a:r>
            <a:r>
              <a:rPr lang="en-GB" sz="2400" kern="0" dirty="0">
                <a:solidFill>
                  <a:srgbClr val="FF0000"/>
                </a:solidFill>
                <a:latin typeface="Arial" pitchFamily="34" charset="0"/>
              </a:rPr>
              <a:t>measurement errors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400" kern="0" dirty="0">
                <a:solidFill>
                  <a:srgbClr val="FF0000"/>
                </a:solidFill>
              </a:rPr>
              <a:t> </a:t>
            </a:r>
            <a:r>
              <a:rPr lang="en-GB" sz="2400" kern="0" dirty="0">
                <a:solidFill>
                  <a:srgbClr val="00B050"/>
                </a:solidFill>
                <a:latin typeface="Arial" pitchFamily="34" charset="0"/>
              </a:rPr>
              <a:t>response magnitude </a:t>
            </a:r>
            <a:r>
              <a:rPr lang="en-GB" sz="2000" kern="0" dirty="0">
                <a:latin typeface="Arial" pitchFamily="34" charset="0"/>
              </a:rPr>
              <a:t>(over subjects)</a:t>
            </a:r>
            <a:endParaRPr lang="en-GB" sz="2000" kern="0" dirty="0">
              <a:solidFill>
                <a:srgbClr val="FF0000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400" kern="0" dirty="0">
                <a:latin typeface="Arial" pitchFamily="34" charset="0"/>
              </a:rPr>
              <a:t>Response magnitude is </a:t>
            </a:r>
            <a:r>
              <a:rPr lang="en-GB" sz="2400" i="1" kern="0" dirty="0">
                <a:latin typeface="Arial" pitchFamily="34" charset="0"/>
              </a:rPr>
              <a:t>random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400" i="1" kern="0" dirty="0">
                <a:latin typeface="Arial" pitchFamily="34" charset="0"/>
              </a:rPr>
              <a:t> </a:t>
            </a:r>
            <a:r>
              <a:rPr lang="en-GB" sz="2400" kern="0" dirty="0">
                <a:latin typeface="Arial" pitchFamily="34" charset="0"/>
              </a:rPr>
              <a:t>each subject/session has random magnitude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400" kern="0" dirty="0">
                <a:latin typeface="Arial" pitchFamily="34" charset="0"/>
              </a:rPr>
              <a:t>but population mean magnitude is </a:t>
            </a:r>
            <a:r>
              <a:rPr lang="en-GB" sz="2400" i="1" kern="0" dirty="0">
                <a:solidFill>
                  <a:srgbClr val="002060"/>
                </a:solidFill>
                <a:latin typeface="Arial" pitchFamily="34" charset="0"/>
              </a:rPr>
              <a:t>fixed</a:t>
            </a:r>
            <a:r>
              <a:rPr lang="en-GB" sz="2400" i="1" kern="0" dirty="0">
                <a:latin typeface="Arial" pitchFamily="34" charset="0"/>
              </a:rPr>
              <a:t>.</a:t>
            </a:r>
            <a:endParaRPr lang="en-GB" sz="2400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576036"/>
              </p:ext>
            </p:extLst>
          </p:nvPr>
        </p:nvGraphicFramePr>
        <p:xfrm>
          <a:off x="2870200" y="1341438"/>
          <a:ext cx="3403600" cy="132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3" name="Equation" r:id="rId3" imgW="1244520" imgH="482400" progId="Equation.3">
                  <p:embed/>
                </p:oleObj>
              </mc:Choice>
              <mc:Fallback>
                <p:oleObj name="Equation" r:id="rId3" imgW="12445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1341438"/>
                        <a:ext cx="3403600" cy="13223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/>
              <a:t>Random effects</a:t>
            </a:r>
            <a:endParaRPr lang="en-US" b="1" kern="0" dirty="0"/>
          </a:p>
        </p:txBody>
      </p:sp>
      <p:sp>
        <p:nvSpPr>
          <p:cNvPr id="12" name="TextBox 11"/>
          <p:cNvSpPr txBox="1"/>
          <p:nvPr/>
        </p:nvSpPr>
        <p:spPr>
          <a:xfrm>
            <a:off x="5904148" y="4479672"/>
            <a:ext cx="3145605" cy="400110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Within-subject Variance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04149" y="5009110"/>
            <a:ext cx="3145605" cy="400110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000" dirty="0"/>
              <a:t>Between-subject Variance</a:t>
            </a:r>
          </a:p>
        </p:txBody>
      </p:sp>
      <p:pic>
        <p:nvPicPr>
          <p:cNvPr id="14" name="Picture 4" descr="test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41660"/>
            <a:ext cx="8572500" cy="12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5"/>
          <p:cNvSpPr>
            <a:spLocks noChangeShapeType="1"/>
          </p:cNvSpPr>
          <p:nvPr/>
        </p:nvSpPr>
        <p:spPr bwMode="auto">
          <a:xfrm flipH="1" flipV="1">
            <a:off x="5691433" y="3176971"/>
            <a:ext cx="0" cy="792087"/>
          </a:xfrm>
          <a:prstGeom prst="line">
            <a:avLst/>
          </a:prstGeom>
          <a:noFill/>
          <a:ln w="5080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781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>
            <a:extLst>
              <a:ext uri="{FF2B5EF4-FFF2-40B4-BE49-F238E27FC236}">
                <a16:creationId xmlns:a16="http://schemas.microsoft.com/office/drawing/2014/main" id="{2929E93F-0ED0-43D7-94D2-707DBF513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2860675"/>
            <a:ext cx="184150" cy="4572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99CC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id="{A7B9DA65-F8CC-4CD8-97A2-EFBB0241D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484784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2800" dirty="0" err="1">
                <a:solidFill>
                  <a:schemeClr val="tx2"/>
                </a:solidFill>
              </a:rPr>
              <a:t>For</a:t>
            </a:r>
            <a:r>
              <a:rPr lang="de-DE" altLang="en-US" sz="2800" dirty="0">
                <a:solidFill>
                  <a:schemeClr val="tx2"/>
                </a:solidFill>
              </a:rPr>
              <a:t> </a:t>
            </a:r>
            <a:r>
              <a:rPr lang="de-DE" altLang="en-US" sz="2800" dirty="0" err="1">
                <a:solidFill>
                  <a:schemeClr val="tx2"/>
                </a:solidFill>
              </a:rPr>
              <a:t>group</a:t>
            </a:r>
            <a:r>
              <a:rPr lang="de-DE" altLang="en-US" sz="2800" dirty="0">
                <a:solidFill>
                  <a:schemeClr val="tx2"/>
                </a:solidFill>
              </a:rPr>
              <a:t> </a:t>
            </a:r>
            <a:r>
              <a:rPr lang="de-DE" altLang="en-US" sz="2800" dirty="0" err="1">
                <a:solidFill>
                  <a:schemeClr val="tx2"/>
                </a:solidFill>
              </a:rPr>
              <a:t>of</a:t>
            </a:r>
            <a:r>
              <a:rPr lang="de-DE" altLang="en-US" sz="2800" dirty="0">
                <a:solidFill>
                  <a:schemeClr val="tx2"/>
                </a:solidFill>
              </a:rPr>
              <a:t> N=12 </a:t>
            </a:r>
            <a:r>
              <a:rPr lang="de-DE" altLang="en-US" sz="2800" dirty="0" err="1">
                <a:solidFill>
                  <a:schemeClr val="tx2"/>
                </a:solidFill>
              </a:rPr>
              <a:t>subjects</a:t>
            </a:r>
            <a:r>
              <a:rPr lang="de-DE" altLang="en-US" sz="2800" dirty="0">
                <a:solidFill>
                  <a:schemeClr val="tx2"/>
                </a:solidFill>
              </a:rPr>
              <a:t> </a:t>
            </a:r>
            <a:r>
              <a:rPr lang="de-DE" altLang="en-US" sz="2800" dirty="0" err="1">
                <a:solidFill>
                  <a:schemeClr val="tx2"/>
                </a:solidFill>
              </a:rPr>
              <a:t>effect</a:t>
            </a:r>
            <a:r>
              <a:rPr lang="de-DE" altLang="en-US" sz="2800" dirty="0">
                <a:solidFill>
                  <a:schemeClr val="tx2"/>
                </a:solidFill>
              </a:rPr>
              <a:t> </a:t>
            </a:r>
            <a:r>
              <a:rPr lang="de-DE" altLang="en-US" sz="2800" dirty="0" err="1">
                <a:solidFill>
                  <a:schemeClr val="tx2"/>
                </a:solidFill>
              </a:rPr>
              <a:t>sizes</a:t>
            </a:r>
            <a:r>
              <a:rPr lang="de-DE" altLang="en-US" sz="2800" dirty="0">
                <a:solidFill>
                  <a:schemeClr val="tx2"/>
                </a:solidFill>
              </a:rPr>
              <a:t> </a:t>
            </a:r>
            <a:r>
              <a:rPr lang="de-DE" altLang="en-US" sz="2800" dirty="0" err="1">
                <a:solidFill>
                  <a:schemeClr val="tx2"/>
                </a:solidFill>
              </a:rPr>
              <a:t>are</a:t>
            </a:r>
            <a:br>
              <a:rPr lang="de-DE" altLang="en-US" sz="2800" dirty="0">
                <a:solidFill>
                  <a:schemeClr val="tx2"/>
                </a:solidFill>
              </a:rPr>
            </a:br>
            <a:br>
              <a:rPr lang="de-DE" altLang="en-US" sz="2800" dirty="0">
                <a:solidFill>
                  <a:schemeClr val="tx2"/>
                </a:solidFill>
              </a:rPr>
            </a:br>
            <a:r>
              <a:rPr lang="de-DE" altLang="en-US" sz="2800" dirty="0">
                <a:solidFill>
                  <a:schemeClr val="tx2"/>
                </a:solidFill>
              </a:rPr>
              <a:t> c = [4, 3, 2, 1, 1, 2, 3, 3, 3, 2, 4, 4]</a:t>
            </a:r>
            <a:br>
              <a:rPr lang="de-DE" altLang="en-US" sz="2800" dirty="0">
                <a:solidFill>
                  <a:schemeClr val="tx2"/>
                </a:solidFill>
              </a:rPr>
            </a:br>
            <a:br>
              <a:rPr lang="de-DE" altLang="en-US" sz="2800" dirty="0">
                <a:solidFill>
                  <a:schemeClr val="tx2"/>
                </a:solidFill>
              </a:rPr>
            </a:br>
            <a:r>
              <a:rPr lang="de-DE" altLang="en-US" sz="2800" dirty="0">
                <a:solidFill>
                  <a:schemeClr val="tx2"/>
                </a:solidFill>
              </a:rPr>
              <a:t>Group </a:t>
            </a:r>
            <a:r>
              <a:rPr lang="de-DE" altLang="en-US" sz="2800" dirty="0" err="1">
                <a:solidFill>
                  <a:schemeClr val="tx2"/>
                </a:solidFill>
              </a:rPr>
              <a:t>effect</a:t>
            </a:r>
            <a:r>
              <a:rPr lang="de-DE" altLang="en-US" sz="2800" dirty="0">
                <a:solidFill>
                  <a:schemeClr val="tx2"/>
                </a:solidFill>
              </a:rPr>
              <a:t> (</a:t>
            </a:r>
            <a:r>
              <a:rPr lang="de-DE" altLang="en-US" sz="2800" dirty="0" err="1">
                <a:solidFill>
                  <a:schemeClr val="tx2"/>
                </a:solidFill>
              </a:rPr>
              <a:t>mean</a:t>
            </a:r>
            <a:r>
              <a:rPr lang="de-DE" altLang="en-US" sz="2800" dirty="0">
                <a:solidFill>
                  <a:schemeClr val="tx2"/>
                </a:solidFill>
              </a:rPr>
              <a:t>), m=2.67</a:t>
            </a:r>
            <a:br>
              <a:rPr lang="de-DE" altLang="en-US" sz="2800" dirty="0">
                <a:solidFill>
                  <a:schemeClr val="tx2"/>
                </a:solidFill>
              </a:rPr>
            </a:br>
            <a:r>
              <a:rPr lang="de-DE" altLang="en-US" sz="2800" dirty="0" err="1">
                <a:solidFill>
                  <a:schemeClr val="tx2"/>
                </a:solidFill>
              </a:rPr>
              <a:t>Between</a:t>
            </a:r>
            <a:r>
              <a:rPr lang="de-DE" altLang="en-US" sz="2800" dirty="0">
                <a:solidFill>
                  <a:schemeClr val="tx2"/>
                </a:solidFill>
              </a:rPr>
              <a:t> </a:t>
            </a:r>
            <a:r>
              <a:rPr lang="de-DE" altLang="en-US" sz="2800" dirty="0" err="1">
                <a:solidFill>
                  <a:schemeClr val="tx2"/>
                </a:solidFill>
              </a:rPr>
              <a:t>subject</a:t>
            </a:r>
            <a:r>
              <a:rPr lang="de-DE" altLang="en-US" sz="2800" dirty="0">
                <a:solidFill>
                  <a:schemeClr val="tx2"/>
                </a:solidFill>
              </a:rPr>
              <a:t> </a:t>
            </a:r>
            <a:r>
              <a:rPr lang="de-DE" altLang="en-US" sz="2800" dirty="0" err="1">
                <a:solidFill>
                  <a:schemeClr val="tx2"/>
                </a:solidFill>
              </a:rPr>
              <a:t>variability</a:t>
            </a:r>
            <a:r>
              <a:rPr lang="de-DE" altLang="en-US" sz="2800" dirty="0">
                <a:solidFill>
                  <a:schemeClr val="tx2"/>
                </a:solidFill>
              </a:rPr>
              <a:t> (stand </a:t>
            </a:r>
            <a:r>
              <a:rPr lang="de-DE" altLang="en-US" sz="2800" dirty="0" err="1">
                <a:solidFill>
                  <a:schemeClr val="tx2"/>
                </a:solidFill>
              </a:rPr>
              <a:t>dev</a:t>
            </a:r>
            <a:r>
              <a:rPr lang="de-DE" altLang="en-US" sz="2800" dirty="0">
                <a:solidFill>
                  <a:schemeClr val="tx2"/>
                </a:solidFill>
              </a:rPr>
              <a:t>), s</a:t>
            </a:r>
            <a:r>
              <a:rPr lang="de-DE" altLang="en-US" sz="2800" baseline="-25000" dirty="0">
                <a:solidFill>
                  <a:schemeClr val="tx2"/>
                </a:solidFill>
              </a:rPr>
              <a:t>b</a:t>
            </a:r>
            <a:r>
              <a:rPr lang="de-DE" altLang="en-US" sz="2800" dirty="0">
                <a:solidFill>
                  <a:schemeClr val="tx2"/>
                </a:solidFill>
              </a:rPr>
              <a:t> =1.07</a:t>
            </a:r>
            <a:br>
              <a:rPr lang="de-DE" altLang="en-US" sz="2800" dirty="0">
                <a:solidFill>
                  <a:schemeClr val="tx2"/>
                </a:solidFill>
              </a:rPr>
            </a:br>
            <a:r>
              <a:rPr lang="de-DE" altLang="en-US" sz="2800" dirty="0">
                <a:solidFill>
                  <a:schemeClr val="tx2"/>
                </a:solidFill>
              </a:rPr>
              <a:t>Standard Error Mean (SEM) = s</a:t>
            </a:r>
            <a:r>
              <a:rPr lang="de-DE" altLang="en-US" sz="2800" baseline="-25000" dirty="0">
                <a:solidFill>
                  <a:schemeClr val="tx2"/>
                </a:solidFill>
              </a:rPr>
              <a:t>b</a:t>
            </a:r>
            <a:r>
              <a:rPr lang="de-DE" altLang="en-US" sz="2800" dirty="0">
                <a:solidFill>
                  <a:schemeClr val="tx2"/>
                </a:solidFill>
              </a:rPr>
              <a:t> /</a:t>
            </a:r>
            <a:r>
              <a:rPr lang="de-DE" altLang="en-US" sz="2800" dirty="0" err="1">
                <a:solidFill>
                  <a:schemeClr val="tx2"/>
                </a:solidFill>
              </a:rPr>
              <a:t>sqrt</a:t>
            </a:r>
            <a:r>
              <a:rPr lang="de-DE" altLang="en-US" sz="2800" dirty="0">
                <a:solidFill>
                  <a:schemeClr val="tx2"/>
                </a:solidFill>
              </a:rPr>
              <a:t>(N)=0.31</a:t>
            </a:r>
            <a:br>
              <a:rPr lang="de-DE" altLang="en-US" sz="2800" dirty="0">
                <a:solidFill>
                  <a:schemeClr val="tx2"/>
                </a:solidFill>
              </a:rPr>
            </a:br>
            <a:br>
              <a:rPr lang="de-DE" altLang="en-US" sz="2800" dirty="0">
                <a:solidFill>
                  <a:schemeClr val="tx2"/>
                </a:solidFill>
              </a:rPr>
            </a:br>
            <a:br>
              <a:rPr lang="de-DE" altLang="en-US" sz="2800" dirty="0">
                <a:solidFill>
                  <a:schemeClr val="tx2"/>
                </a:solidFill>
              </a:rPr>
            </a:br>
            <a:r>
              <a:rPr lang="de-DE" altLang="en-US" sz="2800" dirty="0" err="1">
                <a:solidFill>
                  <a:schemeClr val="tx2"/>
                </a:solidFill>
              </a:rPr>
              <a:t>Is</a:t>
            </a:r>
            <a:r>
              <a:rPr lang="de-DE" altLang="en-US" sz="2800" dirty="0">
                <a:solidFill>
                  <a:schemeClr val="tx2"/>
                </a:solidFill>
              </a:rPr>
              <a:t> </a:t>
            </a:r>
            <a:r>
              <a:rPr lang="de-DE" altLang="en-US" sz="2800" dirty="0" err="1">
                <a:solidFill>
                  <a:schemeClr val="tx2"/>
                </a:solidFill>
              </a:rPr>
              <a:t>effect</a:t>
            </a:r>
            <a:r>
              <a:rPr lang="de-DE" altLang="en-US" sz="2800" dirty="0">
                <a:solidFill>
                  <a:schemeClr val="tx2"/>
                </a:solidFill>
              </a:rPr>
              <a:t> </a:t>
            </a:r>
            <a:r>
              <a:rPr lang="de-DE" altLang="en-US" sz="2800" dirty="0" err="1">
                <a:solidFill>
                  <a:schemeClr val="tx2"/>
                </a:solidFill>
              </a:rPr>
              <a:t>significant</a:t>
            </a:r>
            <a:r>
              <a:rPr lang="de-DE" altLang="en-US" sz="2800" dirty="0">
                <a:solidFill>
                  <a:schemeClr val="tx2"/>
                </a:solidFill>
              </a:rPr>
              <a:t> at </a:t>
            </a:r>
            <a:r>
              <a:rPr lang="de-DE" altLang="en-US" sz="2800" dirty="0" err="1">
                <a:solidFill>
                  <a:schemeClr val="tx2"/>
                </a:solidFill>
              </a:rPr>
              <a:t>voxel</a:t>
            </a:r>
            <a:r>
              <a:rPr lang="de-DE" altLang="en-US" sz="2800" dirty="0">
                <a:solidFill>
                  <a:schemeClr val="tx2"/>
                </a:solidFill>
              </a:rPr>
              <a:t> v?</a:t>
            </a:r>
            <a:r>
              <a:rPr lang="de-DE" altLang="en-US" sz="3600" dirty="0">
                <a:solidFill>
                  <a:schemeClr val="tx2"/>
                </a:solidFill>
              </a:rPr>
              <a:t> </a:t>
            </a:r>
            <a:br>
              <a:rPr lang="de-DE" altLang="en-US" sz="3600" dirty="0">
                <a:solidFill>
                  <a:schemeClr val="tx2"/>
                </a:solidFill>
              </a:rPr>
            </a:br>
            <a:r>
              <a:rPr lang="de-DE" altLang="en-US" sz="2800" dirty="0">
                <a:solidFill>
                  <a:schemeClr val="tx2"/>
                </a:solidFill>
              </a:rPr>
              <a:t>t=m/SEM=8.61</a:t>
            </a:r>
            <a:br>
              <a:rPr lang="de-DE" altLang="en-US" sz="2800" dirty="0">
                <a:solidFill>
                  <a:schemeClr val="tx2"/>
                </a:solidFill>
              </a:rPr>
            </a:br>
            <a:r>
              <a:rPr lang="de-DE" altLang="en-US" sz="2800" dirty="0">
                <a:solidFill>
                  <a:schemeClr val="tx2"/>
                </a:solidFill>
              </a:rPr>
              <a:t>p=10</a:t>
            </a:r>
            <a:r>
              <a:rPr lang="de-DE" altLang="en-US" sz="2800" baseline="30000" dirty="0">
                <a:solidFill>
                  <a:schemeClr val="tx2"/>
                </a:solidFill>
              </a:rPr>
              <a:t>-6</a:t>
            </a:r>
            <a:endParaRPr lang="en-US" altLang="en-US" sz="2800" baseline="30000" dirty="0">
              <a:solidFill>
                <a:schemeClr val="tx2"/>
              </a:solidFill>
            </a:endParaRPr>
          </a:p>
        </p:txBody>
      </p:sp>
      <p:sp>
        <p:nvSpPr>
          <p:cNvPr id="18436" name="Rectangle 5">
            <a:extLst>
              <a:ext uri="{FF2B5EF4-FFF2-40B4-BE49-F238E27FC236}">
                <a16:creationId xmlns:a16="http://schemas.microsoft.com/office/drawing/2014/main" id="{13694EC0-E82D-4FE1-8B76-2C6A2D806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3" y="538572"/>
            <a:ext cx="82565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en-US" sz="4400" b="1" dirty="0">
                <a:solidFill>
                  <a:schemeClr val="tx2"/>
                </a:solidFill>
              </a:rPr>
              <a:t>Random </a:t>
            </a:r>
            <a:r>
              <a:rPr lang="de-DE" altLang="en-US" sz="4400" b="1" dirty="0" err="1">
                <a:solidFill>
                  <a:schemeClr val="tx2"/>
                </a:solidFill>
              </a:rPr>
              <a:t>Effects</a:t>
            </a:r>
            <a:r>
              <a:rPr lang="de-DE" altLang="en-US" sz="4400" b="1" dirty="0">
                <a:solidFill>
                  <a:schemeClr val="tx2"/>
                </a:solidFill>
              </a:rPr>
              <a:t> Analysis (RFX)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81A40AC5-9B1A-4ED7-BC0C-661B1D69E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2860675"/>
            <a:ext cx="184150" cy="4572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99CC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4E992C0-558E-4699-83BF-33BB69E16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95400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2800">
                <a:solidFill>
                  <a:schemeClr val="tx2"/>
                </a:solidFill>
              </a:rPr>
              <a:t>For group of N=12 subjects effect sizes are</a:t>
            </a:r>
            <a:br>
              <a:rPr lang="de-DE" altLang="en-US" sz="2800">
                <a:solidFill>
                  <a:schemeClr val="tx2"/>
                </a:solidFill>
              </a:rPr>
            </a:br>
            <a:br>
              <a:rPr lang="de-DE" altLang="en-US" sz="2800">
                <a:solidFill>
                  <a:schemeClr val="tx2"/>
                </a:solidFill>
              </a:rPr>
            </a:br>
            <a:r>
              <a:rPr lang="de-DE" altLang="en-US" sz="2800">
                <a:solidFill>
                  <a:schemeClr val="tx2"/>
                </a:solidFill>
              </a:rPr>
              <a:t> c= [3, 4, 2, 1, 1, 2, 3, 3, 3, 2, 4, 4]</a:t>
            </a:r>
            <a:br>
              <a:rPr lang="de-DE" altLang="en-US" sz="2800">
                <a:solidFill>
                  <a:schemeClr val="tx2"/>
                </a:solidFill>
              </a:rPr>
            </a:br>
            <a:br>
              <a:rPr lang="de-DE" altLang="en-US" sz="2800">
                <a:solidFill>
                  <a:schemeClr val="tx2"/>
                </a:solidFill>
              </a:rPr>
            </a:br>
            <a:r>
              <a:rPr lang="de-DE" altLang="en-US" sz="2800">
                <a:solidFill>
                  <a:schemeClr val="tx2"/>
                </a:solidFill>
              </a:rPr>
              <a:t>Group effect (mean), m=2.67</a:t>
            </a:r>
            <a:br>
              <a:rPr lang="de-DE" altLang="en-US" sz="2800">
                <a:solidFill>
                  <a:schemeClr val="tx2"/>
                </a:solidFill>
              </a:rPr>
            </a:br>
            <a:r>
              <a:rPr lang="de-DE" altLang="en-US" sz="2800">
                <a:solidFill>
                  <a:schemeClr val="tx2"/>
                </a:solidFill>
              </a:rPr>
              <a:t>Between subject variability (stand dev), s</a:t>
            </a:r>
            <a:r>
              <a:rPr lang="de-DE" altLang="en-US" sz="2800" baseline="-25000">
                <a:solidFill>
                  <a:schemeClr val="tx2"/>
                </a:solidFill>
              </a:rPr>
              <a:t>b</a:t>
            </a:r>
            <a:r>
              <a:rPr lang="de-DE" altLang="en-US" sz="2800">
                <a:solidFill>
                  <a:schemeClr val="tx2"/>
                </a:solidFill>
              </a:rPr>
              <a:t> =1.07</a:t>
            </a:r>
            <a:br>
              <a:rPr lang="de-DE" altLang="en-US" sz="2800">
                <a:solidFill>
                  <a:schemeClr val="tx2"/>
                </a:solidFill>
              </a:rPr>
            </a:br>
            <a:br>
              <a:rPr lang="de-DE" altLang="en-US" sz="2800">
                <a:solidFill>
                  <a:schemeClr val="tx2"/>
                </a:solidFill>
              </a:rPr>
            </a:br>
            <a:br>
              <a:rPr lang="de-DE" altLang="en-US" sz="2800">
                <a:solidFill>
                  <a:schemeClr val="tx2"/>
                </a:solidFill>
              </a:rPr>
            </a:br>
            <a:r>
              <a:rPr lang="de-DE" altLang="en-US" sz="2800">
                <a:solidFill>
                  <a:schemeClr val="tx2"/>
                </a:solidFill>
              </a:rPr>
              <a:t>This is called a Random Effects Analysis because we are comparing the group effect to the between-subject variability.</a:t>
            </a:r>
            <a:endParaRPr lang="en-US" altLang="en-US" sz="2800" baseline="30000">
              <a:solidFill>
                <a:schemeClr val="tx2"/>
              </a:solidFill>
            </a:endParaRP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55533172-1824-4D98-8D01-01D9C9BD4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3" y="538572"/>
            <a:ext cx="82565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en-US" sz="4400" b="1" dirty="0">
                <a:solidFill>
                  <a:schemeClr val="tx2"/>
                </a:solidFill>
              </a:rPr>
              <a:t>Random </a:t>
            </a:r>
            <a:r>
              <a:rPr lang="de-DE" altLang="en-US" sz="4400" b="1" dirty="0" err="1">
                <a:solidFill>
                  <a:schemeClr val="tx2"/>
                </a:solidFill>
              </a:rPr>
              <a:t>Effects</a:t>
            </a:r>
            <a:r>
              <a:rPr lang="de-DE" altLang="en-US" sz="4400" b="1" dirty="0">
                <a:solidFill>
                  <a:schemeClr val="tx2"/>
                </a:solidFill>
              </a:rPr>
              <a:t> Analysis (RFX)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3640" y="6135687"/>
            <a:ext cx="7456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Probability model underlying random effects analysis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314871"/>
            <a:ext cx="7668344" cy="4814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314871"/>
            <a:ext cx="7668344" cy="4814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314871"/>
            <a:ext cx="7668344" cy="4814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314871"/>
            <a:ext cx="7668344" cy="48144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314871"/>
            <a:ext cx="7668344" cy="48144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314871"/>
            <a:ext cx="7668344" cy="48144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314871"/>
            <a:ext cx="7668344" cy="48144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314871"/>
            <a:ext cx="7668344" cy="4814429"/>
          </a:xfrm>
          <a:prstGeom prst="rect">
            <a:avLst/>
          </a:prstGeom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/>
              <a:t>Random effects</a:t>
            </a:r>
            <a:endParaRPr lang="en-US" b="1" kern="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581890" y="5553236"/>
            <a:ext cx="198022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18094" y="5172939"/>
                <a:ext cx="504305" cy="380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sub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094" y="5172939"/>
                <a:ext cx="504305" cy="380297"/>
              </a:xfrm>
              <a:prstGeom prst="rect">
                <a:avLst/>
              </a:prstGeom>
              <a:blipFill rotWithShape="1">
                <a:blip r:embed="rId11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3979893" y="4077072"/>
            <a:ext cx="519373" cy="369332"/>
            <a:chOff x="3979893" y="4077072"/>
            <a:chExt cx="519373" cy="369332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059560" y="4096544"/>
              <a:ext cx="360040" cy="0"/>
            </a:xfrm>
            <a:prstGeom prst="line">
              <a:avLst/>
            </a:prstGeom>
            <a:ln w="19050">
              <a:solidFill>
                <a:srgbClr val="5539FD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979893" y="4077072"/>
                  <a:ext cx="5193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GB" b="0" i="1" smtClean="0">
                              <a:solidFill>
                                <a:srgbClr val="5539F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solidFill>
                                <a:srgbClr val="5539FD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5539FD"/>
                              </a:solidFill>
                              <a:latin typeface="Cambria Math"/>
                            </a:rPr>
                            <m:t>𝑤</m:t>
                          </m:r>
                        </m:sub>
                        <m:sup>
                          <m:r>
                            <a:rPr lang="en-GB" b="0" i="1" smtClean="0">
                              <a:solidFill>
                                <a:srgbClr val="5539FD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a14:m>
                  <a:r>
                    <a:rPr lang="en-GB" dirty="0">
                      <a:solidFill>
                        <a:srgbClr val="5539FD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9893" y="4077072"/>
                  <a:ext cx="519373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5620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81000" y="1559377"/>
            <a:ext cx="8382000" cy="492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90488" tIns="44450" rIns="90488" bIns="44450" anchor="t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de-DE" altLang="en-US" sz="2800" dirty="0">
                <a:solidFill>
                  <a:schemeClr val="tx2"/>
                </a:solidFill>
                <a:latin typeface="+mj-lt"/>
              </a:rPr>
              <a:t>With </a:t>
            </a:r>
            <a:r>
              <a:rPr lang="de-DE" altLang="en-US" sz="2800" b="1" dirty="0">
                <a:solidFill>
                  <a:schemeClr val="tx2"/>
                </a:solidFill>
                <a:latin typeface="+mj-lt"/>
              </a:rPr>
              <a:t>Fixed Effects Analysis (FFX) </a:t>
            </a:r>
            <a:r>
              <a:rPr lang="de-DE" altLang="en-US" sz="2800" dirty="0">
                <a:solidFill>
                  <a:schemeClr val="tx2"/>
                </a:solidFill>
                <a:latin typeface="+mj-lt"/>
              </a:rPr>
              <a:t>we compare the group effect to the </a:t>
            </a:r>
            <a:r>
              <a:rPr lang="de-DE" altLang="en-US" sz="2800" i="1" dirty="0">
                <a:solidFill>
                  <a:schemeClr val="tx2"/>
                </a:solidFill>
                <a:latin typeface="+mj-lt"/>
              </a:rPr>
              <a:t>within-subject variability</a:t>
            </a:r>
            <a:r>
              <a:rPr lang="de-DE" altLang="en-US" sz="2800" dirty="0">
                <a:solidFill>
                  <a:schemeClr val="tx2"/>
                </a:solidFill>
                <a:latin typeface="+mj-lt"/>
              </a:rPr>
              <a:t>. It is not an inference about the population from which the subjects were drawn. 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en-US" sz="2800" dirty="0">
              <a:solidFill>
                <a:schemeClr val="tx2"/>
              </a:solidFill>
              <a:latin typeface="+mj-lt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de-DE" altLang="en-US" sz="2800" dirty="0">
                <a:solidFill>
                  <a:schemeClr val="tx2"/>
                </a:solidFill>
                <a:latin typeface="+mj-lt"/>
              </a:rPr>
              <a:t>With </a:t>
            </a:r>
            <a:r>
              <a:rPr lang="de-DE" altLang="en-US" sz="2800" b="1" dirty="0">
                <a:solidFill>
                  <a:schemeClr val="tx2"/>
                </a:solidFill>
                <a:latin typeface="+mj-lt"/>
              </a:rPr>
              <a:t>Random Effects Analysis (RFX) </a:t>
            </a:r>
            <a:r>
              <a:rPr lang="de-DE" altLang="en-US" sz="2800" dirty="0">
                <a:solidFill>
                  <a:schemeClr val="tx2"/>
                </a:solidFill>
                <a:latin typeface="+mj-lt"/>
              </a:rPr>
              <a:t>we compare the group effect to the </a:t>
            </a:r>
            <a:r>
              <a:rPr lang="de-DE" altLang="en-US" sz="2800" i="1" dirty="0">
                <a:solidFill>
                  <a:schemeClr val="tx2"/>
                </a:solidFill>
                <a:latin typeface="+mj-lt"/>
              </a:rPr>
              <a:t>between-subject variability</a:t>
            </a:r>
            <a:r>
              <a:rPr lang="de-DE" altLang="en-US" sz="2800" dirty="0">
                <a:solidFill>
                  <a:schemeClr val="tx2"/>
                </a:solidFill>
                <a:latin typeface="+mj-lt"/>
              </a:rPr>
              <a:t>. It is an inference about the population from which the subjects were drawn. If you had a new subject from that population, you could be confident they would also show the effect.</a:t>
            </a:r>
            <a:endParaRPr lang="en-US" alt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/>
              <a:t>Fixed vs random effects</a:t>
            </a:r>
            <a:endParaRPr lang="en-GB" sz="2800" b="1" kern="0" dirty="0"/>
          </a:p>
        </p:txBody>
      </p:sp>
    </p:spTree>
    <p:extLst>
      <p:ext uri="{BB962C8B-B14F-4D97-AF65-F5344CB8AC3E}">
        <p14:creationId xmlns:p14="http://schemas.microsoft.com/office/powerpoint/2010/main" val="70949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23528" y="1665312"/>
            <a:ext cx="8458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800" kern="0" dirty="0">
                <a:latin typeface="Arial" pitchFamily="34" charset="0"/>
              </a:rPr>
              <a:t> Fixed isn’t “wrong”, just usually isn’t of interest.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endParaRPr lang="en-GB" sz="2800" kern="0" dirty="0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800" kern="0" dirty="0">
                <a:latin typeface="Arial" pitchFamily="34" charset="0"/>
              </a:rPr>
              <a:t> Summary: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i="1" kern="0" dirty="0">
                <a:latin typeface="Arial" pitchFamily="34" charset="0"/>
              </a:rPr>
              <a:t> </a:t>
            </a:r>
            <a:r>
              <a:rPr lang="en-GB" sz="2800" b="1" kern="0" dirty="0">
                <a:latin typeface="Arial" pitchFamily="34" charset="0"/>
              </a:rPr>
              <a:t>Fixed effects inference</a:t>
            </a:r>
            <a:r>
              <a:rPr lang="en-GB" sz="2800" kern="0" dirty="0">
                <a:latin typeface="Arial" pitchFamily="34" charset="0"/>
              </a:rPr>
              <a:t>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GB" sz="2800" i="1" kern="0" dirty="0">
                <a:latin typeface="Arial" pitchFamily="34" charset="0"/>
              </a:rPr>
              <a:t>“I can see this effect in this cohort”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defRPr/>
            </a:pPr>
            <a:endParaRPr lang="en-GB" sz="1400" kern="0" dirty="0">
              <a:latin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i="1" kern="0" dirty="0">
                <a:latin typeface="Arial" pitchFamily="34" charset="0"/>
              </a:rPr>
              <a:t> </a:t>
            </a:r>
            <a:r>
              <a:rPr lang="en-GB" sz="2800" b="1" kern="0" dirty="0">
                <a:latin typeface="Arial" pitchFamily="34" charset="0"/>
              </a:rPr>
              <a:t>Random effects inference</a:t>
            </a:r>
            <a:r>
              <a:rPr lang="en-GB" sz="2800" kern="0" dirty="0">
                <a:latin typeface="Arial" pitchFamily="34" charset="0"/>
              </a:rPr>
              <a:t>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GB" sz="2800" i="1" kern="0" dirty="0">
                <a:latin typeface="Arial" pitchFamily="34" charset="0"/>
              </a:rPr>
              <a:t>“If I were to sample a new cohort from the same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GB" sz="2800" i="1" kern="0" dirty="0">
                <a:latin typeface="Arial" pitchFamily="34" charset="0"/>
              </a:rPr>
              <a:t>population I would get the same result”</a:t>
            </a:r>
            <a:endParaRPr lang="en-GB" sz="2800" kern="0" dirty="0">
              <a:latin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/>
              <a:t>Fixed vs random effects</a:t>
            </a:r>
            <a:endParaRPr lang="en-GB" sz="2800" b="1" kern="0" dirty="0"/>
          </a:p>
        </p:txBody>
      </p:sp>
    </p:spTree>
    <p:extLst>
      <p:ext uri="{BB962C8B-B14F-4D97-AF65-F5344CB8AC3E}">
        <p14:creationId xmlns:p14="http://schemas.microsoft.com/office/powerpoint/2010/main" val="1493485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40D0B-80A7-47EA-A66B-4E0FD78D9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How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assess</a:t>
            </a:r>
            <a:r>
              <a:rPr lang="de-CH" dirty="0"/>
              <a:t> </a:t>
            </a:r>
            <a:r>
              <a:rPr lang="de-CH" dirty="0" err="1"/>
              <a:t>these</a:t>
            </a:r>
            <a:r>
              <a:rPr lang="de-CH" dirty="0"/>
              <a:t> different </a:t>
            </a:r>
            <a:r>
              <a:rPr lang="de-CH" dirty="0" err="1"/>
              <a:t>subjects</a:t>
            </a:r>
            <a:r>
              <a:rPr lang="de-CH" dirty="0"/>
              <a:t>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E914E-8E5F-4714-8E5C-6DB1FE335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Fixed </a:t>
            </a:r>
            <a:r>
              <a:rPr lang="de-CH" dirty="0" err="1"/>
              <a:t>Effects</a:t>
            </a:r>
            <a:r>
              <a:rPr lang="de-CH" dirty="0"/>
              <a:t> Analysis (FFX)</a:t>
            </a:r>
          </a:p>
          <a:p>
            <a:r>
              <a:rPr lang="de-CH" dirty="0"/>
              <a:t>Random </a:t>
            </a:r>
            <a:r>
              <a:rPr lang="de-CH" dirty="0" err="1"/>
              <a:t>Effects</a:t>
            </a:r>
            <a:r>
              <a:rPr lang="de-CH" dirty="0"/>
              <a:t> Analysis (RFX)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CH" b="1" dirty="0"/>
              <a:t>Summary </a:t>
            </a:r>
            <a:r>
              <a:rPr lang="de-CH" b="1" dirty="0" err="1"/>
              <a:t>Statistics</a:t>
            </a:r>
            <a:r>
              <a:rPr lang="de-CH" b="1" dirty="0"/>
              <a:t> </a:t>
            </a:r>
            <a:r>
              <a:rPr lang="de-CH" b="1" dirty="0" err="1"/>
              <a:t>approach</a:t>
            </a:r>
            <a:endParaRPr lang="de-CH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de-CH" dirty="0"/>
              <a:t>Mixed </a:t>
            </a:r>
            <a:r>
              <a:rPr lang="de-CH" dirty="0" err="1"/>
              <a:t>Effects</a:t>
            </a:r>
            <a:r>
              <a:rPr lang="de-CH" dirty="0"/>
              <a:t> Analysis (MFX)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7477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501775"/>
            <a:ext cx="2819400" cy="24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9" t="30252" r="7512" b="14130"/>
          <a:stretch>
            <a:fillRect/>
          </a:stretch>
        </p:blipFill>
        <p:spPr bwMode="auto">
          <a:xfrm>
            <a:off x="4244975" y="1600200"/>
            <a:ext cx="1165225" cy="1219200"/>
          </a:xfrm>
          <a:prstGeom prst="rect">
            <a:avLst/>
          </a:prstGeom>
          <a:noFill/>
          <a:ln>
            <a:noFill/>
          </a:ln>
          <a:effectLst>
            <a:outerShdw dist="81320" dir="2319588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971550" y="4416425"/>
            <a:ext cx="1585913" cy="644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985838" y="4545013"/>
            <a:ext cx="1577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Normalisation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224588" y="1219200"/>
            <a:ext cx="28352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Statistical Parametric Map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82550" y="904875"/>
            <a:ext cx="19970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Image time-series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676650" y="6113463"/>
            <a:ext cx="22891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Parameter estimates</a:t>
            </a:r>
          </a:p>
        </p:txBody>
      </p:sp>
      <p:pic>
        <p:nvPicPr>
          <p:cNvPr id="7177" name="Picture 9"/>
          <p:cNvPicPr>
            <a:picLocks noChangeArrowheads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1676400"/>
            <a:ext cx="1500188" cy="1062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 t="6715" r="8142" b="6468"/>
          <a:stretch>
            <a:fillRect/>
          </a:stretch>
        </p:blipFill>
        <p:spPr bwMode="auto">
          <a:xfrm>
            <a:off x="4040188" y="4392613"/>
            <a:ext cx="1617662" cy="1662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3773488" y="3124200"/>
            <a:ext cx="2197100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General Linear Model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66688" y="3124200"/>
            <a:ext cx="1357312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Realignment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1954213" y="3124200"/>
            <a:ext cx="1452562" cy="700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Smoothing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4110038" y="1249363"/>
            <a:ext cx="1577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latin typeface="Arial Unicode MS" pitchFamily="34" charset="-128"/>
              </a:rPr>
              <a:t>Design matrix</a:t>
            </a:r>
          </a:p>
        </p:txBody>
      </p:sp>
      <p:pic>
        <p:nvPicPr>
          <p:cNvPr id="7183" name="Picture 15"/>
          <p:cNvPicPr>
            <a:picLocks noChangeArrowheads="1"/>
          </p:cNvPicPr>
          <p:nvPr/>
        </p:nvPicPr>
        <p:blipFill>
          <a:blip r:embed="rId6" cstate="print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37188"/>
            <a:ext cx="1368425" cy="1192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2408238" y="5729288"/>
            <a:ext cx="13112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Anatomical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reference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2000250" y="1262063"/>
            <a:ext cx="13747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Spatial filter</a:t>
            </a:r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881063" y="279558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1608138" y="3502025"/>
            <a:ext cx="31273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 flipV="1">
            <a:off x="6019800" y="3505200"/>
            <a:ext cx="2524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4851400" y="3876675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4846638" y="2825750"/>
            <a:ext cx="0" cy="309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2676525" y="277653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3429000" y="3500438"/>
            <a:ext cx="31115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V="1">
            <a:off x="1749425" y="5043488"/>
            <a:ext cx="0" cy="392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1265238" y="3873500"/>
            <a:ext cx="1587" cy="488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V="1">
            <a:off x="2286000" y="3886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6218238" y="4114800"/>
            <a:ext cx="1349375" cy="755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Statistical</a:t>
            </a:r>
            <a:b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Inference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8213725" y="4284663"/>
            <a:ext cx="6254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RFT</a:t>
            </a:r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>
            <a:off x="6919913" y="3776663"/>
            <a:ext cx="0" cy="319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7199" name="Picture 3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" t="60948" r="69249" b="6488"/>
          <a:stretch>
            <a:fillRect/>
          </a:stretch>
        </p:blipFill>
        <p:spPr bwMode="auto">
          <a:xfrm>
            <a:off x="6405563" y="5334000"/>
            <a:ext cx="10572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00" name="Line 32"/>
          <p:cNvSpPr>
            <a:spLocks noChangeShapeType="1"/>
          </p:cNvSpPr>
          <p:nvPr/>
        </p:nvSpPr>
        <p:spPr bwMode="auto">
          <a:xfrm flipH="1">
            <a:off x="6943725" y="4876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7775575" y="5638800"/>
            <a:ext cx="9493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 &lt;0.05</a:t>
            </a:r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 flipH="1" flipV="1">
            <a:off x="7620000" y="4495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 flipH="1">
            <a:off x="6886575" y="5867400"/>
            <a:ext cx="903288" cy="3762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7204" name="Group 36"/>
          <p:cNvGrpSpPr>
            <a:grpSpLocks/>
          </p:cNvGrpSpPr>
          <p:nvPr/>
        </p:nvGrpSpPr>
        <p:grpSpPr bwMode="auto">
          <a:xfrm>
            <a:off x="152400" y="1341438"/>
            <a:ext cx="1508125" cy="1412875"/>
            <a:chOff x="197" y="764"/>
            <a:chExt cx="987" cy="890"/>
          </a:xfrm>
        </p:grpSpPr>
        <p:pic>
          <p:nvPicPr>
            <p:cNvPr id="7205" name="Picture 37"/>
            <p:cNvPicPr>
              <a:picLocks noChangeArrowheads="1"/>
            </p:cNvPicPr>
            <p:nvPr/>
          </p:nvPicPr>
          <p:blipFill>
            <a:blip r:embed="rId7" cstate="print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" y="764"/>
              <a:ext cx="796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06" name="Picture 38"/>
            <p:cNvPicPr>
              <a:picLocks noChangeArrowheads="1"/>
            </p:cNvPicPr>
            <p:nvPr/>
          </p:nvPicPr>
          <p:blipFill>
            <a:blip r:embed="rId7" cstate="print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" y="860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07" name="Picture 39"/>
            <p:cNvPicPr>
              <a:picLocks noChangeArrowheads="1"/>
            </p:cNvPicPr>
            <p:nvPr/>
          </p:nvPicPr>
          <p:blipFill>
            <a:blip r:embed="rId7" cstate="print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" y="956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>
            <a:extLst>
              <a:ext uri="{FF2B5EF4-FFF2-40B4-BE49-F238E27FC236}">
                <a16:creationId xmlns:a16="http://schemas.microsoft.com/office/drawing/2014/main" id="{CC2CDDB8-0EFB-4ADF-8348-70BFD22B81C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3678126"/>
            <a:ext cx="51752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>
            <a:extLst>
              <a:ext uri="{FF2B5EF4-FFF2-40B4-BE49-F238E27FC236}">
                <a16:creationId xmlns:a16="http://schemas.microsoft.com/office/drawing/2014/main" id="{99ADA719-4C8C-46FA-8C6C-BF9DFE24C7B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2433526"/>
            <a:ext cx="5207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>
            <a:extLst>
              <a:ext uri="{FF2B5EF4-FFF2-40B4-BE49-F238E27FC236}">
                <a16:creationId xmlns:a16="http://schemas.microsoft.com/office/drawing/2014/main" id="{3020BEC4-E033-4BBC-80BB-38A9E5AE064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6189551"/>
            <a:ext cx="51752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6">
            <a:extLst>
              <a:ext uri="{FF2B5EF4-FFF2-40B4-BE49-F238E27FC236}">
                <a16:creationId xmlns:a16="http://schemas.microsoft.com/office/drawing/2014/main" id="{6B9E0C50-CB11-4232-A185-35CB1D7A1803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4879863"/>
            <a:ext cx="5207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0" name="Picture 8">
            <a:extLst>
              <a:ext uri="{FF2B5EF4-FFF2-40B4-BE49-F238E27FC236}">
                <a16:creationId xmlns:a16="http://schemas.microsoft.com/office/drawing/2014/main" id="{09D02861-E554-402B-A202-83C5AAD86079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05"/>
          <a:stretch>
            <a:fillRect/>
          </a:stretch>
        </p:blipFill>
        <p:spPr bwMode="auto">
          <a:xfrm>
            <a:off x="396875" y="6184788"/>
            <a:ext cx="9937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1" name="Picture 9">
            <a:extLst>
              <a:ext uri="{FF2B5EF4-FFF2-40B4-BE49-F238E27FC236}">
                <a16:creationId xmlns:a16="http://schemas.microsoft.com/office/drawing/2014/main" id="{B71E407E-CD68-4357-89A6-B9E34405DC7E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59"/>
          <a:stretch>
            <a:fillRect/>
          </a:stretch>
        </p:blipFill>
        <p:spPr bwMode="auto">
          <a:xfrm>
            <a:off x="396875" y="4910026"/>
            <a:ext cx="1017588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2" name="Picture 10">
            <a:extLst>
              <a:ext uri="{FF2B5EF4-FFF2-40B4-BE49-F238E27FC236}">
                <a16:creationId xmlns:a16="http://schemas.microsoft.com/office/drawing/2014/main" id="{E8B11360-73F3-403B-A5C8-2BBB3F4D5710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73"/>
          <a:stretch>
            <a:fillRect/>
          </a:stretch>
        </p:blipFill>
        <p:spPr bwMode="auto">
          <a:xfrm>
            <a:off x="396875" y="3668601"/>
            <a:ext cx="10160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3" name="Picture 11">
            <a:extLst>
              <a:ext uri="{FF2B5EF4-FFF2-40B4-BE49-F238E27FC236}">
                <a16:creationId xmlns:a16="http://schemas.microsoft.com/office/drawing/2014/main" id="{4E6F97C4-DA0E-4728-80CA-D6E965913D65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2449401"/>
            <a:ext cx="101600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4" name="Picture 12" descr="para">
            <a:extLst>
              <a:ext uri="{FF2B5EF4-FFF2-40B4-BE49-F238E27FC236}">
                <a16:creationId xmlns:a16="http://schemas.microsoft.com/office/drawing/2014/main" id="{F7AF6DEA-691C-46B5-81A5-53EE57862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7" t="10152" r="51744" b="42168"/>
          <a:stretch>
            <a:fillRect/>
          </a:stretch>
        </p:blipFill>
        <p:spPr bwMode="auto">
          <a:xfrm>
            <a:off x="2028825" y="2354151"/>
            <a:ext cx="60642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13" descr="para">
            <a:extLst>
              <a:ext uri="{FF2B5EF4-FFF2-40B4-BE49-F238E27FC236}">
                <a16:creationId xmlns:a16="http://schemas.microsoft.com/office/drawing/2014/main" id="{DB2D48EB-B329-41AF-BDCB-FCD6F5D90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7" t="10152" r="51744" b="42168"/>
          <a:stretch>
            <a:fillRect/>
          </a:stretch>
        </p:blipFill>
        <p:spPr bwMode="auto">
          <a:xfrm>
            <a:off x="2028825" y="4754451"/>
            <a:ext cx="60642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4" descr="para">
            <a:extLst>
              <a:ext uri="{FF2B5EF4-FFF2-40B4-BE49-F238E27FC236}">
                <a16:creationId xmlns:a16="http://schemas.microsoft.com/office/drawing/2014/main" id="{26638738-1957-47B4-A941-405A2E01B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7" t="10152" r="51744" b="42168"/>
          <a:stretch>
            <a:fillRect/>
          </a:stretch>
        </p:blipFill>
        <p:spPr bwMode="auto">
          <a:xfrm>
            <a:off x="2028825" y="5954601"/>
            <a:ext cx="60642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15" descr="para">
            <a:extLst>
              <a:ext uri="{FF2B5EF4-FFF2-40B4-BE49-F238E27FC236}">
                <a16:creationId xmlns:a16="http://schemas.microsoft.com/office/drawing/2014/main" id="{77F8BB7C-838D-4E2B-AD65-7FBCF16FF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7" t="10152" r="51744" b="42168"/>
          <a:stretch>
            <a:fillRect/>
          </a:stretch>
        </p:blipFill>
        <p:spPr bwMode="auto">
          <a:xfrm>
            <a:off x="2028825" y="3516201"/>
            <a:ext cx="60642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9" name="Text Box 17">
            <a:extLst>
              <a:ext uri="{FF2B5EF4-FFF2-40B4-BE49-F238E27FC236}">
                <a16:creationId xmlns:a16="http://schemas.microsoft.com/office/drawing/2014/main" id="{DD0D4819-C146-4E57-9DD9-625531F36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" y="2044588"/>
            <a:ext cx="3729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>
                <a:latin typeface="Arial" panose="020B0604020202020204" pitchFamily="34" charset="0"/>
              </a:rPr>
              <a:t>Data</a:t>
            </a:r>
            <a:r>
              <a:rPr lang="en-GB" altLang="en-US" sz="1400">
                <a:latin typeface="Arial" panose="020B0604020202020204" pitchFamily="34" charset="0"/>
              </a:rPr>
              <a:t>	       </a:t>
            </a:r>
            <a:r>
              <a:rPr lang="en-GB" altLang="en-US" sz="1200">
                <a:latin typeface="Arial" panose="020B0604020202020204" pitchFamily="34" charset="0"/>
              </a:rPr>
              <a:t>Design Matrix</a:t>
            </a:r>
            <a:r>
              <a:rPr lang="en-GB" altLang="en-US" sz="1400">
                <a:latin typeface="Arial" panose="020B0604020202020204" pitchFamily="34" charset="0"/>
              </a:rPr>
              <a:t>    </a:t>
            </a:r>
            <a:r>
              <a:rPr lang="en-GB" altLang="en-US" sz="1200">
                <a:latin typeface="Arial" panose="020B0604020202020204" pitchFamily="34" charset="0"/>
              </a:rPr>
              <a:t>Contrast Images</a:t>
            </a:r>
            <a:endParaRPr lang="en-GB" altLang="en-US" sz="1400"/>
          </a:p>
        </p:txBody>
      </p:sp>
      <p:sp>
        <p:nvSpPr>
          <p:cNvPr id="23570" name="Line 18">
            <a:extLst>
              <a:ext uri="{FF2B5EF4-FFF2-40B4-BE49-F238E27FC236}">
                <a16:creationId xmlns:a16="http://schemas.microsoft.com/office/drawing/2014/main" id="{E688BBFE-EB47-4D7D-8320-00BE9B007A9D}"/>
              </a:ext>
            </a:extLst>
          </p:cNvPr>
          <p:cNvSpPr>
            <a:spLocks noChangeShapeType="1"/>
          </p:cNvSpPr>
          <p:nvPr/>
        </p:nvSpPr>
        <p:spPr bwMode="auto">
          <a:xfrm>
            <a:off x="942975" y="4435363"/>
            <a:ext cx="0" cy="466725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78" name="Rectangle 34">
            <a:extLst>
              <a:ext uri="{FF2B5EF4-FFF2-40B4-BE49-F238E27FC236}">
                <a16:creationId xmlns:a16="http://schemas.microsoft.com/office/drawing/2014/main" id="{F105C2EE-F4E8-46CA-9425-BE96BEFF3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1487376"/>
            <a:ext cx="2376487" cy="482600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CACA79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en-US" sz="2400"/>
              <a:t>First level</a:t>
            </a:r>
            <a:endParaRPr lang="en-GB" altLang="en-US" sz="240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1783EDF-24B7-4420-98D7-B764DEB06532}"/>
              </a:ext>
            </a:extLst>
          </p:cNvPr>
          <p:cNvSpPr txBox="1">
            <a:spLocks/>
          </p:cNvSpPr>
          <p:nvPr/>
        </p:nvSpPr>
        <p:spPr>
          <a:xfrm>
            <a:off x="304800" y="579438"/>
            <a:ext cx="8229600" cy="792162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de-CH" kern="0"/>
              <a:t>Summary Statistics Approach</a:t>
            </a:r>
            <a:endParaRPr lang="en-GB" kern="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F67EC4C-17DD-4D4F-9928-75068CC8D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2138" y="1401651"/>
            <a:ext cx="2078037" cy="1071562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pic>
        <p:nvPicPr>
          <p:cNvPr id="23555" name="Picture 3">
            <a:extLst>
              <a:ext uri="{FF2B5EF4-FFF2-40B4-BE49-F238E27FC236}">
                <a16:creationId xmlns:a16="http://schemas.microsoft.com/office/drawing/2014/main" id="{CC2CDDB8-0EFB-4ADF-8348-70BFD22B81C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3678126"/>
            <a:ext cx="51752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>
            <a:extLst>
              <a:ext uri="{FF2B5EF4-FFF2-40B4-BE49-F238E27FC236}">
                <a16:creationId xmlns:a16="http://schemas.microsoft.com/office/drawing/2014/main" id="{99ADA719-4C8C-46FA-8C6C-BF9DFE24C7BA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2433526"/>
            <a:ext cx="5207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>
            <a:extLst>
              <a:ext uri="{FF2B5EF4-FFF2-40B4-BE49-F238E27FC236}">
                <a16:creationId xmlns:a16="http://schemas.microsoft.com/office/drawing/2014/main" id="{3020BEC4-E033-4BBC-80BB-38A9E5AE064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6189551"/>
            <a:ext cx="51752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6">
            <a:extLst>
              <a:ext uri="{FF2B5EF4-FFF2-40B4-BE49-F238E27FC236}">
                <a16:creationId xmlns:a16="http://schemas.microsoft.com/office/drawing/2014/main" id="{6B9E0C50-CB11-4232-A185-35CB1D7A1803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4879863"/>
            <a:ext cx="5207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7" descr="SensT">
            <a:extLst>
              <a:ext uri="{FF2B5EF4-FFF2-40B4-BE49-F238E27FC236}">
                <a16:creationId xmlns:a16="http://schemas.microsoft.com/office/drawing/2014/main" id="{7FA3A753-7A2A-4F40-BDA6-8E1B2332E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88" t="8951" r="9554" b="51018"/>
          <a:stretch>
            <a:fillRect/>
          </a:stretch>
        </p:blipFill>
        <p:spPr bwMode="auto">
          <a:xfrm>
            <a:off x="5078413" y="3093926"/>
            <a:ext cx="1395412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>
            <a:extLst>
              <a:ext uri="{FF2B5EF4-FFF2-40B4-BE49-F238E27FC236}">
                <a16:creationId xmlns:a16="http://schemas.microsoft.com/office/drawing/2014/main" id="{09D02861-E554-402B-A202-83C5AAD86079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05"/>
          <a:stretch>
            <a:fillRect/>
          </a:stretch>
        </p:blipFill>
        <p:spPr bwMode="auto">
          <a:xfrm>
            <a:off x="396875" y="6184788"/>
            <a:ext cx="9937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1" name="Picture 9">
            <a:extLst>
              <a:ext uri="{FF2B5EF4-FFF2-40B4-BE49-F238E27FC236}">
                <a16:creationId xmlns:a16="http://schemas.microsoft.com/office/drawing/2014/main" id="{B71E407E-CD68-4357-89A6-B9E34405DC7E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59"/>
          <a:stretch>
            <a:fillRect/>
          </a:stretch>
        </p:blipFill>
        <p:spPr bwMode="auto">
          <a:xfrm>
            <a:off x="396875" y="4910026"/>
            <a:ext cx="1017588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2" name="Picture 10">
            <a:extLst>
              <a:ext uri="{FF2B5EF4-FFF2-40B4-BE49-F238E27FC236}">
                <a16:creationId xmlns:a16="http://schemas.microsoft.com/office/drawing/2014/main" id="{E8B11360-73F3-403B-A5C8-2BBB3F4D5710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73"/>
          <a:stretch>
            <a:fillRect/>
          </a:stretch>
        </p:blipFill>
        <p:spPr bwMode="auto">
          <a:xfrm>
            <a:off x="396875" y="3668601"/>
            <a:ext cx="10160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3" name="Picture 11">
            <a:extLst>
              <a:ext uri="{FF2B5EF4-FFF2-40B4-BE49-F238E27FC236}">
                <a16:creationId xmlns:a16="http://schemas.microsoft.com/office/drawing/2014/main" id="{4E6F97C4-DA0E-4728-80CA-D6E965913D65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2449401"/>
            <a:ext cx="101600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4" name="Picture 12" descr="para">
            <a:extLst>
              <a:ext uri="{FF2B5EF4-FFF2-40B4-BE49-F238E27FC236}">
                <a16:creationId xmlns:a16="http://schemas.microsoft.com/office/drawing/2014/main" id="{F7AF6DEA-691C-46B5-81A5-53EE57862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7" t="10152" r="51744" b="42168"/>
          <a:stretch>
            <a:fillRect/>
          </a:stretch>
        </p:blipFill>
        <p:spPr bwMode="auto">
          <a:xfrm>
            <a:off x="2028825" y="2354151"/>
            <a:ext cx="60642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13" descr="para">
            <a:extLst>
              <a:ext uri="{FF2B5EF4-FFF2-40B4-BE49-F238E27FC236}">
                <a16:creationId xmlns:a16="http://schemas.microsoft.com/office/drawing/2014/main" id="{DB2D48EB-B329-41AF-BDCB-FCD6F5D90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7" t="10152" r="51744" b="42168"/>
          <a:stretch>
            <a:fillRect/>
          </a:stretch>
        </p:blipFill>
        <p:spPr bwMode="auto">
          <a:xfrm>
            <a:off x="2028825" y="4754451"/>
            <a:ext cx="60642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4" descr="para">
            <a:extLst>
              <a:ext uri="{FF2B5EF4-FFF2-40B4-BE49-F238E27FC236}">
                <a16:creationId xmlns:a16="http://schemas.microsoft.com/office/drawing/2014/main" id="{26638738-1957-47B4-A941-405A2E01B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7" t="10152" r="51744" b="42168"/>
          <a:stretch>
            <a:fillRect/>
          </a:stretch>
        </p:blipFill>
        <p:spPr bwMode="auto">
          <a:xfrm>
            <a:off x="2028825" y="5954601"/>
            <a:ext cx="60642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15" descr="para">
            <a:extLst>
              <a:ext uri="{FF2B5EF4-FFF2-40B4-BE49-F238E27FC236}">
                <a16:creationId xmlns:a16="http://schemas.microsoft.com/office/drawing/2014/main" id="{77F8BB7C-838D-4E2B-AD65-7FBCF16FF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7" t="10152" r="51744" b="42168"/>
          <a:stretch>
            <a:fillRect/>
          </a:stretch>
        </p:blipFill>
        <p:spPr bwMode="auto">
          <a:xfrm>
            <a:off x="2028825" y="3516201"/>
            <a:ext cx="60642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16">
            <a:extLst>
              <a:ext uri="{FF2B5EF4-FFF2-40B4-BE49-F238E27FC236}">
                <a16:creationId xmlns:a16="http://schemas.microsoft.com/office/drawing/2014/main" id="{1771F7DA-9264-4739-992A-338971D14A18}"/>
              </a:ext>
            </a:extLst>
          </p:cNvPr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5235463"/>
            <a:ext cx="98107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9" name="Text Box 17">
            <a:extLst>
              <a:ext uri="{FF2B5EF4-FFF2-40B4-BE49-F238E27FC236}">
                <a16:creationId xmlns:a16="http://schemas.microsoft.com/office/drawing/2014/main" id="{DD0D4819-C146-4E57-9DD9-625531F36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" y="2044588"/>
            <a:ext cx="3729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>
                <a:latin typeface="Arial" panose="020B0604020202020204" pitchFamily="34" charset="0"/>
              </a:rPr>
              <a:t>Data</a:t>
            </a:r>
            <a:r>
              <a:rPr lang="en-GB" altLang="en-US" sz="1400">
                <a:latin typeface="Arial" panose="020B0604020202020204" pitchFamily="34" charset="0"/>
              </a:rPr>
              <a:t>	       </a:t>
            </a:r>
            <a:r>
              <a:rPr lang="en-GB" altLang="en-US" sz="1200">
                <a:latin typeface="Arial" panose="020B0604020202020204" pitchFamily="34" charset="0"/>
              </a:rPr>
              <a:t>Design Matrix</a:t>
            </a:r>
            <a:r>
              <a:rPr lang="en-GB" altLang="en-US" sz="1400">
                <a:latin typeface="Arial" panose="020B0604020202020204" pitchFamily="34" charset="0"/>
              </a:rPr>
              <a:t>    </a:t>
            </a:r>
            <a:r>
              <a:rPr lang="en-GB" altLang="en-US" sz="1200">
                <a:latin typeface="Arial" panose="020B0604020202020204" pitchFamily="34" charset="0"/>
              </a:rPr>
              <a:t>Contrast Images</a:t>
            </a:r>
            <a:endParaRPr lang="en-GB" altLang="en-US" sz="1400"/>
          </a:p>
        </p:txBody>
      </p:sp>
      <p:sp>
        <p:nvSpPr>
          <p:cNvPr id="23570" name="Line 18">
            <a:extLst>
              <a:ext uri="{FF2B5EF4-FFF2-40B4-BE49-F238E27FC236}">
                <a16:creationId xmlns:a16="http://schemas.microsoft.com/office/drawing/2014/main" id="{E688BBFE-EB47-4D7D-8320-00BE9B007A9D}"/>
              </a:ext>
            </a:extLst>
          </p:cNvPr>
          <p:cNvSpPr>
            <a:spLocks noChangeShapeType="1"/>
          </p:cNvSpPr>
          <p:nvPr/>
        </p:nvSpPr>
        <p:spPr bwMode="auto">
          <a:xfrm>
            <a:off x="942975" y="4435363"/>
            <a:ext cx="0" cy="466725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23571" name="Object 19">
            <a:extLst>
              <a:ext uri="{FF2B5EF4-FFF2-40B4-BE49-F238E27FC236}">
                <a16:creationId xmlns:a16="http://schemas.microsoft.com/office/drawing/2014/main" id="{3B8B0E88-2B08-4695-BEA0-E8157FB357D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034213" y="1487376"/>
          <a:ext cx="16605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0" name="Equation" r:id="rId13" imgW="895485" imgH="428625" progId="Equation.3">
                  <p:embed/>
                </p:oleObj>
              </mc:Choice>
              <mc:Fallback>
                <p:oleObj name="Equation" r:id="rId13" imgW="895485" imgH="4286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213" y="1487376"/>
                        <a:ext cx="1660525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72" name="Picture 20">
            <a:extLst>
              <a:ext uri="{FF2B5EF4-FFF2-40B4-BE49-F238E27FC236}">
                <a16:creationId xmlns:a16="http://schemas.microsoft.com/office/drawing/2014/main" id="{5E8C1EC7-000A-4EFB-A21B-3C793833065A}"/>
              </a:ext>
            </a:extLst>
          </p:cNvPr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3111388"/>
            <a:ext cx="2057400" cy="211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73" name="Text Box 21">
            <a:extLst>
              <a:ext uri="{FF2B5EF4-FFF2-40B4-BE49-F238E27FC236}">
                <a16:creationId xmlns:a16="http://schemas.microsoft.com/office/drawing/2014/main" id="{8CBE2335-3381-41EC-A9BF-4BA84B868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2050" y="2619263"/>
            <a:ext cx="998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SPM(t)</a:t>
            </a:r>
            <a:endParaRPr lang="en-US" altLang="en-US" sz="2400"/>
          </a:p>
        </p:txBody>
      </p:sp>
      <p:sp>
        <p:nvSpPr>
          <p:cNvPr id="23574" name="Line 22">
            <a:extLst>
              <a:ext uri="{FF2B5EF4-FFF2-40B4-BE49-F238E27FC236}">
                <a16:creationId xmlns:a16="http://schemas.microsoft.com/office/drawing/2014/main" id="{4993CC8F-D0D2-4E0D-9B99-CE6F03BC14B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1013" y="1511188"/>
            <a:ext cx="0" cy="54102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77" name="Rectangle 33">
            <a:extLst>
              <a:ext uri="{FF2B5EF4-FFF2-40B4-BE49-F238E27FC236}">
                <a16:creationId xmlns:a16="http://schemas.microsoft.com/office/drawing/2014/main" id="{60A57544-8FD3-4771-8556-3EA816C44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850" y="1487376"/>
            <a:ext cx="2287588" cy="482600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CACA79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en-US" sz="2400"/>
              <a:t>Second level</a:t>
            </a:r>
            <a:endParaRPr lang="en-GB" altLang="en-US" sz="2400"/>
          </a:p>
        </p:txBody>
      </p:sp>
      <p:sp>
        <p:nvSpPr>
          <p:cNvPr id="23578" name="Rectangle 34">
            <a:extLst>
              <a:ext uri="{FF2B5EF4-FFF2-40B4-BE49-F238E27FC236}">
                <a16:creationId xmlns:a16="http://schemas.microsoft.com/office/drawing/2014/main" id="{F105C2EE-F4E8-46CA-9425-BE96BEFF3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1487376"/>
            <a:ext cx="2376487" cy="482600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CACA79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en-US" sz="2400"/>
              <a:t>First level</a:t>
            </a:r>
            <a:endParaRPr lang="en-GB" altLang="en-US" sz="2400"/>
          </a:p>
        </p:txBody>
      </p:sp>
      <p:sp>
        <p:nvSpPr>
          <p:cNvPr id="23579" name="Rectangle 35">
            <a:extLst>
              <a:ext uri="{FF2B5EF4-FFF2-40B4-BE49-F238E27FC236}">
                <a16:creationId xmlns:a16="http://schemas.microsoft.com/office/drawing/2014/main" id="{31220530-A22E-49C4-A1A5-18051BB5F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825" y="5883163"/>
            <a:ext cx="2405063" cy="949325"/>
          </a:xfrm>
          <a:prstGeom prst="rect">
            <a:avLst/>
          </a:prstGeom>
          <a:gradFill rotWithShape="0">
            <a:gsLst>
              <a:gs pos="0">
                <a:srgbClr val="D9FFFF"/>
              </a:gs>
              <a:gs pos="100000">
                <a:srgbClr val="ACCACA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/>
              <a:t>One-sample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/>
              <a:t>t-test @ 2</a:t>
            </a:r>
            <a:r>
              <a:rPr lang="en-GB" altLang="en-US" sz="2400" baseline="30000"/>
              <a:t>nd</a:t>
            </a:r>
            <a:r>
              <a:rPr lang="en-GB" altLang="en-US" sz="2400"/>
              <a:t> level</a:t>
            </a:r>
            <a:endParaRPr lang="de-DE" altLang="en-US" sz="2400"/>
          </a:p>
        </p:txBody>
      </p:sp>
      <p:cxnSp>
        <p:nvCxnSpPr>
          <p:cNvPr id="23580" name="AutoShape 36">
            <a:extLst>
              <a:ext uri="{FF2B5EF4-FFF2-40B4-BE49-F238E27FC236}">
                <a16:creationId xmlns:a16="http://schemas.microsoft.com/office/drawing/2014/main" id="{4ADC5EB0-79E0-4146-8AD7-C2E606B2EC7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62375" y="2585926"/>
            <a:ext cx="1181100" cy="468312"/>
          </a:xfrm>
          <a:prstGeom prst="straightConnector1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1" name="AutoShape 37">
            <a:extLst>
              <a:ext uri="{FF2B5EF4-FFF2-40B4-BE49-F238E27FC236}">
                <a16:creationId xmlns:a16="http://schemas.microsoft.com/office/drawing/2014/main" id="{86361316-51D1-462E-A6D9-6B0E20E5A28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886200" y="6184788"/>
            <a:ext cx="1057275" cy="431800"/>
          </a:xfrm>
          <a:prstGeom prst="straightConnector1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E1783EDF-24B7-4420-98D7-B764DEB06532}"/>
              </a:ext>
            </a:extLst>
          </p:cNvPr>
          <p:cNvSpPr txBox="1">
            <a:spLocks/>
          </p:cNvSpPr>
          <p:nvPr/>
        </p:nvSpPr>
        <p:spPr>
          <a:xfrm>
            <a:off x="304800" y="579438"/>
            <a:ext cx="8229600" cy="792162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de-CH" kern="0"/>
              <a:t>Summary Statistics Approach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600021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765ADFC-0F87-462B-B9DA-C4A07B71F8C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49796"/>
            <a:ext cx="7772400" cy="1143000"/>
          </a:xfrm>
        </p:spPr>
        <p:txBody>
          <a:bodyPr/>
          <a:lstStyle/>
          <a:p>
            <a:r>
              <a:rPr lang="en-GB" altLang="en-US" dirty="0"/>
              <a:t>plotting data</a:t>
            </a:r>
          </a:p>
        </p:txBody>
      </p:sp>
      <p:pic>
        <p:nvPicPr>
          <p:cNvPr id="25603" name="Picture 3" descr="plot_group">
            <a:extLst>
              <a:ext uri="{FF2B5EF4-FFF2-40B4-BE49-F238E27FC236}">
                <a16:creationId xmlns:a16="http://schemas.microsoft.com/office/drawing/2014/main" id="{73CB2ACA-02EA-4B3F-9808-70AF673CC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520825"/>
            <a:ext cx="584676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1">
            <a:extLst>
              <a:ext uri="{FF2B5EF4-FFF2-40B4-BE49-F238E27FC236}">
                <a16:creationId xmlns:a16="http://schemas.microsoft.com/office/drawing/2014/main" id="{E739EC32-B3FF-418F-BA0F-8103B2300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096000"/>
            <a:ext cx="7912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/>
              <a:t>Go to a voxel and press “PLOT” -&gt; “Plot against scan or time”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5F279-2B63-4029-BB44-9F067063D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Holmes &amp; </a:t>
            </a:r>
            <a:r>
              <a:rPr lang="de-CH" dirty="0" err="1"/>
              <a:t>Friston</a:t>
            </a:r>
            <a:r>
              <a:rPr lang="de-CH" dirty="0"/>
              <a:t>, 1998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8884F9-51F9-4C32-B1DF-3FE7A162DF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8" t="18500" r="25588" b="6600"/>
          <a:stretch/>
        </p:blipFill>
        <p:spPr>
          <a:xfrm>
            <a:off x="1043608" y="1502786"/>
            <a:ext cx="7379138" cy="459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69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6816" y="27678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>
                <a:solidFill>
                  <a:schemeClr val="bg1"/>
                </a:solidFill>
              </a:rPr>
              <a:t>Summary Statistics RFX Approach</a:t>
            </a:r>
            <a:endParaRPr lang="en-US" b="1" kern="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800708"/>
            <a:ext cx="8229600" cy="570892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/>
              <a:t>Assumptions</a:t>
            </a:r>
            <a:endParaRPr lang="en-US" sz="2800" b="1" kern="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7544" y="1448780"/>
            <a:ext cx="8429625" cy="414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800" kern="0" dirty="0">
                <a:latin typeface="Arial" pitchFamily="34" charset="0"/>
              </a:rPr>
              <a:t>The summary statistics approach is exact if for each session/subject:</a:t>
            </a:r>
            <a:endParaRPr lang="en-GB" sz="2800" kern="0" dirty="0"/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400" kern="0" dirty="0"/>
              <a:t> Within-subjects variances the same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400" kern="0" dirty="0"/>
              <a:t> First level design the same (e.g. number of trials)</a:t>
            </a:r>
            <a:endParaRPr lang="en-GB" sz="2000" kern="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800" kern="0" dirty="0"/>
              <a:t> Other cases: summary statistics approach is robust against typical violations.</a:t>
            </a:r>
            <a:endParaRPr lang="en-US" sz="2400" kern="0" dirty="0">
              <a:latin typeface="+mn-lt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215516" y="6381328"/>
            <a:ext cx="77763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lvl="1" eaLnBrk="1" hangingPunct="1"/>
            <a:r>
              <a:rPr lang="en-US" altLang="en-US" sz="1600" i="1" dirty="0">
                <a:latin typeface="Arial" pitchFamily="34" charset="0"/>
              </a:rPr>
              <a:t>Simple group fMRI modeling and inference</a:t>
            </a:r>
            <a:r>
              <a:rPr lang="en-US" altLang="en-US" sz="1600" dirty="0">
                <a:latin typeface="Arial" pitchFamily="34" charset="0"/>
              </a:rPr>
              <a:t>. Mumford &amp; Nichols. </a:t>
            </a:r>
            <a:r>
              <a:rPr lang="en-US" altLang="en-US" sz="1600" dirty="0" err="1">
                <a:latin typeface="Arial" pitchFamily="34" charset="0"/>
              </a:rPr>
              <a:t>NeuroImage</a:t>
            </a:r>
            <a:r>
              <a:rPr lang="en-US" altLang="en-US" sz="1600" dirty="0">
                <a:latin typeface="Arial" pitchFamily="34" charset="0"/>
              </a:rPr>
              <a:t>, 2009.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1" y="5733256"/>
            <a:ext cx="8316923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</a:pPr>
            <a:r>
              <a:rPr lang="en-US" sz="1600" i="1" dirty="0"/>
              <a:t>Mixed-effects and fMRI studies</a:t>
            </a:r>
            <a:r>
              <a:rPr lang="en-US" sz="1600" dirty="0"/>
              <a:t>. </a:t>
            </a:r>
            <a:r>
              <a:rPr lang="en-US" sz="1600" dirty="0" err="1"/>
              <a:t>Friston</a:t>
            </a:r>
            <a:r>
              <a:rPr lang="en-US" sz="1600" dirty="0"/>
              <a:t> et al., </a:t>
            </a:r>
            <a:r>
              <a:rPr lang="en-US" sz="1600" dirty="0" err="1"/>
              <a:t>NeuroImage</a:t>
            </a:r>
            <a:r>
              <a:rPr lang="en-US" sz="1600" dirty="0"/>
              <a:t>, 2005.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5516" y="6093296"/>
            <a:ext cx="8592369" cy="34203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3366"/>
              </a:buClr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GB" sz="1600" i="1" kern="0" dirty="0"/>
              <a:t>Statistical Parametric Mapping: The Analysis of Functional Brain Images</a:t>
            </a:r>
            <a:r>
              <a:rPr lang="en-GB" sz="1600" kern="0" dirty="0"/>
              <a:t>. Elsevier, 2007.</a:t>
            </a:r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3355868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945004" y="1232756"/>
            <a:ext cx="2382838" cy="2352675"/>
          </a:xfrm>
          <a:prstGeom prst="rect">
            <a:avLst/>
          </a:prstGeom>
          <a:noFill/>
          <a:ln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945004" y="3645024"/>
            <a:ext cx="2382838" cy="2352675"/>
          </a:xfrm>
          <a:prstGeom prst="rect">
            <a:avLst/>
          </a:prstGeom>
          <a:noFill/>
          <a:ln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6816" y="27678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>
                <a:solidFill>
                  <a:schemeClr val="bg1"/>
                </a:solidFill>
              </a:rPr>
              <a:t>Summary Statistics RFX Approach</a:t>
            </a:r>
            <a:endParaRPr lang="en-US" b="1" kern="0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800708"/>
            <a:ext cx="8229600" cy="570892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/>
              <a:t>Robustness</a:t>
            </a:r>
            <a:endParaRPr lang="en-US" sz="2800" b="1" kern="0" dirty="0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659160" y="2046548"/>
            <a:ext cx="1752600" cy="914400"/>
          </a:xfrm>
          <a:prstGeom prst="rect">
            <a:avLst/>
          </a:prstGeom>
          <a:gradFill rotWithShape="0">
            <a:gsLst>
              <a:gs pos="0">
                <a:srgbClr val="D9FFFF"/>
              </a:gs>
              <a:gs pos="100000">
                <a:srgbClr val="D9FFFF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Summary</a:t>
            </a:r>
          </a:p>
          <a:p>
            <a:pPr algn="ctr"/>
            <a:r>
              <a:rPr lang="de-DE" dirty="0">
                <a:solidFill>
                  <a:schemeClr val="tx2"/>
                </a:solidFill>
              </a:rPr>
              <a:t>statistics</a:t>
            </a: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659160" y="4293096"/>
            <a:ext cx="1752600" cy="914400"/>
          </a:xfrm>
          <a:prstGeom prst="rect">
            <a:avLst/>
          </a:prstGeom>
          <a:gradFill rotWithShape="0">
            <a:gsLst>
              <a:gs pos="0">
                <a:srgbClr val="D9FFFF"/>
              </a:gs>
              <a:gs pos="100000">
                <a:srgbClr val="D9FFFF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Hierarchical</a:t>
            </a:r>
          </a:p>
          <a:p>
            <a:pPr algn="ctr"/>
            <a:r>
              <a:rPr lang="de-DE" dirty="0">
                <a:solidFill>
                  <a:schemeClr val="tx2"/>
                </a:solidFill>
              </a:rPr>
              <a:t>Model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6525344"/>
            <a:ext cx="8316923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</a:pPr>
            <a:r>
              <a:rPr lang="en-US" sz="1600" i="1" dirty="0"/>
              <a:t>Mixed-effects and fMRI studies</a:t>
            </a:r>
            <a:r>
              <a:rPr lang="en-US" sz="1600" dirty="0"/>
              <a:t>. </a:t>
            </a:r>
            <a:r>
              <a:rPr lang="en-US" sz="1600" dirty="0" err="1"/>
              <a:t>Friston</a:t>
            </a:r>
            <a:r>
              <a:rPr lang="en-US" sz="1600" dirty="0"/>
              <a:t> et al., </a:t>
            </a:r>
            <a:r>
              <a:rPr lang="en-US" sz="1600" dirty="0" err="1"/>
              <a:t>NeuroImage</a:t>
            </a:r>
            <a:r>
              <a:rPr lang="en-US" sz="1600" dirty="0"/>
              <a:t>, 2005.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594541"/>
            <a:ext cx="2587625" cy="2354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96752"/>
            <a:ext cx="2592660" cy="23593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31840" y="5997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Listening to words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56279" y="5985284"/>
            <a:ext cx="1444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Viewing faces</a:t>
            </a:r>
          </a:p>
        </p:txBody>
      </p:sp>
    </p:spTree>
    <p:extLst>
      <p:ext uri="{BB962C8B-B14F-4D97-AF65-F5344CB8AC3E}">
        <p14:creationId xmlns:p14="http://schemas.microsoft.com/office/powerpoint/2010/main" val="33437003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/>
              <a:t>Terminology</a:t>
            </a:r>
            <a:endParaRPr lang="en-US" b="1" kern="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76262" y="1484784"/>
            <a:ext cx="7958138" cy="32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400" b="1" kern="0" dirty="0">
                <a:latin typeface="+mn-lt"/>
              </a:rPr>
              <a:t>Hierarchical linear models: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993366"/>
              </a:buClr>
              <a:buFont typeface="Wingdings" panose="05000000000000000000" pitchFamily="2" charset="2"/>
              <a:buChar char="Ø"/>
              <a:defRPr/>
            </a:pPr>
            <a:r>
              <a:rPr lang="en-GB" sz="2400" kern="0" dirty="0">
                <a:latin typeface="+mn-lt"/>
              </a:rPr>
              <a:t>Random effects models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993366"/>
              </a:buClr>
              <a:buFont typeface="Wingdings" panose="05000000000000000000" pitchFamily="2" charset="2"/>
              <a:buChar char="Ø"/>
              <a:defRPr/>
            </a:pPr>
            <a:r>
              <a:rPr lang="en-GB" sz="2400" kern="0" dirty="0">
                <a:latin typeface="+mn-lt"/>
              </a:rPr>
              <a:t>Mixed effects models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993366"/>
              </a:buClr>
              <a:buFont typeface="Wingdings" panose="05000000000000000000" pitchFamily="2" charset="2"/>
              <a:buChar char="Ø"/>
              <a:defRPr/>
            </a:pPr>
            <a:r>
              <a:rPr lang="en-GB" sz="2400" kern="0" dirty="0">
                <a:latin typeface="+mn-lt"/>
              </a:rPr>
              <a:t>Nested models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993366"/>
              </a:buClr>
              <a:buFont typeface="Wingdings" panose="05000000000000000000" pitchFamily="2" charset="2"/>
              <a:buChar char="Ø"/>
              <a:defRPr/>
            </a:pPr>
            <a:r>
              <a:rPr lang="en-GB" sz="2400" kern="0" dirty="0">
                <a:latin typeface="+mn-lt"/>
              </a:rPr>
              <a:t>Variance components models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9485" y="4977172"/>
            <a:ext cx="6280887" cy="1348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993366"/>
              </a:buClr>
            </a:pPr>
            <a:r>
              <a:rPr lang="en-US" sz="2400" dirty="0"/>
              <a:t>… all the same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</a:pPr>
            <a:r>
              <a:rPr lang="en-US" sz="2400" dirty="0"/>
              <a:t>… all alluding to multiple sources of variation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</a:pPr>
            <a:r>
              <a:rPr lang="en-US" sz="2400" dirty="0"/>
              <a:t>	(in contrast to fixed effects)</a:t>
            </a:r>
          </a:p>
        </p:txBody>
      </p:sp>
    </p:spTree>
    <p:extLst>
      <p:ext uri="{BB962C8B-B14F-4D97-AF65-F5344CB8AC3E}">
        <p14:creationId xmlns:p14="http://schemas.microsoft.com/office/powerpoint/2010/main" val="3241253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05109" y="3761246"/>
            <a:ext cx="503238" cy="762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4400" b="1"/>
              <a:t>=</a:t>
            </a:r>
            <a:endParaRPr lang="en-GB" sz="4400" b="1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117022" y="3897780"/>
            <a:ext cx="598487" cy="644525"/>
          </a:xfrm>
          <a:prstGeom prst="rect">
            <a:avLst/>
          </a:prstGeom>
          <a:solidFill>
            <a:srgbClr val="C0C0C0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 rot="5400000">
            <a:off x="2294197" y="3913646"/>
            <a:ext cx="3586162" cy="528638"/>
          </a:xfrm>
          <a:prstGeom prst="rect">
            <a:avLst/>
          </a:prstGeom>
          <a:solidFill>
            <a:srgbClr val="C0C0C0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59532" y="1268760"/>
            <a:ext cx="5286380" cy="8382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de-DE" sz="2800" dirty="0">
                <a:solidFill>
                  <a:schemeClr val="tx2"/>
                </a:solidFill>
              </a:rPr>
              <a:t>Example: Two level model</a:t>
            </a:r>
            <a:endParaRPr lang="en-US" sz="2800" dirty="0">
              <a:solidFill>
                <a:schemeClr val="tx2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400092" y="1124744"/>
            <a:ext cx="3351213" cy="1250156"/>
            <a:chOff x="8055202" y="1862330"/>
            <a:chExt cx="3351213" cy="1250156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8055202" y="1862330"/>
              <a:ext cx="3351213" cy="1249362"/>
            </a:xfrm>
            <a:prstGeom prst="rect">
              <a:avLst/>
            </a:prstGeom>
            <a:gradFill rotWithShape="0">
              <a:gsLst>
                <a:gs pos="0">
                  <a:srgbClr val="D9FFFF"/>
                </a:gs>
                <a:gs pos="100000">
                  <a:srgbClr val="D9FFFF">
                    <a:gamma/>
                    <a:shade val="7921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graphicFrame>
          <p:nvGraphicFramePr>
            <p:cNvPr id="7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7622319"/>
                </p:ext>
              </p:extLst>
            </p:nvPr>
          </p:nvGraphicFramePr>
          <p:xfrm>
            <a:off x="8209773" y="1885349"/>
            <a:ext cx="3159125" cy="1227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75" name="Equation" r:id="rId3" imgW="1244520" imgH="482400" progId="Equation.3">
                    <p:embed/>
                  </p:oleObj>
                </mc:Choice>
                <mc:Fallback>
                  <p:oleObj name="Equation" r:id="rId3" imgW="1244520" imgH="48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09773" y="1885349"/>
                          <a:ext cx="3159125" cy="12271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" name="Picture 14" descr="design1st_1"/>
          <p:cNvPicPr>
            <a:picLocks noChangeAspect="1" noChangeArrowheads="1"/>
          </p:cNvPicPr>
          <p:nvPr/>
        </p:nvPicPr>
        <p:blipFill>
          <a:blip r:embed="rId5" cstate="print"/>
          <a:srcRect l="13048" t="7466" r="9587" b="11200"/>
          <a:stretch>
            <a:fillRect/>
          </a:stretch>
        </p:blipFill>
        <p:spPr bwMode="auto">
          <a:xfrm>
            <a:off x="1208347" y="2394409"/>
            <a:ext cx="1539875" cy="35877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 rot="5400000">
            <a:off x="2165609" y="3959696"/>
            <a:ext cx="1798637" cy="509588"/>
          </a:xfrm>
          <a:prstGeom prst="rect">
            <a:avLst/>
          </a:prstGeom>
          <a:solidFill>
            <a:srgbClr val="C0C0C0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959576"/>
              </p:ext>
            </p:extLst>
          </p:nvPr>
        </p:nvGraphicFramePr>
        <p:xfrm>
          <a:off x="2794000" y="3867150"/>
          <a:ext cx="5461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76" name="Equation" r:id="rId6" imgW="253800" imgH="228600" progId="Equation.3">
                  <p:embed/>
                </p:oleObj>
              </mc:Choice>
              <mc:Fallback>
                <p:oleObj name="Equation" r:id="rId6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3867150"/>
                        <a:ext cx="546100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338926"/>
              </p:ext>
            </p:extLst>
          </p:nvPr>
        </p:nvGraphicFramePr>
        <p:xfrm>
          <a:off x="3827722" y="3966034"/>
          <a:ext cx="5111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77" name="Equation" r:id="rId8" imgW="228600" imgH="203040" progId="Equation.3">
                  <p:embed/>
                </p:oleObj>
              </mc:Choice>
              <mc:Fallback>
                <p:oleObj name="Equation" r:id="rId8" imgW="228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7722" y="3966034"/>
                        <a:ext cx="51117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3319722" y="3761246"/>
            <a:ext cx="503237" cy="762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4400" b="1"/>
              <a:t>+</a:t>
            </a:r>
            <a:endParaRPr lang="en-GB" sz="4400" b="1"/>
          </a:p>
        </p:txBody>
      </p:sp>
      <p:sp>
        <p:nvSpPr>
          <p:cNvPr id="13" name="AutoShape 23"/>
          <p:cNvSpPr>
            <a:spLocks/>
          </p:cNvSpPr>
          <p:nvPr/>
        </p:nvSpPr>
        <p:spPr bwMode="auto">
          <a:xfrm>
            <a:off x="4557972" y="2403934"/>
            <a:ext cx="685800" cy="3670300"/>
          </a:xfrm>
          <a:prstGeom prst="rightBrace">
            <a:avLst>
              <a:gd name="adj1" fmla="val 44599"/>
              <a:gd name="adj2" fmla="val 50000"/>
            </a:avLst>
          </a:prstGeom>
          <a:noFill/>
          <a:ln w="76200">
            <a:solidFill>
              <a:srgbClr val="00CC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 rot="5400000">
            <a:off x="4815147" y="3950159"/>
            <a:ext cx="1841500" cy="603250"/>
          </a:xfrm>
          <a:prstGeom prst="rect">
            <a:avLst/>
          </a:prstGeom>
          <a:solidFill>
            <a:srgbClr val="C0C0C0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43781"/>
              </p:ext>
            </p:extLst>
          </p:nvPr>
        </p:nvGraphicFramePr>
        <p:xfrm>
          <a:off x="5410200" y="3933825"/>
          <a:ext cx="660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78" name="Equation" r:id="rId10" imgW="253800" imgH="228600" progId="Equation.3">
                  <p:embed/>
                </p:oleObj>
              </mc:Choice>
              <mc:Fallback>
                <p:oleObj name="Equation" r:id="rId10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933825"/>
                        <a:ext cx="6604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5975609" y="3961271"/>
            <a:ext cx="415925" cy="5794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b="1"/>
              <a:t>=</a:t>
            </a:r>
            <a:endParaRPr lang="en-GB" sz="3200" b="1"/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 rot="5400000">
            <a:off x="5740262" y="3906106"/>
            <a:ext cx="1841500" cy="69135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8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789334"/>
              </p:ext>
            </p:extLst>
          </p:nvPr>
        </p:nvGraphicFramePr>
        <p:xfrm>
          <a:off x="6378834" y="4089859"/>
          <a:ext cx="6175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79" name="Equation" r:id="rId12" imgW="291960" imgH="190440" progId="Equation.3">
                  <p:embed/>
                </p:oleObj>
              </mc:Choice>
              <mc:Fallback>
                <p:oleObj name="Equation" r:id="rId12" imgW="2919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8834" y="4089859"/>
                        <a:ext cx="617538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865273"/>
              </p:ext>
            </p:extLst>
          </p:nvPr>
        </p:nvGraphicFramePr>
        <p:xfrm>
          <a:off x="7094538" y="3984625"/>
          <a:ext cx="639762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80" name="Equation" r:id="rId14" imgW="266400" imgH="228600" progId="Equation.3">
                  <p:embed/>
                </p:oleObj>
              </mc:Choice>
              <mc:Fallback>
                <p:oleObj name="Equation" r:id="rId14" imgW="266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4538" y="3984625"/>
                        <a:ext cx="639762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7602797" y="3948571"/>
            <a:ext cx="415925" cy="5794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b="1"/>
              <a:t>+</a:t>
            </a:r>
            <a:endParaRPr lang="en-GB" sz="3200" b="1"/>
          </a:p>
        </p:txBody>
      </p:sp>
      <p:sp>
        <p:nvSpPr>
          <p:cNvPr id="21" name="Rectangle 31"/>
          <p:cNvSpPr>
            <a:spLocks noChangeArrowheads="1"/>
          </p:cNvSpPr>
          <p:nvPr/>
        </p:nvSpPr>
        <p:spPr bwMode="auto">
          <a:xfrm rot="5400000">
            <a:off x="7438491" y="3892215"/>
            <a:ext cx="1841500" cy="706437"/>
          </a:xfrm>
          <a:prstGeom prst="rect">
            <a:avLst/>
          </a:prstGeom>
          <a:solidFill>
            <a:srgbClr val="C0C0C0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2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402992"/>
              </p:ext>
            </p:extLst>
          </p:nvPr>
        </p:nvGraphicFramePr>
        <p:xfrm>
          <a:off x="8067934" y="4027946"/>
          <a:ext cx="538163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81" name="Equation" r:id="rId16" imgW="241200" imgH="203040" progId="Equation.3">
                  <p:embed/>
                </p:oleObj>
              </mc:Choice>
              <mc:Fallback>
                <p:oleObj name="Equation" r:id="rId16" imgW="241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7934" y="4027946"/>
                        <a:ext cx="538163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073034"/>
              </p:ext>
            </p:extLst>
          </p:nvPr>
        </p:nvGraphicFramePr>
        <p:xfrm>
          <a:off x="290772" y="3935871"/>
          <a:ext cx="3333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82" name="Equation" r:id="rId18" imgW="139680" imgH="164880" progId="Equation.3">
                  <p:embed/>
                </p:oleObj>
              </mc:Choice>
              <mc:Fallback>
                <p:oleObj name="Equation" r:id="rId18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772" y="3935871"/>
                        <a:ext cx="333375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440098"/>
              </p:ext>
            </p:extLst>
          </p:nvPr>
        </p:nvGraphicFramePr>
        <p:xfrm>
          <a:off x="1208347" y="2884946"/>
          <a:ext cx="465137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83" name="Equation" r:id="rId20" imgW="279360" imgH="228600" progId="Equation.3">
                  <p:embed/>
                </p:oleObj>
              </mc:Choice>
              <mc:Fallback>
                <p:oleObj name="Equation" r:id="rId20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347" y="2884946"/>
                        <a:ext cx="465137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331338"/>
              </p:ext>
            </p:extLst>
          </p:nvPr>
        </p:nvGraphicFramePr>
        <p:xfrm>
          <a:off x="1730634" y="4000959"/>
          <a:ext cx="465138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84" name="Equation" r:id="rId22" imgW="279360" imgH="228600" progId="Equation.3">
                  <p:embed/>
                </p:oleObj>
              </mc:Choice>
              <mc:Fallback>
                <p:oleObj name="Equation" r:id="rId22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634" y="4000959"/>
                        <a:ext cx="465138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498230"/>
              </p:ext>
            </p:extLst>
          </p:nvPr>
        </p:nvGraphicFramePr>
        <p:xfrm>
          <a:off x="2251334" y="5118559"/>
          <a:ext cx="46513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85" name="Equation" r:id="rId24" imgW="279360" imgH="241200" progId="Equation.3">
                  <p:embed/>
                </p:oleObj>
              </mc:Choice>
              <mc:Fallback>
                <p:oleObj name="Equation" r:id="rId24" imgW="279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1334" y="5118559"/>
                        <a:ext cx="465138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5862897" y="5648268"/>
            <a:ext cx="2287587" cy="369332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99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de-DE" dirty="0"/>
              <a:t>Second level</a:t>
            </a:r>
            <a:endParaRPr lang="en-GB" dirty="0"/>
          </a:p>
        </p:txBody>
      </p:sp>
      <p:sp>
        <p:nvSpPr>
          <p:cNvPr id="28" name="Rectangle 40"/>
          <p:cNvSpPr>
            <a:spLocks noChangeArrowheads="1"/>
          </p:cNvSpPr>
          <p:nvPr/>
        </p:nvSpPr>
        <p:spPr bwMode="auto">
          <a:xfrm>
            <a:off x="1446472" y="6130868"/>
            <a:ext cx="2376487" cy="369332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99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de-DE" dirty="0"/>
              <a:t>First level</a:t>
            </a:r>
            <a:endParaRPr lang="en-GB" dirty="0"/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/>
              <a:t>Hierarchical models</a:t>
            </a:r>
            <a:endParaRPr lang="en-US" b="1" kern="0" dirty="0"/>
          </a:p>
        </p:txBody>
      </p:sp>
    </p:spTree>
    <p:extLst>
      <p:ext uri="{BB962C8B-B14F-4D97-AF65-F5344CB8AC3E}">
        <p14:creationId xmlns:p14="http://schemas.microsoft.com/office/powerpoint/2010/main" val="14453699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/>
              <a:t>Hierarchical models</a:t>
            </a:r>
            <a:endParaRPr lang="en-US" b="1" kern="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95536" y="1196752"/>
            <a:ext cx="795813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993366"/>
              </a:buClr>
              <a:buFont typeface="Wingdings" panose="05000000000000000000" pitchFamily="2" charset="2"/>
              <a:buChar char="Ø"/>
              <a:defRPr/>
            </a:pPr>
            <a:r>
              <a:rPr lang="en-GB" sz="2400" kern="0" dirty="0">
                <a:latin typeface="+mn-lt"/>
              </a:rPr>
              <a:t>Restricted Maximum Likelihood (</a:t>
            </a:r>
            <a:r>
              <a:rPr lang="en-GB" sz="2400" kern="0" dirty="0" err="1">
                <a:latin typeface="+mn-lt"/>
              </a:rPr>
              <a:t>ReML</a:t>
            </a:r>
            <a:r>
              <a:rPr lang="en-GB" sz="2400" kern="0" dirty="0">
                <a:latin typeface="+mn-lt"/>
              </a:rPr>
              <a:t>)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993366"/>
              </a:buClr>
              <a:buFont typeface="Wingdings" panose="05000000000000000000" pitchFamily="2" charset="2"/>
              <a:buChar char="Ø"/>
              <a:defRPr/>
            </a:pPr>
            <a:r>
              <a:rPr lang="en-GB" sz="2400" kern="0" dirty="0">
                <a:latin typeface="+mn-lt"/>
              </a:rPr>
              <a:t>Parametric Empirical Bayes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993366"/>
              </a:buClr>
              <a:buFont typeface="Wingdings" panose="05000000000000000000" pitchFamily="2" charset="2"/>
              <a:buChar char="Ø"/>
              <a:defRPr/>
            </a:pPr>
            <a:r>
              <a:rPr lang="en-GB" sz="2400" kern="0" dirty="0">
                <a:latin typeface="+mn-lt"/>
              </a:rPr>
              <a:t>Expectation-Maximisation Algorithm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40968"/>
            <a:ext cx="4478465" cy="28298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6098" y="5949280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spm_mfx.m</a:t>
            </a:r>
            <a:endParaRPr lang="en-GB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3212976"/>
            <a:ext cx="381642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But:</a:t>
            </a:r>
            <a:br>
              <a:rPr lang="en-GB" sz="2400" b="1" dirty="0"/>
            </a:br>
            <a:endParaRPr lang="en-GB" sz="1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Many two level models are just too big to compute.</a:t>
            </a:r>
            <a:br>
              <a:rPr lang="en-GB" sz="2400" dirty="0"/>
            </a:br>
            <a:endParaRPr lang="en-GB" sz="1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 And even if, it takes a long time!</a:t>
            </a:r>
            <a:br>
              <a:rPr lang="en-GB" sz="2400" dirty="0"/>
            </a:br>
            <a:endParaRPr lang="en-GB" sz="1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Any approximation?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6525344"/>
            <a:ext cx="8316923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</a:pPr>
            <a:r>
              <a:rPr lang="en-US" sz="1600" i="1" dirty="0"/>
              <a:t>Mixed-effects and fMRI studies</a:t>
            </a:r>
            <a:r>
              <a:rPr lang="en-US" sz="1600" dirty="0"/>
              <a:t>. </a:t>
            </a:r>
            <a:r>
              <a:rPr lang="en-US" sz="1600" dirty="0" err="1"/>
              <a:t>Friston</a:t>
            </a:r>
            <a:r>
              <a:rPr lang="en-US" sz="1600" dirty="0"/>
              <a:t> et al., </a:t>
            </a:r>
            <a:r>
              <a:rPr lang="en-US" sz="1600" dirty="0" err="1"/>
              <a:t>NeuroImage</a:t>
            </a:r>
            <a:r>
              <a:rPr lang="en-US" sz="1600" dirty="0"/>
              <a:t>, 2005.</a:t>
            </a:r>
          </a:p>
        </p:txBody>
      </p:sp>
    </p:spTree>
    <p:extLst>
      <p:ext uri="{BB962C8B-B14F-4D97-AF65-F5344CB8AC3E}">
        <p14:creationId xmlns:p14="http://schemas.microsoft.com/office/powerpoint/2010/main" val="321533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0BA8B-216C-45DE-A107-0E903B476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Do MFX </a:t>
            </a:r>
            <a:r>
              <a:rPr lang="de-CH" dirty="0" err="1"/>
              <a:t>models</a:t>
            </a:r>
            <a:r>
              <a:rPr lang="de-CH" dirty="0"/>
              <a:t> </a:t>
            </a:r>
            <a:r>
              <a:rPr lang="de-CH" dirty="0" err="1"/>
              <a:t>when</a:t>
            </a:r>
            <a:r>
              <a:rPr lang="de-CH" dirty="0"/>
              <a:t>…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A8229-E49A-46A8-AEDA-E1C5C1B57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...Summary </a:t>
            </a:r>
            <a:r>
              <a:rPr lang="de-CH" dirty="0" err="1"/>
              <a:t>statistics</a:t>
            </a:r>
            <a:r>
              <a:rPr lang="de-CH" dirty="0"/>
              <a:t> </a:t>
            </a:r>
            <a:r>
              <a:rPr lang="de-CH" dirty="0" err="1"/>
              <a:t>assumptions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violated</a:t>
            </a: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 err="1"/>
              <a:t>Largely</a:t>
            </a:r>
            <a:r>
              <a:rPr lang="de-CH" dirty="0"/>
              <a:t> different </a:t>
            </a:r>
            <a:r>
              <a:rPr lang="de-CH" dirty="0" err="1"/>
              <a:t>subject</a:t>
            </a:r>
            <a:r>
              <a:rPr lang="de-CH" dirty="0"/>
              <a:t>-level </a:t>
            </a:r>
            <a:r>
              <a:rPr lang="de-CH" dirty="0" err="1"/>
              <a:t>designs</a:t>
            </a: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 err="1"/>
              <a:t>Within-subject</a:t>
            </a:r>
            <a:r>
              <a:rPr lang="de-CH" dirty="0"/>
              <a:t> </a:t>
            </a:r>
            <a:r>
              <a:rPr lang="de-CH" dirty="0" err="1"/>
              <a:t>variances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different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marL="0" indent="0">
              <a:buNone/>
            </a:pPr>
            <a:r>
              <a:rPr lang="de-CH" dirty="0"/>
              <a:t>(in </a:t>
            </a:r>
            <a:r>
              <a:rPr lang="de-CH" dirty="0" err="1"/>
              <a:t>practice</a:t>
            </a:r>
            <a:r>
              <a:rPr lang="de-CH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… </a:t>
            </a:r>
            <a:r>
              <a:rPr lang="de-CH" dirty="0" err="1"/>
              <a:t>you</a:t>
            </a:r>
            <a:r>
              <a:rPr lang="de-CH" dirty="0"/>
              <a:t> </a:t>
            </a:r>
            <a:r>
              <a:rPr lang="de-CH" dirty="0" err="1"/>
              <a:t>don’t</a:t>
            </a:r>
            <a:r>
              <a:rPr lang="de-CH" dirty="0"/>
              <a:t> </a:t>
            </a:r>
            <a:r>
              <a:rPr lang="de-CH" dirty="0" err="1"/>
              <a:t>trust</a:t>
            </a:r>
            <a:r>
              <a:rPr lang="de-CH" dirty="0"/>
              <a:t> </a:t>
            </a:r>
            <a:r>
              <a:rPr lang="de-CH" dirty="0" err="1"/>
              <a:t>your</a:t>
            </a:r>
            <a:r>
              <a:rPr lang="de-CH" dirty="0"/>
              <a:t> </a:t>
            </a:r>
            <a:r>
              <a:rPr lang="de-CH" dirty="0" err="1"/>
              <a:t>results</a:t>
            </a: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… </a:t>
            </a:r>
            <a:r>
              <a:rPr lang="de-CH" dirty="0" err="1"/>
              <a:t>benefit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</a:t>
            </a:r>
            <a:r>
              <a:rPr lang="de-CH" dirty="0" err="1"/>
              <a:t>more</a:t>
            </a:r>
            <a:r>
              <a:rPr lang="de-CH" dirty="0"/>
              <a:t> </a:t>
            </a:r>
            <a:r>
              <a:rPr lang="de-CH" dirty="0" err="1"/>
              <a:t>precise</a:t>
            </a:r>
            <a:r>
              <a:rPr lang="de-CH" dirty="0"/>
              <a:t> </a:t>
            </a:r>
            <a:r>
              <a:rPr lang="de-CH" dirty="0" err="1"/>
              <a:t>variance</a:t>
            </a:r>
            <a:r>
              <a:rPr lang="de-CH" dirty="0"/>
              <a:t> </a:t>
            </a:r>
            <a:r>
              <a:rPr lang="de-CH" dirty="0" err="1"/>
              <a:t>estimates</a:t>
            </a: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… </a:t>
            </a:r>
            <a:r>
              <a:rPr lang="de-CH" dirty="0" err="1"/>
              <a:t>you</a:t>
            </a:r>
            <a:r>
              <a:rPr lang="de-CH" dirty="0"/>
              <a:t> </a:t>
            </a:r>
            <a:r>
              <a:rPr lang="de-CH" dirty="0" err="1"/>
              <a:t>have</a:t>
            </a:r>
            <a:r>
              <a:rPr lang="de-CH" dirty="0"/>
              <a:t> a </a:t>
            </a:r>
            <a:r>
              <a:rPr lang="de-CH" dirty="0" err="1"/>
              <a:t>lot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computing</a:t>
            </a:r>
            <a:r>
              <a:rPr lang="de-CH" dirty="0"/>
              <a:t> power and time)</a:t>
            </a:r>
          </a:p>
        </p:txBody>
      </p:sp>
    </p:spTree>
    <p:extLst>
      <p:ext uri="{BB962C8B-B14F-4D97-AF65-F5344CB8AC3E}">
        <p14:creationId xmlns:p14="http://schemas.microsoft.com/office/powerpoint/2010/main" val="3532044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26F98076-A37D-4828-AE6F-BC062B6438A7}"/>
              </a:ext>
            </a:extLst>
          </p:cNvPr>
          <p:cNvPicPr>
            <a:picLocks noGrp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73"/>
          <a:stretch>
            <a:fillRect/>
          </a:stretch>
        </p:blipFill>
        <p:spPr>
          <a:xfrm>
            <a:off x="2231740" y="2564904"/>
            <a:ext cx="6324600" cy="26924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>
            <a:extLst>
              <a:ext uri="{FF2B5EF4-FFF2-40B4-BE49-F238E27FC236}">
                <a16:creationId xmlns:a16="http://schemas.microsoft.com/office/drawing/2014/main" id="{CD8ACAD5-633A-45A9-B225-846AD2E93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4953000"/>
            <a:ext cx="6705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en-US" sz="3600">
                <a:solidFill>
                  <a:schemeClr val="tx2"/>
                </a:solidFill>
              </a:rPr>
              <a:t>Effect size, c ~ 4</a:t>
            </a:r>
            <a:br>
              <a:rPr lang="de-DE" altLang="en-US" sz="3600">
                <a:solidFill>
                  <a:schemeClr val="tx2"/>
                </a:solidFill>
              </a:rPr>
            </a:br>
            <a:r>
              <a:rPr lang="de-DE" altLang="en-US" sz="3600">
                <a:solidFill>
                  <a:schemeClr val="tx2"/>
                </a:solidFill>
              </a:rPr>
              <a:t>Within subject variability, s</a:t>
            </a:r>
            <a:r>
              <a:rPr lang="de-DE" altLang="en-US" sz="3600" baseline="-25000">
                <a:solidFill>
                  <a:schemeClr val="tx2"/>
                </a:solidFill>
              </a:rPr>
              <a:t>w</a:t>
            </a:r>
            <a:r>
              <a:rPr lang="de-DE" altLang="en-US" sz="3600">
                <a:solidFill>
                  <a:schemeClr val="tx2"/>
                </a:solidFill>
              </a:rPr>
              <a:t>~0.9</a:t>
            </a:r>
            <a:endParaRPr lang="en-US" altLang="en-US" sz="360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274CF3-2C31-4917-B5C9-88F1F3892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07" y="941797"/>
            <a:ext cx="1727703" cy="17277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0A1719-1A9E-47E5-A859-476161E25321}"/>
              </a:ext>
            </a:extLst>
          </p:cNvPr>
          <p:cNvSpPr txBox="1"/>
          <p:nvPr/>
        </p:nvSpPr>
        <p:spPr>
          <a:xfrm>
            <a:off x="107504" y="610462"/>
            <a:ext cx="3420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Donald Trump </a:t>
            </a:r>
            <a:r>
              <a:rPr lang="de-CH" dirty="0" err="1"/>
              <a:t>area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9B12E7-D1DE-4FF1-A8A8-DEF41844EE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80" y="1461260"/>
            <a:ext cx="1727703" cy="399099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4F0E44FC-0A16-4F43-8293-49C04E605DAC}"/>
              </a:ext>
            </a:extLst>
          </p:cNvPr>
          <p:cNvSpPr/>
          <p:nvPr/>
        </p:nvSpPr>
        <p:spPr>
          <a:xfrm>
            <a:off x="2303748" y="1511496"/>
            <a:ext cx="720080" cy="3693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0186E0AD-81B8-4347-83C6-A1F964261A19}"/>
              </a:ext>
            </a:extLst>
          </p:cNvPr>
          <p:cNvSpPr/>
          <p:nvPr/>
        </p:nvSpPr>
        <p:spPr>
          <a:xfrm>
            <a:off x="5117300" y="1519275"/>
            <a:ext cx="720080" cy="3693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F09D14F-9966-438E-A8D5-5E06FF2473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5" t="52020" r="36440" b="33030"/>
          <a:stretch/>
        </p:blipFill>
        <p:spPr>
          <a:xfrm>
            <a:off x="3285999" y="1135170"/>
            <a:ext cx="1481404" cy="1180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4" grpId="0"/>
      <p:bldP spid="7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40D0B-80A7-47EA-A66B-4E0FD78D9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How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assess</a:t>
            </a:r>
            <a:r>
              <a:rPr lang="de-CH" dirty="0"/>
              <a:t> </a:t>
            </a:r>
            <a:r>
              <a:rPr lang="de-CH" dirty="0" err="1"/>
              <a:t>these</a:t>
            </a:r>
            <a:r>
              <a:rPr lang="de-CH" dirty="0"/>
              <a:t> different </a:t>
            </a:r>
            <a:r>
              <a:rPr lang="de-CH" dirty="0" err="1"/>
              <a:t>subjects</a:t>
            </a:r>
            <a:r>
              <a:rPr lang="de-CH" dirty="0"/>
              <a:t>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E914E-8E5F-4714-8E5C-6DB1FE335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Fixed </a:t>
            </a:r>
            <a:r>
              <a:rPr lang="de-CH" dirty="0" err="1"/>
              <a:t>Effects</a:t>
            </a:r>
            <a:r>
              <a:rPr lang="de-CH" dirty="0"/>
              <a:t> Analysis (FFX)</a:t>
            </a:r>
          </a:p>
          <a:p>
            <a:r>
              <a:rPr lang="de-CH" dirty="0"/>
              <a:t>Random </a:t>
            </a:r>
            <a:r>
              <a:rPr lang="de-CH" dirty="0" err="1"/>
              <a:t>Effects</a:t>
            </a:r>
            <a:r>
              <a:rPr lang="de-CH" dirty="0"/>
              <a:t> Analysis (RFX)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CH" dirty="0"/>
              <a:t>Summary </a:t>
            </a:r>
            <a:r>
              <a:rPr lang="de-CH" dirty="0" err="1"/>
              <a:t>Statistics</a:t>
            </a:r>
            <a:r>
              <a:rPr lang="de-CH" dirty="0"/>
              <a:t> </a:t>
            </a:r>
            <a:r>
              <a:rPr lang="de-CH" dirty="0" err="1"/>
              <a:t>approach</a:t>
            </a:r>
            <a:endParaRPr lang="de-CH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de-CH" dirty="0"/>
              <a:t>Mixed </a:t>
            </a:r>
            <a:r>
              <a:rPr lang="de-CH" dirty="0" err="1"/>
              <a:t>Effects</a:t>
            </a:r>
            <a:r>
              <a:rPr lang="de-CH" dirty="0"/>
              <a:t> Analysis (MFX)</a:t>
            </a:r>
          </a:p>
          <a:p>
            <a:r>
              <a:rPr lang="de-CH" dirty="0" err="1"/>
              <a:t>Beyond</a:t>
            </a:r>
            <a:r>
              <a:rPr lang="de-CH" dirty="0"/>
              <a:t> </a:t>
            </a:r>
            <a:r>
              <a:rPr lang="de-CH" dirty="0" err="1"/>
              <a:t>one</a:t>
            </a:r>
            <a:r>
              <a:rPr lang="de-CH" dirty="0"/>
              <a:t>-sample t-tests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 err="1"/>
              <a:t>Paired</a:t>
            </a:r>
            <a:r>
              <a:rPr lang="de-CH" dirty="0"/>
              <a:t> t-tests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ANOVAs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96694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/>
              <a:t>ANOVA &amp; non-</a:t>
            </a:r>
            <a:r>
              <a:rPr lang="en-GB" b="1" kern="0" dirty="0" err="1"/>
              <a:t>sphericity</a:t>
            </a:r>
            <a:endParaRPr lang="en-US" b="1" kern="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9552" y="1376772"/>
            <a:ext cx="7974837" cy="52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800" kern="0" dirty="0">
                <a:latin typeface="Arial" pitchFamily="34" charset="0"/>
              </a:rPr>
              <a:t> </a:t>
            </a:r>
            <a:r>
              <a:rPr lang="en-GB" sz="2800" b="1" kern="0" dirty="0">
                <a:latin typeface="Arial" pitchFamily="34" charset="0"/>
              </a:rPr>
              <a:t>One effect per subject: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>
                <a:latin typeface="Arial" pitchFamily="34" charset="0"/>
              </a:rPr>
              <a:t> Summary statistics approach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/>
              <a:t> One-sample t-test at the second level</a:t>
            </a:r>
            <a:endParaRPr lang="en-GB" sz="2800" kern="0" dirty="0">
              <a:latin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defRPr/>
            </a:pPr>
            <a:endParaRPr lang="en-GB" sz="700" kern="0" dirty="0">
              <a:solidFill>
                <a:srgbClr val="FF0000"/>
              </a:solidFill>
              <a:latin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800" kern="0" dirty="0">
                <a:latin typeface="Arial" pitchFamily="34" charset="0"/>
              </a:rPr>
              <a:t> </a:t>
            </a:r>
            <a:r>
              <a:rPr lang="en-GB" sz="2800" b="1" kern="0" dirty="0">
                <a:latin typeface="Arial" pitchFamily="34" charset="0"/>
              </a:rPr>
              <a:t>More than one effect per subject or multiple groups: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>
                <a:latin typeface="Arial" pitchFamily="34" charset="0"/>
              </a:rPr>
              <a:t> Non-</a:t>
            </a:r>
            <a:r>
              <a:rPr lang="en-GB" sz="2800" kern="0" dirty="0" err="1">
                <a:latin typeface="Arial" pitchFamily="34" charset="0"/>
              </a:rPr>
              <a:t>sphericity</a:t>
            </a:r>
            <a:r>
              <a:rPr lang="en-GB" sz="2800" kern="0" dirty="0">
                <a:latin typeface="Arial" pitchFamily="34" charset="0"/>
              </a:rPr>
              <a:t> modelling</a:t>
            </a:r>
            <a:endParaRPr lang="en-GB" sz="2800" i="1" kern="0" dirty="0">
              <a:latin typeface="Arial" pitchFamily="34" charset="0"/>
            </a:endParaRP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>
                <a:latin typeface="+mn-lt"/>
              </a:rPr>
              <a:t> Covariance components and </a:t>
            </a:r>
            <a:r>
              <a:rPr lang="en-GB" sz="2800" kern="0" dirty="0" err="1">
                <a:latin typeface="+mn-lt"/>
              </a:rPr>
              <a:t>ReML</a:t>
            </a:r>
            <a:endParaRPr lang="en-GB" sz="28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487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>
            <a:extLst>
              <a:ext uri="{FF2B5EF4-FFF2-40B4-BE49-F238E27FC236}">
                <a16:creationId xmlns:a16="http://schemas.microsoft.com/office/drawing/2014/main" id="{EAE42239-D8B3-4AE6-BF5F-0E190DEBB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3" y="646584"/>
            <a:ext cx="82565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tx2"/>
                </a:solidFill>
              </a:rPr>
              <a:t>ANOVA</a:t>
            </a:r>
          </a:p>
        </p:txBody>
      </p:sp>
      <p:sp>
        <p:nvSpPr>
          <p:cNvPr id="27651" name="Rectangle 7">
            <a:extLst>
              <a:ext uri="{FF2B5EF4-FFF2-40B4-BE49-F238E27FC236}">
                <a16:creationId xmlns:a16="http://schemas.microsoft.com/office/drawing/2014/main" id="{FD426AAD-91B4-44F3-89DA-ECEEED653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71600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2800">
                <a:solidFill>
                  <a:schemeClr val="tx2"/>
                </a:solidFill>
              </a:rPr>
              <a:t>Condition 1		Condition 2		Condition3</a:t>
            </a:r>
            <a:br>
              <a:rPr lang="de-DE" altLang="en-US" sz="2800">
                <a:solidFill>
                  <a:schemeClr val="tx2"/>
                </a:solidFill>
              </a:rPr>
            </a:br>
            <a:br>
              <a:rPr lang="de-DE" altLang="en-US" sz="2800">
                <a:solidFill>
                  <a:schemeClr val="tx2"/>
                </a:solidFill>
              </a:rPr>
            </a:br>
            <a:r>
              <a:rPr lang="de-DE" altLang="en-US" sz="2800">
                <a:solidFill>
                  <a:schemeClr val="tx2"/>
                </a:solidFill>
              </a:rPr>
              <a:t>Sub1			Sub13			Sub25</a:t>
            </a:r>
            <a:br>
              <a:rPr lang="de-DE" altLang="en-US" sz="2800">
                <a:solidFill>
                  <a:schemeClr val="tx2"/>
                </a:solidFill>
              </a:rPr>
            </a:br>
            <a:r>
              <a:rPr lang="de-DE" altLang="en-US" sz="2800">
                <a:solidFill>
                  <a:schemeClr val="tx2"/>
                </a:solidFill>
              </a:rPr>
              <a:t>Sub2			Sub14			Sub26</a:t>
            </a:r>
            <a:br>
              <a:rPr lang="de-DE" altLang="en-US" sz="2800">
                <a:solidFill>
                  <a:schemeClr val="tx2"/>
                </a:solidFill>
              </a:rPr>
            </a:br>
            <a:r>
              <a:rPr lang="de-DE" altLang="en-US" sz="2800">
                <a:solidFill>
                  <a:schemeClr val="tx2"/>
                </a:solidFill>
              </a:rPr>
              <a:t>...			...			...</a:t>
            </a:r>
            <a:br>
              <a:rPr lang="de-DE" altLang="en-US" sz="2800">
                <a:solidFill>
                  <a:schemeClr val="tx2"/>
                </a:solidFill>
              </a:rPr>
            </a:br>
            <a:r>
              <a:rPr lang="de-DE" altLang="en-US" sz="2800">
                <a:solidFill>
                  <a:schemeClr val="tx2"/>
                </a:solidFill>
              </a:rPr>
              <a:t>Sub12			Sub24			Sub36</a:t>
            </a:r>
            <a:br>
              <a:rPr lang="de-DE" altLang="en-US" sz="2800">
                <a:solidFill>
                  <a:schemeClr val="tx2"/>
                </a:solidFill>
              </a:rPr>
            </a:br>
            <a:br>
              <a:rPr lang="de-DE" altLang="en-US" sz="2800">
                <a:solidFill>
                  <a:schemeClr val="tx2"/>
                </a:solidFill>
              </a:rPr>
            </a:br>
            <a:br>
              <a:rPr lang="de-DE" altLang="en-US" sz="2800">
                <a:solidFill>
                  <a:schemeClr val="tx2"/>
                </a:solidFill>
              </a:rPr>
            </a:br>
            <a:r>
              <a:rPr lang="de-DE" altLang="en-US" sz="2800">
                <a:solidFill>
                  <a:schemeClr val="tx2"/>
                </a:solidFill>
              </a:rPr>
              <a:t>ANOVA at second level (eg clinical populations). If you have two conditions this is a two-sample t-test.</a:t>
            </a:r>
            <a:endParaRPr lang="en-US" altLang="en-US" sz="2800" baseline="300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E87F5957-B956-4AEB-859F-DFF969AEC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3" y="502568"/>
            <a:ext cx="82565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tx2"/>
                </a:solidFill>
              </a:rPr>
              <a:t>ANOVA within subject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525C6A2F-6BFE-44E4-B3F0-BBB62ED87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71600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2800">
                <a:solidFill>
                  <a:schemeClr val="tx2"/>
                </a:solidFill>
              </a:rPr>
              <a:t>Condition 1		Condition 2		Condition3</a:t>
            </a:r>
            <a:br>
              <a:rPr lang="de-DE" altLang="en-US" sz="2800">
                <a:solidFill>
                  <a:schemeClr val="tx2"/>
                </a:solidFill>
              </a:rPr>
            </a:br>
            <a:br>
              <a:rPr lang="de-DE" altLang="en-US" sz="2800">
                <a:solidFill>
                  <a:schemeClr val="tx2"/>
                </a:solidFill>
              </a:rPr>
            </a:br>
            <a:r>
              <a:rPr lang="de-DE" altLang="en-US" sz="2800">
                <a:solidFill>
                  <a:schemeClr val="tx2"/>
                </a:solidFill>
              </a:rPr>
              <a:t>Sub1			Sub1			Sub1</a:t>
            </a:r>
            <a:br>
              <a:rPr lang="de-DE" altLang="en-US" sz="2800">
                <a:solidFill>
                  <a:schemeClr val="tx2"/>
                </a:solidFill>
              </a:rPr>
            </a:br>
            <a:r>
              <a:rPr lang="de-DE" altLang="en-US" sz="2800">
                <a:solidFill>
                  <a:schemeClr val="tx2"/>
                </a:solidFill>
              </a:rPr>
              <a:t>Sub2			Sub2			Sub2</a:t>
            </a:r>
            <a:br>
              <a:rPr lang="de-DE" altLang="en-US" sz="2800">
                <a:solidFill>
                  <a:schemeClr val="tx2"/>
                </a:solidFill>
              </a:rPr>
            </a:br>
            <a:r>
              <a:rPr lang="de-DE" altLang="en-US" sz="2800">
                <a:solidFill>
                  <a:schemeClr val="tx2"/>
                </a:solidFill>
              </a:rPr>
              <a:t>...			...			...</a:t>
            </a:r>
            <a:br>
              <a:rPr lang="de-DE" altLang="en-US" sz="2800">
                <a:solidFill>
                  <a:schemeClr val="tx2"/>
                </a:solidFill>
              </a:rPr>
            </a:br>
            <a:r>
              <a:rPr lang="de-DE" altLang="en-US" sz="2800">
                <a:solidFill>
                  <a:schemeClr val="tx2"/>
                </a:solidFill>
              </a:rPr>
              <a:t>Sub12			Sub12			Sub12</a:t>
            </a:r>
            <a:br>
              <a:rPr lang="de-DE" altLang="en-US" sz="2800">
                <a:solidFill>
                  <a:schemeClr val="tx2"/>
                </a:solidFill>
              </a:rPr>
            </a:br>
            <a:br>
              <a:rPr lang="de-DE" altLang="en-US" sz="2800">
                <a:solidFill>
                  <a:schemeClr val="tx2"/>
                </a:solidFill>
              </a:rPr>
            </a:br>
            <a:r>
              <a:rPr lang="de-DE" altLang="en-US" sz="2800">
                <a:solidFill>
                  <a:schemeClr val="tx2"/>
                </a:solidFill>
              </a:rPr>
              <a:t>ANOVA within subjects at second level (eg same subjects on placebo, drug1, drug2).</a:t>
            </a:r>
            <a:br>
              <a:rPr lang="de-DE" altLang="en-US" sz="2800">
                <a:solidFill>
                  <a:schemeClr val="tx2"/>
                </a:solidFill>
              </a:rPr>
            </a:br>
            <a:br>
              <a:rPr lang="de-DE" altLang="en-US" sz="2800">
                <a:solidFill>
                  <a:schemeClr val="tx2"/>
                </a:solidFill>
              </a:rPr>
            </a:br>
            <a:r>
              <a:rPr lang="de-DE" altLang="en-US" sz="2800">
                <a:solidFill>
                  <a:schemeClr val="tx2"/>
                </a:solidFill>
              </a:rPr>
              <a:t>This is an ANOVA but with subject effects removed. If you have two conditions this is a paired t-test.</a:t>
            </a:r>
            <a:endParaRPr lang="en-US" altLang="en-US" sz="2800" baseline="300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9512" y="692696"/>
            <a:ext cx="88392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/>
              <a:t>SPM interface: factorial design specification</a:t>
            </a:r>
            <a:endParaRPr lang="en-GB" sz="2800" b="1" kern="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59532" y="1592796"/>
            <a:ext cx="8429625" cy="478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800" kern="0" dirty="0">
                <a:latin typeface="Arial" pitchFamily="34" charset="0"/>
              </a:rPr>
              <a:t> Many options…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>
                <a:latin typeface="Arial" pitchFamily="34" charset="0"/>
              </a:rPr>
              <a:t> One-sample t-test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/>
              <a:t> Two-sample t-test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>
                <a:latin typeface="Arial" pitchFamily="34" charset="0"/>
              </a:rPr>
              <a:t> Paired t-test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/>
              <a:t> Multiple regression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>
                <a:latin typeface="Arial" pitchFamily="34" charset="0"/>
              </a:rPr>
              <a:t> One-way ANOVA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/>
              <a:t> One-way ANOVA – within subject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>
                <a:latin typeface="Arial" pitchFamily="34" charset="0"/>
              </a:rPr>
              <a:t> Full factorial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/>
              <a:t> Flexible factorial</a:t>
            </a:r>
            <a:endParaRPr lang="en-GB" sz="2800" kern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796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600"/>
              <a:t>GLM assumes Gaussian “spherical” (i.i.d.) errors</a:t>
            </a:r>
            <a:endParaRPr lang="en-US" altLang="en-US" sz="2600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41300" y="1354138"/>
            <a:ext cx="3505200" cy="1943100"/>
          </a:xfrm>
          <a:prstGeom prst="rect">
            <a:avLst/>
          </a:prstGeom>
          <a:gradFill rotWithShape="1">
            <a:gsLst>
              <a:gs pos="0">
                <a:srgbClr val="D9FFFF"/>
              </a:gs>
              <a:gs pos="100000">
                <a:srgbClr val="D9FFFF">
                  <a:gamma/>
                  <a:shade val="8000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082675" indent="-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719263" indent="-457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2355850" indent="-4572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992438" indent="-4572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34496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9068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43640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8212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/>
            <a:r>
              <a:rPr lang="de-DE" altLang="en-US" sz="2400" b="1"/>
              <a:t>sphericity = iid:</a:t>
            </a:r>
            <a:br>
              <a:rPr lang="de-DE" altLang="en-US" sz="2400"/>
            </a:br>
            <a:r>
              <a:rPr lang="de-DE" altLang="en-US" sz="2400"/>
              <a:t>error covariance is scalar multiple of identity matrix:</a:t>
            </a:r>
          </a:p>
          <a:p>
            <a:pPr algn="ctr" eaLnBrk="0" hangingPunct="0"/>
            <a:r>
              <a:rPr lang="de-DE" altLang="en-US" sz="2400" b="1"/>
              <a:t>Cov(e) = </a:t>
            </a:r>
            <a:r>
              <a:rPr lang="de-DE" altLang="en-US" sz="2400" b="1">
                <a:sym typeface="Symbol" pitchFamily="18" charset="2"/>
              </a:rPr>
              <a:t></a:t>
            </a:r>
            <a:r>
              <a:rPr lang="de-DE" altLang="en-US" sz="2400" b="1" baseline="30000">
                <a:sym typeface="Symbol" pitchFamily="18" charset="2"/>
              </a:rPr>
              <a:t>2</a:t>
            </a:r>
            <a:r>
              <a:rPr lang="de-DE" altLang="en-US" sz="2400" b="1">
                <a:latin typeface="Times New Roman" pitchFamily="18" charset="0"/>
                <a:sym typeface="Symbol" pitchFamily="18" charset="2"/>
              </a:rPr>
              <a:t>I</a:t>
            </a:r>
          </a:p>
        </p:txBody>
      </p:sp>
      <p:pic>
        <p:nvPicPr>
          <p:cNvPr id="34820" name="Picture 4" descr="gaussian2d_sphe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9" t="6667" r="6107" b="6296"/>
          <a:stretch>
            <a:fillRect/>
          </a:stretch>
        </p:blipFill>
        <p:spPr bwMode="auto">
          <a:xfrm>
            <a:off x="466725" y="3797300"/>
            <a:ext cx="2239963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5" descr="gaussian2d_nonsphe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4" t="6299" r="6662" b="6685"/>
          <a:stretch>
            <a:fillRect/>
          </a:stretch>
        </p:blipFill>
        <p:spPr bwMode="auto">
          <a:xfrm>
            <a:off x="4078288" y="1882775"/>
            <a:ext cx="2224087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gaussian2d_nonsphere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6" t="6685" r="6374" b="6299"/>
          <a:stretch>
            <a:fillRect/>
          </a:stretch>
        </p:blipFill>
        <p:spPr bwMode="auto">
          <a:xfrm>
            <a:off x="4065588" y="4554538"/>
            <a:ext cx="2232025" cy="180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560388" y="5797550"/>
          <a:ext cx="210185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9" name="Equation" r:id="rId6" imgW="1041120" imgH="457200" progId="Equation.3">
                  <p:embed/>
                </p:oleObj>
              </mc:Choice>
              <mc:Fallback>
                <p:oleObj name="Equation" r:id="rId6" imgW="1041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5797550"/>
                        <a:ext cx="210185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4" name="Object 8"/>
          <p:cNvGraphicFramePr>
            <a:graphicFrameLocks noChangeAspect="1"/>
          </p:cNvGraphicFramePr>
          <p:nvPr/>
        </p:nvGraphicFramePr>
        <p:xfrm>
          <a:off x="6357938" y="2154238"/>
          <a:ext cx="257175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0" name="Equation" r:id="rId8" imgW="1041120" imgH="457200" progId="Equation.3">
                  <p:embed/>
                </p:oleObj>
              </mc:Choice>
              <mc:Fallback>
                <p:oleObj name="Equation" r:id="rId8" imgW="1041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38" y="2154238"/>
                        <a:ext cx="257175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237135"/>
              </p:ext>
            </p:extLst>
          </p:nvPr>
        </p:nvGraphicFramePr>
        <p:xfrm>
          <a:off x="6345238" y="4884738"/>
          <a:ext cx="2525712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1" name="Equation" r:id="rId10" imgW="1041120" imgH="457200" progId="Equation.3">
                  <p:embed/>
                </p:oleObj>
              </mc:Choice>
              <mc:Fallback>
                <p:oleObj name="Equation" r:id="rId10" imgW="1041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5238" y="4884738"/>
                        <a:ext cx="2525712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4013200" y="1304925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Examples for non-</a:t>
            </a:r>
            <a:r>
              <a:rPr lang="en-GB" altLang="en-US" sz="24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sphericity</a:t>
            </a:r>
            <a:r>
              <a:rPr lang="en-GB" alt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altLang="en-US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7261225" y="3340100"/>
            <a:ext cx="1809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non-identically</a:t>
            </a:r>
            <a:br>
              <a:rPr lang="en-GB" alt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alt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distributed</a:t>
            </a:r>
            <a:endParaRPr lang="en-US" altLang="en-US" sz="2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6778625" y="6093296"/>
            <a:ext cx="2090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non-independent</a:t>
            </a:r>
            <a:endParaRPr lang="en-US" alt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04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6" grpId="0"/>
      <p:bldP spid="34827" grpId="0"/>
      <p:bldP spid="3482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ov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4" t="6639" r="6351" b="5209"/>
          <a:stretch>
            <a:fillRect/>
          </a:stretch>
        </p:blipFill>
        <p:spPr bwMode="auto">
          <a:xfrm>
            <a:off x="6233802" y="4385721"/>
            <a:ext cx="2406650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 descr="Cov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2" t="5737" r="8372" b="4816"/>
          <a:stretch>
            <a:fillRect/>
          </a:stretch>
        </p:blipFill>
        <p:spPr bwMode="auto">
          <a:xfrm>
            <a:off x="6233802" y="1880828"/>
            <a:ext cx="2406650" cy="19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47228" y="2168076"/>
            <a:ext cx="5328084" cy="1200329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99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GB" altLang="en-US" sz="2400" dirty="0">
                <a:latin typeface="Times New Roman" pitchFamily="18" charset="0"/>
              </a:rPr>
              <a:t>Errors are independent </a:t>
            </a:r>
          </a:p>
          <a:p>
            <a:pPr algn="ctr" eaLnBrk="0" hangingPunct="0"/>
            <a:r>
              <a:rPr lang="en-US" altLang="en-US" sz="2400" dirty="0">
                <a:latin typeface="Times New Roman" pitchFamily="18" charset="0"/>
              </a:rPr>
              <a:t>but not identical</a:t>
            </a:r>
          </a:p>
          <a:p>
            <a:pPr algn="ctr" eaLnBrk="0" hangingPunct="0"/>
            <a:r>
              <a:rPr lang="en-US" altLang="en-US" sz="2400" dirty="0">
                <a:latin typeface="Times New Roman" pitchFamily="18" charset="0"/>
              </a:rPr>
              <a:t>(e.g. different groups (patients, controls))</a:t>
            </a:r>
            <a:endParaRPr lang="en-GB" altLang="en-US" sz="2400" dirty="0">
              <a:latin typeface="Times New Roman" pitchFamily="18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47228" y="4221088"/>
            <a:ext cx="5328084" cy="1938992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99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GB" altLang="en-US" sz="2400" dirty="0">
                <a:latin typeface="Times New Roman" pitchFamily="18" charset="0"/>
              </a:rPr>
              <a:t>Errors are not independent </a:t>
            </a:r>
          </a:p>
          <a:p>
            <a:pPr algn="ctr" eaLnBrk="0" hangingPunct="0"/>
            <a:r>
              <a:rPr lang="en-US" altLang="en-US" sz="2400" dirty="0">
                <a:latin typeface="Times New Roman" pitchFamily="18" charset="0"/>
              </a:rPr>
              <a:t>and not identical</a:t>
            </a:r>
          </a:p>
          <a:p>
            <a:pPr algn="ctr" eaLnBrk="0" hangingPunct="0"/>
            <a:r>
              <a:rPr lang="en-US" altLang="en-US" sz="2400" dirty="0">
                <a:latin typeface="Times New Roman" pitchFamily="18" charset="0"/>
              </a:rPr>
              <a:t>(e.g. repeated measures for each subject (multiple basis functions, multiple conditions, etc.))</a:t>
            </a:r>
            <a:endParaRPr lang="en-GB" altLang="en-US" sz="2400" dirty="0">
              <a:latin typeface="Times New Roman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/>
              <a:t>2</a:t>
            </a:r>
            <a:r>
              <a:rPr lang="en-GB" b="1" kern="0" baseline="30000" dirty="0"/>
              <a:t>nd</a:t>
            </a:r>
            <a:r>
              <a:rPr lang="en-GB" b="1" kern="0" dirty="0"/>
              <a:t> level: Non-</a:t>
            </a:r>
            <a:r>
              <a:rPr lang="en-GB" b="1" kern="0" dirty="0" err="1"/>
              <a:t>sphericity</a:t>
            </a:r>
            <a:endParaRPr lang="en-US" b="1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6192180" y="1331476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Error covariance matrix</a:t>
            </a:r>
          </a:p>
        </p:txBody>
      </p:sp>
    </p:spTree>
    <p:extLst>
      <p:ext uri="{BB962C8B-B14F-4D97-AF65-F5344CB8AC3E}">
        <p14:creationId xmlns:p14="http://schemas.microsoft.com/office/powerpoint/2010/main" val="421250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/>
              <a:t>Summary</a:t>
            </a:r>
            <a:endParaRPr lang="en-GB" sz="2800" b="1" kern="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88786" y="1664804"/>
            <a:ext cx="863969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ts val="1800"/>
              </a:spcAft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altLang="en-US" sz="2400" dirty="0">
                <a:latin typeface="+mj-lt"/>
              </a:rPr>
              <a:t> Group Inference usually proceeds with </a:t>
            </a:r>
            <a:r>
              <a:rPr lang="en-GB" altLang="en-US" sz="2400" b="1" dirty="0">
                <a:latin typeface="+mj-lt"/>
              </a:rPr>
              <a:t>RFX analysis</a:t>
            </a:r>
            <a:r>
              <a:rPr lang="en-GB" altLang="en-US" sz="2400" dirty="0">
                <a:latin typeface="+mj-lt"/>
              </a:rPr>
              <a:t>, not FFX. Group effects are compared to between rather than within subject variability. </a:t>
            </a:r>
          </a:p>
          <a:p>
            <a:pPr marL="342900" indent="-342900">
              <a:spcBef>
                <a:spcPct val="20000"/>
              </a:spcBef>
              <a:spcAft>
                <a:spcPts val="1800"/>
              </a:spcAft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b="1" dirty="0">
                <a:latin typeface="+mj-lt"/>
              </a:rPr>
              <a:t>Hierarchical models </a:t>
            </a:r>
            <a:r>
              <a:rPr lang="en-GB" altLang="en-US" sz="2400" dirty="0">
                <a:latin typeface="+mj-lt"/>
              </a:rPr>
              <a:t>provide a gold-standard for RFX analysis but are computationally intensive.</a:t>
            </a:r>
          </a:p>
          <a:p>
            <a:pPr marL="342900" indent="-342900">
              <a:spcBef>
                <a:spcPct val="20000"/>
              </a:spcBef>
              <a:spcAft>
                <a:spcPts val="1800"/>
              </a:spcAft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b="1" dirty="0">
                <a:latin typeface="+mj-lt"/>
              </a:rPr>
              <a:t>Summary statistics </a:t>
            </a:r>
            <a:r>
              <a:rPr lang="en-GB" altLang="en-US" sz="2400" dirty="0">
                <a:latin typeface="+mj-lt"/>
              </a:rPr>
              <a:t>approach is a robust method for RFX group analysis.</a:t>
            </a:r>
          </a:p>
          <a:p>
            <a:pPr marL="342900" indent="-342900">
              <a:spcBef>
                <a:spcPct val="20000"/>
              </a:spcBef>
              <a:spcAft>
                <a:spcPts val="1800"/>
              </a:spcAft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altLang="en-US" sz="2400" dirty="0">
                <a:latin typeface="+mj-lt"/>
              </a:rPr>
              <a:t> Can also use </a:t>
            </a:r>
            <a:r>
              <a:rPr lang="en-GB" altLang="en-US" sz="2400" b="1" dirty="0">
                <a:latin typeface="+mj-lt"/>
              </a:rPr>
              <a:t>‘ANOVA’ or ‘ANOVA within subject’ </a:t>
            </a:r>
            <a:r>
              <a:rPr lang="en-GB" altLang="en-US" sz="2400" dirty="0">
                <a:latin typeface="+mj-lt"/>
              </a:rPr>
              <a:t>at second level for inference about multiple experimental conditions or multiple groups.</a:t>
            </a:r>
          </a:p>
        </p:txBody>
      </p:sp>
    </p:spTree>
    <p:extLst>
      <p:ext uri="{BB962C8B-B14F-4D97-AF65-F5344CB8AC3E}">
        <p14:creationId xmlns:p14="http://schemas.microsoft.com/office/powerpoint/2010/main" val="12594337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92696"/>
            <a:ext cx="8229600" cy="792162"/>
          </a:xfrm>
        </p:spPr>
        <p:txBody>
          <a:bodyPr/>
          <a:lstStyle/>
          <a:p>
            <a:r>
              <a:rPr lang="en-GB" b="1" dirty="0"/>
              <a:t>Bibliography:</a:t>
            </a:r>
            <a:endParaRPr lang="en-US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92859"/>
            <a:ext cx="6523038" cy="68407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i="1" dirty="0"/>
              <a:t>Statistical Parametric Mapping: The Analysis of Functional Brain Images</a:t>
            </a:r>
            <a:r>
              <a:rPr lang="en-GB" sz="1800" dirty="0"/>
              <a:t>. Elsevier, 2007.</a:t>
            </a:r>
            <a:endParaRPr lang="en-US" sz="1800" dirty="0"/>
          </a:p>
        </p:txBody>
      </p:sp>
      <p:pic>
        <p:nvPicPr>
          <p:cNvPr id="18614" name="Picture 182" descr="SPMbo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1547999"/>
            <a:ext cx="1693863" cy="220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15" name="Rectangle 183"/>
          <p:cNvSpPr>
            <a:spLocks noChangeArrowheads="1"/>
          </p:cNvSpPr>
          <p:nvPr/>
        </p:nvSpPr>
        <p:spPr bwMode="auto">
          <a:xfrm>
            <a:off x="395536" y="2348942"/>
            <a:ext cx="8229600" cy="414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lvl="1" indent="-342900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US" i="1" dirty="0" err="1"/>
              <a:t>Generalisability</a:t>
            </a:r>
            <a:r>
              <a:rPr lang="en-US" i="1" dirty="0"/>
              <a:t>, Random Effects &amp; Population Inference</a:t>
            </a:r>
            <a:r>
              <a:rPr lang="en-US" dirty="0"/>
              <a:t>.</a:t>
            </a:r>
          </a:p>
          <a:p>
            <a:pPr marL="342900" lvl="1" indent="-342900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</a:pPr>
            <a:r>
              <a:rPr lang="en-US" dirty="0"/>
              <a:t>	Holmes &amp; </a:t>
            </a:r>
            <a:r>
              <a:rPr lang="en-US" dirty="0" err="1"/>
              <a:t>Friston</a:t>
            </a:r>
            <a:r>
              <a:rPr lang="en-US" dirty="0"/>
              <a:t>, NeuroImage,1998.</a:t>
            </a:r>
          </a:p>
          <a:p>
            <a:pPr marL="342900" lvl="1" indent="-342900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</a:pPr>
            <a:endParaRPr lang="en-US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US" i="1" dirty="0"/>
              <a:t>Classical and Bayesian inference in neuroimaging: theory</a:t>
            </a:r>
            <a:r>
              <a:rPr lang="en-US" dirty="0"/>
              <a:t>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</a:pPr>
            <a:r>
              <a:rPr lang="en-US" dirty="0"/>
              <a:t>	</a:t>
            </a:r>
            <a:r>
              <a:rPr lang="en-US" dirty="0" err="1"/>
              <a:t>Friston</a:t>
            </a:r>
            <a:r>
              <a:rPr lang="en-US" dirty="0"/>
              <a:t> et al., </a:t>
            </a:r>
            <a:r>
              <a:rPr lang="en-US" dirty="0" err="1"/>
              <a:t>NeuroImage</a:t>
            </a:r>
            <a:r>
              <a:rPr lang="en-US" dirty="0"/>
              <a:t>, 2002.</a:t>
            </a:r>
            <a:br>
              <a:rPr lang="en-GB" dirty="0"/>
            </a:br>
            <a:endParaRPr lang="en-GB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US" i="1" dirty="0"/>
              <a:t>Classical and Bayesian inference in neuroimaging:  variance component estimation in fMRI</a:t>
            </a:r>
            <a:r>
              <a:rPr lang="en-US" dirty="0"/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</a:pPr>
            <a:r>
              <a:rPr lang="en-US" dirty="0"/>
              <a:t>	</a:t>
            </a:r>
            <a:r>
              <a:rPr lang="en-US" dirty="0" err="1"/>
              <a:t>Friston</a:t>
            </a:r>
            <a:r>
              <a:rPr lang="en-US" dirty="0"/>
              <a:t> et al., </a:t>
            </a:r>
            <a:r>
              <a:rPr lang="en-US" dirty="0" err="1"/>
              <a:t>NeuroImage</a:t>
            </a:r>
            <a:r>
              <a:rPr lang="en-US" dirty="0"/>
              <a:t>, 2002.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</a:pPr>
            <a:endParaRPr lang="en-US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US" i="1" dirty="0"/>
              <a:t>Mixed-effects and fMRI studies</a:t>
            </a:r>
            <a:r>
              <a:rPr lang="en-US" dirty="0"/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</a:pPr>
            <a:r>
              <a:rPr lang="en-US" dirty="0"/>
              <a:t>	</a:t>
            </a:r>
            <a:r>
              <a:rPr lang="en-US" dirty="0" err="1"/>
              <a:t>Friston</a:t>
            </a:r>
            <a:r>
              <a:rPr lang="en-US" dirty="0"/>
              <a:t> et al., </a:t>
            </a:r>
            <a:r>
              <a:rPr lang="en-US" dirty="0" err="1"/>
              <a:t>NeuroImage</a:t>
            </a:r>
            <a:r>
              <a:rPr lang="en-US" dirty="0"/>
              <a:t>, 2005.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</a:pPr>
            <a:endParaRPr lang="en-US" dirty="0"/>
          </a:p>
          <a:p>
            <a:pPr marL="342900" lvl="1" indent="-342900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US" i="1" dirty="0"/>
              <a:t>Simple group fMRI modeling and inference. </a:t>
            </a:r>
          </a:p>
          <a:p>
            <a:pPr marL="342900" lvl="1" indent="-342900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</a:pPr>
            <a:r>
              <a:rPr lang="en-US" i="1" dirty="0"/>
              <a:t>	</a:t>
            </a:r>
            <a:r>
              <a:rPr lang="en-US" dirty="0"/>
              <a:t>Mumford &amp; Nichols, </a:t>
            </a:r>
            <a:r>
              <a:rPr lang="en-US" dirty="0" err="1"/>
              <a:t>NeuroImage</a:t>
            </a:r>
            <a:r>
              <a:rPr lang="en-US" dirty="0"/>
              <a:t>, 2009.</a:t>
            </a:r>
          </a:p>
        </p:txBody>
      </p:sp>
    </p:spTree>
    <p:extLst>
      <p:ext uri="{BB962C8B-B14F-4D97-AF65-F5344CB8AC3E}">
        <p14:creationId xmlns:p14="http://schemas.microsoft.com/office/powerpoint/2010/main" val="2010768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DF070E49-9632-4517-BF80-7C98B26FB807}"/>
              </a:ext>
            </a:extLst>
          </p:cNvPr>
          <p:cNvPicPr>
            <a:picLocks noGrp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59"/>
          <a:stretch>
            <a:fillRect/>
          </a:stretch>
        </p:blipFill>
        <p:spPr>
          <a:xfrm>
            <a:off x="1384300" y="2019300"/>
            <a:ext cx="6373813" cy="2667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>
            <a:extLst>
              <a:ext uri="{FF2B5EF4-FFF2-40B4-BE49-F238E27FC236}">
                <a16:creationId xmlns:a16="http://schemas.microsoft.com/office/drawing/2014/main" id="{F0FCCA27-F0C2-47AF-B7DF-DED0D7ABF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45" y="836712"/>
            <a:ext cx="82565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en-US" sz="4400" b="1" dirty="0" err="1">
                <a:solidFill>
                  <a:schemeClr val="tx2"/>
                </a:solidFill>
              </a:rPr>
              <a:t>Subject</a:t>
            </a:r>
            <a:r>
              <a:rPr lang="de-DE" altLang="en-US" sz="4400" b="1" dirty="0">
                <a:solidFill>
                  <a:schemeClr val="tx2"/>
                </a:solidFill>
              </a:rPr>
              <a:t> N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  <p:sp>
        <p:nvSpPr>
          <p:cNvPr id="10245" name="Rectangle 6">
            <a:extLst>
              <a:ext uri="{FF2B5EF4-FFF2-40B4-BE49-F238E27FC236}">
                <a16:creationId xmlns:a16="http://schemas.microsoft.com/office/drawing/2014/main" id="{9CC51C65-A75B-4CFB-9D35-E3F241A6A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4953000"/>
            <a:ext cx="6705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en-US" sz="3600">
                <a:solidFill>
                  <a:schemeClr val="tx2"/>
                </a:solidFill>
              </a:rPr>
              <a:t>Effect size, c ~ 2</a:t>
            </a:r>
            <a:br>
              <a:rPr lang="de-DE" altLang="en-US" sz="3600">
                <a:solidFill>
                  <a:schemeClr val="tx2"/>
                </a:solidFill>
              </a:rPr>
            </a:br>
            <a:r>
              <a:rPr lang="de-DE" altLang="en-US" sz="3600">
                <a:solidFill>
                  <a:schemeClr val="tx2"/>
                </a:solidFill>
              </a:rPr>
              <a:t>Within subject variability, s</a:t>
            </a:r>
            <a:r>
              <a:rPr lang="de-DE" altLang="en-US" sz="3600" baseline="-25000">
                <a:solidFill>
                  <a:schemeClr val="tx2"/>
                </a:solidFill>
              </a:rPr>
              <a:t>w</a:t>
            </a:r>
            <a:r>
              <a:rPr lang="de-DE" altLang="en-US" sz="3600">
                <a:solidFill>
                  <a:schemeClr val="tx2"/>
                </a:solidFill>
              </a:rPr>
              <a:t>~1.5</a:t>
            </a:r>
            <a:endParaRPr lang="en-US" altLang="en-US" sz="36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2"/>
          <p:cNvSpPr txBox="1">
            <a:spLocks noChangeArrowheads="1"/>
          </p:cNvSpPr>
          <p:nvPr/>
        </p:nvSpPr>
        <p:spPr>
          <a:xfrm>
            <a:off x="86816" y="27678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>
                <a:solidFill>
                  <a:schemeClr val="bg1"/>
                </a:solidFill>
              </a:rPr>
              <a:t>GLM: repeat over subjects</a:t>
            </a:r>
            <a:endParaRPr lang="en-US" b="1" kern="0" dirty="0">
              <a:solidFill>
                <a:schemeClr val="bg1"/>
              </a:solidFill>
            </a:endParaRPr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737" y="1065628"/>
            <a:ext cx="1555727" cy="1415712"/>
          </a:xfrm>
          <a:prstGeom prst="rect">
            <a:avLst/>
          </a:prstGeom>
        </p:spPr>
      </p:pic>
      <p:grpSp>
        <p:nvGrpSpPr>
          <p:cNvPr id="509" name="Group 508"/>
          <p:cNvGrpSpPr/>
          <p:nvPr/>
        </p:nvGrpSpPr>
        <p:grpSpPr>
          <a:xfrm>
            <a:off x="722764" y="683404"/>
            <a:ext cx="7732824" cy="1716540"/>
            <a:chOff x="722764" y="683404"/>
            <a:chExt cx="7732824" cy="1716540"/>
          </a:xfrm>
        </p:grpSpPr>
        <p:grpSp>
          <p:nvGrpSpPr>
            <p:cNvPr id="102" name="Group 101"/>
            <p:cNvGrpSpPr/>
            <p:nvPr/>
          </p:nvGrpSpPr>
          <p:grpSpPr>
            <a:xfrm>
              <a:off x="1975687" y="1448780"/>
              <a:ext cx="824581" cy="268335"/>
              <a:chOff x="251520" y="1617274"/>
              <a:chExt cx="3954599" cy="1381767"/>
            </a:xfrm>
          </p:grpSpPr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266988" y="1633659"/>
                <a:ext cx="3918507" cy="1343536"/>
              </a:xfrm>
              <a:custGeom>
                <a:avLst/>
                <a:gdLst>
                  <a:gd name="T0" fmla="*/ 54 w 4560"/>
                  <a:gd name="T1" fmla="*/ 852 h 1476"/>
                  <a:gd name="T2" fmla="*/ 162 w 4560"/>
                  <a:gd name="T3" fmla="*/ 1122 h 1476"/>
                  <a:gd name="T4" fmla="*/ 270 w 4560"/>
                  <a:gd name="T5" fmla="*/ 1110 h 1476"/>
                  <a:gd name="T6" fmla="*/ 384 w 4560"/>
                  <a:gd name="T7" fmla="*/ 18 h 1476"/>
                  <a:gd name="T8" fmla="*/ 492 w 4560"/>
                  <a:gd name="T9" fmla="*/ 420 h 1476"/>
                  <a:gd name="T10" fmla="*/ 600 w 4560"/>
                  <a:gd name="T11" fmla="*/ 612 h 1476"/>
                  <a:gd name="T12" fmla="*/ 714 w 4560"/>
                  <a:gd name="T13" fmla="*/ 1338 h 1476"/>
                  <a:gd name="T14" fmla="*/ 822 w 4560"/>
                  <a:gd name="T15" fmla="*/ 1278 h 1476"/>
                  <a:gd name="T16" fmla="*/ 930 w 4560"/>
                  <a:gd name="T17" fmla="*/ 990 h 1476"/>
                  <a:gd name="T18" fmla="*/ 1044 w 4560"/>
                  <a:gd name="T19" fmla="*/ 0 h 1476"/>
                  <a:gd name="T20" fmla="*/ 1152 w 4560"/>
                  <a:gd name="T21" fmla="*/ 504 h 1476"/>
                  <a:gd name="T22" fmla="*/ 1260 w 4560"/>
                  <a:gd name="T23" fmla="*/ 276 h 1476"/>
                  <a:gd name="T24" fmla="*/ 1374 w 4560"/>
                  <a:gd name="T25" fmla="*/ 1368 h 1476"/>
                  <a:gd name="T26" fmla="*/ 1482 w 4560"/>
                  <a:gd name="T27" fmla="*/ 1344 h 1476"/>
                  <a:gd name="T28" fmla="*/ 1590 w 4560"/>
                  <a:gd name="T29" fmla="*/ 858 h 1476"/>
                  <a:gd name="T30" fmla="*/ 1698 w 4560"/>
                  <a:gd name="T31" fmla="*/ 300 h 1476"/>
                  <a:gd name="T32" fmla="*/ 1812 w 4560"/>
                  <a:gd name="T33" fmla="*/ 570 h 1476"/>
                  <a:gd name="T34" fmla="*/ 1920 w 4560"/>
                  <a:gd name="T35" fmla="*/ 426 h 1476"/>
                  <a:gd name="T36" fmla="*/ 2028 w 4560"/>
                  <a:gd name="T37" fmla="*/ 1188 h 1476"/>
                  <a:gd name="T38" fmla="*/ 2142 w 4560"/>
                  <a:gd name="T39" fmla="*/ 1110 h 1476"/>
                  <a:gd name="T40" fmla="*/ 2250 w 4560"/>
                  <a:gd name="T41" fmla="*/ 1014 h 1476"/>
                  <a:gd name="T42" fmla="*/ 2358 w 4560"/>
                  <a:gd name="T43" fmla="*/ 162 h 1476"/>
                  <a:gd name="T44" fmla="*/ 2472 w 4560"/>
                  <a:gd name="T45" fmla="*/ 624 h 1476"/>
                  <a:gd name="T46" fmla="*/ 2580 w 4560"/>
                  <a:gd name="T47" fmla="*/ 588 h 1476"/>
                  <a:gd name="T48" fmla="*/ 2688 w 4560"/>
                  <a:gd name="T49" fmla="*/ 1128 h 1476"/>
                  <a:gd name="T50" fmla="*/ 2802 w 4560"/>
                  <a:gd name="T51" fmla="*/ 1332 h 1476"/>
                  <a:gd name="T52" fmla="*/ 2910 w 4560"/>
                  <a:gd name="T53" fmla="*/ 1248 h 1476"/>
                  <a:gd name="T54" fmla="*/ 3018 w 4560"/>
                  <a:gd name="T55" fmla="*/ 48 h 1476"/>
                  <a:gd name="T56" fmla="*/ 3132 w 4560"/>
                  <a:gd name="T57" fmla="*/ 402 h 1476"/>
                  <a:gd name="T58" fmla="*/ 3240 w 4560"/>
                  <a:gd name="T59" fmla="*/ 516 h 1476"/>
                  <a:gd name="T60" fmla="*/ 3348 w 4560"/>
                  <a:gd name="T61" fmla="*/ 1050 h 1476"/>
                  <a:gd name="T62" fmla="*/ 3456 w 4560"/>
                  <a:gd name="T63" fmla="*/ 1476 h 1476"/>
                  <a:gd name="T64" fmla="*/ 3570 w 4560"/>
                  <a:gd name="T65" fmla="*/ 1164 h 1476"/>
                  <a:gd name="T66" fmla="*/ 3678 w 4560"/>
                  <a:gd name="T67" fmla="*/ 204 h 1476"/>
                  <a:gd name="T68" fmla="*/ 3786 w 4560"/>
                  <a:gd name="T69" fmla="*/ 510 h 1476"/>
                  <a:gd name="T70" fmla="*/ 3900 w 4560"/>
                  <a:gd name="T71" fmla="*/ 426 h 1476"/>
                  <a:gd name="T72" fmla="*/ 4008 w 4560"/>
                  <a:gd name="T73" fmla="*/ 1242 h 1476"/>
                  <a:gd name="T74" fmla="*/ 4116 w 4560"/>
                  <a:gd name="T75" fmla="*/ 1284 h 1476"/>
                  <a:gd name="T76" fmla="*/ 4230 w 4560"/>
                  <a:gd name="T77" fmla="*/ 996 h 1476"/>
                  <a:gd name="T78" fmla="*/ 4338 w 4560"/>
                  <a:gd name="T79" fmla="*/ 456 h 1476"/>
                  <a:gd name="T80" fmla="*/ 4446 w 4560"/>
                  <a:gd name="T81" fmla="*/ 792 h 1476"/>
                  <a:gd name="T82" fmla="*/ 4560 w 4560"/>
                  <a:gd name="T83" fmla="*/ 966 h 1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60" h="1476">
                    <a:moveTo>
                      <a:pt x="0" y="852"/>
                    </a:moveTo>
                    <a:lnTo>
                      <a:pt x="54" y="852"/>
                    </a:lnTo>
                    <a:lnTo>
                      <a:pt x="108" y="720"/>
                    </a:lnTo>
                    <a:lnTo>
                      <a:pt x="162" y="1122"/>
                    </a:lnTo>
                    <a:lnTo>
                      <a:pt x="216" y="942"/>
                    </a:lnTo>
                    <a:lnTo>
                      <a:pt x="270" y="1110"/>
                    </a:lnTo>
                    <a:lnTo>
                      <a:pt x="330" y="1218"/>
                    </a:lnTo>
                    <a:lnTo>
                      <a:pt x="384" y="18"/>
                    </a:lnTo>
                    <a:lnTo>
                      <a:pt x="438" y="450"/>
                    </a:lnTo>
                    <a:lnTo>
                      <a:pt x="492" y="420"/>
                    </a:lnTo>
                    <a:lnTo>
                      <a:pt x="546" y="570"/>
                    </a:lnTo>
                    <a:lnTo>
                      <a:pt x="600" y="612"/>
                    </a:lnTo>
                    <a:lnTo>
                      <a:pt x="660" y="606"/>
                    </a:lnTo>
                    <a:lnTo>
                      <a:pt x="714" y="1338"/>
                    </a:lnTo>
                    <a:lnTo>
                      <a:pt x="768" y="1380"/>
                    </a:lnTo>
                    <a:lnTo>
                      <a:pt x="822" y="1278"/>
                    </a:lnTo>
                    <a:lnTo>
                      <a:pt x="876" y="1410"/>
                    </a:lnTo>
                    <a:lnTo>
                      <a:pt x="930" y="990"/>
                    </a:lnTo>
                    <a:lnTo>
                      <a:pt x="984" y="1302"/>
                    </a:lnTo>
                    <a:lnTo>
                      <a:pt x="1044" y="0"/>
                    </a:lnTo>
                    <a:lnTo>
                      <a:pt x="1098" y="210"/>
                    </a:lnTo>
                    <a:lnTo>
                      <a:pt x="1152" y="504"/>
                    </a:lnTo>
                    <a:lnTo>
                      <a:pt x="1206" y="324"/>
                    </a:lnTo>
                    <a:lnTo>
                      <a:pt x="1260" y="276"/>
                    </a:lnTo>
                    <a:lnTo>
                      <a:pt x="1314" y="738"/>
                    </a:lnTo>
                    <a:lnTo>
                      <a:pt x="1374" y="1368"/>
                    </a:lnTo>
                    <a:lnTo>
                      <a:pt x="1428" y="1386"/>
                    </a:lnTo>
                    <a:lnTo>
                      <a:pt x="1482" y="1344"/>
                    </a:lnTo>
                    <a:lnTo>
                      <a:pt x="1536" y="1134"/>
                    </a:lnTo>
                    <a:lnTo>
                      <a:pt x="1590" y="858"/>
                    </a:lnTo>
                    <a:lnTo>
                      <a:pt x="1644" y="1104"/>
                    </a:lnTo>
                    <a:lnTo>
                      <a:pt x="1698" y="300"/>
                    </a:lnTo>
                    <a:lnTo>
                      <a:pt x="1758" y="636"/>
                    </a:lnTo>
                    <a:lnTo>
                      <a:pt x="1812" y="570"/>
                    </a:lnTo>
                    <a:lnTo>
                      <a:pt x="1866" y="576"/>
                    </a:lnTo>
                    <a:lnTo>
                      <a:pt x="1920" y="426"/>
                    </a:lnTo>
                    <a:lnTo>
                      <a:pt x="1974" y="558"/>
                    </a:lnTo>
                    <a:lnTo>
                      <a:pt x="2028" y="1188"/>
                    </a:lnTo>
                    <a:lnTo>
                      <a:pt x="2088" y="1194"/>
                    </a:lnTo>
                    <a:lnTo>
                      <a:pt x="2142" y="1110"/>
                    </a:lnTo>
                    <a:lnTo>
                      <a:pt x="2196" y="1110"/>
                    </a:lnTo>
                    <a:lnTo>
                      <a:pt x="2250" y="1014"/>
                    </a:lnTo>
                    <a:lnTo>
                      <a:pt x="2304" y="1332"/>
                    </a:lnTo>
                    <a:lnTo>
                      <a:pt x="2358" y="162"/>
                    </a:lnTo>
                    <a:lnTo>
                      <a:pt x="2418" y="360"/>
                    </a:lnTo>
                    <a:lnTo>
                      <a:pt x="2472" y="624"/>
                    </a:lnTo>
                    <a:lnTo>
                      <a:pt x="2526" y="522"/>
                    </a:lnTo>
                    <a:lnTo>
                      <a:pt x="2580" y="588"/>
                    </a:lnTo>
                    <a:lnTo>
                      <a:pt x="2634" y="612"/>
                    </a:lnTo>
                    <a:lnTo>
                      <a:pt x="2688" y="1128"/>
                    </a:lnTo>
                    <a:lnTo>
                      <a:pt x="2742" y="1308"/>
                    </a:lnTo>
                    <a:lnTo>
                      <a:pt x="2802" y="1332"/>
                    </a:lnTo>
                    <a:lnTo>
                      <a:pt x="2856" y="1170"/>
                    </a:lnTo>
                    <a:lnTo>
                      <a:pt x="2910" y="1248"/>
                    </a:lnTo>
                    <a:lnTo>
                      <a:pt x="2964" y="1026"/>
                    </a:lnTo>
                    <a:lnTo>
                      <a:pt x="3018" y="48"/>
                    </a:lnTo>
                    <a:lnTo>
                      <a:pt x="3072" y="240"/>
                    </a:lnTo>
                    <a:lnTo>
                      <a:pt x="3132" y="402"/>
                    </a:lnTo>
                    <a:lnTo>
                      <a:pt x="3186" y="600"/>
                    </a:lnTo>
                    <a:lnTo>
                      <a:pt x="3240" y="516"/>
                    </a:lnTo>
                    <a:lnTo>
                      <a:pt x="3294" y="798"/>
                    </a:lnTo>
                    <a:lnTo>
                      <a:pt x="3348" y="1050"/>
                    </a:lnTo>
                    <a:lnTo>
                      <a:pt x="3402" y="1320"/>
                    </a:lnTo>
                    <a:lnTo>
                      <a:pt x="3456" y="1476"/>
                    </a:lnTo>
                    <a:lnTo>
                      <a:pt x="3516" y="1044"/>
                    </a:lnTo>
                    <a:lnTo>
                      <a:pt x="3570" y="1164"/>
                    </a:lnTo>
                    <a:lnTo>
                      <a:pt x="3624" y="1134"/>
                    </a:lnTo>
                    <a:lnTo>
                      <a:pt x="3678" y="204"/>
                    </a:lnTo>
                    <a:lnTo>
                      <a:pt x="3732" y="264"/>
                    </a:lnTo>
                    <a:lnTo>
                      <a:pt x="3786" y="510"/>
                    </a:lnTo>
                    <a:lnTo>
                      <a:pt x="3846" y="684"/>
                    </a:lnTo>
                    <a:lnTo>
                      <a:pt x="3900" y="426"/>
                    </a:lnTo>
                    <a:lnTo>
                      <a:pt x="3954" y="582"/>
                    </a:lnTo>
                    <a:lnTo>
                      <a:pt x="4008" y="1242"/>
                    </a:lnTo>
                    <a:lnTo>
                      <a:pt x="4062" y="1290"/>
                    </a:lnTo>
                    <a:lnTo>
                      <a:pt x="4116" y="1284"/>
                    </a:lnTo>
                    <a:lnTo>
                      <a:pt x="4170" y="702"/>
                    </a:lnTo>
                    <a:lnTo>
                      <a:pt x="4230" y="996"/>
                    </a:lnTo>
                    <a:lnTo>
                      <a:pt x="4284" y="1086"/>
                    </a:lnTo>
                    <a:lnTo>
                      <a:pt x="4338" y="456"/>
                    </a:lnTo>
                    <a:lnTo>
                      <a:pt x="4392" y="468"/>
                    </a:lnTo>
                    <a:lnTo>
                      <a:pt x="4446" y="792"/>
                    </a:lnTo>
                    <a:lnTo>
                      <a:pt x="4500" y="774"/>
                    </a:lnTo>
                    <a:lnTo>
                      <a:pt x="4560" y="966"/>
                    </a:lnTo>
                  </a:path>
                </a:pathLst>
              </a:custGeom>
              <a:noFill/>
              <a:ln w="1905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Oval 7"/>
              <p:cNvSpPr>
                <a:spLocks noChangeArrowheads="1"/>
              </p:cNvSpPr>
              <p:nvPr/>
            </p:nvSpPr>
            <p:spPr bwMode="auto">
              <a:xfrm>
                <a:off x="251520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Oval 8"/>
              <p:cNvSpPr>
                <a:spLocks noChangeArrowheads="1"/>
              </p:cNvSpPr>
              <p:nvPr/>
            </p:nvSpPr>
            <p:spPr bwMode="auto">
              <a:xfrm>
                <a:off x="297923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Oval 9"/>
              <p:cNvSpPr>
                <a:spLocks noChangeArrowheads="1"/>
              </p:cNvSpPr>
              <p:nvPr/>
            </p:nvSpPr>
            <p:spPr bwMode="auto">
              <a:xfrm>
                <a:off x="344327" y="227265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Oval 10"/>
              <p:cNvSpPr>
                <a:spLocks noChangeArrowheads="1"/>
              </p:cNvSpPr>
              <p:nvPr/>
            </p:nvSpPr>
            <p:spPr bwMode="auto">
              <a:xfrm>
                <a:off x="390730" y="2638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Oval 11"/>
              <p:cNvSpPr>
                <a:spLocks noChangeArrowheads="1"/>
              </p:cNvSpPr>
              <p:nvPr/>
            </p:nvSpPr>
            <p:spPr bwMode="auto">
              <a:xfrm>
                <a:off x="437133" y="2474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Oval 12"/>
              <p:cNvSpPr>
                <a:spLocks noChangeArrowheads="1"/>
              </p:cNvSpPr>
              <p:nvPr/>
            </p:nvSpPr>
            <p:spPr bwMode="auto">
              <a:xfrm>
                <a:off x="48353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Oval 13"/>
              <p:cNvSpPr>
                <a:spLocks noChangeArrowheads="1"/>
              </p:cNvSpPr>
              <p:nvPr/>
            </p:nvSpPr>
            <p:spPr bwMode="auto">
              <a:xfrm>
                <a:off x="535096" y="272596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Oval 14"/>
              <p:cNvSpPr>
                <a:spLocks noChangeArrowheads="1"/>
              </p:cNvSpPr>
              <p:nvPr/>
            </p:nvSpPr>
            <p:spPr bwMode="auto">
              <a:xfrm>
                <a:off x="581500" y="163365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Oval 15"/>
              <p:cNvSpPr>
                <a:spLocks noChangeArrowheads="1"/>
              </p:cNvSpPr>
              <p:nvPr/>
            </p:nvSpPr>
            <p:spPr bwMode="auto">
              <a:xfrm>
                <a:off x="627903" y="202688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Oval 16"/>
              <p:cNvSpPr>
                <a:spLocks noChangeArrowheads="1"/>
              </p:cNvSpPr>
              <p:nvPr/>
            </p:nvSpPr>
            <p:spPr bwMode="auto">
              <a:xfrm>
                <a:off x="674306" y="1999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Oval 17"/>
              <p:cNvSpPr>
                <a:spLocks noChangeArrowheads="1"/>
              </p:cNvSpPr>
              <p:nvPr/>
            </p:nvSpPr>
            <p:spPr bwMode="auto">
              <a:xfrm>
                <a:off x="720710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Oval 18"/>
              <p:cNvSpPr>
                <a:spLocks noChangeArrowheads="1"/>
              </p:cNvSpPr>
              <p:nvPr/>
            </p:nvSpPr>
            <p:spPr bwMode="auto">
              <a:xfrm>
                <a:off x="767113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Oval 19"/>
              <p:cNvSpPr>
                <a:spLocks noChangeArrowheads="1"/>
              </p:cNvSpPr>
              <p:nvPr/>
            </p:nvSpPr>
            <p:spPr bwMode="auto">
              <a:xfrm>
                <a:off x="818672" y="2168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Oval 20"/>
              <p:cNvSpPr>
                <a:spLocks noChangeArrowheads="1"/>
              </p:cNvSpPr>
              <p:nvPr/>
            </p:nvSpPr>
            <p:spPr bwMode="auto">
              <a:xfrm>
                <a:off x="865076" y="2835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Oval 21"/>
              <p:cNvSpPr>
                <a:spLocks noChangeArrowheads="1"/>
              </p:cNvSpPr>
              <p:nvPr/>
            </p:nvSpPr>
            <p:spPr bwMode="auto">
              <a:xfrm>
                <a:off x="911479" y="2873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Oval 22"/>
              <p:cNvSpPr>
                <a:spLocks noChangeArrowheads="1"/>
              </p:cNvSpPr>
              <p:nvPr/>
            </p:nvSpPr>
            <p:spPr bwMode="auto">
              <a:xfrm>
                <a:off x="957882" y="2780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Oval 23"/>
              <p:cNvSpPr>
                <a:spLocks noChangeArrowheads="1"/>
              </p:cNvSpPr>
              <p:nvPr/>
            </p:nvSpPr>
            <p:spPr bwMode="auto">
              <a:xfrm>
                <a:off x="1004286" y="290073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Oval 24"/>
              <p:cNvSpPr>
                <a:spLocks noChangeArrowheads="1"/>
              </p:cNvSpPr>
              <p:nvPr/>
            </p:nvSpPr>
            <p:spPr bwMode="auto">
              <a:xfrm>
                <a:off x="1050689" y="2518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Oval 25"/>
              <p:cNvSpPr>
                <a:spLocks noChangeArrowheads="1"/>
              </p:cNvSpPr>
              <p:nvPr/>
            </p:nvSpPr>
            <p:spPr bwMode="auto">
              <a:xfrm>
                <a:off x="1097093" y="2802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Oval 26"/>
              <p:cNvSpPr>
                <a:spLocks noChangeArrowheads="1"/>
              </p:cNvSpPr>
              <p:nvPr/>
            </p:nvSpPr>
            <p:spPr bwMode="auto">
              <a:xfrm>
                <a:off x="1148652" y="161727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Oval 27"/>
              <p:cNvSpPr>
                <a:spLocks noChangeArrowheads="1"/>
              </p:cNvSpPr>
              <p:nvPr/>
            </p:nvSpPr>
            <p:spPr bwMode="auto">
              <a:xfrm>
                <a:off x="1195055" y="180842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Oval 28"/>
              <p:cNvSpPr>
                <a:spLocks noChangeArrowheads="1"/>
              </p:cNvSpPr>
              <p:nvPr/>
            </p:nvSpPr>
            <p:spPr bwMode="auto">
              <a:xfrm>
                <a:off x="1241459" y="2076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Oval 29"/>
              <p:cNvSpPr>
                <a:spLocks noChangeArrowheads="1"/>
              </p:cNvSpPr>
              <p:nvPr/>
            </p:nvSpPr>
            <p:spPr bwMode="auto">
              <a:xfrm>
                <a:off x="1287862" y="191219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Oval 30"/>
              <p:cNvSpPr>
                <a:spLocks noChangeArrowheads="1"/>
              </p:cNvSpPr>
              <p:nvPr/>
            </p:nvSpPr>
            <p:spPr bwMode="auto">
              <a:xfrm>
                <a:off x="1334265" y="1868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Oval 31"/>
              <p:cNvSpPr>
                <a:spLocks noChangeArrowheads="1"/>
              </p:cNvSpPr>
              <p:nvPr/>
            </p:nvSpPr>
            <p:spPr bwMode="auto">
              <a:xfrm>
                <a:off x="1380669" y="2289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Oval 32"/>
              <p:cNvSpPr>
                <a:spLocks noChangeArrowheads="1"/>
              </p:cNvSpPr>
              <p:nvPr/>
            </p:nvSpPr>
            <p:spPr bwMode="auto">
              <a:xfrm>
                <a:off x="1432228" y="2862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Oval 33"/>
              <p:cNvSpPr>
                <a:spLocks noChangeArrowheads="1"/>
              </p:cNvSpPr>
              <p:nvPr/>
            </p:nvSpPr>
            <p:spPr bwMode="auto">
              <a:xfrm>
                <a:off x="1478631" y="2878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Oval 34"/>
              <p:cNvSpPr>
                <a:spLocks noChangeArrowheads="1"/>
              </p:cNvSpPr>
              <p:nvPr/>
            </p:nvSpPr>
            <p:spPr bwMode="auto">
              <a:xfrm>
                <a:off x="1525035" y="2840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Oval 35"/>
              <p:cNvSpPr>
                <a:spLocks noChangeArrowheads="1"/>
              </p:cNvSpPr>
              <p:nvPr/>
            </p:nvSpPr>
            <p:spPr bwMode="auto">
              <a:xfrm>
                <a:off x="1571438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Oval 36"/>
              <p:cNvSpPr>
                <a:spLocks noChangeArrowheads="1"/>
              </p:cNvSpPr>
              <p:nvPr/>
            </p:nvSpPr>
            <p:spPr bwMode="auto">
              <a:xfrm>
                <a:off x="1617842" y="2398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Oval 37"/>
              <p:cNvSpPr>
                <a:spLocks noChangeArrowheads="1"/>
              </p:cNvSpPr>
              <p:nvPr/>
            </p:nvSpPr>
            <p:spPr bwMode="auto">
              <a:xfrm>
                <a:off x="1664245" y="2622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Oval 38"/>
              <p:cNvSpPr>
                <a:spLocks noChangeArrowheads="1"/>
              </p:cNvSpPr>
              <p:nvPr/>
            </p:nvSpPr>
            <p:spPr bwMode="auto">
              <a:xfrm>
                <a:off x="1710648" y="1890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Oval 39"/>
              <p:cNvSpPr>
                <a:spLocks noChangeArrowheads="1"/>
              </p:cNvSpPr>
              <p:nvPr/>
            </p:nvSpPr>
            <p:spPr bwMode="auto">
              <a:xfrm>
                <a:off x="1762208" y="2196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Oval 40"/>
              <p:cNvSpPr>
                <a:spLocks noChangeArrowheads="1"/>
              </p:cNvSpPr>
              <p:nvPr/>
            </p:nvSpPr>
            <p:spPr bwMode="auto">
              <a:xfrm>
                <a:off x="1808611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Oval 41"/>
              <p:cNvSpPr>
                <a:spLocks noChangeArrowheads="1"/>
              </p:cNvSpPr>
              <p:nvPr/>
            </p:nvSpPr>
            <p:spPr bwMode="auto">
              <a:xfrm>
                <a:off x="1855014" y="2141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Oval 42"/>
              <p:cNvSpPr>
                <a:spLocks noChangeArrowheads="1"/>
              </p:cNvSpPr>
              <p:nvPr/>
            </p:nvSpPr>
            <p:spPr bwMode="auto">
              <a:xfrm>
                <a:off x="1901418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Oval 43"/>
              <p:cNvSpPr>
                <a:spLocks noChangeArrowheads="1"/>
              </p:cNvSpPr>
              <p:nvPr/>
            </p:nvSpPr>
            <p:spPr bwMode="auto">
              <a:xfrm>
                <a:off x="1947821" y="2125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Oval 44"/>
              <p:cNvSpPr>
                <a:spLocks noChangeArrowheads="1"/>
              </p:cNvSpPr>
              <p:nvPr/>
            </p:nvSpPr>
            <p:spPr bwMode="auto">
              <a:xfrm>
                <a:off x="1994224" y="2698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Oval 45"/>
              <p:cNvSpPr>
                <a:spLocks noChangeArrowheads="1"/>
              </p:cNvSpPr>
              <p:nvPr/>
            </p:nvSpPr>
            <p:spPr bwMode="auto">
              <a:xfrm>
                <a:off x="2045784" y="270411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Oval 46"/>
              <p:cNvSpPr>
                <a:spLocks noChangeArrowheads="1"/>
              </p:cNvSpPr>
              <p:nvPr/>
            </p:nvSpPr>
            <p:spPr bwMode="auto">
              <a:xfrm>
                <a:off x="209218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Oval 47"/>
              <p:cNvSpPr>
                <a:spLocks noChangeArrowheads="1"/>
              </p:cNvSpPr>
              <p:nvPr/>
            </p:nvSpPr>
            <p:spPr bwMode="auto">
              <a:xfrm>
                <a:off x="2138590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Oval 48"/>
              <p:cNvSpPr>
                <a:spLocks noChangeArrowheads="1"/>
              </p:cNvSpPr>
              <p:nvPr/>
            </p:nvSpPr>
            <p:spPr bwMode="auto">
              <a:xfrm>
                <a:off x="2184994" y="2540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Oval 49"/>
              <p:cNvSpPr>
                <a:spLocks noChangeArrowheads="1"/>
              </p:cNvSpPr>
              <p:nvPr/>
            </p:nvSpPr>
            <p:spPr bwMode="auto">
              <a:xfrm>
                <a:off x="2231397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Oval 50"/>
              <p:cNvSpPr>
                <a:spLocks noChangeArrowheads="1"/>
              </p:cNvSpPr>
              <p:nvPr/>
            </p:nvSpPr>
            <p:spPr bwMode="auto">
              <a:xfrm>
                <a:off x="2277801" y="1764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Oval 51"/>
              <p:cNvSpPr>
                <a:spLocks noChangeArrowheads="1"/>
              </p:cNvSpPr>
              <p:nvPr/>
            </p:nvSpPr>
            <p:spPr bwMode="auto">
              <a:xfrm>
                <a:off x="2329360" y="1944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Oval 52"/>
              <p:cNvSpPr>
                <a:spLocks noChangeArrowheads="1"/>
              </p:cNvSpPr>
              <p:nvPr/>
            </p:nvSpPr>
            <p:spPr bwMode="auto">
              <a:xfrm>
                <a:off x="2375764" y="2185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Oval 53"/>
              <p:cNvSpPr>
                <a:spLocks noChangeArrowheads="1"/>
              </p:cNvSpPr>
              <p:nvPr/>
            </p:nvSpPr>
            <p:spPr bwMode="auto">
              <a:xfrm>
                <a:off x="2422167" y="2092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Oval 54"/>
              <p:cNvSpPr>
                <a:spLocks noChangeArrowheads="1"/>
              </p:cNvSpPr>
              <p:nvPr/>
            </p:nvSpPr>
            <p:spPr bwMode="auto">
              <a:xfrm>
                <a:off x="2468571" y="2152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Oval 55"/>
              <p:cNvSpPr>
                <a:spLocks noChangeArrowheads="1"/>
              </p:cNvSpPr>
              <p:nvPr/>
            </p:nvSpPr>
            <p:spPr bwMode="auto">
              <a:xfrm>
                <a:off x="2514974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Oval 56"/>
              <p:cNvSpPr>
                <a:spLocks noChangeArrowheads="1"/>
              </p:cNvSpPr>
              <p:nvPr/>
            </p:nvSpPr>
            <p:spPr bwMode="auto">
              <a:xfrm>
                <a:off x="2561377" y="2644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Oval 57"/>
              <p:cNvSpPr>
                <a:spLocks noChangeArrowheads="1"/>
              </p:cNvSpPr>
              <p:nvPr/>
            </p:nvSpPr>
            <p:spPr bwMode="auto">
              <a:xfrm>
                <a:off x="2607781" y="2807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Oval 58"/>
              <p:cNvSpPr>
                <a:spLocks noChangeArrowheads="1"/>
              </p:cNvSpPr>
              <p:nvPr/>
            </p:nvSpPr>
            <p:spPr bwMode="auto">
              <a:xfrm>
                <a:off x="2659340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Oval 59"/>
              <p:cNvSpPr>
                <a:spLocks noChangeArrowheads="1"/>
              </p:cNvSpPr>
              <p:nvPr/>
            </p:nvSpPr>
            <p:spPr bwMode="auto">
              <a:xfrm>
                <a:off x="2705743" y="2682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Oval 60"/>
              <p:cNvSpPr>
                <a:spLocks noChangeArrowheads="1"/>
              </p:cNvSpPr>
              <p:nvPr/>
            </p:nvSpPr>
            <p:spPr bwMode="auto">
              <a:xfrm>
                <a:off x="2752147" y="2753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Oval 61"/>
              <p:cNvSpPr>
                <a:spLocks noChangeArrowheads="1"/>
              </p:cNvSpPr>
              <p:nvPr/>
            </p:nvSpPr>
            <p:spPr bwMode="auto">
              <a:xfrm>
                <a:off x="2798550" y="2551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Oval 62"/>
              <p:cNvSpPr>
                <a:spLocks noChangeArrowheads="1"/>
              </p:cNvSpPr>
              <p:nvPr/>
            </p:nvSpPr>
            <p:spPr bwMode="auto">
              <a:xfrm>
                <a:off x="2844953" y="1660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Oval 63"/>
              <p:cNvSpPr>
                <a:spLocks noChangeArrowheads="1"/>
              </p:cNvSpPr>
              <p:nvPr/>
            </p:nvSpPr>
            <p:spPr bwMode="auto">
              <a:xfrm>
                <a:off x="2891357" y="1835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Oval 64"/>
              <p:cNvSpPr>
                <a:spLocks noChangeArrowheads="1"/>
              </p:cNvSpPr>
              <p:nvPr/>
            </p:nvSpPr>
            <p:spPr bwMode="auto">
              <a:xfrm>
                <a:off x="2942916" y="1983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Oval 65"/>
              <p:cNvSpPr>
                <a:spLocks noChangeArrowheads="1"/>
              </p:cNvSpPr>
              <p:nvPr/>
            </p:nvSpPr>
            <p:spPr bwMode="auto">
              <a:xfrm>
                <a:off x="2989319" y="2163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Oval 66"/>
              <p:cNvSpPr>
                <a:spLocks noChangeArrowheads="1"/>
              </p:cNvSpPr>
              <p:nvPr/>
            </p:nvSpPr>
            <p:spPr bwMode="auto">
              <a:xfrm>
                <a:off x="3035723" y="2086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Oval 67"/>
              <p:cNvSpPr>
                <a:spLocks noChangeArrowheads="1"/>
              </p:cNvSpPr>
              <p:nvPr/>
            </p:nvSpPr>
            <p:spPr bwMode="auto">
              <a:xfrm>
                <a:off x="3082126" y="2343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Oval 68"/>
              <p:cNvSpPr>
                <a:spLocks noChangeArrowheads="1"/>
              </p:cNvSpPr>
              <p:nvPr/>
            </p:nvSpPr>
            <p:spPr bwMode="auto">
              <a:xfrm>
                <a:off x="3128530" y="2573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Oval 69"/>
              <p:cNvSpPr>
                <a:spLocks noChangeArrowheads="1"/>
              </p:cNvSpPr>
              <p:nvPr/>
            </p:nvSpPr>
            <p:spPr bwMode="auto">
              <a:xfrm>
                <a:off x="3174933" y="2818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Oval 70"/>
              <p:cNvSpPr>
                <a:spLocks noChangeArrowheads="1"/>
              </p:cNvSpPr>
              <p:nvPr/>
            </p:nvSpPr>
            <p:spPr bwMode="auto">
              <a:xfrm>
                <a:off x="3221336" y="296081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Oval 71"/>
              <p:cNvSpPr>
                <a:spLocks noChangeArrowheads="1"/>
              </p:cNvSpPr>
              <p:nvPr/>
            </p:nvSpPr>
            <p:spPr bwMode="auto">
              <a:xfrm>
                <a:off x="3272896" y="2567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Oval 72"/>
              <p:cNvSpPr>
                <a:spLocks noChangeArrowheads="1"/>
              </p:cNvSpPr>
              <p:nvPr/>
            </p:nvSpPr>
            <p:spPr bwMode="auto">
              <a:xfrm>
                <a:off x="3319299" y="2676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Oval 73"/>
              <p:cNvSpPr>
                <a:spLocks noChangeArrowheads="1"/>
              </p:cNvSpPr>
              <p:nvPr/>
            </p:nvSpPr>
            <p:spPr bwMode="auto">
              <a:xfrm>
                <a:off x="3365702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Oval 74"/>
              <p:cNvSpPr>
                <a:spLocks noChangeArrowheads="1"/>
              </p:cNvSpPr>
              <p:nvPr/>
            </p:nvSpPr>
            <p:spPr bwMode="auto">
              <a:xfrm>
                <a:off x="3412106" y="1802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Oval 75"/>
              <p:cNvSpPr>
                <a:spLocks noChangeArrowheads="1"/>
              </p:cNvSpPr>
              <p:nvPr/>
            </p:nvSpPr>
            <p:spPr bwMode="auto">
              <a:xfrm>
                <a:off x="3458509" y="1857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" name="Oval 76"/>
              <p:cNvSpPr>
                <a:spLocks noChangeArrowheads="1"/>
              </p:cNvSpPr>
              <p:nvPr/>
            </p:nvSpPr>
            <p:spPr bwMode="auto">
              <a:xfrm>
                <a:off x="3504912" y="2081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" name="Oval 77"/>
              <p:cNvSpPr>
                <a:spLocks noChangeArrowheads="1"/>
              </p:cNvSpPr>
              <p:nvPr/>
            </p:nvSpPr>
            <p:spPr bwMode="auto">
              <a:xfrm>
                <a:off x="3556472" y="2239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" name="Oval 78"/>
              <p:cNvSpPr>
                <a:spLocks noChangeArrowheads="1"/>
              </p:cNvSpPr>
              <p:nvPr/>
            </p:nvSpPr>
            <p:spPr bwMode="auto">
              <a:xfrm>
                <a:off x="3602875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" name="Oval 79"/>
              <p:cNvSpPr>
                <a:spLocks noChangeArrowheads="1"/>
              </p:cNvSpPr>
              <p:nvPr/>
            </p:nvSpPr>
            <p:spPr bwMode="auto">
              <a:xfrm>
                <a:off x="3649279" y="2147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" name="Oval 80"/>
              <p:cNvSpPr>
                <a:spLocks noChangeArrowheads="1"/>
              </p:cNvSpPr>
              <p:nvPr/>
            </p:nvSpPr>
            <p:spPr bwMode="auto">
              <a:xfrm>
                <a:off x="3695682" y="2747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" name="Oval 81"/>
              <p:cNvSpPr>
                <a:spLocks noChangeArrowheads="1"/>
              </p:cNvSpPr>
              <p:nvPr/>
            </p:nvSpPr>
            <p:spPr bwMode="auto">
              <a:xfrm>
                <a:off x="3742085" y="2791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" name="Oval 82"/>
              <p:cNvSpPr>
                <a:spLocks noChangeArrowheads="1"/>
              </p:cNvSpPr>
              <p:nvPr/>
            </p:nvSpPr>
            <p:spPr bwMode="auto">
              <a:xfrm>
                <a:off x="3788489" y="278604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" name="Oval 83"/>
              <p:cNvSpPr>
                <a:spLocks noChangeArrowheads="1"/>
              </p:cNvSpPr>
              <p:nvPr/>
            </p:nvSpPr>
            <p:spPr bwMode="auto">
              <a:xfrm>
                <a:off x="3834892" y="2256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" name="Oval 84"/>
              <p:cNvSpPr>
                <a:spLocks noChangeArrowheads="1"/>
              </p:cNvSpPr>
              <p:nvPr/>
            </p:nvSpPr>
            <p:spPr bwMode="auto">
              <a:xfrm>
                <a:off x="3886451" y="2523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" name="Oval 85"/>
              <p:cNvSpPr>
                <a:spLocks noChangeArrowheads="1"/>
              </p:cNvSpPr>
              <p:nvPr/>
            </p:nvSpPr>
            <p:spPr bwMode="auto">
              <a:xfrm>
                <a:off x="3932855" y="2605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" name="Oval 86"/>
              <p:cNvSpPr>
                <a:spLocks noChangeArrowheads="1"/>
              </p:cNvSpPr>
              <p:nvPr/>
            </p:nvSpPr>
            <p:spPr bwMode="auto">
              <a:xfrm>
                <a:off x="3979258" y="2032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" name="Oval 87"/>
              <p:cNvSpPr>
                <a:spLocks noChangeArrowheads="1"/>
              </p:cNvSpPr>
              <p:nvPr/>
            </p:nvSpPr>
            <p:spPr bwMode="auto">
              <a:xfrm>
                <a:off x="4025661" y="2043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" name="Oval 88"/>
              <p:cNvSpPr>
                <a:spLocks noChangeArrowheads="1"/>
              </p:cNvSpPr>
              <p:nvPr/>
            </p:nvSpPr>
            <p:spPr bwMode="auto">
              <a:xfrm>
                <a:off x="4072065" y="2338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" name="Oval 89"/>
              <p:cNvSpPr>
                <a:spLocks noChangeArrowheads="1"/>
              </p:cNvSpPr>
              <p:nvPr/>
            </p:nvSpPr>
            <p:spPr bwMode="auto">
              <a:xfrm>
                <a:off x="4118468" y="2321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" name="Oval 90"/>
              <p:cNvSpPr>
                <a:spLocks noChangeArrowheads="1"/>
              </p:cNvSpPr>
              <p:nvPr/>
            </p:nvSpPr>
            <p:spPr bwMode="auto">
              <a:xfrm>
                <a:off x="4170027" y="2496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pic>
          <p:nvPicPr>
            <p:cNvPr id="108" name="Picture 10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269" r="54463"/>
            <a:stretch/>
          </p:blipFill>
          <p:spPr>
            <a:xfrm>
              <a:off x="5041895" y="1182273"/>
              <a:ext cx="965487" cy="1155051"/>
            </a:xfrm>
            <a:prstGeom prst="rect">
              <a:avLst/>
            </a:prstGeom>
          </p:spPr>
        </p:pic>
        <p:grpSp>
          <p:nvGrpSpPr>
            <p:cNvPr id="130" name="Group 129"/>
            <p:cNvGrpSpPr/>
            <p:nvPr/>
          </p:nvGrpSpPr>
          <p:grpSpPr>
            <a:xfrm>
              <a:off x="758551" y="1085799"/>
              <a:ext cx="1072884" cy="1287529"/>
              <a:chOff x="488294" y="4027109"/>
              <a:chExt cx="1472182" cy="1687184"/>
            </a:xfrm>
          </p:grpSpPr>
          <p:grpSp>
            <p:nvGrpSpPr>
              <p:cNvPr id="120" name="Group 119"/>
              <p:cNvGrpSpPr/>
              <p:nvPr/>
            </p:nvGrpSpPr>
            <p:grpSpPr>
              <a:xfrm>
                <a:off x="488294" y="40271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117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8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9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22" name="Group 121"/>
              <p:cNvGrpSpPr/>
              <p:nvPr/>
            </p:nvGrpSpPr>
            <p:grpSpPr>
              <a:xfrm>
                <a:off x="640694" y="41795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123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4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5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26" name="Group 125"/>
              <p:cNvGrpSpPr/>
              <p:nvPr/>
            </p:nvGrpSpPr>
            <p:grpSpPr>
              <a:xfrm>
                <a:off x="793094" y="43319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127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8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9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  <p:grpSp>
          <p:nvGrpSpPr>
            <p:cNvPr id="134" name="Group 133"/>
            <p:cNvGrpSpPr/>
            <p:nvPr/>
          </p:nvGrpSpPr>
          <p:grpSpPr>
            <a:xfrm>
              <a:off x="3023828" y="1060576"/>
              <a:ext cx="857405" cy="1339368"/>
              <a:chOff x="3066523" y="1157825"/>
              <a:chExt cx="857405" cy="1339368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3066523" y="1367012"/>
                <a:ext cx="857405" cy="1130181"/>
                <a:chOff x="4206875" y="1087438"/>
                <a:chExt cx="5353050" cy="5581650"/>
              </a:xfrm>
            </p:grpSpPr>
            <p:sp>
              <p:nvSpPr>
                <p:cNvPr id="3" name="Rectangle 114"/>
                <p:cNvSpPr>
                  <a:spLocks noChangeArrowheads="1"/>
                </p:cNvSpPr>
                <p:nvPr/>
              </p:nvSpPr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" name="Rectangle 115"/>
                <p:cNvSpPr>
                  <a:spLocks noChangeArrowheads="1"/>
                </p:cNvSpPr>
                <p:nvPr/>
              </p:nvSpPr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pic>
              <p:nvPicPr>
                <p:cNvPr id="5" name="Picture 116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" name="Line 117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" name="Line 118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" name="Line 119"/>
                <p:cNvSpPr>
                  <a:spLocks noChangeShapeType="1"/>
                </p:cNvSpPr>
                <p:nvPr/>
              </p:nvSpPr>
              <p:spPr bwMode="auto">
                <a:xfrm>
                  <a:off x="955992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" name="Line 120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" name="Line 121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" name="Line 122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" name="Line 123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" name="Line 124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" name="Line 125"/>
                <p:cNvSpPr>
                  <a:spLocks noChangeShapeType="1"/>
                </p:cNvSpPr>
                <p:nvPr/>
              </p:nvSpPr>
              <p:spPr bwMode="auto">
                <a:xfrm>
                  <a:off x="955992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132" name="Straight Connector 131"/>
              <p:cNvCxnSpPr/>
              <p:nvPr/>
            </p:nvCxnSpPr>
            <p:spPr>
              <a:xfrm>
                <a:off x="3066523" y="1304764"/>
                <a:ext cx="85740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Rectangle 132"/>
              <p:cNvSpPr/>
              <p:nvPr/>
            </p:nvSpPr>
            <p:spPr>
              <a:xfrm>
                <a:off x="3066523" y="1157825"/>
                <a:ext cx="101321" cy="146939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22" name="TextBox 221"/>
            <p:cNvSpPr txBox="1"/>
            <p:nvPr/>
          </p:nvSpPr>
          <p:spPr>
            <a:xfrm>
              <a:off x="722764" y="692696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fMRI data</a:t>
              </a: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2627784" y="692696"/>
              <a:ext cx="1595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Design Matrix</a:t>
              </a: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4572000" y="692696"/>
              <a:ext cx="18774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Contrast Images</a:t>
              </a: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7552777" y="683404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SPM{</a:t>
              </a:r>
              <a:r>
                <a:rPr lang="en-GB" i="1" dirty="0"/>
                <a:t>t</a:t>
              </a:r>
              <a:r>
                <a:rPr lang="en-GB" dirty="0"/>
                <a:t>}</a:t>
              </a:r>
            </a:p>
          </p:txBody>
        </p:sp>
        <p:cxnSp>
          <p:nvCxnSpPr>
            <p:cNvPr id="227" name="Straight Arrow Connector 226"/>
            <p:cNvCxnSpPr/>
            <p:nvPr/>
          </p:nvCxnSpPr>
          <p:spPr>
            <a:xfrm>
              <a:off x="2015716" y="1834853"/>
              <a:ext cx="864096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Arrow Connector 231"/>
            <p:cNvCxnSpPr/>
            <p:nvPr/>
          </p:nvCxnSpPr>
          <p:spPr>
            <a:xfrm>
              <a:off x="4067944" y="1834853"/>
              <a:ext cx="864096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6192180" y="1808820"/>
              <a:ext cx="864096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2" name="TextBox 501"/>
          <p:cNvSpPr txBox="1"/>
          <p:nvPr/>
        </p:nvSpPr>
        <p:spPr>
          <a:xfrm>
            <a:off x="151955" y="1171660"/>
            <a:ext cx="461665" cy="105413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GB" dirty="0"/>
              <a:t>Subject 1</a:t>
            </a:r>
          </a:p>
        </p:txBody>
      </p:sp>
      <p:grpSp>
        <p:nvGrpSpPr>
          <p:cNvPr id="506" name="Group 505"/>
          <p:cNvGrpSpPr/>
          <p:nvPr/>
        </p:nvGrpSpPr>
        <p:grpSpPr>
          <a:xfrm>
            <a:off x="151955" y="2503865"/>
            <a:ext cx="8596509" cy="1433488"/>
            <a:chOff x="151955" y="2503865"/>
            <a:chExt cx="8596509" cy="1433488"/>
          </a:xfrm>
        </p:grpSpPr>
        <p:pic>
          <p:nvPicPr>
            <p:cNvPr id="110" name="Picture 10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735" r="53736"/>
            <a:stretch/>
          </p:blipFill>
          <p:spPr>
            <a:xfrm>
              <a:off x="5041925" y="2647533"/>
              <a:ext cx="980919" cy="1165703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737" y="2521641"/>
              <a:ext cx="1555727" cy="1415712"/>
            </a:xfrm>
            <a:prstGeom prst="rect">
              <a:avLst/>
            </a:prstGeom>
          </p:spPr>
        </p:pic>
        <p:grpSp>
          <p:nvGrpSpPr>
            <p:cNvPr id="135" name="Group 134"/>
            <p:cNvGrpSpPr/>
            <p:nvPr/>
          </p:nvGrpSpPr>
          <p:grpSpPr>
            <a:xfrm>
              <a:off x="3023828" y="2503865"/>
              <a:ext cx="857405" cy="1339368"/>
              <a:chOff x="3066523" y="1157825"/>
              <a:chExt cx="857405" cy="1339368"/>
            </a:xfrm>
          </p:grpSpPr>
          <p:grpSp>
            <p:nvGrpSpPr>
              <p:cNvPr id="136" name="Group 135"/>
              <p:cNvGrpSpPr/>
              <p:nvPr/>
            </p:nvGrpSpPr>
            <p:grpSpPr>
              <a:xfrm>
                <a:off x="3066523" y="1367012"/>
                <a:ext cx="857405" cy="1130181"/>
                <a:chOff x="4206875" y="1087438"/>
                <a:chExt cx="5353050" cy="5581650"/>
              </a:xfrm>
            </p:grpSpPr>
            <p:sp>
              <p:nvSpPr>
                <p:cNvPr id="139" name="Rectangle 114"/>
                <p:cNvSpPr>
                  <a:spLocks noChangeArrowheads="1"/>
                </p:cNvSpPr>
                <p:nvPr/>
              </p:nvSpPr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0" name="Rectangle 115"/>
                <p:cNvSpPr>
                  <a:spLocks noChangeArrowheads="1"/>
                </p:cNvSpPr>
                <p:nvPr/>
              </p:nvSpPr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pic>
              <p:nvPicPr>
                <p:cNvPr id="141" name="Picture 116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2" name="Line 117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3" name="Line 118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4" name="Line 119"/>
                <p:cNvSpPr>
                  <a:spLocks noChangeShapeType="1"/>
                </p:cNvSpPr>
                <p:nvPr/>
              </p:nvSpPr>
              <p:spPr bwMode="auto">
                <a:xfrm>
                  <a:off x="955992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5" name="Line 120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6" name="Line 121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7" name="Line 122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8" name="Line 123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9" name="Line 124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0" name="Line 125"/>
                <p:cNvSpPr>
                  <a:spLocks noChangeShapeType="1"/>
                </p:cNvSpPr>
                <p:nvPr/>
              </p:nvSpPr>
              <p:spPr bwMode="auto">
                <a:xfrm>
                  <a:off x="955992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137" name="Straight Connector 136"/>
              <p:cNvCxnSpPr/>
              <p:nvPr/>
            </p:nvCxnSpPr>
            <p:spPr>
              <a:xfrm>
                <a:off x="3066523" y="1304764"/>
                <a:ext cx="85740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Rectangle 137"/>
              <p:cNvSpPr/>
              <p:nvPr/>
            </p:nvSpPr>
            <p:spPr>
              <a:xfrm>
                <a:off x="3066523" y="1157825"/>
                <a:ext cx="101321" cy="146939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3" name="Group 182"/>
            <p:cNvGrpSpPr/>
            <p:nvPr/>
          </p:nvGrpSpPr>
          <p:grpSpPr>
            <a:xfrm>
              <a:off x="758551" y="2556452"/>
              <a:ext cx="1072884" cy="1287529"/>
              <a:chOff x="488294" y="4027109"/>
              <a:chExt cx="1472182" cy="1687184"/>
            </a:xfrm>
          </p:grpSpPr>
          <p:grpSp>
            <p:nvGrpSpPr>
              <p:cNvPr id="184" name="Group 183"/>
              <p:cNvGrpSpPr/>
              <p:nvPr/>
            </p:nvGrpSpPr>
            <p:grpSpPr>
              <a:xfrm>
                <a:off x="488294" y="40271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193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94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5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85" name="Group 184"/>
              <p:cNvGrpSpPr/>
              <p:nvPr/>
            </p:nvGrpSpPr>
            <p:grpSpPr>
              <a:xfrm>
                <a:off x="640694" y="41795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190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91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2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86" name="Group 185"/>
              <p:cNvGrpSpPr/>
              <p:nvPr/>
            </p:nvGrpSpPr>
            <p:grpSpPr>
              <a:xfrm>
                <a:off x="793094" y="43319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187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88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9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  <p:cxnSp>
          <p:nvCxnSpPr>
            <p:cNvPr id="229" name="Straight Arrow Connector 228"/>
            <p:cNvCxnSpPr/>
            <p:nvPr/>
          </p:nvCxnSpPr>
          <p:spPr>
            <a:xfrm>
              <a:off x="2015716" y="3284984"/>
              <a:ext cx="864096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Arrow Connector 232"/>
            <p:cNvCxnSpPr/>
            <p:nvPr/>
          </p:nvCxnSpPr>
          <p:spPr>
            <a:xfrm>
              <a:off x="4067944" y="3284984"/>
              <a:ext cx="864096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6192180" y="3258951"/>
              <a:ext cx="864096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0" name="Group 239"/>
            <p:cNvGrpSpPr/>
            <p:nvPr/>
          </p:nvGrpSpPr>
          <p:grpSpPr>
            <a:xfrm>
              <a:off x="1947219" y="2908637"/>
              <a:ext cx="824581" cy="268335"/>
              <a:chOff x="251520" y="1617274"/>
              <a:chExt cx="3954599" cy="1381767"/>
            </a:xfrm>
          </p:grpSpPr>
          <p:sp>
            <p:nvSpPr>
              <p:cNvPr id="241" name="Freeform 6"/>
              <p:cNvSpPr>
                <a:spLocks/>
              </p:cNvSpPr>
              <p:nvPr/>
            </p:nvSpPr>
            <p:spPr bwMode="auto">
              <a:xfrm>
                <a:off x="266988" y="1633659"/>
                <a:ext cx="3918507" cy="1343536"/>
              </a:xfrm>
              <a:custGeom>
                <a:avLst/>
                <a:gdLst>
                  <a:gd name="T0" fmla="*/ 54 w 4560"/>
                  <a:gd name="T1" fmla="*/ 852 h 1476"/>
                  <a:gd name="T2" fmla="*/ 162 w 4560"/>
                  <a:gd name="T3" fmla="*/ 1122 h 1476"/>
                  <a:gd name="T4" fmla="*/ 270 w 4560"/>
                  <a:gd name="T5" fmla="*/ 1110 h 1476"/>
                  <a:gd name="T6" fmla="*/ 384 w 4560"/>
                  <a:gd name="T7" fmla="*/ 18 h 1476"/>
                  <a:gd name="T8" fmla="*/ 492 w 4560"/>
                  <a:gd name="T9" fmla="*/ 420 h 1476"/>
                  <a:gd name="T10" fmla="*/ 600 w 4560"/>
                  <a:gd name="T11" fmla="*/ 612 h 1476"/>
                  <a:gd name="T12" fmla="*/ 714 w 4560"/>
                  <a:gd name="T13" fmla="*/ 1338 h 1476"/>
                  <a:gd name="T14" fmla="*/ 822 w 4560"/>
                  <a:gd name="T15" fmla="*/ 1278 h 1476"/>
                  <a:gd name="T16" fmla="*/ 930 w 4560"/>
                  <a:gd name="T17" fmla="*/ 990 h 1476"/>
                  <a:gd name="T18" fmla="*/ 1044 w 4560"/>
                  <a:gd name="T19" fmla="*/ 0 h 1476"/>
                  <a:gd name="T20" fmla="*/ 1152 w 4560"/>
                  <a:gd name="T21" fmla="*/ 504 h 1476"/>
                  <a:gd name="T22" fmla="*/ 1260 w 4560"/>
                  <a:gd name="T23" fmla="*/ 276 h 1476"/>
                  <a:gd name="T24" fmla="*/ 1374 w 4560"/>
                  <a:gd name="T25" fmla="*/ 1368 h 1476"/>
                  <a:gd name="T26" fmla="*/ 1482 w 4560"/>
                  <a:gd name="T27" fmla="*/ 1344 h 1476"/>
                  <a:gd name="T28" fmla="*/ 1590 w 4560"/>
                  <a:gd name="T29" fmla="*/ 858 h 1476"/>
                  <a:gd name="T30" fmla="*/ 1698 w 4560"/>
                  <a:gd name="T31" fmla="*/ 300 h 1476"/>
                  <a:gd name="T32" fmla="*/ 1812 w 4560"/>
                  <a:gd name="T33" fmla="*/ 570 h 1476"/>
                  <a:gd name="T34" fmla="*/ 1920 w 4560"/>
                  <a:gd name="T35" fmla="*/ 426 h 1476"/>
                  <a:gd name="T36" fmla="*/ 2028 w 4560"/>
                  <a:gd name="T37" fmla="*/ 1188 h 1476"/>
                  <a:gd name="T38" fmla="*/ 2142 w 4560"/>
                  <a:gd name="T39" fmla="*/ 1110 h 1476"/>
                  <a:gd name="T40" fmla="*/ 2250 w 4560"/>
                  <a:gd name="T41" fmla="*/ 1014 h 1476"/>
                  <a:gd name="T42" fmla="*/ 2358 w 4560"/>
                  <a:gd name="T43" fmla="*/ 162 h 1476"/>
                  <a:gd name="T44" fmla="*/ 2472 w 4560"/>
                  <a:gd name="T45" fmla="*/ 624 h 1476"/>
                  <a:gd name="T46" fmla="*/ 2580 w 4560"/>
                  <a:gd name="T47" fmla="*/ 588 h 1476"/>
                  <a:gd name="T48" fmla="*/ 2688 w 4560"/>
                  <a:gd name="T49" fmla="*/ 1128 h 1476"/>
                  <a:gd name="T50" fmla="*/ 2802 w 4560"/>
                  <a:gd name="T51" fmla="*/ 1332 h 1476"/>
                  <a:gd name="T52" fmla="*/ 2910 w 4560"/>
                  <a:gd name="T53" fmla="*/ 1248 h 1476"/>
                  <a:gd name="T54" fmla="*/ 3018 w 4560"/>
                  <a:gd name="T55" fmla="*/ 48 h 1476"/>
                  <a:gd name="T56" fmla="*/ 3132 w 4560"/>
                  <a:gd name="T57" fmla="*/ 402 h 1476"/>
                  <a:gd name="T58" fmla="*/ 3240 w 4560"/>
                  <a:gd name="T59" fmla="*/ 516 h 1476"/>
                  <a:gd name="T60" fmla="*/ 3348 w 4560"/>
                  <a:gd name="T61" fmla="*/ 1050 h 1476"/>
                  <a:gd name="T62" fmla="*/ 3456 w 4560"/>
                  <a:gd name="T63" fmla="*/ 1476 h 1476"/>
                  <a:gd name="T64" fmla="*/ 3570 w 4560"/>
                  <a:gd name="T65" fmla="*/ 1164 h 1476"/>
                  <a:gd name="T66" fmla="*/ 3678 w 4560"/>
                  <a:gd name="T67" fmla="*/ 204 h 1476"/>
                  <a:gd name="T68" fmla="*/ 3786 w 4560"/>
                  <a:gd name="T69" fmla="*/ 510 h 1476"/>
                  <a:gd name="T70" fmla="*/ 3900 w 4560"/>
                  <a:gd name="T71" fmla="*/ 426 h 1476"/>
                  <a:gd name="T72" fmla="*/ 4008 w 4560"/>
                  <a:gd name="T73" fmla="*/ 1242 h 1476"/>
                  <a:gd name="T74" fmla="*/ 4116 w 4560"/>
                  <a:gd name="T75" fmla="*/ 1284 h 1476"/>
                  <a:gd name="T76" fmla="*/ 4230 w 4560"/>
                  <a:gd name="T77" fmla="*/ 996 h 1476"/>
                  <a:gd name="T78" fmla="*/ 4338 w 4560"/>
                  <a:gd name="T79" fmla="*/ 456 h 1476"/>
                  <a:gd name="T80" fmla="*/ 4446 w 4560"/>
                  <a:gd name="T81" fmla="*/ 792 h 1476"/>
                  <a:gd name="T82" fmla="*/ 4560 w 4560"/>
                  <a:gd name="T83" fmla="*/ 966 h 1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60" h="1476">
                    <a:moveTo>
                      <a:pt x="0" y="852"/>
                    </a:moveTo>
                    <a:lnTo>
                      <a:pt x="54" y="852"/>
                    </a:lnTo>
                    <a:lnTo>
                      <a:pt x="108" y="720"/>
                    </a:lnTo>
                    <a:lnTo>
                      <a:pt x="162" y="1122"/>
                    </a:lnTo>
                    <a:lnTo>
                      <a:pt x="216" y="942"/>
                    </a:lnTo>
                    <a:lnTo>
                      <a:pt x="270" y="1110"/>
                    </a:lnTo>
                    <a:lnTo>
                      <a:pt x="330" y="1218"/>
                    </a:lnTo>
                    <a:lnTo>
                      <a:pt x="384" y="18"/>
                    </a:lnTo>
                    <a:lnTo>
                      <a:pt x="438" y="450"/>
                    </a:lnTo>
                    <a:lnTo>
                      <a:pt x="492" y="420"/>
                    </a:lnTo>
                    <a:lnTo>
                      <a:pt x="546" y="570"/>
                    </a:lnTo>
                    <a:lnTo>
                      <a:pt x="600" y="612"/>
                    </a:lnTo>
                    <a:lnTo>
                      <a:pt x="660" y="606"/>
                    </a:lnTo>
                    <a:lnTo>
                      <a:pt x="714" y="1338"/>
                    </a:lnTo>
                    <a:lnTo>
                      <a:pt x="768" y="1380"/>
                    </a:lnTo>
                    <a:lnTo>
                      <a:pt x="822" y="1278"/>
                    </a:lnTo>
                    <a:lnTo>
                      <a:pt x="876" y="1410"/>
                    </a:lnTo>
                    <a:lnTo>
                      <a:pt x="930" y="990"/>
                    </a:lnTo>
                    <a:lnTo>
                      <a:pt x="984" y="1302"/>
                    </a:lnTo>
                    <a:lnTo>
                      <a:pt x="1044" y="0"/>
                    </a:lnTo>
                    <a:lnTo>
                      <a:pt x="1098" y="210"/>
                    </a:lnTo>
                    <a:lnTo>
                      <a:pt x="1152" y="504"/>
                    </a:lnTo>
                    <a:lnTo>
                      <a:pt x="1206" y="324"/>
                    </a:lnTo>
                    <a:lnTo>
                      <a:pt x="1260" y="276"/>
                    </a:lnTo>
                    <a:lnTo>
                      <a:pt x="1314" y="738"/>
                    </a:lnTo>
                    <a:lnTo>
                      <a:pt x="1374" y="1368"/>
                    </a:lnTo>
                    <a:lnTo>
                      <a:pt x="1428" y="1386"/>
                    </a:lnTo>
                    <a:lnTo>
                      <a:pt x="1482" y="1344"/>
                    </a:lnTo>
                    <a:lnTo>
                      <a:pt x="1536" y="1134"/>
                    </a:lnTo>
                    <a:lnTo>
                      <a:pt x="1590" y="858"/>
                    </a:lnTo>
                    <a:lnTo>
                      <a:pt x="1644" y="1104"/>
                    </a:lnTo>
                    <a:lnTo>
                      <a:pt x="1698" y="300"/>
                    </a:lnTo>
                    <a:lnTo>
                      <a:pt x="1758" y="636"/>
                    </a:lnTo>
                    <a:lnTo>
                      <a:pt x="1812" y="570"/>
                    </a:lnTo>
                    <a:lnTo>
                      <a:pt x="1866" y="576"/>
                    </a:lnTo>
                    <a:lnTo>
                      <a:pt x="1920" y="426"/>
                    </a:lnTo>
                    <a:lnTo>
                      <a:pt x="1974" y="558"/>
                    </a:lnTo>
                    <a:lnTo>
                      <a:pt x="2028" y="1188"/>
                    </a:lnTo>
                    <a:lnTo>
                      <a:pt x="2088" y="1194"/>
                    </a:lnTo>
                    <a:lnTo>
                      <a:pt x="2142" y="1110"/>
                    </a:lnTo>
                    <a:lnTo>
                      <a:pt x="2196" y="1110"/>
                    </a:lnTo>
                    <a:lnTo>
                      <a:pt x="2250" y="1014"/>
                    </a:lnTo>
                    <a:lnTo>
                      <a:pt x="2304" y="1332"/>
                    </a:lnTo>
                    <a:lnTo>
                      <a:pt x="2358" y="162"/>
                    </a:lnTo>
                    <a:lnTo>
                      <a:pt x="2418" y="360"/>
                    </a:lnTo>
                    <a:lnTo>
                      <a:pt x="2472" y="624"/>
                    </a:lnTo>
                    <a:lnTo>
                      <a:pt x="2526" y="522"/>
                    </a:lnTo>
                    <a:lnTo>
                      <a:pt x="2580" y="588"/>
                    </a:lnTo>
                    <a:lnTo>
                      <a:pt x="2634" y="612"/>
                    </a:lnTo>
                    <a:lnTo>
                      <a:pt x="2688" y="1128"/>
                    </a:lnTo>
                    <a:lnTo>
                      <a:pt x="2742" y="1308"/>
                    </a:lnTo>
                    <a:lnTo>
                      <a:pt x="2802" y="1332"/>
                    </a:lnTo>
                    <a:lnTo>
                      <a:pt x="2856" y="1170"/>
                    </a:lnTo>
                    <a:lnTo>
                      <a:pt x="2910" y="1248"/>
                    </a:lnTo>
                    <a:lnTo>
                      <a:pt x="2964" y="1026"/>
                    </a:lnTo>
                    <a:lnTo>
                      <a:pt x="3018" y="48"/>
                    </a:lnTo>
                    <a:lnTo>
                      <a:pt x="3072" y="240"/>
                    </a:lnTo>
                    <a:lnTo>
                      <a:pt x="3132" y="402"/>
                    </a:lnTo>
                    <a:lnTo>
                      <a:pt x="3186" y="600"/>
                    </a:lnTo>
                    <a:lnTo>
                      <a:pt x="3240" y="516"/>
                    </a:lnTo>
                    <a:lnTo>
                      <a:pt x="3294" y="798"/>
                    </a:lnTo>
                    <a:lnTo>
                      <a:pt x="3348" y="1050"/>
                    </a:lnTo>
                    <a:lnTo>
                      <a:pt x="3402" y="1320"/>
                    </a:lnTo>
                    <a:lnTo>
                      <a:pt x="3456" y="1476"/>
                    </a:lnTo>
                    <a:lnTo>
                      <a:pt x="3516" y="1044"/>
                    </a:lnTo>
                    <a:lnTo>
                      <a:pt x="3570" y="1164"/>
                    </a:lnTo>
                    <a:lnTo>
                      <a:pt x="3624" y="1134"/>
                    </a:lnTo>
                    <a:lnTo>
                      <a:pt x="3678" y="204"/>
                    </a:lnTo>
                    <a:lnTo>
                      <a:pt x="3732" y="264"/>
                    </a:lnTo>
                    <a:lnTo>
                      <a:pt x="3786" y="510"/>
                    </a:lnTo>
                    <a:lnTo>
                      <a:pt x="3846" y="684"/>
                    </a:lnTo>
                    <a:lnTo>
                      <a:pt x="3900" y="426"/>
                    </a:lnTo>
                    <a:lnTo>
                      <a:pt x="3954" y="582"/>
                    </a:lnTo>
                    <a:lnTo>
                      <a:pt x="4008" y="1242"/>
                    </a:lnTo>
                    <a:lnTo>
                      <a:pt x="4062" y="1290"/>
                    </a:lnTo>
                    <a:lnTo>
                      <a:pt x="4116" y="1284"/>
                    </a:lnTo>
                    <a:lnTo>
                      <a:pt x="4170" y="702"/>
                    </a:lnTo>
                    <a:lnTo>
                      <a:pt x="4230" y="996"/>
                    </a:lnTo>
                    <a:lnTo>
                      <a:pt x="4284" y="1086"/>
                    </a:lnTo>
                    <a:lnTo>
                      <a:pt x="4338" y="456"/>
                    </a:lnTo>
                    <a:lnTo>
                      <a:pt x="4392" y="468"/>
                    </a:lnTo>
                    <a:lnTo>
                      <a:pt x="4446" y="792"/>
                    </a:lnTo>
                    <a:lnTo>
                      <a:pt x="4500" y="774"/>
                    </a:lnTo>
                    <a:lnTo>
                      <a:pt x="4560" y="966"/>
                    </a:lnTo>
                  </a:path>
                </a:pathLst>
              </a:custGeom>
              <a:noFill/>
              <a:ln w="1905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" name="Oval 7"/>
              <p:cNvSpPr>
                <a:spLocks noChangeArrowheads="1"/>
              </p:cNvSpPr>
              <p:nvPr/>
            </p:nvSpPr>
            <p:spPr bwMode="auto">
              <a:xfrm>
                <a:off x="251520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" name="Oval 8"/>
              <p:cNvSpPr>
                <a:spLocks noChangeArrowheads="1"/>
              </p:cNvSpPr>
              <p:nvPr/>
            </p:nvSpPr>
            <p:spPr bwMode="auto">
              <a:xfrm>
                <a:off x="297923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4" name="Oval 9"/>
              <p:cNvSpPr>
                <a:spLocks noChangeArrowheads="1"/>
              </p:cNvSpPr>
              <p:nvPr/>
            </p:nvSpPr>
            <p:spPr bwMode="auto">
              <a:xfrm>
                <a:off x="344327" y="227265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5" name="Oval 10"/>
              <p:cNvSpPr>
                <a:spLocks noChangeArrowheads="1"/>
              </p:cNvSpPr>
              <p:nvPr/>
            </p:nvSpPr>
            <p:spPr bwMode="auto">
              <a:xfrm>
                <a:off x="390730" y="2638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6" name="Oval 11"/>
              <p:cNvSpPr>
                <a:spLocks noChangeArrowheads="1"/>
              </p:cNvSpPr>
              <p:nvPr/>
            </p:nvSpPr>
            <p:spPr bwMode="auto">
              <a:xfrm>
                <a:off x="437133" y="2474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7" name="Oval 12"/>
              <p:cNvSpPr>
                <a:spLocks noChangeArrowheads="1"/>
              </p:cNvSpPr>
              <p:nvPr/>
            </p:nvSpPr>
            <p:spPr bwMode="auto">
              <a:xfrm>
                <a:off x="48353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8" name="Oval 13"/>
              <p:cNvSpPr>
                <a:spLocks noChangeArrowheads="1"/>
              </p:cNvSpPr>
              <p:nvPr/>
            </p:nvSpPr>
            <p:spPr bwMode="auto">
              <a:xfrm>
                <a:off x="535096" y="272596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9" name="Oval 14"/>
              <p:cNvSpPr>
                <a:spLocks noChangeArrowheads="1"/>
              </p:cNvSpPr>
              <p:nvPr/>
            </p:nvSpPr>
            <p:spPr bwMode="auto">
              <a:xfrm>
                <a:off x="581500" y="163365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0" name="Oval 15"/>
              <p:cNvSpPr>
                <a:spLocks noChangeArrowheads="1"/>
              </p:cNvSpPr>
              <p:nvPr/>
            </p:nvSpPr>
            <p:spPr bwMode="auto">
              <a:xfrm>
                <a:off x="627903" y="202688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1" name="Oval 16"/>
              <p:cNvSpPr>
                <a:spLocks noChangeArrowheads="1"/>
              </p:cNvSpPr>
              <p:nvPr/>
            </p:nvSpPr>
            <p:spPr bwMode="auto">
              <a:xfrm>
                <a:off x="674306" y="1999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2" name="Oval 17"/>
              <p:cNvSpPr>
                <a:spLocks noChangeArrowheads="1"/>
              </p:cNvSpPr>
              <p:nvPr/>
            </p:nvSpPr>
            <p:spPr bwMode="auto">
              <a:xfrm>
                <a:off x="720710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3" name="Oval 18"/>
              <p:cNvSpPr>
                <a:spLocks noChangeArrowheads="1"/>
              </p:cNvSpPr>
              <p:nvPr/>
            </p:nvSpPr>
            <p:spPr bwMode="auto">
              <a:xfrm>
                <a:off x="767113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4" name="Oval 19"/>
              <p:cNvSpPr>
                <a:spLocks noChangeArrowheads="1"/>
              </p:cNvSpPr>
              <p:nvPr/>
            </p:nvSpPr>
            <p:spPr bwMode="auto">
              <a:xfrm>
                <a:off x="818672" y="2168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5" name="Oval 20"/>
              <p:cNvSpPr>
                <a:spLocks noChangeArrowheads="1"/>
              </p:cNvSpPr>
              <p:nvPr/>
            </p:nvSpPr>
            <p:spPr bwMode="auto">
              <a:xfrm>
                <a:off x="865076" y="2835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6" name="Oval 21"/>
              <p:cNvSpPr>
                <a:spLocks noChangeArrowheads="1"/>
              </p:cNvSpPr>
              <p:nvPr/>
            </p:nvSpPr>
            <p:spPr bwMode="auto">
              <a:xfrm>
                <a:off x="911479" y="2873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7" name="Oval 22"/>
              <p:cNvSpPr>
                <a:spLocks noChangeArrowheads="1"/>
              </p:cNvSpPr>
              <p:nvPr/>
            </p:nvSpPr>
            <p:spPr bwMode="auto">
              <a:xfrm>
                <a:off x="957882" y="2780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8" name="Oval 23"/>
              <p:cNvSpPr>
                <a:spLocks noChangeArrowheads="1"/>
              </p:cNvSpPr>
              <p:nvPr/>
            </p:nvSpPr>
            <p:spPr bwMode="auto">
              <a:xfrm>
                <a:off x="1004286" y="290073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9" name="Oval 24"/>
              <p:cNvSpPr>
                <a:spLocks noChangeArrowheads="1"/>
              </p:cNvSpPr>
              <p:nvPr/>
            </p:nvSpPr>
            <p:spPr bwMode="auto">
              <a:xfrm>
                <a:off x="1050689" y="2518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0" name="Oval 25"/>
              <p:cNvSpPr>
                <a:spLocks noChangeArrowheads="1"/>
              </p:cNvSpPr>
              <p:nvPr/>
            </p:nvSpPr>
            <p:spPr bwMode="auto">
              <a:xfrm>
                <a:off x="1097093" y="2802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1" name="Oval 26"/>
              <p:cNvSpPr>
                <a:spLocks noChangeArrowheads="1"/>
              </p:cNvSpPr>
              <p:nvPr/>
            </p:nvSpPr>
            <p:spPr bwMode="auto">
              <a:xfrm>
                <a:off x="1148652" y="161727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2" name="Oval 27"/>
              <p:cNvSpPr>
                <a:spLocks noChangeArrowheads="1"/>
              </p:cNvSpPr>
              <p:nvPr/>
            </p:nvSpPr>
            <p:spPr bwMode="auto">
              <a:xfrm>
                <a:off x="1195055" y="180842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3" name="Oval 28"/>
              <p:cNvSpPr>
                <a:spLocks noChangeArrowheads="1"/>
              </p:cNvSpPr>
              <p:nvPr/>
            </p:nvSpPr>
            <p:spPr bwMode="auto">
              <a:xfrm>
                <a:off x="1241459" y="2076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4" name="Oval 29"/>
              <p:cNvSpPr>
                <a:spLocks noChangeArrowheads="1"/>
              </p:cNvSpPr>
              <p:nvPr/>
            </p:nvSpPr>
            <p:spPr bwMode="auto">
              <a:xfrm>
                <a:off x="1287862" y="191219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5" name="Oval 30"/>
              <p:cNvSpPr>
                <a:spLocks noChangeArrowheads="1"/>
              </p:cNvSpPr>
              <p:nvPr/>
            </p:nvSpPr>
            <p:spPr bwMode="auto">
              <a:xfrm>
                <a:off x="1334265" y="1868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6" name="Oval 31"/>
              <p:cNvSpPr>
                <a:spLocks noChangeArrowheads="1"/>
              </p:cNvSpPr>
              <p:nvPr/>
            </p:nvSpPr>
            <p:spPr bwMode="auto">
              <a:xfrm>
                <a:off x="1380669" y="2289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7" name="Oval 32"/>
              <p:cNvSpPr>
                <a:spLocks noChangeArrowheads="1"/>
              </p:cNvSpPr>
              <p:nvPr/>
            </p:nvSpPr>
            <p:spPr bwMode="auto">
              <a:xfrm>
                <a:off x="1432228" y="2862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8" name="Oval 33"/>
              <p:cNvSpPr>
                <a:spLocks noChangeArrowheads="1"/>
              </p:cNvSpPr>
              <p:nvPr/>
            </p:nvSpPr>
            <p:spPr bwMode="auto">
              <a:xfrm>
                <a:off x="1478631" y="2878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9" name="Oval 34"/>
              <p:cNvSpPr>
                <a:spLocks noChangeArrowheads="1"/>
              </p:cNvSpPr>
              <p:nvPr/>
            </p:nvSpPr>
            <p:spPr bwMode="auto">
              <a:xfrm>
                <a:off x="1525035" y="2840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0" name="Oval 35"/>
              <p:cNvSpPr>
                <a:spLocks noChangeArrowheads="1"/>
              </p:cNvSpPr>
              <p:nvPr/>
            </p:nvSpPr>
            <p:spPr bwMode="auto">
              <a:xfrm>
                <a:off x="1571438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1" name="Oval 36"/>
              <p:cNvSpPr>
                <a:spLocks noChangeArrowheads="1"/>
              </p:cNvSpPr>
              <p:nvPr/>
            </p:nvSpPr>
            <p:spPr bwMode="auto">
              <a:xfrm>
                <a:off x="1617842" y="2398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2" name="Oval 37"/>
              <p:cNvSpPr>
                <a:spLocks noChangeArrowheads="1"/>
              </p:cNvSpPr>
              <p:nvPr/>
            </p:nvSpPr>
            <p:spPr bwMode="auto">
              <a:xfrm>
                <a:off x="1664245" y="2622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3" name="Oval 38"/>
              <p:cNvSpPr>
                <a:spLocks noChangeArrowheads="1"/>
              </p:cNvSpPr>
              <p:nvPr/>
            </p:nvSpPr>
            <p:spPr bwMode="auto">
              <a:xfrm>
                <a:off x="1710648" y="1890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4" name="Oval 39"/>
              <p:cNvSpPr>
                <a:spLocks noChangeArrowheads="1"/>
              </p:cNvSpPr>
              <p:nvPr/>
            </p:nvSpPr>
            <p:spPr bwMode="auto">
              <a:xfrm>
                <a:off x="1762208" y="2196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5" name="Oval 40"/>
              <p:cNvSpPr>
                <a:spLocks noChangeArrowheads="1"/>
              </p:cNvSpPr>
              <p:nvPr/>
            </p:nvSpPr>
            <p:spPr bwMode="auto">
              <a:xfrm>
                <a:off x="1808611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6" name="Oval 41"/>
              <p:cNvSpPr>
                <a:spLocks noChangeArrowheads="1"/>
              </p:cNvSpPr>
              <p:nvPr/>
            </p:nvSpPr>
            <p:spPr bwMode="auto">
              <a:xfrm>
                <a:off x="1855014" y="2141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7" name="Oval 42"/>
              <p:cNvSpPr>
                <a:spLocks noChangeArrowheads="1"/>
              </p:cNvSpPr>
              <p:nvPr/>
            </p:nvSpPr>
            <p:spPr bwMode="auto">
              <a:xfrm>
                <a:off x="1901418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8" name="Oval 43"/>
              <p:cNvSpPr>
                <a:spLocks noChangeArrowheads="1"/>
              </p:cNvSpPr>
              <p:nvPr/>
            </p:nvSpPr>
            <p:spPr bwMode="auto">
              <a:xfrm>
                <a:off x="1947821" y="2125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9" name="Oval 44"/>
              <p:cNvSpPr>
                <a:spLocks noChangeArrowheads="1"/>
              </p:cNvSpPr>
              <p:nvPr/>
            </p:nvSpPr>
            <p:spPr bwMode="auto">
              <a:xfrm>
                <a:off x="1994224" y="2698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0" name="Oval 45"/>
              <p:cNvSpPr>
                <a:spLocks noChangeArrowheads="1"/>
              </p:cNvSpPr>
              <p:nvPr/>
            </p:nvSpPr>
            <p:spPr bwMode="auto">
              <a:xfrm>
                <a:off x="2045784" y="270411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1" name="Oval 46"/>
              <p:cNvSpPr>
                <a:spLocks noChangeArrowheads="1"/>
              </p:cNvSpPr>
              <p:nvPr/>
            </p:nvSpPr>
            <p:spPr bwMode="auto">
              <a:xfrm>
                <a:off x="209218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2" name="Oval 47"/>
              <p:cNvSpPr>
                <a:spLocks noChangeArrowheads="1"/>
              </p:cNvSpPr>
              <p:nvPr/>
            </p:nvSpPr>
            <p:spPr bwMode="auto">
              <a:xfrm>
                <a:off x="2138590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3" name="Oval 48"/>
              <p:cNvSpPr>
                <a:spLocks noChangeArrowheads="1"/>
              </p:cNvSpPr>
              <p:nvPr/>
            </p:nvSpPr>
            <p:spPr bwMode="auto">
              <a:xfrm>
                <a:off x="2184994" y="2540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4" name="Oval 49"/>
              <p:cNvSpPr>
                <a:spLocks noChangeArrowheads="1"/>
              </p:cNvSpPr>
              <p:nvPr/>
            </p:nvSpPr>
            <p:spPr bwMode="auto">
              <a:xfrm>
                <a:off x="2231397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5" name="Oval 50"/>
              <p:cNvSpPr>
                <a:spLocks noChangeArrowheads="1"/>
              </p:cNvSpPr>
              <p:nvPr/>
            </p:nvSpPr>
            <p:spPr bwMode="auto">
              <a:xfrm>
                <a:off x="2277801" y="1764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6" name="Oval 51"/>
              <p:cNvSpPr>
                <a:spLocks noChangeArrowheads="1"/>
              </p:cNvSpPr>
              <p:nvPr/>
            </p:nvSpPr>
            <p:spPr bwMode="auto">
              <a:xfrm>
                <a:off x="2329360" y="1944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7" name="Oval 52"/>
              <p:cNvSpPr>
                <a:spLocks noChangeArrowheads="1"/>
              </p:cNvSpPr>
              <p:nvPr/>
            </p:nvSpPr>
            <p:spPr bwMode="auto">
              <a:xfrm>
                <a:off x="2375764" y="2185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8" name="Oval 53"/>
              <p:cNvSpPr>
                <a:spLocks noChangeArrowheads="1"/>
              </p:cNvSpPr>
              <p:nvPr/>
            </p:nvSpPr>
            <p:spPr bwMode="auto">
              <a:xfrm>
                <a:off x="2422167" y="2092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9" name="Oval 54"/>
              <p:cNvSpPr>
                <a:spLocks noChangeArrowheads="1"/>
              </p:cNvSpPr>
              <p:nvPr/>
            </p:nvSpPr>
            <p:spPr bwMode="auto">
              <a:xfrm>
                <a:off x="2468571" y="2152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0" name="Oval 55"/>
              <p:cNvSpPr>
                <a:spLocks noChangeArrowheads="1"/>
              </p:cNvSpPr>
              <p:nvPr/>
            </p:nvSpPr>
            <p:spPr bwMode="auto">
              <a:xfrm>
                <a:off x="2514974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1" name="Oval 56"/>
              <p:cNvSpPr>
                <a:spLocks noChangeArrowheads="1"/>
              </p:cNvSpPr>
              <p:nvPr/>
            </p:nvSpPr>
            <p:spPr bwMode="auto">
              <a:xfrm>
                <a:off x="2561377" y="2644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2" name="Oval 57"/>
              <p:cNvSpPr>
                <a:spLocks noChangeArrowheads="1"/>
              </p:cNvSpPr>
              <p:nvPr/>
            </p:nvSpPr>
            <p:spPr bwMode="auto">
              <a:xfrm>
                <a:off x="2607781" y="2807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3" name="Oval 58"/>
              <p:cNvSpPr>
                <a:spLocks noChangeArrowheads="1"/>
              </p:cNvSpPr>
              <p:nvPr/>
            </p:nvSpPr>
            <p:spPr bwMode="auto">
              <a:xfrm>
                <a:off x="2659340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4" name="Oval 59"/>
              <p:cNvSpPr>
                <a:spLocks noChangeArrowheads="1"/>
              </p:cNvSpPr>
              <p:nvPr/>
            </p:nvSpPr>
            <p:spPr bwMode="auto">
              <a:xfrm>
                <a:off x="2705743" y="2682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5" name="Oval 60"/>
              <p:cNvSpPr>
                <a:spLocks noChangeArrowheads="1"/>
              </p:cNvSpPr>
              <p:nvPr/>
            </p:nvSpPr>
            <p:spPr bwMode="auto">
              <a:xfrm>
                <a:off x="2752147" y="2753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6" name="Oval 61"/>
              <p:cNvSpPr>
                <a:spLocks noChangeArrowheads="1"/>
              </p:cNvSpPr>
              <p:nvPr/>
            </p:nvSpPr>
            <p:spPr bwMode="auto">
              <a:xfrm>
                <a:off x="2798550" y="2551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7" name="Oval 62"/>
              <p:cNvSpPr>
                <a:spLocks noChangeArrowheads="1"/>
              </p:cNvSpPr>
              <p:nvPr/>
            </p:nvSpPr>
            <p:spPr bwMode="auto">
              <a:xfrm>
                <a:off x="2844953" y="1660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8" name="Oval 63"/>
              <p:cNvSpPr>
                <a:spLocks noChangeArrowheads="1"/>
              </p:cNvSpPr>
              <p:nvPr/>
            </p:nvSpPr>
            <p:spPr bwMode="auto">
              <a:xfrm>
                <a:off x="2891357" y="1835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9" name="Oval 64"/>
              <p:cNvSpPr>
                <a:spLocks noChangeArrowheads="1"/>
              </p:cNvSpPr>
              <p:nvPr/>
            </p:nvSpPr>
            <p:spPr bwMode="auto">
              <a:xfrm>
                <a:off x="2942916" y="1983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0" name="Oval 65"/>
              <p:cNvSpPr>
                <a:spLocks noChangeArrowheads="1"/>
              </p:cNvSpPr>
              <p:nvPr/>
            </p:nvSpPr>
            <p:spPr bwMode="auto">
              <a:xfrm>
                <a:off x="2989319" y="2163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1" name="Oval 66"/>
              <p:cNvSpPr>
                <a:spLocks noChangeArrowheads="1"/>
              </p:cNvSpPr>
              <p:nvPr/>
            </p:nvSpPr>
            <p:spPr bwMode="auto">
              <a:xfrm>
                <a:off x="3035723" y="2086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2" name="Oval 67"/>
              <p:cNvSpPr>
                <a:spLocks noChangeArrowheads="1"/>
              </p:cNvSpPr>
              <p:nvPr/>
            </p:nvSpPr>
            <p:spPr bwMode="auto">
              <a:xfrm>
                <a:off x="3082126" y="2343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3" name="Oval 68"/>
              <p:cNvSpPr>
                <a:spLocks noChangeArrowheads="1"/>
              </p:cNvSpPr>
              <p:nvPr/>
            </p:nvSpPr>
            <p:spPr bwMode="auto">
              <a:xfrm>
                <a:off x="3128530" y="2573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4" name="Oval 69"/>
              <p:cNvSpPr>
                <a:spLocks noChangeArrowheads="1"/>
              </p:cNvSpPr>
              <p:nvPr/>
            </p:nvSpPr>
            <p:spPr bwMode="auto">
              <a:xfrm>
                <a:off x="3174933" y="2818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5" name="Oval 70"/>
              <p:cNvSpPr>
                <a:spLocks noChangeArrowheads="1"/>
              </p:cNvSpPr>
              <p:nvPr/>
            </p:nvSpPr>
            <p:spPr bwMode="auto">
              <a:xfrm>
                <a:off x="3221336" y="296081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6" name="Oval 71"/>
              <p:cNvSpPr>
                <a:spLocks noChangeArrowheads="1"/>
              </p:cNvSpPr>
              <p:nvPr/>
            </p:nvSpPr>
            <p:spPr bwMode="auto">
              <a:xfrm>
                <a:off x="3272896" y="2567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7" name="Oval 72"/>
              <p:cNvSpPr>
                <a:spLocks noChangeArrowheads="1"/>
              </p:cNvSpPr>
              <p:nvPr/>
            </p:nvSpPr>
            <p:spPr bwMode="auto">
              <a:xfrm>
                <a:off x="3319299" y="2676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8" name="Oval 73"/>
              <p:cNvSpPr>
                <a:spLocks noChangeArrowheads="1"/>
              </p:cNvSpPr>
              <p:nvPr/>
            </p:nvSpPr>
            <p:spPr bwMode="auto">
              <a:xfrm>
                <a:off x="3365702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9" name="Oval 74"/>
              <p:cNvSpPr>
                <a:spLocks noChangeArrowheads="1"/>
              </p:cNvSpPr>
              <p:nvPr/>
            </p:nvSpPr>
            <p:spPr bwMode="auto">
              <a:xfrm>
                <a:off x="3412106" y="1802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0" name="Oval 75"/>
              <p:cNvSpPr>
                <a:spLocks noChangeArrowheads="1"/>
              </p:cNvSpPr>
              <p:nvPr/>
            </p:nvSpPr>
            <p:spPr bwMode="auto">
              <a:xfrm>
                <a:off x="3458509" y="1857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1" name="Oval 76"/>
              <p:cNvSpPr>
                <a:spLocks noChangeArrowheads="1"/>
              </p:cNvSpPr>
              <p:nvPr/>
            </p:nvSpPr>
            <p:spPr bwMode="auto">
              <a:xfrm>
                <a:off x="3504912" y="2081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2" name="Oval 77"/>
              <p:cNvSpPr>
                <a:spLocks noChangeArrowheads="1"/>
              </p:cNvSpPr>
              <p:nvPr/>
            </p:nvSpPr>
            <p:spPr bwMode="auto">
              <a:xfrm>
                <a:off x="3556472" y="2239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3" name="Oval 78"/>
              <p:cNvSpPr>
                <a:spLocks noChangeArrowheads="1"/>
              </p:cNvSpPr>
              <p:nvPr/>
            </p:nvSpPr>
            <p:spPr bwMode="auto">
              <a:xfrm>
                <a:off x="3602875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4" name="Oval 79"/>
              <p:cNvSpPr>
                <a:spLocks noChangeArrowheads="1"/>
              </p:cNvSpPr>
              <p:nvPr/>
            </p:nvSpPr>
            <p:spPr bwMode="auto">
              <a:xfrm>
                <a:off x="3649279" y="2147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5" name="Oval 80"/>
              <p:cNvSpPr>
                <a:spLocks noChangeArrowheads="1"/>
              </p:cNvSpPr>
              <p:nvPr/>
            </p:nvSpPr>
            <p:spPr bwMode="auto">
              <a:xfrm>
                <a:off x="3695682" y="2747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6" name="Oval 81"/>
              <p:cNvSpPr>
                <a:spLocks noChangeArrowheads="1"/>
              </p:cNvSpPr>
              <p:nvPr/>
            </p:nvSpPr>
            <p:spPr bwMode="auto">
              <a:xfrm>
                <a:off x="3742085" y="2791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7" name="Oval 82"/>
              <p:cNvSpPr>
                <a:spLocks noChangeArrowheads="1"/>
              </p:cNvSpPr>
              <p:nvPr/>
            </p:nvSpPr>
            <p:spPr bwMode="auto">
              <a:xfrm>
                <a:off x="3788489" y="278604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8" name="Oval 83"/>
              <p:cNvSpPr>
                <a:spLocks noChangeArrowheads="1"/>
              </p:cNvSpPr>
              <p:nvPr/>
            </p:nvSpPr>
            <p:spPr bwMode="auto">
              <a:xfrm>
                <a:off x="3834892" y="2256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9" name="Oval 84"/>
              <p:cNvSpPr>
                <a:spLocks noChangeArrowheads="1"/>
              </p:cNvSpPr>
              <p:nvPr/>
            </p:nvSpPr>
            <p:spPr bwMode="auto">
              <a:xfrm>
                <a:off x="3886451" y="2523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0" name="Oval 85"/>
              <p:cNvSpPr>
                <a:spLocks noChangeArrowheads="1"/>
              </p:cNvSpPr>
              <p:nvPr/>
            </p:nvSpPr>
            <p:spPr bwMode="auto">
              <a:xfrm>
                <a:off x="3932855" y="2605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1" name="Oval 86"/>
              <p:cNvSpPr>
                <a:spLocks noChangeArrowheads="1"/>
              </p:cNvSpPr>
              <p:nvPr/>
            </p:nvSpPr>
            <p:spPr bwMode="auto">
              <a:xfrm>
                <a:off x="3979258" y="2032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2" name="Oval 87"/>
              <p:cNvSpPr>
                <a:spLocks noChangeArrowheads="1"/>
              </p:cNvSpPr>
              <p:nvPr/>
            </p:nvSpPr>
            <p:spPr bwMode="auto">
              <a:xfrm>
                <a:off x="4025661" y="2043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3" name="Oval 88"/>
              <p:cNvSpPr>
                <a:spLocks noChangeArrowheads="1"/>
              </p:cNvSpPr>
              <p:nvPr/>
            </p:nvSpPr>
            <p:spPr bwMode="auto">
              <a:xfrm>
                <a:off x="4072065" y="2338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4" name="Oval 89"/>
              <p:cNvSpPr>
                <a:spLocks noChangeArrowheads="1"/>
              </p:cNvSpPr>
              <p:nvPr/>
            </p:nvSpPr>
            <p:spPr bwMode="auto">
              <a:xfrm>
                <a:off x="4118468" y="2321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5" name="Oval 90"/>
              <p:cNvSpPr>
                <a:spLocks noChangeArrowheads="1"/>
              </p:cNvSpPr>
              <p:nvPr/>
            </p:nvSpPr>
            <p:spPr bwMode="auto">
              <a:xfrm>
                <a:off x="4170027" y="2496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503" name="TextBox 502"/>
            <p:cNvSpPr txBox="1"/>
            <p:nvPr/>
          </p:nvSpPr>
          <p:spPr>
            <a:xfrm>
              <a:off x="151955" y="2617828"/>
              <a:ext cx="461665" cy="105413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GB" dirty="0"/>
                <a:t>Subject 2</a:t>
              </a:r>
            </a:p>
          </p:txBody>
        </p:sp>
      </p:grpSp>
      <p:grpSp>
        <p:nvGrpSpPr>
          <p:cNvPr id="507" name="Group 506"/>
          <p:cNvGrpSpPr/>
          <p:nvPr/>
        </p:nvGrpSpPr>
        <p:grpSpPr>
          <a:xfrm>
            <a:off x="151955" y="3947154"/>
            <a:ext cx="8596509" cy="1446212"/>
            <a:chOff x="151955" y="3947154"/>
            <a:chExt cx="8596509" cy="1446212"/>
          </a:xfrm>
        </p:grpSpPr>
        <p:pic>
          <p:nvPicPr>
            <p:cNvPr id="111" name="Picture 11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802" r="52541"/>
            <a:stretch/>
          </p:blipFill>
          <p:spPr>
            <a:xfrm>
              <a:off x="5041925" y="4123445"/>
              <a:ext cx="1006239" cy="1144386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737" y="3977654"/>
              <a:ext cx="1555727" cy="1415712"/>
            </a:xfrm>
            <a:prstGeom prst="rect">
              <a:avLst/>
            </a:prstGeom>
          </p:spPr>
        </p:pic>
        <p:grpSp>
          <p:nvGrpSpPr>
            <p:cNvPr id="151" name="Group 150"/>
            <p:cNvGrpSpPr/>
            <p:nvPr/>
          </p:nvGrpSpPr>
          <p:grpSpPr>
            <a:xfrm>
              <a:off x="3023828" y="3947154"/>
              <a:ext cx="857405" cy="1339368"/>
              <a:chOff x="3066523" y="1157825"/>
              <a:chExt cx="857405" cy="1339368"/>
            </a:xfrm>
          </p:grpSpPr>
          <p:grpSp>
            <p:nvGrpSpPr>
              <p:cNvPr id="152" name="Group 151"/>
              <p:cNvGrpSpPr/>
              <p:nvPr/>
            </p:nvGrpSpPr>
            <p:grpSpPr>
              <a:xfrm>
                <a:off x="3066523" y="1367012"/>
                <a:ext cx="857405" cy="1130181"/>
                <a:chOff x="4206875" y="1087438"/>
                <a:chExt cx="5353050" cy="5581650"/>
              </a:xfrm>
            </p:grpSpPr>
            <p:sp>
              <p:nvSpPr>
                <p:cNvPr id="155" name="Rectangle 114"/>
                <p:cNvSpPr>
                  <a:spLocks noChangeArrowheads="1"/>
                </p:cNvSpPr>
                <p:nvPr/>
              </p:nvSpPr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6" name="Rectangle 115"/>
                <p:cNvSpPr>
                  <a:spLocks noChangeArrowheads="1"/>
                </p:cNvSpPr>
                <p:nvPr/>
              </p:nvSpPr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pic>
              <p:nvPicPr>
                <p:cNvPr id="157" name="Picture 116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8" name="Line 117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9" name="Line 118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0" name="Line 119"/>
                <p:cNvSpPr>
                  <a:spLocks noChangeShapeType="1"/>
                </p:cNvSpPr>
                <p:nvPr/>
              </p:nvSpPr>
              <p:spPr bwMode="auto">
                <a:xfrm>
                  <a:off x="955992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1" name="Line 120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2" name="Line 121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3" name="Line 122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4" name="Line 123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5" name="Line 124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6" name="Line 125"/>
                <p:cNvSpPr>
                  <a:spLocks noChangeShapeType="1"/>
                </p:cNvSpPr>
                <p:nvPr/>
              </p:nvSpPr>
              <p:spPr bwMode="auto">
                <a:xfrm>
                  <a:off x="955992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153" name="Straight Connector 152"/>
              <p:cNvCxnSpPr/>
              <p:nvPr/>
            </p:nvCxnSpPr>
            <p:spPr>
              <a:xfrm>
                <a:off x="3066523" y="1304764"/>
                <a:ext cx="85740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Rectangle 153"/>
              <p:cNvSpPr/>
              <p:nvPr/>
            </p:nvSpPr>
            <p:spPr>
              <a:xfrm>
                <a:off x="3066523" y="1157825"/>
                <a:ext cx="101321" cy="146939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6" name="Group 195"/>
            <p:cNvGrpSpPr/>
            <p:nvPr/>
          </p:nvGrpSpPr>
          <p:grpSpPr>
            <a:xfrm>
              <a:off x="758551" y="4027105"/>
              <a:ext cx="1072884" cy="1287529"/>
              <a:chOff x="488294" y="4027109"/>
              <a:chExt cx="1472182" cy="1687184"/>
            </a:xfrm>
          </p:grpSpPr>
          <p:grpSp>
            <p:nvGrpSpPr>
              <p:cNvPr id="197" name="Group 196"/>
              <p:cNvGrpSpPr/>
              <p:nvPr/>
            </p:nvGrpSpPr>
            <p:grpSpPr>
              <a:xfrm>
                <a:off x="488294" y="40271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206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7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8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98" name="Group 197"/>
              <p:cNvGrpSpPr/>
              <p:nvPr/>
            </p:nvGrpSpPr>
            <p:grpSpPr>
              <a:xfrm>
                <a:off x="640694" y="41795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203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4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5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99" name="Group 198"/>
              <p:cNvGrpSpPr/>
              <p:nvPr/>
            </p:nvGrpSpPr>
            <p:grpSpPr>
              <a:xfrm>
                <a:off x="793094" y="43319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200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1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2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  <p:cxnSp>
          <p:nvCxnSpPr>
            <p:cNvPr id="230" name="Straight Arrow Connector 229"/>
            <p:cNvCxnSpPr/>
            <p:nvPr/>
          </p:nvCxnSpPr>
          <p:spPr>
            <a:xfrm>
              <a:off x="2015716" y="4761148"/>
              <a:ext cx="864096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Arrow Connector 233"/>
            <p:cNvCxnSpPr/>
            <p:nvPr/>
          </p:nvCxnSpPr>
          <p:spPr>
            <a:xfrm>
              <a:off x="4067944" y="4761148"/>
              <a:ext cx="864096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>
              <a:off x="6192180" y="4735115"/>
              <a:ext cx="864096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6" name="Group 325"/>
            <p:cNvGrpSpPr/>
            <p:nvPr/>
          </p:nvGrpSpPr>
          <p:grpSpPr>
            <a:xfrm>
              <a:off x="1947219" y="4384801"/>
              <a:ext cx="824581" cy="268335"/>
              <a:chOff x="251520" y="1617274"/>
              <a:chExt cx="3954599" cy="1381767"/>
            </a:xfrm>
          </p:grpSpPr>
          <p:sp>
            <p:nvSpPr>
              <p:cNvPr id="327" name="Freeform 6"/>
              <p:cNvSpPr>
                <a:spLocks/>
              </p:cNvSpPr>
              <p:nvPr/>
            </p:nvSpPr>
            <p:spPr bwMode="auto">
              <a:xfrm>
                <a:off x="266988" y="1633659"/>
                <a:ext cx="3918507" cy="1343536"/>
              </a:xfrm>
              <a:custGeom>
                <a:avLst/>
                <a:gdLst>
                  <a:gd name="T0" fmla="*/ 54 w 4560"/>
                  <a:gd name="T1" fmla="*/ 852 h 1476"/>
                  <a:gd name="T2" fmla="*/ 162 w 4560"/>
                  <a:gd name="T3" fmla="*/ 1122 h 1476"/>
                  <a:gd name="T4" fmla="*/ 270 w 4560"/>
                  <a:gd name="T5" fmla="*/ 1110 h 1476"/>
                  <a:gd name="T6" fmla="*/ 384 w 4560"/>
                  <a:gd name="T7" fmla="*/ 18 h 1476"/>
                  <a:gd name="T8" fmla="*/ 492 w 4560"/>
                  <a:gd name="T9" fmla="*/ 420 h 1476"/>
                  <a:gd name="T10" fmla="*/ 600 w 4560"/>
                  <a:gd name="T11" fmla="*/ 612 h 1476"/>
                  <a:gd name="T12" fmla="*/ 714 w 4560"/>
                  <a:gd name="T13" fmla="*/ 1338 h 1476"/>
                  <a:gd name="T14" fmla="*/ 822 w 4560"/>
                  <a:gd name="T15" fmla="*/ 1278 h 1476"/>
                  <a:gd name="T16" fmla="*/ 930 w 4560"/>
                  <a:gd name="T17" fmla="*/ 990 h 1476"/>
                  <a:gd name="T18" fmla="*/ 1044 w 4560"/>
                  <a:gd name="T19" fmla="*/ 0 h 1476"/>
                  <a:gd name="T20" fmla="*/ 1152 w 4560"/>
                  <a:gd name="T21" fmla="*/ 504 h 1476"/>
                  <a:gd name="T22" fmla="*/ 1260 w 4560"/>
                  <a:gd name="T23" fmla="*/ 276 h 1476"/>
                  <a:gd name="T24" fmla="*/ 1374 w 4560"/>
                  <a:gd name="T25" fmla="*/ 1368 h 1476"/>
                  <a:gd name="T26" fmla="*/ 1482 w 4560"/>
                  <a:gd name="T27" fmla="*/ 1344 h 1476"/>
                  <a:gd name="T28" fmla="*/ 1590 w 4560"/>
                  <a:gd name="T29" fmla="*/ 858 h 1476"/>
                  <a:gd name="T30" fmla="*/ 1698 w 4560"/>
                  <a:gd name="T31" fmla="*/ 300 h 1476"/>
                  <a:gd name="T32" fmla="*/ 1812 w 4560"/>
                  <a:gd name="T33" fmla="*/ 570 h 1476"/>
                  <a:gd name="T34" fmla="*/ 1920 w 4560"/>
                  <a:gd name="T35" fmla="*/ 426 h 1476"/>
                  <a:gd name="T36" fmla="*/ 2028 w 4560"/>
                  <a:gd name="T37" fmla="*/ 1188 h 1476"/>
                  <a:gd name="T38" fmla="*/ 2142 w 4560"/>
                  <a:gd name="T39" fmla="*/ 1110 h 1476"/>
                  <a:gd name="T40" fmla="*/ 2250 w 4560"/>
                  <a:gd name="T41" fmla="*/ 1014 h 1476"/>
                  <a:gd name="T42" fmla="*/ 2358 w 4560"/>
                  <a:gd name="T43" fmla="*/ 162 h 1476"/>
                  <a:gd name="T44" fmla="*/ 2472 w 4560"/>
                  <a:gd name="T45" fmla="*/ 624 h 1476"/>
                  <a:gd name="T46" fmla="*/ 2580 w 4560"/>
                  <a:gd name="T47" fmla="*/ 588 h 1476"/>
                  <a:gd name="T48" fmla="*/ 2688 w 4560"/>
                  <a:gd name="T49" fmla="*/ 1128 h 1476"/>
                  <a:gd name="T50" fmla="*/ 2802 w 4560"/>
                  <a:gd name="T51" fmla="*/ 1332 h 1476"/>
                  <a:gd name="T52" fmla="*/ 2910 w 4560"/>
                  <a:gd name="T53" fmla="*/ 1248 h 1476"/>
                  <a:gd name="T54" fmla="*/ 3018 w 4560"/>
                  <a:gd name="T55" fmla="*/ 48 h 1476"/>
                  <a:gd name="T56" fmla="*/ 3132 w 4560"/>
                  <a:gd name="T57" fmla="*/ 402 h 1476"/>
                  <a:gd name="T58" fmla="*/ 3240 w 4560"/>
                  <a:gd name="T59" fmla="*/ 516 h 1476"/>
                  <a:gd name="T60" fmla="*/ 3348 w 4560"/>
                  <a:gd name="T61" fmla="*/ 1050 h 1476"/>
                  <a:gd name="T62" fmla="*/ 3456 w 4560"/>
                  <a:gd name="T63" fmla="*/ 1476 h 1476"/>
                  <a:gd name="T64" fmla="*/ 3570 w 4560"/>
                  <a:gd name="T65" fmla="*/ 1164 h 1476"/>
                  <a:gd name="T66" fmla="*/ 3678 w 4560"/>
                  <a:gd name="T67" fmla="*/ 204 h 1476"/>
                  <a:gd name="T68" fmla="*/ 3786 w 4560"/>
                  <a:gd name="T69" fmla="*/ 510 h 1476"/>
                  <a:gd name="T70" fmla="*/ 3900 w 4560"/>
                  <a:gd name="T71" fmla="*/ 426 h 1476"/>
                  <a:gd name="T72" fmla="*/ 4008 w 4560"/>
                  <a:gd name="T73" fmla="*/ 1242 h 1476"/>
                  <a:gd name="T74" fmla="*/ 4116 w 4560"/>
                  <a:gd name="T75" fmla="*/ 1284 h 1476"/>
                  <a:gd name="T76" fmla="*/ 4230 w 4560"/>
                  <a:gd name="T77" fmla="*/ 996 h 1476"/>
                  <a:gd name="T78" fmla="*/ 4338 w 4560"/>
                  <a:gd name="T79" fmla="*/ 456 h 1476"/>
                  <a:gd name="T80" fmla="*/ 4446 w 4560"/>
                  <a:gd name="T81" fmla="*/ 792 h 1476"/>
                  <a:gd name="T82" fmla="*/ 4560 w 4560"/>
                  <a:gd name="T83" fmla="*/ 966 h 1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60" h="1476">
                    <a:moveTo>
                      <a:pt x="0" y="852"/>
                    </a:moveTo>
                    <a:lnTo>
                      <a:pt x="54" y="852"/>
                    </a:lnTo>
                    <a:lnTo>
                      <a:pt x="108" y="720"/>
                    </a:lnTo>
                    <a:lnTo>
                      <a:pt x="162" y="1122"/>
                    </a:lnTo>
                    <a:lnTo>
                      <a:pt x="216" y="942"/>
                    </a:lnTo>
                    <a:lnTo>
                      <a:pt x="270" y="1110"/>
                    </a:lnTo>
                    <a:lnTo>
                      <a:pt x="330" y="1218"/>
                    </a:lnTo>
                    <a:lnTo>
                      <a:pt x="384" y="18"/>
                    </a:lnTo>
                    <a:lnTo>
                      <a:pt x="438" y="450"/>
                    </a:lnTo>
                    <a:lnTo>
                      <a:pt x="492" y="420"/>
                    </a:lnTo>
                    <a:lnTo>
                      <a:pt x="546" y="570"/>
                    </a:lnTo>
                    <a:lnTo>
                      <a:pt x="600" y="612"/>
                    </a:lnTo>
                    <a:lnTo>
                      <a:pt x="660" y="606"/>
                    </a:lnTo>
                    <a:lnTo>
                      <a:pt x="714" y="1338"/>
                    </a:lnTo>
                    <a:lnTo>
                      <a:pt x="768" y="1380"/>
                    </a:lnTo>
                    <a:lnTo>
                      <a:pt x="822" y="1278"/>
                    </a:lnTo>
                    <a:lnTo>
                      <a:pt x="876" y="1410"/>
                    </a:lnTo>
                    <a:lnTo>
                      <a:pt x="930" y="990"/>
                    </a:lnTo>
                    <a:lnTo>
                      <a:pt x="984" y="1302"/>
                    </a:lnTo>
                    <a:lnTo>
                      <a:pt x="1044" y="0"/>
                    </a:lnTo>
                    <a:lnTo>
                      <a:pt x="1098" y="210"/>
                    </a:lnTo>
                    <a:lnTo>
                      <a:pt x="1152" y="504"/>
                    </a:lnTo>
                    <a:lnTo>
                      <a:pt x="1206" y="324"/>
                    </a:lnTo>
                    <a:lnTo>
                      <a:pt x="1260" y="276"/>
                    </a:lnTo>
                    <a:lnTo>
                      <a:pt x="1314" y="738"/>
                    </a:lnTo>
                    <a:lnTo>
                      <a:pt x="1374" y="1368"/>
                    </a:lnTo>
                    <a:lnTo>
                      <a:pt x="1428" y="1386"/>
                    </a:lnTo>
                    <a:lnTo>
                      <a:pt x="1482" y="1344"/>
                    </a:lnTo>
                    <a:lnTo>
                      <a:pt x="1536" y="1134"/>
                    </a:lnTo>
                    <a:lnTo>
                      <a:pt x="1590" y="858"/>
                    </a:lnTo>
                    <a:lnTo>
                      <a:pt x="1644" y="1104"/>
                    </a:lnTo>
                    <a:lnTo>
                      <a:pt x="1698" y="300"/>
                    </a:lnTo>
                    <a:lnTo>
                      <a:pt x="1758" y="636"/>
                    </a:lnTo>
                    <a:lnTo>
                      <a:pt x="1812" y="570"/>
                    </a:lnTo>
                    <a:lnTo>
                      <a:pt x="1866" y="576"/>
                    </a:lnTo>
                    <a:lnTo>
                      <a:pt x="1920" y="426"/>
                    </a:lnTo>
                    <a:lnTo>
                      <a:pt x="1974" y="558"/>
                    </a:lnTo>
                    <a:lnTo>
                      <a:pt x="2028" y="1188"/>
                    </a:lnTo>
                    <a:lnTo>
                      <a:pt x="2088" y="1194"/>
                    </a:lnTo>
                    <a:lnTo>
                      <a:pt x="2142" y="1110"/>
                    </a:lnTo>
                    <a:lnTo>
                      <a:pt x="2196" y="1110"/>
                    </a:lnTo>
                    <a:lnTo>
                      <a:pt x="2250" y="1014"/>
                    </a:lnTo>
                    <a:lnTo>
                      <a:pt x="2304" y="1332"/>
                    </a:lnTo>
                    <a:lnTo>
                      <a:pt x="2358" y="162"/>
                    </a:lnTo>
                    <a:lnTo>
                      <a:pt x="2418" y="360"/>
                    </a:lnTo>
                    <a:lnTo>
                      <a:pt x="2472" y="624"/>
                    </a:lnTo>
                    <a:lnTo>
                      <a:pt x="2526" y="522"/>
                    </a:lnTo>
                    <a:lnTo>
                      <a:pt x="2580" y="588"/>
                    </a:lnTo>
                    <a:lnTo>
                      <a:pt x="2634" y="612"/>
                    </a:lnTo>
                    <a:lnTo>
                      <a:pt x="2688" y="1128"/>
                    </a:lnTo>
                    <a:lnTo>
                      <a:pt x="2742" y="1308"/>
                    </a:lnTo>
                    <a:lnTo>
                      <a:pt x="2802" y="1332"/>
                    </a:lnTo>
                    <a:lnTo>
                      <a:pt x="2856" y="1170"/>
                    </a:lnTo>
                    <a:lnTo>
                      <a:pt x="2910" y="1248"/>
                    </a:lnTo>
                    <a:lnTo>
                      <a:pt x="2964" y="1026"/>
                    </a:lnTo>
                    <a:lnTo>
                      <a:pt x="3018" y="48"/>
                    </a:lnTo>
                    <a:lnTo>
                      <a:pt x="3072" y="240"/>
                    </a:lnTo>
                    <a:lnTo>
                      <a:pt x="3132" y="402"/>
                    </a:lnTo>
                    <a:lnTo>
                      <a:pt x="3186" y="600"/>
                    </a:lnTo>
                    <a:lnTo>
                      <a:pt x="3240" y="516"/>
                    </a:lnTo>
                    <a:lnTo>
                      <a:pt x="3294" y="798"/>
                    </a:lnTo>
                    <a:lnTo>
                      <a:pt x="3348" y="1050"/>
                    </a:lnTo>
                    <a:lnTo>
                      <a:pt x="3402" y="1320"/>
                    </a:lnTo>
                    <a:lnTo>
                      <a:pt x="3456" y="1476"/>
                    </a:lnTo>
                    <a:lnTo>
                      <a:pt x="3516" y="1044"/>
                    </a:lnTo>
                    <a:lnTo>
                      <a:pt x="3570" y="1164"/>
                    </a:lnTo>
                    <a:lnTo>
                      <a:pt x="3624" y="1134"/>
                    </a:lnTo>
                    <a:lnTo>
                      <a:pt x="3678" y="204"/>
                    </a:lnTo>
                    <a:lnTo>
                      <a:pt x="3732" y="264"/>
                    </a:lnTo>
                    <a:lnTo>
                      <a:pt x="3786" y="510"/>
                    </a:lnTo>
                    <a:lnTo>
                      <a:pt x="3846" y="684"/>
                    </a:lnTo>
                    <a:lnTo>
                      <a:pt x="3900" y="426"/>
                    </a:lnTo>
                    <a:lnTo>
                      <a:pt x="3954" y="582"/>
                    </a:lnTo>
                    <a:lnTo>
                      <a:pt x="4008" y="1242"/>
                    </a:lnTo>
                    <a:lnTo>
                      <a:pt x="4062" y="1290"/>
                    </a:lnTo>
                    <a:lnTo>
                      <a:pt x="4116" y="1284"/>
                    </a:lnTo>
                    <a:lnTo>
                      <a:pt x="4170" y="702"/>
                    </a:lnTo>
                    <a:lnTo>
                      <a:pt x="4230" y="996"/>
                    </a:lnTo>
                    <a:lnTo>
                      <a:pt x="4284" y="1086"/>
                    </a:lnTo>
                    <a:lnTo>
                      <a:pt x="4338" y="456"/>
                    </a:lnTo>
                    <a:lnTo>
                      <a:pt x="4392" y="468"/>
                    </a:lnTo>
                    <a:lnTo>
                      <a:pt x="4446" y="792"/>
                    </a:lnTo>
                    <a:lnTo>
                      <a:pt x="4500" y="774"/>
                    </a:lnTo>
                    <a:lnTo>
                      <a:pt x="4560" y="966"/>
                    </a:lnTo>
                  </a:path>
                </a:pathLst>
              </a:custGeom>
              <a:noFill/>
              <a:ln w="1905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8" name="Oval 7"/>
              <p:cNvSpPr>
                <a:spLocks noChangeArrowheads="1"/>
              </p:cNvSpPr>
              <p:nvPr/>
            </p:nvSpPr>
            <p:spPr bwMode="auto">
              <a:xfrm>
                <a:off x="251520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9" name="Oval 8"/>
              <p:cNvSpPr>
                <a:spLocks noChangeArrowheads="1"/>
              </p:cNvSpPr>
              <p:nvPr/>
            </p:nvSpPr>
            <p:spPr bwMode="auto">
              <a:xfrm>
                <a:off x="297923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0" name="Oval 9"/>
              <p:cNvSpPr>
                <a:spLocks noChangeArrowheads="1"/>
              </p:cNvSpPr>
              <p:nvPr/>
            </p:nvSpPr>
            <p:spPr bwMode="auto">
              <a:xfrm>
                <a:off x="344327" y="227265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1" name="Oval 10"/>
              <p:cNvSpPr>
                <a:spLocks noChangeArrowheads="1"/>
              </p:cNvSpPr>
              <p:nvPr/>
            </p:nvSpPr>
            <p:spPr bwMode="auto">
              <a:xfrm>
                <a:off x="390730" y="2638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2" name="Oval 11"/>
              <p:cNvSpPr>
                <a:spLocks noChangeArrowheads="1"/>
              </p:cNvSpPr>
              <p:nvPr/>
            </p:nvSpPr>
            <p:spPr bwMode="auto">
              <a:xfrm>
                <a:off x="437133" y="2474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3" name="Oval 12"/>
              <p:cNvSpPr>
                <a:spLocks noChangeArrowheads="1"/>
              </p:cNvSpPr>
              <p:nvPr/>
            </p:nvSpPr>
            <p:spPr bwMode="auto">
              <a:xfrm>
                <a:off x="48353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4" name="Oval 13"/>
              <p:cNvSpPr>
                <a:spLocks noChangeArrowheads="1"/>
              </p:cNvSpPr>
              <p:nvPr/>
            </p:nvSpPr>
            <p:spPr bwMode="auto">
              <a:xfrm>
                <a:off x="535096" y="272596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5" name="Oval 14"/>
              <p:cNvSpPr>
                <a:spLocks noChangeArrowheads="1"/>
              </p:cNvSpPr>
              <p:nvPr/>
            </p:nvSpPr>
            <p:spPr bwMode="auto">
              <a:xfrm>
                <a:off x="581500" y="163365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6" name="Oval 15"/>
              <p:cNvSpPr>
                <a:spLocks noChangeArrowheads="1"/>
              </p:cNvSpPr>
              <p:nvPr/>
            </p:nvSpPr>
            <p:spPr bwMode="auto">
              <a:xfrm>
                <a:off x="627903" y="202688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7" name="Oval 16"/>
              <p:cNvSpPr>
                <a:spLocks noChangeArrowheads="1"/>
              </p:cNvSpPr>
              <p:nvPr/>
            </p:nvSpPr>
            <p:spPr bwMode="auto">
              <a:xfrm>
                <a:off x="674306" y="1999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8" name="Oval 17"/>
              <p:cNvSpPr>
                <a:spLocks noChangeArrowheads="1"/>
              </p:cNvSpPr>
              <p:nvPr/>
            </p:nvSpPr>
            <p:spPr bwMode="auto">
              <a:xfrm>
                <a:off x="720710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9" name="Oval 18"/>
              <p:cNvSpPr>
                <a:spLocks noChangeArrowheads="1"/>
              </p:cNvSpPr>
              <p:nvPr/>
            </p:nvSpPr>
            <p:spPr bwMode="auto">
              <a:xfrm>
                <a:off x="767113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0" name="Oval 19"/>
              <p:cNvSpPr>
                <a:spLocks noChangeArrowheads="1"/>
              </p:cNvSpPr>
              <p:nvPr/>
            </p:nvSpPr>
            <p:spPr bwMode="auto">
              <a:xfrm>
                <a:off x="818672" y="2168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1" name="Oval 20"/>
              <p:cNvSpPr>
                <a:spLocks noChangeArrowheads="1"/>
              </p:cNvSpPr>
              <p:nvPr/>
            </p:nvSpPr>
            <p:spPr bwMode="auto">
              <a:xfrm>
                <a:off x="865076" y="2835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2" name="Oval 21"/>
              <p:cNvSpPr>
                <a:spLocks noChangeArrowheads="1"/>
              </p:cNvSpPr>
              <p:nvPr/>
            </p:nvSpPr>
            <p:spPr bwMode="auto">
              <a:xfrm>
                <a:off x="911479" y="2873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3" name="Oval 22"/>
              <p:cNvSpPr>
                <a:spLocks noChangeArrowheads="1"/>
              </p:cNvSpPr>
              <p:nvPr/>
            </p:nvSpPr>
            <p:spPr bwMode="auto">
              <a:xfrm>
                <a:off x="957882" y="2780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4" name="Oval 23"/>
              <p:cNvSpPr>
                <a:spLocks noChangeArrowheads="1"/>
              </p:cNvSpPr>
              <p:nvPr/>
            </p:nvSpPr>
            <p:spPr bwMode="auto">
              <a:xfrm>
                <a:off x="1004286" y="290073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5" name="Oval 24"/>
              <p:cNvSpPr>
                <a:spLocks noChangeArrowheads="1"/>
              </p:cNvSpPr>
              <p:nvPr/>
            </p:nvSpPr>
            <p:spPr bwMode="auto">
              <a:xfrm>
                <a:off x="1050689" y="2518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6" name="Oval 25"/>
              <p:cNvSpPr>
                <a:spLocks noChangeArrowheads="1"/>
              </p:cNvSpPr>
              <p:nvPr/>
            </p:nvSpPr>
            <p:spPr bwMode="auto">
              <a:xfrm>
                <a:off x="1097093" y="2802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7" name="Oval 26"/>
              <p:cNvSpPr>
                <a:spLocks noChangeArrowheads="1"/>
              </p:cNvSpPr>
              <p:nvPr/>
            </p:nvSpPr>
            <p:spPr bwMode="auto">
              <a:xfrm>
                <a:off x="1148652" y="161727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" name="Oval 27"/>
              <p:cNvSpPr>
                <a:spLocks noChangeArrowheads="1"/>
              </p:cNvSpPr>
              <p:nvPr/>
            </p:nvSpPr>
            <p:spPr bwMode="auto">
              <a:xfrm>
                <a:off x="1195055" y="180842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9" name="Oval 28"/>
              <p:cNvSpPr>
                <a:spLocks noChangeArrowheads="1"/>
              </p:cNvSpPr>
              <p:nvPr/>
            </p:nvSpPr>
            <p:spPr bwMode="auto">
              <a:xfrm>
                <a:off x="1241459" y="2076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0" name="Oval 29"/>
              <p:cNvSpPr>
                <a:spLocks noChangeArrowheads="1"/>
              </p:cNvSpPr>
              <p:nvPr/>
            </p:nvSpPr>
            <p:spPr bwMode="auto">
              <a:xfrm>
                <a:off x="1287862" y="191219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1" name="Oval 30"/>
              <p:cNvSpPr>
                <a:spLocks noChangeArrowheads="1"/>
              </p:cNvSpPr>
              <p:nvPr/>
            </p:nvSpPr>
            <p:spPr bwMode="auto">
              <a:xfrm>
                <a:off x="1334265" y="1868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2" name="Oval 31"/>
              <p:cNvSpPr>
                <a:spLocks noChangeArrowheads="1"/>
              </p:cNvSpPr>
              <p:nvPr/>
            </p:nvSpPr>
            <p:spPr bwMode="auto">
              <a:xfrm>
                <a:off x="1380669" y="2289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3" name="Oval 32"/>
              <p:cNvSpPr>
                <a:spLocks noChangeArrowheads="1"/>
              </p:cNvSpPr>
              <p:nvPr/>
            </p:nvSpPr>
            <p:spPr bwMode="auto">
              <a:xfrm>
                <a:off x="1432228" y="2862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4" name="Oval 33"/>
              <p:cNvSpPr>
                <a:spLocks noChangeArrowheads="1"/>
              </p:cNvSpPr>
              <p:nvPr/>
            </p:nvSpPr>
            <p:spPr bwMode="auto">
              <a:xfrm>
                <a:off x="1478631" y="2878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5" name="Oval 34"/>
              <p:cNvSpPr>
                <a:spLocks noChangeArrowheads="1"/>
              </p:cNvSpPr>
              <p:nvPr/>
            </p:nvSpPr>
            <p:spPr bwMode="auto">
              <a:xfrm>
                <a:off x="1525035" y="2840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6" name="Oval 35"/>
              <p:cNvSpPr>
                <a:spLocks noChangeArrowheads="1"/>
              </p:cNvSpPr>
              <p:nvPr/>
            </p:nvSpPr>
            <p:spPr bwMode="auto">
              <a:xfrm>
                <a:off x="1571438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7" name="Oval 36"/>
              <p:cNvSpPr>
                <a:spLocks noChangeArrowheads="1"/>
              </p:cNvSpPr>
              <p:nvPr/>
            </p:nvSpPr>
            <p:spPr bwMode="auto">
              <a:xfrm>
                <a:off x="1617842" y="2398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" name="Oval 37"/>
              <p:cNvSpPr>
                <a:spLocks noChangeArrowheads="1"/>
              </p:cNvSpPr>
              <p:nvPr/>
            </p:nvSpPr>
            <p:spPr bwMode="auto">
              <a:xfrm>
                <a:off x="1664245" y="2622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9" name="Oval 38"/>
              <p:cNvSpPr>
                <a:spLocks noChangeArrowheads="1"/>
              </p:cNvSpPr>
              <p:nvPr/>
            </p:nvSpPr>
            <p:spPr bwMode="auto">
              <a:xfrm>
                <a:off x="1710648" y="1890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0" name="Oval 39"/>
              <p:cNvSpPr>
                <a:spLocks noChangeArrowheads="1"/>
              </p:cNvSpPr>
              <p:nvPr/>
            </p:nvSpPr>
            <p:spPr bwMode="auto">
              <a:xfrm>
                <a:off x="1762208" y="2196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1" name="Oval 40"/>
              <p:cNvSpPr>
                <a:spLocks noChangeArrowheads="1"/>
              </p:cNvSpPr>
              <p:nvPr/>
            </p:nvSpPr>
            <p:spPr bwMode="auto">
              <a:xfrm>
                <a:off x="1808611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2" name="Oval 41"/>
              <p:cNvSpPr>
                <a:spLocks noChangeArrowheads="1"/>
              </p:cNvSpPr>
              <p:nvPr/>
            </p:nvSpPr>
            <p:spPr bwMode="auto">
              <a:xfrm>
                <a:off x="1855014" y="2141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3" name="Oval 42"/>
              <p:cNvSpPr>
                <a:spLocks noChangeArrowheads="1"/>
              </p:cNvSpPr>
              <p:nvPr/>
            </p:nvSpPr>
            <p:spPr bwMode="auto">
              <a:xfrm>
                <a:off x="1901418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4" name="Oval 43"/>
              <p:cNvSpPr>
                <a:spLocks noChangeArrowheads="1"/>
              </p:cNvSpPr>
              <p:nvPr/>
            </p:nvSpPr>
            <p:spPr bwMode="auto">
              <a:xfrm>
                <a:off x="1947821" y="2125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5" name="Oval 44"/>
              <p:cNvSpPr>
                <a:spLocks noChangeArrowheads="1"/>
              </p:cNvSpPr>
              <p:nvPr/>
            </p:nvSpPr>
            <p:spPr bwMode="auto">
              <a:xfrm>
                <a:off x="1994224" y="2698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6" name="Oval 45"/>
              <p:cNvSpPr>
                <a:spLocks noChangeArrowheads="1"/>
              </p:cNvSpPr>
              <p:nvPr/>
            </p:nvSpPr>
            <p:spPr bwMode="auto">
              <a:xfrm>
                <a:off x="2045784" y="270411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7" name="Oval 46"/>
              <p:cNvSpPr>
                <a:spLocks noChangeArrowheads="1"/>
              </p:cNvSpPr>
              <p:nvPr/>
            </p:nvSpPr>
            <p:spPr bwMode="auto">
              <a:xfrm>
                <a:off x="209218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8" name="Oval 47"/>
              <p:cNvSpPr>
                <a:spLocks noChangeArrowheads="1"/>
              </p:cNvSpPr>
              <p:nvPr/>
            </p:nvSpPr>
            <p:spPr bwMode="auto">
              <a:xfrm>
                <a:off x="2138590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9" name="Oval 48"/>
              <p:cNvSpPr>
                <a:spLocks noChangeArrowheads="1"/>
              </p:cNvSpPr>
              <p:nvPr/>
            </p:nvSpPr>
            <p:spPr bwMode="auto">
              <a:xfrm>
                <a:off x="2184994" y="2540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0" name="Oval 49"/>
              <p:cNvSpPr>
                <a:spLocks noChangeArrowheads="1"/>
              </p:cNvSpPr>
              <p:nvPr/>
            </p:nvSpPr>
            <p:spPr bwMode="auto">
              <a:xfrm>
                <a:off x="2231397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1" name="Oval 50"/>
              <p:cNvSpPr>
                <a:spLocks noChangeArrowheads="1"/>
              </p:cNvSpPr>
              <p:nvPr/>
            </p:nvSpPr>
            <p:spPr bwMode="auto">
              <a:xfrm>
                <a:off x="2277801" y="1764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2" name="Oval 51"/>
              <p:cNvSpPr>
                <a:spLocks noChangeArrowheads="1"/>
              </p:cNvSpPr>
              <p:nvPr/>
            </p:nvSpPr>
            <p:spPr bwMode="auto">
              <a:xfrm>
                <a:off x="2329360" y="1944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3" name="Oval 52"/>
              <p:cNvSpPr>
                <a:spLocks noChangeArrowheads="1"/>
              </p:cNvSpPr>
              <p:nvPr/>
            </p:nvSpPr>
            <p:spPr bwMode="auto">
              <a:xfrm>
                <a:off x="2375764" y="2185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4" name="Oval 53"/>
              <p:cNvSpPr>
                <a:spLocks noChangeArrowheads="1"/>
              </p:cNvSpPr>
              <p:nvPr/>
            </p:nvSpPr>
            <p:spPr bwMode="auto">
              <a:xfrm>
                <a:off x="2422167" y="2092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5" name="Oval 54"/>
              <p:cNvSpPr>
                <a:spLocks noChangeArrowheads="1"/>
              </p:cNvSpPr>
              <p:nvPr/>
            </p:nvSpPr>
            <p:spPr bwMode="auto">
              <a:xfrm>
                <a:off x="2468571" y="2152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6" name="Oval 55"/>
              <p:cNvSpPr>
                <a:spLocks noChangeArrowheads="1"/>
              </p:cNvSpPr>
              <p:nvPr/>
            </p:nvSpPr>
            <p:spPr bwMode="auto">
              <a:xfrm>
                <a:off x="2514974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7" name="Oval 56"/>
              <p:cNvSpPr>
                <a:spLocks noChangeArrowheads="1"/>
              </p:cNvSpPr>
              <p:nvPr/>
            </p:nvSpPr>
            <p:spPr bwMode="auto">
              <a:xfrm>
                <a:off x="2561377" y="2644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8" name="Oval 57"/>
              <p:cNvSpPr>
                <a:spLocks noChangeArrowheads="1"/>
              </p:cNvSpPr>
              <p:nvPr/>
            </p:nvSpPr>
            <p:spPr bwMode="auto">
              <a:xfrm>
                <a:off x="2607781" y="2807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9" name="Oval 58"/>
              <p:cNvSpPr>
                <a:spLocks noChangeArrowheads="1"/>
              </p:cNvSpPr>
              <p:nvPr/>
            </p:nvSpPr>
            <p:spPr bwMode="auto">
              <a:xfrm>
                <a:off x="2659340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0" name="Oval 59"/>
              <p:cNvSpPr>
                <a:spLocks noChangeArrowheads="1"/>
              </p:cNvSpPr>
              <p:nvPr/>
            </p:nvSpPr>
            <p:spPr bwMode="auto">
              <a:xfrm>
                <a:off x="2705743" y="2682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1" name="Oval 60"/>
              <p:cNvSpPr>
                <a:spLocks noChangeArrowheads="1"/>
              </p:cNvSpPr>
              <p:nvPr/>
            </p:nvSpPr>
            <p:spPr bwMode="auto">
              <a:xfrm>
                <a:off x="2752147" y="2753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2" name="Oval 61"/>
              <p:cNvSpPr>
                <a:spLocks noChangeArrowheads="1"/>
              </p:cNvSpPr>
              <p:nvPr/>
            </p:nvSpPr>
            <p:spPr bwMode="auto">
              <a:xfrm>
                <a:off x="2798550" y="2551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3" name="Oval 62"/>
              <p:cNvSpPr>
                <a:spLocks noChangeArrowheads="1"/>
              </p:cNvSpPr>
              <p:nvPr/>
            </p:nvSpPr>
            <p:spPr bwMode="auto">
              <a:xfrm>
                <a:off x="2844953" y="1660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4" name="Oval 63"/>
              <p:cNvSpPr>
                <a:spLocks noChangeArrowheads="1"/>
              </p:cNvSpPr>
              <p:nvPr/>
            </p:nvSpPr>
            <p:spPr bwMode="auto">
              <a:xfrm>
                <a:off x="2891357" y="1835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5" name="Oval 64"/>
              <p:cNvSpPr>
                <a:spLocks noChangeArrowheads="1"/>
              </p:cNvSpPr>
              <p:nvPr/>
            </p:nvSpPr>
            <p:spPr bwMode="auto">
              <a:xfrm>
                <a:off x="2942916" y="1983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6" name="Oval 65"/>
              <p:cNvSpPr>
                <a:spLocks noChangeArrowheads="1"/>
              </p:cNvSpPr>
              <p:nvPr/>
            </p:nvSpPr>
            <p:spPr bwMode="auto">
              <a:xfrm>
                <a:off x="2989319" y="2163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7" name="Oval 66"/>
              <p:cNvSpPr>
                <a:spLocks noChangeArrowheads="1"/>
              </p:cNvSpPr>
              <p:nvPr/>
            </p:nvSpPr>
            <p:spPr bwMode="auto">
              <a:xfrm>
                <a:off x="3035723" y="2086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8" name="Oval 67"/>
              <p:cNvSpPr>
                <a:spLocks noChangeArrowheads="1"/>
              </p:cNvSpPr>
              <p:nvPr/>
            </p:nvSpPr>
            <p:spPr bwMode="auto">
              <a:xfrm>
                <a:off x="3082126" y="2343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9" name="Oval 68"/>
              <p:cNvSpPr>
                <a:spLocks noChangeArrowheads="1"/>
              </p:cNvSpPr>
              <p:nvPr/>
            </p:nvSpPr>
            <p:spPr bwMode="auto">
              <a:xfrm>
                <a:off x="3128530" y="2573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0" name="Oval 69"/>
              <p:cNvSpPr>
                <a:spLocks noChangeArrowheads="1"/>
              </p:cNvSpPr>
              <p:nvPr/>
            </p:nvSpPr>
            <p:spPr bwMode="auto">
              <a:xfrm>
                <a:off x="3174933" y="2818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1" name="Oval 70"/>
              <p:cNvSpPr>
                <a:spLocks noChangeArrowheads="1"/>
              </p:cNvSpPr>
              <p:nvPr/>
            </p:nvSpPr>
            <p:spPr bwMode="auto">
              <a:xfrm>
                <a:off x="3221336" y="296081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2" name="Oval 71"/>
              <p:cNvSpPr>
                <a:spLocks noChangeArrowheads="1"/>
              </p:cNvSpPr>
              <p:nvPr/>
            </p:nvSpPr>
            <p:spPr bwMode="auto">
              <a:xfrm>
                <a:off x="3272896" y="2567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3" name="Oval 72"/>
              <p:cNvSpPr>
                <a:spLocks noChangeArrowheads="1"/>
              </p:cNvSpPr>
              <p:nvPr/>
            </p:nvSpPr>
            <p:spPr bwMode="auto">
              <a:xfrm>
                <a:off x="3319299" y="2676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4" name="Oval 73"/>
              <p:cNvSpPr>
                <a:spLocks noChangeArrowheads="1"/>
              </p:cNvSpPr>
              <p:nvPr/>
            </p:nvSpPr>
            <p:spPr bwMode="auto">
              <a:xfrm>
                <a:off x="3365702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5" name="Oval 74"/>
              <p:cNvSpPr>
                <a:spLocks noChangeArrowheads="1"/>
              </p:cNvSpPr>
              <p:nvPr/>
            </p:nvSpPr>
            <p:spPr bwMode="auto">
              <a:xfrm>
                <a:off x="3412106" y="1802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6" name="Oval 75"/>
              <p:cNvSpPr>
                <a:spLocks noChangeArrowheads="1"/>
              </p:cNvSpPr>
              <p:nvPr/>
            </p:nvSpPr>
            <p:spPr bwMode="auto">
              <a:xfrm>
                <a:off x="3458509" y="1857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7" name="Oval 76"/>
              <p:cNvSpPr>
                <a:spLocks noChangeArrowheads="1"/>
              </p:cNvSpPr>
              <p:nvPr/>
            </p:nvSpPr>
            <p:spPr bwMode="auto">
              <a:xfrm>
                <a:off x="3504912" y="2081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8" name="Oval 77"/>
              <p:cNvSpPr>
                <a:spLocks noChangeArrowheads="1"/>
              </p:cNvSpPr>
              <p:nvPr/>
            </p:nvSpPr>
            <p:spPr bwMode="auto">
              <a:xfrm>
                <a:off x="3556472" y="2239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9" name="Oval 78"/>
              <p:cNvSpPr>
                <a:spLocks noChangeArrowheads="1"/>
              </p:cNvSpPr>
              <p:nvPr/>
            </p:nvSpPr>
            <p:spPr bwMode="auto">
              <a:xfrm>
                <a:off x="3602875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0" name="Oval 79"/>
              <p:cNvSpPr>
                <a:spLocks noChangeArrowheads="1"/>
              </p:cNvSpPr>
              <p:nvPr/>
            </p:nvSpPr>
            <p:spPr bwMode="auto">
              <a:xfrm>
                <a:off x="3649279" y="2147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1" name="Oval 80"/>
              <p:cNvSpPr>
                <a:spLocks noChangeArrowheads="1"/>
              </p:cNvSpPr>
              <p:nvPr/>
            </p:nvSpPr>
            <p:spPr bwMode="auto">
              <a:xfrm>
                <a:off x="3695682" y="2747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2" name="Oval 81"/>
              <p:cNvSpPr>
                <a:spLocks noChangeArrowheads="1"/>
              </p:cNvSpPr>
              <p:nvPr/>
            </p:nvSpPr>
            <p:spPr bwMode="auto">
              <a:xfrm>
                <a:off x="3742085" y="2791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3" name="Oval 82"/>
              <p:cNvSpPr>
                <a:spLocks noChangeArrowheads="1"/>
              </p:cNvSpPr>
              <p:nvPr/>
            </p:nvSpPr>
            <p:spPr bwMode="auto">
              <a:xfrm>
                <a:off x="3788489" y="278604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4" name="Oval 83"/>
              <p:cNvSpPr>
                <a:spLocks noChangeArrowheads="1"/>
              </p:cNvSpPr>
              <p:nvPr/>
            </p:nvSpPr>
            <p:spPr bwMode="auto">
              <a:xfrm>
                <a:off x="3834892" y="2256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5" name="Oval 84"/>
              <p:cNvSpPr>
                <a:spLocks noChangeArrowheads="1"/>
              </p:cNvSpPr>
              <p:nvPr/>
            </p:nvSpPr>
            <p:spPr bwMode="auto">
              <a:xfrm>
                <a:off x="3886451" y="2523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6" name="Oval 85"/>
              <p:cNvSpPr>
                <a:spLocks noChangeArrowheads="1"/>
              </p:cNvSpPr>
              <p:nvPr/>
            </p:nvSpPr>
            <p:spPr bwMode="auto">
              <a:xfrm>
                <a:off x="3932855" y="2605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7" name="Oval 86"/>
              <p:cNvSpPr>
                <a:spLocks noChangeArrowheads="1"/>
              </p:cNvSpPr>
              <p:nvPr/>
            </p:nvSpPr>
            <p:spPr bwMode="auto">
              <a:xfrm>
                <a:off x="3979258" y="2032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8" name="Oval 87"/>
              <p:cNvSpPr>
                <a:spLocks noChangeArrowheads="1"/>
              </p:cNvSpPr>
              <p:nvPr/>
            </p:nvSpPr>
            <p:spPr bwMode="auto">
              <a:xfrm>
                <a:off x="4025661" y="2043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9" name="Oval 88"/>
              <p:cNvSpPr>
                <a:spLocks noChangeArrowheads="1"/>
              </p:cNvSpPr>
              <p:nvPr/>
            </p:nvSpPr>
            <p:spPr bwMode="auto">
              <a:xfrm>
                <a:off x="4072065" y="2338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0" name="Oval 89"/>
              <p:cNvSpPr>
                <a:spLocks noChangeArrowheads="1"/>
              </p:cNvSpPr>
              <p:nvPr/>
            </p:nvSpPr>
            <p:spPr bwMode="auto">
              <a:xfrm>
                <a:off x="4118468" y="2321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1" name="Oval 90"/>
              <p:cNvSpPr>
                <a:spLocks noChangeArrowheads="1"/>
              </p:cNvSpPr>
              <p:nvPr/>
            </p:nvSpPr>
            <p:spPr bwMode="auto">
              <a:xfrm>
                <a:off x="4170027" y="2496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504" name="TextBox 503"/>
            <p:cNvSpPr txBox="1"/>
            <p:nvPr/>
          </p:nvSpPr>
          <p:spPr>
            <a:xfrm>
              <a:off x="151955" y="4509991"/>
              <a:ext cx="461665" cy="32316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GB" dirty="0"/>
                <a:t>…</a:t>
              </a:r>
            </a:p>
          </p:txBody>
        </p:sp>
      </p:grpSp>
      <p:grpSp>
        <p:nvGrpSpPr>
          <p:cNvPr id="508" name="Group 507"/>
          <p:cNvGrpSpPr/>
          <p:nvPr/>
        </p:nvGrpSpPr>
        <p:grpSpPr>
          <a:xfrm>
            <a:off x="151955" y="5390444"/>
            <a:ext cx="8596509" cy="1458936"/>
            <a:chOff x="151955" y="5390444"/>
            <a:chExt cx="8596509" cy="1458936"/>
          </a:xfrm>
        </p:grpSpPr>
        <p:pic>
          <p:nvPicPr>
            <p:cNvPr id="109" name="Picture 10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432" r="54470"/>
            <a:stretch/>
          </p:blipFill>
          <p:spPr>
            <a:xfrm>
              <a:off x="5051513" y="5578041"/>
              <a:ext cx="965347" cy="1151771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737" y="5433668"/>
              <a:ext cx="1555727" cy="1415712"/>
            </a:xfrm>
            <a:prstGeom prst="rect">
              <a:avLst/>
            </a:prstGeom>
          </p:spPr>
        </p:pic>
        <p:grpSp>
          <p:nvGrpSpPr>
            <p:cNvPr id="167" name="Group 166"/>
            <p:cNvGrpSpPr/>
            <p:nvPr/>
          </p:nvGrpSpPr>
          <p:grpSpPr>
            <a:xfrm>
              <a:off x="3023828" y="5390444"/>
              <a:ext cx="857405" cy="1339368"/>
              <a:chOff x="3066523" y="1157825"/>
              <a:chExt cx="857405" cy="1339368"/>
            </a:xfrm>
          </p:grpSpPr>
          <p:grpSp>
            <p:nvGrpSpPr>
              <p:cNvPr id="168" name="Group 167"/>
              <p:cNvGrpSpPr/>
              <p:nvPr/>
            </p:nvGrpSpPr>
            <p:grpSpPr>
              <a:xfrm>
                <a:off x="3066523" y="1367012"/>
                <a:ext cx="857405" cy="1130181"/>
                <a:chOff x="4206875" y="1087438"/>
                <a:chExt cx="5353050" cy="5581650"/>
              </a:xfrm>
            </p:grpSpPr>
            <p:sp>
              <p:nvSpPr>
                <p:cNvPr id="171" name="Rectangle 114"/>
                <p:cNvSpPr>
                  <a:spLocks noChangeArrowheads="1"/>
                </p:cNvSpPr>
                <p:nvPr/>
              </p:nvSpPr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2" name="Rectangle 115"/>
                <p:cNvSpPr>
                  <a:spLocks noChangeArrowheads="1"/>
                </p:cNvSpPr>
                <p:nvPr/>
              </p:nvSpPr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pic>
              <p:nvPicPr>
                <p:cNvPr id="173" name="Picture 116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4" name="Line 117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5" name="Line 118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6" name="Line 119"/>
                <p:cNvSpPr>
                  <a:spLocks noChangeShapeType="1"/>
                </p:cNvSpPr>
                <p:nvPr/>
              </p:nvSpPr>
              <p:spPr bwMode="auto">
                <a:xfrm>
                  <a:off x="955992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7" name="Line 120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8" name="Line 121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9" name="Line 122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0" name="Line 123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1" name="Line 124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2" name="Line 125"/>
                <p:cNvSpPr>
                  <a:spLocks noChangeShapeType="1"/>
                </p:cNvSpPr>
                <p:nvPr/>
              </p:nvSpPr>
              <p:spPr bwMode="auto">
                <a:xfrm>
                  <a:off x="955992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169" name="Straight Connector 168"/>
              <p:cNvCxnSpPr/>
              <p:nvPr/>
            </p:nvCxnSpPr>
            <p:spPr>
              <a:xfrm>
                <a:off x="3066523" y="1304764"/>
                <a:ext cx="85740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Rectangle 169"/>
              <p:cNvSpPr/>
              <p:nvPr/>
            </p:nvSpPr>
            <p:spPr>
              <a:xfrm>
                <a:off x="3066523" y="1157825"/>
                <a:ext cx="101321" cy="146939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9" name="Group 208"/>
            <p:cNvGrpSpPr/>
            <p:nvPr/>
          </p:nvGrpSpPr>
          <p:grpSpPr>
            <a:xfrm>
              <a:off x="758551" y="5497759"/>
              <a:ext cx="1072884" cy="1287529"/>
              <a:chOff x="488294" y="4027109"/>
              <a:chExt cx="1472182" cy="1687184"/>
            </a:xfrm>
          </p:grpSpPr>
          <p:grpSp>
            <p:nvGrpSpPr>
              <p:cNvPr id="210" name="Group 209"/>
              <p:cNvGrpSpPr/>
              <p:nvPr/>
            </p:nvGrpSpPr>
            <p:grpSpPr>
              <a:xfrm>
                <a:off x="488294" y="40271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219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20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1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211" name="Group 210"/>
              <p:cNvGrpSpPr/>
              <p:nvPr/>
            </p:nvGrpSpPr>
            <p:grpSpPr>
              <a:xfrm>
                <a:off x="640694" y="41795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216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7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8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212" name="Group 211"/>
              <p:cNvGrpSpPr/>
              <p:nvPr/>
            </p:nvGrpSpPr>
            <p:grpSpPr>
              <a:xfrm>
                <a:off x="793094" y="43319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213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4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5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  <p:cxnSp>
          <p:nvCxnSpPr>
            <p:cNvPr id="231" name="Straight Arrow Connector 230"/>
            <p:cNvCxnSpPr/>
            <p:nvPr/>
          </p:nvCxnSpPr>
          <p:spPr>
            <a:xfrm>
              <a:off x="2015716" y="6201308"/>
              <a:ext cx="864096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Arrow Connector 234"/>
            <p:cNvCxnSpPr/>
            <p:nvPr/>
          </p:nvCxnSpPr>
          <p:spPr>
            <a:xfrm>
              <a:off x="4067944" y="6201308"/>
              <a:ext cx="864096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/>
            <p:cNvCxnSpPr/>
            <p:nvPr/>
          </p:nvCxnSpPr>
          <p:spPr>
            <a:xfrm>
              <a:off x="6192180" y="6175275"/>
              <a:ext cx="864096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2" name="Group 411"/>
            <p:cNvGrpSpPr/>
            <p:nvPr/>
          </p:nvGrpSpPr>
          <p:grpSpPr>
            <a:xfrm>
              <a:off x="1947219" y="5841268"/>
              <a:ext cx="824581" cy="268335"/>
              <a:chOff x="251520" y="1617274"/>
              <a:chExt cx="3954599" cy="1381767"/>
            </a:xfrm>
          </p:grpSpPr>
          <p:sp>
            <p:nvSpPr>
              <p:cNvPr id="413" name="Freeform 6"/>
              <p:cNvSpPr>
                <a:spLocks/>
              </p:cNvSpPr>
              <p:nvPr/>
            </p:nvSpPr>
            <p:spPr bwMode="auto">
              <a:xfrm>
                <a:off x="266988" y="1633659"/>
                <a:ext cx="3918507" cy="1343536"/>
              </a:xfrm>
              <a:custGeom>
                <a:avLst/>
                <a:gdLst>
                  <a:gd name="T0" fmla="*/ 54 w 4560"/>
                  <a:gd name="T1" fmla="*/ 852 h 1476"/>
                  <a:gd name="T2" fmla="*/ 162 w 4560"/>
                  <a:gd name="T3" fmla="*/ 1122 h 1476"/>
                  <a:gd name="T4" fmla="*/ 270 w 4560"/>
                  <a:gd name="T5" fmla="*/ 1110 h 1476"/>
                  <a:gd name="T6" fmla="*/ 384 w 4560"/>
                  <a:gd name="T7" fmla="*/ 18 h 1476"/>
                  <a:gd name="T8" fmla="*/ 492 w 4560"/>
                  <a:gd name="T9" fmla="*/ 420 h 1476"/>
                  <a:gd name="T10" fmla="*/ 600 w 4560"/>
                  <a:gd name="T11" fmla="*/ 612 h 1476"/>
                  <a:gd name="T12" fmla="*/ 714 w 4560"/>
                  <a:gd name="T13" fmla="*/ 1338 h 1476"/>
                  <a:gd name="T14" fmla="*/ 822 w 4560"/>
                  <a:gd name="T15" fmla="*/ 1278 h 1476"/>
                  <a:gd name="T16" fmla="*/ 930 w 4560"/>
                  <a:gd name="T17" fmla="*/ 990 h 1476"/>
                  <a:gd name="T18" fmla="*/ 1044 w 4560"/>
                  <a:gd name="T19" fmla="*/ 0 h 1476"/>
                  <a:gd name="T20" fmla="*/ 1152 w 4560"/>
                  <a:gd name="T21" fmla="*/ 504 h 1476"/>
                  <a:gd name="T22" fmla="*/ 1260 w 4560"/>
                  <a:gd name="T23" fmla="*/ 276 h 1476"/>
                  <a:gd name="T24" fmla="*/ 1374 w 4560"/>
                  <a:gd name="T25" fmla="*/ 1368 h 1476"/>
                  <a:gd name="T26" fmla="*/ 1482 w 4560"/>
                  <a:gd name="T27" fmla="*/ 1344 h 1476"/>
                  <a:gd name="T28" fmla="*/ 1590 w 4560"/>
                  <a:gd name="T29" fmla="*/ 858 h 1476"/>
                  <a:gd name="T30" fmla="*/ 1698 w 4560"/>
                  <a:gd name="T31" fmla="*/ 300 h 1476"/>
                  <a:gd name="T32" fmla="*/ 1812 w 4560"/>
                  <a:gd name="T33" fmla="*/ 570 h 1476"/>
                  <a:gd name="T34" fmla="*/ 1920 w 4560"/>
                  <a:gd name="T35" fmla="*/ 426 h 1476"/>
                  <a:gd name="T36" fmla="*/ 2028 w 4560"/>
                  <a:gd name="T37" fmla="*/ 1188 h 1476"/>
                  <a:gd name="T38" fmla="*/ 2142 w 4560"/>
                  <a:gd name="T39" fmla="*/ 1110 h 1476"/>
                  <a:gd name="T40" fmla="*/ 2250 w 4560"/>
                  <a:gd name="T41" fmla="*/ 1014 h 1476"/>
                  <a:gd name="T42" fmla="*/ 2358 w 4560"/>
                  <a:gd name="T43" fmla="*/ 162 h 1476"/>
                  <a:gd name="T44" fmla="*/ 2472 w 4560"/>
                  <a:gd name="T45" fmla="*/ 624 h 1476"/>
                  <a:gd name="T46" fmla="*/ 2580 w 4560"/>
                  <a:gd name="T47" fmla="*/ 588 h 1476"/>
                  <a:gd name="T48" fmla="*/ 2688 w 4560"/>
                  <a:gd name="T49" fmla="*/ 1128 h 1476"/>
                  <a:gd name="T50" fmla="*/ 2802 w 4560"/>
                  <a:gd name="T51" fmla="*/ 1332 h 1476"/>
                  <a:gd name="T52" fmla="*/ 2910 w 4560"/>
                  <a:gd name="T53" fmla="*/ 1248 h 1476"/>
                  <a:gd name="T54" fmla="*/ 3018 w 4560"/>
                  <a:gd name="T55" fmla="*/ 48 h 1476"/>
                  <a:gd name="T56" fmla="*/ 3132 w 4560"/>
                  <a:gd name="T57" fmla="*/ 402 h 1476"/>
                  <a:gd name="T58" fmla="*/ 3240 w 4560"/>
                  <a:gd name="T59" fmla="*/ 516 h 1476"/>
                  <a:gd name="T60" fmla="*/ 3348 w 4560"/>
                  <a:gd name="T61" fmla="*/ 1050 h 1476"/>
                  <a:gd name="T62" fmla="*/ 3456 w 4560"/>
                  <a:gd name="T63" fmla="*/ 1476 h 1476"/>
                  <a:gd name="T64" fmla="*/ 3570 w 4560"/>
                  <a:gd name="T65" fmla="*/ 1164 h 1476"/>
                  <a:gd name="T66" fmla="*/ 3678 w 4560"/>
                  <a:gd name="T67" fmla="*/ 204 h 1476"/>
                  <a:gd name="T68" fmla="*/ 3786 w 4560"/>
                  <a:gd name="T69" fmla="*/ 510 h 1476"/>
                  <a:gd name="T70" fmla="*/ 3900 w 4560"/>
                  <a:gd name="T71" fmla="*/ 426 h 1476"/>
                  <a:gd name="T72" fmla="*/ 4008 w 4560"/>
                  <a:gd name="T73" fmla="*/ 1242 h 1476"/>
                  <a:gd name="T74" fmla="*/ 4116 w 4560"/>
                  <a:gd name="T75" fmla="*/ 1284 h 1476"/>
                  <a:gd name="T76" fmla="*/ 4230 w 4560"/>
                  <a:gd name="T77" fmla="*/ 996 h 1476"/>
                  <a:gd name="T78" fmla="*/ 4338 w 4560"/>
                  <a:gd name="T79" fmla="*/ 456 h 1476"/>
                  <a:gd name="T80" fmla="*/ 4446 w 4560"/>
                  <a:gd name="T81" fmla="*/ 792 h 1476"/>
                  <a:gd name="T82" fmla="*/ 4560 w 4560"/>
                  <a:gd name="T83" fmla="*/ 966 h 1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60" h="1476">
                    <a:moveTo>
                      <a:pt x="0" y="852"/>
                    </a:moveTo>
                    <a:lnTo>
                      <a:pt x="54" y="852"/>
                    </a:lnTo>
                    <a:lnTo>
                      <a:pt x="108" y="720"/>
                    </a:lnTo>
                    <a:lnTo>
                      <a:pt x="162" y="1122"/>
                    </a:lnTo>
                    <a:lnTo>
                      <a:pt x="216" y="942"/>
                    </a:lnTo>
                    <a:lnTo>
                      <a:pt x="270" y="1110"/>
                    </a:lnTo>
                    <a:lnTo>
                      <a:pt x="330" y="1218"/>
                    </a:lnTo>
                    <a:lnTo>
                      <a:pt x="384" y="18"/>
                    </a:lnTo>
                    <a:lnTo>
                      <a:pt x="438" y="450"/>
                    </a:lnTo>
                    <a:lnTo>
                      <a:pt x="492" y="420"/>
                    </a:lnTo>
                    <a:lnTo>
                      <a:pt x="546" y="570"/>
                    </a:lnTo>
                    <a:lnTo>
                      <a:pt x="600" y="612"/>
                    </a:lnTo>
                    <a:lnTo>
                      <a:pt x="660" y="606"/>
                    </a:lnTo>
                    <a:lnTo>
                      <a:pt x="714" y="1338"/>
                    </a:lnTo>
                    <a:lnTo>
                      <a:pt x="768" y="1380"/>
                    </a:lnTo>
                    <a:lnTo>
                      <a:pt x="822" y="1278"/>
                    </a:lnTo>
                    <a:lnTo>
                      <a:pt x="876" y="1410"/>
                    </a:lnTo>
                    <a:lnTo>
                      <a:pt x="930" y="990"/>
                    </a:lnTo>
                    <a:lnTo>
                      <a:pt x="984" y="1302"/>
                    </a:lnTo>
                    <a:lnTo>
                      <a:pt x="1044" y="0"/>
                    </a:lnTo>
                    <a:lnTo>
                      <a:pt x="1098" y="210"/>
                    </a:lnTo>
                    <a:lnTo>
                      <a:pt x="1152" y="504"/>
                    </a:lnTo>
                    <a:lnTo>
                      <a:pt x="1206" y="324"/>
                    </a:lnTo>
                    <a:lnTo>
                      <a:pt x="1260" y="276"/>
                    </a:lnTo>
                    <a:lnTo>
                      <a:pt x="1314" y="738"/>
                    </a:lnTo>
                    <a:lnTo>
                      <a:pt x="1374" y="1368"/>
                    </a:lnTo>
                    <a:lnTo>
                      <a:pt x="1428" y="1386"/>
                    </a:lnTo>
                    <a:lnTo>
                      <a:pt x="1482" y="1344"/>
                    </a:lnTo>
                    <a:lnTo>
                      <a:pt x="1536" y="1134"/>
                    </a:lnTo>
                    <a:lnTo>
                      <a:pt x="1590" y="858"/>
                    </a:lnTo>
                    <a:lnTo>
                      <a:pt x="1644" y="1104"/>
                    </a:lnTo>
                    <a:lnTo>
                      <a:pt x="1698" y="300"/>
                    </a:lnTo>
                    <a:lnTo>
                      <a:pt x="1758" y="636"/>
                    </a:lnTo>
                    <a:lnTo>
                      <a:pt x="1812" y="570"/>
                    </a:lnTo>
                    <a:lnTo>
                      <a:pt x="1866" y="576"/>
                    </a:lnTo>
                    <a:lnTo>
                      <a:pt x="1920" y="426"/>
                    </a:lnTo>
                    <a:lnTo>
                      <a:pt x="1974" y="558"/>
                    </a:lnTo>
                    <a:lnTo>
                      <a:pt x="2028" y="1188"/>
                    </a:lnTo>
                    <a:lnTo>
                      <a:pt x="2088" y="1194"/>
                    </a:lnTo>
                    <a:lnTo>
                      <a:pt x="2142" y="1110"/>
                    </a:lnTo>
                    <a:lnTo>
                      <a:pt x="2196" y="1110"/>
                    </a:lnTo>
                    <a:lnTo>
                      <a:pt x="2250" y="1014"/>
                    </a:lnTo>
                    <a:lnTo>
                      <a:pt x="2304" y="1332"/>
                    </a:lnTo>
                    <a:lnTo>
                      <a:pt x="2358" y="162"/>
                    </a:lnTo>
                    <a:lnTo>
                      <a:pt x="2418" y="360"/>
                    </a:lnTo>
                    <a:lnTo>
                      <a:pt x="2472" y="624"/>
                    </a:lnTo>
                    <a:lnTo>
                      <a:pt x="2526" y="522"/>
                    </a:lnTo>
                    <a:lnTo>
                      <a:pt x="2580" y="588"/>
                    </a:lnTo>
                    <a:lnTo>
                      <a:pt x="2634" y="612"/>
                    </a:lnTo>
                    <a:lnTo>
                      <a:pt x="2688" y="1128"/>
                    </a:lnTo>
                    <a:lnTo>
                      <a:pt x="2742" y="1308"/>
                    </a:lnTo>
                    <a:lnTo>
                      <a:pt x="2802" y="1332"/>
                    </a:lnTo>
                    <a:lnTo>
                      <a:pt x="2856" y="1170"/>
                    </a:lnTo>
                    <a:lnTo>
                      <a:pt x="2910" y="1248"/>
                    </a:lnTo>
                    <a:lnTo>
                      <a:pt x="2964" y="1026"/>
                    </a:lnTo>
                    <a:lnTo>
                      <a:pt x="3018" y="48"/>
                    </a:lnTo>
                    <a:lnTo>
                      <a:pt x="3072" y="240"/>
                    </a:lnTo>
                    <a:lnTo>
                      <a:pt x="3132" y="402"/>
                    </a:lnTo>
                    <a:lnTo>
                      <a:pt x="3186" y="600"/>
                    </a:lnTo>
                    <a:lnTo>
                      <a:pt x="3240" y="516"/>
                    </a:lnTo>
                    <a:lnTo>
                      <a:pt x="3294" y="798"/>
                    </a:lnTo>
                    <a:lnTo>
                      <a:pt x="3348" y="1050"/>
                    </a:lnTo>
                    <a:lnTo>
                      <a:pt x="3402" y="1320"/>
                    </a:lnTo>
                    <a:lnTo>
                      <a:pt x="3456" y="1476"/>
                    </a:lnTo>
                    <a:lnTo>
                      <a:pt x="3516" y="1044"/>
                    </a:lnTo>
                    <a:lnTo>
                      <a:pt x="3570" y="1164"/>
                    </a:lnTo>
                    <a:lnTo>
                      <a:pt x="3624" y="1134"/>
                    </a:lnTo>
                    <a:lnTo>
                      <a:pt x="3678" y="204"/>
                    </a:lnTo>
                    <a:lnTo>
                      <a:pt x="3732" y="264"/>
                    </a:lnTo>
                    <a:lnTo>
                      <a:pt x="3786" y="510"/>
                    </a:lnTo>
                    <a:lnTo>
                      <a:pt x="3846" y="684"/>
                    </a:lnTo>
                    <a:lnTo>
                      <a:pt x="3900" y="426"/>
                    </a:lnTo>
                    <a:lnTo>
                      <a:pt x="3954" y="582"/>
                    </a:lnTo>
                    <a:lnTo>
                      <a:pt x="4008" y="1242"/>
                    </a:lnTo>
                    <a:lnTo>
                      <a:pt x="4062" y="1290"/>
                    </a:lnTo>
                    <a:lnTo>
                      <a:pt x="4116" y="1284"/>
                    </a:lnTo>
                    <a:lnTo>
                      <a:pt x="4170" y="702"/>
                    </a:lnTo>
                    <a:lnTo>
                      <a:pt x="4230" y="996"/>
                    </a:lnTo>
                    <a:lnTo>
                      <a:pt x="4284" y="1086"/>
                    </a:lnTo>
                    <a:lnTo>
                      <a:pt x="4338" y="456"/>
                    </a:lnTo>
                    <a:lnTo>
                      <a:pt x="4392" y="468"/>
                    </a:lnTo>
                    <a:lnTo>
                      <a:pt x="4446" y="792"/>
                    </a:lnTo>
                    <a:lnTo>
                      <a:pt x="4500" y="774"/>
                    </a:lnTo>
                    <a:lnTo>
                      <a:pt x="4560" y="966"/>
                    </a:lnTo>
                  </a:path>
                </a:pathLst>
              </a:custGeom>
              <a:noFill/>
              <a:ln w="1905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" name="Oval 7"/>
              <p:cNvSpPr>
                <a:spLocks noChangeArrowheads="1"/>
              </p:cNvSpPr>
              <p:nvPr/>
            </p:nvSpPr>
            <p:spPr bwMode="auto">
              <a:xfrm>
                <a:off x="251520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" name="Oval 8"/>
              <p:cNvSpPr>
                <a:spLocks noChangeArrowheads="1"/>
              </p:cNvSpPr>
              <p:nvPr/>
            </p:nvSpPr>
            <p:spPr bwMode="auto">
              <a:xfrm>
                <a:off x="297923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" name="Oval 9"/>
              <p:cNvSpPr>
                <a:spLocks noChangeArrowheads="1"/>
              </p:cNvSpPr>
              <p:nvPr/>
            </p:nvSpPr>
            <p:spPr bwMode="auto">
              <a:xfrm>
                <a:off x="344327" y="227265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" name="Oval 10"/>
              <p:cNvSpPr>
                <a:spLocks noChangeArrowheads="1"/>
              </p:cNvSpPr>
              <p:nvPr/>
            </p:nvSpPr>
            <p:spPr bwMode="auto">
              <a:xfrm>
                <a:off x="390730" y="2638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" name="Oval 11"/>
              <p:cNvSpPr>
                <a:spLocks noChangeArrowheads="1"/>
              </p:cNvSpPr>
              <p:nvPr/>
            </p:nvSpPr>
            <p:spPr bwMode="auto">
              <a:xfrm>
                <a:off x="437133" y="2474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" name="Oval 12"/>
              <p:cNvSpPr>
                <a:spLocks noChangeArrowheads="1"/>
              </p:cNvSpPr>
              <p:nvPr/>
            </p:nvSpPr>
            <p:spPr bwMode="auto">
              <a:xfrm>
                <a:off x="48353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" name="Oval 13"/>
              <p:cNvSpPr>
                <a:spLocks noChangeArrowheads="1"/>
              </p:cNvSpPr>
              <p:nvPr/>
            </p:nvSpPr>
            <p:spPr bwMode="auto">
              <a:xfrm>
                <a:off x="535096" y="272596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" name="Oval 14"/>
              <p:cNvSpPr>
                <a:spLocks noChangeArrowheads="1"/>
              </p:cNvSpPr>
              <p:nvPr/>
            </p:nvSpPr>
            <p:spPr bwMode="auto">
              <a:xfrm>
                <a:off x="581500" y="163365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" name="Oval 15"/>
              <p:cNvSpPr>
                <a:spLocks noChangeArrowheads="1"/>
              </p:cNvSpPr>
              <p:nvPr/>
            </p:nvSpPr>
            <p:spPr bwMode="auto">
              <a:xfrm>
                <a:off x="627903" y="202688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" name="Oval 16"/>
              <p:cNvSpPr>
                <a:spLocks noChangeArrowheads="1"/>
              </p:cNvSpPr>
              <p:nvPr/>
            </p:nvSpPr>
            <p:spPr bwMode="auto">
              <a:xfrm>
                <a:off x="674306" y="1999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" name="Oval 17"/>
              <p:cNvSpPr>
                <a:spLocks noChangeArrowheads="1"/>
              </p:cNvSpPr>
              <p:nvPr/>
            </p:nvSpPr>
            <p:spPr bwMode="auto">
              <a:xfrm>
                <a:off x="720710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" name="Oval 18"/>
              <p:cNvSpPr>
                <a:spLocks noChangeArrowheads="1"/>
              </p:cNvSpPr>
              <p:nvPr/>
            </p:nvSpPr>
            <p:spPr bwMode="auto">
              <a:xfrm>
                <a:off x="767113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" name="Oval 19"/>
              <p:cNvSpPr>
                <a:spLocks noChangeArrowheads="1"/>
              </p:cNvSpPr>
              <p:nvPr/>
            </p:nvSpPr>
            <p:spPr bwMode="auto">
              <a:xfrm>
                <a:off x="818672" y="2168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" name="Oval 20"/>
              <p:cNvSpPr>
                <a:spLocks noChangeArrowheads="1"/>
              </p:cNvSpPr>
              <p:nvPr/>
            </p:nvSpPr>
            <p:spPr bwMode="auto">
              <a:xfrm>
                <a:off x="865076" y="2835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" name="Oval 21"/>
              <p:cNvSpPr>
                <a:spLocks noChangeArrowheads="1"/>
              </p:cNvSpPr>
              <p:nvPr/>
            </p:nvSpPr>
            <p:spPr bwMode="auto">
              <a:xfrm>
                <a:off x="911479" y="2873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" name="Oval 22"/>
              <p:cNvSpPr>
                <a:spLocks noChangeArrowheads="1"/>
              </p:cNvSpPr>
              <p:nvPr/>
            </p:nvSpPr>
            <p:spPr bwMode="auto">
              <a:xfrm>
                <a:off x="957882" y="2780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0" name="Oval 23"/>
              <p:cNvSpPr>
                <a:spLocks noChangeArrowheads="1"/>
              </p:cNvSpPr>
              <p:nvPr/>
            </p:nvSpPr>
            <p:spPr bwMode="auto">
              <a:xfrm>
                <a:off x="1004286" y="290073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1" name="Oval 24"/>
              <p:cNvSpPr>
                <a:spLocks noChangeArrowheads="1"/>
              </p:cNvSpPr>
              <p:nvPr/>
            </p:nvSpPr>
            <p:spPr bwMode="auto">
              <a:xfrm>
                <a:off x="1050689" y="2518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2" name="Oval 25"/>
              <p:cNvSpPr>
                <a:spLocks noChangeArrowheads="1"/>
              </p:cNvSpPr>
              <p:nvPr/>
            </p:nvSpPr>
            <p:spPr bwMode="auto">
              <a:xfrm>
                <a:off x="1097093" y="2802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3" name="Oval 26"/>
              <p:cNvSpPr>
                <a:spLocks noChangeArrowheads="1"/>
              </p:cNvSpPr>
              <p:nvPr/>
            </p:nvSpPr>
            <p:spPr bwMode="auto">
              <a:xfrm>
                <a:off x="1148652" y="161727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4" name="Oval 27"/>
              <p:cNvSpPr>
                <a:spLocks noChangeArrowheads="1"/>
              </p:cNvSpPr>
              <p:nvPr/>
            </p:nvSpPr>
            <p:spPr bwMode="auto">
              <a:xfrm>
                <a:off x="1195055" y="180842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5" name="Oval 28"/>
              <p:cNvSpPr>
                <a:spLocks noChangeArrowheads="1"/>
              </p:cNvSpPr>
              <p:nvPr/>
            </p:nvSpPr>
            <p:spPr bwMode="auto">
              <a:xfrm>
                <a:off x="1241459" y="2076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6" name="Oval 29"/>
              <p:cNvSpPr>
                <a:spLocks noChangeArrowheads="1"/>
              </p:cNvSpPr>
              <p:nvPr/>
            </p:nvSpPr>
            <p:spPr bwMode="auto">
              <a:xfrm>
                <a:off x="1287862" y="191219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7" name="Oval 30"/>
              <p:cNvSpPr>
                <a:spLocks noChangeArrowheads="1"/>
              </p:cNvSpPr>
              <p:nvPr/>
            </p:nvSpPr>
            <p:spPr bwMode="auto">
              <a:xfrm>
                <a:off x="1334265" y="1868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8" name="Oval 31"/>
              <p:cNvSpPr>
                <a:spLocks noChangeArrowheads="1"/>
              </p:cNvSpPr>
              <p:nvPr/>
            </p:nvSpPr>
            <p:spPr bwMode="auto">
              <a:xfrm>
                <a:off x="1380669" y="2289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9" name="Oval 32"/>
              <p:cNvSpPr>
                <a:spLocks noChangeArrowheads="1"/>
              </p:cNvSpPr>
              <p:nvPr/>
            </p:nvSpPr>
            <p:spPr bwMode="auto">
              <a:xfrm>
                <a:off x="1432228" y="2862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0" name="Oval 33"/>
              <p:cNvSpPr>
                <a:spLocks noChangeArrowheads="1"/>
              </p:cNvSpPr>
              <p:nvPr/>
            </p:nvSpPr>
            <p:spPr bwMode="auto">
              <a:xfrm>
                <a:off x="1478631" y="2878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1" name="Oval 34"/>
              <p:cNvSpPr>
                <a:spLocks noChangeArrowheads="1"/>
              </p:cNvSpPr>
              <p:nvPr/>
            </p:nvSpPr>
            <p:spPr bwMode="auto">
              <a:xfrm>
                <a:off x="1525035" y="2840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2" name="Oval 35"/>
              <p:cNvSpPr>
                <a:spLocks noChangeArrowheads="1"/>
              </p:cNvSpPr>
              <p:nvPr/>
            </p:nvSpPr>
            <p:spPr bwMode="auto">
              <a:xfrm>
                <a:off x="1571438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3" name="Oval 36"/>
              <p:cNvSpPr>
                <a:spLocks noChangeArrowheads="1"/>
              </p:cNvSpPr>
              <p:nvPr/>
            </p:nvSpPr>
            <p:spPr bwMode="auto">
              <a:xfrm>
                <a:off x="1617842" y="2398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4" name="Oval 37"/>
              <p:cNvSpPr>
                <a:spLocks noChangeArrowheads="1"/>
              </p:cNvSpPr>
              <p:nvPr/>
            </p:nvSpPr>
            <p:spPr bwMode="auto">
              <a:xfrm>
                <a:off x="1664245" y="2622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5" name="Oval 38"/>
              <p:cNvSpPr>
                <a:spLocks noChangeArrowheads="1"/>
              </p:cNvSpPr>
              <p:nvPr/>
            </p:nvSpPr>
            <p:spPr bwMode="auto">
              <a:xfrm>
                <a:off x="1710648" y="1890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6" name="Oval 39"/>
              <p:cNvSpPr>
                <a:spLocks noChangeArrowheads="1"/>
              </p:cNvSpPr>
              <p:nvPr/>
            </p:nvSpPr>
            <p:spPr bwMode="auto">
              <a:xfrm>
                <a:off x="1762208" y="2196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7" name="Oval 40"/>
              <p:cNvSpPr>
                <a:spLocks noChangeArrowheads="1"/>
              </p:cNvSpPr>
              <p:nvPr/>
            </p:nvSpPr>
            <p:spPr bwMode="auto">
              <a:xfrm>
                <a:off x="1808611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8" name="Oval 41"/>
              <p:cNvSpPr>
                <a:spLocks noChangeArrowheads="1"/>
              </p:cNvSpPr>
              <p:nvPr/>
            </p:nvSpPr>
            <p:spPr bwMode="auto">
              <a:xfrm>
                <a:off x="1855014" y="2141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9" name="Oval 42"/>
              <p:cNvSpPr>
                <a:spLocks noChangeArrowheads="1"/>
              </p:cNvSpPr>
              <p:nvPr/>
            </p:nvSpPr>
            <p:spPr bwMode="auto">
              <a:xfrm>
                <a:off x="1901418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0" name="Oval 43"/>
              <p:cNvSpPr>
                <a:spLocks noChangeArrowheads="1"/>
              </p:cNvSpPr>
              <p:nvPr/>
            </p:nvSpPr>
            <p:spPr bwMode="auto">
              <a:xfrm>
                <a:off x="1947821" y="2125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1" name="Oval 44"/>
              <p:cNvSpPr>
                <a:spLocks noChangeArrowheads="1"/>
              </p:cNvSpPr>
              <p:nvPr/>
            </p:nvSpPr>
            <p:spPr bwMode="auto">
              <a:xfrm>
                <a:off x="1994224" y="2698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2" name="Oval 45"/>
              <p:cNvSpPr>
                <a:spLocks noChangeArrowheads="1"/>
              </p:cNvSpPr>
              <p:nvPr/>
            </p:nvSpPr>
            <p:spPr bwMode="auto">
              <a:xfrm>
                <a:off x="2045784" y="270411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3" name="Oval 46"/>
              <p:cNvSpPr>
                <a:spLocks noChangeArrowheads="1"/>
              </p:cNvSpPr>
              <p:nvPr/>
            </p:nvSpPr>
            <p:spPr bwMode="auto">
              <a:xfrm>
                <a:off x="209218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4" name="Oval 47"/>
              <p:cNvSpPr>
                <a:spLocks noChangeArrowheads="1"/>
              </p:cNvSpPr>
              <p:nvPr/>
            </p:nvSpPr>
            <p:spPr bwMode="auto">
              <a:xfrm>
                <a:off x="2138590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5" name="Oval 48"/>
              <p:cNvSpPr>
                <a:spLocks noChangeArrowheads="1"/>
              </p:cNvSpPr>
              <p:nvPr/>
            </p:nvSpPr>
            <p:spPr bwMode="auto">
              <a:xfrm>
                <a:off x="2184994" y="2540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6" name="Oval 49"/>
              <p:cNvSpPr>
                <a:spLocks noChangeArrowheads="1"/>
              </p:cNvSpPr>
              <p:nvPr/>
            </p:nvSpPr>
            <p:spPr bwMode="auto">
              <a:xfrm>
                <a:off x="2231397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7" name="Oval 50"/>
              <p:cNvSpPr>
                <a:spLocks noChangeArrowheads="1"/>
              </p:cNvSpPr>
              <p:nvPr/>
            </p:nvSpPr>
            <p:spPr bwMode="auto">
              <a:xfrm>
                <a:off x="2277801" y="1764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8" name="Oval 51"/>
              <p:cNvSpPr>
                <a:spLocks noChangeArrowheads="1"/>
              </p:cNvSpPr>
              <p:nvPr/>
            </p:nvSpPr>
            <p:spPr bwMode="auto">
              <a:xfrm>
                <a:off x="2329360" y="1944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9" name="Oval 52"/>
              <p:cNvSpPr>
                <a:spLocks noChangeArrowheads="1"/>
              </p:cNvSpPr>
              <p:nvPr/>
            </p:nvSpPr>
            <p:spPr bwMode="auto">
              <a:xfrm>
                <a:off x="2375764" y="2185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0" name="Oval 53"/>
              <p:cNvSpPr>
                <a:spLocks noChangeArrowheads="1"/>
              </p:cNvSpPr>
              <p:nvPr/>
            </p:nvSpPr>
            <p:spPr bwMode="auto">
              <a:xfrm>
                <a:off x="2422167" y="2092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1" name="Oval 54"/>
              <p:cNvSpPr>
                <a:spLocks noChangeArrowheads="1"/>
              </p:cNvSpPr>
              <p:nvPr/>
            </p:nvSpPr>
            <p:spPr bwMode="auto">
              <a:xfrm>
                <a:off x="2468571" y="2152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2" name="Oval 55"/>
              <p:cNvSpPr>
                <a:spLocks noChangeArrowheads="1"/>
              </p:cNvSpPr>
              <p:nvPr/>
            </p:nvSpPr>
            <p:spPr bwMode="auto">
              <a:xfrm>
                <a:off x="2514974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3" name="Oval 56"/>
              <p:cNvSpPr>
                <a:spLocks noChangeArrowheads="1"/>
              </p:cNvSpPr>
              <p:nvPr/>
            </p:nvSpPr>
            <p:spPr bwMode="auto">
              <a:xfrm>
                <a:off x="2561377" y="2644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4" name="Oval 57"/>
              <p:cNvSpPr>
                <a:spLocks noChangeArrowheads="1"/>
              </p:cNvSpPr>
              <p:nvPr/>
            </p:nvSpPr>
            <p:spPr bwMode="auto">
              <a:xfrm>
                <a:off x="2607781" y="2807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5" name="Oval 58"/>
              <p:cNvSpPr>
                <a:spLocks noChangeArrowheads="1"/>
              </p:cNvSpPr>
              <p:nvPr/>
            </p:nvSpPr>
            <p:spPr bwMode="auto">
              <a:xfrm>
                <a:off x="2659340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6" name="Oval 59"/>
              <p:cNvSpPr>
                <a:spLocks noChangeArrowheads="1"/>
              </p:cNvSpPr>
              <p:nvPr/>
            </p:nvSpPr>
            <p:spPr bwMode="auto">
              <a:xfrm>
                <a:off x="2705743" y="2682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7" name="Oval 60"/>
              <p:cNvSpPr>
                <a:spLocks noChangeArrowheads="1"/>
              </p:cNvSpPr>
              <p:nvPr/>
            </p:nvSpPr>
            <p:spPr bwMode="auto">
              <a:xfrm>
                <a:off x="2752147" y="2753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8" name="Oval 61"/>
              <p:cNvSpPr>
                <a:spLocks noChangeArrowheads="1"/>
              </p:cNvSpPr>
              <p:nvPr/>
            </p:nvSpPr>
            <p:spPr bwMode="auto">
              <a:xfrm>
                <a:off x="2798550" y="2551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9" name="Oval 62"/>
              <p:cNvSpPr>
                <a:spLocks noChangeArrowheads="1"/>
              </p:cNvSpPr>
              <p:nvPr/>
            </p:nvSpPr>
            <p:spPr bwMode="auto">
              <a:xfrm>
                <a:off x="2844953" y="1660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0" name="Oval 63"/>
              <p:cNvSpPr>
                <a:spLocks noChangeArrowheads="1"/>
              </p:cNvSpPr>
              <p:nvPr/>
            </p:nvSpPr>
            <p:spPr bwMode="auto">
              <a:xfrm>
                <a:off x="2891357" y="1835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1" name="Oval 64"/>
              <p:cNvSpPr>
                <a:spLocks noChangeArrowheads="1"/>
              </p:cNvSpPr>
              <p:nvPr/>
            </p:nvSpPr>
            <p:spPr bwMode="auto">
              <a:xfrm>
                <a:off x="2942916" y="1983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2" name="Oval 65"/>
              <p:cNvSpPr>
                <a:spLocks noChangeArrowheads="1"/>
              </p:cNvSpPr>
              <p:nvPr/>
            </p:nvSpPr>
            <p:spPr bwMode="auto">
              <a:xfrm>
                <a:off x="2989319" y="2163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3" name="Oval 66"/>
              <p:cNvSpPr>
                <a:spLocks noChangeArrowheads="1"/>
              </p:cNvSpPr>
              <p:nvPr/>
            </p:nvSpPr>
            <p:spPr bwMode="auto">
              <a:xfrm>
                <a:off x="3035723" y="2086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4" name="Oval 67"/>
              <p:cNvSpPr>
                <a:spLocks noChangeArrowheads="1"/>
              </p:cNvSpPr>
              <p:nvPr/>
            </p:nvSpPr>
            <p:spPr bwMode="auto">
              <a:xfrm>
                <a:off x="3082126" y="2343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5" name="Oval 68"/>
              <p:cNvSpPr>
                <a:spLocks noChangeArrowheads="1"/>
              </p:cNvSpPr>
              <p:nvPr/>
            </p:nvSpPr>
            <p:spPr bwMode="auto">
              <a:xfrm>
                <a:off x="3128530" y="2573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6" name="Oval 69"/>
              <p:cNvSpPr>
                <a:spLocks noChangeArrowheads="1"/>
              </p:cNvSpPr>
              <p:nvPr/>
            </p:nvSpPr>
            <p:spPr bwMode="auto">
              <a:xfrm>
                <a:off x="3174933" y="2818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7" name="Oval 70"/>
              <p:cNvSpPr>
                <a:spLocks noChangeArrowheads="1"/>
              </p:cNvSpPr>
              <p:nvPr/>
            </p:nvSpPr>
            <p:spPr bwMode="auto">
              <a:xfrm>
                <a:off x="3221336" y="296081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8" name="Oval 71"/>
              <p:cNvSpPr>
                <a:spLocks noChangeArrowheads="1"/>
              </p:cNvSpPr>
              <p:nvPr/>
            </p:nvSpPr>
            <p:spPr bwMode="auto">
              <a:xfrm>
                <a:off x="3272896" y="2567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9" name="Oval 72"/>
              <p:cNvSpPr>
                <a:spLocks noChangeArrowheads="1"/>
              </p:cNvSpPr>
              <p:nvPr/>
            </p:nvSpPr>
            <p:spPr bwMode="auto">
              <a:xfrm>
                <a:off x="3319299" y="2676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0" name="Oval 73"/>
              <p:cNvSpPr>
                <a:spLocks noChangeArrowheads="1"/>
              </p:cNvSpPr>
              <p:nvPr/>
            </p:nvSpPr>
            <p:spPr bwMode="auto">
              <a:xfrm>
                <a:off x="3365702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1" name="Oval 74"/>
              <p:cNvSpPr>
                <a:spLocks noChangeArrowheads="1"/>
              </p:cNvSpPr>
              <p:nvPr/>
            </p:nvSpPr>
            <p:spPr bwMode="auto">
              <a:xfrm>
                <a:off x="3412106" y="1802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2" name="Oval 75"/>
              <p:cNvSpPr>
                <a:spLocks noChangeArrowheads="1"/>
              </p:cNvSpPr>
              <p:nvPr/>
            </p:nvSpPr>
            <p:spPr bwMode="auto">
              <a:xfrm>
                <a:off x="3458509" y="1857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3" name="Oval 76"/>
              <p:cNvSpPr>
                <a:spLocks noChangeArrowheads="1"/>
              </p:cNvSpPr>
              <p:nvPr/>
            </p:nvSpPr>
            <p:spPr bwMode="auto">
              <a:xfrm>
                <a:off x="3504912" y="2081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4" name="Oval 77"/>
              <p:cNvSpPr>
                <a:spLocks noChangeArrowheads="1"/>
              </p:cNvSpPr>
              <p:nvPr/>
            </p:nvSpPr>
            <p:spPr bwMode="auto">
              <a:xfrm>
                <a:off x="3556472" y="2239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5" name="Oval 78"/>
              <p:cNvSpPr>
                <a:spLocks noChangeArrowheads="1"/>
              </p:cNvSpPr>
              <p:nvPr/>
            </p:nvSpPr>
            <p:spPr bwMode="auto">
              <a:xfrm>
                <a:off x="3602875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6" name="Oval 79"/>
              <p:cNvSpPr>
                <a:spLocks noChangeArrowheads="1"/>
              </p:cNvSpPr>
              <p:nvPr/>
            </p:nvSpPr>
            <p:spPr bwMode="auto">
              <a:xfrm>
                <a:off x="3649279" y="2147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7" name="Oval 80"/>
              <p:cNvSpPr>
                <a:spLocks noChangeArrowheads="1"/>
              </p:cNvSpPr>
              <p:nvPr/>
            </p:nvSpPr>
            <p:spPr bwMode="auto">
              <a:xfrm>
                <a:off x="3695682" y="2747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8" name="Oval 81"/>
              <p:cNvSpPr>
                <a:spLocks noChangeArrowheads="1"/>
              </p:cNvSpPr>
              <p:nvPr/>
            </p:nvSpPr>
            <p:spPr bwMode="auto">
              <a:xfrm>
                <a:off x="3742085" y="2791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9" name="Oval 82"/>
              <p:cNvSpPr>
                <a:spLocks noChangeArrowheads="1"/>
              </p:cNvSpPr>
              <p:nvPr/>
            </p:nvSpPr>
            <p:spPr bwMode="auto">
              <a:xfrm>
                <a:off x="3788489" y="278604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0" name="Oval 83"/>
              <p:cNvSpPr>
                <a:spLocks noChangeArrowheads="1"/>
              </p:cNvSpPr>
              <p:nvPr/>
            </p:nvSpPr>
            <p:spPr bwMode="auto">
              <a:xfrm>
                <a:off x="3834892" y="2256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1" name="Oval 84"/>
              <p:cNvSpPr>
                <a:spLocks noChangeArrowheads="1"/>
              </p:cNvSpPr>
              <p:nvPr/>
            </p:nvSpPr>
            <p:spPr bwMode="auto">
              <a:xfrm>
                <a:off x="3886451" y="2523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2" name="Oval 85"/>
              <p:cNvSpPr>
                <a:spLocks noChangeArrowheads="1"/>
              </p:cNvSpPr>
              <p:nvPr/>
            </p:nvSpPr>
            <p:spPr bwMode="auto">
              <a:xfrm>
                <a:off x="3932855" y="2605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3" name="Oval 86"/>
              <p:cNvSpPr>
                <a:spLocks noChangeArrowheads="1"/>
              </p:cNvSpPr>
              <p:nvPr/>
            </p:nvSpPr>
            <p:spPr bwMode="auto">
              <a:xfrm>
                <a:off x="3979258" y="2032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4" name="Oval 87"/>
              <p:cNvSpPr>
                <a:spLocks noChangeArrowheads="1"/>
              </p:cNvSpPr>
              <p:nvPr/>
            </p:nvSpPr>
            <p:spPr bwMode="auto">
              <a:xfrm>
                <a:off x="4025661" y="2043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5" name="Oval 88"/>
              <p:cNvSpPr>
                <a:spLocks noChangeArrowheads="1"/>
              </p:cNvSpPr>
              <p:nvPr/>
            </p:nvSpPr>
            <p:spPr bwMode="auto">
              <a:xfrm>
                <a:off x="4072065" y="2338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6" name="Oval 89"/>
              <p:cNvSpPr>
                <a:spLocks noChangeArrowheads="1"/>
              </p:cNvSpPr>
              <p:nvPr/>
            </p:nvSpPr>
            <p:spPr bwMode="auto">
              <a:xfrm>
                <a:off x="4118468" y="2321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7" name="Oval 90"/>
              <p:cNvSpPr>
                <a:spLocks noChangeArrowheads="1"/>
              </p:cNvSpPr>
              <p:nvPr/>
            </p:nvSpPr>
            <p:spPr bwMode="auto">
              <a:xfrm>
                <a:off x="4170027" y="2496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505" name="TextBox 504"/>
            <p:cNvSpPr txBox="1"/>
            <p:nvPr/>
          </p:nvSpPr>
          <p:spPr>
            <a:xfrm>
              <a:off x="151955" y="5612757"/>
              <a:ext cx="461665" cy="1092607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GB" dirty="0"/>
                <a:t>Subject 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540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6" r="36258" b="16570"/>
          <a:stretch/>
        </p:blipFill>
        <p:spPr>
          <a:xfrm>
            <a:off x="563628" y="1025098"/>
            <a:ext cx="1285435" cy="56260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0" r="38822" b="18115"/>
          <a:stretch/>
        </p:blipFill>
        <p:spPr>
          <a:xfrm>
            <a:off x="3409420" y="1016732"/>
            <a:ext cx="1214625" cy="55219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5" r="36440" b="16778"/>
          <a:stretch/>
        </p:blipFill>
        <p:spPr>
          <a:xfrm>
            <a:off x="6062864" y="1037145"/>
            <a:ext cx="1265462" cy="5612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05" r="-1" b="16570"/>
          <a:stretch/>
        </p:blipFill>
        <p:spPr>
          <a:xfrm>
            <a:off x="1814190" y="1034560"/>
            <a:ext cx="1209638" cy="5626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6" b="16778"/>
          <a:stretch/>
        </p:blipFill>
        <p:spPr>
          <a:xfrm>
            <a:off x="4489540" y="1016732"/>
            <a:ext cx="1162580" cy="56120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29" b="16778"/>
          <a:stretch/>
        </p:blipFill>
        <p:spPr>
          <a:xfrm>
            <a:off x="7328326" y="1016732"/>
            <a:ext cx="1204114" cy="5612042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02840" y="582099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/>
              <a:t>First level analyses </a:t>
            </a:r>
            <a:r>
              <a:rPr lang="en-GB" sz="2800" b="1" kern="0" dirty="0"/>
              <a:t>(</a:t>
            </a:r>
            <a:r>
              <a:rPr lang="en-GB" sz="2800" b="1" i="1" kern="0" dirty="0"/>
              <a:t>p</a:t>
            </a:r>
            <a:r>
              <a:rPr lang="en-GB" sz="2800" b="1" kern="0" dirty="0"/>
              <a:t>&lt;0.05 FWE)</a:t>
            </a:r>
            <a:r>
              <a:rPr lang="en-GB" b="1" kern="0" dirty="0"/>
              <a:t>:</a:t>
            </a:r>
            <a:endParaRPr lang="en-US" b="1" kern="0" dirty="0"/>
          </a:p>
        </p:txBody>
      </p:sp>
      <p:sp>
        <p:nvSpPr>
          <p:cNvPr id="9" name="TextBox 8"/>
          <p:cNvSpPr txBox="1"/>
          <p:nvPr/>
        </p:nvSpPr>
        <p:spPr>
          <a:xfrm>
            <a:off x="6864590" y="6516052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Data from R. Henson</a:t>
            </a:r>
          </a:p>
        </p:txBody>
      </p:sp>
    </p:spTree>
    <p:extLst>
      <p:ext uri="{BB962C8B-B14F-4D97-AF65-F5344CB8AC3E}">
        <p14:creationId xmlns:p14="http://schemas.microsoft.com/office/powerpoint/2010/main" val="340641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40D0B-80A7-47EA-A66B-4E0FD78D9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How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assess</a:t>
            </a:r>
            <a:r>
              <a:rPr lang="de-CH" dirty="0"/>
              <a:t> </a:t>
            </a:r>
            <a:r>
              <a:rPr lang="de-CH" dirty="0" err="1"/>
              <a:t>these</a:t>
            </a:r>
            <a:r>
              <a:rPr lang="de-CH" dirty="0"/>
              <a:t> different </a:t>
            </a:r>
            <a:r>
              <a:rPr lang="de-CH" dirty="0" err="1"/>
              <a:t>subjects</a:t>
            </a:r>
            <a:r>
              <a:rPr lang="de-CH" dirty="0"/>
              <a:t>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E914E-8E5F-4714-8E5C-6DB1FE335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Fixed </a:t>
            </a:r>
            <a:r>
              <a:rPr lang="de-CH" dirty="0" err="1"/>
              <a:t>Effects</a:t>
            </a:r>
            <a:r>
              <a:rPr lang="de-CH" dirty="0"/>
              <a:t> Analysis (FFX)</a:t>
            </a:r>
          </a:p>
          <a:p>
            <a:r>
              <a:rPr lang="de-CH" dirty="0"/>
              <a:t>Random </a:t>
            </a:r>
            <a:r>
              <a:rPr lang="de-CH" dirty="0" err="1"/>
              <a:t>Effects</a:t>
            </a:r>
            <a:r>
              <a:rPr lang="de-CH" dirty="0"/>
              <a:t> Analysis (RFX)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CH" dirty="0"/>
              <a:t>Summary </a:t>
            </a:r>
            <a:r>
              <a:rPr lang="de-CH" dirty="0" err="1"/>
              <a:t>Statistics</a:t>
            </a:r>
            <a:r>
              <a:rPr lang="de-CH" dirty="0"/>
              <a:t> </a:t>
            </a:r>
            <a:r>
              <a:rPr lang="de-CH" dirty="0" err="1"/>
              <a:t>approach</a:t>
            </a:r>
            <a:endParaRPr lang="de-CH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de-CH" dirty="0"/>
              <a:t>Mixed </a:t>
            </a:r>
            <a:r>
              <a:rPr lang="de-CH" dirty="0" err="1"/>
              <a:t>Effects</a:t>
            </a:r>
            <a:r>
              <a:rPr lang="de-CH" dirty="0"/>
              <a:t> Analysis (MFX)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508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600908"/>
            <a:ext cx="3233638" cy="2942611"/>
          </a:xfrm>
          <a:prstGeom prst="rect">
            <a:avLst/>
          </a:prstGeom>
        </p:spPr>
      </p:pic>
      <p:sp>
        <p:nvSpPr>
          <p:cNvPr id="539" name="Rectangle 3"/>
          <p:cNvSpPr txBox="1">
            <a:spLocks noChangeArrowheads="1"/>
          </p:cNvSpPr>
          <p:nvPr/>
        </p:nvSpPr>
        <p:spPr>
          <a:xfrm>
            <a:off x="5544108" y="1520788"/>
            <a:ext cx="3420380" cy="518457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3366"/>
              </a:buClr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sz="2800" kern="0" dirty="0"/>
              <a:t>Modelling all subjects at once</a:t>
            </a:r>
          </a:p>
          <a:p>
            <a:pPr marL="0" indent="0">
              <a:buNone/>
            </a:pPr>
            <a:endParaRPr lang="en-GB" sz="1100" kern="0" dirty="0"/>
          </a:p>
          <a:p>
            <a:pPr marL="0" indent="0">
              <a:buClr>
                <a:srgbClr val="008A3E"/>
              </a:buClr>
              <a:buSzPct val="120000"/>
              <a:buNone/>
            </a:pPr>
            <a:endParaRPr lang="en-GB" kern="0" dirty="0"/>
          </a:p>
        </p:txBody>
      </p:sp>
      <p:grpSp>
        <p:nvGrpSpPr>
          <p:cNvPr id="20923" name="Group 20922"/>
          <p:cNvGrpSpPr/>
          <p:nvPr/>
        </p:nvGrpSpPr>
        <p:grpSpPr>
          <a:xfrm>
            <a:off x="2051720" y="1620258"/>
            <a:ext cx="3117729" cy="5040560"/>
            <a:chOff x="2690813" y="1528763"/>
            <a:chExt cx="2628900" cy="2533650"/>
          </a:xfrm>
        </p:grpSpPr>
        <p:sp>
          <p:nvSpPr>
            <p:cNvPr id="20726" name="Rectangle 9"/>
            <p:cNvSpPr>
              <a:spLocks noChangeArrowheads="1"/>
            </p:cNvSpPr>
            <p:nvPr/>
          </p:nvSpPr>
          <p:spPr bwMode="auto">
            <a:xfrm>
              <a:off x="2690813" y="1528763"/>
              <a:ext cx="2628900" cy="2533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27" name="Rectangle 10"/>
            <p:cNvSpPr>
              <a:spLocks noChangeArrowheads="1"/>
            </p:cNvSpPr>
            <p:nvPr/>
          </p:nvSpPr>
          <p:spPr bwMode="auto">
            <a:xfrm>
              <a:off x="2690813" y="1528763"/>
              <a:ext cx="2628900" cy="2533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728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0813" y="1538288"/>
              <a:ext cx="2628900" cy="252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31" name="Line 14"/>
            <p:cNvSpPr>
              <a:spLocks noChangeShapeType="1"/>
            </p:cNvSpPr>
            <p:nvPr/>
          </p:nvSpPr>
          <p:spPr bwMode="auto">
            <a:xfrm>
              <a:off x="2690813" y="4062413"/>
              <a:ext cx="26289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32" name="Line 15"/>
            <p:cNvSpPr>
              <a:spLocks noChangeShapeType="1"/>
            </p:cNvSpPr>
            <p:nvPr/>
          </p:nvSpPr>
          <p:spPr bwMode="auto">
            <a:xfrm>
              <a:off x="2690813" y="1528763"/>
              <a:ext cx="26289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33" name="Line 16"/>
            <p:cNvSpPr>
              <a:spLocks noChangeShapeType="1"/>
            </p:cNvSpPr>
            <p:nvPr/>
          </p:nvSpPr>
          <p:spPr bwMode="auto">
            <a:xfrm>
              <a:off x="5319713" y="1528763"/>
              <a:ext cx="0" cy="2533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34" name="Line 17"/>
            <p:cNvSpPr>
              <a:spLocks noChangeShapeType="1"/>
            </p:cNvSpPr>
            <p:nvPr/>
          </p:nvSpPr>
          <p:spPr bwMode="auto">
            <a:xfrm>
              <a:off x="2690813" y="1528763"/>
              <a:ext cx="0" cy="2533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35" name="Line 18"/>
            <p:cNvSpPr>
              <a:spLocks noChangeShapeType="1"/>
            </p:cNvSpPr>
            <p:nvPr/>
          </p:nvSpPr>
          <p:spPr bwMode="auto">
            <a:xfrm>
              <a:off x="2690813" y="4062413"/>
              <a:ext cx="26289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36" name="Line 19"/>
            <p:cNvSpPr>
              <a:spLocks noChangeShapeType="1"/>
            </p:cNvSpPr>
            <p:nvPr/>
          </p:nvSpPr>
          <p:spPr bwMode="auto">
            <a:xfrm>
              <a:off x="2690813" y="1528763"/>
              <a:ext cx="0" cy="2533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55" name="Line 138"/>
            <p:cNvSpPr>
              <a:spLocks noChangeShapeType="1"/>
            </p:cNvSpPr>
            <p:nvPr/>
          </p:nvSpPr>
          <p:spPr bwMode="auto">
            <a:xfrm>
              <a:off x="2690813" y="4062413"/>
              <a:ext cx="26289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56" name="Line 139"/>
            <p:cNvSpPr>
              <a:spLocks noChangeShapeType="1"/>
            </p:cNvSpPr>
            <p:nvPr/>
          </p:nvSpPr>
          <p:spPr bwMode="auto">
            <a:xfrm>
              <a:off x="2690813" y="1528763"/>
              <a:ext cx="26289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57" name="Line 140"/>
            <p:cNvSpPr>
              <a:spLocks noChangeShapeType="1"/>
            </p:cNvSpPr>
            <p:nvPr/>
          </p:nvSpPr>
          <p:spPr bwMode="auto">
            <a:xfrm>
              <a:off x="5319713" y="1528763"/>
              <a:ext cx="0" cy="2533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58" name="Line 141"/>
            <p:cNvSpPr>
              <a:spLocks noChangeShapeType="1"/>
            </p:cNvSpPr>
            <p:nvPr/>
          </p:nvSpPr>
          <p:spPr bwMode="auto">
            <a:xfrm>
              <a:off x="2690813" y="1528763"/>
              <a:ext cx="0" cy="2533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76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/>
              <a:t>Fixed effects analysis (FFX)</a:t>
            </a:r>
            <a:endParaRPr lang="en-US" b="1" kern="0" dirty="0"/>
          </a:p>
        </p:txBody>
      </p:sp>
      <p:sp>
        <p:nvSpPr>
          <p:cNvPr id="20924" name="TextBox 20923"/>
          <p:cNvSpPr txBox="1"/>
          <p:nvPr/>
        </p:nvSpPr>
        <p:spPr>
          <a:xfrm>
            <a:off x="185172" y="164697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Subject 1</a:t>
            </a:r>
          </a:p>
        </p:txBody>
      </p:sp>
      <p:grpSp>
        <p:nvGrpSpPr>
          <p:cNvPr id="479" name="Group 478"/>
          <p:cNvGrpSpPr/>
          <p:nvPr/>
        </p:nvGrpSpPr>
        <p:grpSpPr>
          <a:xfrm>
            <a:off x="1370942" y="1592796"/>
            <a:ext cx="376393" cy="409775"/>
            <a:chOff x="488294" y="4027109"/>
            <a:chExt cx="1167382" cy="1382384"/>
          </a:xfrm>
        </p:grpSpPr>
        <p:pic>
          <p:nvPicPr>
            <p:cNvPr id="488" name="Picture 20" descr="smoothed_functiona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9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0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91" name="Group 490"/>
          <p:cNvGrpSpPr/>
          <p:nvPr/>
        </p:nvGrpSpPr>
        <p:grpSpPr>
          <a:xfrm>
            <a:off x="1423299" y="1642531"/>
            <a:ext cx="376393" cy="409775"/>
            <a:chOff x="488294" y="4027109"/>
            <a:chExt cx="1167382" cy="1382384"/>
          </a:xfrm>
        </p:grpSpPr>
        <p:pic>
          <p:nvPicPr>
            <p:cNvPr id="492" name="Picture 20" descr="smoothed_functiona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3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4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95" name="Group 494"/>
          <p:cNvGrpSpPr/>
          <p:nvPr/>
        </p:nvGrpSpPr>
        <p:grpSpPr>
          <a:xfrm>
            <a:off x="1495307" y="1714539"/>
            <a:ext cx="376393" cy="409775"/>
            <a:chOff x="488294" y="4027109"/>
            <a:chExt cx="1167382" cy="1382384"/>
          </a:xfrm>
        </p:grpSpPr>
        <p:pic>
          <p:nvPicPr>
            <p:cNvPr id="496" name="Picture 20" descr="smoothed_functiona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7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8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99" name="TextBox 498"/>
          <p:cNvSpPr txBox="1"/>
          <p:nvPr/>
        </p:nvSpPr>
        <p:spPr>
          <a:xfrm>
            <a:off x="179512" y="218703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Subject 2</a:t>
            </a:r>
          </a:p>
        </p:txBody>
      </p:sp>
      <p:grpSp>
        <p:nvGrpSpPr>
          <p:cNvPr id="500" name="Group 499"/>
          <p:cNvGrpSpPr/>
          <p:nvPr/>
        </p:nvGrpSpPr>
        <p:grpSpPr>
          <a:xfrm>
            <a:off x="1365282" y="2132856"/>
            <a:ext cx="376393" cy="409775"/>
            <a:chOff x="488294" y="4027109"/>
            <a:chExt cx="1167382" cy="1382384"/>
          </a:xfrm>
        </p:grpSpPr>
        <p:pic>
          <p:nvPicPr>
            <p:cNvPr id="501" name="Picture 20" descr="smoothed_functiona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2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3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04" name="Group 503"/>
          <p:cNvGrpSpPr/>
          <p:nvPr/>
        </p:nvGrpSpPr>
        <p:grpSpPr>
          <a:xfrm>
            <a:off x="1417639" y="2182591"/>
            <a:ext cx="376393" cy="409775"/>
            <a:chOff x="488294" y="4027109"/>
            <a:chExt cx="1167382" cy="1382384"/>
          </a:xfrm>
        </p:grpSpPr>
        <p:pic>
          <p:nvPicPr>
            <p:cNvPr id="505" name="Picture 20" descr="smoothed_functiona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6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7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08" name="Group 507"/>
          <p:cNvGrpSpPr/>
          <p:nvPr/>
        </p:nvGrpSpPr>
        <p:grpSpPr>
          <a:xfrm>
            <a:off x="1489647" y="2254599"/>
            <a:ext cx="376393" cy="409775"/>
            <a:chOff x="488294" y="4027109"/>
            <a:chExt cx="1167382" cy="1382384"/>
          </a:xfrm>
        </p:grpSpPr>
        <p:pic>
          <p:nvPicPr>
            <p:cNvPr id="509" name="Picture 20" descr="smoothed_functiona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0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1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12" name="TextBox 511"/>
          <p:cNvSpPr txBox="1"/>
          <p:nvPr/>
        </p:nvSpPr>
        <p:spPr>
          <a:xfrm>
            <a:off x="179512" y="271854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Subject 3</a:t>
            </a:r>
          </a:p>
        </p:txBody>
      </p:sp>
      <p:grpSp>
        <p:nvGrpSpPr>
          <p:cNvPr id="513" name="Group 512"/>
          <p:cNvGrpSpPr/>
          <p:nvPr/>
        </p:nvGrpSpPr>
        <p:grpSpPr>
          <a:xfrm>
            <a:off x="1365282" y="2664374"/>
            <a:ext cx="376393" cy="409775"/>
            <a:chOff x="488294" y="4027109"/>
            <a:chExt cx="1167382" cy="1382384"/>
          </a:xfrm>
        </p:grpSpPr>
        <p:pic>
          <p:nvPicPr>
            <p:cNvPr id="514" name="Picture 20" descr="smoothed_functiona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5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6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17" name="Group 516"/>
          <p:cNvGrpSpPr/>
          <p:nvPr/>
        </p:nvGrpSpPr>
        <p:grpSpPr>
          <a:xfrm>
            <a:off x="1417639" y="2714109"/>
            <a:ext cx="376393" cy="409775"/>
            <a:chOff x="488294" y="4027109"/>
            <a:chExt cx="1167382" cy="1382384"/>
          </a:xfrm>
        </p:grpSpPr>
        <p:pic>
          <p:nvPicPr>
            <p:cNvPr id="518" name="Picture 20" descr="smoothed_functiona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9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0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21" name="Group 520"/>
          <p:cNvGrpSpPr/>
          <p:nvPr/>
        </p:nvGrpSpPr>
        <p:grpSpPr>
          <a:xfrm>
            <a:off x="1489647" y="2786117"/>
            <a:ext cx="376393" cy="409775"/>
            <a:chOff x="488294" y="4027109"/>
            <a:chExt cx="1167382" cy="1382384"/>
          </a:xfrm>
        </p:grpSpPr>
        <p:pic>
          <p:nvPicPr>
            <p:cNvPr id="522" name="Picture 20" descr="smoothed_functiona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3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4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25" name="TextBox 524"/>
          <p:cNvSpPr txBox="1"/>
          <p:nvPr/>
        </p:nvSpPr>
        <p:spPr>
          <a:xfrm>
            <a:off x="179512" y="6183111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Subject N</a:t>
            </a:r>
          </a:p>
        </p:txBody>
      </p:sp>
      <p:grpSp>
        <p:nvGrpSpPr>
          <p:cNvPr id="526" name="Group 525"/>
          <p:cNvGrpSpPr/>
          <p:nvPr/>
        </p:nvGrpSpPr>
        <p:grpSpPr>
          <a:xfrm>
            <a:off x="1365282" y="6128937"/>
            <a:ext cx="376393" cy="409775"/>
            <a:chOff x="488294" y="4027109"/>
            <a:chExt cx="1167382" cy="1382384"/>
          </a:xfrm>
        </p:grpSpPr>
        <p:pic>
          <p:nvPicPr>
            <p:cNvPr id="527" name="Picture 20" descr="smoothed_functiona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8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9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30" name="Group 529"/>
          <p:cNvGrpSpPr/>
          <p:nvPr/>
        </p:nvGrpSpPr>
        <p:grpSpPr>
          <a:xfrm>
            <a:off x="1417639" y="6178672"/>
            <a:ext cx="376393" cy="409775"/>
            <a:chOff x="488294" y="4027109"/>
            <a:chExt cx="1167382" cy="1382384"/>
          </a:xfrm>
        </p:grpSpPr>
        <p:pic>
          <p:nvPicPr>
            <p:cNvPr id="531" name="Picture 20" descr="smoothed_functiona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2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3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34" name="Group 533"/>
          <p:cNvGrpSpPr/>
          <p:nvPr/>
        </p:nvGrpSpPr>
        <p:grpSpPr>
          <a:xfrm>
            <a:off x="1489647" y="6250680"/>
            <a:ext cx="376393" cy="409775"/>
            <a:chOff x="488294" y="4027109"/>
            <a:chExt cx="1167382" cy="1382384"/>
          </a:xfrm>
        </p:grpSpPr>
        <p:pic>
          <p:nvPicPr>
            <p:cNvPr id="535" name="Picture 20" descr="smoothed_functiona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6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7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925" name="TextBox 20924"/>
          <p:cNvSpPr txBox="1"/>
          <p:nvPr/>
        </p:nvSpPr>
        <p:spPr>
          <a:xfrm>
            <a:off x="1158588" y="4249904"/>
            <a:ext cx="677108" cy="50270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GB" sz="3200" dirty="0"/>
              <a:t>…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051720" y="1304764"/>
            <a:ext cx="3117729" cy="252028"/>
            <a:chOff x="2051720" y="1304764"/>
            <a:chExt cx="3117729" cy="252028"/>
          </a:xfrm>
        </p:grpSpPr>
        <p:cxnSp>
          <p:nvCxnSpPr>
            <p:cNvPr id="20927" name="Straight Connector 20926"/>
            <p:cNvCxnSpPr/>
            <p:nvPr/>
          </p:nvCxnSpPr>
          <p:spPr>
            <a:xfrm>
              <a:off x="2051720" y="1556792"/>
              <a:ext cx="3117729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8" name="Rectangle 447"/>
            <p:cNvSpPr/>
            <p:nvPr/>
          </p:nvSpPr>
          <p:spPr>
            <a:xfrm>
              <a:off x="2051720" y="1304764"/>
              <a:ext cx="72008" cy="252028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3" name="Rectangle 542"/>
            <p:cNvSpPr/>
            <p:nvPr/>
          </p:nvSpPr>
          <p:spPr>
            <a:xfrm>
              <a:off x="2339752" y="1304764"/>
              <a:ext cx="72008" cy="252028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6" name="Rectangle 545"/>
            <p:cNvSpPr/>
            <p:nvPr/>
          </p:nvSpPr>
          <p:spPr>
            <a:xfrm>
              <a:off x="2627784" y="1304764"/>
              <a:ext cx="72008" cy="252028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7" name="Rectangle 546"/>
            <p:cNvSpPr/>
            <p:nvPr/>
          </p:nvSpPr>
          <p:spPr>
            <a:xfrm>
              <a:off x="2915816" y="1304764"/>
              <a:ext cx="72008" cy="252028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0" name="Rectangle 549"/>
            <p:cNvSpPr/>
            <p:nvPr/>
          </p:nvSpPr>
          <p:spPr>
            <a:xfrm>
              <a:off x="3203848" y="1304764"/>
              <a:ext cx="72008" cy="252028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1" name="Rectangle 550"/>
            <p:cNvSpPr/>
            <p:nvPr/>
          </p:nvSpPr>
          <p:spPr>
            <a:xfrm>
              <a:off x="3491880" y="1304764"/>
              <a:ext cx="72008" cy="252028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4" name="Rectangle 553"/>
            <p:cNvSpPr/>
            <p:nvPr/>
          </p:nvSpPr>
          <p:spPr>
            <a:xfrm>
              <a:off x="3779912" y="1304764"/>
              <a:ext cx="72008" cy="252028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5" name="Rectangle 554"/>
            <p:cNvSpPr/>
            <p:nvPr/>
          </p:nvSpPr>
          <p:spPr>
            <a:xfrm>
              <a:off x="4067944" y="1304764"/>
              <a:ext cx="72008" cy="252028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8" name="Rectangle 557"/>
            <p:cNvSpPr/>
            <p:nvPr/>
          </p:nvSpPr>
          <p:spPr>
            <a:xfrm>
              <a:off x="4355976" y="1304764"/>
              <a:ext cx="72008" cy="252028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9" name="Rectangle 558"/>
            <p:cNvSpPr/>
            <p:nvPr/>
          </p:nvSpPr>
          <p:spPr>
            <a:xfrm>
              <a:off x="4644008" y="1304764"/>
              <a:ext cx="72008" cy="252028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7497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987CE37A-B29F-4C7E-9A1C-04502F192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2860675"/>
            <a:ext cx="184150" cy="4572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99CC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69B4768-E080-45B9-BB91-EC4C22EB6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32148"/>
            <a:ext cx="8382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2800" dirty="0">
                <a:solidFill>
                  <a:schemeClr val="tx2"/>
                </a:solidFill>
              </a:rPr>
              <a:t>Time </a:t>
            </a:r>
            <a:r>
              <a:rPr lang="de-DE" altLang="en-US" sz="2800" dirty="0" err="1">
                <a:solidFill>
                  <a:schemeClr val="tx2"/>
                </a:solidFill>
              </a:rPr>
              <a:t>series</a:t>
            </a:r>
            <a:r>
              <a:rPr lang="de-DE" altLang="en-US" sz="2800" dirty="0">
                <a:solidFill>
                  <a:schemeClr val="tx2"/>
                </a:solidFill>
              </a:rPr>
              <a:t> </a:t>
            </a:r>
            <a:r>
              <a:rPr lang="de-DE" altLang="en-US" sz="2800" dirty="0" err="1">
                <a:solidFill>
                  <a:schemeClr val="tx2"/>
                </a:solidFill>
              </a:rPr>
              <a:t>are</a:t>
            </a:r>
            <a:r>
              <a:rPr lang="de-DE" altLang="en-US" sz="2800" dirty="0">
                <a:solidFill>
                  <a:schemeClr val="tx2"/>
                </a:solidFill>
              </a:rPr>
              <a:t> </a:t>
            </a:r>
            <a:r>
              <a:rPr lang="de-DE" altLang="en-US" sz="2800" dirty="0" err="1">
                <a:solidFill>
                  <a:schemeClr val="tx2"/>
                </a:solidFill>
              </a:rPr>
              <a:t>effectively</a:t>
            </a:r>
            <a:r>
              <a:rPr lang="de-DE" altLang="en-US" sz="2800" dirty="0">
                <a:solidFill>
                  <a:schemeClr val="tx2"/>
                </a:solidFill>
              </a:rPr>
              <a:t> </a:t>
            </a:r>
            <a:r>
              <a:rPr lang="de-DE" altLang="en-US" sz="2800" dirty="0" err="1">
                <a:solidFill>
                  <a:schemeClr val="tx2"/>
                </a:solidFill>
              </a:rPr>
              <a:t>concatenated</a:t>
            </a:r>
            <a:r>
              <a:rPr lang="de-DE" altLang="en-US" sz="2800" dirty="0">
                <a:solidFill>
                  <a:schemeClr val="tx2"/>
                </a:solidFill>
              </a:rPr>
              <a:t> – </a:t>
            </a:r>
            <a:r>
              <a:rPr lang="de-DE" altLang="en-US" sz="2800" dirty="0" err="1">
                <a:solidFill>
                  <a:schemeClr val="tx2"/>
                </a:solidFill>
              </a:rPr>
              <a:t>as</a:t>
            </a:r>
            <a:r>
              <a:rPr lang="de-DE" altLang="en-US" sz="2800" dirty="0">
                <a:solidFill>
                  <a:schemeClr val="tx2"/>
                </a:solidFill>
              </a:rPr>
              <a:t> </a:t>
            </a:r>
            <a:r>
              <a:rPr lang="de-DE" altLang="en-US" sz="2800" dirty="0" err="1">
                <a:solidFill>
                  <a:schemeClr val="tx2"/>
                </a:solidFill>
              </a:rPr>
              <a:t>though</a:t>
            </a:r>
            <a:r>
              <a:rPr lang="de-DE" altLang="en-US" sz="2800" dirty="0">
                <a:solidFill>
                  <a:schemeClr val="tx2"/>
                </a:solidFill>
              </a:rPr>
              <a:t> </a:t>
            </a:r>
            <a:r>
              <a:rPr lang="de-DE" altLang="en-US" sz="2800" dirty="0" err="1">
                <a:solidFill>
                  <a:schemeClr val="tx2"/>
                </a:solidFill>
              </a:rPr>
              <a:t>we</a:t>
            </a:r>
            <a:r>
              <a:rPr lang="de-DE" altLang="en-US" sz="2800" dirty="0">
                <a:solidFill>
                  <a:schemeClr val="tx2"/>
                </a:solidFill>
              </a:rPr>
              <a:t> </a:t>
            </a:r>
            <a:r>
              <a:rPr lang="de-DE" altLang="en-US" sz="2800" dirty="0" err="1">
                <a:solidFill>
                  <a:schemeClr val="tx2"/>
                </a:solidFill>
              </a:rPr>
              <a:t>had</a:t>
            </a:r>
            <a:r>
              <a:rPr lang="de-DE" altLang="en-US" sz="2800" dirty="0">
                <a:solidFill>
                  <a:schemeClr val="tx2"/>
                </a:solidFill>
              </a:rPr>
              <a:t> </a:t>
            </a:r>
            <a:r>
              <a:rPr lang="de-DE" altLang="en-US" sz="2800" dirty="0" err="1">
                <a:solidFill>
                  <a:schemeClr val="tx2"/>
                </a:solidFill>
              </a:rPr>
              <a:t>one</a:t>
            </a:r>
            <a:r>
              <a:rPr lang="de-DE" altLang="en-US" sz="2800" dirty="0">
                <a:solidFill>
                  <a:schemeClr val="tx2"/>
                </a:solidFill>
              </a:rPr>
              <a:t> </a:t>
            </a:r>
            <a:r>
              <a:rPr lang="de-DE" altLang="en-US" sz="2800" dirty="0" err="1">
                <a:solidFill>
                  <a:schemeClr val="tx2"/>
                </a:solidFill>
              </a:rPr>
              <a:t>subject</a:t>
            </a:r>
            <a:r>
              <a:rPr lang="de-DE" altLang="en-US" sz="2800" dirty="0">
                <a:solidFill>
                  <a:schemeClr val="tx2"/>
                </a:solidFill>
              </a:rPr>
              <a:t> </a:t>
            </a:r>
            <a:r>
              <a:rPr lang="de-DE" altLang="en-US" sz="2800" dirty="0" err="1">
                <a:solidFill>
                  <a:schemeClr val="tx2"/>
                </a:solidFill>
              </a:rPr>
              <a:t>with</a:t>
            </a:r>
            <a:r>
              <a:rPr lang="de-DE" altLang="en-US" sz="2800" dirty="0">
                <a:solidFill>
                  <a:schemeClr val="tx2"/>
                </a:solidFill>
              </a:rPr>
              <a:t> N=50x12=600 </a:t>
            </a:r>
            <a:r>
              <a:rPr lang="de-DE" altLang="en-US" sz="2800" dirty="0" err="1">
                <a:solidFill>
                  <a:schemeClr val="tx2"/>
                </a:solidFill>
              </a:rPr>
              <a:t>scans</a:t>
            </a:r>
            <a:r>
              <a:rPr lang="de-DE" altLang="en-US" sz="2800" dirty="0">
                <a:solidFill>
                  <a:schemeClr val="tx2"/>
                </a:solidFill>
              </a:rPr>
              <a:t>.</a:t>
            </a:r>
            <a:br>
              <a:rPr lang="de-DE" altLang="en-US" sz="2800" dirty="0">
                <a:solidFill>
                  <a:schemeClr val="tx2"/>
                </a:solidFill>
              </a:rPr>
            </a:br>
            <a:r>
              <a:rPr lang="de-DE" altLang="en-US" sz="2800" dirty="0">
                <a:solidFill>
                  <a:schemeClr val="tx2"/>
                </a:solidFill>
              </a:rPr>
              <a:t> </a:t>
            </a:r>
            <a:br>
              <a:rPr lang="de-DE" altLang="en-US" sz="2400" dirty="0">
                <a:solidFill>
                  <a:schemeClr val="tx2"/>
                </a:solidFill>
              </a:rPr>
            </a:br>
            <a:r>
              <a:rPr lang="de-DE" altLang="en-US" sz="2400" dirty="0">
                <a:solidFill>
                  <a:schemeClr val="tx2"/>
                </a:solidFill>
              </a:rPr>
              <a:t> </a:t>
            </a:r>
            <a:r>
              <a:rPr lang="de-DE" altLang="en-US" sz="2400" dirty="0" err="1">
                <a:solidFill>
                  <a:schemeClr val="tx2"/>
                </a:solidFill>
              </a:rPr>
              <a:t>s</a:t>
            </a:r>
            <a:r>
              <a:rPr lang="de-DE" altLang="en-US" sz="2400" baseline="-25000" dirty="0" err="1">
                <a:solidFill>
                  <a:schemeClr val="tx2"/>
                </a:solidFill>
              </a:rPr>
              <a:t>w</a:t>
            </a:r>
            <a:r>
              <a:rPr lang="de-DE" altLang="en-US" sz="2400" dirty="0">
                <a:solidFill>
                  <a:schemeClr val="tx2"/>
                </a:solidFill>
              </a:rPr>
              <a:t> = [0.9, 1.2, 1.5, 0.5, 0.4, 0.7, 0.8, 2.1, 1.8, 0.8, 0.7, 1.1]</a:t>
            </a:r>
            <a:br>
              <a:rPr lang="de-DE" altLang="en-US" sz="2400" dirty="0">
                <a:solidFill>
                  <a:schemeClr val="tx2"/>
                </a:solidFill>
              </a:rPr>
            </a:br>
            <a:br>
              <a:rPr lang="de-DE" altLang="en-US" sz="2400" dirty="0">
                <a:solidFill>
                  <a:schemeClr val="tx2"/>
                </a:solidFill>
              </a:rPr>
            </a:br>
            <a:r>
              <a:rPr lang="de-DE" altLang="en-US" sz="2800" dirty="0">
                <a:solidFill>
                  <a:schemeClr val="tx2"/>
                </a:solidFill>
              </a:rPr>
              <a:t>Mean </a:t>
            </a:r>
            <a:r>
              <a:rPr lang="de-DE" altLang="en-US" sz="2800" dirty="0" err="1">
                <a:solidFill>
                  <a:schemeClr val="tx2"/>
                </a:solidFill>
              </a:rPr>
              <a:t>effect</a:t>
            </a:r>
            <a:r>
              <a:rPr lang="de-DE" altLang="en-US" sz="2800" dirty="0">
                <a:solidFill>
                  <a:schemeClr val="tx2"/>
                </a:solidFill>
              </a:rPr>
              <a:t>, m=2.67</a:t>
            </a:r>
            <a:br>
              <a:rPr lang="de-DE" altLang="en-US" sz="2800" dirty="0">
                <a:solidFill>
                  <a:schemeClr val="tx2"/>
                </a:solidFill>
              </a:rPr>
            </a:br>
            <a:r>
              <a:rPr lang="de-DE" altLang="en-US" sz="2800" dirty="0">
                <a:solidFill>
                  <a:schemeClr val="tx2"/>
                </a:solidFill>
              </a:rPr>
              <a:t>Average </a:t>
            </a:r>
            <a:r>
              <a:rPr lang="de-DE" altLang="en-US" sz="2800" dirty="0" err="1">
                <a:solidFill>
                  <a:schemeClr val="tx2"/>
                </a:solidFill>
              </a:rPr>
              <a:t>within</a:t>
            </a:r>
            <a:r>
              <a:rPr lang="de-DE" altLang="en-US" sz="2800" dirty="0">
                <a:solidFill>
                  <a:schemeClr val="tx2"/>
                </a:solidFill>
              </a:rPr>
              <a:t> </a:t>
            </a:r>
            <a:r>
              <a:rPr lang="de-DE" altLang="en-US" sz="2800" dirty="0" err="1">
                <a:solidFill>
                  <a:schemeClr val="tx2"/>
                </a:solidFill>
              </a:rPr>
              <a:t>subject</a:t>
            </a:r>
            <a:r>
              <a:rPr lang="de-DE" altLang="en-US" sz="2800" dirty="0">
                <a:solidFill>
                  <a:schemeClr val="tx2"/>
                </a:solidFill>
              </a:rPr>
              <a:t> </a:t>
            </a:r>
            <a:r>
              <a:rPr lang="de-DE" altLang="en-US" sz="2800" dirty="0" err="1">
                <a:solidFill>
                  <a:schemeClr val="tx2"/>
                </a:solidFill>
              </a:rPr>
              <a:t>variability</a:t>
            </a:r>
            <a:r>
              <a:rPr lang="de-DE" altLang="en-US" sz="2800" dirty="0">
                <a:solidFill>
                  <a:schemeClr val="tx2"/>
                </a:solidFill>
              </a:rPr>
              <a:t> (stand </a:t>
            </a:r>
            <a:r>
              <a:rPr lang="de-DE" altLang="en-US" sz="2800" dirty="0" err="1">
                <a:solidFill>
                  <a:schemeClr val="tx2"/>
                </a:solidFill>
              </a:rPr>
              <a:t>dev</a:t>
            </a:r>
            <a:r>
              <a:rPr lang="de-DE" altLang="en-US" sz="2800" dirty="0">
                <a:solidFill>
                  <a:schemeClr val="tx2"/>
                </a:solidFill>
              </a:rPr>
              <a:t>), </a:t>
            </a:r>
            <a:r>
              <a:rPr lang="de-DE" altLang="en-US" sz="2800" dirty="0" err="1">
                <a:solidFill>
                  <a:schemeClr val="tx2"/>
                </a:solidFill>
              </a:rPr>
              <a:t>s</a:t>
            </a:r>
            <a:r>
              <a:rPr lang="de-DE" altLang="en-US" sz="2800" baseline="-25000" dirty="0" err="1">
                <a:solidFill>
                  <a:schemeClr val="tx2"/>
                </a:solidFill>
              </a:rPr>
              <a:t>w</a:t>
            </a:r>
            <a:r>
              <a:rPr lang="de-DE" altLang="en-US" sz="2800" dirty="0">
                <a:solidFill>
                  <a:schemeClr val="tx2"/>
                </a:solidFill>
              </a:rPr>
              <a:t> =1.04</a:t>
            </a:r>
            <a:br>
              <a:rPr lang="de-DE" altLang="en-US" sz="2800" dirty="0">
                <a:solidFill>
                  <a:schemeClr val="tx2"/>
                </a:solidFill>
              </a:rPr>
            </a:br>
            <a:br>
              <a:rPr lang="de-DE" altLang="en-US" sz="2800" dirty="0">
                <a:solidFill>
                  <a:schemeClr val="tx2"/>
                </a:solidFill>
              </a:rPr>
            </a:br>
            <a:r>
              <a:rPr lang="de-DE" altLang="en-US" sz="2800" dirty="0">
                <a:solidFill>
                  <a:schemeClr val="tx2"/>
                </a:solidFill>
              </a:rPr>
              <a:t>Standard Error Mean (SEM</a:t>
            </a:r>
            <a:r>
              <a:rPr lang="de-DE" altLang="en-US" sz="2800" baseline="-25000" dirty="0">
                <a:solidFill>
                  <a:schemeClr val="tx2"/>
                </a:solidFill>
              </a:rPr>
              <a:t>W</a:t>
            </a:r>
            <a:r>
              <a:rPr lang="de-DE" altLang="en-US" sz="2800" dirty="0">
                <a:solidFill>
                  <a:schemeClr val="tx2"/>
                </a:solidFill>
              </a:rPr>
              <a:t>) = </a:t>
            </a:r>
            <a:r>
              <a:rPr lang="de-DE" altLang="en-US" sz="2800" dirty="0" err="1">
                <a:solidFill>
                  <a:schemeClr val="tx2"/>
                </a:solidFill>
              </a:rPr>
              <a:t>s</a:t>
            </a:r>
            <a:r>
              <a:rPr lang="de-DE" altLang="en-US" sz="2800" baseline="-25000" dirty="0" err="1">
                <a:solidFill>
                  <a:schemeClr val="tx2"/>
                </a:solidFill>
              </a:rPr>
              <a:t>w</a:t>
            </a:r>
            <a:r>
              <a:rPr lang="de-DE" altLang="en-US" sz="2800" dirty="0">
                <a:solidFill>
                  <a:schemeClr val="tx2"/>
                </a:solidFill>
              </a:rPr>
              <a:t> /</a:t>
            </a:r>
            <a:r>
              <a:rPr lang="de-DE" altLang="en-US" sz="2800" dirty="0" err="1">
                <a:solidFill>
                  <a:schemeClr val="tx2"/>
                </a:solidFill>
              </a:rPr>
              <a:t>sqrt</a:t>
            </a:r>
            <a:r>
              <a:rPr lang="de-DE" altLang="en-US" sz="2800" dirty="0">
                <a:solidFill>
                  <a:schemeClr val="tx2"/>
                </a:solidFill>
              </a:rPr>
              <a:t>(N)=0.04</a:t>
            </a:r>
            <a:br>
              <a:rPr lang="de-DE" altLang="en-US" sz="2800" dirty="0">
                <a:solidFill>
                  <a:schemeClr val="tx2"/>
                </a:solidFill>
              </a:rPr>
            </a:br>
            <a:r>
              <a:rPr lang="de-DE" altLang="en-US" sz="2800" dirty="0" err="1">
                <a:solidFill>
                  <a:schemeClr val="tx2"/>
                </a:solidFill>
              </a:rPr>
              <a:t>Is</a:t>
            </a:r>
            <a:r>
              <a:rPr lang="de-DE" altLang="en-US" sz="2800" dirty="0">
                <a:solidFill>
                  <a:schemeClr val="tx2"/>
                </a:solidFill>
              </a:rPr>
              <a:t> </a:t>
            </a:r>
            <a:r>
              <a:rPr lang="de-DE" altLang="en-US" sz="2800" dirty="0" err="1">
                <a:solidFill>
                  <a:schemeClr val="tx2"/>
                </a:solidFill>
              </a:rPr>
              <a:t>effect</a:t>
            </a:r>
            <a:r>
              <a:rPr lang="de-DE" altLang="en-US" sz="2800" dirty="0">
                <a:solidFill>
                  <a:schemeClr val="tx2"/>
                </a:solidFill>
              </a:rPr>
              <a:t> </a:t>
            </a:r>
            <a:r>
              <a:rPr lang="de-DE" altLang="en-US" sz="2800" dirty="0" err="1">
                <a:solidFill>
                  <a:schemeClr val="tx2"/>
                </a:solidFill>
              </a:rPr>
              <a:t>significant</a:t>
            </a:r>
            <a:r>
              <a:rPr lang="de-DE" altLang="en-US" sz="2800" dirty="0">
                <a:solidFill>
                  <a:schemeClr val="tx2"/>
                </a:solidFill>
              </a:rPr>
              <a:t> at </a:t>
            </a:r>
            <a:r>
              <a:rPr lang="de-DE" altLang="en-US" sz="2800" dirty="0" err="1">
                <a:solidFill>
                  <a:schemeClr val="tx2"/>
                </a:solidFill>
              </a:rPr>
              <a:t>voxel</a:t>
            </a:r>
            <a:r>
              <a:rPr lang="de-DE" altLang="en-US" sz="2800" dirty="0">
                <a:solidFill>
                  <a:schemeClr val="tx2"/>
                </a:solidFill>
              </a:rPr>
              <a:t> v?</a:t>
            </a:r>
            <a:r>
              <a:rPr lang="de-DE" altLang="en-US" sz="3600" dirty="0">
                <a:solidFill>
                  <a:schemeClr val="tx2"/>
                </a:solidFill>
              </a:rPr>
              <a:t> </a:t>
            </a:r>
            <a:br>
              <a:rPr lang="de-DE" altLang="en-US" sz="3600" dirty="0">
                <a:solidFill>
                  <a:schemeClr val="tx2"/>
                </a:solidFill>
              </a:rPr>
            </a:br>
            <a:r>
              <a:rPr lang="de-DE" altLang="en-US" sz="2800" dirty="0">
                <a:solidFill>
                  <a:schemeClr val="tx2"/>
                </a:solidFill>
              </a:rPr>
              <a:t>t=m/SEM</a:t>
            </a:r>
            <a:r>
              <a:rPr lang="de-DE" altLang="en-US" sz="2800" baseline="-25000" dirty="0">
                <a:solidFill>
                  <a:schemeClr val="tx2"/>
                </a:solidFill>
              </a:rPr>
              <a:t>W</a:t>
            </a:r>
            <a:r>
              <a:rPr lang="de-DE" altLang="en-US" sz="2800" dirty="0">
                <a:solidFill>
                  <a:schemeClr val="tx2"/>
                </a:solidFill>
              </a:rPr>
              <a:t>=62.7</a:t>
            </a:r>
            <a:br>
              <a:rPr lang="de-DE" altLang="en-US" sz="2800" dirty="0">
                <a:solidFill>
                  <a:schemeClr val="tx2"/>
                </a:solidFill>
              </a:rPr>
            </a:br>
            <a:r>
              <a:rPr lang="de-DE" altLang="en-US" sz="2800" dirty="0">
                <a:solidFill>
                  <a:schemeClr val="tx2"/>
                </a:solidFill>
              </a:rPr>
              <a:t>p=10</a:t>
            </a:r>
            <a:r>
              <a:rPr lang="de-DE" altLang="en-US" sz="2800" baseline="30000" dirty="0">
                <a:solidFill>
                  <a:schemeClr val="tx2"/>
                </a:solidFill>
              </a:rPr>
              <a:t>-51</a:t>
            </a:r>
            <a:endParaRPr lang="en-US" altLang="en-US" sz="2800" baseline="30000" dirty="0">
              <a:solidFill>
                <a:schemeClr val="tx2"/>
              </a:solidFill>
            </a:endParaRP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B31F39A2-53C1-4858-AB95-782B079B6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3" y="538572"/>
            <a:ext cx="82565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en-US" sz="4400" b="1" dirty="0">
                <a:solidFill>
                  <a:schemeClr val="tx2"/>
                </a:solidFill>
              </a:rPr>
              <a:t>Fixed </a:t>
            </a:r>
            <a:r>
              <a:rPr lang="de-DE" altLang="en-US" sz="4400" b="1" dirty="0" err="1">
                <a:solidFill>
                  <a:schemeClr val="tx2"/>
                </a:solidFill>
              </a:rPr>
              <a:t>Effects</a:t>
            </a:r>
            <a:r>
              <a:rPr lang="de-DE" altLang="en-US" sz="4400" b="1" dirty="0">
                <a:solidFill>
                  <a:schemeClr val="tx2"/>
                </a:solidFill>
              </a:rPr>
              <a:t> Analysis (FFX)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1198</Words>
  <Application>Microsoft Office PowerPoint</Application>
  <PresentationFormat>On-screen Show (4:3)</PresentationFormat>
  <Paragraphs>249</Paragraphs>
  <Slides>38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MS PGothic</vt:lpstr>
      <vt:lpstr>Arial</vt:lpstr>
      <vt:lpstr>Arial Unicode MS</vt:lpstr>
      <vt:lpstr>Calibri</vt:lpstr>
      <vt:lpstr>Cambria</vt:lpstr>
      <vt:lpstr>Cambria Math</vt:lpstr>
      <vt:lpstr>Courier New</vt:lpstr>
      <vt:lpstr>Symbol</vt:lpstr>
      <vt:lpstr>Times New Roman</vt:lpstr>
      <vt:lpstr>Wingdings</vt:lpstr>
      <vt:lpstr>1_Default Design</vt:lpstr>
      <vt:lpstr>Equation</vt:lpstr>
      <vt:lpstr>Group Analyses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assess these different subjects?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assess these different subjects?</vt:lpstr>
      <vt:lpstr>PowerPoint Presentation</vt:lpstr>
      <vt:lpstr>PowerPoint Presentation</vt:lpstr>
      <vt:lpstr>plotting data</vt:lpstr>
      <vt:lpstr>Holmes &amp; Friston, 1998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 MFX models when…</vt:lpstr>
      <vt:lpstr>How to assess these different subjects?</vt:lpstr>
      <vt:lpstr>PowerPoint Presentation</vt:lpstr>
      <vt:lpstr>PowerPoint Presentation</vt:lpstr>
      <vt:lpstr>PowerPoint Presentation</vt:lpstr>
      <vt:lpstr>PowerPoint Presentation</vt:lpstr>
      <vt:lpstr>GLM assumes Gaussian “spherical” (i.i.d.) errors</vt:lpstr>
      <vt:lpstr>PowerPoint Presentation</vt:lpstr>
      <vt:lpstr>PowerPoint Presentation</vt:lpstr>
      <vt:lpstr>Bibliography: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Guillaume Flandin</dc:creator>
  <cp:lastModifiedBy>Tobias Hauser</cp:lastModifiedBy>
  <cp:revision>180</cp:revision>
  <dcterms:created xsi:type="dcterms:W3CDTF">2010-04-21T14:36:54Z</dcterms:created>
  <dcterms:modified xsi:type="dcterms:W3CDTF">2018-10-25T08:48:22Z</dcterms:modified>
</cp:coreProperties>
</file>